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10693400" cy="7562850"/>
  <p:notesSz cx="10693400" cy="7562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91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OULDS, Georgina (NHS LANCASHIRE AND SOUTH CUMBRIA INTEGRATED CARE BOARD)" userId="c845612b-d61e-4a14-9305-9d367bfbd082" providerId="ADAL" clId="{2095F17E-3A96-4BAB-AE76-E6F1800B0993}"/>
    <pc:docChg chg="custSel modSld">
      <pc:chgData name="FOULDS, Georgina (NHS LANCASHIRE AND SOUTH CUMBRIA INTEGRATED CARE BOARD)" userId="c845612b-d61e-4a14-9305-9d367bfbd082" providerId="ADAL" clId="{2095F17E-3A96-4BAB-AE76-E6F1800B0993}" dt="2023-07-18T09:02:41.442" v="1" actId="27636"/>
      <pc:docMkLst>
        <pc:docMk/>
      </pc:docMkLst>
      <pc:sldChg chg="modNotes">
        <pc:chgData name="FOULDS, Georgina (NHS LANCASHIRE AND SOUTH CUMBRIA INTEGRATED CARE BOARD)" userId="c845612b-d61e-4a14-9305-9d367bfbd082" providerId="ADAL" clId="{2095F17E-3A96-4BAB-AE76-E6F1800B0993}" dt="2023-07-18T09:02:41.414" v="0" actId="27636"/>
        <pc:sldMkLst>
          <pc:docMk/>
          <pc:sldMk cId="0" sldId="256"/>
        </pc:sldMkLst>
      </pc:sldChg>
      <pc:sldChg chg="modNotes">
        <pc:chgData name="FOULDS, Georgina (NHS LANCASHIRE AND SOUTH CUMBRIA INTEGRATED CARE BOARD)" userId="c845612b-d61e-4a14-9305-9d367bfbd082" providerId="ADAL" clId="{2095F17E-3A96-4BAB-AE76-E6F1800B0993}" dt="2023-07-18T09:02:41.442" v="1" actId="27636"/>
        <pc:sldMkLst>
          <pc:docMk/>
          <pc:sldMk cId="0" sldId="25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0777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79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2"/>
            <a:ext cx="3564254" cy="7560309"/>
          </a:xfrm>
          <a:custGeom>
            <a:avLst/>
            <a:gdLst/>
            <a:ahLst/>
            <a:cxnLst/>
            <a:rect l="l" t="t" r="r" b="b"/>
            <a:pathLst>
              <a:path w="3564254" h="7560309">
                <a:moveTo>
                  <a:pt x="0" y="7559992"/>
                </a:moveTo>
                <a:lnTo>
                  <a:pt x="3564001" y="7559992"/>
                </a:lnTo>
                <a:lnTo>
                  <a:pt x="3564001" y="0"/>
                </a:lnTo>
                <a:lnTo>
                  <a:pt x="0" y="0"/>
                </a:lnTo>
                <a:lnTo>
                  <a:pt x="0" y="7559992"/>
                </a:lnTo>
                <a:close/>
              </a:path>
            </a:pathLst>
          </a:custGeom>
          <a:solidFill>
            <a:srgbClr val="0097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564001" y="12"/>
            <a:ext cx="3564254" cy="7560309"/>
          </a:xfrm>
          <a:custGeom>
            <a:avLst/>
            <a:gdLst/>
            <a:ahLst/>
            <a:cxnLst/>
            <a:rect l="l" t="t" r="r" b="b"/>
            <a:pathLst>
              <a:path w="3564254" h="7560309">
                <a:moveTo>
                  <a:pt x="0" y="7559992"/>
                </a:moveTo>
                <a:lnTo>
                  <a:pt x="3564001" y="7559992"/>
                </a:lnTo>
                <a:lnTo>
                  <a:pt x="3564001" y="0"/>
                </a:lnTo>
                <a:lnTo>
                  <a:pt x="0" y="0"/>
                </a:lnTo>
                <a:lnTo>
                  <a:pt x="0" y="7559992"/>
                </a:lnTo>
                <a:close/>
              </a:path>
            </a:pathLst>
          </a:custGeom>
          <a:solidFill>
            <a:srgbClr val="F6A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7128002" y="12"/>
            <a:ext cx="3564254" cy="7560309"/>
          </a:xfrm>
          <a:custGeom>
            <a:avLst/>
            <a:gdLst/>
            <a:ahLst/>
            <a:cxnLst/>
            <a:rect l="l" t="t" r="r" b="b"/>
            <a:pathLst>
              <a:path w="3564254" h="7560309">
                <a:moveTo>
                  <a:pt x="0" y="7559992"/>
                </a:moveTo>
                <a:lnTo>
                  <a:pt x="3564001" y="7559992"/>
                </a:lnTo>
                <a:lnTo>
                  <a:pt x="3564001" y="0"/>
                </a:lnTo>
                <a:lnTo>
                  <a:pt x="0" y="0"/>
                </a:lnTo>
                <a:lnTo>
                  <a:pt x="0" y="7559992"/>
                </a:lnTo>
                <a:close/>
              </a:path>
            </a:pathLst>
          </a:custGeom>
          <a:solidFill>
            <a:srgbClr val="E734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7307998" y="180009"/>
            <a:ext cx="3204210" cy="7200265"/>
          </a:xfrm>
          <a:custGeom>
            <a:avLst/>
            <a:gdLst/>
            <a:ahLst/>
            <a:cxnLst/>
            <a:rect l="l" t="t" r="r" b="b"/>
            <a:pathLst>
              <a:path w="3204209" h="7200265">
                <a:moveTo>
                  <a:pt x="0" y="7199998"/>
                </a:moveTo>
                <a:lnTo>
                  <a:pt x="3203994" y="7199998"/>
                </a:lnTo>
                <a:lnTo>
                  <a:pt x="3203994" y="0"/>
                </a:lnTo>
                <a:lnTo>
                  <a:pt x="0" y="0"/>
                </a:lnTo>
                <a:lnTo>
                  <a:pt x="0" y="719999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3"/>
            <a:ext cx="9624059" cy="12100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5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7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hyperlink" Target="http://www.asthma.org.u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ww.beatasthma.co.uk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33367" y="4980609"/>
            <a:ext cx="2335530" cy="778510"/>
          </a:xfrm>
          <a:custGeom>
            <a:avLst/>
            <a:gdLst/>
            <a:ahLst/>
            <a:cxnLst/>
            <a:rect l="l" t="t" r="r" b="b"/>
            <a:pathLst>
              <a:path w="2335529" h="778510">
                <a:moveTo>
                  <a:pt x="0" y="778497"/>
                </a:moveTo>
                <a:lnTo>
                  <a:pt x="2335504" y="778497"/>
                </a:lnTo>
                <a:lnTo>
                  <a:pt x="2335504" y="0"/>
                </a:lnTo>
                <a:lnTo>
                  <a:pt x="0" y="0"/>
                </a:lnTo>
                <a:lnTo>
                  <a:pt x="0" y="778497"/>
                </a:lnTo>
                <a:close/>
              </a:path>
            </a:pathLst>
          </a:custGeom>
          <a:solidFill>
            <a:srgbClr val="E734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805186" y="5654789"/>
            <a:ext cx="2055495" cy="685165"/>
          </a:xfrm>
          <a:custGeom>
            <a:avLst/>
            <a:gdLst/>
            <a:ahLst/>
            <a:cxnLst/>
            <a:rect l="l" t="t" r="r" b="b"/>
            <a:pathLst>
              <a:path w="2055495" h="685164">
                <a:moveTo>
                  <a:pt x="0" y="685076"/>
                </a:moveTo>
                <a:lnTo>
                  <a:pt x="2055241" y="685076"/>
                </a:lnTo>
                <a:lnTo>
                  <a:pt x="2055241" y="0"/>
                </a:lnTo>
                <a:lnTo>
                  <a:pt x="0" y="0"/>
                </a:lnTo>
                <a:lnTo>
                  <a:pt x="0" y="685076"/>
                </a:lnTo>
                <a:close/>
              </a:path>
            </a:pathLst>
          </a:custGeom>
          <a:solidFill>
            <a:srgbClr val="0097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177309" y="6257353"/>
            <a:ext cx="2678430" cy="622935"/>
          </a:xfrm>
          <a:custGeom>
            <a:avLst/>
            <a:gdLst/>
            <a:ahLst/>
            <a:cxnLst/>
            <a:rect l="l" t="t" r="r" b="b"/>
            <a:pathLst>
              <a:path w="2678429" h="622934">
                <a:moveTo>
                  <a:pt x="0" y="622795"/>
                </a:moveTo>
                <a:lnTo>
                  <a:pt x="2678036" y="622795"/>
                </a:lnTo>
                <a:lnTo>
                  <a:pt x="2678036" y="0"/>
                </a:lnTo>
                <a:lnTo>
                  <a:pt x="0" y="0"/>
                </a:lnTo>
                <a:lnTo>
                  <a:pt x="0" y="622795"/>
                </a:lnTo>
                <a:close/>
              </a:path>
            </a:pathLst>
          </a:custGeom>
          <a:solidFill>
            <a:srgbClr val="F6A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307998" y="1327315"/>
            <a:ext cx="3204210" cy="1008380"/>
          </a:xfrm>
          <a:prstGeom prst="rect">
            <a:avLst/>
          </a:prstGeom>
          <a:solidFill>
            <a:srgbClr val="E7343D"/>
          </a:solidFill>
        </p:spPr>
        <p:txBody>
          <a:bodyPr vert="horz" wrap="square" lIns="0" tIns="0" rIns="0" bIns="0" rtlCol="0">
            <a:spAutoFit/>
          </a:bodyPr>
          <a:lstStyle/>
          <a:p>
            <a:pPr marL="1073785" marR="173355" indent="-892810">
              <a:lnSpc>
                <a:spcPct val="100000"/>
              </a:lnSpc>
            </a:pPr>
            <a:r>
              <a:rPr sz="2200" b="1" spc="-30" dirty="0">
                <a:solidFill>
                  <a:srgbClr val="FFFFFF"/>
                </a:solidFill>
                <a:latin typeface="Arial"/>
                <a:cs typeface="Arial"/>
              </a:rPr>
              <a:t>Asthma </a:t>
            </a:r>
            <a:r>
              <a:rPr sz="2200" b="1" spc="25" dirty="0">
                <a:solidFill>
                  <a:srgbClr val="FFFFFF"/>
                </a:solidFill>
                <a:latin typeface="Arial"/>
                <a:cs typeface="Arial"/>
              </a:rPr>
              <a:t>Management</a:t>
            </a:r>
            <a:r>
              <a:rPr sz="22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b="1" spc="-70" dirty="0">
                <a:solidFill>
                  <a:srgbClr val="FFFFFF"/>
                </a:solidFill>
                <a:latin typeface="Arial"/>
                <a:cs typeface="Arial"/>
              </a:rPr>
              <a:t>Plan </a:t>
            </a:r>
            <a:r>
              <a:rPr sz="2200" b="1" spc="-85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12"/>
            <a:ext cx="3564254" cy="7560309"/>
          </a:xfrm>
          <a:custGeom>
            <a:avLst/>
            <a:gdLst/>
            <a:ahLst/>
            <a:cxnLst/>
            <a:rect l="l" t="t" r="r" b="b"/>
            <a:pathLst>
              <a:path w="3564254" h="7560309">
                <a:moveTo>
                  <a:pt x="0" y="7559992"/>
                </a:moveTo>
                <a:lnTo>
                  <a:pt x="3564001" y="7559992"/>
                </a:lnTo>
                <a:lnTo>
                  <a:pt x="3564001" y="0"/>
                </a:lnTo>
                <a:lnTo>
                  <a:pt x="0" y="0"/>
                </a:lnTo>
                <a:lnTo>
                  <a:pt x="0" y="7559992"/>
                </a:lnTo>
                <a:close/>
              </a:path>
            </a:pathLst>
          </a:custGeom>
          <a:solidFill>
            <a:srgbClr val="E734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352342" y="2777135"/>
            <a:ext cx="3134360" cy="0"/>
          </a:xfrm>
          <a:custGeom>
            <a:avLst/>
            <a:gdLst/>
            <a:ahLst/>
            <a:cxnLst/>
            <a:rect l="l" t="t" r="r" b="b"/>
            <a:pathLst>
              <a:path w="3134359">
                <a:moveTo>
                  <a:pt x="0" y="0"/>
                </a:moveTo>
                <a:lnTo>
                  <a:pt x="3134309" y="0"/>
                </a:lnTo>
              </a:path>
            </a:pathLst>
          </a:custGeom>
          <a:ln w="12700">
            <a:solidFill>
              <a:srgbClr val="009B9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314350" y="27771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B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505657" y="27771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B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322011" y="317601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B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505306" y="317601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B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661515" y="357489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B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492814" y="357489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B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932551" y="1032224"/>
            <a:ext cx="2846070" cy="0"/>
          </a:xfrm>
          <a:custGeom>
            <a:avLst/>
            <a:gdLst/>
            <a:ahLst/>
            <a:cxnLst/>
            <a:rect l="l" t="t" r="r" b="b"/>
            <a:pathLst>
              <a:path w="2846070">
                <a:moveTo>
                  <a:pt x="0" y="0"/>
                </a:moveTo>
                <a:lnTo>
                  <a:pt x="2845993" y="0"/>
                </a:lnTo>
              </a:path>
            </a:pathLst>
          </a:custGeom>
          <a:ln w="12700">
            <a:solidFill>
              <a:srgbClr val="009B9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894351" y="103222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B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797647" y="103222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B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894351" y="139510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B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797647" y="139510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B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932551" y="2544704"/>
            <a:ext cx="2846070" cy="0"/>
          </a:xfrm>
          <a:custGeom>
            <a:avLst/>
            <a:gdLst/>
            <a:ahLst/>
            <a:cxnLst/>
            <a:rect l="l" t="t" r="r" b="b"/>
            <a:pathLst>
              <a:path w="2846070">
                <a:moveTo>
                  <a:pt x="0" y="0"/>
                </a:moveTo>
                <a:lnTo>
                  <a:pt x="2845993" y="0"/>
                </a:lnTo>
              </a:path>
            </a:pathLst>
          </a:custGeom>
          <a:ln w="12700">
            <a:solidFill>
              <a:srgbClr val="009B9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894351" y="254470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B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797647" y="254470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B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932551" y="2907583"/>
            <a:ext cx="2846070" cy="0"/>
          </a:xfrm>
          <a:custGeom>
            <a:avLst/>
            <a:gdLst/>
            <a:ahLst/>
            <a:cxnLst/>
            <a:rect l="l" t="t" r="r" b="b"/>
            <a:pathLst>
              <a:path w="2846070">
                <a:moveTo>
                  <a:pt x="0" y="0"/>
                </a:moveTo>
                <a:lnTo>
                  <a:pt x="2845993" y="0"/>
                </a:lnTo>
              </a:path>
            </a:pathLst>
          </a:custGeom>
          <a:ln w="12700">
            <a:solidFill>
              <a:srgbClr val="009B9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894351" y="290758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B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797647" y="290758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B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79997" y="153884"/>
            <a:ext cx="3204210" cy="7200265"/>
          </a:xfrm>
          <a:custGeom>
            <a:avLst/>
            <a:gdLst/>
            <a:ahLst/>
            <a:cxnLst/>
            <a:rect l="l" t="t" r="r" b="b"/>
            <a:pathLst>
              <a:path w="3204210" h="7200265">
                <a:moveTo>
                  <a:pt x="0" y="7199998"/>
                </a:moveTo>
                <a:lnTo>
                  <a:pt x="3203994" y="7199998"/>
                </a:lnTo>
                <a:lnTo>
                  <a:pt x="3203994" y="0"/>
                </a:lnTo>
                <a:lnTo>
                  <a:pt x="0" y="0"/>
                </a:lnTo>
                <a:lnTo>
                  <a:pt x="0" y="719999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6" name="object 26"/>
          <p:cNvSpPr/>
          <p:nvPr/>
        </p:nvSpPr>
        <p:spPr>
          <a:xfrm>
            <a:off x="548706" y="1345302"/>
            <a:ext cx="2666365" cy="0"/>
          </a:xfrm>
          <a:custGeom>
            <a:avLst/>
            <a:gdLst/>
            <a:ahLst/>
            <a:cxnLst/>
            <a:rect l="l" t="t" r="r" b="b"/>
            <a:pathLst>
              <a:path w="2666365">
                <a:moveTo>
                  <a:pt x="0" y="0"/>
                </a:moveTo>
                <a:lnTo>
                  <a:pt x="2665768" y="0"/>
                </a:lnTo>
              </a:path>
            </a:pathLst>
          </a:custGeom>
          <a:ln w="12700">
            <a:solidFill>
              <a:srgbClr val="E7343D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10350" y="134530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233649" y="134530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10350" y="160570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233649" y="160570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10350" y="186610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233649" y="186610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48706" y="2126503"/>
            <a:ext cx="2666365" cy="0"/>
          </a:xfrm>
          <a:custGeom>
            <a:avLst/>
            <a:gdLst/>
            <a:ahLst/>
            <a:cxnLst/>
            <a:rect l="l" t="t" r="r" b="b"/>
            <a:pathLst>
              <a:path w="2666365">
                <a:moveTo>
                  <a:pt x="0" y="0"/>
                </a:moveTo>
                <a:lnTo>
                  <a:pt x="2665768" y="0"/>
                </a:lnTo>
              </a:path>
            </a:pathLst>
          </a:custGeom>
          <a:ln w="12700">
            <a:solidFill>
              <a:srgbClr val="E7343D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10350" y="212650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233649" y="212650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10350" y="238690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233649" y="238690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10350" y="264730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233649" y="264730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10350" y="290770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233649" y="290770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53440" y="5431542"/>
            <a:ext cx="2666365" cy="0"/>
          </a:xfrm>
          <a:custGeom>
            <a:avLst/>
            <a:gdLst/>
            <a:ahLst/>
            <a:cxnLst/>
            <a:rect l="l" t="t" r="r" b="b"/>
            <a:pathLst>
              <a:path w="2666365">
                <a:moveTo>
                  <a:pt x="0" y="0"/>
                </a:moveTo>
                <a:lnTo>
                  <a:pt x="2665768" y="0"/>
                </a:lnTo>
              </a:path>
            </a:pathLst>
          </a:custGeom>
          <a:ln w="12700">
            <a:solidFill>
              <a:srgbClr val="E7343D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15084" y="543154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138383" y="543154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39318" y="5655943"/>
            <a:ext cx="2666365" cy="0"/>
          </a:xfrm>
          <a:custGeom>
            <a:avLst/>
            <a:gdLst/>
            <a:ahLst/>
            <a:cxnLst/>
            <a:rect l="l" t="t" r="r" b="b"/>
            <a:pathLst>
              <a:path w="2666365">
                <a:moveTo>
                  <a:pt x="0" y="0"/>
                </a:moveTo>
                <a:lnTo>
                  <a:pt x="2665768" y="0"/>
                </a:lnTo>
              </a:path>
            </a:pathLst>
          </a:custGeom>
          <a:ln w="12700">
            <a:solidFill>
              <a:srgbClr val="E7343D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00961" y="565594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124261" y="565594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39318" y="5880342"/>
            <a:ext cx="2666365" cy="0"/>
          </a:xfrm>
          <a:custGeom>
            <a:avLst/>
            <a:gdLst/>
            <a:ahLst/>
            <a:cxnLst/>
            <a:rect l="l" t="t" r="r" b="b"/>
            <a:pathLst>
              <a:path w="2666365">
                <a:moveTo>
                  <a:pt x="0" y="0"/>
                </a:moveTo>
                <a:lnTo>
                  <a:pt x="2665768" y="0"/>
                </a:lnTo>
              </a:path>
            </a:pathLst>
          </a:custGeom>
          <a:ln w="12700">
            <a:solidFill>
              <a:srgbClr val="E7343D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00961" y="588034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124261" y="588034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39318" y="6104742"/>
            <a:ext cx="2666365" cy="0"/>
          </a:xfrm>
          <a:custGeom>
            <a:avLst/>
            <a:gdLst/>
            <a:ahLst/>
            <a:cxnLst/>
            <a:rect l="l" t="t" r="r" b="b"/>
            <a:pathLst>
              <a:path w="2666365">
                <a:moveTo>
                  <a:pt x="0" y="0"/>
                </a:moveTo>
                <a:lnTo>
                  <a:pt x="2665768" y="0"/>
                </a:lnTo>
              </a:path>
            </a:pathLst>
          </a:custGeom>
          <a:ln w="12700">
            <a:solidFill>
              <a:srgbClr val="E7343D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00961" y="610474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124261" y="610474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39318" y="6329142"/>
            <a:ext cx="2666365" cy="0"/>
          </a:xfrm>
          <a:custGeom>
            <a:avLst/>
            <a:gdLst/>
            <a:ahLst/>
            <a:cxnLst/>
            <a:rect l="l" t="t" r="r" b="b"/>
            <a:pathLst>
              <a:path w="2666365">
                <a:moveTo>
                  <a:pt x="0" y="0"/>
                </a:moveTo>
                <a:lnTo>
                  <a:pt x="2665768" y="0"/>
                </a:lnTo>
              </a:path>
            </a:pathLst>
          </a:custGeom>
          <a:ln w="12700">
            <a:solidFill>
              <a:srgbClr val="E7343D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00961" y="632914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124261" y="632914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39318" y="6553542"/>
            <a:ext cx="2666365" cy="0"/>
          </a:xfrm>
          <a:custGeom>
            <a:avLst/>
            <a:gdLst/>
            <a:ahLst/>
            <a:cxnLst/>
            <a:rect l="l" t="t" r="r" b="b"/>
            <a:pathLst>
              <a:path w="2666365">
                <a:moveTo>
                  <a:pt x="0" y="0"/>
                </a:moveTo>
                <a:lnTo>
                  <a:pt x="2665768" y="0"/>
                </a:lnTo>
              </a:path>
            </a:pathLst>
          </a:custGeom>
          <a:ln w="12700">
            <a:solidFill>
              <a:srgbClr val="E7343D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00961" y="655354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124261" y="655354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39318" y="6777942"/>
            <a:ext cx="2666365" cy="0"/>
          </a:xfrm>
          <a:custGeom>
            <a:avLst/>
            <a:gdLst/>
            <a:ahLst/>
            <a:cxnLst/>
            <a:rect l="l" t="t" r="r" b="b"/>
            <a:pathLst>
              <a:path w="2666365">
                <a:moveTo>
                  <a:pt x="0" y="0"/>
                </a:moveTo>
                <a:lnTo>
                  <a:pt x="2665768" y="0"/>
                </a:lnTo>
              </a:path>
            </a:pathLst>
          </a:custGeom>
          <a:ln w="12700">
            <a:solidFill>
              <a:srgbClr val="E7343D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00961" y="677794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124261" y="677794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308000" y="180005"/>
            <a:ext cx="872612" cy="8726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308000" y="3834015"/>
            <a:ext cx="3200398" cy="281938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8697202" y="238884"/>
            <a:ext cx="1548776" cy="10025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7295300" y="3046474"/>
            <a:ext cx="3223260" cy="523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190240" algn="l"/>
              </a:tabLst>
            </a:pPr>
            <a:r>
              <a:rPr sz="1200" spc="5" dirty="0">
                <a:latin typeface="Gill Sans MT"/>
                <a:cs typeface="Gill Sans MT"/>
              </a:rPr>
              <a:t>Best </a:t>
            </a:r>
            <a:r>
              <a:rPr sz="1200" spc="25" dirty="0">
                <a:latin typeface="Gill Sans MT"/>
                <a:cs typeface="Gill Sans MT"/>
              </a:rPr>
              <a:t>Peak </a:t>
            </a:r>
            <a:r>
              <a:rPr sz="1200" spc="10" dirty="0">
                <a:latin typeface="Gill Sans MT"/>
                <a:cs typeface="Gill Sans MT"/>
              </a:rPr>
              <a:t>Flow </a:t>
            </a:r>
            <a:r>
              <a:rPr sz="1200" spc="15" dirty="0">
                <a:latin typeface="Gill Sans MT"/>
                <a:cs typeface="Gill Sans MT"/>
              </a:rPr>
              <a:t> </a:t>
            </a:r>
            <a:r>
              <a:rPr sz="1200" u="dash" dirty="0">
                <a:latin typeface="Gill Sans MT"/>
                <a:cs typeface="Gill Sans MT"/>
              </a:rPr>
              <a:t> 	</a:t>
            </a:r>
            <a:r>
              <a:rPr sz="1200" u="dash" spc="-30" dirty="0">
                <a:latin typeface="Times New Roman"/>
                <a:cs typeface="Times New Roman"/>
              </a:rPr>
              <a:t> </a:t>
            </a:r>
            <a:r>
              <a:rPr lang="en-GB" sz="1200" u="dash" spc="-30" dirty="0">
                <a:latin typeface="Times New Roman"/>
                <a:cs typeface="Times New Roman"/>
              </a:rPr>
              <a:t>Date</a:t>
            </a:r>
            <a:r>
              <a:rPr sz="1200" u="dash" spc="-30" dirty="0">
                <a:latin typeface="Times New Roman"/>
                <a:cs typeface="Times New Roman"/>
              </a:rPr>
              <a:t>	</a:t>
            </a:r>
            <a:endParaRPr sz="1200" dirty="0">
              <a:latin typeface="Times New Roman"/>
              <a:cs typeface="Times New Roman"/>
            </a:endParaRPr>
          </a:p>
          <a:p>
            <a:pPr marL="12700">
              <a:lnSpc>
                <a:spcPts val="1230"/>
              </a:lnSpc>
            </a:pPr>
            <a:endParaRPr sz="1200" dirty="0">
              <a:latin typeface="Gill Sans MT"/>
              <a:cs typeface="Gill Sans MT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3850424" y="305948"/>
            <a:ext cx="2630170" cy="706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23545" marR="5080" indent="-49530">
              <a:lnSpc>
                <a:spcPct val="100000"/>
              </a:lnSpc>
            </a:pPr>
            <a:r>
              <a:rPr sz="1400" b="1" spc="-130" dirty="0">
                <a:latin typeface="Arial"/>
                <a:cs typeface="Arial"/>
              </a:rPr>
              <a:t>Y</a:t>
            </a:r>
            <a:r>
              <a:rPr sz="1400" b="1" dirty="0">
                <a:latin typeface="Arial"/>
                <a:cs typeface="Arial"/>
              </a:rPr>
              <a:t>our </a:t>
            </a:r>
            <a:r>
              <a:rPr sz="1400" b="1" spc="-20" dirty="0">
                <a:latin typeface="Arial"/>
                <a:cs typeface="Arial"/>
              </a:rPr>
              <a:t>Asthma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35" dirty="0">
                <a:latin typeface="Arial"/>
                <a:cs typeface="Arial"/>
              </a:rPr>
              <a:t>Nurse</a:t>
            </a:r>
            <a:r>
              <a:rPr sz="1400" b="1" spc="-105" dirty="0">
                <a:latin typeface="Arial"/>
                <a:cs typeface="Arial"/>
              </a:rPr>
              <a:t>’</a:t>
            </a:r>
            <a:r>
              <a:rPr sz="1400" b="1" spc="-165" dirty="0">
                <a:latin typeface="Arial"/>
                <a:cs typeface="Arial"/>
              </a:rPr>
              <a:t>s</a:t>
            </a:r>
            <a:r>
              <a:rPr sz="1400" b="1" dirty="0">
                <a:latin typeface="Arial"/>
                <a:cs typeface="Arial"/>
              </a:rPr>
              <a:t> name and </a:t>
            </a:r>
            <a:r>
              <a:rPr sz="1400" b="1" spc="5" dirty="0">
                <a:latin typeface="Arial"/>
                <a:cs typeface="Arial"/>
              </a:rPr>
              <a:t>telephone</a:t>
            </a:r>
            <a:r>
              <a:rPr sz="1400" b="1" dirty="0">
                <a:latin typeface="Arial"/>
                <a:cs typeface="Arial"/>
              </a:rPr>
              <a:t> number </a:t>
            </a:r>
            <a:r>
              <a:rPr sz="1400" b="1" spc="-85" dirty="0">
                <a:latin typeface="Arial"/>
                <a:cs typeface="Arial"/>
              </a:rPr>
              <a:t>is:</a:t>
            </a:r>
            <a:endParaRPr sz="1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90"/>
              </a:spcBef>
            </a:pPr>
            <a:endParaRPr sz="1000" dirty="0">
              <a:latin typeface="Times New Roman"/>
              <a:cs typeface="Times New Roman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4261422" y="1818428"/>
            <a:ext cx="2169795" cy="4165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66700">
              <a:lnSpc>
                <a:spcPct val="100000"/>
              </a:lnSpc>
            </a:pPr>
            <a:r>
              <a:rPr sz="1400" b="1" spc="-130" dirty="0">
                <a:latin typeface="Arial"/>
                <a:cs typeface="Arial"/>
              </a:rPr>
              <a:t>Y</a:t>
            </a:r>
            <a:r>
              <a:rPr sz="1400" b="1" dirty="0">
                <a:latin typeface="Arial"/>
                <a:cs typeface="Arial"/>
              </a:rPr>
              <a:t>our </a:t>
            </a:r>
            <a:r>
              <a:rPr sz="1400" b="1" spc="-15" dirty="0">
                <a:latin typeface="Arial"/>
                <a:cs typeface="Arial"/>
              </a:rPr>
              <a:t>doctor</a:t>
            </a:r>
            <a:r>
              <a:rPr sz="1400" b="1" spc="-105" dirty="0">
                <a:latin typeface="Arial"/>
                <a:cs typeface="Arial"/>
              </a:rPr>
              <a:t>’</a:t>
            </a:r>
            <a:r>
              <a:rPr sz="1400" b="1" spc="-165" dirty="0">
                <a:latin typeface="Arial"/>
                <a:cs typeface="Arial"/>
              </a:rPr>
              <a:t>s</a:t>
            </a:r>
            <a:r>
              <a:rPr sz="1400" b="1" dirty="0">
                <a:latin typeface="Arial"/>
                <a:cs typeface="Arial"/>
              </a:rPr>
              <a:t> name and </a:t>
            </a:r>
            <a:r>
              <a:rPr sz="1400" b="1" spc="5" dirty="0">
                <a:latin typeface="Arial"/>
                <a:cs typeface="Arial"/>
              </a:rPr>
              <a:t>telephone</a:t>
            </a:r>
            <a:r>
              <a:rPr sz="1400" b="1" dirty="0">
                <a:latin typeface="Arial"/>
                <a:cs typeface="Arial"/>
              </a:rPr>
              <a:t> number </a:t>
            </a:r>
            <a:r>
              <a:rPr sz="1400" b="1" spc="-85" dirty="0">
                <a:latin typeface="Arial"/>
                <a:cs typeface="Arial"/>
              </a:rPr>
              <a:t>is:</a:t>
            </a:r>
            <a:endParaRPr sz="1400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311299" y="308213"/>
            <a:ext cx="2909570" cy="457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000" b="1" spc="-25" dirty="0">
                <a:latin typeface="Arial"/>
                <a:cs typeface="Arial"/>
              </a:rPr>
              <a:t>Remember: </a:t>
            </a:r>
            <a:r>
              <a:rPr sz="1000" spc="25" dirty="0">
                <a:latin typeface="Gill Sans MT"/>
                <a:cs typeface="Gill Sans MT"/>
              </a:rPr>
              <a:t>take your </a:t>
            </a:r>
            <a:r>
              <a:rPr sz="1000" spc="30" dirty="0">
                <a:latin typeface="Gill Sans MT"/>
                <a:cs typeface="Gill Sans MT"/>
              </a:rPr>
              <a:t>blue </a:t>
            </a:r>
            <a:r>
              <a:rPr sz="1000" spc="15" dirty="0">
                <a:latin typeface="Gill Sans MT"/>
                <a:cs typeface="Gill Sans MT"/>
              </a:rPr>
              <a:t>inhaler </a:t>
            </a:r>
            <a:r>
              <a:rPr sz="1000" b="1" spc="10" dirty="0">
                <a:latin typeface="Arial"/>
                <a:cs typeface="Arial"/>
              </a:rPr>
              <a:t>befo</a:t>
            </a:r>
            <a:r>
              <a:rPr sz="1000" b="1" spc="-15" dirty="0">
                <a:latin typeface="Arial"/>
                <a:cs typeface="Arial"/>
              </a:rPr>
              <a:t>r</a:t>
            </a:r>
            <a:r>
              <a:rPr sz="1000" b="1" dirty="0">
                <a:latin typeface="Arial"/>
                <a:cs typeface="Arial"/>
              </a:rPr>
              <a:t>e </a:t>
            </a:r>
            <a:r>
              <a:rPr sz="1000" spc="15" dirty="0">
                <a:latin typeface="Gill Sans MT"/>
                <a:cs typeface="Gill Sans MT"/>
              </a:rPr>
              <a:t>you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20" dirty="0">
                <a:latin typeface="Gill Sans MT"/>
                <a:cs typeface="Gill Sans MT"/>
              </a:rPr>
              <a:t>come</a:t>
            </a:r>
            <a:r>
              <a:rPr sz="1000" spc="10" dirty="0">
                <a:latin typeface="Gill Sans MT"/>
                <a:cs typeface="Gill Sans MT"/>
              </a:rPr>
              <a:t> into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15" dirty="0">
                <a:latin typeface="Gill Sans MT"/>
                <a:cs typeface="Gill Sans MT"/>
              </a:rPr>
              <a:t>contact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25" dirty="0">
                <a:latin typeface="Gill Sans MT"/>
                <a:cs typeface="Gill Sans MT"/>
              </a:rPr>
              <a:t>with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40" dirty="0">
                <a:latin typeface="Gill Sans MT"/>
                <a:cs typeface="Gill Sans MT"/>
              </a:rPr>
              <a:t>any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40" dirty="0">
                <a:latin typeface="Gill Sans MT"/>
                <a:cs typeface="Gill Sans MT"/>
              </a:rPr>
              <a:t>of</a:t>
            </a:r>
            <a:r>
              <a:rPr sz="1000" dirty="0">
                <a:latin typeface="Gill Sans MT"/>
                <a:cs typeface="Gill Sans MT"/>
              </a:rPr>
              <a:t> your </a:t>
            </a:r>
            <a:r>
              <a:rPr sz="1000" spc="15" dirty="0">
                <a:latin typeface="Gill Sans MT"/>
                <a:cs typeface="Gill Sans MT"/>
              </a:rPr>
              <a:t>triggers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40" dirty="0">
                <a:latin typeface="Gill Sans MT"/>
                <a:cs typeface="Gill Sans MT"/>
              </a:rPr>
              <a:t>if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30" dirty="0">
                <a:latin typeface="Gill Sans MT"/>
                <a:cs typeface="Gill Sans MT"/>
              </a:rPr>
              <a:t>needed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55" dirty="0">
                <a:latin typeface="Gill Sans MT"/>
                <a:cs typeface="Gill Sans MT"/>
              </a:rPr>
              <a:t>and</a:t>
            </a:r>
            <a:r>
              <a:rPr sz="1000" spc="30" dirty="0">
                <a:latin typeface="Gill Sans MT"/>
                <a:cs typeface="Gill Sans MT"/>
              </a:rPr>
              <a:t> </a:t>
            </a:r>
            <a:r>
              <a:rPr sz="1000" spc="-85" dirty="0">
                <a:latin typeface="Gill Sans MT"/>
                <a:cs typeface="Gill Sans MT"/>
              </a:rPr>
              <a:t>r</a:t>
            </a:r>
            <a:r>
              <a:rPr sz="1000" spc="25" dirty="0">
                <a:latin typeface="Gill Sans MT"/>
                <a:cs typeface="Gill Sans MT"/>
              </a:rPr>
              <a:t>egularly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25" dirty="0">
                <a:latin typeface="Gill Sans MT"/>
                <a:cs typeface="Gill Sans MT"/>
              </a:rPr>
              <a:t>in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-85" dirty="0">
                <a:latin typeface="Gill Sans MT"/>
                <a:cs typeface="Gill Sans MT"/>
              </a:rPr>
              <a:t>r</a:t>
            </a:r>
            <a:r>
              <a:rPr sz="1000" spc="20" dirty="0">
                <a:latin typeface="Gill Sans MT"/>
                <a:cs typeface="Gill Sans MT"/>
              </a:rPr>
              <a:t>esponse</a:t>
            </a:r>
            <a:r>
              <a:rPr sz="1000" dirty="0">
                <a:latin typeface="Gill Sans MT"/>
                <a:cs typeface="Gill Sans MT"/>
              </a:rPr>
              <a:t> to </a:t>
            </a:r>
            <a:r>
              <a:rPr sz="1000" spc="20" dirty="0">
                <a:latin typeface="Gill Sans MT"/>
                <a:cs typeface="Gill Sans MT"/>
              </a:rPr>
              <a:t>symptoms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40" dirty="0">
                <a:latin typeface="Gill Sans MT"/>
                <a:cs typeface="Gill Sans MT"/>
              </a:rPr>
              <a:t>if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15" dirty="0">
                <a:latin typeface="Gill Sans MT"/>
                <a:cs typeface="Gill Sans MT"/>
              </a:rPr>
              <a:t>you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35" dirty="0">
                <a:latin typeface="Gill Sans MT"/>
                <a:cs typeface="Gill Sans MT"/>
              </a:rPr>
              <a:t>have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70" dirty="0">
                <a:latin typeface="Gill Sans MT"/>
                <a:cs typeface="Gill Sans MT"/>
              </a:rPr>
              <a:t>a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20" dirty="0">
                <a:latin typeface="Gill Sans MT"/>
                <a:cs typeface="Gill Sans MT"/>
              </a:rPr>
              <a:t>cold.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311299" y="955394"/>
            <a:ext cx="1177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55" dirty="0">
                <a:solidFill>
                  <a:srgbClr val="E7343D"/>
                </a:solidFill>
                <a:latin typeface="Arial"/>
                <a:cs typeface="Arial"/>
              </a:rPr>
              <a:t>My </a:t>
            </a:r>
            <a:r>
              <a:rPr sz="1200" b="1" spc="-190" dirty="0">
                <a:solidFill>
                  <a:srgbClr val="E7343D"/>
                </a:solidFill>
                <a:latin typeface="Arial"/>
                <a:cs typeface="Arial"/>
              </a:rPr>
              <a:t>T</a:t>
            </a:r>
            <a:r>
              <a:rPr sz="1200" b="1" spc="-25" dirty="0">
                <a:solidFill>
                  <a:srgbClr val="E7343D"/>
                </a:solidFill>
                <a:latin typeface="Arial"/>
                <a:cs typeface="Arial"/>
              </a:rPr>
              <a:t>riggers</a:t>
            </a:r>
            <a:r>
              <a:rPr sz="1200" b="1" dirty="0">
                <a:solidFill>
                  <a:srgbClr val="E7343D"/>
                </a:solidFill>
                <a:latin typeface="Arial"/>
                <a:cs typeface="Arial"/>
              </a:rPr>
              <a:t> a</a:t>
            </a:r>
            <a:r>
              <a:rPr sz="1200" b="1" spc="-25" dirty="0">
                <a:solidFill>
                  <a:srgbClr val="E7343D"/>
                </a:solidFill>
                <a:latin typeface="Arial"/>
                <a:cs typeface="Arial"/>
              </a:rPr>
              <a:t>r</a:t>
            </a:r>
            <a:r>
              <a:rPr sz="1200" b="1" spc="-40" dirty="0">
                <a:solidFill>
                  <a:srgbClr val="E7343D"/>
                </a:solidFill>
                <a:latin typeface="Arial"/>
                <a:cs typeface="Arial"/>
              </a:rPr>
              <a:t>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311299" y="1236292"/>
            <a:ext cx="8890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145" dirty="0">
                <a:solidFill>
                  <a:srgbClr val="E7343D"/>
                </a:solidFill>
                <a:latin typeface="Gill Sans MT"/>
                <a:cs typeface="Gill Sans MT"/>
              </a:rPr>
              <a:t>•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311299" y="1496693"/>
            <a:ext cx="2915920" cy="4133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145" dirty="0">
                <a:solidFill>
                  <a:srgbClr val="E7343D"/>
                </a:solidFill>
                <a:latin typeface="Gill Sans MT"/>
                <a:cs typeface="Gill Sans MT"/>
              </a:rPr>
              <a:t>•</a:t>
            </a:r>
            <a:endParaRPr sz="10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00"/>
              </a:spcBef>
              <a:tabLst>
                <a:tab pos="236854" algn="l"/>
                <a:tab pos="2902585" algn="l"/>
              </a:tabLst>
            </a:pPr>
            <a:r>
              <a:rPr sz="1000" spc="145" dirty="0">
                <a:solidFill>
                  <a:srgbClr val="E7343D"/>
                </a:solidFill>
                <a:latin typeface="Gill Sans MT"/>
                <a:cs typeface="Gill Sans MT"/>
              </a:rPr>
              <a:t>•	</a:t>
            </a:r>
            <a:r>
              <a:rPr sz="1000" u="dash" spc="145" dirty="0">
                <a:solidFill>
                  <a:srgbClr val="E7343D"/>
                </a:solidFill>
                <a:latin typeface="Gill Sans MT"/>
                <a:cs typeface="Gill Sans MT"/>
              </a:rPr>
              <a:t> 	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311299" y="2017493"/>
            <a:ext cx="2915920" cy="4133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145" dirty="0">
                <a:solidFill>
                  <a:srgbClr val="E7343D"/>
                </a:solidFill>
                <a:latin typeface="Gill Sans MT"/>
                <a:cs typeface="Gill Sans MT"/>
              </a:rPr>
              <a:t>•</a:t>
            </a:r>
            <a:endParaRPr sz="10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00"/>
              </a:spcBef>
              <a:tabLst>
                <a:tab pos="236854" algn="l"/>
                <a:tab pos="2902585" algn="l"/>
              </a:tabLst>
            </a:pPr>
            <a:r>
              <a:rPr sz="1000" spc="145" dirty="0">
                <a:solidFill>
                  <a:srgbClr val="E7343D"/>
                </a:solidFill>
                <a:latin typeface="Gill Sans MT"/>
                <a:cs typeface="Gill Sans MT"/>
              </a:rPr>
              <a:t>•	</a:t>
            </a:r>
            <a:r>
              <a:rPr sz="1000" u="dash" spc="145" dirty="0">
                <a:solidFill>
                  <a:srgbClr val="E7343D"/>
                </a:solidFill>
                <a:latin typeface="Gill Sans MT"/>
                <a:cs typeface="Gill Sans MT"/>
              </a:rPr>
              <a:t> 	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311299" y="2538293"/>
            <a:ext cx="2915920" cy="4133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36854" algn="l"/>
                <a:tab pos="2902585" algn="l"/>
              </a:tabLst>
            </a:pPr>
            <a:r>
              <a:rPr sz="1000" spc="145" dirty="0">
                <a:solidFill>
                  <a:srgbClr val="E7343D"/>
                </a:solidFill>
                <a:latin typeface="Gill Sans MT"/>
                <a:cs typeface="Gill Sans MT"/>
              </a:rPr>
              <a:t>•	</a:t>
            </a:r>
            <a:r>
              <a:rPr sz="1000" u="dash" spc="145" dirty="0">
                <a:solidFill>
                  <a:srgbClr val="E7343D"/>
                </a:solidFill>
                <a:latin typeface="Gill Sans MT"/>
                <a:cs typeface="Gill Sans MT"/>
              </a:rPr>
              <a:t> 	</a:t>
            </a:r>
            <a:endParaRPr sz="10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8"/>
              </a:spcBef>
            </a:pPr>
            <a:endParaRPr sz="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36854" algn="l"/>
                <a:tab pos="2902585" algn="l"/>
              </a:tabLst>
            </a:pPr>
            <a:r>
              <a:rPr sz="1000" spc="145" dirty="0">
                <a:solidFill>
                  <a:srgbClr val="E7343D"/>
                </a:solidFill>
                <a:latin typeface="Gill Sans MT"/>
                <a:cs typeface="Gill Sans MT"/>
              </a:rPr>
              <a:t>•	</a:t>
            </a:r>
            <a:r>
              <a:rPr sz="1000" u="dash" spc="145" dirty="0">
                <a:solidFill>
                  <a:srgbClr val="E7343D"/>
                </a:solidFill>
                <a:latin typeface="Gill Sans MT"/>
                <a:cs typeface="Gill Sans MT"/>
              </a:rPr>
              <a:t> 	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311299" y="3141074"/>
            <a:ext cx="15925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30" dirty="0">
                <a:solidFill>
                  <a:srgbClr val="E7343D"/>
                </a:solidFill>
                <a:latin typeface="Arial"/>
                <a:cs typeface="Arial"/>
              </a:rPr>
              <a:t>Common </a:t>
            </a:r>
            <a:r>
              <a:rPr sz="1200" b="1" spc="-190" dirty="0">
                <a:solidFill>
                  <a:srgbClr val="E7343D"/>
                </a:solidFill>
                <a:latin typeface="Arial"/>
                <a:cs typeface="Arial"/>
              </a:rPr>
              <a:t>T</a:t>
            </a:r>
            <a:r>
              <a:rPr sz="1200" b="1" spc="-25" dirty="0">
                <a:solidFill>
                  <a:srgbClr val="E7343D"/>
                </a:solidFill>
                <a:latin typeface="Arial"/>
                <a:cs typeface="Arial"/>
              </a:rPr>
              <a:t>riggers</a:t>
            </a:r>
            <a:r>
              <a:rPr sz="1200" b="1" dirty="0">
                <a:solidFill>
                  <a:srgbClr val="E7343D"/>
                </a:solidFill>
                <a:latin typeface="Arial"/>
                <a:cs typeface="Arial"/>
              </a:rPr>
              <a:t> a</a:t>
            </a:r>
            <a:r>
              <a:rPr sz="1200" b="1" spc="-25" dirty="0">
                <a:solidFill>
                  <a:srgbClr val="E7343D"/>
                </a:solidFill>
                <a:latin typeface="Arial"/>
                <a:cs typeface="Arial"/>
              </a:rPr>
              <a:t>r</a:t>
            </a:r>
            <a:r>
              <a:rPr sz="1200" b="1" spc="-40" dirty="0">
                <a:solidFill>
                  <a:srgbClr val="E7343D"/>
                </a:solidFill>
                <a:latin typeface="Arial"/>
                <a:cs typeface="Arial"/>
              </a:rPr>
              <a:t>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311299" y="3385973"/>
            <a:ext cx="2275840" cy="1471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2405" indent="-179705">
              <a:lnSpc>
                <a:spcPct val="100000"/>
              </a:lnSpc>
              <a:buClr>
                <a:srgbClr val="E7343D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10" dirty="0">
                <a:latin typeface="Gill Sans MT"/>
                <a:cs typeface="Gill Sans MT"/>
              </a:rPr>
              <a:t>V</a:t>
            </a:r>
            <a:r>
              <a:rPr sz="1000" dirty="0">
                <a:latin typeface="Gill Sans MT"/>
                <a:cs typeface="Gill Sans MT"/>
              </a:rPr>
              <a:t>iruses</a:t>
            </a:r>
            <a:endParaRPr sz="1000">
              <a:latin typeface="Gill Sans MT"/>
              <a:cs typeface="Gill Sans MT"/>
            </a:endParaRPr>
          </a:p>
          <a:p>
            <a:pPr marL="192405" indent="-179705">
              <a:lnSpc>
                <a:spcPct val="100000"/>
              </a:lnSpc>
              <a:spcBef>
                <a:spcPts val="280"/>
              </a:spcBef>
              <a:buClr>
                <a:srgbClr val="E7343D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35" dirty="0">
                <a:latin typeface="Gill Sans MT"/>
                <a:cs typeface="Gill Sans MT"/>
              </a:rPr>
              <a:t>Changes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25" dirty="0">
                <a:latin typeface="Gill Sans MT"/>
                <a:cs typeface="Gill Sans MT"/>
              </a:rPr>
              <a:t>in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20" dirty="0">
                <a:latin typeface="Gill Sans MT"/>
                <a:cs typeface="Gill Sans MT"/>
              </a:rPr>
              <a:t>weather</a:t>
            </a:r>
            <a:endParaRPr sz="1000">
              <a:latin typeface="Gill Sans MT"/>
              <a:cs typeface="Gill Sans MT"/>
            </a:endParaRPr>
          </a:p>
          <a:p>
            <a:pPr marL="192405" indent="-179705">
              <a:lnSpc>
                <a:spcPct val="100000"/>
              </a:lnSpc>
              <a:spcBef>
                <a:spcPts val="280"/>
              </a:spcBef>
              <a:buClr>
                <a:srgbClr val="E7343D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dirty="0">
                <a:latin typeface="Gill Sans MT"/>
                <a:cs typeface="Gill Sans MT"/>
              </a:rPr>
              <a:t>House </a:t>
            </a:r>
            <a:r>
              <a:rPr sz="1000" spc="25" dirty="0">
                <a:latin typeface="Gill Sans MT"/>
                <a:cs typeface="Gill Sans MT"/>
              </a:rPr>
              <a:t>dust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15" dirty="0">
                <a:latin typeface="Gill Sans MT"/>
                <a:cs typeface="Gill Sans MT"/>
              </a:rPr>
              <a:t>mites</a:t>
            </a:r>
            <a:endParaRPr sz="1000">
              <a:latin typeface="Gill Sans MT"/>
              <a:cs typeface="Gill Sans MT"/>
            </a:endParaRPr>
          </a:p>
          <a:p>
            <a:pPr marL="192405" indent="-179705">
              <a:lnSpc>
                <a:spcPct val="100000"/>
              </a:lnSpc>
              <a:spcBef>
                <a:spcPts val="280"/>
              </a:spcBef>
              <a:buClr>
                <a:srgbClr val="E7343D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30" dirty="0">
                <a:latin typeface="Gill Sans MT"/>
                <a:cs typeface="Gill Sans MT"/>
              </a:rPr>
              <a:t>Animal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20" dirty="0">
                <a:latin typeface="Gill Sans MT"/>
                <a:cs typeface="Gill Sans MT"/>
              </a:rPr>
              <a:t>fu</a:t>
            </a:r>
            <a:r>
              <a:rPr sz="1000" spc="-75" dirty="0">
                <a:latin typeface="Gill Sans MT"/>
                <a:cs typeface="Gill Sans MT"/>
              </a:rPr>
              <a:t>r</a:t>
            </a:r>
            <a:r>
              <a:rPr sz="1000" spc="55" dirty="0">
                <a:latin typeface="Gill Sans MT"/>
                <a:cs typeface="Gill Sans MT"/>
              </a:rPr>
              <a:t>,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20" dirty="0">
                <a:latin typeface="Gill Sans MT"/>
                <a:cs typeface="Gill Sans MT"/>
              </a:rPr>
              <a:t>feathers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55" dirty="0">
                <a:latin typeface="Gill Sans MT"/>
                <a:cs typeface="Gill Sans MT"/>
              </a:rPr>
              <a:t>and</a:t>
            </a:r>
            <a:r>
              <a:rPr sz="1000" dirty="0">
                <a:latin typeface="Gill Sans MT"/>
                <a:cs typeface="Gill Sans MT"/>
              </a:rPr>
              <a:t> their </a:t>
            </a:r>
            <a:r>
              <a:rPr sz="1000" spc="45" dirty="0">
                <a:latin typeface="Gill Sans MT"/>
                <a:cs typeface="Gill Sans MT"/>
              </a:rPr>
              <a:t>bedding</a:t>
            </a:r>
            <a:endParaRPr sz="1000">
              <a:latin typeface="Gill Sans MT"/>
              <a:cs typeface="Gill Sans MT"/>
            </a:endParaRPr>
          </a:p>
          <a:p>
            <a:pPr marL="192405" indent="-179705">
              <a:lnSpc>
                <a:spcPct val="100000"/>
              </a:lnSpc>
              <a:spcBef>
                <a:spcPts val="280"/>
              </a:spcBef>
              <a:buClr>
                <a:srgbClr val="E7343D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5" dirty="0">
                <a:latin typeface="Gill Sans MT"/>
                <a:cs typeface="Gill Sans MT"/>
              </a:rPr>
              <a:t>Foods</a:t>
            </a:r>
            <a:endParaRPr sz="1000">
              <a:latin typeface="Gill Sans MT"/>
              <a:cs typeface="Gill Sans MT"/>
            </a:endParaRPr>
          </a:p>
          <a:p>
            <a:pPr marL="192405" indent="-179705">
              <a:lnSpc>
                <a:spcPct val="100000"/>
              </a:lnSpc>
              <a:spcBef>
                <a:spcPts val="280"/>
              </a:spcBef>
              <a:buClr>
                <a:srgbClr val="E7343D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-30" dirty="0">
                <a:latin typeface="Gill Sans MT"/>
                <a:cs typeface="Gill Sans MT"/>
              </a:rPr>
              <a:t>Exe</a:t>
            </a:r>
            <a:r>
              <a:rPr sz="1000" spc="-45" dirty="0">
                <a:latin typeface="Gill Sans MT"/>
                <a:cs typeface="Gill Sans MT"/>
              </a:rPr>
              <a:t>r</a:t>
            </a:r>
            <a:r>
              <a:rPr sz="1000" spc="5" dirty="0">
                <a:latin typeface="Gill Sans MT"/>
                <a:cs typeface="Gill Sans MT"/>
              </a:rPr>
              <a:t>cise</a:t>
            </a:r>
            <a:endParaRPr sz="1000">
              <a:latin typeface="Gill Sans MT"/>
              <a:cs typeface="Gill Sans MT"/>
            </a:endParaRPr>
          </a:p>
          <a:p>
            <a:pPr marL="192405" indent="-179705">
              <a:lnSpc>
                <a:spcPct val="100000"/>
              </a:lnSpc>
              <a:spcBef>
                <a:spcPts val="280"/>
              </a:spcBef>
              <a:buClr>
                <a:srgbClr val="E7343D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10" dirty="0">
                <a:latin typeface="Gill Sans MT"/>
                <a:cs typeface="Gill Sans MT"/>
              </a:rPr>
              <a:t>Upset,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-5" dirty="0">
                <a:latin typeface="Gill Sans MT"/>
                <a:cs typeface="Gill Sans MT"/>
              </a:rPr>
              <a:t>dist</a:t>
            </a:r>
            <a:r>
              <a:rPr sz="1000" spc="-25" dirty="0">
                <a:latin typeface="Gill Sans MT"/>
                <a:cs typeface="Gill Sans MT"/>
              </a:rPr>
              <a:t>r</a:t>
            </a:r>
            <a:r>
              <a:rPr sz="1000" spc="15" dirty="0">
                <a:latin typeface="Gill Sans MT"/>
                <a:cs typeface="Gill Sans MT"/>
              </a:rPr>
              <a:t>ess,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55" dirty="0">
                <a:latin typeface="Gill Sans MT"/>
                <a:cs typeface="Gill Sans MT"/>
              </a:rPr>
              <a:t>and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15" dirty="0">
                <a:latin typeface="Gill Sans MT"/>
                <a:cs typeface="Gill Sans MT"/>
              </a:rPr>
              <a:t>emotions</a:t>
            </a:r>
            <a:endParaRPr sz="1000">
              <a:latin typeface="Gill Sans MT"/>
              <a:cs typeface="Gill Sans MT"/>
            </a:endParaRPr>
          </a:p>
          <a:p>
            <a:pPr marL="192405" indent="-179705">
              <a:lnSpc>
                <a:spcPct val="100000"/>
              </a:lnSpc>
              <a:spcBef>
                <a:spcPts val="280"/>
              </a:spcBef>
              <a:buClr>
                <a:srgbClr val="E7343D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25" dirty="0">
                <a:latin typeface="Gill Sans MT"/>
                <a:cs typeface="Gill Sans MT"/>
              </a:rPr>
              <a:t>Smoke</a:t>
            </a:r>
            <a:r>
              <a:rPr sz="1000" dirty="0">
                <a:latin typeface="Gill Sans MT"/>
                <a:cs typeface="Gill Sans MT"/>
              </a:rPr>
              <a:t> – </a:t>
            </a:r>
            <a:r>
              <a:rPr sz="1000" spc="25" dirty="0">
                <a:latin typeface="Gill Sans MT"/>
                <a:cs typeface="Gill Sans MT"/>
              </a:rPr>
              <a:t>ciga</a:t>
            </a:r>
            <a:r>
              <a:rPr sz="1000" spc="5" dirty="0">
                <a:latin typeface="Gill Sans MT"/>
                <a:cs typeface="Gill Sans MT"/>
              </a:rPr>
              <a:t>rettes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55" dirty="0">
                <a:latin typeface="Gill Sans MT"/>
                <a:cs typeface="Gill Sans MT"/>
              </a:rPr>
              <a:t>and</a:t>
            </a:r>
            <a:r>
              <a:rPr sz="1000" dirty="0">
                <a:latin typeface="Gill Sans MT"/>
                <a:cs typeface="Gill Sans MT"/>
              </a:rPr>
              <a:t> fi</a:t>
            </a:r>
            <a:r>
              <a:rPr sz="1000" spc="-15" dirty="0">
                <a:latin typeface="Gill Sans MT"/>
                <a:cs typeface="Gill Sans MT"/>
              </a:rPr>
              <a:t>r</a:t>
            </a:r>
            <a:r>
              <a:rPr sz="1000" spc="5" dirty="0">
                <a:latin typeface="Gill Sans MT"/>
                <a:cs typeface="Gill Sans MT"/>
              </a:rPr>
              <a:t>es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330352" y="4986947"/>
            <a:ext cx="2900680" cy="2134870"/>
          </a:xfrm>
          <a:prstGeom prst="rect">
            <a:avLst/>
          </a:prstGeom>
          <a:solidFill>
            <a:srgbClr val="FFFFFF"/>
          </a:solidFill>
          <a:ln w="12700">
            <a:solidFill>
              <a:srgbClr val="CD1719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71755">
              <a:lnSpc>
                <a:spcPct val="100000"/>
              </a:lnSpc>
            </a:pPr>
            <a:r>
              <a:rPr sz="1200" b="1" spc="5" dirty="0">
                <a:solidFill>
                  <a:srgbClr val="E7343D"/>
                </a:solidFill>
                <a:latin typeface="Arial"/>
                <a:cs typeface="Arial"/>
              </a:rPr>
              <a:t>Additional </a:t>
            </a:r>
            <a:r>
              <a:rPr sz="1200" b="1" spc="-40" dirty="0">
                <a:solidFill>
                  <a:srgbClr val="E7343D"/>
                </a:solidFill>
                <a:latin typeface="Arial"/>
                <a:cs typeface="Arial"/>
              </a:rPr>
              <a:t>Comments:</a:t>
            </a:r>
            <a:endParaRPr sz="1200">
              <a:latin typeface="Arial"/>
              <a:cs typeface="Arial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4648611" y="5194581"/>
            <a:ext cx="1505585" cy="377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305" marR="5080" indent="-15240">
              <a:lnSpc>
                <a:spcPct val="144600"/>
              </a:lnSpc>
            </a:pPr>
            <a:r>
              <a:rPr sz="1000" spc="55" dirty="0">
                <a:solidFill>
                  <a:srgbClr val="FFFFFF"/>
                </a:solidFill>
                <a:latin typeface="Tahoma"/>
                <a:cs typeface="Tahoma"/>
              </a:rPr>
              <a:t>Recommended</a:t>
            </a:r>
            <a:r>
              <a:rPr sz="1000" spc="-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000" spc="40" dirty="0">
                <a:solidFill>
                  <a:srgbClr val="FFFFFF"/>
                </a:solidFill>
                <a:latin typeface="Tahoma"/>
                <a:cs typeface="Tahoma"/>
              </a:rPr>
              <a:t>websites</a:t>
            </a:r>
            <a:r>
              <a:rPr sz="10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000" spc="114" dirty="0">
                <a:solidFill>
                  <a:srgbClr val="FFFFFF"/>
                </a:solidFill>
                <a:latin typeface="Tahoma"/>
                <a:cs typeface="Tahoma"/>
                <a:hlinkClick r:id="rId6"/>
              </a:rPr>
              <a:t>ww</a:t>
            </a:r>
            <a:r>
              <a:rPr sz="1000" spc="55" dirty="0">
                <a:solidFill>
                  <a:srgbClr val="FFFFFF"/>
                </a:solidFill>
                <a:latin typeface="Tahoma"/>
                <a:cs typeface="Tahoma"/>
                <a:hlinkClick r:id="rId6"/>
              </a:rPr>
              <a:t>w</a:t>
            </a:r>
            <a:r>
              <a:rPr sz="1000" spc="40" dirty="0">
                <a:solidFill>
                  <a:srgbClr val="FFFFFF"/>
                </a:solidFill>
                <a:latin typeface="Tahoma"/>
                <a:cs typeface="Tahoma"/>
                <a:hlinkClick r:id="rId6"/>
              </a:rPr>
              <a:t>.beatasthma.co.uk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4197503" y="5850666"/>
            <a:ext cx="1270635" cy="3181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>
              <a:lnSpc>
                <a:spcPct val="100000"/>
              </a:lnSpc>
            </a:pPr>
            <a:r>
              <a:rPr sz="1000" b="1" spc="5" dirty="0">
                <a:solidFill>
                  <a:srgbClr val="FFFFFF"/>
                </a:solidFill>
                <a:latin typeface="Arial"/>
                <a:cs typeface="Arial"/>
              </a:rPr>
              <a:t>Asthma+LungUK</a:t>
            </a:r>
            <a:r>
              <a:rPr sz="1000" b="1" spc="10" dirty="0">
                <a:solidFill>
                  <a:srgbClr val="FFFFFF"/>
                </a:solidFill>
                <a:latin typeface="Arial"/>
                <a:cs typeface="Arial"/>
              </a:rPr>
              <a:t> at: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000" spc="114" dirty="0">
                <a:solidFill>
                  <a:srgbClr val="FFFFFF"/>
                </a:solidFill>
                <a:latin typeface="Tahoma"/>
                <a:cs typeface="Tahoma"/>
                <a:hlinkClick r:id="rId7"/>
              </a:rPr>
              <a:t>ww</a:t>
            </a:r>
            <a:r>
              <a:rPr sz="1000" spc="55" dirty="0">
                <a:solidFill>
                  <a:srgbClr val="FFFFFF"/>
                </a:solidFill>
                <a:latin typeface="Tahoma"/>
                <a:cs typeface="Tahoma"/>
                <a:hlinkClick r:id="rId7"/>
              </a:rPr>
              <a:t>w</a:t>
            </a:r>
            <a:r>
              <a:rPr sz="1000" spc="40" dirty="0">
                <a:solidFill>
                  <a:srgbClr val="FFFFFF"/>
                </a:solidFill>
                <a:latin typeface="Tahoma"/>
                <a:cs typeface="Tahoma"/>
                <a:hlinkClick r:id="rId7"/>
              </a:rPr>
              <a:t>.asthma.org.uk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4331437" y="6503350"/>
            <a:ext cx="2369820" cy="157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FFFFFF"/>
                </a:solidFill>
                <a:latin typeface="Tahoma"/>
                <a:cs typeface="Tahoma"/>
              </a:rPr>
              <a:t>https://uk-ai</a:t>
            </a:r>
            <a:r>
              <a:rPr sz="1000" spc="-85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1000" spc="40" dirty="0">
                <a:solidFill>
                  <a:srgbClr val="FFFFFF"/>
                </a:solidFill>
                <a:latin typeface="Tahoma"/>
                <a:cs typeface="Tahoma"/>
              </a:rPr>
              <a:t>.defra.go</a:t>
            </a:r>
            <a:r>
              <a:rPr sz="1000" spc="-35" dirty="0">
                <a:solidFill>
                  <a:srgbClr val="FFFFFF"/>
                </a:solidFill>
                <a:latin typeface="Tahoma"/>
                <a:cs typeface="Tahoma"/>
              </a:rPr>
              <a:t>v</a:t>
            </a:r>
            <a:r>
              <a:rPr sz="1000" spc="30" dirty="0">
                <a:solidFill>
                  <a:srgbClr val="FFFFFF"/>
                </a:solidFill>
                <a:latin typeface="Tahoma"/>
                <a:cs typeface="Tahoma"/>
              </a:rPr>
              <a:t>.uk/forecasting/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3881649" y="7112831"/>
            <a:ext cx="1837689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15" dirty="0">
                <a:latin typeface="Gill Sans MT"/>
                <a:cs typeface="Gill Sans MT"/>
              </a:rPr>
              <a:t>This </a:t>
            </a:r>
            <a:r>
              <a:rPr sz="800" spc="20" dirty="0">
                <a:latin typeface="Gill Sans MT"/>
                <a:cs typeface="Gill Sans MT"/>
              </a:rPr>
              <a:t>leaflet </a:t>
            </a:r>
            <a:r>
              <a:rPr sz="800" dirty="0">
                <a:latin typeface="Gill Sans MT"/>
                <a:cs typeface="Gill Sans MT"/>
              </a:rPr>
              <a:t>is </a:t>
            </a:r>
            <a:r>
              <a:rPr sz="800" spc="20" dirty="0">
                <a:latin typeface="Gill Sans MT"/>
                <a:cs typeface="Gill Sans MT"/>
              </a:rPr>
              <a:t>intended </a:t>
            </a:r>
            <a:r>
              <a:rPr sz="800" spc="5" dirty="0">
                <a:latin typeface="Gill Sans MT"/>
                <a:cs typeface="Gill Sans MT"/>
              </a:rPr>
              <a:t>for colour </a:t>
            </a:r>
            <a:r>
              <a:rPr sz="800" spc="25" dirty="0">
                <a:latin typeface="Gill Sans MT"/>
                <a:cs typeface="Gill Sans MT"/>
              </a:rPr>
              <a:t>printing.</a:t>
            </a:r>
            <a:endParaRPr sz="800">
              <a:latin typeface="Gill Sans MT"/>
              <a:cs typeface="Gill Sans MT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7307998" y="6963612"/>
            <a:ext cx="3204210" cy="416559"/>
          </a:xfrm>
          <a:prstGeom prst="rect">
            <a:avLst/>
          </a:prstGeom>
          <a:solidFill>
            <a:srgbClr val="00975A"/>
          </a:solidFill>
        </p:spPr>
        <p:txBody>
          <a:bodyPr vert="horz" wrap="square" lIns="0" tIns="0" rIns="0" bIns="0" rtlCol="0">
            <a:spAutoFit/>
          </a:bodyPr>
          <a:lstStyle/>
          <a:p>
            <a:pPr marL="889000" marR="231775" indent="-649605">
              <a:lnSpc>
                <a:spcPct val="100000"/>
              </a:lnSpc>
            </a:pPr>
            <a:r>
              <a:rPr sz="1000" b="1" spc="-45" dirty="0">
                <a:solidFill>
                  <a:srgbClr val="FFFFFF"/>
                </a:solidFill>
                <a:latin typeface="Arial"/>
                <a:cs typeface="Arial"/>
              </a:rPr>
              <a:t>Please </a:t>
            </a:r>
            <a:r>
              <a:rPr sz="1000" b="1" spc="10" dirty="0">
                <a:solidFill>
                  <a:srgbClr val="FFFFFF"/>
                </a:solidFill>
                <a:latin typeface="Arial"/>
                <a:cs typeface="Arial"/>
              </a:rPr>
              <a:t>take </a:t>
            </a:r>
            <a:r>
              <a:rPr sz="1000" b="1" spc="-20" dirty="0">
                <a:solidFill>
                  <a:srgbClr val="FFFFFF"/>
                </a:solidFill>
                <a:latin typeface="Arial"/>
                <a:cs typeface="Arial"/>
              </a:rPr>
              <a:t>this </a:t>
            </a:r>
            <a:r>
              <a:rPr sz="1000" b="1" spc="40" dirty="0">
                <a:solidFill>
                  <a:srgbClr val="FFFFFF"/>
                </a:solidFill>
                <a:latin typeface="Arial"/>
                <a:cs typeface="Arial"/>
              </a:rPr>
              <a:t>with you </a:t>
            </a:r>
            <a:r>
              <a:rPr sz="1000" b="1" spc="25" dirty="0">
                <a:solidFill>
                  <a:srgbClr val="FFFFFF"/>
                </a:solidFill>
                <a:latin typeface="Arial"/>
                <a:cs typeface="Arial"/>
              </a:rPr>
              <a:t>when you </a:t>
            </a:r>
            <a:r>
              <a:rPr sz="1000" b="1" spc="-15" dirty="0">
                <a:solidFill>
                  <a:srgbClr val="FFFFFF"/>
                </a:solidFill>
                <a:latin typeface="Arial"/>
                <a:cs typeface="Arial"/>
              </a:rPr>
              <a:t>visit your doctor or asthma </a:t>
            </a:r>
            <a:r>
              <a:rPr sz="1000" b="1" spc="-20" dirty="0">
                <a:solidFill>
                  <a:srgbClr val="FFFFFF"/>
                </a:solidFill>
                <a:latin typeface="Arial"/>
                <a:cs typeface="Arial"/>
              </a:rPr>
              <a:t>nurse.</a:t>
            </a:r>
            <a:endParaRPr sz="1000">
              <a:latin typeface="Arial"/>
              <a:cs typeface="Arial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3850424" y="1216135"/>
            <a:ext cx="296735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953385" algn="l"/>
              </a:tabLst>
            </a:pPr>
            <a:r>
              <a:rPr sz="1000" u="dash" spc="-25" dirty="0">
                <a:latin typeface="Times New Roman"/>
                <a:cs typeface="Times New Roman"/>
              </a:rPr>
              <a:t>	</a:t>
            </a:r>
            <a:endParaRPr sz="1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39300" y="512067"/>
            <a:ext cx="1704339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5" dirty="0">
                <a:solidFill>
                  <a:srgbClr val="E7343D"/>
                </a:solidFill>
                <a:latin typeface="Arial"/>
                <a:cs typeface="Arial"/>
              </a:rPr>
              <a:t>Red zone </a:t>
            </a:r>
            <a:r>
              <a:rPr sz="1400" b="1" spc="-90" dirty="0">
                <a:solidFill>
                  <a:srgbClr val="E7343D"/>
                </a:solidFill>
                <a:latin typeface="Arial"/>
                <a:cs typeface="Arial"/>
              </a:rPr>
              <a:t>– </a:t>
            </a:r>
            <a:r>
              <a:rPr sz="1800" b="1" spc="-55" dirty="0">
                <a:solidFill>
                  <a:srgbClr val="E7343D"/>
                </a:solidFill>
                <a:latin typeface="Arial"/>
                <a:cs typeface="Arial"/>
              </a:rPr>
              <a:t>Seve</a:t>
            </a:r>
            <a:r>
              <a:rPr sz="1800" b="1" spc="-70" dirty="0">
                <a:solidFill>
                  <a:srgbClr val="E7343D"/>
                </a:solidFill>
                <a:latin typeface="Arial"/>
                <a:cs typeface="Arial"/>
              </a:rPr>
              <a:t>r</a:t>
            </a:r>
            <a:r>
              <a:rPr sz="1800" b="1" dirty="0">
                <a:solidFill>
                  <a:srgbClr val="E7343D"/>
                </a:solidFill>
                <a:latin typeface="Arial"/>
                <a:cs typeface="Arial"/>
              </a:rPr>
              <a:t>e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827996" y="324002"/>
            <a:ext cx="504190" cy="576580"/>
          </a:xfrm>
          <a:custGeom>
            <a:avLst/>
            <a:gdLst/>
            <a:ahLst/>
            <a:cxnLst/>
            <a:rect l="l" t="t" r="r" b="b"/>
            <a:pathLst>
              <a:path w="504190" h="576580">
                <a:moveTo>
                  <a:pt x="0" y="576008"/>
                </a:moveTo>
                <a:lnTo>
                  <a:pt x="503999" y="576008"/>
                </a:lnTo>
                <a:lnTo>
                  <a:pt x="503999" y="0"/>
                </a:lnTo>
                <a:lnTo>
                  <a:pt x="0" y="0"/>
                </a:lnTo>
                <a:lnTo>
                  <a:pt x="0" y="57600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837597" y="357200"/>
            <a:ext cx="484808" cy="5096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439299" y="937045"/>
            <a:ext cx="2529840" cy="717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2405" indent="-179705">
              <a:lnSpc>
                <a:spcPct val="100000"/>
              </a:lnSpc>
              <a:buClr>
                <a:srgbClr val="E7343D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15" dirty="0">
                <a:latin typeface="Gill Sans MT"/>
                <a:cs typeface="Gill Sans MT"/>
              </a:rPr>
              <a:t>you</a:t>
            </a:r>
            <a:r>
              <a:rPr sz="1000" dirty="0">
                <a:latin typeface="Gill Sans MT"/>
                <a:cs typeface="Gill Sans MT"/>
              </a:rPr>
              <a:t> a</a:t>
            </a:r>
            <a:r>
              <a:rPr sz="1000" spc="-20" dirty="0">
                <a:latin typeface="Gill Sans MT"/>
                <a:cs typeface="Gill Sans MT"/>
              </a:rPr>
              <a:t>r</a:t>
            </a:r>
            <a:r>
              <a:rPr sz="1000" spc="15" dirty="0">
                <a:latin typeface="Gill Sans MT"/>
                <a:cs typeface="Gill Sans MT"/>
              </a:rPr>
              <a:t>e</a:t>
            </a:r>
            <a:r>
              <a:rPr sz="1000" dirty="0">
                <a:latin typeface="Gill Sans MT"/>
                <a:cs typeface="Gill Sans MT"/>
              </a:rPr>
              <a:t> still </a:t>
            </a:r>
            <a:r>
              <a:rPr sz="1000" spc="-5" dirty="0">
                <a:latin typeface="Gill Sans MT"/>
                <a:cs typeface="Gill Sans MT"/>
              </a:rPr>
              <a:t>b</a:t>
            </a:r>
            <a:r>
              <a:rPr sz="1000" spc="-25" dirty="0">
                <a:latin typeface="Gill Sans MT"/>
                <a:cs typeface="Gill Sans MT"/>
              </a:rPr>
              <a:t>r</a:t>
            </a:r>
            <a:r>
              <a:rPr sz="1000" spc="45" dirty="0">
                <a:latin typeface="Gill Sans MT"/>
                <a:cs typeface="Gill Sans MT"/>
              </a:rPr>
              <a:t>eathing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15" dirty="0">
                <a:latin typeface="Gill Sans MT"/>
                <a:cs typeface="Gill Sans MT"/>
              </a:rPr>
              <a:t>ha</a:t>
            </a:r>
            <a:r>
              <a:rPr sz="1000" spc="-5" dirty="0">
                <a:latin typeface="Gill Sans MT"/>
                <a:cs typeface="Gill Sans MT"/>
              </a:rPr>
              <a:t>r</a:t>
            </a:r>
            <a:r>
              <a:rPr sz="1000" spc="45" dirty="0">
                <a:latin typeface="Gill Sans MT"/>
                <a:cs typeface="Gill Sans MT"/>
              </a:rPr>
              <a:t>d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55" dirty="0">
                <a:latin typeface="Gill Sans MT"/>
                <a:cs typeface="Gill Sans MT"/>
              </a:rPr>
              <a:t>and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35" dirty="0">
                <a:latin typeface="Gill Sans MT"/>
                <a:cs typeface="Gill Sans MT"/>
              </a:rPr>
              <a:t>fast</a:t>
            </a:r>
            <a:endParaRPr sz="1000">
              <a:latin typeface="Gill Sans MT"/>
              <a:cs typeface="Gill Sans MT"/>
            </a:endParaRPr>
          </a:p>
          <a:p>
            <a:pPr marL="192405" indent="-179705">
              <a:lnSpc>
                <a:spcPct val="100000"/>
              </a:lnSpc>
              <a:spcBef>
                <a:spcPts val="280"/>
              </a:spcBef>
              <a:buClr>
                <a:srgbClr val="E7343D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15" dirty="0">
                <a:latin typeface="Gill Sans MT"/>
                <a:cs typeface="Gill Sans MT"/>
              </a:rPr>
              <a:t>you</a:t>
            </a:r>
            <a:r>
              <a:rPr sz="1000" dirty="0">
                <a:latin typeface="Gill Sans MT"/>
                <a:cs typeface="Gill Sans MT"/>
              </a:rPr>
              <a:t> still </a:t>
            </a:r>
            <a:r>
              <a:rPr sz="1000" spc="25" dirty="0">
                <a:latin typeface="Gill Sans MT"/>
                <a:cs typeface="Gill Sans MT"/>
              </a:rPr>
              <a:t>feel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35" dirty="0">
                <a:latin typeface="Gill Sans MT"/>
                <a:cs typeface="Gill Sans MT"/>
              </a:rPr>
              <a:t>tight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55" dirty="0">
                <a:latin typeface="Gill Sans MT"/>
                <a:cs typeface="Gill Sans MT"/>
              </a:rPr>
              <a:t>and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30" dirty="0">
                <a:latin typeface="Gill Sans MT"/>
                <a:cs typeface="Gill Sans MT"/>
              </a:rPr>
              <a:t>wheezy</a:t>
            </a:r>
            <a:endParaRPr sz="1000">
              <a:latin typeface="Gill Sans MT"/>
              <a:cs typeface="Gill Sans MT"/>
            </a:endParaRPr>
          </a:p>
          <a:p>
            <a:pPr marL="192405" indent="-179705">
              <a:lnSpc>
                <a:spcPct val="100000"/>
              </a:lnSpc>
              <a:spcBef>
                <a:spcPts val="280"/>
              </a:spcBef>
              <a:buClr>
                <a:srgbClr val="E7343D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15" dirty="0">
                <a:latin typeface="Gill Sans MT"/>
                <a:cs typeface="Gill Sans MT"/>
              </a:rPr>
              <a:t>you</a:t>
            </a:r>
            <a:r>
              <a:rPr sz="1000" dirty="0">
                <a:latin typeface="Gill Sans MT"/>
                <a:cs typeface="Gill Sans MT"/>
              </a:rPr>
              <a:t> a</a:t>
            </a:r>
            <a:r>
              <a:rPr sz="1000" spc="-20" dirty="0">
                <a:latin typeface="Gill Sans MT"/>
                <a:cs typeface="Gill Sans MT"/>
              </a:rPr>
              <a:t>r</a:t>
            </a:r>
            <a:r>
              <a:rPr sz="1000" spc="15" dirty="0">
                <a:latin typeface="Gill Sans MT"/>
                <a:cs typeface="Gill Sans MT"/>
              </a:rPr>
              <a:t>e</a:t>
            </a:r>
            <a:r>
              <a:rPr sz="1000" dirty="0">
                <a:latin typeface="Gill Sans MT"/>
                <a:cs typeface="Gill Sans MT"/>
              </a:rPr>
              <a:t> too </a:t>
            </a:r>
            <a:r>
              <a:rPr sz="1000" spc="-5" dirty="0">
                <a:latin typeface="Gill Sans MT"/>
                <a:cs typeface="Gill Sans MT"/>
              </a:rPr>
              <a:t>b</a:t>
            </a:r>
            <a:r>
              <a:rPr sz="1000" spc="-25" dirty="0">
                <a:latin typeface="Gill Sans MT"/>
                <a:cs typeface="Gill Sans MT"/>
              </a:rPr>
              <a:t>r</a:t>
            </a:r>
            <a:r>
              <a:rPr sz="1000" spc="20" dirty="0">
                <a:latin typeface="Gill Sans MT"/>
                <a:cs typeface="Gill Sans MT"/>
              </a:rPr>
              <a:t>eathless</a:t>
            </a:r>
            <a:r>
              <a:rPr sz="1000" dirty="0">
                <a:latin typeface="Gill Sans MT"/>
                <a:cs typeface="Gill Sans MT"/>
              </a:rPr>
              <a:t> to </a:t>
            </a:r>
            <a:r>
              <a:rPr sz="1000" spc="20" dirty="0">
                <a:latin typeface="Gill Sans MT"/>
                <a:cs typeface="Gill Sans MT"/>
              </a:rPr>
              <a:t>talk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25" dirty="0">
                <a:latin typeface="Gill Sans MT"/>
                <a:cs typeface="Gill Sans MT"/>
              </a:rPr>
              <a:t>in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70" dirty="0">
                <a:latin typeface="Gill Sans MT"/>
                <a:cs typeface="Gill Sans MT"/>
              </a:rPr>
              <a:t>a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20" dirty="0">
                <a:latin typeface="Gill Sans MT"/>
                <a:cs typeface="Gill Sans MT"/>
              </a:rPr>
              <a:t>sentence</a:t>
            </a:r>
            <a:endParaRPr sz="1000">
              <a:latin typeface="Gill Sans MT"/>
              <a:cs typeface="Gill Sans MT"/>
            </a:endParaRPr>
          </a:p>
          <a:p>
            <a:pPr marL="192405" indent="-179705">
              <a:lnSpc>
                <a:spcPct val="100000"/>
              </a:lnSpc>
              <a:spcBef>
                <a:spcPts val="280"/>
              </a:spcBef>
              <a:buClr>
                <a:srgbClr val="E7343D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15" dirty="0">
                <a:latin typeface="Gill Sans MT"/>
                <a:cs typeface="Gill Sans MT"/>
              </a:rPr>
              <a:t>you</a:t>
            </a:r>
            <a:r>
              <a:rPr sz="1000" dirty="0">
                <a:latin typeface="Gill Sans MT"/>
                <a:cs typeface="Gill Sans MT"/>
              </a:rPr>
              <a:t> a</a:t>
            </a:r>
            <a:r>
              <a:rPr sz="1000" spc="-20" dirty="0">
                <a:latin typeface="Gill Sans MT"/>
                <a:cs typeface="Gill Sans MT"/>
              </a:rPr>
              <a:t>r</a:t>
            </a:r>
            <a:r>
              <a:rPr sz="1000" spc="15" dirty="0">
                <a:latin typeface="Gill Sans MT"/>
                <a:cs typeface="Gill Sans MT"/>
              </a:rPr>
              <a:t>e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40" dirty="0">
                <a:latin typeface="Gill Sans MT"/>
                <a:cs typeface="Gill Sans MT"/>
              </a:rPr>
              <a:t>feeling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30" dirty="0">
                <a:latin typeface="Gill Sans MT"/>
                <a:cs typeface="Gill Sans MT"/>
              </a:rPr>
              <a:t>frightened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55" dirty="0">
                <a:latin typeface="Gill Sans MT"/>
                <a:cs typeface="Gill Sans MT"/>
              </a:rPr>
              <a:t>and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20" dirty="0">
                <a:latin typeface="Gill Sans MT"/>
                <a:cs typeface="Gill Sans MT"/>
              </a:rPr>
              <a:t>exhausted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439299" y="1726504"/>
            <a:ext cx="2899410" cy="529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Other </a:t>
            </a:r>
            <a:r>
              <a:rPr sz="1000" b="1" spc="-40" dirty="0">
                <a:latin typeface="Arial"/>
                <a:cs typeface="Arial"/>
              </a:rPr>
              <a:t>serious </a:t>
            </a:r>
            <a:r>
              <a:rPr sz="1000" b="1" spc="-25" dirty="0">
                <a:latin typeface="Arial"/>
                <a:cs typeface="Arial"/>
              </a:rPr>
              <a:t>symptoms a</a:t>
            </a:r>
            <a:r>
              <a:rPr sz="1000" b="1" spc="-20" dirty="0">
                <a:latin typeface="Arial"/>
                <a:cs typeface="Arial"/>
              </a:rPr>
              <a:t>r</a:t>
            </a:r>
            <a:r>
              <a:rPr sz="1000" b="1" spc="-35" dirty="0">
                <a:latin typeface="Arial"/>
                <a:cs typeface="Arial"/>
              </a:rPr>
              <a:t>e:</a:t>
            </a:r>
            <a:endParaRPr sz="1000">
              <a:latin typeface="Arial"/>
              <a:cs typeface="Arial"/>
            </a:endParaRPr>
          </a:p>
          <a:p>
            <a:pPr marL="192405" indent="-179705">
              <a:lnSpc>
                <a:spcPct val="100000"/>
              </a:lnSpc>
              <a:spcBef>
                <a:spcPts val="280"/>
              </a:spcBef>
              <a:buClr>
                <a:srgbClr val="E7343D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dirty="0">
                <a:latin typeface="Gill Sans MT"/>
                <a:cs typeface="Gill Sans MT"/>
              </a:rPr>
              <a:t>colour </a:t>
            </a:r>
            <a:r>
              <a:rPr sz="1000" spc="45" dirty="0">
                <a:latin typeface="Gill Sans MT"/>
                <a:cs typeface="Gill Sans MT"/>
              </a:rPr>
              <a:t>changes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5" dirty="0">
                <a:latin typeface="Gill Sans MT"/>
                <a:cs typeface="Gill Sans MT"/>
              </a:rPr>
              <a:t>-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-10" dirty="0">
                <a:latin typeface="Gill Sans MT"/>
                <a:cs typeface="Gill Sans MT"/>
              </a:rPr>
              <a:t>very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35" dirty="0">
                <a:latin typeface="Gill Sans MT"/>
                <a:cs typeface="Gill Sans MT"/>
              </a:rPr>
              <a:t>pale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-10" dirty="0">
                <a:latin typeface="Gill Sans MT"/>
                <a:cs typeface="Gill Sans MT"/>
              </a:rPr>
              <a:t>/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30" dirty="0">
                <a:latin typeface="Gill Sans MT"/>
                <a:cs typeface="Gill Sans MT"/>
              </a:rPr>
              <a:t>g</a:t>
            </a:r>
            <a:r>
              <a:rPr sz="1000" spc="10" dirty="0">
                <a:latin typeface="Gill Sans MT"/>
                <a:cs typeface="Gill Sans MT"/>
              </a:rPr>
              <a:t>r</a:t>
            </a:r>
            <a:r>
              <a:rPr sz="1000" spc="5" dirty="0">
                <a:latin typeface="Gill Sans MT"/>
                <a:cs typeface="Gill Sans MT"/>
              </a:rPr>
              <a:t>ey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-10" dirty="0">
                <a:latin typeface="Gill Sans MT"/>
                <a:cs typeface="Gill Sans MT"/>
              </a:rPr>
              <a:t>/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30" dirty="0">
                <a:latin typeface="Gill Sans MT"/>
                <a:cs typeface="Gill Sans MT"/>
              </a:rPr>
              <a:t>blue</a:t>
            </a:r>
            <a:endParaRPr sz="1000">
              <a:latin typeface="Gill Sans MT"/>
              <a:cs typeface="Gill Sans MT"/>
            </a:endParaRPr>
          </a:p>
          <a:p>
            <a:pPr marL="192405" indent="-179705">
              <a:lnSpc>
                <a:spcPct val="100000"/>
              </a:lnSpc>
              <a:spcBef>
                <a:spcPts val="280"/>
              </a:spcBef>
              <a:buClr>
                <a:srgbClr val="E7343D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45" dirty="0">
                <a:latin typeface="Gill Sans MT"/>
                <a:cs typeface="Gill Sans MT"/>
              </a:rPr>
              <a:t>using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-5" dirty="0">
                <a:latin typeface="Gill Sans MT"/>
                <a:cs typeface="Gill Sans MT"/>
              </a:rPr>
              <a:t>rib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55" dirty="0">
                <a:latin typeface="Gill Sans MT"/>
                <a:cs typeface="Gill Sans MT"/>
              </a:rPr>
              <a:t>and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20" dirty="0">
                <a:latin typeface="Gill Sans MT"/>
                <a:cs typeface="Gill Sans MT"/>
              </a:rPr>
              <a:t>neck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15" dirty="0">
                <a:latin typeface="Gill Sans MT"/>
                <a:cs typeface="Gill Sans MT"/>
              </a:rPr>
              <a:t>muscles</a:t>
            </a:r>
            <a:r>
              <a:rPr sz="1000" dirty="0">
                <a:latin typeface="Gill Sans MT"/>
                <a:cs typeface="Gill Sans MT"/>
              </a:rPr>
              <a:t> to </a:t>
            </a:r>
            <a:r>
              <a:rPr sz="1000" spc="-5" dirty="0">
                <a:latin typeface="Gill Sans MT"/>
                <a:cs typeface="Gill Sans MT"/>
              </a:rPr>
              <a:t>b</a:t>
            </a:r>
            <a:r>
              <a:rPr sz="1000" spc="-25" dirty="0">
                <a:latin typeface="Gill Sans MT"/>
                <a:cs typeface="Gill Sans MT"/>
              </a:rPr>
              <a:t>r</a:t>
            </a:r>
            <a:r>
              <a:rPr sz="1000" spc="35" dirty="0">
                <a:latin typeface="Gill Sans MT"/>
                <a:cs typeface="Gill Sans MT"/>
              </a:rPr>
              <a:t>eath,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15" dirty="0">
                <a:latin typeface="Gill Sans MT"/>
                <a:cs typeface="Gill Sans MT"/>
              </a:rPr>
              <a:t>nose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35" dirty="0">
                <a:latin typeface="Gill Sans MT"/>
                <a:cs typeface="Gill Sans MT"/>
              </a:rPr>
              <a:t>flaring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39299" y="2475688"/>
            <a:ext cx="2835910" cy="7791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70" dirty="0">
                <a:solidFill>
                  <a:srgbClr val="E7343D"/>
                </a:solidFill>
                <a:latin typeface="Arial"/>
                <a:cs typeface="Arial"/>
              </a:rPr>
              <a:t>Red </a:t>
            </a:r>
            <a:r>
              <a:rPr sz="1800" b="1" spc="-35" dirty="0">
                <a:solidFill>
                  <a:srgbClr val="E7343D"/>
                </a:solidFill>
                <a:latin typeface="Arial"/>
                <a:cs typeface="Arial"/>
              </a:rPr>
              <a:t>Zone </a:t>
            </a:r>
            <a:r>
              <a:rPr sz="1800" b="1" spc="-20" dirty="0">
                <a:solidFill>
                  <a:srgbClr val="E7343D"/>
                </a:solidFill>
                <a:latin typeface="Arial"/>
                <a:cs typeface="Arial"/>
              </a:rPr>
              <a:t>Action</a:t>
            </a:r>
            <a:endParaRPr sz="1800">
              <a:latin typeface="Arial"/>
              <a:cs typeface="Arial"/>
            </a:endParaRPr>
          </a:p>
          <a:p>
            <a:pPr marL="462280" marR="5080" indent="-344805">
              <a:lnSpc>
                <a:spcPct val="100000"/>
              </a:lnSpc>
              <a:spcBef>
                <a:spcPts val="770"/>
              </a:spcBef>
            </a:pPr>
            <a:r>
              <a:rPr sz="1400" b="1" spc="-250" dirty="0">
                <a:solidFill>
                  <a:srgbClr val="E7343D"/>
                </a:solidFill>
                <a:latin typeface="Arial"/>
                <a:cs typeface="Arial"/>
              </a:rPr>
              <a:t>T</a:t>
            </a:r>
            <a:r>
              <a:rPr sz="1400" b="1" dirty="0">
                <a:solidFill>
                  <a:srgbClr val="E7343D"/>
                </a:solidFill>
                <a:latin typeface="Arial"/>
                <a:cs typeface="Arial"/>
              </a:rPr>
              <a:t>ake 10 </a:t>
            </a:r>
            <a:r>
              <a:rPr sz="1400" b="1" spc="25" dirty="0">
                <a:solidFill>
                  <a:srgbClr val="E7343D"/>
                </a:solidFill>
                <a:latin typeface="Arial"/>
                <a:cs typeface="Arial"/>
              </a:rPr>
              <a:t>pu</a:t>
            </a:r>
            <a:r>
              <a:rPr sz="1400" b="1" spc="-15" dirty="0">
                <a:solidFill>
                  <a:srgbClr val="E7343D"/>
                </a:solidFill>
                <a:latin typeface="Arial"/>
                <a:cs typeface="Arial"/>
              </a:rPr>
              <a:t>f</a:t>
            </a:r>
            <a:r>
              <a:rPr sz="1400" b="1" spc="-45" dirty="0">
                <a:solidFill>
                  <a:srgbClr val="E7343D"/>
                </a:solidFill>
                <a:latin typeface="Arial"/>
                <a:cs typeface="Arial"/>
              </a:rPr>
              <a:t>fs</a:t>
            </a:r>
            <a:r>
              <a:rPr sz="1400" b="1" dirty="0">
                <a:solidFill>
                  <a:srgbClr val="E7343D"/>
                </a:solidFill>
                <a:latin typeface="Arial"/>
                <a:cs typeface="Arial"/>
              </a:rPr>
              <a:t> </a:t>
            </a:r>
            <a:r>
              <a:rPr sz="1400" b="1" spc="30" dirty="0">
                <a:solidFill>
                  <a:srgbClr val="E7343D"/>
                </a:solidFill>
                <a:latin typeface="Arial"/>
                <a:cs typeface="Arial"/>
              </a:rPr>
              <a:t>of</a:t>
            </a:r>
            <a:r>
              <a:rPr sz="1400" b="1" dirty="0">
                <a:solidFill>
                  <a:srgbClr val="E7343D"/>
                </a:solidFill>
                <a:latin typeface="Arial"/>
                <a:cs typeface="Arial"/>
              </a:rPr>
              <a:t> </a:t>
            </a:r>
            <a:r>
              <a:rPr sz="1400" b="1" spc="20" dirty="0">
                <a:solidFill>
                  <a:srgbClr val="E7343D"/>
                </a:solidFill>
                <a:latin typeface="Arial"/>
                <a:cs typeface="Arial"/>
              </a:rPr>
              <a:t>the</a:t>
            </a:r>
            <a:r>
              <a:rPr sz="1400" b="1" dirty="0">
                <a:solidFill>
                  <a:srgbClr val="E7343D"/>
                </a:solidFill>
                <a:latin typeface="Arial"/>
                <a:cs typeface="Arial"/>
              </a:rPr>
              <a:t> blue inhaler via a </a:t>
            </a:r>
            <a:r>
              <a:rPr sz="1400" b="1" spc="-55" dirty="0">
                <a:solidFill>
                  <a:srgbClr val="E7343D"/>
                </a:solidFill>
                <a:latin typeface="Arial"/>
                <a:cs typeface="Arial"/>
              </a:rPr>
              <a:t>spacer</a:t>
            </a:r>
            <a:r>
              <a:rPr sz="1400" b="1" dirty="0">
                <a:solidFill>
                  <a:srgbClr val="E7343D"/>
                </a:solidFill>
                <a:latin typeface="Arial"/>
                <a:cs typeface="Arial"/>
              </a:rPr>
              <a:t> and </a:t>
            </a:r>
            <a:r>
              <a:rPr sz="1400" b="1" spc="-45" dirty="0">
                <a:solidFill>
                  <a:srgbClr val="E7343D"/>
                </a:solidFill>
                <a:latin typeface="Arial"/>
                <a:cs typeface="Arial"/>
              </a:rPr>
              <a:t>call</a:t>
            </a:r>
            <a:r>
              <a:rPr sz="1400" b="1" dirty="0">
                <a:solidFill>
                  <a:srgbClr val="E7343D"/>
                </a:solidFill>
                <a:latin typeface="Arial"/>
                <a:cs typeface="Arial"/>
              </a:rPr>
              <a:t> 999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439299" y="3352884"/>
            <a:ext cx="2851785" cy="1515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2405" indent="-179705">
              <a:lnSpc>
                <a:spcPct val="100000"/>
              </a:lnSpc>
              <a:buClr>
                <a:srgbClr val="E7343D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30" dirty="0">
                <a:solidFill>
                  <a:srgbClr val="E7343D"/>
                </a:solidFill>
                <a:latin typeface="Gill Sans MT"/>
                <a:cs typeface="Gill Sans MT"/>
              </a:rPr>
              <a:t>Asthma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40" dirty="0">
                <a:solidFill>
                  <a:srgbClr val="E7343D"/>
                </a:solidFill>
                <a:latin typeface="Gill Sans MT"/>
                <a:cs typeface="Gill Sans MT"/>
              </a:rPr>
              <a:t>can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30" dirty="0">
                <a:solidFill>
                  <a:srgbClr val="E7343D"/>
                </a:solidFill>
                <a:latin typeface="Gill Sans MT"/>
                <a:cs typeface="Gill Sans MT"/>
              </a:rPr>
              <a:t>be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25" dirty="0">
                <a:solidFill>
                  <a:srgbClr val="E7343D"/>
                </a:solidFill>
                <a:latin typeface="Gill Sans MT"/>
                <a:cs typeface="Gill Sans MT"/>
              </a:rPr>
              <a:t>life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-5" dirty="0">
                <a:solidFill>
                  <a:srgbClr val="E7343D"/>
                </a:solidFill>
                <a:latin typeface="Gill Sans MT"/>
                <a:cs typeface="Gill Sans MT"/>
              </a:rPr>
              <a:t>th</a:t>
            </a:r>
            <a:r>
              <a:rPr sz="1000" spc="-25" dirty="0">
                <a:solidFill>
                  <a:srgbClr val="E7343D"/>
                </a:solidFill>
                <a:latin typeface="Gill Sans MT"/>
                <a:cs typeface="Gill Sans MT"/>
              </a:rPr>
              <a:t>r</a:t>
            </a:r>
            <a:r>
              <a:rPr sz="1000" spc="40" dirty="0">
                <a:solidFill>
                  <a:srgbClr val="E7343D"/>
                </a:solidFill>
                <a:latin typeface="Gill Sans MT"/>
                <a:cs typeface="Gill Sans MT"/>
              </a:rPr>
              <a:t>eatening</a:t>
            </a:r>
            <a:endParaRPr sz="1000">
              <a:latin typeface="Gill Sans MT"/>
              <a:cs typeface="Gill Sans MT"/>
            </a:endParaRPr>
          </a:p>
          <a:p>
            <a:pPr marL="192405" indent="-179705">
              <a:lnSpc>
                <a:spcPct val="100000"/>
              </a:lnSpc>
              <a:spcBef>
                <a:spcPts val="280"/>
              </a:spcBef>
              <a:buClr>
                <a:srgbClr val="E7343D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-50" dirty="0">
                <a:solidFill>
                  <a:srgbClr val="E7343D"/>
                </a:solidFill>
                <a:latin typeface="Gill Sans MT"/>
                <a:cs typeface="Gill Sans MT"/>
              </a:rPr>
              <a:t>Do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15" dirty="0">
                <a:solidFill>
                  <a:srgbClr val="E7343D"/>
                </a:solidFill>
                <a:latin typeface="Gill Sans MT"/>
                <a:cs typeface="Gill Sans MT"/>
              </a:rPr>
              <a:t>not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25" dirty="0">
                <a:solidFill>
                  <a:srgbClr val="E7343D"/>
                </a:solidFill>
                <a:latin typeface="Gill Sans MT"/>
                <a:cs typeface="Gill Sans MT"/>
              </a:rPr>
              <a:t>attempt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to </a:t>
            </a:r>
            <a:r>
              <a:rPr sz="1000" spc="20" dirty="0">
                <a:solidFill>
                  <a:srgbClr val="E7343D"/>
                </a:solidFill>
                <a:latin typeface="Gill Sans MT"/>
                <a:cs typeface="Gill Sans MT"/>
              </a:rPr>
              <a:t>do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70" dirty="0">
                <a:solidFill>
                  <a:srgbClr val="E7343D"/>
                </a:solidFill>
                <a:latin typeface="Gill Sans MT"/>
                <a:cs typeface="Gill Sans MT"/>
              </a:rPr>
              <a:t>a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40" dirty="0">
                <a:solidFill>
                  <a:srgbClr val="E7343D"/>
                </a:solidFill>
                <a:latin typeface="Gill Sans MT"/>
                <a:cs typeface="Gill Sans MT"/>
              </a:rPr>
              <a:t>peak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30" dirty="0">
                <a:solidFill>
                  <a:srgbClr val="E7343D"/>
                </a:solidFill>
                <a:latin typeface="Gill Sans MT"/>
                <a:cs typeface="Gill Sans MT"/>
              </a:rPr>
              <a:t>flow</a:t>
            </a:r>
            <a:endParaRPr sz="1000">
              <a:latin typeface="Gill Sans MT"/>
              <a:cs typeface="Gill Sans MT"/>
            </a:endParaRPr>
          </a:p>
          <a:p>
            <a:pPr marL="192405" marR="5080" indent="-179705" algn="just">
              <a:lnSpc>
                <a:spcPct val="100000"/>
              </a:lnSpc>
              <a:spcBef>
                <a:spcPts val="280"/>
              </a:spcBef>
              <a:buClr>
                <a:srgbClr val="E7343D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-10" dirty="0">
                <a:solidFill>
                  <a:srgbClr val="E7343D"/>
                </a:solidFill>
                <a:latin typeface="Gill Sans MT"/>
                <a:cs typeface="Gill Sans MT"/>
              </a:rPr>
              <a:t>Whilst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40" dirty="0">
                <a:solidFill>
                  <a:srgbClr val="E7343D"/>
                </a:solidFill>
                <a:latin typeface="Gill Sans MT"/>
                <a:cs typeface="Gill Sans MT"/>
              </a:rPr>
              <a:t>waiting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5" dirty="0">
                <a:solidFill>
                  <a:srgbClr val="E7343D"/>
                </a:solidFill>
                <a:latin typeface="Gill Sans MT"/>
                <a:cs typeface="Gill Sans MT"/>
              </a:rPr>
              <a:t>for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20" dirty="0">
                <a:solidFill>
                  <a:srgbClr val="E7343D"/>
                </a:solidFill>
                <a:latin typeface="Gill Sans MT"/>
                <a:cs typeface="Gill Sans MT"/>
              </a:rPr>
              <a:t>the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40" dirty="0">
                <a:solidFill>
                  <a:srgbClr val="E7343D"/>
                </a:solidFill>
                <a:latin typeface="Gill Sans MT"/>
                <a:cs typeface="Gill Sans MT"/>
              </a:rPr>
              <a:t>ambulance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55" dirty="0">
                <a:solidFill>
                  <a:srgbClr val="E7343D"/>
                </a:solidFill>
                <a:latin typeface="Gill Sans MT"/>
                <a:cs typeface="Gill Sans MT"/>
              </a:rPr>
              <a:t>and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45" dirty="0">
                <a:solidFill>
                  <a:srgbClr val="E7343D"/>
                </a:solidFill>
                <a:latin typeface="Gill Sans MT"/>
                <a:cs typeface="Gill Sans MT"/>
              </a:rPr>
              <a:t>using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your </a:t>
            </a:r>
            <a:r>
              <a:rPr sz="1000" spc="10" dirty="0">
                <a:solidFill>
                  <a:srgbClr val="E7343D"/>
                </a:solidFill>
                <a:latin typeface="Gill Sans MT"/>
                <a:cs typeface="Gill Sans MT"/>
              </a:rPr>
              <a:t>space</a:t>
            </a:r>
            <a:r>
              <a:rPr sz="1000" spc="-85" dirty="0">
                <a:solidFill>
                  <a:srgbClr val="E7343D"/>
                </a:solidFill>
                <a:latin typeface="Gill Sans MT"/>
                <a:cs typeface="Gill Sans MT"/>
              </a:rPr>
              <a:t>r</a:t>
            </a:r>
            <a:r>
              <a:rPr sz="1000" spc="55" dirty="0">
                <a:solidFill>
                  <a:srgbClr val="E7343D"/>
                </a:solidFill>
                <a:latin typeface="Gill Sans MT"/>
                <a:cs typeface="Gill Sans MT"/>
              </a:rPr>
              <a:t>,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25" dirty="0">
                <a:solidFill>
                  <a:srgbClr val="E7343D"/>
                </a:solidFill>
                <a:latin typeface="Gill Sans MT"/>
                <a:cs typeface="Gill Sans MT"/>
              </a:rPr>
              <a:t>take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55" dirty="0">
                <a:solidFill>
                  <a:srgbClr val="E7343D"/>
                </a:solidFill>
                <a:latin typeface="Gill Sans MT"/>
                <a:cs typeface="Gill Sans MT"/>
              </a:rPr>
              <a:t>1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75" dirty="0">
                <a:solidFill>
                  <a:srgbClr val="E7343D"/>
                </a:solidFill>
                <a:latin typeface="Gill Sans MT"/>
                <a:cs typeface="Gill Sans MT"/>
              </a:rPr>
              <a:t>pu</a:t>
            </a:r>
            <a:r>
              <a:rPr sz="1000" spc="15" dirty="0">
                <a:solidFill>
                  <a:srgbClr val="E7343D"/>
                </a:solidFill>
                <a:latin typeface="Gill Sans MT"/>
                <a:cs typeface="Gill Sans MT"/>
              </a:rPr>
              <a:t>f</a:t>
            </a:r>
            <a:r>
              <a:rPr sz="1000" spc="80" dirty="0">
                <a:solidFill>
                  <a:srgbClr val="E7343D"/>
                </a:solidFill>
                <a:latin typeface="Gill Sans MT"/>
                <a:cs typeface="Gill Sans MT"/>
              </a:rPr>
              <a:t>f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30" dirty="0">
                <a:solidFill>
                  <a:srgbClr val="E7343D"/>
                </a:solidFill>
                <a:latin typeface="Gill Sans MT"/>
                <a:cs typeface="Gill Sans MT"/>
              </a:rPr>
              <a:t>at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70" dirty="0">
                <a:solidFill>
                  <a:srgbClr val="E7343D"/>
                </a:solidFill>
                <a:latin typeface="Gill Sans MT"/>
                <a:cs typeface="Gill Sans MT"/>
              </a:rPr>
              <a:t>a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15" dirty="0">
                <a:solidFill>
                  <a:srgbClr val="E7343D"/>
                </a:solidFill>
                <a:latin typeface="Gill Sans MT"/>
                <a:cs typeface="Gill Sans MT"/>
              </a:rPr>
              <a:t>time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40" dirty="0">
                <a:solidFill>
                  <a:srgbClr val="E7343D"/>
                </a:solidFill>
                <a:latin typeface="Gill Sans MT"/>
                <a:cs typeface="Gill Sans MT"/>
              </a:rPr>
              <a:t>of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your </a:t>
            </a:r>
            <a:r>
              <a:rPr sz="1000" spc="30" dirty="0">
                <a:solidFill>
                  <a:srgbClr val="E7343D"/>
                </a:solidFill>
                <a:latin typeface="Gill Sans MT"/>
                <a:cs typeface="Gill Sans MT"/>
              </a:rPr>
              <a:t>blue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15" dirty="0">
                <a:solidFill>
                  <a:srgbClr val="E7343D"/>
                </a:solidFill>
                <a:latin typeface="Gill Sans MT"/>
                <a:cs typeface="Gill Sans MT"/>
              </a:rPr>
              <a:t>inhale</a:t>
            </a:r>
            <a:r>
              <a:rPr sz="1000" spc="-80" dirty="0">
                <a:solidFill>
                  <a:srgbClr val="E7343D"/>
                </a:solidFill>
                <a:latin typeface="Gill Sans MT"/>
                <a:cs typeface="Gill Sans MT"/>
              </a:rPr>
              <a:t>r</a:t>
            </a:r>
            <a:r>
              <a:rPr sz="1000" spc="55" dirty="0">
                <a:solidFill>
                  <a:srgbClr val="E7343D"/>
                </a:solidFill>
                <a:latin typeface="Gill Sans MT"/>
                <a:cs typeface="Gill Sans MT"/>
              </a:rPr>
              <a:t>,</a:t>
            </a:r>
            <a:r>
              <a:rPr sz="1000" spc="7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-5" dirty="0">
                <a:solidFill>
                  <a:srgbClr val="E7343D"/>
                </a:solidFill>
                <a:latin typeface="Gill Sans MT"/>
                <a:cs typeface="Gill Sans MT"/>
              </a:rPr>
              <a:t>b</a:t>
            </a:r>
            <a:r>
              <a:rPr sz="1000" spc="-25" dirty="0">
                <a:solidFill>
                  <a:srgbClr val="E7343D"/>
                </a:solidFill>
                <a:latin typeface="Gill Sans MT"/>
                <a:cs typeface="Gill Sans MT"/>
              </a:rPr>
              <a:t>r</a:t>
            </a:r>
            <a:r>
              <a:rPr sz="1000" spc="45" dirty="0">
                <a:solidFill>
                  <a:srgbClr val="E7343D"/>
                </a:solidFill>
                <a:latin typeface="Gill Sans MT"/>
                <a:cs typeface="Gill Sans MT"/>
              </a:rPr>
              <a:t>eathing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30" dirty="0">
                <a:solidFill>
                  <a:srgbClr val="E7343D"/>
                </a:solidFill>
                <a:latin typeface="Gill Sans MT"/>
                <a:cs typeface="Gill Sans MT"/>
              </a:rPr>
              <a:t>at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70" dirty="0">
                <a:solidFill>
                  <a:srgbClr val="E7343D"/>
                </a:solidFill>
                <a:latin typeface="Gill Sans MT"/>
                <a:cs typeface="Gill Sans MT"/>
              </a:rPr>
              <a:t>a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15" dirty="0">
                <a:solidFill>
                  <a:srgbClr val="E7343D"/>
                </a:solidFill>
                <a:latin typeface="Gill Sans MT"/>
                <a:cs typeface="Gill Sans MT"/>
              </a:rPr>
              <a:t>normal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rate </a:t>
            </a:r>
            <a:r>
              <a:rPr sz="1000" spc="5" dirty="0">
                <a:solidFill>
                  <a:srgbClr val="E7343D"/>
                </a:solidFill>
                <a:latin typeface="Gill Sans MT"/>
                <a:cs typeface="Gill Sans MT"/>
              </a:rPr>
              <a:t>for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35" dirty="0">
                <a:solidFill>
                  <a:srgbClr val="E7343D"/>
                </a:solidFill>
                <a:latin typeface="Gill Sans MT"/>
                <a:cs typeface="Gill Sans MT"/>
              </a:rPr>
              <a:t>4-5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-5" dirty="0">
                <a:solidFill>
                  <a:srgbClr val="E7343D"/>
                </a:solidFill>
                <a:latin typeface="Gill Sans MT"/>
                <a:cs typeface="Gill Sans MT"/>
              </a:rPr>
              <a:t>b</a:t>
            </a:r>
            <a:r>
              <a:rPr sz="1000" spc="-25" dirty="0">
                <a:solidFill>
                  <a:srgbClr val="E7343D"/>
                </a:solidFill>
                <a:latin typeface="Gill Sans MT"/>
                <a:cs typeface="Gill Sans MT"/>
              </a:rPr>
              <a:t>r</a:t>
            </a:r>
            <a:r>
              <a:rPr sz="1000" spc="35" dirty="0">
                <a:solidFill>
                  <a:srgbClr val="E7343D"/>
                </a:solidFill>
                <a:latin typeface="Gill Sans MT"/>
                <a:cs typeface="Gill Sans MT"/>
              </a:rPr>
              <a:t>eaths,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-5" dirty="0">
                <a:solidFill>
                  <a:srgbClr val="E7343D"/>
                </a:solidFill>
                <a:latin typeface="Gill Sans MT"/>
                <a:cs typeface="Gill Sans MT"/>
              </a:rPr>
              <a:t>every </a:t>
            </a:r>
            <a:r>
              <a:rPr sz="1000" spc="55" dirty="0">
                <a:solidFill>
                  <a:srgbClr val="E7343D"/>
                </a:solidFill>
                <a:latin typeface="Gill Sans MT"/>
                <a:cs typeface="Gill Sans MT"/>
              </a:rPr>
              <a:t>30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20" dirty="0">
                <a:solidFill>
                  <a:srgbClr val="E7343D"/>
                </a:solidFill>
                <a:latin typeface="Gill Sans MT"/>
                <a:cs typeface="Gill Sans MT"/>
              </a:rPr>
              <a:t>seconds.</a:t>
            </a:r>
            <a:endParaRPr sz="1000">
              <a:latin typeface="Gill Sans MT"/>
              <a:cs typeface="Gill Sans MT"/>
            </a:endParaRPr>
          </a:p>
          <a:p>
            <a:pPr marL="192405" indent="-179705">
              <a:lnSpc>
                <a:spcPct val="100000"/>
              </a:lnSpc>
              <a:spcBef>
                <a:spcPts val="280"/>
              </a:spcBef>
              <a:buClr>
                <a:srgbClr val="E7343D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25" dirty="0">
                <a:solidFill>
                  <a:srgbClr val="E7343D"/>
                </a:solidFill>
                <a:latin typeface="Gill Sans MT"/>
                <a:cs typeface="Gill Sans MT"/>
              </a:rPr>
              <a:t>Stay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15" dirty="0">
                <a:solidFill>
                  <a:srgbClr val="E7343D"/>
                </a:solidFill>
                <a:latin typeface="Gill Sans MT"/>
                <a:cs typeface="Gill Sans MT"/>
              </a:rPr>
              <a:t>whe</a:t>
            </a:r>
            <a:r>
              <a:rPr sz="1000" spc="-10" dirty="0">
                <a:solidFill>
                  <a:srgbClr val="E7343D"/>
                </a:solidFill>
                <a:latin typeface="Gill Sans MT"/>
                <a:cs typeface="Gill Sans MT"/>
              </a:rPr>
              <a:t>r</a:t>
            </a:r>
            <a:r>
              <a:rPr sz="1000" spc="15" dirty="0">
                <a:solidFill>
                  <a:srgbClr val="E7343D"/>
                </a:solidFill>
                <a:latin typeface="Gill Sans MT"/>
                <a:cs typeface="Gill Sans MT"/>
              </a:rPr>
              <a:t>e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15" dirty="0">
                <a:solidFill>
                  <a:srgbClr val="E7343D"/>
                </a:solidFill>
                <a:latin typeface="Gill Sans MT"/>
                <a:cs typeface="Gill Sans MT"/>
              </a:rPr>
              <a:t>you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a</a:t>
            </a:r>
            <a:r>
              <a:rPr sz="1000" spc="-20" dirty="0">
                <a:solidFill>
                  <a:srgbClr val="E7343D"/>
                </a:solidFill>
                <a:latin typeface="Gill Sans MT"/>
                <a:cs typeface="Gill Sans MT"/>
              </a:rPr>
              <a:t>r</a:t>
            </a:r>
            <a:r>
              <a:rPr sz="1000" spc="15" dirty="0">
                <a:solidFill>
                  <a:srgbClr val="E7343D"/>
                </a:solidFill>
                <a:latin typeface="Gill Sans MT"/>
                <a:cs typeface="Gill Sans MT"/>
              </a:rPr>
              <a:t>e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55" dirty="0">
                <a:solidFill>
                  <a:srgbClr val="E7343D"/>
                </a:solidFill>
                <a:latin typeface="Gill Sans MT"/>
                <a:cs typeface="Gill Sans MT"/>
              </a:rPr>
              <a:t>and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25" dirty="0">
                <a:solidFill>
                  <a:srgbClr val="E7343D"/>
                </a:solidFill>
                <a:latin typeface="Gill Sans MT"/>
                <a:cs typeface="Gill Sans MT"/>
              </a:rPr>
              <a:t>keep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30" dirty="0">
                <a:solidFill>
                  <a:srgbClr val="E7343D"/>
                </a:solidFill>
                <a:latin typeface="Gill Sans MT"/>
                <a:cs typeface="Gill Sans MT"/>
              </a:rPr>
              <a:t>calm</a:t>
            </a:r>
            <a:endParaRPr sz="1000">
              <a:latin typeface="Gill Sans MT"/>
              <a:cs typeface="Gill Sans MT"/>
            </a:endParaRPr>
          </a:p>
          <a:p>
            <a:pPr marL="192405" marR="133985" indent="-179705">
              <a:lnSpc>
                <a:spcPct val="100000"/>
              </a:lnSpc>
              <a:spcBef>
                <a:spcPts val="280"/>
              </a:spcBef>
              <a:buClr>
                <a:srgbClr val="E7343D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25" dirty="0">
                <a:solidFill>
                  <a:srgbClr val="E7343D"/>
                </a:solidFill>
                <a:latin typeface="Gill Sans MT"/>
                <a:cs typeface="Gill Sans MT"/>
              </a:rPr>
              <a:t>If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your </a:t>
            </a:r>
            <a:r>
              <a:rPr sz="1000" spc="20" dirty="0">
                <a:solidFill>
                  <a:srgbClr val="E7343D"/>
                </a:solidFill>
                <a:latin typeface="Gill Sans MT"/>
                <a:cs typeface="Gill Sans MT"/>
              </a:rPr>
              <a:t>child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20" dirty="0">
                <a:solidFill>
                  <a:srgbClr val="E7343D"/>
                </a:solidFill>
                <a:latin typeface="Gill Sans MT"/>
                <a:cs typeface="Gill Sans MT"/>
              </a:rPr>
              <a:t>becomes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15" dirty="0">
                <a:solidFill>
                  <a:srgbClr val="E7343D"/>
                </a:solidFill>
                <a:latin typeface="Gill Sans MT"/>
                <a:cs typeface="Gill Sans MT"/>
              </a:rPr>
              <a:t>un</a:t>
            </a:r>
            <a:r>
              <a:rPr sz="1000" spc="-10" dirty="0">
                <a:solidFill>
                  <a:srgbClr val="E7343D"/>
                </a:solidFill>
                <a:latin typeface="Gill Sans MT"/>
                <a:cs typeface="Gill Sans MT"/>
              </a:rPr>
              <a:t>r</a:t>
            </a:r>
            <a:r>
              <a:rPr sz="1000" spc="15" dirty="0">
                <a:solidFill>
                  <a:srgbClr val="E7343D"/>
                </a:solidFill>
                <a:latin typeface="Gill Sans MT"/>
                <a:cs typeface="Gill Sans MT"/>
              </a:rPr>
              <a:t>esponsive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55" dirty="0">
                <a:solidFill>
                  <a:srgbClr val="E7343D"/>
                </a:solidFill>
                <a:latin typeface="Gill Sans MT"/>
                <a:cs typeface="Gill Sans MT"/>
              </a:rPr>
              <a:t>and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40" dirty="0">
                <a:solidFill>
                  <a:srgbClr val="E7343D"/>
                </a:solidFill>
                <a:latin typeface="Gill Sans MT"/>
                <a:cs typeface="Gill Sans MT"/>
              </a:rPr>
              <a:t>has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60" dirty="0">
                <a:solidFill>
                  <a:srgbClr val="E7343D"/>
                </a:solidFill>
                <a:latin typeface="Gill Sans MT"/>
                <a:cs typeface="Gill Sans MT"/>
              </a:rPr>
              <a:t>an</a:t>
            </a:r>
            <a:r>
              <a:rPr sz="1000" spc="35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15" dirty="0">
                <a:solidFill>
                  <a:srgbClr val="E7343D"/>
                </a:solidFill>
                <a:latin typeface="Gill Sans MT"/>
                <a:cs typeface="Gill Sans MT"/>
              </a:rPr>
              <a:t>ad</a:t>
            </a:r>
            <a:r>
              <a:rPr sz="1000" spc="-5" dirty="0">
                <a:solidFill>
                  <a:srgbClr val="E7343D"/>
                </a:solidFill>
                <a:latin typeface="Gill Sans MT"/>
                <a:cs typeface="Gill Sans MT"/>
              </a:rPr>
              <a:t>r</a:t>
            </a:r>
            <a:r>
              <a:rPr sz="1000" spc="30" dirty="0">
                <a:solidFill>
                  <a:srgbClr val="E7343D"/>
                </a:solidFill>
                <a:latin typeface="Gill Sans MT"/>
                <a:cs typeface="Gill Sans MT"/>
              </a:rPr>
              <a:t>enaline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35" dirty="0">
                <a:solidFill>
                  <a:srgbClr val="E7343D"/>
                </a:solidFill>
                <a:latin typeface="Gill Sans MT"/>
                <a:cs typeface="Gill Sans MT"/>
              </a:rPr>
              <a:t>pen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5" dirty="0">
                <a:solidFill>
                  <a:srgbClr val="E7343D"/>
                </a:solidFill>
                <a:latin typeface="Gill Sans MT"/>
                <a:cs typeface="Gill Sans MT"/>
              </a:rPr>
              <a:t>for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</a:t>
            </a:r>
            <a:r>
              <a:rPr sz="1000" spc="15" dirty="0">
                <a:solidFill>
                  <a:srgbClr val="E7343D"/>
                </a:solidFill>
                <a:latin typeface="Gill Sans MT"/>
                <a:cs typeface="Gill Sans MT"/>
              </a:rPr>
              <a:t>allergies-use</a:t>
            </a:r>
            <a:r>
              <a:rPr sz="1000" dirty="0">
                <a:solidFill>
                  <a:srgbClr val="E7343D"/>
                </a:solidFill>
                <a:latin typeface="Gill Sans MT"/>
                <a:cs typeface="Gill Sans MT"/>
              </a:rPr>
              <a:t> it </a:t>
            </a:r>
            <a:r>
              <a:rPr sz="1000" spc="30" dirty="0">
                <a:solidFill>
                  <a:srgbClr val="E7343D"/>
                </a:solidFill>
                <a:latin typeface="Gill Sans MT"/>
                <a:cs typeface="Gill Sans MT"/>
              </a:rPr>
              <a:t>no</a:t>
            </a:r>
            <a:r>
              <a:rPr sz="1000" spc="-20" dirty="0">
                <a:solidFill>
                  <a:srgbClr val="E7343D"/>
                </a:solidFill>
                <a:latin typeface="Gill Sans MT"/>
                <a:cs typeface="Gill Sans MT"/>
              </a:rPr>
              <a:t>w</a:t>
            </a:r>
            <a:r>
              <a:rPr sz="1000" spc="55" dirty="0">
                <a:solidFill>
                  <a:srgbClr val="E7343D"/>
                </a:solidFill>
                <a:latin typeface="Gill Sans MT"/>
                <a:cs typeface="Gill Sans MT"/>
              </a:rPr>
              <a:t>.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439299" y="5120244"/>
            <a:ext cx="221297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dirty="0">
                <a:latin typeface="Arial"/>
                <a:cs typeface="Arial"/>
              </a:rPr>
              <a:t>Additional </a:t>
            </a:r>
            <a:r>
              <a:rPr sz="1000" b="1" spc="-25" dirty="0">
                <a:latin typeface="Arial"/>
                <a:cs typeface="Arial"/>
              </a:rPr>
              <a:t>comments or </a:t>
            </a:r>
            <a:r>
              <a:rPr sz="1000" b="1" spc="10" dirty="0">
                <a:latin typeface="Arial"/>
                <a:cs typeface="Arial"/>
              </a:rPr>
              <a:t>information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496550" y="5489895"/>
            <a:ext cx="2846070" cy="0"/>
          </a:xfrm>
          <a:custGeom>
            <a:avLst/>
            <a:gdLst/>
            <a:ahLst/>
            <a:cxnLst/>
            <a:rect l="l" t="t" r="r" b="b"/>
            <a:pathLst>
              <a:path w="2846070">
                <a:moveTo>
                  <a:pt x="0" y="0"/>
                </a:moveTo>
                <a:lnTo>
                  <a:pt x="2845993" y="0"/>
                </a:lnTo>
              </a:path>
            </a:pathLst>
          </a:custGeom>
          <a:ln w="12700">
            <a:solidFill>
              <a:srgbClr val="E7343D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458349" y="548989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361645" y="548989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496550" y="5750295"/>
            <a:ext cx="2846070" cy="0"/>
          </a:xfrm>
          <a:custGeom>
            <a:avLst/>
            <a:gdLst/>
            <a:ahLst/>
            <a:cxnLst/>
            <a:rect l="l" t="t" r="r" b="b"/>
            <a:pathLst>
              <a:path w="2846070">
                <a:moveTo>
                  <a:pt x="0" y="0"/>
                </a:moveTo>
                <a:lnTo>
                  <a:pt x="2845993" y="0"/>
                </a:lnTo>
              </a:path>
            </a:pathLst>
          </a:custGeom>
          <a:ln w="12700">
            <a:solidFill>
              <a:srgbClr val="E7343D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458349" y="575029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361645" y="575029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496550" y="6010695"/>
            <a:ext cx="2846070" cy="0"/>
          </a:xfrm>
          <a:custGeom>
            <a:avLst/>
            <a:gdLst/>
            <a:ahLst/>
            <a:cxnLst/>
            <a:rect l="l" t="t" r="r" b="b"/>
            <a:pathLst>
              <a:path w="2846070">
                <a:moveTo>
                  <a:pt x="0" y="0"/>
                </a:moveTo>
                <a:lnTo>
                  <a:pt x="2845993" y="0"/>
                </a:lnTo>
              </a:path>
            </a:pathLst>
          </a:custGeom>
          <a:ln w="12700">
            <a:solidFill>
              <a:srgbClr val="E7343D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458349" y="601069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361645" y="601069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496550" y="6271094"/>
            <a:ext cx="2846070" cy="0"/>
          </a:xfrm>
          <a:custGeom>
            <a:avLst/>
            <a:gdLst/>
            <a:ahLst/>
            <a:cxnLst/>
            <a:rect l="l" t="t" r="r" b="b"/>
            <a:pathLst>
              <a:path w="2846070">
                <a:moveTo>
                  <a:pt x="0" y="0"/>
                </a:moveTo>
                <a:lnTo>
                  <a:pt x="2845993" y="0"/>
                </a:lnTo>
              </a:path>
            </a:pathLst>
          </a:custGeom>
          <a:ln w="12700">
            <a:solidFill>
              <a:srgbClr val="E7343D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458349" y="627109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0361645" y="627109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743998" y="153883"/>
            <a:ext cx="3204210" cy="7200265"/>
          </a:xfrm>
          <a:custGeom>
            <a:avLst/>
            <a:gdLst/>
            <a:ahLst/>
            <a:cxnLst/>
            <a:rect l="l" t="t" r="r" b="b"/>
            <a:pathLst>
              <a:path w="3204209" h="7200265">
                <a:moveTo>
                  <a:pt x="0" y="7199998"/>
                </a:moveTo>
                <a:lnTo>
                  <a:pt x="3203994" y="7199998"/>
                </a:lnTo>
                <a:lnTo>
                  <a:pt x="3203994" y="0"/>
                </a:lnTo>
                <a:lnTo>
                  <a:pt x="0" y="0"/>
                </a:lnTo>
                <a:lnTo>
                  <a:pt x="0" y="719999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191999" y="324002"/>
            <a:ext cx="576580" cy="576580"/>
          </a:xfrm>
          <a:custGeom>
            <a:avLst/>
            <a:gdLst/>
            <a:ahLst/>
            <a:cxnLst/>
            <a:rect l="l" t="t" r="r" b="b"/>
            <a:pathLst>
              <a:path w="576579" h="576580">
                <a:moveTo>
                  <a:pt x="0" y="576008"/>
                </a:moveTo>
                <a:lnTo>
                  <a:pt x="576008" y="576008"/>
                </a:lnTo>
                <a:lnTo>
                  <a:pt x="576008" y="0"/>
                </a:lnTo>
                <a:lnTo>
                  <a:pt x="0" y="0"/>
                </a:lnTo>
                <a:lnTo>
                  <a:pt x="0" y="57600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191999" y="367436"/>
            <a:ext cx="576000" cy="48915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3875299" y="512067"/>
            <a:ext cx="2898140" cy="1411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6A000"/>
                </a:solidFill>
                <a:latin typeface="Arial"/>
                <a:cs typeface="Arial"/>
              </a:rPr>
              <a:t>Amber zone </a:t>
            </a:r>
            <a:r>
              <a:rPr sz="1400" b="1" spc="-90" dirty="0">
                <a:solidFill>
                  <a:srgbClr val="F6A000"/>
                </a:solidFill>
                <a:latin typeface="Arial"/>
                <a:cs typeface="Arial"/>
              </a:rPr>
              <a:t>– </a:t>
            </a:r>
            <a:r>
              <a:rPr sz="1800" b="1" spc="15" dirty="0">
                <a:solidFill>
                  <a:srgbClr val="F6A000"/>
                </a:solidFill>
                <a:latin typeface="Arial"/>
                <a:cs typeface="Arial"/>
              </a:rPr>
              <a:t>W</a:t>
            </a:r>
            <a:r>
              <a:rPr sz="1800" b="1" dirty="0">
                <a:solidFill>
                  <a:srgbClr val="F6A000"/>
                </a:solidFill>
                <a:latin typeface="Arial"/>
                <a:cs typeface="Arial"/>
              </a:rPr>
              <a:t>a</a:t>
            </a:r>
            <a:r>
              <a:rPr sz="1800" b="1" spc="30" dirty="0">
                <a:solidFill>
                  <a:srgbClr val="F6A000"/>
                </a:solidFill>
                <a:latin typeface="Arial"/>
                <a:cs typeface="Arial"/>
              </a:rPr>
              <a:t>r</a:t>
            </a:r>
            <a:r>
              <a:rPr sz="1800" b="1" dirty="0">
                <a:solidFill>
                  <a:srgbClr val="F6A000"/>
                </a:solidFill>
                <a:latin typeface="Arial"/>
                <a:cs typeface="Arial"/>
              </a:rPr>
              <a:t>ning</a:t>
            </a:r>
            <a:endParaRPr sz="18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340"/>
              </a:spcBef>
            </a:pPr>
            <a:r>
              <a:rPr sz="1000" spc="-15" dirty="0">
                <a:latin typeface="Tahoma"/>
                <a:cs typeface="Tahoma"/>
              </a:rPr>
              <a:t>If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35" dirty="0">
                <a:latin typeface="Tahoma"/>
                <a:cs typeface="Tahoma"/>
              </a:rPr>
              <a:t>you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25" dirty="0">
                <a:latin typeface="Tahoma"/>
                <a:cs typeface="Tahoma"/>
              </a:rPr>
              <a:t>are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25" dirty="0">
                <a:latin typeface="Tahoma"/>
                <a:cs typeface="Tahoma"/>
              </a:rPr>
              <a:t>using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30" dirty="0">
                <a:latin typeface="Tahoma"/>
                <a:cs typeface="Tahoma"/>
              </a:rPr>
              <a:t>your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45" dirty="0">
                <a:latin typeface="Tahoma"/>
                <a:cs typeface="Tahoma"/>
              </a:rPr>
              <a:t>blue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35" dirty="0">
                <a:latin typeface="Tahoma"/>
                <a:cs typeface="Tahoma"/>
              </a:rPr>
              <a:t>inhaler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35" dirty="0">
                <a:latin typeface="Tahoma"/>
                <a:cs typeface="Tahoma"/>
              </a:rPr>
              <a:t>more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40" dirty="0">
                <a:latin typeface="Tahoma"/>
                <a:cs typeface="Tahoma"/>
              </a:rPr>
              <a:t>than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5" dirty="0">
                <a:latin typeface="Tahoma"/>
                <a:cs typeface="Tahoma"/>
              </a:rPr>
              <a:t>3</a:t>
            </a:r>
            <a:r>
              <a:rPr sz="1000" dirty="0">
                <a:latin typeface="Tahoma"/>
                <a:cs typeface="Tahoma"/>
              </a:rPr>
              <a:t> </a:t>
            </a:r>
            <a:r>
              <a:rPr sz="1000" spc="20" dirty="0">
                <a:latin typeface="Tahoma"/>
                <a:cs typeface="Tahoma"/>
              </a:rPr>
              <a:t>times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35" dirty="0">
                <a:latin typeface="Tahoma"/>
                <a:cs typeface="Tahoma"/>
              </a:rPr>
              <a:t>per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50" dirty="0">
                <a:latin typeface="Tahoma"/>
                <a:cs typeface="Tahoma"/>
              </a:rPr>
              <a:t>week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50" dirty="0">
                <a:latin typeface="Tahoma"/>
                <a:cs typeface="Tahoma"/>
              </a:rPr>
              <a:t>for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15" dirty="0">
                <a:latin typeface="Tahoma"/>
                <a:cs typeface="Tahoma"/>
              </a:rPr>
              <a:t>symptoms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45" dirty="0">
                <a:latin typeface="Tahoma"/>
                <a:cs typeface="Tahoma"/>
              </a:rPr>
              <a:t>or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35" dirty="0">
                <a:latin typeface="Tahoma"/>
                <a:cs typeface="Tahoma"/>
              </a:rPr>
              <a:t>you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50" dirty="0">
                <a:latin typeface="Tahoma"/>
                <a:cs typeface="Tahoma"/>
              </a:rPr>
              <a:t>often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50" dirty="0">
                <a:latin typeface="Tahoma"/>
                <a:cs typeface="Tahoma"/>
              </a:rPr>
              <a:t>wake</a:t>
            </a:r>
            <a:r>
              <a:rPr sz="1000" spc="25" dirty="0">
                <a:latin typeface="Tahoma"/>
                <a:cs typeface="Tahoma"/>
              </a:rPr>
              <a:t> </a:t>
            </a:r>
            <a:r>
              <a:rPr sz="1000" spc="40" dirty="0">
                <a:latin typeface="Tahoma"/>
                <a:cs typeface="Tahoma"/>
              </a:rPr>
              <a:t>at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50" dirty="0">
                <a:latin typeface="Tahoma"/>
                <a:cs typeface="Tahoma"/>
              </a:rPr>
              <a:t>night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60" dirty="0">
                <a:latin typeface="Tahoma"/>
                <a:cs typeface="Tahoma"/>
              </a:rPr>
              <a:t>with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25" dirty="0">
                <a:latin typeface="Tahoma"/>
                <a:cs typeface="Tahoma"/>
              </a:rPr>
              <a:t>a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40" dirty="0">
                <a:latin typeface="Tahoma"/>
                <a:cs typeface="Tahoma"/>
              </a:rPr>
              <a:t>cough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45" dirty="0">
                <a:latin typeface="Tahoma"/>
                <a:cs typeface="Tahoma"/>
              </a:rPr>
              <a:t>or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35" dirty="0">
                <a:latin typeface="Tahoma"/>
                <a:cs typeface="Tahoma"/>
              </a:rPr>
              <a:t>wheeze,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30" dirty="0">
                <a:latin typeface="Tahoma"/>
                <a:cs typeface="Tahoma"/>
              </a:rPr>
              <a:t>arrange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25" dirty="0">
                <a:latin typeface="Tahoma"/>
                <a:cs typeface="Tahoma"/>
              </a:rPr>
              <a:t>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35" dirty="0">
                <a:latin typeface="Tahoma"/>
                <a:cs typeface="Tahoma"/>
              </a:rPr>
              <a:t>review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60" dirty="0">
                <a:latin typeface="Tahoma"/>
                <a:cs typeface="Tahoma"/>
              </a:rPr>
              <a:t>with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30" dirty="0">
                <a:latin typeface="Tahoma"/>
                <a:cs typeface="Tahoma"/>
              </a:rPr>
              <a:t>your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25" dirty="0">
                <a:latin typeface="Tahoma"/>
                <a:cs typeface="Tahoma"/>
              </a:rPr>
              <a:t>asthma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15" dirty="0">
                <a:latin typeface="Tahoma"/>
                <a:cs typeface="Tahoma"/>
              </a:rPr>
              <a:t>nurse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45" dirty="0">
                <a:latin typeface="Tahoma"/>
                <a:cs typeface="Tahoma"/>
              </a:rPr>
              <a:t>or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50" dirty="0">
                <a:latin typeface="Tahoma"/>
                <a:cs typeface="Tahoma"/>
              </a:rPr>
              <a:t>G</a:t>
            </a:r>
            <a:r>
              <a:rPr sz="1000" spc="-130" dirty="0">
                <a:latin typeface="Tahoma"/>
                <a:cs typeface="Tahoma"/>
              </a:rPr>
              <a:t>P</a:t>
            </a:r>
            <a:r>
              <a:rPr sz="1000" spc="-30" dirty="0">
                <a:latin typeface="Tahoma"/>
                <a:cs typeface="Tahoma"/>
              </a:rPr>
              <a:t>.</a:t>
            </a:r>
            <a:endParaRPr sz="1000">
              <a:latin typeface="Tahoma"/>
              <a:cs typeface="Tahoma"/>
            </a:endParaRPr>
          </a:p>
          <a:p>
            <a:pPr marL="12700" marR="360680">
              <a:lnSpc>
                <a:spcPct val="100000"/>
              </a:lnSpc>
              <a:spcBef>
                <a:spcPts val="565"/>
              </a:spcBef>
            </a:pPr>
            <a:r>
              <a:rPr sz="1000" b="1" spc="5" dirty="0">
                <a:latin typeface="Arial"/>
                <a:cs typeface="Arial"/>
              </a:rPr>
              <a:t>W</a:t>
            </a:r>
            <a:r>
              <a:rPr sz="1000" b="1" dirty="0">
                <a:latin typeface="Arial"/>
                <a:cs typeface="Arial"/>
              </a:rPr>
              <a:t>a</a:t>
            </a:r>
            <a:r>
              <a:rPr sz="1000" b="1" spc="15" dirty="0">
                <a:latin typeface="Arial"/>
                <a:cs typeface="Arial"/>
              </a:rPr>
              <a:t>r</a:t>
            </a:r>
            <a:r>
              <a:rPr sz="1000" b="1" dirty="0">
                <a:latin typeface="Arial"/>
                <a:cs typeface="Arial"/>
              </a:rPr>
              <a:t>ning </a:t>
            </a:r>
            <a:r>
              <a:rPr sz="1000" b="1" spc="-50" dirty="0">
                <a:latin typeface="Arial"/>
                <a:cs typeface="Arial"/>
              </a:rPr>
              <a:t>signs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25" dirty="0">
                <a:latin typeface="Arial"/>
                <a:cs typeface="Arial"/>
              </a:rPr>
              <a:t>that</a:t>
            </a:r>
            <a:r>
              <a:rPr sz="1000" b="1" dirty="0">
                <a:latin typeface="Arial"/>
                <a:cs typeface="Arial"/>
              </a:rPr>
              <a:t> your </a:t>
            </a:r>
            <a:r>
              <a:rPr sz="1000" b="1" spc="-15" dirty="0">
                <a:latin typeface="Arial"/>
                <a:cs typeface="Arial"/>
              </a:rPr>
              <a:t>asthma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-60" dirty="0">
                <a:latin typeface="Arial"/>
                <a:cs typeface="Arial"/>
              </a:rPr>
              <a:t>is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10" dirty="0">
                <a:latin typeface="Arial"/>
                <a:cs typeface="Arial"/>
              </a:rPr>
              <a:t>getting</a:t>
            </a:r>
            <a:r>
              <a:rPr sz="1000" b="1" spc="5" dirty="0">
                <a:latin typeface="Arial"/>
                <a:cs typeface="Arial"/>
              </a:rPr>
              <a:t> </a:t>
            </a:r>
            <a:r>
              <a:rPr sz="1000" b="1" spc="-15" dirty="0">
                <a:latin typeface="Arial"/>
                <a:cs typeface="Arial"/>
              </a:rPr>
              <a:t>worse:</a:t>
            </a:r>
            <a:endParaRPr sz="10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875299" y="1959395"/>
            <a:ext cx="2887345" cy="8699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2405" marR="5080" indent="-179705">
              <a:lnSpc>
                <a:spcPct val="100000"/>
              </a:lnSpc>
              <a:buClr>
                <a:srgbClr val="F6A000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15" dirty="0">
                <a:latin typeface="Gill Sans MT"/>
                <a:cs typeface="Gill Sans MT"/>
              </a:rPr>
              <a:t>you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35" dirty="0">
                <a:latin typeface="Gill Sans MT"/>
                <a:cs typeface="Gill Sans MT"/>
              </a:rPr>
              <a:t>have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20" dirty="0">
                <a:latin typeface="Gill Sans MT"/>
                <a:cs typeface="Gill Sans MT"/>
              </a:rPr>
              <a:t>symptoms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30" dirty="0">
                <a:latin typeface="Gill Sans MT"/>
                <a:cs typeface="Gill Sans MT"/>
              </a:rPr>
              <a:t>(cough,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35" dirty="0">
                <a:latin typeface="Gill Sans MT"/>
                <a:cs typeface="Gill Sans MT"/>
              </a:rPr>
              <a:t>wheeze,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40" dirty="0">
                <a:latin typeface="Gill Sans MT"/>
                <a:cs typeface="Gill Sans MT"/>
              </a:rPr>
              <a:t>‘tight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20" dirty="0">
                <a:latin typeface="Gill Sans MT"/>
                <a:cs typeface="Gill Sans MT"/>
              </a:rPr>
              <a:t>chest’</a:t>
            </a:r>
            <a:r>
              <a:rPr sz="1000" spc="15" dirty="0">
                <a:latin typeface="Gill Sans MT"/>
                <a:cs typeface="Gill Sans MT"/>
              </a:rPr>
              <a:t> </a:t>
            </a:r>
            <a:r>
              <a:rPr sz="1000" spc="-35" dirty="0">
                <a:latin typeface="Gill Sans MT"/>
                <a:cs typeface="Gill Sans MT"/>
              </a:rPr>
              <a:t>or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25" dirty="0">
                <a:latin typeface="Gill Sans MT"/>
                <a:cs typeface="Gill Sans MT"/>
              </a:rPr>
              <a:t>feel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15" dirty="0">
                <a:latin typeface="Gill Sans MT"/>
                <a:cs typeface="Gill Sans MT"/>
              </a:rPr>
              <a:t>out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40" dirty="0">
                <a:latin typeface="Gill Sans MT"/>
                <a:cs typeface="Gill Sans MT"/>
              </a:rPr>
              <a:t>of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-5" dirty="0">
                <a:latin typeface="Gill Sans MT"/>
                <a:cs typeface="Gill Sans MT"/>
              </a:rPr>
              <a:t>b</a:t>
            </a:r>
            <a:r>
              <a:rPr sz="1000" spc="-25" dirty="0">
                <a:latin typeface="Gill Sans MT"/>
                <a:cs typeface="Gill Sans MT"/>
              </a:rPr>
              <a:t>r</a:t>
            </a:r>
            <a:r>
              <a:rPr sz="1000" spc="20" dirty="0">
                <a:latin typeface="Gill Sans MT"/>
                <a:cs typeface="Gill Sans MT"/>
              </a:rPr>
              <a:t>eath)</a:t>
            </a:r>
            <a:endParaRPr sz="1000">
              <a:latin typeface="Gill Sans MT"/>
              <a:cs typeface="Gill Sans MT"/>
            </a:endParaRPr>
          </a:p>
          <a:p>
            <a:pPr marL="192405" indent="-179705">
              <a:lnSpc>
                <a:spcPct val="100000"/>
              </a:lnSpc>
              <a:spcBef>
                <a:spcPts val="280"/>
              </a:spcBef>
              <a:buClr>
                <a:srgbClr val="F6A000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15" dirty="0">
                <a:latin typeface="Gill Sans MT"/>
                <a:cs typeface="Gill Sans MT"/>
              </a:rPr>
              <a:t>you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30" dirty="0">
                <a:latin typeface="Gill Sans MT"/>
                <a:cs typeface="Gill Sans MT"/>
              </a:rPr>
              <a:t>need</a:t>
            </a:r>
            <a:r>
              <a:rPr sz="1000" dirty="0">
                <a:latin typeface="Gill Sans MT"/>
                <a:cs typeface="Gill Sans MT"/>
              </a:rPr>
              <a:t> your </a:t>
            </a:r>
            <a:r>
              <a:rPr sz="1000" spc="-85" dirty="0">
                <a:latin typeface="Gill Sans MT"/>
                <a:cs typeface="Gill Sans MT"/>
              </a:rPr>
              <a:t>r</a:t>
            </a:r>
            <a:r>
              <a:rPr sz="1000" dirty="0">
                <a:latin typeface="Gill Sans MT"/>
                <a:cs typeface="Gill Sans MT"/>
              </a:rPr>
              <a:t>eliever </a:t>
            </a:r>
            <a:r>
              <a:rPr sz="1000" spc="15" dirty="0">
                <a:latin typeface="Gill Sans MT"/>
                <a:cs typeface="Gill Sans MT"/>
              </a:rPr>
              <a:t>inhaler</a:t>
            </a:r>
            <a:r>
              <a:rPr sz="1000" dirty="0">
                <a:latin typeface="Gill Sans MT"/>
                <a:cs typeface="Gill Sans MT"/>
              </a:rPr>
              <a:t> mo</a:t>
            </a:r>
            <a:r>
              <a:rPr sz="1000" spc="-20" dirty="0">
                <a:latin typeface="Gill Sans MT"/>
                <a:cs typeface="Gill Sans MT"/>
              </a:rPr>
              <a:t>r</a:t>
            </a:r>
            <a:r>
              <a:rPr sz="1000" spc="15" dirty="0">
                <a:latin typeface="Gill Sans MT"/>
                <a:cs typeface="Gill Sans MT"/>
              </a:rPr>
              <a:t>e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40" dirty="0">
                <a:latin typeface="Gill Sans MT"/>
                <a:cs typeface="Gill Sans MT"/>
              </a:rPr>
              <a:t>than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35" dirty="0">
                <a:latin typeface="Gill Sans MT"/>
                <a:cs typeface="Gill Sans MT"/>
              </a:rPr>
              <a:t>usual</a:t>
            </a:r>
            <a:endParaRPr sz="1000">
              <a:latin typeface="Gill Sans MT"/>
              <a:cs typeface="Gill Sans MT"/>
            </a:endParaRPr>
          </a:p>
          <a:p>
            <a:pPr marL="192405" indent="-179705">
              <a:lnSpc>
                <a:spcPct val="100000"/>
              </a:lnSpc>
              <a:spcBef>
                <a:spcPts val="280"/>
              </a:spcBef>
              <a:buClr>
                <a:srgbClr val="F6A000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dirty="0">
                <a:latin typeface="Gill Sans MT"/>
                <a:cs typeface="Gill Sans MT"/>
              </a:rPr>
              <a:t>your </a:t>
            </a:r>
            <a:r>
              <a:rPr sz="1000" spc="-85" dirty="0">
                <a:latin typeface="Gill Sans MT"/>
                <a:cs typeface="Gill Sans MT"/>
              </a:rPr>
              <a:t>r</a:t>
            </a:r>
            <a:r>
              <a:rPr sz="1000" dirty="0">
                <a:latin typeface="Gill Sans MT"/>
                <a:cs typeface="Gill Sans MT"/>
              </a:rPr>
              <a:t>eliever is </a:t>
            </a:r>
            <a:r>
              <a:rPr sz="1000" spc="15" dirty="0">
                <a:latin typeface="Gill Sans MT"/>
                <a:cs typeface="Gill Sans MT"/>
              </a:rPr>
              <a:t>not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35" dirty="0">
                <a:latin typeface="Gill Sans MT"/>
                <a:cs typeface="Gill Sans MT"/>
              </a:rPr>
              <a:t>lasting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b="1" spc="5" dirty="0">
                <a:latin typeface="Arial"/>
                <a:cs typeface="Arial"/>
              </a:rPr>
              <a:t>four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-30" dirty="0">
                <a:latin typeface="Arial"/>
                <a:cs typeface="Arial"/>
              </a:rPr>
              <a:t>hours</a:t>
            </a:r>
            <a:endParaRPr sz="1000">
              <a:latin typeface="Arial"/>
              <a:cs typeface="Arial"/>
            </a:endParaRPr>
          </a:p>
          <a:p>
            <a:pPr marL="192405" indent="-179705">
              <a:lnSpc>
                <a:spcPct val="100000"/>
              </a:lnSpc>
              <a:spcBef>
                <a:spcPts val="280"/>
              </a:spcBef>
              <a:buClr>
                <a:srgbClr val="F6A000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dirty="0">
                <a:latin typeface="Gill Sans MT"/>
                <a:cs typeface="Gill Sans MT"/>
              </a:rPr>
              <a:t>your </a:t>
            </a:r>
            <a:r>
              <a:rPr sz="1000" spc="40" dirty="0">
                <a:latin typeface="Gill Sans MT"/>
                <a:cs typeface="Gill Sans MT"/>
              </a:rPr>
              <a:t>peak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30" dirty="0">
                <a:latin typeface="Gill Sans MT"/>
                <a:cs typeface="Gill Sans MT"/>
              </a:rPr>
              <a:t>flow</a:t>
            </a:r>
            <a:r>
              <a:rPr sz="1000" dirty="0">
                <a:latin typeface="Gill Sans MT"/>
                <a:cs typeface="Gill Sans MT"/>
              </a:rPr>
              <a:t> is </a:t>
            </a:r>
            <a:r>
              <a:rPr sz="1000" spc="40" dirty="0">
                <a:latin typeface="Gill Sans MT"/>
                <a:cs typeface="Gill Sans MT"/>
              </a:rPr>
              <a:t>down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25" dirty="0">
                <a:latin typeface="Gill Sans MT"/>
                <a:cs typeface="Gill Sans MT"/>
              </a:rPr>
              <a:t>by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70" dirty="0">
                <a:latin typeface="Gill Sans MT"/>
                <a:cs typeface="Gill Sans MT"/>
              </a:rPr>
              <a:t>a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-5" dirty="0">
                <a:latin typeface="Gill Sans MT"/>
                <a:cs typeface="Gill Sans MT"/>
              </a:rPr>
              <a:t>thi</a:t>
            </a:r>
            <a:r>
              <a:rPr sz="1000" spc="-25" dirty="0">
                <a:latin typeface="Gill Sans MT"/>
                <a:cs typeface="Gill Sans MT"/>
              </a:rPr>
              <a:t>r</a:t>
            </a:r>
            <a:r>
              <a:rPr sz="1000" spc="45" dirty="0">
                <a:latin typeface="Gill Sans MT"/>
                <a:cs typeface="Gill Sans MT"/>
              </a:rPr>
              <a:t>d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298349" y="301045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F6A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797648" y="301045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F6A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3875275" y="2901254"/>
            <a:ext cx="2915920" cy="614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902585" algn="l"/>
              </a:tabLst>
            </a:pPr>
            <a:r>
              <a:rPr sz="1000" b="1" spc="-70" dirty="0">
                <a:latin typeface="Arial"/>
                <a:cs typeface="Arial"/>
              </a:rPr>
              <a:t>PEAK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sz="1000" b="1" spc="-45" dirty="0">
                <a:latin typeface="Arial"/>
                <a:cs typeface="Arial"/>
              </a:rPr>
              <a:t>FLOW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sz="1000" b="1" spc="30" dirty="0">
                <a:latin typeface="Arial"/>
                <a:cs typeface="Arial"/>
              </a:rPr>
              <a:t>1/3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sz="1000" b="1" spc="5" dirty="0">
                <a:latin typeface="Arial"/>
                <a:cs typeface="Arial"/>
              </a:rPr>
              <a:t>DOWN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60" dirty="0">
                <a:latin typeface="Arial"/>
                <a:cs typeface="Arial"/>
              </a:rPr>
              <a:t> </a:t>
            </a:r>
            <a:r>
              <a:rPr sz="1000" b="1" u="dash" dirty="0">
                <a:latin typeface="Arial"/>
                <a:cs typeface="Arial"/>
              </a:rPr>
              <a:t> 	</a:t>
            </a:r>
            <a:endParaRPr sz="1000">
              <a:latin typeface="Arial"/>
              <a:cs typeface="Arial"/>
            </a:endParaRPr>
          </a:p>
          <a:p>
            <a:pPr marL="12700" marR="24765">
              <a:lnSpc>
                <a:spcPct val="94400"/>
              </a:lnSpc>
              <a:spcBef>
                <a:spcPts val="280"/>
              </a:spcBef>
            </a:pPr>
            <a:r>
              <a:rPr sz="1800" b="1" dirty="0">
                <a:solidFill>
                  <a:srgbClr val="F6A000"/>
                </a:solidFill>
                <a:latin typeface="Arial"/>
                <a:cs typeface="Arial"/>
              </a:rPr>
              <a:t>Amber </a:t>
            </a:r>
            <a:r>
              <a:rPr sz="1800" b="1" spc="-35" dirty="0">
                <a:solidFill>
                  <a:srgbClr val="F6A000"/>
                </a:solidFill>
                <a:latin typeface="Arial"/>
                <a:cs typeface="Arial"/>
              </a:rPr>
              <a:t>Zone </a:t>
            </a:r>
            <a:r>
              <a:rPr sz="1800" b="1" spc="-20" dirty="0">
                <a:solidFill>
                  <a:srgbClr val="F6A000"/>
                </a:solidFill>
                <a:latin typeface="Arial"/>
                <a:cs typeface="Arial"/>
              </a:rPr>
              <a:t>Action</a:t>
            </a:r>
            <a:r>
              <a:rPr sz="1800" b="1" spc="-170" dirty="0">
                <a:solidFill>
                  <a:srgbClr val="F6A000"/>
                </a:solidFill>
                <a:latin typeface="Arial"/>
                <a:cs typeface="Arial"/>
              </a:rPr>
              <a:t> </a:t>
            </a:r>
            <a:r>
              <a:rPr sz="1200" b="1" spc="-75" dirty="0">
                <a:solidFill>
                  <a:srgbClr val="F6A000"/>
                </a:solidFill>
                <a:latin typeface="Arial"/>
                <a:cs typeface="Arial"/>
              </a:rPr>
              <a:t>–</a:t>
            </a:r>
            <a:r>
              <a:rPr sz="1200" b="1" dirty="0">
                <a:solidFill>
                  <a:srgbClr val="F6A000"/>
                </a:solidFill>
                <a:latin typeface="Arial"/>
                <a:cs typeface="Arial"/>
              </a:rPr>
              <a:t> </a:t>
            </a:r>
            <a:r>
              <a:rPr sz="1200" b="1" spc="-15" dirty="0">
                <a:solidFill>
                  <a:srgbClr val="F6A000"/>
                </a:solidFill>
                <a:latin typeface="Arial"/>
                <a:cs typeface="Arial"/>
              </a:rPr>
              <a:t>continue</a:t>
            </a:r>
            <a:r>
              <a:rPr sz="1200" b="1" spc="-10" dirty="0">
                <a:solidFill>
                  <a:srgbClr val="F6A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6A000"/>
                </a:solidFill>
                <a:latin typeface="Arial"/>
                <a:cs typeface="Arial"/>
              </a:rPr>
              <a:t>your normal </a:t>
            </a:r>
            <a:r>
              <a:rPr sz="1200" b="1" spc="-35" dirty="0">
                <a:solidFill>
                  <a:srgbClr val="F6A000"/>
                </a:solidFill>
                <a:latin typeface="Arial"/>
                <a:cs typeface="Arial"/>
              </a:rPr>
              <a:t>medicines</a:t>
            </a:r>
            <a:r>
              <a:rPr sz="1200" b="1" dirty="0">
                <a:solidFill>
                  <a:srgbClr val="F6A000"/>
                </a:solidFill>
                <a:latin typeface="Arial"/>
                <a:cs typeface="Arial"/>
              </a:rPr>
              <a:t> AND</a:t>
            </a:r>
            <a:endParaRPr sz="12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875299" y="3619045"/>
            <a:ext cx="2927350" cy="16319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2405" marR="5080" indent="-179705" algn="just">
              <a:lnSpc>
                <a:spcPct val="100000"/>
              </a:lnSpc>
              <a:buClr>
                <a:srgbClr val="F6A000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-225" dirty="0">
                <a:solidFill>
                  <a:srgbClr val="F6A000"/>
                </a:solidFill>
                <a:latin typeface="Gill Sans MT"/>
                <a:cs typeface="Gill Sans MT"/>
              </a:rPr>
              <a:t>T</a:t>
            </a:r>
            <a:r>
              <a:rPr sz="1000" spc="35" dirty="0">
                <a:solidFill>
                  <a:srgbClr val="F6A000"/>
                </a:solidFill>
                <a:latin typeface="Gill Sans MT"/>
                <a:cs typeface="Gill Sans MT"/>
              </a:rPr>
              <a:t>ake</a:t>
            </a:r>
            <a:r>
              <a:rPr sz="1000" spc="-5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F6A000"/>
                </a:solidFill>
                <a:latin typeface="Arial"/>
                <a:cs typeface="Arial"/>
              </a:rPr>
              <a:t>2 </a:t>
            </a:r>
            <a:r>
              <a:rPr sz="1000" b="1" spc="15" dirty="0">
                <a:solidFill>
                  <a:srgbClr val="F6A000"/>
                </a:solidFill>
                <a:latin typeface="Arial"/>
                <a:cs typeface="Arial"/>
              </a:rPr>
              <a:t>pu</a:t>
            </a:r>
            <a:r>
              <a:rPr sz="1000" b="1" spc="-10" dirty="0">
                <a:solidFill>
                  <a:srgbClr val="F6A000"/>
                </a:solidFill>
                <a:latin typeface="Arial"/>
                <a:cs typeface="Arial"/>
              </a:rPr>
              <a:t>f</a:t>
            </a:r>
            <a:r>
              <a:rPr sz="1000" b="1" spc="-35" dirty="0">
                <a:solidFill>
                  <a:srgbClr val="F6A000"/>
                </a:solidFill>
                <a:latin typeface="Arial"/>
                <a:cs typeface="Arial"/>
              </a:rPr>
              <a:t>fs</a:t>
            </a:r>
            <a:r>
              <a:rPr sz="1000" b="1" dirty="0">
                <a:solidFill>
                  <a:srgbClr val="F6A000"/>
                </a:solidFill>
                <a:latin typeface="Arial"/>
                <a:cs typeface="Arial"/>
              </a:rPr>
              <a:t> </a:t>
            </a:r>
            <a:r>
              <a:rPr sz="1000" spc="40" dirty="0">
                <a:solidFill>
                  <a:srgbClr val="F6A000"/>
                </a:solidFill>
                <a:latin typeface="Gill Sans MT"/>
                <a:cs typeface="Gill Sans MT"/>
              </a:rPr>
              <a:t>of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20" dirty="0">
                <a:solidFill>
                  <a:srgbClr val="F6A000"/>
                </a:solidFill>
                <a:latin typeface="Gill Sans MT"/>
                <a:cs typeface="Gill Sans MT"/>
              </a:rPr>
              <a:t>the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-30" dirty="0">
                <a:solidFill>
                  <a:srgbClr val="F6A000"/>
                </a:solidFill>
                <a:latin typeface="Gill Sans MT"/>
                <a:cs typeface="Gill Sans MT"/>
              </a:rPr>
              <a:t>BLUE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15" dirty="0">
                <a:solidFill>
                  <a:srgbClr val="F6A000"/>
                </a:solidFill>
                <a:latin typeface="Gill Sans MT"/>
                <a:cs typeface="Gill Sans MT"/>
              </a:rPr>
              <a:t>inhaler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25" dirty="0">
                <a:solidFill>
                  <a:srgbClr val="F6A000"/>
                </a:solidFill>
                <a:latin typeface="Gill Sans MT"/>
                <a:cs typeface="Gill Sans MT"/>
              </a:rPr>
              <a:t>with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your </a:t>
            </a:r>
            <a:r>
              <a:rPr sz="1000" spc="10" dirty="0">
                <a:solidFill>
                  <a:srgbClr val="F6A000"/>
                </a:solidFill>
                <a:latin typeface="Gill Sans MT"/>
                <a:cs typeface="Gill Sans MT"/>
              </a:rPr>
              <a:t>spacer</a:t>
            </a:r>
            <a:r>
              <a:rPr sz="1000" spc="5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55" dirty="0">
                <a:solidFill>
                  <a:srgbClr val="F6A000"/>
                </a:solidFill>
                <a:latin typeface="Gill Sans MT"/>
                <a:cs typeface="Gill Sans MT"/>
              </a:rPr>
              <a:t>1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75" dirty="0">
                <a:solidFill>
                  <a:srgbClr val="F6A000"/>
                </a:solidFill>
                <a:latin typeface="Gill Sans MT"/>
                <a:cs typeface="Gill Sans MT"/>
              </a:rPr>
              <a:t>pu</a:t>
            </a:r>
            <a:r>
              <a:rPr sz="1000" spc="15" dirty="0">
                <a:solidFill>
                  <a:srgbClr val="F6A000"/>
                </a:solidFill>
                <a:latin typeface="Gill Sans MT"/>
                <a:cs typeface="Gill Sans MT"/>
              </a:rPr>
              <a:t>f</a:t>
            </a:r>
            <a:r>
              <a:rPr sz="1000" spc="80" dirty="0">
                <a:solidFill>
                  <a:srgbClr val="F6A000"/>
                </a:solidFill>
                <a:latin typeface="Gill Sans MT"/>
                <a:cs typeface="Gill Sans MT"/>
              </a:rPr>
              <a:t>f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30" dirty="0">
                <a:solidFill>
                  <a:srgbClr val="F6A000"/>
                </a:solidFill>
                <a:latin typeface="Gill Sans MT"/>
                <a:cs typeface="Gill Sans MT"/>
              </a:rPr>
              <a:t>at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70" dirty="0">
                <a:solidFill>
                  <a:srgbClr val="F6A000"/>
                </a:solidFill>
                <a:latin typeface="Gill Sans MT"/>
                <a:cs typeface="Gill Sans MT"/>
              </a:rPr>
              <a:t>a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25" dirty="0">
                <a:solidFill>
                  <a:srgbClr val="F6A000"/>
                </a:solidFill>
                <a:latin typeface="Gill Sans MT"/>
                <a:cs typeface="Gill Sans MT"/>
              </a:rPr>
              <a:t>time.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10" dirty="0">
                <a:solidFill>
                  <a:srgbClr val="F6A000"/>
                </a:solidFill>
                <a:latin typeface="Gill Sans MT"/>
                <a:cs typeface="Gill Sans MT"/>
              </a:rPr>
              <a:t>Keep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40" dirty="0">
                <a:solidFill>
                  <a:srgbClr val="F6A000"/>
                </a:solidFill>
                <a:latin typeface="Gill Sans MT"/>
                <a:cs typeface="Gill Sans MT"/>
              </a:rPr>
              <a:t>doing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10" dirty="0">
                <a:solidFill>
                  <a:srgbClr val="F6A000"/>
                </a:solidFill>
                <a:latin typeface="Gill Sans MT"/>
                <a:cs typeface="Gill Sans MT"/>
              </a:rPr>
              <a:t>this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-5" dirty="0">
                <a:solidFill>
                  <a:srgbClr val="F6A000"/>
                </a:solidFill>
                <a:latin typeface="Gill Sans MT"/>
                <a:cs typeface="Gill Sans MT"/>
              </a:rPr>
              <a:t>every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55" dirty="0">
                <a:solidFill>
                  <a:srgbClr val="F6A000"/>
                </a:solidFill>
                <a:latin typeface="Gill Sans MT"/>
                <a:cs typeface="Gill Sans MT"/>
              </a:rPr>
              <a:t>10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25" dirty="0">
                <a:solidFill>
                  <a:srgbClr val="F6A000"/>
                </a:solidFill>
                <a:latin typeface="Gill Sans MT"/>
                <a:cs typeface="Gill Sans MT"/>
              </a:rPr>
              <a:t>minutes</a:t>
            </a:r>
            <a:r>
              <a:rPr sz="1000" spc="15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40" dirty="0">
                <a:solidFill>
                  <a:srgbClr val="F6A000"/>
                </a:solidFill>
                <a:latin typeface="Gill Sans MT"/>
                <a:cs typeface="Gill Sans MT"/>
              </a:rPr>
              <a:t>if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15" dirty="0">
                <a:solidFill>
                  <a:srgbClr val="F6A000"/>
                </a:solidFill>
                <a:latin typeface="Gill Sans MT"/>
                <a:cs typeface="Gill Sans MT"/>
              </a:rPr>
              <a:t>you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still </a:t>
            </a:r>
            <a:r>
              <a:rPr sz="1000" spc="35" dirty="0">
                <a:solidFill>
                  <a:srgbClr val="F6A000"/>
                </a:solidFill>
                <a:latin typeface="Gill Sans MT"/>
                <a:cs typeface="Gill Sans MT"/>
              </a:rPr>
              <a:t>have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20" dirty="0">
                <a:solidFill>
                  <a:srgbClr val="F6A000"/>
                </a:solidFill>
                <a:latin typeface="Gill Sans MT"/>
                <a:cs typeface="Gill Sans MT"/>
              </a:rPr>
              <a:t>symptoms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55" dirty="0">
                <a:solidFill>
                  <a:srgbClr val="F6A000"/>
                </a:solidFill>
                <a:latin typeface="Gill Sans MT"/>
                <a:cs typeface="Gill Sans MT"/>
              </a:rPr>
              <a:t>up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to </a:t>
            </a:r>
            <a:r>
              <a:rPr sz="1000" spc="70" dirty="0">
                <a:solidFill>
                  <a:srgbClr val="F6A000"/>
                </a:solidFill>
                <a:latin typeface="Gill Sans MT"/>
                <a:cs typeface="Gill Sans MT"/>
              </a:rPr>
              <a:t>a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15" dirty="0">
                <a:solidFill>
                  <a:srgbClr val="F6A000"/>
                </a:solidFill>
                <a:latin typeface="Gill Sans MT"/>
                <a:cs typeface="Gill Sans MT"/>
              </a:rPr>
              <a:t>total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40" dirty="0">
                <a:solidFill>
                  <a:srgbClr val="F6A000"/>
                </a:solidFill>
                <a:latin typeface="Gill Sans MT"/>
                <a:cs typeface="Gill Sans MT"/>
              </a:rPr>
              <a:t>of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55" dirty="0">
                <a:solidFill>
                  <a:srgbClr val="F6A000"/>
                </a:solidFill>
                <a:latin typeface="Gill Sans MT"/>
                <a:cs typeface="Gill Sans MT"/>
              </a:rPr>
              <a:t>6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75" dirty="0">
                <a:solidFill>
                  <a:srgbClr val="F6A000"/>
                </a:solidFill>
                <a:latin typeface="Gill Sans MT"/>
                <a:cs typeface="Gill Sans MT"/>
              </a:rPr>
              <a:t>pu</a:t>
            </a:r>
            <a:r>
              <a:rPr sz="1000" spc="15" dirty="0">
                <a:solidFill>
                  <a:srgbClr val="F6A000"/>
                </a:solidFill>
                <a:latin typeface="Gill Sans MT"/>
                <a:cs typeface="Gill Sans MT"/>
              </a:rPr>
              <a:t>f</a:t>
            </a:r>
            <a:r>
              <a:rPr sz="1000" spc="40" dirty="0">
                <a:solidFill>
                  <a:srgbClr val="F6A000"/>
                </a:solidFill>
                <a:latin typeface="Gill Sans MT"/>
                <a:cs typeface="Gill Sans MT"/>
              </a:rPr>
              <a:t>fs</a:t>
            </a:r>
            <a:endParaRPr sz="1000">
              <a:latin typeface="Gill Sans MT"/>
              <a:cs typeface="Gill Sans MT"/>
            </a:endParaRPr>
          </a:p>
          <a:p>
            <a:pPr marL="192405" marR="235585" indent="-179705" algn="just">
              <a:lnSpc>
                <a:spcPct val="100000"/>
              </a:lnSpc>
              <a:spcBef>
                <a:spcPts val="280"/>
              </a:spcBef>
              <a:buClr>
                <a:srgbClr val="F6A000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-90" dirty="0">
                <a:solidFill>
                  <a:srgbClr val="F6A000"/>
                </a:solidFill>
                <a:latin typeface="Gill Sans MT"/>
                <a:cs typeface="Gill Sans MT"/>
              </a:rPr>
              <a:t>Y</a:t>
            </a:r>
            <a:r>
              <a:rPr sz="1000" spc="25" dirty="0">
                <a:solidFill>
                  <a:srgbClr val="F6A000"/>
                </a:solidFill>
                <a:latin typeface="Gill Sans MT"/>
                <a:cs typeface="Gill Sans MT"/>
              </a:rPr>
              <a:t>ou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40" dirty="0">
                <a:solidFill>
                  <a:srgbClr val="F6A000"/>
                </a:solidFill>
                <a:latin typeface="Gill Sans MT"/>
                <a:cs typeface="Gill Sans MT"/>
              </a:rPr>
              <a:t>can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20" dirty="0">
                <a:solidFill>
                  <a:srgbClr val="F6A000"/>
                </a:solidFill>
                <a:latin typeface="Gill Sans MT"/>
                <a:cs typeface="Gill Sans MT"/>
              </a:rPr>
              <a:t>do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10" dirty="0">
                <a:solidFill>
                  <a:srgbClr val="F6A000"/>
                </a:solidFill>
                <a:latin typeface="Gill Sans MT"/>
                <a:cs typeface="Gill Sans MT"/>
              </a:rPr>
              <a:t>this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-5" dirty="0">
                <a:solidFill>
                  <a:srgbClr val="F6A000"/>
                </a:solidFill>
                <a:latin typeface="Gill Sans MT"/>
                <a:cs typeface="Gill Sans MT"/>
              </a:rPr>
              <a:t>every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55" dirty="0">
                <a:solidFill>
                  <a:srgbClr val="F6A000"/>
                </a:solidFill>
                <a:latin typeface="Gill Sans MT"/>
                <a:cs typeface="Gill Sans MT"/>
              </a:rPr>
              <a:t>4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5" dirty="0">
                <a:solidFill>
                  <a:srgbClr val="F6A000"/>
                </a:solidFill>
                <a:latin typeface="Gill Sans MT"/>
                <a:cs typeface="Gill Sans MT"/>
              </a:rPr>
              <a:t>hours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35" dirty="0">
                <a:solidFill>
                  <a:srgbClr val="F6A000"/>
                </a:solidFill>
                <a:latin typeface="Gill Sans MT"/>
                <a:cs typeface="Gill Sans MT"/>
              </a:rPr>
              <a:t>but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b="1" spc="-20" dirty="0">
                <a:solidFill>
                  <a:srgbClr val="F6A000"/>
                </a:solidFill>
                <a:latin typeface="Arial"/>
                <a:cs typeface="Arial"/>
              </a:rPr>
              <a:t>must</a:t>
            </a:r>
            <a:r>
              <a:rPr sz="1000" b="1" dirty="0">
                <a:solidFill>
                  <a:srgbClr val="F6A000"/>
                </a:solidFill>
                <a:latin typeface="Arial"/>
                <a:cs typeface="Arial"/>
              </a:rPr>
              <a:t> </a:t>
            </a:r>
            <a:r>
              <a:rPr sz="1000" spc="40" dirty="0">
                <a:solidFill>
                  <a:srgbClr val="F6A000"/>
                </a:solidFill>
                <a:latin typeface="Gill Sans MT"/>
                <a:cs typeface="Gill Sans MT"/>
              </a:rPr>
              <a:t>make</a:t>
            </a:r>
            <a:r>
              <a:rPr sz="1000" spc="2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60" dirty="0">
                <a:solidFill>
                  <a:srgbClr val="F6A000"/>
                </a:solidFill>
                <a:latin typeface="Gill Sans MT"/>
                <a:cs typeface="Gill Sans MT"/>
              </a:rPr>
              <a:t>an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30" dirty="0">
                <a:solidFill>
                  <a:srgbClr val="F6A000"/>
                </a:solidFill>
                <a:latin typeface="Gill Sans MT"/>
                <a:cs typeface="Gill Sans MT"/>
              </a:rPr>
              <a:t>appointment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30" dirty="0">
                <a:solidFill>
                  <a:srgbClr val="F6A000"/>
                </a:solidFill>
                <a:latin typeface="Gill Sans MT"/>
                <a:cs typeface="Gill Sans MT"/>
              </a:rPr>
              <a:t>at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your </a:t>
            </a:r>
            <a:r>
              <a:rPr sz="1000" spc="-20" dirty="0">
                <a:solidFill>
                  <a:srgbClr val="F6A000"/>
                </a:solidFill>
                <a:latin typeface="Gill Sans MT"/>
                <a:cs typeface="Gill Sans MT"/>
              </a:rPr>
              <a:t>GP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5" dirty="0">
                <a:solidFill>
                  <a:srgbClr val="F6A000"/>
                </a:solidFill>
                <a:latin typeface="Gill Sans MT"/>
                <a:cs typeface="Gill Sans MT"/>
              </a:rPr>
              <a:t>surgery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25" dirty="0">
                <a:solidFill>
                  <a:srgbClr val="F6A000"/>
                </a:solidFill>
                <a:latin typeface="Gill Sans MT"/>
                <a:cs typeface="Gill Sans MT"/>
              </a:rPr>
              <a:t>within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20" dirty="0">
                <a:solidFill>
                  <a:srgbClr val="F6A000"/>
                </a:solidFill>
                <a:latin typeface="Gill Sans MT"/>
                <a:cs typeface="Gill Sans MT"/>
              </a:rPr>
              <a:t>the</a:t>
            </a:r>
            <a:r>
              <a:rPr sz="1000" spc="1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next </a:t>
            </a:r>
            <a:r>
              <a:rPr sz="1000" spc="15" dirty="0">
                <a:solidFill>
                  <a:srgbClr val="F6A000"/>
                </a:solidFill>
                <a:latin typeface="Gill Sans MT"/>
                <a:cs typeface="Gill Sans MT"/>
              </a:rPr>
              <a:t>24hrs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20" dirty="0">
                <a:solidFill>
                  <a:srgbClr val="F6A000"/>
                </a:solidFill>
                <a:latin typeface="Gill Sans MT"/>
                <a:cs typeface="Gill Sans MT"/>
              </a:rPr>
              <a:t>even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40" dirty="0">
                <a:solidFill>
                  <a:srgbClr val="F6A000"/>
                </a:solidFill>
                <a:latin typeface="Gill Sans MT"/>
                <a:cs typeface="Gill Sans MT"/>
              </a:rPr>
              <a:t>if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15" dirty="0">
                <a:solidFill>
                  <a:srgbClr val="F6A000"/>
                </a:solidFill>
                <a:latin typeface="Gill Sans MT"/>
                <a:cs typeface="Gill Sans MT"/>
              </a:rPr>
              <a:t>you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25" dirty="0">
                <a:solidFill>
                  <a:srgbClr val="F6A000"/>
                </a:solidFill>
                <a:latin typeface="Gill Sans MT"/>
                <a:cs typeface="Gill Sans MT"/>
              </a:rPr>
              <a:t>feel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bette</a:t>
            </a:r>
            <a:r>
              <a:rPr sz="1000" spc="-95" dirty="0">
                <a:solidFill>
                  <a:srgbClr val="F6A000"/>
                </a:solidFill>
                <a:latin typeface="Gill Sans MT"/>
                <a:cs typeface="Gill Sans MT"/>
              </a:rPr>
              <a:t>r</a:t>
            </a:r>
            <a:r>
              <a:rPr sz="1000" spc="55" dirty="0">
                <a:solidFill>
                  <a:srgbClr val="F6A000"/>
                </a:solidFill>
                <a:latin typeface="Gill Sans MT"/>
                <a:cs typeface="Gill Sans MT"/>
              </a:rPr>
              <a:t>.</a:t>
            </a:r>
            <a:endParaRPr sz="1000">
              <a:latin typeface="Gill Sans MT"/>
              <a:cs typeface="Gill Sans MT"/>
            </a:endParaRPr>
          </a:p>
          <a:p>
            <a:pPr marL="192405" marR="117475" indent="-179705">
              <a:lnSpc>
                <a:spcPct val="100000"/>
              </a:lnSpc>
              <a:spcBef>
                <a:spcPts val="280"/>
              </a:spcBef>
              <a:buClr>
                <a:srgbClr val="F6A000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25" dirty="0">
                <a:solidFill>
                  <a:srgbClr val="F6A000"/>
                </a:solidFill>
                <a:latin typeface="Gill Sans MT"/>
                <a:cs typeface="Gill Sans MT"/>
              </a:rPr>
              <a:t>If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15" dirty="0">
                <a:solidFill>
                  <a:srgbClr val="F6A000"/>
                </a:solidFill>
                <a:latin typeface="Gill Sans MT"/>
                <a:cs typeface="Gill Sans MT"/>
              </a:rPr>
              <a:t>you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30" dirty="0">
                <a:solidFill>
                  <a:srgbClr val="F6A000"/>
                </a:solidFill>
                <a:latin typeface="Gill Sans MT"/>
                <a:cs typeface="Gill Sans MT"/>
              </a:rPr>
              <a:t>need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to </a:t>
            </a:r>
            <a:r>
              <a:rPr sz="1000" spc="20" dirty="0">
                <a:solidFill>
                  <a:srgbClr val="F6A000"/>
                </a:solidFill>
                <a:latin typeface="Gill Sans MT"/>
                <a:cs typeface="Gill Sans MT"/>
              </a:rPr>
              <a:t>do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10" dirty="0">
                <a:solidFill>
                  <a:srgbClr val="F6A000"/>
                </a:solidFill>
                <a:latin typeface="Gill Sans MT"/>
                <a:cs typeface="Gill Sans MT"/>
              </a:rPr>
              <a:t>this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mo</a:t>
            </a:r>
            <a:r>
              <a:rPr sz="1000" spc="-20" dirty="0">
                <a:solidFill>
                  <a:srgbClr val="F6A000"/>
                </a:solidFill>
                <a:latin typeface="Gill Sans MT"/>
                <a:cs typeface="Gill Sans MT"/>
              </a:rPr>
              <a:t>r</a:t>
            </a:r>
            <a:r>
              <a:rPr sz="1000" spc="15" dirty="0">
                <a:solidFill>
                  <a:srgbClr val="F6A000"/>
                </a:solidFill>
                <a:latin typeface="Gill Sans MT"/>
                <a:cs typeface="Gill Sans MT"/>
              </a:rPr>
              <a:t>e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40" dirty="0">
                <a:solidFill>
                  <a:srgbClr val="F6A000"/>
                </a:solidFill>
                <a:latin typeface="Gill Sans MT"/>
                <a:cs typeface="Gill Sans MT"/>
              </a:rPr>
              <a:t>than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-5" dirty="0">
                <a:solidFill>
                  <a:srgbClr val="F6A000"/>
                </a:solidFill>
                <a:latin typeface="Gill Sans MT"/>
                <a:cs typeface="Gill Sans MT"/>
              </a:rPr>
              <a:t>every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20" dirty="0">
                <a:solidFill>
                  <a:srgbClr val="F6A000"/>
                </a:solidFill>
                <a:latin typeface="Gill Sans MT"/>
                <a:cs typeface="Gill Sans MT"/>
              </a:rPr>
              <a:t>4hrs,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15" dirty="0">
                <a:solidFill>
                  <a:srgbClr val="F6A000"/>
                </a:solidFill>
                <a:latin typeface="Gill Sans MT"/>
                <a:cs typeface="Gill Sans MT"/>
              </a:rPr>
              <a:t>you</a:t>
            </a:r>
            <a:r>
              <a:rPr sz="1000" spc="1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25" dirty="0">
                <a:solidFill>
                  <a:srgbClr val="F6A000"/>
                </a:solidFill>
                <a:latin typeface="Gill Sans MT"/>
                <a:cs typeface="Gill Sans MT"/>
              </a:rPr>
              <a:t>must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10" dirty="0">
                <a:solidFill>
                  <a:srgbClr val="F6A000"/>
                </a:solidFill>
                <a:latin typeface="Gill Sans MT"/>
                <a:cs typeface="Gill Sans MT"/>
              </a:rPr>
              <a:t>see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your </a:t>
            </a:r>
            <a:r>
              <a:rPr sz="1000" spc="-20" dirty="0">
                <a:solidFill>
                  <a:srgbClr val="F6A000"/>
                </a:solidFill>
                <a:latin typeface="Gill Sans MT"/>
                <a:cs typeface="Gill Sans MT"/>
              </a:rPr>
              <a:t>GP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20" dirty="0">
                <a:solidFill>
                  <a:srgbClr val="F6A000"/>
                </a:solidFill>
                <a:latin typeface="Gill Sans MT"/>
                <a:cs typeface="Gill Sans MT"/>
              </a:rPr>
              <a:t>today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-35" dirty="0">
                <a:solidFill>
                  <a:srgbClr val="F6A000"/>
                </a:solidFill>
                <a:latin typeface="Gill Sans MT"/>
                <a:cs typeface="Gill Sans MT"/>
              </a:rPr>
              <a:t>or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60" dirty="0">
                <a:solidFill>
                  <a:srgbClr val="F6A000"/>
                </a:solidFill>
                <a:latin typeface="Gill Sans MT"/>
                <a:cs typeface="Gill Sans MT"/>
              </a:rPr>
              <a:t>go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to </a:t>
            </a:r>
            <a:r>
              <a:rPr sz="1000" spc="10" dirty="0">
                <a:solidFill>
                  <a:srgbClr val="F6A000"/>
                </a:solidFill>
                <a:latin typeface="Gill Sans MT"/>
                <a:cs typeface="Gill Sans MT"/>
              </a:rPr>
              <a:t>A&amp;E</a:t>
            </a:r>
            <a:endParaRPr sz="1000">
              <a:latin typeface="Gill Sans MT"/>
              <a:cs typeface="Gill Sans MT"/>
            </a:endParaRPr>
          </a:p>
          <a:p>
            <a:pPr marL="192405" marR="282575" indent="-179705" algn="just">
              <a:lnSpc>
                <a:spcPct val="100000"/>
              </a:lnSpc>
              <a:spcBef>
                <a:spcPts val="280"/>
              </a:spcBef>
              <a:buClr>
                <a:srgbClr val="F6A000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5" dirty="0">
                <a:solidFill>
                  <a:srgbClr val="F6A000"/>
                </a:solidFill>
                <a:latin typeface="Gill Sans MT"/>
                <a:cs typeface="Gill Sans MT"/>
              </a:rPr>
              <a:t>Start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35" dirty="0">
                <a:solidFill>
                  <a:srgbClr val="F6A000"/>
                </a:solidFill>
                <a:latin typeface="Gill Sans MT"/>
                <a:cs typeface="Gill Sans MT"/>
              </a:rPr>
              <a:t>keeping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70" dirty="0">
                <a:solidFill>
                  <a:srgbClr val="F6A000"/>
                </a:solidFill>
                <a:latin typeface="Gill Sans MT"/>
                <a:cs typeface="Gill Sans MT"/>
              </a:rPr>
              <a:t>a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-85" dirty="0">
                <a:solidFill>
                  <a:srgbClr val="F6A000"/>
                </a:solidFill>
                <a:latin typeface="Gill Sans MT"/>
                <a:cs typeface="Gill Sans MT"/>
              </a:rPr>
              <a:t>r</a:t>
            </a:r>
            <a:r>
              <a:rPr sz="1000" spc="-10" dirty="0">
                <a:solidFill>
                  <a:srgbClr val="F6A000"/>
                </a:solidFill>
                <a:latin typeface="Gill Sans MT"/>
                <a:cs typeface="Gill Sans MT"/>
              </a:rPr>
              <a:t>eco</a:t>
            </a:r>
            <a:r>
              <a:rPr sz="1000" spc="-30" dirty="0">
                <a:solidFill>
                  <a:srgbClr val="F6A000"/>
                </a:solidFill>
                <a:latin typeface="Gill Sans MT"/>
                <a:cs typeface="Gill Sans MT"/>
              </a:rPr>
              <a:t>r</a:t>
            </a:r>
            <a:r>
              <a:rPr sz="1000" spc="45" dirty="0">
                <a:solidFill>
                  <a:srgbClr val="F6A000"/>
                </a:solidFill>
                <a:latin typeface="Gill Sans MT"/>
                <a:cs typeface="Gill Sans MT"/>
              </a:rPr>
              <a:t>d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40" dirty="0">
                <a:solidFill>
                  <a:srgbClr val="F6A000"/>
                </a:solidFill>
                <a:latin typeface="Gill Sans MT"/>
                <a:cs typeface="Gill Sans MT"/>
              </a:rPr>
              <a:t>of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your </a:t>
            </a:r>
            <a:r>
              <a:rPr sz="1000" spc="20" dirty="0">
                <a:solidFill>
                  <a:srgbClr val="F6A000"/>
                </a:solidFill>
                <a:latin typeface="Gill Sans MT"/>
                <a:cs typeface="Gill Sans MT"/>
              </a:rPr>
              <a:t>symptoms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55" dirty="0">
                <a:solidFill>
                  <a:srgbClr val="F6A000"/>
                </a:solidFill>
                <a:latin typeface="Gill Sans MT"/>
                <a:cs typeface="Gill Sans MT"/>
              </a:rPr>
              <a:t>and</a:t>
            </a:r>
            <a:r>
              <a:rPr sz="1000" spc="3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40" dirty="0">
                <a:solidFill>
                  <a:srgbClr val="F6A000"/>
                </a:solidFill>
                <a:latin typeface="Gill Sans MT"/>
                <a:cs typeface="Gill Sans MT"/>
              </a:rPr>
              <a:t>peak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30" dirty="0">
                <a:solidFill>
                  <a:srgbClr val="F6A000"/>
                </a:solidFill>
                <a:latin typeface="Gill Sans MT"/>
                <a:cs typeface="Gill Sans MT"/>
              </a:rPr>
              <a:t>flow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-85" dirty="0">
                <a:solidFill>
                  <a:srgbClr val="F6A000"/>
                </a:solidFill>
                <a:latin typeface="Gill Sans MT"/>
                <a:cs typeface="Gill Sans MT"/>
              </a:rPr>
              <a:t>r</a:t>
            </a:r>
            <a:r>
              <a:rPr sz="1000" spc="45" dirty="0">
                <a:solidFill>
                  <a:srgbClr val="F6A000"/>
                </a:solidFill>
                <a:latin typeface="Gill Sans MT"/>
                <a:cs typeface="Gill Sans MT"/>
              </a:rPr>
              <a:t>eadings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to </a:t>
            </a:r>
            <a:r>
              <a:rPr sz="1000" spc="25" dirty="0">
                <a:solidFill>
                  <a:srgbClr val="F6A000"/>
                </a:solidFill>
                <a:latin typeface="Gill Sans MT"/>
                <a:cs typeface="Gill Sans MT"/>
              </a:rPr>
              <a:t>take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to </a:t>
            </a:r>
            <a:r>
              <a:rPr sz="1000" spc="20" dirty="0">
                <a:solidFill>
                  <a:srgbClr val="F6A000"/>
                </a:solidFill>
                <a:latin typeface="Gill Sans MT"/>
                <a:cs typeface="Gill Sans MT"/>
              </a:rPr>
              <a:t>the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-30" dirty="0">
                <a:solidFill>
                  <a:srgbClr val="F6A000"/>
                </a:solidFill>
                <a:latin typeface="Gill Sans MT"/>
                <a:cs typeface="Gill Sans MT"/>
              </a:rPr>
              <a:t>Doctor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875299" y="5369026"/>
            <a:ext cx="91440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35" dirty="0">
                <a:solidFill>
                  <a:srgbClr val="F6A000"/>
                </a:solidFill>
                <a:latin typeface="Arial"/>
                <a:cs typeface="Arial"/>
              </a:rPr>
              <a:t>IMPO</a:t>
            </a:r>
            <a:r>
              <a:rPr sz="1200" b="1" spc="-60" dirty="0">
                <a:solidFill>
                  <a:srgbClr val="F6A000"/>
                </a:solidFill>
                <a:latin typeface="Arial"/>
                <a:cs typeface="Arial"/>
              </a:rPr>
              <a:t>R</a:t>
            </a:r>
            <a:r>
              <a:rPr sz="1200" b="1" spc="-175" dirty="0">
                <a:solidFill>
                  <a:srgbClr val="F6A000"/>
                </a:solidFill>
                <a:latin typeface="Arial"/>
                <a:cs typeface="Arial"/>
              </a:rPr>
              <a:t>T</a:t>
            </a:r>
            <a:r>
              <a:rPr sz="1200" b="1" spc="-30" dirty="0">
                <a:solidFill>
                  <a:srgbClr val="F6A000"/>
                </a:solidFill>
                <a:latin typeface="Arial"/>
                <a:cs typeface="Arial"/>
              </a:rPr>
              <a:t>AN</a:t>
            </a:r>
            <a:r>
              <a:rPr sz="1200" b="1" spc="-110" dirty="0">
                <a:solidFill>
                  <a:srgbClr val="F6A000"/>
                </a:solidFill>
                <a:latin typeface="Arial"/>
                <a:cs typeface="Arial"/>
              </a:rPr>
              <a:t>T</a:t>
            </a:r>
            <a:r>
              <a:rPr sz="1200" b="1" spc="-70" dirty="0">
                <a:solidFill>
                  <a:srgbClr val="F6A000"/>
                </a:solidFill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875298" y="5613934"/>
            <a:ext cx="2600325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2405" marR="5080" indent="-179705">
              <a:lnSpc>
                <a:spcPct val="100000"/>
              </a:lnSpc>
              <a:buClr>
                <a:srgbClr val="F6A000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25" dirty="0">
                <a:solidFill>
                  <a:srgbClr val="F6A000"/>
                </a:solidFill>
                <a:latin typeface="Gill Sans MT"/>
                <a:cs typeface="Gill Sans MT"/>
              </a:rPr>
              <a:t>If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20" dirty="0">
                <a:solidFill>
                  <a:srgbClr val="F6A000"/>
                </a:solidFill>
                <a:latin typeface="Gill Sans MT"/>
                <a:cs typeface="Gill Sans MT"/>
              </a:rPr>
              <a:t>after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your </a:t>
            </a:r>
            <a:r>
              <a:rPr sz="1000" b="1" dirty="0">
                <a:solidFill>
                  <a:srgbClr val="F6A000"/>
                </a:solidFill>
                <a:latin typeface="Arial"/>
                <a:cs typeface="Arial"/>
              </a:rPr>
              <a:t>6 </a:t>
            </a:r>
            <a:r>
              <a:rPr sz="1000" b="1" spc="15" dirty="0">
                <a:solidFill>
                  <a:srgbClr val="F6A000"/>
                </a:solidFill>
                <a:latin typeface="Arial"/>
                <a:cs typeface="Arial"/>
              </a:rPr>
              <a:t>pu</a:t>
            </a:r>
            <a:r>
              <a:rPr sz="1000" b="1" spc="-10" dirty="0">
                <a:solidFill>
                  <a:srgbClr val="F6A000"/>
                </a:solidFill>
                <a:latin typeface="Arial"/>
                <a:cs typeface="Arial"/>
              </a:rPr>
              <a:t>f</a:t>
            </a:r>
            <a:r>
              <a:rPr sz="1000" b="1" spc="-35" dirty="0">
                <a:solidFill>
                  <a:srgbClr val="F6A000"/>
                </a:solidFill>
                <a:latin typeface="Arial"/>
                <a:cs typeface="Arial"/>
              </a:rPr>
              <a:t>fs</a:t>
            </a:r>
            <a:r>
              <a:rPr sz="1000" b="1" dirty="0">
                <a:solidFill>
                  <a:srgbClr val="F6A00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F6A000"/>
                </a:solidFill>
                <a:latin typeface="Gill Sans MT"/>
                <a:cs typeface="Gill Sans MT"/>
              </a:rPr>
              <a:t>you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still </a:t>
            </a:r>
            <a:r>
              <a:rPr sz="1000" spc="35" dirty="0">
                <a:solidFill>
                  <a:srgbClr val="F6A000"/>
                </a:solidFill>
                <a:latin typeface="Gill Sans MT"/>
                <a:cs typeface="Gill Sans MT"/>
              </a:rPr>
              <a:t>have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inc</a:t>
            </a:r>
            <a:r>
              <a:rPr sz="1000" spc="-20" dirty="0">
                <a:solidFill>
                  <a:srgbClr val="F6A000"/>
                </a:solidFill>
                <a:latin typeface="Gill Sans MT"/>
                <a:cs typeface="Gill Sans MT"/>
              </a:rPr>
              <a:t>r</a:t>
            </a:r>
            <a:r>
              <a:rPr sz="1000" spc="40" dirty="0">
                <a:solidFill>
                  <a:srgbClr val="F6A000"/>
                </a:solidFill>
                <a:latin typeface="Gill Sans MT"/>
                <a:cs typeface="Gill Sans MT"/>
              </a:rPr>
              <a:t>easing</a:t>
            </a:r>
            <a:r>
              <a:rPr sz="1000" spc="30" dirty="0">
                <a:solidFill>
                  <a:srgbClr val="F6A000"/>
                </a:solidFill>
                <a:latin typeface="Gill Sans MT"/>
                <a:cs typeface="Gill Sans MT"/>
              </a:rPr>
              <a:t> wheeze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-35" dirty="0">
                <a:solidFill>
                  <a:srgbClr val="F6A000"/>
                </a:solidFill>
                <a:latin typeface="Gill Sans MT"/>
                <a:cs typeface="Gill Sans MT"/>
              </a:rPr>
              <a:t>or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15" dirty="0">
                <a:solidFill>
                  <a:srgbClr val="F6A000"/>
                </a:solidFill>
                <a:latin typeface="Gill Sans MT"/>
                <a:cs typeface="Gill Sans MT"/>
              </a:rPr>
              <a:t>chest</a:t>
            </a:r>
            <a:r>
              <a:rPr sz="1000" dirty="0">
                <a:solidFill>
                  <a:srgbClr val="F6A000"/>
                </a:solidFill>
                <a:latin typeface="Gill Sans MT"/>
                <a:cs typeface="Gill Sans MT"/>
              </a:rPr>
              <a:t> </a:t>
            </a:r>
            <a:r>
              <a:rPr sz="1000" spc="25" dirty="0">
                <a:solidFill>
                  <a:srgbClr val="F6A000"/>
                </a:solidFill>
                <a:latin typeface="Gill Sans MT"/>
                <a:cs typeface="Gill Sans MT"/>
              </a:rPr>
              <a:t>tightness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507603" y="6107827"/>
            <a:ext cx="16770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30" dirty="0">
                <a:solidFill>
                  <a:srgbClr val="F6A000"/>
                </a:solidFill>
                <a:latin typeface="Arial"/>
                <a:cs typeface="Arial"/>
              </a:rPr>
              <a:t>Move </a:t>
            </a:r>
            <a:r>
              <a:rPr sz="1200" b="1" spc="25" dirty="0">
                <a:solidFill>
                  <a:srgbClr val="F6A000"/>
                </a:solidFill>
                <a:latin typeface="Arial"/>
                <a:cs typeface="Arial"/>
              </a:rPr>
              <a:t>to </a:t>
            </a:r>
            <a:r>
              <a:rPr sz="1200" b="1" spc="15" dirty="0">
                <a:solidFill>
                  <a:srgbClr val="F6A000"/>
                </a:solidFill>
                <a:latin typeface="Arial"/>
                <a:cs typeface="Arial"/>
              </a:rPr>
              <a:t>the </a:t>
            </a:r>
            <a:r>
              <a:rPr sz="1200" b="1" spc="-95" dirty="0">
                <a:solidFill>
                  <a:srgbClr val="E7343D"/>
                </a:solidFill>
                <a:latin typeface="Arial"/>
                <a:cs typeface="Arial"/>
              </a:rPr>
              <a:t>RED </a:t>
            </a:r>
            <a:r>
              <a:rPr sz="1200" b="1" spc="-50" dirty="0">
                <a:solidFill>
                  <a:srgbClr val="E7343D"/>
                </a:solidFill>
                <a:latin typeface="Arial"/>
                <a:cs typeface="Arial"/>
              </a:rPr>
              <a:t>ZONE</a:t>
            </a:r>
            <a:endParaRPr sz="1200">
              <a:latin typeface="Arial"/>
              <a:cs typeface="Aria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179997" y="75505"/>
            <a:ext cx="3204210" cy="7200265"/>
          </a:xfrm>
          <a:custGeom>
            <a:avLst/>
            <a:gdLst/>
            <a:ahLst/>
            <a:cxnLst/>
            <a:rect l="l" t="t" r="r" b="b"/>
            <a:pathLst>
              <a:path w="3204210" h="7200265">
                <a:moveTo>
                  <a:pt x="0" y="7199998"/>
                </a:moveTo>
                <a:lnTo>
                  <a:pt x="3203994" y="7199998"/>
                </a:lnTo>
                <a:lnTo>
                  <a:pt x="3203994" y="0"/>
                </a:lnTo>
                <a:lnTo>
                  <a:pt x="0" y="0"/>
                </a:lnTo>
                <a:lnTo>
                  <a:pt x="0" y="719999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627998" y="324002"/>
            <a:ext cx="576580" cy="576580"/>
          </a:xfrm>
          <a:custGeom>
            <a:avLst/>
            <a:gdLst/>
            <a:ahLst/>
            <a:cxnLst/>
            <a:rect l="l" t="t" r="r" b="b"/>
            <a:pathLst>
              <a:path w="576580" h="576580">
                <a:moveTo>
                  <a:pt x="0" y="576008"/>
                </a:moveTo>
                <a:lnTo>
                  <a:pt x="576008" y="576008"/>
                </a:lnTo>
                <a:lnTo>
                  <a:pt x="576008" y="0"/>
                </a:lnTo>
                <a:lnTo>
                  <a:pt x="0" y="0"/>
                </a:lnTo>
                <a:lnTo>
                  <a:pt x="0" y="57600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628000" y="363246"/>
            <a:ext cx="576000" cy="49751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311299" y="512067"/>
            <a:ext cx="1903095" cy="577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5" dirty="0">
                <a:solidFill>
                  <a:srgbClr val="00975A"/>
                </a:solidFill>
                <a:latin typeface="Arial"/>
                <a:cs typeface="Arial"/>
              </a:rPr>
              <a:t>Gr</a:t>
            </a:r>
            <a:r>
              <a:rPr sz="1400" b="1" dirty="0">
                <a:solidFill>
                  <a:srgbClr val="00975A"/>
                </a:solidFill>
                <a:latin typeface="Arial"/>
                <a:cs typeface="Arial"/>
              </a:rPr>
              <a:t>een zone </a:t>
            </a:r>
            <a:r>
              <a:rPr sz="1400" b="1" spc="-90" dirty="0">
                <a:solidFill>
                  <a:srgbClr val="00975A"/>
                </a:solidFill>
                <a:latin typeface="Arial"/>
                <a:cs typeface="Arial"/>
              </a:rPr>
              <a:t>–</a:t>
            </a:r>
            <a:r>
              <a:rPr sz="1400" b="1" dirty="0">
                <a:solidFill>
                  <a:srgbClr val="00975A"/>
                </a:solidFill>
                <a:latin typeface="Arial"/>
                <a:cs typeface="Arial"/>
              </a:rPr>
              <a:t> </a:t>
            </a:r>
            <a:r>
              <a:rPr sz="1800" b="1" spc="-40" dirty="0">
                <a:solidFill>
                  <a:srgbClr val="00975A"/>
                </a:solidFill>
                <a:latin typeface="Arial"/>
                <a:cs typeface="Arial"/>
              </a:rPr>
              <a:t>Good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sz="1000" b="1" spc="-95" dirty="0">
                <a:latin typeface="Arial"/>
                <a:cs typeface="Arial"/>
              </a:rPr>
              <a:t>Y</a:t>
            </a:r>
            <a:r>
              <a:rPr sz="1000" b="1" dirty="0">
                <a:latin typeface="Arial"/>
                <a:cs typeface="Arial"/>
              </a:rPr>
              <a:t>our </a:t>
            </a:r>
            <a:r>
              <a:rPr sz="1000" b="1" spc="-15" dirty="0">
                <a:latin typeface="Arial"/>
                <a:cs typeface="Arial"/>
              </a:rPr>
              <a:t>asthma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-60" dirty="0">
                <a:latin typeface="Arial"/>
                <a:cs typeface="Arial"/>
              </a:rPr>
              <a:t>is</a:t>
            </a:r>
            <a:r>
              <a:rPr sz="1000" b="1" dirty="0">
                <a:latin typeface="Arial"/>
                <a:cs typeface="Arial"/>
              </a:rPr>
              <a:t> under </a:t>
            </a:r>
            <a:r>
              <a:rPr sz="1000" b="1" spc="-20" dirty="0">
                <a:latin typeface="Arial"/>
                <a:cs typeface="Arial"/>
              </a:rPr>
              <a:t>cont</a:t>
            </a:r>
            <a:r>
              <a:rPr sz="1000" b="1" spc="-35" dirty="0">
                <a:latin typeface="Arial"/>
                <a:cs typeface="Arial"/>
              </a:rPr>
              <a:t>r</a:t>
            </a:r>
            <a:r>
              <a:rPr sz="1000" b="1" dirty="0">
                <a:latin typeface="Arial"/>
                <a:cs typeface="Arial"/>
              </a:rPr>
              <a:t>ol if:</a:t>
            </a:r>
            <a:endParaRPr sz="10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11299" y="1125386"/>
            <a:ext cx="2913380" cy="10941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2405" indent="-179705">
              <a:lnSpc>
                <a:spcPct val="100000"/>
              </a:lnSpc>
              <a:buClr>
                <a:srgbClr val="00975A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dirty="0">
                <a:latin typeface="Gill Sans MT"/>
                <a:cs typeface="Gill Sans MT"/>
              </a:rPr>
              <a:t>your </a:t>
            </a:r>
            <a:r>
              <a:rPr sz="1000" spc="-5" dirty="0">
                <a:latin typeface="Gill Sans MT"/>
                <a:cs typeface="Gill Sans MT"/>
              </a:rPr>
              <a:t>b</a:t>
            </a:r>
            <a:r>
              <a:rPr sz="1000" spc="-25" dirty="0">
                <a:latin typeface="Gill Sans MT"/>
                <a:cs typeface="Gill Sans MT"/>
              </a:rPr>
              <a:t>r</a:t>
            </a:r>
            <a:r>
              <a:rPr sz="1000" spc="45" dirty="0">
                <a:latin typeface="Gill Sans MT"/>
                <a:cs typeface="Gill Sans MT"/>
              </a:rPr>
              <a:t>eathing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25" dirty="0">
                <a:latin typeface="Gill Sans MT"/>
                <a:cs typeface="Gill Sans MT"/>
              </a:rPr>
              <a:t>feels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40" dirty="0">
                <a:latin typeface="Gill Sans MT"/>
                <a:cs typeface="Gill Sans MT"/>
              </a:rPr>
              <a:t>good</a:t>
            </a:r>
            <a:endParaRPr sz="1000">
              <a:latin typeface="Gill Sans MT"/>
              <a:cs typeface="Gill Sans MT"/>
            </a:endParaRPr>
          </a:p>
          <a:p>
            <a:pPr marL="192405" indent="-179705">
              <a:lnSpc>
                <a:spcPct val="100000"/>
              </a:lnSpc>
              <a:spcBef>
                <a:spcPts val="280"/>
              </a:spcBef>
              <a:buClr>
                <a:srgbClr val="00975A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15" dirty="0">
                <a:latin typeface="Gill Sans MT"/>
                <a:cs typeface="Gill Sans MT"/>
              </a:rPr>
              <a:t>you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35" dirty="0">
                <a:latin typeface="Gill Sans MT"/>
                <a:cs typeface="Gill Sans MT"/>
              </a:rPr>
              <a:t>have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25" dirty="0">
                <a:latin typeface="Gill Sans MT"/>
                <a:cs typeface="Gill Sans MT"/>
              </a:rPr>
              <a:t>no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45" dirty="0">
                <a:latin typeface="Gill Sans MT"/>
                <a:cs typeface="Gill Sans MT"/>
              </a:rPr>
              <a:t>cough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-35" dirty="0">
                <a:latin typeface="Gill Sans MT"/>
                <a:cs typeface="Gill Sans MT"/>
              </a:rPr>
              <a:t>or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30" dirty="0">
                <a:latin typeface="Gill Sans MT"/>
                <a:cs typeface="Gill Sans MT"/>
              </a:rPr>
              <a:t>wheeze</a:t>
            </a:r>
            <a:endParaRPr sz="1000">
              <a:latin typeface="Gill Sans MT"/>
              <a:cs typeface="Gill Sans MT"/>
            </a:endParaRPr>
          </a:p>
          <a:p>
            <a:pPr marL="192405" indent="-179705">
              <a:lnSpc>
                <a:spcPct val="100000"/>
              </a:lnSpc>
              <a:spcBef>
                <a:spcPts val="280"/>
              </a:spcBef>
              <a:buClr>
                <a:srgbClr val="00975A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dirty="0">
                <a:latin typeface="Gill Sans MT"/>
                <a:cs typeface="Gill Sans MT"/>
              </a:rPr>
              <a:t>your </a:t>
            </a:r>
            <a:r>
              <a:rPr sz="1000" spc="35" dirty="0">
                <a:latin typeface="Gill Sans MT"/>
                <a:cs typeface="Gill Sans MT"/>
              </a:rPr>
              <a:t>sleeping</a:t>
            </a:r>
            <a:r>
              <a:rPr sz="1000" dirty="0">
                <a:latin typeface="Gill Sans MT"/>
                <a:cs typeface="Gill Sans MT"/>
              </a:rPr>
              <a:t> is </a:t>
            </a:r>
            <a:r>
              <a:rPr sz="1000" spc="15" dirty="0">
                <a:latin typeface="Gill Sans MT"/>
                <a:cs typeface="Gill Sans MT"/>
              </a:rPr>
              <a:t>not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15" dirty="0">
                <a:latin typeface="Gill Sans MT"/>
                <a:cs typeface="Gill Sans MT"/>
              </a:rPr>
              <a:t>disturbed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25" dirty="0">
                <a:latin typeface="Gill Sans MT"/>
                <a:cs typeface="Gill Sans MT"/>
              </a:rPr>
              <a:t>by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50" dirty="0">
                <a:latin typeface="Gill Sans MT"/>
                <a:cs typeface="Gill Sans MT"/>
              </a:rPr>
              <a:t>coughing</a:t>
            </a:r>
            <a:endParaRPr sz="1000">
              <a:latin typeface="Gill Sans MT"/>
              <a:cs typeface="Gill Sans MT"/>
            </a:endParaRPr>
          </a:p>
          <a:p>
            <a:pPr marL="192405" indent="-179705">
              <a:lnSpc>
                <a:spcPct val="100000"/>
              </a:lnSpc>
              <a:spcBef>
                <a:spcPts val="280"/>
              </a:spcBef>
              <a:buClr>
                <a:srgbClr val="00975A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15" dirty="0">
                <a:latin typeface="Gill Sans MT"/>
                <a:cs typeface="Gill Sans MT"/>
              </a:rPr>
              <a:t>you</a:t>
            </a:r>
            <a:r>
              <a:rPr sz="1000" dirty="0">
                <a:latin typeface="Gill Sans MT"/>
                <a:cs typeface="Gill Sans MT"/>
              </a:rPr>
              <a:t> a</a:t>
            </a:r>
            <a:r>
              <a:rPr sz="1000" spc="-20" dirty="0">
                <a:latin typeface="Gill Sans MT"/>
                <a:cs typeface="Gill Sans MT"/>
              </a:rPr>
              <a:t>r</a:t>
            </a:r>
            <a:r>
              <a:rPr sz="1000" spc="15" dirty="0">
                <a:latin typeface="Gill Sans MT"/>
                <a:cs typeface="Gill Sans MT"/>
              </a:rPr>
              <a:t>e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35" dirty="0">
                <a:latin typeface="Gill Sans MT"/>
                <a:cs typeface="Gill Sans MT"/>
              </a:rPr>
              <a:t>able</a:t>
            </a:r>
            <a:r>
              <a:rPr sz="1000" dirty="0">
                <a:latin typeface="Gill Sans MT"/>
                <a:cs typeface="Gill Sans MT"/>
              </a:rPr>
              <a:t> to </a:t>
            </a:r>
            <a:r>
              <a:rPr sz="1000" spc="20" dirty="0">
                <a:latin typeface="Gill Sans MT"/>
                <a:cs typeface="Gill Sans MT"/>
              </a:rPr>
              <a:t>do</a:t>
            </a:r>
            <a:r>
              <a:rPr sz="1000" dirty="0">
                <a:latin typeface="Gill Sans MT"/>
                <a:cs typeface="Gill Sans MT"/>
              </a:rPr>
              <a:t> your </a:t>
            </a:r>
            <a:r>
              <a:rPr sz="1000" spc="35" dirty="0">
                <a:latin typeface="Gill Sans MT"/>
                <a:cs typeface="Gill Sans MT"/>
              </a:rPr>
              <a:t>usual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10" dirty="0">
                <a:latin typeface="Gill Sans MT"/>
                <a:cs typeface="Gill Sans MT"/>
              </a:rPr>
              <a:t>activities</a:t>
            </a:r>
            <a:endParaRPr sz="1000">
              <a:latin typeface="Gill Sans MT"/>
              <a:cs typeface="Gill Sans MT"/>
            </a:endParaRPr>
          </a:p>
          <a:p>
            <a:pPr marL="192405" indent="-179705">
              <a:lnSpc>
                <a:spcPct val="100000"/>
              </a:lnSpc>
              <a:spcBef>
                <a:spcPts val="280"/>
              </a:spcBef>
              <a:buClr>
                <a:srgbClr val="00975A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15" dirty="0">
                <a:latin typeface="Gill Sans MT"/>
                <a:cs typeface="Gill Sans MT"/>
              </a:rPr>
              <a:t>you</a:t>
            </a:r>
            <a:r>
              <a:rPr sz="1000" dirty="0">
                <a:latin typeface="Gill Sans MT"/>
                <a:cs typeface="Gill Sans MT"/>
              </a:rPr>
              <a:t> a</a:t>
            </a:r>
            <a:r>
              <a:rPr sz="1000" spc="-20" dirty="0">
                <a:latin typeface="Gill Sans MT"/>
                <a:cs typeface="Gill Sans MT"/>
              </a:rPr>
              <a:t>r</a:t>
            </a:r>
            <a:r>
              <a:rPr sz="1000" spc="15" dirty="0">
                <a:latin typeface="Gill Sans MT"/>
                <a:cs typeface="Gill Sans MT"/>
              </a:rPr>
              <a:t>e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15" dirty="0">
                <a:latin typeface="Gill Sans MT"/>
                <a:cs typeface="Gill Sans MT"/>
              </a:rPr>
              <a:t>not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30" dirty="0">
                <a:latin typeface="Gill Sans MT"/>
                <a:cs typeface="Gill Sans MT"/>
              </a:rPr>
              <a:t>missing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5" dirty="0">
                <a:latin typeface="Gill Sans MT"/>
                <a:cs typeface="Gill Sans MT"/>
              </a:rPr>
              <a:t>school</a:t>
            </a:r>
            <a:endParaRPr sz="1000">
              <a:latin typeface="Gill Sans MT"/>
              <a:cs typeface="Gill Sans MT"/>
            </a:endParaRPr>
          </a:p>
          <a:p>
            <a:pPr marL="192405" indent="-179705">
              <a:lnSpc>
                <a:spcPct val="100000"/>
              </a:lnSpc>
              <a:spcBef>
                <a:spcPts val="280"/>
              </a:spcBef>
              <a:buClr>
                <a:srgbClr val="00975A"/>
              </a:buClr>
              <a:buFont typeface="Gill Sans MT"/>
              <a:buChar char="•"/>
              <a:tabLst>
                <a:tab pos="193040" algn="l"/>
              </a:tabLst>
            </a:pPr>
            <a:r>
              <a:rPr sz="1000" spc="40" dirty="0">
                <a:latin typeface="Gill Sans MT"/>
                <a:cs typeface="Gill Sans MT"/>
              </a:rPr>
              <a:t>if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15" dirty="0">
                <a:latin typeface="Gill Sans MT"/>
                <a:cs typeface="Gill Sans MT"/>
              </a:rPr>
              <a:t>you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15" dirty="0">
                <a:latin typeface="Gill Sans MT"/>
                <a:cs typeface="Gill Sans MT"/>
              </a:rPr>
              <a:t>check</a:t>
            </a:r>
            <a:r>
              <a:rPr sz="1000" dirty="0">
                <a:latin typeface="Gill Sans MT"/>
                <a:cs typeface="Gill Sans MT"/>
              </a:rPr>
              <a:t> your </a:t>
            </a:r>
            <a:r>
              <a:rPr sz="1000" spc="20" dirty="0">
                <a:latin typeface="Gill Sans MT"/>
                <a:cs typeface="Gill Sans MT"/>
              </a:rPr>
              <a:t>Peak</a:t>
            </a:r>
            <a:r>
              <a:rPr sz="1000" dirty="0">
                <a:latin typeface="Gill Sans MT"/>
                <a:cs typeface="Gill Sans MT"/>
              </a:rPr>
              <a:t> </a:t>
            </a:r>
            <a:r>
              <a:rPr sz="1000" spc="5" dirty="0">
                <a:latin typeface="Gill Sans MT"/>
                <a:cs typeface="Gill Sans MT"/>
              </a:rPr>
              <a:t>Flo</a:t>
            </a:r>
            <a:r>
              <a:rPr sz="1000" spc="-45" dirty="0">
                <a:latin typeface="Gill Sans MT"/>
                <a:cs typeface="Gill Sans MT"/>
              </a:rPr>
              <a:t>w</a:t>
            </a:r>
            <a:r>
              <a:rPr sz="1000" spc="55" dirty="0">
                <a:latin typeface="Gill Sans MT"/>
                <a:cs typeface="Gill Sans MT"/>
              </a:rPr>
              <a:t>,</a:t>
            </a:r>
            <a:r>
              <a:rPr sz="1000" dirty="0">
                <a:latin typeface="Gill Sans MT"/>
                <a:cs typeface="Gill Sans MT"/>
              </a:rPr>
              <a:t> it is a</a:t>
            </a:r>
            <a:r>
              <a:rPr sz="1000" spc="-20" dirty="0">
                <a:latin typeface="Gill Sans MT"/>
                <a:cs typeface="Gill Sans MT"/>
              </a:rPr>
              <a:t>r</a:t>
            </a:r>
            <a:r>
              <a:rPr sz="1000" spc="35" dirty="0">
                <a:latin typeface="Gill Sans MT"/>
                <a:cs typeface="Gill Sans MT"/>
              </a:rPr>
              <a:t>ound</a:t>
            </a:r>
            <a:r>
              <a:rPr sz="1000" dirty="0">
                <a:latin typeface="Gill Sans MT"/>
                <a:cs typeface="Gill Sans MT"/>
              </a:rPr>
              <a:t> your </a:t>
            </a:r>
            <a:r>
              <a:rPr sz="1000" spc="15" dirty="0">
                <a:latin typeface="Gill Sans MT"/>
                <a:cs typeface="Gill Sans MT"/>
              </a:rPr>
              <a:t>best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11299" y="2399477"/>
            <a:ext cx="290195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888615" algn="l"/>
              </a:tabLst>
            </a:pPr>
            <a:r>
              <a:rPr sz="1000" b="1" spc="-100" dirty="0">
                <a:latin typeface="Arial"/>
                <a:cs typeface="Arial"/>
              </a:rPr>
              <a:t>BEST </a:t>
            </a:r>
            <a:r>
              <a:rPr sz="1000" b="1" spc="-70" dirty="0">
                <a:latin typeface="Arial"/>
                <a:cs typeface="Arial"/>
              </a:rPr>
              <a:t>PEAK </a:t>
            </a:r>
            <a:r>
              <a:rPr sz="1000" b="1" spc="-45" dirty="0">
                <a:latin typeface="Arial"/>
                <a:cs typeface="Arial"/>
              </a:rPr>
              <a:t>FLOW </a:t>
            </a:r>
            <a:r>
              <a:rPr sz="1000" b="1" spc="70" dirty="0">
                <a:latin typeface="Arial"/>
                <a:cs typeface="Arial"/>
              </a:rPr>
              <a:t> </a:t>
            </a:r>
            <a:r>
              <a:rPr sz="1000" b="1" u="dash" dirty="0">
                <a:latin typeface="Arial"/>
                <a:cs typeface="Arial"/>
              </a:rPr>
              <a:t> 	</a:t>
            </a:r>
            <a:endParaRPr sz="1000">
              <a:latin typeface="Arial"/>
              <a:cs typeface="Arial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1396130" y="251520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75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219431" y="251520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75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944748" y="3459354"/>
            <a:ext cx="1242695" cy="0"/>
          </a:xfrm>
          <a:custGeom>
            <a:avLst/>
            <a:gdLst/>
            <a:ahLst/>
            <a:cxnLst/>
            <a:rect l="l" t="t" r="r" b="b"/>
            <a:pathLst>
              <a:path w="1242695">
                <a:moveTo>
                  <a:pt x="124260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75A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225589" y="345935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75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925629" y="345935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75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440963" y="3675254"/>
            <a:ext cx="1766570" cy="0"/>
          </a:xfrm>
          <a:custGeom>
            <a:avLst/>
            <a:gdLst/>
            <a:ahLst/>
            <a:cxnLst/>
            <a:rect l="l" t="t" r="r" b="b"/>
            <a:pathLst>
              <a:path w="1766570">
                <a:moveTo>
                  <a:pt x="0" y="0"/>
                </a:moveTo>
                <a:lnTo>
                  <a:pt x="1766316" y="0"/>
                </a:lnTo>
              </a:path>
            </a:pathLst>
          </a:custGeom>
          <a:ln w="12700">
            <a:solidFill>
              <a:srgbClr val="00975A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402977" y="367525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75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226278" y="367525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75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840913" y="390385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75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260217" y="390385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75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68551" y="4841655"/>
            <a:ext cx="2846070" cy="0"/>
          </a:xfrm>
          <a:custGeom>
            <a:avLst/>
            <a:gdLst/>
            <a:ahLst/>
            <a:cxnLst/>
            <a:rect l="l" t="t" r="r" b="b"/>
            <a:pathLst>
              <a:path w="2846070">
                <a:moveTo>
                  <a:pt x="0" y="0"/>
                </a:moveTo>
                <a:lnTo>
                  <a:pt x="2845993" y="0"/>
                </a:lnTo>
              </a:path>
            </a:pathLst>
          </a:custGeom>
          <a:ln w="12700">
            <a:solidFill>
              <a:srgbClr val="00975A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30349" y="484165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75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233646" y="484165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75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68551" y="5102054"/>
            <a:ext cx="2846070" cy="0"/>
          </a:xfrm>
          <a:custGeom>
            <a:avLst/>
            <a:gdLst/>
            <a:ahLst/>
            <a:cxnLst/>
            <a:rect l="l" t="t" r="r" b="b"/>
            <a:pathLst>
              <a:path w="2846070">
                <a:moveTo>
                  <a:pt x="0" y="0"/>
                </a:moveTo>
                <a:lnTo>
                  <a:pt x="2845993" y="0"/>
                </a:lnTo>
              </a:path>
            </a:pathLst>
          </a:custGeom>
          <a:ln w="12700">
            <a:solidFill>
              <a:srgbClr val="00975A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30349" y="510205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75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233646" y="510205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75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68551" y="5362454"/>
            <a:ext cx="2846070" cy="0"/>
          </a:xfrm>
          <a:custGeom>
            <a:avLst/>
            <a:gdLst/>
            <a:ahLst/>
            <a:cxnLst/>
            <a:rect l="l" t="t" r="r" b="b"/>
            <a:pathLst>
              <a:path w="2846070">
                <a:moveTo>
                  <a:pt x="0" y="0"/>
                </a:moveTo>
                <a:lnTo>
                  <a:pt x="2845993" y="0"/>
                </a:lnTo>
              </a:path>
            </a:pathLst>
          </a:custGeom>
          <a:ln w="12700">
            <a:solidFill>
              <a:srgbClr val="00975A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30349" y="536245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75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233646" y="536245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75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700674" y="5697956"/>
            <a:ext cx="1513840" cy="0"/>
          </a:xfrm>
          <a:custGeom>
            <a:avLst/>
            <a:gdLst/>
            <a:ahLst/>
            <a:cxnLst/>
            <a:rect l="l" t="t" r="r" b="b"/>
            <a:pathLst>
              <a:path w="1513839">
                <a:moveTo>
                  <a:pt x="0" y="0"/>
                </a:moveTo>
                <a:lnTo>
                  <a:pt x="1513814" y="0"/>
                </a:lnTo>
              </a:path>
            </a:pathLst>
          </a:custGeom>
          <a:ln w="12700">
            <a:solidFill>
              <a:srgbClr val="00975A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662350" y="569795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75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3233644" y="569795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75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437760" y="5897655"/>
            <a:ext cx="1777364" cy="0"/>
          </a:xfrm>
          <a:custGeom>
            <a:avLst/>
            <a:gdLst/>
            <a:ahLst/>
            <a:cxnLst/>
            <a:rect l="l" t="t" r="r" b="b"/>
            <a:pathLst>
              <a:path w="1777364">
                <a:moveTo>
                  <a:pt x="0" y="0"/>
                </a:moveTo>
                <a:lnTo>
                  <a:pt x="1776780" y="0"/>
                </a:lnTo>
              </a:path>
            </a:pathLst>
          </a:custGeom>
          <a:ln w="12700">
            <a:solidFill>
              <a:srgbClr val="00975A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399550" y="589765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75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233646" y="589765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75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847841" y="6097354"/>
            <a:ext cx="387985" cy="0"/>
          </a:xfrm>
          <a:custGeom>
            <a:avLst/>
            <a:gdLst/>
            <a:ahLst/>
            <a:cxnLst/>
            <a:rect l="l" t="t" r="r" b="b"/>
            <a:pathLst>
              <a:path w="387984">
                <a:moveTo>
                  <a:pt x="0" y="0"/>
                </a:moveTo>
                <a:lnTo>
                  <a:pt x="387362" y="0"/>
                </a:lnTo>
              </a:path>
            </a:pathLst>
          </a:custGeom>
          <a:ln w="12700">
            <a:solidFill>
              <a:srgbClr val="00975A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10949" y="609735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75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253646" y="609735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975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496550" y="6819356"/>
            <a:ext cx="2846070" cy="0"/>
          </a:xfrm>
          <a:custGeom>
            <a:avLst/>
            <a:gdLst/>
            <a:ahLst/>
            <a:cxnLst/>
            <a:rect l="l" t="t" r="r" b="b"/>
            <a:pathLst>
              <a:path w="2846070">
                <a:moveTo>
                  <a:pt x="0" y="0"/>
                </a:moveTo>
                <a:lnTo>
                  <a:pt x="2845993" y="0"/>
                </a:lnTo>
              </a:path>
            </a:pathLst>
          </a:custGeom>
          <a:ln w="12700">
            <a:solidFill>
              <a:srgbClr val="E7343D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7458349" y="681935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0361645" y="681935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7496550" y="7085656"/>
            <a:ext cx="2846070" cy="0"/>
          </a:xfrm>
          <a:custGeom>
            <a:avLst/>
            <a:gdLst/>
            <a:ahLst/>
            <a:cxnLst/>
            <a:rect l="l" t="t" r="r" b="b"/>
            <a:pathLst>
              <a:path w="2846070">
                <a:moveTo>
                  <a:pt x="0" y="0"/>
                </a:moveTo>
                <a:lnTo>
                  <a:pt x="2845993" y="0"/>
                </a:lnTo>
              </a:path>
            </a:pathLst>
          </a:custGeom>
          <a:ln w="12700">
            <a:solidFill>
              <a:srgbClr val="E7343D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7458349" y="708565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0361645" y="708565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7496550" y="6553055"/>
            <a:ext cx="2846070" cy="0"/>
          </a:xfrm>
          <a:custGeom>
            <a:avLst/>
            <a:gdLst/>
            <a:ahLst/>
            <a:cxnLst/>
            <a:rect l="l" t="t" r="r" b="b"/>
            <a:pathLst>
              <a:path w="2846070">
                <a:moveTo>
                  <a:pt x="0" y="0"/>
                </a:moveTo>
                <a:lnTo>
                  <a:pt x="2845993" y="0"/>
                </a:lnTo>
              </a:path>
            </a:pathLst>
          </a:custGeom>
          <a:ln w="12700">
            <a:solidFill>
              <a:srgbClr val="E7343D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7458349" y="655305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0361645" y="655305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734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 txBox="1"/>
          <p:nvPr/>
        </p:nvSpPr>
        <p:spPr>
          <a:xfrm>
            <a:off x="311241" y="2772088"/>
            <a:ext cx="2849880" cy="7340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94400"/>
              </a:lnSpc>
            </a:pPr>
            <a:r>
              <a:rPr sz="1800" b="1" spc="-70" dirty="0">
                <a:solidFill>
                  <a:srgbClr val="00975A"/>
                </a:solidFill>
                <a:latin typeface="Arial"/>
                <a:cs typeface="Arial"/>
              </a:rPr>
              <a:t>Gr</a:t>
            </a:r>
            <a:r>
              <a:rPr sz="1800" b="1" dirty="0">
                <a:solidFill>
                  <a:srgbClr val="00975A"/>
                </a:solidFill>
                <a:latin typeface="Arial"/>
                <a:cs typeface="Arial"/>
              </a:rPr>
              <a:t>een </a:t>
            </a:r>
            <a:r>
              <a:rPr sz="1800" b="1" spc="-35" dirty="0">
                <a:solidFill>
                  <a:srgbClr val="00975A"/>
                </a:solidFill>
                <a:latin typeface="Arial"/>
                <a:cs typeface="Arial"/>
              </a:rPr>
              <a:t>Zone</a:t>
            </a:r>
            <a:r>
              <a:rPr sz="1800" b="1" dirty="0">
                <a:solidFill>
                  <a:srgbClr val="00975A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00975A"/>
                </a:solidFill>
                <a:latin typeface="Arial"/>
                <a:cs typeface="Arial"/>
              </a:rPr>
              <a:t>Action</a:t>
            </a:r>
            <a:r>
              <a:rPr sz="1800" b="1" spc="-170" dirty="0">
                <a:solidFill>
                  <a:srgbClr val="00975A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975A"/>
                </a:solidFill>
                <a:latin typeface="Arial"/>
                <a:cs typeface="Arial"/>
              </a:rPr>
              <a:t>- </a:t>
            </a:r>
            <a:r>
              <a:rPr sz="1200" b="1" spc="10" dirty="0">
                <a:solidFill>
                  <a:srgbClr val="00975A"/>
                </a:solidFill>
                <a:latin typeface="Arial"/>
                <a:cs typeface="Arial"/>
              </a:rPr>
              <a:t>take</a:t>
            </a:r>
            <a:r>
              <a:rPr sz="1200" b="1" dirty="0">
                <a:solidFill>
                  <a:srgbClr val="00975A"/>
                </a:solidFill>
                <a:latin typeface="Arial"/>
                <a:cs typeface="Arial"/>
              </a:rPr>
              <a:t> your normal </a:t>
            </a:r>
            <a:r>
              <a:rPr sz="1200" b="1" spc="-20" dirty="0">
                <a:solidFill>
                  <a:srgbClr val="00975A"/>
                </a:solidFill>
                <a:latin typeface="Arial"/>
                <a:cs typeface="Arial"/>
              </a:rPr>
              <a:t>medications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4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000" b="1" spc="-95" dirty="0">
                <a:solidFill>
                  <a:srgbClr val="00975A"/>
                </a:solidFill>
                <a:latin typeface="Arial"/>
                <a:cs typeface="Arial"/>
              </a:rPr>
              <a:t>Y</a:t>
            </a:r>
            <a:r>
              <a:rPr sz="1000" b="1" dirty="0">
                <a:solidFill>
                  <a:srgbClr val="00975A"/>
                </a:solidFill>
                <a:latin typeface="Arial"/>
                <a:cs typeface="Arial"/>
              </a:rPr>
              <a:t>our p</a:t>
            </a:r>
            <a:r>
              <a:rPr sz="1000" b="1" spc="-20" dirty="0">
                <a:solidFill>
                  <a:srgbClr val="00975A"/>
                </a:solidFill>
                <a:latin typeface="Arial"/>
                <a:cs typeface="Arial"/>
              </a:rPr>
              <a:t>r</a:t>
            </a:r>
            <a:r>
              <a:rPr sz="1000" b="1" spc="5" dirty="0">
                <a:solidFill>
                  <a:srgbClr val="00975A"/>
                </a:solidFill>
                <a:latin typeface="Arial"/>
                <a:cs typeface="Arial"/>
              </a:rPr>
              <a:t>eventer</a:t>
            </a:r>
            <a:r>
              <a:rPr sz="1000" b="1" dirty="0">
                <a:solidFill>
                  <a:srgbClr val="00975A"/>
                </a:solidFill>
                <a:latin typeface="Arial"/>
                <a:cs typeface="Arial"/>
              </a:rPr>
              <a:t> inhaler 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is </a:t>
            </a:r>
            <a:r>
              <a:rPr sz="1000" spc="70" dirty="0">
                <a:solidFill>
                  <a:srgbClr val="00975A"/>
                </a:solidFill>
                <a:latin typeface="Gill Sans MT"/>
                <a:cs typeface="Gill Sans MT"/>
              </a:rPr>
              <a:t>a</a:t>
            </a:r>
            <a:r>
              <a:rPr sz="1000" spc="75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endParaRPr sz="1500" baseline="19444" dirty="0">
              <a:latin typeface="Times New Roman"/>
              <a:cs typeface="Times New Roman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311320" y="3552674"/>
            <a:ext cx="161544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colour </a:t>
            </a:r>
            <a:r>
              <a:rPr sz="1000" spc="55" dirty="0">
                <a:solidFill>
                  <a:srgbClr val="00975A"/>
                </a:solidFill>
                <a:latin typeface="Gill Sans MT"/>
                <a:cs typeface="Gill Sans MT"/>
              </a:rPr>
              <a:t>and 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is </a:t>
            </a:r>
            <a:r>
              <a:rPr sz="1000" spc="20" dirty="0">
                <a:solidFill>
                  <a:srgbClr val="00975A"/>
                </a:solidFill>
                <a:latin typeface="Gill Sans MT"/>
                <a:cs typeface="Gill Sans MT"/>
              </a:rPr>
              <a:t>called</a:t>
            </a:r>
            <a:r>
              <a:rPr sz="1000" spc="-10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endParaRPr sz="1500" baseline="22222" dirty="0">
              <a:latin typeface="Times New Roman"/>
              <a:cs typeface="Times New Roman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311247" y="3761524"/>
            <a:ext cx="2654935" cy="4345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>
              <a:lnSpc>
                <a:spcPct val="150000"/>
              </a:lnSpc>
              <a:tabLst>
                <a:tab pos="955675" algn="l"/>
              </a:tabLst>
            </a:pPr>
            <a:r>
              <a:rPr sz="1000" spc="-90" dirty="0">
                <a:solidFill>
                  <a:srgbClr val="00975A"/>
                </a:solidFill>
                <a:latin typeface="Gill Sans MT"/>
                <a:cs typeface="Gill Sans MT"/>
              </a:rPr>
              <a:t>Y</a:t>
            </a:r>
            <a:r>
              <a:rPr sz="1000" spc="25" dirty="0">
                <a:solidFill>
                  <a:srgbClr val="00975A"/>
                </a:solidFill>
                <a:latin typeface="Gill Sans MT"/>
                <a:cs typeface="Gill Sans MT"/>
              </a:rPr>
              <a:t>ou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r>
              <a:rPr sz="1000" spc="25" dirty="0">
                <a:solidFill>
                  <a:srgbClr val="00975A"/>
                </a:solidFill>
                <a:latin typeface="Gill Sans MT"/>
                <a:cs typeface="Gill Sans MT"/>
              </a:rPr>
              <a:t>take </a:t>
            </a:r>
            <a:r>
              <a:rPr sz="1500" u="dash" baseline="19444" dirty="0">
                <a:latin typeface="Times New Roman"/>
                <a:cs typeface="Times New Roman"/>
              </a:rPr>
              <a:t>	</a:t>
            </a:r>
            <a:r>
              <a:rPr sz="1000" spc="75" dirty="0">
                <a:solidFill>
                  <a:srgbClr val="00975A"/>
                </a:solidFill>
                <a:latin typeface="Gill Sans MT"/>
                <a:cs typeface="Gill Sans MT"/>
              </a:rPr>
              <a:t>pu</a:t>
            </a:r>
            <a:r>
              <a:rPr sz="1000" spc="15" dirty="0">
                <a:solidFill>
                  <a:srgbClr val="00975A"/>
                </a:solidFill>
                <a:latin typeface="Gill Sans MT"/>
                <a:cs typeface="Gill Sans MT"/>
              </a:rPr>
              <a:t>ffs/sucks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r>
              <a:rPr sz="1000" spc="-5" dirty="0">
                <a:solidFill>
                  <a:srgbClr val="00975A"/>
                </a:solidFill>
                <a:latin typeface="Gill Sans MT"/>
                <a:cs typeface="Gill Sans MT"/>
              </a:rPr>
              <a:t>every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mo</a:t>
            </a:r>
            <a:r>
              <a:rPr sz="1000" spc="15" dirty="0">
                <a:solidFill>
                  <a:srgbClr val="00975A"/>
                </a:solidFill>
                <a:latin typeface="Gill Sans MT"/>
                <a:cs typeface="Gill Sans MT"/>
              </a:rPr>
              <a:t>r</a:t>
            </a:r>
            <a:r>
              <a:rPr sz="1000" spc="55" dirty="0">
                <a:solidFill>
                  <a:srgbClr val="00975A"/>
                </a:solidFill>
                <a:latin typeface="Gill Sans MT"/>
                <a:cs typeface="Gill Sans MT"/>
              </a:rPr>
              <a:t>ning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r>
              <a:rPr sz="1000" spc="55" dirty="0">
                <a:solidFill>
                  <a:srgbClr val="00975A"/>
                </a:solidFill>
                <a:latin typeface="Gill Sans MT"/>
                <a:cs typeface="Gill Sans MT"/>
              </a:rPr>
              <a:t>and</a:t>
            </a:r>
            <a:r>
              <a:rPr sz="1000" spc="30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r>
              <a:rPr sz="1000" spc="-5" dirty="0">
                <a:solidFill>
                  <a:srgbClr val="00975A"/>
                </a:solidFill>
                <a:latin typeface="Gill Sans MT"/>
                <a:cs typeface="Gill Sans MT"/>
              </a:rPr>
              <a:t>every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r>
              <a:rPr sz="1000" spc="45" dirty="0">
                <a:solidFill>
                  <a:srgbClr val="00975A"/>
                </a:solidFill>
                <a:latin typeface="Gill Sans MT"/>
                <a:cs typeface="Gill Sans MT"/>
              </a:rPr>
              <a:t>night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r>
              <a:rPr sz="1000" spc="20" dirty="0">
                <a:solidFill>
                  <a:srgbClr val="00975A"/>
                </a:solidFill>
                <a:latin typeface="Gill Sans MT"/>
                <a:cs typeface="Gill Sans MT"/>
              </a:rPr>
              <a:t>even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r>
              <a:rPr sz="1000" spc="40" dirty="0">
                <a:solidFill>
                  <a:srgbClr val="00975A"/>
                </a:solidFill>
                <a:latin typeface="Gill Sans MT"/>
                <a:cs typeface="Gill Sans MT"/>
              </a:rPr>
              <a:t>when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r>
              <a:rPr sz="1000" spc="15" dirty="0">
                <a:solidFill>
                  <a:srgbClr val="00975A"/>
                </a:solidFill>
                <a:latin typeface="Gill Sans MT"/>
                <a:cs typeface="Gill Sans MT"/>
              </a:rPr>
              <a:t>you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a</a:t>
            </a:r>
            <a:r>
              <a:rPr sz="1000" spc="-20" dirty="0">
                <a:solidFill>
                  <a:srgbClr val="00975A"/>
                </a:solidFill>
                <a:latin typeface="Gill Sans MT"/>
                <a:cs typeface="Gill Sans MT"/>
              </a:rPr>
              <a:t>r</a:t>
            </a:r>
            <a:r>
              <a:rPr sz="1000" spc="15" dirty="0">
                <a:solidFill>
                  <a:srgbClr val="00975A"/>
                </a:solidFill>
                <a:latin typeface="Gill Sans MT"/>
                <a:cs typeface="Gill Sans MT"/>
              </a:rPr>
              <a:t>e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r>
              <a:rPr sz="1000" spc="25" dirty="0">
                <a:solidFill>
                  <a:srgbClr val="00975A"/>
                </a:solidFill>
                <a:latin typeface="Gill Sans MT"/>
                <a:cs typeface="Gill Sans MT"/>
              </a:rPr>
              <a:t>well.</a:t>
            </a:r>
            <a:endParaRPr sz="1000" dirty="0">
              <a:latin typeface="Gill Sans MT"/>
              <a:cs typeface="Gill Sans MT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311269" y="4472264"/>
            <a:ext cx="2338070" cy="153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10" dirty="0">
                <a:solidFill>
                  <a:srgbClr val="00975A"/>
                </a:solidFill>
                <a:latin typeface="Arial"/>
                <a:cs typeface="Arial"/>
              </a:rPr>
              <a:t>Other </a:t>
            </a:r>
            <a:r>
              <a:rPr sz="1000" b="1" spc="-15" dirty="0">
                <a:solidFill>
                  <a:srgbClr val="00975A"/>
                </a:solidFill>
                <a:latin typeface="Arial"/>
                <a:cs typeface="Arial"/>
              </a:rPr>
              <a:t>asthma </a:t>
            </a:r>
            <a:r>
              <a:rPr sz="1000" b="1" spc="-20" dirty="0">
                <a:solidFill>
                  <a:srgbClr val="00975A"/>
                </a:solidFill>
                <a:latin typeface="Arial"/>
                <a:cs typeface="Arial"/>
              </a:rPr>
              <a:t>medications </a:t>
            </a:r>
            <a:r>
              <a:rPr sz="1000" spc="15" dirty="0">
                <a:solidFill>
                  <a:srgbClr val="00975A"/>
                </a:solidFill>
                <a:latin typeface="Gill Sans MT"/>
                <a:cs typeface="Gill Sans MT"/>
              </a:rPr>
              <a:t>you </a:t>
            </a:r>
            <a:r>
              <a:rPr sz="1000" spc="25" dirty="0">
                <a:solidFill>
                  <a:srgbClr val="00975A"/>
                </a:solidFill>
                <a:latin typeface="Gill Sans MT"/>
                <a:cs typeface="Gill Sans MT"/>
              </a:rPr>
              <a:t>take 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a</a:t>
            </a:r>
            <a:r>
              <a:rPr sz="1000" spc="-20" dirty="0">
                <a:solidFill>
                  <a:srgbClr val="00975A"/>
                </a:solidFill>
                <a:latin typeface="Gill Sans MT"/>
                <a:cs typeface="Gill Sans MT"/>
              </a:rPr>
              <a:t>r</a:t>
            </a:r>
            <a:r>
              <a:rPr sz="1000" spc="35" dirty="0">
                <a:solidFill>
                  <a:srgbClr val="00975A"/>
                </a:solidFill>
                <a:latin typeface="Gill Sans MT"/>
                <a:cs typeface="Gill Sans MT"/>
              </a:rPr>
              <a:t>e: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311299" y="5539435"/>
            <a:ext cx="157607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90" dirty="0">
                <a:solidFill>
                  <a:srgbClr val="00975A"/>
                </a:solidFill>
                <a:latin typeface="Gill Sans MT"/>
                <a:cs typeface="Gill Sans MT"/>
              </a:rPr>
              <a:t>Y</a:t>
            </a:r>
            <a:r>
              <a:rPr sz="1000" spc="-5" dirty="0">
                <a:solidFill>
                  <a:srgbClr val="00975A"/>
                </a:solidFill>
                <a:latin typeface="Gill Sans MT"/>
                <a:cs typeface="Gill Sans MT"/>
              </a:rPr>
              <a:t>our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r>
              <a:rPr sz="1000" spc="-85" dirty="0">
                <a:solidFill>
                  <a:srgbClr val="00975A"/>
                </a:solidFill>
                <a:latin typeface="Gill Sans MT"/>
                <a:cs typeface="Gill Sans MT"/>
              </a:rPr>
              <a:t>r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eliever </a:t>
            </a:r>
            <a:r>
              <a:rPr sz="1000" spc="15" dirty="0">
                <a:solidFill>
                  <a:srgbClr val="00975A"/>
                </a:solidFill>
                <a:latin typeface="Gill Sans MT"/>
                <a:cs typeface="Gill Sans MT"/>
              </a:rPr>
              <a:t>inhaler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is </a:t>
            </a:r>
            <a:r>
              <a:rPr sz="1000" spc="70" dirty="0">
                <a:solidFill>
                  <a:srgbClr val="00975A"/>
                </a:solidFill>
                <a:latin typeface="Gill Sans MT"/>
                <a:cs typeface="Gill Sans MT"/>
              </a:rPr>
              <a:t>a</a:t>
            </a:r>
            <a:r>
              <a:rPr sz="1000" spc="20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endParaRPr sz="1500" baseline="25000" dirty="0">
              <a:latin typeface="Times New Roman"/>
              <a:cs typeface="Times New Roman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311299" y="5737542"/>
            <a:ext cx="176085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colour </a:t>
            </a:r>
            <a:r>
              <a:rPr sz="1000" spc="55" dirty="0">
                <a:solidFill>
                  <a:srgbClr val="00975A"/>
                </a:solidFill>
                <a:latin typeface="Gill Sans MT"/>
                <a:cs typeface="Gill Sans MT"/>
              </a:rPr>
              <a:t>and 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is </a:t>
            </a:r>
            <a:r>
              <a:rPr sz="1000" spc="20" dirty="0">
                <a:solidFill>
                  <a:srgbClr val="00975A"/>
                </a:solidFill>
                <a:latin typeface="Gill Sans MT"/>
                <a:cs typeface="Gill Sans MT"/>
              </a:rPr>
              <a:t>called </a:t>
            </a:r>
            <a:r>
              <a:rPr sz="1000" spc="-125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endParaRPr sz="1500" baseline="19444" dirty="0">
              <a:latin typeface="Times New Roman"/>
              <a:cs typeface="Times New Roman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311299" y="5935738"/>
            <a:ext cx="61468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90" dirty="0">
                <a:solidFill>
                  <a:srgbClr val="00975A"/>
                </a:solidFill>
                <a:latin typeface="Gill Sans MT"/>
                <a:cs typeface="Gill Sans MT"/>
              </a:rPr>
              <a:t>Y</a:t>
            </a:r>
            <a:r>
              <a:rPr sz="1000" spc="25" dirty="0">
                <a:solidFill>
                  <a:srgbClr val="00975A"/>
                </a:solidFill>
                <a:latin typeface="Gill Sans MT"/>
                <a:cs typeface="Gill Sans MT"/>
              </a:rPr>
              <a:t>ou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r>
              <a:rPr sz="1000" spc="25" dirty="0">
                <a:solidFill>
                  <a:srgbClr val="00975A"/>
                </a:solidFill>
                <a:latin typeface="Gill Sans MT"/>
                <a:cs typeface="Gill Sans MT"/>
              </a:rPr>
              <a:t>take</a:t>
            </a:r>
            <a:r>
              <a:rPr sz="1000" spc="135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endParaRPr sz="1500" baseline="16666" dirty="0">
              <a:latin typeface="Times New Roman"/>
              <a:cs typeface="Times New Roman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1280843" y="5962527"/>
            <a:ext cx="1936114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75" dirty="0">
                <a:solidFill>
                  <a:srgbClr val="00975A"/>
                </a:solidFill>
                <a:latin typeface="Gill Sans MT"/>
                <a:cs typeface="Gill Sans MT"/>
              </a:rPr>
              <a:t>pu</a:t>
            </a:r>
            <a:r>
              <a:rPr sz="1000" spc="15" dirty="0">
                <a:solidFill>
                  <a:srgbClr val="00975A"/>
                </a:solidFill>
                <a:latin typeface="Gill Sans MT"/>
                <a:cs typeface="Gill Sans MT"/>
              </a:rPr>
              <a:t>ffs/sucks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r>
              <a:rPr sz="1000" spc="55" dirty="0">
                <a:solidFill>
                  <a:srgbClr val="00975A"/>
                </a:solidFill>
                <a:latin typeface="Gill Sans MT"/>
                <a:cs typeface="Gill Sans MT"/>
              </a:rPr>
              <a:t>up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to </a:t>
            </a:r>
            <a:r>
              <a:rPr sz="1000" spc="55" dirty="0">
                <a:solidFill>
                  <a:srgbClr val="00975A"/>
                </a:solidFill>
                <a:latin typeface="Gill Sans MT"/>
                <a:cs typeface="Gill Sans MT"/>
              </a:rPr>
              <a:t>3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r>
              <a:rPr sz="1000" spc="15" dirty="0">
                <a:solidFill>
                  <a:srgbClr val="00975A"/>
                </a:solidFill>
                <a:latin typeface="Gill Sans MT"/>
                <a:cs typeface="Gill Sans MT"/>
              </a:rPr>
              <a:t>times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r>
              <a:rPr sz="1000" spc="25" dirty="0">
                <a:solidFill>
                  <a:srgbClr val="00975A"/>
                </a:solidFill>
                <a:latin typeface="Gill Sans MT"/>
                <a:cs typeface="Gill Sans MT"/>
              </a:rPr>
              <a:t>in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r>
              <a:rPr sz="1000" spc="70" dirty="0">
                <a:solidFill>
                  <a:srgbClr val="00975A"/>
                </a:solidFill>
                <a:latin typeface="Gill Sans MT"/>
                <a:cs typeface="Gill Sans MT"/>
              </a:rPr>
              <a:t>a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r>
              <a:rPr sz="1000" spc="25" dirty="0">
                <a:solidFill>
                  <a:srgbClr val="00975A"/>
                </a:solidFill>
                <a:latin typeface="Gill Sans MT"/>
                <a:cs typeface="Gill Sans MT"/>
              </a:rPr>
              <a:t>week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311299" y="6114927"/>
            <a:ext cx="2785110" cy="6457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9525">
              <a:lnSpc>
                <a:spcPct val="100000"/>
              </a:lnSpc>
            </a:pPr>
            <a:r>
              <a:rPr sz="1000" spc="5" dirty="0">
                <a:solidFill>
                  <a:srgbClr val="00975A"/>
                </a:solidFill>
                <a:latin typeface="Gill Sans MT"/>
                <a:cs typeface="Gill Sans MT"/>
              </a:rPr>
              <a:t>for </a:t>
            </a:r>
            <a:r>
              <a:rPr sz="1000" spc="20" dirty="0">
                <a:solidFill>
                  <a:srgbClr val="00975A"/>
                </a:solidFill>
                <a:latin typeface="Gill Sans MT"/>
                <a:cs typeface="Gill Sans MT"/>
              </a:rPr>
              <a:t>symptoms </a:t>
            </a:r>
            <a:r>
              <a:rPr sz="1000" spc="55" dirty="0">
                <a:solidFill>
                  <a:srgbClr val="00975A"/>
                </a:solidFill>
                <a:latin typeface="Gill Sans MT"/>
                <a:cs typeface="Gill Sans MT"/>
              </a:rPr>
              <a:t>and </a:t>
            </a:r>
            <a:r>
              <a:rPr sz="1000" spc="15" dirty="0">
                <a:solidFill>
                  <a:srgbClr val="00975A"/>
                </a:solidFill>
                <a:latin typeface="Gill Sans MT"/>
                <a:cs typeface="Gill Sans MT"/>
              </a:rPr>
              <a:t>befo</a:t>
            </a:r>
            <a:r>
              <a:rPr sz="1000" spc="-5" dirty="0">
                <a:solidFill>
                  <a:srgbClr val="00975A"/>
                </a:solidFill>
                <a:latin typeface="Gill Sans MT"/>
                <a:cs typeface="Gill Sans MT"/>
              </a:rPr>
              <a:t>r</a:t>
            </a:r>
            <a:r>
              <a:rPr sz="1000" spc="15" dirty="0">
                <a:solidFill>
                  <a:srgbClr val="00975A"/>
                </a:solidFill>
                <a:latin typeface="Gill Sans MT"/>
                <a:cs typeface="Gill Sans MT"/>
              </a:rPr>
              <a:t>e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exposu</a:t>
            </a:r>
            <a:r>
              <a:rPr sz="1000" spc="-20" dirty="0">
                <a:solidFill>
                  <a:srgbClr val="00975A"/>
                </a:solidFill>
                <a:latin typeface="Gill Sans MT"/>
                <a:cs typeface="Gill Sans MT"/>
              </a:rPr>
              <a:t>r</a:t>
            </a:r>
            <a:r>
              <a:rPr sz="1000" spc="15" dirty="0">
                <a:solidFill>
                  <a:srgbClr val="00975A"/>
                </a:solidFill>
                <a:latin typeface="Gill Sans MT"/>
                <a:cs typeface="Gill Sans MT"/>
              </a:rPr>
              <a:t>e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to your </a:t>
            </a:r>
            <a:r>
              <a:rPr sz="1000" spc="15" dirty="0">
                <a:solidFill>
                  <a:srgbClr val="00975A"/>
                </a:solidFill>
                <a:latin typeface="Gill Sans MT"/>
                <a:cs typeface="Gill Sans MT"/>
              </a:rPr>
              <a:t>triggers</a:t>
            </a:r>
            <a:r>
              <a:rPr sz="1000" spc="10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(see your </a:t>
            </a:r>
            <a:r>
              <a:rPr sz="1000" spc="-10" dirty="0">
                <a:solidFill>
                  <a:srgbClr val="00975A"/>
                </a:solidFill>
                <a:latin typeface="Gill Sans MT"/>
                <a:cs typeface="Gill Sans MT"/>
              </a:rPr>
              <a:t>list)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r>
              <a:rPr sz="1000" spc="40" dirty="0">
                <a:solidFill>
                  <a:srgbClr val="00975A"/>
                </a:solidFill>
                <a:latin typeface="Gill Sans MT"/>
                <a:cs typeface="Gill Sans MT"/>
              </a:rPr>
              <a:t>if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r>
              <a:rPr sz="1000" spc="35" dirty="0">
                <a:solidFill>
                  <a:srgbClr val="00975A"/>
                </a:solidFill>
                <a:latin typeface="Gill Sans MT"/>
                <a:cs typeface="Gill Sans MT"/>
              </a:rPr>
              <a:t>needed.</a:t>
            </a:r>
            <a:endParaRPr sz="1000">
              <a:latin typeface="Gill Sans MT"/>
              <a:cs typeface="Gill Sans MT"/>
            </a:endParaRPr>
          </a:p>
          <a:p>
            <a:pPr marL="12700" marR="5080">
              <a:lnSpc>
                <a:spcPct val="100000"/>
              </a:lnSpc>
              <a:spcBef>
                <a:spcPts val="280"/>
              </a:spcBef>
            </a:pPr>
            <a:r>
              <a:rPr sz="1000" spc="25" dirty="0">
                <a:solidFill>
                  <a:srgbClr val="00975A"/>
                </a:solidFill>
                <a:latin typeface="Gill Sans MT"/>
                <a:cs typeface="Gill Sans MT"/>
              </a:rPr>
              <a:t>If </a:t>
            </a:r>
            <a:r>
              <a:rPr sz="1000" spc="15" dirty="0">
                <a:solidFill>
                  <a:srgbClr val="00975A"/>
                </a:solidFill>
                <a:latin typeface="Gill Sans MT"/>
                <a:cs typeface="Gill Sans MT"/>
              </a:rPr>
              <a:t>you 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a</a:t>
            </a:r>
            <a:r>
              <a:rPr sz="1000" spc="-20" dirty="0">
                <a:solidFill>
                  <a:srgbClr val="00975A"/>
                </a:solidFill>
                <a:latin typeface="Gill Sans MT"/>
                <a:cs typeface="Gill Sans MT"/>
              </a:rPr>
              <a:t>r</a:t>
            </a:r>
            <a:r>
              <a:rPr sz="1000" spc="15" dirty="0">
                <a:solidFill>
                  <a:srgbClr val="00975A"/>
                </a:solidFill>
                <a:latin typeface="Gill Sans MT"/>
                <a:cs typeface="Gill Sans MT"/>
              </a:rPr>
              <a:t>e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r>
              <a:rPr sz="1000" spc="40" dirty="0">
                <a:solidFill>
                  <a:srgbClr val="00975A"/>
                </a:solidFill>
                <a:latin typeface="Gill Sans MT"/>
                <a:cs typeface="Gill Sans MT"/>
              </a:rPr>
              <a:t>needing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to </a:t>
            </a:r>
            <a:r>
              <a:rPr sz="1000" spc="20" dirty="0">
                <a:solidFill>
                  <a:srgbClr val="00975A"/>
                </a:solidFill>
                <a:latin typeface="Gill Sans MT"/>
                <a:cs typeface="Gill Sans MT"/>
              </a:rPr>
              <a:t>use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your </a:t>
            </a:r>
            <a:r>
              <a:rPr sz="1000" spc="-85" dirty="0">
                <a:solidFill>
                  <a:srgbClr val="00975A"/>
                </a:solidFill>
                <a:latin typeface="Gill Sans MT"/>
                <a:cs typeface="Gill Sans MT"/>
              </a:rPr>
              <a:t>r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eliever </a:t>
            </a:r>
            <a:r>
              <a:rPr sz="1000" spc="15" dirty="0">
                <a:solidFill>
                  <a:srgbClr val="00975A"/>
                </a:solidFill>
                <a:latin typeface="Gill Sans MT"/>
                <a:cs typeface="Gill Sans MT"/>
              </a:rPr>
              <a:t>inhaler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mo</a:t>
            </a:r>
            <a:r>
              <a:rPr sz="1000" spc="-20" dirty="0">
                <a:solidFill>
                  <a:srgbClr val="00975A"/>
                </a:solidFill>
                <a:latin typeface="Gill Sans MT"/>
                <a:cs typeface="Gill Sans MT"/>
              </a:rPr>
              <a:t>r</a:t>
            </a:r>
            <a:r>
              <a:rPr sz="1000" spc="15" dirty="0">
                <a:solidFill>
                  <a:srgbClr val="00975A"/>
                </a:solidFill>
                <a:latin typeface="Gill Sans MT"/>
                <a:cs typeface="Gill Sans MT"/>
              </a:rPr>
              <a:t>e</a:t>
            </a:r>
            <a:r>
              <a:rPr sz="1000" spc="10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r>
              <a:rPr sz="1000" spc="40" dirty="0">
                <a:solidFill>
                  <a:srgbClr val="00975A"/>
                </a:solidFill>
                <a:latin typeface="Gill Sans MT"/>
                <a:cs typeface="Gill Sans MT"/>
              </a:rPr>
              <a:t>than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r>
              <a:rPr sz="1000" spc="55" dirty="0">
                <a:solidFill>
                  <a:srgbClr val="00975A"/>
                </a:solidFill>
                <a:latin typeface="Gill Sans MT"/>
                <a:cs typeface="Gill Sans MT"/>
              </a:rPr>
              <a:t>3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r>
              <a:rPr sz="1000" spc="15" dirty="0">
                <a:solidFill>
                  <a:srgbClr val="00975A"/>
                </a:solidFill>
                <a:latin typeface="Gill Sans MT"/>
                <a:cs typeface="Gill Sans MT"/>
              </a:rPr>
              <a:t>times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per </a:t>
            </a:r>
            <a:r>
              <a:rPr sz="1000" spc="25" dirty="0">
                <a:solidFill>
                  <a:srgbClr val="00975A"/>
                </a:solidFill>
                <a:latin typeface="Gill Sans MT"/>
                <a:cs typeface="Gill Sans MT"/>
              </a:rPr>
              <a:t>week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r>
              <a:rPr sz="1000" spc="5" dirty="0">
                <a:solidFill>
                  <a:srgbClr val="00975A"/>
                </a:solidFill>
                <a:latin typeface="Gill Sans MT"/>
                <a:cs typeface="Gill Sans MT"/>
              </a:rPr>
              <a:t>for</a:t>
            </a:r>
            <a:r>
              <a:rPr sz="1000" dirty="0">
                <a:solidFill>
                  <a:srgbClr val="00975A"/>
                </a:solidFill>
                <a:latin typeface="Gill Sans MT"/>
                <a:cs typeface="Gill Sans MT"/>
              </a:rPr>
              <a:t> </a:t>
            </a:r>
            <a:r>
              <a:rPr sz="1000" spc="20" dirty="0">
                <a:solidFill>
                  <a:srgbClr val="00975A"/>
                </a:solidFill>
                <a:latin typeface="Gill Sans MT"/>
                <a:cs typeface="Gill Sans MT"/>
              </a:rPr>
              <a:t>symptoms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828645" y="6923026"/>
            <a:ext cx="19069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30" dirty="0">
                <a:solidFill>
                  <a:srgbClr val="00975A"/>
                </a:solidFill>
                <a:latin typeface="Arial"/>
                <a:cs typeface="Arial"/>
              </a:rPr>
              <a:t>Move </a:t>
            </a:r>
            <a:r>
              <a:rPr sz="1200" b="1" spc="25" dirty="0">
                <a:solidFill>
                  <a:srgbClr val="00975A"/>
                </a:solidFill>
                <a:latin typeface="Arial"/>
                <a:cs typeface="Arial"/>
              </a:rPr>
              <a:t>to </a:t>
            </a:r>
            <a:r>
              <a:rPr sz="1200" b="1" spc="15" dirty="0">
                <a:solidFill>
                  <a:srgbClr val="00975A"/>
                </a:solidFill>
                <a:latin typeface="Arial"/>
                <a:cs typeface="Arial"/>
              </a:rPr>
              <a:t>the</a:t>
            </a:r>
            <a:r>
              <a:rPr sz="1200" b="1" spc="-60" dirty="0">
                <a:solidFill>
                  <a:srgbClr val="00975A"/>
                </a:solidFill>
                <a:latin typeface="Arial"/>
                <a:cs typeface="Arial"/>
              </a:rPr>
              <a:t> </a:t>
            </a:r>
            <a:r>
              <a:rPr sz="1200" b="1" spc="-65" dirty="0">
                <a:solidFill>
                  <a:srgbClr val="F6A000"/>
                </a:solidFill>
                <a:latin typeface="Arial"/>
                <a:cs typeface="Arial"/>
              </a:rPr>
              <a:t>AMBER</a:t>
            </a:r>
            <a:r>
              <a:rPr sz="1200" b="1" dirty="0">
                <a:solidFill>
                  <a:srgbClr val="F6A000"/>
                </a:solidFill>
                <a:latin typeface="Arial"/>
                <a:cs typeface="Arial"/>
              </a:rPr>
              <a:t> </a:t>
            </a:r>
            <a:r>
              <a:rPr sz="1200" b="1" spc="-50" dirty="0">
                <a:solidFill>
                  <a:srgbClr val="F6A000"/>
                </a:solidFill>
                <a:latin typeface="Arial"/>
                <a:cs typeface="Arial"/>
              </a:rPr>
              <a:t>ZONE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5D72A9C920734FB840525BC4E1F2B8" ma:contentTypeVersion="17" ma:contentTypeDescription="Create a new document." ma:contentTypeScope="" ma:versionID="1d865ff4d9850b6b4487a80a978eb2a4">
  <xsd:schema xmlns:xsd="http://www.w3.org/2001/XMLSchema" xmlns:xs="http://www.w3.org/2001/XMLSchema" xmlns:p="http://schemas.microsoft.com/office/2006/metadata/properties" xmlns:ns1="http://schemas.microsoft.com/sharepoint/v3" xmlns:ns2="f145a7ca-ef21-46b5-aece-bc68bb95c9e8" xmlns:ns3="27ee7735-70d6-4e6c-991f-1fe60876120f" targetNamespace="http://schemas.microsoft.com/office/2006/metadata/properties" ma:root="true" ma:fieldsID="ea7e7aae4e00851c56f898f92d06251d" ns1:_="" ns2:_="" ns3:_="">
    <xsd:import namespace="http://schemas.microsoft.com/sharepoint/v3"/>
    <xsd:import namespace="f145a7ca-ef21-46b5-aece-bc68bb95c9e8"/>
    <xsd:import namespace="27ee7735-70d6-4e6c-991f-1fe6087612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45a7ca-ef21-46b5-aece-bc68bb95c9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ee7735-70d6-4e6c-991f-1fe60876120f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e6dbe28-2edf-44de-bc98-55253b1e53a2}" ma:internalName="TaxCatchAll" ma:showField="CatchAllData" ma:web="27ee7735-70d6-4e6c-991f-1fe6087612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f145a7ca-ef21-46b5-aece-bc68bb95c9e8">
      <Terms xmlns="http://schemas.microsoft.com/office/infopath/2007/PartnerControls"/>
    </lcf76f155ced4ddcb4097134ff3c332f>
    <TaxCatchAll xmlns="27ee7735-70d6-4e6c-991f-1fe60876120f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209BBD41-3851-4250-9934-5CF6FCF9B5CD}"/>
</file>

<file path=customXml/itemProps2.xml><?xml version="1.0" encoding="utf-8"?>
<ds:datastoreItem xmlns:ds="http://schemas.openxmlformats.org/officeDocument/2006/customXml" ds:itemID="{28D98643-4611-46AB-97A9-7F54DE60744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AA75ED-9F64-4C2A-80D5-8B356F72E0EC}">
  <ds:schemaRefs>
    <ds:schemaRef ds:uri="http://schemas.microsoft.com/office/2006/metadata/properties"/>
    <ds:schemaRef ds:uri="http://schemas.microsoft.com/sharepoint/v3"/>
    <ds:schemaRef ds:uri="http://purl.org/dc/terms/"/>
    <ds:schemaRef ds:uri="27ee7735-70d6-4e6c-991f-1fe6087612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f145a7ca-ef21-46b5-aece-bc68bb95c9e8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697</Words>
  <Application>Microsoft Office PowerPoint</Application>
  <PresentationFormat>Custom</PresentationFormat>
  <Paragraphs>88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Gill Sans MT</vt:lpstr>
      <vt:lpstr>Tahoma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Foulds Georgina (HLANCS)</dc:creator>
  <cp:lastModifiedBy>FOULDS, Georgina (NHS LANCASHIRE AND SOUTH CUMBRIA INTEGRATED CARE BOARD)</cp:lastModifiedBy>
  <cp:revision>2</cp:revision>
  <dcterms:created xsi:type="dcterms:W3CDTF">2023-05-17T11:45:16Z</dcterms:created>
  <dcterms:modified xsi:type="dcterms:W3CDTF">2023-07-18T09:02:44Z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2022-05-23T00:00:00Z</vt:filetime>
  </property>
  <property fmtid="{D5CDD505-2E9C-101B-9397-08002B2CF9AE}" pid="3" name="LastSaved">
    <vt:filetime>2023-05-17T00:00:00Z</vt:filetime>
  </property>
  <property fmtid="{D5CDD505-2E9C-101B-9397-08002B2CF9AE}" pid="4" name="ContentTypeId">
    <vt:lpwstr>0x010100915D72A9C920734FB840525BC4E1F2B8</vt:lpwstr>
  </property>
  <property fmtid="{D5CDD505-2E9C-101B-9397-08002B2CF9AE}" pid="5" name="MediaServiceImageTags">
    <vt:lpwstr/>
  </property>
</Properties>
</file>