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 id="2147483714" r:id="rId2"/>
  </p:sldMasterIdLst>
  <p:notesMasterIdLst>
    <p:notesMasterId r:id="rId7"/>
  </p:notesMasterIdLst>
  <p:sldIdLst>
    <p:sldId id="263" r:id="rId3"/>
    <p:sldId id="264" r:id="rId4"/>
    <p:sldId id="265"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9AD9EB-002B-471D-94AE-1CC0A56B2EA3}">
          <p14:sldIdLst>
            <p14:sldId id="263"/>
            <p14:sldId id="264"/>
            <p14:sldId id="265"/>
            <p14:sldId id="266"/>
          </p14:sldIdLst>
        </p14:section>
        <p14:section name="Original" id="{B7897241-24DC-4DB0-99F1-AE461B0986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AD6"/>
    <a:srgbClr val="0065B0"/>
    <a:srgbClr val="007F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5BA664-1D9F-4662-9D6A-6089CA3EADA5}" v="427" dt="2024-01-22T16:20:35.2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7" d="100"/>
          <a:sy n="67" d="100"/>
        </p:scale>
        <p:origin x="129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F6ABBA-597D-4B0B-BB1F-75C0645F0CA6}"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GB"/>
        </a:p>
      </dgm:t>
    </dgm:pt>
    <dgm:pt modelId="{F2771044-AD60-45A6-A3E4-F015A25D6C32}">
      <dgm:prSet phldrT="[Text]" custT="1"/>
      <dgm:spPr>
        <a:xfrm>
          <a:off x="0" y="0"/>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sz="1100" b="1" dirty="0">
              <a:solidFill>
                <a:sysClr val="window" lastClr="FFFFFF"/>
              </a:solidFill>
              <a:latin typeface="+mn-lt"/>
              <a:ea typeface="+mn-ea"/>
              <a:cs typeface="+mn-cs"/>
            </a:rPr>
            <a:t>Identify a </a:t>
          </a:r>
          <a:r>
            <a:rPr lang="en-GB" sz="1100" b="1" u="sng" dirty="0">
              <a:solidFill>
                <a:sysClr val="window" lastClr="FFFFFF"/>
              </a:solidFill>
              <a:latin typeface="+mn-lt"/>
              <a:ea typeface="+mn-ea"/>
              <a:cs typeface="+mn-cs"/>
            </a:rPr>
            <a:t>Clinical </a:t>
          </a:r>
          <a:r>
            <a:rPr lang="en-GB" sz="1100" b="1" u="sng" dirty="0">
              <a:solidFill>
                <a:schemeClr val="bg1"/>
              </a:solidFill>
              <a:latin typeface="+mn-lt"/>
              <a:ea typeface="+mn-ea"/>
              <a:cs typeface="+mn-cs"/>
            </a:rPr>
            <a:t>Lead who is a General Practice Nurse </a:t>
          </a:r>
          <a:r>
            <a:rPr lang="en-GB" sz="1100" b="1" dirty="0">
              <a:solidFill>
                <a:schemeClr val="bg1"/>
              </a:solidFill>
              <a:latin typeface="+mn-lt"/>
              <a:ea typeface="+mn-ea"/>
              <a:cs typeface="+mn-cs"/>
            </a:rPr>
            <a:t>at </a:t>
          </a:r>
          <a:r>
            <a:rPr lang="en-GB" sz="1100" b="1" dirty="0">
              <a:solidFill>
                <a:sysClr val="window" lastClr="FFFFFF"/>
              </a:solidFill>
              <a:latin typeface="+mn-lt"/>
              <a:ea typeface="+mn-ea"/>
              <a:cs typeface="+mn-cs"/>
            </a:rPr>
            <a:t>your practice for immunisations who is responsible for all immunisation programmes, immunisation catch-ups, introduction of new or changes to programmes, uptake/coverage, vaccine management and vaccine incidents including cold chain breaches. </a:t>
          </a:r>
          <a:endParaRPr lang="en-GB" sz="1100" dirty="0">
            <a:solidFill>
              <a:sysClr val="window" lastClr="FFFFFF"/>
            </a:solidFill>
            <a:latin typeface="+mn-lt"/>
            <a:ea typeface="+mn-ea"/>
            <a:cs typeface="+mn-cs"/>
          </a:endParaRPr>
        </a:p>
      </dgm:t>
    </dgm:pt>
    <dgm:pt modelId="{19EDCE4C-8ACD-492E-8FB7-4B30B7E057EC}" type="parTrans" cxnId="{F6629F8D-A341-4874-BEDC-1C5DB6FF891C}">
      <dgm:prSet/>
      <dgm:spPr/>
      <dgm:t>
        <a:bodyPr/>
        <a:lstStyle/>
        <a:p>
          <a:endParaRPr lang="en-GB"/>
        </a:p>
      </dgm:t>
    </dgm:pt>
    <dgm:pt modelId="{6C7F738F-2BBA-4E16-A3DE-6F60A080E0AB}" type="sibTrans" cxnId="{F6629F8D-A341-4874-BEDC-1C5DB6FF891C}">
      <dgm:prSet/>
      <dgm:spPr/>
      <dgm:t>
        <a:bodyPr/>
        <a:lstStyle/>
        <a:p>
          <a:endParaRPr lang="en-GB"/>
        </a:p>
      </dgm:t>
    </dgm:pt>
    <dgm:pt modelId="{A4752504-F29F-48BF-B15F-85E36A5A178A}">
      <dgm:prSet phldrT="[Text]" custT="1"/>
      <dgm:spPr>
        <a:xfrm>
          <a:off x="0" y="119605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sz="1100" b="1" kern="1200" dirty="0">
              <a:solidFill>
                <a:sysClr val="window" lastClr="FFFFFF"/>
              </a:solidFill>
              <a:latin typeface="+mn-lt"/>
              <a:ea typeface="+mn-ea"/>
              <a:cs typeface="+mn-cs"/>
            </a:rPr>
            <a:t>Audit and review patient records to identify patents with incomplete vaccination records and flag</a:t>
          </a:r>
          <a:endParaRPr lang="en-GB" sz="1100" dirty="0">
            <a:solidFill>
              <a:sysClr val="window" lastClr="FFFFFF"/>
            </a:solidFill>
            <a:latin typeface="+mn-lt"/>
            <a:ea typeface="+mn-ea"/>
            <a:cs typeface="+mn-cs"/>
          </a:endParaRPr>
        </a:p>
      </dgm:t>
    </dgm:pt>
    <dgm:pt modelId="{05BB4E57-18F8-4EE8-A2CC-661ADB3AA05A}" type="parTrans" cxnId="{579F087C-D5AD-47D1-8820-B39C02C7B732}">
      <dgm:prSet/>
      <dgm:spPr/>
      <dgm:t>
        <a:bodyPr/>
        <a:lstStyle/>
        <a:p>
          <a:endParaRPr lang="en-GB"/>
        </a:p>
      </dgm:t>
    </dgm:pt>
    <dgm:pt modelId="{34CF52EE-4D94-4210-BB31-126058D42685}" type="sibTrans" cxnId="{579F087C-D5AD-47D1-8820-B39C02C7B732}">
      <dgm:prSet/>
      <dgm:spPr/>
      <dgm:t>
        <a:bodyPr/>
        <a:lstStyle/>
        <a:p>
          <a:endParaRPr lang="en-GB"/>
        </a:p>
      </dgm:t>
    </dgm:pt>
    <dgm:pt modelId="{285EA33A-6707-44F9-910A-F61D1CB8E4A1}">
      <dgm:prSet custT="1"/>
      <dgm:spPr>
        <a:xfrm>
          <a:off x="0" y="0"/>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 Consider adding immunisation uptake and relevant updates to the practice meeting as a standing agenda item</a:t>
          </a:r>
        </a:p>
      </dgm:t>
    </dgm:pt>
    <dgm:pt modelId="{4B7C1918-E7FB-4B60-A70E-67B7B2A8EF35}" type="parTrans" cxnId="{A4681B9C-56FD-4A69-96AE-613744A4DEFE}">
      <dgm:prSet/>
      <dgm:spPr/>
      <dgm:t>
        <a:bodyPr/>
        <a:lstStyle/>
        <a:p>
          <a:endParaRPr lang="en-GB"/>
        </a:p>
      </dgm:t>
    </dgm:pt>
    <dgm:pt modelId="{27030CC1-06A3-47A7-A6CD-408AF908D4E7}" type="sibTrans" cxnId="{A4681B9C-56FD-4A69-96AE-613744A4DEFE}">
      <dgm:prSet/>
      <dgm:spPr/>
      <dgm:t>
        <a:bodyPr/>
        <a:lstStyle/>
        <a:p>
          <a:endParaRPr lang="en-GB"/>
        </a:p>
      </dgm:t>
    </dgm:pt>
    <dgm:pt modelId="{D7FC3A2E-0284-48D5-A815-D0C6CF464263}">
      <dgm:prSet custT="1"/>
      <dgm:spPr>
        <a:xfrm>
          <a:off x="0" y="119605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a:t>
          </a:r>
          <a:r>
            <a:rPr lang="en-GB" sz="1100" kern="1200" dirty="0">
              <a:solidFill>
                <a:schemeClr val="bg1"/>
              </a:solidFill>
              <a:latin typeface="+mn-lt"/>
              <a:ea typeface="+mn-ea"/>
              <a:cs typeface="+mn-cs"/>
            </a:rPr>
            <a:t>Review and update/amend patient records as a result of immunisation status checks/vaccination resulting from contact with patients who have received a call and recall reminder. </a:t>
          </a:r>
        </a:p>
      </dgm:t>
    </dgm:pt>
    <dgm:pt modelId="{CBB6AA0E-20A4-43FD-8422-0ED057448404}" type="parTrans" cxnId="{9FF9714F-DEEF-4CB6-B421-71A1D3107290}">
      <dgm:prSet/>
      <dgm:spPr/>
      <dgm:t>
        <a:bodyPr/>
        <a:lstStyle/>
        <a:p>
          <a:endParaRPr lang="en-GB"/>
        </a:p>
      </dgm:t>
    </dgm:pt>
    <dgm:pt modelId="{66DEE84D-B985-4B2C-BE56-343BEAB378D5}" type="sibTrans" cxnId="{9FF9714F-DEEF-4CB6-B421-71A1D3107290}">
      <dgm:prSet/>
      <dgm:spPr/>
      <dgm:t>
        <a:bodyPr/>
        <a:lstStyle/>
        <a:p>
          <a:endParaRPr lang="en-GB"/>
        </a:p>
      </dgm:t>
    </dgm:pt>
    <dgm:pt modelId="{E537EE57-5150-4CAB-924E-019D33AD320A}">
      <dgm:prSet custT="1"/>
      <dgm:spPr>
        <a:xfrm>
          <a:off x="0" y="119605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Where appropriate update CHIS if there is NOT an automatic CHIS vaccine data upload in your area </a:t>
          </a:r>
        </a:p>
      </dgm:t>
    </dgm:pt>
    <dgm:pt modelId="{413C70C3-895C-46A1-9995-A0CAFED038D1}" type="parTrans" cxnId="{9220AA1B-6F18-4FBD-84D7-43FDAD6C8FEF}">
      <dgm:prSet/>
      <dgm:spPr/>
      <dgm:t>
        <a:bodyPr/>
        <a:lstStyle/>
        <a:p>
          <a:endParaRPr lang="en-GB"/>
        </a:p>
      </dgm:t>
    </dgm:pt>
    <dgm:pt modelId="{FD4D5C78-3F45-4C51-88CA-9ED97C2F0D7A}" type="sibTrans" cxnId="{9220AA1B-6F18-4FBD-84D7-43FDAD6C8FEF}">
      <dgm:prSet/>
      <dgm:spPr/>
      <dgm:t>
        <a:bodyPr/>
        <a:lstStyle/>
        <a:p>
          <a:endParaRPr lang="en-GB"/>
        </a:p>
      </dgm:t>
    </dgm:pt>
    <dgm:pt modelId="{76149036-A875-407D-B0C0-E2ED713C64FF}">
      <dgm:prSet phldrT="[Tex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sz="1100" b="1" dirty="0">
              <a:solidFill>
                <a:sysClr val="window" lastClr="FFFFFF"/>
              </a:solidFill>
              <a:latin typeface="Calibri" panose="020F0502020204030204"/>
              <a:ea typeface="+mn-ea"/>
              <a:cs typeface="+mn-cs"/>
            </a:rPr>
            <a:t> </a:t>
          </a:r>
          <a:r>
            <a:rPr lang="en-GB" sz="1100" b="1" dirty="0">
              <a:solidFill>
                <a:sysClr val="window" lastClr="FFFFFF"/>
              </a:solidFill>
              <a:latin typeface="+mn-lt"/>
              <a:ea typeface="+mn-ea"/>
              <a:cs typeface="+mn-cs"/>
            </a:rPr>
            <a:t>Vaccine clinics</a:t>
          </a:r>
        </a:p>
      </dgm:t>
    </dgm:pt>
    <dgm:pt modelId="{4BD82B8D-FEB0-4508-A1BE-4DA634B6D56C}" type="sibTrans" cxnId="{F593F787-B84A-43CA-AAF7-A7E8BD6B0040}">
      <dgm:prSet/>
      <dgm:spPr/>
      <dgm:t>
        <a:bodyPr/>
        <a:lstStyle/>
        <a:p>
          <a:endParaRPr lang="en-GB"/>
        </a:p>
      </dgm:t>
    </dgm:pt>
    <dgm:pt modelId="{4EE7104E-37EF-4F3B-82BD-CF203002E9D9}" type="parTrans" cxnId="{F593F787-B84A-43CA-AAF7-A7E8BD6B0040}">
      <dgm:prSet/>
      <dgm:spPr/>
      <dgm:t>
        <a:bodyPr/>
        <a:lstStyle/>
        <a:p>
          <a:endParaRPr lang="en-GB"/>
        </a:p>
      </dgm:t>
    </dgm:pt>
    <dgm:pt modelId="{A2D09DDD-68DA-40AA-8532-3D1316A3D383}">
      <dgm:prSe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Consider timing and availability of appointments to improve patient access </a:t>
          </a:r>
        </a:p>
      </dgm:t>
    </dgm:pt>
    <dgm:pt modelId="{30F82831-352E-4516-8958-FFF3672FEF94}" type="sibTrans" cxnId="{98ABF8E0-BEAC-4B7F-AAA7-9F0AAD87A1A4}">
      <dgm:prSet/>
      <dgm:spPr/>
      <dgm:t>
        <a:bodyPr/>
        <a:lstStyle/>
        <a:p>
          <a:endParaRPr lang="en-GB"/>
        </a:p>
      </dgm:t>
    </dgm:pt>
    <dgm:pt modelId="{D25C6D8E-9725-4E8F-A9EE-8F18456D2C89}" type="parTrans" cxnId="{98ABF8E0-BEAC-4B7F-AAA7-9F0AAD87A1A4}">
      <dgm:prSet/>
      <dgm:spPr/>
      <dgm:t>
        <a:bodyPr/>
        <a:lstStyle/>
        <a:p>
          <a:endParaRPr lang="en-GB"/>
        </a:p>
      </dgm:t>
    </dgm:pt>
    <dgm:pt modelId="{F9A64EA9-9841-4B81-B712-87AC179E732D}">
      <dgm:prSet/>
      <dgm:spPr>
        <a:xfrm>
          <a:off x="0" y="3560986"/>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en-GB" dirty="0">
            <a:solidFill>
              <a:sysClr val="window" lastClr="FFFFFF"/>
            </a:solidFill>
            <a:latin typeface="Calibri" panose="020F0502020204030204"/>
            <a:ea typeface="+mn-ea"/>
            <a:cs typeface="+mn-cs"/>
          </a:endParaRPr>
        </a:p>
      </dgm:t>
    </dgm:pt>
    <dgm:pt modelId="{22AACC81-C243-473F-B8C8-070AE4CA5CED}" type="parTrans" cxnId="{146DDC64-22C4-4E98-B3E4-5D3215F33917}">
      <dgm:prSet/>
      <dgm:spPr/>
      <dgm:t>
        <a:bodyPr/>
        <a:lstStyle/>
        <a:p>
          <a:endParaRPr lang="en-GB"/>
        </a:p>
      </dgm:t>
    </dgm:pt>
    <dgm:pt modelId="{7B0C1689-A7BF-423A-80EC-98A01E70F1B2}" type="sibTrans" cxnId="{146DDC64-22C4-4E98-B3E4-5D3215F33917}">
      <dgm:prSet/>
      <dgm:spPr/>
      <dgm:t>
        <a:bodyPr/>
        <a:lstStyle/>
        <a:p>
          <a:endParaRPr lang="en-GB"/>
        </a:p>
      </dgm:t>
    </dgm:pt>
    <dgm:pt modelId="{757F6B6B-4165-443A-827B-9D35E0A83D6C}">
      <dgm:prSet/>
      <dgm:spPr>
        <a:xfrm>
          <a:off x="0" y="4758985"/>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en-GB" dirty="0">
            <a:solidFill>
              <a:sysClr val="window" lastClr="FFFFFF"/>
            </a:solidFill>
            <a:latin typeface="Calibri" panose="020F0502020204030204"/>
            <a:ea typeface="+mn-ea"/>
            <a:cs typeface="+mn-cs"/>
          </a:endParaRPr>
        </a:p>
      </dgm:t>
    </dgm:pt>
    <dgm:pt modelId="{7CF57424-30AB-4A57-87CF-C32A4927DC8F}" type="parTrans" cxnId="{C2290FB6-B4DC-412A-AA97-430B7B8C1ACF}">
      <dgm:prSet/>
      <dgm:spPr/>
      <dgm:t>
        <a:bodyPr/>
        <a:lstStyle/>
        <a:p>
          <a:endParaRPr lang="en-GB"/>
        </a:p>
      </dgm:t>
    </dgm:pt>
    <dgm:pt modelId="{E0234F08-DF12-41B4-83C8-66167C212E78}" type="sibTrans" cxnId="{C2290FB6-B4DC-412A-AA97-430B7B8C1ACF}">
      <dgm:prSet/>
      <dgm:spPr/>
      <dgm:t>
        <a:bodyPr/>
        <a:lstStyle/>
        <a:p>
          <a:endParaRPr lang="en-GB"/>
        </a:p>
      </dgm:t>
    </dgm:pt>
    <dgm:pt modelId="{8CF553D4-40B0-41A8-B8D5-99152BA055D2}">
      <dgm:prSet custT="1"/>
      <dgm:spPr>
        <a:xfrm>
          <a:off x="0" y="0"/>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 Plan the practice management process of any contact from patients who have received a national MMR call and recall reminder this      </a:t>
          </a:r>
          <a:r>
            <a:rPr lang="en-GB" sz="1100" dirty="0">
              <a:solidFill>
                <a:schemeClr val="bg1"/>
              </a:solidFill>
              <a:latin typeface="+mn-lt"/>
              <a:ea typeface="+mn-ea"/>
              <a:cs typeface="+mn-cs"/>
            </a:rPr>
            <a:t>will include managing patient calls, planning and agreeing roles and responsibilities across your primary care team.  </a:t>
          </a:r>
        </a:p>
      </dgm:t>
    </dgm:pt>
    <dgm:pt modelId="{D62D3F52-1EC6-4E17-9126-B7FAD8B18773}" type="parTrans" cxnId="{493A2CC9-3E95-4AB7-B98F-05F3A45E6BAB}">
      <dgm:prSet/>
      <dgm:spPr/>
      <dgm:t>
        <a:bodyPr/>
        <a:lstStyle/>
        <a:p>
          <a:endParaRPr lang="en-GB"/>
        </a:p>
      </dgm:t>
    </dgm:pt>
    <dgm:pt modelId="{E36345E9-FC57-46B8-A157-57908DBEF0E0}" type="sibTrans" cxnId="{493A2CC9-3E95-4AB7-B98F-05F3A45E6BAB}">
      <dgm:prSet/>
      <dgm:spPr/>
      <dgm:t>
        <a:bodyPr/>
        <a:lstStyle/>
        <a:p>
          <a:endParaRPr lang="en-GB"/>
        </a:p>
      </dgm:t>
    </dgm:pt>
    <dgm:pt modelId="{C234065B-6972-4C58-A852-821E1DB04E9B}">
      <dgm:prSe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ysClr val="window" lastClr="FFFFFF"/>
              </a:solidFill>
              <a:latin typeface="+mn-lt"/>
              <a:ea typeface="+mn-ea"/>
              <a:cs typeface="+mn-cs"/>
            </a:rPr>
            <a:t>Contact your regional Screening and Immunisation Team should you have any clinical immunisation scheduling questions </a:t>
          </a:r>
        </a:p>
      </dgm:t>
    </dgm:pt>
    <dgm:pt modelId="{3DF99D47-8366-4580-8968-0D24F97D172F}" type="parTrans" cxnId="{4C790EA0-7495-4BB8-9ADA-35FD012D4E5B}">
      <dgm:prSet/>
      <dgm:spPr/>
      <dgm:t>
        <a:bodyPr/>
        <a:lstStyle/>
        <a:p>
          <a:endParaRPr lang="en-GB"/>
        </a:p>
      </dgm:t>
    </dgm:pt>
    <dgm:pt modelId="{4D1EB127-A7BA-42A3-927B-D79838643761}" type="sibTrans" cxnId="{4C790EA0-7495-4BB8-9ADA-35FD012D4E5B}">
      <dgm:prSet/>
      <dgm:spPr/>
      <dgm:t>
        <a:bodyPr/>
        <a:lstStyle/>
        <a:p>
          <a:endParaRPr lang="en-GB"/>
        </a:p>
      </dgm:t>
    </dgm:pt>
    <dgm:pt modelId="{20CA5733-D99F-419B-9270-5C9E2CD459AD}">
      <dgm:prSet custT="1"/>
      <dgm:spPr>
        <a:xfrm>
          <a:off x="0" y="2374882"/>
          <a:ext cx="10964234" cy="108732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b="0" dirty="0">
              <a:solidFill>
                <a:sysClr val="window" lastClr="FFFFFF"/>
              </a:solidFill>
              <a:latin typeface="+mn-lt"/>
              <a:ea typeface="+mn-ea"/>
              <a:cs typeface="+mn-cs"/>
            </a:rPr>
            <a:t>Plan </a:t>
          </a:r>
          <a:r>
            <a:rPr lang="en-GB" sz="1100" dirty="0">
              <a:solidFill>
                <a:sysClr val="window" lastClr="FFFFFF"/>
              </a:solidFill>
              <a:latin typeface="+mn-lt"/>
              <a:ea typeface="+mn-ea"/>
              <a:cs typeface="+mn-cs"/>
            </a:rPr>
            <a:t>sufficient capacity and appointments taking into consideration patients who have been identified as requiring MMR vaccination  through the national ‘ call and recall’. </a:t>
          </a:r>
        </a:p>
      </dgm:t>
    </dgm:pt>
    <dgm:pt modelId="{E6D0B99D-737D-4D49-ACA6-84DF50DC9DBC}" type="sibTrans" cxnId="{9FEFA63E-2BC7-4C71-89CF-7102F06ADFFD}">
      <dgm:prSet/>
      <dgm:spPr/>
      <dgm:t>
        <a:bodyPr/>
        <a:lstStyle/>
        <a:p>
          <a:endParaRPr lang="en-GB"/>
        </a:p>
      </dgm:t>
    </dgm:pt>
    <dgm:pt modelId="{4D1C5729-1954-49C6-85F1-0690EBE9CFA1}" type="parTrans" cxnId="{9FEFA63E-2BC7-4C71-89CF-7102F06ADFFD}">
      <dgm:prSet/>
      <dgm:spPr/>
      <dgm:t>
        <a:bodyPr/>
        <a:lstStyle/>
        <a:p>
          <a:endParaRPr lang="en-GB"/>
        </a:p>
      </dgm:t>
    </dgm:pt>
    <dgm:pt modelId="{6B348E1E-66FF-4566-BEE9-3FD8129B93EC}">
      <dgm:prSet custT="1"/>
      <dgm:spPr>
        <a:xfrm>
          <a:off x="0" y="1196052"/>
          <a:ext cx="10964234" cy="1087320"/>
        </a:xfr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Share audit outcomes with the practice team</a:t>
          </a:r>
        </a:p>
      </dgm:t>
    </dgm:pt>
    <dgm:pt modelId="{499C6D0B-FA8C-436C-8CF4-3834CAC2F5FE}" type="parTrans" cxnId="{630AB1E2-AF05-4A1B-83FA-0A5712679478}">
      <dgm:prSet/>
      <dgm:spPr/>
      <dgm:t>
        <a:bodyPr/>
        <a:lstStyle/>
        <a:p>
          <a:endParaRPr lang="en-GB"/>
        </a:p>
      </dgm:t>
    </dgm:pt>
    <dgm:pt modelId="{6F894CB4-B601-40D3-AA77-2F09FA844071}" type="sibTrans" cxnId="{630AB1E2-AF05-4A1B-83FA-0A5712679478}">
      <dgm:prSet/>
      <dgm:spPr/>
      <dgm:t>
        <a:bodyPr/>
        <a:lstStyle/>
        <a:p>
          <a:endParaRPr lang="en-GB"/>
        </a:p>
      </dgm:t>
    </dgm:pt>
    <dgm:pt modelId="{CF7D040D-36BE-4ED7-B520-85FF848F72D8}">
      <dgm:prSet custT="1"/>
      <dgm:spPr>
        <a:xfrm>
          <a:off x="0" y="0"/>
          <a:ext cx="10964234" cy="1087320"/>
        </a:xfr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Font typeface="Wingdings" panose="05000000000000000000" pitchFamily="2" charset="2"/>
            <a:buChar char="ü"/>
          </a:pPr>
          <a:r>
            <a:rPr lang="en-GB" sz="1100" dirty="0">
              <a:solidFill>
                <a:schemeClr val="bg1"/>
              </a:solidFill>
              <a:latin typeface="+mn-lt"/>
              <a:ea typeface="+mn-ea"/>
              <a:cs typeface="+mn-cs"/>
            </a:rPr>
            <a:t>General practice employers and teams should support practice staff planning and responding to national call and recall</a:t>
          </a:r>
        </a:p>
      </dgm:t>
    </dgm:pt>
    <dgm:pt modelId="{A422A176-F783-4C8A-BFCA-C9655DC497DD}" type="parTrans" cxnId="{00C7B00F-DBC6-4164-8A25-9BD0CC03A037}">
      <dgm:prSet/>
      <dgm:spPr/>
      <dgm:t>
        <a:bodyPr/>
        <a:lstStyle/>
        <a:p>
          <a:endParaRPr lang="en-GB"/>
        </a:p>
      </dgm:t>
    </dgm:pt>
    <dgm:pt modelId="{81333B8E-58CD-4FBA-8C77-E8860224FD1D}" type="sibTrans" cxnId="{00C7B00F-DBC6-4164-8A25-9BD0CC03A037}">
      <dgm:prSet/>
      <dgm:spPr/>
      <dgm:t>
        <a:bodyPr/>
        <a:lstStyle/>
        <a:p>
          <a:endParaRPr lang="en-GB"/>
        </a:p>
      </dgm:t>
    </dgm:pt>
    <dgm:pt modelId="{ADF4C313-BF7B-41A3-B9F7-F3D2464B9572}" type="pres">
      <dgm:prSet presAssocID="{DAF6ABBA-597D-4B0B-BB1F-75C0645F0CA6}" presName="linear" presStyleCnt="0">
        <dgm:presLayoutVars>
          <dgm:dir/>
          <dgm:resizeHandles val="exact"/>
        </dgm:presLayoutVars>
      </dgm:prSet>
      <dgm:spPr/>
    </dgm:pt>
    <dgm:pt modelId="{E6A45DCC-02C0-4945-BA91-A38F13DBD366}" type="pres">
      <dgm:prSet presAssocID="{F2771044-AD60-45A6-A3E4-F015A25D6C32}" presName="comp" presStyleCnt="0"/>
      <dgm:spPr/>
    </dgm:pt>
    <dgm:pt modelId="{15CF78AE-8281-4202-BB1E-27111D14EE38}" type="pres">
      <dgm:prSet presAssocID="{F2771044-AD60-45A6-A3E4-F015A25D6C32}" presName="box" presStyleLbl="node1" presStyleIdx="0" presStyleCnt="5" custScaleY="128694" custLinFactNeighborX="-180" custLinFactNeighborY="-1182"/>
      <dgm:spPr>
        <a:prstGeom prst="roundRect">
          <a:avLst>
            <a:gd name="adj" fmla="val 10000"/>
          </a:avLst>
        </a:prstGeom>
      </dgm:spPr>
    </dgm:pt>
    <dgm:pt modelId="{BE2A47E7-219C-474A-ADEE-4B7F04D74638}" type="pres">
      <dgm:prSet presAssocID="{F2771044-AD60-45A6-A3E4-F015A25D6C32}" presName="img" presStyleLbl="fgImgPlace1" presStyleIdx="0" presStyleCnt="5"/>
      <dgm:spPr>
        <a:xfrm>
          <a:off x="108732" y="108732"/>
          <a:ext cx="2192847" cy="869856"/>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Doctor female outline"/>
        </a:ext>
      </dgm:extLst>
    </dgm:pt>
    <dgm:pt modelId="{45B0D765-35F0-47A9-ADC3-8E5B0EE4A572}" type="pres">
      <dgm:prSet presAssocID="{F2771044-AD60-45A6-A3E4-F015A25D6C32}" presName="text" presStyleLbl="node1" presStyleIdx="0" presStyleCnt="5">
        <dgm:presLayoutVars>
          <dgm:bulletEnabled val="1"/>
        </dgm:presLayoutVars>
      </dgm:prSet>
      <dgm:spPr/>
    </dgm:pt>
    <dgm:pt modelId="{A6C26462-DF88-4E75-935F-AD97B966BE01}" type="pres">
      <dgm:prSet presAssocID="{6C7F738F-2BBA-4E16-A3DE-6F60A080E0AB}" presName="spacer" presStyleCnt="0"/>
      <dgm:spPr/>
    </dgm:pt>
    <dgm:pt modelId="{C35F337D-DB96-4EFC-939A-13D09D351BE6}" type="pres">
      <dgm:prSet presAssocID="{A4752504-F29F-48BF-B15F-85E36A5A178A}" presName="comp" presStyleCnt="0"/>
      <dgm:spPr/>
    </dgm:pt>
    <dgm:pt modelId="{3C1D8ED8-1873-48BC-A77D-E61B8A84E395}" type="pres">
      <dgm:prSet presAssocID="{A4752504-F29F-48BF-B15F-85E36A5A178A}" presName="box" presStyleLbl="node1" presStyleIdx="1" presStyleCnt="5"/>
      <dgm:spPr>
        <a:prstGeom prst="roundRect">
          <a:avLst>
            <a:gd name="adj" fmla="val 10000"/>
          </a:avLst>
        </a:prstGeom>
      </dgm:spPr>
    </dgm:pt>
    <dgm:pt modelId="{047C0174-9260-48F0-A98A-8DE932FC1C5D}" type="pres">
      <dgm:prSet presAssocID="{A4752504-F29F-48BF-B15F-85E36A5A178A}" presName="img" presStyleLbl="fgImgPlace1" presStyleIdx="1" presStyleCnt="5"/>
      <dgm:spPr>
        <a:xfrm>
          <a:off x="108732" y="1304784"/>
          <a:ext cx="2192847" cy="869856"/>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Bar chart outline"/>
        </a:ext>
      </dgm:extLst>
    </dgm:pt>
    <dgm:pt modelId="{8408E8BF-404C-4C42-A4FA-630ABCAF4EAA}" type="pres">
      <dgm:prSet presAssocID="{A4752504-F29F-48BF-B15F-85E36A5A178A}" presName="text" presStyleLbl="node1" presStyleIdx="1" presStyleCnt="5">
        <dgm:presLayoutVars>
          <dgm:bulletEnabled val="1"/>
        </dgm:presLayoutVars>
      </dgm:prSet>
      <dgm:spPr/>
    </dgm:pt>
    <dgm:pt modelId="{94094122-8185-481D-B85B-AD563672BD0F}" type="pres">
      <dgm:prSet presAssocID="{34CF52EE-4D94-4210-BB31-126058D42685}" presName="spacer" presStyleCnt="0"/>
      <dgm:spPr/>
    </dgm:pt>
    <dgm:pt modelId="{32FDC36D-F885-4C54-A5F9-E82E1B956ACF}" type="pres">
      <dgm:prSet presAssocID="{76149036-A875-407D-B0C0-E2ED713C64FF}" presName="comp" presStyleCnt="0"/>
      <dgm:spPr/>
    </dgm:pt>
    <dgm:pt modelId="{AB761B07-A938-4F0F-B2E3-EDF7C0C62888}" type="pres">
      <dgm:prSet presAssocID="{76149036-A875-407D-B0C0-E2ED713C64FF}" presName="box" presStyleLbl="node1" presStyleIdx="2" presStyleCnt="5" custScaleY="109220" custLinFactNeighborX="60" custLinFactNeighborY="-272"/>
      <dgm:spPr/>
    </dgm:pt>
    <dgm:pt modelId="{40A5F916-79E9-462A-8ECC-FEE350986E2E}" type="pres">
      <dgm:prSet presAssocID="{76149036-A875-407D-B0C0-E2ED713C64FF}" presName="img" presStyleLbl="fgImgPlace1" presStyleIdx="2" presStyleCnt="5" custLinFactNeighborX="251" custLinFactNeighborY="-10775"/>
      <dgm:spPr>
        <a:xfrm>
          <a:off x="114236" y="2407110"/>
          <a:ext cx="2192847" cy="869856"/>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Daily calendar outline"/>
        </a:ext>
      </dgm:extLst>
    </dgm:pt>
    <dgm:pt modelId="{39A33A7B-14CE-4FC3-A29B-084A017C42D8}" type="pres">
      <dgm:prSet presAssocID="{76149036-A875-407D-B0C0-E2ED713C64FF}" presName="text" presStyleLbl="node1" presStyleIdx="2" presStyleCnt="5">
        <dgm:presLayoutVars>
          <dgm:bulletEnabled val="1"/>
        </dgm:presLayoutVars>
      </dgm:prSet>
      <dgm:spPr/>
    </dgm:pt>
    <dgm:pt modelId="{E2E47CE8-2EE3-4CA3-923B-8F03BD4DB416}" type="pres">
      <dgm:prSet presAssocID="{4BD82B8D-FEB0-4508-A1BE-4DA634B6D56C}" presName="spacer" presStyleCnt="0"/>
      <dgm:spPr/>
    </dgm:pt>
    <dgm:pt modelId="{48BCAD24-EE97-4E91-A177-77513E95697D}" type="pres">
      <dgm:prSet presAssocID="{F9A64EA9-9841-4B81-B712-87AC179E732D}" presName="comp" presStyleCnt="0"/>
      <dgm:spPr/>
    </dgm:pt>
    <dgm:pt modelId="{8DB92641-EBBF-4699-BFDE-4641727E04A8}" type="pres">
      <dgm:prSet presAssocID="{F9A64EA9-9841-4B81-B712-87AC179E732D}" presName="box" presStyleLbl="node1" presStyleIdx="3" presStyleCnt="5" custScaleY="108486" custLinFactNeighborX="-60" custLinFactNeighborY="-1693"/>
      <dgm:spPr/>
    </dgm:pt>
    <dgm:pt modelId="{0792F91B-E29C-4D3D-BB3E-C2A1F41BBB69}" type="pres">
      <dgm:prSet presAssocID="{F9A64EA9-9841-4B81-B712-87AC179E732D}" presName="img" presStyleLbl="fgImgPlace1" presStyleIdx="3" presStyleCnt="5"/>
      <dgm:spPr>
        <a:xfrm>
          <a:off x="108732" y="3696890"/>
          <a:ext cx="2192847" cy="869856"/>
        </a:xfrm>
        <a:prstGeom prst="roundRect">
          <a:avLst>
            <a:gd name="adj" fmla="val 10000"/>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Newspaper outline"/>
        </a:ext>
      </dgm:extLst>
    </dgm:pt>
    <dgm:pt modelId="{4CDAA250-26EF-43BC-9178-73BAFA524ABA}" type="pres">
      <dgm:prSet presAssocID="{F9A64EA9-9841-4B81-B712-87AC179E732D}" presName="text" presStyleLbl="node1" presStyleIdx="3" presStyleCnt="5">
        <dgm:presLayoutVars>
          <dgm:bulletEnabled val="1"/>
        </dgm:presLayoutVars>
      </dgm:prSet>
      <dgm:spPr/>
    </dgm:pt>
    <dgm:pt modelId="{0281A21F-B4A6-49CD-A939-C4B05706B35F}" type="pres">
      <dgm:prSet presAssocID="{7B0C1689-A7BF-423A-80EC-98A01E70F1B2}" presName="spacer" presStyleCnt="0"/>
      <dgm:spPr/>
    </dgm:pt>
    <dgm:pt modelId="{39D5A78D-7B3F-4D81-8454-604FA9B619C7}" type="pres">
      <dgm:prSet presAssocID="{757F6B6B-4165-443A-827B-9D35E0A83D6C}" presName="comp" presStyleCnt="0"/>
      <dgm:spPr/>
    </dgm:pt>
    <dgm:pt modelId="{F250809D-13FA-4FE8-9697-AEA367A583FF}" type="pres">
      <dgm:prSet presAssocID="{757F6B6B-4165-443A-827B-9D35E0A83D6C}" presName="box" presStyleLbl="node1" presStyleIdx="4" presStyleCnt="5" custLinFactNeighborY="11859"/>
      <dgm:spPr/>
    </dgm:pt>
    <dgm:pt modelId="{ADC4E8B6-7461-4B99-8FD0-7702B1B7F08F}" type="pres">
      <dgm:prSet presAssocID="{757F6B6B-4165-443A-827B-9D35E0A83D6C}" presName="img" presStyleLbl="fgImgPlace1" presStyleIdx="4" presStyleCnt="5"/>
      <dgm:spPr>
        <a:xfrm>
          <a:off x="108732" y="4892942"/>
          <a:ext cx="2192847" cy="869856"/>
        </a:xfrm>
        <a:prstGeom prst="roundRect">
          <a:avLst>
            <a:gd name="adj" fmla="val 10000"/>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gm:spPr>
      <dgm:extLst>
        <a:ext uri="{E40237B7-FDA0-4F09-8148-C483321AD2D9}">
          <dgm14:cNvPr xmlns:dgm14="http://schemas.microsoft.com/office/drawing/2010/diagram" id="0" name="" descr="Needle outline"/>
        </a:ext>
      </dgm:extLst>
    </dgm:pt>
    <dgm:pt modelId="{AC9E10E6-FCD0-4A45-88DF-FF3C3678B04D}" type="pres">
      <dgm:prSet presAssocID="{757F6B6B-4165-443A-827B-9D35E0A83D6C}" presName="text" presStyleLbl="node1" presStyleIdx="4" presStyleCnt="5">
        <dgm:presLayoutVars>
          <dgm:bulletEnabled val="1"/>
        </dgm:presLayoutVars>
      </dgm:prSet>
      <dgm:spPr/>
    </dgm:pt>
  </dgm:ptLst>
  <dgm:cxnLst>
    <dgm:cxn modelId="{19EA910B-AF5B-4C34-8677-ED6B9E686039}" type="presOf" srcId="{A2D09DDD-68DA-40AA-8532-3D1316A3D383}" destId="{39A33A7B-14CE-4FC3-A29B-084A017C42D8}" srcOrd="1" destOrd="2" presId="urn:microsoft.com/office/officeart/2005/8/layout/vList4"/>
    <dgm:cxn modelId="{00C7B00F-DBC6-4164-8A25-9BD0CC03A037}" srcId="{F2771044-AD60-45A6-A3E4-F015A25D6C32}" destId="{CF7D040D-36BE-4ED7-B520-85FF848F72D8}" srcOrd="2" destOrd="0" parTransId="{A422A176-F783-4C8A-BFCA-C9655DC497DD}" sibTransId="{81333B8E-58CD-4FBA-8C77-E8860224FD1D}"/>
    <dgm:cxn modelId="{9220AA1B-6F18-4FBD-84D7-43FDAD6C8FEF}" srcId="{A4752504-F29F-48BF-B15F-85E36A5A178A}" destId="{E537EE57-5150-4CAB-924E-019D33AD320A}" srcOrd="2" destOrd="0" parTransId="{413C70C3-895C-46A1-9995-A0CAFED038D1}" sibTransId="{FD4D5C78-3F45-4C51-88CA-9ED97C2F0D7A}"/>
    <dgm:cxn modelId="{031A321E-C278-4DEB-BA95-87CF292A8F17}" type="presOf" srcId="{F2771044-AD60-45A6-A3E4-F015A25D6C32}" destId="{45B0D765-35F0-47A9-ADC3-8E5B0EE4A572}" srcOrd="1" destOrd="0" presId="urn:microsoft.com/office/officeart/2005/8/layout/vList4"/>
    <dgm:cxn modelId="{C6E1BB1F-5BCA-4A6F-9A2A-EB240409D399}" type="presOf" srcId="{DAF6ABBA-597D-4B0B-BB1F-75C0645F0CA6}" destId="{ADF4C313-BF7B-41A3-B9F7-F3D2464B9572}" srcOrd="0" destOrd="0" presId="urn:microsoft.com/office/officeart/2005/8/layout/vList4"/>
    <dgm:cxn modelId="{0B519620-E092-44CD-A2BE-12BF66686034}" type="presOf" srcId="{285EA33A-6707-44F9-910A-F61D1CB8E4A1}" destId="{15CF78AE-8281-4202-BB1E-27111D14EE38}" srcOrd="0" destOrd="1" presId="urn:microsoft.com/office/officeart/2005/8/layout/vList4"/>
    <dgm:cxn modelId="{A9EA1321-DB81-4584-976A-E716C4BCF78B}" type="presOf" srcId="{CF7D040D-36BE-4ED7-B520-85FF848F72D8}" destId="{15CF78AE-8281-4202-BB1E-27111D14EE38}" srcOrd="0" destOrd="3" presId="urn:microsoft.com/office/officeart/2005/8/layout/vList4"/>
    <dgm:cxn modelId="{0DEF052D-3708-48DC-A75B-7C91A1EEED98}" type="presOf" srcId="{D7FC3A2E-0284-48D5-A815-D0C6CF464263}" destId="{3C1D8ED8-1873-48BC-A77D-E61B8A84E395}" srcOrd="0" destOrd="1" presId="urn:microsoft.com/office/officeart/2005/8/layout/vList4"/>
    <dgm:cxn modelId="{8604FF3A-E942-4161-976A-3EC9C199F1F6}" type="presOf" srcId="{F9A64EA9-9841-4B81-B712-87AC179E732D}" destId="{8DB92641-EBBF-4699-BFDE-4641727E04A8}" srcOrd="0" destOrd="0" presId="urn:microsoft.com/office/officeart/2005/8/layout/vList4"/>
    <dgm:cxn modelId="{9FEFA63E-2BC7-4C71-89CF-7102F06ADFFD}" srcId="{76149036-A875-407D-B0C0-E2ED713C64FF}" destId="{20CA5733-D99F-419B-9270-5C9E2CD459AD}" srcOrd="0" destOrd="0" parTransId="{4D1C5729-1954-49C6-85F1-0690EBE9CFA1}" sibTransId="{E6D0B99D-737D-4D49-ACA6-84DF50DC9DBC}"/>
    <dgm:cxn modelId="{04FBBD5B-8C66-4CEC-89FC-049EA65EB47B}" type="presOf" srcId="{A2D09DDD-68DA-40AA-8532-3D1316A3D383}" destId="{AB761B07-A938-4F0F-B2E3-EDF7C0C62888}" srcOrd="0" destOrd="2" presId="urn:microsoft.com/office/officeart/2005/8/layout/vList4"/>
    <dgm:cxn modelId="{146DDC64-22C4-4E98-B3E4-5D3215F33917}" srcId="{DAF6ABBA-597D-4B0B-BB1F-75C0645F0CA6}" destId="{F9A64EA9-9841-4B81-B712-87AC179E732D}" srcOrd="3" destOrd="0" parTransId="{22AACC81-C243-473F-B8C8-070AE4CA5CED}" sibTransId="{7B0C1689-A7BF-423A-80EC-98A01E70F1B2}"/>
    <dgm:cxn modelId="{44E24768-342D-4CD7-AA46-A78657D764B7}" type="presOf" srcId="{C234065B-6972-4C58-A852-821E1DB04E9B}" destId="{AB761B07-A938-4F0F-B2E3-EDF7C0C62888}" srcOrd="0" destOrd="3" presId="urn:microsoft.com/office/officeart/2005/8/layout/vList4"/>
    <dgm:cxn modelId="{5B954A6B-D915-44C1-BFAD-D6498D356D8B}" type="presOf" srcId="{757F6B6B-4165-443A-827B-9D35E0A83D6C}" destId="{F250809D-13FA-4FE8-9697-AEA367A583FF}" srcOrd="0" destOrd="0" presId="urn:microsoft.com/office/officeart/2005/8/layout/vList4"/>
    <dgm:cxn modelId="{9FF9714F-DEEF-4CB6-B421-71A1D3107290}" srcId="{A4752504-F29F-48BF-B15F-85E36A5A178A}" destId="{D7FC3A2E-0284-48D5-A815-D0C6CF464263}" srcOrd="0" destOrd="0" parTransId="{CBB6AA0E-20A4-43FD-8422-0ED057448404}" sibTransId="{66DEE84D-B985-4B2C-BE56-343BEAB378D5}"/>
    <dgm:cxn modelId="{D8BA3551-2844-4481-ADD1-615521CE553C}" type="presOf" srcId="{285EA33A-6707-44F9-910A-F61D1CB8E4A1}" destId="{45B0D765-35F0-47A9-ADC3-8E5B0EE4A572}" srcOrd="1" destOrd="1" presId="urn:microsoft.com/office/officeart/2005/8/layout/vList4"/>
    <dgm:cxn modelId="{22E90073-28BA-4B5C-B179-8074702248E1}" type="presOf" srcId="{F9A64EA9-9841-4B81-B712-87AC179E732D}" destId="{4CDAA250-26EF-43BC-9178-73BAFA524ABA}" srcOrd="1" destOrd="0" presId="urn:microsoft.com/office/officeart/2005/8/layout/vList4"/>
    <dgm:cxn modelId="{579F087C-D5AD-47D1-8820-B39C02C7B732}" srcId="{DAF6ABBA-597D-4B0B-BB1F-75C0645F0CA6}" destId="{A4752504-F29F-48BF-B15F-85E36A5A178A}" srcOrd="1" destOrd="0" parTransId="{05BB4E57-18F8-4EE8-A2CC-661ADB3AA05A}" sibTransId="{34CF52EE-4D94-4210-BB31-126058D42685}"/>
    <dgm:cxn modelId="{F593F787-B84A-43CA-AAF7-A7E8BD6B0040}" srcId="{DAF6ABBA-597D-4B0B-BB1F-75C0645F0CA6}" destId="{76149036-A875-407D-B0C0-E2ED713C64FF}" srcOrd="2" destOrd="0" parTransId="{4EE7104E-37EF-4F3B-82BD-CF203002E9D9}" sibTransId="{4BD82B8D-FEB0-4508-A1BE-4DA634B6D56C}"/>
    <dgm:cxn modelId="{7F433788-2CC6-4A20-9BB9-330CE5259F6F}" type="presOf" srcId="{757F6B6B-4165-443A-827B-9D35E0A83D6C}" destId="{AC9E10E6-FCD0-4A45-88DF-FF3C3678B04D}" srcOrd="1" destOrd="0" presId="urn:microsoft.com/office/officeart/2005/8/layout/vList4"/>
    <dgm:cxn modelId="{50200B8A-9DE6-47A5-BAAE-AB7085E42C13}" type="presOf" srcId="{20CA5733-D99F-419B-9270-5C9E2CD459AD}" destId="{AB761B07-A938-4F0F-B2E3-EDF7C0C62888}" srcOrd="0" destOrd="1" presId="urn:microsoft.com/office/officeart/2005/8/layout/vList4"/>
    <dgm:cxn modelId="{4B24738B-EE48-4A3C-90AA-2BFD9D5698EC}" type="presOf" srcId="{E537EE57-5150-4CAB-924E-019D33AD320A}" destId="{8408E8BF-404C-4C42-A4FA-630ABCAF4EAA}" srcOrd="1" destOrd="3" presId="urn:microsoft.com/office/officeart/2005/8/layout/vList4"/>
    <dgm:cxn modelId="{F6629F8D-A341-4874-BEDC-1C5DB6FF891C}" srcId="{DAF6ABBA-597D-4B0B-BB1F-75C0645F0CA6}" destId="{F2771044-AD60-45A6-A3E4-F015A25D6C32}" srcOrd="0" destOrd="0" parTransId="{19EDCE4C-8ACD-492E-8FB7-4B30B7E057EC}" sibTransId="{6C7F738F-2BBA-4E16-A3DE-6F60A080E0AB}"/>
    <dgm:cxn modelId="{A4681B9C-56FD-4A69-96AE-613744A4DEFE}" srcId="{F2771044-AD60-45A6-A3E4-F015A25D6C32}" destId="{285EA33A-6707-44F9-910A-F61D1CB8E4A1}" srcOrd="0" destOrd="0" parTransId="{4B7C1918-E7FB-4B60-A70E-67B7B2A8EF35}" sibTransId="{27030CC1-06A3-47A7-A6CD-408AF908D4E7}"/>
    <dgm:cxn modelId="{4C790EA0-7495-4BB8-9ADA-35FD012D4E5B}" srcId="{76149036-A875-407D-B0C0-E2ED713C64FF}" destId="{C234065B-6972-4C58-A852-821E1DB04E9B}" srcOrd="2" destOrd="0" parTransId="{3DF99D47-8366-4580-8968-0D24F97D172F}" sibTransId="{4D1EB127-A7BA-42A3-927B-D79838643761}"/>
    <dgm:cxn modelId="{00A8FCA8-AB66-4EDE-A100-CFA55033A7CD}" type="presOf" srcId="{F2771044-AD60-45A6-A3E4-F015A25D6C32}" destId="{15CF78AE-8281-4202-BB1E-27111D14EE38}" srcOrd="0" destOrd="0" presId="urn:microsoft.com/office/officeart/2005/8/layout/vList4"/>
    <dgm:cxn modelId="{89648CAA-59E1-45BE-8C13-6EB88D0DF04A}" type="presOf" srcId="{8CF553D4-40B0-41A8-B8D5-99152BA055D2}" destId="{15CF78AE-8281-4202-BB1E-27111D14EE38}" srcOrd="0" destOrd="2" presId="urn:microsoft.com/office/officeart/2005/8/layout/vList4"/>
    <dgm:cxn modelId="{72173DAF-5BD7-4C62-84AA-2CE0F24A212C}" type="presOf" srcId="{20CA5733-D99F-419B-9270-5C9E2CD459AD}" destId="{39A33A7B-14CE-4FC3-A29B-084A017C42D8}" srcOrd="1" destOrd="1" presId="urn:microsoft.com/office/officeart/2005/8/layout/vList4"/>
    <dgm:cxn modelId="{69750EB4-48D2-4E4D-A045-D51F88D2CA3D}" type="presOf" srcId="{A4752504-F29F-48BF-B15F-85E36A5A178A}" destId="{8408E8BF-404C-4C42-A4FA-630ABCAF4EAA}" srcOrd="1" destOrd="0" presId="urn:microsoft.com/office/officeart/2005/8/layout/vList4"/>
    <dgm:cxn modelId="{86342DB5-E394-452D-B3B0-3DDE8EAA7EDC}" type="presOf" srcId="{76149036-A875-407D-B0C0-E2ED713C64FF}" destId="{AB761B07-A938-4F0F-B2E3-EDF7C0C62888}" srcOrd="0" destOrd="0" presId="urn:microsoft.com/office/officeart/2005/8/layout/vList4"/>
    <dgm:cxn modelId="{C2290FB6-B4DC-412A-AA97-430B7B8C1ACF}" srcId="{DAF6ABBA-597D-4B0B-BB1F-75C0645F0CA6}" destId="{757F6B6B-4165-443A-827B-9D35E0A83D6C}" srcOrd="4" destOrd="0" parTransId="{7CF57424-30AB-4A57-87CF-C32A4927DC8F}" sibTransId="{E0234F08-DF12-41B4-83C8-66167C212E78}"/>
    <dgm:cxn modelId="{00FC21BE-DFC0-44E3-BD39-1DA3504D1CE8}" type="presOf" srcId="{76149036-A875-407D-B0C0-E2ED713C64FF}" destId="{39A33A7B-14CE-4FC3-A29B-084A017C42D8}" srcOrd="1" destOrd="0" presId="urn:microsoft.com/office/officeart/2005/8/layout/vList4"/>
    <dgm:cxn modelId="{206D43C0-C0AC-408D-BA78-816C6DF20BEF}" type="presOf" srcId="{6B348E1E-66FF-4566-BEE9-3FD8129B93EC}" destId="{8408E8BF-404C-4C42-A4FA-630ABCAF4EAA}" srcOrd="1" destOrd="2" presId="urn:microsoft.com/office/officeart/2005/8/layout/vList4"/>
    <dgm:cxn modelId="{A0BFC3C0-6685-4B32-B487-DE2B40CC6A9C}" type="presOf" srcId="{D7FC3A2E-0284-48D5-A815-D0C6CF464263}" destId="{8408E8BF-404C-4C42-A4FA-630ABCAF4EAA}" srcOrd="1" destOrd="1" presId="urn:microsoft.com/office/officeart/2005/8/layout/vList4"/>
    <dgm:cxn modelId="{493A2CC9-3E95-4AB7-B98F-05F3A45E6BAB}" srcId="{F2771044-AD60-45A6-A3E4-F015A25D6C32}" destId="{8CF553D4-40B0-41A8-B8D5-99152BA055D2}" srcOrd="1" destOrd="0" parTransId="{D62D3F52-1EC6-4E17-9126-B7FAD8B18773}" sibTransId="{E36345E9-FC57-46B8-A157-57908DBEF0E0}"/>
    <dgm:cxn modelId="{44B4AECE-E903-4764-A7E2-F762D4582315}" type="presOf" srcId="{E537EE57-5150-4CAB-924E-019D33AD320A}" destId="{3C1D8ED8-1873-48BC-A77D-E61B8A84E395}" srcOrd="0" destOrd="3" presId="urn:microsoft.com/office/officeart/2005/8/layout/vList4"/>
    <dgm:cxn modelId="{6105C6D6-3EC2-45BF-96FE-A4B52FD25B3B}" type="presOf" srcId="{A4752504-F29F-48BF-B15F-85E36A5A178A}" destId="{3C1D8ED8-1873-48BC-A77D-E61B8A84E395}" srcOrd="0" destOrd="0" presId="urn:microsoft.com/office/officeart/2005/8/layout/vList4"/>
    <dgm:cxn modelId="{30DB0BD7-FC1B-4FBB-9A88-3D333700C0C5}" type="presOf" srcId="{6B348E1E-66FF-4566-BEE9-3FD8129B93EC}" destId="{3C1D8ED8-1873-48BC-A77D-E61B8A84E395}" srcOrd="0" destOrd="2" presId="urn:microsoft.com/office/officeart/2005/8/layout/vList4"/>
    <dgm:cxn modelId="{3A2750DC-8BE0-4672-BE07-65FFB448DCC5}" type="presOf" srcId="{C234065B-6972-4C58-A852-821E1DB04E9B}" destId="{39A33A7B-14CE-4FC3-A29B-084A017C42D8}" srcOrd="1" destOrd="3" presId="urn:microsoft.com/office/officeart/2005/8/layout/vList4"/>
    <dgm:cxn modelId="{98ABF8E0-BEAC-4B7F-AAA7-9F0AAD87A1A4}" srcId="{76149036-A875-407D-B0C0-E2ED713C64FF}" destId="{A2D09DDD-68DA-40AA-8532-3D1316A3D383}" srcOrd="1" destOrd="0" parTransId="{D25C6D8E-9725-4E8F-A9EE-8F18456D2C89}" sibTransId="{30F82831-352E-4516-8958-FFF3672FEF94}"/>
    <dgm:cxn modelId="{630AB1E2-AF05-4A1B-83FA-0A5712679478}" srcId="{A4752504-F29F-48BF-B15F-85E36A5A178A}" destId="{6B348E1E-66FF-4566-BEE9-3FD8129B93EC}" srcOrd="1" destOrd="0" parTransId="{499C6D0B-FA8C-436C-8CF4-3834CAC2F5FE}" sibTransId="{6F894CB4-B601-40D3-AA77-2F09FA844071}"/>
    <dgm:cxn modelId="{B3282CF8-0E7B-4399-98D8-4A0D343F382B}" type="presOf" srcId="{CF7D040D-36BE-4ED7-B520-85FF848F72D8}" destId="{45B0D765-35F0-47A9-ADC3-8E5B0EE4A572}" srcOrd="1" destOrd="3" presId="urn:microsoft.com/office/officeart/2005/8/layout/vList4"/>
    <dgm:cxn modelId="{87B8E6FC-1BFB-44E7-A83E-D4DF87EFF570}" type="presOf" srcId="{8CF553D4-40B0-41A8-B8D5-99152BA055D2}" destId="{45B0D765-35F0-47A9-ADC3-8E5B0EE4A572}" srcOrd="1" destOrd="2" presId="urn:microsoft.com/office/officeart/2005/8/layout/vList4"/>
    <dgm:cxn modelId="{3896E868-05D3-4854-B8DC-6C3A2DE8726C}" type="presParOf" srcId="{ADF4C313-BF7B-41A3-B9F7-F3D2464B9572}" destId="{E6A45DCC-02C0-4945-BA91-A38F13DBD366}" srcOrd="0" destOrd="0" presId="urn:microsoft.com/office/officeart/2005/8/layout/vList4"/>
    <dgm:cxn modelId="{59A6238F-EC4D-40DD-A7C3-272FF4B13A53}" type="presParOf" srcId="{E6A45DCC-02C0-4945-BA91-A38F13DBD366}" destId="{15CF78AE-8281-4202-BB1E-27111D14EE38}" srcOrd="0" destOrd="0" presId="urn:microsoft.com/office/officeart/2005/8/layout/vList4"/>
    <dgm:cxn modelId="{D7A97DEB-E50E-4E2E-AA19-CDEC6FFB2D7A}" type="presParOf" srcId="{E6A45DCC-02C0-4945-BA91-A38F13DBD366}" destId="{BE2A47E7-219C-474A-ADEE-4B7F04D74638}" srcOrd="1" destOrd="0" presId="urn:microsoft.com/office/officeart/2005/8/layout/vList4"/>
    <dgm:cxn modelId="{581C12AD-0A87-4444-86F9-6A5DB5D83BB3}" type="presParOf" srcId="{E6A45DCC-02C0-4945-BA91-A38F13DBD366}" destId="{45B0D765-35F0-47A9-ADC3-8E5B0EE4A572}" srcOrd="2" destOrd="0" presId="urn:microsoft.com/office/officeart/2005/8/layout/vList4"/>
    <dgm:cxn modelId="{9F5FCAAB-D0CA-403B-91E1-B57C0E0FDA4C}" type="presParOf" srcId="{ADF4C313-BF7B-41A3-B9F7-F3D2464B9572}" destId="{A6C26462-DF88-4E75-935F-AD97B966BE01}" srcOrd="1" destOrd="0" presId="urn:microsoft.com/office/officeart/2005/8/layout/vList4"/>
    <dgm:cxn modelId="{6E55D10C-2D0D-47DD-973F-FFAC7956F100}" type="presParOf" srcId="{ADF4C313-BF7B-41A3-B9F7-F3D2464B9572}" destId="{C35F337D-DB96-4EFC-939A-13D09D351BE6}" srcOrd="2" destOrd="0" presId="urn:microsoft.com/office/officeart/2005/8/layout/vList4"/>
    <dgm:cxn modelId="{03423EC7-BE98-4E25-9EBC-4331522A517F}" type="presParOf" srcId="{C35F337D-DB96-4EFC-939A-13D09D351BE6}" destId="{3C1D8ED8-1873-48BC-A77D-E61B8A84E395}" srcOrd="0" destOrd="0" presId="urn:microsoft.com/office/officeart/2005/8/layout/vList4"/>
    <dgm:cxn modelId="{E2E88172-1D0F-4F80-87E9-D1F90A8305EA}" type="presParOf" srcId="{C35F337D-DB96-4EFC-939A-13D09D351BE6}" destId="{047C0174-9260-48F0-A98A-8DE932FC1C5D}" srcOrd="1" destOrd="0" presId="urn:microsoft.com/office/officeart/2005/8/layout/vList4"/>
    <dgm:cxn modelId="{259EF54F-CF66-4055-9831-4FAD2154FFAB}" type="presParOf" srcId="{C35F337D-DB96-4EFC-939A-13D09D351BE6}" destId="{8408E8BF-404C-4C42-A4FA-630ABCAF4EAA}" srcOrd="2" destOrd="0" presId="urn:microsoft.com/office/officeart/2005/8/layout/vList4"/>
    <dgm:cxn modelId="{1BE1EBC4-E148-40C1-9008-1124E6D0A4EE}" type="presParOf" srcId="{ADF4C313-BF7B-41A3-B9F7-F3D2464B9572}" destId="{94094122-8185-481D-B85B-AD563672BD0F}" srcOrd="3" destOrd="0" presId="urn:microsoft.com/office/officeart/2005/8/layout/vList4"/>
    <dgm:cxn modelId="{2479E0E3-6C17-4462-9E74-325D7BB5BB1A}" type="presParOf" srcId="{ADF4C313-BF7B-41A3-B9F7-F3D2464B9572}" destId="{32FDC36D-F885-4C54-A5F9-E82E1B956ACF}" srcOrd="4" destOrd="0" presId="urn:microsoft.com/office/officeart/2005/8/layout/vList4"/>
    <dgm:cxn modelId="{AE8B7228-A649-4BBD-8EB3-C3A6CA89977B}" type="presParOf" srcId="{32FDC36D-F885-4C54-A5F9-E82E1B956ACF}" destId="{AB761B07-A938-4F0F-B2E3-EDF7C0C62888}" srcOrd="0" destOrd="0" presId="urn:microsoft.com/office/officeart/2005/8/layout/vList4"/>
    <dgm:cxn modelId="{B9272539-BE00-40EF-B961-47F61FE33542}" type="presParOf" srcId="{32FDC36D-F885-4C54-A5F9-E82E1B956ACF}" destId="{40A5F916-79E9-462A-8ECC-FEE350986E2E}" srcOrd="1" destOrd="0" presId="urn:microsoft.com/office/officeart/2005/8/layout/vList4"/>
    <dgm:cxn modelId="{937BC7BA-C7BB-4A0B-85BA-409E8F70BAF3}" type="presParOf" srcId="{32FDC36D-F885-4C54-A5F9-E82E1B956ACF}" destId="{39A33A7B-14CE-4FC3-A29B-084A017C42D8}" srcOrd="2" destOrd="0" presId="urn:microsoft.com/office/officeart/2005/8/layout/vList4"/>
    <dgm:cxn modelId="{59364EFF-D2FE-4C3F-8089-8ABA1451CBEC}" type="presParOf" srcId="{ADF4C313-BF7B-41A3-B9F7-F3D2464B9572}" destId="{E2E47CE8-2EE3-4CA3-923B-8F03BD4DB416}" srcOrd="5" destOrd="0" presId="urn:microsoft.com/office/officeart/2005/8/layout/vList4"/>
    <dgm:cxn modelId="{49C750AE-7717-44A3-96D5-51449FE4BDE1}" type="presParOf" srcId="{ADF4C313-BF7B-41A3-B9F7-F3D2464B9572}" destId="{48BCAD24-EE97-4E91-A177-77513E95697D}" srcOrd="6" destOrd="0" presId="urn:microsoft.com/office/officeart/2005/8/layout/vList4"/>
    <dgm:cxn modelId="{BC9FB3E6-FF27-4266-873E-4F4B6DE964E0}" type="presParOf" srcId="{48BCAD24-EE97-4E91-A177-77513E95697D}" destId="{8DB92641-EBBF-4699-BFDE-4641727E04A8}" srcOrd="0" destOrd="0" presId="urn:microsoft.com/office/officeart/2005/8/layout/vList4"/>
    <dgm:cxn modelId="{84B3D727-3546-49AA-94EE-5000C4D1BC54}" type="presParOf" srcId="{48BCAD24-EE97-4E91-A177-77513E95697D}" destId="{0792F91B-E29C-4D3D-BB3E-C2A1F41BBB69}" srcOrd="1" destOrd="0" presId="urn:microsoft.com/office/officeart/2005/8/layout/vList4"/>
    <dgm:cxn modelId="{031829D3-A35F-41C5-A262-6CDA487DC56A}" type="presParOf" srcId="{48BCAD24-EE97-4E91-A177-77513E95697D}" destId="{4CDAA250-26EF-43BC-9178-73BAFA524ABA}" srcOrd="2" destOrd="0" presId="urn:microsoft.com/office/officeart/2005/8/layout/vList4"/>
    <dgm:cxn modelId="{B393E42D-3BAF-4B79-B984-E9E959831849}" type="presParOf" srcId="{ADF4C313-BF7B-41A3-B9F7-F3D2464B9572}" destId="{0281A21F-B4A6-49CD-A939-C4B05706B35F}" srcOrd="7" destOrd="0" presId="urn:microsoft.com/office/officeart/2005/8/layout/vList4"/>
    <dgm:cxn modelId="{2E51C945-4A8A-4CF9-8665-FBF913AD3BD3}" type="presParOf" srcId="{ADF4C313-BF7B-41A3-B9F7-F3D2464B9572}" destId="{39D5A78D-7B3F-4D81-8454-604FA9B619C7}" srcOrd="8" destOrd="0" presId="urn:microsoft.com/office/officeart/2005/8/layout/vList4"/>
    <dgm:cxn modelId="{67C7AA72-21F6-4740-A83D-15AEA89D1940}" type="presParOf" srcId="{39D5A78D-7B3F-4D81-8454-604FA9B619C7}" destId="{F250809D-13FA-4FE8-9697-AEA367A583FF}" srcOrd="0" destOrd="0" presId="urn:microsoft.com/office/officeart/2005/8/layout/vList4"/>
    <dgm:cxn modelId="{88E631F4-63CC-4382-9E2C-3DB7079EFCD1}" type="presParOf" srcId="{39D5A78D-7B3F-4D81-8454-604FA9B619C7}" destId="{ADC4E8B6-7461-4B99-8FD0-7702B1B7F08F}" srcOrd="1" destOrd="0" presId="urn:microsoft.com/office/officeart/2005/8/layout/vList4"/>
    <dgm:cxn modelId="{9B41FA17-C206-462E-9938-F5918E87CC31}" type="presParOf" srcId="{39D5A78D-7B3F-4D81-8454-604FA9B619C7}" destId="{AC9E10E6-FCD0-4A45-88DF-FF3C3678B04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CF78AE-8281-4202-BB1E-27111D14EE38}">
      <dsp:nvSpPr>
        <dsp:cNvPr id="0" name=""/>
        <dsp:cNvSpPr/>
      </dsp:nvSpPr>
      <dsp:spPr>
        <a:xfrm>
          <a:off x="0" y="0"/>
          <a:ext cx="10929698" cy="1288429"/>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ysClr val="window" lastClr="FFFFFF"/>
              </a:solidFill>
              <a:latin typeface="+mn-lt"/>
              <a:ea typeface="+mn-ea"/>
              <a:cs typeface="+mn-cs"/>
            </a:rPr>
            <a:t>Identify a </a:t>
          </a:r>
          <a:r>
            <a:rPr lang="en-GB" sz="1100" b="1" u="sng" kern="1200" dirty="0">
              <a:solidFill>
                <a:sysClr val="window" lastClr="FFFFFF"/>
              </a:solidFill>
              <a:latin typeface="+mn-lt"/>
              <a:ea typeface="+mn-ea"/>
              <a:cs typeface="+mn-cs"/>
            </a:rPr>
            <a:t>Clinical </a:t>
          </a:r>
          <a:r>
            <a:rPr lang="en-GB" sz="1100" b="1" u="sng" kern="1200" dirty="0">
              <a:solidFill>
                <a:schemeClr val="bg1"/>
              </a:solidFill>
              <a:latin typeface="+mn-lt"/>
              <a:ea typeface="+mn-ea"/>
              <a:cs typeface="+mn-cs"/>
            </a:rPr>
            <a:t>Lead who is a General Practice Nurse </a:t>
          </a:r>
          <a:r>
            <a:rPr lang="en-GB" sz="1100" b="1" kern="1200" dirty="0">
              <a:solidFill>
                <a:schemeClr val="bg1"/>
              </a:solidFill>
              <a:latin typeface="+mn-lt"/>
              <a:ea typeface="+mn-ea"/>
              <a:cs typeface="+mn-cs"/>
            </a:rPr>
            <a:t>at </a:t>
          </a:r>
          <a:r>
            <a:rPr lang="en-GB" sz="1100" b="1" kern="1200" dirty="0">
              <a:solidFill>
                <a:sysClr val="window" lastClr="FFFFFF"/>
              </a:solidFill>
              <a:latin typeface="+mn-lt"/>
              <a:ea typeface="+mn-ea"/>
              <a:cs typeface="+mn-cs"/>
            </a:rPr>
            <a:t>your practice for immunisations who is responsible for all immunisation programmes, immunisation catch-ups, introduction of new or changes to programmes, uptake/coverage, vaccine management and vaccine incidents including cold chain breaches. </a:t>
          </a:r>
          <a:endParaRPr lang="en-GB" sz="1100" kern="1200" dirty="0">
            <a:solidFill>
              <a:sysClr val="window" lastClr="FFFFFF"/>
            </a:solidFill>
            <a:latin typeface="+mn-lt"/>
            <a:ea typeface="+mn-ea"/>
            <a:cs typeface="+mn-cs"/>
          </a:endParaRP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Consider adding immunisation uptake and relevant updates to the practice meeting as a standing agenda item</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Plan the practice management process of any contact from patients who have received a national MMR call and recall reminder this      </a:t>
          </a:r>
          <a:r>
            <a:rPr lang="en-GB" sz="1100" kern="1200" dirty="0">
              <a:solidFill>
                <a:schemeClr val="bg1"/>
              </a:solidFill>
              <a:latin typeface="+mn-lt"/>
              <a:ea typeface="+mn-ea"/>
              <a:cs typeface="+mn-cs"/>
            </a:rPr>
            <a:t>will include managing patient calls, planning and agreeing roles and responsibilities across your primary care team.  </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chemeClr val="bg1"/>
              </a:solidFill>
              <a:latin typeface="+mn-lt"/>
              <a:ea typeface="+mn-ea"/>
              <a:cs typeface="+mn-cs"/>
            </a:rPr>
            <a:t>General practice employers and teams should support practice staff planning and responding to national call and recall</a:t>
          </a:r>
        </a:p>
      </dsp:txBody>
      <dsp:txXfrm>
        <a:off x="2323792" y="37737"/>
        <a:ext cx="8568168" cy="1212955"/>
      </dsp:txXfrm>
    </dsp:sp>
    <dsp:sp modelId="{BE2A47E7-219C-474A-ADEE-4B7F04D74638}">
      <dsp:nvSpPr>
        <dsp:cNvPr id="0" name=""/>
        <dsp:cNvSpPr/>
      </dsp:nvSpPr>
      <dsp:spPr>
        <a:xfrm>
          <a:off x="100115" y="243751"/>
          <a:ext cx="2185939" cy="80092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3C1D8ED8-1873-48BC-A77D-E61B8A84E395}">
      <dsp:nvSpPr>
        <dsp:cNvPr id="0" name=""/>
        <dsp:cNvSpPr/>
      </dsp:nvSpPr>
      <dsp:spPr>
        <a:xfrm>
          <a:off x="0" y="1388545"/>
          <a:ext cx="10929698" cy="100115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ysClr val="window" lastClr="FFFFFF"/>
              </a:solidFill>
              <a:latin typeface="+mn-lt"/>
              <a:ea typeface="+mn-ea"/>
              <a:cs typeface="+mn-cs"/>
            </a:rPr>
            <a:t>Audit and review patient records to identify patents with incomplete vaccination records and flag</a:t>
          </a:r>
          <a:endParaRPr lang="en-GB" sz="1100" dirty="0">
            <a:solidFill>
              <a:sysClr val="window" lastClr="FFFFFF"/>
            </a:solidFill>
            <a:latin typeface="+mn-lt"/>
            <a:ea typeface="+mn-ea"/>
            <a:cs typeface="+mn-cs"/>
          </a:endParaRPr>
        </a:p>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 </a:t>
          </a:r>
          <a:r>
            <a:rPr lang="en-GB" sz="1100" kern="1200" dirty="0">
              <a:solidFill>
                <a:schemeClr val="bg1"/>
              </a:solidFill>
              <a:latin typeface="+mn-lt"/>
              <a:ea typeface="+mn-ea"/>
              <a:cs typeface="+mn-cs"/>
            </a:rPr>
            <a:t>Review and update/amend patient records as a result of immunisation status checks/vaccination resulting from contact with patients who have received a call and recall reminder. </a:t>
          </a:r>
        </a:p>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Share audit outcomes with the practice team</a:t>
          </a:r>
        </a:p>
        <a:p>
          <a:pPr marL="114300" lvl="2"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Where appropriate update CHIS if there is NOT an automatic CHIS vaccine data upload in your area </a:t>
          </a:r>
        </a:p>
      </dsp:txBody>
      <dsp:txXfrm>
        <a:off x="2315378" y="1417868"/>
        <a:ext cx="8584996" cy="942511"/>
      </dsp:txXfrm>
    </dsp:sp>
    <dsp:sp modelId="{047C0174-9260-48F0-A98A-8DE932FC1C5D}">
      <dsp:nvSpPr>
        <dsp:cNvPr id="0" name=""/>
        <dsp:cNvSpPr/>
      </dsp:nvSpPr>
      <dsp:spPr>
        <a:xfrm>
          <a:off x="100115" y="1488661"/>
          <a:ext cx="2185939" cy="800925"/>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AB761B07-A938-4F0F-B2E3-EDF7C0C62888}">
      <dsp:nvSpPr>
        <dsp:cNvPr id="0" name=""/>
        <dsp:cNvSpPr/>
      </dsp:nvSpPr>
      <dsp:spPr>
        <a:xfrm>
          <a:off x="0" y="2487095"/>
          <a:ext cx="10929698" cy="1093464"/>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GB" sz="1100" b="1" kern="1200" dirty="0">
              <a:solidFill>
                <a:sysClr val="window" lastClr="FFFFFF"/>
              </a:solidFill>
              <a:latin typeface="Calibri" panose="020F0502020204030204"/>
              <a:ea typeface="+mn-ea"/>
              <a:cs typeface="+mn-cs"/>
            </a:rPr>
            <a:t> </a:t>
          </a:r>
          <a:r>
            <a:rPr lang="en-GB" sz="1100" b="1" kern="1200" dirty="0">
              <a:solidFill>
                <a:sysClr val="window" lastClr="FFFFFF"/>
              </a:solidFill>
              <a:latin typeface="+mn-lt"/>
              <a:ea typeface="+mn-ea"/>
              <a:cs typeface="+mn-cs"/>
            </a:rPr>
            <a:t>Vaccine clinics</a:t>
          </a:r>
        </a:p>
        <a:p>
          <a:pPr marL="57150" lvl="1" indent="-57150" algn="l" defTabSz="488950">
            <a:lnSpc>
              <a:spcPct val="90000"/>
            </a:lnSpc>
            <a:spcBef>
              <a:spcPct val="0"/>
            </a:spcBef>
            <a:spcAft>
              <a:spcPct val="15000"/>
            </a:spcAft>
            <a:buFont typeface="Wingdings" panose="05000000000000000000" pitchFamily="2" charset="2"/>
            <a:buChar char="ü"/>
          </a:pPr>
          <a:r>
            <a:rPr lang="en-GB" sz="1100" b="0" kern="1200" dirty="0">
              <a:solidFill>
                <a:sysClr val="window" lastClr="FFFFFF"/>
              </a:solidFill>
              <a:latin typeface="+mn-lt"/>
              <a:ea typeface="+mn-ea"/>
              <a:cs typeface="+mn-cs"/>
            </a:rPr>
            <a:t>Plan </a:t>
          </a:r>
          <a:r>
            <a:rPr lang="en-GB" sz="1100" kern="1200" dirty="0">
              <a:solidFill>
                <a:sysClr val="window" lastClr="FFFFFF"/>
              </a:solidFill>
              <a:latin typeface="+mn-lt"/>
              <a:ea typeface="+mn-ea"/>
              <a:cs typeface="+mn-cs"/>
            </a:rPr>
            <a:t>sufficient capacity and appointments taking into consideration patients who have been identified as requiring MMR vaccination  through the national ‘ call and recall’. </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Consider timing and availability of appointments to improve patient access </a:t>
          </a:r>
        </a:p>
        <a:p>
          <a:pPr marL="57150" lvl="1" indent="-57150" algn="l" defTabSz="488950">
            <a:lnSpc>
              <a:spcPct val="90000"/>
            </a:lnSpc>
            <a:spcBef>
              <a:spcPct val="0"/>
            </a:spcBef>
            <a:spcAft>
              <a:spcPct val="15000"/>
            </a:spcAft>
            <a:buFont typeface="Wingdings" panose="05000000000000000000" pitchFamily="2" charset="2"/>
            <a:buChar char="ü"/>
          </a:pPr>
          <a:r>
            <a:rPr lang="en-GB" sz="1100" kern="1200" dirty="0">
              <a:solidFill>
                <a:sysClr val="window" lastClr="FFFFFF"/>
              </a:solidFill>
              <a:latin typeface="+mn-lt"/>
              <a:ea typeface="+mn-ea"/>
              <a:cs typeface="+mn-cs"/>
            </a:rPr>
            <a:t>Contact your regional Screening and Immunisation Team should you have any clinical immunisation scheduling questions </a:t>
          </a:r>
        </a:p>
      </dsp:txBody>
      <dsp:txXfrm>
        <a:off x="2318081" y="2519121"/>
        <a:ext cx="8579590" cy="1029412"/>
      </dsp:txXfrm>
    </dsp:sp>
    <dsp:sp modelId="{40A5F916-79E9-462A-8ECC-FEE350986E2E}">
      <dsp:nvSpPr>
        <dsp:cNvPr id="0" name=""/>
        <dsp:cNvSpPr/>
      </dsp:nvSpPr>
      <dsp:spPr>
        <a:xfrm>
          <a:off x="105602" y="2549787"/>
          <a:ext cx="2185939" cy="800925"/>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8DB92641-EBBF-4699-BFDE-4641727E04A8}">
      <dsp:nvSpPr>
        <dsp:cNvPr id="0" name=""/>
        <dsp:cNvSpPr/>
      </dsp:nvSpPr>
      <dsp:spPr>
        <a:xfrm>
          <a:off x="0" y="3666448"/>
          <a:ext cx="10929698" cy="1086115"/>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endParaRPr lang="en-GB" sz="4700" kern="1200" dirty="0">
            <a:solidFill>
              <a:sysClr val="window" lastClr="FFFFFF"/>
            </a:solidFill>
            <a:latin typeface="Calibri" panose="020F0502020204030204"/>
            <a:ea typeface="+mn-ea"/>
            <a:cs typeface="+mn-cs"/>
          </a:endParaRPr>
        </a:p>
      </dsp:txBody>
      <dsp:txXfrm>
        <a:off x="2317866" y="3698259"/>
        <a:ext cx="8580020" cy="1022493"/>
      </dsp:txXfrm>
    </dsp:sp>
    <dsp:sp modelId="{0792F91B-E29C-4D3D-BB3E-C2A1F41BBB69}">
      <dsp:nvSpPr>
        <dsp:cNvPr id="0" name=""/>
        <dsp:cNvSpPr/>
      </dsp:nvSpPr>
      <dsp:spPr>
        <a:xfrm>
          <a:off x="100115" y="3825993"/>
          <a:ext cx="2185939" cy="800925"/>
        </a:xfrm>
        <a:prstGeom prst="roundRect">
          <a:avLst>
            <a:gd name="adj" fmla="val 10000"/>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 modelId="{F250809D-13FA-4FE8-9697-AEA367A583FF}">
      <dsp:nvSpPr>
        <dsp:cNvPr id="0" name=""/>
        <dsp:cNvSpPr/>
      </dsp:nvSpPr>
      <dsp:spPr>
        <a:xfrm>
          <a:off x="0" y="4873829"/>
          <a:ext cx="10929698" cy="100115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endParaRPr lang="en-GB" sz="4300" kern="1200" dirty="0">
            <a:solidFill>
              <a:sysClr val="window" lastClr="FFFFFF"/>
            </a:solidFill>
            <a:latin typeface="Calibri" panose="020F0502020204030204"/>
            <a:ea typeface="+mn-ea"/>
            <a:cs typeface="+mn-cs"/>
          </a:endParaRPr>
        </a:p>
      </dsp:txBody>
      <dsp:txXfrm>
        <a:off x="2315378" y="4903152"/>
        <a:ext cx="8584996" cy="942511"/>
      </dsp:txXfrm>
    </dsp:sp>
    <dsp:sp modelId="{ADC4E8B6-7461-4B99-8FD0-7702B1B7F08F}">
      <dsp:nvSpPr>
        <dsp:cNvPr id="0" name=""/>
        <dsp:cNvSpPr/>
      </dsp:nvSpPr>
      <dsp:spPr>
        <a:xfrm>
          <a:off x="100115" y="4969745"/>
          <a:ext cx="2185939" cy="800925"/>
        </a:xfrm>
        <a:prstGeom prst="roundRect">
          <a:avLst>
            <a:gd name="adj" fmla="val 10000"/>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t="-84000" b="-84000"/>
          </a:stretch>
        </a:blip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551DEE-2ECE-4C4D-A0DD-E8D09A77F88B}" type="datetimeFigureOut">
              <a:rPr lang="en-GB" smtClean="0"/>
              <a:t>01/02/2024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56386-7C3F-4F74-9E16-A1FC1DE07153}" type="slidenum">
              <a:rPr lang="en-GB" smtClean="0"/>
              <a:t>‹#›</a:t>
            </a:fld>
            <a:endParaRPr lang="en-GB"/>
          </a:p>
        </p:txBody>
      </p:sp>
    </p:spTree>
    <p:extLst>
      <p:ext uri="{BB962C8B-B14F-4D97-AF65-F5344CB8AC3E}">
        <p14:creationId xmlns:p14="http://schemas.microsoft.com/office/powerpoint/2010/main" val="1708153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
        <p:nvSpPr>
          <p:cNvPr id="5" name="TextBox 4">
            <a:extLst>
              <a:ext uri="{FF2B5EF4-FFF2-40B4-BE49-F238E27FC236}">
                <a16:creationId xmlns:a16="http://schemas.microsoft.com/office/drawing/2014/main" id="{C1DAB7F8-5A62-85BE-F676-B2622B0ADBBE}"/>
              </a:ext>
            </a:extLst>
          </p:cNvPr>
          <p:cNvSpPr txBox="1"/>
          <p:nvPr userDrawn="1"/>
        </p:nvSpPr>
        <p:spPr>
          <a:xfrm>
            <a:off x="-14636" y="6538912"/>
            <a:ext cx="332431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FF0000"/>
                </a:solidFill>
                <a:effectLst/>
                <a:uLnTx/>
                <a:uFillTx/>
                <a:latin typeface="Arial" panose="020B0604020202020204"/>
                <a:ea typeface="+mn-ea"/>
                <a:cs typeface="+mn-cs"/>
              </a:rPr>
              <a:t>OFFICIAL SENSITIVE- COMMERICAL</a:t>
            </a:r>
          </a:p>
        </p:txBody>
      </p:sp>
    </p:spTree>
    <p:extLst>
      <p:ext uri="{BB962C8B-B14F-4D97-AF65-F5344CB8AC3E}">
        <p14:creationId xmlns:p14="http://schemas.microsoft.com/office/powerpoint/2010/main" val="3242223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ata 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8B9EEEB-4482-151C-3E4B-6DCA5DB975F7}"/>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3B713D-1FBB-0E4F-91D0-D2B735266E79}" type="slidenum">
              <a:rPr kumimoji="0" lang="en-GB" sz="1200" b="0" i="0" u="none" strike="noStrike" kern="1200" cap="none" spc="0" normalizeH="0" baseline="0" noProof="0" smtClean="0">
                <a:ln>
                  <a:noFill/>
                </a:ln>
                <a:solidFill>
                  <a:srgbClr val="42556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425563"/>
              </a:solidFill>
              <a:effectLst/>
              <a:uLnTx/>
              <a:uFillTx/>
              <a:latin typeface="Arial" panose="020B0604020202020204"/>
              <a:ea typeface="+mn-ea"/>
              <a:cs typeface="+mn-cs"/>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cxnSp>
        <p:nvCxnSpPr>
          <p:cNvPr id="7" name="Straight Connector 6">
            <a:extLst>
              <a:ext uri="{FF2B5EF4-FFF2-40B4-BE49-F238E27FC236}">
                <a16:creationId xmlns:a16="http://schemas.microsoft.com/office/drawing/2014/main" id="{82B5EE73-D618-9F44-829B-3E2FB3EF9E8B}"/>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BBF07FF-3CE1-3D71-B166-EE893EF0AEB7}"/>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Box 2">
            <a:extLst>
              <a:ext uri="{FF2B5EF4-FFF2-40B4-BE49-F238E27FC236}">
                <a16:creationId xmlns:a16="http://schemas.microsoft.com/office/drawing/2014/main" id="{639AC29C-4F53-C4CC-1053-4D1C9B4416BD}"/>
              </a:ext>
            </a:extLst>
          </p:cNvPr>
          <p:cNvSpPr txBox="1"/>
          <p:nvPr userDrawn="1"/>
        </p:nvSpPr>
        <p:spPr>
          <a:xfrm>
            <a:off x="-14636" y="6538912"/>
            <a:ext cx="332431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FF0000"/>
                </a:solidFill>
                <a:effectLst/>
                <a:uLnTx/>
                <a:uFillTx/>
                <a:latin typeface="Arial" panose="020B0604020202020204"/>
                <a:ea typeface="+mn-ea"/>
                <a:cs typeface="+mn-cs"/>
              </a:rPr>
              <a:t>OFFICIAL SENSITIVE- COMMERICAL</a:t>
            </a:r>
          </a:p>
        </p:txBody>
      </p:sp>
    </p:spTree>
    <p:extLst>
      <p:ext uri="{BB962C8B-B14F-4D97-AF65-F5344CB8AC3E}">
        <p14:creationId xmlns:p14="http://schemas.microsoft.com/office/powerpoint/2010/main" val="3662747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1879159"/>
            <a:ext cx="11088000" cy="4312833"/>
          </a:xfrm>
          <a:prstGeom prst="rect">
            <a:avLst/>
          </a:prstGeom>
        </p:spPr>
        <p:txBody>
          <a:bodyPr lIns="0" tIns="0" rIns="0" bIns="0" numCol="1"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US"/>
              <a:t>Click to edit Master text styles</a:t>
            </a:r>
          </a:p>
          <a:p>
            <a:pPr lvl="1"/>
            <a:r>
              <a:rPr lang="en-US"/>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1348166"/>
            <a:ext cx="11050700" cy="462017"/>
          </a:xfrm>
          <a:prstGeom prst="rect">
            <a:avLst/>
          </a:prstGeom>
        </p:spPr>
        <p:txBody>
          <a:bodyPr lIns="0" tIns="0" rIns="0" bIns="0" numCol="1"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dirty="0"/>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dirty="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dirty="0"/>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rotWithShape="1">
          <a:blip r:embed="rId2"/>
          <a:srcRect l="3036"/>
          <a:stretch/>
        </p:blipFill>
        <p:spPr>
          <a:xfrm rot="10800000">
            <a:off x="9220370" y="244040"/>
            <a:ext cx="2971630" cy="187960"/>
          </a:xfrm>
          <a:prstGeom prst="rect">
            <a:avLst/>
          </a:prstGeom>
        </p:spPr>
      </p:pic>
    </p:spTree>
    <p:extLst>
      <p:ext uri="{BB962C8B-B14F-4D97-AF65-F5344CB8AC3E}">
        <p14:creationId xmlns:p14="http://schemas.microsoft.com/office/powerpoint/2010/main" val="711679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rotWithShape="1">
          <a:blip r:embed="rId2"/>
          <a:srcRect l="31729" t="6351" r="15796" b="7985"/>
          <a:stretch/>
        </p:blipFill>
        <p:spPr>
          <a:xfrm>
            <a:off x="5922236" y="0"/>
            <a:ext cx="5940026" cy="6858000"/>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6259513" cy="2507695"/>
          </a:xfrm>
          <a:prstGeom prst="rect">
            <a:avLst/>
          </a:prstGeom>
        </p:spPr>
        <p:txBody>
          <a:bodyPr lIns="0" tIns="0" rIns="0" bIns="0" anchor="b">
            <a:noAutofit/>
          </a:bodyPr>
          <a:lstStyle>
            <a:lvl1pPr algn="l">
              <a:defRPr sz="5400" b="1" spc="-30" baseline="0">
                <a:solidFill>
                  <a:schemeClr val="tx1"/>
                </a:solidFill>
              </a:defRPr>
            </a:lvl1pPr>
          </a:lstStyle>
          <a:p>
            <a:r>
              <a:rPr lang="en-GB" dirty="0"/>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6259513"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231F20">
                  <a:tint val="75000"/>
                </a:srgbClr>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US"/>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31F20"/>
              </a:solidFill>
              <a:effectLst/>
              <a:uLnTx/>
              <a:uFillTx/>
              <a:latin typeface="Arial" panose="020B0604020202020204"/>
              <a:ea typeface="+mn-ea"/>
              <a:cs typeface="+mn-cs"/>
            </a:endParaRPr>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90739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59994818"/>
      </p:ext>
    </p:extLst>
  </p:cSld>
  <p:clrMap bg1="dk1" tx1="lt1" bg2="dk2" tx2="lt2" accent1="accent1" accent2="accent2" accent3="accent3" accent4="accent4" accent5="accent5" accent6="accent6" hlink="hlink" folHlink="folHlink"/>
  <p:sldLayoutIdLst>
    <p:sldLayoutId id="2147483669" r:id="rId1"/>
    <p:sldLayoutId id="2147483705"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6F8F8"/>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93176"/>
            <a:ext cx="10515600" cy="5659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108213"/>
            <a:ext cx="10515600" cy="5068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24574AD-8404-48D7-8DB8-BCC9125C3396}" type="datetimeFigureOut">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01/02/2024</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231F20">
                  <a:tint val="75000"/>
                </a:srgbClr>
              </a:solidFill>
              <a:effectLst/>
              <a:uLnTx/>
              <a:uFillTx/>
              <a:latin typeface="Arial" panose="020B0604020202020204"/>
              <a:ea typeface="+mn-ea"/>
              <a:cs typeface="+mn-cs"/>
            </a:endParaRPr>
          </a:p>
        </p:txBody>
      </p:sp>
      <p:cxnSp>
        <p:nvCxnSpPr>
          <p:cNvPr id="7" name="Straight Connector 6">
            <a:extLst>
              <a:ext uri="{FF2B5EF4-FFF2-40B4-BE49-F238E27FC236}">
                <a16:creationId xmlns:a16="http://schemas.microsoft.com/office/drawing/2014/main" id="{EAC0B079-07A2-C385-21AB-3F500558905D}"/>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493196"/>
      </p:ext>
    </p:extLst>
  </p:cSld>
  <p:clrMap bg1="dk1" tx1="lt1" bg2="dk2" tx2="lt2" accent1="accent1" accent2="accent2" accent3="accent3" accent4="accent4" accent5="accent5" accent6="accent6" hlink="hlink" folHlink="folHlink"/>
  <p:sldLayoutIdLst>
    <p:sldLayoutId id="2147483716" r:id="rId1"/>
    <p:sldLayoutId id="2147483715"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gbr01.safelinks.protection.outlook.com/?url=https%3A%2F%2Fwww.england.nhs.uk%2Flong-read%2Fconfirmation-of-national-vaccination-and-immunisation-catch-up-campaign-for-2023-24%2F&amp;data=05%7C02%7Cclaire.elliott19%40nhs.net%7C0276a004931841bed87308dc11101181%7C37c354b285b047f5b22207b48d774ee3%7C0%7C0%7C638404007901884009%7CUnknown%7CTWFpbGZsb3d8eyJWIjoiMC4wLjAwMDAiLCJQIjoiV2luMzIiLCJBTiI6Ik1haWwiLCJXVCI6Mn0%3D%7C3000%7C%7C%7C&amp;sdata=hNLwA7EsMLNYQXSsgee3LhCKtAlY1VgSGIJ1S1f9sq8%3D&amp;reserved=0" TargetMode="External"/><Relationship Id="rId2" Type="http://schemas.openxmlformats.org/officeDocument/2006/relationships/hyperlink" Target="https://www.gov.uk/government/statistics/cover-of-vaccination-evaluated-rapidly-cover-programme-2023-to-2024-quarterly-data/quarterly-vaccination-coverage-statistics-for-children-aged-up-to-5-years-in-the-uk-cover-programme-july-to-september-2023"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hyperlink" Target="https://www.gov.uk/government/publications/vaccine-incident-guidance-responding-to-vaccine-errors" TargetMode="External"/><Relationship Id="rId13" Type="http://schemas.openxmlformats.org/officeDocument/2006/relationships/hyperlink" Target="https://www.gov.uk/government/collections/immunisation" TargetMode="External"/><Relationship Id="rId3" Type="http://schemas.openxmlformats.org/officeDocument/2006/relationships/hyperlink" Target="https://www.gov.uk/government/publications/a-visual-guide-to-vaccines-poster" TargetMode="External"/><Relationship Id="rId7" Type="http://schemas.openxmlformats.org/officeDocument/2006/relationships/hyperlink" Target="https://www.england.nhs.uk/east-of-england/vaccine-and-cold-chain-incident-management/" TargetMode="External"/><Relationship Id="rId12" Type="http://schemas.openxmlformats.org/officeDocument/2006/relationships/hyperlink" Target="https://future.nhs.uk/connect.ti/vaccsandscreening/view?objectID=44454320" TargetMode="External"/><Relationship Id="rId2" Type="http://schemas.openxmlformats.org/officeDocument/2006/relationships/hyperlink" Target="https://www.gov.uk/government/publications/the-complete-routine-immunisation-schedule" TargetMode="External"/><Relationship Id="rId16" Type="http://schemas.openxmlformats.org/officeDocument/2006/relationships/hyperlink" Target="https://www.healthpublications.gov.uk/Home.html" TargetMode="External"/><Relationship Id="rId1" Type="http://schemas.openxmlformats.org/officeDocument/2006/relationships/slideLayout" Target="../slideLayouts/slideLayout3.xml"/><Relationship Id="rId6" Type="http://schemas.openxmlformats.org/officeDocument/2006/relationships/hyperlink" Target="https://www.gov.uk/government/publications/vaccines-and-porcine-gelatine/vaccines-and-porcine-gelatine" TargetMode="External"/><Relationship Id="rId11" Type="http://schemas.openxmlformats.org/officeDocument/2006/relationships/hyperlink" Target="https://www.gov.uk/government/collections/vaccine-update" TargetMode="External"/><Relationship Id="rId5" Type="http://schemas.openxmlformats.org/officeDocument/2006/relationships/hyperlink" Target="https://www.gov.uk/government/collections/immunisation-patient-group-direction-pgd#primary-to-pre-school-immunisations" TargetMode="External"/><Relationship Id="rId15" Type="http://schemas.openxmlformats.org/officeDocument/2006/relationships/hyperlink" Target="https://www.nhs.uk/conditions/vaccinations/nhs-vaccinations-and-when-to-have-them/" TargetMode="External"/><Relationship Id="rId10" Type="http://schemas.openxmlformats.org/officeDocument/2006/relationships/hyperlink" Target="https://www.england.nhs.uk/publication/nhs-vaccination-strategy/" TargetMode="External"/><Relationship Id="rId4" Type="http://schemas.openxmlformats.org/officeDocument/2006/relationships/hyperlink" Target="https://www.gov.uk/government/publications/vaccination-of-individuals-with-uncertain-or-incomplete-immunisation-status" TargetMode="External"/><Relationship Id="rId9" Type="http://schemas.openxmlformats.org/officeDocument/2006/relationships/hyperlink" Target="https://www.e-lfh.org.uk/immunisation-e-learning-programme-now-live/" TargetMode="External"/><Relationship Id="rId14" Type="http://schemas.openxmlformats.org/officeDocument/2006/relationships/hyperlink" Target="https://www.gov.uk/government/collections/immunisation#measles,-mumps-and-rubella-(mm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6AE23-1F37-B8A0-8D41-68AA5C89EDB5}"/>
              </a:ext>
            </a:extLst>
          </p:cNvPr>
          <p:cNvSpPr>
            <a:spLocks noGrp="1"/>
          </p:cNvSpPr>
          <p:nvPr>
            <p:ph type="ctrTitle"/>
          </p:nvPr>
        </p:nvSpPr>
        <p:spPr>
          <a:xfrm>
            <a:off x="139392" y="1734088"/>
            <a:ext cx="6517440" cy="1694912"/>
          </a:xfrm>
        </p:spPr>
        <p:txBody>
          <a:bodyPr/>
          <a:lstStyle/>
          <a:p>
            <a:r>
              <a:rPr lang="en-GB" sz="3600" dirty="0">
                <a:solidFill>
                  <a:srgbClr val="0070C0"/>
                </a:solidFill>
              </a:rPr>
              <a:t>GP Practice Action Check List to support the National MMR catch up ‘Call and Recall’</a:t>
            </a:r>
            <a:endParaRPr lang="en-GB" sz="3600" dirty="0"/>
          </a:p>
        </p:txBody>
      </p:sp>
      <p:sp>
        <p:nvSpPr>
          <p:cNvPr id="7" name="TextBox 6">
            <a:extLst>
              <a:ext uri="{FF2B5EF4-FFF2-40B4-BE49-F238E27FC236}">
                <a16:creationId xmlns:a16="http://schemas.microsoft.com/office/drawing/2014/main" id="{0A05C81C-D534-FAEE-DB40-6FE1AF58BF4C}"/>
              </a:ext>
            </a:extLst>
          </p:cNvPr>
          <p:cNvSpPr txBox="1"/>
          <p:nvPr/>
        </p:nvSpPr>
        <p:spPr>
          <a:xfrm>
            <a:off x="292608" y="5641848"/>
            <a:ext cx="2889504" cy="369332"/>
          </a:xfrm>
          <a:prstGeom prst="rect">
            <a:avLst/>
          </a:prstGeom>
          <a:noFill/>
        </p:spPr>
        <p:txBody>
          <a:bodyPr wrap="square" rtlCol="0">
            <a:spAutoFit/>
          </a:bodyPr>
          <a:lstStyle/>
          <a:p>
            <a:r>
              <a:rPr lang="en-GB" b="1" dirty="0"/>
              <a:t>January 2024</a:t>
            </a:r>
          </a:p>
        </p:txBody>
      </p:sp>
    </p:spTree>
    <p:extLst>
      <p:ext uri="{BB962C8B-B14F-4D97-AF65-F5344CB8AC3E}">
        <p14:creationId xmlns:p14="http://schemas.microsoft.com/office/powerpoint/2010/main" val="691204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B08A89-A27F-7E66-CB55-F3115A708D78}"/>
              </a:ext>
            </a:extLst>
          </p:cNvPr>
          <p:cNvSpPr>
            <a:spLocks noGrp="1"/>
          </p:cNvSpPr>
          <p:nvPr>
            <p:ph type="title"/>
          </p:nvPr>
        </p:nvSpPr>
        <p:spPr>
          <a:xfrm>
            <a:off x="393923" y="41534"/>
            <a:ext cx="11404154" cy="865186"/>
          </a:xfrm>
        </p:spPr>
        <p:txBody>
          <a:bodyPr/>
          <a:lstStyle/>
          <a:p>
            <a:r>
              <a:rPr lang="en-GB" sz="3600" b="1" dirty="0">
                <a:solidFill>
                  <a:srgbClr val="0070C0"/>
                </a:solidFill>
              </a:rPr>
              <a:t>Context </a:t>
            </a:r>
            <a:endParaRPr lang="en-GB" dirty="0"/>
          </a:p>
        </p:txBody>
      </p:sp>
      <p:sp>
        <p:nvSpPr>
          <p:cNvPr id="6" name="Content Placeholder 5">
            <a:extLst>
              <a:ext uri="{FF2B5EF4-FFF2-40B4-BE49-F238E27FC236}">
                <a16:creationId xmlns:a16="http://schemas.microsoft.com/office/drawing/2014/main" id="{62AB9A5A-7F34-9377-B2AD-E6764A7AA8FB}"/>
              </a:ext>
            </a:extLst>
          </p:cNvPr>
          <p:cNvSpPr>
            <a:spLocks noGrp="1"/>
          </p:cNvSpPr>
          <p:nvPr>
            <p:ph idx="1"/>
          </p:nvPr>
        </p:nvSpPr>
        <p:spPr>
          <a:xfrm>
            <a:off x="309967" y="761994"/>
            <a:ext cx="11488110" cy="5737481"/>
          </a:xfrm>
        </p:spPr>
        <p:txBody>
          <a:bodyPr/>
          <a:lstStyle/>
          <a:p>
            <a:pPr algn="l"/>
            <a:r>
              <a:rPr lang="en-GB" sz="1300" b="1" i="0" dirty="0">
                <a:solidFill>
                  <a:schemeClr val="tx1"/>
                </a:solidFill>
                <a:effectLst/>
                <a:cs typeface="Arial" panose="020B0604020202020204" pitchFamily="34" charset="0"/>
              </a:rPr>
              <a:t>Measles Mumps and Rubella are highly infectious conditions that can easily spread between unvaccinated people. </a:t>
            </a:r>
            <a:r>
              <a:rPr lang="en-GB" sz="1300" b="0" i="0" dirty="0">
                <a:solidFill>
                  <a:schemeClr val="tx1"/>
                </a:solidFill>
                <a:effectLst/>
                <a:cs typeface="Arial" panose="020B0604020202020204" pitchFamily="34" charset="0"/>
              </a:rPr>
              <a:t>Getting vaccinated is important, as these conditions can also lead to serious problems including meningitis, hearing loss and problems during pregnancy. Two doses of the MMR vaccine provide the best protection against measles, mumps and rubella.</a:t>
            </a:r>
          </a:p>
          <a:p>
            <a:r>
              <a:rPr lang="en-GB" sz="1300" b="1" dirty="0">
                <a:solidFill>
                  <a:schemeClr val="tx1"/>
                </a:solidFill>
                <a:cs typeface="Arial" panose="020B0604020202020204" pitchFamily="34" charset="0"/>
              </a:rPr>
              <a:t>MMR vaccine coverage has been decreasing </a:t>
            </a:r>
            <a:r>
              <a:rPr lang="en-GB" sz="1300" dirty="0">
                <a:solidFill>
                  <a:schemeClr val="tx1"/>
                </a:solidFill>
                <a:cs typeface="Arial" panose="020B0604020202020204" pitchFamily="34" charset="0"/>
              </a:rPr>
              <a:t>since 2013/14, this is demonstrated in the COVER data  </a:t>
            </a:r>
            <a:r>
              <a:rPr lang="en-GB" sz="1300" dirty="0">
                <a:cs typeface="Arial" panose="020B0604020202020204" pitchFamily="34" charset="0"/>
                <a:hlinkClick r:id="rId2"/>
              </a:rPr>
              <a:t>Quarterly vaccination coverage statistics for children aged up to 5 years in the UK (COVER programme): July to September 2023 - GOV.UK (www.gov.uk)</a:t>
            </a:r>
            <a:r>
              <a:rPr lang="en-GB" sz="1300" dirty="0">
                <a:cs typeface="Arial" panose="020B0604020202020204" pitchFamily="34" charset="0"/>
              </a:rPr>
              <a:t>. </a:t>
            </a:r>
            <a:r>
              <a:rPr lang="en-GB" sz="1300" dirty="0">
                <a:solidFill>
                  <a:schemeClr val="tx1"/>
                </a:solidFill>
                <a:cs typeface="Arial" panose="020B0604020202020204" pitchFamily="34" charset="0"/>
              </a:rPr>
              <a:t>In the UK there have been outbreaks of measles. This places those individuals who have not received two doses of MMR vaccine (as advised in the green book at risk of these vaccine preventable diseases) and communities that do not achieve 95% uptake or higher of both vaccines at risk of outbreaks.</a:t>
            </a:r>
          </a:p>
          <a:p>
            <a:r>
              <a:rPr lang="en-GB" sz="1300" dirty="0">
                <a:solidFill>
                  <a:schemeClr val="tx1"/>
                </a:solidFill>
                <a:cs typeface="Arial" panose="020B0604020202020204" pitchFamily="34" charset="0"/>
              </a:rPr>
              <a:t>The </a:t>
            </a:r>
            <a:r>
              <a:rPr lang="en-GB" sz="1300" b="1" dirty="0">
                <a:solidFill>
                  <a:schemeClr val="tx1"/>
                </a:solidFill>
                <a:cs typeface="Arial" panose="020B0604020202020204" pitchFamily="34" charset="0"/>
              </a:rPr>
              <a:t>national ambition to irradicate measles is set out within the Measles and Rubella Elimination Strategy (2019) </a:t>
            </a:r>
            <a:r>
              <a:rPr lang="en-GB" sz="1300" dirty="0">
                <a:solidFill>
                  <a:schemeClr val="tx1"/>
                </a:solidFill>
                <a:cs typeface="Arial" panose="020B0604020202020204" pitchFamily="34" charset="0"/>
              </a:rPr>
              <a:t>and</a:t>
            </a:r>
            <a:r>
              <a:rPr lang="en-GB" sz="1300" b="1" dirty="0">
                <a:solidFill>
                  <a:schemeClr val="tx1"/>
                </a:solidFill>
                <a:cs typeface="Arial" panose="020B0604020202020204" pitchFamily="34" charset="0"/>
              </a:rPr>
              <a:t> </a:t>
            </a:r>
            <a:r>
              <a:rPr lang="en-GB" sz="1300" dirty="0">
                <a:solidFill>
                  <a:schemeClr val="tx1"/>
                </a:solidFill>
                <a:cs typeface="Arial" panose="020B0604020202020204" pitchFamily="34" charset="0"/>
              </a:rPr>
              <a:t>includes several recommendations to maintain measles and rubella elimination going forward which include :</a:t>
            </a:r>
          </a:p>
          <a:p>
            <a:pPr lvl="1"/>
            <a:r>
              <a:rPr lang="en-GB" sz="1300" dirty="0">
                <a:solidFill>
                  <a:schemeClr val="tx1"/>
                </a:solidFill>
                <a:cs typeface="Arial" panose="020B0604020202020204" pitchFamily="34" charset="0"/>
              </a:rPr>
              <a:t>Achieve and sustain over 95% coverage with 2 doses of MMR vaccine in the routine childhood immunisation programme.</a:t>
            </a:r>
          </a:p>
          <a:p>
            <a:pPr lvl="1"/>
            <a:r>
              <a:rPr lang="en-GB" sz="1300" dirty="0">
                <a:solidFill>
                  <a:schemeClr val="tx1"/>
                </a:solidFill>
                <a:cs typeface="Arial" panose="020B0604020202020204" pitchFamily="34" charset="0"/>
              </a:rPr>
              <a:t>Achieve over 95% coverage with 2 doses of MMR vaccine in older age groups.</a:t>
            </a:r>
          </a:p>
          <a:p>
            <a:pPr lvl="1"/>
            <a:r>
              <a:rPr lang="en-GB" sz="1300" dirty="0">
                <a:solidFill>
                  <a:schemeClr val="tx1"/>
                </a:solidFill>
                <a:cs typeface="Arial" panose="020B0604020202020204" pitchFamily="34" charset="0"/>
              </a:rPr>
              <a:t>Ensure easy access to high-quality, evidence-based information for health professionals and the public.</a:t>
            </a:r>
          </a:p>
          <a:p>
            <a:pPr lvl="1"/>
            <a:endParaRPr lang="en-GB" sz="1300" dirty="0">
              <a:solidFill>
                <a:schemeClr val="tx1"/>
              </a:solidFill>
              <a:cs typeface="Arial" panose="020B0604020202020204" pitchFamily="34" charset="0"/>
            </a:endParaRPr>
          </a:p>
          <a:p>
            <a:pPr marL="57150"/>
            <a:r>
              <a:rPr lang="en-GB" sz="1300" dirty="0">
                <a:solidFill>
                  <a:schemeClr val="tx1"/>
                </a:solidFill>
                <a:cs typeface="Arial" panose="020B0604020202020204" pitchFamily="34" charset="0"/>
              </a:rPr>
              <a:t>To support improvements in MMR vaccine uptake </a:t>
            </a:r>
            <a:r>
              <a:rPr lang="en-GB" sz="1300" b="1" dirty="0">
                <a:solidFill>
                  <a:schemeClr val="tx1"/>
                </a:solidFill>
                <a:cs typeface="Arial" panose="020B0604020202020204" pitchFamily="34" charset="0"/>
              </a:rPr>
              <a:t>there is a planned National MMR Call and Recall </a:t>
            </a:r>
            <a:r>
              <a:rPr lang="en-GB" sz="1300" dirty="0">
                <a:solidFill>
                  <a:schemeClr val="tx1"/>
                </a:solidFill>
                <a:cs typeface="Arial" panose="020B0604020202020204" pitchFamily="34" charset="0"/>
              </a:rPr>
              <a:t>this will be delivered during February and March 2024.  </a:t>
            </a:r>
            <a:r>
              <a:rPr lang="en-GB" sz="1300" dirty="0">
                <a:solidFill>
                  <a:schemeClr val="tx1"/>
                </a:solidFill>
                <a:effectLst/>
                <a:latin typeface="Arial" panose="020B0604020202020204" pitchFamily="34" charset="0"/>
                <a:ea typeface="Calibri" panose="020F0502020204030204" pitchFamily="34" charset="0"/>
              </a:rPr>
              <a:t>National MMR call and recall involves </a:t>
            </a:r>
            <a:r>
              <a:rPr lang="en-GB" sz="1300" b="1" dirty="0">
                <a:solidFill>
                  <a:schemeClr val="tx1"/>
                </a:solidFill>
                <a:effectLst/>
                <a:latin typeface="Arial" panose="020B0604020202020204" pitchFamily="34" charset="0"/>
                <a:ea typeface="Calibri" panose="020F0502020204030204" pitchFamily="34" charset="0"/>
              </a:rPr>
              <a:t>sending a MMR vaccination reminder/s to patients registered with a general practice in England or resident in England who are unvaccinated or are partially vaccinated according to NHSE records. </a:t>
            </a:r>
            <a:r>
              <a:rPr lang="en-GB" sz="1300" dirty="0">
                <a:solidFill>
                  <a:schemeClr val="tx1"/>
                </a:solidFill>
                <a:effectLst/>
                <a:latin typeface="Arial" panose="020B0604020202020204" pitchFamily="34" charset="0"/>
                <a:ea typeface="Calibri" panose="020F0502020204030204" pitchFamily="34" charset="0"/>
              </a:rPr>
              <a:t> </a:t>
            </a:r>
            <a:endParaRPr lang="en-GB" sz="1300" dirty="0">
              <a:solidFill>
                <a:schemeClr val="tx1"/>
              </a:solidFill>
              <a:effectLst/>
              <a:latin typeface="Calibri" panose="020F0502020204030204" pitchFamily="34" charset="0"/>
              <a:ea typeface="Calibri" panose="020F0502020204030204" pitchFamily="34" charset="0"/>
            </a:endParaRPr>
          </a:p>
          <a:p>
            <a:r>
              <a:rPr lang="en-GB" sz="1300" b="1" dirty="0">
                <a:solidFill>
                  <a:schemeClr val="tx1"/>
                </a:solidFill>
                <a:effectLst/>
                <a:latin typeface="Arial" panose="020B0604020202020204" pitchFamily="34" charset="0"/>
                <a:ea typeface="Calibri" panose="020F0502020204030204" pitchFamily="34" charset="0"/>
              </a:rPr>
              <a:t>Throughout February (from w/c 05 February) and March 2024</a:t>
            </a:r>
            <a:r>
              <a:rPr lang="en-GB" sz="1300" dirty="0">
                <a:solidFill>
                  <a:schemeClr val="tx1"/>
                </a:solidFill>
                <a:effectLst/>
                <a:latin typeface="Arial" panose="020B0604020202020204" pitchFamily="34" charset="0"/>
                <a:ea typeface="Calibri" panose="020F0502020204030204" pitchFamily="34" charset="0"/>
              </a:rPr>
              <a:t>, national MMR vaccination reminders will be sent to the parents/guardians of children age 6-11 years.  In London and some parts of the West Midlands, NHSE plans to extend the target age cohorts so that children and young adults age 6-25 years will receive MMR vaccination reminders.  This is because these regions are at particular risk of measles outbreaks. </a:t>
            </a:r>
            <a:endParaRPr lang="en-GB" sz="1300" dirty="0">
              <a:solidFill>
                <a:schemeClr val="tx1"/>
              </a:solidFill>
              <a:effectLst/>
              <a:latin typeface="Calibri" panose="020F0502020204030204" pitchFamily="34" charset="0"/>
              <a:ea typeface="Calibri" panose="020F0502020204030204" pitchFamily="34" charset="0"/>
            </a:endParaRPr>
          </a:p>
          <a:p>
            <a:r>
              <a:rPr lang="en-GB" sz="1300" dirty="0">
                <a:solidFill>
                  <a:schemeClr val="tx1"/>
                </a:solidFill>
                <a:effectLst/>
                <a:latin typeface="Arial" panose="020B0604020202020204" pitchFamily="34" charset="0"/>
                <a:ea typeface="Calibri" panose="020F0502020204030204" pitchFamily="34" charset="0"/>
              </a:rPr>
              <a:t>General practices are asked to:</a:t>
            </a:r>
            <a:endParaRPr lang="en-GB" sz="1300" dirty="0">
              <a:solidFill>
                <a:schemeClr val="tx1"/>
              </a:solidFill>
              <a:effectLst/>
              <a:latin typeface="Calibri" panose="020F0502020204030204" pitchFamily="34" charset="0"/>
              <a:ea typeface="Calibri" panose="020F0502020204030204" pitchFamily="34" charset="0"/>
            </a:endParaRPr>
          </a:p>
          <a:p>
            <a:pPr marL="342900" lvl="0" indent="-342900">
              <a:buFont typeface="+mj-lt"/>
              <a:buAutoNum type="arabicPeriod"/>
            </a:pPr>
            <a:r>
              <a:rPr lang="en-GB" sz="1300" b="1" dirty="0">
                <a:solidFill>
                  <a:schemeClr val="tx1"/>
                </a:solidFill>
                <a:latin typeface="Arial" panose="020B0604020202020204" pitchFamily="34" charset="0"/>
                <a:ea typeface="Times New Roman" panose="02020603050405020304" pitchFamily="18" charset="0"/>
              </a:rPr>
              <a:t>P</a:t>
            </a:r>
            <a:r>
              <a:rPr lang="en-GB" sz="1300" b="1" dirty="0">
                <a:solidFill>
                  <a:schemeClr val="tx1"/>
                </a:solidFill>
                <a:effectLst/>
                <a:latin typeface="Arial" panose="020B0604020202020204" pitchFamily="34" charset="0"/>
                <a:ea typeface="Times New Roman" panose="02020603050405020304" pitchFamily="18" charset="0"/>
              </a:rPr>
              <a:t>repare to receive enquiries from their registered patients during February and March 2024 who have received a national MMR vaccination reminder, </a:t>
            </a:r>
            <a:endParaRPr lang="en-GB" sz="1300" b="1" dirty="0">
              <a:solidFill>
                <a:schemeClr val="tx1"/>
              </a:solidFill>
              <a:effectLst/>
              <a:latin typeface="Calibri" panose="020F0502020204030204" pitchFamily="34" charset="0"/>
              <a:ea typeface="Calibri" panose="020F0502020204030204" pitchFamily="34" charset="0"/>
            </a:endParaRPr>
          </a:p>
          <a:p>
            <a:pPr marL="342900" lvl="0" indent="-342900">
              <a:buFont typeface="+mj-lt"/>
              <a:buAutoNum type="arabicPeriod"/>
            </a:pPr>
            <a:r>
              <a:rPr lang="en-GB" sz="1300" b="1" dirty="0">
                <a:solidFill>
                  <a:schemeClr val="tx1"/>
                </a:solidFill>
                <a:effectLst/>
                <a:latin typeface="Arial" panose="020B0604020202020204" pitchFamily="34" charset="0"/>
                <a:ea typeface="Times New Roman" panose="02020603050405020304" pitchFamily="18" charset="0"/>
              </a:rPr>
              <a:t>Check immunisation records and if required offer vaccination </a:t>
            </a:r>
            <a:endParaRPr lang="en-GB" sz="1300" b="1" dirty="0">
              <a:solidFill>
                <a:schemeClr val="tx1"/>
              </a:solidFill>
              <a:effectLst/>
              <a:latin typeface="Calibri" panose="020F0502020204030204" pitchFamily="34" charset="0"/>
              <a:ea typeface="Calibri" panose="020F0502020204030204" pitchFamily="34" charset="0"/>
            </a:endParaRPr>
          </a:p>
          <a:p>
            <a:r>
              <a:rPr lang="en-GB" sz="1300" dirty="0">
                <a:solidFill>
                  <a:schemeClr val="tx1"/>
                </a:solidFill>
                <a:effectLst/>
                <a:latin typeface="Arial" panose="020B0604020202020204" pitchFamily="34" charset="0"/>
                <a:ea typeface="Calibri" panose="020F0502020204030204" pitchFamily="34" charset="0"/>
              </a:rPr>
              <a:t>Further information on the practice role in support of national MMR call and recall is available in Annex A </a:t>
            </a:r>
            <a:r>
              <a:rPr lang="en-GB" sz="1300" u="sng" dirty="0">
                <a:solidFill>
                  <a:srgbClr val="0563C1"/>
                </a:solidFill>
                <a:effectLst/>
                <a:latin typeface="Arial" panose="020B0604020202020204" pitchFamily="34" charset="0"/>
                <a:ea typeface="Calibri" panose="020F0502020204030204" pitchFamily="34" charset="0"/>
                <a:hlinkClick r:id="rId3"/>
              </a:rPr>
              <a:t>here</a:t>
            </a:r>
            <a:r>
              <a:rPr lang="en-GB" sz="1300" u="sng" dirty="0">
                <a:solidFill>
                  <a:srgbClr val="0563C1"/>
                </a:solidFill>
                <a:effectLst/>
                <a:latin typeface="Arial" panose="020B0604020202020204" pitchFamily="34" charset="0"/>
                <a:ea typeface="Calibri" panose="020F0502020204030204" pitchFamily="34" charset="0"/>
              </a:rPr>
              <a:t>.</a:t>
            </a:r>
            <a:r>
              <a:rPr lang="en-GB" sz="1300" dirty="0">
                <a:solidFill>
                  <a:srgbClr val="0563C1"/>
                </a:solidFill>
                <a:effectLst/>
                <a:latin typeface="Arial" panose="020B0604020202020204" pitchFamily="34" charset="0"/>
                <a:ea typeface="Calibri" panose="020F0502020204030204" pitchFamily="34" charset="0"/>
              </a:rPr>
              <a:t> </a:t>
            </a:r>
            <a:endParaRPr lang="en-GB" sz="1300" dirty="0"/>
          </a:p>
        </p:txBody>
      </p:sp>
    </p:spTree>
    <p:extLst>
      <p:ext uri="{BB962C8B-B14F-4D97-AF65-F5344CB8AC3E}">
        <p14:creationId xmlns:p14="http://schemas.microsoft.com/office/powerpoint/2010/main" val="1496000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B08A89-A27F-7E66-CB55-F3115A708D78}"/>
              </a:ext>
            </a:extLst>
          </p:cNvPr>
          <p:cNvSpPr>
            <a:spLocks noGrp="1"/>
          </p:cNvSpPr>
          <p:nvPr>
            <p:ph type="title"/>
          </p:nvPr>
        </p:nvSpPr>
        <p:spPr>
          <a:xfrm>
            <a:off x="329915" y="137567"/>
            <a:ext cx="11404154" cy="865186"/>
          </a:xfrm>
        </p:spPr>
        <p:txBody>
          <a:bodyPr>
            <a:normAutofit/>
          </a:bodyPr>
          <a:lstStyle/>
          <a:p>
            <a:r>
              <a:rPr lang="en-GB" sz="2400" b="1" dirty="0">
                <a:solidFill>
                  <a:srgbClr val="0070C0"/>
                </a:solidFill>
              </a:rPr>
              <a:t>National MMR Call and Recall </a:t>
            </a:r>
            <a:r>
              <a:rPr lang="en-GB" sz="2400" dirty="0">
                <a:solidFill>
                  <a:srgbClr val="0070C0"/>
                </a:solidFill>
              </a:rPr>
              <a:t>6</a:t>
            </a:r>
            <a:r>
              <a:rPr lang="en-GB" sz="2400" b="1" dirty="0">
                <a:solidFill>
                  <a:srgbClr val="0070C0"/>
                </a:solidFill>
              </a:rPr>
              <a:t>-11-year-olds: Practice Action Check List</a:t>
            </a:r>
            <a:endParaRPr lang="en-GB" sz="2400" dirty="0"/>
          </a:p>
        </p:txBody>
      </p:sp>
      <p:graphicFrame>
        <p:nvGraphicFramePr>
          <p:cNvPr id="11" name="Content Placeholder 3">
            <a:extLst>
              <a:ext uri="{FF2B5EF4-FFF2-40B4-BE49-F238E27FC236}">
                <a16:creationId xmlns:a16="http://schemas.microsoft.com/office/drawing/2014/main" id="{9E270E80-EE94-08CC-6BCE-8BC1A32D0528}"/>
              </a:ext>
            </a:extLst>
          </p:cNvPr>
          <p:cNvGraphicFramePr>
            <a:graphicFrameLocks/>
          </p:cNvGraphicFramePr>
          <p:nvPr>
            <p:extLst>
              <p:ext uri="{D42A27DB-BD31-4B8C-83A1-F6EECF244321}">
                <p14:modId xmlns:p14="http://schemas.microsoft.com/office/powerpoint/2010/main" val="818661468"/>
              </p:ext>
            </p:extLst>
          </p:nvPr>
        </p:nvGraphicFramePr>
        <p:xfrm>
          <a:off x="694365" y="795528"/>
          <a:ext cx="10929698" cy="5874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a:extLst>
              <a:ext uri="{FF2B5EF4-FFF2-40B4-BE49-F238E27FC236}">
                <a16:creationId xmlns:a16="http://schemas.microsoft.com/office/drawing/2014/main" id="{DCD0B60D-0D98-9E75-2D0A-9E3833B740CA}"/>
              </a:ext>
            </a:extLst>
          </p:cNvPr>
          <p:cNvSpPr txBox="1"/>
          <p:nvPr/>
        </p:nvSpPr>
        <p:spPr>
          <a:xfrm>
            <a:off x="2989893" y="4421910"/>
            <a:ext cx="8380516" cy="1384995"/>
          </a:xfrm>
          <a:prstGeom prst="rect">
            <a:avLst/>
          </a:prstGeom>
          <a:noFill/>
        </p:spPr>
        <p:txBody>
          <a:bodyPr wrap="square" rtlCol="0">
            <a:spAutoFit/>
          </a:bodyPr>
          <a:lstStyle/>
          <a:p>
            <a:pPr lvl="0">
              <a:buNone/>
            </a:pPr>
            <a:r>
              <a:rPr lang="en-GB" sz="1100" b="1" dirty="0">
                <a:solidFill>
                  <a:schemeClr val="bg1"/>
                </a:solidFill>
              </a:rPr>
              <a:t>Patient information </a:t>
            </a:r>
          </a:p>
          <a:p>
            <a:pPr marL="171450" indent="-171450">
              <a:buFont typeface="Wingdings" panose="05000000000000000000" pitchFamily="2" charset="2"/>
              <a:buChar char="ü"/>
            </a:pPr>
            <a:r>
              <a:rPr lang="en-GB" sz="1100" dirty="0">
                <a:solidFill>
                  <a:schemeClr val="bg1"/>
                </a:solidFill>
              </a:rPr>
              <a:t>Order NHS patient facing information </a:t>
            </a:r>
          </a:p>
          <a:p>
            <a:pPr marL="171450" indent="-171450">
              <a:buFont typeface="Wingdings" panose="05000000000000000000" pitchFamily="2" charset="2"/>
              <a:buChar char="ü"/>
            </a:pPr>
            <a:r>
              <a:rPr lang="en-GB" sz="1100" dirty="0">
                <a:solidFill>
                  <a:schemeClr val="bg1"/>
                </a:solidFill>
              </a:rPr>
              <a:t>Send invitations tailored for patients. Fully utilize digital communications enabled by your practice system such as </a:t>
            </a:r>
            <a:r>
              <a:rPr lang="en-GB" sz="1100" dirty="0" err="1">
                <a:solidFill>
                  <a:schemeClr val="bg1"/>
                </a:solidFill>
              </a:rPr>
              <a:t>Accurx</a:t>
            </a:r>
            <a:r>
              <a:rPr lang="en-GB" sz="1100" dirty="0">
                <a:solidFill>
                  <a:schemeClr val="bg1"/>
                </a:solidFill>
              </a:rPr>
              <a:t>, </a:t>
            </a:r>
            <a:r>
              <a:rPr lang="en-GB" sz="1100" dirty="0" err="1">
                <a:solidFill>
                  <a:schemeClr val="bg1"/>
                </a:solidFill>
              </a:rPr>
              <a:t>Mjog</a:t>
            </a:r>
            <a:r>
              <a:rPr lang="en-GB" sz="1100" dirty="0">
                <a:solidFill>
                  <a:schemeClr val="bg1"/>
                </a:solidFill>
              </a:rPr>
              <a:t> and SMS to reduce administration time.</a:t>
            </a:r>
          </a:p>
          <a:p>
            <a:pPr marL="171450" indent="-171450">
              <a:buFont typeface="Wingdings" panose="05000000000000000000" pitchFamily="2" charset="2"/>
              <a:buChar char="ü"/>
            </a:pPr>
            <a:r>
              <a:rPr lang="en-GB" sz="1100" dirty="0">
                <a:solidFill>
                  <a:schemeClr val="bg1"/>
                </a:solidFill>
              </a:rPr>
              <a:t>Evidence suggests parents trust NHS leaflets or NHS vaccine information links to digital resources</a:t>
            </a:r>
          </a:p>
          <a:p>
            <a:pPr marL="171450" indent="-171450">
              <a:buFont typeface="Wingdings" panose="05000000000000000000" pitchFamily="2" charset="2"/>
              <a:buChar char="ü"/>
            </a:pPr>
            <a:r>
              <a:rPr lang="en-GB" sz="1100" dirty="0">
                <a:solidFill>
                  <a:schemeClr val="bg1"/>
                </a:solidFill>
              </a:rPr>
              <a:t>Call and recall – evidence suggests this improves uptake when tailored and endorsed by general practice</a:t>
            </a:r>
          </a:p>
          <a:p>
            <a:endParaRPr lang="en-GB" dirty="0"/>
          </a:p>
        </p:txBody>
      </p:sp>
      <p:sp>
        <p:nvSpPr>
          <p:cNvPr id="13" name="TextBox 12">
            <a:extLst>
              <a:ext uri="{FF2B5EF4-FFF2-40B4-BE49-F238E27FC236}">
                <a16:creationId xmlns:a16="http://schemas.microsoft.com/office/drawing/2014/main" id="{3D8A229F-C31F-EBDD-A38A-5C43F0D175EA}"/>
              </a:ext>
            </a:extLst>
          </p:cNvPr>
          <p:cNvSpPr txBox="1"/>
          <p:nvPr/>
        </p:nvSpPr>
        <p:spPr>
          <a:xfrm>
            <a:off x="2989893" y="5612437"/>
            <a:ext cx="8092503" cy="1107996"/>
          </a:xfrm>
          <a:prstGeom prst="rect">
            <a:avLst/>
          </a:prstGeom>
          <a:noFill/>
        </p:spPr>
        <p:txBody>
          <a:bodyPr wrap="square" rtlCol="0">
            <a:spAutoFit/>
          </a:bodyPr>
          <a:lstStyle/>
          <a:p>
            <a:pPr lvl="0">
              <a:buNone/>
            </a:pPr>
            <a:r>
              <a:rPr lang="en-GB" sz="1100" b="1" dirty="0">
                <a:solidFill>
                  <a:schemeClr val="bg1"/>
                </a:solidFill>
              </a:rPr>
              <a:t>Vaccine Clinic</a:t>
            </a:r>
          </a:p>
          <a:p>
            <a:pPr marL="171450" lvl="0" indent="-171450">
              <a:buFont typeface="Wingdings" panose="05000000000000000000" pitchFamily="2" charset="2"/>
              <a:buChar char="ü"/>
            </a:pPr>
            <a:r>
              <a:rPr lang="en-GB" sz="1100" dirty="0">
                <a:solidFill>
                  <a:schemeClr val="bg1"/>
                </a:solidFill>
              </a:rPr>
              <a:t>Order sufficient vaccine in particular MMR, consider if you </a:t>
            </a:r>
            <a:r>
              <a:rPr lang="en-GB" sz="1100" dirty="0">
                <a:solidFill>
                  <a:schemeClr val="bg1"/>
                </a:solidFill>
                <a:latin typeface="Arial" panose="020B0604020202020204" pitchFamily="34" charset="0"/>
                <a:cs typeface="Arial" panose="020B0604020202020204" pitchFamily="34" charset="0"/>
              </a:rPr>
              <a:t>require </a:t>
            </a:r>
            <a:r>
              <a:rPr lang="en-GB" sz="1100" dirty="0" err="1">
                <a:solidFill>
                  <a:schemeClr val="bg1"/>
                </a:solidFill>
              </a:rPr>
              <a:t>Priorix</a:t>
            </a:r>
            <a:r>
              <a:rPr lang="en-GB" sz="1100" dirty="0">
                <a:solidFill>
                  <a:schemeClr val="bg1"/>
                </a:solidFill>
              </a:rPr>
              <a:t> GSK (porcine gelatine free) </a:t>
            </a:r>
          </a:p>
          <a:p>
            <a:pPr marL="171450" indent="-171450">
              <a:buFont typeface="Wingdings" panose="05000000000000000000" pitchFamily="2" charset="2"/>
              <a:buChar char="ü"/>
            </a:pPr>
            <a:r>
              <a:rPr lang="en-GB" sz="1100" dirty="0">
                <a:solidFill>
                  <a:schemeClr val="bg1"/>
                </a:solidFill>
              </a:rPr>
              <a:t>Record all vaccinations administered in accordance with your local procedures and ensure correct coding</a:t>
            </a:r>
          </a:p>
          <a:p>
            <a:pPr marL="171450" indent="-171450">
              <a:buFont typeface="Wingdings" panose="05000000000000000000" pitchFamily="2" charset="2"/>
              <a:buChar char="ü"/>
            </a:pPr>
            <a:r>
              <a:rPr lang="en-GB" sz="1100" dirty="0">
                <a:solidFill>
                  <a:schemeClr val="bg1"/>
                </a:solidFill>
              </a:rPr>
              <a:t>Inform CHIS of any vaccines administered to those aged under 18 years of age </a:t>
            </a:r>
            <a:r>
              <a:rPr lang="en-GB" sz="1100" kern="1200" dirty="0">
                <a:solidFill>
                  <a:schemeClr val="bg1"/>
                </a:solidFill>
                <a:latin typeface="+mn-lt"/>
              </a:rPr>
              <a:t>if there is NOT an automatic CHIS vaccine data upload in your area. </a:t>
            </a:r>
            <a:endParaRPr lang="en-GB" sz="1100" kern="1200" dirty="0">
              <a:solidFill>
                <a:schemeClr val="bg1"/>
              </a:solidFill>
              <a:latin typeface="+mn-lt"/>
              <a:ea typeface="+mn-ea"/>
              <a:cs typeface="+mn-cs"/>
            </a:endParaRPr>
          </a:p>
          <a:p>
            <a:pPr marL="171450" indent="-171450">
              <a:buFont typeface="Wingdings" panose="05000000000000000000" pitchFamily="2" charset="2"/>
              <a:buChar char="ü"/>
            </a:pPr>
            <a:r>
              <a:rPr lang="en-GB" sz="1100" dirty="0">
                <a:solidFill>
                  <a:schemeClr val="bg1"/>
                </a:solidFill>
              </a:rPr>
              <a:t>Follow up any patients who did not attend to agree another appointment time and/or address their concerns    </a:t>
            </a:r>
          </a:p>
        </p:txBody>
      </p:sp>
    </p:spTree>
    <p:extLst>
      <p:ext uri="{BB962C8B-B14F-4D97-AF65-F5344CB8AC3E}">
        <p14:creationId xmlns:p14="http://schemas.microsoft.com/office/powerpoint/2010/main" val="3944158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B08A89-A27F-7E66-CB55-F3115A708D78}"/>
              </a:ext>
            </a:extLst>
          </p:cNvPr>
          <p:cNvSpPr>
            <a:spLocks noGrp="1"/>
          </p:cNvSpPr>
          <p:nvPr>
            <p:ph type="title"/>
          </p:nvPr>
        </p:nvSpPr>
        <p:spPr>
          <a:xfrm>
            <a:off x="209696" y="-57871"/>
            <a:ext cx="11404154" cy="865186"/>
          </a:xfrm>
        </p:spPr>
        <p:txBody>
          <a:bodyPr/>
          <a:lstStyle/>
          <a:p>
            <a:r>
              <a:rPr lang="en-GB" sz="3600" b="1" dirty="0">
                <a:solidFill>
                  <a:srgbClr val="0070C0"/>
                </a:solidFill>
              </a:rPr>
              <a:t>Immunisation Resources </a:t>
            </a:r>
            <a:endParaRPr lang="en-GB" dirty="0"/>
          </a:p>
        </p:txBody>
      </p:sp>
      <p:graphicFrame>
        <p:nvGraphicFramePr>
          <p:cNvPr id="3" name="Table 2">
            <a:extLst>
              <a:ext uri="{FF2B5EF4-FFF2-40B4-BE49-F238E27FC236}">
                <a16:creationId xmlns:a16="http://schemas.microsoft.com/office/drawing/2014/main" id="{F2F6C86A-819C-3430-16DE-FFABB848F945}"/>
              </a:ext>
            </a:extLst>
          </p:cNvPr>
          <p:cNvGraphicFramePr>
            <a:graphicFrameLocks noGrp="1"/>
          </p:cNvGraphicFramePr>
          <p:nvPr>
            <p:extLst>
              <p:ext uri="{D42A27DB-BD31-4B8C-83A1-F6EECF244321}">
                <p14:modId xmlns:p14="http://schemas.microsoft.com/office/powerpoint/2010/main" val="1830703543"/>
              </p:ext>
            </p:extLst>
          </p:nvPr>
        </p:nvGraphicFramePr>
        <p:xfrm>
          <a:off x="209696" y="740664"/>
          <a:ext cx="11772608" cy="5687750"/>
        </p:xfrm>
        <a:graphic>
          <a:graphicData uri="http://schemas.openxmlformats.org/drawingml/2006/table">
            <a:tbl>
              <a:tblPr firstRow="1" bandRow="1">
                <a:tableStyleId>{5C22544A-7EE6-4342-B048-85BDC9FD1C3A}</a:tableStyleId>
              </a:tblPr>
              <a:tblGrid>
                <a:gridCol w="4376002">
                  <a:extLst>
                    <a:ext uri="{9D8B030D-6E8A-4147-A177-3AD203B41FA5}">
                      <a16:colId xmlns:a16="http://schemas.microsoft.com/office/drawing/2014/main" val="42479042"/>
                    </a:ext>
                  </a:extLst>
                </a:gridCol>
                <a:gridCol w="7396606">
                  <a:extLst>
                    <a:ext uri="{9D8B030D-6E8A-4147-A177-3AD203B41FA5}">
                      <a16:colId xmlns:a16="http://schemas.microsoft.com/office/drawing/2014/main" val="2290374599"/>
                    </a:ext>
                  </a:extLst>
                </a:gridCol>
              </a:tblGrid>
              <a:tr h="520466">
                <a:tc>
                  <a:txBody>
                    <a:bodyPr/>
                    <a:lstStyle/>
                    <a:p>
                      <a:r>
                        <a:rPr lang="en-GB" dirty="0">
                          <a:solidFill>
                            <a:schemeClr val="bg1"/>
                          </a:solidFill>
                        </a:rPr>
                        <a:t>Topic </a:t>
                      </a:r>
                    </a:p>
                  </a:txBody>
                  <a:tcPr>
                    <a:solidFill>
                      <a:schemeClr val="bg2"/>
                    </a:solidFill>
                  </a:tcPr>
                </a:tc>
                <a:tc>
                  <a:txBody>
                    <a:bodyPr/>
                    <a:lstStyle/>
                    <a:p>
                      <a:r>
                        <a:rPr lang="en-GB" dirty="0">
                          <a:solidFill>
                            <a:schemeClr val="bg1"/>
                          </a:solidFill>
                        </a:rPr>
                        <a:t>Link </a:t>
                      </a:r>
                    </a:p>
                  </a:txBody>
                  <a:tcPr>
                    <a:solidFill>
                      <a:schemeClr val="bg2"/>
                    </a:solidFill>
                  </a:tcPr>
                </a:tc>
                <a:extLst>
                  <a:ext uri="{0D108BD9-81ED-4DB2-BD59-A6C34878D82A}">
                    <a16:rowId xmlns:a16="http://schemas.microsoft.com/office/drawing/2014/main" val="4199642484"/>
                  </a:ext>
                </a:extLst>
              </a:tr>
              <a:tr h="542254">
                <a:tc>
                  <a:txBody>
                    <a:bodyPr/>
                    <a:lstStyle/>
                    <a:p>
                      <a:r>
                        <a:rPr lang="en-GB" sz="1200" dirty="0">
                          <a:solidFill>
                            <a:schemeClr val="tx1"/>
                          </a:solidFill>
                          <a:latin typeface="Arial" panose="020B0604020202020204" pitchFamily="34" charset="0"/>
                          <a:cs typeface="Arial" panose="020B0604020202020204" pitchFamily="34" charset="0"/>
                        </a:rPr>
                        <a:t>UK immunisation schedule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Complete routine immunisation schedule - GOV.UK (www.gov.uk)</a:t>
                      </a:r>
                      <a:endParaRPr lang="en-GB" sz="1200" u="sng" kern="1200" dirty="0">
                        <a:solidFill>
                          <a:schemeClr val="bg2"/>
                        </a:solidFill>
                        <a:effectLst/>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A visual guide to vaccines - GOV.UK (www.gov.uk)</a:t>
                      </a:r>
                      <a:endParaRPr lang="en-GB" sz="1200" dirty="0">
                        <a:solidFill>
                          <a:schemeClr val="bg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59049938"/>
                  </a:ext>
                </a:extLst>
              </a:tr>
              <a:tr h="406099">
                <a:tc>
                  <a:txBody>
                    <a:bodyPr/>
                    <a:lstStyle/>
                    <a:p>
                      <a:r>
                        <a:rPr lang="en-GB" sz="1200" dirty="0">
                          <a:solidFill>
                            <a:schemeClr val="tx1"/>
                          </a:solidFill>
                          <a:latin typeface="Arial" panose="020B0604020202020204" pitchFamily="34" charset="0"/>
                          <a:cs typeface="Arial" panose="020B0604020202020204" pitchFamily="34" charset="0"/>
                        </a:rPr>
                        <a:t>Vaccination of individuals with uncertain or incomplete immunisation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Vaccination of individuals with uncertain or incomplete immunisation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85714747"/>
                  </a:ext>
                </a:extLst>
              </a:tr>
              <a:tr h="399334">
                <a:tc>
                  <a:txBody>
                    <a:bodyPr/>
                    <a:lstStyle/>
                    <a:p>
                      <a:r>
                        <a:rPr lang="en-GB" sz="1200" dirty="0">
                          <a:solidFill>
                            <a:schemeClr val="tx1"/>
                          </a:solidFill>
                          <a:latin typeface="Arial" panose="020B0604020202020204" pitchFamily="34" charset="0"/>
                          <a:cs typeface="Arial" panose="020B0604020202020204" pitchFamily="34" charset="0"/>
                        </a:rPr>
                        <a:t>PGDs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sng" kern="1200" dirty="0">
                          <a:solidFill>
                            <a:schemeClr val="bg2"/>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Immunisation patient group direction (PGD) templates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45695738"/>
                  </a:ext>
                </a:extLst>
              </a:tr>
              <a:tr h="363116">
                <a:tc>
                  <a:txBody>
                    <a:bodyPr/>
                    <a:lstStyle/>
                    <a:p>
                      <a:r>
                        <a:rPr lang="en-GB" sz="1200" dirty="0">
                          <a:solidFill>
                            <a:schemeClr val="tx1"/>
                          </a:solidFill>
                          <a:latin typeface="Arial" panose="020B0604020202020204" pitchFamily="34" charset="0"/>
                          <a:cs typeface="Arial" panose="020B0604020202020204" pitchFamily="34" charset="0"/>
                        </a:rPr>
                        <a:t>Vaccines and porcine gelatine support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bg2"/>
                          </a:solidFill>
                          <a:hlinkClick r:id="rId6">
                            <a:extLst>
                              <a:ext uri="{A12FA001-AC4F-418D-AE19-62706E023703}">
                                <ahyp:hlinkClr xmlns:ahyp="http://schemas.microsoft.com/office/drawing/2018/hyperlinkcolor" val="tx"/>
                              </a:ext>
                            </a:extLst>
                          </a:hlinkClick>
                        </a:rPr>
                        <a:t>Vaccines and porcine gelatine - GOV.UK (www.gov.uk)</a:t>
                      </a:r>
                      <a:endParaRPr lang="en-GB" sz="1200" u="sng" kern="1200" dirty="0">
                        <a:solidFill>
                          <a:schemeClr val="bg2"/>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7466380"/>
                  </a:ext>
                </a:extLst>
              </a:tr>
              <a:tr h="587935">
                <a:tc>
                  <a:txBody>
                    <a:bodyPr/>
                    <a:lstStyle/>
                    <a:p>
                      <a:r>
                        <a:rPr lang="en-GB" sz="1200" dirty="0">
                          <a:solidFill>
                            <a:schemeClr val="tx1"/>
                          </a:solidFill>
                          <a:latin typeface="Arial" panose="020B0604020202020204" pitchFamily="34" charset="0"/>
                          <a:cs typeface="Arial" panose="020B0604020202020204" pitchFamily="34" charset="0"/>
                        </a:rPr>
                        <a:t>Vaccine incident management guidance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NHS England — East of England » Vaccine and cold chain incident management</a:t>
                      </a:r>
                      <a:endParaRPr lang="en-GB" sz="1200" u="sng" kern="1200" dirty="0">
                        <a:solidFill>
                          <a:schemeClr val="bg2"/>
                        </a:solidFill>
                        <a:effectLst/>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Vaccine incident guidance: responding to vaccine errors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93509824"/>
                  </a:ext>
                </a:extLst>
              </a:tr>
              <a:tr h="363116">
                <a:tc>
                  <a:txBody>
                    <a:bodyPr/>
                    <a:lstStyle/>
                    <a:p>
                      <a:r>
                        <a:rPr lang="en-GB" sz="1200" dirty="0">
                          <a:solidFill>
                            <a:schemeClr val="tx1"/>
                          </a:solidFill>
                          <a:latin typeface="Arial" panose="020B0604020202020204" pitchFamily="34" charset="0"/>
                          <a:cs typeface="Arial" panose="020B0604020202020204" pitchFamily="34" charset="0"/>
                        </a:rPr>
                        <a:t>E learning for health Immunisation training- interactive learning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9">
                            <a:extLst>
                              <a:ext uri="{A12FA001-AC4F-418D-AE19-62706E023703}">
                                <ahyp:hlinkClr xmlns:ahyp="http://schemas.microsoft.com/office/drawing/2018/hyperlinkcolor" val="tx"/>
                              </a:ext>
                            </a:extLst>
                          </a:hlinkClick>
                        </a:rPr>
                        <a:t>Immunisation e-learning programme now live - eLearning for healthcare (e-lfh.org.uk)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21615576"/>
                  </a:ext>
                </a:extLst>
              </a:tr>
              <a:tr h="329226">
                <a:tc>
                  <a:txBody>
                    <a:bodyPr/>
                    <a:lstStyle/>
                    <a:p>
                      <a:r>
                        <a:rPr lang="en-GB" sz="1200" dirty="0">
                          <a:solidFill>
                            <a:schemeClr val="tx1"/>
                          </a:solidFill>
                          <a:latin typeface="Arial" panose="020B0604020202020204" pitchFamily="34" charset="0"/>
                          <a:cs typeface="Arial" panose="020B0604020202020204" pitchFamily="34" charset="0"/>
                        </a:rPr>
                        <a:t>NHS Vaccine Strategy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10">
                            <a:extLst>
                              <a:ext uri="{A12FA001-AC4F-418D-AE19-62706E023703}">
                                <ahyp:hlinkClr xmlns:ahyp="http://schemas.microsoft.com/office/drawing/2018/hyperlinkcolor" val="tx"/>
                              </a:ext>
                            </a:extLst>
                          </a:hlinkClick>
                        </a:rPr>
                        <a:t>NHS England » NHS vaccination strategy</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63007131"/>
                  </a:ext>
                </a:extLst>
              </a:tr>
              <a:tr h="329226">
                <a:tc>
                  <a:txBody>
                    <a:bodyPr/>
                    <a:lstStyle/>
                    <a:p>
                      <a:r>
                        <a:rPr lang="en-GB" sz="1200" dirty="0">
                          <a:solidFill>
                            <a:schemeClr val="tx1"/>
                          </a:solidFill>
                          <a:latin typeface="Arial" panose="020B0604020202020204" pitchFamily="34" charset="0"/>
                          <a:cs typeface="Arial" panose="020B0604020202020204" pitchFamily="34" charset="0"/>
                        </a:rPr>
                        <a:t>Vaccine Update (Please sign up to receive your updates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Times New Roman" panose="02020603050405020304" pitchFamily="18" charset="0"/>
                          <a:cs typeface="Arial" panose="020B0604020202020204" pitchFamily="34" charset="0"/>
                          <a:hlinkClick r:id="rId11">
                            <a:extLst>
                              <a:ext uri="{A12FA001-AC4F-418D-AE19-62706E023703}">
                                <ahyp:hlinkClr xmlns:ahyp="http://schemas.microsoft.com/office/drawing/2018/hyperlinkcolor" val="tx"/>
                              </a:ext>
                            </a:extLst>
                          </a:hlinkClick>
                        </a:rPr>
                        <a:t>Vaccine update - GOV.UK (www.gov.uk)</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23025994"/>
                  </a:ext>
                </a:extLst>
              </a:tr>
              <a:tr h="346171">
                <a:tc>
                  <a:txBody>
                    <a:bodyPr/>
                    <a:lstStyle/>
                    <a:p>
                      <a:r>
                        <a:rPr lang="en-GB" sz="1200" dirty="0">
                          <a:solidFill>
                            <a:schemeClr val="tx1"/>
                          </a:solidFill>
                          <a:latin typeface="Arial" panose="020B0604020202020204" pitchFamily="34" charset="0"/>
                          <a:cs typeface="Arial" panose="020B0604020202020204" pitchFamily="34" charset="0"/>
                        </a:rPr>
                        <a:t>FutureNHS, MMR shared leaning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MMR Shared Learning, Inequalities &amp; Innovation - Vaccinations and Screening - Futures Collaboration Platform</a:t>
                      </a:r>
                      <a:endParaRPr lang="en-GB" sz="1200" u="sng" kern="1200" dirty="0">
                        <a:solidFill>
                          <a:schemeClr val="bg2"/>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95878352"/>
                  </a:ext>
                </a:extLst>
              </a:tr>
              <a:tr h="755282">
                <a:tc>
                  <a:txBody>
                    <a:bodyPr/>
                    <a:lstStyle/>
                    <a:p>
                      <a:r>
                        <a:rPr lang="en-GB" sz="1200" dirty="0">
                          <a:solidFill>
                            <a:schemeClr val="tx1"/>
                          </a:solidFill>
                          <a:latin typeface="Arial" panose="020B0604020202020204" pitchFamily="34" charset="0"/>
                          <a:cs typeface="Arial" panose="020B0604020202020204" pitchFamily="34" charset="0"/>
                        </a:rPr>
                        <a:t>Immunisation resources, posters, leaflets and online information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Immunisation - GOV.UK (www.gov.uk)</a:t>
                      </a:r>
                      <a:endParaRPr lang="en-GB" sz="1200" u="sng" kern="1200" dirty="0">
                        <a:solidFill>
                          <a:schemeClr val="bg2"/>
                        </a:solidFill>
                        <a:effectLst/>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Immunisation - GOV.UK (www.gov.uk)</a:t>
                      </a:r>
                      <a:endParaRPr lang="en-GB" sz="1200" u="sng" kern="1200" dirty="0">
                        <a:solidFill>
                          <a:schemeClr val="bg2"/>
                        </a:solidFill>
                        <a:effectLst/>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15">
                            <a:extLst>
                              <a:ext uri="{A12FA001-AC4F-418D-AE19-62706E023703}">
                                <ahyp:hlinkClr xmlns:ahyp="http://schemas.microsoft.com/office/drawing/2018/hyperlinkcolor" val="tx"/>
                              </a:ext>
                            </a:extLst>
                          </a:hlinkClick>
                        </a:rPr>
                        <a:t>NHS vaccinations and when to have them - NHS (www.nhs.uk)</a:t>
                      </a:r>
                      <a:endParaRPr lang="en-GB" sz="1200" u="sng" kern="1200" dirty="0">
                        <a:solidFill>
                          <a:schemeClr val="bg2"/>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360640591"/>
                  </a:ext>
                </a:extLst>
              </a:tr>
              <a:tr h="489311">
                <a:tc>
                  <a:txBody>
                    <a:bodyPr/>
                    <a:lstStyle/>
                    <a:p>
                      <a:r>
                        <a:rPr lang="en-GB" sz="1200" dirty="0">
                          <a:solidFill>
                            <a:schemeClr val="tx1"/>
                          </a:solidFill>
                          <a:latin typeface="Arial" panose="020B0604020202020204" pitchFamily="34" charset="0"/>
                          <a:cs typeface="Arial" panose="020B0604020202020204" pitchFamily="34" charset="0"/>
                        </a:rPr>
                        <a:t>Publication- order paper copies of publications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u="sng" kern="1200" dirty="0">
                          <a:solidFill>
                            <a:schemeClr val="bg2"/>
                          </a:solidFill>
                          <a:effectLst/>
                          <a:latin typeface="Arial" panose="020B0604020202020204" pitchFamily="34" charset="0"/>
                          <a:ea typeface="+mn-ea"/>
                          <a:cs typeface="Arial" panose="020B0604020202020204" pitchFamily="34" charset="0"/>
                          <a:hlinkClick r:id="rId16">
                            <a:extLst>
                              <a:ext uri="{A12FA001-AC4F-418D-AE19-62706E023703}">
                                <ahyp:hlinkClr xmlns:ahyp="http://schemas.microsoft.com/office/drawing/2018/hyperlinkcolor" val="tx"/>
                              </a:ext>
                            </a:extLst>
                          </a:hlinkClick>
                        </a:rPr>
                        <a:t>Home - Health Publications</a:t>
                      </a:r>
                      <a:endParaRPr lang="en-GB" sz="1200" u="sng" kern="1200" dirty="0">
                        <a:solidFill>
                          <a:schemeClr val="bg2"/>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929649853"/>
                  </a:ext>
                </a:extLst>
              </a:tr>
            </a:tbl>
          </a:graphicData>
        </a:graphic>
      </p:graphicFrame>
    </p:spTree>
    <p:extLst>
      <p:ext uri="{BB962C8B-B14F-4D97-AF65-F5344CB8AC3E}">
        <p14:creationId xmlns:p14="http://schemas.microsoft.com/office/powerpoint/2010/main" val="3813949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1_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A963D012-5681-429A-AA65-D5AE824451B5}" vid="{3AF64E19-F4AC-43F7-A159-FD278D169E3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4921</TotalTime>
  <Words>1144</Words>
  <Application>Microsoft Office PowerPoint</Application>
  <PresentationFormat>Widescreen</PresentationFormat>
  <Paragraphs>68</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Wingdings</vt:lpstr>
      <vt:lpstr>NHSD-Refresh-Theme-NOV1120B</vt:lpstr>
      <vt:lpstr>1_NHSD-Refresh-Theme-NOV1120B</vt:lpstr>
      <vt:lpstr>GP Practice Action Check List to support the National MMR catch up ‘Call and Recall’</vt:lpstr>
      <vt:lpstr>Context </vt:lpstr>
      <vt:lpstr>National MMR Call and Recall 6-11-year-olds: Practice Action Check List</vt:lpstr>
      <vt:lpstr>Immunisation Resources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Khiroya</dc:creator>
  <cp:lastModifiedBy>HARLOW, Angela (NHS LANCASHIRE AND SOUTH CUMBRIA ICB - 01A)</cp:lastModifiedBy>
  <cp:revision>9</cp:revision>
  <dcterms:created xsi:type="dcterms:W3CDTF">2024-01-08T11:23:16Z</dcterms:created>
  <dcterms:modified xsi:type="dcterms:W3CDTF">2024-02-01T11:23:09Z</dcterms:modified>
</cp:coreProperties>
</file>