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5"/>
  </p:sldMasterIdLst>
  <p:notesMasterIdLst>
    <p:notesMasterId r:id="rId15"/>
  </p:notesMasterIdLst>
  <p:sldIdLst>
    <p:sldId id="2145707882" r:id="rId6"/>
    <p:sldId id="2145707895" r:id="rId7"/>
    <p:sldId id="2145707896" r:id="rId8"/>
    <p:sldId id="273" r:id="rId9"/>
    <p:sldId id="274" r:id="rId10"/>
    <p:sldId id="2145707897" r:id="rId11"/>
    <p:sldId id="261" r:id="rId12"/>
    <p:sldId id="262" r:id="rId13"/>
    <p:sldId id="276" r:id="rId1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69081E-BDF1-DFE4-6B7B-70787D682209}" name="HEGARTY, Paul (NHS LANCASHIRE AND SOUTH CUMBRIA ICB - 00R)" initials="HP(LASCI0" userId="S::paul.hegarty2@nhs.net::df37ef1d-9706-4551-b3da-ecaf2f3a8b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178"/>
    <a:srgbClr val="27235A"/>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3699" autoAdjust="0"/>
  </p:normalViewPr>
  <p:slideViewPr>
    <p:cSldViewPr snapToGrid="0" showGuides="1">
      <p:cViewPr varScale="1">
        <p:scale>
          <a:sx n="100" d="100"/>
          <a:sy n="100" d="100"/>
        </p:scale>
        <p:origin x="1392" y="78"/>
      </p:cViewPr>
      <p:guideLst>
        <p:guide orient="horz" pos="2137"/>
        <p:guide pos="381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Gorner" userId="196fb7b9-a58c-449e-8c3e-c57e24c5fc93" providerId="ADAL" clId="{BD6806F2-55AC-44F3-A0B7-5EF73C4991E8}"/>
    <pc:docChg chg="undo custSel addSld delSld modSld delMainMaster">
      <pc:chgData name="Stephanie Gorner" userId="196fb7b9-a58c-449e-8c3e-c57e24c5fc93" providerId="ADAL" clId="{BD6806F2-55AC-44F3-A0B7-5EF73C4991E8}" dt="2024-04-15T09:37:39.113" v="80" actId="47"/>
      <pc:docMkLst>
        <pc:docMk/>
      </pc:docMkLst>
      <pc:sldChg chg="del">
        <pc:chgData name="Stephanie Gorner" userId="196fb7b9-a58c-449e-8c3e-c57e24c5fc93" providerId="ADAL" clId="{BD6806F2-55AC-44F3-A0B7-5EF73C4991E8}" dt="2024-04-15T09:34:34.075" v="28" actId="47"/>
        <pc:sldMkLst>
          <pc:docMk/>
          <pc:sldMk cId="2259308896" sldId="256"/>
        </pc:sldMkLst>
      </pc:sldChg>
      <pc:sldChg chg="del">
        <pc:chgData name="Stephanie Gorner" userId="196fb7b9-a58c-449e-8c3e-c57e24c5fc93" providerId="ADAL" clId="{BD6806F2-55AC-44F3-A0B7-5EF73C4991E8}" dt="2024-04-15T09:34:32.072" v="22" actId="47"/>
        <pc:sldMkLst>
          <pc:docMk/>
          <pc:sldMk cId="0" sldId="257"/>
        </pc:sldMkLst>
      </pc:sldChg>
      <pc:sldChg chg="del">
        <pc:chgData name="Stephanie Gorner" userId="196fb7b9-a58c-449e-8c3e-c57e24c5fc93" providerId="ADAL" clId="{BD6806F2-55AC-44F3-A0B7-5EF73C4991E8}" dt="2024-04-15T09:34:01.787" v="3" actId="47"/>
        <pc:sldMkLst>
          <pc:docMk/>
          <pc:sldMk cId="541495698" sldId="258"/>
        </pc:sldMkLst>
      </pc:sldChg>
      <pc:sldChg chg="del">
        <pc:chgData name="Stephanie Gorner" userId="196fb7b9-a58c-449e-8c3e-c57e24c5fc93" providerId="ADAL" clId="{BD6806F2-55AC-44F3-A0B7-5EF73C4991E8}" dt="2024-04-15T09:34:32.687" v="24" actId="47"/>
        <pc:sldMkLst>
          <pc:docMk/>
          <pc:sldMk cId="2070441247" sldId="259"/>
        </pc:sldMkLst>
      </pc:sldChg>
      <pc:sldChg chg="del">
        <pc:chgData name="Stephanie Gorner" userId="196fb7b9-a58c-449e-8c3e-c57e24c5fc93" providerId="ADAL" clId="{BD6806F2-55AC-44F3-A0B7-5EF73C4991E8}" dt="2024-04-15T09:34:32.992" v="25" actId="47"/>
        <pc:sldMkLst>
          <pc:docMk/>
          <pc:sldMk cId="764619180" sldId="260"/>
        </pc:sldMkLst>
      </pc:sldChg>
      <pc:sldChg chg="modSp add del mod">
        <pc:chgData name="Stephanie Gorner" userId="196fb7b9-a58c-449e-8c3e-c57e24c5fc93" providerId="ADAL" clId="{BD6806F2-55AC-44F3-A0B7-5EF73C4991E8}" dt="2024-04-15T09:36:01.294" v="69" actId="1076"/>
        <pc:sldMkLst>
          <pc:docMk/>
          <pc:sldMk cId="2640274883" sldId="261"/>
        </pc:sldMkLst>
        <pc:spChg chg="mod">
          <ac:chgData name="Stephanie Gorner" userId="196fb7b9-a58c-449e-8c3e-c57e24c5fc93" providerId="ADAL" clId="{BD6806F2-55AC-44F3-A0B7-5EF73C4991E8}" dt="2024-04-15T09:35:50.048" v="67" actId="1076"/>
          <ac:spMkLst>
            <pc:docMk/>
            <pc:sldMk cId="2640274883" sldId="261"/>
            <ac:spMk id="2" creationId="{FC973682-1D9A-0CEA-88F0-01B500EB8A01}"/>
          </ac:spMkLst>
        </pc:spChg>
        <pc:spChg chg="mod">
          <ac:chgData name="Stephanie Gorner" userId="196fb7b9-a58c-449e-8c3e-c57e24c5fc93" providerId="ADAL" clId="{BD6806F2-55AC-44F3-A0B7-5EF73C4991E8}" dt="2024-04-15T09:35:55.313" v="68" actId="1076"/>
          <ac:spMkLst>
            <pc:docMk/>
            <pc:sldMk cId="2640274883" sldId="261"/>
            <ac:spMk id="3" creationId="{B3AFF6C6-23E2-69BC-335F-1BFD55904239}"/>
          </ac:spMkLst>
        </pc:spChg>
        <pc:graphicFrameChg chg="mod">
          <ac:chgData name="Stephanie Gorner" userId="196fb7b9-a58c-449e-8c3e-c57e24c5fc93" providerId="ADAL" clId="{BD6806F2-55AC-44F3-A0B7-5EF73C4991E8}" dt="2024-04-15T09:36:01.294" v="69" actId="1076"/>
          <ac:graphicFrameMkLst>
            <pc:docMk/>
            <pc:sldMk cId="2640274883" sldId="261"/>
            <ac:graphicFrameMk id="5" creationId="{68B6EE98-52FF-8E7D-B0AE-46D819408B1D}"/>
          </ac:graphicFrameMkLst>
        </pc:graphicFrameChg>
      </pc:sldChg>
      <pc:sldChg chg="modSp add del mod">
        <pc:chgData name="Stephanie Gorner" userId="196fb7b9-a58c-449e-8c3e-c57e24c5fc93" providerId="ADAL" clId="{BD6806F2-55AC-44F3-A0B7-5EF73C4991E8}" dt="2024-04-15T09:35:41" v="66" actId="1076"/>
        <pc:sldMkLst>
          <pc:docMk/>
          <pc:sldMk cId="2432020397" sldId="262"/>
        </pc:sldMkLst>
        <pc:spChg chg="mod">
          <ac:chgData name="Stephanie Gorner" userId="196fb7b9-a58c-449e-8c3e-c57e24c5fc93" providerId="ADAL" clId="{BD6806F2-55AC-44F3-A0B7-5EF73C4991E8}" dt="2024-04-15T09:35:41" v="66" actId="1076"/>
          <ac:spMkLst>
            <pc:docMk/>
            <pc:sldMk cId="2432020397" sldId="262"/>
            <ac:spMk id="3" creationId="{B3AFF6C6-23E2-69BC-335F-1BFD55904239}"/>
          </ac:spMkLst>
        </pc:spChg>
      </pc:sldChg>
      <pc:sldChg chg="del">
        <pc:chgData name="Stephanie Gorner" userId="196fb7b9-a58c-449e-8c3e-c57e24c5fc93" providerId="ADAL" clId="{BD6806F2-55AC-44F3-A0B7-5EF73C4991E8}" dt="2024-04-15T09:34:33.262" v="26" actId="47"/>
        <pc:sldMkLst>
          <pc:docMk/>
          <pc:sldMk cId="3255329681" sldId="264"/>
        </pc:sldMkLst>
      </pc:sldChg>
      <pc:sldChg chg="del">
        <pc:chgData name="Stephanie Gorner" userId="196fb7b9-a58c-449e-8c3e-c57e24c5fc93" providerId="ADAL" clId="{BD6806F2-55AC-44F3-A0B7-5EF73C4991E8}" dt="2024-04-15T09:34:28.537" v="13" actId="47"/>
        <pc:sldMkLst>
          <pc:docMk/>
          <pc:sldMk cId="3573224943" sldId="266"/>
        </pc:sldMkLst>
      </pc:sldChg>
      <pc:sldChg chg="del">
        <pc:chgData name="Stephanie Gorner" userId="196fb7b9-a58c-449e-8c3e-c57e24c5fc93" providerId="ADAL" clId="{BD6806F2-55AC-44F3-A0B7-5EF73C4991E8}" dt="2024-04-15T09:34:02.997" v="4" actId="47"/>
        <pc:sldMkLst>
          <pc:docMk/>
          <pc:sldMk cId="962151200" sldId="268"/>
        </pc:sldMkLst>
      </pc:sldChg>
      <pc:sldChg chg="del">
        <pc:chgData name="Stephanie Gorner" userId="196fb7b9-a58c-449e-8c3e-c57e24c5fc93" providerId="ADAL" clId="{BD6806F2-55AC-44F3-A0B7-5EF73C4991E8}" dt="2024-04-15T09:34:00.552" v="1" actId="47"/>
        <pc:sldMkLst>
          <pc:docMk/>
          <pc:sldMk cId="3625315198" sldId="270"/>
        </pc:sldMkLst>
      </pc:sldChg>
      <pc:sldChg chg="add del">
        <pc:chgData name="Stephanie Gorner" userId="196fb7b9-a58c-449e-8c3e-c57e24c5fc93" providerId="ADAL" clId="{BD6806F2-55AC-44F3-A0B7-5EF73C4991E8}" dt="2024-04-15T09:34:50.613" v="52" actId="47"/>
        <pc:sldMkLst>
          <pc:docMk/>
          <pc:sldMk cId="258834159" sldId="273"/>
        </pc:sldMkLst>
      </pc:sldChg>
      <pc:sldChg chg="modSp add del mod">
        <pc:chgData name="Stephanie Gorner" userId="196fb7b9-a58c-449e-8c3e-c57e24c5fc93" providerId="ADAL" clId="{BD6806F2-55AC-44F3-A0B7-5EF73C4991E8}" dt="2024-04-15T09:37:10.379" v="79" actId="1076"/>
        <pc:sldMkLst>
          <pc:docMk/>
          <pc:sldMk cId="4235185794" sldId="274"/>
        </pc:sldMkLst>
        <pc:spChg chg="mod">
          <ac:chgData name="Stephanie Gorner" userId="196fb7b9-a58c-449e-8c3e-c57e24c5fc93" providerId="ADAL" clId="{BD6806F2-55AC-44F3-A0B7-5EF73C4991E8}" dt="2024-04-15T09:36:54.888" v="76" actId="1076"/>
          <ac:spMkLst>
            <pc:docMk/>
            <pc:sldMk cId="4235185794" sldId="274"/>
            <ac:spMk id="2" creationId="{FC973682-1D9A-0CEA-88F0-01B500EB8A01}"/>
          </ac:spMkLst>
        </pc:spChg>
        <pc:spChg chg="mod">
          <ac:chgData name="Stephanie Gorner" userId="196fb7b9-a58c-449e-8c3e-c57e24c5fc93" providerId="ADAL" clId="{BD6806F2-55AC-44F3-A0B7-5EF73C4991E8}" dt="2024-04-15T09:37:10.379" v="79" actId="1076"/>
          <ac:spMkLst>
            <pc:docMk/>
            <pc:sldMk cId="4235185794" sldId="274"/>
            <ac:spMk id="9" creationId="{A34E55CC-AF83-0E42-E845-3EDC215E9610}"/>
          </ac:spMkLst>
        </pc:spChg>
        <pc:spChg chg="mod">
          <ac:chgData name="Stephanie Gorner" userId="196fb7b9-a58c-449e-8c3e-c57e24c5fc93" providerId="ADAL" clId="{BD6806F2-55AC-44F3-A0B7-5EF73C4991E8}" dt="2024-04-15T09:37:05.646" v="78" actId="14100"/>
          <ac:spMkLst>
            <pc:docMk/>
            <pc:sldMk cId="4235185794" sldId="274"/>
            <ac:spMk id="10" creationId="{E39BDCD3-299A-EED7-1CF8-C1603E1E147A}"/>
          </ac:spMkLst>
        </pc:spChg>
        <pc:spChg chg="mod">
          <ac:chgData name="Stephanie Gorner" userId="196fb7b9-a58c-449e-8c3e-c57e24c5fc93" providerId="ADAL" clId="{BD6806F2-55AC-44F3-A0B7-5EF73C4991E8}" dt="2024-04-15T09:37:00.343" v="77" actId="1076"/>
          <ac:spMkLst>
            <pc:docMk/>
            <pc:sldMk cId="4235185794" sldId="274"/>
            <ac:spMk id="17" creationId="{7CC68CB5-22BD-3112-C853-64519B776533}"/>
          </ac:spMkLst>
        </pc:spChg>
      </pc:sldChg>
      <pc:sldChg chg="del">
        <pc:chgData name="Stephanie Gorner" userId="196fb7b9-a58c-449e-8c3e-c57e24c5fc93" providerId="ADAL" clId="{BD6806F2-55AC-44F3-A0B7-5EF73C4991E8}" dt="2024-04-15T09:34:25.567" v="9" actId="47"/>
        <pc:sldMkLst>
          <pc:docMk/>
          <pc:sldMk cId="1545874972" sldId="275"/>
        </pc:sldMkLst>
      </pc:sldChg>
      <pc:sldChg chg="modSp add del mod">
        <pc:chgData name="Stephanie Gorner" userId="196fb7b9-a58c-449e-8c3e-c57e24c5fc93" providerId="ADAL" clId="{BD6806F2-55AC-44F3-A0B7-5EF73C4991E8}" dt="2024-04-15T09:35:29.923" v="62" actId="1076"/>
        <pc:sldMkLst>
          <pc:docMk/>
          <pc:sldMk cId="3962707024" sldId="276"/>
        </pc:sldMkLst>
        <pc:spChg chg="mod">
          <ac:chgData name="Stephanie Gorner" userId="196fb7b9-a58c-449e-8c3e-c57e24c5fc93" providerId="ADAL" clId="{BD6806F2-55AC-44F3-A0B7-5EF73C4991E8}" dt="2024-04-15T09:35:29.923" v="62" actId="1076"/>
          <ac:spMkLst>
            <pc:docMk/>
            <pc:sldMk cId="3962707024" sldId="276"/>
            <ac:spMk id="2" creationId="{FC973682-1D9A-0CEA-88F0-01B500EB8A01}"/>
          </ac:spMkLst>
        </pc:spChg>
        <pc:spChg chg="mod">
          <ac:chgData name="Stephanie Gorner" userId="196fb7b9-a58c-449e-8c3e-c57e24c5fc93" providerId="ADAL" clId="{BD6806F2-55AC-44F3-A0B7-5EF73C4991E8}" dt="2024-04-15T09:35:26.144" v="61" actId="1076"/>
          <ac:spMkLst>
            <pc:docMk/>
            <pc:sldMk cId="3962707024" sldId="276"/>
            <ac:spMk id="4" creationId="{10F6AFCA-B34A-8EAB-3B93-59ECFDED1E4B}"/>
          </ac:spMkLst>
        </pc:spChg>
      </pc:sldChg>
      <pc:sldChg chg="del">
        <pc:chgData name="Stephanie Gorner" userId="196fb7b9-a58c-449e-8c3e-c57e24c5fc93" providerId="ADAL" clId="{BD6806F2-55AC-44F3-A0B7-5EF73C4991E8}" dt="2024-04-15T09:34:36.571" v="31" actId="47"/>
        <pc:sldMkLst>
          <pc:docMk/>
          <pc:sldMk cId="2723865859" sldId="315"/>
        </pc:sldMkLst>
      </pc:sldChg>
      <pc:sldChg chg="del">
        <pc:chgData name="Stephanie Gorner" userId="196fb7b9-a58c-449e-8c3e-c57e24c5fc93" providerId="ADAL" clId="{BD6806F2-55AC-44F3-A0B7-5EF73C4991E8}" dt="2024-04-15T09:34:37.093" v="32" actId="47"/>
        <pc:sldMkLst>
          <pc:docMk/>
          <pc:sldMk cId="3284616221" sldId="317"/>
        </pc:sldMkLst>
      </pc:sldChg>
      <pc:sldChg chg="del">
        <pc:chgData name="Stephanie Gorner" userId="196fb7b9-a58c-449e-8c3e-c57e24c5fc93" providerId="ADAL" clId="{BD6806F2-55AC-44F3-A0B7-5EF73C4991E8}" dt="2024-04-15T09:34:35.377" v="30" actId="47"/>
        <pc:sldMkLst>
          <pc:docMk/>
          <pc:sldMk cId="2359185522" sldId="320"/>
        </pc:sldMkLst>
      </pc:sldChg>
      <pc:sldChg chg="del">
        <pc:chgData name="Stephanie Gorner" userId="196fb7b9-a58c-449e-8c3e-c57e24c5fc93" providerId="ADAL" clId="{BD6806F2-55AC-44F3-A0B7-5EF73C4991E8}" dt="2024-04-15T09:34:37.614" v="33" actId="47"/>
        <pc:sldMkLst>
          <pc:docMk/>
          <pc:sldMk cId="2747065879" sldId="322"/>
        </pc:sldMkLst>
      </pc:sldChg>
      <pc:sldChg chg="del">
        <pc:chgData name="Stephanie Gorner" userId="196fb7b9-a58c-449e-8c3e-c57e24c5fc93" providerId="ADAL" clId="{BD6806F2-55AC-44F3-A0B7-5EF73C4991E8}" dt="2024-04-15T09:34:38.659" v="35" actId="47"/>
        <pc:sldMkLst>
          <pc:docMk/>
          <pc:sldMk cId="3819273086" sldId="325"/>
        </pc:sldMkLst>
      </pc:sldChg>
      <pc:sldChg chg="del">
        <pc:chgData name="Stephanie Gorner" userId="196fb7b9-a58c-449e-8c3e-c57e24c5fc93" providerId="ADAL" clId="{BD6806F2-55AC-44F3-A0B7-5EF73C4991E8}" dt="2024-04-15T09:34:39.093" v="36" actId="47"/>
        <pc:sldMkLst>
          <pc:docMk/>
          <pc:sldMk cId="1048706739" sldId="327"/>
        </pc:sldMkLst>
      </pc:sldChg>
      <pc:sldChg chg="del">
        <pc:chgData name="Stephanie Gorner" userId="196fb7b9-a58c-449e-8c3e-c57e24c5fc93" providerId="ADAL" clId="{BD6806F2-55AC-44F3-A0B7-5EF73C4991E8}" dt="2024-04-15T09:34:38.078" v="34" actId="47"/>
        <pc:sldMkLst>
          <pc:docMk/>
          <pc:sldMk cId="1432214055" sldId="328"/>
        </pc:sldMkLst>
      </pc:sldChg>
      <pc:sldChg chg="del">
        <pc:chgData name="Stephanie Gorner" userId="196fb7b9-a58c-449e-8c3e-c57e24c5fc93" providerId="ADAL" clId="{BD6806F2-55AC-44F3-A0B7-5EF73C4991E8}" dt="2024-04-15T09:34:34.533" v="29" actId="47"/>
        <pc:sldMkLst>
          <pc:docMk/>
          <pc:sldMk cId="1715113202" sldId="329"/>
        </pc:sldMkLst>
      </pc:sldChg>
      <pc:sldChg chg="del">
        <pc:chgData name="Stephanie Gorner" userId="196fb7b9-a58c-449e-8c3e-c57e24c5fc93" providerId="ADAL" clId="{BD6806F2-55AC-44F3-A0B7-5EF73C4991E8}" dt="2024-04-15T09:34:30.347" v="17" actId="47"/>
        <pc:sldMkLst>
          <pc:docMk/>
          <pc:sldMk cId="91413536" sldId="331"/>
        </pc:sldMkLst>
      </pc:sldChg>
      <pc:sldChg chg="del">
        <pc:chgData name="Stephanie Gorner" userId="196fb7b9-a58c-449e-8c3e-c57e24c5fc93" providerId="ADAL" clId="{BD6806F2-55AC-44F3-A0B7-5EF73C4991E8}" dt="2024-04-15T09:34:31.110" v="19" actId="47"/>
        <pc:sldMkLst>
          <pc:docMk/>
          <pc:sldMk cId="1508356178" sldId="640"/>
        </pc:sldMkLst>
      </pc:sldChg>
      <pc:sldChg chg="del">
        <pc:chgData name="Stephanie Gorner" userId="196fb7b9-a58c-449e-8c3e-c57e24c5fc93" providerId="ADAL" clId="{BD6806F2-55AC-44F3-A0B7-5EF73C4991E8}" dt="2024-04-15T09:34:27.212" v="11" actId="47"/>
        <pc:sldMkLst>
          <pc:docMk/>
          <pc:sldMk cId="1405658982" sldId="2135245346"/>
        </pc:sldMkLst>
      </pc:sldChg>
      <pc:sldChg chg="del">
        <pc:chgData name="Stephanie Gorner" userId="196fb7b9-a58c-449e-8c3e-c57e24c5fc93" providerId="ADAL" clId="{BD6806F2-55AC-44F3-A0B7-5EF73C4991E8}" dt="2024-04-15T09:34:21.836" v="8" actId="47"/>
        <pc:sldMkLst>
          <pc:docMk/>
          <pc:sldMk cId="2524650004" sldId="2135245352"/>
        </pc:sldMkLst>
      </pc:sldChg>
      <pc:sldChg chg="del">
        <pc:chgData name="Stephanie Gorner" userId="196fb7b9-a58c-449e-8c3e-c57e24c5fc93" providerId="ADAL" clId="{BD6806F2-55AC-44F3-A0B7-5EF73C4991E8}" dt="2024-04-15T09:34:29.031" v="14" actId="47"/>
        <pc:sldMkLst>
          <pc:docMk/>
          <pc:sldMk cId="2015711740" sldId="2135245354"/>
        </pc:sldMkLst>
      </pc:sldChg>
      <pc:sldChg chg="del">
        <pc:chgData name="Stephanie Gorner" userId="196fb7b9-a58c-449e-8c3e-c57e24c5fc93" providerId="ADAL" clId="{BD6806F2-55AC-44F3-A0B7-5EF73C4991E8}" dt="2024-04-15T09:34:29.979" v="16" actId="47"/>
        <pc:sldMkLst>
          <pc:docMk/>
          <pc:sldMk cId="2596236826" sldId="2135245355"/>
        </pc:sldMkLst>
      </pc:sldChg>
      <pc:sldChg chg="del">
        <pc:chgData name="Stephanie Gorner" userId="196fb7b9-a58c-449e-8c3e-c57e24c5fc93" providerId="ADAL" clId="{BD6806F2-55AC-44F3-A0B7-5EF73C4991E8}" dt="2024-04-15T09:34:29.473" v="15" actId="47"/>
        <pc:sldMkLst>
          <pc:docMk/>
          <pc:sldMk cId="338812671" sldId="2135245357"/>
        </pc:sldMkLst>
      </pc:sldChg>
      <pc:sldChg chg="del">
        <pc:chgData name="Stephanie Gorner" userId="196fb7b9-a58c-449e-8c3e-c57e24c5fc93" providerId="ADAL" clId="{BD6806F2-55AC-44F3-A0B7-5EF73C4991E8}" dt="2024-04-15T09:34:30.738" v="18" actId="47"/>
        <pc:sldMkLst>
          <pc:docMk/>
          <pc:sldMk cId="3572425610" sldId="2135245358"/>
        </pc:sldMkLst>
      </pc:sldChg>
      <pc:sldChg chg="del">
        <pc:chgData name="Stephanie Gorner" userId="196fb7b9-a58c-449e-8c3e-c57e24c5fc93" providerId="ADAL" clId="{BD6806F2-55AC-44F3-A0B7-5EF73C4991E8}" dt="2024-04-15T09:33:59.288" v="0" actId="47"/>
        <pc:sldMkLst>
          <pc:docMk/>
          <pc:sldMk cId="1915916626" sldId="2145707871"/>
        </pc:sldMkLst>
      </pc:sldChg>
      <pc:sldChg chg="del">
        <pc:chgData name="Stephanie Gorner" userId="196fb7b9-a58c-449e-8c3e-c57e24c5fc93" providerId="ADAL" clId="{BD6806F2-55AC-44F3-A0B7-5EF73C4991E8}" dt="2024-04-15T09:34:01.091" v="2" actId="47"/>
        <pc:sldMkLst>
          <pc:docMk/>
          <pc:sldMk cId="3665234626" sldId="2145707872"/>
        </pc:sldMkLst>
      </pc:sldChg>
      <pc:sldChg chg="del">
        <pc:chgData name="Stephanie Gorner" userId="196fb7b9-a58c-449e-8c3e-c57e24c5fc93" providerId="ADAL" clId="{BD6806F2-55AC-44F3-A0B7-5EF73C4991E8}" dt="2024-04-15T09:34:13.842" v="6" actId="47"/>
        <pc:sldMkLst>
          <pc:docMk/>
          <pc:sldMk cId="1552644782" sldId="2145707873"/>
        </pc:sldMkLst>
      </pc:sldChg>
      <pc:sldChg chg="del">
        <pc:chgData name="Stephanie Gorner" userId="196fb7b9-a58c-449e-8c3e-c57e24c5fc93" providerId="ADAL" clId="{BD6806F2-55AC-44F3-A0B7-5EF73C4991E8}" dt="2024-04-15T09:34:40.920" v="38" actId="47"/>
        <pc:sldMkLst>
          <pc:docMk/>
          <pc:sldMk cId="184759127" sldId="2145707880"/>
        </pc:sldMkLst>
      </pc:sldChg>
      <pc:sldChg chg="del">
        <pc:chgData name="Stephanie Gorner" userId="196fb7b9-a58c-449e-8c3e-c57e24c5fc93" providerId="ADAL" clId="{BD6806F2-55AC-44F3-A0B7-5EF73C4991E8}" dt="2024-04-15T09:34:41.324" v="39" actId="47"/>
        <pc:sldMkLst>
          <pc:docMk/>
          <pc:sldMk cId="2049679053" sldId="2145707881"/>
        </pc:sldMkLst>
      </pc:sldChg>
      <pc:sldChg chg="del">
        <pc:chgData name="Stephanie Gorner" userId="196fb7b9-a58c-449e-8c3e-c57e24c5fc93" providerId="ADAL" clId="{BD6806F2-55AC-44F3-A0B7-5EF73C4991E8}" dt="2024-04-15T09:34:31.448" v="20" actId="47"/>
        <pc:sldMkLst>
          <pc:docMk/>
          <pc:sldMk cId="1455644555" sldId="2145707883"/>
        </pc:sldMkLst>
      </pc:sldChg>
      <pc:sldChg chg="del">
        <pc:chgData name="Stephanie Gorner" userId="196fb7b9-a58c-449e-8c3e-c57e24c5fc93" providerId="ADAL" clId="{BD6806F2-55AC-44F3-A0B7-5EF73C4991E8}" dt="2024-04-15T09:34:33.589" v="27" actId="47"/>
        <pc:sldMkLst>
          <pc:docMk/>
          <pc:sldMk cId="2201905924" sldId="2145707884"/>
        </pc:sldMkLst>
      </pc:sldChg>
      <pc:sldChg chg="add del">
        <pc:chgData name="Stephanie Gorner" userId="196fb7b9-a58c-449e-8c3e-c57e24c5fc93" providerId="ADAL" clId="{BD6806F2-55AC-44F3-A0B7-5EF73C4991E8}" dt="2024-04-15T09:34:58.850" v="60" actId="47"/>
        <pc:sldMkLst>
          <pc:docMk/>
          <pc:sldMk cId="3640445988" sldId="2145707885"/>
        </pc:sldMkLst>
      </pc:sldChg>
      <pc:sldChg chg="del">
        <pc:chgData name="Stephanie Gorner" userId="196fb7b9-a58c-449e-8c3e-c57e24c5fc93" providerId="ADAL" clId="{BD6806F2-55AC-44F3-A0B7-5EF73C4991E8}" dt="2024-04-15T09:34:40.413" v="37" actId="47"/>
        <pc:sldMkLst>
          <pc:docMk/>
          <pc:sldMk cId="3103683689" sldId="2145707886"/>
        </pc:sldMkLst>
      </pc:sldChg>
      <pc:sldChg chg="del">
        <pc:chgData name="Stephanie Gorner" userId="196fb7b9-a58c-449e-8c3e-c57e24c5fc93" providerId="ADAL" clId="{BD6806F2-55AC-44F3-A0B7-5EF73C4991E8}" dt="2024-04-15T09:34:03.445" v="5" actId="47"/>
        <pc:sldMkLst>
          <pc:docMk/>
          <pc:sldMk cId="1534433807" sldId="2145707887"/>
        </pc:sldMkLst>
      </pc:sldChg>
      <pc:sldChg chg="del">
        <pc:chgData name="Stephanie Gorner" userId="196fb7b9-a58c-449e-8c3e-c57e24c5fc93" providerId="ADAL" clId="{BD6806F2-55AC-44F3-A0B7-5EF73C4991E8}" dt="2024-04-15T09:34:31.758" v="21" actId="47"/>
        <pc:sldMkLst>
          <pc:docMk/>
          <pc:sldMk cId="0" sldId="2145707889"/>
        </pc:sldMkLst>
      </pc:sldChg>
      <pc:sldChg chg="del">
        <pc:chgData name="Stephanie Gorner" userId="196fb7b9-a58c-449e-8c3e-c57e24c5fc93" providerId="ADAL" clId="{BD6806F2-55AC-44F3-A0B7-5EF73C4991E8}" dt="2024-04-15T09:34:32.382" v="23" actId="47"/>
        <pc:sldMkLst>
          <pc:docMk/>
          <pc:sldMk cId="523015206" sldId="2145707890"/>
        </pc:sldMkLst>
      </pc:sldChg>
      <pc:sldChg chg="del">
        <pc:chgData name="Stephanie Gorner" userId="196fb7b9-a58c-449e-8c3e-c57e24c5fc93" providerId="ADAL" clId="{BD6806F2-55AC-44F3-A0B7-5EF73C4991E8}" dt="2024-04-15T09:34:21.051" v="7" actId="47"/>
        <pc:sldMkLst>
          <pc:docMk/>
          <pc:sldMk cId="4020267672" sldId="2145707891"/>
        </pc:sldMkLst>
      </pc:sldChg>
      <pc:sldChg chg="del">
        <pc:chgData name="Stephanie Gorner" userId="196fb7b9-a58c-449e-8c3e-c57e24c5fc93" providerId="ADAL" clId="{BD6806F2-55AC-44F3-A0B7-5EF73C4991E8}" dt="2024-04-15T09:34:26.093" v="10" actId="47"/>
        <pc:sldMkLst>
          <pc:docMk/>
          <pc:sldMk cId="1248556369" sldId="2145707892"/>
        </pc:sldMkLst>
      </pc:sldChg>
      <pc:sldChg chg="del">
        <pc:chgData name="Stephanie Gorner" userId="196fb7b9-a58c-449e-8c3e-c57e24c5fc93" providerId="ADAL" clId="{BD6806F2-55AC-44F3-A0B7-5EF73C4991E8}" dt="2024-04-15T09:34:27.786" v="12" actId="47"/>
        <pc:sldMkLst>
          <pc:docMk/>
          <pc:sldMk cId="1464810047" sldId="2145707893"/>
        </pc:sldMkLst>
      </pc:sldChg>
      <pc:sldChg chg="add del">
        <pc:chgData name="Stephanie Gorner" userId="196fb7b9-a58c-449e-8c3e-c57e24c5fc93" providerId="ADAL" clId="{BD6806F2-55AC-44F3-A0B7-5EF73C4991E8}" dt="2024-04-15T09:37:39.113" v="80" actId="47"/>
        <pc:sldMkLst>
          <pc:docMk/>
          <pc:sldMk cId="2686584493" sldId="2145707894"/>
        </pc:sldMkLst>
      </pc:sldChg>
      <pc:sldChg chg="add del">
        <pc:chgData name="Stephanie Gorner" userId="196fb7b9-a58c-449e-8c3e-c57e24c5fc93" providerId="ADAL" clId="{BD6806F2-55AC-44F3-A0B7-5EF73C4991E8}" dt="2024-04-15T09:34:49.332" v="50" actId="47"/>
        <pc:sldMkLst>
          <pc:docMk/>
          <pc:sldMk cId="4080441478" sldId="2145707895"/>
        </pc:sldMkLst>
      </pc:sldChg>
      <pc:sldChg chg="add del">
        <pc:chgData name="Stephanie Gorner" userId="196fb7b9-a58c-449e-8c3e-c57e24c5fc93" providerId="ADAL" clId="{BD6806F2-55AC-44F3-A0B7-5EF73C4991E8}" dt="2024-04-15T09:34:49.894" v="51" actId="47"/>
        <pc:sldMkLst>
          <pc:docMk/>
          <pc:sldMk cId="2229578035" sldId="2145707896"/>
        </pc:sldMkLst>
      </pc:sldChg>
      <pc:sldChg chg="modSp add del mod">
        <pc:chgData name="Stephanie Gorner" userId="196fb7b9-a58c-449e-8c3e-c57e24c5fc93" providerId="ADAL" clId="{BD6806F2-55AC-44F3-A0B7-5EF73C4991E8}" dt="2024-04-15T09:36:46.395" v="75" actId="1076"/>
        <pc:sldMkLst>
          <pc:docMk/>
          <pc:sldMk cId="4173385853" sldId="2145707897"/>
        </pc:sldMkLst>
        <pc:spChg chg="mod">
          <ac:chgData name="Stephanie Gorner" userId="196fb7b9-a58c-449e-8c3e-c57e24c5fc93" providerId="ADAL" clId="{BD6806F2-55AC-44F3-A0B7-5EF73C4991E8}" dt="2024-04-15T09:36:23.221" v="72" actId="1076"/>
          <ac:spMkLst>
            <pc:docMk/>
            <pc:sldMk cId="4173385853" sldId="2145707897"/>
            <ac:spMk id="2" creationId="{FC973682-1D9A-0CEA-88F0-01B500EB8A01}"/>
          </ac:spMkLst>
        </pc:spChg>
        <pc:spChg chg="mod">
          <ac:chgData name="Stephanie Gorner" userId="196fb7b9-a58c-449e-8c3e-c57e24c5fc93" providerId="ADAL" clId="{BD6806F2-55AC-44F3-A0B7-5EF73C4991E8}" dt="2024-04-15T09:36:16.405" v="71" actId="1076"/>
          <ac:spMkLst>
            <pc:docMk/>
            <pc:sldMk cId="4173385853" sldId="2145707897"/>
            <ac:spMk id="7" creationId="{D8320352-AB5C-0FEB-AE0D-1F925DF0FE72}"/>
          </ac:spMkLst>
        </pc:spChg>
        <pc:spChg chg="mod">
          <ac:chgData name="Stephanie Gorner" userId="196fb7b9-a58c-449e-8c3e-c57e24c5fc93" providerId="ADAL" clId="{BD6806F2-55AC-44F3-A0B7-5EF73C4991E8}" dt="2024-04-15T09:36:46.395" v="75" actId="1076"/>
          <ac:spMkLst>
            <pc:docMk/>
            <pc:sldMk cId="4173385853" sldId="2145707897"/>
            <ac:spMk id="9" creationId="{18380228-9410-94F4-D104-EFE519A49555}"/>
          </ac:spMkLst>
        </pc:spChg>
        <pc:spChg chg="mod">
          <ac:chgData name="Stephanie Gorner" userId="196fb7b9-a58c-449e-8c3e-c57e24c5fc93" providerId="ADAL" clId="{BD6806F2-55AC-44F3-A0B7-5EF73C4991E8}" dt="2024-04-15T09:36:38.739" v="74" actId="14100"/>
          <ac:spMkLst>
            <pc:docMk/>
            <pc:sldMk cId="4173385853" sldId="2145707897"/>
            <ac:spMk id="11" creationId="{E4745130-1B4A-D036-A7C6-824904894A29}"/>
          </ac:spMkLst>
        </pc:spChg>
        <pc:graphicFrameChg chg="mod">
          <ac:chgData name="Stephanie Gorner" userId="196fb7b9-a58c-449e-8c3e-c57e24c5fc93" providerId="ADAL" clId="{BD6806F2-55AC-44F3-A0B7-5EF73C4991E8}" dt="2024-04-15T09:36:13.829" v="70" actId="1076"/>
          <ac:graphicFrameMkLst>
            <pc:docMk/>
            <pc:sldMk cId="4173385853" sldId="2145707897"/>
            <ac:graphicFrameMk id="13" creationId="{8EE88EC2-A5EA-A48B-BAB7-562BD0DC5E26}"/>
          </ac:graphicFrameMkLst>
        </pc:graphicFrameChg>
      </pc:sldChg>
      <pc:sldMasterChg chg="del delSldLayout">
        <pc:chgData name="Stephanie Gorner" userId="196fb7b9-a58c-449e-8c3e-c57e24c5fc93" providerId="ADAL" clId="{BD6806F2-55AC-44F3-A0B7-5EF73C4991E8}" dt="2024-04-15T09:34:41.324" v="39" actId="47"/>
        <pc:sldMasterMkLst>
          <pc:docMk/>
          <pc:sldMasterMk cId="546114077" sldId="2147483648"/>
        </pc:sldMasterMkLst>
        <pc:sldLayoutChg chg="del">
          <pc:chgData name="Stephanie Gorner" userId="196fb7b9-a58c-449e-8c3e-c57e24c5fc93" providerId="ADAL" clId="{BD6806F2-55AC-44F3-A0B7-5EF73C4991E8}" dt="2024-04-15T09:34:41.324" v="39" actId="47"/>
          <pc:sldLayoutMkLst>
            <pc:docMk/>
            <pc:sldMasterMk cId="546114077" sldId="2147483648"/>
            <pc:sldLayoutMk cId="3482616138" sldId="2147483649"/>
          </pc:sldLayoutMkLst>
        </pc:sldLayoutChg>
      </pc:sldMasterChg>
      <pc:sldMasterChg chg="delSldLayout">
        <pc:chgData name="Stephanie Gorner" userId="196fb7b9-a58c-449e-8c3e-c57e24c5fc93" providerId="ADAL" clId="{BD6806F2-55AC-44F3-A0B7-5EF73C4991E8}" dt="2024-04-15T09:34:40.413" v="37" actId="47"/>
        <pc:sldMasterMkLst>
          <pc:docMk/>
          <pc:sldMasterMk cId="2518832642" sldId="2147483724"/>
        </pc:sldMasterMkLst>
        <pc:sldLayoutChg chg="del">
          <pc:chgData name="Stephanie Gorner" userId="196fb7b9-a58c-449e-8c3e-c57e24c5fc93" providerId="ADAL" clId="{BD6806F2-55AC-44F3-A0B7-5EF73C4991E8}" dt="2024-04-15T09:34:34.075" v="28" actId="47"/>
          <pc:sldLayoutMkLst>
            <pc:docMk/>
            <pc:sldMasterMk cId="2518832642" sldId="2147483724"/>
            <pc:sldLayoutMk cId="1686865688" sldId="2147483726"/>
          </pc:sldLayoutMkLst>
        </pc:sldLayoutChg>
        <pc:sldLayoutChg chg="del">
          <pc:chgData name="Stephanie Gorner" userId="196fb7b9-a58c-449e-8c3e-c57e24c5fc93" providerId="ADAL" clId="{BD6806F2-55AC-44F3-A0B7-5EF73C4991E8}" dt="2024-04-15T09:34:39.093" v="36" actId="47"/>
          <pc:sldLayoutMkLst>
            <pc:docMk/>
            <pc:sldMasterMk cId="2518832642" sldId="2147483724"/>
            <pc:sldLayoutMk cId="3660070621" sldId="2147483727"/>
          </pc:sldLayoutMkLst>
        </pc:sldLayoutChg>
        <pc:sldLayoutChg chg="del">
          <pc:chgData name="Stephanie Gorner" userId="196fb7b9-a58c-449e-8c3e-c57e24c5fc93" providerId="ADAL" clId="{BD6806F2-55AC-44F3-A0B7-5EF73C4991E8}" dt="2024-04-15T09:34:35.377" v="30" actId="47"/>
          <pc:sldLayoutMkLst>
            <pc:docMk/>
            <pc:sldMasterMk cId="2518832642" sldId="2147483724"/>
            <pc:sldLayoutMk cId="445866210" sldId="2147483728"/>
          </pc:sldLayoutMkLst>
        </pc:sldLayoutChg>
        <pc:sldLayoutChg chg="del">
          <pc:chgData name="Stephanie Gorner" userId="196fb7b9-a58c-449e-8c3e-c57e24c5fc93" providerId="ADAL" clId="{BD6806F2-55AC-44F3-A0B7-5EF73C4991E8}" dt="2024-04-15T09:34:37.093" v="32" actId="47"/>
          <pc:sldLayoutMkLst>
            <pc:docMk/>
            <pc:sldMasterMk cId="2518832642" sldId="2147483724"/>
            <pc:sldLayoutMk cId="2270537263" sldId="2147483729"/>
          </pc:sldLayoutMkLst>
        </pc:sldLayoutChg>
        <pc:sldLayoutChg chg="del">
          <pc:chgData name="Stephanie Gorner" userId="196fb7b9-a58c-449e-8c3e-c57e24c5fc93" providerId="ADAL" clId="{BD6806F2-55AC-44F3-A0B7-5EF73C4991E8}" dt="2024-04-15T09:34:40.413" v="37" actId="47"/>
          <pc:sldLayoutMkLst>
            <pc:docMk/>
            <pc:sldMasterMk cId="2518832642" sldId="2147483724"/>
            <pc:sldLayoutMk cId="587889558" sldId="214748373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F3943-0568-4910-9350-E4D1C7696234}"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C6AB40D2-F3EC-4074-B497-5105C1FB653D}">
      <dgm:prSet phldrT="[Text]" custT="1"/>
      <dgm:spPr>
        <a:solidFill>
          <a:srgbClr val="92D050">
            <a:alpha val="50000"/>
          </a:srgbClr>
        </a:solidFill>
      </dgm:spPr>
      <dgm:t>
        <a:bodyPr/>
        <a:lstStyle/>
        <a:p>
          <a:r>
            <a:rPr lang="en-GB" sz="1000" b="0" i="0" dirty="0"/>
            <a:t>Achieve better outcomes with the people we work with  </a:t>
          </a:r>
          <a:endParaRPr lang="en-GB" sz="1000" dirty="0"/>
        </a:p>
      </dgm:t>
    </dgm:pt>
    <dgm:pt modelId="{28D6B673-F511-49BD-99BF-4F994DF92AD0}" type="parTrans" cxnId="{DFE036C6-7F1F-46F9-BD68-232F62504E3D}">
      <dgm:prSet/>
      <dgm:spPr/>
      <dgm:t>
        <a:bodyPr/>
        <a:lstStyle/>
        <a:p>
          <a:endParaRPr lang="en-GB"/>
        </a:p>
      </dgm:t>
    </dgm:pt>
    <dgm:pt modelId="{4A10F81E-2348-4AC0-84A1-AF02CD712449}" type="sibTrans" cxnId="{DFE036C6-7F1F-46F9-BD68-232F62504E3D}">
      <dgm:prSet/>
      <dgm:spPr/>
      <dgm:t>
        <a:bodyPr/>
        <a:lstStyle/>
        <a:p>
          <a:endParaRPr lang="en-GB"/>
        </a:p>
      </dgm:t>
    </dgm:pt>
    <dgm:pt modelId="{3A35E3A9-92FE-47D3-904A-518FE52F42FB}">
      <dgm:prSet phldrT="[Text]" custT="1"/>
      <dgm:spPr>
        <a:solidFill>
          <a:srgbClr val="FFC000">
            <a:alpha val="50000"/>
          </a:srgbClr>
        </a:solidFill>
      </dgm:spPr>
      <dgm:t>
        <a:bodyPr/>
        <a:lstStyle/>
        <a:p>
          <a:pPr>
            <a:tabLst/>
          </a:pPr>
          <a:r>
            <a:rPr lang="en-GB" sz="1000" b="0" i="0" dirty="0"/>
            <a:t>Work alongside support already available at a neighbourhood level  </a:t>
          </a:r>
          <a:endParaRPr lang="en-GB" sz="1000" dirty="0"/>
        </a:p>
      </dgm:t>
    </dgm:pt>
    <dgm:pt modelId="{169B2EA3-5686-4586-812F-1DF6026954A5}" type="parTrans" cxnId="{53A54A95-0BB5-44A1-AA78-0D06691FC874}">
      <dgm:prSet/>
      <dgm:spPr/>
      <dgm:t>
        <a:bodyPr/>
        <a:lstStyle/>
        <a:p>
          <a:endParaRPr lang="en-GB"/>
        </a:p>
      </dgm:t>
    </dgm:pt>
    <dgm:pt modelId="{9E58E861-2CFD-492E-9153-2DF8078117DF}" type="sibTrans" cxnId="{53A54A95-0BB5-44A1-AA78-0D06691FC874}">
      <dgm:prSet/>
      <dgm:spPr/>
      <dgm:t>
        <a:bodyPr/>
        <a:lstStyle/>
        <a:p>
          <a:endParaRPr lang="en-GB"/>
        </a:p>
      </dgm:t>
    </dgm:pt>
    <dgm:pt modelId="{0DA63383-B837-46E4-BF77-921CDE4CA54A}">
      <dgm:prSet custT="1"/>
      <dgm:spPr>
        <a:solidFill>
          <a:schemeClr val="accent2">
            <a:lumMod val="60000"/>
            <a:lumOff val="40000"/>
            <a:alpha val="50000"/>
          </a:schemeClr>
        </a:solidFill>
      </dgm:spPr>
      <dgm:t>
        <a:bodyPr/>
        <a:lstStyle/>
        <a:p>
          <a:r>
            <a:rPr lang="en-GB" sz="1000" b="0" i="0" dirty="0"/>
            <a:t>Ensure we use our resources in a smarter way to meet Care Act duties</a:t>
          </a:r>
          <a:endParaRPr lang="en-GB" sz="1000" dirty="0"/>
        </a:p>
      </dgm:t>
    </dgm:pt>
    <dgm:pt modelId="{45E3C7D5-6F4B-4393-BDF5-15511E9BEBFF}" type="parTrans" cxnId="{EE03CE7F-1160-4151-8666-67B8E6906714}">
      <dgm:prSet/>
      <dgm:spPr/>
      <dgm:t>
        <a:bodyPr/>
        <a:lstStyle/>
        <a:p>
          <a:endParaRPr lang="en-GB"/>
        </a:p>
      </dgm:t>
    </dgm:pt>
    <dgm:pt modelId="{74F83861-BC12-4869-8E05-77D54E08D014}" type="sibTrans" cxnId="{EE03CE7F-1160-4151-8666-67B8E6906714}">
      <dgm:prSet/>
      <dgm:spPr/>
      <dgm:t>
        <a:bodyPr/>
        <a:lstStyle/>
        <a:p>
          <a:endParaRPr lang="en-GB"/>
        </a:p>
      </dgm:t>
    </dgm:pt>
    <dgm:pt modelId="{9C1E9357-17E1-4622-94C6-1D9906B43469}">
      <dgm:prSet custT="1"/>
      <dgm:spPr>
        <a:solidFill>
          <a:srgbClr val="FFFF00">
            <a:alpha val="50000"/>
          </a:srgbClr>
        </a:solidFill>
      </dgm:spPr>
      <dgm:t>
        <a:bodyPr/>
        <a:lstStyle/>
        <a:p>
          <a:r>
            <a:rPr lang="en-GB" sz="1000" b="0" i="0" dirty="0"/>
            <a:t>Empower the social care workforce to be confident and competent</a:t>
          </a:r>
          <a:endParaRPr lang="en-GB" sz="1000" dirty="0"/>
        </a:p>
      </dgm:t>
    </dgm:pt>
    <dgm:pt modelId="{11A9E66B-305B-4734-A0B7-EE7B537784BB}" type="parTrans" cxnId="{B0294E96-0CF4-440B-8A3A-3DA9A0B1FC5B}">
      <dgm:prSet/>
      <dgm:spPr/>
      <dgm:t>
        <a:bodyPr/>
        <a:lstStyle/>
        <a:p>
          <a:endParaRPr lang="en-GB"/>
        </a:p>
      </dgm:t>
    </dgm:pt>
    <dgm:pt modelId="{497ADCFF-835C-4902-A631-2EF44F237575}" type="sibTrans" cxnId="{B0294E96-0CF4-440B-8A3A-3DA9A0B1FC5B}">
      <dgm:prSet/>
      <dgm:spPr/>
      <dgm:t>
        <a:bodyPr/>
        <a:lstStyle/>
        <a:p>
          <a:endParaRPr lang="en-GB"/>
        </a:p>
      </dgm:t>
    </dgm:pt>
    <dgm:pt modelId="{4BE4B24E-DD6B-490B-8079-F74FC57D6041}">
      <dgm:prSet custT="1"/>
      <dgm:spPr>
        <a:solidFill>
          <a:schemeClr val="accent5">
            <a:lumMod val="75000"/>
            <a:alpha val="50000"/>
          </a:schemeClr>
        </a:solidFill>
      </dgm:spPr>
      <dgm:t>
        <a:bodyPr/>
        <a:lstStyle/>
        <a:p>
          <a:r>
            <a:rPr lang="en-GB" sz="900" b="0" i="0" dirty="0"/>
            <a:t>Ensure the Adult Social Care workforce understands and applies strengths-based practice in supporting Lancashire residents</a:t>
          </a:r>
          <a:endParaRPr lang="en-GB" sz="900" dirty="0"/>
        </a:p>
      </dgm:t>
    </dgm:pt>
    <dgm:pt modelId="{9F1E87BC-CD82-495A-AD4D-CEE60F0D4431}" type="parTrans" cxnId="{FF291A63-AF9C-4A49-8645-E9985F171A37}">
      <dgm:prSet/>
      <dgm:spPr/>
      <dgm:t>
        <a:bodyPr/>
        <a:lstStyle/>
        <a:p>
          <a:endParaRPr lang="en-GB"/>
        </a:p>
      </dgm:t>
    </dgm:pt>
    <dgm:pt modelId="{5AE46DB5-0A02-4419-9A95-9104246F0743}" type="sibTrans" cxnId="{FF291A63-AF9C-4A49-8645-E9985F171A37}">
      <dgm:prSet/>
      <dgm:spPr/>
      <dgm:t>
        <a:bodyPr/>
        <a:lstStyle/>
        <a:p>
          <a:endParaRPr lang="en-GB"/>
        </a:p>
      </dgm:t>
    </dgm:pt>
    <dgm:pt modelId="{3C955656-BAF2-4F02-A535-6E30EE7CECC4}" type="pres">
      <dgm:prSet presAssocID="{ACDF3943-0568-4910-9350-E4D1C7696234}" presName="Name0" presStyleCnt="0">
        <dgm:presLayoutVars>
          <dgm:dir/>
          <dgm:resizeHandles val="exact"/>
        </dgm:presLayoutVars>
      </dgm:prSet>
      <dgm:spPr/>
    </dgm:pt>
    <dgm:pt modelId="{A2D76EA5-E62F-499F-80F4-2C43740127E9}" type="pres">
      <dgm:prSet presAssocID="{C6AB40D2-F3EC-4074-B497-5105C1FB653D}" presName="Name5" presStyleLbl="vennNode1" presStyleIdx="0" presStyleCnt="5" custLinFactNeighborX="-27840" custLinFactNeighborY="94">
        <dgm:presLayoutVars>
          <dgm:bulletEnabled val="1"/>
        </dgm:presLayoutVars>
      </dgm:prSet>
      <dgm:spPr/>
    </dgm:pt>
    <dgm:pt modelId="{A40BF95F-2BF9-4295-995E-63B49C05BF71}" type="pres">
      <dgm:prSet presAssocID="{4A10F81E-2348-4AC0-84A1-AF02CD712449}" presName="space" presStyleCnt="0"/>
      <dgm:spPr/>
    </dgm:pt>
    <dgm:pt modelId="{EE4D3504-E8F6-4C47-8D47-4B92B6EB7FB8}" type="pres">
      <dgm:prSet presAssocID="{3A35E3A9-92FE-47D3-904A-518FE52F42FB}" presName="Name5" presStyleLbl="vennNode1" presStyleIdx="1" presStyleCnt="5" custScaleX="100775">
        <dgm:presLayoutVars>
          <dgm:bulletEnabled val="1"/>
        </dgm:presLayoutVars>
      </dgm:prSet>
      <dgm:spPr/>
    </dgm:pt>
    <dgm:pt modelId="{1E08FD6D-A61F-48F6-AC23-AC51FBC6A9AC}" type="pres">
      <dgm:prSet presAssocID="{9E58E861-2CFD-492E-9153-2DF8078117DF}" presName="space" presStyleCnt="0"/>
      <dgm:spPr/>
    </dgm:pt>
    <dgm:pt modelId="{9D600F06-B6A2-4D16-9FE1-C220775DA6C4}" type="pres">
      <dgm:prSet presAssocID="{0DA63383-B837-46E4-BF77-921CDE4CA54A}" presName="Name5" presStyleLbl="vennNode1" presStyleIdx="2" presStyleCnt="5" custLinFactNeighborX="-7244" custLinFactNeighborY="-1085">
        <dgm:presLayoutVars>
          <dgm:bulletEnabled val="1"/>
        </dgm:presLayoutVars>
      </dgm:prSet>
      <dgm:spPr/>
    </dgm:pt>
    <dgm:pt modelId="{42BF7FD7-8D89-4A04-BBAA-99C906CE9A2A}" type="pres">
      <dgm:prSet presAssocID="{74F83861-BC12-4869-8E05-77D54E08D014}" presName="space" presStyleCnt="0"/>
      <dgm:spPr/>
    </dgm:pt>
    <dgm:pt modelId="{443189BD-53C9-45BF-84A2-318877F652EC}" type="pres">
      <dgm:prSet presAssocID="{9C1E9357-17E1-4622-94C6-1D9906B43469}" presName="Name5" presStyleLbl="vennNode1" presStyleIdx="3" presStyleCnt="5">
        <dgm:presLayoutVars>
          <dgm:bulletEnabled val="1"/>
        </dgm:presLayoutVars>
      </dgm:prSet>
      <dgm:spPr/>
    </dgm:pt>
    <dgm:pt modelId="{7A973FD6-E712-4757-B0F9-344CAD764C2D}" type="pres">
      <dgm:prSet presAssocID="{497ADCFF-835C-4902-A631-2EF44F237575}" presName="space" presStyleCnt="0"/>
      <dgm:spPr/>
    </dgm:pt>
    <dgm:pt modelId="{43DA435B-1928-4176-A6F2-C6A3A7FB491F}" type="pres">
      <dgm:prSet presAssocID="{4BE4B24E-DD6B-490B-8079-F74FC57D6041}" presName="Name5" presStyleLbl="vennNode1" presStyleIdx="4" presStyleCnt="5" custScaleX="111652" custScaleY="124563">
        <dgm:presLayoutVars>
          <dgm:bulletEnabled val="1"/>
        </dgm:presLayoutVars>
      </dgm:prSet>
      <dgm:spPr/>
    </dgm:pt>
  </dgm:ptLst>
  <dgm:cxnLst>
    <dgm:cxn modelId="{FF291A63-AF9C-4A49-8645-E9985F171A37}" srcId="{ACDF3943-0568-4910-9350-E4D1C7696234}" destId="{4BE4B24E-DD6B-490B-8079-F74FC57D6041}" srcOrd="4" destOrd="0" parTransId="{9F1E87BC-CD82-495A-AD4D-CEE60F0D4431}" sibTransId="{5AE46DB5-0A02-4419-9A95-9104246F0743}"/>
    <dgm:cxn modelId="{EE03CE7F-1160-4151-8666-67B8E6906714}" srcId="{ACDF3943-0568-4910-9350-E4D1C7696234}" destId="{0DA63383-B837-46E4-BF77-921CDE4CA54A}" srcOrd="2" destOrd="0" parTransId="{45E3C7D5-6F4B-4393-BDF5-15511E9BEBFF}" sibTransId="{74F83861-BC12-4869-8E05-77D54E08D014}"/>
    <dgm:cxn modelId="{C1645B80-B785-4078-A15C-429CBE89D8C1}" type="presOf" srcId="{C6AB40D2-F3EC-4074-B497-5105C1FB653D}" destId="{A2D76EA5-E62F-499F-80F4-2C43740127E9}" srcOrd="0" destOrd="0" presId="urn:microsoft.com/office/officeart/2005/8/layout/venn3"/>
    <dgm:cxn modelId="{6F40438B-178E-4F9B-A2B1-C6C6705CB8A4}" type="presOf" srcId="{ACDF3943-0568-4910-9350-E4D1C7696234}" destId="{3C955656-BAF2-4F02-A535-6E30EE7CECC4}" srcOrd="0" destOrd="0" presId="urn:microsoft.com/office/officeart/2005/8/layout/venn3"/>
    <dgm:cxn modelId="{53A54A95-0BB5-44A1-AA78-0D06691FC874}" srcId="{ACDF3943-0568-4910-9350-E4D1C7696234}" destId="{3A35E3A9-92FE-47D3-904A-518FE52F42FB}" srcOrd="1" destOrd="0" parTransId="{169B2EA3-5686-4586-812F-1DF6026954A5}" sibTransId="{9E58E861-2CFD-492E-9153-2DF8078117DF}"/>
    <dgm:cxn modelId="{B0294E96-0CF4-440B-8A3A-3DA9A0B1FC5B}" srcId="{ACDF3943-0568-4910-9350-E4D1C7696234}" destId="{9C1E9357-17E1-4622-94C6-1D9906B43469}" srcOrd="3" destOrd="0" parTransId="{11A9E66B-305B-4734-A0B7-EE7B537784BB}" sibTransId="{497ADCFF-835C-4902-A631-2EF44F237575}"/>
    <dgm:cxn modelId="{588EA3C3-9311-4FC5-964A-E0842CCA3CA8}" type="presOf" srcId="{3A35E3A9-92FE-47D3-904A-518FE52F42FB}" destId="{EE4D3504-E8F6-4C47-8D47-4B92B6EB7FB8}" srcOrd="0" destOrd="0" presId="urn:microsoft.com/office/officeart/2005/8/layout/venn3"/>
    <dgm:cxn modelId="{DFE036C6-7F1F-46F9-BD68-232F62504E3D}" srcId="{ACDF3943-0568-4910-9350-E4D1C7696234}" destId="{C6AB40D2-F3EC-4074-B497-5105C1FB653D}" srcOrd="0" destOrd="0" parTransId="{28D6B673-F511-49BD-99BF-4F994DF92AD0}" sibTransId="{4A10F81E-2348-4AC0-84A1-AF02CD712449}"/>
    <dgm:cxn modelId="{D624A2C9-FDC6-4BA1-8A3B-1955D16AA5F0}" type="presOf" srcId="{0DA63383-B837-46E4-BF77-921CDE4CA54A}" destId="{9D600F06-B6A2-4D16-9FE1-C220775DA6C4}" srcOrd="0" destOrd="0" presId="urn:microsoft.com/office/officeart/2005/8/layout/venn3"/>
    <dgm:cxn modelId="{FC03E5CC-A697-42FD-B1B8-35F65D68255E}" type="presOf" srcId="{4BE4B24E-DD6B-490B-8079-F74FC57D6041}" destId="{43DA435B-1928-4176-A6F2-C6A3A7FB491F}" srcOrd="0" destOrd="0" presId="urn:microsoft.com/office/officeart/2005/8/layout/venn3"/>
    <dgm:cxn modelId="{F702D1EB-DCD5-4612-8378-4A129D5504A0}" type="presOf" srcId="{9C1E9357-17E1-4622-94C6-1D9906B43469}" destId="{443189BD-53C9-45BF-84A2-318877F652EC}" srcOrd="0" destOrd="0" presId="urn:microsoft.com/office/officeart/2005/8/layout/venn3"/>
    <dgm:cxn modelId="{5EE107E7-D02E-42FD-A520-8B818190196F}" type="presParOf" srcId="{3C955656-BAF2-4F02-A535-6E30EE7CECC4}" destId="{A2D76EA5-E62F-499F-80F4-2C43740127E9}" srcOrd="0" destOrd="0" presId="urn:microsoft.com/office/officeart/2005/8/layout/venn3"/>
    <dgm:cxn modelId="{90F63A10-7A8C-4CC1-A757-38BB923C1B59}" type="presParOf" srcId="{3C955656-BAF2-4F02-A535-6E30EE7CECC4}" destId="{A40BF95F-2BF9-4295-995E-63B49C05BF71}" srcOrd="1" destOrd="0" presId="urn:microsoft.com/office/officeart/2005/8/layout/venn3"/>
    <dgm:cxn modelId="{43907ABF-0400-447E-95B1-8CC281106A70}" type="presParOf" srcId="{3C955656-BAF2-4F02-A535-6E30EE7CECC4}" destId="{EE4D3504-E8F6-4C47-8D47-4B92B6EB7FB8}" srcOrd="2" destOrd="0" presId="urn:microsoft.com/office/officeart/2005/8/layout/venn3"/>
    <dgm:cxn modelId="{90265D25-495A-44ED-BE1F-DBB5C97D9077}" type="presParOf" srcId="{3C955656-BAF2-4F02-A535-6E30EE7CECC4}" destId="{1E08FD6D-A61F-48F6-AC23-AC51FBC6A9AC}" srcOrd="3" destOrd="0" presId="urn:microsoft.com/office/officeart/2005/8/layout/venn3"/>
    <dgm:cxn modelId="{82EE9004-6BC8-479A-AA5E-D648ABC5629C}" type="presParOf" srcId="{3C955656-BAF2-4F02-A535-6E30EE7CECC4}" destId="{9D600F06-B6A2-4D16-9FE1-C220775DA6C4}" srcOrd="4" destOrd="0" presId="urn:microsoft.com/office/officeart/2005/8/layout/venn3"/>
    <dgm:cxn modelId="{CFBE25E1-2BAE-4DF7-9745-8A1F38E721B7}" type="presParOf" srcId="{3C955656-BAF2-4F02-A535-6E30EE7CECC4}" destId="{42BF7FD7-8D89-4A04-BBAA-99C906CE9A2A}" srcOrd="5" destOrd="0" presId="urn:microsoft.com/office/officeart/2005/8/layout/venn3"/>
    <dgm:cxn modelId="{626FA6BB-0478-4228-B26F-ED1900D5B73A}" type="presParOf" srcId="{3C955656-BAF2-4F02-A535-6E30EE7CECC4}" destId="{443189BD-53C9-45BF-84A2-318877F652EC}" srcOrd="6" destOrd="0" presId="urn:microsoft.com/office/officeart/2005/8/layout/venn3"/>
    <dgm:cxn modelId="{F1B96406-0226-47AB-8FC2-1792DE823367}" type="presParOf" srcId="{3C955656-BAF2-4F02-A535-6E30EE7CECC4}" destId="{7A973FD6-E712-4757-B0F9-344CAD764C2D}" srcOrd="7" destOrd="0" presId="urn:microsoft.com/office/officeart/2005/8/layout/venn3"/>
    <dgm:cxn modelId="{98BD3940-B0FD-4160-8A7A-EF6EB7F8BE01}" type="presParOf" srcId="{3C955656-BAF2-4F02-A535-6E30EE7CECC4}" destId="{43DA435B-1928-4176-A6F2-C6A3A7FB491F}"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9B89D-5E76-451E-8ACE-B5B68C504DAA}" type="doc">
      <dgm:prSet loTypeId="urn:microsoft.com/office/officeart/2005/8/layout/venn1" loCatId="relationship" qsTypeId="urn:microsoft.com/office/officeart/2005/8/quickstyle/simple1" qsCatId="simple" csTypeId="urn:microsoft.com/office/officeart/2005/8/colors/accent1_2" csCatId="accent1" phldr="1"/>
      <dgm:spPr/>
    </dgm:pt>
    <dgm:pt modelId="{92EABCA6-549E-4A36-BE8E-EEF28A745340}">
      <dgm:prSet phldrT="[Text]" custT="1"/>
      <dgm:spPr>
        <a:solidFill>
          <a:schemeClr val="accent2">
            <a:lumMod val="50000"/>
            <a:alpha val="50000"/>
          </a:schemeClr>
        </a:solidFill>
      </dgm:spPr>
      <dgm:t>
        <a:bodyPr/>
        <a:lstStyle/>
        <a:p>
          <a:pPr lvl="1"/>
          <a:r>
            <a:rPr lang="en-GB" sz="1300" b="1" u="sng" dirty="0">
              <a:solidFill>
                <a:schemeClr val="tx1"/>
              </a:solidFill>
              <a:effectLst/>
              <a:latin typeface="+mn-lt"/>
              <a:ea typeface="Calibri" panose="020F0502020204030204" pitchFamily="34" charset="0"/>
              <a:cs typeface="Helvetica-Light"/>
            </a:rPr>
            <a:t>Working with the VCFSE and Partners</a:t>
          </a:r>
          <a:endParaRPr lang="en-GB" sz="1300" b="1" u="sng" dirty="0">
            <a:solidFill>
              <a:schemeClr val="tx1"/>
            </a:solidFill>
            <a:effectLst/>
            <a:latin typeface="+mn-lt"/>
            <a:ea typeface="Times New Roman" panose="02020603050405020304" pitchFamily="18" charset="0"/>
          </a:endParaRPr>
        </a:p>
        <a:p>
          <a:pPr lvl="1"/>
          <a:r>
            <a:rPr lang="en-GB" sz="1400" dirty="0">
              <a:effectLst/>
              <a:latin typeface="Calibri" panose="020F0502020204030204" pitchFamily="34" charset="0"/>
              <a:ea typeface="Times New Roman" panose="02020603050405020304" pitchFamily="18" charset="0"/>
            </a:rPr>
            <a:t>We need to ensure the key drivers and infrastructure</a:t>
          </a:r>
          <a:r>
            <a:rPr lang="en-GB" sz="1000" dirty="0">
              <a:effectLst/>
              <a:latin typeface="Arial" panose="020B0604020202020204" pitchFamily="34" charset="0"/>
              <a:ea typeface="Times New Roman" panose="02020603050405020304" pitchFamily="18" charset="0"/>
            </a:rPr>
            <a:t> </a:t>
          </a:r>
          <a:r>
            <a:rPr lang="en-GB" sz="1400" dirty="0">
              <a:effectLst/>
              <a:latin typeface="Calibri" panose="020F0502020204030204" pitchFamily="34" charset="0"/>
              <a:ea typeface="Times New Roman" panose="02020603050405020304" pitchFamily="18" charset="0"/>
            </a:rPr>
            <a:t> is in place to support our strategic objectives</a:t>
          </a:r>
          <a:endParaRPr lang="en-GB" sz="1050" dirty="0"/>
        </a:p>
      </dgm:t>
    </dgm:pt>
    <dgm:pt modelId="{97C83AB7-DC93-4A4C-ABE7-8F5B8C455684}" type="parTrans" cxnId="{0BCC7936-D472-4E1E-9FD0-5DF36565CFC2}">
      <dgm:prSet/>
      <dgm:spPr/>
      <dgm:t>
        <a:bodyPr/>
        <a:lstStyle/>
        <a:p>
          <a:endParaRPr lang="en-GB"/>
        </a:p>
      </dgm:t>
    </dgm:pt>
    <dgm:pt modelId="{6878EC84-EFF2-4CAF-999C-E6CD95B108F5}" type="sibTrans" cxnId="{0BCC7936-D472-4E1E-9FD0-5DF36565CFC2}">
      <dgm:prSet/>
      <dgm:spPr/>
      <dgm:t>
        <a:bodyPr/>
        <a:lstStyle/>
        <a:p>
          <a:endParaRPr lang="en-GB"/>
        </a:p>
      </dgm:t>
    </dgm:pt>
    <dgm:pt modelId="{8469C5D5-CCAC-4871-A1B5-361602E2020F}">
      <dgm:prSet phldrT="[Text]" custT="1"/>
      <dgm:spPr>
        <a:solidFill>
          <a:schemeClr val="bg2"/>
        </a:solidFill>
      </dgm:spPr>
      <dgm:t>
        <a:bodyPr/>
        <a:lstStyle/>
        <a:p>
          <a:pPr marL="0" indent="0" algn="l">
            <a:tabLst/>
          </a:pPr>
          <a:r>
            <a:rPr lang="en-GB" sz="1300" b="1" u="sng" dirty="0">
              <a:effectLst/>
              <a:latin typeface="Calibri" panose="020F0502020204030204" pitchFamily="34" charset="0"/>
              <a:ea typeface="Times New Roman" panose="02020603050405020304" pitchFamily="18" charset="0"/>
            </a:rPr>
            <a:t>Connecting People   </a:t>
          </a:r>
          <a:endParaRPr lang="en-GB" sz="1300" b="1" dirty="0">
            <a:effectLst/>
            <a:latin typeface="Calibri" panose="020F0502020204030204" pitchFamily="34" charset="0"/>
            <a:ea typeface="Times New Roman" panose="02020603050405020304" pitchFamily="18" charset="0"/>
          </a:endParaRPr>
        </a:p>
        <a:p>
          <a:pPr marL="0" indent="0" algn="ctr">
            <a:tabLst/>
          </a:pPr>
          <a:r>
            <a:rPr lang="en-GB" sz="1200" dirty="0">
              <a:effectLst/>
              <a:latin typeface="Calibri" panose="020F0502020204030204" pitchFamily="34" charset="0"/>
              <a:ea typeface="Times New Roman" panose="02020603050405020304" pitchFamily="18" charset="0"/>
            </a:rPr>
            <a:t>We want to build on community assets and work alongside our communities to understand their circumstances and empower them to lead change, developing solutions that address their needs. Through co-production we will develop networks which will connect people to the right support at the right time in the right place</a:t>
          </a:r>
          <a:endParaRPr lang="en-GB" sz="1200" dirty="0"/>
        </a:p>
      </dgm:t>
    </dgm:pt>
    <dgm:pt modelId="{4B1242D6-9312-4621-9703-B36AA536DA56}" type="parTrans" cxnId="{26FEEE93-DEEB-4A8A-A003-E79835154C27}">
      <dgm:prSet/>
      <dgm:spPr/>
      <dgm:t>
        <a:bodyPr/>
        <a:lstStyle/>
        <a:p>
          <a:endParaRPr lang="en-GB"/>
        </a:p>
      </dgm:t>
    </dgm:pt>
    <dgm:pt modelId="{E0552730-F301-4FA5-922E-B0BE268A0665}" type="sibTrans" cxnId="{26FEEE93-DEEB-4A8A-A003-E79835154C27}">
      <dgm:prSet/>
      <dgm:spPr/>
      <dgm:t>
        <a:bodyPr/>
        <a:lstStyle/>
        <a:p>
          <a:endParaRPr lang="en-GB"/>
        </a:p>
      </dgm:t>
    </dgm:pt>
    <dgm:pt modelId="{81AB142C-A7E1-49B9-9950-01519C248E0D}">
      <dgm:prSet phldrT="[Text]" custT="1"/>
      <dgm:spPr>
        <a:solidFill>
          <a:srgbClr val="7030A0">
            <a:alpha val="50000"/>
          </a:srgbClr>
        </a:solidFill>
      </dgm:spPr>
      <dgm:t>
        <a:bodyPr/>
        <a:lstStyle/>
        <a:p>
          <a:pPr marL="446088" indent="0"/>
          <a:r>
            <a:rPr lang="en-GB" sz="1300" b="1" u="sng" dirty="0">
              <a:effectLst/>
              <a:latin typeface="Calibri" panose="020F0502020204030204" pitchFamily="34" charset="0"/>
              <a:ea typeface="Times New Roman" panose="02020603050405020304" pitchFamily="18" charset="0"/>
            </a:rPr>
            <a:t>Empowering Communities</a:t>
          </a:r>
          <a:endParaRPr lang="en-GB" sz="1300" b="1" u="sng" dirty="0">
            <a:latin typeface="Times New Roman" panose="02020603050405020304" pitchFamily="18" charset="0"/>
            <a:ea typeface="Times New Roman" panose="02020603050405020304" pitchFamily="18" charset="0"/>
          </a:endParaRPr>
        </a:p>
        <a:p>
          <a:pPr marL="0"/>
          <a:endParaRPr lang="en-GB" sz="1300" u="sng" dirty="0">
            <a:effectLst/>
            <a:latin typeface="Times New Roman" panose="02020603050405020304" pitchFamily="18" charset="0"/>
            <a:ea typeface="Times New Roman" panose="02020603050405020304" pitchFamily="18" charset="0"/>
          </a:endParaRPr>
        </a:p>
        <a:p>
          <a:pPr marL="269875" indent="93663"/>
          <a:r>
            <a:rPr lang="en-GB" sz="1300" dirty="0">
              <a:effectLst/>
              <a:latin typeface="Calibri" panose="020F0502020204030204" pitchFamily="34" charset="0"/>
              <a:ea typeface="Times New Roman" panose="02020603050405020304" pitchFamily="18" charset="0"/>
            </a:rPr>
            <a:t>We will continue to deliver and develop high quality early intervention and prevention services to ensure local residents get the right support at the right time in the right place. </a:t>
          </a:r>
          <a:endParaRPr lang="en-GB" sz="1300" dirty="0"/>
        </a:p>
      </dgm:t>
    </dgm:pt>
    <dgm:pt modelId="{4A54CE0E-1DA2-4744-B482-B647AFA88EDF}" type="parTrans" cxnId="{D2A67251-09DF-4511-8AFD-6A609FEC82FA}">
      <dgm:prSet/>
      <dgm:spPr/>
      <dgm:t>
        <a:bodyPr/>
        <a:lstStyle/>
        <a:p>
          <a:endParaRPr lang="en-GB"/>
        </a:p>
      </dgm:t>
    </dgm:pt>
    <dgm:pt modelId="{2C2C787F-D88F-4B9E-93FC-C48BFD700279}" type="sibTrans" cxnId="{D2A67251-09DF-4511-8AFD-6A609FEC82FA}">
      <dgm:prSet/>
      <dgm:spPr/>
      <dgm:t>
        <a:bodyPr/>
        <a:lstStyle/>
        <a:p>
          <a:endParaRPr lang="en-GB"/>
        </a:p>
      </dgm:t>
    </dgm:pt>
    <dgm:pt modelId="{76E89BEF-6F36-44CC-9469-819008222A3E}" type="pres">
      <dgm:prSet presAssocID="{56D9B89D-5E76-451E-8ACE-B5B68C504DAA}" presName="compositeShape" presStyleCnt="0">
        <dgm:presLayoutVars>
          <dgm:chMax val="7"/>
          <dgm:dir/>
          <dgm:resizeHandles val="exact"/>
        </dgm:presLayoutVars>
      </dgm:prSet>
      <dgm:spPr/>
    </dgm:pt>
    <dgm:pt modelId="{F52966CD-CA1A-40CF-BBF5-B71F1C0CF1E0}" type="pres">
      <dgm:prSet presAssocID="{92EABCA6-549E-4A36-BE8E-EEF28A745340}" presName="circ1" presStyleLbl="vennNode1" presStyleIdx="0" presStyleCnt="3" custScaleX="101690" custScaleY="98769" custLinFactNeighborX="-3074" custLinFactNeighborY="-5875"/>
      <dgm:spPr/>
    </dgm:pt>
    <dgm:pt modelId="{F20A8C72-406C-4AF0-8E5C-9A457B9BB704}" type="pres">
      <dgm:prSet presAssocID="{92EABCA6-549E-4A36-BE8E-EEF28A745340}" presName="circ1Tx" presStyleLbl="revTx" presStyleIdx="0" presStyleCnt="0">
        <dgm:presLayoutVars>
          <dgm:chMax val="0"/>
          <dgm:chPref val="0"/>
          <dgm:bulletEnabled val="1"/>
        </dgm:presLayoutVars>
      </dgm:prSet>
      <dgm:spPr/>
    </dgm:pt>
    <dgm:pt modelId="{83AAA9FA-F36A-4DF3-A7A4-9A2DFBA2B7AA}" type="pres">
      <dgm:prSet presAssocID="{8469C5D5-CCAC-4871-A1B5-361602E2020F}" presName="circ2" presStyleLbl="vennNode1" presStyleIdx="1" presStyleCnt="3" custScaleX="104806" custScaleY="105617" custLinFactNeighborX="3496" custLinFactNeighborY="-1639"/>
      <dgm:spPr/>
    </dgm:pt>
    <dgm:pt modelId="{6417A8F8-7DF7-438E-B3F6-49A63CFC6ED0}" type="pres">
      <dgm:prSet presAssocID="{8469C5D5-CCAC-4871-A1B5-361602E2020F}" presName="circ2Tx" presStyleLbl="revTx" presStyleIdx="0" presStyleCnt="0">
        <dgm:presLayoutVars>
          <dgm:chMax val="0"/>
          <dgm:chPref val="0"/>
          <dgm:bulletEnabled val="1"/>
        </dgm:presLayoutVars>
      </dgm:prSet>
      <dgm:spPr/>
    </dgm:pt>
    <dgm:pt modelId="{49A0EA26-A5FA-4C15-84E3-0C53DCB3543B}" type="pres">
      <dgm:prSet presAssocID="{81AB142C-A7E1-49B9-9950-01519C248E0D}" presName="circ3" presStyleLbl="vennNode1" presStyleIdx="2" presStyleCnt="3" custScaleX="106648" custScaleY="107115"/>
      <dgm:spPr/>
    </dgm:pt>
    <dgm:pt modelId="{CF1E8B8D-1A5C-4D6A-82CB-9D33EC8C4EEA}" type="pres">
      <dgm:prSet presAssocID="{81AB142C-A7E1-49B9-9950-01519C248E0D}" presName="circ3Tx" presStyleLbl="revTx" presStyleIdx="0" presStyleCnt="0">
        <dgm:presLayoutVars>
          <dgm:chMax val="0"/>
          <dgm:chPref val="0"/>
          <dgm:bulletEnabled val="1"/>
        </dgm:presLayoutVars>
      </dgm:prSet>
      <dgm:spPr/>
    </dgm:pt>
  </dgm:ptLst>
  <dgm:cxnLst>
    <dgm:cxn modelId="{74430210-0C0E-4911-BF67-C76F257A947B}" type="presOf" srcId="{56D9B89D-5E76-451E-8ACE-B5B68C504DAA}" destId="{76E89BEF-6F36-44CC-9469-819008222A3E}" srcOrd="0" destOrd="0" presId="urn:microsoft.com/office/officeart/2005/8/layout/venn1"/>
    <dgm:cxn modelId="{0BCC7936-D472-4E1E-9FD0-5DF36565CFC2}" srcId="{56D9B89D-5E76-451E-8ACE-B5B68C504DAA}" destId="{92EABCA6-549E-4A36-BE8E-EEF28A745340}" srcOrd="0" destOrd="0" parTransId="{97C83AB7-DC93-4A4C-ABE7-8F5B8C455684}" sibTransId="{6878EC84-EFF2-4CAF-999C-E6CD95B108F5}"/>
    <dgm:cxn modelId="{61F7AB3B-8A4E-456A-A07D-05CC6245CCA5}" type="presOf" srcId="{81AB142C-A7E1-49B9-9950-01519C248E0D}" destId="{CF1E8B8D-1A5C-4D6A-82CB-9D33EC8C4EEA}" srcOrd="1" destOrd="0" presId="urn:microsoft.com/office/officeart/2005/8/layout/venn1"/>
    <dgm:cxn modelId="{D2A67251-09DF-4511-8AFD-6A609FEC82FA}" srcId="{56D9B89D-5E76-451E-8ACE-B5B68C504DAA}" destId="{81AB142C-A7E1-49B9-9950-01519C248E0D}" srcOrd="2" destOrd="0" parTransId="{4A54CE0E-1DA2-4744-B482-B647AFA88EDF}" sibTransId="{2C2C787F-D88F-4B9E-93FC-C48BFD700279}"/>
    <dgm:cxn modelId="{26FEEE93-DEEB-4A8A-A003-E79835154C27}" srcId="{56D9B89D-5E76-451E-8ACE-B5B68C504DAA}" destId="{8469C5D5-CCAC-4871-A1B5-361602E2020F}" srcOrd="1" destOrd="0" parTransId="{4B1242D6-9312-4621-9703-B36AA536DA56}" sibTransId="{E0552730-F301-4FA5-922E-B0BE268A0665}"/>
    <dgm:cxn modelId="{E506E19D-EB43-46B1-A08A-EBF1558FE663}" type="presOf" srcId="{8469C5D5-CCAC-4871-A1B5-361602E2020F}" destId="{6417A8F8-7DF7-438E-B3F6-49A63CFC6ED0}" srcOrd="1" destOrd="0" presId="urn:microsoft.com/office/officeart/2005/8/layout/venn1"/>
    <dgm:cxn modelId="{9E8D98A4-CC28-4DC7-8956-E50B41A156B1}" type="presOf" srcId="{92EABCA6-549E-4A36-BE8E-EEF28A745340}" destId="{F20A8C72-406C-4AF0-8E5C-9A457B9BB704}" srcOrd="1" destOrd="0" presId="urn:microsoft.com/office/officeart/2005/8/layout/venn1"/>
    <dgm:cxn modelId="{6733E8A8-D548-4CC2-BB99-498262F8000D}" type="presOf" srcId="{81AB142C-A7E1-49B9-9950-01519C248E0D}" destId="{49A0EA26-A5FA-4C15-84E3-0C53DCB3543B}" srcOrd="0" destOrd="0" presId="urn:microsoft.com/office/officeart/2005/8/layout/venn1"/>
    <dgm:cxn modelId="{C455F0A9-9BDC-46A3-B91D-28CDAF9D8DF2}" type="presOf" srcId="{8469C5D5-CCAC-4871-A1B5-361602E2020F}" destId="{83AAA9FA-F36A-4DF3-A7A4-9A2DFBA2B7AA}" srcOrd="0" destOrd="0" presId="urn:microsoft.com/office/officeart/2005/8/layout/venn1"/>
    <dgm:cxn modelId="{E50004C2-CEEF-4AEE-A645-962E84CD732D}" type="presOf" srcId="{92EABCA6-549E-4A36-BE8E-EEF28A745340}" destId="{F52966CD-CA1A-40CF-BBF5-B71F1C0CF1E0}" srcOrd="0" destOrd="0" presId="urn:microsoft.com/office/officeart/2005/8/layout/venn1"/>
    <dgm:cxn modelId="{7711EF72-8483-4BE0-8EA6-D7A623CD1B97}" type="presParOf" srcId="{76E89BEF-6F36-44CC-9469-819008222A3E}" destId="{F52966CD-CA1A-40CF-BBF5-B71F1C0CF1E0}" srcOrd="0" destOrd="0" presId="urn:microsoft.com/office/officeart/2005/8/layout/venn1"/>
    <dgm:cxn modelId="{1B3912F6-A3E7-4159-8969-8A56B0EE96C0}" type="presParOf" srcId="{76E89BEF-6F36-44CC-9469-819008222A3E}" destId="{F20A8C72-406C-4AF0-8E5C-9A457B9BB704}" srcOrd="1" destOrd="0" presId="urn:microsoft.com/office/officeart/2005/8/layout/venn1"/>
    <dgm:cxn modelId="{E8474E58-4D64-4795-BADF-13D5AFF0AA64}" type="presParOf" srcId="{76E89BEF-6F36-44CC-9469-819008222A3E}" destId="{83AAA9FA-F36A-4DF3-A7A4-9A2DFBA2B7AA}" srcOrd="2" destOrd="0" presId="urn:microsoft.com/office/officeart/2005/8/layout/venn1"/>
    <dgm:cxn modelId="{8E50358D-BBF4-4D4C-95EA-375F4B3EA70B}" type="presParOf" srcId="{76E89BEF-6F36-44CC-9469-819008222A3E}" destId="{6417A8F8-7DF7-438E-B3F6-49A63CFC6ED0}" srcOrd="3" destOrd="0" presId="urn:microsoft.com/office/officeart/2005/8/layout/venn1"/>
    <dgm:cxn modelId="{98685BD1-70F0-4916-A38B-0FE852AC93F0}" type="presParOf" srcId="{76E89BEF-6F36-44CC-9469-819008222A3E}" destId="{49A0EA26-A5FA-4C15-84E3-0C53DCB3543B}" srcOrd="4" destOrd="0" presId="urn:microsoft.com/office/officeart/2005/8/layout/venn1"/>
    <dgm:cxn modelId="{9FF2986F-0E84-4E46-825F-F0EC8339119A}" type="presParOf" srcId="{76E89BEF-6F36-44CC-9469-819008222A3E}" destId="{CF1E8B8D-1A5C-4D6A-82CB-9D33EC8C4EE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76EA5-E62F-499F-80F4-2C43740127E9}">
      <dsp:nvSpPr>
        <dsp:cNvPr id="0" name=""/>
        <dsp:cNvSpPr/>
      </dsp:nvSpPr>
      <dsp:spPr>
        <a:xfrm>
          <a:off x="349785" y="148654"/>
          <a:ext cx="1197940" cy="1197940"/>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5927" tIns="12700" rIns="65927" bIns="12700" numCol="1" spcCol="1270" anchor="ctr" anchorCtr="0">
          <a:noAutofit/>
        </a:bodyPr>
        <a:lstStyle/>
        <a:p>
          <a:pPr marL="0" lvl="0" indent="0" algn="ctr" defTabSz="444500">
            <a:lnSpc>
              <a:spcPct val="90000"/>
            </a:lnSpc>
            <a:spcBef>
              <a:spcPct val="0"/>
            </a:spcBef>
            <a:spcAft>
              <a:spcPct val="35000"/>
            </a:spcAft>
            <a:buNone/>
          </a:pPr>
          <a:r>
            <a:rPr lang="en-GB" sz="1000" b="0" i="0" kern="1200" dirty="0"/>
            <a:t>Achieve better outcomes with the people we work with  </a:t>
          </a:r>
          <a:endParaRPr lang="en-GB" sz="1000" kern="1200" dirty="0"/>
        </a:p>
      </dsp:txBody>
      <dsp:txXfrm>
        <a:off x="525219" y="324088"/>
        <a:ext cx="847072" cy="847072"/>
      </dsp:txXfrm>
    </dsp:sp>
    <dsp:sp modelId="{EE4D3504-E8F6-4C47-8D47-4B92B6EB7FB8}">
      <dsp:nvSpPr>
        <dsp:cNvPr id="0" name=""/>
        <dsp:cNvSpPr/>
      </dsp:nvSpPr>
      <dsp:spPr>
        <a:xfrm>
          <a:off x="1374839" y="147528"/>
          <a:ext cx="1207224" cy="1197940"/>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5927" tIns="12700" rIns="65927" bIns="12700" numCol="1" spcCol="1270" anchor="ctr" anchorCtr="0">
          <a:noAutofit/>
        </a:bodyPr>
        <a:lstStyle/>
        <a:p>
          <a:pPr marL="0" lvl="0" indent="0" algn="ctr" defTabSz="444500">
            <a:lnSpc>
              <a:spcPct val="90000"/>
            </a:lnSpc>
            <a:spcBef>
              <a:spcPct val="0"/>
            </a:spcBef>
            <a:spcAft>
              <a:spcPct val="35000"/>
            </a:spcAft>
            <a:buNone/>
            <a:tabLst/>
          </a:pPr>
          <a:r>
            <a:rPr lang="en-GB" sz="1000" b="0" i="0" kern="1200" dirty="0"/>
            <a:t>Work alongside support already available at a neighbourhood level  </a:t>
          </a:r>
          <a:endParaRPr lang="en-GB" sz="1000" kern="1200" dirty="0"/>
        </a:p>
      </dsp:txBody>
      <dsp:txXfrm>
        <a:off x="1551633" y="322962"/>
        <a:ext cx="853636" cy="847072"/>
      </dsp:txXfrm>
    </dsp:sp>
    <dsp:sp modelId="{9D600F06-B6A2-4D16-9FE1-C220775DA6C4}">
      <dsp:nvSpPr>
        <dsp:cNvPr id="0" name=""/>
        <dsp:cNvSpPr/>
      </dsp:nvSpPr>
      <dsp:spPr>
        <a:xfrm>
          <a:off x="2325120" y="134530"/>
          <a:ext cx="1197940" cy="1197940"/>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5927" tIns="12700" rIns="65927" bIns="12700" numCol="1" spcCol="1270" anchor="ctr" anchorCtr="0">
          <a:noAutofit/>
        </a:bodyPr>
        <a:lstStyle/>
        <a:p>
          <a:pPr marL="0" lvl="0" indent="0" algn="ctr" defTabSz="444500">
            <a:lnSpc>
              <a:spcPct val="90000"/>
            </a:lnSpc>
            <a:spcBef>
              <a:spcPct val="0"/>
            </a:spcBef>
            <a:spcAft>
              <a:spcPct val="35000"/>
            </a:spcAft>
            <a:buNone/>
          </a:pPr>
          <a:r>
            <a:rPr lang="en-GB" sz="1000" b="0" i="0" kern="1200" dirty="0"/>
            <a:t>Ensure we use our resources in a smarter way to meet Care Act duties</a:t>
          </a:r>
          <a:endParaRPr lang="en-GB" sz="1000" kern="1200" dirty="0"/>
        </a:p>
      </dsp:txBody>
      <dsp:txXfrm>
        <a:off x="2500554" y="309964"/>
        <a:ext cx="847072" cy="847072"/>
      </dsp:txXfrm>
    </dsp:sp>
    <dsp:sp modelId="{443189BD-53C9-45BF-84A2-318877F652EC}">
      <dsp:nvSpPr>
        <dsp:cNvPr id="0" name=""/>
        <dsp:cNvSpPr/>
      </dsp:nvSpPr>
      <dsp:spPr>
        <a:xfrm>
          <a:off x="3300828" y="147528"/>
          <a:ext cx="1197940" cy="119794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5927" tIns="12700" rIns="65927" bIns="12700" numCol="1" spcCol="1270" anchor="ctr" anchorCtr="0">
          <a:noAutofit/>
        </a:bodyPr>
        <a:lstStyle/>
        <a:p>
          <a:pPr marL="0" lvl="0" indent="0" algn="ctr" defTabSz="444500">
            <a:lnSpc>
              <a:spcPct val="90000"/>
            </a:lnSpc>
            <a:spcBef>
              <a:spcPct val="0"/>
            </a:spcBef>
            <a:spcAft>
              <a:spcPct val="35000"/>
            </a:spcAft>
            <a:buNone/>
          </a:pPr>
          <a:r>
            <a:rPr lang="en-GB" sz="1000" b="0" i="0" kern="1200" dirty="0"/>
            <a:t>Empower the social care workforce to be confident and competent</a:t>
          </a:r>
          <a:endParaRPr lang="en-GB" sz="1000" kern="1200" dirty="0"/>
        </a:p>
      </dsp:txBody>
      <dsp:txXfrm>
        <a:off x="3476262" y="322962"/>
        <a:ext cx="847072" cy="847072"/>
      </dsp:txXfrm>
    </dsp:sp>
    <dsp:sp modelId="{43DA435B-1928-4176-A6F2-C6A3A7FB491F}">
      <dsp:nvSpPr>
        <dsp:cNvPr id="0" name=""/>
        <dsp:cNvSpPr/>
      </dsp:nvSpPr>
      <dsp:spPr>
        <a:xfrm>
          <a:off x="4259181" y="403"/>
          <a:ext cx="1337524" cy="1492190"/>
        </a:xfrm>
        <a:prstGeom prst="ellipse">
          <a:avLst/>
        </a:prstGeom>
        <a:solidFill>
          <a:schemeClr val="accent5">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5927" tIns="11430" rIns="65927" bIns="11430" numCol="1" spcCol="1270" anchor="ctr" anchorCtr="0">
          <a:noAutofit/>
        </a:bodyPr>
        <a:lstStyle/>
        <a:p>
          <a:pPr marL="0" lvl="0" indent="0" algn="ctr" defTabSz="400050">
            <a:lnSpc>
              <a:spcPct val="90000"/>
            </a:lnSpc>
            <a:spcBef>
              <a:spcPct val="0"/>
            </a:spcBef>
            <a:spcAft>
              <a:spcPct val="35000"/>
            </a:spcAft>
            <a:buNone/>
          </a:pPr>
          <a:r>
            <a:rPr lang="en-GB" sz="900" b="0" i="0" kern="1200" dirty="0"/>
            <a:t>Ensure the Adult Social Care workforce understands and applies strengths-based practice in supporting Lancashire residents</a:t>
          </a:r>
          <a:endParaRPr lang="en-GB" sz="900" kern="1200" dirty="0"/>
        </a:p>
      </dsp:txBody>
      <dsp:txXfrm>
        <a:off x="4455057" y="218929"/>
        <a:ext cx="945772" cy="1055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966CD-CA1A-40CF-BBF5-B71F1C0CF1E0}">
      <dsp:nvSpPr>
        <dsp:cNvPr id="0" name=""/>
        <dsp:cNvSpPr/>
      </dsp:nvSpPr>
      <dsp:spPr>
        <a:xfrm>
          <a:off x="2532791" y="0"/>
          <a:ext cx="3223982" cy="3131375"/>
        </a:xfrm>
        <a:prstGeom prst="ellipse">
          <a:avLst/>
        </a:prstGeom>
        <a:solidFill>
          <a:schemeClr val="accent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1" indent="0" algn="ctr" defTabSz="577850">
            <a:lnSpc>
              <a:spcPct val="90000"/>
            </a:lnSpc>
            <a:spcBef>
              <a:spcPct val="0"/>
            </a:spcBef>
            <a:spcAft>
              <a:spcPct val="35000"/>
            </a:spcAft>
            <a:buNone/>
          </a:pPr>
          <a:r>
            <a:rPr lang="en-GB" sz="1300" b="1" u="sng" kern="1200" dirty="0">
              <a:solidFill>
                <a:schemeClr val="tx1"/>
              </a:solidFill>
              <a:effectLst/>
              <a:latin typeface="+mn-lt"/>
              <a:ea typeface="Calibri" panose="020F0502020204030204" pitchFamily="34" charset="0"/>
              <a:cs typeface="Helvetica-Light"/>
            </a:rPr>
            <a:t>Working with the VCFSE and Partners</a:t>
          </a:r>
          <a:endParaRPr lang="en-GB" sz="1300" b="1" u="sng" kern="1200" dirty="0">
            <a:solidFill>
              <a:schemeClr val="tx1"/>
            </a:solidFill>
            <a:effectLst/>
            <a:latin typeface="+mn-lt"/>
            <a:ea typeface="Times New Roman" panose="02020603050405020304" pitchFamily="18" charset="0"/>
          </a:endParaRPr>
        </a:p>
        <a:p>
          <a:pPr marL="0" lvl="1" indent="0" algn="ctr" defTabSz="577850">
            <a:lnSpc>
              <a:spcPct val="90000"/>
            </a:lnSpc>
            <a:spcBef>
              <a:spcPct val="0"/>
            </a:spcBef>
            <a:spcAft>
              <a:spcPct val="35000"/>
            </a:spcAft>
            <a:buNone/>
          </a:pPr>
          <a:r>
            <a:rPr lang="en-GB" sz="1400" kern="1200" dirty="0">
              <a:effectLst/>
              <a:latin typeface="Calibri" panose="020F0502020204030204" pitchFamily="34" charset="0"/>
              <a:ea typeface="Times New Roman" panose="02020603050405020304" pitchFamily="18" charset="0"/>
            </a:rPr>
            <a:t>We need to ensure the key drivers and infrastructure</a:t>
          </a:r>
          <a:r>
            <a:rPr lang="en-GB" sz="1000" kern="1200" dirty="0">
              <a:effectLst/>
              <a:latin typeface="Arial" panose="020B0604020202020204" pitchFamily="34" charset="0"/>
              <a:ea typeface="Times New Roman" panose="02020603050405020304" pitchFamily="18" charset="0"/>
            </a:rPr>
            <a:t> </a:t>
          </a:r>
          <a:r>
            <a:rPr lang="en-GB" sz="1400" kern="1200" dirty="0">
              <a:effectLst/>
              <a:latin typeface="Calibri" panose="020F0502020204030204" pitchFamily="34" charset="0"/>
              <a:ea typeface="Times New Roman" panose="02020603050405020304" pitchFamily="18" charset="0"/>
            </a:rPr>
            <a:t> is in place to support our strategic objectives</a:t>
          </a:r>
          <a:endParaRPr lang="en-GB" sz="1050" kern="1200" dirty="0"/>
        </a:p>
      </dsp:txBody>
      <dsp:txXfrm>
        <a:off x="2962656" y="547990"/>
        <a:ext cx="2364253" cy="1409118"/>
      </dsp:txXfrm>
    </dsp:sp>
    <dsp:sp modelId="{83AAA9FA-F36A-4DF3-A7A4-9A2DFBA2B7AA}">
      <dsp:nvSpPr>
        <dsp:cNvPr id="0" name=""/>
        <dsp:cNvSpPr/>
      </dsp:nvSpPr>
      <dsp:spPr>
        <a:xfrm>
          <a:off x="3835679" y="1927583"/>
          <a:ext cx="3322772" cy="3348484"/>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tabLst/>
          </a:pPr>
          <a:r>
            <a:rPr lang="en-GB" sz="1300" b="1" u="sng" kern="1200" dirty="0">
              <a:effectLst/>
              <a:latin typeface="Calibri" panose="020F0502020204030204" pitchFamily="34" charset="0"/>
              <a:ea typeface="Times New Roman" panose="02020603050405020304" pitchFamily="18" charset="0"/>
            </a:rPr>
            <a:t>Connecting People   </a:t>
          </a:r>
          <a:endParaRPr lang="en-GB" sz="1300" b="1" kern="1200" dirty="0">
            <a:effectLst/>
            <a:latin typeface="Calibri" panose="020F0502020204030204" pitchFamily="34" charset="0"/>
            <a:ea typeface="Times New Roman" panose="02020603050405020304" pitchFamily="18" charset="0"/>
          </a:endParaRPr>
        </a:p>
        <a:p>
          <a:pPr marL="0" lvl="0" indent="0" algn="ctr" defTabSz="577850">
            <a:lnSpc>
              <a:spcPct val="90000"/>
            </a:lnSpc>
            <a:spcBef>
              <a:spcPct val="0"/>
            </a:spcBef>
            <a:spcAft>
              <a:spcPct val="35000"/>
            </a:spcAft>
            <a:buNone/>
            <a:tabLst/>
          </a:pPr>
          <a:r>
            <a:rPr lang="en-GB" sz="1200" kern="1200" dirty="0">
              <a:effectLst/>
              <a:latin typeface="Calibri" panose="020F0502020204030204" pitchFamily="34" charset="0"/>
              <a:ea typeface="Times New Roman" panose="02020603050405020304" pitchFamily="18" charset="0"/>
            </a:rPr>
            <a:t>We want to build on community assets and work alongside our communities to understand their circumstances and empower them to lead change, developing solutions that address their needs. Through co-production we will develop networks which will connect people to the right support at the right time in the right place</a:t>
          </a:r>
          <a:endParaRPr lang="en-GB" sz="1200" kern="1200" dirty="0"/>
        </a:p>
      </dsp:txBody>
      <dsp:txXfrm>
        <a:off x="4851893" y="2792608"/>
        <a:ext cx="1993663" cy="1841666"/>
      </dsp:txXfrm>
    </dsp:sp>
    <dsp:sp modelId="{49A0EA26-A5FA-4C15-84E3-0C53DCB3543B}">
      <dsp:nvSpPr>
        <dsp:cNvPr id="0" name=""/>
        <dsp:cNvSpPr/>
      </dsp:nvSpPr>
      <dsp:spPr>
        <a:xfrm>
          <a:off x="1407668" y="1955800"/>
          <a:ext cx="3381171" cy="3395977"/>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446088" lvl="0" indent="0" algn="ctr" defTabSz="577850">
            <a:lnSpc>
              <a:spcPct val="90000"/>
            </a:lnSpc>
            <a:spcBef>
              <a:spcPct val="0"/>
            </a:spcBef>
            <a:spcAft>
              <a:spcPct val="35000"/>
            </a:spcAft>
            <a:buNone/>
          </a:pPr>
          <a:r>
            <a:rPr lang="en-GB" sz="1300" b="1" u="sng" kern="1200" dirty="0">
              <a:effectLst/>
              <a:latin typeface="Calibri" panose="020F0502020204030204" pitchFamily="34" charset="0"/>
              <a:ea typeface="Times New Roman" panose="02020603050405020304" pitchFamily="18" charset="0"/>
            </a:rPr>
            <a:t>Empowering Communities</a:t>
          </a:r>
          <a:endParaRPr lang="en-GB" sz="1300" b="1" u="sng" kern="1200" dirty="0">
            <a:latin typeface="Times New Roman" panose="02020603050405020304" pitchFamily="18" charset="0"/>
            <a:ea typeface="Times New Roman" panose="02020603050405020304" pitchFamily="18" charset="0"/>
          </a:endParaRPr>
        </a:p>
        <a:p>
          <a:pPr marL="0" lvl="0" algn="ctr" defTabSz="577850">
            <a:lnSpc>
              <a:spcPct val="90000"/>
            </a:lnSpc>
            <a:spcBef>
              <a:spcPct val="0"/>
            </a:spcBef>
            <a:spcAft>
              <a:spcPct val="35000"/>
            </a:spcAft>
            <a:buNone/>
          </a:pPr>
          <a:endParaRPr lang="en-GB" sz="1300" u="sng" kern="1200" dirty="0">
            <a:effectLst/>
            <a:latin typeface="Times New Roman" panose="02020603050405020304" pitchFamily="18" charset="0"/>
            <a:ea typeface="Times New Roman" panose="02020603050405020304" pitchFamily="18" charset="0"/>
          </a:endParaRPr>
        </a:p>
        <a:p>
          <a:pPr marL="269875" lvl="0" indent="93663" algn="ctr" defTabSz="577850">
            <a:lnSpc>
              <a:spcPct val="90000"/>
            </a:lnSpc>
            <a:spcBef>
              <a:spcPct val="0"/>
            </a:spcBef>
            <a:spcAft>
              <a:spcPct val="35000"/>
            </a:spcAft>
            <a:buNone/>
          </a:pPr>
          <a:r>
            <a:rPr lang="en-GB" sz="1300" kern="1200" dirty="0">
              <a:effectLst/>
              <a:latin typeface="Calibri" panose="020F0502020204030204" pitchFamily="34" charset="0"/>
              <a:ea typeface="Times New Roman" panose="02020603050405020304" pitchFamily="18" charset="0"/>
            </a:rPr>
            <a:t>We will continue to deliver and develop high quality early intervention and prevention services to ensure local residents get the right support at the right time in the right place. </a:t>
          </a:r>
          <a:endParaRPr lang="en-GB" sz="1300" kern="1200" dirty="0"/>
        </a:p>
      </dsp:txBody>
      <dsp:txXfrm>
        <a:off x="1726062" y="2833094"/>
        <a:ext cx="2028702" cy="186778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67E4DFC-F634-4D73-9D2F-D5ECF1FF85CD}" type="datetimeFigureOut">
              <a:rPr lang="en-GB" smtClean="0"/>
              <a:t>15/04/2024</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AA31FF3D-C57E-48FF-9FA6-36005D5CDC45}" type="slidenum">
              <a:rPr lang="en-GB" smtClean="0"/>
              <a:t>‹#›</a:t>
            </a:fld>
            <a:endParaRPr lang="en-GB" dirty="0"/>
          </a:p>
        </p:txBody>
      </p:sp>
    </p:spTree>
    <p:extLst>
      <p:ext uri="{BB962C8B-B14F-4D97-AF65-F5344CB8AC3E}">
        <p14:creationId xmlns:p14="http://schemas.microsoft.com/office/powerpoint/2010/main" val="24898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BCF46-4278-42F5-9F77-E8ED12901EF5}" type="slidenum">
              <a:rPr lang="en-GB" smtClean="0"/>
              <a:t>4</a:t>
            </a:fld>
            <a:endParaRPr lang="en-GB"/>
          </a:p>
        </p:txBody>
      </p:sp>
    </p:spTree>
    <p:extLst>
      <p:ext uri="{BB962C8B-B14F-4D97-AF65-F5344CB8AC3E}">
        <p14:creationId xmlns:p14="http://schemas.microsoft.com/office/powerpoint/2010/main" val="198093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lstStyle>
            <a:lvl1pPr algn="ctr">
              <a:defRPr sz="6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15/04/2024</a:t>
            </a:fld>
            <a:endParaRPr lang="en-GB" dirty="0"/>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3429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15/04/2024</a:t>
            </a:fld>
            <a:endParaRPr lang="en-GB" dirty="0"/>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0249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15/04/2024</a:t>
            </a:fld>
            <a:endParaRPr lang="en-GB" dirty="0"/>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50314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15/04/2024</a:t>
            </a:fld>
            <a:endParaRPr lang="en-GB" dirty="0"/>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p:spPr>
        <p:txBody>
          <a:bodyPr/>
          <a:lstStyle>
            <a:lvl1pPr algn="ctr">
              <a:defRPr/>
            </a:lvl1pPr>
          </a:lstStyle>
          <a:p>
            <a:fld id="{507B77E4-D16E-4E80-BECE-B10ACE50DA11}" type="slidenum">
              <a:rPr lang="en-GB" smtClean="0"/>
              <a:pPr/>
              <a:t>‹#›</a:t>
            </a:fld>
            <a:endParaRPr lang="en-GB" dirty="0"/>
          </a:p>
        </p:txBody>
      </p:sp>
    </p:spTree>
    <p:extLst>
      <p:ext uri="{BB962C8B-B14F-4D97-AF65-F5344CB8AC3E}">
        <p14:creationId xmlns:p14="http://schemas.microsoft.com/office/powerpoint/2010/main" val="19159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15/04/2024</a:t>
            </a:fld>
            <a:endParaRPr lang="en-GB" dirty="0"/>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4941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15/04/2024</a:t>
            </a:fld>
            <a:endParaRPr lang="en-GB" dirty="0"/>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247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15/04/2024</a:t>
            </a:fld>
            <a:endParaRPr lang="en-GB" dirty="0"/>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2281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15/04/2024</a:t>
            </a:fld>
            <a:endParaRPr lang="en-GB" dirty="0"/>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964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15/04/2024</a:t>
            </a:fld>
            <a:endParaRPr lang="en-GB" dirty="0"/>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6381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15/04/2024</a:t>
            </a:fld>
            <a:endParaRPr lang="en-GB" dirty="0"/>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8747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15/04/2024</a:t>
            </a:fld>
            <a:endParaRPr lang="en-GB" dirty="0"/>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73621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1524891" y="6356349"/>
            <a:ext cx="475890" cy="682806"/>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0929-79B8-456B-90A3-D74C5E125E35}" type="datetime1">
              <a:rPr lang="en-GB" smtClean="0"/>
              <a:t>15/04/2024</a:t>
            </a:fld>
            <a:endParaRPr lang="en-GB" dirty="0"/>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9257581" y="6356349"/>
            <a:ext cx="2743200" cy="365125"/>
          </a:xfrm>
          <a:prstGeom prst="rect">
            <a:avLst/>
          </a:prstGeom>
        </p:spPr>
        <p:txBody>
          <a:bodyPr vert="horz" lIns="91440" tIns="45720" rIns="91440" bIns="45720" rtlCol="0" anchor="ctr"/>
          <a:lstStyle>
            <a:lvl1pPr algn="r">
              <a:defRPr sz="2000" b="1">
                <a:solidFill>
                  <a:schemeClr val="bg1"/>
                </a:solidFill>
              </a:defRPr>
            </a:lvl1pPr>
          </a:lstStyle>
          <a:p>
            <a:fld id="{507B77E4-D16E-4E80-BECE-B10ACE50DA11}" type="slidenum">
              <a:rPr lang="en-GB" smtClean="0"/>
              <a:pPr/>
              <a:t>‹#›</a:t>
            </a:fld>
            <a:endParaRPr lang="en-GB" dirty="0"/>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8832642"/>
      </p:ext>
    </p:extLst>
  </p:cSld>
  <p:clrMap bg1="lt1" tx1="dk1" bg2="lt2" tx2="dk2" accent1="accent1" accent2="accent2" accent3="accent3" accent4="accent4" accent5="accent5" accent6="accent6" hlink="hlink" folHlink="folHlink"/>
  <p:sldLayoutIdLst>
    <p:sldLayoutId id="2147483725"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67A2-D561-BE70-939E-99B4F5119B7D}"/>
              </a:ext>
            </a:extLst>
          </p:cNvPr>
          <p:cNvSpPr>
            <a:spLocks noGrp="1" noRot="1" noMove="1" noResize="1" noEditPoints="1" noAdjustHandles="1" noChangeArrowheads="1" noChangeShapeType="1"/>
          </p:cNvSpPr>
          <p:nvPr>
            <p:ph type="ctrTitle"/>
          </p:nvPr>
        </p:nvSpPr>
        <p:spPr>
          <a:xfrm>
            <a:off x="0" y="5533022"/>
            <a:ext cx="12204000" cy="1324978"/>
          </a:xfrm>
          <a:blipFill dpi="0" rotWithShape="1">
            <a:blip r:embed="rId2">
              <a:alphaModFix amt="76000"/>
            </a:blip>
            <a:srcRect/>
            <a:tile tx="869950" ty="44450" sx="100000" sy="100000" flip="none" algn="ctr"/>
          </a:blipFill>
        </p:spPr>
        <p:txBody>
          <a:bodyPr vert="horz" anchor="b" anchorCtr="0">
            <a:normAutofit fontScale="90000"/>
          </a:bodyPr>
          <a:lstStyle/>
          <a:p>
            <a:br>
              <a:rPr lang="en-GB" sz="5400" b="1">
                <a:solidFill>
                  <a:srgbClr val="27235A"/>
                </a:solidFill>
                <a:effectLst/>
                <a:latin typeface="Century Gothic" panose="020B0502020202020204" pitchFamily="34" charset="0"/>
                <a:ea typeface="Century Gothic" panose="020B0502020202020204" pitchFamily="34" charset="0"/>
                <a:cs typeface="Arial" panose="020B0604020202020204" pitchFamily="34" charset="0"/>
              </a:rPr>
            </a:br>
            <a:br>
              <a:rPr lang="en-GB" sz="5400" b="1">
                <a:solidFill>
                  <a:srgbClr val="27235A"/>
                </a:solidFill>
                <a:effectLst/>
                <a:latin typeface="Century Gothic" panose="020B0502020202020204" pitchFamily="34" charset="0"/>
                <a:ea typeface="Century Gothic" panose="020B0502020202020204" pitchFamily="34" charset="0"/>
                <a:cs typeface="Arial" panose="020B0604020202020204" pitchFamily="34" charset="0"/>
              </a:rPr>
            </a:br>
            <a:br>
              <a:rPr lang="en-GB" sz="900"/>
            </a:br>
            <a:endParaRPr lang="en-GB" sz="4000"/>
          </a:p>
        </p:txBody>
      </p:sp>
      <p:pic>
        <p:nvPicPr>
          <p:cNvPr id="6" name="Picture 5">
            <a:extLst>
              <a:ext uri="{FF2B5EF4-FFF2-40B4-BE49-F238E27FC236}">
                <a16:creationId xmlns:a16="http://schemas.microsoft.com/office/drawing/2014/main" id="{D340C7F4-C599-B773-4C47-5544F2382A9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14409" y="109678"/>
            <a:ext cx="2234719" cy="1152244"/>
          </a:xfrm>
          <a:prstGeom prst="rect">
            <a:avLst/>
          </a:prstGeom>
        </p:spPr>
      </p:pic>
      <p:sp>
        <p:nvSpPr>
          <p:cNvPr id="8" name="TextBox 7">
            <a:extLst>
              <a:ext uri="{FF2B5EF4-FFF2-40B4-BE49-F238E27FC236}">
                <a16:creationId xmlns:a16="http://schemas.microsoft.com/office/drawing/2014/main" id="{C69E012D-BEDD-20CE-C161-806B8B771AF9}"/>
              </a:ext>
            </a:extLst>
          </p:cNvPr>
          <p:cNvSpPr txBox="1"/>
          <p:nvPr/>
        </p:nvSpPr>
        <p:spPr>
          <a:xfrm>
            <a:off x="740664" y="1706467"/>
            <a:ext cx="10607040" cy="1456809"/>
          </a:xfrm>
          <a:prstGeom prst="rect">
            <a:avLst/>
          </a:prstGeom>
          <a:noFill/>
        </p:spPr>
        <p:txBody>
          <a:bodyPr wrap="square" anchor="ctr" anchorCtr="1">
            <a:spAutoFit/>
          </a:bodyPr>
          <a:lstStyle/>
          <a:p>
            <a:pPr algn="ctr">
              <a:lnSpc>
                <a:spcPct val="90000"/>
              </a:lnSpc>
              <a:spcBef>
                <a:spcPts val="1000"/>
              </a:spcBef>
              <a:spcAft>
                <a:spcPts val="1000"/>
              </a:spcAft>
            </a:pPr>
            <a:r>
              <a:rPr lang="en-GB" sz="4000" b="1" dirty="0">
                <a:solidFill>
                  <a:srgbClr val="27235A"/>
                </a:solidFill>
                <a:effectLst/>
                <a:latin typeface="Century Gothic" panose="020B0502020202020204" pitchFamily="34" charset="0"/>
                <a:ea typeface="Century Gothic" panose="020B0502020202020204" pitchFamily="34" charset="0"/>
                <a:cs typeface="Arial" panose="020B0604020202020204" pitchFamily="34" charset="0"/>
              </a:rPr>
              <a:t>Lancashire County Council. </a:t>
            </a:r>
          </a:p>
          <a:p>
            <a:pPr algn="ctr">
              <a:lnSpc>
                <a:spcPct val="90000"/>
              </a:lnSpc>
              <a:spcBef>
                <a:spcPts val="1000"/>
              </a:spcBef>
              <a:spcAft>
                <a:spcPts val="1000"/>
              </a:spcAft>
            </a:pPr>
            <a:r>
              <a:rPr lang="en-GB" sz="4000" b="1" i="1" dirty="0">
                <a:solidFill>
                  <a:srgbClr val="27235A"/>
                </a:solidFill>
                <a:effectLst/>
                <a:latin typeface="Century Gothic" panose="020B0502020202020204" pitchFamily="34" charset="0"/>
                <a:ea typeface="Century Gothic" panose="020B0502020202020204" pitchFamily="34" charset="0"/>
                <a:cs typeface="Arial" panose="020B0604020202020204" pitchFamily="34" charset="0"/>
              </a:rPr>
              <a:t>Working with VCFSE. </a:t>
            </a:r>
          </a:p>
        </p:txBody>
      </p:sp>
      <p:sp>
        <p:nvSpPr>
          <p:cNvPr id="3" name="TextBox 2">
            <a:extLst>
              <a:ext uri="{FF2B5EF4-FFF2-40B4-BE49-F238E27FC236}">
                <a16:creationId xmlns:a16="http://schemas.microsoft.com/office/drawing/2014/main" id="{175A2DB7-6394-45D2-C6A3-49B42596CC0E}"/>
              </a:ext>
            </a:extLst>
          </p:cNvPr>
          <p:cNvSpPr txBox="1"/>
          <p:nvPr/>
        </p:nvSpPr>
        <p:spPr>
          <a:xfrm>
            <a:off x="740664" y="3853048"/>
            <a:ext cx="10906120" cy="424732"/>
          </a:xfrm>
          <a:prstGeom prst="rect">
            <a:avLst/>
          </a:prstGeom>
          <a:noFill/>
        </p:spPr>
        <p:txBody>
          <a:bodyPr wrap="square" anchor="ctr" anchorCtr="1">
            <a:spAutoFit/>
          </a:bodyPr>
          <a:lstStyle/>
          <a:p>
            <a:pPr>
              <a:lnSpc>
                <a:spcPct val="90000"/>
              </a:lnSpc>
              <a:spcBef>
                <a:spcPts val="10000"/>
              </a:spcBef>
              <a:spcAft>
                <a:spcPts val="1000"/>
              </a:spcAft>
            </a:pPr>
            <a:r>
              <a:rPr lang="en-GB" sz="2400" b="1" kern="0" dirty="0">
                <a:solidFill>
                  <a:srgbClr val="BF3178"/>
                </a:solidFill>
                <a:effectLst/>
                <a:latin typeface="Century Gothic" panose="020B0502020202020204" pitchFamily="34" charset="0"/>
                <a:ea typeface="Century Gothic" panose="020B0502020202020204" pitchFamily="34" charset="0"/>
                <a:cs typeface="Times New Roman" panose="02020603050405020304" pitchFamily="18" charset="0"/>
              </a:rPr>
              <a:t>Kashif Ahmed, Director of Integrated Commissioning – Adult Social Care.</a:t>
            </a:r>
            <a:endParaRPr lang="en-GB" sz="2400" b="1" kern="0" dirty="0">
              <a:solidFill>
                <a:srgbClr val="BF3178"/>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04786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A93A-186F-C2C8-E531-BADBDAFB554F}"/>
              </a:ext>
            </a:extLst>
          </p:cNvPr>
          <p:cNvSpPr>
            <a:spLocks noGrp="1"/>
          </p:cNvSpPr>
          <p:nvPr>
            <p:ph type="ctrTitle"/>
          </p:nvPr>
        </p:nvSpPr>
        <p:spPr/>
        <p:txBody>
          <a:bodyPr>
            <a:normAutofit/>
          </a:bodyPr>
          <a:lstStyle/>
          <a:p>
            <a:r>
              <a:rPr lang="en-GB" dirty="0"/>
              <a:t>Working With The VCFSE</a:t>
            </a:r>
          </a:p>
        </p:txBody>
      </p:sp>
      <p:sp>
        <p:nvSpPr>
          <p:cNvPr id="3" name="Subtitle 2">
            <a:extLst>
              <a:ext uri="{FF2B5EF4-FFF2-40B4-BE49-F238E27FC236}">
                <a16:creationId xmlns:a16="http://schemas.microsoft.com/office/drawing/2014/main" id="{6BECC12C-9A28-14A1-522B-1FD044B9A7AE}"/>
              </a:ext>
            </a:extLst>
          </p:cNvPr>
          <p:cNvSpPr>
            <a:spLocks noGrp="1"/>
          </p:cNvSpPr>
          <p:nvPr>
            <p:ph type="subTitle" idx="1"/>
          </p:nvPr>
        </p:nvSpPr>
        <p:spPr/>
        <p:txBody>
          <a:bodyPr>
            <a:normAutofit/>
          </a:bodyPr>
          <a:lstStyle/>
          <a:p>
            <a:r>
              <a:rPr lang="en-GB" dirty="0"/>
              <a:t>Prevention and Early Intervention </a:t>
            </a:r>
          </a:p>
          <a:p>
            <a:r>
              <a:rPr lang="en-GB" dirty="0"/>
              <a:t>(Maximising Independence in Adult Social Care) </a:t>
            </a:r>
          </a:p>
          <a:p>
            <a:endParaRPr lang="en-GB" dirty="0"/>
          </a:p>
        </p:txBody>
      </p:sp>
    </p:spTree>
    <p:extLst>
      <p:ext uri="{BB962C8B-B14F-4D97-AF65-F5344CB8AC3E}">
        <p14:creationId xmlns:p14="http://schemas.microsoft.com/office/powerpoint/2010/main" val="408044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682-1D9A-0CEA-88F0-01B500EB8A01}"/>
              </a:ext>
            </a:extLst>
          </p:cNvPr>
          <p:cNvSpPr>
            <a:spLocks noGrp="1"/>
          </p:cNvSpPr>
          <p:nvPr>
            <p:ph type="title"/>
          </p:nvPr>
        </p:nvSpPr>
        <p:spPr/>
        <p:txBody>
          <a:bodyPr>
            <a:normAutofit/>
          </a:bodyPr>
          <a:lstStyle/>
          <a:p>
            <a:r>
              <a:rPr lang="en-GB" dirty="0"/>
              <a:t>The Top 10 Reasons Why People Contact Social Care</a:t>
            </a:r>
          </a:p>
        </p:txBody>
      </p:sp>
      <p:sp>
        <p:nvSpPr>
          <p:cNvPr id="3" name="Content Placeholder 2">
            <a:extLst>
              <a:ext uri="{FF2B5EF4-FFF2-40B4-BE49-F238E27FC236}">
                <a16:creationId xmlns:a16="http://schemas.microsoft.com/office/drawing/2014/main" id="{B3AFF6C6-23E2-69BC-335F-1BFD55904239}"/>
              </a:ext>
            </a:extLst>
          </p:cNvPr>
          <p:cNvSpPr>
            <a:spLocks noGrp="1"/>
          </p:cNvSpPr>
          <p:nvPr>
            <p:ph idx="1"/>
          </p:nvPr>
        </p:nvSpPr>
        <p:spPr>
          <a:xfrm>
            <a:off x="838200" y="1586204"/>
            <a:ext cx="10515600" cy="4218695"/>
          </a:xfrm>
        </p:spPr>
        <p:txBody>
          <a:bodyPr>
            <a:normAutofit fontScale="92500" lnSpcReduction="10000"/>
          </a:bodyPr>
          <a:lstStyle/>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lgn="just">
              <a:buAutoNum type="arabicPeriod"/>
            </a:pPr>
            <a:r>
              <a:rPr lang="en-GB" sz="1800" b="1" dirty="0">
                <a:latin typeface="Calibri" panose="020F0502020204030204" pitchFamily="34" charset="0"/>
                <a:ea typeface="Calibri" panose="020F0502020204030204" pitchFamily="34" charset="0"/>
                <a:cs typeface="Times New Roman" panose="02020603050405020304" pitchFamily="18" charset="0"/>
              </a:rPr>
              <a:t>Carer help, support and advice</a:t>
            </a:r>
            <a:r>
              <a:rPr lang="en-GB" sz="1800" dirty="0">
                <a:latin typeface="Calibri" panose="020F0502020204030204" pitchFamily="34" charset="0"/>
                <a:ea typeface="Calibri" panose="020F0502020204030204" pitchFamily="34" charset="0"/>
                <a:cs typeface="Times New Roman" panose="02020603050405020304" pitchFamily="18" charset="0"/>
              </a:rPr>
              <a:t>– including family and friend carers</a:t>
            </a: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marL="342900" indent="-342900" algn="jus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Mobility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 including people who haven’t got access to local transport or need additional equipment to support them with their mobility</a:t>
            </a:r>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lgn="just">
              <a:buAutoNum type="arabicPeriod" startAt="3"/>
            </a:pPr>
            <a:r>
              <a:rPr lang="en-GB" sz="1800" b="1" dirty="0">
                <a:effectLst/>
                <a:ea typeface="Calibri" panose="020F0502020204030204" pitchFamily="34" charset="0"/>
                <a:cs typeface="Times New Roman" panose="02020603050405020304" pitchFamily="18" charset="0"/>
              </a:rPr>
              <a:t>Personal Care </a:t>
            </a:r>
            <a:r>
              <a:rPr lang="en-GB" sz="1800" dirty="0">
                <a:effectLst/>
                <a:ea typeface="Calibri" panose="020F0502020204030204" pitchFamily="34" charset="0"/>
                <a:cs typeface="Times New Roman" panose="02020603050405020304" pitchFamily="18" charset="0"/>
              </a:rPr>
              <a:t>– Support for personal care needs</a:t>
            </a:r>
            <a:endParaRPr lang="en-GB" sz="1800" dirty="0">
              <a:ea typeface="Calibri" panose="020F0502020204030204" pitchFamily="34" charset="0"/>
              <a:cs typeface="Times New Roman" panose="02020603050405020304" pitchFamily="18" charset="0"/>
            </a:endParaRPr>
          </a:p>
          <a:p>
            <a:pPr marL="342900" indent="-342900" algn="just">
              <a:buAutoNum type="arabicPeriod" startAt="3"/>
            </a:pPr>
            <a:r>
              <a:rPr lang="en-GB" sz="1800" b="1" dirty="0">
                <a:ea typeface="Calibri" panose="020F0502020204030204" pitchFamily="34" charset="0"/>
                <a:cs typeface="Times New Roman" panose="02020603050405020304" pitchFamily="18" charset="0"/>
              </a:rPr>
              <a:t>Premises</a:t>
            </a:r>
            <a:r>
              <a:rPr lang="en-GB" sz="1800" dirty="0">
                <a:ea typeface="Calibri" panose="020F0502020204030204" pitchFamily="34" charset="0"/>
                <a:cs typeface="Times New Roman" panose="02020603050405020304" pitchFamily="18" charset="0"/>
              </a:rPr>
              <a:t> – This can include home maintenance and cleaning support</a:t>
            </a:r>
          </a:p>
          <a:p>
            <a:pPr marL="342900" indent="-342900" algn="just">
              <a:buAutoNum type="arabicPeriod" startAt="3"/>
            </a:pPr>
            <a:r>
              <a:rPr lang="en-GB" sz="1800" b="1" dirty="0">
                <a:effectLst/>
                <a:ea typeface="Calibri" panose="020F0502020204030204" pitchFamily="34" charset="0"/>
                <a:cs typeface="Times New Roman" panose="02020603050405020304" pitchFamily="18" charset="0"/>
              </a:rPr>
              <a:t>Dementia</a:t>
            </a:r>
            <a:r>
              <a:rPr lang="en-GB" sz="1800" dirty="0">
                <a:effectLst/>
                <a:ea typeface="Calibri" panose="020F0502020204030204" pitchFamily="34" charset="0"/>
                <a:cs typeface="Times New Roman" panose="02020603050405020304" pitchFamily="18" charset="0"/>
              </a:rPr>
              <a:t> – Advice and support around Dementia including carers support, respite and local support in the community</a:t>
            </a:r>
            <a:endParaRPr lang="en-GB" sz="1800" dirty="0">
              <a:ea typeface="Calibri" panose="020F0502020204030204" pitchFamily="34" charset="0"/>
              <a:cs typeface="Times New Roman" panose="02020603050405020304" pitchFamily="18" charset="0"/>
            </a:endParaRPr>
          </a:p>
          <a:p>
            <a:pPr marL="342900" indent="-342900" algn="just">
              <a:buAutoNum type="arabicPeriod" startAt="3"/>
            </a:pPr>
            <a:r>
              <a:rPr lang="en-GB" sz="1800" b="1" dirty="0">
                <a:effectLst/>
                <a:ea typeface="Calibri" panose="020F0502020204030204" pitchFamily="34" charset="0"/>
                <a:cs typeface="Times New Roman" panose="02020603050405020304" pitchFamily="18" charset="0"/>
              </a:rPr>
              <a:t>Mental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Health </a:t>
            </a:r>
            <a:r>
              <a:rPr lang="en-GB" sz="1800" dirty="0">
                <a:effectLst/>
                <a:latin typeface="Calibri" panose="020F0502020204030204" pitchFamily="34" charset="0"/>
                <a:ea typeface="Calibri" panose="020F0502020204030204" pitchFamily="34" charset="0"/>
                <a:cs typeface="Times New Roman" panose="02020603050405020304" pitchFamily="18" charset="0"/>
              </a:rPr>
              <a:t>– Low level support for Mental Health issues</a:t>
            </a: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marL="342900" indent="-342900" algn="just">
              <a:buAutoNum type="arabicPeriod" startAt="3"/>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Safeguarding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 Protecting our vulnerable people</a:t>
            </a: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marL="342900" indent="-342900" algn="just">
              <a:buAutoNum type="arabicPeriod" startAt="3"/>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Financial</a:t>
            </a:r>
            <a:r>
              <a:rPr lang="en-GB" sz="1800" dirty="0">
                <a:effectLst/>
                <a:latin typeface="Calibri" panose="020F0502020204030204" pitchFamily="34" charset="0"/>
                <a:ea typeface="Calibri" panose="020F0502020204030204" pitchFamily="34" charset="0"/>
                <a:cs typeface="Times New Roman" panose="02020603050405020304" pitchFamily="18" charset="0"/>
              </a:rPr>
              <a:t> – Wider financial advice and support, cost of care, financial planning, benefit advice</a:t>
            </a: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marL="342900" indent="-342900" algn="just">
              <a:buAutoNum type="arabicPeriod" startAt="3"/>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Domestic and Social </a:t>
            </a:r>
            <a:r>
              <a:rPr lang="en-GB" sz="1800" dirty="0">
                <a:effectLst/>
                <a:latin typeface="Calibri" panose="020F0502020204030204" pitchFamily="34" charset="0"/>
                <a:ea typeface="Calibri" panose="020F0502020204030204" pitchFamily="34" charset="0"/>
                <a:cs typeface="Times New Roman" panose="02020603050405020304" pitchFamily="18" charset="0"/>
              </a:rPr>
              <a:t>– General enquiries about shopping, cleaning, washing, social activities, community activities</a:t>
            </a:r>
            <a:endParaRPr lang="en-GB" sz="1800" dirty="0">
              <a:latin typeface="Verdana" panose="020B0604030504040204" pitchFamily="34" charset="0"/>
              <a:ea typeface="Calibri" panose="020F0502020204030204" pitchFamily="34" charset="0"/>
              <a:cs typeface="Times New Roman" panose="02020603050405020304" pitchFamily="18" charset="0"/>
            </a:endParaRPr>
          </a:p>
          <a:p>
            <a:pPr marL="342900" indent="-342900" algn="just">
              <a:buAutoNum type="arabicPeriod" startAt="3"/>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Housing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 Housing advice and support</a:t>
            </a:r>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2957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66354" y="139075"/>
            <a:ext cx="5364632" cy="1182118"/>
          </a:xfrm>
          <a:prstGeom prst="rect">
            <a:avLst/>
          </a:prstGeom>
          <a:noFill/>
        </p:spPr>
        <p:txBody>
          <a:bodyPr wrap="square" rtlCol="0">
            <a:spAutoFit/>
          </a:bodyPr>
          <a:lstStyle/>
          <a:p>
            <a:pPr>
              <a:lnSpc>
                <a:spcPct val="107000"/>
              </a:lnSpc>
              <a:spcAft>
                <a:spcPts val="800"/>
              </a:spcAft>
            </a:pPr>
            <a:r>
              <a:rPr lang="en-GB" sz="1500" dirty="0">
                <a:solidFill>
                  <a:srgbClr val="E60000"/>
                </a:solidFill>
                <a:effectLst/>
                <a:latin typeface="Franklin Gothic Book" panose="020B0503020102020204" pitchFamily="34" charset="0"/>
                <a:ea typeface="Calibri" panose="020F0502020204030204" pitchFamily="34" charset="0"/>
                <a:cs typeface="Times New Roman" panose="02020603050405020304" pitchFamily="18" charset="0"/>
              </a:rPr>
              <a:t>Living Better Lives in Lancashire (LBLiL) is a vision for Adult Social Care, offering support to Lancashire residents to live as independently as possible. </a:t>
            </a:r>
          </a:p>
          <a:p>
            <a:endParaRPr lang="en-GB" sz="1600" i="1" dirty="0">
              <a:latin typeface="Franklin Gothic Book" panose="020B0503020102020204" pitchFamily="34" charset="0"/>
            </a:endParaRPr>
          </a:p>
        </p:txBody>
      </p:sp>
      <p:sp>
        <p:nvSpPr>
          <p:cNvPr id="7" name="TextBox 6"/>
          <p:cNvSpPr txBox="1"/>
          <p:nvPr/>
        </p:nvSpPr>
        <p:spPr>
          <a:xfrm>
            <a:off x="3970695" y="4402184"/>
            <a:ext cx="3839024" cy="276999"/>
          </a:xfrm>
          <a:prstGeom prst="rect">
            <a:avLst/>
          </a:prstGeom>
          <a:noFill/>
        </p:spPr>
        <p:txBody>
          <a:bodyPr wrap="square" rtlCol="0">
            <a:spAutoFit/>
          </a:bodyPr>
          <a:lstStyle/>
          <a:p>
            <a:r>
              <a:rPr lang="en-GB" sz="1200" b="1" dirty="0"/>
              <a:t>What does this mean for social care professionals:</a:t>
            </a:r>
          </a:p>
        </p:txBody>
      </p:sp>
      <p:sp>
        <p:nvSpPr>
          <p:cNvPr id="8" name="TextBox 7"/>
          <p:cNvSpPr txBox="1"/>
          <p:nvPr/>
        </p:nvSpPr>
        <p:spPr>
          <a:xfrm>
            <a:off x="-134049" y="1346713"/>
            <a:ext cx="6000749" cy="738664"/>
          </a:xfrm>
          <a:prstGeom prst="rect">
            <a:avLst/>
          </a:prstGeom>
          <a:noFill/>
        </p:spPr>
        <p:txBody>
          <a:bodyPr wrap="square" rtlCol="0">
            <a:spAutoFit/>
          </a:bodyPr>
          <a:lstStyle/>
          <a:p>
            <a:pPr marL="171450" indent="-171450">
              <a:buFont typeface="Arial" panose="020B0604020202020204" pitchFamily="34" charset="0"/>
              <a:buChar char="•"/>
            </a:pPr>
            <a:endParaRPr lang="en-GB" sz="1200" dirty="0"/>
          </a:p>
          <a:p>
            <a:endParaRPr lang="en-GB" sz="1200" dirty="0"/>
          </a:p>
          <a:p>
            <a:endParaRPr lang="en-GB" dirty="0"/>
          </a:p>
        </p:txBody>
      </p:sp>
      <p:sp>
        <p:nvSpPr>
          <p:cNvPr id="10" name="Rectangle 9"/>
          <p:cNvSpPr/>
          <p:nvPr/>
        </p:nvSpPr>
        <p:spPr>
          <a:xfrm>
            <a:off x="5932714" y="0"/>
            <a:ext cx="6259286" cy="108564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4774" y="1073180"/>
            <a:ext cx="5799807" cy="307777"/>
          </a:xfrm>
          <a:prstGeom prst="rect">
            <a:avLst/>
          </a:prstGeom>
          <a:noFill/>
        </p:spPr>
        <p:txBody>
          <a:bodyPr wrap="square" rtlCol="0">
            <a:spAutoFit/>
          </a:bodyPr>
          <a:lstStyle/>
          <a:p>
            <a:r>
              <a:rPr lang="en-GB" sz="1400" b="1" dirty="0"/>
              <a:t>We are committed to delivering strength-based support which:  </a:t>
            </a:r>
          </a:p>
        </p:txBody>
      </p:sp>
      <p:sp>
        <p:nvSpPr>
          <p:cNvPr id="16" name="Rectangle 15"/>
          <p:cNvSpPr/>
          <p:nvPr/>
        </p:nvSpPr>
        <p:spPr>
          <a:xfrm>
            <a:off x="3962090" y="4387127"/>
            <a:ext cx="4125169" cy="183032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169603" y="2930317"/>
            <a:ext cx="1435837" cy="369332"/>
          </a:xfrm>
          <a:prstGeom prst="rect">
            <a:avLst/>
          </a:prstGeom>
          <a:noFill/>
        </p:spPr>
        <p:txBody>
          <a:bodyPr wrap="square" rtlCol="0">
            <a:spAutoFit/>
          </a:bodyPr>
          <a:lstStyle/>
          <a:p>
            <a:r>
              <a:rPr lang="en-GB" b="1" dirty="0"/>
              <a:t>LBLiL Values</a:t>
            </a:r>
          </a:p>
        </p:txBody>
      </p:sp>
      <p:sp>
        <p:nvSpPr>
          <p:cNvPr id="20" name="Rectangle 19"/>
          <p:cNvSpPr/>
          <p:nvPr/>
        </p:nvSpPr>
        <p:spPr>
          <a:xfrm>
            <a:off x="8173764" y="4406378"/>
            <a:ext cx="3935428" cy="154917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434" y="2914059"/>
            <a:ext cx="12116406" cy="1448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2958513" y="3887307"/>
            <a:ext cx="1668262" cy="276999"/>
          </a:xfrm>
          <a:prstGeom prst="rect">
            <a:avLst/>
          </a:prstGeom>
          <a:noFill/>
        </p:spPr>
        <p:txBody>
          <a:bodyPr wrap="square" rtlCol="0">
            <a:spAutoFit/>
          </a:bodyPr>
          <a:lstStyle/>
          <a:p>
            <a:pPr algn="ctr"/>
            <a:r>
              <a:rPr lang="en-GB" sz="1200" dirty="0"/>
              <a:t>Creativity &amp;  innovation</a:t>
            </a:r>
          </a:p>
        </p:txBody>
      </p:sp>
      <p:sp>
        <p:nvSpPr>
          <p:cNvPr id="25" name="TextBox 24"/>
          <p:cNvSpPr txBox="1"/>
          <p:nvPr/>
        </p:nvSpPr>
        <p:spPr>
          <a:xfrm>
            <a:off x="88972" y="3058105"/>
            <a:ext cx="2944166" cy="646331"/>
          </a:xfrm>
          <a:prstGeom prst="rect">
            <a:avLst/>
          </a:prstGeom>
          <a:noFill/>
        </p:spPr>
        <p:txBody>
          <a:bodyPr wrap="square" rtlCol="0">
            <a:spAutoFit/>
          </a:bodyPr>
          <a:lstStyle/>
          <a:p>
            <a:pPr algn="ctr"/>
            <a:r>
              <a:rPr lang="en-GB" sz="1200" dirty="0"/>
              <a:t>Listening to people with lived experience and treating them as equal partners in shaping future support</a:t>
            </a:r>
          </a:p>
        </p:txBody>
      </p:sp>
      <p:sp>
        <p:nvSpPr>
          <p:cNvPr id="26" name="TextBox 25"/>
          <p:cNvSpPr txBox="1"/>
          <p:nvPr/>
        </p:nvSpPr>
        <p:spPr>
          <a:xfrm>
            <a:off x="4817263" y="3191626"/>
            <a:ext cx="2105100" cy="276999"/>
          </a:xfrm>
          <a:prstGeom prst="rect">
            <a:avLst/>
          </a:prstGeom>
          <a:noFill/>
        </p:spPr>
        <p:txBody>
          <a:bodyPr wrap="square" rtlCol="0">
            <a:spAutoFit/>
          </a:bodyPr>
          <a:lstStyle/>
          <a:p>
            <a:pPr algn="ctr"/>
            <a:r>
              <a:rPr lang="en-GB" sz="1200" dirty="0"/>
              <a:t>Listening to our communities </a:t>
            </a:r>
          </a:p>
        </p:txBody>
      </p:sp>
      <p:sp>
        <p:nvSpPr>
          <p:cNvPr id="27" name="TextBox 26"/>
          <p:cNvSpPr txBox="1"/>
          <p:nvPr/>
        </p:nvSpPr>
        <p:spPr>
          <a:xfrm>
            <a:off x="7192382" y="3834327"/>
            <a:ext cx="2041105" cy="461665"/>
          </a:xfrm>
          <a:prstGeom prst="rect">
            <a:avLst/>
          </a:prstGeom>
          <a:noFill/>
        </p:spPr>
        <p:txBody>
          <a:bodyPr wrap="square" rtlCol="0">
            <a:spAutoFit/>
          </a:bodyPr>
          <a:lstStyle/>
          <a:p>
            <a:pPr algn="ctr"/>
            <a:r>
              <a:rPr lang="en-GB" sz="1200" dirty="0"/>
              <a:t>Embracing collaboration with staff, providers and partners</a:t>
            </a:r>
          </a:p>
        </p:txBody>
      </p:sp>
      <p:graphicFrame>
        <p:nvGraphicFramePr>
          <p:cNvPr id="40" name="Diagram 39">
            <a:extLst>
              <a:ext uri="{FF2B5EF4-FFF2-40B4-BE49-F238E27FC236}">
                <a16:creationId xmlns:a16="http://schemas.microsoft.com/office/drawing/2014/main" id="{56C58675-159E-41BE-BF63-6F8BB12C9BB7}"/>
              </a:ext>
            </a:extLst>
          </p:cNvPr>
          <p:cNvGraphicFramePr/>
          <p:nvPr/>
        </p:nvGraphicFramePr>
        <p:xfrm>
          <a:off x="6096000" y="1404971"/>
          <a:ext cx="6013193" cy="149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a:extLst>
              <a:ext uri="{FF2B5EF4-FFF2-40B4-BE49-F238E27FC236}">
                <a16:creationId xmlns:a16="http://schemas.microsoft.com/office/drawing/2014/main" id="{A974F491-BAF0-4F08-88E3-B5C93128183C}"/>
              </a:ext>
            </a:extLst>
          </p:cNvPr>
          <p:cNvSpPr txBox="1"/>
          <p:nvPr/>
        </p:nvSpPr>
        <p:spPr>
          <a:xfrm>
            <a:off x="5922920" y="1069653"/>
            <a:ext cx="5907996" cy="307777"/>
          </a:xfrm>
          <a:prstGeom prst="rect">
            <a:avLst/>
          </a:prstGeom>
          <a:noFill/>
        </p:spPr>
        <p:txBody>
          <a:bodyPr wrap="square" rtlCol="0">
            <a:spAutoFit/>
          </a:bodyPr>
          <a:lstStyle/>
          <a:p>
            <a:r>
              <a:rPr lang="en-GB" sz="1400" b="1" dirty="0"/>
              <a:t>Practice led Transformation will:</a:t>
            </a:r>
          </a:p>
        </p:txBody>
      </p:sp>
      <p:pic>
        <p:nvPicPr>
          <p:cNvPr id="1026" name="Picture 2" descr="See the source image">
            <a:extLst>
              <a:ext uri="{FF2B5EF4-FFF2-40B4-BE49-F238E27FC236}">
                <a16:creationId xmlns:a16="http://schemas.microsoft.com/office/drawing/2014/main" id="{B4CA8C30-2A2B-4656-9CC6-E1BCF7239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2714" y="23736"/>
            <a:ext cx="989649" cy="94511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62EB359-B6D8-4DAE-A7B0-72A6F18E6500}"/>
              </a:ext>
            </a:extLst>
          </p:cNvPr>
          <p:cNvSpPr txBox="1"/>
          <p:nvPr/>
        </p:nvSpPr>
        <p:spPr>
          <a:xfrm>
            <a:off x="10078313" y="3038776"/>
            <a:ext cx="1496083" cy="461665"/>
          </a:xfrm>
          <a:prstGeom prst="rect">
            <a:avLst/>
          </a:prstGeom>
          <a:noFill/>
        </p:spPr>
        <p:txBody>
          <a:bodyPr wrap="square" rtlCol="0">
            <a:spAutoFit/>
          </a:bodyPr>
          <a:lstStyle/>
          <a:p>
            <a:pPr algn="ctr"/>
            <a:r>
              <a:rPr lang="en-GB" sz="1200" dirty="0"/>
              <a:t>Understanding and using quality data</a:t>
            </a:r>
          </a:p>
        </p:txBody>
      </p:sp>
      <p:sp>
        <p:nvSpPr>
          <p:cNvPr id="42" name="TextBox 41">
            <a:extLst>
              <a:ext uri="{FF2B5EF4-FFF2-40B4-BE49-F238E27FC236}">
                <a16:creationId xmlns:a16="http://schemas.microsoft.com/office/drawing/2014/main" id="{3D1885E5-52D9-40DA-B690-E97FD324F8DB}"/>
              </a:ext>
            </a:extLst>
          </p:cNvPr>
          <p:cNvSpPr txBox="1"/>
          <p:nvPr/>
        </p:nvSpPr>
        <p:spPr>
          <a:xfrm>
            <a:off x="8258221" y="4654298"/>
            <a:ext cx="3850971" cy="1477328"/>
          </a:xfrm>
          <a:prstGeom prst="rect">
            <a:avLst/>
          </a:prstGeom>
          <a:noFill/>
        </p:spPr>
        <p:txBody>
          <a:bodyPr wrap="square">
            <a:spAutoFit/>
          </a:bodyPr>
          <a:lstStyle/>
          <a:p>
            <a:pPr marL="171450" lvl="0" indent="-171450">
              <a:buFont typeface="Arial" panose="020B0604020202020204" pitchFamily="34" charset="0"/>
              <a:buChar char="•"/>
              <a:tabLst>
                <a:tab pos="457200" algn="l"/>
              </a:tabLst>
            </a:pPr>
            <a:r>
              <a:rPr lang="en-GB" sz="1000" kern="1200" dirty="0">
                <a:solidFill>
                  <a:schemeClr val="accent4"/>
                </a:solidFill>
                <a:effectLst/>
                <a:ea typeface="Times New Roman" panose="02020603050405020304" pitchFamily="18" charset="0"/>
                <a:cs typeface="Times New Roman" panose="02020603050405020304" pitchFamily="18" charset="0"/>
              </a:rPr>
              <a:t>We will develop connections with our VCFSE sector, and as equal partners develop agreements on how  we work with some groups</a:t>
            </a:r>
          </a:p>
          <a:p>
            <a:pPr marL="171450" lvl="0" indent="-171450">
              <a:buFont typeface="Arial" panose="020B0604020202020204" pitchFamily="34" charset="0"/>
              <a:buChar char="•"/>
              <a:tabLst>
                <a:tab pos="457200" algn="l"/>
              </a:tabLst>
            </a:pPr>
            <a:r>
              <a:rPr lang="en-GB" sz="1000" kern="1200" dirty="0">
                <a:solidFill>
                  <a:schemeClr val="accent4"/>
                </a:solidFill>
                <a:effectLst/>
                <a:ea typeface="Times New Roman" panose="02020603050405020304" pitchFamily="18" charset="0"/>
                <a:cs typeface="Times New Roman" panose="02020603050405020304" pitchFamily="18" charset="0"/>
              </a:rPr>
              <a:t>We will become data led to support our new ways of working, to improve lives and </a:t>
            </a:r>
            <a:r>
              <a:rPr lang="en-GB" sz="1000" dirty="0">
                <a:solidFill>
                  <a:schemeClr val="accent4"/>
                </a:solidFill>
                <a:ea typeface="Times New Roman" panose="02020603050405020304" pitchFamily="18" charset="0"/>
                <a:cs typeface="Times New Roman" panose="02020603050405020304" pitchFamily="18" charset="0"/>
              </a:rPr>
              <a:t>to support people to live a good life</a:t>
            </a:r>
          </a:p>
          <a:p>
            <a:pPr marL="171450" lvl="0" indent="-171450">
              <a:buFont typeface="Arial" panose="020B0604020202020204" pitchFamily="34" charset="0"/>
              <a:buChar char="•"/>
              <a:tabLst>
                <a:tab pos="457200" algn="l"/>
              </a:tabLst>
            </a:pPr>
            <a:r>
              <a:rPr lang="en-GB" sz="1000" dirty="0">
                <a:solidFill>
                  <a:schemeClr val="accent4"/>
                </a:solidFill>
                <a:ea typeface="Times New Roman" panose="02020603050405020304" pitchFamily="18" charset="0"/>
                <a:cs typeface="Times New Roman" panose="02020603050405020304" pitchFamily="18" charset="0"/>
              </a:rPr>
              <a:t>We will change what we do through adopting a strengths focused, community first commissioning strategy.</a:t>
            </a:r>
          </a:p>
          <a:p>
            <a:pPr marL="171450" indent="-171450">
              <a:buFont typeface="Arial" panose="020B0604020202020204" pitchFamily="34" charset="0"/>
              <a:buChar char="•"/>
              <a:tabLst>
                <a:tab pos="457200" algn="l"/>
              </a:tabLst>
            </a:pPr>
            <a:r>
              <a:rPr lang="en-GB" sz="1000" dirty="0">
                <a:solidFill>
                  <a:schemeClr val="accent4"/>
                </a:solidFill>
                <a:ea typeface="Times New Roman" panose="02020603050405020304" pitchFamily="18" charset="0"/>
                <a:cs typeface="Times New Roman" panose="02020603050405020304" pitchFamily="18" charset="0"/>
              </a:rPr>
              <a:t>We will adapt out culture, basing it on trust, empowerment, and shared values across all our teams</a:t>
            </a:r>
            <a:endParaRPr lang="en-GB" sz="1000" kern="1200" dirty="0">
              <a:solidFill>
                <a:schemeClr val="accent4"/>
              </a:solidFill>
              <a:effectLst/>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tabLst>
                <a:tab pos="457200" algn="l"/>
              </a:tabLst>
            </a:pPr>
            <a:endParaRPr lang="en-GB" sz="1000" dirty="0">
              <a:solidFill>
                <a:schemeClr val="accent4"/>
              </a:solidFill>
              <a:ea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F2D4B77-3F6F-4859-991A-9537676F9EE6}"/>
              </a:ext>
            </a:extLst>
          </p:cNvPr>
          <p:cNvSpPr txBox="1"/>
          <p:nvPr/>
        </p:nvSpPr>
        <p:spPr>
          <a:xfrm>
            <a:off x="8341748" y="4407185"/>
            <a:ext cx="3596482" cy="276999"/>
          </a:xfrm>
          <a:prstGeom prst="rect">
            <a:avLst/>
          </a:prstGeom>
          <a:noFill/>
        </p:spPr>
        <p:txBody>
          <a:bodyPr wrap="square" rtlCol="0">
            <a:spAutoFit/>
          </a:bodyPr>
          <a:lstStyle/>
          <a:p>
            <a:r>
              <a:rPr lang="en-GB" sz="1200" b="1" dirty="0"/>
              <a:t>And our partners and </a:t>
            </a:r>
            <a:r>
              <a:rPr lang="en-GB" sz="1200" b="1"/>
              <a:t>care providers:</a:t>
            </a:r>
            <a:endParaRPr lang="en-GB" sz="1200" b="1" dirty="0"/>
          </a:p>
        </p:txBody>
      </p:sp>
      <p:sp>
        <p:nvSpPr>
          <p:cNvPr id="4" name="Rectangle: Rounded Corners 4">
            <a:extLst>
              <a:ext uri="{FF2B5EF4-FFF2-40B4-BE49-F238E27FC236}">
                <a16:creationId xmlns:a16="http://schemas.microsoft.com/office/drawing/2014/main" id="{3CEB5036-57CB-442A-BE59-369AAD8719D4}"/>
              </a:ext>
            </a:extLst>
          </p:cNvPr>
          <p:cNvSpPr/>
          <p:nvPr/>
        </p:nvSpPr>
        <p:spPr>
          <a:xfrm>
            <a:off x="-9938" y="2765"/>
            <a:ext cx="5942652" cy="1085644"/>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b="1" dirty="0">
                <a:solidFill>
                  <a:srgbClr val="C00000"/>
                </a:solidFill>
                <a:latin typeface="Franklin Gothic Book" panose="020B0503020102020204" pitchFamily="34" charset="0"/>
              </a:rPr>
              <a:t>Living Better Lives in Lancashire</a:t>
            </a:r>
          </a:p>
        </p:txBody>
      </p:sp>
      <p:pic>
        <p:nvPicPr>
          <p:cNvPr id="32" name="Picture 31" descr="See the source image">
            <a:extLst>
              <a:ext uri="{FF2B5EF4-FFF2-40B4-BE49-F238E27FC236}">
                <a16:creationId xmlns:a16="http://schemas.microsoft.com/office/drawing/2014/main" id="{74271BCE-0D9B-4DC6-938E-98D862F6056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74" y="85915"/>
            <a:ext cx="959261" cy="856971"/>
          </a:xfrm>
          <a:prstGeom prst="rect">
            <a:avLst/>
          </a:prstGeom>
          <a:noFill/>
          <a:ln>
            <a:noFill/>
          </a:ln>
        </p:spPr>
      </p:pic>
      <p:pic>
        <p:nvPicPr>
          <p:cNvPr id="44" name="Picture 43" descr="See the source image">
            <a:extLst>
              <a:ext uri="{FF2B5EF4-FFF2-40B4-BE49-F238E27FC236}">
                <a16:creationId xmlns:a16="http://schemas.microsoft.com/office/drawing/2014/main" id="{C295553E-776C-4B59-9798-572ACA3270E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0435" y="10183312"/>
            <a:ext cx="45719" cy="157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FCF7F36-947C-4FEB-9B18-C44B4817C9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3356" y="3652723"/>
            <a:ext cx="612175" cy="5579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See the source image">
            <a:extLst>
              <a:ext uri="{FF2B5EF4-FFF2-40B4-BE49-F238E27FC236}">
                <a16:creationId xmlns:a16="http://schemas.microsoft.com/office/drawing/2014/main" id="{617F569E-C70E-40FB-A419-651710268B36}"/>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3755" y="3014860"/>
            <a:ext cx="1078379" cy="795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CFD96F02-45F1-4928-8561-B71512DD4D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25853" y="3024587"/>
            <a:ext cx="1580888" cy="7904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ee the source image">
            <a:extLst>
              <a:ext uri="{FF2B5EF4-FFF2-40B4-BE49-F238E27FC236}">
                <a16:creationId xmlns:a16="http://schemas.microsoft.com/office/drawing/2014/main" id="{3801693A-6174-4E5C-A45D-6C11E3050C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5756" y="3421306"/>
            <a:ext cx="114182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DF34FC90-E5B2-42CC-9801-75E9304506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29315" y="3475496"/>
            <a:ext cx="1194077" cy="8388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9732" y="1340471"/>
            <a:ext cx="5907996" cy="1600438"/>
          </a:xfrm>
          <a:prstGeom prst="rect">
            <a:avLst/>
          </a:prstGeom>
          <a:noFill/>
        </p:spPr>
        <p:txBody>
          <a:bodyPr wrap="square" rtlCol="0">
            <a:spAutoFit/>
          </a:bodyPr>
          <a:lstStyle/>
          <a:p>
            <a:pPr marL="171450" indent="-171450">
              <a:buFont typeface="Arial" panose="020B0604020202020204" pitchFamily="34" charset="0"/>
              <a:buChar char="•"/>
            </a:pPr>
            <a:r>
              <a:rPr lang="en-GB" sz="1100" dirty="0"/>
              <a:t>Offers advice, information and signposting to support, which is close to where people live, to prevent, reduce or delay the need for formal social care support</a:t>
            </a:r>
          </a:p>
          <a:p>
            <a:endParaRPr lang="en-GB" sz="1100" dirty="0"/>
          </a:p>
          <a:p>
            <a:pPr marL="171450" indent="-171450">
              <a:buFont typeface="Arial" panose="020B0604020202020204" pitchFamily="34" charset="0"/>
              <a:buChar char="•"/>
            </a:pPr>
            <a:r>
              <a:rPr lang="en-GB" sz="1100" dirty="0"/>
              <a:t>Offers short-term support (up to 6 weeks) to enable people to regain skills, confidence and independence so that they can live at home safely where it is possible for them to do so</a:t>
            </a:r>
          </a:p>
          <a:p>
            <a:endParaRPr lang="en-GB" sz="1100" dirty="0"/>
          </a:p>
          <a:p>
            <a:pPr marL="171450" indent="-171450">
              <a:buFont typeface="Arial" panose="020B0604020202020204" pitchFamily="34" charset="0"/>
              <a:buChar char="•"/>
            </a:pPr>
            <a:r>
              <a:rPr lang="en-GB" sz="1100" dirty="0"/>
              <a:t>Ensures that when adult social care does assess people against Care Act (2014) eligibility that we do so in a timely way and offer support which enables them to live their best lives </a:t>
            </a:r>
          </a:p>
          <a:p>
            <a:endParaRPr lang="en-GB" sz="1000" dirty="0">
              <a:latin typeface="Franklin Gothic Book" panose="020B0503020102020204" pitchFamily="34" charset="0"/>
            </a:endParaRPr>
          </a:p>
        </p:txBody>
      </p:sp>
      <p:sp>
        <p:nvSpPr>
          <p:cNvPr id="3" name="TextBox 2">
            <a:extLst>
              <a:ext uri="{FF2B5EF4-FFF2-40B4-BE49-F238E27FC236}">
                <a16:creationId xmlns:a16="http://schemas.microsoft.com/office/drawing/2014/main" id="{C7333036-EDC2-042E-8619-B699DB8135D3}"/>
              </a:ext>
            </a:extLst>
          </p:cNvPr>
          <p:cNvSpPr txBox="1"/>
          <p:nvPr/>
        </p:nvSpPr>
        <p:spPr>
          <a:xfrm>
            <a:off x="3970695" y="4601629"/>
            <a:ext cx="4076894" cy="1615827"/>
          </a:xfrm>
          <a:prstGeom prst="rect">
            <a:avLst/>
          </a:prstGeom>
          <a:noFill/>
        </p:spPr>
        <p:txBody>
          <a:bodyPr wrap="square">
            <a:spAutoFit/>
          </a:bodyPr>
          <a:lstStyle/>
          <a:p>
            <a:pPr marL="171450" indent="-171450">
              <a:buFont typeface="Arial" panose="020B0604020202020204" pitchFamily="34" charset="0"/>
              <a:buChar char="•"/>
              <a:tabLst>
                <a:tab pos="457200" algn="l"/>
              </a:tabLst>
            </a:pPr>
            <a:r>
              <a:rPr lang="en-GB" sz="900" kern="1200" dirty="0">
                <a:solidFill>
                  <a:schemeClr val="accent1">
                    <a:lumMod val="50000"/>
                  </a:schemeClr>
                </a:solidFill>
                <a:effectLst/>
                <a:ea typeface="Times New Roman" panose="02020603050405020304" pitchFamily="18" charset="0"/>
                <a:cs typeface="Times New Roman" panose="02020603050405020304" pitchFamily="18" charset="0"/>
              </a:rPr>
              <a:t>We will ensure practitioners have access to </a:t>
            </a:r>
            <a:r>
              <a:rPr lang="en-GB" sz="900" dirty="0">
                <a:solidFill>
                  <a:schemeClr val="accent1">
                    <a:lumMod val="50000"/>
                  </a:schemeClr>
                </a:solidFill>
                <a:ea typeface="Times New Roman" panose="02020603050405020304" pitchFamily="18" charset="0"/>
                <a:cs typeface="Times New Roman" panose="02020603050405020304" pitchFamily="18" charset="0"/>
              </a:rPr>
              <a:t>s</a:t>
            </a:r>
            <a:r>
              <a:rPr lang="en-GB" sz="900" kern="1200" dirty="0">
                <a:solidFill>
                  <a:schemeClr val="accent1">
                    <a:lumMod val="50000"/>
                  </a:schemeClr>
                </a:solidFill>
                <a:effectLst/>
                <a:ea typeface="Times New Roman" panose="02020603050405020304" pitchFamily="18" charset="0"/>
                <a:cs typeface="Times New Roman" panose="02020603050405020304" pitchFamily="18" charset="0"/>
              </a:rPr>
              <a:t>trengths-based training to facilitate a culture change process to deliver our new vision for our people and our communities</a:t>
            </a:r>
            <a:endParaRPr lang="en-GB" sz="900" dirty="0">
              <a:solidFill>
                <a:schemeClr val="accent1">
                  <a:lumMod val="50000"/>
                </a:schemeClr>
              </a:solidFill>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tabLst>
                <a:tab pos="457200" algn="l"/>
              </a:tabLst>
            </a:pPr>
            <a:r>
              <a:rPr lang="en-GB" sz="900" kern="1200" dirty="0">
                <a:solidFill>
                  <a:schemeClr val="accent1">
                    <a:lumMod val="50000"/>
                  </a:schemeClr>
                </a:solidFill>
                <a:effectLst/>
                <a:ea typeface="Times New Roman" panose="02020603050405020304" pitchFamily="18" charset="0"/>
                <a:cs typeface="Times New Roman" panose="02020603050405020304" pitchFamily="18" charset="0"/>
              </a:rPr>
              <a:t>We will build upon the core values of social care practice within our new approach</a:t>
            </a:r>
          </a:p>
          <a:p>
            <a:pPr marL="171450" lvl="0" indent="-171450">
              <a:buFont typeface="Arial" panose="020B0604020202020204" pitchFamily="34" charset="0"/>
              <a:buChar char="•"/>
              <a:tabLst>
                <a:tab pos="457200" algn="l"/>
              </a:tabLst>
            </a:pPr>
            <a:r>
              <a:rPr lang="en-GB" sz="900" kern="1200" dirty="0">
                <a:solidFill>
                  <a:schemeClr val="accent1">
                    <a:lumMod val="50000"/>
                  </a:schemeClr>
                </a:solidFill>
                <a:effectLst/>
                <a:ea typeface="Times New Roman" panose="02020603050405020304" pitchFamily="18" charset="0"/>
                <a:cs typeface="Times New Roman" panose="02020603050405020304" pitchFamily="18" charset="0"/>
              </a:rPr>
              <a:t>We will enable creative, effective and collaborative working</a:t>
            </a:r>
          </a:p>
          <a:p>
            <a:pPr marL="171450" lvl="0" indent="-171450">
              <a:buFont typeface="Arial" panose="020B0604020202020204" pitchFamily="34" charset="0"/>
              <a:buChar char="•"/>
              <a:tabLst>
                <a:tab pos="457200" algn="l"/>
              </a:tabLst>
            </a:pPr>
            <a:r>
              <a:rPr lang="en-GB" sz="900" dirty="0">
                <a:solidFill>
                  <a:schemeClr val="accent1">
                    <a:lumMod val="50000"/>
                  </a:schemeClr>
                </a:solidFill>
                <a:ea typeface="Times New Roman" panose="02020603050405020304" pitchFamily="18" charset="0"/>
                <a:cs typeface="Times New Roman" panose="02020603050405020304" pitchFamily="18" charset="0"/>
              </a:rPr>
              <a:t>We will e</a:t>
            </a:r>
            <a:r>
              <a:rPr lang="en-GB" sz="900" kern="1200" dirty="0">
                <a:solidFill>
                  <a:schemeClr val="accent1">
                    <a:lumMod val="50000"/>
                  </a:schemeClr>
                </a:solidFill>
                <a:effectLst/>
                <a:ea typeface="Times New Roman" panose="02020603050405020304" pitchFamily="18" charset="0"/>
                <a:cs typeface="Times New Roman" panose="02020603050405020304" pitchFamily="18" charset="0"/>
              </a:rPr>
              <a:t>xperience a richer working environment with high satisfaction rates for staff and the people we serve</a:t>
            </a:r>
          </a:p>
          <a:p>
            <a:pPr marL="171450" indent="-171450">
              <a:buFont typeface="Arial" panose="020B0604020202020204" pitchFamily="34" charset="0"/>
              <a:buChar char="•"/>
              <a:tabLst>
                <a:tab pos="457200" algn="l"/>
              </a:tabLst>
            </a:pPr>
            <a:r>
              <a:rPr lang="en-GB" sz="900" dirty="0">
                <a:solidFill>
                  <a:schemeClr val="accent1">
                    <a:lumMod val="50000"/>
                  </a:schemeClr>
                </a:solidFill>
                <a:ea typeface="Times New Roman" panose="02020603050405020304" pitchFamily="18" charset="0"/>
                <a:cs typeface="Times New Roman" panose="02020603050405020304" pitchFamily="18" charset="0"/>
              </a:rPr>
              <a:t>We will significantly reduced bureaucracy, ensuring it is at the minimum that it needs to be</a:t>
            </a:r>
          </a:p>
          <a:p>
            <a:pPr marL="171450" indent="-171450">
              <a:buFont typeface="Arial" panose="020B0604020202020204" pitchFamily="34" charset="0"/>
              <a:buChar char="•"/>
              <a:tabLst>
                <a:tab pos="457200" algn="l"/>
              </a:tabLst>
            </a:pPr>
            <a:r>
              <a:rPr lang="en-GB" sz="900" dirty="0">
                <a:solidFill>
                  <a:schemeClr val="accent1">
                    <a:lumMod val="50000"/>
                  </a:schemeClr>
                </a:solidFill>
                <a:ea typeface="Times New Roman" panose="02020603050405020304" pitchFamily="18" charset="0"/>
                <a:cs typeface="Times New Roman" panose="02020603050405020304" pitchFamily="18" charset="0"/>
              </a:rPr>
              <a:t>We will ensure that our systems are improved and support best practice</a:t>
            </a:r>
            <a:endParaRPr lang="en-GB" sz="900" dirty="0">
              <a:solidFill>
                <a:schemeClr val="accent1">
                  <a:lumMod val="50000"/>
                </a:schemeClr>
              </a:solidFill>
              <a:effectLst/>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1E5B533-7A5D-AAE2-AF00-2DBD50EB06BB}"/>
              </a:ext>
            </a:extLst>
          </p:cNvPr>
          <p:cNvSpPr/>
          <p:nvPr/>
        </p:nvSpPr>
        <p:spPr>
          <a:xfrm>
            <a:off x="44435" y="4416017"/>
            <a:ext cx="3831150" cy="160201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3B5508D-71FF-DABE-AD43-7DEB8AD33444}"/>
              </a:ext>
            </a:extLst>
          </p:cNvPr>
          <p:cNvSpPr txBox="1"/>
          <p:nvPr/>
        </p:nvSpPr>
        <p:spPr>
          <a:xfrm>
            <a:off x="-81" y="4427650"/>
            <a:ext cx="3915951" cy="1923604"/>
          </a:xfrm>
          <a:prstGeom prst="rect">
            <a:avLst/>
          </a:prstGeom>
          <a:noFill/>
        </p:spPr>
        <p:txBody>
          <a:bodyPr wrap="square" rtlCol="0">
            <a:spAutoFit/>
          </a:bodyPr>
          <a:lstStyle/>
          <a:p>
            <a:r>
              <a:rPr lang="en-GB" sz="1200" b="1" dirty="0"/>
              <a:t>What does this mean for the people we support:</a:t>
            </a:r>
          </a:p>
          <a:p>
            <a:endParaRPr lang="en-GB" sz="500" b="1" dirty="0">
              <a:solidFill>
                <a:schemeClr val="accent3">
                  <a:lumMod val="50000"/>
                </a:schemeClr>
              </a:solidFill>
            </a:endParaRPr>
          </a:p>
          <a:p>
            <a:pPr marL="171450" indent="-171450">
              <a:buFont typeface="Arial" panose="020B0604020202020204" pitchFamily="34" charset="0"/>
              <a:buChar char="•"/>
            </a:pPr>
            <a:r>
              <a:rPr lang="en-GB" sz="900" dirty="0">
                <a:solidFill>
                  <a:schemeClr val="accent3">
                    <a:lumMod val="50000"/>
                  </a:schemeClr>
                </a:solidFill>
                <a:ea typeface="Times New Roman" panose="02020603050405020304" pitchFamily="18" charset="0"/>
                <a:cs typeface="Times New Roman" panose="02020603050405020304" pitchFamily="18" charset="0"/>
              </a:rPr>
              <a:t>“I matter”</a:t>
            </a:r>
          </a:p>
          <a:p>
            <a:pPr marL="171450" indent="-171450">
              <a:buFont typeface="Arial" panose="020B0604020202020204" pitchFamily="34" charset="0"/>
              <a:buChar char="•"/>
            </a:pPr>
            <a:r>
              <a:rPr lang="en-GB" sz="900" dirty="0">
                <a:solidFill>
                  <a:schemeClr val="accent3">
                    <a:lumMod val="50000"/>
                  </a:schemeClr>
                </a:solidFill>
                <a:ea typeface="Times New Roman" panose="02020603050405020304" pitchFamily="18" charset="0"/>
                <a:cs typeface="Times New Roman" panose="02020603050405020304" pitchFamily="18" charset="0"/>
              </a:rPr>
              <a:t>“I will be listened to” </a:t>
            </a:r>
          </a:p>
          <a:p>
            <a:pPr marL="171450" indent="-171450">
              <a:buFont typeface="Arial" panose="020B0604020202020204" pitchFamily="34" charset="0"/>
              <a:buChar char="•"/>
            </a:pPr>
            <a:r>
              <a:rPr lang="en-GB" sz="900" dirty="0">
                <a:solidFill>
                  <a:schemeClr val="accent3">
                    <a:lumMod val="50000"/>
                  </a:schemeClr>
                </a:solidFill>
                <a:ea typeface="Times New Roman" panose="02020603050405020304" pitchFamily="18" charset="0"/>
                <a:cs typeface="Times New Roman" panose="02020603050405020304" pitchFamily="18" charset="0"/>
              </a:rPr>
              <a:t>“</a:t>
            </a:r>
            <a:r>
              <a:rPr lang="en-GB" sz="900" dirty="0">
                <a:solidFill>
                  <a:srgbClr val="000000"/>
                </a:solidFill>
                <a:effectLst/>
                <a:ea typeface="Calibri" panose="020F0502020204030204" pitchFamily="34" charset="0"/>
                <a:cs typeface="Times New Roman" panose="02020603050405020304" pitchFamily="18" charset="0"/>
              </a:rPr>
              <a:t>I will have care and support that is coordinated, and everyone works well together and with me”</a:t>
            </a:r>
          </a:p>
          <a:p>
            <a:pPr marL="171450" indent="-171450">
              <a:buFont typeface="Arial" panose="020B0604020202020204" pitchFamily="34" charset="0"/>
              <a:buChar char="•"/>
            </a:pPr>
            <a:r>
              <a:rPr lang="en-US" sz="900" dirty="0">
                <a:solidFill>
                  <a:srgbClr val="000000"/>
                </a:solidFill>
                <a:effectLst/>
                <a:ea typeface="Calibri" panose="020F0502020204030204" pitchFamily="34" charset="0"/>
                <a:cs typeface="Times New Roman" panose="02020603050405020304" pitchFamily="18" charset="0"/>
              </a:rPr>
              <a:t>“I will have care and support that enables me to live as I want to, seeing me as a unique person with skills, strengths, and goals”</a:t>
            </a:r>
          </a:p>
          <a:p>
            <a:pPr marL="171450" indent="-171450">
              <a:buFont typeface="Arial" panose="020B0604020202020204" pitchFamily="34" charset="0"/>
              <a:buChar char="•"/>
            </a:pPr>
            <a:r>
              <a:rPr lang="en-GB" sz="900" dirty="0">
                <a:solidFill>
                  <a:schemeClr val="accent3">
                    <a:lumMod val="50000"/>
                  </a:schemeClr>
                </a:solidFill>
                <a:ea typeface="Times New Roman" panose="02020603050405020304" pitchFamily="18" charset="0"/>
                <a:cs typeface="Times New Roman" panose="02020603050405020304" pitchFamily="18" charset="0"/>
              </a:rPr>
              <a:t>“I will be supported close to where I live”</a:t>
            </a:r>
            <a:endParaRPr lang="en-US" sz="900" dirty="0">
              <a:solidFill>
                <a:srgbClr val="000000"/>
              </a:solidFill>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900" dirty="0">
                <a:solidFill>
                  <a:schemeClr val="accent3">
                    <a:lumMod val="50000"/>
                  </a:schemeClr>
                </a:solidFill>
                <a:ea typeface="Times New Roman" panose="02020603050405020304" pitchFamily="18" charset="0"/>
                <a:cs typeface="Times New Roman" panose="02020603050405020304" pitchFamily="18" charset="0"/>
              </a:rPr>
              <a:t>“I will be asked about my experiences and my suggestions for improvement”</a:t>
            </a:r>
            <a:endParaRPr lang="en-GB" sz="900" dirty="0">
              <a:effectLs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sz="900" dirty="0">
              <a:effectLs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sz="900" dirty="0">
              <a:solidFill>
                <a:schemeClr val="accent3">
                  <a:lumMod val="50000"/>
                </a:schemeClr>
              </a:solidFill>
              <a:latin typeface="Arial Nova Cond" panose="020B0506020202020204" pitchFamily="34" charset="0"/>
              <a:ea typeface="Times New Roman" panose="02020603050405020304" pitchFamily="18" charset="0"/>
              <a:cs typeface="Times New Roman" panose="02020603050405020304" pitchFamily="18" charset="0"/>
            </a:endParaRPr>
          </a:p>
          <a:p>
            <a:endParaRPr lang="en-GB" sz="1200" b="1" dirty="0"/>
          </a:p>
        </p:txBody>
      </p:sp>
    </p:spTree>
    <p:extLst>
      <p:ext uri="{BB962C8B-B14F-4D97-AF65-F5344CB8AC3E}">
        <p14:creationId xmlns:p14="http://schemas.microsoft.com/office/powerpoint/2010/main" val="25883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682-1D9A-0CEA-88F0-01B500EB8A01}"/>
              </a:ext>
            </a:extLst>
          </p:cNvPr>
          <p:cNvSpPr>
            <a:spLocks noGrp="1"/>
          </p:cNvSpPr>
          <p:nvPr>
            <p:ph type="title"/>
          </p:nvPr>
        </p:nvSpPr>
        <p:spPr>
          <a:xfrm>
            <a:off x="540204" y="-205582"/>
            <a:ext cx="10515600" cy="1325563"/>
          </a:xfrm>
        </p:spPr>
        <p:txBody>
          <a:bodyPr>
            <a:normAutofit/>
          </a:bodyPr>
          <a:lstStyle/>
          <a:p>
            <a:r>
              <a:rPr lang="en-GB" sz="3600" dirty="0"/>
              <a:t>Our Draft Prevention Plan </a:t>
            </a:r>
          </a:p>
        </p:txBody>
      </p:sp>
      <p:sp>
        <p:nvSpPr>
          <p:cNvPr id="7" name="Rectangle 4">
            <a:extLst>
              <a:ext uri="{FF2B5EF4-FFF2-40B4-BE49-F238E27FC236}">
                <a16:creationId xmlns:a16="http://schemas.microsoft.com/office/drawing/2014/main" id="{2049242E-25BD-2ABF-D373-1794E6D431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8" name="Group 7">
            <a:extLst>
              <a:ext uri="{FF2B5EF4-FFF2-40B4-BE49-F238E27FC236}">
                <a16:creationId xmlns:a16="http://schemas.microsoft.com/office/drawing/2014/main" id="{A63E9DEA-B5B6-284F-3DB9-9EF7E274E182}"/>
              </a:ext>
            </a:extLst>
          </p:cNvPr>
          <p:cNvGrpSpPr>
            <a:grpSpLocks/>
          </p:cNvGrpSpPr>
          <p:nvPr/>
        </p:nvGrpSpPr>
        <p:grpSpPr>
          <a:xfrm>
            <a:off x="416815" y="910197"/>
            <a:ext cx="6739766" cy="5807807"/>
            <a:chOff x="214630" y="99060"/>
            <a:chExt cx="5054600" cy="5845400"/>
          </a:xfrm>
        </p:grpSpPr>
        <p:sp>
          <p:nvSpPr>
            <p:cNvPr id="9" name="Rectangle: Rounded Corners 8">
              <a:extLst>
                <a:ext uri="{FF2B5EF4-FFF2-40B4-BE49-F238E27FC236}">
                  <a16:creationId xmlns:a16="http://schemas.microsoft.com/office/drawing/2014/main" id="{A34E55CC-AF83-0E42-E845-3EDC215E9610}"/>
                </a:ext>
              </a:extLst>
            </p:cNvPr>
            <p:cNvSpPr/>
            <p:nvPr/>
          </p:nvSpPr>
          <p:spPr>
            <a:xfrm>
              <a:off x="214630" y="129335"/>
              <a:ext cx="2444750" cy="5784850"/>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200" b="1" dirty="0">
                  <a:solidFill>
                    <a:srgbClr val="1F3864"/>
                  </a:solidFill>
                  <a:effectLst/>
                  <a:latin typeface="Arial" panose="020B0604020202020204" pitchFamily="34" charset="0"/>
                  <a:ea typeface="Calibri" panose="020F0502020204030204" pitchFamily="34" charset="0"/>
                  <a:cs typeface="Helvetica-Light"/>
                </a:rPr>
                <a:t>Working with the VCFSE and Partners</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algn="ctr">
                <a:spcAft>
                  <a:spcPts val="600"/>
                </a:spcAft>
              </a:pPr>
              <a:endParaRPr lang="en-GB" sz="1200" b="1" dirty="0">
                <a:solidFill>
                  <a:srgbClr val="1F3864"/>
                </a:solidFill>
                <a:effectLst/>
                <a:latin typeface="Arial" panose="020B0604020202020204" pitchFamily="34" charset="0"/>
                <a:ea typeface="Calibri" panose="020F0502020204030204" pitchFamily="34" charset="0"/>
                <a:cs typeface="Helvetica-Light"/>
              </a:endParaRPr>
            </a:p>
            <a:p>
              <a:pPr algn="ctr">
                <a:spcAft>
                  <a:spcPts val="600"/>
                </a:spcAft>
              </a:pPr>
              <a:r>
                <a:rPr lang="en-GB" sz="1200" b="1" dirty="0">
                  <a:solidFill>
                    <a:srgbClr val="1F3864"/>
                  </a:solidFill>
                  <a:effectLst/>
                  <a:latin typeface="Arial" panose="020B0604020202020204" pitchFamily="34" charset="0"/>
                  <a:ea typeface="Calibri" panose="020F0502020204030204" pitchFamily="34" charset="0"/>
                  <a:cs typeface="Helvetica-Light"/>
                </a:rPr>
                <a:t>We will transform how we work together by consistently evaluating and improving our practice through:</a:t>
              </a:r>
            </a:p>
            <a:p>
              <a:pPr algn="ctr">
                <a:spcAft>
                  <a:spcPts val="600"/>
                </a:spcAft>
              </a:pP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Infrastructure Support</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Digital First Approach</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Meaningful Performance and Data</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Collaborative Workforce and Culture (strengths based)</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Joined up Strategy and Policy</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Integrated Approach to Early Intervention and Prevention Commissioning</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Robust and Stable Resources and Long Term Investment</a:t>
              </a:r>
              <a:endParaRPr lang="en-GB" sz="1200" dirty="0">
                <a:solidFill>
                  <a:srgbClr val="000000"/>
                </a:solidFill>
                <a:effectLst/>
                <a:latin typeface="Arial" panose="020B0604020202020204" pitchFamily="34" charset="0"/>
                <a:ea typeface="Calibri" panose="020F0502020204030204" pitchFamily="34" charset="0"/>
                <a:cs typeface="Helvetica-Light"/>
              </a:endParaRPr>
            </a:p>
          </p:txBody>
        </p:sp>
        <p:sp>
          <p:nvSpPr>
            <p:cNvPr id="10" name="Rectangle: Rounded Corners 9">
              <a:extLst>
                <a:ext uri="{FF2B5EF4-FFF2-40B4-BE49-F238E27FC236}">
                  <a16:creationId xmlns:a16="http://schemas.microsoft.com/office/drawing/2014/main" id="{E39BDCD3-299A-EED7-1CF8-C1603E1E147A}"/>
                </a:ext>
              </a:extLst>
            </p:cNvPr>
            <p:cNvSpPr/>
            <p:nvPr/>
          </p:nvSpPr>
          <p:spPr>
            <a:xfrm>
              <a:off x="2659380" y="99060"/>
              <a:ext cx="2609850" cy="5845400"/>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GB" sz="1200" b="1" dirty="0">
                <a:solidFill>
                  <a:srgbClr val="1F3864"/>
                </a:solidFill>
                <a:effectLst/>
                <a:latin typeface="Arial" panose="020B0604020202020204" pitchFamily="34" charset="0"/>
                <a:ea typeface="Calibri" panose="020F0502020204030204" pitchFamily="34" charset="0"/>
                <a:cs typeface="Helvetica-Light"/>
              </a:endParaRPr>
            </a:p>
            <a:p>
              <a:pPr algn="ctr">
                <a:spcAft>
                  <a:spcPts val="600"/>
                </a:spcAft>
              </a:pPr>
              <a:r>
                <a:rPr lang="en-GB" sz="1200" b="1" dirty="0">
                  <a:solidFill>
                    <a:srgbClr val="1F3864"/>
                  </a:solidFill>
                  <a:effectLst/>
                  <a:latin typeface="Arial" panose="020B0604020202020204" pitchFamily="34" charset="0"/>
                  <a:ea typeface="Calibri" panose="020F0502020204030204" pitchFamily="34" charset="0"/>
                  <a:cs typeface="Helvetica-Light"/>
                </a:rPr>
                <a:t>Empowering </a:t>
              </a:r>
              <a:r>
                <a:rPr lang="en-GB" sz="1200" b="1" dirty="0">
                  <a:solidFill>
                    <a:srgbClr val="1F3864"/>
                  </a:solidFill>
                  <a:latin typeface="Arial" panose="020B0604020202020204" pitchFamily="34" charset="0"/>
                  <a:ea typeface="Calibri" panose="020F0502020204030204" pitchFamily="34" charset="0"/>
                  <a:cs typeface="Helvetica-Light"/>
                </a:rPr>
                <a:t>C</a:t>
              </a:r>
              <a:r>
                <a:rPr lang="en-GB" sz="1200" b="1" dirty="0">
                  <a:solidFill>
                    <a:srgbClr val="1F3864"/>
                  </a:solidFill>
                  <a:effectLst/>
                  <a:latin typeface="Arial" panose="020B0604020202020204" pitchFamily="34" charset="0"/>
                  <a:ea typeface="Calibri" panose="020F0502020204030204" pitchFamily="34" charset="0"/>
                  <a:cs typeface="Helvetica-Light"/>
                </a:rPr>
                <a:t>ommunities </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algn="ctr">
                <a:spcAft>
                  <a:spcPts val="600"/>
                </a:spcAft>
              </a:pPr>
              <a:endParaRPr lang="en-GB" sz="1200" b="1" dirty="0">
                <a:solidFill>
                  <a:srgbClr val="1F3864"/>
                </a:solidFill>
                <a:effectLst/>
                <a:latin typeface="Arial" panose="020B0604020202020204" pitchFamily="34" charset="0"/>
                <a:ea typeface="Calibri" panose="020F0502020204030204" pitchFamily="34" charset="0"/>
                <a:cs typeface="Helvetica-Light"/>
              </a:endParaRPr>
            </a:p>
            <a:p>
              <a:pPr algn="ctr">
                <a:spcAft>
                  <a:spcPts val="600"/>
                </a:spcAft>
              </a:pPr>
              <a:r>
                <a:rPr lang="en-GB" sz="1200" b="1" dirty="0">
                  <a:solidFill>
                    <a:srgbClr val="1F3864"/>
                  </a:solidFill>
                  <a:effectLst/>
                  <a:latin typeface="Arial" panose="020B0604020202020204" pitchFamily="34" charset="0"/>
                  <a:ea typeface="Calibri" panose="020F0502020204030204" pitchFamily="34" charset="0"/>
                  <a:cs typeface="Helvetica-Light"/>
                </a:rPr>
                <a:t>We will enable communities to increase control over their lives through:</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Living Better Lives in Lancashire programme</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Shared Strengths-Based Training and Development with partner organisations </a:t>
              </a:r>
            </a:p>
            <a:p>
              <a:pPr marL="342900" lvl="0" indent="-342900" algn="l">
                <a:lnSpc>
                  <a:spcPct val="107000"/>
                </a:lnSpc>
                <a:spcAft>
                  <a:spcPts val="800"/>
                </a:spcAft>
                <a:buFont typeface="Symbol" panose="05050102010706020507" pitchFamily="18" charset="2"/>
                <a:buChar char=""/>
              </a:pPr>
              <a:r>
                <a:rPr lang="en-GB" sz="1200" dirty="0">
                  <a:solidFill>
                    <a:srgbClr val="1F3864"/>
                  </a:solidFill>
                  <a:latin typeface="Arial" panose="020B0604020202020204" pitchFamily="34" charset="0"/>
                  <a:ea typeface="Calibri" panose="020F0502020204030204" pitchFamily="34" charset="0"/>
                  <a:cs typeface="Helvetica-Light"/>
                </a:rPr>
                <a:t>Developing and Sustaining Community Assets </a:t>
              </a:r>
              <a:endParaRPr lang="en-GB" sz="1200" dirty="0">
                <a:solidFill>
                  <a:srgbClr val="1F3864"/>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Development of Neighbourhood Networks</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Prevention Pathways</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Revision of Community Hubs with Partners</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Identification of place-based requirements with partners and the public based on meaningful information and data</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Improved Information and Advice Offer</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342900" lvl="0" indent="-342900" algn="l">
                <a:lnSpc>
                  <a:spcPct val="107000"/>
                </a:lnSpc>
                <a:spcAft>
                  <a:spcPts val="800"/>
                </a:spcAft>
                <a:buFont typeface="Symbol" panose="05050102010706020507" pitchFamily="18" charset="2"/>
                <a:buChar char=""/>
              </a:pPr>
              <a:r>
                <a:rPr lang="en-GB" sz="1200" dirty="0">
                  <a:solidFill>
                    <a:srgbClr val="1F3864"/>
                  </a:solidFill>
                  <a:effectLst/>
                  <a:latin typeface="Arial" panose="020B0604020202020204" pitchFamily="34" charset="0"/>
                  <a:ea typeface="Calibri" panose="020F0502020204030204" pitchFamily="34" charset="0"/>
                  <a:cs typeface="Helvetica-Light"/>
                </a:rPr>
                <a:t>Improved Navigation offer for staff and public to access community assets</a:t>
              </a:r>
              <a:endParaRPr lang="en-GB" sz="1200" dirty="0">
                <a:solidFill>
                  <a:srgbClr val="000000"/>
                </a:solidFill>
                <a:effectLst/>
                <a:latin typeface="Arial" panose="020B0604020202020204" pitchFamily="34" charset="0"/>
                <a:ea typeface="Calibri" panose="020F0502020204030204" pitchFamily="34" charset="0"/>
                <a:cs typeface="Helvetica-Light"/>
              </a:endParaRPr>
            </a:p>
          </p:txBody>
        </p:sp>
      </p:grpSp>
      <p:sp>
        <p:nvSpPr>
          <p:cNvPr id="11" name="Rectangle 7">
            <a:extLst>
              <a:ext uri="{FF2B5EF4-FFF2-40B4-BE49-F238E27FC236}">
                <a16:creationId xmlns:a16="http://schemas.microsoft.com/office/drawing/2014/main" id="{93E3A889-947D-2C8F-1A14-5B4975F728C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Arrow: Right 16">
            <a:extLst>
              <a:ext uri="{FF2B5EF4-FFF2-40B4-BE49-F238E27FC236}">
                <a16:creationId xmlns:a16="http://schemas.microsoft.com/office/drawing/2014/main" id="{7CC68CB5-22BD-3112-C853-64519B776533}"/>
              </a:ext>
            </a:extLst>
          </p:cNvPr>
          <p:cNvSpPr>
            <a:spLocks/>
          </p:cNvSpPr>
          <p:nvPr/>
        </p:nvSpPr>
        <p:spPr>
          <a:xfrm>
            <a:off x="7442767" y="1257249"/>
            <a:ext cx="4627983" cy="5460757"/>
          </a:xfrm>
          <a:prstGeom prst="rightArrow">
            <a:avLst>
              <a:gd name="adj1" fmla="val 100000"/>
              <a:gd name="adj2" fmla="val 38500"/>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200" b="1" dirty="0">
                <a:solidFill>
                  <a:srgbClr val="1F3864"/>
                </a:solidFill>
                <a:effectLst/>
                <a:latin typeface="Arial" panose="020B0604020202020204" pitchFamily="34" charset="0"/>
                <a:ea typeface="Calibri" panose="020F0502020204030204" pitchFamily="34" charset="0"/>
                <a:cs typeface="Helvetica-Light"/>
              </a:rPr>
              <a:t>Connecting People</a:t>
            </a:r>
          </a:p>
          <a:p>
            <a:pPr algn="ctr">
              <a:spcAft>
                <a:spcPts val="600"/>
              </a:spcAft>
            </a:pP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algn="ctr">
              <a:spcAft>
                <a:spcPts val="600"/>
              </a:spcAft>
            </a:pPr>
            <a:r>
              <a:rPr lang="en-GB" sz="1200" b="1" dirty="0">
                <a:solidFill>
                  <a:srgbClr val="1F3864"/>
                </a:solidFill>
                <a:effectLst/>
                <a:latin typeface="Arial" panose="020B0604020202020204" pitchFamily="34" charset="0"/>
                <a:ea typeface="Calibri" panose="020F0502020204030204" pitchFamily="34" charset="0"/>
                <a:cs typeface="Helvetica-Light"/>
              </a:rPr>
              <a:t>We will provide support to residents before or as soon as issues arise through:</a:t>
            </a:r>
            <a:endParaRPr lang="en-GB" sz="12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Information and Advice Services </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Community Hubs and Assets</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Befriending and Social Interactions</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Non CQC Regulated Support</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Short Breaks Service</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Falls Prevention </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Housing, Equipment and Adaptations</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Carers and Advocacy</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Finance and Debt Support</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Health Inequalities</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Active Lifestyles</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Transport</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100" dirty="0">
                <a:solidFill>
                  <a:srgbClr val="1F3864"/>
                </a:solidFill>
                <a:effectLst/>
                <a:latin typeface="Arial" panose="020B0604020202020204" pitchFamily="34" charset="0"/>
                <a:ea typeface="Calibri" panose="020F0502020204030204" pitchFamily="34" charset="0"/>
                <a:cs typeface="Helvetica-Light"/>
              </a:rPr>
              <a:t>Telecare and Telehealth</a:t>
            </a:r>
            <a:endParaRPr lang="en-GB" sz="1100" dirty="0">
              <a:solidFill>
                <a:srgbClr val="000000"/>
              </a:solidFill>
              <a:effectLst/>
              <a:latin typeface="Arial" panose="020B0604020202020204" pitchFamily="34" charset="0"/>
              <a:ea typeface="Calibri" panose="020F0502020204030204" pitchFamily="34" charset="0"/>
              <a:cs typeface="Helvetica-Light"/>
            </a:endParaRPr>
          </a:p>
          <a:p>
            <a:pPr marL="180340" indent="-180340" algn="just">
              <a:lnSpc>
                <a:spcPct val="107000"/>
              </a:lnSpc>
              <a:spcAft>
                <a:spcPts val="800"/>
              </a:spcAft>
              <a:buFont typeface="Arial" panose="020B0604020202020204" pitchFamily="34" charset="0"/>
              <a:buChar char="•"/>
            </a:pPr>
            <a:r>
              <a:rPr lang="en-GB" sz="1050" dirty="0">
                <a:solidFill>
                  <a:srgbClr val="1F3864"/>
                </a:solidFill>
                <a:effectLst/>
                <a:latin typeface="Arial" panose="020B0604020202020204" pitchFamily="34" charset="0"/>
                <a:ea typeface="Calibri" panose="020F0502020204030204" pitchFamily="34" charset="0"/>
                <a:cs typeface="Helvetica-Light"/>
              </a:rPr>
              <a:t>Community Projects</a:t>
            </a:r>
            <a:r>
              <a:rPr lang="en-GB" sz="1200" dirty="0">
                <a:solidFill>
                  <a:srgbClr val="000000"/>
                </a:solidFill>
                <a:effectLst/>
                <a:latin typeface="Arial" panose="020B0604020202020204" pitchFamily="34" charset="0"/>
                <a:ea typeface="Calibri" panose="020F0502020204030204" pitchFamily="34" charset="0"/>
                <a:cs typeface="Helvetica-Light"/>
              </a:rPr>
              <a:t> </a:t>
            </a:r>
          </a:p>
        </p:txBody>
      </p:sp>
    </p:spTree>
    <p:extLst>
      <p:ext uri="{BB962C8B-B14F-4D97-AF65-F5344CB8AC3E}">
        <p14:creationId xmlns:p14="http://schemas.microsoft.com/office/powerpoint/2010/main" val="423518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682-1D9A-0CEA-88F0-01B500EB8A01}"/>
              </a:ext>
            </a:extLst>
          </p:cNvPr>
          <p:cNvSpPr>
            <a:spLocks noGrp="1"/>
          </p:cNvSpPr>
          <p:nvPr>
            <p:ph type="title"/>
          </p:nvPr>
        </p:nvSpPr>
        <p:spPr>
          <a:xfrm>
            <a:off x="533400" y="-115971"/>
            <a:ext cx="10515600" cy="1325563"/>
          </a:xfrm>
        </p:spPr>
        <p:txBody>
          <a:bodyPr>
            <a:normAutofit/>
          </a:bodyPr>
          <a:lstStyle/>
          <a:p>
            <a:r>
              <a:rPr lang="en-GB" dirty="0"/>
              <a:t>Enacting our Prevention Plan</a:t>
            </a:r>
          </a:p>
        </p:txBody>
      </p:sp>
      <p:sp>
        <p:nvSpPr>
          <p:cNvPr id="7" name="TextBox 6">
            <a:extLst>
              <a:ext uri="{FF2B5EF4-FFF2-40B4-BE49-F238E27FC236}">
                <a16:creationId xmlns:a16="http://schemas.microsoft.com/office/drawing/2014/main" id="{D8320352-AB5C-0FEB-AE0D-1F925DF0FE72}"/>
              </a:ext>
            </a:extLst>
          </p:cNvPr>
          <p:cNvSpPr txBox="1"/>
          <p:nvPr/>
        </p:nvSpPr>
        <p:spPr>
          <a:xfrm>
            <a:off x="8482516" y="1418115"/>
            <a:ext cx="3692590" cy="2123658"/>
          </a:xfrm>
          <a:prstGeom prst="rect">
            <a:avLst/>
          </a:prstGeom>
          <a:solidFill>
            <a:schemeClr val="bg2"/>
          </a:solidFill>
          <a:ln>
            <a:solidFill>
              <a:schemeClr val="accent1">
                <a:shade val="15000"/>
              </a:schemeClr>
            </a:solidFill>
          </a:ln>
        </p:spPr>
        <p:txBody>
          <a:bodyPr wrap="square">
            <a:spAutoFit/>
          </a:bodyPr>
          <a:lstStyle/>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Develop a new Community Partnerships approach to community led development</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Invest in community engagement and co-production to enable a more community powered approach</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Develop Neighbourhood Networks across partners and VCFSE organisations to connect people to services, support and community including development of new initiatives which support prevention and early intervention.</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Work with District Councils and existing Community Hubs across Lancashire to build on existing good practice. </a:t>
            </a:r>
            <a:endParaRPr lang="en-GB" sz="1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8380228-9410-94F4-D104-EFE519A49555}"/>
              </a:ext>
            </a:extLst>
          </p:cNvPr>
          <p:cNvSpPr txBox="1"/>
          <p:nvPr/>
        </p:nvSpPr>
        <p:spPr>
          <a:xfrm>
            <a:off x="533400" y="4487315"/>
            <a:ext cx="3641271" cy="2292935"/>
          </a:xfrm>
          <a:prstGeom prst="rect">
            <a:avLst/>
          </a:prstGeom>
          <a:solidFill>
            <a:srgbClr val="7030A0">
              <a:alpha val="50000"/>
            </a:srgbClr>
          </a:solidFill>
          <a:ln>
            <a:solidFill>
              <a:schemeClr val="tx1"/>
            </a:solidFill>
          </a:ln>
        </p:spPr>
        <p:txBody>
          <a:bodyPr wrap="square">
            <a:spAutoFit/>
          </a:bodyPr>
          <a:lstStyle/>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Test a proof of concept alongside the VCFSE sector around support for people who receive less than 10 hours of care per week.</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Strengthen our non-CQC regulated support offer with VCFSE and SME providers across Lancashire to enable people to be supported around aspects such as social isolation, household tasks etc</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Utilise innovative approaches to technology enabled care to support people to remain independent</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effectLst/>
                <a:latin typeface="Calibri" panose="020F0502020204030204" pitchFamily="34" charset="0"/>
                <a:ea typeface="Times New Roman" panose="02020603050405020304" pitchFamily="18" charset="0"/>
              </a:rPr>
              <a:t>Improve our information and advice capability across Adult Social Care to enable people to easily find access to the right level of support and advice without needing to contact us directly </a:t>
            </a:r>
            <a:endParaRPr lang="en-GB" sz="1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E4745130-1B4A-D036-A7C6-824904894A29}"/>
              </a:ext>
            </a:extLst>
          </p:cNvPr>
          <p:cNvSpPr txBox="1"/>
          <p:nvPr/>
        </p:nvSpPr>
        <p:spPr>
          <a:xfrm>
            <a:off x="533400" y="966787"/>
            <a:ext cx="3943350" cy="2970044"/>
          </a:xfrm>
          <a:prstGeom prst="rect">
            <a:avLst/>
          </a:prstGeom>
          <a:solidFill>
            <a:schemeClr val="accent2">
              <a:lumMod val="75000"/>
              <a:alpha val="50000"/>
            </a:schemeClr>
          </a:solidFill>
          <a:ln>
            <a:solidFill>
              <a:schemeClr val="tx1"/>
            </a:solidFill>
          </a:ln>
        </p:spPr>
        <p:txBody>
          <a:bodyPr wrap="square">
            <a:spAutoFit/>
          </a:bodyPr>
          <a:lstStyle/>
          <a:p>
            <a:pPr marL="342900" indent="-342900">
              <a:buFont typeface="Symbol" panose="05050102010706020507" pitchFamily="18" charset="2"/>
              <a:buChar char=""/>
            </a:pPr>
            <a:r>
              <a:rPr lang="en-GB" sz="1100" dirty="0">
                <a:ea typeface="Times New Roman" panose="02020603050405020304" pitchFamily="18" charset="0"/>
              </a:rPr>
              <a:t>Build on the work of the Lancashire VCFSE Accord/ ICB Partnership Agreement with the VCFSE organisations across Lancashire to further development our approach to infrastructure support requirements and build positive and trusting relationships with the sector</a:t>
            </a:r>
            <a:endParaRPr lang="en-GB" sz="1100" dirty="0">
              <a:effectLst/>
              <a:ea typeface="Times New Roman" panose="02020603050405020304" pitchFamily="18" charset="0"/>
            </a:endParaRPr>
          </a:p>
          <a:p>
            <a:pPr marL="342900" lvl="0" indent="-342900">
              <a:buFont typeface="Symbol" panose="05050102010706020507" pitchFamily="18" charset="2"/>
              <a:buChar char=""/>
            </a:pPr>
            <a:r>
              <a:rPr lang="en-GB" sz="1100" dirty="0">
                <a:effectLst/>
                <a:ea typeface="Times New Roman" panose="02020603050405020304" pitchFamily="18" charset="0"/>
              </a:rPr>
              <a:t>Develop a Prevention and Early Intervention Strategy and Infrastructure investment model for the VCFSE. </a:t>
            </a:r>
          </a:p>
          <a:p>
            <a:pPr marL="342900" lvl="0" indent="-342900">
              <a:buFont typeface="Symbol" panose="05050102010706020507" pitchFamily="18" charset="2"/>
              <a:buChar char=""/>
            </a:pPr>
            <a:r>
              <a:rPr lang="en-GB" sz="1100" dirty="0">
                <a:effectLst/>
                <a:ea typeface="Times New Roman" panose="02020603050405020304" pitchFamily="18" charset="0"/>
              </a:rPr>
              <a:t>A roll out of strengths based </a:t>
            </a:r>
            <a:r>
              <a:rPr lang="en-GB" sz="1100" dirty="0">
                <a:ea typeface="Times New Roman" panose="02020603050405020304" pitchFamily="18" charset="0"/>
              </a:rPr>
              <a:t>approaches to support early int</a:t>
            </a:r>
            <a:r>
              <a:rPr lang="en-GB" sz="1100" dirty="0">
                <a:effectLst/>
                <a:ea typeface="Times New Roman" panose="02020603050405020304" pitchFamily="18" charset="0"/>
              </a:rPr>
              <a:t>ervention and prevention </a:t>
            </a:r>
          </a:p>
          <a:p>
            <a:pPr marL="342900" lvl="0" indent="-342900">
              <a:buFont typeface="Symbol" panose="05050102010706020507" pitchFamily="18" charset="2"/>
              <a:buChar char=""/>
            </a:pPr>
            <a:r>
              <a:rPr lang="en-GB" sz="1100" dirty="0">
                <a:ea typeface="Times New Roman" panose="02020603050405020304" pitchFamily="18" charset="0"/>
              </a:rPr>
              <a:t>J</a:t>
            </a:r>
            <a:r>
              <a:rPr lang="en-GB" sz="1100" dirty="0">
                <a:effectLst/>
                <a:ea typeface="Times New Roman" panose="02020603050405020304" pitchFamily="18" charset="0"/>
              </a:rPr>
              <a:t>oint approach to local information and intelligence, building on the work already undertaken VCFSE landscape.</a:t>
            </a:r>
          </a:p>
          <a:p>
            <a:pPr marL="342900" lvl="0" indent="-342900">
              <a:buFont typeface="Symbol" panose="05050102010706020507" pitchFamily="18" charset="2"/>
              <a:buChar char=""/>
            </a:pPr>
            <a:r>
              <a:rPr lang="en-GB" sz="1100" dirty="0">
                <a:effectLst/>
                <a:ea typeface="Times New Roman" panose="02020603050405020304" pitchFamily="18" charset="0"/>
              </a:rPr>
              <a:t>Work with partner agencies around the things that make sense to do once, such as joint commissioning strategies, workforce strategies and complex issue management.</a:t>
            </a:r>
          </a:p>
        </p:txBody>
      </p:sp>
      <p:graphicFrame>
        <p:nvGraphicFramePr>
          <p:cNvPr id="13" name="Diagram 12">
            <a:extLst>
              <a:ext uri="{FF2B5EF4-FFF2-40B4-BE49-F238E27FC236}">
                <a16:creationId xmlns:a16="http://schemas.microsoft.com/office/drawing/2014/main" id="{8EE88EC2-A5EA-A48B-BAB7-562BD0DC5E26}"/>
              </a:ext>
            </a:extLst>
          </p:cNvPr>
          <p:cNvGraphicFramePr/>
          <p:nvPr>
            <p:extLst>
              <p:ext uri="{D42A27DB-BD31-4B8C-83A1-F6EECF244321}">
                <p14:modId xmlns:p14="http://schemas.microsoft.com/office/powerpoint/2010/main" val="3684661532"/>
              </p:ext>
            </p:extLst>
          </p:nvPr>
        </p:nvGraphicFramePr>
        <p:xfrm>
          <a:off x="2284445" y="1496605"/>
          <a:ext cx="8455283" cy="5458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338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682-1D9A-0CEA-88F0-01B500EB8A01}"/>
              </a:ext>
            </a:extLst>
          </p:cNvPr>
          <p:cNvSpPr>
            <a:spLocks noGrp="1"/>
          </p:cNvSpPr>
          <p:nvPr>
            <p:ph type="title"/>
          </p:nvPr>
        </p:nvSpPr>
        <p:spPr>
          <a:xfrm>
            <a:off x="628650" y="82698"/>
            <a:ext cx="9358223" cy="1325563"/>
          </a:xfrm>
        </p:spPr>
        <p:txBody>
          <a:bodyPr>
            <a:normAutofit/>
          </a:bodyPr>
          <a:lstStyle/>
          <a:p>
            <a:r>
              <a:rPr lang="en-GB" dirty="0"/>
              <a:t>Opportunities - Community Wellbeing Programme</a:t>
            </a:r>
          </a:p>
        </p:txBody>
      </p:sp>
      <p:sp>
        <p:nvSpPr>
          <p:cNvPr id="3" name="Content Placeholder 2">
            <a:extLst>
              <a:ext uri="{FF2B5EF4-FFF2-40B4-BE49-F238E27FC236}">
                <a16:creationId xmlns:a16="http://schemas.microsoft.com/office/drawing/2014/main" id="{B3AFF6C6-23E2-69BC-335F-1BFD55904239}"/>
              </a:ext>
            </a:extLst>
          </p:cNvPr>
          <p:cNvSpPr>
            <a:spLocks noGrp="1"/>
          </p:cNvSpPr>
          <p:nvPr>
            <p:ph idx="1"/>
          </p:nvPr>
        </p:nvSpPr>
        <p:spPr>
          <a:xfrm>
            <a:off x="594049" y="1316329"/>
            <a:ext cx="10515600" cy="3979274"/>
          </a:xfrm>
        </p:spPr>
        <p:txBody>
          <a:bodyPr>
            <a:normAutofit/>
          </a:bodyPr>
          <a:lstStyle/>
          <a:p>
            <a:r>
              <a:rPr lang="en-GB" sz="1800" dirty="0"/>
              <a:t>Working group to take this forward has been convened with Public Health, Children’s Social Care, Corporate Organisational Development and Change Service (Programme Office and Service Change) and ICB colleagues to scope out the strategic approach to enhancing 5 ways to wellbeing and health across Lancashire</a:t>
            </a:r>
          </a:p>
          <a:p>
            <a:pPr marL="0" indent="0">
              <a:buNone/>
            </a:pPr>
            <a:endParaRPr lang="en-GB" sz="1800" dirty="0"/>
          </a:p>
        </p:txBody>
      </p:sp>
      <p:graphicFrame>
        <p:nvGraphicFramePr>
          <p:cNvPr id="5" name="Table 5">
            <a:extLst>
              <a:ext uri="{FF2B5EF4-FFF2-40B4-BE49-F238E27FC236}">
                <a16:creationId xmlns:a16="http://schemas.microsoft.com/office/drawing/2014/main" id="{68B6EE98-52FF-8E7D-B0AE-46D819408B1D}"/>
              </a:ext>
            </a:extLst>
          </p:cNvPr>
          <p:cNvGraphicFramePr>
            <a:graphicFrameLocks noGrp="1"/>
          </p:cNvGraphicFramePr>
          <p:nvPr>
            <p:extLst>
              <p:ext uri="{D42A27DB-BD31-4B8C-83A1-F6EECF244321}">
                <p14:modId xmlns:p14="http://schemas.microsoft.com/office/powerpoint/2010/main" val="3995549447"/>
              </p:ext>
            </p:extLst>
          </p:nvPr>
        </p:nvGraphicFramePr>
        <p:xfrm>
          <a:off x="628650" y="2321656"/>
          <a:ext cx="10271448" cy="4536344"/>
        </p:xfrm>
        <a:graphic>
          <a:graphicData uri="http://schemas.openxmlformats.org/drawingml/2006/table">
            <a:tbl>
              <a:tblPr firstRow="1" bandRow="1">
                <a:tableStyleId>{5C22544A-7EE6-4342-B048-85BDC9FD1C3A}</a:tableStyleId>
              </a:tblPr>
              <a:tblGrid>
                <a:gridCol w="3423816">
                  <a:extLst>
                    <a:ext uri="{9D8B030D-6E8A-4147-A177-3AD203B41FA5}">
                      <a16:colId xmlns:a16="http://schemas.microsoft.com/office/drawing/2014/main" val="1018354124"/>
                    </a:ext>
                  </a:extLst>
                </a:gridCol>
                <a:gridCol w="3423816">
                  <a:extLst>
                    <a:ext uri="{9D8B030D-6E8A-4147-A177-3AD203B41FA5}">
                      <a16:colId xmlns:a16="http://schemas.microsoft.com/office/drawing/2014/main" val="3471470076"/>
                    </a:ext>
                  </a:extLst>
                </a:gridCol>
                <a:gridCol w="3423816">
                  <a:extLst>
                    <a:ext uri="{9D8B030D-6E8A-4147-A177-3AD203B41FA5}">
                      <a16:colId xmlns:a16="http://schemas.microsoft.com/office/drawing/2014/main" val="2582911962"/>
                    </a:ext>
                  </a:extLst>
                </a:gridCol>
              </a:tblGrid>
              <a:tr h="576532">
                <a:tc gridSpan="3">
                  <a:txBody>
                    <a:bodyPr/>
                    <a:lstStyle/>
                    <a:p>
                      <a:pPr algn="ctr"/>
                      <a:r>
                        <a:rPr lang="en-GB" dirty="0"/>
                        <a:t>Community Wellbeing Programme</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9582602"/>
                  </a:ext>
                </a:extLst>
              </a:tr>
              <a:tr h="576532">
                <a:tc>
                  <a:txBody>
                    <a:bodyPr/>
                    <a:lstStyle/>
                    <a:p>
                      <a:pPr algn="ctr"/>
                      <a:r>
                        <a:rPr lang="en-GB" b="1" dirty="0"/>
                        <a:t>Prevent</a:t>
                      </a:r>
                    </a:p>
                  </a:txBody>
                  <a:tcPr>
                    <a:solidFill>
                      <a:schemeClr val="accent2">
                        <a:lumMod val="90000"/>
                      </a:schemeClr>
                    </a:solidFill>
                  </a:tcPr>
                </a:tc>
                <a:tc>
                  <a:txBody>
                    <a:bodyPr/>
                    <a:lstStyle/>
                    <a:p>
                      <a:pPr algn="ctr"/>
                      <a:r>
                        <a:rPr lang="en-GB" b="1" dirty="0"/>
                        <a:t>Reduce</a:t>
                      </a:r>
                    </a:p>
                  </a:txBody>
                  <a:tcPr>
                    <a:solidFill>
                      <a:schemeClr val="accent5">
                        <a:lumMod val="40000"/>
                        <a:lumOff val="60000"/>
                      </a:schemeClr>
                    </a:solidFill>
                  </a:tcPr>
                </a:tc>
                <a:tc>
                  <a:txBody>
                    <a:bodyPr/>
                    <a:lstStyle/>
                    <a:p>
                      <a:pPr algn="ctr"/>
                      <a:r>
                        <a:rPr lang="en-GB" b="1" dirty="0"/>
                        <a:t>Delay</a:t>
                      </a:r>
                    </a:p>
                  </a:txBody>
                  <a:tcPr>
                    <a:solidFill>
                      <a:schemeClr val="accent3">
                        <a:lumMod val="40000"/>
                        <a:lumOff val="60000"/>
                      </a:schemeClr>
                    </a:solidFill>
                  </a:tcPr>
                </a:tc>
                <a:extLst>
                  <a:ext uri="{0D108BD9-81ED-4DB2-BD59-A6C34878D82A}">
                    <a16:rowId xmlns:a16="http://schemas.microsoft.com/office/drawing/2014/main" val="2804216166"/>
                  </a:ext>
                </a:extLst>
              </a:tr>
              <a:tr h="576532">
                <a:tc>
                  <a:txBody>
                    <a:bodyPr/>
                    <a:lstStyle/>
                    <a:p>
                      <a:r>
                        <a:rPr lang="en-GB" dirty="0"/>
                        <a:t>Information, Advice and Guidance</a:t>
                      </a:r>
                    </a:p>
                  </a:txBody>
                  <a:tcPr>
                    <a:solidFill>
                      <a:schemeClr val="accent2">
                        <a:lumMod val="90000"/>
                      </a:schemeClr>
                    </a:solidFill>
                  </a:tcPr>
                </a:tc>
                <a:tc>
                  <a:txBody>
                    <a:bodyPr/>
                    <a:lstStyle/>
                    <a:p>
                      <a:r>
                        <a:rPr lang="en-GB" dirty="0"/>
                        <a:t>Co-ordinate with other organisations to reduce inaccurate referrals</a:t>
                      </a:r>
                    </a:p>
                  </a:txBody>
                  <a:tcPr>
                    <a:solidFill>
                      <a:schemeClr val="accent5">
                        <a:lumMod val="40000"/>
                        <a:lumOff val="60000"/>
                      </a:schemeClr>
                    </a:solidFill>
                  </a:tcPr>
                </a:tc>
                <a:tc>
                  <a:txBody>
                    <a:bodyPr/>
                    <a:lstStyle/>
                    <a:p>
                      <a:r>
                        <a:rPr lang="en-GB" dirty="0"/>
                        <a:t>Work with communities and VCFSE around community assets</a:t>
                      </a:r>
                    </a:p>
                  </a:txBody>
                  <a:tcPr>
                    <a:solidFill>
                      <a:schemeClr val="accent3">
                        <a:lumMod val="40000"/>
                        <a:lumOff val="60000"/>
                      </a:schemeClr>
                    </a:solidFill>
                  </a:tcPr>
                </a:tc>
                <a:extLst>
                  <a:ext uri="{0D108BD9-81ED-4DB2-BD59-A6C34878D82A}">
                    <a16:rowId xmlns:a16="http://schemas.microsoft.com/office/drawing/2014/main" val="3628127261"/>
                  </a:ext>
                </a:extLst>
              </a:tr>
              <a:tr h="576532">
                <a:tc>
                  <a:txBody>
                    <a:bodyPr/>
                    <a:lstStyle/>
                    <a:p>
                      <a:r>
                        <a:rPr lang="en-GB" dirty="0"/>
                        <a:t>Benefits Advice, Welfare Support</a:t>
                      </a:r>
                    </a:p>
                  </a:txBody>
                  <a:tcPr>
                    <a:solidFill>
                      <a:schemeClr val="accent2">
                        <a:lumMod val="90000"/>
                      </a:schemeClr>
                    </a:solidFill>
                  </a:tcPr>
                </a:tc>
                <a:tc>
                  <a:txBody>
                    <a:bodyPr/>
                    <a:lstStyle/>
                    <a:p>
                      <a:r>
                        <a:rPr lang="en-GB" dirty="0"/>
                        <a:t>Reduce health inequalities (Population Health Management)</a:t>
                      </a:r>
                    </a:p>
                  </a:txBody>
                  <a:tcPr>
                    <a:solidFill>
                      <a:schemeClr val="accent5">
                        <a:lumMod val="40000"/>
                        <a:lumOff val="60000"/>
                      </a:schemeClr>
                    </a:solidFill>
                  </a:tcPr>
                </a:tc>
                <a:tc>
                  <a:txBody>
                    <a:bodyPr/>
                    <a:lstStyle/>
                    <a:p>
                      <a:r>
                        <a:rPr lang="en-GB" dirty="0"/>
                        <a:t>Digital Directories for support, information and guidance</a:t>
                      </a:r>
                    </a:p>
                  </a:txBody>
                  <a:tcPr>
                    <a:solidFill>
                      <a:schemeClr val="accent3">
                        <a:lumMod val="40000"/>
                        <a:lumOff val="60000"/>
                      </a:schemeClr>
                    </a:solidFill>
                  </a:tcPr>
                </a:tc>
                <a:extLst>
                  <a:ext uri="{0D108BD9-81ED-4DB2-BD59-A6C34878D82A}">
                    <a16:rowId xmlns:a16="http://schemas.microsoft.com/office/drawing/2014/main" val="3078044965"/>
                  </a:ext>
                </a:extLst>
              </a:tr>
              <a:tr h="576532">
                <a:tc>
                  <a:txBody>
                    <a:bodyPr/>
                    <a:lstStyle/>
                    <a:p>
                      <a:r>
                        <a:rPr lang="en-GB" dirty="0"/>
                        <a:t>Public Health – Primary prevention (i.e. vaccinations, health advice)</a:t>
                      </a:r>
                    </a:p>
                  </a:txBody>
                  <a:tcPr>
                    <a:solidFill>
                      <a:schemeClr val="accent2">
                        <a:lumMod val="90000"/>
                      </a:schemeClr>
                    </a:solidFill>
                  </a:tcPr>
                </a:tc>
                <a:tc>
                  <a:txBody>
                    <a:bodyPr/>
                    <a:lstStyle/>
                    <a:p>
                      <a:r>
                        <a:rPr lang="en-GB" dirty="0"/>
                        <a:t>Early Help Hubs (Children’s Services)</a:t>
                      </a:r>
                    </a:p>
                  </a:txBody>
                  <a:tcPr>
                    <a:solidFill>
                      <a:schemeClr val="accent5">
                        <a:lumMod val="40000"/>
                        <a:lumOff val="60000"/>
                      </a:schemeClr>
                    </a:solidFill>
                  </a:tcPr>
                </a:tc>
                <a:tc>
                  <a:txBody>
                    <a:bodyPr/>
                    <a:lstStyle/>
                    <a:p>
                      <a:r>
                        <a:rPr lang="en-GB" dirty="0"/>
                        <a:t>Secondary Prevention – support for people to live independently</a:t>
                      </a:r>
                    </a:p>
                  </a:txBody>
                  <a:tcPr>
                    <a:solidFill>
                      <a:schemeClr val="accent3">
                        <a:lumMod val="40000"/>
                        <a:lumOff val="60000"/>
                      </a:schemeClr>
                    </a:solidFill>
                  </a:tcPr>
                </a:tc>
                <a:extLst>
                  <a:ext uri="{0D108BD9-81ED-4DB2-BD59-A6C34878D82A}">
                    <a16:rowId xmlns:a16="http://schemas.microsoft.com/office/drawing/2014/main" val="3046516602"/>
                  </a:ext>
                </a:extLst>
              </a:tr>
              <a:tr h="576532">
                <a:tc>
                  <a:txBody>
                    <a:bodyPr/>
                    <a:lstStyle/>
                    <a:p>
                      <a:endParaRPr lang="en-GB" dirty="0"/>
                    </a:p>
                  </a:txBody>
                  <a:tcPr>
                    <a:solidFill>
                      <a:schemeClr val="accent2">
                        <a:lumMod val="90000"/>
                      </a:schemeClr>
                    </a:solidFill>
                  </a:tcPr>
                </a:tc>
                <a:tc>
                  <a:txBody>
                    <a:bodyPr/>
                    <a:lstStyle/>
                    <a:p>
                      <a:r>
                        <a:rPr lang="en-GB" dirty="0"/>
                        <a:t>Better use of tech enabled care and support</a:t>
                      </a:r>
                    </a:p>
                  </a:txBody>
                  <a:tcPr>
                    <a:solidFill>
                      <a:schemeClr val="accent5">
                        <a:lumMod val="40000"/>
                        <a:lumOff val="60000"/>
                      </a:schemeClr>
                    </a:solidFill>
                  </a:tcPr>
                </a:tc>
                <a:tc>
                  <a:txBody>
                    <a:bodyPr/>
                    <a:lstStyle/>
                    <a:p>
                      <a:endParaRPr lang="en-GB" dirty="0"/>
                    </a:p>
                  </a:txBody>
                  <a:tcPr>
                    <a:solidFill>
                      <a:schemeClr val="accent3">
                        <a:lumMod val="40000"/>
                        <a:lumOff val="60000"/>
                      </a:schemeClr>
                    </a:solidFill>
                  </a:tcPr>
                </a:tc>
                <a:extLst>
                  <a:ext uri="{0D108BD9-81ED-4DB2-BD59-A6C34878D82A}">
                    <a16:rowId xmlns:a16="http://schemas.microsoft.com/office/drawing/2014/main" val="4039204492"/>
                  </a:ext>
                </a:extLst>
              </a:tr>
            </a:tbl>
          </a:graphicData>
        </a:graphic>
      </p:graphicFrame>
    </p:spTree>
    <p:extLst>
      <p:ext uri="{BB962C8B-B14F-4D97-AF65-F5344CB8AC3E}">
        <p14:creationId xmlns:p14="http://schemas.microsoft.com/office/powerpoint/2010/main" val="264027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682-1D9A-0CEA-88F0-01B500EB8A01}"/>
              </a:ext>
            </a:extLst>
          </p:cNvPr>
          <p:cNvSpPr>
            <a:spLocks noGrp="1"/>
          </p:cNvSpPr>
          <p:nvPr>
            <p:ph type="title"/>
          </p:nvPr>
        </p:nvSpPr>
        <p:spPr/>
        <p:txBody>
          <a:bodyPr/>
          <a:lstStyle/>
          <a:p>
            <a:r>
              <a:rPr lang="en-GB" dirty="0"/>
              <a:t>Opportunities - Accelerated Reform Fund</a:t>
            </a:r>
          </a:p>
        </p:txBody>
      </p:sp>
      <p:sp>
        <p:nvSpPr>
          <p:cNvPr id="3" name="Content Placeholder 2">
            <a:extLst>
              <a:ext uri="{FF2B5EF4-FFF2-40B4-BE49-F238E27FC236}">
                <a16:creationId xmlns:a16="http://schemas.microsoft.com/office/drawing/2014/main" id="{B3AFF6C6-23E2-69BC-335F-1BFD55904239}"/>
              </a:ext>
            </a:extLst>
          </p:cNvPr>
          <p:cNvSpPr>
            <a:spLocks noGrp="1"/>
          </p:cNvSpPr>
          <p:nvPr>
            <p:ph idx="1"/>
          </p:nvPr>
        </p:nvSpPr>
        <p:spPr>
          <a:xfrm>
            <a:off x="838200" y="1690688"/>
            <a:ext cx="11087100" cy="4906671"/>
          </a:xfrm>
        </p:spPr>
        <p:txBody>
          <a:bodyPr>
            <a:normAutofit fontScale="47500" lnSpcReduction="20000"/>
          </a:bodyPr>
          <a:lstStyle/>
          <a:p>
            <a:pPr marL="0" indent="0">
              <a:buNone/>
            </a:pPr>
            <a:r>
              <a:rPr lang="en-GB" sz="2200" b="1" dirty="0">
                <a:ea typeface="Calibri" panose="020F0502020204030204" pitchFamily="34" charset="0"/>
                <a:cs typeface="Arial" panose="020B0604020202020204" pitchFamily="34" charset="0"/>
              </a:rPr>
              <a:t>Our identified priorities were:</a:t>
            </a:r>
            <a:endParaRPr lang="en-GB" sz="2200" b="1" dirty="0">
              <a:effectLst/>
              <a:ea typeface="Calibri" panose="020F0502020204030204" pitchFamily="34" charset="0"/>
              <a:cs typeface="Arial" panose="020B0604020202020204" pitchFamily="34" charset="0"/>
            </a:endParaRPr>
          </a:p>
          <a:p>
            <a:r>
              <a:rPr lang="en-GB" sz="2200" b="1" dirty="0">
                <a:effectLst/>
                <a:ea typeface="Calibri" panose="020F0502020204030204" pitchFamily="34" charset="0"/>
                <a:cs typeface="Arial" panose="020B0604020202020204" pitchFamily="34" charset="0"/>
              </a:rPr>
              <a:t>Priority 3: investment in local area networks or communities to support prevention and promote wellbeing, enabling people to age well in their communities</a:t>
            </a:r>
          </a:p>
          <a:p>
            <a:r>
              <a:rPr lang="en-GB" sz="2200" b="1" dirty="0">
                <a:solidFill>
                  <a:srgbClr val="0B0C0C"/>
                </a:solidFill>
                <a:effectLst/>
                <a:ea typeface="Times New Roman" panose="02020603050405020304" pitchFamily="18" charset="0"/>
                <a:cs typeface="Times New Roman" panose="02020603050405020304" pitchFamily="18" charset="0"/>
              </a:rPr>
              <a:t>Priority 12 (focusses on unpaid carers): ways to encourage people to recognise themselves as carers and promote access to carer services</a:t>
            </a:r>
            <a:endParaRPr lang="en-GB" sz="2200" dirty="0"/>
          </a:p>
          <a:p>
            <a:endParaRPr lang="en-GB" sz="2200" dirty="0"/>
          </a:p>
          <a:p>
            <a:r>
              <a:rPr lang="en-GB" sz="2200" dirty="0"/>
              <a:t>Total amount across the Lancashire and South Cumbria Footprint – £1,355,353</a:t>
            </a:r>
          </a:p>
          <a:p>
            <a:r>
              <a:rPr lang="en-GB" sz="2200" dirty="0"/>
              <a:t>Lancashire County Council’s allocation  is £</a:t>
            </a:r>
            <a:r>
              <a:rPr lang="en-GB" sz="2200" dirty="0">
                <a:effectLst/>
                <a:ea typeface="Calibri" panose="020F0502020204030204" pitchFamily="34" charset="0"/>
                <a:cs typeface="Times New Roman" panose="02020603050405020304" pitchFamily="18" charset="0"/>
              </a:rPr>
              <a:t>689,769</a:t>
            </a:r>
            <a:endParaRPr lang="en-GB" sz="2200" dirty="0"/>
          </a:p>
          <a:p>
            <a:pPr marL="0" indent="0">
              <a:buNone/>
            </a:pPr>
            <a:endParaRPr lang="en-GB" sz="2200" dirty="0"/>
          </a:p>
          <a:p>
            <a:r>
              <a:rPr lang="en-GB" sz="2200" dirty="0"/>
              <a:t>Investment for Priority 3 - £482,838 to March 2025 (70% of total original Allocation)*The collaborative have been awarded a slightly higher award but haven’t been advised on how the extra allocation should be split at this time</a:t>
            </a:r>
          </a:p>
          <a:p>
            <a:endParaRPr lang="en-GB" sz="2200" dirty="0"/>
          </a:p>
          <a:p>
            <a:pPr>
              <a:lnSpc>
                <a:spcPct val="107000"/>
              </a:lnSpc>
              <a:spcAft>
                <a:spcPts val="800"/>
              </a:spcAft>
            </a:pPr>
            <a:r>
              <a:rPr lang="en-GB" sz="2200" dirty="0">
                <a:ea typeface="Calibri" panose="020F0502020204030204" pitchFamily="34" charset="0"/>
                <a:cs typeface="Arial" panose="020B0604020202020204" pitchFamily="34" charset="0"/>
              </a:rPr>
              <a:t>I</a:t>
            </a:r>
            <a:r>
              <a:rPr lang="en-GB" sz="2200" dirty="0">
                <a:effectLst/>
                <a:ea typeface="Calibri" panose="020F0502020204030204" pitchFamily="34" charset="0"/>
                <a:cs typeface="Arial" panose="020B0604020202020204" pitchFamily="34" charset="0"/>
              </a:rPr>
              <a:t>nvestment into a co-production coordinator in one or more areas to strengthen the commitment to co-production, bringing in authentic and credible information from our localities to fully understand: </a:t>
            </a:r>
          </a:p>
          <a:p>
            <a:pPr marL="342900" lvl="0" indent="-342900">
              <a:lnSpc>
                <a:spcPct val="107000"/>
              </a:lnSpc>
              <a:buFont typeface="Symbol" panose="05050102010706020507" pitchFamily="18" charset="2"/>
              <a:buChar char=""/>
            </a:pPr>
            <a:r>
              <a:rPr lang="en-GB" sz="2200" dirty="0">
                <a:effectLst/>
                <a:ea typeface="Calibri" panose="020F0502020204030204" pitchFamily="34" charset="0"/>
                <a:cs typeface="Arial" panose="020B0604020202020204" pitchFamily="34" charset="0"/>
              </a:rPr>
              <a:t>what people need, </a:t>
            </a:r>
          </a:p>
          <a:p>
            <a:pPr marL="342900" lvl="0" indent="-342900">
              <a:lnSpc>
                <a:spcPct val="107000"/>
              </a:lnSpc>
              <a:buFont typeface="Symbol" panose="05050102010706020507" pitchFamily="18" charset="2"/>
              <a:buChar char=""/>
            </a:pPr>
            <a:r>
              <a:rPr lang="en-GB" sz="2200" dirty="0">
                <a:effectLst/>
                <a:ea typeface="Calibri" panose="020F0502020204030204" pitchFamily="34" charset="0"/>
                <a:cs typeface="Arial" panose="020B0604020202020204" pitchFamily="34" charset="0"/>
              </a:rPr>
              <a:t>existing community assets and </a:t>
            </a:r>
          </a:p>
          <a:p>
            <a:pPr marL="342900" lvl="0" indent="-342900">
              <a:lnSpc>
                <a:spcPct val="107000"/>
              </a:lnSpc>
              <a:spcAft>
                <a:spcPts val="800"/>
              </a:spcAft>
              <a:buFont typeface="Symbol" panose="05050102010706020507" pitchFamily="18" charset="2"/>
              <a:buChar char=""/>
            </a:pPr>
            <a:r>
              <a:rPr lang="en-GB" sz="2200" dirty="0">
                <a:effectLst/>
                <a:ea typeface="Calibri" panose="020F0502020204030204" pitchFamily="34" charset="0"/>
                <a:cs typeface="Arial" panose="020B0604020202020204" pitchFamily="34" charset="0"/>
              </a:rPr>
              <a:t>how to join up services.</a:t>
            </a:r>
          </a:p>
          <a:p>
            <a:pPr>
              <a:lnSpc>
                <a:spcPct val="107000"/>
              </a:lnSpc>
              <a:spcAft>
                <a:spcPts val="800"/>
              </a:spcAft>
            </a:pPr>
            <a:r>
              <a:rPr lang="en-GB" sz="2200" dirty="0">
                <a:effectLst/>
                <a:ea typeface="Calibri" panose="020F0502020204030204" pitchFamily="34" charset="0"/>
                <a:cs typeface="Arial" panose="020B0604020202020204" pitchFamily="34" charset="0"/>
              </a:rPr>
              <a:t>This ensures services are developed with citizens and organisational partners to support prevention, enabling people to age well in their communities.</a:t>
            </a:r>
          </a:p>
          <a:p>
            <a:pPr>
              <a:lnSpc>
                <a:spcPct val="107000"/>
              </a:lnSpc>
              <a:spcAft>
                <a:spcPts val="800"/>
              </a:spcAft>
            </a:pPr>
            <a:r>
              <a:rPr lang="en-GB" sz="2200" dirty="0">
                <a:effectLst/>
                <a:ea typeface="Calibri" panose="020F0502020204030204" pitchFamily="34" charset="0"/>
                <a:cs typeface="Arial" panose="020B0604020202020204" pitchFamily="34" charset="0"/>
              </a:rPr>
              <a:t>As part of the strategy to support prevention and wellbeing, we will pilot the rollout of digital apps which are underpinned by access to wider support. The pilots will have clear measurables to inform effectiveness in achieving desired aims. </a:t>
            </a:r>
          </a:p>
          <a:p>
            <a:endParaRPr lang="en-GB" dirty="0"/>
          </a:p>
        </p:txBody>
      </p:sp>
    </p:spTree>
    <p:extLst>
      <p:ext uri="{BB962C8B-B14F-4D97-AF65-F5344CB8AC3E}">
        <p14:creationId xmlns:p14="http://schemas.microsoft.com/office/powerpoint/2010/main" val="243202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682-1D9A-0CEA-88F0-01B500EB8A01}"/>
              </a:ext>
            </a:extLst>
          </p:cNvPr>
          <p:cNvSpPr>
            <a:spLocks noGrp="1"/>
          </p:cNvSpPr>
          <p:nvPr>
            <p:ph type="title"/>
          </p:nvPr>
        </p:nvSpPr>
        <p:spPr>
          <a:xfrm>
            <a:off x="573639" y="85012"/>
            <a:ext cx="10515600" cy="1325563"/>
          </a:xfrm>
        </p:spPr>
        <p:txBody>
          <a:bodyPr/>
          <a:lstStyle/>
          <a:p>
            <a:r>
              <a:rPr lang="en-GB" dirty="0"/>
              <a:t>Piloting the Approach  </a:t>
            </a:r>
          </a:p>
        </p:txBody>
      </p:sp>
      <p:sp>
        <p:nvSpPr>
          <p:cNvPr id="4" name="TextBox 3">
            <a:extLst>
              <a:ext uri="{FF2B5EF4-FFF2-40B4-BE49-F238E27FC236}">
                <a16:creationId xmlns:a16="http://schemas.microsoft.com/office/drawing/2014/main" id="{10F6AFCA-B34A-8EAB-3B93-59ECFDED1E4B}"/>
              </a:ext>
            </a:extLst>
          </p:cNvPr>
          <p:cNvSpPr txBox="1"/>
          <p:nvPr/>
        </p:nvSpPr>
        <p:spPr>
          <a:xfrm>
            <a:off x="1000708" y="1225614"/>
            <a:ext cx="10190583" cy="5262979"/>
          </a:xfrm>
          <a:prstGeom prst="rect">
            <a:avLst/>
          </a:prstGeom>
          <a:noFill/>
        </p:spPr>
        <p:txBody>
          <a:bodyPr wrap="square" rtlCol="0">
            <a:spAutoFit/>
          </a:bodyPr>
          <a:lstStyle/>
          <a:p>
            <a:r>
              <a:rPr lang="en-GB" sz="1600" dirty="0"/>
              <a:t>We have varying approaches across our VCFSE infrastructure organisations and our District colleagues and would like to work alongside partners to co-produce an approach which would work across the county.</a:t>
            </a:r>
          </a:p>
          <a:p>
            <a:endParaRPr lang="en-GB" sz="1600" dirty="0"/>
          </a:p>
          <a:p>
            <a:r>
              <a:rPr lang="en-GB" sz="1600" dirty="0"/>
              <a:t>We have the opportunity to prototype with some non-recurrent funding</a:t>
            </a:r>
          </a:p>
          <a:p>
            <a:endParaRPr lang="en-GB" sz="1600" dirty="0"/>
          </a:p>
          <a:p>
            <a:r>
              <a:rPr lang="en-GB" sz="1600" dirty="0"/>
              <a:t>The proposal is to establish a </a:t>
            </a:r>
            <a:r>
              <a:rPr lang="en-GB" sz="1600" dirty="0">
                <a:effectLst/>
                <a:ea typeface="Times New Roman" panose="02020603050405020304" pitchFamily="18" charset="0"/>
              </a:rPr>
              <a:t>grant based approach and model that enables micro organisations and groups to access funds (light touch and accessible to community groups and organisations) for new ideas and scaling up provision which would</a:t>
            </a:r>
            <a:r>
              <a:rPr lang="en-GB" sz="1600" dirty="0"/>
              <a:t> evidence the reduction of demand to Adult Social Care (invest to save in order to be sustainable) </a:t>
            </a:r>
          </a:p>
          <a:p>
            <a:endParaRPr lang="en-GB" sz="1600" dirty="0"/>
          </a:p>
          <a:p>
            <a:r>
              <a:rPr lang="en-GB" sz="1600" dirty="0"/>
              <a:t>In order to enable partners to </a:t>
            </a:r>
            <a:r>
              <a:rPr lang="en-GB" sz="1600" dirty="0">
                <a:ea typeface="Calibri" panose="020F0502020204030204" pitchFamily="34" charset="0"/>
              </a:rPr>
              <a:t>co-design the approach and test it alongside us, we have elected to work alongside Community Foundations to administer a grant based model across Lancashire (North, East, Central), who will work in collaboration with LCC, District Councils and VCFSE in designing our approach </a:t>
            </a:r>
          </a:p>
          <a:p>
            <a:endParaRPr lang="en-GB" sz="1600" dirty="0">
              <a:ea typeface="Times New Roman" panose="02020603050405020304" pitchFamily="18" charset="0"/>
            </a:endParaRPr>
          </a:p>
          <a:p>
            <a:r>
              <a:rPr lang="en-GB" sz="1600" dirty="0">
                <a:ea typeface="Times New Roman" panose="02020603050405020304" pitchFamily="18" charset="0"/>
              </a:rPr>
              <a:t>This creates a strategic approach – single organisation across the county that plans, designs, coordinates, passports funds and evaluates the projects which enables partners (Districts, ICB, VCFSE and LCC) to be involved in designing the approach as well as scoring and selecting bids/projects</a:t>
            </a:r>
            <a:endParaRPr lang="en-GB" sz="1600" dirty="0">
              <a:ea typeface="Calibri" panose="020F0502020204030204" pitchFamily="34" charset="0"/>
            </a:endParaRPr>
          </a:p>
          <a:p>
            <a:endParaRPr lang="en-GB" sz="1600" dirty="0">
              <a:ea typeface="Calibri" panose="020F0502020204030204" pitchFamily="34" charset="0"/>
            </a:endParaRPr>
          </a:p>
          <a:p>
            <a:r>
              <a:rPr lang="en-GB" sz="1600" dirty="0">
                <a:ea typeface="Times New Roman" panose="02020603050405020304" pitchFamily="18" charset="0"/>
              </a:rPr>
              <a:t>Criteria of funding will be weighted in terms of greatest demand and needs within Adult Social Care and also using Public Health/Population Health Management data relating to health inequalities </a:t>
            </a:r>
          </a:p>
          <a:p>
            <a:r>
              <a:rPr lang="en-GB" sz="1600" dirty="0">
                <a:ea typeface="Times New Roman" panose="02020603050405020304" pitchFamily="18" charset="0"/>
              </a:rPr>
              <a:t>Districts and VCFSE organisations could also apply and access funds to scale up existing prevention activity (so long as any conflict of interest was mitigated) </a:t>
            </a:r>
            <a:endParaRPr lang="en-GB" sz="1600" dirty="0">
              <a:ea typeface="Calibri" panose="020F0502020204030204" pitchFamily="34" charset="0"/>
            </a:endParaRPr>
          </a:p>
        </p:txBody>
      </p:sp>
    </p:spTree>
    <p:extLst>
      <p:ext uri="{BB962C8B-B14F-4D97-AF65-F5344CB8AC3E}">
        <p14:creationId xmlns:p14="http://schemas.microsoft.com/office/powerpoint/2010/main" val="3962707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641D63C1FA44449D2AF37955FC8509" ma:contentTypeVersion="201" ma:contentTypeDescription="Create a new document." ma:contentTypeScope="" ma:versionID="076cdfaa5f1bc95e2e4268667761205e">
  <xsd:schema xmlns:xsd="http://www.w3.org/2001/XMLSchema" xmlns:xs="http://www.w3.org/2001/XMLSchema" xmlns:p="http://schemas.microsoft.com/office/2006/metadata/properties" xmlns:ns2="125c0ec5-b946-4a68-849f-95ef2c375557" xmlns:ns3="620e20a1-df02-4e0a-b04f-3cb1ab8f6f12" targetNamespace="http://schemas.microsoft.com/office/2006/metadata/properties" ma:root="true" ma:fieldsID="87d76d2a97aab0b71cb7eaaffd6d0131" ns2:_="" ns3:_="">
    <xsd:import namespace="125c0ec5-b946-4a68-849f-95ef2c375557"/>
    <xsd:import namespace="620e20a1-df02-4e0a-b04f-3cb1ab8f6f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c0ec5-b946-4a68-849f-95ef2c37555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37547db-9da2-4912-9ea5-f4161478eee4}" ma:internalName="TaxCatchAll" ma:showField="CatchAllData" ma:web="125c0ec5-b946-4a68-849f-95ef2c3755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0e20a1-df02-4e0a-b04f-3cb1ab8f6f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5afa5e8-e774-4a76-8d4b-df77f13846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125c0ec5-b946-4a68-849f-95ef2c375557" xsi:nil="true"/>
    <lcf76f155ced4ddcb4097134ff3c332f xmlns="620e20a1-df02-4e0a-b04f-3cb1ab8f6f12">
      <Terms xmlns="http://schemas.microsoft.com/office/infopath/2007/PartnerControls"/>
    </lcf76f155ced4ddcb4097134ff3c332f>
    <_dlc_DocId xmlns="125c0ec5-b946-4a68-849f-95ef2c375557">2Y4MS3S4F6CT-1127749235-76401</_dlc_DocId>
    <_dlc_DocIdUrl xmlns="125c0ec5-b946-4a68-849f-95ef2c375557">
      <Url>https://communityfutures386.sharepoint.com/sites/Business/_layouts/15/DocIdRedir.aspx?ID=2Y4MS3S4F6CT-1127749235-76401</Url>
      <Description>2Y4MS3S4F6CT-1127749235-76401</Description>
    </_dlc_DocIdUrl>
    <SharedWithUsers xmlns="125c0ec5-b946-4a68-849f-95ef2c375557">
      <UserInfo>
        <DisplayName>Joe Hannett</DisplayName>
        <AccountId>22</AccountId>
        <AccountType/>
      </UserInfo>
    </SharedWithUsers>
  </documentManagement>
</p:properties>
</file>

<file path=customXml/itemProps1.xml><?xml version="1.0" encoding="utf-8"?>
<ds:datastoreItem xmlns:ds="http://schemas.openxmlformats.org/officeDocument/2006/customXml" ds:itemID="{3D8FF68C-0E78-47BE-88AD-BE953D292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c0ec5-b946-4a68-849f-95ef2c375557"/>
    <ds:schemaRef ds:uri="620e20a1-df02-4e0a-b04f-3cb1ab8f6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0C0D17-97C1-45C3-B488-B6FA35D69391}">
  <ds:schemaRefs>
    <ds:schemaRef ds:uri="http://schemas.microsoft.com/sharepoint/events"/>
  </ds:schemaRefs>
</ds:datastoreItem>
</file>

<file path=customXml/itemProps3.xml><?xml version="1.0" encoding="utf-8"?>
<ds:datastoreItem xmlns:ds="http://schemas.openxmlformats.org/officeDocument/2006/customXml" ds:itemID="{7202BBE9-1D3E-4DA8-8C14-5CBEFE5D0EFA}">
  <ds:schemaRefs>
    <ds:schemaRef ds:uri="http://schemas.microsoft.com/sharepoint/v3/contenttype/forms"/>
  </ds:schemaRefs>
</ds:datastoreItem>
</file>

<file path=customXml/itemProps4.xml><?xml version="1.0" encoding="utf-8"?>
<ds:datastoreItem xmlns:ds="http://schemas.openxmlformats.org/officeDocument/2006/customXml" ds:itemID="{481B8BD4-1E0C-4757-9B26-A503EE241476}">
  <ds:schemaRefs>
    <ds:schemaRef ds:uri="http://schemas.microsoft.com/sharepoint/v3"/>
    <ds:schemaRef ds:uri="http://purl.org/dc/terms/"/>
    <ds:schemaRef ds:uri="http://schemas.openxmlformats.org/package/2006/metadata/core-properties"/>
    <ds:schemaRef ds:uri="http://schemas.microsoft.com/office/2006/documentManagement/types"/>
    <ds:schemaRef ds:uri="a256c226-5e46-42d5-9b64-b768bb8bab33"/>
    <ds:schemaRef ds:uri="http://purl.org/dc/elements/1.1/"/>
    <ds:schemaRef ds:uri="http://schemas.microsoft.com/office/2006/metadata/properties"/>
    <ds:schemaRef ds:uri="http://schemas.microsoft.com/office/infopath/2007/PartnerControls"/>
    <ds:schemaRef ds:uri="536b9927-9c3b-4205-9f6f-943bf708e2e7"/>
    <ds:schemaRef ds:uri="http://www.w3.org/XML/1998/namespace"/>
    <ds:schemaRef ds:uri="http://purl.org/dc/dcmitype/"/>
    <ds:schemaRef ds:uri="9da627bc-1420-42d1-acd4-40132ff394ca"/>
    <ds:schemaRef ds:uri="3794dab2-f12d-4e0f-889e-7efdef543a27"/>
    <ds:schemaRef ds:uri="125c0ec5-b946-4a68-849f-95ef2c375557"/>
    <ds:schemaRef ds:uri="620e20a1-df02-4e0a-b04f-3cb1ab8f6f12"/>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86</TotalTime>
  <Words>1937</Words>
  <Application>Microsoft Office PowerPoint</Application>
  <PresentationFormat>Widescreen</PresentationFormat>
  <Paragraphs>170</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Nova Cond</vt:lpstr>
      <vt:lpstr>Calibri</vt:lpstr>
      <vt:lpstr>Century Gothic</vt:lpstr>
      <vt:lpstr>Franklin Gothic Book</vt:lpstr>
      <vt:lpstr>Symbol</vt:lpstr>
      <vt:lpstr>Times New Roman</vt:lpstr>
      <vt:lpstr>Verdana</vt:lpstr>
      <vt:lpstr>Office Theme</vt:lpstr>
      <vt:lpstr>   </vt:lpstr>
      <vt:lpstr>Working With The VCFSE</vt:lpstr>
      <vt:lpstr>The Top 10 Reasons Why People Contact Social Care</vt:lpstr>
      <vt:lpstr>PowerPoint Presentation</vt:lpstr>
      <vt:lpstr>Our Draft Prevention Plan </vt:lpstr>
      <vt:lpstr>Enacting our Prevention Plan</vt:lpstr>
      <vt:lpstr>Opportunities - Community Wellbeing Programme</vt:lpstr>
      <vt:lpstr>Opportunities - Accelerated Reform Fund</vt:lpstr>
      <vt:lpstr>Piloting the Approach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Mark (NHS FYLDE AND WYRE CCG)</dc:creator>
  <cp:lastModifiedBy>Stephanie Gorner</cp:lastModifiedBy>
  <cp:revision>163</cp:revision>
  <cp:lastPrinted>2022-06-20T15:46:29Z</cp:lastPrinted>
  <dcterms:created xsi:type="dcterms:W3CDTF">2022-06-20T08:43:06Z</dcterms:created>
  <dcterms:modified xsi:type="dcterms:W3CDTF">2024-04-15T09:37:49Z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0x01010004641D63C1FA44449D2AF37955FC8509</vt:lpwstr>
  </property>
  <property fmtid="{D5CDD505-2E9C-101B-9397-08002B2CF9AE}" pid="3" name="MediaServiceImageTags">
    <vt:lpwstr/>
  </property>
  <property fmtid="{D5CDD505-2E9C-101B-9397-08002B2CF9AE}" pid="4" name="_dlc_DocIdItemGuid">
    <vt:lpwstr>7add40a3-d00e-451a-a48b-1048457d17a8</vt:lpwstr>
  </property>
</Properties>
</file>