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3.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diagrams/data1.xml" ContentType="application/vnd.openxmlformats-officedocument.drawingml.diagramData+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56" r:id="rId5"/>
    <p:sldId id="2142533302" r:id="rId6"/>
    <p:sldId id="2145707892" r:id="rId7"/>
    <p:sldId id="2142533307" r:id="rId8"/>
    <p:sldId id="2145707893" r:id="rId9"/>
    <p:sldId id="2145707894" r:id="rId10"/>
    <p:sldId id="2145707897" r:id="rId11"/>
    <p:sldId id="214253327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DC765EA-4D9F-BF28-81E7-3DD88BE2B86A}" name="PARTINGTON, Jessica (NHS LANCASHIRE AND SOUTH CUMBRIA INTEGRATED CARE BOARD)" initials="PJ(LASCICB" userId="S::jessica.partington7@nhs.net::36651144-e09f-4519-ab1c-332b4e5f469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51D2C"/>
    <a:srgbClr val="FFC5CB"/>
    <a:srgbClr val="FF8994"/>
    <a:srgbClr val="FFE5E5"/>
    <a:srgbClr val="FFF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94660"/>
  </p:normalViewPr>
  <p:slideViewPr>
    <p:cSldViewPr snapToGrid="0" showGuides="1">
      <p:cViewPr varScale="1">
        <p:scale>
          <a:sx n="105" d="100"/>
          <a:sy n="105" d="100"/>
        </p:scale>
        <p:origin x="834"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customXml" Target="../customXml/item4.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E549A5-287B-4863-89EA-D2672D8976B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16A67914-DBD6-4586-9759-C1049F89E325}">
      <dgm:prSet phldrT="[Text]"/>
      <dgm:spPr>
        <a:solidFill>
          <a:srgbClr val="FFC5CB"/>
        </a:solidFill>
      </dgm:spPr>
      <dgm:t>
        <a:bodyPr/>
        <a:lstStyle/>
        <a:p>
          <a:r>
            <a:rPr lang="en-GB" dirty="0">
              <a:solidFill>
                <a:schemeClr val="tx1"/>
              </a:solidFill>
              <a:latin typeface="Calibri" panose="020F0502020204030204" pitchFamily="34" charset="0"/>
              <a:ea typeface="Calibri" panose="020F0502020204030204" pitchFamily="34" charset="0"/>
              <a:cs typeface="Calibri" panose="020F0502020204030204" pitchFamily="34" charset="0"/>
            </a:rPr>
            <a:t>We want to make noticeable improvements for our residents and any future construct should enable this</a:t>
          </a:r>
          <a:endParaRPr lang="en-GB" dirty="0">
            <a:solidFill>
              <a:schemeClr val="tx1"/>
            </a:solidFill>
          </a:endParaRPr>
        </a:p>
      </dgm:t>
    </dgm:pt>
    <dgm:pt modelId="{8F0D9C40-4E62-48ED-BCDB-65541A881084}" type="parTrans" cxnId="{F43CB2C1-FBB3-450D-91B1-90F6C0DA6A5D}">
      <dgm:prSet/>
      <dgm:spPr/>
      <dgm:t>
        <a:bodyPr/>
        <a:lstStyle/>
        <a:p>
          <a:endParaRPr lang="en-GB"/>
        </a:p>
      </dgm:t>
    </dgm:pt>
    <dgm:pt modelId="{59235689-4634-43D5-B0B9-FB0348B6D5FE}" type="sibTrans" cxnId="{F43CB2C1-FBB3-450D-91B1-90F6C0DA6A5D}">
      <dgm:prSet/>
      <dgm:spPr/>
      <dgm:t>
        <a:bodyPr/>
        <a:lstStyle/>
        <a:p>
          <a:endParaRPr lang="en-GB"/>
        </a:p>
      </dgm:t>
    </dgm:pt>
    <dgm:pt modelId="{F1A7FBF6-01D4-45E1-8D00-A4190F000A71}">
      <dgm:prSet/>
      <dgm:spPr>
        <a:solidFill>
          <a:srgbClr val="FFC5CB"/>
        </a:solidFill>
      </dgm:spPr>
      <dgm:t>
        <a:bodyPr/>
        <a:lstStyle/>
        <a:p>
          <a:r>
            <a:rPr lang="en-GB" dirty="0">
              <a:solidFill>
                <a:schemeClr val="tx1"/>
              </a:solidFill>
              <a:latin typeface="Calibri" panose="020F0502020204030204" pitchFamily="34" charset="0"/>
              <a:ea typeface="Calibri" panose="020F0502020204030204" pitchFamily="34" charset="0"/>
              <a:cs typeface="Calibri" panose="020F0502020204030204" pitchFamily="34" charset="0"/>
            </a:rPr>
            <a:t>We want to recognise and value the contributions of our district councils and have adequate representation from them across the Lancashire Place</a:t>
          </a:r>
        </a:p>
      </dgm:t>
    </dgm:pt>
    <dgm:pt modelId="{600F4D14-24A6-4523-88D5-D39C0111237B}" type="parTrans" cxnId="{0EFC0848-E2B3-4407-AA8F-174C014726DE}">
      <dgm:prSet/>
      <dgm:spPr/>
      <dgm:t>
        <a:bodyPr/>
        <a:lstStyle/>
        <a:p>
          <a:endParaRPr lang="en-GB"/>
        </a:p>
      </dgm:t>
    </dgm:pt>
    <dgm:pt modelId="{8050B431-4E83-4E06-963C-5A2B8426EBB2}" type="sibTrans" cxnId="{0EFC0848-E2B3-4407-AA8F-174C014726DE}">
      <dgm:prSet/>
      <dgm:spPr/>
      <dgm:t>
        <a:bodyPr/>
        <a:lstStyle/>
        <a:p>
          <a:endParaRPr lang="en-GB"/>
        </a:p>
      </dgm:t>
    </dgm:pt>
    <dgm:pt modelId="{D2AEF8E6-B6E1-4A53-B502-B4E4A0F08AF1}">
      <dgm:prSet/>
      <dgm:spPr>
        <a:solidFill>
          <a:srgbClr val="FFC5CB"/>
        </a:solidFill>
      </dgm:spPr>
      <dgm:t>
        <a:bodyPr/>
        <a:lstStyle/>
        <a:p>
          <a:r>
            <a:rPr lang="en-GB">
              <a:solidFill>
                <a:schemeClr val="tx1"/>
              </a:solidFill>
              <a:latin typeface="Calibri" panose="020F0502020204030204" pitchFamily="34" charset="0"/>
              <a:ea typeface="Calibri" panose="020F0502020204030204" pitchFamily="34" charset="0"/>
              <a:cs typeface="Calibri" panose="020F0502020204030204" pitchFamily="34" charset="0"/>
            </a:rPr>
            <a:t>We want to use the voice of lived experience to challenge our thinking</a:t>
          </a:r>
          <a:endParaRPr lang="en-GB" dirty="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AC3DEEA1-3129-43CA-904B-07047EC60792}" type="parTrans" cxnId="{07DAAE84-5C18-49F2-A455-6ABB706606D7}">
      <dgm:prSet/>
      <dgm:spPr/>
      <dgm:t>
        <a:bodyPr/>
        <a:lstStyle/>
        <a:p>
          <a:endParaRPr lang="en-GB"/>
        </a:p>
      </dgm:t>
    </dgm:pt>
    <dgm:pt modelId="{1ACB1391-E62F-4A70-826B-7B5112269414}" type="sibTrans" cxnId="{07DAAE84-5C18-49F2-A455-6ABB706606D7}">
      <dgm:prSet/>
      <dgm:spPr/>
      <dgm:t>
        <a:bodyPr/>
        <a:lstStyle/>
        <a:p>
          <a:endParaRPr lang="en-GB"/>
        </a:p>
      </dgm:t>
    </dgm:pt>
    <dgm:pt modelId="{9FBEC511-8E03-4249-BB71-7310AD1F0652}">
      <dgm:prSet/>
      <dgm:spPr>
        <a:solidFill>
          <a:srgbClr val="FFC5CB"/>
        </a:solidFill>
      </dgm:spPr>
      <dgm:t>
        <a:bodyPr/>
        <a:lstStyle/>
        <a:p>
          <a:r>
            <a:rPr lang="en-GB">
              <a:solidFill>
                <a:schemeClr val="tx1"/>
              </a:solidFill>
              <a:latin typeface="Calibri" panose="020F0502020204030204" pitchFamily="34" charset="0"/>
              <a:ea typeface="Calibri" panose="020F0502020204030204" pitchFamily="34" charset="0"/>
              <a:cs typeface="Calibri" panose="020F0502020204030204" pitchFamily="34" charset="0"/>
            </a:rPr>
            <a:t>We want to ensure that we work closely with our VCFSE partners and develop ways to engage properly with such a vast sector</a:t>
          </a:r>
          <a:endParaRPr lang="en-GB" dirty="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29519551-87E5-4E17-A4E6-F0ED198F5766}" type="parTrans" cxnId="{C8D3C278-887C-4E39-982B-DB6EAE79F024}">
      <dgm:prSet/>
      <dgm:spPr/>
      <dgm:t>
        <a:bodyPr/>
        <a:lstStyle/>
        <a:p>
          <a:endParaRPr lang="en-GB"/>
        </a:p>
      </dgm:t>
    </dgm:pt>
    <dgm:pt modelId="{CF9296DB-FD85-4C2A-8E8E-D6380C1E6FD2}" type="sibTrans" cxnId="{C8D3C278-887C-4E39-982B-DB6EAE79F024}">
      <dgm:prSet/>
      <dgm:spPr/>
      <dgm:t>
        <a:bodyPr/>
        <a:lstStyle/>
        <a:p>
          <a:endParaRPr lang="en-GB"/>
        </a:p>
      </dgm:t>
    </dgm:pt>
    <dgm:pt modelId="{95C424F0-A07A-4D12-A849-D29FCF480329}">
      <dgm:prSet/>
      <dgm:spPr>
        <a:solidFill>
          <a:srgbClr val="FFC5CB"/>
        </a:solidFill>
      </dgm:spPr>
      <dgm:t>
        <a:bodyPr/>
        <a:lstStyle/>
        <a:p>
          <a:r>
            <a:rPr lang="en-GB" dirty="0">
              <a:solidFill>
                <a:schemeClr val="tx1"/>
              </a:solidFill>
              <a:latin typeface="Calibri" panose="020F0502020204030204" pitchFamily="34" charset="0"/>
              <a:ea typeface="Calibri" panose="020F0502020204030204" pitchFamily="34" charset="0"/>
              <a:cs typeface="Calibri" panose="020F0502020204030204" pitchFamily="34" charset="0"/>
            </a:rPr>
            <a:t>The Lancashire HWB needs to be reframed and the interface improved with LPP in the immediate-term</a:t>
          </a:r>
        </a:p>
      </dgm:t>
    </dgm:pt>
    <dgm:pt modelId="{91E04833-78DC-4160-BDF5-06ABEEFA46B1}" type="parTrans" cxnId="{5C723EEC-E46C-478E-98D3-6D1F771AC3DE}">
      <dgm:prSet/>
      <dgm:spPr/>
      <dgm:t>
        <a:bodyPr/>
        <a:lstStyle/>
        <a:p>
          <a:endParaRPr lang="en-GB"/>
        </a:p>
      </dgm:t>
    </dgm:pt>
    <dgm:pt modelId="{3F0FB370-E213-458F-9A63-6FD88842BBCE}" type="sibTrans" cxnId="{5C723EEC-E46C-478E-98D3-6D1F771AC3DE}">
      <dgm:prSet/>
      <dgm:spPr/>
      <dgm:t>
        <a:bodyPr/>
        <a:lstStyle/>
        <a:p>
          <a:endParaRPr lang="en-GB"/>
        </a:p>
      </dgm:t>
    </dgm:pt>
    <dgm:pt modelId="{A190837E-EE9E-4F62-BD16-F1EE99C9473E}">
      <dgm:prSet/>
      <dgm:spPr>
        <a:solidFill>
          <a:srgbClr val="FFC5CB"/>
        </a:solidFill>
      </dgm:spPr>
      <dgm:t>
        <a:bodyPr/>
        <a:lstStyle/>
        <a:p>
          <a:r>
            <a:rPr lang="en-GB">
              <a:solidFill>
                <a:schemeClr val="tx1"/>
              </a:solidFill>
              <a:latin typeface="Calibri" panose="020F0502020204030204" pitchFamily="34" charset="0"/>
              <a:ea typeface="Calibri" panose="020F0502020204030204" pitchFamily="34" charset="0"/>
              <a:cs typeface="Calibri" panose="020F0502020204030204" pitchFamily="34" charset="0"/>
            </a:rPr>
            <a:t>Democratically elected members need to feel involved in this process</a:t>
          </a:r>
          <a:endParaRPr lang="en-GB" dirty="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9062609E-2943-40DF-AA01-8397FA89D7B6}" type="parTrans" cxnId="{E373809B-7D4A-45E5-8DF9-22D25D1F344B}">
      <dgm:prSet/>
      <dgm:spPr/>
      <dgm:t>
        <a:bodyPr/>
        <a:lstStyle/>
        <a:p>
          <a:endParaRPr lang="en-GB"/>
        </a:p>
      </dgm:t>
    </dgm:pt>
    <dgm:pt modelId="{7313662A-7D66-4044-A73D-C0AAA3B1AFEA}" type="sibTrans" cxnId="{E373809B-7D4A-45E5-8DF9-22D25D1F344B}">
      <dgm:prSet/>
      <dgm:spPr/>
      <dgm:t>
        <a:bodyPr/>
        <a:lstStyle/>
        <a:p>
          <a:endParaRPr lang="en-GB"/>
        </a:p>
      </dgm:t>
    </dgm:pt>
    <dgm:pt modelId="{4CA0F528-1CAC-4EAC-80E9-C92A3A8F0F82}">
      <dgm:prSet/>
      <dgm:spPr>
        <a:solidFill>
          <a:srgbClr val="FFC5CB"/>
        </a:solidFill>
      </dgm:spPr>
      <dgm:t>
        <a:bodyPr/>
        <a:lstStyle/>
        <a:p>
          <a:r>
            <a:rPr lang="en-GB">
              <a:solidFill>
                <a:schemeClr val="tx1"/>
              </a:solidFill>
              <a:latin typeface="Calibri" panose="020F0502020204030204" pitchFamily="34" charset="0"/>
              <a:ea typeface="Calibri" panose="020F0502020204030204" pitchFamily="34" charset="0"/>
              <a:cs typeface="Calibri" panose="020F0502020204030204" pitchFamily="34" charset="0"/>
            </a:rPr>
            <a:t>Bringing the NHS and local authority intellect together through the joining of LPP and HWB could be quite powerful</a:t>
          </a:r>
          <a:endParaRPr lang="en-GB" dirty="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D52A21D5-7E75-45DD-8E7E-A304C61E6264}" type="parTrans" cxnId="{21BD0E98-B8E4-4593-8282-B3AEB9C213F0}">
      <dgm:prSet/>
      <dgm:spPr/>
      <dgm:t>
        <a:bodyPr/>
        <a:lstStyle/>
        <a:p>
          <a:endParaRPr lang="en-GB"/>
        </a:p>
      </dgm:t>
    </dgm:pt>
    <dgm:pt modelId="{FD3A56E8-398F-447D-A579-F88A50530D6A}" type="sibTrans" cxnId="{21BD0E98-B8E4-4593-8282-B3AEB9C213F0}">
      <dgm:prSet/>
      <dgm:spPr/>
      <dgm:t>
        <a:bodyPr/>
        <a:lstStyle/>
        <a:p>
          <a:endParaRPr lang="en-GB"/>
        </a:p>
      </dgm:t>
    </dgm:pt>
    <dgm:pt modelId="{A373E66E-8741-4A57-8FCE-A443A7FCC175}">
      <dgm:prSet/>
      <dgm:spPr>
        <a:solidFill>
          <a:srgbClr val="FFC5CB"/>
        </a:solidFill>
      </dgm:spPr>
      <dgm:t>
        <a:bodyPr/>
        <a:lstStyle/>
        <a:p>
          <a:r>
            <a:rPr lang="en-GB">
              <a:solidFill>
                <a:schemeClr val="tx1"/>
              </a:solidFill>
              <a:latin typeface="Calibri" panose="020F0502020204030204" pitchFamily="34" charset="0"/>
              <a:ea typeface="Calibri" panose="020F0502020204030204" pitchFamily="34" charset="0"/>
              <a:cs typeface="Calibri" panose="020F0502020204030204" pitchFamily="34" charset="0"/>
            </a:rPr>
            <a:t>Joint Committee of ICB and LCC favoured option at this stage </a:t>
          </a:r>
          <a:endParaRPr lang="en-GB" dirty="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4C37F8AA-61EB-4500-9E37-4811341D592C}" type="parTrans" cxnId="{81A759E3-30BA-46AE-9922-931010AFC850}">
      <dgm:prSet/>
      <dgm:spPr/>
      <dgm:t>
        <a:bodyPr/>
        <a:lstStyle/>
        <a:p>
          <a:endParaRPr lang="en-GB"/>
        </a:p>
      </dgm:t>
    </dgm:pt>
    <dgm:pt modelId="{6D993075-6334-419B-B067-2257903E841D}" type="sibTrans" cxnId="{81A759E3-30BA-46AE-9922-931010AFC850}">
      <dgm:prSet/>
      <dgm:spPr/>
      <dgm:t>
        <a:bodyPr/>
        <a:lstStyle/>
        <a:p>
          <a:endParaRPr lang="en-GB"/>
        </a:p>
      </dgm:t>
    </dgm:pt>
    <dgm:pt modelId="{D7CD39D6-A582-4418-8896-D7B3AC0F87A5}" type="pres">
      <dgm:prSet presAssocID="{08E549A5-287B-4863-89EA-D2672D8976BC}" presName="diagram" presStyleCnt="0">
        <dgm:presLayoutVars>
          <dgm:dir/>
          <dgm:resizeHandles val="exact"/>
        </dgm:presLayoutVars>
      </dgm:prSet>
      <dgm:spPr/>
    </dgm:pt>
    <dgm:pt modelId="{E34FBB41-79DB-40B1-A31F-2B9B5074D8AF}" type="pres">
      <dgm:prSet presAssocID="{16A67914-DBD6-4586-9759-C1049F89E325}" presName="node" presStyleLbl="node1" presStyleIdx="0" presStyleCnt="8">
        <dgm:presLayoutVars>
          <dgm:bulletEnabled val="1"/>
        </dgm:presLayoutVars>
      </dgm:prSet>
      <dgm:spPr/>
    </dgm:pt>
    <dgm:pt modelId="{20A36B58-E721-452F-81B2-C23986E303A6}" type="pres">
      <dgm:prSet presAssocID="{59235689-4634-43D5-B0B9-FB0348B6D5FE}" presName="sibTrans" presStyleCnt="0"/>
      <dgm:spPr/>
    </dgm:pt>
    <dgm:pt modelId="{9042085D-9AF4-4B67-9DF9-7FDE8ED3EF16}" type="pres">
      <dgm:prSet presAssocID="{F1A7FBF6-01D4-45E1-8D00-A4190F000A71}" presName="node" presStyleLbl="node1" presStyleIdx="1" presStyleCnt="8">
        <dgm:presLayoutVars>
          <dgm:bulletEnabled val="1"/>
        </dgm:presLayoutVars>
      </dgm:prSet>
      <dgm:spPr/>
    </dgm:pt>
    <dgm:pt modelId="{E49D0F40-812B-47D6-A722-FDEBAD51BA7E}" type="pres">
      <dgm:prSet presAssocID="{8050B431-4E83-4E06-963C-5A2B8426EBB2}" presName="sibTrans" presStyleCnt="0"/>
      <dgm:spPr/>
    </dgm:pt>
    <dgm:pt modelId="{BE5C3986-9316-4184-87EE-363B147B7C93}" type="pres">
      <dgm:prSet presAssocID="{D2AEF8E6-B6E1-4A53-B502-B4E4A0F08AF1}" presName="node" presStyleLbl="node1" presStyleIdx="2" presStyleCnt="8">
        <dgm:presLayoutVars>
          <dgm:bulletEnabled val="1"/>
        </dgm:presLayoutVars>
      </dgm:prSet>
      <dgm:spPr/>
    </dgm:pt>
    <dgm:pt modelId="{A01EBF98-9A5B-4210-B356-D479CB03579D}" type="pres">
      <dgm:prSet presAssocID="{1ACB1391-E62F-4A70-826B-7B5112269414}" presName="sibTrans" presStyleCnt="0"/>
      <dgm:spPr/>
    </dgm:pt>
    <dgm:pt modelId="{D36646DB-A9D0-4C64-8CCE-40CC8A39450A}" type="pres">
      <dgm:prSet presAssocID="{9FBEC511-8E03-4249-BB71-7310AD1F0652}" presName="node" presStyleLbl="node1" presStyleIdx="3" presStyleCnt="8">
        <dgm:presLayoutVars>
          <dgm:bulletEnabled val="1"/>
        </dgm:presLayoutVars>
      </dgm:prSet>
      <dgm:spPr/>
    </dgm:pt>
    <dgm:pt modelId="{3BFE07D2-6CA0-454C-89E0-FDF1F2823936}" type="pres">
      <dgm:prSet presAssocID="{CF9296DB-FD85-4C2A-8E8E-D6380C1E6FD2}" presName="sibTrans" presStyleCnt="0"/>
      <dgm:spPr/>
    </dgm:pt>
    <dgm:pt modelId="{15220B1C-871A-466C-A8CA-9FB94B8FF8C4}" type="pres">
      <dgm:prSet presAssocID="{95C424F0-A07A-4D12-A849-D29FCF480329}" presName="node" presStyleLbl="node1" presStyleIdx="4" presStyleCnt="8">
        <dgm:presLayoutVars>
          <dgm:bulletEnabled val="1"/>
        </dgm:presLayoutVars>
      </dgm:prSet>
      <dgm:spPr/>
    </dgm:pt>
    <dgm:pt modelId="{A99D5BB3-0D75-4E5D-BA78-A8528601EF4E}" type="pres">
      <dgm:prSet presAssocID="{3F0FB370-E213-458F-9A63-6FD88842BBCE}" presName="sibTrans" presStyleCnt="0"/>
      <dgm:spPr/>
    </dgm:pt>
    <dgm:pt modelId="{257F4D60-E92A-4A19-AF47-A45BA26EF9AB}" type="pres">
      <dgm:prSet presAssocID="{A190837E-EE9E-4F62-BD16-F1EE99C9473E}" presName="node" presStyleLbl="node1" presStyleIdx="5" presStyleCnt="8">
        <dgm:presLayoutVars>
          <dgm:bulletEnabled val="1"/>
        </dgm:presLayoutVars>
      </dgm:prSet>
      <dgm:spPr/>
    </dgm:pt>
    <dgm:pt modelId="{9A93E33E-D33C-414D-94AD-6B4F6D450B34}" type="pres">
      <dgm:prSet presAssocID="{7313662A-7D66-4044-A73D-C0AAA3B1AFEA}" presName="sibTrans" presStyleCnt="0"/>
      <dgm:spPr/>
    </dgm:pt>
    <dgm:pt modelId="{F92D93AD-F8D9-458F-B1EB-EA63C5A5C5D9}" type="pres">
      <dgm:prSet presAssocID="{4CA0F528-1CAC-4EAC-80E9-C92A3A8F0F82}" presName="node" presStyleLbl="node1" presStyleIdx="6" presStyleCnt="8">
        <dgm:presLayoutVars>
          <dgm:bulletEnabled val="1"/>
        </dgm:presLayoutVars>
      </dgm:prSet>
      <dgm:spPr/>
    </dgm:pt>
    <dgm:pt modelId="{64FAB4B2-CC22-4596-B47F-F7543F755B41}" type="pres">
      <dgm:prSet presAssocID="{FD3A56E8-398F-447D-A579-F88A50530D6A}" presName="sibTrans" presStyleCnt="0"/>
      <dgm:spPr/>
    </dgm:pt>
    <dgm:pt modelId="{6FD14AB2-976D-4AF8-855D-5F71CC11AACC}" type="pres">
      <dgm:prSet presAssocID="{A373E66E-8741-4A57-8FCE-A443A7FCC175}" presName="node" presStyleLbl="node1" presStyleIdx="7" presStyleCnt="8">
        <dgm:presLayoutVars>
          <dgm:bulletEnabled val="1"/>
        </dgm:presLayoutVars>
      </dgm:prSet>
      <dgm:spPr/>
    </dgm:pt>
  </dgm:ptLst>
  <dgm:cxnLst>
    <dgm:cxn modelId="{EABAD92B-6E6B-4378-82C1-1826E24B5839}" type="presOf" srcId="{A190837E-EE9E-4F62-BD16-F1EE99C9473E}" destId="{257F4D60-E92A-4A19-AF47-A45BA26EF9AB}" srcOrd="0" destOrd="0" presId="urn:microsoft.com/office/officeart/2005/8/layout/default"/>
    <dgm:cxn modelId="{4CFC8A30-2B3A-45CA-A268-BA43DB0770C4}" type="presOf" srcId="{F1A7FBF6-01D4-45E1-8D00-A4190F000A71}" destId="{9042085D-9AF4-4B67-9DF9-7FDE8ED3EF16}" srcOrd="0" destOrd="0" presId="urn:microsoft.com/office/officeart/2005/8/layout/default"/>
    <dgm:cxn modelId="{0EFC0848-E2B3-4407-AA8F-174C014726DE}" srcId="{08E549A5-287B-4863-89EA-D2672D8976BC}" destId="{F1A7FBF6-01D4-45E1-8D00-A4190F000A71}" srcOrd="1" destOrd="0" parTransId="{600F4D14-24A6-4523-88D5-D39C0111237B}" sibTransId="{8050B431-4E83-4E06-963C-5A2B8426EBB2}"/>
    <dgm:cxn modelId="{A04BF16E-CF65-4F52-8954-A280B6AAA3A9}" type="presOf" srcId="{4CA0F528-1CAC-4EAC-80E9-C92A3A8F0F82}" destId="{F92D93AD-F8D9-458F-B1EB-EA63C5A5C5D9}" srcOrd="0" destOrd="0" presId="urn:microsoft.com/office/officeart/2005/8/layout/default"/>
    <dgm:cxn modelId="{C8D3C278-887C-4E39-982B-DB6EAE79F024}" srcId="{08E549A5-287B-4863-89EA-D2672D8976BC}" destId="{9FBEC511-8E03-4249-BB71-7310AD1F0652}" srcOrd="3" destOrd="0" parTransId="{29519551-87E5-4E17-A4E6-F0ED198F5766}" sibTransId="{CF9296DB-FD85-4C2A-8E8E-D6380C1E6FD2}"/>
    <dgm:cxn modelId="{07DAAE84-5C18-49F2-A455-6ABB706606D7}" srcId="{08E549A5-287B-4863-89EA-D2672D8976BC}" destId="{D2AEF8E6-B6E1-4A53-B502-B4E4A0F08AF1}" srcOrd="2" destOrd="0" parTransId="{AC3DEEA1-3129-43CA-904B-07047EC60792}" sibTransId="{1ACB1391-E62F-4A70-826B-7B5112269414}"/>
    <dgm:cxn modelId="{0B02F097-1E0F-4FBD-B5AE-A5EAF586CAEA}" type="presOf" srcId="{D2AEF8E6-B6E1-4A53-B502-B4E4A0F08AF1}" destId="{BE5C3986-9316-4184-87EE-363B147B7C93}" srcOrd="0" destOrd="0" presId="urn:microsoft.com/office/officeart/2005/8/layout/default"/>
    <dgm:cxn modelId="{21BD0E98-B8E4-4593-8282-B3AEB9C213F0}" srcId="{08E549A5-287B-4863-89EA-D2672D8976BC}" destId="{4CA0F528-1CAC-4EAC-80E9-C92A3A8F0F82}" srcOrd="6" destOrd="0" parTransId="{D52A21D5-7E75-45DD-8E7E-A304C61E6264}" sibTransId="{FD3A56E8-398F-447D-A579-F88A50530D6A}"/>
    <dgm:cxn modelId="{A8C2799A-F622-4A85-B01C-05A2300FCFD9}" type="presOf" srcId="{A373E66E-8741-4A57-8FCE-A443A7FCC175}" destId="{6FD14AB2-976D-4AF8-855D-5F71CC11AACC}" srcOrd="0" destOrd="0" presId="urn:microsoft.com/office/officeart/2005/8/layout/default"/>
    <dgm:cxn modelId="{E373809B-7D4A-45E5-8DF9-22D25D1F344B}" srcId="{08E549A5-287B-4863-89EA-D2672D8976BC}" destId="{A190837E-EE9E-4F62-BD16-F1EE99C9473E}" srcOrd="5" destOrd="0" parTransId="{9062609E-2943-40DF-AA01-8397FA89D7B6}" sibTransId="{7313662A-7D66-4044-A73D-C0AAA3B1AFEA}"/>
    <dgm:cxn modelId="{877BB89D-8762-4BB5-9DC1-1DA72E83E667}" type="presOf" srcId="{16A67914-DBD6-4586-9759-C1049F89E325}" destId="{E34FBB41-79DB-40B1-A31F-2B9B5074D8AF}" srcOrd="0" destOrd="0" presId="urn:microsoft.com/office/officeart/2005/8/layout/default"/>
    <dgm:cxn modelId="{D2D858A1-C9C7-4F8E-9D93-89EF00781FEE}" type="presOf" srcId="{08E549A5-287B-4863-89EA-D2672D8976BC}" destId="{D7CD39D6-A582-4418-8896-D7B3AC0F87A5}" srcOrd="0" destOrd="0" presId="urn:microsoft.com/office/officeart/2005/8/layout/default"/>
    <dgm:cxn modelId="{24067BAE-D5DB-4715-A749-B8E45FCD5497}" type="presOf" srcId="{9FBEC511-8E03-4249-BB71-7310AD1F0652}" destId="{D36646DB-A9D0-4C64-8CCE-40CC8A39450A}" srcOrd="0" destOrd="0" presId="urn:microsoft.com/office/officeart/2005/8/layout/default"/>
    <dgm:cxn modelId="{FCC144B4-B06A-4501-B7ED-0587C2CF64A4}" type="presOf" srcId="{95C424F0-A07A-4D12-A849-D29FCF480329}" destId="{15220B1C-871A-466C-A8CA-9FB94B8FF8C4}" srcOrd="0" destOrd="0" presId="urn:microsoft.com/office/officeart/2005/8/layout/default"/>
    <dgm:cxn modelId="{F43CB2C1-FBB3-450D-91B1-90F6C0DA6A5D}" srcId="{08E549A5-287B-4863-89EA-D2672D8976BC}" destId="{16A67914-DBD6-4586-9759-C1049F89E325}" srcOrd="0" destOrd="0" parTransId="{8F0D9C40-4E62-48ED-BCDB-65541A881084}" sibTransId="{59235689-4634-43D5-B0B9-FB0348B6D5FE}"/>
    <dgm:cxn modelId="{81A759E3-30BA-46AE-9922-931010AFC850}" srcId="{08E549A5-287B-4863-89EA-D2672D8976BC}" destId="{A373E66E-8741-4A57-8FCE-A443A7FCC175}" srcOrd="7" destOrd="0" parTransId="{4C37F8AA-61EB-4500-9E37-4811341D592C}" sibTransId="{6D993075-6334-419B-B067-2257903E841D}"/>
    <dgm:cxn modelId="{5C723EEC-E46C-478E-98D3-6D1F771AC3DE}" srcId="{08E549A5-287B-4863-89EA-D2672D8976BC}" destId="{95C424F0-A07A-4D12-A849-D29FCF480329}" srcOrd="4" destOrd="0" parTransId="{91E04833-78DC-4160-BDF5-06ABEEFA46B1}" sibTransId="{3F0FB370-E213-458F-9A63-6FD88842BBCE}"/>
    <dgm:cxn modelId="{F7158136-9C0B-4BF3-8404-70E37CAAF96A}" type="presParOf" srcId="{D7CD39D6-A582-4418-8896-D7B3AC0F87A5}" destId="{E34FBB41-79DB-40B1-A31F-2B9B5074D8AF}" srcOrd="0" destOrd="0" presId="urn:microsoft.com/office/officeart/2005/8/layout/default"/>
    <dgm:cxn modelId="{95D3C3E1-0842-4EFF-AF16-224B898502A6}" type="presParOf" srcId="{D7CD39D6-A582-4418-8896-D7B3AC0F87A5}" destId="{20A36B58-E721-452F-81B2-C23986E303A6}" srcOrd="1" destOrd="0" presId="urn:microsoft.com/office/officeart/2005/8/layout/default"/>
    <dgm:cxn modelId="{5F5C5344-88BB-40DD-8209-592A0BAABC29}" type="presParOf" srcId="{D7CD39D6-A582-4418-8896-D7B3AC0F87A5}" destId="{9042085D-9AF4-4B67-9DF9-7FDE8ED3EF16}" srcOrd="2" destOrd="0" presId="urn:microsoft.com/office/officeart/2005/8/layout/default"/>
    <dgm:cxn modelId="{63EF1CBA-2D81-4BBE-BB5B-BA14DFCF95C8}" type="presParOf" srcId="{D7CD39D6-A582-4418-8896-D7B3AC0F87A5}" destId="{E49D0F40-812B-47D6-A722-FDEBAD51BA7E}" srcOrd="3" destOrd="0" presId="urn:microsoft.com/office/officeart/2005/8/layout/default"/>
    <dgm:cxn modelId="{5D758580-10F1-4951-BF11-E573BB00FBA7}" type="presParOf" srcId="{D7CD39D6-A582-4418-8896-D7B3AC0F87A5}" destId="{BE5C3986-9316-4184-87EE-363B147B7C93}" srcOrd="4" destOrd="0" presId="urn:microsoft.com/office/officeart/2005/8/layout/default"/>
    <dgm:cxn modelId="{85A17CBB-80A8-4E7E-AF03-0977289EEBBD}" type="presParOf" srcId="{D7CD39D6-A582-4418-8896-D7B3AC0F87A5}" destId="{A01EBF98-9A5B-4210-B356-D479CB03579D}" srcOrd="5" destOrd="0" presId="urn:microsoft.com/office/officeart/2005/8/layout/default"/>
    <dgm:cxn modelId="{96FD9787-E4EB-491A-99A7-ED67CDAA4483}" type="presParOf" srcId="{D7CD39D6-A582-4418-8896-D7B3AC0F87A5}" destId="{D36646DB-A9D0-4C64-8CCE-40CC8A39450A}" srcOrd="6" destOrd="0" presId="urn:microsoft.com/office/officeart/2005/8/layout/default"/>
    <dgm:cxn modelId="{3BACB67F-5947-4BFE-88F7-785E611BA4DB}" type="presParOf" srcId="{D7CD39D6-A582-4418-8896-D7B3AC0F87A5}" destId="{3BFE07D2-6CA0-454C-89E0-FDF1F2823936}" srcOrd="7" destOrd="0" presId="urn:microsoft.com/office/officeart/2005/8/layout/default"/>
    <dgm:cxn modelId="{7C60EEE7-11F6-4017-9487-FF43CF62B817}" type="presParOf" srcId="{D7CD39D6-A582-4418-8896-D7B3AC0F87A5}" destId="{15220B1C-871A-466C-A8CA-9FB94B8FF8C4}" srcOrd="8" destOrd="0" presId="urn:microsoft.com/office/officeart/2005/8/layout/default"/>
    <dgm:cxn modelId="{2338B5CA-2311-4AEF-92FC-9E0A475E45C2}" type="presParOf" srcId="{D7CD39D6-A582-4418-8896-D7B3AC0F87A5}" destId="{A99D5BB3-0D75-4E5D-BA78-A8528601EF4E}" srcOrd="9" destOrd="0" presId="urn:microsoft.com/office/officeart/2005/8/layout/default"/>
    <dgm:cxn modelId="{A47CECEF-FD21-47D8-92F6-FBBA515FAAAD}" type="presParOf" srcId="{D7CD39D6-A582-4418-8896-D7B3AC0F87A5}" destId="{257F4D60-E92A-4A19-AF47-A45BA26EF9AB}" srcOrd="10" destOrd="0" presId="urn:microsoft.com/office/officeart/2005/8/layout/default"/>
    <dgm:cxn modelId="{EF635DA7-7D5B-48C3-B4DF-DB7EC4EBBA19}" type="presParOf" srcId="{D7CD39D6-A582-4418-8896-D7B3AC0F87A5}" destId="{9A93E33E-D33C-414D-94AD-6B4F6D450B34}" srcOrd="11" destOrd="0" presId="urn:microsoft.com/office/officeart/2005/8/layout/default"/>
    <dgm:cxn modelId="{91CDDF09-C8F4-4E1C-A8B6-8F620206B585}" type="presParOf" srcId="{D7CD39D6-A582-4418-8896-D7B3AC0F87A5}" destId="{F92D93AD-F8D9-458F-B1EB-EA63C5A5C5D9}" srcOrd="12" destOrd="0" presId="urn:microsoft.com/office/officeart/2005/8/layout/default"/>
    <dgm:cxn modelId="{AF2A6C93-60B5-46A4-A6AC-8A43033B58A6}" type="presParOf" srcId="{D7CD39D6-A582-4418-8896-D7B3AC0F87A5}" destId="{64FAB4B2-CC22-4596-B47F-F7543F755B41}" srcOrd="13" destOrd="0" presId="urn:microsoft.com/office/officeart/2005/8/layout/default"/>
    <dgm:cxn modelId="{3CA977D8-F6E8-4C98-9970-D308DDD82582}" type="presParOf" srcId="{D7CD39D6-A582-4418-8896-D7B3AC0F87A5}" destId="{6FD14AB2-976D-4AF8-855D-5F71CC11AACC}"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4FBB41-79DB-40B1-A31F-2B9B5074D8AF}">
      <dsp:nvSpPr>
        <dsp:cNvPr id="0" name=""/>
        <dsp:cNvSpPr/>
      </dsp:nvSpPr>
      <dsp:spPr>
        <a:xfrm>
          <a:off x="0" y="523454"/>
          <a:ext cx="1862977" cy="1117786"/>
        </a:xfrm>
        <a:prstGeom prst="rect">
          <a:avLst/>
        </a:prstGeom>
        <a:solidFill>
          <a:srgbClr val="FFC5C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chemeClr val="tx1"/>
              </a:solidFill>
              <a:latin typeface="Calibri" panose="020F0502020204030204" pitchFamily="34" charset="0"/>
              <a:ea typeface="Calibri" panose="020F0502020204030204" pitchFamily="34" charset="0"/>
              <a:cs typeface="Calibri" panose="020F0502020204030204" pitchFamily="34" charset="0"/>
            </a:rPr>
            <a:t>We want to make noticeable improvements for our residents and any future construct should enable this</a:t>
          </a:r>
          <a:endParaRPr lang="en-GB" sz="1200" kern="1200" dirty="0">
            <a:solidFill>
              <a:schemeClr val="tx1"/>
            </a:solidFill>
          </a:endParaRPr>
        </a:p>
      </dsp:txBody>
      <dsp:txXfrm>
        <a:off x="0" y="523454"/>
        <a:ext cx="1862977" cy="1117786"/>
      </dsp:txXfrm>
    </dsp:sp>
    <dsp:sp modelId="{9042085D-9AF4-4B67-9DF9-7FDE8ED3EF16}">
      <dsp:nvSpPr>
        <dsp:cNvPr id="0" name=""/>
        <dsp:cNvSpPr/>
      </dsp:nvSpPr>
      <dsp:spPr>
        <a:xfrm>
          <a:off x="2049275" y="523454"/>
          <a:ext cx="1862977" cy="1117786"/>
        </a:xfrm>
        <a:prstGeom prst="rect">
          <a:avLst/>
        </a:prstGeom>
        <a:solidFill>
          <a:srgbClr val="FFC5C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chemeClr val="tx1"/>
              </a:solidFill>
              <a:latin typeface="Calibri" panose="020F0502020204030204" pitchFamily="34" charset="0"/>
              <a:ea typeface="Calibri" panose="020F0502020204030204" pitchFamily="34" charset="0"/>
              <a:cs typeface="Calibri" panose="020F0502020204030204" pitchFamily="34" charset="0"/>
            </a:rPr>
            <a:t>We want to recognise and value the contributions of our district councils and have adequate representation from them across the Lancashire Place</a:t>
          </a:r>
        </a:p>
      </dsp:txBody>
      <dsp:txXfrm>
        <a:off x="2049275" y="523454"/>
        <a:ext cx="1862977" cy="1117786"/>
      </dsp:txXfrm>
    </dsp:sp>
    <dsp:sp modelId="{BE5C3986-9316-4184-87EE-363B147B7C93}">
      <dsp:nvSpPr>
        <dsp:cNvPr id="0" name=""/>
        <dsp:cNvSpPr/>
      </dsp:nvSpPr>
      <dsp:spPr>
        <a:xfrm>
          <a:off x="4098551" y="523454"/>
          <a:ext cx="1862977" cy="1117786"/>
        </a:xfrm>
        <a:prstGeom prst="rect">
          <a:avLst/>
        </a:prstGeom>
        <a:solidFill>
          <a:srgbClr val="FFC5C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solidFill>
                <a:schemeClr val="tx1"/>
              </a:solidFill>
              <a:latin typeface="Calibri" panose="020F0502020204030204" pitchFamily="34" charset="0"/>
              <a:ea typeface="Calibri" panose="020F0502020204030204" pitchFamily="34" charset="0"/>
              <a:cs typeface="Calibri" panose="020F0502020204030204" pitchFamily="34" charset="0"/>
            </a:rPr>
            <a:t>We want to use the voice of lived experience to challenge our thinking</a:t>
          </a:r>
          <a:endParaRPr lang="en-GB" sz="1200"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dsp:txBody>
      <dsp:txXfrm>
        <a:off x="4098551" y="523454"/>
        <a:ext cx="1862977" cy="1117786"/>
      </dsp:txXfrm>
    </dsp:sp>
    <dsp:sp modelId="{D36646DB-A9D0-4C64-8CCE-40CC8A39450A}">
      <dsp:nvSpPr>
        <dsp:cNvPr id="0" name=""/>
        <dsp:cNvSpPr/>
      </dsp:nvSpPr>
      <dsp:spPr>
        <a:xfrm>
          <a:off x="0" y="1827539"/>
          <a:ext cx="1862977" cy="1117786"/>
        </a:xfrm>
        <a:prstGeom prst="rect">
          <a:avLst/>
        </a:prstGeom>
        <a:solidFill>
          <a:srgbClr val="FFC5C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solidFill>
                <a:schemeClr val="tx1"/>
              </a:solidFill>
              <a:latin typeface="Calibri" panose="020F0502020204030204" pitchFamily="34" charset="0"/>
              <a:ea typeface="Calibri" panose="020F0502020204030204" pitchFamily="34" charset="0"/>
              <a:cs typeface="Calibri" panose="020F0502020204030204" pitchFamily="34" charset="0"/>
            </a:rPr>
            <a:t>We want to ensure that we work closely with our VCFSE partners and develop ways to engage properly with such a vast sector</a:t>
          </a:r>
          <a:endParaRPr lang="en-GB" sz="1200"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dsp:txBody>
      <dsp:txXfrm>
        <a:off x="0" y="1827539"/>
        <a:ext cx="1862977" cy="1117786"/>
      </dsp:txXfrm>
    </dsp:sp>
    <dsp:sp modelId="{15220B1C-871A-466C-A8CA-9FB94B8FF8C4}">
      <dsp:nvSpPr>
        <dsp:cNvPr id="0" name=""/>
        <dsp:cNvSpPr/>
      </dsp:nvSpPr>
      <dsp:spPr>
        <a:xfrm>
          <a:off x="2049275" y="1827539"/>
          <a:ext cx="1862977" cy="1117786"/>
        </a:xfrm>
        <a:prstGeom prst="rect">
          <a:avLst/>
        </a:prstGeom>
        <a:solidFill>
          <a:srgbClr val="FFC5C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chemeClr val="tx1"/>
              </a:solidFill>
              <a:latin typeface="Calibri" panose="020F0502020204030204" pitchFamily="34" charset="0"/>
              <a:ea typeface="Calibri" panose="020F0502020204030204" pitchFamily="34" charset="0"/>
              <a:cs typeface="Calibri" panose="020F0502020204030204" pitchFamily="34" charset="0"/>
            </a:rPr>
            <a:t>The Lancashire HWB needs to be reframed and the interface improved with LPP in the immediate-term</a:t>
          </a:r>
        </a:p>
      </dsp:txBody>
      <dsp:txXfrm>
        <a:off x="2049275" y="1827539"/>
        <a:ext cx="1862977" cy="1117786"/>
      </dsp:txXfrm>
    </dsp:sp>
    <dsp:sp modelId="{257F4D60-E92A-4A19-AF47-A45BA26EF9AB}">
      <dsp:nvSpPr>
        <dsp:cNvPr id="0" name=""/>
        <dsp:cNvSpPr/>
      </dsp:nvSpPr>
      <dsp:spPr>
        <a:xfrm>
          <a:off x="4098551" y="1827539"/>
          <a:ext cx="1862977" cy="1117786"/>
        </a:xfrm>
        <a:prstGeom prst="rect">
          <a:avLst/>
        </a:prstGeom>
        <a:solidFill>
          <a:srgbClr val="FFC5C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solidFill>
                <a:schemeClr val="tx1"/>
              </a:solidFill>
              <a:latin typeface="Calibri" panose="020F0502020204030204" pitchFamily="34" charset="0"/>
              <a:ea typeface="Calibri" panose="020F0502020204030204" pitchFamily="34" charset="0"/>
              <a:cs typeface="Calibri" panose="020F0502020204030204" pitchFamily="34" charset="0"/>
            </a:rPr>
            <a:t>Democratically elected members need to feel involved in this process</a:t>
          </a:r>
          <a:endParaRPr lang="en-GB" sz="1200"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dsp:txBody>
      <dsp:txXfrm>
        <a:off x="4098551" y="1827539"/>
        <a:ext cx="1862977" cy="1117786"/>
      </dsp:txXfrm>
    </dsp:sp>
    <dsp:sp modelId="{F92D93AD-F8D9-458F-B1EB-EA63C5A5C5D9}">
      <dsp:nvSpPr>
        <dsp:cNvPr id="0" name=""/>
        <dsp:cNvSpPr/>
      </dsp:nvSpPr>
      <dsp:spPr>
        <a:xfrm>
          <a:off x="1024637" y="3131623"/>
          <a:ext cx="1862977" cy="1117786"/>
        </a:xfrm>
        <a:prstGeom prst="rect">
          <a:avLst/>
        </a:prstGeom>
        <a:solidFill>
          <a:srgbClr val="FFC5C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solidFill>
                <a:schemeClr val="tx1"/>
              </a:solidFill>
              <a:latin typeface="Calibri" panose="020F0502020204030204" pitchFamily="34" charset="0"/>
              <a:ea typeface="Calibri" panose="020F0502020204030204" pitchFamily="34" charset="0"/>
              <a:cs typeface="Calibri" panose="020F0502020204030204" pitchFamily="34" charset="0"/>
            </a:rPr>
            <a:t>Bringing the NHS and local authority intellect together through the joining of LPP and HWB could be quite powerful</a:t>
          </a:r>
          <a:endParaRPr lang="en-GB" sz="1200"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dsp:txBody>
      <dsp:txXfrm>
        <a:off x="1024637" y="3131623"/>
        <a:ext cx="1862977" cy="1117786"/>
      </dsp:txXfrm>
    </dsp:sp>
    <dsp:sp modelId="{6FD14AB2-976D-4AF8-855D-5F71CC11AACC}">
      <dsp:nvSpPr>
        <dsp:cNvPr id="0" name=""/>
        <dsp:cNvSpPr/>
      </dsp:nvSpPr>
      <dsp:spPr>
        <a:xfrm>
          <a:off x="3073913" y="3131623"/>
          <a:ext cx="1862977" cy="1117786"/>
        </a:xfrm>
        <a:prstGeom prst="rect">
          <a:avLst/>
        </a:prstGeom>
        <a:solidFill>
          <a:srgbClr val="FFC5C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solidFill>
                <a:schemeClr val="tx1"/>
              </a:solidFill>
              <a:latin typeface="Calibri" panose="020F0502020204030204" pitchFamily="34" charset="0"/>
              <a:ea typeface="Calibri" panose="020F0502020204030204" pitchFamily="34" charset="0"/>
              <a:cs typeface="Calibri" panose="020F0502020204030204" pitchFamily="34" charset="0"/>
            </a:rPr>
            <a:t>Joint Committee of ICB and LCC favoured option at this stage </a:t>
          </a:r>
          <a:endParaRPr lang="en-GB" sz="1200"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dsp:txBody>
      <dsp:txXfrm>
        <a:off x="3073913" y="3131623"/>
        <a:ext cx="1862977" cy="111778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E05B2E-659B-464F-95C6-90C2557413B3}" type="datetimeFigureOut">
              <a:rPr lang="en-GB" smtClean="0"/>
              <a:t>14/11/2023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CC3D23-EA89-4AE6-AE81-0983EBAD1AEA}" type="slidenum">
              <a:rPr lang="en-GB" smtClean="0"/>
              <a:t>‹#›</a:t>
            </a:fld>
            <a:endParaRPr lang="en-GB" dirty="0"/>
          </a:p>
        </p:txBody>
      </p:sp>
    </p:spTree>
    <p:extLst>
      <p:ext uri="{BB962C8B-B14F-4D97-AF65-F5344CB8AC3E}">
        <p14:creationId xmlns:p14="http://schemas.microsoft.com/office/powerpoint/2010/main" val="2278083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821A3-3C5C-FF08-B966-432F9F03436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6EBE024-A411-0D5E-CF31-205C68D9C4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871929F-A799-9910-85D2-BC2E70A97386}"/>
              </a:ext>
            </a:extLst>
          </p:cNvPr>
          <p:cNvSpPr>
            <a:spLocks noGrp="1"/>
          </p:cNvSpPr>
          <p:nvPr>
            <p:ph type="dt" sz="half" idx="10"/>
          </p:nvPr>
        </p:nvSpPr>
        <p:spPr/>
        <p:txBody>
          <a:bodyPr/>
          <a:lstStyle/>
          <a:p>
            <a:fld id="{13D803EB-17F7-467B-A872-9C7C9D53F9D1}" type="datetimeFigureOut">
              <a:rPr lang="en-GB" smtClean="0"/>
              <a:t>14/11/2023</a:t>
            </a:fld>
            <a:endParaRPr lang="en-GB" dirty="0"/>
          </a:p>
        </p:txBody>
      </p:sp>
      <p:sp>
        <p:nvSpPr>
          <p:cNvPr id="5" name="Footer Placeholder 4">
            <a:extLst>
              <a:ext uri="{FF2B5EF4-FFF2-40B4-BE49-F238E27FC236}">
                <a16:creationId xmlns:a16="http://schemas.microsoft.com/office/drawing/2014/main" id="{D029C42B-A5F2-8134-D849-82E1CF4AD48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87FC468-3189-C4D9-0DF8-BC28C4C1C934}"/>
              </a:ext>
            </a:extLst>
          </p:cNvPr>
          <p:cNvSpPr>
            <a:spLocks noGrp="1"/>
          </p:cNvSpPr>
          <p:nvPr>
            <p:ph type="sldNum" sz="quarter" idx="12"/>
          </p:nvPr>
        </p:nvSpPr>
        <p:spPr/>
        <p:txBody>
          <a:bodyPr/>
          <a:lstStyle/>
          <a:p>
            <a:fld id="{76E9AB6C-2FB1-4DDD-B24C-0203DC354FB7}" type="slidenum">
              <a:rPr lang="en-GB" smtClean="0"/>
              <a:t>‹#›</a:t>
            </a:fld>
            <a:endParaRPr lang="en-GB" dirty="0"/>
          </a:p>
        </p:txBody>
      </p:sp>
    </p:spTree>
    <p:extLst>
      <p:ext uri="{BB962C8B-B14F-4D97-AF65-F5344CB8AC3E}">
        <p14:creationId xmlns:p14="http://schemas.microsoft.com/office/powerpoint/2010/main" val="33005889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9F543-7280-643B-A3E8-43DC72D9F73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DEEF652-ED43-7646-6D5C-82181F1216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522199-37A5-323F-FA24-6D8DDBA3ABFB}"/>
              </a:ext>
            </a:extLst>
          </p:cNvPr>
          <p:cNvSpPr>
            <a:spLocks noGrp="1"/>
          </p:cNvSpPr>
          <p:nvPr>
            <p:ph type="dt" sz="half" idx="10"/>
          </p:nvPr>
        </p:nvSpPr>
        <p:spPr/>
        <p:txBody>
          <a:bodyPr/>
          <a:lstStyle/>
          <a:p>
            <a:fld id="{13D803EB-17F7-467B-A872-9C7C9D53F9D1}" type="datetimeFigureOut">
              <a:rPr lang="en-GB" smtClean="0"/>
              <a:t>14/11/2023</a:t>
            </a:fld>
            <a:endParaRPr lang="en-GB" dirty="0"/>
          </a:p>
        </p:txBody>
      </p:sp>
      <p:sp>
        <p:nvSpPr>
          <p:cNvPr id="5" name="Footer Placeholder 4">
            <a:extLst>
              <a:ext uri="{FF2B5EF4-FFF2-40B4-BE49-F238E27FC236}">
                <a16:creationId xmlns:a16="http://schemas.microsoft.com/office/drawing/2014/main" id="{DC446A35-809F-510A-28FC-1627C36D15A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16B6235-5FB7-0B6D-6B1E-864E29BC161B}"/>
              </a:ext>
            </a:extLst>
          </p:cNvPr>
          <p:cNvSpPr>
            <a:spLocks noGrp="1"/>
          </p:cNvSpPr>
          <p:nvPr>
            <p:ph type="sldNum" sz="quarter" idx="12"/>
          </p:nvPr>
        </p:nvSpPr>
        <p:spPr/>
        <p:txBody>
          <a:bodyPr/>
          <a:lstStyle/>
          <a:p>
            <a:fld id="{76E9AB6C-2FB1-4DDD-B24C-0203DC354FB7}" type="slidenum">
              <a:rPr lang="en-GB" smtClean="0"/>
              <a:t>‹#›</a:t>
            </a:fld>
            <a:endParaRPr lang="en-GB" dirty="0"/>
          </a:p>
        </p:txBody>
      </p:sp>
    </p:spTree>
    <p:extLst>
      <p:ext uri="{BB962C8B-B14F-4D97-AF65-F5344CB8AC3E}">
        <p14:creationId xmlns:p14="http://schemas.microsoft.com/office/powerpoint/2010/main" val="1591722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FAA64B-4683-8EEC-CBE8-A7BA0B617DF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1505EC4-D918-B7E5-5E17-13E8DFED2BD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A458E3-7317-E134-57D6-A3DE3D836E96}"/>
              </a:ext>
            </a:extLst>
          </p:cNvPr>
          <p:cNvSpPr>
            <a:spLocks noGrp="1"/>
          </p:cNvSpPr>
          <p:nvPr>
            <p:ph type="dt" sz="half" idx="10"/>
          </p:nvPr>
        </p:nvSpPr>
        <p:spPr/>
        <p:txBody>
          <a:bodyPr/>
          <a:lstStyle/>
          <a:p>
            <a:fld id="{13D803EB-17F7-467B-A872-9C7C9D53F9D1}" type="datetimeFigureOut">
              <a:rPr lang="en-GB" smtClean="0"/>
              <a:t>14/11/2023</a:t>
            </a:fld>
            <a:endParaRPr lang="en-GB" dirty="0"/>
          </a:p>
        </p:txBody>
      </p:sp>
      <p:sp>
        <p:nvSpPr>
          <p:cNvPr id="5" name="Footer Placeholder 4">
            <a:extLst>
              <a:ext uri="{FF2B5EF4-FFF2-40B4-BE49-F238E27FC236}">
                <a16:creationId xmlns:a16="http://schemas.microsoft.com/office/drawing/2014/main" id="{85A6418A-68A9-8125-B6E2-1311A82402E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E474726-F562-DE52-1301-0731EEDC5FB0}"/>
              </a:ext>
            </a:extLst>
          </p:cNvPr>
          <p:cNvSpPr>
            <a:spLocks noGrp="1"/>
          </p:cNvSpPr>
          <p:nvPr>
            <p:ph type="sldNum" sz="quarter" idx="12"/>
          </p:nvPr>
        </p:nvSpPr>
        <p:spPr/>
        <p:txBody>
          <a:bodyPr/>
          <a:lstStyle/>
          <a:p>
            <a:fld id="{76E9AB6C-2FB1-4DDD-B24C-0203DC354FB7}" type="slidenum">
              <a:rPr lang="en-GB" smtClean="0"/>
              <a:t>‹#›</a:t>
            </a:fld>
            <a:endParaRPr lang="en-GB" dirty="0"/>
          </a:p>
        </p:txBody>
      </p:sp>
    </p:spTree>
    <p:extLst>
      <p:ext uri="{BB962C8B-B14F-4D97-AF65-F5344CB8AC3E}">
        <p14:creationId xmlns:p14="http://schemas.microsoft.com/office/powerpoint/2010/main" val="759000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C8E50-648F-F5C7-9D67-3757AA016CB8}"/>
              </a:ext>
            </a:extLst>
          </p:cNvPr>
          <p:cNvSpPr>
            <a:spLocks noGrp="1"/>
          </p:cNvSpPr>
          <p:nvPr>
            <p:ph type="title"/>
          </p:nvPr>
        </p:nvSpPr>
        <p:spPr>
          <a:xfrm>
            <a:off x="1314994" y="365125"/>
            <a:ext cx="10038806" cy="1325563"/>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3E00059F-EB4A-E99D-053B-3FEBA3C24DA0}"/>
              </a:ext>
            </a:extLst>
          </p:cNvPr>
          <p:cNvSpPr>
            <a:spLocks noGrp="1"/>
          </p:cNvSpPr>
          <p:nvPr>
            <p:ph idx="1"/>
          </p:nvPr>
        </p:nvSpPr>
        <p:spPr>
          <a:xfrm>
            <a:off x="1314994" y="1825625"/>
            <a:ext cx="1003880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D4B25F-60E3-8DDF-E46F-48BD0C181BCC}"/>
              </a:ext>
            </a:extLst>
          </p:cNvPr>
          <p:cNvSpPr>
            <a:spLocks noGrp="1"/>
          </p:cNvSpPr>
          <p:nvPr>
            <p:ph type="dt" sz="half" idx="10"/>
          </p:nvPr>
        </p:nvSpPr>
        <p:spPr/>
        <p:txBody>
          <a:bodyPr/>
          <a:lstStyle/>
          <a:p>
            <a:fld id="{13D803EB-17F7-467B-A872-9C7C9D53F9D1}" type="datetimeFigureOut">
              <a:rPr lang="en-GB" smtClean="0"/>
              <a:t>14/11/2023</a:t>
            </a:fld>
            <a:endParaRPr lang="en-GB" dirty="0"/>
          </a:p>
        </p:txBody>
      </p:sp>
      <p:sp>
        <p:nvSpPr>
          <p:cNvPr id="5" name="Footer Placeholder 4">
            <a:extLst>
              <a:ext uri="{FF2B5EF4-FFF2-40B4-BE49-F238E27FC236}">
                <a16:creationId xmlns:a16="http://schemas.microsoft.com/office/drawing/2014/main" id="{497C4B7F-DA25-68AF-CABE-22672144E69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4765807-BE0F-330F-F559-332A94173224}"/>
              </a:ext>
            </a:extLst>
          </p:cNvPr>
          <p:cNvSpPr>
            <a:spLocks noGrp="1"/>
          </p:cNvSpPr>
          <p:nvPr>
            <p:ph type="sldNum" sz="quarter" idx="12"/>
          </p:nvPr>
        </p:nvSpPr>
        <p:spPr/>
        <p:txBody>
          <a:bodyPr/>
          <a:lstStyle/>
          <a:p>
            <a:fld id="{76E9AB6C-2FB1-4DDD-B24C-0203DC354FB7}" type="slidenum">
              <a:rPr lang="en-GB" smtClean="0"/>
              <a:t>‹#›</a:t>
            </a:fld>
            <a:endParaRPr lang="en-GB" dirty="0"/>
          </a:p>
        </p:txBody>
      </p:sp>
      <p:pic>
        <p:nvPicPr>
          <p:cNvPr id="8" name="Picture 7" descr="A silhouette of a city&#10;&#10;Description automatically generated">
            <a:extLst>
              <a:ext uri="{FF2B5EF4-FFF2-40B4-BE49-F238E27FC236}">
                <a16:creationId xmlns:a16="http://schemas.microsoft.com/office/drawing/2014/main" id="{8A60EA07-F1B8-5749-46E7-3E2AAC0BA36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4842549" y="3174281"/>
            <a:ext cx="10076033" cy="968473"/>
          </a:xfrm>
          <a:prstGeom prst="rect">
            <a:avLst/>
          </a:prstGeom>
        </p:spPr>
      </p:pic>
      <p:sp>
        <p:nvSpPr>
          <p:cNvPr id="7" name="TextBox 6">
            <a:extLst>
              <a:ext uri="{FF2B5EF4-FFF2-40B4-BE49-F238E27FC236}">
                <a16:creationId xmlns:a16="http://schemas.microsoft.com/office/drawing/2014/main" id="{F6EFA15D-4ABF-DCD2-65F4-572E6EC4D6B4}"/>
              </a:ext>
            </a:extLst>
          </p:cNvPr>
          <p:cNvSpPr txBox="1"/>
          <p:nvPr userDrawn="1"/>
        </p:nvSpPr>
        <p:spPr>
          <a:xfrm rot="16200000">
            <a:off x="-3189733" y="3198167"/>
            <a:ext cx="6858003" cy="461665"/>
          </a:xfrm>
          <a:prstGeom prst="rect">
            <a:avLst/>
          </a:prstGeom>
          <a:noFill/>
        </p:spPr>
        <p:txBody>
          <a:bodyPr wrap="square" rtlCol="0">
            <a:spAutoFit/>
          </a:bodyPr>
          <a:lstStyle/>
          <a:p>
            <a:pPr algn="ctr"/>
            <a:r>
              <a:rPr lang="en-US" sz="2400" dirty="0">
                <a:solidFill>
                  <a:schemeClr val="bg1"/>
                </a:solidFill>
              </a:rPr>
              <a:t>Living Better Lives in </a:t>
            </a:r>
            <a:r>
              <a:rPr lang="en-US" sz="2400" b="1" dirty="0">
                <a:solidFill>
                  <a:schemeClr val="bg1"/>
                </a:solidFill>
              </a:rPr>
              <a:t>Lancashire</a:t>
            </a:r>
          </a:p>
        </p:txBody>
      </p:sp>
    </p:spTree>
    <p:extLst>
      <p:ext uri="{BB962C8B-B14F-4D97-AF65-F5344CB8AC3E}">
        <p14:creationId xmlns:p14="http://schemas.microsoft.com/office/powerpoint/2010/main" val="2400127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92B3A-20E5-8233-9A3E-2BCA96EEDE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77F1ED8-2E9F-37EB-EF84-9D4A6F4516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4B6908-6181-BEB6-20BB-343A1260D116}"/>
              </a:ext>
            </a:extLst>
          </p:cNvPr>
          <p:cNvSpPr>
            <a:spLocks noGrp="1"/>
          </p:cNvSpPr>
          <p:nvPr>
            <p:ph type="dt" sz="half" idx="10"/>
          </p:nvPr>
        </p:nvSpPr>
        <p:spPr/>
        <p:txBody>
          <a:bodyPr/>
          <a:lstStyle/>
          <a:p>
            <a:fld id="{13D803EB-17F7-467B-A872-9C7C9D53F9D1}" type="datetimeFigureOut">
              <a:rPr lang="en-GB" smtClean="0"/>
              <a:t>14/11/2023</a:t>
            </a:fld>
            <a:endParaRPr lang="en-GB" dirty="0"/>
          </a:p>
        </p:txBody>
      </p:sp>
      <p:sp>
        <p:nvSpPr>
          <p:cNvPr id="5" name="Footer Placeholder 4">
            <a:extLst>
              <a:ext uri="{FF2B5EF4-FFF2-40B4-BE49-F238E27FC236}">
                <a16:creationId xmlns:a16="http://schemas.microsoft.com/office/drawing/2014/main" id="{CA364D4A-4BAD-04ED-DBD4-EA26C353D03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67C315C-6A22-9710-5C3B-FCB387FBBD75}"/>
              </a:ext>
            </a:extLst>
          </p:cNvPr>
          <p:cNvSpPr>
            <a:spLocks noGrp="1"/>
          </p:cNvSpPr>
          <p:nvPr>
            <p:ph type="sldNum" sz="quarter" idx="12"/>
          </p:nvPr>
        </p:nvSpPr>
        <p:spPr/>
        <p:txBody>
          <a:bodyPr/>
          <a:lstStyle/>
          <a:p>
            <a:fld id="{76E9AB6C-2FB1-4DDD-B24C-0203DC354FB7}" type="slidenum">
              <a:rPr lang="en-GB" smtClean="0"/>
              <a:t>‹#›</a:t>
            </a:fld>
            <a:endParaRPr lang="en-GB" dirty="0"/>
          </a:p>
        </p:txBody>
      </p:sp>
    </p:spTree>
    <p:extLst>
      <p:ext uri="{BB962C8B-B14F-4D97-AF65-F5344CB8AC3E}">
        <p14:creationId xmlns:p14="http://schemas.microsoft.com/office/powerpoint/2010/main" val="330747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40453-F9C8-6C93-0EAB-A51059B203C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B9552EC-7E77-6BE1-B37E-507FB2E5CF8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E046BA2-B9F5-1D07-BC09-E977540E28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457E09A-98AD-528F-9CED-DE52D7D96B49}"/>
              </a:ext>
            </a:extLst>
          </p:cNvPr>
          <p:cNvSpPr>
            <a:spLocks noGrp="1"/>
          </p:cNvSpPr>
          <p:nvPr>
            <p:ph type="dt" sz="half" idx="10"/>
          </p:nvPr>
        </p:nvSpPr>
        <p:spPr/>
        <p:txBody>
          <a:bodyPr/>
          <a:lstStyle/>
          <a:p>
            <a:fld id="{13D803EB-17F7-467B-A872-9C7C9D53F9D1}" type="datetimeFigureOut">
              <a:rPr lang="en-GB" smtClean="0"/>
              <a:t>14/11/2023</a:t>
            </a:fld>
            <a:endParaRPr lang="en-GB" dirty="0"/>
          </a:p>
        </p:txBody>
      </p:sp>
      <p:sp>
        <p:nvSpPr>
          <p:cNvPr id="6" name="Footer Placeholder 5">
            <a:extLst>
              <a:ext uri="{FF2B5EF4-FFF2-40B4-BE49-F238E27FC236}">
                <a16:creationId xmlns:a16="http://schemas.microsoft.com/office/drawing/2014/main" id="{E12E95A7-E360-96AF-1340-904E255073EB}"/>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7C723C8-020B-F02C-84BB-191CF096E5A7}"/>
              </a:ext>
            </a:extLst>
          </p:cNvPr>
          <p:cNvSpPr>
            <a:spLocks noGrp="1"/>
          </p:cNvSpPr>
          <p:nvPr>
            <p:ph type="sldNum" sz="quarter" idx="12"/>
          </p:nvPr>
        </p:nvSpPr>
        <p:spPr/>
        <p:txBody>
          <a:bodyPr/>
          <a:lstStyle/>
          <a:p>
            <a:fld id="{76E9AB6C-2FB1-4DDD-B24C-0203DC354FB7}" type="slidenum">
              <a:rPr lang="en-GB" smtClean="0"/>
              <a:t>‹#›</a:t>
            </a:fld>
            <a:endParaRPr lang="en-GB" dirty="0"/>
          </a:p>
        </p:txBody>
      </p:sp>
    </p:spTree>
    <p:extLst>
      <p:ext uri="{BB962C8B-B14F-4D97-AF65-F5344CB8AC3E}">
        <p14:creationId xmlns:p14="http://schemas.microsoft.com/office/powerpoint/2010/main" val="596133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547D5-7FD9-CBDE-7DE5-8261BA25E79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4121FE0-499B-059A-C123-FBA7460321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217ED97-FE95-5EC4-6973-CE167B8F97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4E3C34A-CCA5-3CA1-706F-F9A33B762C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E869CF-1A03-CFD6-D3BA-DA1AE16EC5A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253D23D-4A8B-0362-4E65-557465699B37}"/>
              </a:ext>
            </a:extLst>
          </p:cNvPr>
          <p:cNvSpPr>
            <a:spLocks noGrp="1"/>
          </p:cNvSpPr>
          <p:nvPr>
            <p:ph type="dt" sz="half" idx="10"/>
          </p:nvPr>
        </p:nvSpPr>
        <p:spPr/>
        <p:txBody>
          <a:bodyPr/>
          <a:lstStyle/>
          <a:p>
            <a:fld id="{13D803EB-17F7-467B-A872-9C7C9D53F9D1}" type="datetimeFigureOut">
              <a:rPr lang="en-GB" smtClean="0"/>
              <a:t>14/11/2023</a:t>
            </a:fld>
            <a:endParaRPr lang="en-GB" dirty="0"/>
          </a:p>
        </p:txBody>
      </p:sp>
      <p:sp>
        <p:nvSpPr>
          <p:cNvPr id="8" name="Footer Placeholder 7">
            <a:extLst>
              <a:ext uri="{FF2B5EF4-FFF2-40B4-BE49-F238E27FC236}">
                <a16:creationId xmlns:a16="http://schemas.microsoft.com/office/drawing/2014/main" id="{2AB63116-4DDF-C619-507B-A7934916542D}"/>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E480C666-8D07-8BEB-3749-7375649FDAF4}"/>
              </a:ext>
            </a:extLst>
          </p:cNvPr>
          <p:cNvSpPr>
            <a:spLocks noGrp="1"/>
          </p:cNvSpPr>
          <p:nvPr>
            <p:ph type="sldNum" sz="quarter" idx="12"/>
          </p:nvPr>
        </p:nvSpPr>
        <p:spPr/>
        <p:txBody>
          <a:bodyPr/>
          <a:lstStyle/>
          <a:p>
            <a:fld id="{76E9AB6C-2FB1-4DDD-B24C-0203DC354FB7}" type="slidenum">
              <a:rPr lang="en-GB" smtClean="0"/>
              <a:t>‹#›</a:t>
            </a:fld>
            <a:endParaRPr lang="en-GB" dirty="0"/>
          </a:p>
        </p:txBody>
      </p:sp>
    </p:spTree>
    <p:extLst>
      <p:ext uri="{BB962C8B-B14F-4D97-AF65-F5344CB8AC3E}">
        <p14:creationId xmlns:p14="http://schemas.microsoft.com/office/powerpoint/2010/main" val="3960389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D7535-7527-D656-4940-F9BD0E9A69E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C434AEB-CBDE-24DF-12B5-510335C67A95}"/>
              </a:ext>
            </a:extLst>
          </p:cNvPr>
          <p:cNvSpPr>
            <a:spLocks noGrp="1"/>
          </p:cNvSpPr>
          <p:nvPr>
            <p:ph type="dt" sz="half" idx="10"/>
          </p:nvPr>
        </p:nvSpPr>
        <p:spPr/>
        <p:txBody>
          <a:bodyPr/>
          <a:lstStyle/>
          <a:p>
            <a:fld id="{13D803EB-17F7-467B-A872-9C7C9D53F9D1}" type="datetimeFigureOut">
              <a:rPr lang="en-GB" smtClean="0"/>
              <a:t>14/11/2023</a:t>
            </a:fld>
            <a:endParaRPr lang="en-GB" dirty="0"/>
          </a:p>
        </p:txBody>
      </p:sp>
      <p:sp>
        <p:nvSpPr>
          <p:cNvPr id="4" name="Footer Placeholder 3">
            <a:extLst>
              <a:ext uri="{FF2B5EF4-FFF2-40B4-BE49-F238E27FC236}">
                <a16:creationId xmlns:a16="http://schemas.microsoft.com/office/drawing/2014/main" id="{434E4E1B-12A0-1E4E-E712-460DF6F76BE7}"/>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6A4C0CE-FF79-855C-F90E-AA0346F4A84D}"/>
              </a:ext>
            </a:extLst>
          </p:cNvPr>
          <p:cNvSpPr>
            <a:spLocks noGrp="1"/>
          </p:cNvSpPr>
          <p:nvPr>
            <p:ph type="sldNum" sz="quarter" idx="12"/>
          </p:nvPr>
        </p:nvSpPr>
        <p:spPr/>
        <p:txBody>
          <a:bodyPr/>
          <a:lstStyle/>
          <a:p>
            <a:fld id="{76E9AB6C-2FB1-4DDD-B24C-0203DC354FB7}" type="slidenum">
              <a:rPr lang="en-GB" smtClean="0"/>
              <a:t>‹#›</a:t>
            </a:fld>
            <a:endParaRPr lang="en-GB" dirty="0"/>
          </a:p>
        </p:txBody>
      </p:sp>
    </p:spTree>
    <p:extLst>
      <p:ext uri="{BB962C8B-B14F-4D97-AF65-F5344CB8AC3E}">
        <p14:creationId xmlns:p14="http://schemas.microsoft.com/office/powerpoint/2010/main" val="3874316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CA5A58-F97C-BE73-7314-C7AEB60991D5}"/>
              </a:ext>
            </a:extLst>
          </p:cNvPr>
          <p:cNvSpPr>
            <a:spLocks noGrp="1"/>
          </p:cNvSpPr>
          <p:nvPr>
            <p:ph type="dt" sz="half" idx="10"/>
          </p:nvPr>
        </p:nvSpPr>
        <p:spPr/>
        <p:txBody>
          <a:bodyPr/>
          <a:lstStyle/>
          <a:p>
            <a:fld id="{13D803EB-17F7-467B-A872-9C7C9D53F9D1}" type="datetimeFigureOut">
              <a:rPr lang="en-GB" smtClean="0"/>
              <a:t>14/11/2023</a:t>
            </a:fld>
            <a:endParaRPr lang="en-GB" dirty="0"/>
          </a:p>
        </p:txBody>
      </p:sp>
      <p:sp>
        <p:nvSpPr>
          <p:cNvPr id="3" name="Footer Placeholder 2">
            <a:extLst>
              <a:ext uri="{FF2B5EF4-FFF2-40B4-BE49-F238E27FC236}">
                <a16:creationId xmlns:a16="http://schemas.microsoft.com/office/drawing/2014/main" id="{9288449D-7000-A9C9-A247-000C8C26CC16}"/>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0B256396-34DA-F8AE-9BA2-38C83818170E}"/>
              </a:ext>
            </a:extLst>
          </p:cNvPr>
          <p:cNvSpPr>
            <a:spLocks noGrp="1"/>
          </p:cNvSpPr>
          <p:nvPr>
            <p:ph type="sldNum" sz="quarter" idx="12"/>
          </p:nvPr>
        </p:nvSpPr>
        <p:spPr/>
        <p:txBody>
          <a:bodyPr/>
          <a:lstStyle/>
          <a:p>
            <a:fld id="{76E9AB6C-2FB1-4DDD-B24C-0203DC354FB7}" type="slidenum">
              <a:rPr lang="en-GB" smtClean="0"/>
              <a:t>‹#›</a:t>
            </a:fld>
            <a:endParaRPr lang="en-GB" dirty="0"/>
          </a:p>
        </p:txBody>
      </p:sp>
    </p:spTree>
    <p:extLst>
      <p:ext uri="{BB962C8B-B14F-4D97-AF65-F5344CB8AC3E}">
        <p14:creationId xmlns:p14="http://schemas.microsoft.com/office/powerpoint/2010/main" val="812653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9C429-4012-7ACE-81BD-276CCB0309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5AD2B9C-0764-36E6-4C69-B6265CBCE6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5C6E8F7-5F58-670A-DFD5-C324871CE9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158361-FEA5-20D9-AD3C-3BC1357A983F}"/>
              </a:ext>
            </a:extLst>
          </p:cNvPr>
          <p:cNvSpPr>
            <a:spLocks noGrp="1"/>
          </p:cNvSpPr>
          <p:nvPr>
            <p:ph type="dt" sz="half" idx="10"/>
          </p:nvPr>
        </p:nvSpPr>
        <p:spPr/>
        <p:txBody>
          <a:bodyPr/>
          <a:lstStyle/>
          <a:p>
            <a:fld id="{13D803EB-17F7-467B-A872-9C7C9D53F9D1}" type="datetimeFigureOut">
              <a:rPr lang="en-GB" smtClean="0"/>
              <a:t>14/11/2023</a:t>
            </a:fld>
            <a:endParaRPr lang="en-GB" dirty="0"/>
          </a:p>
        </p:txBody>
      </p:sp>
      <p:sp>
        <p:nvSpPr>
          <p:cNvPr id="6" name="Footer Placeholder 5">
            <a:extLst>
              <a:ext uri="{FF2B5EF4-FFF2-40B4-BE49-F238E27FC236}">
                <a16:creationId xmlns:a16="http://schemas.microsoft.com/office/drawing/2014/main" id="{3F188F89-DE59-6CCE-CF57-A4BB30C29A08}"/>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10C9CE1-9105-022F-E855-C6D558C70A4F}"/>
              </a:ext>
            </a:extLst>
          </p:cNvPr>
          <p:cNvSpPr>
            <a:spLocks noGrp="1"/>
          </p:cNvSpPr>
          <p:nvPr>
            <p:ph type="sldNum" sz="quarter" idx="12"/>
          </p:nvPr>
        </p:nvSpPr>
        <p:spPr/>
        <p:txBody>
          <a:bodyPr/>
          <a:lstStyle/>
          <a:p>
            <a:fld id="{76E9AB6C-2FB1-4DDD-B24C-0203DC354FB7}" type="slidenum">
              <a:rPr lang="en-GB" smtClean="0"/>
              <a:t>‹#›</a:t>
            </a:fld>
            <a:endParaRPr lang="en-GB" dirty="0"/>
          </a:p>
        </p:txBody>
      </p:sp>
    </p:spTree>
    <p:extLst>
      <p:ext uri="{BB962C8B-B14F-4D97-AF65-F5344CB8AC3E}">
        <p14:creationId xmlns:p14="http://schemas.microsoft.com/office/powerpoint/2010/main" val="3200762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3CF8E-2E8F-046C-BC05-E32E27B47E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C9AE730-DF84-09F9-4B37-46E2E3FC91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21416274-7FB1-25C4-8C3A-813ACCE947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6BE906-E66E-A686-2971-369E510B6267}"/>
              </a:ext>
            </a:extLst>
          </p:cNvPr>
          <p:cNvSpPr>
            <a:spLocks noGrp="1"/>
          </p:cNvSpPr>
          <p:nvPr>
            <p:ph type="dt" sz="half" idx="10"/>
          </p:nvPr>
        </p:nvSpPr>
        <p:spPr/>
        <p:txBody>
          <a:bodyPr/>
          <a:lstStyle/>
          <a:p>
            <a:fld id="{13D803EB-17F7-467B-A872-9C7C9D53F9D1}" type="datetimeFigureOut">
              <a:rPr lang="en-GB" smtClean="0"/>
              <a:t>14/11/2023</a:t>
            </a:fld>
            <a:endParaRPr lang="en-GB" dirty="0"/>
          </a:p>
        </p:txBody>
      </p:sp>
      <p:sp>
        <p:nvSpPr>
          <p:cNvPr id="6" name="Footer Placeholder 5">
            <a:extLst>
              <a:ext uri="{FF2B5EF4-FFF2-40B4-BE49-F238E27FC236}">
                <a16:creationId xmlns:a16="http://schemas.microsoft.com/office/drawing/2014/main" id="{7A23584C-A1E6-1B48-0087-884ED2BC61A6}"/>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9FAE991-F044-06FC-9FCE-E329E63B1174}"/>
              </a:ext>
            </a:extLst>
          </p:cNvPr>
          <p:cNvSpPr>
            <a:spLocks noGrp="1"/>
          </p:cNvSpPr>
          <p:nvPr>
            <p:ph type="sldNum" sz="quarter" idx="12"/>
          </p:nvPr>
        </p:nvSpPr>
        <p:spPr/>
        <p:txBody>
          <a:bodyPr/>
          <a:lstStyle/>
          <a:p>
            <a:fld id="{76E9AB6C-2FB1-4DDD-B24C-0203DC354FB7}" type="slidenum">
              <a:rPr lang="en-GB" smtClean="0"/>
              <a:t>‹#›</a:t>
            </a:fld>
            <a:endParaRPr lang="en-GB" dirty="0"/>
          </a:p>
        </p:txBody>
      </p:sp>
    </p:spTree>
    <p:extLst>
      <p:ext uri="{BB962C8B-B14F-4D97-AF65-F5344CB8AC3E}">
        <p14:creationId xmlns:p14="http://schemas.microsoft.com/office/powerpoint/2010/main" val="3440176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6771BC-E01B-54F1-D160-F4D1456E66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AF1D732-D707-4CF1-4A47-478FF581F6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996798C-D2A7-99B6-B684-18483E29EF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D803EB-17F7-467B-A872-9C7C9D53F9D1}" type="datetimeFigureOut">
              <a:rPr lang="en-GB" smtClean="0"/>
              <a:t>14/11/2023</a:t>
            </a:fld>
            <a:endParaRPr lang="en-GB" dirty="0"/>
          </a:p>
        </p:txBody>
      </p:sp>
      <p:sp>
        <p:nvSpPr>
          <p:cNvPr id="5" name="Footer Placeholder 4">
            <a:extLst>
              <a:ext uri="{FF2B5EF4-FFF2-40B4-BE49-F238E27FC236}">
                <a16:creationId xmlns:a16="http://schemas.microsoft.com/office/drawing/2014/main" id="{B23F8FE4-E7E3-48B6-2A19-57B8C9E39A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8F0A6C09-ACE3-37C2-3B54-E0FC7B2885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E9AB6C-2FB1-4DDD-B24C-0203DC354FB7}" type="slidenum">
              <a:rPr lang="en-GB" smtClean="0"/>
              <a:t>‹#›</a:t>
            </a:fld>
            <a:endParaRPr lang="en-GB" dirty="0"/>
          </a:p>
        </p:txBody>
      </p:sp>
    </p:spTree>
    <p:extLst>
      <p:ext uri="{BB962C8B-B14F-4D97-AF65-F5344CB8AC3E}">
        <p14:creationId xmlns:p14="http://schemas.microsoft.com/office/powerpoint/2010/main" val="2070023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20.sv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svg"/></Relationships>
</file>

<file path=ppt/slides/_rels/slide7.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gbr01.safelinks.protection.outlook.com/?url=https%3A%2F%2Fwww.smartsurvey.co.uk%2Fs%2FXAZPQ8%2F&amp;data=05%7C01%7Cjessica.partington7%40nhs.net%7C63ae5dea27fc4e791bc008dbd6f0624c%7C37c354b285b047f5b22207b48d774ee3%7C0%7C0%7C638340100143935125%7CUnknown%7CTWFpbGZsb3d8eyJWIjoiMC4wLjAwMDAiLCJQIjoiV2luMzIiLCJBTiI6Ik1haWwiLCJXVCI6Mn0%3D%7C3000%7C%7C%7C&amp;sdata=Trq9GYbXA4hlKsc1Wda1YA55MOdtpXcqa%2BORfl%2BXwb8%3D&amp;reserved=0" TargetMode="External"/><Relationship Id="rId2" Type="http://schemas.openxmlformats.org/officeDocument/2006/relationships/hyperlink" Target="mailto:Jessica.partington7@nhs.net"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723C-1D4A-1E1F-B159-CDD1F6842F3E}"/>
              </a:ext>
            </a:extLst>
          </p:cNvPr>
          <p:cNvSpPr>
            <a:spLocks noGrp="1"/>
          </p:cNvSpPr>
          <p:nvPr>
            <p:ph type="ctrTitle"/>
          </p:nvPr>
        </p:nvSpPr>
        <p:spPr>
          <a:xfrm>
            <a:off x="1524000" y="1122363"/>
            <a:ext cx="9144000" cy="1133157"/>
          </a:xfrm>
        </p:spPr>
        <p:txBody>
          <a:bodyPr anchor="t" anchorCtr="0">
            <a:normAutofit/>
          </a:bodyPr>
          <a:lstStyle/>
          <a:p>
            <a:r>
              <a:rPr lang="en-GB" b="1" dirty="0">
                <a:solidFill>
                  <a:srgbClr val="B51D2C"/>
                </a:solidFill>
                <a:latin typeface="Calibri" panose="020F0502020204030204" pitchFamily="34" charset="0"/>
                <a:ea typeface="Calibri" panose="020F0502020204030204" pitchFamily="34" charset="0"/>
                <a:cs typeface="Calibri" panose="020F0502020204030204" pitchFamily="34" charset="0"/>
              </a:rPr>
              <a:t>Place Delegation</a:t>
            </a:r>
          </a:p>
        </p:txBody>
      </p:sp>
      <p:sp>
        <p:nvSpPr>
          <p:cNvPr id="3" name="Subtitle 2">
            <a:extLst>
              <a:ext uri="{FF2B5EF4-FFF2-40B4-BE49-F238E27FC236}">
                <a16:creationId xmlns:a16="http://schemas.microsoft.com/office/drawing/2014/main" id="{296BF1E6-C4B5-3EC9-BCCD-7073476E29FD}"/>
              </a:ext>
            </a:extLst>
          </p:cNvPr>
          <p:cNvSpPr>
            <a:spLocks noGrp="1"/>
          </p:cNvSpPr>
          <p:nvPr>
            <p:ph type="subTitle" idx="1"/>
          </p:nvPr>
        </p:nvSpPr>
        <p:spPr>
          <a:xfrm>
            <a:off x="1524000" y="2388467"/>
            <a:ext cx="9144000" cy="1655762"/>
          </a:xfrm>
        </p:spPr>
        <p:txBody>
          <a:bodyPr/>
          <a:lstStyle/>
          <a:p>
            <a:r>
              <a:rPr lang="en-GB" dirty="0">
                <a:latin typeface="Calibri" panose="020F0502020204030204" pitchFamily="34" charset="0"/>
                <a:ea typeface="Calibri" panose="020F0502020204030204" pitchFamily="34" charset="0"/>
                <a:cs typeface="Calibri" panose="020F0502020204030204" pitchFamily="34" charset="0"/>
              </a:rPr>
              <a:t>The Future of the Lancashire Place</a:t>
            </a:r>
          </a:p>
        </p:txBody>
      </p:sp>
    </p:spTree>
    <p:extLst>
      <p:ext uri="{BB962C8B-B14F-4D97-AF65-F5344CB8AC3E}">
        <p14:creationId xmlns:p14="http://schemas.microsoft.com/office/powerpoint/2010/main" val="1580109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3F358-2E38-F35F-F32A-DE52B8E5141D}"/>
              </a:ext>
            </a:extLst>
          </p:cNvPr>
          <p:cNvSpPr>
            <a:spLocks noGrp="1"/>
          </p:cNvSpPr>
          <p:nvPr>
            <p:ph type="title"/>
          </p:nvPr>
        </p:nvSpPr>
        <p:spPr>
          <a:xfrm>
            <a:off x="1001229" y="53788"/>
            <a:ext cx="11405923" cy="1325563"/>
          </a:xfrm>
        </p:spPr>
        <p:txBody>
          <a:bodyPr>
            <a:normAutofit/>
          </a:bodyPr>
          <a:lstStyle/>
          <a:p>
            <a:r>
              <a:rPr lang="en-GB" sz="2800" b="1" dirty="0">
                <a:solidFill>
                  <a:srgbClr val="C00000"/>
                </a:solidFill>
                <a:latin typeface="Calibri" panose="020F0502020204030204" pitchFamily="34" charset="0"/>
                <a:ea typeface="Calibri" panose="020F0502020204030204" pitchFamily="34" charset="0"/>
                <a:cs typeface="Calibri" panose="020F0502020204030204" pitchFamily="34" charset="0"/>
              </a:rPr>
              <a:t>Background</a:t>
            </a:r>
          </a:p>
        </p:txBody>
      </p:sp>
      <p:sp>
        <p:nvSpPr>
          <p:cNvPr id="4" name="Content Placeholder 3">
            <a:extLst>
              <a:ext uri="{FF2B5EF4-FFF2-40B4-BE49-F238E27FC236}">
                <a16:creationId xmlns:a16="http://schemas.microsoft.com/office/drawing/2014/main" id="{E9B1EF06-AB5B-D931-431E-D3B1BBA0B208}"/>
              </a:ext>
            </a:extLst>
          </p:cNvPr>
          <p:cNvSpPr txBox="1">
            <a:spLocks noGrp="1"/>
          </p:cNvSpPr>
          <p:nvPr>
            <p:ph idx="1"/>
          </p:nvPr>
        </p:nvSpPr>
        <p:spPr>
          <a:xfrm>
            <a:off x="3941136" y="1281954"/>
            <a:ext cx="7883311" cy="532110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We want our residents to </a:t>
            </a:r>
            <a:r>
              <a:rPr kumimoji="0" lang="en-US" sz="2400" b="1" i="0" u="sng"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Live Better Lives in Lancashire</a:t>
            </a:r>
            <a:r>
              <a:rPr kumimoji="0" lang="en-US" sz="20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  Through the work of our place-based partnership, we strive to improve health and wellbeing outcomes for our population, prevent ill health, and address health inequalities across our neighbourhoods.  </a:t>
            </a:r>
          </a:p>
          <a:p>
            <a:pPr marL="228600" marR="0" lvl="0" indent="-2286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Over time, the Lancashire Place</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will have specific delegations from the Integrated Care Board and Lancashire County Council that will allow us to determine how resources are used to achieve the best outcomes for our residents and obtain the best value for money.</a:t>
            </a:r>
          </a:p>
          <a:p>
            <a:pPr marL="228600" marR="0" lvl="0" indent="-2286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2000" b="1" dirty="0">
                <a:latin typeface="Calibri" panose="020F0502020204030204" pitchFamily="34" charset="0"/>
                <a:ea typeface="Calibri" panose="020F0502020204030204" pitchFamily="34" charset="0"/>
                <a:cs typeface="Times New Roman" panose="02020603050405020304" pitchFamily="18" charset="0"/>
              </a:rPr>
              <a:t>This briefing details the initial stages of delegation to Place and what we can expect, it also seeks to obtain the views of our partners upon the future of the Lancashire Place.</a:t>
            </a:r>
          </a:p>
        </p:txBody>
      </p:sp>
      <p:sp>
        <p:nvSpPr>
          <p:cNvPr id="5" name="Rectangle: Rounded Corners 4">
            <a:extLst>
              <a:ext uri="{FF2B5EF4-FFF2-40B4-BE49-F238E27FC236}">
                <a16:creationId xmlns:a16="http://schemas.microsoft.com/office/drawing/2014/main" id="{8BFAE048-00B3-F6AD-264F-BDDF3BF163A2}"/>
              </a:ext>
            </a:extLst>
          </p:cNvPr>
          <p:cNvSpPr/>
          <p:nvPr/>
        </p:nvSpPr>
        <p:spPr>
          <a:xfrm>
            <a:off x="1141748" y="3226080"/>
            <a:ext cx="2273806" cy="3080172"/>
          </a:xfrm>
          <a:prstGeom prst="roundRect">
            <a:avLst/>
          </a:prstGeom>
          <a:solidFill>
            <a:srgbClr val="FF8994">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tx1"/>
                </a:solidFill>
                <a:effectLst/>
                <a:uLnTx/>
                <a:uFillTx/>
                <a:latin typeface="Calibri" panose="020F0502020204030204"/>
                <a:ea typeface="+mn-ea"/>
                <a:cs typeface="+mn-cs"/>
              </a:rPr>
              <a:t>We will act as the engine room for driving the transformation and changes that we need to see to improve health outcomes for our population</a:t>
            </a:r>
          </a:p>
        </p:txBody>
      </p:sp>
      <p:pic>
        <p:nvPicPr>
          <p:cNvPr id="15" name="Graphic 14" descr="Influencer with solid fill">
            <a:extLst>
              <a:ext uri="{FF2B5EF4-FFF2-40B4-BE49-F238E27FC236}">
                <a16:creationId xmlns:a16="http://schemas.microsoft.com/office/drawing/2014/main" id="{002C8E65-2A5C-BD2B-FF78-9A165BC5211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90170" y="1281954"/>
            <a:ext cx="1776962" cy="1776962"/>
          </a:xfrm>
          <a:prstGeom prst="rect">
            <a:avLst/>
          </a:prstGeom>
        </p:spPr>
      </p:pic>
    </p:spTree>
    <p:extLst>
      <p:ext uri="{BB962C8B-B14F-4D97-AF65-F5344CB8AC3E}">
        <p14:creationId xmlns:p14="http://schemas.microsoft.com/office/powerpoint/2010/main" val="3878617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64C0E-535F-BAC3-0CA5-A0B6C3C1CFAF}"/>
              </a:ext>
            </a:extLst>
          </p:cNvPr>
          <p:cNvSpPr>
            <a:spLocks noGrp="1"/>
          </p:cNvSpPr>
          <p:nvPr>
            <p:ph type="title"/>
          </p:nvPr>
        </p:nvSpPr>
        <p:spPr>
          <a:xfrm>
            <a:off x="1033541" y="100691"/>
            <a:ext cx="10038806" cy="1325563"/>
          </a:xfrm>
        </p:spPr>
        <p:txBody>
          <a:bodyPr/>
          <a:lstStyle/>
          <a:p>
            <a:r>
              <a:rPr lang="en-GB" sz="2800" b="1" dirty="0">
                <a:solidFill>
                  <a:srgbClr val="B51D2C"/>
                </a:solidFill>
                <a:latin typeface="Calibri" panose="020F0502020204030204" pitchFamily="34" charset="0"/>
                <a:ea typeface="Calibri" panose="020F0502020204030204" pitchFamily="34" charset="0"/>
                <a:cs typeface="Calibri" panose="020F0502020204030204" pitchFamily="34" charset="0"/>
              </a:rPr>
              <a:t>Timeline</a:t>
            </a:r>
          </a:p>
        </p:txBody>
      </p:sp>
      <p:sp>
        <p:nvSpPr>
          <p:cNvPr id="7" name="Arrow: Right 6">
            <a:extLst>
              <a:ext uri="{FF2B5EF4-FFF2-40B4-BE49-F238E27FC236}">
                <a16:creationId xmlns:a16="http://schemas.microsoft.com/office/drawing/2014/main" id="{6B82D53A-2493-3A4F-7E54-6BCA7EFE02D4}"/>
              </a:ext>
            </a:extLst>
          </p:cNvPr>
          <p:cNvSpPr/>
          <p:nvPr/>
        </p:nvSpPr>
        <p:spPr>
          <a:xfrm>
            <a:off x="910864" y="3704022"/>
            <a:ext cx="10554995" cy="332026"/>
          </a:xfrm>
          <a:prstGeom prst="rightArrow">
            <a:avLst/>
          </a:prstGeom>
          <a:solidFill>
            <a:srgbClr val="E35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8" name="Graphic 7" descr="Circle with left arrow with solid fill">
            <a:extLst>
              <a:ext uri="{FF2B5EF4-FFF2-40B4-BE49-F238E27FC236}">
                <a16:creationId xmlns:a16="http://schemas.microsoft.com/office/drawing/2014/main" id="{F6B7EA24-670E-391B-B4E6-503C28ABB8A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5511921" y="3410713"/>
            <a:ext cx="533400" cy="533400"/>
          </a:xfrm>
          <a:prstGeom prst="rect">
            <a:avLst/>
          </a:prstGeom>
        </p:spPr>
      </p:pic>
      <p:pic>
        <p:nvPicPr>
          <p:cNvPr id="9" name="Graphic 8" descr="Circle with left arrow with solid fill">
            <a:extLst>
              <a:ext uri="{FF2B5EF4-FFF2-40B4-BE49-F238E27FC236}">
                <a16:creationId xmlns:a16="http://schemas.microsoft.com/office/drawing/2014/main" id="{A5722E3F-884C-73D8-3C2A-BFC7D15315C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6200000">
            <a:off x="3446503" y="3795957"/>
            <a:ext cx="533400" cy="533400"/>
          </a:xfrm>
          <a:prstGeom prst="rect">
            <a:avLst/>
          </a:prstGeom>
        </p:spPr>
      </p:pic>
      <p:sp>
        <p:nvSpPr>
          <p:cNvPr id="10" name="TextBox 9">
            <a:extLst>
              <a:ext uri="{FF2B5EF4-FFF2-40B4-BE49-F238E27FC236}">
                <a16:creationId xmlns:a16="http://schemas.microsoft.com/office/drawing/2014/main" id="{5E157E5C-D157-B0B2-691D-40B5A21F6EC8}"/>
              </a:ext>
            </a:extLst>
          </p:cNvPr>
          <p:cNvSpPr txBox="1"/>
          <p:nvPr/>
        </p:nvSpPr>
        <p:spPr>
          <a:xfrm>
            <a:off x="857731" y="2037122"/>
            <a:ext cx="2709866" cy="1394228"/>
          </a:xfrm>
          <a:prstGeom prst="rect">
            <a:avLst/>
          </a:prstGeom>
          <a:noFill/>
        </p:spPr>
        <p:txBody>
          <a:bodyPr wrap="square" rtlCol="0">
            <a:spAutoFit/>
          </a:bodyPr>
          <a:lstStyle/>
          <a:p>
            <a:pPr marL="0" marR="0" lvl="0" indent="0" defTabSz="914400" rtl="0" eaLnBrk="1" fontAlgn="auto" latinLnBrk="0" hangingPunct="1">
              <a:lnSpc>
                <a:spcPct val="90000"/>
              </a:lnSpc>
              <a:spcBef>
                <a:spcPts val="0"/>
              </a:spcBef>
              <a:spcAft>
                <a:spcPts val="0"/>
              </a:spcAft>
              <a:buClrTx/>
              <a:buSzTx/>
              <a:buFontTx/>
              <a:buNone/>
              <a:tabLst/>
              <a:defRPr/>
            </a:pPr>
            <a:r>
              <a:rPr lang="en-GB" sz="1200" b="1" dirty="0">
                <a:solidFill>
                  <a:srgbClr val="B51D2C"/>
                </a:solidFill>
                <a:latin typeface="Calibri" panose="020F0502020204030204" pitchFamily="34" charset="0"/>
                <a:ea typeface="Calibri" panose="020F0502020204030204" pitchFamily="34" charset="0"/>
                <a:cs typeface="Calibri" panose="020F0502020204030204" pitchFamily="34" charset="0"/>
              </a:rPr>
              <a:t>January</a:t>
            </a:r>
            <a:r>
              <a:rPr kumimoji="0" lang="en-GB" sz="1200" b="1" i="0" u="none" strike="noStrike" kern="1200" cap="none" spc="0" normalizeH="0" baseline="0" noProof="0" dirty="0">
                <a:ln>
                  <a:noFill/>
                </a:ln>
                <a:solidFill>
                  <a:srgbClr val="B51D2C"/>
                </a:solidFill>
                <a:effectLst/>
                <a:uLnTx/>
                <a:uFillTx/>
                <a:latin typeface="Calibri" panose="020F0502020204030204" pitchFamily="34" charset="0"/>
                <a:ea typeface="Calibri" panose="020F0502020204030204" pitchFamily="34" charset="0"/>
                <a:cs typeface="Calibri" panose="020F0502020204030204" pitchFamily="34" charset="0"/>
              </a:rPr>
              <a:t> 2023</a:t>
            </a:r>
          </a:p>
          <a:p>
            <a:pPr marL="171450" indent="-171450">
              <a:lnSpc>
                <a:spcPct val="90000"/>
              </a:lnSpc>
              <a:buFont typeface="Arial" panose="020B0604020202020204" pitchFamily="34" charset="0"/>
              <a:buChar char="•"/>
              <a:defRPr/>
            </a:pPr>
            <a:r>
              <a:rPr kumimoji="0" lang="en-GB" sz="120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Interim Lancashire Place Partnership (LPP) formed</a:t>
            </a:r>
          </a:p>
          <a:p>
            <a:pPr marL="171450" indent="-171450">
              <a:lnSpc>
                <a:spcPct val="90000"/>
              </a:lnSpc>
              <a:buFont typeface="Arial" panose="020B0604020202020204" pitchFamily="34" charset="0"/>
              <a:buChar char="•"/>
              <a:defRPr/>
            </a:pPr>
            <a:r>
              <a:rPr lang="en-GB" sz="1200" dirty="0">
                <a:latin typeface="Calibri" panose="020F0502020204030204" pitchFamily="34" charset="0"/>
                <a:ea typeface="Calibri" panose="020F0502020204030204" pitchFamily="34" charset="0"/>
                <a:cs typeface="Calibri" panose="020F0502020204030204" pitchFamily="34" charset="0"/>
              </a:rPr>
              <a:t>Independent Chair and members agree to help shape and form LPP over this transitional/developmental phase</a:t>
            </a:r>
            <a:endParaRPr kumimoji="0" lang="en-GB" sz="120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B51D2C"/>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5A12E147-98AE-CC96-714F-2C91F1B2C457}"/>
              </a:ext>
            </a:extLst>
          </p:cNvPr>
          <p:cNvSpPr txBox="1"/>
          <p:nvPr/>
        </p:nvSpPr>
        <p:spPr>
          <a:xfrm>
            <a:off x="2886629" y="4607464"/>
            <a:ext cx="2625292" cy="895630"/>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B51D2C"/>
                </a:solidFill>
                <a:effectLst/>
                <a:uLnTx/>
                <a:uFillTx/>
                <a:latin typeface="Calibri" panose="020F0502020204030204" pitchFamily="34" charset="0"/>
                <a:ea typeface="Calibri" panose="020F0502020204030204" pitchFamily="34" charset="0"/>
                <a:cs typeface="Calibri" panose="020F0502020204030204" pitchFamily="34" charset="0"/>
              </a:rPr>
              <a:t>July 2023</a:t>
            </a:r>
          </a:p>
          <a:p>
            <a:pPr marL="87313" marR="0" lvl="0" indent="-87313"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sz="120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Place Integration Deal approved by Lancashire and South Cumbria Integrated Care Board</a:t>
            </a:r>
            <a:endParaRPr kumimoji="0" lang="en-US" sz="120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B51D2C"/>
              </a:solidFill>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CFB5A40B-E29A-7E11-576F-3D9066005220}"/>
              </a:ext>
            </a:extLst>
          </p:cNvPr>
          <p:cNvSpPr txBox="1"/>
          <p:nvPr/>
        </p:nvSpPr>
        <p:spPr>
          <a:xfrm>
            <a:off x="4702568" y="1996367"/>
            <a:ext cx="2971585" cy="1421928"/>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B51D2C"/>
                </a:solidFill>
                <a:effectLst/>
                <a:uLnTx/>
                <a:uFillTx/>
                <a:latin typeface="Calibri" panose="020F0502020204030204" pitchFamily="34" charset="0"/>
                <a:ea typeface="Calibri" panose="020F0502020204030204" pitchFamily="34" charset="0"/>
                <a:cs typeface="Calibri" panose="020F0502020204030204" pitchFamily="34" charset="0"/>
              </a:rPr>
              <a:t>October 2023</a:t>
            </a:r>
          </a:p>
          <a:p>
            <a:pPr marL="87313" indent="-87313">
              <a:lnSpc>
                <a:spcPct val="90000"/>
              </a:lnSpc>
              <a:buFont typeface="Arial" panose="020B0604020202020204" pitchFamily="34" charset="0"/>
              <a:buChar char="•"/>
              <a:defRPr/>
            </a:pPr>
            <a:r>
              <a:rPr kumimoji="0" lang="en-GB" sz="12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Lancashire Health and Wellbeing Board (HWB) endorsed the approach to consider options for the </a:t>
            </a:r>
            <a:r>
              <a:rPr lang="en-GB" sz="1200" dirty="0">
                <a:latin typeface="Calibri" panose="020F0502020204030204" pitchFamily="34" charset="0"/>
                <a:ea typeface="Calibri" panose="020F0502020204030204" pitchFamily="34" charset="0"/>
                <a:cs typeface="Calibri" panose="020F0502020204030204" pitchFamily="34" charset="0"/>
              </a:rPr>
              <a:t>future of the Lancashire Place and to consider whether the preferred option could take on the functions of the HWB and/or whether LPP and HWB could be more joined-up</a:t>
            </a:r>
            <a:endParaRPr kumimoji="0" lang="en-GB" sz="12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E93931F8-86E4-E923-5CAA-9E90FC6DCB57}"/>
              </a:ext>
            </a:extLst>
          </p:cNvPr>
          <p:cNvSpPr txBox="1"/>
          <p:nvPr/>
        </p:nvSpPr>
        <p:spPr>
          <a:xfrm>
            <a:off x="7084405" y="4607464"/>
            <a:ext cx="2625291" cy="1228028"/>
          </a:xfrm>
          <a:prstGeom prst="rect">
            <a:avLst/>
          </a:prstGeom>
          <a:noFill/>
        </p:spPr>
        <p:txBody>
          <a:bodyPr wrap="square" rtlCol="0">
            <a:spAutoFit/>
          </a:bodyPr>
          <a:lstStyle/>
          <a:p>
            <a:pPr marL="0" marR="0" lvl="0" indent="0" defTabSz="914400" rtl="0" eaLnBrk="1" fontAlgn="auto" latinLnBrk="0" hangingPunct="1">
              <a:lnSpc>
                <a:spcPct val="9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B51D2C"/>
                </a:solidFill>
                <a:effectLst/>
                <a:uLnTx/>
                <a:uFillTx/>
                <a:latin typeface="Calibri" panose="020F0502020204030204" pitchFamily="34" charset="0"/>
                <a:ea typeface="Calibri" panose="020F0502020204030204" pitchFamily="34" charset="0"/>
                <a:cs typeface="Calibri" panose="020F0502020204030204" pitchFamily="34" charset="0"/>
              </a:rPr>
              <a:t>January 2024</a:t>
            </a:r>
          </a:p>
          <a:p>
            <a:pPr marL="171450" indent="-171450">
              <a:lnSpc>
                <a:spcPct val="90000"/>
              </a:lnSpc>
              <a:buFont typeface="Arial" panose="020B0604020202020204" pitchFamily="34" charset="0"/>
              <a:buChar char="•"/>
              <a:defRPr/>
            </a:pPr>
            <a:r>
              <a:rPr lang="en-GB" sz="1200" dirty="0">
                <a:latin typeface="Calibri" panose="020F0502020204030204" pitchFamily="34" charset="0"/>
                <a:ea typeface="Calibri" panose="020F0502020204030204" pitchFamily="34" charset="0"/>
                <a:cs typeface="Calibri" panose="020F0502020204030204" pitchFamily="34" charset="0"/>
              </a:rPr>
              <a:t>Paper to be taken back to the HWB with recommendations as to how HWB and LPP could work better together in both the short and longer-term</a:t>
            </a:r>
            <a:endParaRPr kumimoji="0" lang="en-GB" sz="120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defTabSz="914400" rtl="0" eaLnBrk="1" fontAlgn="auto" latinLnBrk="0" hangingPunct="1">
              <a:lnSpc>
                <a:spcPct val="9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B51D2C"/>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37FA9D8D-5ED1-2535-34FD-9FE791784B1B}"/>
              </a:ext>
            </a:extLst>
          </p:cNvPr>
          <p:cNvSpPr txBox="1"/>
          <p:nvPr/>
        </p:nvSpPr>
        <p:spPr>
          <a:xfrm>
            <a:off x="9076027" y="2001925"/>
            <a:ext cx="2441884" cy="590931"/>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GB" sz="1200" b="1" dirty="0">
                <a:solidFill>
                  <a:srgbClr val="B51D2C"/>
                </a:solidFill>
                <a:latin typeface="Calibri" panose="020F0502020204030204" pitchFamily="34" charset="0"/>
                <a:ea typeface="Calibri" panose="020F0502020204030204" pitchFamily="34" charset="0"/>
                <a:cs typeface="Calibri" panose="020F0502020204030204" pitchFamily="34" charset="0"/>
              </a:rPr>
              <a:t>April</a:t>
            </a:r>
            <a:r>
              <a:rPr kumimoji="0" lang="en-GB" sz="1200" b="1" i="0" u="none" strike="noStrike" kern="1200" cap="none" spc="0" normalizeH="0" baseline="0" noProof="0" dirty="0">
                <a:ln>
                  <a:noFill/>
                </a:ln>
                <a:solidFill>
                  <a:srgbClr val="B51D2C"/>
                </a:solidFill>
                <a:effectLst/>
                <a:uLnTx/>
                <a:uFillTx/>
                <a:latin typeface="Calibri" panose="020F0502020204030204" pitchFamily="34" charset="0"/>
                <a:ea typeface="Calibri" panose="020F0502020204030204" pitchFamily="34" charset="0"/>
                <a:cs typeface="Calibri" panose="020F0502020204030204" pitchFamily="34" charset="0"/>
              </a:rPr>
              <a:t> 2024</a:t>
            </a:r>
          </a:p>
          <a:p>
            <a:pPr marL="87313" marR="0" lvl="0" indent="-87313"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Anticipated phase 1 delegations to Place from the ICB</a:t>
            </a:r>
          </a:p>
        </p:txBody>
      </p:sp>
      <p:pic>
        <p:nvPicPr>
          <p:cNvPr id="15" name="Graphic 14" descr="Circle with left arrow with solid fill">
            <a:extLst>
              <a:ext uri="{FF2B5EF4-FFF2-40B4-BE49-F238E27FC236}">
                <a16:creationId xmlns:a16="http://schemas.microsoft.com/office/drawing/2014/main" id="{A07F3298-EF29-F834-E471-1AFCA4D24F0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1191297" y="3410713"/>
            <a:ext cx="533400" cy="533400"/>
          </a:xfrm>
          <a:prstGeom prst="rect">
            <a:avLst/>
          </a:prstGeom>
        </p:spPr>
      </p:pic>
      <p:pic>
        <p:nvPicPr>
          <p:cNvPr id="16" name="Graphic 15" descr="Circle with left arrow with solid fill">
            <a:extLst>
              <a:ext uri="{FF2B5EF4-FFF2-40B4-BE49-F238E27FC236}">
                <a16:creationId xmlns:a16="http://schemas.microsoft.com/office/drawing/2014/main" id="{3B95D298-9A8F-3272-2139-C6464FCD0D2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9832546" y="3430287"/>
            <a:ext cx="533401" cy="533401"/>
          </a:xfrm>
          <a:prstGeom prst="rect">
            <a:avLst/>
          </a:prstGeom>
        </p:spPr>
      </p:pic>
      <p:pic>
        <p:nvPicPr>
          <p:cNvPr id="17" name="Graphic 16" descr="Circle with left arrow with solid fill">
            <a:extLst>
              <a:ext uri="{FF2B5EF4-FFF2-40B4-BE49-F238E27FC236}">
                <a16:creationId xmlns:a16="http://schemas.microsoft.com/office/drawing/2014/main" id="{4173437D-D303-FB1A-781F-5FFFC5D915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6200000">
            <a:off x="7820073" y="3788375"/>
            <a:ext cx="533400" cy="533400"/>
          </a:xfrm>
          <a:prstGeom prst="rect">
            <a:avLst/>
          </a:prstGeom>
        </p:spPr>
      </p:pic>
      <p:sp>
        <p:nvSpPr>
          <p:cNvPr id="4" name="TextBox 3">
            <a:extLst>
              <a:ext uri="{FF2B5EF4-FFF2-40B4-BE49-F238E27FC236}">
                <a16:creationId xmlns:a16="http://schemas.microsoft.com/office/drawing/2014/main" id="{33E22AEC-F18D-54DC-519E-1F95B4D900F7}"/>
              </a:ext>
            </a:extLst>
          </p:cNvPr>
          <p:cNvSpPr txBox="1"/>
          <p:nvPr/>
        </p:nvSpPr>
        <p:spPr>
          <a:xfrm>
            <a:off x="6021964" y="3704022"/>
            <a:ext cx="1875631" cy="307777"/>
          </a:xfrm>
          <a:prstGeom prst="rect">
            <a:avLst/>
          </a:prstGeom>
          <a:noFill/>
        </p:spPr>
        <p:txBody>
          <a:bodyPr wrap="square" rtlCol="0">
            <a:spAutoFit/>
          </a:bodyPr>
          <a:lstStyle/>
          <a:p>
            <a:r>
              <a:rPr lang="en-GB" sz="14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Period of Engagement</a:t>
            </a:r>
          </a:p>
        </p:txBody>
      </p:sp>
      <p:cxnSp>
        <p:nvCxnSpPr>
          <p:cNvPr id="18" name="Straight Arrow Connector 17">
            <a:extLst>
              <a:ext uri="{FF2B5EF4-FFF2-40B4-BE49-F238E27FC236}">
                <a16:creationId xmlns:a16="http://schemas.microsoft.com/office/drawing/2014/main" id="{4BBD9443-CAA3-E0F3-9A8D-BF276F17D7D9}"/>
              </a:ext>
            </a:extLst>
          </p:cNvPr>
          <p:cNvCxnSpPr>
            <a:cxnSpLocks/>
          </p:cNvCxnSpPr>
          <p:nvPr/>
        </p:nvCxnSpPr>
        <p:spPr>
          <a:xfrm flipH="1">
            <a:off x="5916706" y="3857910"/>
            <a:ext cx="179294" cy="0"/>
          </a:xfrm>
          <a:prstGeom prst="straightConnector1">
            <a:avLst/>
          </a:prstGeom>
          <a:ln w="190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FB353B02-9E57-C08B-1656-DADF303496AD}"/>
              </a:ext>
            </a:extLst>
          </p:cNvPr>
          <p:cNvCxnSpPr>
            <a:cxnSpLocks/>
          </p:cNvCxnSpPr>
          <p:nvPr/>
        </p:nvCxnSpPr>
        <p:spPr>
          <a:xfrm>
            <a:off x="7724098" y="3870035"/>
            <a:ext cx="191951" cy="0"/>
          </a:xfrm>
          <a:prstGeom prst="straightConnector1">
            <a:avLst/>
          </a:prstGeom>
          <a:ln w="190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id="{1DAB04CA-361D-A13B-D78D-6FB9CDDACFD8}"/>
              </a:ext>
            </a:extLst>
          </p:cNvPr>
          <p:cNvSpPr/>
          <p:nvPr/>
        </p:nvSpPr>
        <p:spPr>
          <a:xfrm>
            <a:off x="6430256" y="558457"/>
            <a:ext cx="5334000" cy="90887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50000"/>
                </a:schemeClr>
              </a:solidFill>
            </a:endParaRPr>
          </a:p>
        </p:txBody>
      </p:sp>
      <p:pic>
        <p:nvPicPr>
          <p:cNvPr id="25" name="Graphic 24" descr="CheckList with solid fill">
            <a:extLst>
              <a:ext uri="{FF2B5EF4-FFF2-40B4-BE49-F238E27FC236}">
                <a16:creationId xmlns:a16="http://schemas.microsoft.com/office/drawing/2014/main" id="{1D19862C-398A-804B-0B99-BE049BACCE4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12989" y="715670"/>
            <a:ext cx="649811" cy="649811"/>
          </a:xfrm>
          <a:prstGeom prst="rect">
            <a:avLst/>
          </a:prstGeom>
        </p:spPr>
      </p:pic>
      <p:sp>
        <p:nvSpPr>
          <p:cNvPr id="26" name="TextBox 25">
            <a:extLst>
              <a:ext uri="{FF2B5EF4-FFF2-40B4-BE49-F238E27FC236}">
                <a16:creationId xmlns:a16="http://schemas.microsoft.com/office/drawing/2014/main" id="{7EEDE1C4-2DF8-FFE7-FD12-9C84386AF681}"/>
              </a:ext>
            </a:extLst>
          </p:cNvPr>
          <p:cNvSpPr txBox="1"/>
          <p:nvPr/>
        </p:nvSpPr>
        <p:spPr>
          <a:xfrm>
            <a:off x="6954012" y="736766"/>
            <a:ext cx="4204447" cy="646331"/>
          </a:xfrm>
          <a:prstGeom prst="rect">
            <a:avLst/>
          </a:prstGeom>
          <a:noFill/>
        </p:spPr>
        <p:txBody>
          <a:bodyPr wrap="square" rtlCol="0">
            <a:spAutoFit/>
          </a:bodyPr>
          <a:lstStyle/>
          <a:p>
            <a:pPr algn="ctr"/>
            <a:r>
              <a:rPr lang="en-GB" dirty="0">
                <a:solidFill>
                  <a:schemeClr val="bg1">
                    <a:lumMod val="50000"/>
                  </a:schemeClr>
                </a:solidFill>
              </a:rPr>
              <a:t>What has been happening and what are we working towards?</a:t>
            </a:r>
          </a:p>
        </p:txBody>
      </p:sp>
      <p:pic>
        <p:nvPicPr>
          <p:cNvPr id="28" name="Graphic 27" descr="Business Growth with solid fill">
            <a:extLst>
              <a:ext uri="{FF2B5EF4-FFF2-40B4-BE49-F238E27FC236}">
                <a16:creationId xmlns:a16="http://schemas.microsoft.com/office/drawing/2014/main" id="{6287EAD4-E99D-D46B-A2E8-7566DFD1805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017653" y="723219"/>
            <a:ext cx="650290" cy="650290"/>
          </a:xfrm>
          <a:prstGeom prst="rect">
            <a:avLst/>
          </a:prstGeom>
        </p:spPr>
      </p:pic>
    </p:spTree>
    <p:extLst>
      <p:ext uri="{BB962C8B-B14F-4D97-AF65-F5344CB8AC3E}">
        <p14:creationId xmlns:p14="http://schemas.microsoft.com/office/powerpoint/2010/main" val="1705004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38B0B-99AC-ABCC-5F12-1653432F15C8}"/>
              </a:ext>
            </a:extLst>
          </p:cNvPr>
          <p:cNvSpPr>
            <a:spLocks noGrp="1"/>
          </p:cNvSpPr>
          <p:nvPr>
            <p:ph type="title"/>
          </p:nvPr>
        </p:nvSpPr>
        <p:spPr>
          <a:xfrm>
            <a:off x="1076597" y="89647"/>
            <a:ext cx="10038806" cy="1325563"/>
          </a:xfrm>
        </p:spPr>
        <p:txBody>
          <a:bodyPr/>
          <a:lstStyle/>
          <a:p>
            <a:r>
              <a:rPr lang="en-GB" sz="2800" b="1" dirty="0">
                <a:solidFill>
                  <a:srgbClr val="B51D2C"/>
                </a:solidFill>
                <a:latin typeface="Calibri" panose="020F0502020204030204" pitchFamily="34" charset="0"/>
                <a:ea typeface="Calibri" panose="020F0502020204030204" pitchFamily="34" charset="0"/>
                <a:cs typeface="Calibri" panose="020F0502020204030204" pitchFamily="34" charset="0"/>
              </a:rPr>
              <a:t>Phase 1 delegations</a:t>
            </a:r>
          </a:p>
        </p:txBody>
      </p:sp>
      <p:sp>
        <p:nvSpPr>
          <p:cNvPr id="4" name="Rectangle: Rounded Corners 3">
            <a:extLst>
              <a:ext uri="{FF2B5EF4-FFF2-40B4-BE49-F238E27FC236}">
                <a16:creationId xmlns:a16="http://schemas.microsoft.com/office/drawing/2014/main" id="{DCF4FC26-90E9-AEA7-044F-9F0FF2822B11}"/>
              </a:ext>
            </a:extLst>
          </p:cNvPr>
          <p:cNvSpPr/>
          <p:nvPr/>
        </p:nvSpPr>
        <p:spPr>
          <a:xfrm>
            <a:off x="956238" y="1810872"/>
            <a:ext cx="6367927" cy="4652682"/>
          </a:xfrm>
          <a:prstGeom prst="roundRect">
            <a:avLst/>
          </a:prstGeom>
          <a:solidFill>
            <a:srgbClr val="FF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en-GB" sz="1400" dirty="0">
                <a:solidFill>
                  <a:schemeClr val="tx1"/>
                </a:solidFill>
                <a:latin typeface="Calibri" panose="020F0502020204030204" pitchFamily="34" charset="0"/>
                <a:ea typeface="Calibri" panose="020F0502020204030204" pitchFamily="34" charset="0"/>
                <a:cs typeface="Calibri" panose="020F0502020204030204" pitchFamily="34" charset="0"/>
              </a:rPr>
              <a:t>From 01 April 2024, we expect to receive Phase 1 delegations from the ICB into the Lancashire Place.  This will consist of:</a:t>
            </a:r>
          </a:p>
          <a:p>
            <a:endParaRPr lang="en-GB" sz="1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en-GB" sz="1400" b="1" dirty="0">
                <a:solidFill>
                  <a:schemeClr val="tx1"/>
                </a:solidFill>
                <a:latin typeface="Calibri" panose="020F0502020204030204" pitchFamily="34" charset="0"/>
                <a:ea typeface="Calibri" panose="020F0502020204030204" pitchFamily="34" charset="0"/>
                <a:cs typeface="Calibri" panose="020F0502020204030204" pitchFamily="34" charset="0"/>
              </a:rPr>
              <a:t>Population Health Investment Fund:</a:t>
            </a:r>
          </a:p>
          <a:p>
            <a:r>
              <a:rPr lang="en-GB" sz="1400" dirty="0">
                <a:solidFill>
                  <a:schemeClr val="tx1"/>
                </a:solidFill>
                <a:effectLst/>
                <a:latin typeface="Calibri" panose="020F0502020204030204" pitchFamily="34" charset="0"/>
                <a:ea typeface="Calibri" panose="020F0502020204030204" pitchFamily="34" charset="0"/>
              </a:rPr>
              <a:t>Investment funds to allow community-based/grass roots organisations to bid for small funds to support projects which promote community activation and address the wider determinants of health outcomes.  Will offer significant opportunities across the Lancashire Place to embed this way of working and ensure continued support for local organisations which rely on investment to continue to deliver important work in our communities. </a:t>
            </a:r>
          </a:p>
          <a:p>
            <a:endParaRPr lang="en-GB" sz="1400" dirty="0">
              <a:solidFill>
                <a:schemeClr val="tx1"/>
              </a:solidFill>
              <a:effectLst/>
              <a:latin typeface="Calibri" panose="020F0502020204030204" pitchFamily="34" charset="0"/>
              <a:ea typeface="Calibri" panose="020F0502020204030204" pitchFamily="34" charset="0"/>
            </a:endParaRPr>
          </a:p>
          <a:p>
            <a:r>
              <a:rPr lang="en-GB" sz="1400" b="1" dirty="0">
                <a:solidFill>
                  <a:schemeClr val="tx1"/>
                </a:solidFill>
                <a:latin typeface="Calibri" panose="020F0502020204030204" pitchFamily="34" charset="0"/>
                <a:ea typeface="Calibri" panose="020F0502020204030204" pitchFamily="34" charset="0"/>
                <a:cs typeface="Calibri" panose="020F0502020204030204" pitchFamily="34" charset="0"/>
              </a:rPr>
              <a:t>Better Care Fund:</a:t>
            </a:r>
          </a:p>
          <a:p>
            <a:pPr>
              <a:spcAft>
                <a:spcPts val="1200"/>
              </a:spcAft>
            </a:pPr>
            <a:r>
              <a:rPr lang="en-GB" sz="1400" dirty="0">
                <a:solidFill>
                  <a:srgbClr val="000000"/>
                </a:solidFill>
                <a:effectLst/>
                <a:latin typeface="Calibri" panose="020F0502020204030204" pitchFamily="34" charset="0"/>
                <a:ea typeface="Calibri" panose="020F0502020204030204" pitchFamily="34" charset="0"/>
              </a:rPr>
              <a:t>The Better Care Fund is a national vehicle for driving health and social care integration via a pooled budget.  It requires LCC and the ICB to agree a joint plan and can be a combination of contributions from the following areas:</a:t>
            </a:r>
            <a:endParaRPr lang="en-GB" sz="1400" dirty="0">
              <a:effectLst/>
              <a:latin typeface="Calibri" panose="020F0502020204030204" pitchFamily="34" charset="0"/>
              <a:ea typeface="Calibri" panose="020F0502020204030204" pitchFamily="34" charset="0"/>
            </a:endParaRPr>
          </a:p>
          <a:p>
            <a:pPr marL="342900" lvl="0" indent="-342900">
              <a:lnSpc>
                <a:spcPts val="1400"/>
              </a:lnSpc>
              <a:buSzPts val="1000"/>
              <a:buFont typeface="Symbol" panose="05050102010706020507" pitchFamily="18" charset="2"/>
              <a:buChar char=""/>
              <a:tabLst>
                <a:tab pos="457200" algn="l"/>
              </a:tabLst>
            </a:pPr>
            <a:r>
              <a:rPr lang="en-GB" sz="1400" dirty="0">
                <a:solidFill>
                  <a:srgbClr val="000000"/>
                </a:solidFill>
                <a:effectLst/>
                <a:latin typeface="Calibri" panose="020F0502020204030204" pitchFamily="34" charset="0"/>
                <a:ea typeface="Times New Roman" panose="02020603050405020304" pitchFamily="18" charset="0"/>
              </a:rPr>
              <a:t>allocation from integrated care systems (ICSs)</a:t>
            </a:r>
            <a:endParaRPr lang="en-GB" sz="1400" dirty="0">
              <a:effectLst/>
              <a:latin typeface="Calibri" panose="020F0502020204030204" pitchFamily="34" charset="0"/>
              <a:ea typeface="Calibri" panose="020F0502020204030204" pitchFamily="34" charset="0"/>
            </a:endParaRPr>
          </a:p>
          <a:p>
            <a:pPr marL="342900" lvl="0" indent="-342900">
              <a:lnSpc>
                <a:spcPts val="1400"/>
              </a:lnSpc>
              <a:buSzPts val="1000"/>
              <a:buFont typeface="Symbol" panose="05050102010706020507" pitchFamily="18" charset="2"/>
              <a:buChar char=""/>
              <a:tabLst>
                <a:tab pos="457200" algn="l"/>
              </a:tabLst>
            </a:pPr>
            <a:r>
              <a:rPr lang="en-GB" sz="1400" dirty="0">
                <a:solidFill>
                  <a:srgbClr val="000000"/>
                </a:solidFill>
                <a:effectLst/>
                <a:latin typeface="Calibri" panose="020F0502020204030204" pitchFamily="34" charset="0"/>
                <a:ea typeface="Times New Roman" panose="02020603050405020304" pitchFamily="18" charset="0"/>
              </a:rPr>
              <a:t>disabled facilities grant – local authority grant</a:t>
            </a:r>
            <a:endParaRPr lang="en-GB" sz="1400" dirty="0">
              <a:effectLst/>
              <a:latin typeface="Calibri" panose="020F0502020204030204" pitchFamily="34" charset="0"/>
              <a:ea typeface="Calibri" panose="020F0502020204030204" pitchFamily="34" charset="0"/>
            </a:endParaRPr>
          </a:p>
          <a:p>
            <a:pPr marL="342900" lvl="0" indent="-342900">
              <a:lnSpc>
                <a:spcPts val="1400"/>
              </a:lnSpc>
              <a:buSzPts val="1000"/>
              <a:buFont typeface="Symbol" panose="05050102010706020507" pitchFamily="18" charset="2"/>
              <a:buChar char=""/>
              <a:tabLst>
                <a:tab pos="457200" algn="l"/>
              </a:tabLst>
            </a:pPr>
            <a:r>
              <a:rPr lang="en-GB" sz="1400" dirty="0">
                <a:solidFill>
                  <a:srgbClr val="000000"/>
                </a:solidFill>
                <a:effectLst/>
                <a:latin typeface="Calibri" panose="020F0502020204030204" pitchFamily="34" charset="0"/>
                <a:ea typeface="Times New Roman" panose="02020603050405020304" pitchFamily="18" charset="0"/>
              </a:rPr>
              <a:t>social care funding (improved BCF) – local authority grant</a:t>
            </a:r>
            <a:endParaRPr lang="en-GB" sz="1400" dirty="0">
              <a:effectLst/>
              <a:latin typeface="Calibri" panose="020F0502020204030204" pitchFamily="34" charset="0"/>
              <a:ea typeface="Calibri" panose="020F0502020204030204" pitchFamily="34" charset="0"/>
            </a:endParaRPr>
          </a:p>
          <a:p>
            <a:pPr marL="342900" lvl="0" indent="-342900">
              <a:lnSpc>
                <a:spcPts val="1400"/>
              </a:lnSpc>
              <a:buSzPts val="1000"/>
              <a:buFont typeface="Symbol" panose="05050102010706020507" pitchFamily="18" charset="2"/>
              <a:buChar char=""/>
              <a:tabLst>
                <a:tab pos="457200" algn="l"/>
              </a:tabLst>
            </a:pPr>
            <a:r>
              <a:rPr lang="en-GB" sz="1400" dirty="0">
                <a:solidFill>
                  <a:srgbClr val="000000"/>
                </a:solidFill>
                <a:effectLst/>
                <a:latin typeface="Calibri" panose="020F0502020204030204" pitchFamily="34" charset="0"/>
                <a:ea typeface="Times New Roman" panose="02020603050405020304" pitchFamily="18" charset="0"/>
              </a:rPr>
              <a:t>winter pressures grant funding– local authority grant</a:t>
            </a:r>
            <a:endParaRPr lang="en-GB" sz="12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D6B6C29F-8FA5-AA52-8CF9-1E33CD1A1720}"/>
              </a:ext>
            </a:extLst>
          </p:cNvPr>
          <p:cNvSpPr txBox="1"/>
          <p:nvPr/>
        </p:nvSpPr>
        <p:spPr>
          <a:xfrm>
            <a:off x="7739023" y="2385983"/>
            <a:ext cx="4096870" cy="2893100"/>
          </a:xfrm>
          <a:prstGeom prst="rect">
            <a:avLst/>
          </a:prstGeom>
          <a:noFill/>
        </p:spPr>
        <p:txBody>
          <a:bodyPr wrap="square">
            <a:spAutoFit/>
          </a:bodyPr>
          <a:lstStyle/>
          <a:p>
            <a:r>
              <a:rPr lang="en-US" sz="1400" dirty="0">
                <a:latin typeface="Calibri" panose="020F0502020204030204" pitchFamily="34" charset="0"/>
                <a:ea typeface="Calibri" panose="020F0502020204030204" pitchFamily="34" charset="0"/>
                <a:cs typeface="Calibri" panose="020F0502020204030204" pitchFamily="34" charset="0"/>
              </a:rPr>
              <a:t>Delegation to Place will enable delivery of improved experiences and outcomes for our residents through moving resources and decision-making closer to our communities, and by greater involvement of our communities in decision-making.</a:t>
            </a:r>
          </a:p>
          <a:p>
            <a:endParaRPr lang="en-US" sz="1400" dirty="0">
              <a:latin typeface="Calibri" panose="020F0502020204030204" pitchFamily="34" charset="0"/>
              <a:ea typeface="Calibri" panose="020F0502020204030204" pitchFamily="34" charset="0"/>
              <a:cs typeface="Calibri" panose="020F0502020204030204" pitchFamily="34" charset="0"/>
            </a:endParaRPr>
          </a:p>
          <a:p>
            <a:endParaRPr lang="en-US" sz="1400" dirty="0">
              <a:latin typeface="Calibri" panose="020F0502020204030204" pitchFamily="34" charset="0"/>
              <a:ea typeface="Calibri" panose="020F0502020204030204" pitchFamily="34" charset="0"/>
              <a:cs typeface="Calibri" panose="020F0502020204030204" pitchFamily="34" charset="0"/>
            </a:endParaRPr>
          </a:p>
          <a:p>
            <a:r>
              <a:rPr lang="en-US" sz="1400" dirty="0">
                <a:latin typeface="Calibri" panose="020F0502020204030204" pitchFamily="34" charset="0"/>
                <a:ea typeface="Calibri" panose="020F0502020204030204" pitchFamily="34" charset="0"/>
                <a:cs typeface="Calibri" panose="020F0502020204030204" pitchFamily="34" charset="0"/>
              </a:rPr>
              <a:t>Delegation will pave the way for further innovations in integrated working with local government and wider partners in place, which will be critical to ensuring our residents have healthy communities, high quality services and a health and care service that works for them.</a:t>
            </a:r>
          </a:p>
        </p:txBody>
      </p:sp>
      <p:sp>
        <p:nvSpPr>
          <p:cNvPr id="8" name="TextBox 7">
            <a:extLst>
              <a:ext uri="{FF2B5EF4-FFF2-40B4-BE49-F238E27FC236}">
                <a16:creationId xmlns:a16="http://schemas.microsoft.com/office/drawing/2014/main" id="{B2CE89A3-1776-D44F-1539-6B1FE9539587}"/>
              </a:ext>
            </a:extLst>
          </p:cNvPr>
          <p:cNvSpPr txBox="1"/>
          <p:nvPr/>
        </p:nvSpPr>
        <p:spPr>
          <a:xfrm>
            <a:off x="2446949" y="1274880"/>
            <a:ext cx="3558988" cy="369332"/>
          </a:xfrm>
          <a:prstGeom prst="rect">
            <a:avLst/>
          </a:prstGeom>
          <a:noFill/>
        </p:spPr>
        <p:txBody>
          <a:bodyPr wrap="square" rtlCol="0">
            <a:spAutoFit/>
          </a:bodyPr>
          <a:lstStyle/>
          <a:p>
            <a:r>
              <a:rPr lang="en-GB" b="1" dirty="0">
                <a:solidFill>
                  <a:srgbClr val="C00000"/>
                </a:solidFill>
                <a:latin typeface="Calibri" panose="020F0502020204030204" pitchFamily="34" charset="0"/>
                <a:ea typeface="Calibri" panose="020F0502020204030204" pitchFamily="34" charset="0"/>
                <a:cs typeface="Calibri" panose="020F0502020204030204" pitchFamily="34" charset="0"/>
              </a:rPr>
              <a:t>What are they?</a:t>
            </a:r>
          </a:p>
        </p:txBody>
      </p:sp>
      <p:sp>
        <p:nvSpPr>
          <p:cNvPr id="9" name="TextBox 8">
            <a:extLst>
              <a:ext uri="{FF2B5EF4-FFF2-40B4-BE49-F238E27FC236}">
                <a16:creationId xmlns:a16="http://schemas.microsoft.com/office/drawing/2014/main" id="{F486843C-E073-E226-FFBC-A4F0F9900AA9}"/>
              </a:ext>
            </a:extLst>
          </p:cNvPr>
          <p:cNvSpPr txBox="1"/>
          <p:nvPr/>
        </p:nvSpPr>
        <p:spPr>
          <a:xfrm>
            <a:off x="8362406" y="1274880"/>
            <a:ext cx="3558988" cy="369332"/>
          </a:xfrm>
          <a:prstGeom prst="rect">
            <a:avLst/>
          </a:prstGeom>
          <a:noFill/>
        </p:spPr>
        <p:txBody>
          <a:bodyPr wrap="square" rtlCol="0">
            <a:spAutoFit/>
          </a:bodyPr>
          <a:lstStyle/>
          <a:p>
            <a:r>
              <a:rPr lang="en-GB" b="1" dirty="0">
                <a:solidFill>
                  <a:srgbClr val="C00000"/>
                </a:solidFill>
                <a:latin typeface="Calibri" panose="020F0502020204030204" pitchFamily="34" charset="0"/>
                <a:ea typeface="Calibri" panose="020F0502020204030204" pitchFamily="34" charset="0"/>
                <a:cs typeface="Calibri" panose="020F0502020204030204" pitchFamily="34" charset="0"/>
              </a:rPr>
              <a:t>What does this mean?</a:t>
            </a:r>
          </a:p>
        </p:txBody>
      </p:sp>
      <p:pic>
        <p:nvPicPr>
          <p:cNvPr id="11" name="Graphic 10" descr="Group with solid fill">
            <a:extLst>
              <a:ext uri="{FF2B5EF4-FFF2-40B4-BE49-F238E27FC236}">
                <a16:creationId xmlns:a16="http://schemas.microsoft.com/office/drawing/2014/main" id="{26BA5979-5949-4FE9-43E8-3CE0A75D46C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54353" y="360480"/>
            <a:ext cx="914400" cy="914400"/>
          </a:xfrm>
          <a:prstGeom prst="rect">
            <a:avLst/>
          </a:prstGeom>
        </p:spPr>
      </p:pic>
      <p:pic>
        <p:nvPicPr>
          <p:cNvPr id="12" name="Graphic 11" descr="Cheers with solid fill">
            <a:extLst>
              <a:ext uri="{FF2B5EF4-FFF2-40B4-BE49-F238E27FC236}">
                <a16:creationId xmlns:a16="http://schemas.microsoft.com/office/drawing/2014/main" id="{3EF31D4D-7212-35AA-7E1A-B71525925D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978735" y="5460272"/>
            <a:ext cx="921055" cy="921055"/>
          </a:xfrm>
          <a:prstGeom prst="rect">
            <a:avLst/>
          </a:prstGeom>
        </p:spPr>
      </p:pic>
      <p:pic>
        <p:nvPicPr>
          <p:cNvPr id="13" name="Graphic 12" descr="Upward trend with solid fill">
            <a:extLst>
              <a:ext uri="{FF2B5EF4-FFF2-40B4-BE49-F238E27FC236}">
                <a16:creationId xmlns:a16="http://schemas.microsoft.com/office/drawing/2014/main" id="{6D6D42D6-0109-51B9-52B2-A3EE84B5032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160191" y="5454307"/>
            <a:ext cx="921056" cy="921056"/>
          </a:xfrm>
          <a:prstGeom prst="rect">
            <a:avLst/>
          </a:prstGeom>
        </p:spPr>
      </p:pic>
    </p:spTree>
    <p:extLst>
      <p:ext uri="{BB962C8B-B14F-4D97-AF65-F5344CB8AC3E}">
        <p14:creationId xmlns:p14="http://schemas.microsoft.com/office/powerpoint/2010/main" val="3284432111"/>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5CDC4-A0CA-42CC-35B9-E1D778D51BE2}"/>
              </a:ext>
            </a:extLst>
          </p:cNvPr>
          <p:cNvSpPr>
            <a:spLocks noGrp="1"/>
          </p:cNvSpPr>
          <p:nvPr>
            <p:ph type="title"/>
          </p:nvPr>
        </p:nvSpPr>
        <p:spPr>
          <a:xfrm>
            <a:off x="1001230" y="105148"/>
            <a:ext cx="10038806" cy="1325563"/>
          </a:xfrm>
        </p:spPr>
        <p:txBody>
          <a:bodyPr>
            <a:normAutofit/>
          </a:bodyPr>
          <a:lstStyle/>
          <a:p>
            <a:r>
              <a:rPr lang="en-GB" sz="2800" b="1" dirty="0">
                <a:solidFill>
                  <a:srgbClr val="C00000"/>
                </a:solidFill>
                <a:latin typeface="Calibri" panose="020F0502020204030204" pitchFamily="34" charset="0"/>
                <a:ea typeface="Calibri" panose="020F0502020204030204" pitchFamily="34" charset="0"/>
                <a:cs typeface="Calibri" panose="020F0502020204030204" pitchFamily="34" charset="0"/>
              </a:rPr>
              <a:t>Engagement</a:t>
            </a:r>
          </a:p>
        </p:txBody>
      </p:sp>
      <p:sp>
        <p:nvSpPr>
          <p:cNvPr id="3" name="Content Placeholder 2">
            <a:extLst>
              <a:ext uri="{FF2B5EF4-FFF2-40B4-BE49-F238E27FC236}">
                <a16:creationId xmlns:a16="http://schemas.microsoft.com/office/drawing/2014/main" id="{E0699C0F-BEFA-46AA-6CF1-9FF48C964A12}"/>
              </a:ext>
            </a:extLst>
          </p:cNvPr>
          <p:cNvSpPr>
            <a:spLocks noGrp="1"/>
          </p:cNvSpPr>
          <p:nvPr>
            <p:ph idx="1"/>
          </p:nvPr>
        </p:nvSpPr>
        <p:spPr>
          <a:xfrm>
            <a:off x="820269" y="1237031"/>
            <a:ext cx="4424083" cy="5425375"/>
          </a:xfrm>
        </p:spPr>
        <p:txBody>
          <a:bodyPr>
            <a:normAutofit/>
          </a:bodyPr>
          <a:lstStyle/>
          <a:p>
            <a:pPr marL="0" indent="0">
              <a:buNone/>
            </a:pPr>
            <a:r>
              <a:rPr lang="en-GB" sz="1400" dirty="0">
                <a:latin typeface="Calibri" panose="020F0502020204030204" pitchFamily="34" charset="0"/>
                <a:ea typeface="Calibri" panose="020F0502020204030204" pitchFamily="34" charset="0"/>
              </a:rPr>
              <a:t>In October 2023, the Lancashire Health and Wellbeing Board (HWB) endorsed a period of engagement with our partners to consider the future of the Lancashire Place.</a:t>
            </a:r>
          </a:p>
          <a:p>
            <a:r>
              <a:rPr lang="en-GB" sz="1400" dirty="0">
                <a:latin typeface="Calibri" panose="020F0502020204030204" pitchFamily="34" charset="0"/>
                <a:ea typeface="Calibri" panose="020F0502020204030204" pitchFamily="34" charset="0"/>
              </a:rPr>
              <a:t>We have, and continue to engage with the following groups:</a:t>
            </a:r>
          </a:p>
          <a:p>
            <a:pPr lvl="1"/>
            <a:r>
              <a:rPr lang="en-GB" sz="1400" dirty="0">
                <a:latin typeface="Calibri" panose="020F0502020204030204" pitchFamily="34" charset="0"/>
                <a:ea typeface="Calibri" panose="020F0502020204030204" pitchFamily="34" charset="0"/>
              </a:rPr>
              <a:t>LCC Executive Management Team</a:t>
            </a:r>
          </a:p>
          <a:p>
            <a:pPr lvl="1"/>
            <a:r>
              <a:rPr lang="en-GB" sz="1400" dirty="0">
                <a:latin typeface="Calibri" panose="020F0502020204030204" pitchFamily="34" charset="0"/>
                <a:ea typeface="Calibri" panose="020F0502020204030204" pitchFamily="34" charset="0"/>
              </a:rPr>
              <a:t>LCC Health and Adults Scrutiny Committee</a:t>
            </a:r>
          </a:p>
          <a:p>
            <a:pPr lvl="1"/>
            <a:r>
              <a:rPr lang="en-GB" sz="1400" dirty="0">
                <a:latin typeface="Calibri" panose="020F0502020204030204" pitchFamily="34" charset="0"/>
                <a:ea typeface="Calibri" panose="020F0502020204030204" pitchFamily="34" charset="0"/>
              </a:rPr>
              <a:t>LCC Joint briefing with elected members (Health and wellbeing portfolios)</a:t>
            </a:r>
          </a:p>
          <a:p>
            <a:pPr lvl="1"/>
            <a:r>
              <a:rPr lang="en-GB" sz="1400" dirty="0">
                <a:latin typeface="Calibri" panose="020F0502020204030204" pitchFamily="34" charset="0"/>
                <a:ea typeface="Calibri" panose="020F0502020204030204" pitchFamily="34" charset="0"/>
              </a:rPr>
              <a:t>* Lancashire Place Partnership</a:t>
            </a:r>
          </a:p>
          <a:p>
            <a:pPr lvl="1"/>
            <a:r>
              <a:rPr lang="en-GB" sz="1400" dirty="0">
                <a:latin typeface="Calibri" panose="020F0502020204030204" pitchFamily="34" charset="0"/>
                <a:ea typeface="Calibri" panose="020F0502020204030204" pitchFamily="34" charset="0"/>
              </a:rPr>
              <a:t>* Executive Oversight Groups across the Lancashire Place</a:t>
            </a:r>
          </a:p>
          <a:p>
            <a:pPr lvl="1"/>
            <a:r>
              <a:rPr lang="en-GB" sz="1400" dirty="0">
                <a:latin typeface="Calibri" panose="020F0502020204030204" pitchFamily="34" charset="0"/>
                <a:ea typeface="Calibri" panose="020F0502020204030204" pitchFamily="34" charset="0"/>
              </a:rPr>
              <a:t>* Health and Wellbeing Partnerships</a:t>
            </a:r>
          </a:p>
          <a:p>
            <a:pPr lvl="1"/>
            <a:r>
              <a:rPr lang="en-GB" sz="1400" dirty="0">
                <a:latin typeface="Calibri" panose="020F0502020204030204" pitchFamily="34" charset="0"/>
                <a:ea typeface="Calibri" panose="020F0502020204030204" pitchFamily="34" charset="0"/>
              </a:rPr>
              <a:t>ICB Chair and Chief Executive briefings</a:t>
            </a:r>
          </a:p>
          <a:p>
            <a:pPr lvl="1"/>
            <a:r>
              <a:rPr lang="en-GB" sz="1400" dirty="0">
                <a:latin typeface="Calibri" panose="020F0502020204030204" pitchFamily="34" charset="0"/>
                <a:ea typeface="Calibri" panose="020F0502020204030204" pitchFamily="34" charset="0"/>
              </a:rPr>
              <a:t>ICB Executives</a:t>
            </a:r>
          </a:p>
          <a:p>
            <a:pPr lvl="1"/>
            <a:r>
              <a:rPr lang="en-GB" sz="1400" dirty="0">
                <a:latin typeface="Calibri" panose="020F0502020204030204" pitchFamily="34" charset="0"/>
                <a:ea typeface="Calibri" panose="020F0502020204030204" pitchFamily="34" charset="0"/>
              </a:rPr>
              <a:t>VCFSE Alliance</a:t>
            </a:r>
          </a:p>
          <a:p>
            <a:pPr lvl="1"/>
            <a:r>
              <a:rPr lang="en-GB" sz="1400" dirty="0">
                <a:latin typeface="Calibri" panose="020F0502020204030204" pitchFamily="34" charset="0"/>
                <a:ea typeface="Calibri" panose="020F0502020204030204" pitchFamily="34" charset="0"/>
              </a:rPr>
              <a:t>District Councillors</a:t>
            </a:r>
          </a:p>
          <a:p>
            <a:pPr lvl="1"/>
            <a:endParaRPr lang="en-GB" sz="1400" dirty="0">
              <a:latin typeface="Calibri" panose="020F0502020204030204" pitchFamily="34" charset="0"/>
              <a:ea typeface="Calibri" panose="020F0502020204030204" pitchFamily="34" charset="0"/>
            </a:endParaRPr>
          </a:p>
          <a:p>
            <a:pPr marL="0" indent="0">
              <a:buNone/>
            </a:pPr>
            <a:r>
              <a:rPr lang="en-GB" sz="1400" dirty="0">
                <a:latin typeface="Calibri" panose="020F0502020204030204" pitchFamily="34" charset="0"/>
                <a:ea typeface="Calibri" panose="020F0502020204030204" pitchFamily="34" charset="0"/>
              </a:rPr>
              <a:t>* Where multiple partners come together and will include providers of healthcare</a:t>
            </a:r>
          </a:p>
          <a:p>
            <a:pPr lvl="2"/>
            <a:endParaRPr lang="en-GB" sz="1400" dirty="0">
              <a:latin typeface="Calibri" panose="020F0502020204030204" pitchFamily="34" charset="0"/>
              <a:ea typeface="Calibri" panose="020F0502020204030204" pitchFamily="34" charset="0"/>
              <a:cs typeface="Calibri" panose="020F0502020204030204" pitchFamily="34" charset="0"/>
            </a:endParaRPr>
          </a:p>
          <a:p>
            <a:pPr lvl="2"/>
            <a:endParaRPr lang="en-GB" sz="14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33" name="Diagram 32">
            <a:extLst>
              <a:ext uri="{FF2B5EF4-FFF2-40B4-BE49-F238E27FC236}">
                <a16:creationId xmlns:a16="http://schemas.microsoft.com/office/drawing/2014/main" id="{CF2D2F82-F6FA-74DF-ED6E-A936C845C635}"/>
              </a:ext>
            </a:extLst>
          </p:cNvPr>
          <p:cNvGraphicFramePr/>
          <p:nvPr>
            <p:extLst>
              <p:ext uri="{D42A27DB-BD31-4B8C-83A1-F6EECF244321}">
                <p14:modId xmlns:p14="http://schemas.microsoft.com/office/powerpoint/2010/main" val="1632186997"/>
              </p:ext>
            </p:extLst>
          </p:nvPr>
        </p:nvGraphicFramePr>
        <p:xfrm>
          <a:off x="5748042" y="1237031"/>
          <a:ext cx="5961529" cy="47728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4" name="TextBox 33">
            <a:extLst>
              <a:ext uri="{FF2B5EF4-FFF2-40B4-BE49-F238E27FC236}">
                <a16:creationId xmlns:a16="http://schemas.microsoft.com/office/drawing/2014/main" id="{97621BB6-F6E4-EA0A-268F-F7DD7564ACED}"/>
              </a:ext>
            </a:extLst>
          </p:cNvPr>
          <p:cNvSpPr txBox="1"/>
          <p:nvPr/>
        </p:nvSpPr>
        <p:spPr>
          <a:xfrm>
            <a:off x="7754471" y="1237031"/>
            <a:ext cx="4168588" cy="369332"/>
          </a:xfrm>
          <a:prstGeom prst="rect">
            <a:avLst/>
          </a:prstGeom>
          <a:noFill/>
        </p:spPr>
        <p:txBody>
          <a:bodyPr wrap="square" rtlCol="0">
            <a:spAutoFit/>
          </a:bodyPr>
          <a:lstStyle/>
          <a:p>
            <a:r>
              <a:rPr lang="en-GB" b="1" dirty="0">
                <a:solidFill>
                  <a:srgbClr val="C00000"/>
                </a:solidFill>
                <a:latin typeface="Calibri" panose="020F0502020204030204" pitchFamily="34" charset="0"/>
                <a:ea typeface="Calibri" panose="020F0502020204030204" pitchFamily="34" charset="0"/>
                <a:cs typeface="Calibri" panose="020F0502020204030204" pitchFamily="34" charset="0"/>
              </a:rPr>
              <a:t>Emerging feedback</a:t>
            </a:r>
          </a:p>
        </p:txBody>
      </p:sp>
    </p:spTree>
    <p:extLst>
      <p:ext uri="{BB962C8B-B14F-4D97-AF65-F5344CB8AC3E}">
        <p14:creationId xmlns:p14="http://schemas.microsoft.com/office/powerpoint/2010/main" val="489317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DC983-3FC3-CF27-8D11-1AD3C4EA5815}"/>
              </a:ext>
            </a:extLst>
          </p:cNvPr>
          <p:cNvSpPr>
            <a:spLocks noGrp="1"/>
          </p:cNvSpPr>
          <p:nvPr>
            <p:ph type="title"/>
          </p:nvPr>
        </p:nvSpPr>
        <p:spPr>
          <a:xfrm>
            <a:off x="1010194" y="96183"/>
            <a:ext cx="10038806" cy="1325563"/>
          </a:xfrm>
        </p:spPr>
        <p:txBody>
          <a:bodyPr>
            <a:normAutofit/>
          </a:bodyPr>
          <a:lstStyle/>
          <a:p>
            <a:r>
              <a:rPr lang="en-GB" sz="2800" b="1" dirty="0">
                <a:solidFill>
                  <a:srgbClr val="C00000"/>
                </a:solidFill>
                <a:latin typeface="Calibri" panose="020F0502020204030204" pitchFamily="34" charset="0"/>
                <a:ea typeface="Calibri" panose="020F0502020204030204" pitchFamily="34" charset="0"/>
                <a:cs typeface="Calibri" panose="020F0502020204030204" pitchFamily="34" charset="0"/>
              </a:rPr>
              <a:t>What is important to us? </a:t>
            </a:r>
          </a:p>
        </p:txBody>
      </p:sp>
      <p:sp>
        <p:nvSpPr>
          <p:cNvPr id="3" name="Content Placeholder 2">
            <a:extLst>
              <a:ext uri="{FF2B5EF4-FFF2-40B4-BE49-F238E27FC236}">
                <a16:creationId xmlns:a16="http://schemas.microsoft.com/office/drawing/2014/main" id="{C9B372E4-07C1-DDAD-550E-D91FEF76D3FC}"/>
              </a:ext>
            </a:extLst>
          </p:cNvPr>
          <p:cNvSpPr>
            <a:spLocks noGrp="1"/>
          </p:cNvSpPr>
          <p:nvPr>
            <p:ph idx="1"/>
          </p:nvPr>
        </p:nvSpPr>
        <p:spPr>
          <a:xfrm>
            <a:off x="2018146" y="1271802"/>
            <a:ext cx="9555018" cy="5371587"/>
          </a:xfrm>
        </p:spPr>
        <p:txBody>
          <a:bodyPr>
            <a:normAutofit lnSpcReduction="10000"/>
          </a:bodyPr>
          <a:lstStyle/>
          <a:p>
            <a:pPr marL="0" indent="0">
              <a:buNone/>
            </a:pPr>
            <a:r>
              <a:rPr lang="en-GB" sz="1800" dirty="0">
                <a:latin typeface="Calibri" panose="020F0502020204030204" pitchFamily="34" charset="0"/>
                <a:ea typeface="Calibri" panose="020F0502020204030204" pitchFamily="34" charset="0"/>
                <a:cs typeface="Calibri" panose="020F0502020204030204" pitchFamily="34" charset="0"/>
              </a:rPr>
              <a:t>We want to ensure the following:</a:t>
            </a:r>
          </a:p>
          <a:p>
            <a:r>
              <a:rPr lang="en-GB" sz="1800" dirty="0">
                <a:latin typeface="Calibri" panose="020F0502020204030204" pitchFamily="34" charset="0"/>
                <a:ea typeface="Calibri" panose="020F0502020204030204" pitchFamily="34" charset="0"/>
                <a:cs typeface="Calibri" panose="020F0502020204030204" pitchFamily="34" charset="0"/>
              </a:rPr>
              <a:t>That there is an improved interface between the HWB and LPP, potentially having a joint meeting once each quarter upon matters which concern both forums i.e., the Better Care Fund, and upon establishing a strategic intent for the health and wellbeing for the residents of the Lancashire Place.</a:t>
            </a:r>
          </a:p>
          <a:p>
            <a:r>
              <a:rPr lang="en-GB" sz="1800" dirty="0">
                <a:latin typeface="Calibri" panose="020F0502020204030204" pitchFamily="34" charset="0"/>
                <a:ea typeface="Calibri" panose="020F0502020204030204" pitchFamily="34" charset="0"/>
                <a:cs typeface="Calibri" panose="020F0502020204030204" pitchFamily="34" charset="0"/>
              </a:rPr>
              <a:t>That delivery of our services takes place through our established Health and Wellbeing Partnerships at a closer level to our communities and neighbourhoods.</a:t>
            </a:r>
          </a:p>
          <a:p>
            <a:r>
              <a:rPr lang="en-GB" sz="1800" dirty="0">
                <a:latin typeface="Calibri" panose="020F0502020204030204" pitchFamily="34" charset="0"/>
                <a:ea typeface="Calibri" panose="020F0502020204030204" pitchFamily="34" charset="0"/>
                <a:cs typeface="Calibri" panose="020F0502020204030204" pitchFamily="34" charset="0"/>
              </a:rPr>
              <a:t>That our communities are influencing the strategic direction of Place and that there is a two way connectivity both up and down across all parts of our system.</a:t>
            </a:r>
          </a:p>
          <a:p>
            <a:r>
              <a:rPr lang="en-GB" sz="1800" dirty="0">
                <a:latin typeface="Calibri" panose="020F0502020204030204" pitchFamily="34" charset="0"/>
                <a:ea typeface="Calibri" panose="020F0502020204030204" pitchFamily="34" charset="0"/>
                <a:cs typeface="Calibri" panose="020F0502020204030204" pitchFamily="34" charset="0"/>
              </a:rPr>
              <a:t>That our district council colleagues play a vital role in our delivery as they are already connected into our communities and neighbourhoods.</a:t>
            </a:r>
          </a:p>
          <a:p>
            <a:r>
              <a:rPr lang="en-GB" sz="1800" dirty="0">
                <a:latin typeface="Calibri" panose="020F0502020204030204" pitchFamily="34" charset="0"/>
                <a:ea typeface="Calibri" panose="020F0502020204030204" pitchFamily="34" charset="0"/>
                <a:cs typeface="Calibri" panose="020F0502020204030204" pitchFamily="34" charset="0"/>
              </a:rPr>
              <a:t>That there is no duplication across our Place.</a:t>
            </a:r>
          </a:p>
          <a:p>
            <a:r>
              <a:rPr lang="en-GB" sz="1800" dirty="0">
                <a:latin typeface="Calibri" panose="020F0502020204030204" pitchFamily="34" charset="0"/>
                <a:ea typeface="Calibri" panose="020F0502020204030204" pitchFamily="34" charset="0"/>
                <a:cs typeface="Calibri" panose="020F0502020204030204" pitchFamily="34" charset="0"/>
              </a:rPr>
              <a:t>That we satisfy statutory requirements, are legally compliant and capable of managing budget and performance.</a:t>
            </a:r>
          </a:p>
          <a:p>
            <a:r>
              <a:rPr lang="en-GB" sz="1800" dirty="0">
                <a:latin typeface="Calibri" panose="020F0502020204030204" pitchFamily="34" charset="0"/>
                <a:ea typeface="Calibri" panose="020F0502020204030204" pitchFamily="34" charset="0"/>
                <a:cs typeface="Calibri" panose="020F0502020204030204" pitchFamily="34" charset="0"/>
              </a:rPr>
              <a:t>That we get this right for Lancashire, being a unique 2-tier system serving a population of c.1.3million </a:t>
            </a:r>
          </a:p>
          <a:p>
            <a:r>
              <a:rPr lang="en-GB" sz="1800" b="1" dirty="0">
                <a:latin typeface="Calibri" panose="020F0502020204030204" pitchFamily="34" charset="0"/>
                <a:ea typeface="Calibri" panose="020F0502020204030204" pitchFamily="34" charset="0"/>
                <a:cs typeface="Calibri" panose="020F0502020204030204" pitchFamily="34" charset="0"/>
              </a:rPr>
              <a:t>That what we do must be different to what we have done previously, if we are to succeed in integrating health and care</a:t>
            </a:r>
          </a:p>
          <a:p>
            <a:endParaRPr lang="en-GB" sz="11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endParaRPr lang="en-GB" sz="1600" dirty="0">
              <a:latin typeface="Calibri" panose="020F0502020204030204" pitchFamily="34" charset="0"/>
              <a:ea typeface="Calibri" panose="020F0502020204030204" pitchFamily="34" charset="0"/>
              <a:cs typeface="Calibri" panose="020F0502020204030204" pitchFamily="34" charset="0"/>
            </a:endParaRPr>
          </a:p>
          <a:p>
            <a:endParaRPr lang="en-GB" sz="1600" dirty="0">
              <a:latin typeface="Calibri" panose="020F0502020204030204" pitchFamily="34" charset="0"/>
              <a:ea typeface="Calibri" panose="020F0502020204030204" pitchFamily="34" charset="0"/>
              <a:cs typeface="Calibri" panose="020F0502020204030204" pitchFamily="34" charset="0"/>
            </a:endParaRPr>
          </a:p>
        </p:txBody>
      </p:sp>
      <p:pic>
        <p:nvPicPr>
          <p:cNvPr id="21" name="Graphic 20" descr="Connections with solid fill">
            <a:extLst>
              <a:ext uri="{FF2B5EF4-FFF2-40B4-BE49-F238E27FC236}">
                <a16:creationId xmlns:a16="http://schemas.microsoft.com/office/drawing/2014/main" id="{2FF19555-F4BF-CC27-F046-3E2A28308BF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9304" y="5552569"/>
            <a:ext cx="914400" cy="914400"/>
          </a:xfrm>
          <a:prstGeom prst="rect">
            <a:avLst/>
          </a:prstGeom>
        </p:spPr>
      </p:pic>
      <p:pic>
        <p:nvPicPr>
          <p:cNvPr id="23" name="Graphic 22" descr="Internet Of Things with solid fill">
            <a:extLst>
              <a:ext uri="{FF2B5EF4-FFF2-40B4-BE49-F238E27FC236}">
                <a16:creationId xmlns:a16="http://schemas.microsoft.com/office/drawing/2014/main" id="{1D569651-9120-4045-552D-8CB554C55BF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2691" y="3427987"/>
            <a:ext cx="914400" cy="914400"/>
          </a:xfrm>
          <a:prstGeom prst="rect">
            <a:avLst/>
          </a:prstGeom>
        </p:spPr>
      </p:pic>
      <p:pic>
        <p:nvPicPr>
          <p:cNvPr id="25" name="Graphic 24" descr="Link with solid fill">
            <a:extLst>
              <a:ext uri="{FF2B5EF4-FFF2-40B4-BE49-F238E27FC236}">
                <a16:creationId xmlns:a16="http://schemas.microsoft.com/office/drawing/2014/main" id="{1BE21864-5106-4D90-20CD-84353BDA8B8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82691" y="1477909"/>
            <a:ext cx="914400" cy="914400"/>
          </a:xfrm>
          <a:prstGeom prst="rect">
            <a:avLst/>
          </a:prstGeom>
        </p:spPr>
      </p:pic>
      <p:pic>
        <p:nvPicPr>
          <p:cNvPr id="27" name="Graphic 26" descr="Social network with solid fill">
            <a:extLst>
              <a:ext uri="{FF2B5EF4-FFF2-40B4-BE49-F238E27FC236}">
                <a16:creationId xmlns:a16="http://schemas.microsoft.com/office/drawing/2014/main" id="{BB9F1B04-FB9D-95A9-A940-09BBCCECADF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82691" y="2365696"/>
            <a:ext cx="914400" cy="914400"/>
          </a:xfrm>
          <a:prstGeom prst="rect">
            <a:avLst/>
          </a:prstGeom>
        </p:spPr>
      </p:pic>
      <p:pic>
        <p:nvPicPr>
          <p:cNvPr id="29" name="Graphic 28" descr="Puzzle with solid fill">
            <a:extLst>
              <a:ext uri="{FF2B5EF4-FFF2-40B4-BE49-F238E27FC236}">
                <a16:creationId xmlns:a16="http://schemas.microsoft.com/office/drawing/2014/main" id="{15F03956-832C-61E2-56C5-F8FE16D6126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82691" y="4490278"/>
            <a:ext cx="914400" cy="914400"/>
          </a:xfrm>
          <a:prstGeom prst="rect">
            <a:avLst/>
          </a:prstGeom>
        </p:spPr>
      </p:pic>
    </p:spTree>
    <p:extLst>
      <p:ext uri="{BB962C8B-B14F-4D97-AF65-F5344CB8AC3E}">
        <p14:creationId xmlns:p14="http://schemas.microsoft.com/office/powerpoint/2010/main" val="2357047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368C1-26DC-1F7F-F7AE-EA65CEF43001}"/>
              </a:ext>
            </a:extLst>
          </p:cNvPr>
          <p:cNvSpPr>
            <a:spLocks noGrp="1"/>
          </p:cNvSpPr>
          <p:nvPr>
            <p:ph type="title"/>
          </p:nvPr>
        </p:nvSpPr>
        <p:spPr>
          <a:xfrm>
            <a:off x="793148" y="-130203"/>
            <a:ext cx="10038806" cy="1325563"/>
          </a:xfrm>
        </p:spPr>
        <p:txBody>
          <a:bodyPr>
            <a:normAutofit/>
          </a:bodyPr>
          <a:lstStyle/>
          <a:p>
            <a:r>
              <a:rPr lang="en-GB" sz="2800" b="1" dirty="0">
                <a:solidFill>
                  <a:srgbClr val="C00000"/>
                </a:solidFill>
                <a:latin typeface="Calibri" panose="020F0502020204030204" pitchFamily="34" charset="0"/>
                <a:ea typeface="Calibri" panose="020F0502020204030204" pitchFamily="34" charset="0"/>
                <a:cs typeface="Calibri" panose="020F0502020204030204" pitchFamily="34" charset="0"/>
              </a:rPr>
              <a:t>How can we enable this?</a:t>
            </a:r>
          </a:p>
        </p:txBody>
      </p:sp>
      <p:sp>
        <p:nvSpPr>
          <p:cNvPr id="4" name="Rectangle: Rounded Corners 3">
            <a:extLst>
              <a:ext uri="{FF2B5EF4-FFF2-40B4-BE49-F238E27FC236}">
                <a16:creationId xmlns:a16="http://schemas.microsoft.com/office/drawing/2014/main" id="{51C8FF60-59A6-6E1F-70CD-4DB4A4FA52F1}"/>
              </a:ext>
            </a:extLst>
          </p:cNvPr>
          <p:cNvSpPr/>
          <p:nvPr/>
        </p:nvSpPr>
        <p:spPr>
          <a:xfrm>
            <a:off x="3891192" y="924449"/>
            <a:ext cx="1183341" cy="663388"/>
          </a:xfrm>
          <a:prstGeom prst="roundRect">
            <a:avLst/>
          </a:prstGeom>
          <a:solidFill>
            <a:srgbClr val="B51D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alibri" panose="020F0502020204030204" pitchFamily="34" charset="0"/>
                <a:ea typeface="Calibri" panose="020F0502020204030204" pitchFamily="34" charset="0"/>
                <a:cs typeface="Calibri" panose="020F0502020204030204" pitchFamily="34" charset="0"/>
              </a:rPr>
              <a:t>Option 1</a:t>
            </a:r>
          </a:p>
        </p:txBody>
      </p:sp>
      <p:sp>
        <p:nvSpPr>
          <p:cNvPr id="5" name="Rectangle: Rounded Corners 4">
            <a:extLst>
              <a:ext uri="{FF2B5EF4-FFF2-40B4-BE49-F238E27FC236}">
                <a16:creationId xmlns:a16="http://schemas.microsoft.com/office/drawing/2014/main" id="{22CFCB23-3A61-E523-4403-065D4BA41941}"/>
              </a:ext>
            </a:extLst>
          </p:cNvPr>
          <p:cNvSpPr/>
          <p:nvPr/>
        </p:nvSpPr>
        <p:spPr>
          <a:xfrm>
            <a:off x="5102582" y="924449"/>
            <a:ext cx="6721866" cy="663388"/>
          </a:xfrm>
          <a:prstGeom prst="roundRect">
            <a:avLst/>
          </a:prstGeom>
          <a:noFill/>
          <a:ln w="19050">
            <a:solidFill>
              <a:srgbClr val="B51D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b="1" dirty="0">
                <a:solidFill>
                  <a:schemeClr val="tx1"/>
                </a:solidFill>
                <a:latin typeface="Calibri" panose="020F0502020204030204" pitchFamily="34" charset="0"/>
                <a:ea typeface="Calibri" panose="020F0502020204030204" pitchFamily="34" charset="0"/>
                <a:cs typeface="Calibri" panose="020F0502020204030204" pitchFamily="34" charset="0"/>
              </a:rPr>
              <a:t>Place-based partnership board (consultative forum)</a:t>
            </a:r>
          </a:p>
          <a:p>
            <a:r>
              <a:rPr lang="en-GB" sz="1000" dirty="0">
                <a:solidFill>
                  <a:schemeClr val="tx1"/>
                </a:solidFill>
                <a:latin typeface="Calibri" panose="020F0502020204030204" pitchFamily="34" charset="0"/>
                <a:ea typeface="Calibri" panose="020F0502020204030204" pitchFamily="34" charset="0"/>
                <a:cs typeface="Calibri" panose="020F0502020204030204" pitchFamily="34" charset="0"/>
              </a:rPr>
              <a:t>A collaborative forum to inform and align decisions by relevant statutory bodies, such as the ICB or local authorities, in an advisory role.  In this arrangement, the decisions of statutory bodies should be informed by the consultative forum.</a:t>
            </a:r>
            <a:endParaRPr lang="en-GB" sz="10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6" name="Rectangle: Rounded Corners 5">
            <a:extLst>
              <a:ext uri="{FF2B5EF4-FFF2-40B4-BE49-F238E27FC236}">
                <a16:creationId xmlns:a16="http://schemas.microsoft.com/office/drawing/2014/main" id="{7E8DD103-875E-E089-B5A6-755F6182EEB3}"/>
              </a:ext>
            </a:extLst>
          </p:cNvPr>
          <p:cNvSpPr/>
          <p:nvPr/>
        </p:nvSpPr>
        <p:spPr>
          <a:xfrm>
            <a:off x="3891192" y="1702083"/>
            <a:ext cx="1183341" cy="663388"/>
          </a:xfrm>
          <a:prstGeom prst="roundRect">
            <a:avLst/>
          </a:prstGeom>
          <a:solidFill>
            <a:srgbClr val="B51D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alibri" panose="020F0502020204030204" pitchFamily="34" charset="0"/>
                <a:ea typeface="Calibri" panose="020F0502020204030204" pitchFamily="34" charset="0"/>
                <a:cs typeface="Calibri" panose="020F0502020204030204" pitchFamily="34" charset="0"/>
              </a:rPr>
              <a:t>Option 2</a:t>
            </a:r>
          </a:p>
        </p:txBody>
      </p:sp>
      <p:sp>
        <p:nvSpPr>
          <p:cNvPr id="7" name="Rectangle: Rounded Corners 6">
            <a:extLst>
              <a:ext uri="{FF2B5EF4-FFF2-40B4-BE49-F238E27FC236}">
                <a16:creationId xmlns:a16="http://schemas.microsoft.com/office/drawing/2014/main" id="{59F05A42-1F69-2E2C-0896-8008C90EEFED}"/>
              </a:ext>
            </a:extLst>
          </p:cNvPr>
          <p:cNvSpPr/>
          <p:nvPr/>
        </p:nvSpPr>
        <p:spPr>
          <a:xfrm>
            <a:off x="5102582" y="1702083"/>
            <a:ext cx="6721866" cy="663388"/>
          </a:xfrm>
          <a:prstGeom prst="roundRect">
            <a:avLst/>
          </a:prstGeom>
          <a:noFill/>
          <a:ln w="19050">
            <a:solidFill>
              <a:srgbClr val="B51D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b="1" dirty="0">
                <a:solidFill>
                  <a:schemeClr val="tx1"/>
                </a:solidFill>
                <a:latin typeface="Calibri" panose="020F0502020204030204" pitchFamily="34" charset="0"/>
                <a:ea typeface="Calibri" panose="020F0502020204030204" pitchFamily="34" charset="0"/>
                <a:cs typeface="Calibri" panose="020F0502020204030204" pitchFamily="34" charset="0"/>
              </a:rPr>
              <a:t>Committee of the ICB</a:t>
            </a:r>
          </a:p>
          <a:p>
            <a:r>
              <a:rPr lang="en-GB" sz="1000" dirty="0">
                <a:solidFill>
                  <a:schemeClr val="tx1"/>
                </a:solidFill>
                <a:latin typeface="Calibri" panose="020F0502020204030204" pitchFamily="34" charset="0"/>
                <a:ea typeface="Calibri" panose="020F0502020204030204" pitchFamily="34" charset="0"/>
                <a:cs typeface="Calibri" panose="020F0502020204030204" pitchFamily="34" charset="0"/>
              </a:rPr>
              <a:t>A committee provided with delegated authority to make decisions about the use of resources.  The terms of reference and scope are set by the statutory body and agreed to by the committee members.  A delegated budget can be set to describe the level of resources available to cover the remit of the committee.</a:t>
            </a:r>
          </a:p>
        </p:txBody>
      </p:sp>
      <p:sp>
        <p:nvSpPr>
          <p:cNvPr id="8" name="Rectangle: Rounded Corners 7">
            <a:extLst>
              <a:ext uri="{FF2B5EF4-FFF2-40B4-BE49-F238E27FC236}">
                <a16:creationId xmlns:a16="http://schemas.microsoft.com/office/drawing/2014/main" id="{86EC6152-6B0A-C809-FC3F-11AB6BB776A1}"/>
              </a:ext>
            </a:extLst>
          </p:cNvPr>
          <p:cNvSpPr/>
          <p:nvPr/>
        </p:nvSpPr>
        <p:spPr>
          <a:xfrm>
            <a:off x="3891192" y="2468458"/>
            <a:ext cx="1183341" cy="663388"/>
          </a:xfrm>
          <a:prstGeom prst="roundRect">
            <a:avLst/>
          </a:prstGeom>
          <a:solidFill>
            <a:srgbClr val="B51D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alibri" panose="020F0502020204030204" pitchFamily="34" charset="0"/>
                <a:ea typeface="Calibri" panose="020F0502020204030204" pitchFamily="34" charset="0"/>
                <a:cs typeface="Calibri" panose="020F0502020204030204" pitchFamily="34" charset="0"/>
              </a:rPr>
              <a:t>Option 3</a:t>
            </a:r>
          </a:p>
        </p:txBody>
      </p:sp>
      <p:sp>
        <p:nvSpPr>
          <p:cNvPr id="9" name="Rectangle: Rounded Corners 8">
            <a:extLst>
              <a:ext uri="{FF2B5EF4-FFF2-40B4-BE49-F238E27FC236}">
                <a16:creationId xmlns:a16="http://schemas.microsoft.com/office/drawing/2014/main" id="{F82FCC58-B2E1-094D-DC33-9AC2F44F339D}"/>
              </a:ext>
            </a:extLst>
          </p:cNvPr>
          <p:cNvSpPr/>
          <p:nvPr/>
        </p:nvSpPr>
        <p:spPr>
          <a:xfrm>
            <a:off x="5102582" y="2468458"/>
            <a:ext cx="6721866" cy="663388"/>
          </a:xfrm>
          <a:prstGeom prst="roundRect">
            <a:avLst/>
          </a:prstGeom>
          <a:noFill/>
          <a:ln w="19050">
            <a:solidFill>
              <a:srgbClr val="B51D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b="1" dirty="0">
                <a:solidFill>
                  <a:schemeClr val="tx1"/>
                </a:solidFill>
                <a:latin typeface="Calibri" panose="020F0502020204030204" pitchFamily="34" charset="0"/>
                <a:ea typeface="Calibri" panose="020F0502020204030204" pitchFamily="34" charset="0"/>
                <a:cs typeface="Calibri" panose="020F0502020204030204" pitchFamily="34" charset="0"/>
              </a:rPr>
              <a:t>Joint Committee of the ICB and LCC</a:t>
            </a:r>
          </a:p>
          <a:p>
            <a:r>
              <a:rPr lang="en-GB" sz="1000" dirty="0">
                <a:solidFill>
                  <a:schemeClr val="tx1"/>
                </a:solidFill>
                <a:latin typeface="Calibri" panose="020F0502020204030204" pitchFamily="34" charset="0"/>
                <a:ea typeface="Calibri" panose="020F0502020204030204" pitchFamily="34" charset="0"/>
                <a:cs typeface="Calibri" panose="020F0502020204030204" pitchFamily="34" charset="0"/>
              </a:rPr>
              <a:t>A </a:t>
            </a:r>
            <a:r>
              <a:rPr lang="en-US" sz="1000" dirty="0">
                <a:solidFill>
                  <a:schemeClr val="tx1"/>
                </a:solidFill>
                <a:latin typeface="Calibri" panose="020F0502020204030204" pitchFamily="34" charset="0"/>
                <a:ea typeface="Calibri" panose="020F0502020204030204" pitchFamily="34" charset="0"/>
                <a:cs typeface="Calibri" panose="020F0502020204030204" pitchFamily="34" charset="0"/>
              </a:rPr>
              <a:t>committee established between partner organisations.  The relevant statutory bodies can agree to delegate defined decision making functions to the joint committee and also a budget to provide visibility of the resources available to deliver the committee’s remit.</a:t>
            </a:r>
            <a:endParaRPr lang="en-GB" sz="10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Rectangle: Rounded Corners 9">
            <a:extLst>
              <a:ext uri="{FF2B5EF4-FFF2-40B4-BE49-F238E27FC236}">
                <a16:creationId xmlns:a16="http://schemas.microsoft.com/office/drawing/2014/main" id="{C62944CC-5CD5-E0AC-AE8F-D6B17E1BA1CA}"/>
              </a:ext>
            </a:extLst>
          </p:cNvPr>
          <p:cNvSpPr/>
          <p:nvPr/>
        </p:nvSpPr>
        <p:spPr>
          <a:xfrm>
            <a:off x="3891192" y="3234833"/>
            <a:ext cx="1183341" cy="663388"/>
          </a:xfrm>
          <a:prstGeom prst="roundRect">
            <a:avLst/>
          </a:prstGeom>
          <a:solidFill>
            <a:srgbClr val="B51D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alibri" panose="020F0502020204030204" pitchFamily="34" charset="0"/>
                <a:ea typeface="Calibri" panose="020F0502020204030204" pitchFamily="34" charset="0"/>
                <a:cs typeface="Calibri" panose="020F0502020204030204" pitchFamily="34" charset="0"/>
              </a:rPr>
              <a:t>Option 4</a:t>
            </a:r>
          </a:p>
        </p:txBody>
      </p:sp>
      <p:sp>
        <p:nvSpPr>
          <p:cNvPr id="11" name="Rectangle: Rounded Corners 10">
            <a:extLst>
              <a:ext uri="{FF2B5EF4-FFF2-40B4-BE49-F238E27FC236}">
                <a16:creationId xmlns:a16="http://schemas.microsoft.com/office/drawing/2014/main" id="{69EE2B16-B73A-2636-7FDB-2A2D262FEABC}"/>
              </a:ext>
            </a:extLst>
          </p:cNvPr>
          <p:cNvSpPr/>
          <p:nvPr/>
        </p:nvSpPr>
        <p:spPr>
          <a:xfrm>
            <a:off x="5102582" y="3234833"/>
            <a:ext cx="6721866" cy="663388"/>
          </a:xfrm>
          <a:prstGeom prst="roundRect">
            <a:avLst/>
          </a:prstGeom>
          <a:noFill/>
          <a:ln w="19050">
            <a:solidFill>
              <a:srgbClr val="B51D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b="1" dirty="0">
                <a:solidFill>
                  <a:schemeClr val="tx1"/>
                </a:solidFill>
                <a:latin typeface="Calibri" panose="020F0502020204030204" pitchFamily="34" charset="0"/>
                <a:ea typeface="Calibri" panose="020F0502020204030204" pitchFamily="34" charset="0"/>
                <a:cs typeface="Calibri" panose="020F0502020204030204" pitchFamily="34" charset="0"/>
              </a:rPr>
              <a:t>Delegated authority to individual director</a:t>
            </a:r>
          </a:p>
          <a:p>
            <a:r>
              <a:rPr lang="en-US" sz="1000" dirty="0">
                <a:solidFill>
                  <a:schemeClr val="tx1"/>
                </a:solidFill>
                <a:latin typeface="Calibri" panose="020F0502020204030204" pitchFamily="34" charset="0"/>
                <a:ea typeface="Calibri" panose="020F0502020204030204" pitchFamily="34" charset="0"/>
                <a:cs typeface="Calibri" panose="020F0502020204030204" pitchFamily="34" charset="0"/>
              </a:rPr>
              <a:t>Statutory bodies may agree to delegate functions to individual members of staff to exercise delegated functions, and they may convene a committee to support them, with membership that includes representatives from other organisations.</a:t>
            </a:r>
            <a:endParaRPr lang="en-GB" sz="10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endParaRPr lang="en-GB" sz="10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Rectangle: Rounded Corners 12">
            <a:extLst>
              <a:ext uri="{FF2B5EF4-FFF2-40B4-BE49-F238E27FC236}">
                <a16:creationId xmlns:a16="http://schemas.microsoft.com/office/drawing/2014/main" id="{40B099F3-3160-6BA2-DBDE-DB5EC49EB995}"/>
              </a:ext>
            </a:extLst>
          </p:cNvPr>
          <p:cNvSpPr/>
          <p:nvPr/>
        </p:nvSpPr>
        <p:spPr>
          <a:xfrm>
            <a:off x="3891192" y="4001208"/>
            <a:ext cx="1183341" cy="663388"/>
          </a:xfrm>
          <a:prstGeom prst="roundRect">
            <a:avLst/>
          </a:prstGeom>
          <a:solidFill>
            <a:srgbClr val="B51D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alibri" panose="020F0502020204030204" pitchFamily="34" charset="0"/>
                <a:ea typeface="Calibri" panose="020F0502020204030204" pitchFamily="34" charset="0"/>
                <a:cs typeface="Calibri" panose="020F0502020204030204" pitchFamily="34" charset="0"/>
              </a:rPr>
              <a:t>Option 5</a:t>
            </a:r>
          </a:p>
        </p:txBody>
      </p:sp>
      <p:sp>
        <p:nvSpPr>
          <p:cNvPr id="14" name="Rectangle: Rounded Corners 13">
            <a:extLst>
              <a:ext uri="{FF2B5EF4-FFF2-40B4-BE49-F238E27FC236}">
                <a16:creationId xmlns:a16="http://schemas.microsoft.com/office/drawing/2014/main" id="{00D4859F-B4DE-3032-38FD-49FD677E143C}"/>
              </a:ext>
            </a:extLst>
          </p:cNvPr>
          <p:cNvSpPr/>
          <p:nvPr/>
        </p:nvSpPr>
        <p:spPr>
          <a:xfrm>
            <a:off x="5102582" y="4001208"/>
            <a:ext cx="6721866" cy="663388"/>
          </a:xfrm>
          <a:prstGeom prst="roundRect">
            <a:avLst/>
          </a:prstGeom>
          <a:noFill/>
          <a:ln w="19050">
            <a:solidFill>
              <a:srgbClr val="B51D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b="1" dirty="0">
                <a:solidFill>
                  <a:schemeClr val="tx1"/>
                </a:solidFill>
                <a:latin typeface="Calibri" panose="020F0502020204030204" pitchFamily="34" charset="0"/>
                <a:ea typeface="Calibri" panose="020F0502020204030204" pitchFamily="34" charset="0"/>
                <a:cs typeface="Calibri" panose="020F0502020204030204" pitchFamily="34" charset="0"/>
              </a:rPr>
              <a:t>Lead provider contract</a:t>
            </a:r>
          </a:p>
          <a:p>
            <a:r>
              <a:rPr lang="en-GB" sz="1000" dirty="0">
                <a:solidFill>
                  <a:schemeClr val="tx1"/>
                </a:solidFill>
                <a:latin typeface="Calibri" panose="020F0502020204030204" pitchFamily="34" charset="0"/>
                <a:ea typeface="Calibri" panose="020F0502020204030204" pitchFamily="34" charset="0"/>
                <a:cs typeface="Calibri" panose="020F0502020204030204" pitchFamily="34" charset="0"/>
              </a:rPr>
              <a:t>A lead provider manages resources and delivery at place level, as part of</a:t>
            </a:r>
            <a:r>
              <a:rPr lang="en-US" sz="1000" dirty="0">
                <a:solidFill>
                  <a:schemeClr val="tx1"/>
                </a:solidFill>
                <a:latin typeface="Calibri" panose="020F0502020204030204" pitchFamily="34" charset="0"/>
                <a:ea typeface="Calibri" panose="020F0502020204030204" pitchFamily="34" charset="0"/>
                <a:cs typeface="Calibri" panose="020F0502020204030204" pitchFamily="34" charset="0"/>
              </a:rPr>
              <a:t> a provider partnership, under a contract with the ICB and/or local government, having lead responsibility for delivering the agreed outcomes for the place (including national standards and priorities) for the defined set of services.</a:t>
            </a:r>
            <a:endParaRPr lang="en-GB" sz="10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15" name="Rectangle: Rounded Corners 14">
            <a:extLst>
              <a:ext uri="{FF2B5EF4-FFF2-40B4-BE49-F238E27FC236}">
                <a16:creationId xmlns:a16="http://schemas.microsoft.com/office/drawing/2014/main" id="{482761BF-553A-7C50-DFA4-E5C46CD130DE}"/>
              </a:ext>
            </a:extLst>
          </p:cNvPr>
          <p:cNvSpPr/>
          <p:nvPr/>
        </p:nvSpPr>
        <p:spPr>
          <a:xfrm>
            <a:off x="3891192" y="4767583"/>
            <a:ext cx="1183341" cy="663388"/>
          </a:xfrm>
          <a:prstGeom prst="roundRect">
            <a:avLst/>
          </a:prstGeom>
          <a:solidFill>
            <a:srgbClr val="B51D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alibri" panose="020F0502020204030204" pitchFamily="34" charset="0"/>
                <a:ea typeface="Calibri" panose="020F0502020204030204" pitchFamily="34" charset="0"/>
                <a:cs typeface="Calibri" panose="020F0502020204030204" pitchFamily="34" charset="0"/>
              </a:rPr>
              <a:t>Option 6</a:t>
            </a:r>
          </a:p>
        </p:txBody>
      </p:sp>
      <p:sp>
        <p:nvSpPr>
          <p:cNvPr id="16" name="Rectangle: Rounded Corners 15">
            <a:extLst>
              <a:ext uri="{FF2B5EF4-FFF2-40B4-BE49-F238E27FC236}">
                <a16:creationId xmlns:a16="http://schemas.microsoft.com/office/drawing/2014/main" id="{FD79C7AA-D557-0B84-4180-79F260C50150}"/>
              </a:ext>
            </a:extLst>
          </p:cNvPr>
          <p:cNvSpPr/>
          <p:nvPr/>
        </p:nvSpPr>
        <p:spPr>
          <a:xfrm>
            <a:off x="5113210" y="4767583"/>
            <a:ext cx="6721866" cy="663388"/>
          </a:xfrm>
          <a:prstGeom prst="roundRect">
            <a:avLst/>
          </a:prstGeom>
          <a:noFill/>
          <a:ln w="19050">
            <a:solidFill>
              <a:srgbClr val="B51D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b="1" dirty="0">
                <a:solidFill>
                  <a:schemeClr val="tx1"/>
                </a:solidFill>
                <a:latin typeface="Calibri" panose="020F0502020204030204" pitchFamily="34" charset="0"/>
                <a:ea typeface="Calibri" panose="020F0502020204030204" pitchFamily="34" charset="0"/>
                <a:cs typeface="Calibri" panose="020F0502020204030204" pitchFamily="34" charset="0"/>
              </a:rPr>
              <a:t>A joint committee of LCC and ICB which can also fulfil the statutory requirements of the Lancashire HWB</a:t>
            </a:r>
          </a:p>
          <a:p>
            <a:r>
              <a:rPr lang="en-GB" sz="1000" b="0" dirty="0">
                <a:solidFill>
                  <a:schemeClr val="tx1"/>
                </a:solidFill>
                <a:latin typeface="Calibri" panose="020F0502020204030204" pitchFamily="34" charset="0"/>
                <a:ea typeface="Calibri" panose="020F0502020204030204" pitchFamily="34" charset="0"/>
                <a:cs typeface="Calibri" panose="020F0502020204030204" pitchFamily="34" charset="0"/>
              </a:rPr>
              <a:t>As per option 3 with the functions of the HWB, which include </a:t>
            </a:r>
            <a:r>
              <a:rPr lang="en-GB"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preparing Joint Strategic Needs Assessments (JSNAs) and Joint Health and Wellbeing Strategies (JHWSs), a duty to encourage integrated working between health and social care commissioners, managing the Better Care Fund, and any other functions delegated to it from LCC.</a:t>
            </a:r>
            <a:endParaRPr lang="en-GB" sz="10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17" name="Rectangle: Rounded Corners 16">
            <a:extLst>
              <a:ext uri="{FF2B5EF4-FFF2-40B4-BE49-F238E27FC236}">
                <a16:creationId xmlns:a16="http://schemas.microsoft.com/office/drawing/2014/main" id="{964AE91E-605C-3229-B2C4-B25EB5993601}"/>
              </a:ext>
            </a:extLst>
          </p:cNvPr>
          <p:cNvSpPr/>
          <p:nvPr/>
        </p:nvSpPr>
        <p:spPr>
          <a:xfrm>
            <a:off x="3891192" y="5533958"/>
            <a:ext cx="1183341" cy="663388"/>
          </a:xfrm>
          <a:prstGeom prst="roundRect">
            <a:avLst/>
          </a:prstGeom>
          <a:solidFill>
            <a:srgbClr val="B51D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alibri" panose="020F0502020204030204" pitchFamily="34" charset="0"/>
                <a:ea typeface="Calibri" panose="020F0502020204030204" pitchFamily="34" charset="0"/>
                <a:cs typeface="Calibri" panose="020F0502020204030204" pitchFamily="34" charset="0"/>
              </a:rPr>
              <a:t>Option 7</a:t>
            </a:r>
          </a:p>
        </p:txBody>
      </p:sp>
      <p:sp>
        <p:nvSpPr>
          <p:cNvPr id="18" name="Rectangle: Rounded Corners 17">
            <a:extLst>
              <a:ext uri="{FF2B5EF4-FFF2-40B4-BE49-F238E27FC236}">
                <a16:creationId xmlns:a16="http://schemas.microsoft.com/office/drawing/2014/main" id="{3DC33C0D-6F0C-1CFC-1103-DF0CF2FD249E}"/>
              </a:ext>
            </a:extLst>
          </p:cNvPr>
          <p:cNvSpPr/>
          <p:nvPr/>
        </p:nvSpPr>
        <p:spPr>
          <a:xfrm>
            <a:off x="5113210" y="5533958"/>
            <a:ext cx="6721866" cy="663388"/>
          </a:xfrm>
          <a:prstGeom prst="roundRect">
            <a:avLst/>
          </a:prstGeom>
          <a:noFill/>
          <a:ln w="19050">
            <a:solidFill>
              <a:srgbClr val="B51D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b="1" dirty="0">
                <a:solidFill>
                  <a:schemeClr val="tx1"/>
                </a:solidFill>
                <a:latin typeface="Calibri" panose="020F0502020204030204" pitchFamily="34" charset="0"/>
                <a:ea typeface="Calibri" panose="020F0502020204030204" pitchFamily="34" charset="0"/>
                <a:cs typeface="Calibri" panose="020F0502020204030204" pitchFamily="34" charset="0"/>
              </a:rPr>
              <a:t>A committee in common between the ICB and LCC</a:t>
            </a:r>
          </a:p>
          <a:p>
            <a:r>
              <a:rPr lang="en-GB" sz="1000" dirty="0">
                <a:solidFill>
                  <a:schemeClr val="tx1"/>
                </a:solidFill>
                <a:latin typeface="Calibri" panose="020F0502020204030204" pitchFamily="34" charset="0"/>
                <a:ea typeface="Calibri" panose="020F0502020204030204" pitchFamily="34" charset="0"/>
                <a:cs typeface="Calibri" panose="020F0502020204030204" pitchFamily="34" charset="0"/>
              </a:rPr>
              <a:t>T</a:t>
            </a:r>
            <a:r>
              <a:rPr lang="en-GB" sz="1000" kern="1200" dirty="0">
                <a:solidFill>
                  <a:schemeClr val="tx1"/>
                </a:solidFill>
                <a:latin typeface="Calibri" panose="020F0502020204030204" pitchFamily="34" charset="0"/>
                <a:ea typeface="Calibri" panose="020F0502020204030204" pitchFamily="34" charset="0"/>
                <a:cs typeface="Calibri" panose="020F0502020204030204" pitchFamily="34" charset="0"/>
              </a:rPr>
              <a:t>wo or more organisations will meet in the same place but the individual organisations remain distinct and take their own decisions.  </a:t>
            </a:r>
            <a:r>
              <a:rPr lang="en-US" sz="1000" kern="1200" dirty="0">
                <a:solidFill>
                  <a:prstClr val="black"/>
                </a:solidFill>
                <a:latin typeface="Calibri" panose="020F0502020204030204" pitchFamily="34" charset="0"/>
                <a:ea typeface="Calibri" panose="020F0502020204030204" pitchFamily="34" charset="0"/>
                <a:cs typeface="Calibri" panose="020F0502020204030204" pitchFamily="34" charset="0"/>
              </a:rPr>
              <a:t>The appointment of the organisation’s representatives, and the way in which the representatives take decisions, must comply with that organisation’s internal governance structure.</a:t>
            </a:r>
            <a:endParaRPr lang="en-GB" sz="10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21" name="Left Brace 20">
            <a:extLst>
              <a:ext uri="{FF2B5EF4-FFF2-40B4-BE49-F238E27FC236}">
                <a16:creationId xmlns:a16="http://schemas.microsoft.com/office/drawing/2014/main" id="{64EDD9AD-8C35-58DD-2860-5A9299BF70DB}"/>
              </a:ext>
            </a:extLst>
          </p:cNvPr>
          <p:cNvSpPr/>
          <p:nvPr/>
        </p:nvSpPr>
        <p:spPr>
          <a:xfrm rot="10800000">
            <a:off x="11773351" y="872956"/>
            <a:ext cx="224626" cy="3843134"/>
          </a:xfrm>
          <a:prstGeom prst="leftBrace">
            <a:avLst>
              <a:gd name="adj1" fmla="val 44251"/>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2" name="TextBox 21">
            <a:extLst>
              <a:ext uri="{FF2B5EF4-FFF2-40B4-BE49-F238E27FC236}">
                <a16:creationId xmlns:a16="http://schemas.microsoft.com/office/drawing/2014/main" id="{F428EAA9-D8EC-B0AE-C01F-57B0814BF068}"/>
              </a:ext>
            </a:extLst>
          </p:cNvPr>
          <p:cNvSpPr txBox="1"/>
          <p:nvPr/>
        </p:nvSpPr>
        <p:spPr>
          <a:xfrm rot="10800000">
            <a:off x="11885664" y="1630042"/>
            <a:ext cx="369332" cy="2225973"/>
          </a:xfrm>
          <a:prstGeom prst="rect">
            <a:avLst/>
          </a:prstGeom>
          <a:noFill/>
        </p:spPr>
        <p:txBody>
          <a:bodyPr vert="vert270" wrap="square" rtlCol="0">
            <a:spAutoFit/>
          </a:bodyPr>
          <a:lstStyle/>
          <a:p>
            <a:r>
              <a:rPr lang="en-GB" sz="1200" dirty="0">
                <a:latin typeface="Calibri" panose="020F0502020204030204" pitchFamily="34" charset="0"/>
                <a:ea typeface="Calibri" panose="020F0502020204030204" pitchFamily="34" charset="0"/>
                <a:cs typeface="Calibri" panose="020F0502020204030204" pitchFamily="34" charset="0"/>
              </a:rPr>
              <a:t>Feature within national guidance</a:t>
            </a:r>
          </a:p>
        </p:txBody>
      </p:sp>
      <p:sp>
        <p:nvSpPr>
          <p:cNvPr id="23" name="TextBox 22">
            <a:extLst>
              <a:ext uri="{FF2B5EF4-FFF2-40B4-BE49-F238E27FC236}">
                <a16:creationId xmlns:a16="http://schemas.microsoft.com/office/drawing/2014/main" id="{7DF16D85-F3E4-56E7-7528-D41BFD51EC66}"/>
              </a:ext>
            </a:extLst>
          </p:cNvPr>
          <p:cNvSpPr txBox="1"/>
          <p:nvPr/>
        </p:nvSpPr>
        <p:spPr>
          <a:xfrm>
            <a:off x="793148" y="1630041"/>
            <a:ext cx="3041888" cy="3693319"/>
          </a:xfrm>
          <a:prstGeom prst="rect">
            <a:avLst/>
          </a:prstGeom>
          <a:noFill/>
        </p:spPr>
        <p:txBody>
          <a:bodyPr wrap="square" rtlCol="0">
            <a:spAutoFit/>
          </a:bodyPr>
          <a:lstStyle/>
          <a:p>
            <a:r>
              <a:rPr lang="en-GB" dirty="0">
                <a:latin typeface="Calibri" panose="020F0502020204030204" pitchFamily="34" charset="0"/>
                <a:ea typeface="Calibri" panose="020F0502020204030204" pitchFamily="34" charset="0"/>
                <a:cs typeface="Calibri" panose="020F0502020204030204" pitchFamily="34" charset="0"/>
              </a:rPr>
              <a:t>Implementing the best option for the Lancashire Place will enable us to </a:t>
            </a:r>
            <a:r>
              <a:rPr kumimoji="0" lang="en-US" i="0" u="none" strike="noStrike" kern="1200" cap="none" spc="0" normalizeH="0" baseline="0" noProof="0" dirty="0">
                <a:ln>
                  <a:noFill/>
                </a:ln>
                <a:solidFill>
                  <a:schemeClr val="tx1"/>
                </a:solidFill>
                <a:effectLst/>
                <a:uLnTx/>
                <a:uFillTx/>
                <a:latin typeface="Calibri" panose="020F0502020204030204"/>
                <a:ea typeface="+mn-ea"/>
                <a:cs typeface="+mn-cs"/>
              </a:rPr>
              <a:t>drive the transformation and changes that we need to see to improve health outcomes for our population.</a:t>
            </a:r>
          </a:p>
          <a:p>
            <a:endParaRPr kumimoji="0" lang="en-US" i="0" u="none" strike="noStrike" kern="1200" cap="none" spc="0" normalizeH="0" baseline="0" noProof="0" dirty="0">
              <a:ln>
                <a:noFill/>
              </a:ln>
              <a:solidFill>
                <a:schemeClr val="tx1"/>
              </a:solidFill>
              <a:effectLst/>
              <a:uLnTx/>
              <a:uFillTx/>
              <a:latin typeface="Calibri" panose="020F0502020204030204"/>
              <a:ea typeface="+mn-ea"/>
              <a:cs typeface="+mn-cs"/>
            </a:endParaRPr>
          </a:p>
          <a:p>
            <a:r>
              <a:rPr lang="en-US" dirty="0">
                <a:latin typeface="Calibri" panose="020F0502020204030204"/>
              </a:rPr>
              <a:t>It is accepted that a staged approach, involving more than one option, may be preferred to reflect the maturing stages of a place-based partnership.</a:t>
            </a:r>
            <a:endParaRPr lang="en-GB" dirty="0">
              <a:latin typeface="Calibri" panose="020F0502020204030204" pitchFamily="34" charset="0"/>
              <a:ea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2A1FD730-2BA2-A5D4-8FB7-489E993CB16F}"/>
              </a:ext>
            </a:extLst>
          </p:cNvPr>
          <p:cNvSpPr txBox="1"/>
          <p:nvPr/>
        </p:nvSpPr>
        <p:spPr>
          <a:xfrm>
            <a:off x="5447712" y="6423229"/>
            <a:ext cx="7078790" cy="246221"/>
          </a:xfrm>
          <a:prstGeom prst="rect">
            <a:avLst/>
          </a:prstGeom>
          <a:noFill/>
        </p:spPr>
        <p:txBody>
          <a:bodyPr wrap="square" rtlCol="0">
            <a:spAutoFit/>
          </a:bodyPr>
          <a:lstStyle/>
          <a:p>
            <a:r>
              <a:rPr lang="en-GB" sz="1000" dirty="0">
                <a:latin typeface="Calibri" panose="020F0502020204030204" pitchFamily="34" charset="0"/>
                <a:ea typeface="Calibri" panose="020F0502020204030204" pitchFamily="34" charset="0"/>
                <a:cs typeface="Calibri" panose="020F0502020204030204" pitchFamily="34" charset="0"/>
              </a:rPr>
              <a:t>Not viable options at this time as it is felt they would not facilitate greater integrated ways of working between partners</a:t>
            </a:r>
          </a:p>
        </p:txBody>
      </p:sp>
      <p:pic>
        <p:nvPicPr>
          <p:cNvPr id="28" name="Graphic 27" descr="Diamond Suit with solid fill">
            <a:extLst>
              <a:ext uri="{FF2B5EF4-FFF2-40B4-BE49-F238E27FC236}">
                <a16:creationId xmlns:a16="http://schemas.microsoft.com/office/drawing/2014/main" id="{D1DF769B-5A0C-3581-3D2B-F5B9BFE7F3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63085" y="4001208"/>
            <a:ext cx="322729" cy="322729"/>
          </a:xfrm>
          <a:prstGeom prst="rect">
            <a:avLst/>
          </a:prstGeom>
        </p:spPr>
      </p:pic>
      <p:pic>
        <p:nvPicPr>
          <p:cNvPr id="29" name="Graphic 28" descr="Diamond Suit with solid fill">
            <a:extLst>
              <a:ext uri="{FF2B5EF4-FFF2-40B4-BE49-F238E27FC236}">
                <a16:creationId xmlns:a16="http://schemas.microsoft.com/office/drawing/2014/main" id="{A268ED23-A029-0EFE-E646-C2696B83DFC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07791" y="6385529"/>
            <a:ext cx="322729" cy="322729"/>
          </a:xfrm>
          <a:prstGeom prst="rect">
            <a:avLst/>
          </a:prstGeom>
        </p:spPr>
      </p:pic>
      <p:pic>
        <p:nvPicPr>
          <p:cNvPr id="30" name="Graphic 29" descr="Diamond Suit with solid fill">
            <a:extLst>
              <a:ext uri="{FF2B5EF4-FFF2-40B4-BE49-F238E27FC236}">
                <a16:creationId xmlns:a16="http://schemas.microsoft.com/office/drawing/2014/main" id="{06FC00BB-3630-1A71-5B02-0F6403E9D35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63085" y="5533958"/>
            <a:ext cx="322729" cy="322729"/>
          </a:xfrm>
          <a:prstGeom prst="rect">
            <a:avLst/>
          </a:prstGeom>
        </p:spPr>
      </p:pic>
    </p:spTree>
    <p:extLst>
      <p:ext uri="{BB962C8B-B14F-4D97-AF65-F5344CB8AC3E}">
        <p14:creationId xmlns:p14="http://schemas.microsoft.com/office/powerpoint/2010/main" val="3140110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22458-7752-E28F-80EF-D06D85A115F7}"/>
              </a:ext>
            </a:extLst>
          </p:cNvPr>
          <p:cNvSpPr>
            <a:spLocks noGrp="1"/>
          </p:cNvSpPr>
          <p:nvPr>
            <p:ph type="ctrTitle"/>
          </p:nvPr>
        </p:nvSpPr>
        <p:spPr>
          <a:xfrm>
            <a:off x="1524000" y="397601"/>
            <a:ext cx="9144000" cy="1334653"/>
          </a:xfrm>
        </p:spPr>
        <p:txBody>
          <a:bodyPr/>
          <a:lstStyle/>
          <a:p>
            <a:r>
              <a:rPr lang="en-GB" dirty="0">
                <a:latin typeface="Calibri" panose="020F0502020204030204" pitchFamily="34" charset="0"/>
                <a:ea typeface="Calibri" panose="020F0502020204030204" pitchFamily="34" charset="0"/>
                <a:cs typeface="Calibri" panose="020F0502020204030204" pitchFamily="34" charset="0"/>
              </a:rPr>
              <a:t>All feedback is welcome</a:t>
            </a:r>
          </a:p>
        </p:txBody>
      </p:sp>
      <p:sp>
        <p:nvSpPr>
          <p:cNvPr id="3" name="Subtitle 2">
            <a:extLst>
              <a:ext uri="{FF2B5EF4-FFF2-40B4-BE49-F238E27FC236}">
                <a16:creationId xmlns:a16="http://schemas.microsoft.com/office/drawing/2014/main" id="{1C8EEAA9-C971-0A87-FAC3-6FF8D86A08C1}"/>
              </a:ext>
            </a:extLst>
          </p:cNvPr>
          <p:cNvSpPr>
            <a:spLocks noGrp="1"/>
          </p:cNvSpPr>
          <p:nvPr>
            <p:ph type="subTitle" idx="1"/>
          </p:nvPr>
        </p:nvSpPr>
        <p:spPr>
          <a:xfrm>
            <a:off x="1524000" y="2023495"/>
            <a:ext cx="9144000" cy="1655762"/>
          </a:xfrm>
        </p:spPr>
        <p:txBody>
          <a:bodyPr/>
          <a:lstStyle/>
          <a:p>
            <a:r>
              <a:rPr lang="en-GB" dirty="0">
                <a:latin typeface="Calibri" panose="020F0502020204030204" pitchFamily="34" charset="0"/>
                <a:ea typeface="Calibri" panose="020F0502020204030204" pitchFamily="34" charset="0"/>
                <a:cs typeface="Calibri" panose="020F0502020204030204" pitchFamily="34" charset="0"/>
              </a:rPr>
              <a:t>Please forward any thoughts or queries to </a:t>
            </a:r>
            <a:r>
              <a:rPr lang="en-GB" dirty="0">
                <a:latin typeface="Calibri" panose="020F0502020204030204" pitchFamily="34" charset="0"/>
                <a:ea typeface="Calibri" panose="020F0502020204030204" pitchFamily="34" charset="0"/>
                <a:cs typeface="Calibri" panose="020F0502020204030204" pitchFamily="34" charset="0"/>
                <a:hlinkClick r:id="rId2"/>
              </a:rPr>
              <a:t>Jessica.partington7@nhs.net</a:t>
            </a:r>
            <a:r>
              <a:rPr lang="en-GB" dirty="0">
                <a:latin typeface="Calibri" panose="020F0502020204030204" pitchFamily="34" charset="0"/>
                <a:ea typeface="Calibri" panose="020F0502020204030204" pitchFamily="34" charset="0"/>
                <a:cs typeface="Calibri" panose="020F0502020204030204" pitchFamily="34" charset="0"/>
              </a:rPr>
              <a:t> or by completing an </a:t>
            </a:r>
            <a:r>
              <a:rPr lang="en-GB" dirty="0">
                <a:latin typeface="Calibri" panose="020F0502020204030204" pitchFamily="34" charset="0"/>
                <a:ea typeface="Calibri" panose="020F0502020204030204" pitchFamily="34" charset="0"/>
                <a:cs typeface="Calibri" panose="020F0502020204030204" pitchFamily="34" charset="0"/>
                <a:hlinkClick r:id="rId3"/>
              </a:rPr>
              <a:t>Online Survey</a:t>
            </a:r>
            <a:r>
              <a:rPr lang="en-GB" dirty="0">
                <a:latin typeface="Calibri" panose="020F0502020204030204" pitchFamily="34" charset="0"/>
                <a:ea typeface="Calibri" panose="020F0502020204030204" pitchFamily="34" charset="0"/>
                <a:cs typeface="Calibri" panose="020F0502020204030204" pitchFamily="34" charset="0"/>
              </a:rPr>
              <a:t> by </a:t>
            </a:r>
            <a:r>
              <a:rPr lang="en-GB" b="1" dirty="0">
                <a:latin typeface="Calibri" panose="020F0502020204030204" pitchFamily="34" charset="0"/>
                <a:ea typeface="Calibri" panose="020F0502020204030204" pitchFamily="34" charset="0"/>
                <a:cs typeface="Calibri" panose="020F0502020204030204" pitchFamily="34" charset="0"/>
              </a:rPr>
              <a:t>24 November 2023</a:t>
            </a:r>
          </a:p>
          <a:p>
            <a:endParaRPr lang="en-GB" dirty="0"/>
          </a:p>
        </p:txBody>
      </p:sp>
    </p:spTree>
    <p:extLst>
      <p:ext uri="{BB962C8B-B14F-4D97-AF65-F5344CB8AC3E}">
        <p14:creationId xmlns:p14="http://schemas.microsoft.com/office/powerpoint/2010/main" val="10118399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da627bc-1420-42d1-acd4-40132ff394ca" xsi:nil="true"/>
    <lcf76f155ced4ddcb4097134ff3c332f xmlns="3794dab2-f12d-4e0f-889e-7efdef543a27">
      <Terms xmlns="http://schemas.microsoft.com/office/infopath/2007/PartnerControls"/>
    </lcf76f155ced4ddcb4097134ff3c332f>
    <_dlc_DocId xmlns="9da627bc-1420-42d1-acd4-40132ff394ca">HCA6V4TWV3T6-599331471-911</_dlc_DocId>
    <_dlc_DocIdUrl xmlns="9da627bc-1420-42d1-acd4-40132ff394ca">
      <Url>https://communityfutures386.sharepoint.com/sites/ICS-VCSE/_layouts/15/DocIdRedir.aspx?ID=HCA6V4TWV3T6-599331471-911</Url>
      <Description>HCA6V4TWV3T6-599331471-911</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FAFC063FFA21C4BA3F426ADAC2B0951" ma:contentTypeVersion="13" ma:contentTypeDescription="Create a new document." ma:contentTypeScope="" ma:versionID="d7ed0404b0c7554f401a9804b0e9984c">
  <xsd:schema xmlns:xsd="http://www.w3.org/2001/XMLSchema" xmlns:xs="http://www.w3.org/2001/XMLSchema" xmlns:p="http://schemas.microsoft.com/office/2006/metadata/properties" xmlns:ns2="9da627bc-1420-42d1-acd4-40132ff394ca" xmlns:ns3="3794dab2-f12d-4e0f-889e-7efdef543a27" targetNamespace="http://schemas.microsoft.com/office/2006/metadata/properties" ma:root="true" ma:fieldsID="78946c471a63d43f859b9fc6ba2d5b8a" ns2:_="" ns3:_="">
    <xsd:import namespace="9da627bc-1420-42d1-acd4-40132ff394ca"/>
    <xsd:import namespace="3794dab2-f12d-4e0f-889e-7efdef543a27"/>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2:SharedWithUsers" minOccurs="0"/>
                <xsd:element ref="ns2:SharedWithDetail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a627bc-1420-42d1-acd4-40132ff394c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7" nillable="true" ma:displayName="Taxonomy Catch All Column" ma:hidden="true" ma:list="{89183629-5304-49e2-b934-2af1a9ca3ef4}" ma:internalName="TaxCatchAll" ma:showField="CatchAllData" ma:web="9da627bc-1420-42d1-acd4-40132ff394ca">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94dab2-f12d-4e0f-889e-7efdef543a2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15afa5e8-e774-4a76-8d4b-df77f1384630"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9B6F7893-0451-4D9D-B025-6D501CC196B6}">
  <ds:schemaRefs>
    <ds:schemaRef ds:uri="http://www.w3.org/XML/1998/namespace"/>
    <ds:schemaRef ds:uri="http://schemas.microsoft.com/office/2006/metadata/properties"/>
    <ds:schemaRef ds:uri="http://schemas.openxmlformats.org/package/2006/metadata/core-properties"/>
    <ds:schemaRef ds:uri="http://schemas.microsoft.com/office/2006/documentManagement/types"/>
    <ds:schemaRef ds:uri="http://schemas.microsoft.com/sharepoint/v3"/>
    <ds:schemaRef ds:uri="49cc8b57-c847-4c59-8097-92f5c626b493"/>
    <ds:schemaRef ds:uri="http://purl.org/dc/dcmitype/"/>
    <ds:schemaRef ds:uri="http://purl.org/dc/terms/"/>
    <ds:schemaRef ds:uri="http://schemas.microsoft.com/office/infopath/2007/PartnerControls"/>
    <ds:schemaRef ds:uri="510de0c8-b2e9-4bee-bf53-ff719fb7432c"/>
    <ds:schemaRef ds:uri="http://purl.org/dc/elements/1.1/"/>
  </ds:schemaRefs>
</ds:datastoreItem>
</file>

<file path=customXml/itemProps2.xml><?xml version="1.0" encoding="utf-8"?>
<ds:datastoreItem xmlns:ds="http://schemas.openxmlformats.org/officeDocument/2006/customXml" ds:itemID="{96C83B24-FF02-40DF-B838-6ADB0CA6262B}">
  <ds:schemaRefs>
    <ds:schemaRef ds:uri="http://schemas.microsoft.com/sharepoint/v3/contenttype/forms"/>
  </ds:schemaRefs>
</ds:datastoreItem>
</file>

<file path=customXml/itemProps3.xml><?xml version="1.0" encoding="utf-8"?>
<ds:datastoreItem xmlns:ds="http://schemas.openxmlformats.org/officeDocument/2006/customXml" ds:itemID="{AD0F05BF-A14F-4B24-8CAA-21923FB16387}"/>
</file>

<file path=customXml/itemProps4.xml><?xml version="1.0" encoding="utf-8"?>
<ds:datastoreItem xmlns:ds="http://schemas.openxmlformats.org/officeDocument/2006/customXml" ds:itemID="{D95B824B-E861-413E-89E8-CE1ECA788B58}"/>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
  <TotalTime>2053</TotalTime>
  <Words>1539</Words>
  <Application>Microsoft Office PowerPoint</Application>
  <PresentationFormat>Widescreen</PresentationFormat>
  <Paragraphs>106</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Symbol</vt:lpstr>
      <vt:lpstr>Office Theme</vt:lpstr>
      <vt:lpstr>Place Delegation</vt:lpstr>
      <vt:lpstr>Background</vt:lpstr>
      <vt:lpstr>Timeline</vt:lpstr>
      <vt:lpstr>Phase 1 delegations</vt:lpstr>
      <vt:lpstr>Engagement</vt:lpstr>
      <vt:lpstr>What is important to us? </vt:lpstr>
      <vt:lpstr>How can we enable this?</vt:lpstr>
      <vt:lpstr>All feedback is welcome</vt:lpstr>
    </vt:vector>
  </TitlesOfParts>
  <Company>Blackpool Teaching Hospitals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BRITTON, Mark (NHS LANCASHIRE AND SOUTH CUMBRIA ICB - 02M)</dc:creator>
  <cp:lastModifiedBy>Stephanie Gorner</cp:lastModifiedBy>
  <cp:revision>9</cp:revision>
  <dcterms:created xsi:type="dcterms:W3CDTF">2023-09-05T08:25:11Z</dcterms:created>
  <dcterms:modified xsi:type="dcterms:W3CDTF">2023-11-14T10:41:16Z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0x0101005FAFC063FFA21C4BA3F426ADAC2B0951</vt:lpwstr>
  </property>
  <property fmtid="{D5CDD505-2E9C-101B-9397-08002B2CF9AE}" pid="3" name="MediaServiceImageTags">
    <vt:lpwstr/>
  </property>
  <property fmtid="{D5CDD505-2E9C-101B-9397-08002B2CF9AE}" pid="4" name="_dlc_DocIdItemGuid">
    <vt:lpwstr>415a09b2-bf64-4125-a733-9b180db03e54</vt:lpwstr>
  </property>
</Properties>
</file>