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slideLayouts/slideLayout71.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4" r:id="rId5"/>
    <p:sldMasterId id="2147483660" r:id="rId6"/>
    <p:sldMasterId id="2147483673" r:id="rId7"/>
    <p:sldMasterId id="2147483686" r:id="rId8"/>
    <p:sldMasterId id="2147483699" r:id="rId9"/>
    <p:sldMasterId id="2147483711" r:id="rId10"/>
    <p:sldMasterId id="2147483648" r:id="rId11"/>
  </p:sldMasterIdLst>
  <p:notesMasterIdLst>
    <p:notesMasterId r:id="rId83"/>
  </p:notesMasterIdLst>
  <p:sldIdLst>
    <p:sldId id="2145707871" r:id="rId12"/>
    <p:sldId id="2145707872" r:id="rId13"/>
    <p:sldId id="270" r:id="rId14"/>
    <p:sldId id="258" r:id="rId15"/>
    <p:sldId id="268" r:id="rId16"/>
    <p:sldId id="274" r:id="rId17"/>
    <p:sldId id="2145707873" r:id="rId18"/>
    <p:sldId id="271" r:id="rId19"/>
    <p:sldId id="273" r:id="rId20"/>
    <p:sldId id="2145707874" r:id="rId21"/>
    <p:sldId id="2145707875" r:id="rId22"/>
    <p:sldId id="2145707876" r:id="rId23"/>
    <p:sldId id="2145707877" r:id="rId24"/>
    <p:sldId id="260" r:id="rId25"/>
    <p:sldId id="277" r:id="rId26"/>
    <p:sldId id="2145707878" r:id="rId27"/>
    <p:sldId id="2142533211" r:id="rId28"/>
    <p:sldId id="2142533212" r:id="rId29"/>
    <p:sldId id="2142533213" r:id="rId30"/>
    <p:sldId id="2142533205" r:id="rId31"/>
    <p:sldId id="2142533206" r:id="rId32"/>
    <p:sldId id="2142533207" r:id="rId33"/>
    <p:sldId id="2142533208" r:id="rId34"/>
    <p:sldId id="2142533209" r:id="rId35"/>
    <p:sldId id="2142533210" r:id="rId36"/>
    <p:sldId id="257" r:id="rId37"/>
    <p:sldId id="259" r:id="rId38"/>
    <p:sldId id="2142533217" r:id="rId39"/>
    <p:sldId id="4463" r:id="rId40"/>
    <p:sldId id="4464" r:id="rId41"/>
    <p:sldId id="272" r:id="rId42"/>
    <p:sldId id="275" r:id="rId43"/>
    <p:sldId id="276" r:id="rId44"/>
    <p:sldId id="269" r:id="rId45"/>
    <p:sldId id="256" r:id="rId46"/>
    <p:sldId id="261" r:id="rId47"/>
    <p:sldId id="265" r:id="rId48"/>
    <p:sldId id="263" r:id="rId49"/>
    <p:sldId id="266" r:id="rId50"/>
    <p:sldId id="267" r:id="rId51"/>
    <p:sldId id="4452" r:id="rId52"/>
    <p:sldId id="4453" r:id="rId53"/>
    <p:sldId id="4454" r:id="rId54"/>
    <p:sldId id="4462" r:id="rId55"/>
    <p:sldId id="4461" r:id="rId56"/>
    <p:sldId id="4474" r:id="rId57"/>
    <p:sldId id="2145707862" r:id="rId58"/>
    <p:sldId id="4503" r:id="rId59"/>
    <p:sldId id="2145707858" r:id="rId60"/>
    <p:sldId id="2145707784" r:id="rId61"/>
    <p:sldId id="4483" r:id="rId62"/>
    <p:sldId id="2145707863" r:id="rId63"/>
    <p:sldId id="2145707864" r:id="rId64"/>
    <p:sldId id="2142533218" r:id="rId65"/>
    <p:sldId id="2145707868" r:id="rId66"/>
    <p:sldId id="2145707866" r:id="rId67"/>
    <p:sldId id="600" r:id="rId68"/>
    <p:sldId id="2145707869" r:id="rId69"/>
    <p:sldId id="4490" r:id="rId70"/>
    <p:sldId id="4492" r:id="rId71"/>
    <p:sldId id="4493" r:id="rId72"/>
    <p:sldId id="602" r:id="rId73"/>
    <p:sldId id="601" r:id="rId74"/>
    <p:sldId id="2145707867" r:id="rId75"/>
    <p:sldId id="4494" r:id="rId76"/>
    <p:sldId id="2142533219" r:id="rId77"/>
    <p:sldId id="2145707870" r:id="rId78"/>
    <p:sldId id="2142533228" r:id="rId79"/>
    <p:sldId id="2145707880" r:id="rId80"/>
    <p:sldId id="2145707881" r:id="rId81"/>
    <p:sldId id="2145707879" r:id="rId82"/>
  </p:sldIdLst>
  <p:sldSz cx="12192000" cy="6858000"/>
  <p:notesSz cx="6742113" cy="987266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7" userDrawn="1">
          <p15:clr>
            <a:srgbClr val="A4A3A4"/>
          </p15:clr>
        </p15:guide>
        <p15:guide id="2" pos="3817"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869081E-BDF1-DFE4-6B7B-70787D682209}" name="HEGARTY, Paul (NHS LANCASHIRE AND SOUTH CUMBRIA ICB - 00R)" initials="HP(LASCI0" userId="S::paul.hegarty2@nhs.net::df37ef1d-9706-4551-b3da-ecaf2f3a8b2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2B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FC663A2-90C4-409C-B003-D36AAF3DD683}" v="19" dt="2023-10-18T09:45:57.17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994" autoAdjust="0"/>
    <p:restoredTop sz="93699" autoAdjust="0"/>
  </p:normalViewPr>
  <p:slideViewPr>
    <p:cSldViewPr snapToGrid="0" showGuides="1">
      <p:cViewPr varScale="1">
        <p:scale>
          <a:sx n="104" d="100"/>
          <a:sy n="104" d="100"/>
        </p:scale>
        <p:origin x="1272" y="72"/>
      </p:cViewPr>
      <p:guideLst>
        <p:guide orient="horz" pos="2137"/>
        <p:guide pos="3817"/>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5.xml"/><Relationship Id="rId21" Type="http://schemas.openxmlformats.org/officeDocument/2006/relationships/slide" Target="slides/slide10.xml"/><Relationship Id="rId42" Type="http://schemas.openxmlformats.org/officeDocument/2006/relationships/slide" Target="slides/slide31.xml"/><Relationship Id="rId47" Type="http://schemas.openxmlformats.org/officeDocument/2006/relationships/slide" Target="slides/slide36.xml"/><Relationship Id="rId63" Type="http://schemas.openxmlformats.org/officeDocument/2006/relationships/slide" Target="slides/slide52.xml"/><Relationship Id="rId68" Type="http://schemas.openxmlformats.org/officeDocument/2006/relationships/slide" Target="slides/slide57.xml"/><Relationship Id="rId84" Type="http://schemas.openxmlformats.org/officeDocument/2006/relationships/presProps" Target="presProps.xml"/><Relationship Id="rId89" Type="http://schemas.microsoft.com/office/2015/10/relationships/revisionInfo" Target="revisionInfo.xml"/><Relationship Id="rId16" Type="http://schemas.openxmlformats.org/officeDocument/2006/relationships/slide" Target="slides/slide5.xml"/><Relationship Id="rId11" Type="http://schemas.openxmlformats.org/officeDocument/2006/relationships/slideMaster" Target="slideMasters/slideMaster7.xml"/><Relationship Id="rId32" Type="http://schemas.openxmlformats.org/officeDocument/2006/relationships/slide" Target="slides/slide21.xml"/><Relationship Id="rId37" Type="http://schemas.openxmlformats.org/officeDocument/2006/relationships/slide" Target="slides/slide26.xml"/><Relationship Id="rId53" Type="http://schemas.openxmlformats.org/officeDocument/2006/relationships/slide" Target="slides/slide42.xml"/><Relationship Id="rId58" Type="http://schemas.openxmlformats.org/officeDocument/2006/relationships/slide" Target="slides/slide47.xml"/><Relationship Id="rId74" Type="http://schemas.openxmlformats.org/officeDocument/2006/relationships/slide" Target="slides/slide63.xml"/><Relationship Id="rId79" Type="http://schemas.openxmlformats.org/officeDocument/2006/relationships/slide" Target="slides/slide68.xml"/><Relationship Id="rId5" Type="http://schemas.openxmlformats.org/officeDocument/2006/relationships/slideMaster" Target="slideMasters/slideMaster1.xml"/><Relationship Id="rId90" Type="http://schemas.microsoft.com/office/2018/10/relationships/authors" Target="authors.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slide" Target="slides/slide45.xml"/><Relationship Id="rId64" Type="http://schemas.openxmlformats.org/officeDocument/2006/relationships/slide" Target="slides/slide53.xml"/><Relationship Id="rId69" Type="http://schemas.openxmlformats.org/officeDocument/2006/relationships/slide" Target="slides/slide58.xml"/><Relationship Id="rId77" Type="http://schemas.openxmlformats.org/officeDocument/2006/relationships/slide" Target="slides/slide66.xml"/><Relationship Id="rId8" Type="http://schemas.openxmlformats.org/officeDocument/2006/relationships/slideMaster" Target="slideMasters/slideMaster4.xml"/><Relationship Id="rId51" Type="http://schemas.openxmlformats.org/officeDocument/2006/relationships/slide" Target="slides/slide40.xml"/><Relationship Id="rId72" Type="http://schemas.openxmlformats.org/officeDocument/2006/relationships/slide" Target="slides/slide61.xml"/><Relationship Id="rId80" Type="http://schemas.openxmlformats.org/officeDocument/2006/relationships/slide" Target="slides/slide69.xml"/><Relationship Id="rId85"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slide" Target="slides/slide48.xml"/><Relationship Id="rId67" Type="http://schemas.openxmlformats.org/officeDocument/2006/relationships/slide" Target="slides/slide56.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slide" Target="slides/slide43.xml"/><Relationship Id="rId62" Type="http://schemas.openxmlformats.org/officeDocument/2006/relationships/slide" Target="slides/slide51.xml"/><Relationship Id="rId70" Type="http://schemas.openxmlformats.org/officeDocument/2006/relationships/slide" Target="slides/slide59.xml"/><Relationship Id="rId75" Type="http://schemas.openxmlformats.org/officeDocument/2006/relationships/slide" Target="slides/slide64.xml"/><Relationship Id="rId83" Type="http://schemas.openxmlformats.org/officeDocument/2006/relationships/notesMaster" Target="notesMasters/notesMaster1.xml"/><Relationship Id="rId88"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2.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 Id="rId10" Type="http://schemas.openxmlformats.org/officeDocument/2006/relationships/slideMaster" Target="slideMasters/slideMaster6.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slide" Target="slides/slide49.xml"/><Relationship Id="rId65" Type="http://schemas.openxmlformats.org/officeDocument/2006/relationships/slide" Target="slides/slide54.xml"/><Relationship Id="rId73" Type="http://schemas.openxmlformats.org/officeDocument/2006/relationships/slide" Target="slides/slide62.xml"/><Relationship Id="rId78" Type="http://schemas.openxmlformats.org/officeDocument/2006/relationships/slide" Target="slides/slide67.xml"/><Relationship Id="rId81" Type="http://schemas.openxmlformats.org/officeDocument/2006/relationships/slide" Target="slides/slide70.xml"/><Relationship Id="rId86"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slideMaster" Target="slideMasters/slideMaster5.xml"/><Relationship Id="rId13" Type="http://schemas.openxmlformats.org/officeDocument/2006/relationships/slide" Target="slides/slide2.xml"/><Relationship Id="rId18" Type="http://schemas.openxmlformats.org/officeDocument/2006/relationships/slide" Target="slides/slide7.xml"/><Relationship Id="rId39" Type="http://schemas.openxmlformats.org/officeDocument/2006/relationships/slide" Target="slides/slide28.xml"/><Relationship Id="rId34" Type="http://schemas.openxmlformats.org/officeDocument/2006/relationships/slide" Target="slides/slide23.xml"/><Relationship Id="rId50" Type="http://schemas.openxmlformats.org/officeDocument/2006/relationships/slide" Target="slides/slide39.xml"/><Relationship Id="rId55" Type="http://schemas.openxmlformats.org/officeDocument/2006/relationships/slide" Target="slides/slide44.xml"/><Relationship Id="rId76" Type="http://schemas.openxmlformats.org/officeDocument/2006/relationships/slide" Target="slides/slide65.xml"/><Relationship Id="rId7" Type="http://schemas.openxmlformats.org/officeDocument/2006/relationships/slideMaster" Target="slideMasters/slideMaster3.xml"/><Relationship Id="rId71" Type="http://schemas.openxmlformats.org/officeDocument/2006/relationships/slide" Target="slides/slide60.xml"/><Relationship Id="rId2" Type="http://schemas.openxmlformats.org/officeDocument/2006/relationships/customXml" Target="../customXml/item2.xml"/><Relationship Id="rId29" Type="http://schemas.openxmlformats.org/officeDocument/2006/relationships/slide" Target="slides/slide18.xml"/><Relationship Id="rId24" Type="http://schemas.openxmlformats.org/officeDocument/2006/relationships/slide" Target="slides/slide13.xml"/><Relationship Id="rId40" Type="http://schemas.openxmlformats.org/officeDocument/2006/relationships/slide" Target="slides/slide29.xml"/><Relationship Id="rId45" Type="http://schemas.openxmlformats.org/officeDocument/2006/relationships/slide" Target="slides/slide34.xml"/><Relationship Id="rId66" Type="http://schemas.openxmlformats.org/officeDocument/2006/relationships/slide" Target="slides/slide55.xml"/><Relationship Id="rId87" Type="http://schemas.openxmlformats.org/officeDocument/2006/relationships/tableStyles" Target="tableStyles.xml"/><Relationship Id="rId61" Type="http://schemas.openxmlformats.org/officeDocument/2006/relationships/slide" Target="slides/slide50.xml"/><Relationship Id="rId82" Type="http://schemas.openxmlformats.org/officeDocument/2006/relationships/slide" Target="slides/slide71.xml"/><Relationship Id="rId19" Type="http://schemas.openxmlformats.org/officeDocument/2006/relationships/slide" Target="slides/slide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tephanie Gorner" userId="196fb7b9-a58c-449e-8c3e-c57e24c5fc93" providerId="ADAL" clId="{BFC663A2-90C4-409C-B003-D36AAF3DD683}"/>
    <pc:docChg chg="custSel addSld modSld sldOrd addMainMaster modMainMaster">
      <pc:chgData name="Stephanie Gorner" userId="196fb7b9-a58c-449e-8c3e-c57e24c5fc93" providerId="ADAL" clId="{BFC663A2-90C4-409C-B003-D36AAF3DD683}" dt="2023-10-31T13:19:37.368" v="73" actId="1076"/>
      <pc:docMkLst>
        <pc:docMk/>
      </pc:docMkLst>
      <pc:sldChg chg="setBg">
        <pc:chgData name="Stephanie Gorner" userId="196fb7b9-a58c-449e-8c3e-c57e24c5fc93" providerId="ADAL" clId="{BFC663A2-90C4-409C-B003-D36AAF3DD683}" dt="2023-10-18T09:39:07.364" v="1"/>
        <pc:sldMkLst>
          <pc:docMk/>
          <pc:sldMk cId="72040092" sldId="4453"/>
        </pc:sldMkLst>
      </pc:sldChg>
      <pc:sldChg chg="setBg">
        <pc:chgData name="Stephanie Gorner" userId="196fb7b9-a58c-449e-8c3e-c57e24c5fc93" providerId="ADAL" clId="{BFC663A2-90C4-409C-B003-D36AAF3DD683}" dt="2023-10-18T09:39:07.364" v="1"/>
        <pc:sldMkLst>
          <pc:docMk/>
          <pc:sldMk cId="3710550065" sldId="4461"/>
        </pc:sldMkLst>
      </pc:sldChg>
      <pc:sldChg chg="setBg">
        <pc:chgData name="Stephanie Gorner" userId="196fb7b9-a58c-449e-8c3e-c57e24c5fc93" providerId="ADAL" clId="{BFC663A2-90C4-409C-B003-D36AAF3DD683}" dt="2023-10-18T09:39:07.364" v="1"/>
        <pc:sldMkLst>
          <pc:docMk/>
          <pc:sldMk cId="680048906" sldId="4462"/>
        </pc:sldMkLst>
      </pc:sldChg>
      <pc:sldChg chg="setBg">
        <pc:chgData name="Stephanie Gorner" userId="196fb7b9-a58c-449e-8c3e-c57e24c5fc93" providerId="ADAL" clId="{BFC663A2-90C4-409C-B003-D36AAF3DD683}" dt="2023-10-18T09:39:07.364" v="1"/>
        <pc:sldMkLst>
          <pc:docMk/>
          <pc:sldMk cId="1580109359" sldId="4463"/>
        </pc:sldMkLst>
      </pc:sldChg>
      <pc:sldChg chg="modSp mod">
        <pc:chgData name="Stephanie Gorner" userId="196fb7b9-a58c-449e-8c3e-c57e24c5fc93" providerId="ADAL" clId="{BFC663A2-90C4-409C-B003-D36AAF3DD683}" dt="2023-10-31T13:19:37.368" v="73" actId="1076"/>
        <pc:sldMkLst>
          <pc:docMk/>
          <pc:sldMk cId="2828192921" sldId="2142533218"/>
        </pc:sldMkLst>
        <pc:spChg chg="mod">
          <ac:chgData name="Stephanie Gorner" userId="196fb7b9-a58c-449e-8c3e-c57e24c5fc93" providerId="ADAL" clId="{BFC663A2-90C4-409C-B003-D36AAF3DD683}" dt="2023-10-31T13:19:37.368" v="73" actId="1076"/>
          <ac:spMkLst>
            <pc:docMk/>
            <pc:sldMk cId="2828192921" sldId="2142533218"/>
            <ac:spMk id="2" creationId="{92D855B6-9F65-C04B-6662-3F3F866D21C3}"/>
          </ac:spMkLst>
        </pc:spChg>
      </pc:sldChg>
      <pc:sldChg chg="addSp modSp add mod">
        <pc:chgData name="Stephanie Gorner" userId="196fb7b9-a58c-449e-8c3e-c57e24c5fc93" providerId="ADAL" clId="{BFC663A2-90C4-409C-B003-D36AAF3DD683}" dt="2023-10-18T09:46:09.923" v="68" actId="1076"/>
        <pc:sldMkLst>
          <pc:docMk/>
          <pc:sldMk cId="3063236383" sldId="2145707879"/>
        </pc:sldMkLst>
        <pc:spChg chg="add mod">
          <ac:chgData name="Stephanie Gorner" userId="196fb7b9-a58c-449e-8c3e-c57e24c5fc93" providerId="ADAL" clId="{BFC663A2-90C4-409C-B003-D36AAF3DD683}" dt="2023-10-18T09:46:09.923" v="68" actId="1076"/>
          <ac:spMkLst>
            <pc:docMk/>
            <pc:sldMk cId="3063236383" sldId="2145707879"/>
            <ac:spMk id="3" creationId="{9E830E6A-5F69-8868-0F22-951A95828339}"/>
          </ac:spMkLst>
        </pc:spChg>
        <pc:spChg chg="mod">
          <ac:chgData name="Stephanie Gorner" userId="196fb7b9-a58c-449e-8c3e-c57e24c5fc93" providerId="ADAL" clId="{BFC663A2-90C4-409C-B003-D36AAF3DD683}" dt="2023-10-18T09:42:05.166" v="4" actId="1076"/>
          <ac:spMkLst>
            <pc:docMk/>
            <pc:sldMk cId="3063236383" sldId="2145707879"/>
            <ac:spMk id="4" creationId="{AB5F8A18-F6A0-455C-5452-98A31962408D}"/>
          </ac:spMkLst>
        </pc:spChg>
      </pc:sldChg>
      <pc:sldChg chg="delSp modSp add mod ord">
        <pc:chgData name="Stephanie Gorner" userId="196fb7b9-a58c-449e-8c3e-c57e24c5fc93" providerId="ADAL" clId="{BFC663A2-90C4-409C-B003-D36AAF3DD683}" dt="2023-10-18T09:44:04.437" v="44"/>
        <pc:sldMkLst>
          <pc:docMk/>
          <pc:sldMk cId="184759127" sldId="2145707880"/>
        </pc:sldMkLst>
        <pc:spChg chg="mod">
          <ac:chgData name="Stephanie Gorner" userId="196fb7b9-a58c-449e-8c3e-c57e24c5fc93" providerId="ADAL" clId="{BFC663A2-90C4-409C-B003-D36AAF3DD683}" dt="2023-10-18T09:43:46.679" v="41" actId="1076"/>
          <ac:spMkLst>
            <pc:docMk/>
            <pc:sldMk cId="184759127" sldId="2145707880"/>
            <ac:spMk id="4" creationId="{AB5F8A18-F6A0-455C-5452-98A31962408D}"/>
          </ac:spMkLst>
        </pc:spChg>
        <pc:picChg chg="del">
          <ac:chgData name="Stephanie Gorner" userId="196fb7b9-a58c-449e-8c3e-c57e24c5fc93" providerId="ADAL" clId="{BFC663A2-90C4-409C-B003-D36AAF3DD683}" dt="2023-10-18T09:43:11.273" v="6" actId="478"/>
          <ac:picMkLst>
            <pc:docMk/>
            <pc:sldMk cId="184759127" sldId="2145707880"/>
            <ac:picMk id="9" creationId="{B5A8FD3D-7A21-FAA1-5144-68CD1E1EDC9F}"/>
          </ac:picMkLst>
        </pc:picChg>
      </pc:sldChg>
      <pc:sldChg chg="modSp add mod ord">
        <pc:chgData name="Stephanie Gorner" userId="196fb7b9-a58c-449e-8c3e-c57e24c5fc93" providerId="ADAL" clId="{BFC663A2-90C4-409C-B003-D36AAF3DD683}" dt="2023-10-18T09:44:19.720" v="58" actId="27636"/>
        <pc:sldMkLst>
          <pc:docMk/>
          <pc:sldMk cId="2049679053" sldId="2145707881"/>
        </pc:sldMkLst>
        <pc:spChg chg="mod">
          <ac:chgData name="Stephanie Gorner" userId="196fb7b9-a58c-449e-8c3e-c57e24c5fc93" providerId="ADAL" clId="{BFC663A2-90C4-409C-B003-D36AAF3DD683}" dt="2023-10-18T09:44:19.720" v="58" actId="27636"/>
          <ac:spMkLst>
            <pc:docMk/>
            <pc:sldMk cId="2049679053" sldId="2145707881"/>
            <ac:spMk id="4" creationId="{AB5F8A18-F6A0-455C-5452-98A31962408D}"/>
          </ac:spMkLst>
        </pc:spChg>
      </pc:sldChg>
      <pc:sldMasterChg chg="add addSldLayout">
        <pc:chgData name="Stephanie Gorner" userId="196fb7b9-a58c-449e-8c3e-c57e24c5fc93" providerId="ADAL" clId="{BFC663A2-90C4-409C-B003-D36AAF3DD683}" dt="2023-10-18T09:41:59.209" v="2" actId="27028"/>
        <pc:sldMasterMkLst>
          <pc:docMk/>
          <pc:sldMasterMk cId="546114077" sldId="2147483648"/>
        </pc:sldMasterMkLst>
        <pc:sldLayoutChg chg="add">
          <pc:chgData name="Stephanie Gorner" userId="196fb7b9-a58c-449e-8c3e-c57e24c5fc93" providerId="ADAL" clId="{BFC663A2-90C4-409C-B003-D36AAF3DD683}" dt="2023-10-18T09:41:59.209" v="2" actId="27028"/>
          <pc:sldLayoutMkLst>
            <pc:docMk/>
            <pc:sldMasterMk cId="546114077" sldId="2147483648"/>
            <pc:sldLayoutMk cId="3482616138" sldId="2147483649"/>
          </pc:sldLayoutMkLst>
        </pc:sldLayoutChg>
      </pc:sldMasterChg>
      <pc:sldMasterChg chg="modSldLayout">
        <pc:chgData name="Stephanie Gorner" userId="196fb7b9-a58c-449e-8c3e-c57e24c5fc93" providerId="ADAL" clId="{BFC663A2-90C4-409C-B003-D36AAF3DD683}" dt="2023-10-18T09:39:07.364" v="1"/>
        <pc:sldMasterMkLst>
          <pc:docMk/>
          <pc:sldMasterMk cId="3441976663" sldId="2147483699"/>
        </pc:sldMasterMkLst>
        <pc:sldLayoutChg chg="setBg">
          <pc:chgData name="Stephanie Gorner" userId="196fb7b9-a58c-449e-8c3e-c57e24c5fc93" providerId="ADAL" clId="{BFC663A2-90C4-409C-B003-D36AAF3DD683}" dt="2023-10-18T09:39:07.364" v="1"/>
          <pc:sldLayoutMkLst>
            <pc:docMk/>
            <pc:sldMasterMk cId="3441976663" sldId="2147483699"/>
            <pc:sldLayoutMk cId="1855905177" sldId="2147483700"/>
          </pc:sldLayoutMkLst>
        </pc:sldLayoutChg>
      </pc:sldMasterChg>
      <pc:sldMasterChg chg="replId modSldLayout">
        <pc:chgData name="Stephanie Gorner" userId="196fb7b9-a58c-449e-8c3e-c57e24c5fc93" providerId="ADAL" clId="{BFC663A2-90C4-409C-B003-D36AAF3DD683}" dt="2023-10-18T09:41:59.209" v="2" actId="27028"/>
        <pc:sldMasterMkLst>
          <pc:docMk/>
          <pc:sldMasterMk cId="2518832642" sldId="2147483724"/>
        </pc:sldMasterMkLst>
        <pc:sldLayoutChg chg="replId">
          <pc:chgData name="Stephanie Gorner" userId="196fb7b9-a58c-449e-8c3e-c57e24c5fc93" providerId="ADAL" clId="{BFC663A2-90C4-409C-B003-D36AAF3DD683}" dt="2023-10-18T09:41:59.209" v="2" actId="27028"/>
          <pc:sldLayoutMkLst>
            <pc:docMk/>
            <pc:sldMasterMk cId="2518832642" sldId="2147483724"/>
            <pc:sldLayoutMk cId="1342997996" sldId="2147483725"/>
          </pc:sldLayoutMkLst>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240DB28-34CE-45FB-BC7B-4A60556360F9}" type="doc">
      <dgm:prSet loTypeId="urn:microsoft.com/office/officeart/2008/layout/VerticalCurvedList" loCatId="list" qsTypeId="urn:microsoft.com/office/officeart/2005/8/quickstyle/simple1" qsCatId="simple" csTypeId="urn:microsoft.com/office/officeart/2005/8/colors/accent3_2" csCatId="accent3" phldr="1"/>
      <dgm:spPr/>
      <dgm:t>
        <a:bodyPr/>
        <a:lstStyle/>
        <a:p>
          <a:endParaRPr lang="en-GB"/>
        </a:p>
      </dgm:t>
    </dgm:pt>
    <dgm:pt modelId="{B450203E-EB42-4076-987F-CBD45E305327}">
      <dgm:prSet custT="1"/>
      <dgm:spPr>
        <a:solidFill>
          <a:srgbClr val="FCBFBE"/>
        </a:solidFill>
      </dgm:spPr>
      <dgm:t>
        <a:bodyPr/>
        <a:lstStyle/>
        <a:p>
          <a:r>
            <a:rPr lang="en-GB" sz="1400" b="1" dirty="0">
              <a:solidFill>
                <a:schemeClr val="tx1"/>
              </a:solidFill>
            </a:rPr>
            <a:t>Engagement, decision, and implementation of our preferred Lancashire Place governance model and partnership arrangement </a:t>
          </a:r>
        </a:p>
      </dgm:t>
    </dgm:pt>
    <dgm:pt modelId="{20A3D52E-4FAA-413B-97B8-1DCEF0F449F3}" type="parTrans" cxnId="{7F24BC2E-90D4-4767-9E08-7DD348AA4EB6}">
      <dgm:prSet/>
      <dgm:spPr/>
      <dgm:t>
        <a:bodyPr/>
        <a:lstStyle/>
        <a:p>
          <a:endParaRPr lang="en-GB" sz="2000" b="1">
            <a:solidFill>
              <a:schemeClr val="tx1"/>
            </a:solidFill>
          </a:endParaRPr>
        </a:p>
      </dgm:t>
    </dgm:pt>
    <dgm:pt modelId="{F70B4FE8-33AC-467F-95A0-BCFD509A36D0}" type="sibTrans" cxnId="{7F24BC2E-90D4-4767-9E08-7DD348AA4EB6}">
      <dgm:prSet/>
      <dgm:spPr/>
      <dgm:t>
        <a:bodyPr/>
        <a:lstStyle/>
        <a:p>
          <a:endParaRPr lang="en-GB" sz="2000" b="1">
            <a:solidFill>
              <a:schemeClr val="tx1"/>
            </a:solidFill>
          </a:endParaRPr>
        </a:p>
      </dgm:t>
    </dgm:pt>
    <dgm:pt modelId="{5C6BC64D-9A6C-4392-A6F3-9E45261A2EE9}">
      <dgm:prSet custT="1"/>
      <dgm:spPr>
        <a:solidFill>
          <a:srgbClr val="FCBFBE"/>
        </a:solidFill>
        <a:ln w="12700" cap="flat" cmpd="sng" algn="ctr">
          <a:solidFill>
            <a:prstClr val="white">
              <a:hueOff val="0"/>
              <a:satOff val="0"/>
              <a:lumOff val="0"/>
              <a:alphaOff val="0"/>
            </a:prstClr>
          </a:solidFill>
          <a:prstDash val="solid"/>
          <a:miter lim="800000"/>
        </a:ln>
        <a:effectLst/>
      </dgm:spPr>
      <dgm:t>
        <a:bodyPr spcFirstLastPara="0" vert="horz" wrap="square" lIns="313888" tIns="35560" rIns="35560" bIns="35560" numCol="1" spcCol="1270" anchor="ctr" anchorCtr="0"/>
        <a:lstStyle/>
        <a:p>
          <a:r>
            <a:rPr lang="en-GB" sz="1400" b="1" kern="1200" dirty="0">
              <a:solidFill>
                <a:schemeClr val="tx1"/>
              </a:solidFill>
            </a:rPr>
            <a:t>Development of our </a:t>
          </a:r>
          <a:r>
            <a:rPr lang="en-GB" sz="1400" b="1" kern="1200" dirty="0">
              <a:solidFill>
                <a:prstClr val="black"/>
              </a:solidFill>
              <a:latin typeface="Arial" panose="020B0604020202020204"/>
              <a:ea typeface="+mn-ea"/>
              <a:cs typeface="+mn-cs"/>
            </a:rPr>
            <a:t>district</a:t>
          </a:r>
          <a:r>
            <a:rPr lang="en-GB" sz="1400" b="1" kern="1200" dirty="0">
              <a:solidFill>
                <a:schemeClr val="tx1"/>
              </a:solidFill>
            </a:rPr>
            <a:t> level Health and Wellbeing Partnerships and agreed delivery plans and metrics for our local priorities</a:t>
          </a:r>
        </a:p>
      </dgm:t>
    </dgm:pt>
    <dgm:pt modelId="{177920BA-F492-4F27-9640-141562F79473}" type="parTrans" cxnId="{9C62DBCD-28B0-4C10-A274-3E25AE18B20E}">
      <dgm:prSet/>
      <dgm:spPr/>
      <dgm:t>
        <a:bodyPr/>
        <a:lstStyle/>
        <a:p>
          <a:endParaRPr lang="en-GB" sz="2000" b="1">
            <a:solidFill>
              <a:schemeClr val="tx1"/>
            </a:solidFill>
          </a:endParaRPr>
        </a:p>
      </dgm:t>
    </dgm:pt>
    <dgm:pt modelId="{6600593F-6C5F-4858-AD5E-ED8BA10C4F76}" type="sibTrans" cxnId="{9C62DBCD-28B0-4C10-A274-3E25AE18B20E}">
      <dgm:prSet/>
      <dgm:spPr/>
      <dgm:t>
        <a:bodyPr/>
        <a:lstStyle/>
        <a:p>
          <a:endParaRPr lang="en-GB" sz="2000" b="1">
            <a:solidFill>
              <a:schemeClr val="tx1"/>
            </a:solidFill>
          </a:endParaRPr>
        </a:p>
      </dgm:t>
    </dgm:pt>
    <dgm:pt modelId="{CB71D5FB-C381-4BA2-BF0C-87F9C36C1921}">
      <dgm:prSet custT="1"/>
      <dgm:spPr>
        <a:solidFill>
          <a:srgbClr val="FCBFBE"/>
        </a:solidFill>
        <a:ln w="12700" cap="flat" cmpd="sng" algn="ctr">
          <a:solidFill>
            <a:prstClr val="white">
              <a:hueOff val="0"/>
              <a:satOff val="0"/>
              <a:lumOff val="0"/>
              <a:alphaOff val="0"/>
            </a:prstClr>
          </a:solidFill>
          <a:prstDash val="solid"/>
          <a:miter lim="800000"/>
        </a:ln>
        <a:effectLst/>
      </dgm:spPr>
      <dgm:t>
        <a:bodyPr spcFirstLastPara="0" vert="horz" wrap="square" lIns="313888" tIns="35560" rIns="35560" bIns="35560" numCol="1" spcCol="1270" anchor="ctr" anchorCtr="0"/>
        <a:lstStyle/>
        <a:p>
          <a:r>
            <a:rPr lang="en-GB" sz="1400" b="1" kern="1200" dirty="0">
              <a:solidFill>
                <a:prstClr val="black"/>
              </a:solidFill>
              <a:latin typeface="Arial" panose="020B0604020202020204"/>
              <a:ea typeface="+mn-ea"/>
              <a:cs typeface="+mn-cs"/>
            </a:rPr>
            <a:t>Agreement</a:t>
          </a:r>
          <a:r>
            <a:rPr lang="en-GB" sz="1400" b="1" kern="1200" dirty="0">
              <a:solidFill>
                <a:schemeClr val="tx1"/>
              </a:solidFill>
            </a:rPr>
            <a:t> to a work programme with the 12 District Councils to improve health and wellbeing </a:t>
          </a:r>
        </a:p>
      </dgm:t>
    </dgm:pt>
    <dgm:pt modelId="{E704E04E-2609-4231-93A1-C310546AD32E}" type="parTrans" cxnId="{4759C12A-61AA-4D55-829C-D5825B0A25DE}">
      <dgm:prSet/>
      <dgm:spPr/>
      <dgm:t>
        <a:bodyPr/>
        <a:lstStyle/>
        <a:p>
          <a:endParaRPr lang="en-GB" sz="2000" b="1">
            <a:solidFill>
              <a:schemeClr val="tx1"/>
            </a:solidFill>
          </a:endParaRPr>
        </a:p>
      </dgm:t>
    </dgm:pt>
    <dgm:pt modelId="{2ED442C0-45B9-4D8E-93DF-A34A0B569ACD}" type="sibTrans" cxnId="{4759C12A-61AA-4D55-829C-D5825B0A25DE}">
      <dgm:prSet/>
      <dgm:spPr/>
      <dgm:t>
        <a:bodyPr/>
        <a:lstStyle/>
        <a:p>
          <a:endParaRPr lang="en-GB" sz="2000" b="1">
            <a:solidFill>
              <a:schemeClr val="tx1"/>
            </a:solidFill>
          </a:endParaRPr>
        </a:p>
      </dgm:t>
    </dgm:pt>
    <dgm:pt modelId="{E8911F50-8648-4B5D-ACA6-C5826009E1FB}">
      <dgm:prSet custT="1"/>
      <dgm:spPr>
        <a:solidFill>
          <a:srgbClr val="FCBFBE"/>
        </a:solidFill>
        <a:ln w="12700" cap="flat" cmpd="sng" algn="ctr">
          <a:solidFill>
            <a:prstClr val="white">
              <a:hueOff val="0"/>
              <a:satOff val="0"/>
              <a:lumOff val="0"/>
              <a:alphaOff val="0"/>
            </a:prstClr>
          </a:solidFill>
          <a:prstDash val="solid"/>
          <a:miter lim="800000"/>
        </a:ln>
        <a:effectLst/>
      </dgm:spPr>
      <dgm:t>
        <a:bodyPr spcFirstLastPara="0" vert="horz" wrap="square" lIns="313888" tIns="35560" rIns="35560" bIns="35560" numCol="1" spcCol="1270" anchor="ctr" anchorCtr="0"/>
        <a:lstStyle/>
        <a:p>
          <a:r>
            <a:rPr lang="en-GB" sz="1400" b="1" dirty="0">
              <a:solidFill>
                <a:schemeClr val="tx1"/>
              </a:solidFill>
            </a:rPr>
            <a:t>Integration Deal – working to develop the Lancashire Place to receive delegations, and with the ICB and LCC on what will be delegated </a:t>
          </a:r>
        </a:p>
      </dgm:t>
    </dgm:pt>
    <dgm:pt modelId="{A64AC309-1F17-4D95-96FF-D1EF7725629A}" type="parTrans" cxnId="{50237436-D0FD-49BF-A0D6-083775BADEB8}">
      <dgm:prSet/>
      <dgm:spPr/>
      <dgm:t>
        <a:bodyPr/>
        <a:lstStyle/>
        <a:p>
          <a:endParaRPr lang="en-GB" sz="2000" b="1">
            <a:solidFill>
              <a:schemeClr val="tx1"/>
            </a:solidFill>
          </a:endParaRPr>
        </a:p>
      </dgm:t>
    </dgm:pt>
    <dgm:pt modelId="{CCD1B22D-68E8-4C48-894E-58BE05A77612}" type="sibTrans" cxnId="{50237436-D0FD-49BF-A0D6-083775BADEB8}">
      <dgm:prSet/>
      <dgm:spPr/>
      <dgm:t>
        <a:bodyPr/>
        <a:lstStyle/>
        <a:p>
          <a:endParaRPr lang="en-GB" sz="2000" b="1">
            <a:solidFill>
              <a:schemeClr val="tx1"/>
            </a:solidFill>
          </a:endParaRPr>
        </a:p>
      </dgm:t>
    </dgm:pt>
    <dgm:pt modelId="{6E7CC6EF-DC7E-4A81-9C37-E151A4E2F710}">
      <dgm:prSet custT="1"/>
      <dgm:spPr>
        <a:solidFill>
          <a:srgbClr val="FCBFBE"/>
        </a:solidFill>
        <a:ln w="12700" cap="flat" cmpd="sng" algn="ctr">
          <a:solidFill>
            <a:prstClr val="white">
              <a:hueOff val="0"/>
              <a:satOff val="0"/>
              <a:lumOff val="0"/>
              <a:alphaOff val="0"/>
            </a:prstClr>
          </a:solidFill>
          <a:prstDash val="solid"/>
          <a:miter lim="800000"/>
        </a:ln>
        <a:effectLst/>
      </dgm:spPr>
      <dgm:t>
        <a:bodyPr spcFirstLastPara="0" vert="horz" wrap="square" lIns="313888" tIns="35560" rIns="35560" bIns="35560" numCol="1" spcCol="1270" anchor="ctr" anchorCtr="0"/>
        <a:lstStyle/>
        <a:p>
          <a:r>
            <a:rPr lang="en-GB" sz="1400" b="1" dirty="0">
              <a:solidFill>
                <a:schemeClr val="tx1"/>
              </a:solidFill>
            </a:rPr>
            <a:t>Created more ICB team events and engagement mechanisms to create energy and belonging in ‘Team Lancashire’</a:t>
          </a:r>
        </a:p>
      </dgm:t>
    </dgm:pt>
    <dgm:pt modelId="{5997B11B-98CF-4109-906A-44160044A812}" type="parTrans" cxnId="{0FAA790D-1653-4376-8DA1-2709D9540E2F}">
      <dgm:prSet/>
      <dgm:spPr/>
      <dgm:t>
        <a:bodyPr/>
        <a:lstStyle/>
        <a:p>
          <a:endParaRPr lang="en-GB" sz="2000" b="1">
            <a:solidFill>
              <a:schemeClr val="tx1"/>
            </a:solidFill>
          </a:endParaRPr>
        </a:p>
      </dgm:t>
    </dgm:pt>
    <dgm:pt modelId="{640EC09C-3B85-4633-9CD4-7D8C11973E98}" type="sibTrans" cxnId="{0FAA790D-1653-4376-8DA1-2709D9540E2F}">
      <dgm:prSet/>
      <dgm:spPr/>
      <dgm:t>
        <a:bodyPr/>
        <a:lstStyle/>
        <a:p>
          <a:endParaRPr lang="en-GB" sz="2000" b="1">
            <a:solidFill>
              <a:schemeClr val="tx1"/>
            </a:solidFill>
          </a:endParaRPr>
        </a:p>
      </dgm:t>
    </dgm:pt>
    <dgm:pt modelId="{B99C5EEA-FEA8-4194-B1B4-8A8B0E42D542}">
      <dgm:prSet custT="1"/>
      <dgm:spPr>
        <a:solidFill>
          <a:srgbClr val="FCBFBE"/>
        </a:solidFill>
        <a:ln w="12700" cap="flat" cmpd="sng" algn="ctr">
          <a:solidFill>
            <a:prstClr val="white">
              <a:hueOff val="0"/>
              <a:satOff val="0"/>
              <a:lumOff val="0"/>
              <a:alphaOff val="0"/>
            </a:prstClr>
          </a:solidFill>
          <a:prstDash val="solid"/>
          <a:miter lim="800000"/>
        </a:ln>
        <a:effectLst/>
      </dgm:spPr>
      <dgm:t>
        <a:bodyPr spcFirstLastPara="0" vert="horz" wrap="square" lIns="313888" tIns="35560" rIns="35560" bIns="35560" numCol="1" spcCol="1270" anchor="ctr" anchorCtr="0"/>
        <a:lstStyle/>
        <a:p>
          <a:pPr marL="0" lvl="0" indent="0" algn="l" defTabSz="622300">
            <a:lnSpc>
              <a:spcPct val="90000"/>
            </a:lnSpc>
            <a:spcBef>
              <a:spcPct val="0"/>
            </a:spcBef>
            <a:spcAft>
              <a:spcPct val="35000"/>
            </a:spcAft>
            <a:buNone/>
          </a:pPr>
          <a:r>
            <a:rPr lang="en-GB" sz="1400" b="1" kern="1200" dirty="0">
              <a:solidFill>
                <a:prstClr val="black"/>
              </a:solidFill>
              <a:latin typeface="Arial" panose="020B0604020202020204"/>
              <a:ea typeface="+mn-ea"/>
              <a:cs typeface="+mn-cs"/>
            </a:rPr>
            <a:t>Developed a performance framework</a:t>
          </a:r>
        </a:p>
      </dgm:t>
    </dgm:pt>
    <dgm:pt modelId="{0F8AD208-1C2F-4D20-A2D3-55B070F00DF0}" type="parTrans" cxnId="{87A437EF-190A-4068-BD2C-03D0AF510167}">
      <dgm:prSet/>
      <dgm:spPr/>
      <dgm:t>
        <a:bodyPr/>
        <a:lstStyle/>
        <a:p>
          <a:endParaRPr lang="en-GB" sz="2000" b="1">
            <a:solidFill>
              <a:schemeClr val="tx1"/>
            </a:solidFill>
          </a:endParaRPr>
        </a:p>
      </dgm:t>
    </dgm:pt>
    <dgm:pt modelId="{0962BE19-01D5-42DE-B549-48503497D36D}" type="sibTrans" cxnId="{87A437EF-190A-4068-BD2C-03D0AF510167}">
      <dgm:prSet/>
      <dgm:spPr/>
      <dgm:t>
        <a:bodyPr/>
        <a:lstStyle/>
        <a:p>
          <a:endParaRPr lang="en-GB" sz="2000" b="1">
            <a:solidFill>
              <a:schemeClr val="tx1"/>
            </a:solidFill>
          </a:endParaRPr>
        </a:p>
      </dgm:t>
    </dgm:pt>
    <dgm:pt modelId="{6812C678-DE24-495F-9748-BBD5B5B5014E}">
      <dgm:prSet custT="1"/>
      <dgm:spPr>
        <a:solidFill>
          <a:srgbClr val="FCBFBE"/>
        </a:solidFill>
        <a:ln w="12700" cap="flat" cmpd="sng" algn="ctr">
          <a:solidFill>
            <a:prstClr val="white">
              <a:hueOff val="0"/>
              <a:satOff val="0"/>
              <a:lumOff val="0"/>
              <a:alphaOff val="0"/>
            </a:prstClr>
          </a:solidFill>
          <a:prstDash val="solid"/>
          <a:miter lim="800000"/>
        </a:ln>
        <a:effectLst/>
      </dgm:spPr>
      <dgm:t>
        <a:bodyPr spcFirstLastPara="0" vert="horz" wrap="square" lIns="313888" tIns="35560" rIns="35560" bIns="35560" numCol="1" spcCol="1270" anchor="ctr" anchorCtr="0"/>
        <a:lstStyle/>
        <a:p>
          <a:pPr marL="0" lvl="0" indent="0" algn="l" defTabSz="622300">
            <a:lnSpc>
              <a:spcPct val="90000"/>
            </a:lnSpc>
            <a:spcBef>
              <a:spcPct val="0"/>
            </a:spcBef>
            <a:spcAft>
              <a:spcPct val="35000"/>
            </a:spcAft>
            <a:buNone/>
          </a:pPr>
          <a:r>
            <a:rPr lang="en-GB" sz="1400" b="1" kern="1200" dirty="0">
              <a:solidFill>
                <a:prstClr val="black"/>
              </a:solidFill>
              <a:latin typeface="Arial" panose="020B0604020202020204"/>
              <a:ea typeface="+mn-ea"/>
              <a:cs typeface="+mn-cs"/>
            </a:rPr>
            <a:t>Started to build our wider workforce</a:t>
          </a:r>
        </a:p>
      </dgm:t>
    </dgm:pt>
    <dgm:pt modelId="{24C73A81-CB1C-453A-8028-C14126607429}" type="parTrans" cxnId="{DD58CA3E-C834-4044-B064-7DEA6E740514}">
      <dgm:prSet/>
      <dgm:spPr/>
      <dgm:t>
        <a:bodyPr/>
        <a:lstStyle/>
        <a:p>
          <a:endParaRPr lang="en-GB" sz="2000" b="1">
            <a:solidFill>
              <a:schemeClr val="tx1"/>
            </a:solidFill>
          </a:endParaRPr>
        </a:p>
      </dgm:t>
    </dgm:pt>
    <dgm:pt modelId="{B3B5B898-9802-409C-97D2-7E167F664D74}" type="sibTrans" cxnId="{DD58CA3E-C834-4044-B064-7DEA6E740514}">
      <dgm:prSet/>
      <dgm:spPr/>
      <dgm:t>
        <a:bodyPr/>
        <a:lstStyle/>
        <a:p>
          <a:endParaRPr lang="en-GB" sz="2000" b="1">
            <a:solidFill>
              <a:schemeClr val="tx1"/>
            </a:solidFill>
          </a:endParaRPr>
        </a:p>
      </dgm:t>
    </dgm:pt>
    <dgm:pt modelId="{CE788967-9D71-4193-BB34-735AD0CF9FA1}" type="pres">
      <dgm:prSet presAssocID="{D240DB28-34CE-45FB-BC7B-4A60556360F9}" presName="Name0" presStyleCnt="0">
        <dgm:presLayoutVars>
          <dgm:chMax val="7"/>
          <dgm:chPref val="7"/>
          <dgm:dir/>
        </dgm:presLayoutVars>
      </dgm:prSet>
      <dgm:spPr/>
    </dgm:pt>
    <dgm:pt modelId="{D11AFBB2-B9BD-4FC1-9E17-73358EE7200E}" type="pres">
      <dgm:prSet presAssocID="{D240DB28-34CE-45FB-BC7B-4A60556360F9}" presName="Name1" presStyleCnt="0"/>
      <dgm:spPr/>
    </dgm:pt>
    <dgm:pt modelId="{2B8CCBAE-7657-4D43-9AE9-4095E2610365}" type="pres">
      <dgm:prSet presAssocID="{D240DB28-34CE-45FB-BC7B-4A60556360F9}" presName="cycle" presStyleCnt="0"/>
      <dgm:spPr/>
    </dgm:pt>
    <dgm:pt modelId="{8DC2AF8F-279B-4C01-858F-F4A3400D5FF9}" type="pres">
      <dgm:prSet presAssocID="{D240DB28-34CE-45FB-BC7B-4A60556360F9}" presName="srcNode" presStyleLbl="node1" presStyleIdx="0" presStyleCnt="7"/>
      <dgm:spPr/>
    </dgm:pt>
    <dgm:pt modelId="{CAE0CF93-E77A-4C0F-A3FF-5745E9F7DF01}" type="pres">
      <dgm:prSet presAssocID="{D240DB28-34CE-45FB-BC7B-4A60556360F9}" presName="conn" presStyleLbl="parChTrans1D2" presStyleIdx="0" presStyleCnt="1"/>
      <dgm:spPr/>
    </dgm:pt>
    <dgm:pt modelId="{9A5AE2B4-A81C-443F-9F07-49316743F9AD}" type="pres">
      <dgm:prSet presAssocID="{D240DB28-34CE-45FB-BC7B-4A60556360F9}" presName="extraNode" presStyleLbl="node1" presStyleIdx="0" presStyleCnt="7"/>
      <dgm:spPr/>
    </dgm:pt>
    <dgm:pt modelId="{B97AC75A-B9EC-4A4B-B96F-24413111A978}" type="pres">
      <dgm:prSet presAssocID="{D240DB28-34CE-45FB-BC7B-4A60556360F9}" presName="dstNode" presStyleLbl="node1" presStyleIdx="0" presStyleCnt="7"/>
      <dgm:spPr/>
    </dgm:pt>
    <dgm:pt modelId="{6271FD94-CB27-4DD8-A89E-CDC829BF9377}" type="pres">
      <dgm:prSet presAssocID="{B450203E-EB42-4076-987F-CBD45E305327}" presName="text_1" presStyleLbl="node1" presStyleIdx="0" presStyleCnt="7">
        <dgm:presLayoutVars>
          <dgm:bulletEnabled val="1"/>
        </dgm:presLayoutVars>
      </dgm:prSet>
      <dgm:spPr/>
    </dgm:pt>
    <dgm:pt modelId="{AD5F91E7-41A3-427E-A3CA-A2DC30BC4CFF}" type="pres">
      <dgm:prSet presAssocID="{B450203E-EB42-4076-987F-CBD45E305327}" presName="accent_1" presStyleCnt="0"/>
      <dgm:spPr/>
    </dgm:pt>
    <dgm:pt modelId="{4387F398-BF44-437F-A67C-C097B66F61B1}" type="pres">
      <dgm:prSet presAssocID="{B450203E-EB42-4076-987F-CBD45E305327}" presName="accentRepeatNode" presStyleLbl="solidFgAcc1" presStyleIdx="0" presStyleCnt="7"/>
      <dgm:spPr/>
    </dgm:pt>
    <dgm:pt modelId="{29FDA59A-8B3E-443B-93A7-85577ED81767}" type="pres">
      <dgm:prSet presAssocID="{5C6BC64D-9A6C-4392-A6F3-9E45261A2EE9}" presName="text_2" presStyleLbl="node1" presStyleIdx="1" presStyleCnt="7">
        <dgm:presLayoutVars>
          <dgm:bulletEnabled val="1"/>
        </dgm:presLayoutVars>
      </dgm:prSet>
      <dgm:spPr>
        <a:xfrm>
          <a:off x="663361" y="791334"/>
          <a:ext cx="9515194" cy="395449"/>
        </a:xfrm>
        <a:prstGeom prst="rect">
          <a:avLst/>
        </a:prstGeom>
      </dgm:spPr>
    </dgm:pt>
    <dgm:pt modelId="{1F3263C2-B68C-4A7A-9309-9E779EB59C21}" type="pres">
      <dgm:prSet presAssocID="{5C6BC64D-9A6C-4392-A6F3-9E45261A2EE9}" presName="accent_2" presStyleCnt="0"/>
      <dgm:spPr/>
    </dgm:pt>
    <dgm:pt modelId="{0BB63DB2-2A0A-4292-9E34-A6B6E0603C65}" type="pres">
      <dgm:prSet presAssocID="{5C6BC64D-9A6C-4392-A6F3-9E45261A2EE9}" presName="accentRepeatNode" presStyleLbl="solidFgAcc1" presStyleIdx="1" presStyleCnt="7"/>
      <dgm:spPr/>
    </dgm:pt>
    <dgm:pt modelId="{EF410CA9-431A-4E1D-89DC-1068B426B3AE}" type="pres">
      <dgm:prSet presAssocID="{CB71D5FB-C381-4BA2-BF0C-87F9C36C1921}" presName="text_3" presStyleLbl="node1" presStyleIdx="2" presStyleCnt="7">
        <dgm:presLayoutVars>
          <dgm:bulletEnabled val="1"/>
        </dgm:presLayoutVars>
      </dgm:prSet>
      <dgm:spPr>
        <a:xfrm>
          <a:off x="859606" y="1384421"/>
          <a:ext cx="9318948" cy="395449"/>
        </a:xfrm>
        <a:prstGeom prst="rect">
          <a:avLst/>
        </a:prstGeom>
      </dgm:spPr>
    </dgm:pt>
    <dgm:pt modelId="{AEFDD2C5-5C69-48C1-88A5-398F562D5164}" type="pres">
      <dgm:prSet presAssocID="{CB71D5FB-C381-4BA2-BF0C-87F9C36C1921}" presName="accent_3" presStyleCnt="0"/>
      <dgm:spPr/>
    </dgm:pt>
    <dgm:pt modelId="{79CCE137-74DC-4207-805C-147172391F26}" type="pres">
      <dgm:prSet presAssocID="{CB71D5FB-C381-4BA2-BF0C-87F9C36C1921}" presName="accentRepeatNode" presStyleLbl="solidFgAcc1" presStyleIdx="2" presStyleCnt="7"/>
      <dgm:spPr/>
    </dgm:pt>
    <dgm:pt modelId="{9AF6DA31-D09D-425A-B41E-A41578134F0D}" type="pres">
      <dgm:prSet presAssocID="{E8911F50-8648-4B5D-ACA6-C5826009E1FB}" presName="text_4" presStyleLbl="node1" presStyleIdx="3" presStyleCnt="7">
        <dgm:presLayoutVars>
          <dgm:bulletEnabled val="1"/>
        </dgm:presLayoutVars>
      </dgm:prSet>
      <dgm:spPr>
        <a:xfrm>
          <a:off x="922266" y="1977944"/>
          <a:ext cx="9256289" cy="395449"/>
        </a:xfrm>
        <a:prstGeom prst="rect">
          <a:avLst/>
        </a:prstGeom>
      </dgm:spPr>
    </dgm:pt>
    <dgm:pt modelId="{681EAC4B-0149-4962-B501-2AF72BA5C74C}" type="pres">
      <dgm:prSet presAssocID="{E8911F50-8648-4B5D-ACA6-C5826009E1FB}" presName="accent_4" presStyleCnt="0"/>
      <dgm:spPr/>
    </dgm:pt>
    <dgm:pt modelId="{DFFA1925-BF4D-4832-BFC4-F7E218BC602C}" type="pres">
      <dgm:prSet presAssocID="{E8911F50-8648-4B5D-ACA6-C5826009E1FB}" presName="accentRepeatNode" presStyleLbl="solidFgAcc1" presStyleIdx="3" presStyleCnt="7"/>
      <dgm:spPr/>
    </dgm:pt>
    <dgm:pt modelId="{71C0A245-13D0-414D-9A5F-B82AA76B9235}" type="pres">
      <dgm:prSet presAssocID="{6E7CC6EF-DC7E-4A81-9C37-E151A4E2F710}" presName="text_5" presStyleLbl="node1" presStyleIdx="4" presStyleCnt="7">
        <dgm:presLayoutVars>
          <dgm:bulletEnabled val="1"/>
        </dgm:presLayoutVars>
      </dgm:prSet>
      <dgm:spPr>
        <a:xfrm>
          <a:off x="859606" y="2571466"/>
          <a:ext cx="9318948" cy="395449"/>
        </a:xfrm>
        <a:prstGeom prst="rect">
          <a:avLst/>
        </a:prstGeom>
      </dgm:spPr>
    </dgm:pt>
    <dgm:pt modelId="{62F0391D-2B82-42FD-827B-F0975FBAD321}" type="pres">
      <dgm:prSet presAssocID="{6E7CC6EF-DC7E-4A81-9C37-E151A4E2F710}" presName="accent_5" presStyleCnt="0"/>
      <dgm:spPr/>
    </dgm:pt>
    <dgm:pt modelId="{3DFC2E2A-634E-4E66-BC6C-E71005564603}" type="pres">
      <dgm:prSet presAssocID="{6E7CC6EF-DC7E-4A81-9C37-E151A4E2F710}" presName="accentRepeatNode" presStyleLbl="solidFgAcc1" presStyleIdx="4" presStyleCnt="7"/>
      <dgm:spPr/>
    </dgm:pt>
    <dgm:pt modelId="{721BA469-DD5C-4952-84E2-2BAC88168638}" type="pres">
      <dgm:prSet presAssocID="{B99C5EEA-FEA8-4194-B1B4-8A8B0E42D542}" presName="text_6" presStyleLbl="node1" presStyleIdx="5" presStyleCnt="7">
        <dgm:presLayoutVars>
          <dgm:bulletEnabled val="1"/>
        </dgm:presLayoutVars>
      </dgm:prSet>
      <dgm:spPr>
        <a:xfrm>
          <a:off x="663361" y="3164554"/>
          <a:ext cx="9515194" cy="395449"/>
        </a:xfrm>
        <a:prstGeom prst="rect">
          <a:avLst/>
        </a:prstGeom>
      </dgm:spPr>
    </dgm:pt>
    <dgm:pt modelId="{29938D40-C7B2-4158-A7F7-295A86EEC921}" type="pres">
      <dgm:prSet presAssocID="{B99C5EEA-FEA8-4194-B1B4-8A8B0E42D542}" presName="accent_6" presStyleCnt="0"/>
      <dgm:spPr/>
    </dgm:pt>
    <dgm:pt modelId="{6F565FA7-2D38-4424-BB19-1208C6D80B11}" type="pres">
      <dgm:prSet presAssocID="{B99C5EEA-FEA8-4194-B1B4-8A8B0E42D542}" presName="accentRepeatNode" presStyleLbl="solidFgAcc1" presStyleIdx="5" presStyleCnt="7"/>
      <dgm:spPr/>
    </dgm:pt>
    <dgm:pt modelId="{873C4CF1-A6E8-42C3-B628-D265CC0BB049}" type="pres">
      <dgm:prSet presAssocID="{6812C678-DE24-495F-9748-BBD5B5B5014E}" presName="text_7" presStyleLbl="node1" presStyleIdx="6" presStyleCnt="7">
        <dgm:presLayoutVars>
          <dgm:bulletEnabled val="1"/>
        </dgm:presLayoutVars>
      </dgm:prSet>
      <dgm:spPr>
        <a:xfrm>
          <a:off x="305246" y="3758076"/>
          <a:ext cx="9873309" cy="395449"/>
        </a:xfrm>
        <a:prstGeom prst="rect">
          <a:avLst/>
        </a:prstGeom>
      </dgm:spPr>
    </dgm:pt>
    <dgm:pt modelId="{0C72AE3F-5C92-4D25-8297-A3F9A6329FBE}" type="pres">
      <dgm:prSet presAssocID="{6812C678-DE24-495F-9748-BBD5B5B5014E}" presName="accent_7" presStyleCnt="0"/>
      <dgm:spPr/>
    </dgm:pt>
    <dgm:pt modelId="{D7DA7BEE-F3D6-4513-8B1D-327A98172599}" type="pres">
      <dgm:prSet presAssocID="{6812C678-DE24-495F-9748-BBD5B5B5014E}" presName="accentRepeatNode" presStyleLbl="solidFgAcc1" presStyleIdx="6" presStyleCnt="7"/>
      <dgm:spPr/>
    </dgm:pt>
  </dgm:ptLst>
  <dgm:cxnLst>
    <dgm:cxn modelId="{0FAA790D-1653-4376-8DA1-2709D9540E2F}" srcId="{D240DB28-34CE-45FB-BC7B-4A60556360F9}" destId="{6E7CC6EF-DC7E-4A81-9C37-E151A4E2F710}" srcOrd="4" destOrd="0" parTransId="{5997B11B-98CF-4109-906A-44160044A812}" sibTransId="{640EC09C-3B85-4633-9CD4-7D8C11973E98}"/>
    <dgm:cxn modelId="{4759C12A-61AA-4D55-829C-D5825B0A25DE}" srcId="{D240DB28-34CE-45FB-BC7B-4A60556360F9}" destId="{CB71D5FB-C381-4BA2-BF0C-87F9C36C1921}" srcOrd="2" destOrd="0" parTransId="{E704E04E-2609-4231-93A1-C310546AD32E}" sibTransId="{2ED442C0-45B9-4D8E-93DF-A34A0B569ACD}"/>
    <dgm:cxn modelId="{7F24BC2E-90D4-4767-9E08-7DD348AA4EB6}" srcId="{D240DB28-34CE-45FB-BC7B-4A60556360F9}" destId="{B450203E-EB42-4076-987F-CBD45E305327}" srcOrd="0" destOrd="0" parTransId="{20A3D52E-4FAA-413B-97B8-1DCEF0F449F3}" sibTransId="{F70B4FE8-33AC-467F-95A0-BCFD509A36D0}"/>
    <dgm:cxn modelId="{50237436-D0FD-49BF-A0D6-083775BADEB8}" srcId="{D240DB28-34CE-45FB-BC7B-4A60556360F9}" destId="{E8911F50-8648-4B5D-ACA6-C5826009E1FB}" srcOrd="3" destOrd="0" parTransId="{A64AC309-1F17-4D95-96FF-D1EF7725629A}" sibTransId="{CCD1B22D-68E8-4C48-894E-58BE05A77612}"/>
    <dgm:cxn modelId="{DD58CA3E-C834-4044-B064-7DEA6E740514}" srcId="{D240DB28-34CE-45FB-BC7B-4A60556360F9}" destId="{6812C678-DE24-495F-9748-BBD5B5B5014E}" srcOrd="6" destOrd="0" parTransId="{24C73A81-CB1C-453A-8028-C14126607429}" sibTransId="{B3B5B898-9802-409C-97D2-7E167F664D74}"/>
    <dgm:cxn modelId="{CA661066-2888-4C73-AF63-815BA992FED5}" type="presOf" srcId="{CB71D5FB-C381-4BA2-BF0C-87F9C36C1921}" destId="{EF410CA9-431A-4E1D-89DC-1068B426B3AE}" srcOrd="0" destOrd="0" presId="urn:microsoft.com/office/officeart/2008/layout/VerticalCurvedList"/>
    <dgm:cxn modelId="{5BAF5C75-F636-4DCF-87EB-B0FDE1798547}" type="presOf" srcId="{5C6BC64D-9A6C-4392-A6F3-9E45261A2EE9}" destId="{29FDA59A-8B3E-443B-93A7-85577ED81767}" srcOrd="0" destOrd="0" presId="urn:microsoft.com/office/officeart/2008/layout/VerticalCurvedList"/>
    <dgm:cxn modelId="{6BB76A7C-5EC4-45EB-A499-CCF579A29CB2}" type="presOf" srcId="{6E7CC6EF-DC7E-4A81-9C37-E151A4E2F710}" destId="{71C0A245-13D0-414D-9A5F-B82AA76B9235}" srcOrd="0" destOrd="0" presId="urn:microsoft.com/office/officeart/2008/layout/VerticalCurvedList"/>
    <dgm:cxn modelId="{1215CD92-4AAA-4B45-B5AF-ABF5713314BA}" type="presOf" srcId="{E8911F50-8648-4B5D-ACA6-C5826009E1FB}" destId="{9AF6DA31-D09D-425A-B41E-A41578134F0D}" srcOrd="0" destOrd="0" presId="urn:microsoft.com/office/officeart/2008/layout/VerticalCurvedList"/>
    <dgm:cxn modelId="{61623C94-10BA-49C4-AE24-7090B0C4EB90}" type="presOf" srcId="{F70B4FE8-33AC-467F-95A0-BCFD509A36D0}" destId="{CAE0CF93-E77A-4C0F-A3FF-5745E9F7DF01}" srcOrd="0" destOrd="0" presId="urn:microsoft.com/office/officeart/2008/layout/VerticalCurvedList"/>
    <dgm:cxn modelId="{D73115B9-802A-41BE-A2F1-A504D2045682}" type="presOf" srcId="{6812C678-DE24-495F-9748-BBD5B5B5014E}" destId="{873C4CF1-A6E8-42C3-B628-D265CC0BB049}" srcOrd="0" destOrd="0" presId="urn:microsoft.com/office/officeart/2008/layout/VerticalCurvedList"/>
    <dgm:cxn modelId="{9C62DBCD-28B0-4C10-A274-3E25AE18B20E}" srcId="{D240DB28-34CE-45FB-BC7B-4A60556360F9}" destId="{5C6BC64D-9A6C-4392-A6F3-9E45261A2EE9}" srcOrd="1" destOrd="0" parTransId="{177920BA-F492-4F27-9640-141562F79473}" sibTransId="{6600593F-6C5F-4858-AD5E-ED8BA10C4F76}"/>
    <dgm:cxn modelId="{912068D8-A433-4333-A78C-37A24F80D9C2}" type="presOf" srcId="{B450203E-EB42-4076-987F-CBD45E305327}" destId="{6271FD94-CB27-4DD8-A89E-CDC829BF9377}" srcOrd="0" destOrd="0" presId="urn:microsoft.com/office/officeart/2008/layout/VerticalCurvedList"/>
    <dgm:cxn modelId="{3ECB17E1-7256-405F-A621-CBEC9A283AAE}" type="presOf" srcId="{D240DB28-34CE-45FB-BC7B-4A60556360F9}" destId="{CE788967-9D71-4193-BB34-735AD0CF9FA1}" srcOrd="0" destOrd="0" presId="urn:microsoft.com/office/officeart/2008/layout/VerticalCurvedList"/>
    <dgm:cxn modelId="{87A437EF-190A-4068-BD2C-03D0AF510167}" srcId="{D240DB28-34CE-45FB-BC7B-4A60556360F9}" destId="{B99C5EEA-FEA8-4194-B1B4-8A8B0E42D542}" srcOrd="5" destOrd="0" parTransId="{0F8AD208-1C2F-4D20-A2D3-55B070F00DF0}" sibTransId="{0962BE19-01D5-42DE-B549-48503497D36D}"/>
    <dgm:cxn modelId="{E507B0F8-DC63-49BA-8624-7C2562D6BB5C}" type="presOf" srcId="{B99C5EEA-FEA8-4194-B1B4-8A8B0E42D542}" destId="{721BA469-DD5C-4952-84E2-2BAC88168638}" srcOrd="0" destOrd="0" presId="urn:microsoft.com/office/officeart/2008/layout/VerticalCurvedList"/>
    <dgm:cxn modelId="{46FDE2F8-FCB2-4CB3-B326-E187FFDE292B}" type="presParOf" srcId="{CE788967-9D71-4193-BB34-735AD0CF9FA1}" destId="{D11AFBB2-B9BD-4FC1-9E17-73358EE7200E}" srcOrd="0" destOrd="0" presId="urn:microsoft.com/office/officeart/2008/layout/VerticalCurvedList"/>
    <dgm:cxn modelId="{C5E5A88C-662B-40AF-A7F5-8B17D4C0DAC5}" type="presParOf" srcId="{D11AFBB2-B9BD-4FC1-9E17-73358EE7200E}" destId="{2B8CCBAE-7657-4D43-9AE9-4095E2610365}" srcOrd="0" destOrd="0" presId="urn:microsoft.com/office/officeart/2008/layout/VerticalCurvedList"/>
    <dgm:cxn modelId="{6CD45CF3-D78B-4C10-9399-2C38DB89E59C}" type="presParOf" srcId="{2B8CCBAE-7657-4D43-9AE9-4095E2610365}" destId="{8DC2AF8F-279B-4C01-858F-F4A3400D5FF9}" srcOrd="0" destOrd="0" presId="urn:microsoft.com/office/officeart/2008/layout/VerticalCurvedList"/>
    <dgm:cxn modelId="{517DCE50-126D-437E-958B-E8B257DFDCE8}" type="presParOf" srcId="{2B8CCBAE-7657-4D43-9AE9-4095E2610365}" destId="{CAE0CF93-E77A-4C0F-A3FF-5745E9F7DF01}" srcOrd="1" destOrd="0" presId="urn:microsoft.com/office/officeart/2008/layout/VerticalCurvedList"/>
    <dgm:cxn modelId="{C8F41495-B251-4A33-90F8-FE687B1B5D06}" type="presParOf" srcId="{2B8CCBAE-7657-4D43-9AE9-4095E2610365}" destId="{9A5AE2B4-A81C-443F-9F07-49316743F9AD}" srcOrd="2" destOrd="0" presId="urn:microsoft.com/office/officeart/2008/layout/VerticalCurvedList"/>
    <dgm:cxn modelId="{00638D8A-F28F-420B-A878-4C17494C4780}" type="presParOf" srcId="{2B8CCBAE-7657-4D43-9AE9-4095E2610365}" destId="{B97AC75A-B9EC-4A4B-B96F-24413111A978}" srcOrd="3" destOrd="0" presId="urn:microsoft.com/office/officeart/2008/layout/VerticalCurvedList"/>
    <dgm:cxn modelId="{ED17D4E9-0B47-46CD-A5A7-714ED8BC65A1}" type="presParOf" srcId="{D11AFBB2-B9BD-4FC1-9E17-73358EE7200E}" destId="{6271FD94-CB27-4DD8-A89E-CDC829BF9377}" srcOrd="1" destOrd="0" presId="urn:microsoft.com/office/officeart/2008/layout/VerticalCurvedList"/>
    <dgm:cxn modelId="{A9CA97DB-0CF2-48E9-959A-881B8A92EB7F}" type="presParOf" srcId="{D11AFBB2-B9BD-4FC1-9E17-73358EE7200E}" destId="{AD5F91E7-41A3-427E-A3CA-A2DC30BC4CFF}" srcOrd="2" destOrd="0" presId="urn:microsoft.com/office/officeart/2008/layout/VerticalCurvedList"/>
    <dgm:cxn modelId="{E34C5B83-696C-47C7-9CAD-FBB9339DDCF5}" type="presParOf" srcId="{AD5F91E7-41A3-427E-A3CA-A2DC30BC4CFF}" destId="{4387F398-BF44-437F-A67C-C097B66F61B1}" srcOrd="0" destOrd="0" presId="urn:microsoft.com/office/officeart/2008/layout/VerticalCurvedList"/>
    <dgm:cxn modelId="{97D803BC-F484-4C1C-A605-655CBA5F47D2}" type="presParOf" srcId="{D11AFBB2-B9BD-4FC1-9E17-73358EE7200E}" destId="{29FDA59A-8B3E-443B-93A7-85577ED81767}" srcOrd="3" destOrd="0" presId="urn:microsoft.com/office/officeart/2008/layout/VerticalCurvedList"/>
    <dgm:cxn modelId="{EC20E161-133C-4D59-80F2-4C93532305C5}" type="presParOf" srcId="{D11AFBB2-B9BD-4FC1-9E17-73358EE7200E}" destId="{1F3263C2-B68C-4A7A-9309-9E779EB59C21}" srcOrd="4" destOrd="0" presId="urn:microsoft.com/office/officeart/2008/layout/VerticalCurvedList"/>
    <dgm:cxn modelId="{2DEB2225-7149-41D0-885A-B172B5014459}" type="presParOf" srcId="{1F3263C2-B68C-4A7A-9309-9E779EB59C21}" destId="{0BB63DB2-2A0A-4292-9E34-A6B6E0603C65}" srcOrd="0" destOrd="0" presId="urn:microsoft.com/office/officeart/2008/layout/VerticalCurvedList"/>
    <dgm:cxn modelId="{75175172-ABDF-47A6-B6D6-BF2297C2860F}" type="presParOf" srcId="{D11AFBB2-B9BD-4FC1-9E17-73358EE7200E}" destId="{EF410CA9-431A-4E1D-89DC-1068B426B3AE}" srcOrd="5" destOrd="0" presId="urn:microsoft.com/office/officeart/2008/layout/VerticalCurvedList"/>
    <dgm:cxn modelId="{D89F463F-B115-4F8D-A8B4-6FD635289F01}" type="presParOf" srcId="{D11AFBB2-B9BD-4FC1-9E17-73358EE7200E}" destId="{AEFDD2C5-5C69-48C1-88A5-398F562D5164}" srcOrd="6" destOrd="0" presId="urn:microsoft.com/office/officeart/2008/layout/VerticalCurvedList"/>
    <dgm:cxn modelId="{8F72F31B-EA99-4D5D-9B05-1102EC829A4E}" type="presParOf" srcId="{AEFDD2C5-5C69-48C1-88A5-398F562D5164}" destId="{79CCE137-74DC-4207-805C-147172391F26}" srcOrd="0" destOrd="0" presId="urn:microsoft.com/office/officeart/2008/layout/VerticalCurvedList"/>
    <dgm:cxn modelId="{F785904E-D60E-4604-818C-EB9ED8346D04}" type="presParOf" srcId="{D11AFBB2-B9BD-4FC1-9E17-73358EE7200E}" destId="{9AF6DA31-D09D-425A-B41E-A41578134F0D}" srcOrd="7" destOrd="0" presId="urn:microsoft.com/office/officeart/2008/layout/VerticalCurvedList"/>
    <dgm:cxn modelId="{A7657F78-86F1-41E7-8195-E6332395D6F7}" type="presParOf" srcId="{D11AFBB2-B9BD-4FC1-9E17-73358EE7200E}" destId="{681EAC4B-0149-4962-B501-2AF72BA5C74C}" srcOrd="8" destOrd="0" presId="urn:microsoft.com/office/officeart/2008/layout/VerticalCurvedList"/>
    <dgm:cxn modelId="{EAA7D044-DCB5-4ADB-9A9E-BCAC69A67FF3}" type="presParOf" srcId="{681EAC4B-0149-4962-B501-2AF72BA5C74C}" destId="{DFFA1925-BF4D-4832-BFC4-F7E218BC602C}" srcOrd="0" destOrd="0" presId="urn:microsoft.com/office/officeart/2008/layout/VerticalCurvedList"/>
    <dgm:cxn modelId="{75287964-F5F7-427F-8C5E-0B248D81F177}" type="presParOf" srcId="{D11AFBB2-B9BD-4FC1-9E17-73358EE7200E}" destId="{71C0A245-13D0-414D-9A5F-B82AA76B9235}" srcOrd="9" destOrd="0" presId="urn:microsoft.com/office/officeart/2008/layout/VerticalCurvedList"/>
    <dgm:cxn modelId="{EE445FAD-644C-4AE7-BE3F-C00436678CA7}" type="presParOf" srcId="{D11AFBB2-B9BD-4FC1-9E17-73358EE7200E}" destId="{62F0391D-2B82-42FD-827B-F0975FBAD321}" srcOrd="10" destOrd="0" presId="urn:microsoft.com/office/officeart/2008/layout/VerticalCurvedList"/>
    <dgm:cxn modelId="{99EF4646-A2C4-4419-AB6D-95B68774C3F0}" type="presParOf" srcId="{62F0391D-2B82-42FD-827B-F0975FBAD321}" destId="{3DFC2E2A-634E-4E66-BC6C-E71005564603}" srcOrd="0" destOrd="0" presId="urn:microsoft.com/office/officeart/2008/layout/VerticalCurvedList"/>
    <dgm:cxn modelId="{483AB399-6BDD-4E94-A328-779551C8C259}" type="presParOf" srcId="{D11AFBB2-B9BD-4FC1-9E17-73358EE7200E}" destId="{721BA469-DD5C-4952-84E2-2BAC88168638}" srcOrd="11" destOrd="0" presId="urn:microsoft.com/office/officeart/2008/layout/VerticalCurvedList"/>
    <dgm:cxn modelId="{8A897D4D-7780-4121-9632-138181FD6E7F}" type="presParOf" srcId="{D11AFBB2-B9BD-4FC1-9E17-73358EE7200E}" destId="{29938D40-C7B2-4158-A7F7-295A86EEC921}" srcOrd="12" destOrd="0" presId="urn:microsoft.com/office/officeart/2008/layout/VerticalCurvedList"/>
    <dgm:cxn modelId="{9463F5B2-7657-49ED-9145-280934DD73F0}" type="presParOf" srcId="{29938D40-C7B2-4158-A7F7-295A86EEC921}" destId="{6F565FA7-2D38-4424-BB19-1208C6D80B11}" srcOrd="0" destOrd="0" presId="urn:microsoft.com/office/officeart/2008/layout/VerticalCurvedList"/>
    <dgm:cxn modelId="{DA0F45BE-C857-459B-BA7C-F7BF5E90A5E4}" type="presParOf" srcId="{D11AFBB2-B9BD-4FC1-9E17-73358EE7200E}" destId="{873C4CF1-A6E8-42C3-B628-D265CC0BB049}" srcOrd="13" destOrd="0" presId="urn:microsoft.com/office/officeart/2008/layout/VerticalCurvedList"/>
    <dgm:cxn modelId="{63319795-C3D4-4CE1-83C9-C4D12773C4FC}" type="presParOf" srcId="{D11AFBB2-B9BD-4FC1-9E17-73358EE7200E}" destId="{0C72AE3F-5C92-4D25-8297-A3F9A6329FBE}" srcOrd="14" destOrd="0" presId="urn:microsoft.com/office/officeart/2008/layout/VerticalCurvedList"/>
    <dgm:cxn modelId="{69290207-4F7B-4BF4-B105-B339F70DB209}" type="presParOf" srcId="{0C72AE3F-5C92-4D25-8297-A3F9A6329FBE}" destId="{D7DA7BEE-F3D6-4513-8B1D-327A98172599}" srcOrd="0" destOrd="0" presId="urn:microsoft.com/office/officeart/2008/layout/VerticalCurvedList"/>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C0975E2-6BFE-4535-8C69-7DB418F4CBB3}" type="doc">
      <dgm:prSet loTypeId="urn:microsoft.com/office/officeart/2009/layout/CircleArrowProcess" loCatId="cycle" qsTypeId="urn:microsoft.com/office/officeart/2005/8/quickstyle/simple1" qsCatId="simple" csTypeId="urn:microsoft.com/office/officeart/2005/8/colors/accent1_2" csCatId="accent1" phldr="1"/>
      <dgm:spPr/>
      <dgm:t>
        <a:bodyPr/>
        <a:lstStyle/>
        <a:p>
          <a:endParaRPr lang="en-GB"/>
        </a:p>
      </dgm:t>
    </dgm:pt>
    <dgm:pt modelId="{4CD5C88F-0209-4A3A-BAE3-B585BF9F068A}">
      <dgm:prSet phldrT="[Text]" custT="1"/>
      <dgm:spPr/>
      <dgm:t>
        <a:bodyPr/>
        <a:lstStyle/>
        <a:p>
          <a:r>
            <a:rPr lang="en-GB" sz="1400" b="1" kern="1200" dirty="0">
              <a:solidFill>
                <a:schemeClr val="bg2">
                  <a:lumMod val="50000"/>
                </a:schemeClr>
              </a:solidFill>
              <a:latin typeface="+mn-lt"/>
              <a:ea typeface="+mn-ea"/>
              <a:cs typeface="+mn-cs"/>
            </a:rPr>
            <a:t>Resident focused</a:t>
          </a:r>
        </a:p>
      </dgm:t>
    </dgm:pt>
    <dgm:pt modelId="{25AAC538-0C9B-4005-92D7-3CCD9156CF92}" type="parTrans" cxnId="{F5E9BD8C-041D-4418-A43F-8013270F3787}">
      <dgm:prSet/>
      <dgm:spPr/>
      <dgm:t>
        <a:bodyPr/>
        <a:lstStyle/>
        <a:p>
          <a:endParaRPr lang="en-GB"/>
        </a:p>
      </dgm:t>
    </dgm:pt>
    <dgm:pt modelId="{BA01245C-90D4-4FD8-8CC3-633DEFF94249}" type="sibTrans" cxnId="{F5E9BD8C-041D-4418-A43F-8013270F3787}">
      <dgm:prSet/>
      <dgm:spPr/>
      <dgm:t>
        <a:bodyPr/>
        <a:lstStyle/>
        <a:p>
          <a:endParaRPr lang="en-GB"/>
        </a:p>
      </dgm:t>
    </dgm:pt>
    <dgm:pt modelId="{3A4E2CD5-7D17-430C-A13B-42505AAB135C}">
      <dgm:prSet phldrT="[Text]" custT="1"/>
      <dgm:spPr/>
      <dgm:t>
        <a:bodyPr/>
        <a:lstStyle/>
        <a:p>
          <a:pPr marL="0" lvl="0" indent="0" algn="ctr" defTabSz="800100">
            <a:lnSpc>
              <a:spcPct val="90000"/>
            </a:lnSpc>
            <a:spcBef>
              <a:spcPct val="0"/>
            </a:spcBef>
            <a:spcAft>
              <a:spcPct val="35000"/>
            </a:spcAft>
            <a:buNone/>
          </a:pPr>
          <a:r>
            <a:rPr lang="en-GB" sz="1400" b="1" kern="1200" dirty="0">
              <a:solidFill>
                <a:srgbClr val="E7E6E6">
                  <a:lumMod val="50000"/>
                </a:srgbClr>
              </a:solidFill>
              <a:latin typeface="Arial" panose="020B0604020202020204"/>
              <a:ea typeface="+mn-ea"/>
              <a:cs typeface="+mn-cs"/>
            </a:rPr>
            <a:t>Collaborative design</a:t>
          </a:r>
        </a:p>
      </dgm:t>
    </dgm:pt>
    <dgm:pt modelId="{6A86DAFC-9E50-49AF-984E-7D5C40A40DC0}" type="parTrans" cxnId="{C683A0A2-1D95-47D9-9E83-A1EC1E56B528}">
      <dgm:prSet/>
      <dgm:spPr/>
      <dgm:t>
        <a:bodyPr/>
        <a:lstStyle/>
        <a:p>
          <a:endParaRPr lang="en-GB"/>
        </a:p>
      </dgm:t>
    </dgm:pt>
    <dgm:pt modelId="{E85E9F93-6E4E-4CCD-8619-9494B95D7814}" type="sibTrans" cxnId="{C683A0A2-1D95-47D9-9E83-A1EC1E56B528}">
      <dgm:prSet/>
      <dgm:spPr/>
      <dgm:t>
        <a:bodyPr/>
        <a:lstStyle/>
        <a:p>
          <a:endParaRPr lang="en-GB"/>
        </a:p>
      </dgm:t>
    </dgm:pt>
    <dgm:pt modelId="{AFFEC791-BFBF-438C-BD3A-0D05EC20E4E4}">
      <dgm:prSet phldrT="[Text]" custT="1"/>
      <dgm:spPr/>
      <dgm:t>
        <a:bodyPr/>
        <a:lstStyle/>
        <a:p>
          <a:pPr marL="0" lvl="0" indent="0" algn="ctr" defTabSz="800100">
            <a:lnSpc>
              <a:spcPct val="90000"/>
            </a:lnSpc>
            <a:spcBef>
              <a:spcPct val="0"/>
            </a:spcBef>
            <a:spcAft>
              <a:spcPct val="35000"/>
            </a:spcAft>
            <a:buNone/>
          </a:pPr>
          <a:r>
            <a:rPr lang="en-GB" sz="1400" b="1" kern="1200" dirty="0">
              <a:solidFill>
                <a:srgbClr val="E7E6E6">
                  <a:lumMod val="50000"/>
                </a:srgbClr>
              </a:solidFill>
              <a:latin typeface="Arial" panose="020B0604020202020204"/>
              <a:ea typeface="+mn-ea"/>
              <a:cs typeface="+mn-cs"/>
            </a:rPr>
            <a:t>Integrated delivery</a:t>
          </a:r>
        </a:p>
      </dgm:t>
    </dgm:pt>
    <dgm:pt modelId="{F72EE2D0-18E5-4D4B-890D-DE959C42D9F5}" type="parTrans" cxnId="{B75D0648-7914-48D8-B12F-6E06085322C6}">
      <dgm:prSet/>
      <dgm:spPr/>
      <dgm:t>
        <a:bodyPr/>
        <a:lstStyle/>
        <a:p>
          <a:endParaRPr lang="en-GB"/>
        </a:p>
      </dgm:t>
    </dgm:pt>
    <dgm:pt modelId="{780AEF8E-36F6-4C32-91AD-B60C8B992097}" type="sibTrans" cxnId="{B75D0648-7914-48D8-B12F-6E06085322C6}">
      <dgm:prSet/>
      <dgm:spPr/>
      <dgm:t>
        <a:bodyPr/>
        <a:lstStyle/>
        <a:p>
          <a:endParaRPr lang="en-GB"/>
        </a:p>
      </dgm:t>
    </dgm:pt>
    <dgm:pt modelId="{2400AB01-E969-4629-83AF-31141B56FAD9}" type="pres">
      <dgm:prSet presAssocID="{AC0975E2-6BFE-4535-8C69-7DB418F4CBB3}" presName="Name0" presStyleCnt="0">
        <dgm:presLayoutVars>
          <dgm:chMax val="7"/>
          <dgm:chPref val="7"/>
          <dgm:dir/>
          <dgm:animLvl val="lvl"/>
        </dgm:presLayoutVars>
      </dgm:prSet>
      <dgm:spPr/>
    </dgm:pt>
    <dgm:pt modelId="{4BFC1A3A-9301-486B-82DE-263596CEF8DC}" type="pres">
      <dgm:prSet presAssocID="{4CD5C88F-0209-4A3A-BAE3-B585BF9F068A}" presName="Accent1" presStyleCnt="0"/>
      <dgm:spPr/>
    </dgm:pt>
    <dgm:pt modelId="{D4E86A23-BBFB-4081-B1B6-6BE49966FB99}" type="pres">
      <dgm:prSet presAssocID="{4CD5C88F-0209-4A3A-BAE3-B585BF9F068A}" presName="Accent" presStyleLbl="node1" presStyleIdx="0" presStyleCnt="3"/>
      <dgm:spPr>
        <a:solidFill>
          <a:srgbClr val="21A699"/>
        </a:solidFill>
      </dgm:spPr>
    </dgm:pt>
    <dgm:pt modelId="{FDBB99FD-E407-4190-B2AF-8BEC74C2D30F}" type="pres">
      <dgm:prSet presAssocID="{4CD5C88F-0209-4A3A-BAE3-B585BF9F068A}" presName="Parent1" presStyleLbl="revTx" presStyleIdx="0" presStyleCnt="3" custLinFactNeighborX="1683" custLinFactNeighborY="-8669">
        <dgm:presLayoutVars>
          <dgm:chMax val="1"/>
          <dgm:chPref val="1"/>
          <dgm:bulletEnabled val="1"/>
        </dgm:presLayoutVars>
      </dgm:prSet>
      <dgm:spPr/>
    </dgm:pt>
    <dgm:pt modelId="{5ADA7223-A5EB-4D65-B97D-D5614F507C96}" type="pres">
      <dgm:prSet presAssocID="{3A4E2CD5-7D17-430C-A13B-42505AAB135C}" presName="Accent2" presStyleCnt="0"/>
      <dgm:spPr/>
    </dgm:pt>
    <dgm:pt modelId="{F47BC05F-1689-46B6-BB0F-FD04D79D4746}" type="pres">
      <dgm:prSet presAssocID="{3A4E2CD5-7D17-430C-A13B-42505AAB135C}" presName="Accent" presStyleLbl="node1" presStyleIdx="1" presStyleCnt="3"/>
      <dgm:spPr>
        <a:solidFill>
          <a:srgbClr val="21A699"/>
        </a:solidFill>
      </dgm:spPr>
    </dgm:pt>
    <dgm:pt modelId="{645F8A7F-ADCD-4AC9-BF8A-E1C767594778}" type="pres">
      <dgm:prSet presAssocID="{3A4E2CD5-7D17-430C-A13B-42505AAB135C}" presName="Parent2" presStyleLbl="revTx" presStyleIdx="1" presStyleCnt="3" custScaleX="172391" custLinFactNeighborX="13467" custLinFactNeighborY="3367">
        <dgm:presLayoutVars>
          <dgm:chMax val="1"/>
          <dgm:chPref val="1"/>
          <dgm:bulletEnabled val="1"/>
        </dgm:presLayoutVars>
      </dgm:prSet>
      <dgm:spPr/>
    </dgm:pt>
    <dgm:pt modelId="{1F41FB5E-5E52-482B-8977-1A9FD10AB80C}" type="pres">
      <dgm:prSet presAssocID="{AFFEC791-BFBF-438C-BD3A-0D05EC20E4E4}" presName="Accent3" presStyleCnt="0"/>
      <dgm:spPr/>
    </dgm:pt>
    <dgm:pt modelId="{67A077F0-4D93-4E1E-951F-F30310204AA1}" type="pres">
      <dgm:prSet presAssocID="{AFFEC791-BFBF-438C-BD3A-0D05EC20E4E4}" presName="Accent" presStyleLbl="node1" presStyleIdx="2" presStyleCnt="3"/>
      <dgm:spPr>
        <a:solidFill>
          <a:srgbClr val="21A699"/>
        </a:solidFill>
      </dgm:spPr>
    </dgm:pt>
    <dgm:pt modelId="{1F443AD3-F914-4C1C-937B-0E3A0FEAB74B}" type="pres">
      <dgm:prSet presAssocID="{AFFEC791-BFBF-438C-BD3A-0D05EC20E4E4}" presName="Parent3" presStyleLbl="revTx" presStyleIdx="2" presStyleCnt="3" custScaleX="121174">
        <dgm:presLayoutVars>
          <dgm:chMax val="1"/>
          <dgm:chPref val="1"/>
          <dgm:bulletEnabled val="1"/>
        </dgm:presLayoutVars>
      </dgm:prSet>
      <dgm:spPr/>
    </dgm:pt>
  </dgm:ptLst>
  <dgm:cxnLst>
    <dgm:cxn modelId="{B1C0010E-3B80-496D-8EF5-49C2CDE92FED}" type="presOf" srcId="{3A4E2CD5-7D17-430C-A13B-42505AAB135C}" destId="{645F8A7F-ADCD-4AC9-BF8A-E1C767594778}" srcOrd="0" destOrd="0" presId="urn:microsoft.com/office/officeart/2009/layout/CircleArrowProcess"/>
    <dgm:cxn modelId="{1FBE3A1F-2D01-4C99-8012-EE6F9277B8ED}" type="presOf" srcId="{AC0975E2-6BFE-4535-8C69-7DB418F4CBB3}" destId="{2400AB01-E969-4629-83AF-31141B56FAD9}" srcOrd="0" destOrd="0" presId="urn:microsoft.com/office/officeart/2009/layout/CircleArrowProcess"/>
    <dgm:cxn modelId="{B6477564-040C-4F16-9D40-32E1E6CF6311}" type="presOf" srcId="{AFFEC791-BFBF-438C-BD3A-0D05EC20E4E4}" destId="{1F443AD3-F914-4C1C-937B-0E3A0FEAB74B}" srcOrd="0" destOrd="0" presId="urn:microsoft.com/office/officeart/2009/layout/CircleArrowProcess"/>
    <dgm:cxn modelId="{B75D0648-7914-48D8-B12F-6E06085322C6}" srcId="{AC0975E2-6BFE-4535-8C69-7DB418F4CBB3}" destId="{AFFEC791-BFBF-438C-BD3A-0D05EC20E4E4}" srcOrd="2" destOrd="0" parTransId="{F72EE2D0-18E5-4D4B-890D-DE959C42D9F5}" sibTransId="{780AEF8E-36F6-4C32-91AD-B60C8B992097}"/>
    <dgm:cxn modelId="{54DAF680-9B7A-421A-969B-3A70BE2FC6F9}" type="presOf" srcId="{4CD5C88F-0209-4A3A-BAE3-B585BF9F068A}" destId="{FDBB99FD-E407-4190-B2AF-8BEC74C2D30F}" srcOrd="0" destOrd="0" presId="urn:microsoft.com/office/officeart/2009/layout/CircleArrowProcess"/>
    <dgm:cxn modelId="{F5E9BD8C-041D-4418-A43F-8013270F3787}" srcId="{AC0975E2-6BFE-4535-8C69-7DB418F4CBB3}" destId="{4CD5C88F-0209-4A3A-BAE3-B585BF9F068A}" srcOrd="0" destOrd="0" parTransId="{25AAC538-0C9B-4005-92D7-3CCD9156CF92}" sibTransId="{BA01245C-90D4-4FD8-8CC3-633DEFF94249}"/>
    <dgm:cxn modelId="{C683A0A2-1D95-47D9-9E83-A1EC1E56B528}" srcId="{AC0975E2-6BFE-4535-8C69-7DB418F4CBB3}" destId="{3A4E2CD5-7D17-430C-A13B-42505AAB135C}" srcOrd="1" destOrd="0" parTransId="{6A86DAFC-9E50-49AF-984E-7D5C40A40DC0}" sibTransId="{E85E9F93-6E4E-4CCD-8619-9494B95D7814}"/>
    <dgm:cxn modelId="{37E3A4D9-02AD-4934-A28C-766735D70F53}" type="presParOf" srcId="{2400AB01-E969-4629-83AF-31141B56FAD9}" destId="{4BFC1A3A-9301-486B-82DE-263596CEF8DC}" srcOrd="0" destOrd="0" presId="urn:microsoft.com/office/officeart/2009/layout/CircleArrowProcess"/>
    <dgm:cxn modelId="{C0929E4B-E073-41C7-9260-5FA69B990E93}" type="presParOf" srcId="{4BFC1A3A-9301-486B-82DE-263596CEF8DC}" destId="{D4E86A23-BBFB-4081-B1B6-6BE49966FB99}" srcOrd="0" destOrd="0" presId="urn:microsoft.com/office/officeart/2009/layout/CircleArrowProcess"/>
    <dgm:cxn modelId="{F51EA19D-E062-496F-A900-08B11A912953}" type="presParOf" srcId="{2400AB01-E969-4629-83AF-31141B56FAD9}" destId="{FDBB99FD-E407-4190-B2AF-8BEC74C2D30F}" srcOrd="1" destOrd="0" presId="urn:microsoft.com/office/officeart/2009/layout/CircleArrowProcess"/>
    <dgm:cxn modelId="{CF476233-6A3E-4640-AA64-F7B627F4683A}" type="presParOf" srcId="{2400AB01-E969-4629-83AF-31141B56FAD9}" destId="{5ADA7223-A5EB-4D65-B97D-D5614F507C96}" srcOrd="2" destOrd="0" presId="urn:microsoft.com/office/officeart/2009/layout/CircleArrowProcess"/>
    <dgm:cxn modelId="{2DAF433A-1196-4CB5-AF17-61D4C58517DB}" type="presParOf" srcId="{5ADA7223-A5EB-4D65-B97D-D5614F507C96}" destId="{F47BC05F-1689-46B6-BB0F-FD04D79D4746}" srcOrd="0" destOrd="0" presId="urn:microsoft.com/office/officeart/2009/layout/CircleArrowProcess"/>
    <dgm:cxn modelId="{F8097F0E-54C6-45D1-A8A0-D00D7BBEF2AC}" type="presParOf" srcId="{2400AB01-E969-4629-83AF-31141B56FAD9}" destId="{645F8A7F-ADCD-4AC9-BF8A-E1C767594778}" srcOrd="3" destOrd="0" presId="urn:microsoft.com/office/officeart/2009/layout/CircleArrowProcess"/>
    <dgm:cxn modelId="{0B2FCF2B-29DC-4EB9-929E-C7F2E70F046E}" type="presParOf" srcId="{2400AB01-E969-4629-83AF-31141B56FAD9}" destId="{1F41FB5E-5E52-482B-8977-1A9FD10AB80C}" srcOrd="4" destOrd="0" presId="urn:microsoft.com/office/officeart/2009/layout/CircleArrowProcess"/>
    <dgm:cxn modelId="{8D3AA4D3-AC56-41FF-830B-7B1F93EEDAC7}" type="presParOf" srcId="{1F41FB5E-5E52-482B-8977-1A9FD10AB80C}" destId="{67A077F0-4D93-4E1E-951F-F30310204AA1}" srcOrd="0" destOrd="0" presId="urn:microsoft.com/office/officeart/2009/layout/CircleArrowProcess"/>
    <dgm:cxn modelId="{C7E0398A-E78E-4450-87FD-61FC2904CE38}" type="presParOf" srcId="{2400AB01-E969-4629-83AF-31141B56FAD9}" destId="{1F443AD3-F914-4C1C-937B-0E3A0FEAB74B}" srcOrd="5" destOrd="0" presId="urn:microsoft.com/office/officeart/2009/layout/CircleArrow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F8BF5FE-9B6F-48A8-ACA5-2DBA7B1D5C49}" type="doc">
      <dgm:prSet loTypeId="urn:microsoft.com/office/officeart/2011/layout/CircleProcess" loCatId="process" qsTypeId="urn:microsoft.com/office/officeart/2005/8/quickstyle/simple1" qsCatId="simple" csTypeId="urn:microsoft.com/office/officeart/2005/8/colors/accent1_2" csCatId="accent1" phldr="1"/>
      <dgm:spPr/>
      <dgm:t>
        <a:bodyPr/>
        <a:lstStyle/>
        <a:p>
          <a:endParaRPr lang="en-GB"/>
        </a:p>
      </dgm:t>
    </dgm:pt>
    <dgm:pt modelId="{C429D9E5-C468-4AD3-A289-A23EDBA5C275}">
      <dgm:prSet phldrT="[Text]" custT="1"/>
      <dgm:spPr>
        <a:ln>
          <a:solidFill>
            <a:srgbClr val="6AA343"/>
          </a:solidFill>
        </a:ln>
      </dgm:spPr>
      <dgm:t>
        <a:bodyPr/>
        <a:lstStyle/>
        <a:p>
          <a:r>
            <a:rPr lang="en-GB" sz="1400" b="1" dirty="0"/>
            <a:t>Delivering with our people</a:t>
          </a:r>
        </a:p>
      </dgm:t>
    </dgm:pt>
    <dgm:pt modelId="{FC4B0A70-46D4-4D1E-83FE-7FFA09E399DF}" type="parTrans" cxnId="{A39BBD0E-E6DA-4739-AB33-86F91D88448A}">
      <dgm:prSet/>
      <dgm:spPr/>
      <dgm:t>
        <a:bodyPr/>
        <a:lstStyle/>
        <a:p>
          <a:endParaRPr lang="en-GB"/>
        </a:p>
      </dgm:t>
    </dgm:pt>
    <dgm:pt modelId="{9B8632D3-3195-4041-9000-AD59C55700E4}" type="sibTrans" cxnId="{A39BBD0E-E6DA-4739-AB33-86F91D88448A}">
      <dgm:prSet/>
      <dgm:spPr/>
      <dgm:t>
        <a:bodyPr/>
        <a:lstStyle/>
        <a:p>
          <a:endParaRPr lang="en-GB"/>
        </a:p>
      </dgm:t>
    </dgm:pt>
    <dgm:pt modelId="{A54C6B29-A018-4AA0-94EC-969B09536B88}">
      <dgm:prSet phldrT="[Text]" custT="1"/>
      <dgm:spPr>
        <a:ln>
          <a:solidFill>
            <a:srgbClr val="0072BC"/>
          </a:solidFill>
        </a:ln>
      </dgm:spPr>
      <dgm:t>
        <a:bodyPr/>
        <a:lstStyle/>
        <a:p>
          <a:r>
            <a:rPr lang="en-GB" sz="1400" b="1" dirty="0"/>
            <a:t>Delivering for our people – life course improvements</a:t>
          </a:r>
        </a:p>
      </dgm:t>
    </dgm:pt>
    <dgm:pt modelId="{47312411-4D3C-4FB7-8BF4-1A77502BBA1F}" type="parTrans" cxnId="{24A3F30B-1CEB-48C1-9EBF-4365C40FB09B}">
      <dgm:prSet/>
      <dgm:spPr/>
      <dgm:t>
        <a:bodyPr/>
        <a:lstStyle/>
        <a:p>
          <a:endParaRPr lang="en-GB"/>
        </a:p>
      </dgm:t>
    </dgm:pt>
    <dgm:pt modelId="{3B0F3F4B-B392-4FB1-A9F2-57660AD2CBD6}" type="sibTrans" cxnId="{24A3F30B-1CEB-48C1-9EBF-4365C40FB09B}">
      <dgm:prSet/>
      <dgm:spPr/>
      <dgm:t>
        <a:bodyPr/>
        <a:lstStyle/>
        <a:p>
          <a:endParaRPr lang="en-GB"/>
        </a:p>
      </dgm:t>
    </dgm:pt>
    <dgm:pt modelId="{2ECD6262-0FD0-4C00-947A-FFF28C61A5E0}">
      <dgm:prSet phldrT="[Text]" custT="1"/>
      <dgm:spPr>
        <a:ln>
          <a:solidFill>
            <a:srgbClr val="0072BC"/>
          </a:solidFill>
        </a:ln>
      </dgm:spPr>
      <dgm:t>
        <a:bodyPr/>
        <a:lstStyle/>
        <a:p>
          <a:r>
            <a:rPr lang="en-GB" sz="1400" b="1" dirty="0"/>
            <a:t>Delivering for our people – integrated services</a:t>
          </a:r>
        </a:p>
      </dgm:t>
    </dgm:pt>
    <dgm:pt modelId="{7C68217B-60DA-4156-BA6B-1CE1A5620DD7}" type="parTrans" cxnId="{4DF95DDE-A4A4-4AE3-85B4-A51B12AF9013}">
      <dgm:prSet/>
      <dgm:spPr/>
      <dgm:t>
        <a:bodyPr/>
        <a:lstStyle/>
        <a:p>
          <a:endParaRPr lang="en-GB"/>
        </a:p>
      </dgm:t>
    </dgm:pt>
    <dgm:pt modelId="{3C7A15B7-EDF4-4056-B47B-E2D8DE275939}" type="sibTrans" cxnId="{4DF95DDE-A4A4-4AE3-85B4-A51B12AF9013}">
      <dgm:prSet/>
      <dgm:spPr/>
      <dgm:t>
        <a:bodyPr/>
        <a:lstStyle/>
        <a:p>
          <a:endParaRPr lang="en-GB"/>
        </a:p>
      </dgm:t>
    </dgm:pt>
    <dgm:pt modelId="{19F9DA28-60F8-4F18-9A3B-3592983FA7ED}">
      <dgm:prSet custT="1"/>
      <dgm:spPr>
        <a:ln>
          <a:solidFill>
            <a:srgbClr val="876DA7"/>
          </a:solidFill>
        </a:ln>
      </dgm:spPr>
      <dgm:t>
        <a:bodyPr/>
        <a:lstStyle/>
        <a:p>
          <a:r>
            <a:rPr lang="en-GB" sz="1400" b="1" dirty="0"/>
            <a:t>Developing our partnership</a:t>
          </a:r>
        </a:p>
      </dgm:t>
    </dgm:pt>
    <dgm:pt modelId="{C2F938D4-1250-4C00-8FB7-0969C79344C6}" type="parTrans" cxnId="{124028E9-6DD6-4340-9BCF-9D401E259820}">
      <dgm:prSet/>
      <dgm:spPr/>
      <dgm:t>
        <a:bodyPr/>
        <a:lstStyle/>
        <a:p>
          <a:endParaRPr lang="en-GB"/>
        </a:p>
      </dgm:t>
    </dgm:pt>
    <dgm:pt modelId="{2DB105D4-521F-491D-9C44-B219F7E24639}" type="sibTrans" cxnId="{124028E9-6DD6-4340-9BCF-9D401E259820}">
      <dgm:prSet/>
      <dgm:spPr/>
      <dgm:t>
        <a:bodyPr/>
        <a:lstStyle/>
        <a:p>
          <a:endParaRPr lang="en-GB"/>
        </a:p>
      </dgm:t>
    </dgm:pt>
    <dgm:pt modelId="{3B191C53-BCCD-4F7A-BBC8-755FA05FBF50}">
      <dgm:prSet/>
      <dgm:spPr>
        <a:ln>
          <a:solidFill>
            <a:srgbClr val="342D6E"/>
          </a:solidFill>
        </a:ln>
      </dgm:spPr>
      <dgm:t>
        <a:bodyPr/>
        <a:lstStyle/>
        <a:p>
          <a:endParaRPr lang="en-GB"/>
        </a:p>
      </dgm:t>
    </dgm:pt>
    <dgm:pt modelId="{D13424E1-F205-45A7-B438-CD0E339D63BC}" type="parTrans" cxnId="{38651CE3-7D59-48D4-9F0C-94616F3B995B}">
      <dgm:prSet/>
      <dgm:spPr/>
      <dgm:t>
        <a:bodyPr/>
        <a:lstStyle/>
        <a:p>
          <a:endParaRPr lang="en-GB"/>
        </a:p>
      </dgm:t>
    </dgm:pt>
    <dgm:pt modelId="{562A7A95-CA9A-4367-84AF-745EC30CE899}" type="sibTrans" cxnId="{38651CE3-7D59-48D4-9F0C-94616F3B995B}">
      <dgm:prSet/>
      <dgm:spPr/>
      <dgm:t>
        <a:bodyPr/>
        <a:lstStyle/>
        <a:p>
          <a:endParaRPr lang="en-GB"/>
        </a:p>
      </dgm:t>
    </dgm:pt>
    <dgm:pt modelId="{1EC07C8E-881A-4FDC-9971-484FF860AC34}" type="pres">
      <dgm:prSet presAssocID="{6F8BF5FE-9B6F-48A8-ACA5-2DBA7B1D5C49}" presName="Name0" presStyleCnt="0">
        <dgm:presLayoutVars>
          <dgm:chMax val="11"/>
          <dgm:chPref val="11"/>
          <dgm:dir/>
          <dgm:resizeHandles/>
        </dgm:presLayoutVars>
      </dgm:prSet>
      <dgm:spPr/>
    </dgm:pt>
    <dgm:pt modelId="{F348D10A-0E3A-466F-8F8F-1B01B01E7D56}" type="pres">
      <dgm:prSet presAssocID="{3B191C53-BCCD-4F7A-BBC8-755FA05FBF50}" presName="Accent5" presStyleCnt="0"/>
      <dgm:spPr/>
    </dgm:pt>
    <dgm:pt modelId="{A5ABD3AC-FAD2-4A23-ADF2-C8AFD20E6199}" type="pres">
      <dgm:prSet presAssocID="{3B191C53-BCCD-4F7A-BBC8-755FA05FBF50}" presName="Accent" presStyleLbl="node1" presStyleIdx="0" presStyleCnt="5"/>
      <dgm:spPr>
        <a:solidFill>
          <a:srgbClr val="342D6E"/>
        </a:solidFill>
        <a:ln>
          <a:solidFill>
            <a:srgbClr val="342D6E"/>
          </a:solidFill>
        </a:ln>
      </dgm:spPr>
    </dgm:pt>
    <dgm:pt modelId="{296C454D-3CF1-4138-A630-31267BCA88FD}" type="pres">
      <dgm:prSet presAssocID="{3B191C53-BCCD-4F7A-BBC8-755FA05FBF50}" presName="ParentBackground5" presStyleCnt="0"/>
      <dgm:spPr/>
    </dgm:pt>
    <dgm:pt modelId="{4C745F34-CE60-45B7-90FE-C88CCB1B8794}" type="pres">
      <dgm:prSet presAssocID="{3B191C53-BCCD-4F7A-BBC8-755FA05FBF50}" presName="ParentBackground" presStyleLbl="fgAcc1" presStyleIdx="0" presStyleCnt="5"/>
      <dgm:spPr/>
    </dgm:pt>
    <dgm:pt modelId="{36087870-1FDB-45EC-99DE-BAC4801FF02D}" type="pres">
      <dgm:prSet presAssocID="{3B191C53-BCCD-4F7A-BBC8-755FA05FBF50}" presName="Parent5" presStyleLbl="revTx" presStyleIdx="0" presStyleCnt="0">
        <dgm:presLayoutVars>
          <dgm:chMax val="1"/>
          <dgm:chPref val="1"/>
          <dgm:bulletEnabled val="1"/>
        </dgm:presLayoutVars>
      </dgm:prSet>
      <dgm:spPr/>
    </dgm:pt>
    <dgm:pt modelId="{A1807691-4335-4348-95AE-4CE21E8F9C30}" type="pres">
      <dgm:prSet presAssocID="{19F9DA28-60F8-4F18-9A3B-3592983FA7ED}" presName="Accent4" presStyleCnt="0"/>
      <dgm:spPr/>
    </dgm:pt>
    <dgm:pt modelId="{4D8B194E-ECDE-4C2B-B5B3-23B3BCA0AB81}" type="pres">
      <dgm:prSet presAssocID="{19F9DA28-60F8-4F18-9A3B-3592983FA7ED}" presName="Accent" presStyleLbl="node1" presStyleIdx="1" presStyleCnt="5"/>
      <dgm:spPr>
        <a:solidFill>
          <a:srgbClr val="876DA7"/>
        </a:solidFill>
        <a:ln>
          <a:solidFill>
            <a:srgbClr val="876DA7"/>
          </a:solidFill>
        </a:ln>
      </dgm:spPr>
    </dgm:pt>
    <dgm:pt modelId="{7A3825EE-F320-4286-A572-D3D0F4133E78}" type="pres">
      <dgm:prSet presAssocID="{19F9DA28-60F8-4F18-9A3B-3592983FA7ED}" presName="ParentBackground4" presStyleCnt="0"/>
      <dgm:spPr/>
    </dgm:pt>
    <dgm:pt modelId="{77BEB253-1761-493B-8F8E-0A02CFCF3A40}" type="pres">
      <dgm:prSet presAssocID="{19F9DA28-60F8-4F18-9A3B-3592983FA7ED}" presName="ParentBackground" presStyleLbl="fgAcc1" presStyleIdx="1" presStyleCnt="5"/>
      <dgm:spPr/>
    </dgm:pt>
    <dgm:pt modelId="{9BE8A198-7F37-4902-8E32-DB9044937219}" type="pres">
      <dgm:prSet presAssocID="{19F9DA28-60F8-4F18-9A3B-3592983FA7ED}" presName="Parent4" presStyleLbl="revTx" presStyleIdx="0" presStyleCnt="0">
        <dgm:presLayoutVars>
          <dgm:chMax val="1"/>
          <dgm:chPref val="1"/>
          <dgm:bulletEnabled val="1"/>
        </dgm:presLayoutVars>
      </dgm:prSet>
      <dgm:spPr/>
    </dgm:pt>
    <dgm:pt modelId="{BA286961-C32A-4524-96A7-9CA1AC4BF6F3}" type="pres">
      <dgm:prSet presAssocID="{2ECD6262-0FD0-4C00-947A-FFF28C61A5E0}" presName="Accent3" presStyleCnt="0"/>
      <dgm:spPr/>
    </dgm:pt>
    <dgm:pt modelId="{359518F5-A693-4203-8F89-E6C1E0CD406E}" type="pres">
      <dgm:prSet presAssocID="{2ECD6262-0FD0-4C00-947A-FFF28C61A5E0}" presName="Accent" presStyleLbl="node1" presStyleIdx="2" presStyleCnt="5"/>
      <dgm:spPr>
        <a:solidFill>
          <a:srgbClr val="0072BC"/>
        </a:solidFill>
        <a:ln>
          <a:solidFill>
            <a:srgbClr val="0072BC"/>
          </a:solidFill>
        </a:ln>
      </dgm:spPr>
    </dgm:pt>
    <dgm:pt modelId="{1D2B5175-B6F2-4A44-B1C5-E1D996C0B6D4}" type="pres">
      <dgm:prSet presAssocID="{2ECD6262-0FD0-4C00-947A-FFF28C61A5E0}" presName="ParentBackground3" presStyleCnt="0"/>
      <dgm:spPr/>
    </dgm:pt>
    <dgm:pt modelId="{740C9B17-0405-4AC8-A46E-0A96C2793648}" type="pres">
      <dgm:prSet presAssocID="{2ECD6262-0FD0-4C00-947A-FFF28C61A5E0}" presName="ParentBackground" presStyleLbl="fgAcc1" presStyleIdx="2" presStyleCnt="5"/>
      <dgm:spPr/>
    </dgm:pt>
    <dgm:pt modelId="{B8B9FD26-9662-43DE-8F78-8BA4116AB3C8}" type="pres">
      <dgm:prSet presAssocID="{2ECD6262-0FD0-4C00-947A-FFF28C61A5E0}" presName="Parent3" presStyleLbl="revTx" presStyleIdx="0" presStyleCnt="0">
        <dgm:presLayoutVars>
          <dgm:chMax val="1"/>
          <dgm:chPref val="1"/>
          <dgm:bulletEnabled val="1"/>
        </dgm:presLayoutVars>
      </dgm:prSet>
      <dgm:spPr/>
    </dgm:pt>
    <dgm:pt modelId="{0B1671BF-D111-480B-913A-CEBA3226951A}" type="pres">
      <dgm:prSet presAssocID="{A54C6B29-A018-4AA0-94EC-969B09536B88}" presName="Accent2" presStyleCnt="0"/>
      <dgm:spPr/>
    </dgm:pt>
    <dgm:pt modelId="{E8FF351B-66EE-4B09-A2AD-340C417CBCD9}" type="pres">
      <dgm:prSet presAssocID="{A54C6B29-A018-4AA0-94EC-969B09536B88}" presName="Accent" presStyleLbl="node1" presStyleIdx="3" presStyleCnt="5"/>
      <dgm:spPr>
        <a:solidFill>
          <a:srgbClr val="0072BC"/>
        </a:solidFill>
        <a:ln>
          <a:solidFill>
            <a:srgbClr val="0072BC"/>
          </a:solidFill>
        </a:ln>
      </dgm:spPr>
    </dgm:pt>
    <dgm:pt modelId="{91E79633-0B78-4523-8739-188DB3253B1C}" type="pres">
      <dgm:prSet presAssocID="{A54C6B29-A018-4AA0-94EC-969B09536B88}" presName="ParentBackground2" presStyleCnt="0"/>
      <dgm:spPr/>
    </dgm:pt>
    <dgm:pt modelId="{1A12B790-6D32-48FB-BDE3-9BD5E69F3196}" type="pres">
      <dgm:prSet presAssocID="{A54C6B29-A018-4AA0-94EC-969B09536B88}" presName="ParentBackground" presStyleLbl="fgAcc1" presStyleIdx="3" presStyleCnt="5"/>
      <dgm:spPr/>
    </dgm:pt>
    <dgm:pt modelId="{893E5CD1-08DA-4729-B9F6-F542509CBB47}" type="pres">
      <dgm:prSet presAssocID="{A54C6B29-A018-4AA0-94EC-969B09536B88}" presName="Parent2" presStyleLbl="revTx" presStyleIdx="0" presStyleCnt="0">
        <dgm:presLayoutVars>
          <dgm:chMax val="1"/>
          <dgm:chPref val="1"/>
          <dgm:bulletEnabled val="1"/>
        </dgm:presLayoutVars>
      </dgm:prSet>
      <dgm:spPr/>
    </dgm:pt>
    <dgm:pt modelId="{0D12316B-9517-45EC-82C1-66C03028B42B}" type="pres">
      <dgm:prSet presAssocID="{C429D9E5-C468-4AD3-A289-A23EDBA5C275}" presName="Accent1" presStyleCnt="0"/>
      <dgm:spPr/>
    </dgm:pt>
    <dgm:pt modelId="{5D7A5CDB-5990-4277-B668-9783E4AD20A0}" type="pres">
      <dgm:prSet presAssocID="{C429D9E5-C468-4AD3-A289-A23EDBA5C275}" presName="Accent" presStyleLbl="node1" presStyleIdx="4" presStyleCnt="5"/>
      <dgm:spPr>
        <a:solidFill>
          <a:srgbClr val="6AA343"/>
        </a:solidFill>
        <a:ln>
          <a:solidFill>
            <a:srgbClr val="6AA343"/>
          </a:solidFill>
        </a:ln>
      </dgm:spPr>
    </dgm:pt>
    <dgm:pt modelId="{7F9CB9CB-C89F-4821-BF75-D50F1B98152D}" type="pres">
      <dgm:prSet presAssocID="{C429D9E5-C468-4AD3-A289-A23EDBA5C275}" presName="ParentBackground1" presStyleCnt="0"/>
      <dgm:spPr/>
    </dgm:pt>
    <dgm:pt modelId="{CCFC7F6F-0B84-441C-926E-391D58A21A31}" type="pres">
      <dgm:prSet presAssocID="{C429D9E5-C468-4AD3-A289-A23EDBA5C275}" presName="ParentBackground" presStyleLbl="fgAcc1" presStyleIdx="4" presStyleCnt="5"/>
      <dgm:spPr/>
    </dgm:pt>
    <dgm:pt modelId="{50B3C565-5C0A-4764-9F16-D6CF79FE77DE}" type="pres">
      <dgm:prSet presAssocID="{C429D9E5-C468-4AD3-A289-A23EDBA5C275}" presName="Parent1" presStyleLbl="revTx" presStyleIdx="0" presStyleCnt="0">
        <dgm:presLayoutVars>
          <dgm:chMax val="1"/>
          <dgm:chPref val="1"/>
          <dgm:bulletEnabled val="1"/>
        </dgm:presLayoutVars>
      </dgm:prSet>
      <dgm:spPr/>
    </dgm:pt>
  </dgm:ptLst>
  <dgm:cxnLst>
    <dgm:cxn modelId="{24A3F30B-1CEB-48C1-9EBF-4365C40FB09B}" srcId="{6F8BF5FE-9B6F-48A8-ACA5-2DBA7B1D5C49}" destId="{A54C6B29-A018-4AA0-94EC-969B09536B88}" srcOrd="1" destOrd="0" parTransId="{47312411-4D3C-4FB7-8BF4-1A77502BBA1F}" sibTransId="{3B0F3F4B-B392-4FB1-A9F2-57660AD2CBD6}"/>
    <dgm:cxn modelId="{A39BBD0E-E6DA-4739-AB33-86F91D88448A}" srcId="{6F8BF5FE-9B6F-48A8-ACA5-2DBA7B1D5C49}" destId="{C429D9E5-C468-4AD3-A289-A23EDBA5C275}" srcOrd="0" destOrd="0" parTransId="{FC4B0A70-46D4-4D1E-83FE-7FFA09E399DF}" sibTransId="{9B8632D3-3195-4041-9000-AD59C55700E4}"/>
    <dgm:cxn modelId="{C29CDA1C-475C-4312-B325-5DE5980B77D2}" type="presOf" srcId="{19F9DA28-60F8-4F18-9A3B-3592983FA7ED}" destId="{77BEB253-1761-493B-8F8E-0A02CFCF3A40}" srcOrd="0" destOrd="0" presId="urn:microsoft.com/office/officeart/2011/layout/CircleProcess"/>
    <dgm:cxn modelId="{3826DC36-A66B-418A-BC7B-031AB449EF15}" type="presOf" srcId="{3B191C53-BCCD-4F7A-BBC8-755FA05FBF50}" destId="{36087870-1FDB-45EC-99DE-BAC4801FF02D}" srcOrd="1" destOrd="0" presId="urn:microsoft.com/office/officeart/2011/layout/CircleProcess"/>
    <dgm:cxn modelId="{9AE9315D-72BE-4C62-B5A1-C71979EE4291}" type="presOf" srcId="{C429D9E5-C468-4AD3-A289-A23EDBA5C275}" destId="{CCFC7F6F-0B84-441C-926E-391D58A21A31}" srcOrd="0" destOrd="0" presId="urn:microsoft.com/office/officeart/2011/layout/CircleProcess"/>
    <dgm:cxn modelId="{5A367C67-4DAD-43E1-AC72-138CC3F011F1}" type="presOf" srcId="{C429D9E5-C468-4AD3-A289-A23EDBA5C275}" destId="{50B3C565-5C0A-4764-9F16-D6CF79FE77DE}" srcOrd="1" destOrd="0" presId="urn:microsoft.com/office/officeart/2011/layout/CircleProcess"/>
    <dgm:cxn modelId="{0DCA154B-004F-4701-BBFE-E3D3DA1FC6E2}" type="presOf" srcId="{6F8BF5FE-9B6F-48A8-ACA5-2DBA7B1D5C49}" destId="{1EC07C8E-881A-4FDC-9971-484FF860AC34}" srcOrd="0" destOrd="0" presId="urn:microsoft.com/office/officeart/2011/layout/CircleProcess"/>
    <dgm:cxn modelId="{6EA04986-B5FE-47AF-981D-194586B82B67}" type="presOf" srcId="{2ECD6262-0FD0-4C00-947A-FFF28C61A5E0}" destId="{B8B9FD26-9662-43DE-8F78-8BA4116AB3C8}" srcOrd="1" destOrd="0" presId="urn:microsoft.com/office/officeart/2011/layout/CircleProcess"/>
    <dgm:cxn modelId="{9D9A5F9B-6AA4-4515-ACB1-10BD6FDE5C82}" type="presOf" srcId="{2ECD6262-0FD0-4C00-947A-FFF28C61A5E0}" destId="{740C9B17-0405-4AC8-A46E-0A96C2793648}" srcOrd="0" destOrd="0" presId="urn:microsoft.com/office/officeart/2011/layout/CircleProcess"/>
    <dgm:cxn modelId="{024310A1-95DF-4C80-BDB5-9C8CB4487A39}" type="presOf" srcId="{A54C6B29-A018-4AA0-94EC-969B09536B88}" destId="{893E5CD1-08DA-4729-B9F6-F542509CBB47}" srcOrd="1" destOrd="0" presId="urn:microsoft.com/office/officeart/2011/layout/CircleProcess"/>
    <dgm:cxn modelId="{458686AD-C3E2-481C-BB1D-C879126EC8B1}" type="presOf" srcId="{3B191C53-BCCD-4F7A-BBC8-755FA05FBF50}" destId="{4C745F34-CE60-45B7-90FE-C88CCB1B8794}" srcOrd="0" destOrd="0" presId="urn:microsoft.com/office/officeart/2011/layout/CircleProcess"/>
    <dgm:cxn modelId="{421B43CB-49CD-43A2-9E28-9A2AAF6C4C68}" type="presOf" srcId="{19F9DA28-60F8-4F18-9A3B-3592983FA7ED}" destId="{9BE8A198-7F37-4902-8E32-DB9044937219}" srcOrd="1" destOrd="0" presId="urn:microsoft.com/office/officeart/2011/layout/CircleProcess"/>
    <dgm:cxn modelId="{4DF95DDE-A4A4-4AE3-85B4-A51B12AF9013}" srcId="{6F8BF5FE-9B6F-48A8-ACA5-2DBA7B1D5C49}" destId="{2ECD6262-0FD0-4C00-947A-FFF28C61A5E0}" srcOrd="2" destOrd="0" parTransId="{7C68217B-60DA-4156-BA6B-1CE1A5620DD7}" sibTransId="{3C7A15B7-EDF4-4056-B47B-E2D8DE275939}"/>
    <dgm:cxn modelId="{38651CE3-7D59-48D4-9F0C-94616F3B995B}" srcId="{6F8BF5FE-9B6F-48A8-ACA5-2DBA7B1D5C49}" destId="{3B191C53-BCCD-4F7A-BBC8-755FA05FBF50}" srcOrd="4" destOrd="0" parTransId="{D13424E1-F205-45A7-B438-CD0E339D63BC}" sibTransId="{562A7A95-CA9A-4367-84AF-745EC30CE899}"/>
    <dgm:cxn modelId="{3263DEE8-0583-4C28-9EE5-59838862EFEA}" type="presOf" srcId="{A54C6B29-A018-4AA0-94EC-969B09536B88}" destId="{1A12B790-6D32-48FB-BDE3-9BD5E69F3196}" srcOrd="0" destOrd="0" presId="urn:microsoft.com/office/officeart/2011/layout/CircleProcess"/>
    <dgm:cxn modelId="{124028E9-6DD6-4340-9BCF-9D401E259820}" srcId="{6F8BF5FE-9B6F-48A8-ACA5-2DBA7B1D5C49}" destId="{19F9DA28-60F8-4F18-9A3B-3592983FA7ED}" srcOrd="3" destOrd="0" parTransId="{C2F938D4-1250-4C00-8FB7-0969C79344C6}" sibTransId="{2DB105D4-521F-491D-9C44-B219F7E24639}"/>
    <dgm:cxn modelId="{D90059F2-8755-4CCE-AD1F-E76C238BB794}" type="presParOf" srcId="{1EC07C8E-881A-4FDC-9971-484FF860AC34}" destId="{F348D10A-0E3A-466F-8F8F-1B01B01E7D56}" srcOrd="0" destOrd="0" presId="urn:microsoft.com/office/officeart/2011/layout/CircleProcess"/>
    <dgm:cxn modelId="{953954FF-7EA9-4E8D-850E-1895FB28618D}" type="presParOf" srcId="{F348D10A-0E3A-466F-8F8F-1B01B01E7D56}" destId="{A5ABD3AC-FAD2-4A23-ADF2-C8AFD20E6199}" srcOrd="0" destOrd="0" presId="urn:microsoft.com/office/officeart/2011/layout/CircleProcess"/>
    <dgm:cxn modelId="{632A1EAD-CC80-46D3-9204-BDBAA3F75835}" type="presParOf" srcId="{1EC07C8E-881A-4FDC-9971-484FF860AC34}" destId="{296C454D-3CF1-4138-A630-31267BCA88FD}" srcOrd="1" destOrd="0" presId="urn:microsoft.com/office/officeart/2011/layout/CircleProcess"/>
    <dgm:cxn modelId="{9F3C1A32-9D42-4E97-ABAD-7F122412E558}" type="presParOf" srcId="{296C454D-3CF1-4138-A630-31267BCA88FD}" destId="{4C745F34-CE60-45B7-90FE-C88CCB1B8794}" srcOrd="0" destOrd="0" presId="urn:microsoft.com/office/officeart/2011/layout/CircleProcess"/>
    <dgm:cxn modelId="{87A70F77-908A-4E7A-BA1B-A6AE2AAD80F4}" type="presParOf" srcId="{1EC07C8E-881A-4FDC-9971-484FF860AC34}" destId="{36087870-1FDB-45EC-99DE-BAC4801FF02D}" srcOrd="2" destOrd="0" presId="urn:microsoft.com/office/officeart/2011/layout/CircleProcess"/>
    <dgm:cxn modelId="{0CFCCBEE-E149-429E-B768-1838D749DBB7}" type="presParOf" srcId="{1EC07C8E-881A-4FDC-9971-484FF860AC34}" destId="{A1807691-4335-4348-95AE-4CE21E8F9C30}" srcOrd="3" destOrd="0" presId="urn:microsoft.com/office/officeart/2011/layout/CircleProcess"/>
    <dgm:cxn modelId="{B35312D5-77EA-47BC-A474-64E4E0F3090B}" type="presParOf" srcId="{A1807691-4335-4348-95AE-4CE21E8F9C30}" destId="{4D8B194E-ECDE-4C2B-B5B3-23B3BCA0AB81}" srcOrd="0" destOrd="0" presId="urn:microsoft.com/office/officeart/2011/layout/CircleProcess"/>
    <dgm:cxn modelId="{B9660490-0D3B-4B21-9E61-233E12E41DE9}" type="presParOf" srcId="{1EC07C8E-881A-4FDC-9971-484FF860AC34}" destId="{7A3825EE-F320-4286-A572-D3D0F4133E78}" srcOrd="4" destOrd="0" presId="urn:microsoft.com/office/officeart/2011/layout/CircleProcess"/>
    <dgm:cxn modelId="{CF321FEF-49B2-4444-BCA9-43E725A2FD52}" type="presParOf" srcId="{7A3825EE-F320-4286-A572-D3D0F4133E78}" destId="{77BEB253-1761-493B-8F8E-0A02CFCF3A40}" srcOrd="0" destOrd="0" presId="urn:microsoft.com/office/officeart/2011/layout/CircleProcess"/>
    <dgm:cxn modelId="{451D7AA0-DD90-493A-B291-CB10C84B53C9}" type="presParOf" srcId="{1EC07C8E-881A-4FDC-9971-484FF860AC34}" destId="{9BE8A198-7F37-4902-8E32-DB9044937219}" srcOrd="5" destOrd="0" presId="urn:microsoft.com/office/officeart/2011/layout/CircleProcess"/>
    <dgm:cxn modelId="{DC5E9FF4-7365-40B6-9297-5A12B617ADFB}" type="presParOf" srcId="{1EC07C8E-881A-4FDC-9971-484FF860AC34}" destId="{BA286961-C32A-4524-96A7-9CA1AC4BF6F3}" srcOrd="6" destOrd="0" presId="urn:microsoft.com/office/officeart/2011/layout/CircleProcess"/>
    <dgm:cxn modelId="{282ED254-9E10-4DB5-B8CC-822652593731}" type="presParOf" srcId="{BA286961-C32A-4524-96A7-9CA1AC4BF6F3}" destId="{359518F5-A693-4203-8F89-E6C1E0CD406E}" srcOrd="0" destOrd="0" presId="urn:microsoft.com/office/officeart/2011/layout/CircleProcess"/>
    <dgm:cxn modelId="{2F07A87E-325D-4F2B-AC22-473C460422A6}" type="presParOf" srcId="{1EC07C8E-881A-4FDC-9971-484FF860AC34}" destId="{1D2B5175-B6F2-4A44-B1C5-E1D996C0B6D4}" srcOrd="7" destOrd="0" presId="urn:microsoft.com/office/officeart/2011/layout/CircleProcess"/>
    <dgm:cxn modelId="{7709B2BA-2FFF-45CB-A6A3-280338A4F1DD}" type="presParOf" srcId="{1D2B5175-B6F2-4A44-B1C5-E1D996C0B6D4}" destId="{740C9B17-0405-4AC8-A46E-0A96C2793648}" srcOrd="0" destOrd="0" presId="urn:microsoft.com/office/officeart/2011/layout/CircleProcess"/>
    <dgm:cxn modelId="{9AF25930-1687-48BE-AC76-5C4D24ABAEA3}" type="presParOf" srcId="{1EC07C8E-881A-4FDC-9971-484FF860AC34}" destId="{B8B9FD26-9662-43DE-8F78-8BA4116AB3C8}" srcOrd="8" destOrd="0" presId="urn:microsoft.com/office/officeart/2011/layout/CircleProcess"/>
    <dgm:cxn modelId="{EF0C3E2D-74DE-4557-8973-4D4EBAE6ACFE}" type="presParOf" srcId="{1EC07C8E-881A-4FDC-9971-484FF860AC34}" destId="{0B1671BF-D111-480B-913A-CEBA3226951A}" srcOrd="9" destOrd="0" presId="urn:microsoft.com/office/officeart/2011/layout/CircleProcess"/>
    <dgm:cxn modelId="{7516753E-68C0-47D9-8813-B5E785D02037}" type="presParOf" srcId="{0B1671BF-D111-480B-913A-CEBA3226951A}" destId="{E8FF351B-66EE-4B09-A2AD-340C417CBCD9}" srcOrd="0" destOrd="0" presId="urn:microsoft.com/office/officeart/2011/layout/CircleProcess"/>
    <dgm:cxn modelId="{DB1D4F39-B384-4C48-AA7E-55069743CF14}" type="presParOf" srcId="{1EC07C8E-881A-4FDC-9971-484FF860AC34}" destId="{91E79633-0B78-4523-8739-188DB3253B1C}" srcOrd="10" destOrd="0" presId="urn:microsoft.com/office/officeart/2011/layout/CircleProcess"/>
    <dgm:cxn modelId="{70B5B075-0FD9-40C2-8174-196CD7765875}" type="presParOf" srcId="{91E79633-0B78-4523-8739-188DB3253B1C}" destId="{1A12B790-6D32-48FB-BDE3-9BD5E69F3196}" srcOrd="0" destOrd="0" presId="urn:microsoft.com/office/officeart/2011/layout/CircleProcess"/>
    <dgm:cxn modelId="{9B13E9AF-A53D-436A-B74D-37E580CF27AD}" type="presParOf" srcId="{1EC07C8E-881A-4FDC-9971-484FF860AC34}" destId="{893E5CD1-08DA-4729-B9F6-F542509CBB47}" srcOrd="11" destOrd="0" presId="urn:microsoft.com/office/officeart/2011/layout/CircleProcess"/>
    <dgm:cxn modelId="{6C1605A0-C53C-4BAD-A46C-932A9A87939A}" type="presParOf" srcId="{1EC07C8E-881A-4FDC-9971-484FF860AC34}" destId="{0D12316B-9517-45EC-82C1-66C03028B42B}" srcOrd="12" destOrd="0" presId="urn:microsoft.com/office/officeart/2011/layout/CircleProcess"/>
    <dgm:cxn modelId="{6D569B11-C24B-49F0-B962-DD579DA5E6F9}" type="presParOf" srcId="{0D12316B-9517-45EC-82C1-66C03028B42B}" destId="{5D7A5CDB-5990-4277-B668-9783E4AD20A0}" srcOrd="0" destOrd="0" presId="urn:microsoft.com/office/officeart/2011/layout/CircleProcess"/>
    <dgm:cxn modelId="{7B21D486-D9DB-4DC8-9374-E84B061701AD}" type="presParOf" srcId="{1EC07C8E-881A-4FDC-9971-484FF860AC34}" destId="{7F9CB9CB-C89F-4821-BF75-D50F1B98152D}" srcOrd="13" destOrd="0" presId="urn:microsoft.com/office/officeart/2011/layout/CircleProcess"/>
    <dgm:cxn modelId="{304456D0-F1AF-47F2-B200-44861185718E}" type="presParOf" srcId="{7F9CB9CB-C89F-4821-BF75-D50F1B98152D}" destId="{CCFC7F6F-0B84-441C-926E-391D58A21A31}" srcOrd="0" destOrd="0" presId="urn:microsoft.com/office/officeart/2011/layout/CircleProcess"/>
    <dgm:cxn modelId="{73D682CD-0925-4F92-9228-24BC02F8F77E}" type="presParOf" srcId="{1EC07C8E-881A-4FDC-9971-484FF860AC34}" destId="{50B3C565-5C0A-4764-9F16-D6CF79FE77DE}" srcOrd="14" destOrd="0" presId="urn:microsoft.com/office/officeart/2011/layout/Circle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6A26821-4E46-4AFB-876E-B8D802D0AFD6}" type="doc">
      <dgm:prSet loTypeId="urn:microsoft.com/office/officeart/2005/8/layout/vList5" loCatId="list" qsTypeId="urn:microsoft.com/office/officeart/2005/8/quickstyle/simple1" qsCatId="simple" csTypeId="urn:microsoft.com/office/officeart/2005/8/colors/colorful5" csCatId="colorful" phldr="1"/>
      <dgm:spPr/>
      <dgm:t>
        <a:bodyPr/>
        <a:lstStyle/>
        <a:p>
          <a:endParaRPr lang="en-GB"/>
        </a:p>
      </dgm:t>
    </dgm:pt>
    <dgm:pt modelId="{0D60269E-ED0E-47E9-AD4A-1DE4FA2E7438}">
      <dgm:prSet phldrT="[Text]" custT="1"/>
      <dgm:spPr>
        <a:solidFill>
          <a:srgbClr val="6AA343"/>
        </a:solidFill>
      </dgm:spPr>
      <dgm:t>
        <a:bodyPr/>
        <a:lstStyle/>
        <a:p>
          <a:r>
            <a:rPr lang="en-GB" sz="1500" dirty="0"/>
            <a:t>Delivering with our people</a:t>
          </a:r>
        </a:p>
      </dgm:t>
    </dgm:pt>
    <dgm:pt modelId="{0D85D90F-DEAD-40BF-9FA6-9528C23FF814}" type="parTrans" cxnId="{65858890-805E-436A-A9E1-3F521FA62DFE}">
      <dgm:prSet/>
      <dgm:spPr/>
      <dgm:t>
        <a:bodyPr/>
        <a:lstStyle/>
        <a:p>
          <a:endParaRPr lang="en-GB" sz="2000"/>
        </a:p>
      </dgm:t>
    </dgm:pt>
    <dgm:pt modelId="{837F403A-C5CF-4CA4-A31F-0DAECA78CEA0}" type="sibTrans" cxnId="{65858890-805E-436A-A9E1-3F521FA62DFE}">
      <dgm:prSet/>
      <dgm:spPr/>
      <dgm:t>
        <a:bodyPr/>
        <a:lstStyle/>
        <a:p>
          <a:endParaRPr lang="en-GB" sz="2000"/>
        </a:p>
      </dgm:t>
    </dgm:pt>
    <dgm:pt modelId="{5A594BB7-7CA7-407B-9160-42B24DCC935F}">
      <dgm:prSet phldrT="[Text]" custT="1"/>
      <dgm:spPr>
        <a:solidFill>
          <a:srgbClr val="6AA343">
            <a:alpha val="20000"/>
          </a:srgbClr>
        </a:solidFill>
      </dgm:spPr>
      <dgm:t>
        <a:bodyPr/>
        <a:lstStyle/>
        <a:p>
          <a:pPr>
            <a:lnSpc>
              <a:spcPct val="100000"/>
            </a:lnSpc>
            <a:spcAft>
              <a:spcPts val="0"/>
            </a:spcAft>
          </a:pPr>
          <a:r>
            <a:rPr lang="en-GB" sz="1400" dirty="0"/>
            <a:t>Priority wards and dying well engagement work with communities </a:t>
          </a:r>
        </a:p>
      </dgm:t>
    </dgm:pt>
    <dgm:pt modelId="{C52C1F0C-9D29-44BA-9EAA-92148C55DF8F}" type="parTrans" cxnId="{CD044E62-EA3C-442B-8B7D-554897500E2D}">
      <dgm:prSet/>
      <dgm:spPr/>
      <dgm:t>
        <a:bodyPr/>
        <a:lstStyle/>
        <a:p>
          <a:endParaRPr lang="en-GB" sz="2000"/>
        </a:p>
      </dgm:t>
    </dgm:pt>
    <dgm:pt modelId="{89D9EB7D-9E9F-4501-850C-16F31A6A1205}" type="sibTrans" cxnId="{CD044E62-EA3C-442B-8B7D-554897500E2D}">
      <dgm:prSet/>
      <dgm:spPr/>
      <dgm:t>
        <a:bodyPr/>
        <a:lstStyle/>
        <a:p>
          <a:endParaRPr lang="en-GB" sz="2000"/>
        </a:p>
      </dgm:t>
    </dgm:pt>
    <dgm:pt modelId="{00824840-76A1-4963-B9DC-0D66EFA18B61}">
      <dgm:prSet phldrT="[Text]" custT="1"/>
      <dgm:spPr>
        <a:solidFill>
          <a:srgbClr val="0072BC"/>
        </a:solidFill>
      </dgm:spPr>
      <dgm:t>
        <a:bodyPr/>
        <a:lstStyle/>
        <a:p>
          <a:r>
            <a:rPr lang="en-GB" sz="1500" dirty="0"/>
            <a:t>Community services transformation </a:t>
          </a:r>
        </a:p>
      </dgm:t>
    </dgm:pt>
    <dgm:pt modelId="{1DB989A9-4DA3-4AD4-91DE-C2DB1816DE41}" type="parTrans" cxnId="{161A55F8-DCF8-4ABA-A519-7565E98099B7}">
      <dgm:prSet/>
      <dgm:spPr/>
      <dgm:t>
        <a:bodyPr/>
        <a:lstStyle/>
        <a:p>
          <a:endParaRPr lang="en-GB" sz="2000"/>
        </a:p>
      </dgm:t>
    </dgm:pt>
    <dgm:pt modelId="{4469079D-7188-42E7-B435-F30C534DEC54}" type="sibTrans" cxnId="{161A55F8-DCF8-4ABA-A519-7565E98099B7}">
      <dgm:prSet/>
      <dgm:spPr/>
      <dgm:t>
        <a:bodyPr/>
        <a:lstStyle/>
        <a:p>
          <a:endParaRPr lang="en-GB" sz="2000"/>
        </a:p>
      </dgm:t>
    </dgm:pt>
    <dgm:pt modelId="{EDAFE5BA-34F0-499D-9778-E9A5C254609C}">
      <dgm:prSet phldrT="[Text]" custT="1"/>
      <dgm:spPr>
        <a:solidFill>
          <a:srgbClr val="0072BC">
            <a:alpha val="20000"/>
          </a:srgbClr>
        </a:solidFill>
      </dgm:spPr>
      <dgm:t>
        <a:bodyPr/>
        <a:lstStyle/>
        <a:p>
          <a:pPr>
            <a:lnSpc>
              <a:spcPct val="100000"/>
            </a:lnSpc>
            <a:spcAft>
              <a:spcPts val="0"/>
            </a:spcAft>
          </a:pPr>
          <a:r>
            <a:rPr lang="en-GB" sz="1150" dirty="0"/>
            <a:t> </a:t>
          </a:r>
          <a:r>
            <a:rPr lang="en-GB" sz="1400" dirty="0"/>
            <a:t>Enhanced care at home – Intermediate Care future operating model agreed</a:t>
          </a:r>
        </a:p>
      </dgm:t>
    </dgm:pt>
    <dgm:pt modelId="{218C6A57-C55C-43D4-BD4A-3654A761C37D}" type="parTrans" cxnId="{E8C9FAF9-C7AC-48F9-8589-D851E75AD198}">
      <dgm:prSet/>
      <dgm:spPr/>
      <dgm:t>
        <a:bodyPr/>
        <a:lstStyle/>
        <a:p>
          <a:endParaRPr lang="en-GB" sz="2000"/>
        </a:p>
      </dgm:t>
    </dgm:pt>
    <dgm:pt modelId="{CFBA21B4-D4D7-408E-B2B3-AB1365667E70}" type="sibTrans" cxnId="{E8C9FAF9-C7AC-48F9-8589-D851E75AD198}">
      <dgm:prSet/>
      <dgm:spPr/>
      <dgm:t>
        <a:bodyPr/>
        <a:lstStyle/>
        <a:p>
          <a:endParaRPr lang="en-GB" sz="2000"/>
        </a:p>
      </dgm:t>
    </dgm:pt>
    <dgm:pt modelId="{458AA411-DCB4-432F-AE2C-DECBB47FFB1D}">
      <dgm:prSet phldrT="[Text]" custT="1"/>
      <dgm:spPr>
        <a:solidFill>
          <a:srgbClr val="0072BC">
            <a:alpha val="20000"/>
          </a:srgbClr>
        </a:solidFill>
      </dgm:spPr>
      <dgm:t>
        <a:bodyPr/>
        <a:lstStyle/>
        <a:p>
          <a:pPr>
            <a:lnSpc>
              <a:spcPct val="100000"/>
            </a:lnSpc>
            <a:spcAft>
              <a:spcPts val="0"/>
            </a:spcAft>
          </a:pPr>
          <a:r>
            <a:rPr lang="en-GB" sz="1400" dirty="0"/>
            <a:t> Community services transformation</a:t>
          </a:r>
        </a:p>
      </dgm:t>
    </dgm:pt>
    <dgm:pt modelId="{7BC029F9-1022-4356-B8D3-4E4AF0C80920}" type="parTrans" cxnId="{1C1750ED-3F32-4368-8DA8-6C79E7B02516}">
      <dgm:prSet/>
      <dgm:spPr/>
      <dgm:t>
        <a:bodyPr/>
        <a:lstStyle/>
        <a:p>
          <a:endParaRPr lang="en-GB" sz="2000"/>
        </a:p>
      </dgm:t>
    </dgm:pt>
    <dgm:pt modelId="{9030C33B-4BB7-42BF-A55F-292D5678A1BE}" type="sibTrans" cxnId="{1C1750ED-3F32-4368-8DA8-6C79E7B02516}">
      <dgm:prSet/>
      <dgm:spPr/>
      <dgm:t>
        <a:bodyPr/>
        <a:lstStyle/>
        <a:p>
          <a:endParaRPr lang="en-GB" sz="2000"/>
        </a:p>
      </dgm:t>
    </dgm:pt>
    <dgm:pt modelId="{76308BEE-C2B0-49EF-BDE8-9123849F7FD4}">
      <dgm:prSet phldrT="[Text]" custT="1"/>
      <dgm:spPr>
        <a:solidFill>
          <a:srgbClr val="0072BC"/>
        </a:solidFill>
      </dgm:spPr>
      <dgm:t>
        <a:bodyPr/>
        <a:lstStyle/>
        <a:p>
          <a:r>
            <a:rPr lang="en-GB" sz="1500" dirty="0"/>
            <a:t>Primary care neighbourhoods</a:t>
          </a:r>
        </a:p>
      </dgm:t>
    </dgm:pt>
    <dgm:pt modelId="{D2DFCD07-8024-46C9-A62F-21FC355D0E7B}" type="parTrans" cxnId="{F5A6C98D-6E05-47CC-816A-88414D9318B3}">
      <dgm:prSet/>
      <dgm:spPr/>
      <dgm:t>
        <a:bodyPr/>
        <a:lstStyle/>
        <a:p>
          <a:endParaRPr lang="en-GB" sz="2000"/>
        </a:p>
      </dgm:t>
    </dgm:pt>
    <dgm:pt modelId="{EF46BE05-0BBB-497F-B38B-D38A8C85181B}" type="sibTrans" cxnId="{F5A6C98D-6E05-47CC-816A-88414D9318B3}">
      <dgm:prSet/>
      <dgm:spPr/>
      <dgm:t>
        <a:bodyPr/>
        <a:lstStyle/>
        <a:p>
          <a:endParaRPr lang="en-GB" sz="2000"/>
        </a:p>
      </dgm:t>
    </dgm:pt>
    <dgm:pt modelId="{0BB57B75-78D9-496B-A834-74847AB995B0}">
      <dgm:prSet phldrT="[Text]" custT="1"/>
      <dgm:spPr>
        <a:solidFill>
          <a:srgbClr val="0072BC">
            <a:alpha val="20000"/>
          </a:srgbClr>
        </a:solidFill>
      </dgm:spPr>
      <dgm:t>
        <a:bodyPr/>
        <a:lstStyle/>
        <a:p>
          <a:pPr>
            <a:lnSpc>
              <a:spcPct val="100000"/>
            </a:lnSpc>
            <a:spcAft>
              <a:spcPts val="0"/>
            </a:spcAft>
            <a:buFont typeface="Arial" panose="020B0604020202020204" pitchFamily="34" charset="0"/>
            <a:buChar char="•"/>
          </a:pPr>
          <a:r>
            <a:rPr lang="en-GB" sz="1600" dirty="0"/>
            <a:t>Review and re-launch integrated neighbourhood arrangements</a:t>
          </a:r>
        </a:p>
      </dgm:t>
    </dgm:pt>
    <dgm:pt modelId="{96085451-2BDE-49BA-B4FC-D6049DCEF6B8}" type="parTrans" cxnId="{4CEFD136-D56E-44BA-B88C-D91C49772630}">
      <dgm:prSet/>
      <dgm:spPr/>
      <dgm:t>
        <a:bodyPr/>
        <a:lstStyle/>
        <a:p>
          <a:endParaRPr lang="en-GB" sz="2000"/>
        </a:p>
      </dgm:t>
    </dgm:pt>
    <dgm:pt modelId="{EB65FD55-601A-4396-A75C-B1E031212E0F}" type="sibTrans" cxnId="{4CEFD136-D56E-44BA-B88C-D91C49772630}">
      <dgm:prSet/>
      <dgm:spPr/>
      <dgm:t>
        <a:bodyPr/>
        <a:lstStyle/>
        <a:p>
          <a:endParaRPr lang="en-GB" sz="2000"/>
        </a:p>
      </dgm:t>
    </dgm:pt>
    <dgm:pt modelId="{3BE705FD-9DC1-4783-BE14-649D1F403D01}">
      <dgm:prSet custT="1"/>
      <dgm:spPr>
        <a:solidFill>
          <a:srgbClr val="0072BC"/>
        </a:solidFill>
      </dgm:spPr>
      <dgm:t>
        <a:bodyPr/>
        <a:lstStyle/>
        <a:p>
          <a:r>
            <a:rPr lang="en-GB" sz="1500" dirty="0"/>
            <a:t>Mental health service transformation</a:t>
          </a:r>
        </a:p>
      </dgm:t>
    </dgm:pt>
    <dgm:pt modelId="{1298088A-A7EC-4CDE-8E0E-622A1BC7BEB6}" type="parTrans" cxnId="{C57DA868-D909-444B-A6E2-0AB5E040CB24}">
      <dgm:prSet/>
      <dgm:spPr/>
      <dgm:t>
        <a:bodyPr/>
        <a:lstStyle/>
        <a:p>
          <a:endParaRPr lang="en-GB" sz="2000"/>
        </a:p>
      </dgm:t>
    </dgm:pt>
    <dgm:pt modelId="{ADCF90F9-9915-4916-AA2F-26F27F4A29C0}" type="sibTrans" cxnId="{C57DA868-D909-444B-A6E2-0AB5E040CB24}">
      <dgm:prSet/>
      <dgm:spPr/>
      <dgm:t>
        <a:bodyPr/>
        <a:lstStyle/>
        <a:p>
          <a:endParaRPr lang="en-GB" sz="2000"/>
        </a:p>
      </dgm:t>
    </dgm:pt>
    <dgm:pt modelId="{11608A0C-210A-4308-8019-A62F24C8706A}">
      <dgm:prSet custT="1"/>
      <dgm:spPr>
        <a:solidFill>
          <a:srgbClr val="0072BC">
            <a:alpha val="20000"/>
          </a:srgbClr>
        </a:solidFill>
      </dgm:spPr>
      <dgm:t>
        <a:bodyPr/>
        <a:lstStyle/>
        <a:p>
          <a:pPr marL="0" marR="0" lvl="0" indent="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150" dirty="0"/>
            <a:t>  </a:t>
          </a:r>
          <a:r>
            <a:rPr lang="en-GB" sz="1600" dirty="0"/>
            <a:t>Aligning Community Mental Health Team developments and hubs to our neighbourhood delivery</a:t>
          </a:r>
          <a:endParaRPr lang="en-GB" sz="1150" dirty="0"/>
        </a:p>
      </dgm:t>
    </dgm:pt>
    <dgm:pt modelId="{70F1B61E-8B4B-45DE-8192-C5AC59FFF5E9}" type="parTrans" cxnId="{2FD8DAA3-9EF1-4B59-848B-60AE5273623B}">
      <dgm:prSet/>
      <dgm:spPr/>
      <dgm:t>
        <a:bodyPr/>
        <a:lstStyle/>
        <a:p>
          <a:endParaRPr lang="en-GB" sz="2000"/>
        </a:p>
      </dgm:t>
    </dgm:pt>
    <dgm:pt modelId="{11D60D6E-D990-4A3C-B687-0601C54C1351}" type="sibTrans" cxnId="{2FD8DAA3-9EF1-4B59-848B-60AE5273623B}">
      <dgm:prSet/>
      <dgm:spPr/>
      <dgm:t>
        <a:bodyPr/>
        <a:lstStyle/>
        <a:p>
          <a:endParaRPr lang="en-GB" sz="2000"/>
        </a:p>
      </dgm:t>
    </dgm:pt>
    <dgm:pt modelId="{078C1C53-CCF5-41CD-BC76-6CF84187C727}">
      <dgm:prSet custT="1"/>
      <dgm:spPr>
        <a:solidFill>
          <a:srgbClr val="0072BC"/>
        </a:solidFill>
      </dgm:spPr>
      <dgm:t>
        <a:bodyPr/>
        <a:lstStyle/>
        <a:p>
          <a:r>
            <a:rPr lang="en-GB" sz="1500" dirty="0"/>
            <a:t>Wider recovery and transformation </a:t>
          </a:r>
        </a:p>
      </dgm:t>
    </dgm:pt>
    <dgm:pt modelId="{92D8E254-4F90-493C-897E-EE767588FE6C}" type="parTrans" cxnId="{5FF8FF1A-86CB-4995-BF93-0B3A85DB52EE}">
      <dgm:prSet/>
      <dgm:spPr/>
      <dgm:t>
        <a:bodyPr/>
        <a:lstStyle/>
        <a:p>
          <a:endParaRPr lang="en-GB" sz="2000"/>
        </a:p>
      </dgm:t>
    </dgm:pt>
    <dgm:pt modelId="{096671EC-73AC-47F1-906C-2D73F8E02621}" type="sibTrans" cxnId="{5FF8FF1A-86CB-4995-BF93-0B3A85DB52EE}">
      <dgm:prSet/>
      <dgm:spPr/>
      <dgm:t>
        <a:bodyPr/>
        <a:lstStyle/>
        <a:p>
          <a:endParaRPr lang="en-GB" sz="2000"/>
        </a:p>
      </dgm:t>
    </dgm:pt>
    <dgm:pt modelId="{21851564-0688-4637-BA6C-E5E5F1D4E363}">
      <dgm:prSet custT="1"/>
      <dgm:spPr>
        <a:solidFill>
          <a:srgbClr val="0072BC">
            <a:alpha val="20000"/>
          </a:srgbClr>
        </a:solidFill>
      </dgm:spPr>
      <dgm:t>
        <a:bodyPr/>
        <a:lstStyle/>
        <a:p>
          <a:pPr>
            <a:lnSpc>
              <a:spcPct val="100000"/>
            </a:lnSpc>
            <a:spcAft>
              <a:spcPts val="0"/>
            </a:spcAft>
            <a:buFont typeface="Arial" panose="020B0604020202020204" pitchFamily="34" charset="0"/>
            <a:buChar char="•"/>
          </a:pPr>
          <a:r>
            <a:rPr lang="en-GB" sz="1400" dirty="0"/>
            <a:t>Population Health rapid improvement developing across 3 </a:t>
          </a:r>
          <a:r>
            <a:rPr lang="en-GB" sz="1400" dirty="0" err="1"/>
            <a:t>BwD</a:t>
          </a:r>
          <a:r>
            <a:rPr lang="en-GB" sz="1400" dirty="0"/>
            <a:t> wards</a:t>
          </a:r>
        </a:p>
      </dgm:t>
    </dgm:pt>
    <dgm:pt modelId="{68250255-436A-420E-B068-88FA54EFBF06}" type="parTrans" cxnId="{EFDBC1C2-9783-419A-B305-65A7EAB2E4D5}">
      <dgm:prSet/>
      <dgm:spPr/>
      <dgm:t>
        <a:bodyPr/>
        <a:lstStyle/>
        <a:p>
          <a:endParaRPr lang="en-GB" sz="2000"/>
        </a:p>
      </dgm:t>
    </dgm:pt>
    <dgm:pt modelId="{9EF7EC80-E079-4CA5-B8E6-E2A1780A294C}" type="sibTrans" cxnId="{EFDBC1C2-9783-419A-B305-65A7EAB2E4D5}">
      <dgm:prSet/>
      <dgm:spPr/>
      <dgm:t>
        <a:bodyPr/>
        <a:lstStyle/>
        <a:p>
          <a:endParaRPr lang="en-GB" sz="2000"/>
        </a:p>
      </dgm:t>
    </dgm:pt>
    <dgm:pt modelId="{03D39221-9C4E-44D6-BCC7-874B37E28CE0}">
      <dgm:prSet custT="1"/>
      <dgm:spPr>
        <a:solidFill>
          <a:srgbClr val="876DA7">
            <a:alpha val="20000"/>
          </a:srgbClr>
        </a:solidFill>
      </dgm:spPr>
      <dgm:t>
        <a:bodyPr/>
        <a:lstStyle/>
        <a:p>
          <a:pPr>
            <a:lnSpc>
              <a:spcPct val="100000"/>
            </a:lnSpc>
            <a:spcAft>
              <a:spcPts val="0"/>
            </a:spcAft>
            <a:buFont typeface="Arial" panose="020B0604020202020204" pitchFamily="34" charset="0"/>
            <a:buChar char="•"/>
          </a:pPr>
          <a:r>
            <a:rPr lang="en-GB" sz="1400" dirty="0">
              <a:latin typeface="+mn-lt"/>
              <a:cs typeface="Calibri" panose="020F0502020204030204" pitchFamily="34" charset="0"/>
            </a:rPr>
            <a:t> Health and Care Integrated Induction piloted – what integrated working means in </a:t>
          </a:r>
          <a:r>
            <a:rPr lang="en-GB" sz="1400" dirty="0" err="1">
              <a:latin typeface="+mn-lt"/>
              <a:cs typeface="Calibri" panose="020F0502020204030204" pitchFamily="34" charset="0"/>
            </a:rPr>
            <a:t>BwD</a:t>
          </a:r>
          <a:endParaRPr lang="en-GB" sz="1400" dirty="0">
            <a:latin typeface="+mn-lt"/>
          </a:endParaRPr>
        </a:p>
      </dgm:t>
    </dgm:pt>
    <dgm:pt modelId="{AD8EE3A6-A0A0-476B-96D2-0E6F2000843E}" type="parTrans" cxnId="{D4F70705-2CFB-4FC0-824F-85F875A0157F}">
      <dgm:prSet/>
      <dgm:spPr/>
      <dgm:t>
        <a:bodyPr/>
        <a:lstStyle/>
        <a:p>
          <a:endParaRPr lang="en-GB" sz="2000"/>
        </a:p>
      </dgm:t>
    </dgm:pt>
    <dgm:pt modelId="{7782CB93-1C5D-42DA-B49B-1982DBCF032D}" type="sibTrans" cxnId="{D4F70705-2CFB-4FC0-824F-85F875A0157F}">
      <dgm:prSet/>
      <dgm:spPr/>
      <dgm:t>
        <a:bodyPr/>
        <a:lstStyle/>
        <a:p>
          <a:endParaRPr lang="en-GB" sz="2000"/>
        </a:p>
      </dgm:t>
    </dgm:pt>
    <dgm:pt modelId="{A5F14419-4814-4069-BF4A-EF1D0348898E}">
      <dgm:prSet custT="1"/>
      <dgm:spPr>
        <a:solidFill>
          <a:srgbClr val="876DA7"/>
        </a:solidFill>
      </dgm:spPr>
      <dgm:t>
        <a:bodyPr/>
        <a:lstStyle/>
        <a:p>
          <a:r>
            <a:rPr lang="en-GB" sz="1500" dirty="0"/>
            <a:t>Place development and  Integration Deal delivery</a:t>
          </a:r>
        </a:p>
      </dgm:t>
    </dgm:pt>
    <dgm:pt modelId="{31CF3D58-87D4-4391-90F5-FA0145579609}" type="parTrans" cxnId="{9112A439-68E4-423D-B53F-72E7BF4C4B36}">
      <dgm:prSet/>
      <dgm:spPr/>
      <dgm:t>
        <a:bodyPr/>
        <a:lstStyle/>
        <a:p>
          <a:endParaRPr lang="en-GB" sz="2000"/>
        </a:p>
      </dgm:t>
    </dgm:pt>
    <dgm:pt modelId="{1B382497-1E5A-4EB9-8330-501EEFB9A00F}" type="sibTrans" cxnId="{9112A439-68E4-423D-B53F-72E7BF4C4B36}">
      <dgm:prSet/>
      <dgm:spPr/>
      <dgm:t>
        <a:bodyPr/>
        <a:lstStyle/>
        <a:p>
          <a:endParaRPr lang="en-GB" sz="2000"/>
        </a:p>
      </dgm:t>
    </dgm:pt>
    <dgm:pt modelId="{FC4198AF-A850-4007-B7CE-D67B4625E6EA}">
      <dgm:prSet custT="1"/>
      <dgm:spPr>
        <a:solidFill>
          <a:srgbClr val="876DA7"/>
        </a:solidFill>
      </dgm:spPr>
      <dgm:t>
        <a:bodyPr/>
        <a:lstStyle/>
        <a:p>
          <a:r>
            <a:rPr lang="en-GB" sz="1500" dirty="0"/>
            <a:t>Workforce</a:t>
          </a:r>
        </a:p>
      </dgm:t>
    </dgm:pt>
    <dgm:pt modelId="{9AEDA099-E8F4-4186-8B03-1C60A48F87D1}" type="parTrans" cxnId="{B53355F1-A31C-4939-B63A-E866210E5961}">
      <dgm:prSet/>
      <dgm:spPr/>
      <dgm:t>
        <a:bodyPr/>
        <a:lstStyle/>
        <a:p>
          <a:endParaRPr lang="en-GB" sz="2000"/>
        </a:p>
      </dgm:t>
    </dgm:pt>
    <dgm:pt modelId="{F1A8B58C-554E-4300-8824-063C92A3BAD0}" type="sibTrans" cxnId="{B53355F1-A31C-4939-B63A-E866210E5961}">
      <dgm:prSet/>
      <dgm:spPr/>
      <dgm:t>
        <a:bodyPr/>
        <a:lstStyle/>
        <a:p>
          <a:endParaRPr lang="en-GB" sz="2000"/>
        </a:p>
      </dgm:t>
    </dgm:pt>
    <dgm:pt modelId="{3CA1BC91-7160-46C3-8C02-5314C14CE25C}">
      <dgm:prSet custT="1"/>
      <dgm:spPr>
        <a:solidFill>
          <a:srgbClr val="876DA7">
            <a:alpha val="20000"/>
          </a:srgbClr>
        </a:solidFill>
      </dgm:spPr>
      <dgm:t>
        <a:bodyPr/>
        <a:lstStyle/>
        <a:p>
          <a:pPr>
            <a:lnSpc>
              <a:spcPct val="100000"/>
            </a:lnSpc>
            <a:spcAft>
              <a:spcPts val="0"/>
            </a:spcAft>
            <a:buNone/>
          </a:pPr>
          <a:r>
            <a:rPr lang="en-GB" sz="1050" dirty="0"/>
            <a:t>All of the above plus….</a:t>
          </a:r>
        </a:p>
      </dgm:t>
    </dgm:pt>
    <dgm:pt modelId="{E4A14C45-E2D8-4EAF-BFC4-A1E075854FBD}" type="parTrans" cxnId="{790774A1-6571-4BE3-AF5A-5048710FD3C2}">
      <dgm:prSet/>
      <dgm:spPr/>
      <dgm:t>
        <a:bodyPr/>
        <a:lstStyle/>
        <a:p>
          <a:endParaRPr lang="en-GB" sz="2000"/>
        </a:p>
      </dgm:t>
    </dgm:pt>
    <dgm:pt modelId="{7816AB4E-547E-4EA4-9CB2-F938DB83C004}" type="sibTrans" cxnId="{790774A1-6571-4BE3-AF5A-5048710FD3C2}">
      <dgm:prSet/>
      <dgm:spPr/>
      <dgm:t>
        <a:bodyPr/>
        <a:lstStyle/>
        <a:p>
          <a:endParaRPr lang="en-GB" sz="2000"/>
        </a:p>
      </dgm:t>
    </dgm:pt>
    <dgm:pt modelId="{1C28418A-0040-4F79-8B1D-B4716F3C9FB8}">
      <dgm:prSet custT="1"/>
      <dgm:spPr>
        <a:solidFill>
          <a:srgbClr val="876DA7">
            <a:alpha val="20000"/>
          </a:srgbClr>
        </a:solidFill>
      </dgm:spPr>
      <dgm:t>
        <a:bodyPr/>
        <a:lstStyle/>
        <a:p>
          <a:pPr>
            <a:lnSpc>
              <a:spcPct val="100000"/>
            </a:lnSpc>
            <a:spcAft>
              <a:spcPts val="0"/>
            </a:spcAft>
          </a:pPr>
          <a:r>
            <a:rPr lang="en-GB" sz="1050" dirty="0"/>
            <a:t> Place Based Partnership Board and Integration Leadership Team established</a:t>
          </a:r>
        </a:p>
      </dgm:t>
    </dgm:pt>
    <dgm:pt modelId="{2E6A3159-49D9-4235-B413-91E4E3C32FA8}" type="parTrans" cxnId="{337C2D39-E30C-4CA0-9917-08907D5EA526}">
      <dgm:prSet/>
      <dgm:spPr/>
      <dgm:t>
        <a:bodyPr/>
        <a:lstStyle/>
        <a:p>
          <a:endParaRPr lang="en-GB" sz="2000"/>
        </a:p>
      </dgm:t>
    </dgm:pt>
    <dgm:pt modelId="{12DA89E6-CD55-49FA-8956-4B46B2024FEB}" type="sibTrans" cxnId="{337C2D39-E30C-4CA0-9917-08907D5EA526}">
      <dgm:prSet/>
      <dgm:spPr/>
      <dgm:t>
        <a:bodyPr/>
        <a:lstStyle/>
        <a:p>
          <a:endParaRPr lang="en-GB" sz="2000"/>
        </a:p>
      </dgm:t>
    </dgm:pt>
    <dgm:pt modelId="{BA22CAF5-CD36-43AC-829B-CA535E221607}">
      <dgm:prSet custT="1"/>
      <dgm:spPr>
        <a:solidFill>
          <a:srgbClr val="876DA7">
            <a:alpha val="20000"/>
          </a:srgbClr>
        </a:solidFill>
      </dgm:spPr>
      <dgm:t>
        <a:bodyPr/>
        <a:lstStyle/>
        <a:p>
          <a:pPr>
            <a:lnSpc>
              <a:spcPct val="100000"/>
            </a:lnSpc>
            <a:spcAft>
              <a:spcPts val="0"/>
            </a:spcAft>
          </a:pPr>
          <a:r>
            <a:rPr lang="en-GB" sz="1050" dirty="0"/>
            <a:t> Commissioning and governance reviews underway, BCF next steps endorsed by PBP Board</a:t>
          </a:r>
        </a:p>
      </dgm:t>
    </dgm:pt>
    <dgm:pt modelId="{CF53A3A4-7D8A-413E-B9C0-8B709B334E5A}" type="parTrans" cxnId="{30C4203C-42CF-4A3F-9A1A-7BE0B76666A3}">
      <dgm:prSet/>
      <dgm:spPr/>
      <dgm:t>
        <a:bodyPr/>
        <a:lstStyle/>
        <a:p>
          <a:endParaRPr lang="en-GB" sz="2000"/>
        </a:p>
      </dgm:t>
    </dgm:pt>
    <dgm:pt modelId="{25BEF7F7-F09F-4D3C-BB79-2BE9B1B6FD40}" type="sibTrans" cxnId="{30C4203C-42CF-4A3F-9A1A-7BE0B76666A3}">
      <dgm:prSet/>
      <dgm:spPr/>
      <dgm:t>
        <a:bodyPr/>
        <a:lstStyle/>
        <a:p>
          <a:endParaRPr lang="en-GB" sz="2000"/>
        </a:p>
      </dgm:t>
    </dgm:pt>
    <dgm:pt modelId="{4E1685CD-93E8-4193-8FAE-6E1D24861833}">
      <dgm:prSet custT="1"/>
      <dgm:spPr>
        <a:solidFill>
          <a:srgbClr val="876DA7">
            <a:alpha val="20000"/>
          </a:srgbClr>
        </a:solidFill>
      </dgm:spPr>
      <dgm:t>
        <a:bodyPr/>
        <a:lstStyle/>
        <a:p>
          <a:pPr>
            <a:lnSpc>
              <a:spcPct val="100000"/>
            </a:lnSpc>
            <a:spcAft>
              <a:spcPts val="0"/>
            </a:spcAft>
            <a:buFont typeface="Arial" panose="020B0604020202020204" pitchFamily="34" charset="0"/>
            <a:buChar char="•"/>
          </a:pPr>
          <a:r>
            <a:rPr lang="en-GB" sz="1400" dirty="0">
              <a:latin typeface="+mn-lt"/>
              <a:cs typeface="Calibri" panose="020F0502020204030204" pitchFamily="34" charset="0"/>
            </a:rPr>
            <a:t> Workforce action plan in development </a:t>
          </a:r>
        </a:p>
      </dgm:t>
    </dgm:pt>
    <dgm:pt modelId="{C7AD2A87-0475-43B6-A4ED-E09B1F361831}" type="parTrans" cxnId="{ECCC58D4-B5CE-46C9-8B5D-1C61E4EDECC3}">
      <dgm:prSet/>
      <dgm:spPr/>
      <dgm:t>
        <a:bodyPr/>
        <a:lstStyle/>
        <a:p>
          <a:endParaRPr lang="en-GB" sz="2000"/>
        </a:p>
      </dgm:t>
    </dgm:pt>
    <dgm:pt modelId="{AB20B446-6E0B-407A-84CB-898FE2395269}" type="sibTrans" cxnId="{ECCC58D4-B5CE-46C9-8B5D-1C61E4EDECC3}">
      <dgm:prSet/>
      <dgm:spPr/>
      <dgm:t>
        <a:bodyPr/>
        <a:lstStyle/>
        <a:p>
          <a:endParaRPr lang="en-GB" sz="2000"/>
        </a:p>
      </dgm:t>
    </dgm:pt>
    <dgm:pt modelId="{0F4439E7-55E3-4E40-A70A-F5A04DC0610B}">
      <dgm:prSet custT="1"/>
      <dgm:spPr>
        <a:solidFill>
          <a:srgbClr val="876DA7">
            <a:alpha val="20000"/>
          </a:srgbClr>
        </a:solidFill>
      </dgm:spPr>
      <dgm:t>
        <a:bodyPr/>
        <a:lstStyle/>
        <a:p>
          <a:pPr>
            <a:lnSpc>
              <a:spcPct val="100000"/>
            </a:lnSpc>
            <a:spcAft>
              <a:spcPts val="0"/>
            </a:spcAft>
          </a:pPr>
          <a:r>
            <a:rPr lang="en-GB" sz="1050" dirty="0"/>
            <a:t> Place “team” established with colleagues aligned to support </a:t>
          </a:r>
          <a:r>
            <a:rPr lang="en-GB" sz="1050" dirty="0" err="1"/>
            <a:t>BwD</a:t>
          </a:r>
          <a:r>
            <a:rPr lang="en-GB" sz="1050" dirty="0"/>
            <a:t> &amp; Clinical &amp; Care Professional Leads </a:t>
          </a:r>
        </a:p>
      </dgm:t>
    </dgm:pt>
    <dgm:pt modelId="{8A072BCE-DB9C-4B8E-B0B3-98F986322BC3}" type="parTrans" cxnId="{A22A9B3B-74F1-4DC0-9164-C74B5B79332F}">
      <dgm:prSet/>
      <dgm:spPr/>
      <dgm:t>
        <a:bodyPr/>
        <a:lstStyle/>
        <a:p>
          <a:endParaRPr lang="en-GB" sz="2000"/>
        </a:p>
      </dgm:t>
    </dgm:pt>
    <dgm:pt modelId="{E0DE1D25-C18F-4FC6-A81D-D460BE6121DF}" type="sibTrans" cxnId="{A22A9B3B-74F1-4DC0-9164-C74B5B79332F}">
      <dgm:prSet/>
      <dgm:spPr/>
      <dgm:t>
        <a:bodyPr/>
        <a:lstStyle/>
        <a:p>
          <a:endParaRPr lang="en-GB" sz="2000"/>
        </a:p>
      </dgm:t>
    </dgm:pt>
    <dgm:pt modelId="{0081B2A0-D243-4FBA-8260-C4E9D4174179}">
      <dgm:prSet phldrT="[Text]" custT="1"/>
      <dgm:spPr>
        <a:solidFill>
          <a:srgbClr val="6AA343">
            <a:alpha val="20000"/>
          </a:srgbClr>
        </a:solidFill>
      </dgm:spPr>
      <dgm:t>
        <a:bodyPr/>
        <a:lstStyle/>
        <a:p>
          <a:pPr>
            <a:lnSpc>
              <a:spcPct val="100000"/>
            </a:lnSpc>
            <a:spcAft>
              <a:spcPts val="0"/>
            </a:spcAft>
          </a:pPr>
          <a:r>
            <a:rPr lang="en-GB" sz="1400" dirty="0"/>
            <a:t>Co-production around SEND, flu vaccinations and carers plan, family/carer panels</a:t>
          </a:r>
        </a:p>
      </dgm:t>
    </dgm:pt>
    <dgm:pt modelId="{F4D38328-8B13-4B13-AF73-09D5D724F9C6}" type="parTrans" cxnId="{9BE63AA4-6CDF-432C-B41A-BAFC8B69C89D}">
      <dgm:prSet/>
      <dgm:spPr/>
      <dgm:t>
        <a:bodyPr/>
        <a:lstStyle/>
        <a:p>
          <a:endParaRPr lang="en-GB"/>
        </a:p>
      </dgm:t>
    </dgm:pt>
    <dgm:pt modelId="{D09C94ED-6F05-4547-B916-F2FF17548906}" type="sibTrans" cxnId="{9BE63AA4-6CDF-432C-B41A-BAFC8B69C89D}">
      <dgm:prSet/>
      <dgm:spPr/>
      <dgm:t>
        <a:bodyPr/>
        <a:lstStyle/>
        <a:p>
          <a:endParaRPr lang="en-GB"/>
        </a:p>
      </dgm:t>
    </dgm:pt>
    <dgm:pt modelId="{E0A38A4B-FCDD-4C0A-86C5-C7979A621B43}">
      <dgm:prSet custT="1"/>
      <dgm:spPr>
        <a:solidFill>
          <a:srgbClr val="0072BC">
            <a:alpha val="20000"/>
          </a:srgbClr>
        </a:solidFill>
      </dgm:spPr>
      <dgm:t>
        <a:bodyPr/>
        <a:lstStyle/>
        <a:p>
          <a:pPr>
            <a:lnSpc>
              <a:spcPct val="100000"/>
            </a:lnSpc>
            <a:spcAft>
              <a:spcPts val="0"/>
            </a:spcAft>
            <a:buFont typeface="Arial" panose="020B0604020202020204" pitchFamily="34" charset="0"/>
            <a:buChar char="•"/>
          </a:pPr>
          <a:r>
            <a:rPr lang="en-GB" sz="1400" dirty="0"/>
            <a:t>Partnership approach to winter planning underway including Partnership comms and flu </a:t>
          </a:r>
          <a:r>
            <a:rPr lang="en-GB" sz="1400" dirty="0" err="1"/>
            <a:t>vaccs</a:t>
          </a:r>
          <a:r>
            <a:rPr lang="en-GB" sz="1400" dirty="0"/>
            <a:t>  approach</a:t>
          </a:r>
        </a:p>
      </dgm:t>
    </dgm:pt>
    <dgm:pt modelId="{6DC8911E-9F36-4B37-A09A-03DCFB9C1F33}" type="parTrans" cxnId="{9E2E1C8F-EF27-4EBE-9708-81DDB3BB09BE}">
      <dgm:prSet/>
      <dgm:spPr/>
      <dgm:t>
        <a:bodyPr/>
        <a:lstStyle/>
        <a:p>
          <a:endParaRPr lang="en-GB"/>
        </a:p>
      </dgm:t>
    </dgm:pt>
    <dgm:pt modelId="{3D46FFBB-DC44-4C38-BED4-485AF457E044}" type="sibTrans" cxnId="{9E2E1C8F-EF27-4EBE-9708-81DDB3BB09BE}">
      <dgm:prSet/>
      <dgm:spPr/>
      <dgm:t>
        <a:bodyPr/>
        <a:lstStyle/>
        <a:p>
          <a:endParaRPr lang="en-GB"/>
        </a:p>
      </dgm:t>
    </dgm:pt>
    <dgm:pt modelId="{CD7FBE29-DA43-4F27-BB6C-ADCC64845D55}">
      <dgm:prSet phldrT="[Text]" custT="1"/>
      <dgm:spPr>
        <a:solidFill>
          <a:srgbClr val="0072BC">
            <a:alpha val="20000"/>
          </a:srgbClr>
        </a:solidFill>
      </dgm:spPr>
      <dgm:t>
        <a:bodyPr/>
        <a:lstStyle/>
        <a:p>
          <a:pPr>
            <a:lnSpc>
              <a:spcPct val="100000"/>
            </a:lnSpc>
            <a:spcAft>
              <a:spcPts val="0"/>
            </a:spcAft>
            <a:buFont typeface="Arial" panose="020B0604020202020204" pitchFamily="34" charset="0"/>
            <a:buChar char="•"/>
          </a:pPr>
          <a:endParaRPr lang="en-GB" sz="1150" dirty="0"/>
        </a:p>
      </dgm:t>
    </dgm:pt>
    <dgm:pt modelId="{57FB22E8-4565-46F2-87DB-BE70E8A6FFB5}" type="parTrans" cxnId="{5D62733B-050B-457D-869D-BA0A902A94F8}">
      <dgm:prSet/>
      <dgm:spPr/>
      <dgm:t>
        <a:bodyPr/>
        <a:lstStyle/>
        <a:p>
          <a:endParaRPr lang="en-GB"/>
        </a:p>
      </dgm:t>
    </dgm:pt>
    <dgm:pt modelId="{8DFAD3F3-D46C-4C2C-90E4-6C1DE0330571}" type="sibTrans" cxnId="{5D62733B-050B-457D-869D-BA0A902A94F8}">
      <dgm:prSet/>
      <dgm:spPr/>
      <dgm:t>
        <a:bodyPr/>
        <a:lstStyle/>
        <a:p>
          <a:endParaRPr lang="en-GB"/>
        </a:p>
      </dgm:t>
    </dgm:pt>
    <dgm:pt modelId="{25653EA5-00EB-4D3A-9871-1F019BEA88F1}" type="pres">
      <dgm:prSet presAssocID="{86A26821-4E46-4AFB-876E-B8D802D0AFD6}" presName="Name0" presStyleCnt="0">
        <dgm:presLayoutVars>
          <dgm:dir/>
          <dgm:animLvl val="lvl"/>
          <dgm:resizeHandles val="exact"/>
        </dgm:presLayoutVars>
      </dgm:prSet>
      <dgm:spPr/>
    </dgm:pt>
    <dgm:pt modelId="{71C821FD-08C5-414F-80E2-0499EA2E729A}" type="pres">
      <dgm:prSet presAssocID="{0D60269E-ED0E-47E9-AD4A-1DE4FA2E7438}" presName="linNode" presStyleCnt="0"/>
      <dgm:spPr/>
    </dgm:pt>
    <dgm:pt modelId="{5AC761E0-D4EC-4808-B079-912ACD7B53C3}" type="pres">
      <dgm:prSet presAssocID="{0D60269E-ED0E-47E9-AD4A-1DE4FA2E7438}" presName="parentText" presStyleLbl="node1" presStyleIdx="0" presStyleCnt="7" custScaleX="70563">
        <dgm:presLayoutVars>
          <dgm:chMax val="1"/>
          <dgm:bulletEnabled val="1"/>
        </dgm:presLayoutVars>
      </dgm:prSet>
      <dgm:spPr/>
    </dgm:pt>
    <dgm:pt modelId="{EE2F1D7E-C408-45BF-92F5-826DA36071A0}" type="pres">
      <dgm:prSet presAssocID="{0D60269E-ED0E-47E9-AD4A-1DE4FA2E7438}" presName="descendantText" presStyleLbl="alignAccFollowNode1" presStyleIdx="0" presStyleCnt="7">
        <dgm:presLayoutVars>
          <dgm:bulletEnabled val="1"/>
        </dgm:presLayoutVars>
      </dgm:prSet>
      <dgm:spPr/>
    </dgm:pt>
    <dgm:pt modelId="{C7611FF2-07F8-40A8-8E1A-670D74B71086}" type="pres">
      <dgm:prSet presAssocID="{837F403A-C5CF-4CA4-A31F-0DAECA78CEA0}" presName="sp" presStyleCnt="0"/>
      <dgm:spPr/>
    </dgm:pt>
    <dgm:pt modelId="{7FBBB1CA-1F97-4C30-B3D0-A48A766A3DB7}" type="pres">
      <dgm:prSet presAssocID="{00824840-76A1-4963-B9DC-0D66EFA18B61}" presName="linNode" presStyleCnt="0"/>
      <dgm:spPr/>
    </dgm:pt>
    <dgm:pt modelId="{602B8D09-7A45-44A0-9C7E-70CBA7B5F811}" type="pres">
      <dgm:prSet presAssocID="{00824840-76A1-4963-B9DC-0D66EFA18B61}" presName="parentText" presStyleLbl="node1" presStyleIdx="1" presStyleCnt="7" custScaleX="70563">
        <dgm:presLayoutVars>
          <dgm:chMax val="1"/>
          <dgm:bulletEnabled val="1"/>
        </dgm:presLayoutVars>
      </dgm:prSet>
      <dgm:spPr/>
    </dgm:pt>
    <dgm:pt modelId="{2E07C7EA-F7B7-4234-A9B2-304D9CAC3D55}" type="pres">
      <dgm:prSet presAssocID="{00824840-76A1-4963-B9DC-0D66EFA18B61}" presName="descendantText" presStyleLbl="alignAccFollowNode1" presStyleIdx="1" presStyleCnt="7">
        <dgm:presLayoutVars>
          <dgm:bulletEnabled val="1"/>
        </dgm:presLayoutVars>
      </dgm:prSet>
      <dgm:spPr/>
    </dgm:pt>
    <dgm:pt modelId="{2CA9C13F-A613-4C00-BC21-258F32BD3775}" type="pres">
      <dgm:prSet presAssocID="{4469079D-7188-42E7-B435-F30C534DEC54}" presName="sp" presStyleCnt="0"/>
      <dgm:spPr/>
    </dgm:pt>
    <dgm:pt modelId="{169CBFDD-4CC9-4765-9B05-7CE9F910C44F}" type="pres">
      <dgm:prSet presAssocID="{76308BEE-C2B0-49EF-BDE8-9123849F7FD4}" presName="linNode" presStyleCnt="0"/>
      <dgm:spPr/>
    </dgm:pt>
    <dgm:pt modelId="{D4C32C99-FF00-4D91-A313-364BC79683F4}" type="pres">
      <dgm:prSet presAssocID="{76308BEE-C2B0-49EF-BDE8-9123849F7FD4}" presName="parentText" presStyleLbl="node1" presStyleIdx="2" presStyleCnt="7" custScaleX="70563" custLinFactNeighborX="13">
        <dgm:presLayoutVars>
          <dgm:chMax val="1"/>
          <dgm:bulletEnabled val="1"/>
        </dgm:presLayoutVars>
      </dgm:prSet>
      <dgm:spPr/>
    </dgm:pt>
    <dgm:pt modelId="{811C41B2-4B50-49AE-A628-EF72FA65877F}" type="pres">
      <dgm:prSet presAssocID="{76308BEE-C2B0-49EF-BDE8-9123849F7FD4}" presName="descendantText" presStyleLbl="alignAccFollowNode1" presStyleIdx="2" presStyleCnt="7">
        <dgm:presLayoutVars>
          <dgm:bulletEnabled val="1"/>
        </dgm:presLayoutVars>
      </dgm:prSet>
      <dgm:spPr/>
    </dgm:pt>
    <dgm:pt modelId="{8B0ECBAB-9D85-4C51-ACB1-543619D792A3}" type="pres">
      <dgm:prSet presAssocID="{EF46BE05-0BBB-497F-B38B-D38A8C85181B}" presName="sp" presStyleCnt="0"/>
      <dgm:spPr/>
    </dgm:pt>
    <dgm:pt modelId="{89D46252-C566-437D-9C86-E9E3402DAA54}" type="pres">
      <dgm:prSet presAssocID="{3BE705FD-9DC1-4783-BE14-649D1F403D01}" presName="linNode" presStyleCnt="0"/>
      <dgm:spPr/>
    </dgm:pt>
    <dgm:pt modelId="{49149CA5-A836-433B-8B94-537817C32A3A}" type="pres">
      <dgm:prSet presAssocID="{3BE705FD-9DC1-4783-BE14-649D1F403D01}" presName="parentText" presStyleLbl="node1" presStyleIdx="3" presStyleCnt="7" custScaleX="70563">
        <dgm:presLayoutVars>
          <dgm:chMax val="1"/>
          <dgm:bulletEnabled val="1"/>
        </dgm:presLayoutVars>
      </dgm:prSet>
      <dgm:spPr/>
    </dgm:pt>
    <dgm:pt modelId="{1CA323FC-9B9E-4D60-8538-62695BC0DD9B}" type="pres">
      <dgm:prSet presAssocID="{3BE705FD-9DC1-4783-BE14-649D1F403D01}" presName="descendantText" presStyleLbl="alignAccFollowNode1" presStyleIdx="3" presStyleCnt="7">
        <dgm:presLayoutVars>
          <dgm:bulletEnabled val="1"/>
        </dgm:presLayoutVars>
      </dgm:prSet>
      <dgm:spPr/>
    </dgm:pt>
    <dgm:pt modelId="{C12EBF9C-DF68-4C7C-9657-1B96C6CC4D8B}" type="pres">
      <dgm:prSet presAssocID="{ADCF90F9-9915-4916-AA2F-26F27F4A29C0}" presName="sp" presStyleCnt="0"/>
      <dgm:spPr/>
    </dgm:pt>
    <dgm:pt modelId="{D2330EB9-F0E7-4BE2-89C8-D7546C816568}" type="pres">
      <dgm:prSet presAssocID="{078C1C53-CCF5-41CD-BC76-6CF84187C727}" presName="linNode" presStyleCnt="0"/>
      <dgm:spPr/>
    </dgm:pt>
    <dgm:pt modelId="{63B37BED-7849-4FED-8A80-7DF165A3F7D8}" type="pres">
      <dgm:prSet presAssocID="{078C1C53-CCF5-41CD-BC76-6CF84187C727}" presName="parentText" presStyleLbl="node1" presStyleIdx="4" presStyleCnt="7" custScaleX="70563">
        <dgm:presLayoutVars>
          <dgm:chMax val="1"/>
          <dgm:bulletEnabled val="1"/>
        </dgm:presLayoutVars>
      </dgm:prSet>
      <dgm:spPr/>
    </dgm:pt>
    <dgm:pt modelId="{A032608B-175B-4234-8DC1-FE2C791EADFF}" type="pres">
      <dgm:prSet presAssocID="{078C1C53-CCF5-41CD-BC76-6CF84187C727}" presName="descendantText" presStyleLbl="alignAccFollowNode1" presStyleIdx="4" presStyleCnt="7">
        <dgm:presLayoutVars>
          <dgm:bulletEnabled val="1"/>
        </dgm:presLayoutVars>
      </dgm:prSet>
      <dgm:spPr/>
    </dgm:pt>
    <dgm:pt modelId="{AF8C1DFB-CA40-4FE6-A610-F8AC7734B139}" type="pres">
      <dgm:prSet presAssocID="{096671EC-73AC-47F1-906C-2D73F8E02621}" presName="sp" presStyleCnt="0"/>
      <dgm:spPr/>
    </dgm:pt>
    <dgm:pt modelId="{95404D8F-3503-4B32-A714-F7A1B47BD37F}" type="pres">
      <dgm:prSet presAssocID="{FC4198AF-A850-4007-B7CE-D67B4625E6EA}" presName="linNode" presStyleCnt="0"/>
      <dgm:spPr/>
    </dgm:pt>
    <dgm:pt modelId="{B3E30BC4-AE16-40A7-9653-0F9A4E442FED}" type="pres">
      <dgm:prSet presAssocID="{FC4198AF-A850-4007-B7CE-D67B4625E6EA}" presName="parentText" presStyleLbl="node1" presStyleIdx="5" presStyleCnt="7" custScaleX="70563">
        <dgm:presLayoutVars>
          <dgm:chMax val="1"/>
          <dgm:bulletEnabled val="1"/>
        </dgm:presLayoutVars>
      </dgm:prSet>
      <dgm:spPr/>
    </dgm:pt>
    <dgm:pt modelId="{138949A7-12A2-4D08-A0E8-32E4B319D53C}" type="pres">
      <dgm:prSet presAssocID="{FC4198AF-A850-4007-B7CE-D67B4625E6EA}" presName="descendantText" presStyleLbl="alignAccFollowNode1" presStyleIdx="5" presStyleCnt="7">
        <dgm:presLayoutVars>
          <dgm:bulletEnabled val="1"/>
        </dgm:presLayoutVars>
      </dgm:prSet>
      <dgm:spPr/>
    </dgm:pt>
    <dgm:pt modelId="{AA24D958-CB38-4968-89C3-23485E3E9E4A}" type="pres">
      <dgm:prSet presAssocID="{F1A8B58C-554E-4300-8824-063C92A3BAD0}" presName="sp" presStyleCnt="0"/>
      <dgm:spPr/>
    </dgm:pt>
    <dgm:pt modelId="{6798956B-18EF-4ED6-BD67-68AF14152C92}" type="pres">
      <dgm:prSet presAssocID="{A5F14419-4814-4069-BF4A-EF1D0348898E}" presName="linNode" presStyleCnt="0"/>
      <dgm:spPr/>
    </dgm:pt>
    <dgm:pt modelId="{C424E22F-91FB-4120-976C-D0E8FCA7E020}" type="pres">
      <dgm:prSet presAssocID="{A5F14419-4814-4069-BF4A-EF1D0348898E}" presName="parentText" presStyleLbl="node1" presStyleIdx="6" presStyleCnt="7" custScaleX="70563">
        <dgm:presLayoutVars>
          <dgm:chMax val="1"/>
          <dgm:bulletEnabled val="1"/>
        </dgm:presLayoutVars>
      </dgm:prSet>
      <dgm:spPr/>
    </dgm:pt>
    <dgm:pt modelId="{AEB90DEE-6EDD-4CFF-A231-462B6ACB8ECC}" type="pres">
      <dgm:prSet presAssocID="{A5F14419-4814-4069-BF4A-EF1D0348898E}" presName="descendantText" presStyleLbl="alignAccFollowNode1" presStyleIdx="6" presStyleCnt="7">
        <dgm:presLayoutVars>
          <dgm:bulletEnabled val="1"/>
        </dgm:presLayoutVars>
      </dgm:prSet>
      <dgm:spPr/>
    </dgm:pt>
  </dgm:ptLst>
  <dgm:cxnLst>
    <dgm:cxn modelId="{D4F70705-2CFB-4FC0-824F-85F875A0157F}" srcId="{FC4198AF-A850-4007-B7CE-D67B4625E6EA}" destId="{03D39221-9C4E-44D6-BCC7-874B37E28CE0}" srcOrd="0" destOrd="0" parTransId="{AD8EE3A6-A0A0-476B-96D2-0E6F2000843E}" sibTransId="{7782CB93-1C5D-42DA-B49B-1982DBCF032D}"/>
    <dgm:cxn modelId="{5B74F00D-3E71-4022-B6D5-6D41E10F46B8}" type="presOf" srcId="{FC4198AF-A850-4007-B7CE-D67B4625E6EA}" destId="{B3E30BC4-AE16-40A7-9653-0F9A4E442FED}" srcOrd="0" destOrd="0" presId="urn:microsoft.com/office/officeart/2005/8/layout/vList5"/>
    <dgm:cxn modelId="{EAFB4A14-DF0A-437B-8FE0-3A21362DEA91}" type="presOf" srcId="{E0A38A4B-FCDD-4C0A-86C5-C7979A621B43}" destId="{A032608B-175B-4234-8DC1-FE2C791EADFF}" srcOrd="0" destOrd="1" presId="urn:microsoft.com/office/officeart/2005/8/layout/vList5"/>
    <dgm:cxn modelId="{5FF8FF1A-86CB-4995-BF93-0B3A85DB52EE}" srcId="{86A26821-4E46-4AFB-876E-B8D802D0AFD6}" destId="{078C1C53-CCF5-41CD-BC76-6CF84187C727}" srcOrd="4" destOrd="0" parTransId="{92D8E254-4F90-493C-897E-EE767588FE6C}" sibTransId="{096671EC-73AC-47F1-906C-2D73F8E02621}"/>
    <dgm:cxn modelId="{ACCED92D-8AEE-4EA3-91F0-5BCC4D03790E}" type="presOf" srcId="{CD7FBE29-DA43-4F27-BB6C-ADCC64845D55}" destId="{811C41B2-4B50-49AE-A628-EF72FA65877F}" srcOrd="0" destOrd="1" presId="urn:microsoft.com/office/officeart/2005/8/layout/vList5"/>
    <dgm:cxn modelId="{6BED8D31-2138-439C-9559-A4F1E9AFE23C}" type="presOf" srcId="{3CA1BC91-7160-46C3-8C02-5314C14CE25C}" destId="{AEB90DEE-6EDD-4CFF-A231-462B6ACB8ECC}" srcOrd="0" destOrd="0" presId="urn:microsoft.com/office/officeart/2005/8/layout/vList5"/>
    <dgm:cxn modelId="{4CEFD136-D56E-44BA-B88C-D91C49772630}" srcId="{76308BEE-C2B0-49EF-BDE8-9123849F7FD4}" destId="{0BB57B75-78D9-496B-A834-74847AB995B0}" srcOrd="0" destOrd="0" parTransId="{96085451-2BDE-49BA-B4FC-D6049DCEF6B8}" sibTransId="{EB65FD55-601A-4396-A75C-B1E031212E0F}"/>
    <dgm:cxn modelId="{658C0239-3A89-49CC-A8DC-DF0E92F3E7FF}" type="presOf" srcId="{5A594BB7-7CA7-407B-9160-42B24DCC935F}" destId="{EE2F1D7E-C408-45BF-92F5-826DA36071A0}" srcOrd="0" destOrd="0" presId="urn:microsoft.com/office/officeart/2005/8/layout/vList5"/>
    <dgm:cxn modelId="{337C2D39-E30C-4CA0-9917-08907D5EA526}" srcId="{A5F14419-4814-4069-BF4A-EF1D0348898E}" destId="{1C28418A-0040-4F79-8B1D-B4716F3C9FB8}" srcOrd="1" destOrd="0" parTransId="{2E6A3159-49D9-4235-B413-91E4E3C32FA8}" sibTransId="{12DA89E6-CD55-49FA-8956-4B46B2024FEB}"/>
    <dgm:cxn modelId="{9112A439-68E4-423D-B53F-72E7BF4C4B36}" srcId="{86A26821-4E46-4AFB-876E-B8D802D0AFD6}" destId="{A5F14419-4814-4069-BF4A-EF1D0348898E}" srcOrd="6" destOrd="0" parTransId="{31CF3D58-87D4-4391-90F5-FA0145579609}" sibTransId="{1B382497-1E5A-4EB9-8330-501EEFB9A00F}"/>
    <dgm:cxn modelId="{5D62733B-050B-457D-869D-BA0A902A94F8}" srcId="{76308BEE-C2B0-49EF-BDE8-9123849F7FD4}" destId="{CD7FBE29-DA43-4F27-BB6C-ADCC64845D55}" srcOrd="1" destOrd="0" parTransId="{57FB22E8-4565-46F2-87DB-BE70E8A6FFB5}" sibTransId="{8DFAD3F3-D46C-4C2C-90E4-6C1DE0330571}"/>
    <dgm:cxn modelId="{A22A9B3B-74F1-4DC0-9164-C74B5B79332F}" srcId="{A5F14419-4814-4069-BF4A-EF1D0348898E}" destId="{0F4439E7-55E3-4E40-A70A-F5A04DC0610B}" srcOrd="2" destOrd="0" parTransId="{8A072BCE-DB9C-4B8E-B0B3-98F986322BC3}" sibTransId="{E0DE1D25-C18F-4FC6-A81D-D460BE6121DF}"/>
    <dgm:cxn modelId="{30C4203C-42CF-4A3F-9A1A-7BE0B76666A3}" srcId="{A5F14419-4814-4069-BF4A-EF1D0348898E}" destId="{BA22CAF5-CD36-43AC-829B-CA535E221607}" srcOrd="3" destOrd="0" parTransId="{CF53A3A4-7D8A-413E-B9C0-8B709B334E5A}" sibTransId="{25BEF7F7-F09F-4D3C-BB79-2BE9B1B6FD40}"/>
    <dgm:cxn modelId="{B84EA75C-C4E1-40A3-9BF4-B1FA2ED43BF2}" type="presOf" srcId="{0F4439E7-55E3-4E40-A70A-F5A04DC0610B}" destId="{AEB90DEE-6EDD-4CFF-A231-462B6ACB8ECC}" srcOrd="0" destOrd="2" presId="urn:microsoft.com/office/officeart/2005/8/layout/vList5"/>
    <dgm:cxn modelId="{9D5DD95C-006A-463E-AE42-F08CCFAF3AF6}" type="presOf" srcId="{3BE705FD-9DC1-4783-BE14-649D1F403D01}" destId="{49149CA5-A836-433B-8B94-537817C32A3A}" srcOrd="0" destOrd="0" presId="urn:microsoft.com/office/officeart/2005/8/layout/vList5"/>
    <dgm:cxn modelId="{C41E9461-FB15-46AB-8445-B4EF916C4A02}" type="presOf" srcId="{0081B2A0-D243-4FBA-8260-C4E9D4174179}" destId="{EE2F1D7E-C408-45BF-92F5-826DA36071A0}" srcOrd="0" destOrd="1" presId="urn:microsoft.com/office/officeart/2005/8/layout/vList5"/>
    <dgm:cxn modelId="{CD044E62-EA3C-442B-8B7D-554897500E2D}" srcId="{0D60269E-ED0E-47E9-AD4A-1DE4FA2E7438}" destId="{5A594BB7-7CA7-407B-9160-42B24DCC935F}" srcOrd="0" destOrd="0" parTransId="{C52C1F0C-9D29-44BA-9EAA-92148C55DF8F}" sibTransId="{89D9EB7D-9E9F-4501-850C-16F31A6A1205}"/>
    <dgm:cxn modelId="{C57DA868-D909-444B-A6E2-0AB5E040CB24}" srcId="{86A26821-4E46-4AFB-876E-B8D802D0AFD6}" destId="{3BE705FD-9DC1-4783-BE14-649D1F403D01}" srcOrd="3" destOrd="0" parTransId="{1298088A-A7EC-4CDE-8E0E-622A1BC7BEB6}" sibTransId="{ADCF90F9-9915-4916-AA2F-26F27F4A29C0}"/>
    <dgm:cxn modelId="{827DA74C-09D8-465A-B247-028D544361D1}" type="presOf" srcId="{76308BEE-C2B0-49EF-BDE8-9123849F7FD4}" destId="{D4C32C99-FF00-4D91-A313-364BC79683F4}" srcOrd="0" destOrd="0" presId="urn:microsoft.com/office/officeart/2005/8/layout/vList5"/>
    <dgm:cxn modelId="{63B7E270-3E26-4FCE-A8E2-A351C19FA058}" type="presOf" srcId="{A5F14419-4814-4069-BF4A-EF1D0348898E}" destId="{C424E22F-91FB-4120-976C-D0E8FCA7E020}" srcOrd="0" destOrd="0" presId="urn:microsoft.com/office/officeart/2005/8/layout/vList5"/>
    <dgm:cxn modelId="{3295DE7A-B40E-4E6A-8DE7-046744250B9A}" type="presOf" srcId="{11608A0C-210A-4308-8019-A62F24C8706A}" destId="{1CA323FC-9B9E-4D60-8538-62695BC0DD9B}" srcOrd="0" destOrd="0" presId="urn:microsoft.com/office/officeart/2005/8/layout/vList5"/>
    <dgm:cxn modelId="{F5A6C98D-6E05-47CC-816A-88414D9318B3}" srcId="{86A26821-4E46-4AFB-876E-B8D802D0AFD6}" destId="{76308BEE-C2B0-49EF-BDE8-9123849F7FD4}" srcOrd="2" destOrd="0" parTransId="{D2DFCD07-8024-46C9-A62F-21FC355D0E7B}" sibTransId="{EF46BE05-0BBB-497F-B38B-D38A8C85181B}"/>
    <dgm:cxn modelId="{9E2E1C8F-EF27-4EBE-9708-81DDB3BB09BE}" srcId="{078C1C53-CCF5-41CD-BC76-6CF84187C727}" destId="{E0A38A4B-FCDD-4C0A-86C5-C7979A621B43}" srcOrd="1" destOrd="0" parTransId="{6DC8911E-9F36-4B37-A09A-03DCFB9C1F33}" sibTransId="{3D46FFBB-DC44-4C38-BED4-485AF457E044}"/>
    <dgm:cxn modelId="{65858890-805E-436A-A9E1-3F521FA62DFE}" srcId="{86A26821-4E46-4AFB-876E-B8D802D0AFD6}" destId="{0D60269E-ED0E-47E9-AD4A-1DE4FA2E7438}" srcOrd="0" destOrd="0" parTransId="{0D85D90F-DEAD-40BF-9FA6-9528C23FF814}" sibTransId="{837F403A-C5CF-4CA4-A31F-0DAECA78CEA0}"/>
    <dgm:cxn modelId="{644DFB93-7FA1-4B9D-BC0A-F9FFDCCC3CA7}" type="presOf" srcId="{86A26821-4E46-4AFB-876E-B8D802D0AFD6}" destId="{25653EA5-00EB-4D3A-9871-1F019BEA88F1}" srcOrd="0" destOrd="0" presId="urn:microsoft.com/office/officeart/2005/8/layout/vList5"/>
    <dgm:cxn modelId="{D139CB97-F95E-4651-9DD5-89C88BC09489}" type="presOf" srcId="{4E1685CD-93E8-4193-8FAE-6E1D24861833}" destId="{138949A7-12A2-4D08-A0E8-32E4B319D53C}" srcOrd="0" destOrd="1" presId="urn:microsoft.com/office/officeart/2005/8/layout/vList5"/>
    <dgm:cxn modelId="{41923D9A-F234-4E71-9D38-7C0E34259503}" type="presOf" srcId="{458AA411-DCB4-432F-AE2C-DECBB47FFB1D}" destId="{2E07C7EA-F7B7-4234-A9B2-304D9CAC3D55}" srcOrd="0" destOrd="1" presId="urn:microsoft.com/office/officeart/2005/8/layout/vList5"/>
    <dgm:cxn modelId="{B68F9B9D-510F-4AD0-A6EE-B5B0F8FAC46D}" type="presOf" srcId="{BA22CAF5-CD36-43AC-829B-CA535E221607}" destId="{AEB90DEE-6EDD-4CFF-A231-462B6ACB8ECC}" srcOrd="0" destOrd="3" presId="urn:microsoft.com/office/officeart/2005/8/layout/vList5"/>
    <dgm:cxn modelId="{790774A1-6571-4BE3-AF5A-5048710FD3C2}" srcId="{A5F14419-4814-4069-BF4A-EF1D0348898E}" destId="{3CA1BC91-7160-46C3-8C02-5314C14CE25C}" srcOrd="0" destOrd="0" parTransId="{E4A14C45-E2D8-4EAF-BFC4-A1E075854FBD}" sibTransId="{7816AB4E-547E-4EA4-9CB2-F938DB83C004}"/>
    <dgm:cxn modelId="{2FD8DAA3-9EF1-4B59-848B-60AE5273623B}" srcId="{3BE705FD-9DC1-4783-BE14-649D1F403D01}" destId="{11608A0C-210A-4308-8019-A62F24C8706A}" srcOrd="0" destOrd="0" parTransId="{70F1B61E-8B4B-45DE-8192-C5AC59FFF5E9}" sibTransId="{11D60D6E-D990-4A3C-B687-0601C54C1351}"/>
    <dgm:cxn modelId="{9BE63AA4-6CDF-432C-B41A-BAFC8B69C89D}" srcId="{0D60269E-ED0E-47E9-AD4A-1DE4FA2E7438}" destId="{0081B2A0-D243-4FBA-8260-C4E9D4174179}" srcOrd="1" destOrd="0" parTransId="{F4D38328-8B13-4B13-AF73-09D5D724F9C6}" sibTransId="{D09C94ED-6F05-4547-B916-F2FF17548906}"/>
    <dgm:cxn modelId="{EFDBC1C2-9783-419A-B305-65A7EAB2E4D5}" srcId="{078C1C53-CCF5-41CD-BC76-6CF84187C727}" destId="{21851564-0688-4637-BA6C-E5E5F1D4E363}" srcOrd="0" destOrd="0" parTransId="{68250255-436A-420E-B068-88FA54EFBF06}" sibTransId="{9EF7EC80-E079-4CA5-B8E6-E2A1780A294C}"/>
    <dgm:cxn modelId="{9CC012CD-4EF6-4D1C-940E-C3995E141768}" type="presOf" srcId="{1C28418A-0040-4F79-8B1D-B4716F3C9FB8}" destId="{AEB90DEE-6EDD-4CFF-A231-462B6ACB8ECC}" srcOrd="0" destOrd="1" presId="urn:microsoft.com/office/officeart/2005/8/layout/vList5"/>
    <dgm:cxn modelId="{ECCC58D4-B5CE-46C9-8B5D-1C61E4EDECC3}" srcId="{FC4198AF-A850-4007-B7CE-D67B4625E6EA}" destId="{4E1685CD-93E8-4193-8FAE-6E1D24861833}" srcOrd="1" destOrd="0" parTransId="{C7AD2A87-0475-43B6-A4ED-E09B1F361831}" sibTransId="{AB20B446-6E0B-407A-84CB-898FE2395269}"/>
    <dgm:cxn modelId="{EDD56AD6-C908-4AEF-89ED-44567E5CA388}" type="presOf" srcId="{00824840-76A1-4963-B9DC-0D66EFA18B61}" destId="{602B8D09-7A45-44A0-9C7E-70CBA7B5F811}" srcOrd="0" destOrd="0" presId="urn:microsoft.com/office/officeart/2005/8/layout/vList5"/>
    <dgm:cxn modelId="{5E3EF5E2-E1D0-470E-B53A-B32C54208A61}" type="presOf" srcId="{0D60269E-ED0E-47E9-AD4A-1DE4FA2E7438}" destId="{5AC761E0-D4EC-4808-B079-912ACD7B53C3}" srcOrd="0" destOrd="0" presId="urn:microsoft.com/office/officeart/2005/8/layout/vList5"/>
    <dgm:cxn modelId="{1C1750ED-3F32-4368-8DA8-6C79E7B02516}" srcId="{00824840-76A1-4963-B9DC-0D66EFA18B61}" destId="{458AA411-DCB4-432F-AE2C-DECBB47FFB1D}" srcOrd="1" destOrd="0" parTransId="{7BC029F9-1022-4356-B8D3-4E4AF0C80920}" sibTransId="{9030C33B-4BB7-42BF-A55F-292D5678A1BE}"/>
    <dgm:cxn modelId="{FCD664EE-ADC7-44D6-8B19-2970E82845BB}" type="presOf" srcId="{078C1C53-CCF5-41CD-BC76-6CF84187C727}" destId="{63B37BED-7849-4FED-8A80-7DF165A3F7D8}" srcOrd="0" destOrd="0" presId="urn:microsoft.com/office/officeart/2005/8/layout/vList5"/>
    <dgm:cxn modelId="{B53355F1-A31C-4939-B63A-E866210E5961}" srcId="{86A26821-4E46-4AFB-876E-B8D802D0AFD6}" destId="{FC4198AF-A850-4007-B7CE-D67B4625E6EA}" srcOrd="5" destOrd="0" parTransId="{9AEDA099-E8F4-4186-8B03-1C60A48F87D1}" sibTransId="{F1A8B58C-554E-4300-8824-063C92A3BAD0}"/>
    <dgm:cxn modelId="{7C5D71F5-5F90-477D-B0C8-5BB44A010E80}" type="presOf" srcId="{EDAFE5BA-34F0-499D-9778-E9A5C254609C}" destId="{2E07C7EA-F7B7-4234-A9B2-304D9CAC3D55}" srcOrd="0" destOrd="0" presId="urn:microsoft.com/office/officeart/2005/8/layout/vList5"/>
    <dgm:cxn modelId="{BD796CF6-3F4F-4F93-9398-E20334525773}" type="presOf" srcId="{0BB57B75-78D9-496B-A834-74847AB995B0}" destId="{811C41B2-4B50-49AE-A628-EF72FA65877F}" srcOrd="0" destOrd="0" presId="urn:microsoft.com/office/officeart/2005/8/layout/vList5"/>
    <dgm:cxn modelId="{035561F8-5511-498A-8204-C89B70F045D3}" type="presOf" srcId="{03D39221-9C4E-44D6-BCC7-874B37E28CE0}" destId="{138949A7-12A2-4D08-A0E8-32E4B319D53C}" srcOrd="0" destOrd="0" presId="urn:microsoft.com/office/officeart/2005/8/layout/vList5"/>
    <dgm:cxn modelId="{161A55F8-DCF8-4ABA-A519-7565E98099B7}" srcId="{86A26821-4E46-4AFB-876E-B8D802D0AFD6}" destId="{00824840-76A1-4963-B9DC-0D66EFA18B61}" srcOrd="1" destOrd="0" parTransId="{1DB989A9-4DA3-4AD4-91DE-C2DB1816DE41}" sibTransId="{4469079D-7188-42E7-B435-F30C534DEC54}"/>
    <dgm:cxn modelId="{E8C9FAF9-C7AC-48F9-8589-D851E75AD198}" srcId="{00824840-76A1-4963-B9DC-0D66EFA18B61}" destId="{EDAFE5BA-34F0-499D-9778-E9A5C254609C}" srcOrd="0" destOrd="0" parTransId="{218C6A57-C55C-43D4-BD4A-3654A761C37D}" sibTransId="{CFBA21B4-D4D7-408E-B2B3-AB1365667E70}"/>
    <dgm:cxn modelId="{A5203FFD-C21E-4C7F-B8A7-3E2602945E2D}" type="presOf" srcId="{21851564-0688-4637-BA6C-E5E5F1D4E363}" destId="{A032608B-175B-4234-8DC1-FE2C791EADFF}" srcOrd="0" destOrd="0" presId="urn:microsoft.com/office/officeart/2005/8/layout/vList5"/>
    <dgm:cxn modelId="{74CC43C1-EAEA-4ACE-8732-810998850016}" type="presParOf" srcId="{25653EA5-00EB-4D3A-9871-1F019BEA88F1}" destId="{71C821FD-08C5-414F-80E2-0499EA2E729A}" srcOrd="0" destOrd="0" presId="urn:microsoft.com/office/officeart/2005/8/layout/vList5"/>
    <dgm:cxn modelId="{BF7FBFA6-D632-4184-8786-DF4B5408FDB5}" type="presParOf" srcId="{71C821FD-08C5-414F-80E2-0499EA2E729A}" destId="{5AC761E0-D4EC-4808-B079-912ACD7B53C3}" srcOrd="0" destOrd="0" presId="urn:microsoft.com/office/officeart/2005/8/layout/vList5"/>
    <dgm:cxn modelId="{9C5B2355-638E-4541-B35F-ABBF2340C28E}" type="presParOf" srcId="{71C821FD-08C5-414F-80E2-0499EA2E729A}" destId="{EE2F1D7E-C408-45BF-92F5-826DA36071A0}" srcOrd="1" destOrd="0" presId="urn:microsoft.com/office/officeart/2005/8/layout/vList5"/>
    <dgm:cxn modelId="{F3A52FB9-2288-43D3-B702-3939A6947FAC}" type="presParOf" srcId="{25653EA5-00EB-4D3A-9871-1F019BEA88F1}" destId="{C7611FF2-07F8-40A8-8E1A-670D74B71086}" srcOrd="1" destOrd="0" presId="urn:microsoft.com/office/officeart/2005/8/layout/vList5"/>
    <dgm:cxn modelId="{6873850F-80FB-411B-BFB1-532338A1FA9E}" type="presParOf" srcId="{25653EA5-00EB-4D3A-9871-1F019BEA88F1}" destId="{7FBBB1CA-1F97-4C30-B3D0-A48A766A3DB7}" srcOrd="2" destOrd="0" presId="urn:microsoft.com/office/officeart/2005/8/layout/vList5"/>
    <dgm:cxn modelId="{9010EB0B-63B2-4203-8A46-08C88CCA76BC}" type="presParOf" srcId="{7FBBB1CA-1F97-4C30-B3D0-A48A766A3DB7}" destId="{602B8D09-7A45-44A0-9C7E-70CBA7B5F811}" srcOrd="0" destOrd="0" presId="urn:microsoft.com/office/officeart/2005/8/layout/vList5"/>
    <dgm:cxn modelId="{BBBA5447-AFC6-4A66-80E5-FD5624E78E2E}" type="presParOf" srcId="{7FBBB1CA-1F97-4C30-B3D0-A48A766A3DB7}" destId="{2E07C7EA-F7B7-4234-A9B2-304D9CAC3D55}" srcOrd="1" destOrd="0" presId="urn:microsoft.com/office/officeart/2005/8/layout/vList5"/>
    <dgm:cxn modelId="{EEBA1AA4-825A-4E58-A2EE-7CB33F9459AC}" type="presParOf" srcId="{25653EA5-00EB-4D3A-9871-1F019BEA88F1}" destId="{2CA9C13F-A613-4C00-BC21-258F32BD3775}" srcOrd="3" destOrd="0" presId="urn:microsoft.com/office/officeart/2005/8/layout/vList5"/>
    <dgm:cxn modelId="{DE187A8D-48A6-4DB0-8C99-E34F48FFC0D2}" type="presParOf" srcId="{25653EA5-00EB-4D3A-9871-1F019BEA88F1}" destId="{169CBFDD-4CC9-4765-9B05-7CE9F910C44F}" srcOrd="4" destOrd="0" presId="urn:microsoft.com/office/officeart/2005/8/layout/vList5"/>
    <dgm:cxn modelId="{0869DF5C-FAFD-4D71-B902-14B8F35DD681}" type="presParOf" srcId="{169CBFDD-4CC9-4765-9B05-7CE9F910C44F}" destId="{D4C32C99-FF00-4D91-A313-364BC79683F4}" srcOrd="0" destOrd="0" presId="urn:microsoft.com/office/officeart/2005/8/layout/vList5"/>
    <dgm:cxn modelId="{EB8AABC5-D325-485E-988A-384DEAF0B2BA}" type="presParOf" srcId="{169CBFDD-4CC9-4765-9B05-7CE9F910C44F}" destId="{811C41B2-4B50-49AE-A628-EF72FA65877F}" srcOrd="1" destOrd="0" presId="urn:microsoft.com/office/officeart/2005/8/layout/vList5"/>
    <dgm:cxn modelId="{A02CCC4E-CA9F-42D8-B240-280ED0B2713F}" type="presParOf" srcId="{25653EA5-00EB-4D3A-9871-1F019BEA88F1}" destId="{8B0ECBAB-9D85-4C51-ACB1-543619D792A3}" srcOrd="5" destOrd="0" presId="urn:microsoft.com/office/officeart/2005/8/layout/vList5"/>
    <dgm:cxn modelId="{626E064B-2403-4E1E-91CB-71DE90ABEB5D}" type="presParOf" srcId="{25653EA5-00EB-4D3A-9871-1F019BEA88F1}" destId="{89D46252-C566-437D-9C86-E9E3402DAA54}" srcOrd="6" destOrd="0" presId="urn:microsoft.com/office/officeart/2005/8/layout/vList5"/>
    <dgm:cxn modelId="{0FA3E183-C63A-452A-81FA-35C68AC859C1}" type="presParOf" srcId="{89D46252-C566-437D-9C86-E9E3402DAA54}" destId="{49149CA5-A836-433B-8B94-537817C32A3A}" srcOrd="0" destOrd="0" presId="urn:microsoft.com/office/officeart/2005/8/layout/vList5"/>
    <dgm:cxn modelId="{8371915A-9A30-4F63-AA0C-63CB7B4998D9}" type="presParOf" srcId="{89D46252-C566-437D-9C86-E9E3402DAA54}" destId="{1CA323FC-9B9E-4D60-8538-62695BC0DD9B}" srcOrd="1" destOrd="0" presId="urn:microsoft.com/office/officeart/2005/8/layout/vList5"/>
    <dgm:cxn modelId="{07CF93F0-189F-4A1F-A578-9620AEBC375F}" type="presParOf" srcId="{25653EA5-00EB-4D3A-9871-1F019BEA88F1}" destId="{C12EBF9C-DF68-4C7C-9657-1B96C6CC4D8B}" srcOrd="7" destOrd="0" presId="urn:microsoft.com/office/officeart/2005/8/layout/vList5"/>
    <dgm:cxn modelId="{817B670C-3D89-41DC-A4CD-5EE029319B15}" type="presParOf" srcId="{25653EA5-00EB-4D3A-9871-1F019BEA88F1}" destId="{D2330EB9-F0E7-4BE2-89C8-D7546C816568}" srcOrd="8" destOrd="0" presId="urn:microsoft.com/office/officeart/2005/8/layout/vList5"/>
    <dgm:cxn modelId="{E4AA17BA-FE27-48AB-840F-8EEA9C549235}" type="presParOf" srcId="{D2330EB9-F0E7-4BE2-89C8-D7546C816568}" destId="{63B37BED-7849-4FED-8A80-7DF165A3F7D8}" srcOrd="0" destOrd="0" presId="urn:microsoft.com/office/officeart/2005/8/layout/vList5"/>
    <dgm:cxn modelId="{56BD79B9-70E3-42BB-9FFD-B8FE56AB17A8}" type="presParOf" srcId="{D2330EB9-F0E7-4BE2-89C8-D7546C816568}" destId="{A032608B-175B-4234-8DC1-FE2C791EADFF}" srcOrd="1" destOrd="0" presId="urn:microsoft.com/office/officeart/2005/8/layout/vList5"/>
    <dgm:cxn modelId="{9029430A-B2A4-4241-A7EC-C9ACB128BB42}" type="presParOf" srcId="{25653EA5-00EB-4D3A-9871-1F019BEA88F1}" destId="{AF8C1DFB-CA40-4FE6-A610-F8AC7734B139}" srcOrd="9" destOrd="0" presId="urn:microsoft.com/office/officeart/2005/8/layout/vList5"/>
    <dgm:cxn modelId="{5140FA7D-8119-4250-B98F-7CE9250D71E3}" type="presParOf" srcId="{25653EA5-00EB-4D3A-9871-1F019BEA88F1}" destId="{95404D8F-3503-4B32-A714-F7A1B47BD37F}" srcOrd="10" destOrd="0" presId="urn:microsoft.com/office/officeart/2005/8/layout/vList5"/>
    <dgm:cxn modelId="{EDC135E1-6135-47A5-9C35-C9E8FB0B66B3}" type="presParOf" srcId="{95404D8F-3503-4B32-A714-F7A1B47BD37F}" destId="{B3E30BC4-AE16-40A7-9653-0F9A4E442FED}" srcOrd="0" destOrd="0" presId="urn:microsoft.com/office/officeart/2005/8/layout/vList5"/>
    <dgm:cxn modelId="{74BF6A47-6719-457A-B5BF-E24872A361CB}" type="presParOf" srcId="{95404D8F-3503-4B32-A714-F7A1B47BD37F}" destId="{138949A7-12A2-4D08-A0E8-32E4B319D53C}" srcOrd="1" destOrd="0" presId="urn:microsoft.com/office/officeart/2005/8/layout/vList5"/>
    <dgm:cxn modelId="{95215742-3C1A-47DE-986C-A3DAAA1D1522}" type="presParOf" srcId="{25653EA5-00EB-4D3A-9871-1F019BEA88F1}" destId="{AA24D958-CB38-4968-89C3-23485E3E9E4A}" srcOrd="11" destOrd="0" presId="urn:microsoft.com/office/officeart/2005/8/layout/vList5"/>
    <dgm:cxn modelId="{071CFB91-330A-4798-891E-FAAD7AA1654B}" type="presParOf" srcId="{25653EA5-00EB-4D3A-9871-1F019BEA88F1}" destId="{6798956B-18EF-4ED6-BD67-68AF14152C92}" srcOrd="12" destOrd="0" presId="urn:microsoft.com/office/officeart/2005/8/layout/vList5"/>
    <dgm:cxn modelId="{2B58384B-8449-4C1D-B276-7622BAFF0859}" type="presParOf" srcId="{6798956B-18EF-4ED6-BD67-68AF14152C92}" destId="{C424E22F-91FB-4120-976C-D0E8FCA7E020}" srcOrd="0" destOrd="0" presId="urn:microsoft.com/office/officeart/2005/8/layout/vList5"/>
    <dgm:cxn modelId="{D32C8A03-E4E8-4332-B8D2-E7A4BA337DD8}" type="presParOf" srcId="{6798956B-18EF-4ED6-BD67-68AF14152C92}" destId="{AEB90DEE-6EDD-4CFF-A231-462B6ACB8ECC}"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EDF787B-3CE4-457E-BF26-680128373E36}" type="doc">
      <dgm:prSet loTypeId="urn:microsoft.com/office/officeart/2005/8/layout/gear1" loCatId="relationship" qsTypeId="urn:microsoft.com/office/officeart/2005/8/quickstyle/3d2" qsCatId="3D" csTypeId="urn:microsoft.com/office/officeart/2005/8/colors/accent0_3" csCatId="mainScheme" phldr="1"/>
      <dgm:spPr/>
    </dgm:pt>
    <dgm:pt modelId="{4FEB5236-778B-45BC-A7E2-5512AAE5DD4C}">
      <dgm:prSet phldrT="[Text]"/>
      <dgm:spPr>
        <a:solidFill>
          <a:srgbClr val="322C65">
            <a:alpha val="89804"/>
          </a:srgbClr>
        </a:solidFill>
      </dgm:spPr>
      <dgm:t>
        <a:bodyPr/>
        <a:lstStyle/>
        <a:p>
          <a:r>
            <a:rPr lang="en-GB" b="1" dirty="0"/>
            <a:t>Community Network</a:t>
          </a:r>
        </a:p>
      </dgm:t>
    </dgm:pt>
    <dgm:pt modelId="{717F7464-0AA4-47D6-B101-A0F637F6312B}" type="parTrans" cxnId="{16BA64EF-E06F-4641-AB2E-476C05C83BA6}">
      <dgm:prSet/>
      <dgm:spPr/>
      <dgm:t>
        <a:bodyPr/>
        <a:lstStyle/>
        <a:p>
          <a:endParaRPr lang="en-GB"/>
        </a:p>
      </dgm:t>
    </dgm:pt>
    <dgm:pt modelId="{0893A272-4BBD-4A89-BFC2-1737EB68CC54}" type="sibTrans" cxnId="{16BA64EF-E06F-4641-AB2E-476C05C83BA6}">
      <dgm:prSet/>
      <dgm:spPr/>
      <dgm:t>
        <a:bodyPr/>
        <a:lstStyle/>
        <a:p>
          <a:endParaRPr lang="en-GB"/>
        </a:p>
      </dgm:t>
    </dgm:pt>
    <dgm:pt modelId="{7F80069A-79D0-45CF-9573-54BA3E1B075D}">
      <dgm:prSet phldrT="[Text]"/>
      <dgm:spPr>
        <a:solidFill>
          <a:srgbClr val="322C65">
            <a:alpha val="80000"/>
          </a:srgbClr>
        </a:solidFill>
      </dgm:spPr>
      <dgm:t>
        <a:bodyPr/>
        <a:lstStyle/>
        <a:p>
          <a:r>
            <a:rPr lang="en-GB" b="1" dirty="0"/>
            <a:t>Community Network Board</a:t>
          </a:r>
        </a:p>
      </dgm:t>
    </dgm:pt>
    <dgm:pt modelId="{CCF35F48-A3CA-4715-90C8-AEADC8BD4C7E}" type="parTrans" cxnId="{681EB48E-2783-457D-9FCE-FE8F3AD73E43}">
      <dgm:prSet/>
      <dgm:spPr/>
      <dgm:t>
        <a:bodyPr/>
        <a:lstStyle/>
        <a:p>
          <a:endParaRPr lang="en-GB"/>
        </a:p>
      </dgm:t>
    </dgm:pt>
    <dgm:pt modelId="{DF669D75-5619-4D1F-89B1-587DB992C607}" type="sibTrans" cxnId="{681EB48E-2783-457D-9FCE-FE8F3AD73E43}">
      <dgm:prSet/>
      <dgm:spPr/>
      <dgm:t>
        <a:bodyPr/>
        <a:lstStyle/>
        <a:p>
          <a:endParaRPr lang="en-GB"/>
        </a:p>
      </dgm:t>
    </dgm:pt>
    <dgm:pt modelId="{2D0028A3-C65A-46C5-8DA9-D6BDE671B253}" type="pres">
      <dgm:prSet presAssocID="{8EDF787B-3CE4-457E-BF26-680128373E36}" presName="composite" presStyleCnt="0">
        <dgm:presLayoutVars>
          <dgm:chMax val="3"/>
          <dgm:animLvl val="lvl"/>
          <dgm:resizeHandles val="exact"/>
        </dgm:presLayoutVars>
      </dgm:prSet>
      <dgm:spPr/>
    </dgm:pt>
    <dgm:pt modelId="{736CC02C-A8E6-47E5-955C-18C73F5C80EA}" type="pres">
      <dgm:prSet presAssocID="{4FEB5236-778B-45BC-A7E2-5512AAE5DD4C}" presName="gear1" presStyleLbl="node1" presStyleIdx="0" presStyleCnt="2">
        <dgm:presLayoutVars>
          <dgm:chMax val="1"/>
          <dgm:bulletEnabled val="1"/>
        </dgm:presLayoutVars>
      </dgm:prSet>
      <dgm:spPr/>
    </dgm:pt>
    <dgm:pt modelId="{75FA5B84-7500-4904-BA06-48C93AD0C9F7}" type="pres">
      <dgm:prSet presAssocID="{4FEB5236-778B-45BC-A7E2-5512AAE5DD4C}" presName="gear1srcNode" presStyleLbl="node1" presStyleIdx="0" presStyleCnt="2"/>
      <dgm:spPr/>
    </dgm:pt>
    <dgm:pt modelId="{20403641-88A6-45CB-A210-E25B5687882A}" type="pres">
      <dgm:prSet presAssocID="{4FEB5236-778B-45BC-A7E2-5512AAE5DD4C}" presName="gear1dstNode" presStyleLbl="node1" presStyleIdx="0" presStyleCnt="2"/>
      <dgm:spPr/>
    </dgm:pt>
    <dgm:pt modelId="{8335FA43-F831-407B-9209-931D789CB2FD}" type="pres">
      <dgm:prSet presAssocID="{7F80069A-79D0-45CF-9573-54BA3E1B075D}" presName="gear2" presStyleLbl="node1" presStyleIdx="1" presStyleCnt="2">
        <dgm:presLayoutVars>
          <dgm:chMax val="1"/>
          <dgm:bulletEnabled val="1"/>
        </dgm:presLayoutVars>
      </dgm:prSet>
      <dgm:spPr/>
    </dgm:pt>
    <dgm:pt modelId="{0BEEE5C8-A692-452B-BC9D-53CD432CCA08}" type="pres">
      <dgm:prSet presAssocID="{7F80069A-79D0-45CF-9573-54BA3E1B075D}" presName="gear2srcNode" presStyleLbl="node1" presStyleIdx="1" presStyleCnt="2"/>
      <dgm:spPr/>
    </dgm:pt>
    <dgm:pt modelId="{73E49145-FD12-4B76-9B0C-88E6967A35E7}" type="pres">
      <dgm:prSet presAssocID="{7F80069A-79D0-45CF-9573-54BA3E1B075D}" presName="gear2dstNode" presStyleLbl="node1" presStyleIdx="1" presStyleCnt="2"/>
      <dgm:spPr/>
    </dgm:pt>
    <dgm:pt modelId="{058A1DB5-E27F-427E-88FB-5134DAB37CF3}" type="pres">
      <dgm:prSet presAssocID="{0893A272-4BBD-4A89-BFC2-1737EB68CC54}" presName="connector1" presStyleLbl="sibTrans2D1" presStyleIdx="0" presStyleCnt="2"/>
      <dgm:spPr/>
    </dgm:pt>
    <dgm:pt modelId="{89416723-73A7-4134-AE61-18C0030FF8C2}" type="pres">
      <dgm:prSet presAssocID="{DF669D75-5619-4D1F-89B1-587DB992C607}" presName="connector2" presStyleLbl="sibTrans2D1" presStyleIdx="1" presStyleCnt="2"/>
      <dgm:spPr/>
    </dgm:pt>
  </dgm:ptLst>
  <dgm:cxnLst>
    <dgm:cxn modelId="{237FE31A-41B2-49C7-A55C-063CBE3F1002}" type="presOf" srcId="{4FEB5236-778B-45BC-A7E2-5512AAE5DD4C}" destId="{75FA5B84-7500-4904-BA06-48C93AD0C9F7}" srcOrd="1" destOrd="0" presId="urn:microsoft.com/office/officeart/2005/8/layout/gear1"/>
    <dgm:cxn modelId="{7F93C143-4852-4D46-8D0B-2DC9764D8FC9}" type="presOf" srcId="{DF669D75-5619-4D1F-89B1-587DB992C607}" destId="{89416723-73A7-4134-AE61-18C0030FF8C2}" srcOrd="0" destOrd="0" presId="urn:microsoft.com/office/officeart/2005/8/layout/gear1"/>
    <dgm:cxn modelId="{2154596E-EF94-44FA-B4A1-B776A10854D3}" type="presOf" srcId="{4FEB5236-778B-45BC-A7E2-5512AAE5DD4C}" destId="{20403641-88A6-45CB-A210-E25B5687882A}" srcOrd="2" destOrd="0" presId="urn:microsoft.com/office/officeart/2005/8/layout/gear1"/>
    <dgm:cxn modelId="{681EB48E-2783-457D-9FCE-FE8F3AD73E43}" srcId="{8EDF787B-3CE4-457E-BF26-680128373E36}" destId="{7F80069A-79D0-45CF-9573-54BA3E1B075D}" srcOrd="1" destOrd="0" parTransId="{CCF35F48-A3CA-4715-90C8-AEADC8BD4C7E}" sibTransId="{DF669D75-5619-4D1F-89B1-587DB992C607}"/>
    <dgm:cxn modelId="{E130B9A1-AE0C-40FF-A64A-B89C447C3727}" type="presOf" srcId="{8EDF787B-3CE4-457E-BF26-680128373E36}" destId="{2D0028A3-C65A-46C5-8DA9-D6BDE671B253}" srcOrd="0" destOrd="0" presId="urn:microsoft.com/office/officeart/2005/8/layout/gear1"/>
    <dgm:cxn modelId="{956BDDC2-166E-4F3D-B41E-6A656606E2C7}" type="presOf" srcId="{4FEB5236-778B-45BC-A7E2-5512AAE5DD4C}" destId="{736CC02C-A8E6-47E5-955C-18C73F5C80EA}" srcOrd="0" destOrd="0" presId="urn:microsoft.com/office/officeart/2005/8/layout/gear1"/>
    <dgm:cxn modelId="{51BBB7CC-D574-4982-A085-20A077D4EC10}" type="presOf" srcId="{7F80069A-79D0-45CF-9573-54BA3E1B075D}" destId="{73E49145-FD12-4B76-9B0C-88E6967A35E7}" srcOrd="2" destOrd="0" presId="urn:microsoft.com/office/officeart/2005/8/layout/gear1"/>
    <dgm:cxn modelId="{4F7358CD-8AD8-4CD4-9BD8-D2B3E7B01540}" type="presOf" srcId="{7F80069A-79D0-45CF-9573-54BA3E1B075D}" destId="{8335FA43-F831-407B-9209-931D789CB2FD}" srcOrd="0" destOrd="0" presId="urn:microsoft.com/office/officeart/2005/8/layout/gear1"/>
    <dgm:cxn modelId="{61B20FCE-02F4-4122-B136-53EDF4D6A5C9}" type="presOf" srcId="{0893A272-4BBD-4A89-BFC2-1737EB68CC54}" destId="{058A1DB5-E27F-427E-88FB-5134DAB37CF3}" srcOrd="0" destOrd="0" presId="urn:microsoft.com/office/officeart/2005/8/layout/gear1"/>
    <dgm:cxn modelId="{16BA64EF-E06F-4641-AB2E-476C05C83BA6}" srcId="{8EDF787B-3CE4-457E-BF26-680128373E36}" destId="{4FEB5236-778B-45BC-A7E2-5512AAE5DD4C}" srcOrd="0" destOrd="0" parTransId="{717F7464-0AA4-47D6-B101-A0F637F6312B}" sibTransId="{0893A272-4BBD-4A89-BFC2-1737EB68CC54}"/>
    <dgm:cxn modelId="{F6A6CAF1-4041-4923-90B0-DC4897F523AA}" type="presOf" srcId="{7F80069A-79D0-45CF-9573-54BA3E1B075D}" destId="{0BEEE5C8-A692-452B-BC9D-53CD432CCA08}" srcOrd="1" destOrd="0" presId="urn:microsoft.com/office/officeart/2005/8/layout/gear1"/>
    <dgm:cxn modelId="{87CEE913-79DC-4903-B93F-13C809CF4677}" type="presParOf" srcId="{2D0028A3-C65A-46C5-8DA9-D6BDE671B253}" destId="{736CC02C-A8E6-47E5-955C-18C73F5C80EA}" srcOrd="0" destOrd="0" presId="urn:microsoft.com/office/officeart/2005/8/layout/gear1"/>
    <dgm:cxn modelId="{53D3D8D9-3E17-4CA9-B975-5A147C8673C4}" type="presParOf" srcId="{2D0028A3-C65A-46C5-8DA9-D6BDE671B253}" destId="{75FA5B84-7500-4904-BA06-48C93AD0C9F7}" srcOrd="1" destOrd="0" presId="urn:microsoft.com/office/officeart/2005/8/layout/gear1"/>
    <dgm:cxn modelId="{3F73BF15-9574-40AD-A86C-46C48482A7EE}" type="presParOf" srcId="{2D0028A3-C65A-46C5-8DA9-D6BDE671B253}" destId="{20403641-88A6-45CB-A210-E25B5687882A}" srcOrd="2" destOrd="0" presId="urn:microsoft.com/office/officeart/2005/8/layout/gear1"/>
    <dgm:cxn modelId="{C65D8124-051C-4E66-9555-4C88A059D3E4}" type="presParOf" srcId="{2D0028A3-C65A-46C5-8DA9-D6BDE671B253}" destId="{8335FA43-F831-407B-9209-931D789CB2FD}" srcOrd="3" destOrd="0" presId="urn:microsoft.com/office/officeart/2005/8/layout/gear1"/>
    <dgm:cxn modelId="{EBD0CC26-E3EF-4E17-B9CD-8775D56E3997}" type="presParOf" srcId="{2D0028A3-C65A-46C5-8DA9-D6BDE671B253}" destId="{0BEEE5C8-A692-452B-BC9D-53CD432CCA08}" srcOrd="4" destOrd="0" presId="urn:microsoft.com/office/officeart/2005/8/layout/gear1"/>
    <dgm:cxn modelId="{3D098A84-8A9A-4D6A-834A-556F6B1656DA}" type="presParOf" srcId="{2D0028A3-C65A-46C5-8DA9-D6BDE671B253}" destId="{73E49145-FD12-4B76-9B0C-88E6967A35E7}" srcOrd="5" destOrd="0" presId="urn:microsoft.com/office/officeart/2005/8/layout/gear1"/>
    <dgm:cxn modelId="{CEE2D899-9BEE-49FA-BD60-95DB7661797E}" type="presParOf" srcId="{2D0028A3-C65A-46C5-8DA9-D6BDE671B253}" destId="{058A1DB5-E27F-427E-88FB-5134DAB37CF3}" srcOrd="6" destOrd="0" presId="urn:microsoft.com/office/officeart/2005/8/layout/gear1"/>
    <dgm:cxn modelId="{EEEE6F30-B111-4682-81F4-9C49CC8E43E9}" type="presParOf" srcId="{2D0028A3-C65A-46C5-8DA9-D6BDE671B253}" destId="{89416723-73A7-4134-AE61-18C0030FF8C2}" srcOrd="7" destOrd="0" presId="urn:microsoft.com/office/officeart/2005/8/layout/gear1"/>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6.xml><?xml version="1.0" encoding="utf-8"?>
<dgm:dataModel xmlns:dgm="http://schemas.openxmlformats.org/drawingml/2006/diagram" xmlns:a="http://schemas.openxmlformats.org/drawingml/2006/main">
  <dgm:ptLst>
    <dgm:pt modelId="{5243BC5D-0FE5-4B51-911D-FC4005BDCF25}" type="doc">
      <dgm:prSet loTypeId="urn:microsoft.com/office/officeart/2005/8/layout/process1" loCatId="process" qsTypeId="urn:microsoft.com/office/officeart/2005/8/quickstyle/simple1" qsCatId="simple" csTypeId="urn:microsoft.com/office/officeart/2005/8/colors/accent1_2" csCatId="accent1" phldr="1"/>
      <dgm:spPr/>
      <dgm:t>
        <a:bodyPr/>
        <a:lstStyle/>
        <a:p>
          <a:endParaRPr lang="en-GB"/>
        </a:p>
      </dgm:t>
    </dgm:pt>
    <dgm:pt modelId="{54B70338-8601-47CD-A5D8-3A0C0DE7969A}">
      <dgm:prSet phldrT="[Text]"/>
      <dgm:spPr/>
      <dgm:t>
        <a:bodyPr/>
        <a:lstStyle/>
        <a:p>
          <a:r>
            <a:rPr lang="en-GB" dirty="0"/>
            <a:t>The next few slides ask a range of questions using </a:t>
          </a:r>
          <a:r>
            <a:rPr lang="en-GB" dirty="0" err="1"/>
            <a:t>Menti</a:t>
          </a:r>
          <a:endParaRPr lang="en-GB" dirty="0"/>
        </a:p>
      </dgm:t>
    </dgm:pt>
    <dgm:pt modelId="{F040EEC6-A906-4B43-8F53-4614D14E3D5B}" type="parTrans" cxnId="{ABFAA167-572F-44EA-A028-3225D69F2636}">
      <dgm:prSet/>
      <dgm:spPr/>
      <dgm:t>
        <a:bodyPr/>
        <a:lstStyle/>
        <a:p>
          <a:endParaRPr lang="en-GB"/>
        </a:p>
      </dgm:t>
    </dgm:pt>
    <dgm:pt modelId="{3A831AB4-CD23-47FD-97B6-8594E54F238D}" type="sibTrans" cxnId="{ABFAA167-572F-44EA-A028-3225D69F2636}">
      <dgm:prSet/>
      <dgm:spPr/>
      <dgm:t>
        <a:bodyPr/>
        <a:lstStyle/>
        <a:p>
          <a:endParaRPr lang="en-GB"/>
        </a:p>
      </dgm:t>
    </dgm:pt>
    <dgm:pt modelId="{3FA5EAE8-B003-4448-A3C0-CC381E32785D}">
      <dgm:prSet phldrT="[Text]"/>
      <dgm:spPr/>
      <dgm:t>
        <a:bodyPr/>
        <a:lstStyle/>
        <a:p>
          <a:r>
            <a:rPr lang="en-GB" dirty="0"/>
            <a:t>The feedback from these will be collated into a report, with recommended actions </a:t>
          </a:r>
        </a:p>
      </dgm:t>
    </dgm:pt>
    <dgm:pt modelId="{04C738EB-3144-4C27-AC6C-A3B0FD30EB29}" type="parTrans" cxnId="{B0F37A0A-9F28-4857-8225-D4F692996E7B}">
      <dgm:prSet/>
      <dgm:spPr/>
      <dgm:t>
        <a:bodyPr/>
        <a:lstStyle/>
        <a:p>
          <a:endParaRPr lang="en-GB"/>
        </a:p>
      </dgm:t>
    </dgm:pt>
    <dgm:pt modelId="{4967C46A-84ED-4B32-B0A0-74C09927CCF5}" type="sibTrans" cxnId="{B0F37A0A-9F28-4857-8225-D4F692996E7B}">
      <dgm:prSet/>
      <dgm:spPr/>
      <dgm:t>
        <a:bodyPr/>
        <a:lstStyle/>
        <a:p>
          <a:endParaRPr lang="en-GB"/>
        </a:p>
      </dgm:t>
    </dgm:pt>
    <dgm:pt modelId="{17EFA898-723E-499F-BF99-4382B3EC551F}">
      <dgm:prSet phldrT="[Text]"/>
      <dgm:spPr/>
      <dgm:t>
        <a:bodyPr/>
        <a:lstStyle/>
        <a:p>
          <a:r>
            <a:rPr lang="en-GB" dirty="0"/>
            <a:t>This report will be circulated to;</a:t>
          </a:r>
        </a:p>
        <a:p>
          <a:r>
            <a:rPr lang="en-GB" dirty="0"/>
            <a:t> a) VCFSE Assembly </a:t>
          </a:r>
        </a:p>
        <a:p>
          <a:r>
            <a:rPr lang="en-GB" dirty="0"/>
            <a:t>b) Place Partnerships</a:t>
          </a:r>
        </a:p>
        <a:p>
          <a:r>
            <a:rPr lang="en-GB" dirty="0"/>
            <a:t>for consideration and action </a:t>
          </a:r>
        </a:p>
      </dgm:t>
    </dgm:pt>
    <dgm:pt modelId="{FCD3D619-2572-4BC9-9B7F-5079E28AD496}" type="parTrans" cxnId="{B9DC9CDF-645C-4488-85BA-F16066C18EE3}">
      <dgm:prSet/>
      <dgm:spPr/>
      <dgm:t>
        <a:bodyPr/>
        <a:lstStyle/>
        <a:p>
          <a:endParaRPr lang="en-GB"/>
        </a:p>
      </dgm:t>
    </dgm:pt>
    <dgm:pt modelId="{9818A3E3-B2B2-4E8C-82C3-6E77E89FE27E}" type="sibTrans" cxnId="{B9DC9CDF-645C-4488-85BA-F16066C18EE3}">
      <dgm:prSet/>
      <dgm:spPr/>
      <dgm:t>
        <a:bodyPr/>
        <a:lstStyle/>
        <a:p>
          <a:endParaRPr lang="en-GB"/>
        </a:p>
      </dgm:t>
    </dgm:pt>
    <dgm:pt modelId="{DFD9B8B4-A1DA-4564-9CC9-A9064C7494C8}" type="pres">
      <dgm:prSet presAssocID="{5243BC5D-0FE5-4B51-911D-FC4005BDCF25}" presName="Name0" presStyleCnt="0">
        <dgm:presLayoutVars>
          <dgm:dir/>
          <dgm:resizeHandles val="exact"/>
        </dgm:presLayoutVars>
      </dgm:prSet>
      <dgm:spPr/>
    </dgm:pt>
    <dgm:pt modelId="{104678A6-62CE-45BC-B1E7-D04C72A1C116}" type="pres">
      <dgm:prSet presAssocID="{54B70338-8601-47CD-A5D8-3A0C0DE7969A}" presName="node" presStyleLbl="node1" presStyleIdx="0" presStyleCnt="3">
        <dgm:presLayoutVars>
          <dgm:bulletEnabled val="1"/>
        </dgm:presLayoutVars>
      </dgm:prSet>
      <dgm:spPr/>
    </dgm:pt>
    <dgm:pt modelId="{46BF34F7-AEFF-4D86-917F-FAF4F003A6FC}" type="pres">
      <dgm:prSet presAssocID="{3A831AB4-CD23-47FD-97B6-8594E54F238D}" presName="sibTrans" presStyleLbl="sibTrans2D1" presStyleIdx="0" presStyleCnt="2"/>
      <dgm:spPr/>
    </dgm:pt>
    <dgm:pt modelId="{A010BDB9-66E5-426D-B571-6ACDDD343E3E}" type="pres">
      <dgm:prSet presAssocID="{3A831AB4-CD23-47FD-97B6-8594E54F238D}" presName="connectorText" presStyleLbl="sibTrans2D1" presStyleIdx="0" presStyleCnt="2"/>
      <dgm:spPr/>
    </dgm:pt>
    <dgm:pt modelId="{868F4E31-0460-4D34-BE8C-1B0C4EE06C17}" type="pres">
      <dgm:prSet presAssocID="{3FA5EAE8-B003-4448-A3C0-CC381E32785D}" presName="node" presStyleLbl="node1" presStyleIdx="1" presStyleCnt="3">
        <dgm:presLayoutVars>
          <dgm:bulletEnabled val="1"/>
        </dgm:presLayoutVars>
      </dgm:prSet>
      <dgm:spPr/>
    </dgm:pt>
    <dgm:pt modelId="{9CC30359-86CB-4001-A328-B5FF772A23D2}" type="pres">
      <dgm:prSet presAssocID="{4967C46A-84ED-4B32-B0A0-74C09927CCF5}" presName="sibTrans" presStyleLbl="sibTrans2D1" presStyleIdx="1" presStyleCnt="2"/>
      <dgm:spPr/>
    </dgm:pt>
    <dgm:pt modelId="{7FC2DDB0-29B0-4F52-AAF1-D946094B19D4}" type="pres">
      <dgm:prSet presAssocID="{4967C46A-84ED-4B32-B0A0-74C09927CCF5}" presName="connectorText" presStyleLbl="sibTrans2D1" presStyleIdx="1" presStyleCnt="2"/>
      <dgm:spPr/>
    </dgm:pt>
    <dgm:pt modelId="{804DD0AA-874B-45D6-8158-193FA7C19444}" type="pres">
      <dgm:prSet presAssocID="{17EFA898-723E-499F-BF99-4382B3EC551F}" presName="node" presStyleLbl="node1" presStyleIdx="2" presStyleCnt="3">
        <dgm:presLayoutVars>
          <dgm:bulletEnabled val="1"/>
        </dgm:presLayoutVars>
      </dgm:prSet>
      <dgm:spPr/>
    </dgm:pt>
  </dgm:ptLst>
  <dgm:cxnLst>
    <dgm:cxn modelId="{B0F37A0A-9F28-4857-8225-D4F692996E7B}" srcId="{5243BC5D-0FE5-4B51-911D-FC4005BDCF25}" destId="{3FA5EAE8-B003-4448-A3C0-CC381E32785D}" srcOrd="1" destOrd="0" parTransId="{04C738EB-3144-4C27-AC6C-A3B0FD30EB29}" sibTransId="{4967C46A-84ED-4B32-B0A0-74C09927CCF5}"/>
    <dgm:cxn modelId="{9EC3793A-3AB7-4C6B-A627-87F8D1607E4D}" type="presOf" srcId="{54B70338-8601-47CD-A5D8-3A0C0DE7969A}" destId="{104678A6-62CE-45BC-B1E7-D04C72A1C116}" srcOrd="0" destOrd="0" presId="urn:microsoft.com/office/officeart/2005/8/layout/process1"/>
    <dgm:cxn modelId="{ABFAA167-572F-44EA-A028-3225D69F2636}" srcId="{5243BC5D-0FE5-4B51-911D-FC4005BDCF25}" destId="{54B70338-8601-47CD-A5D8-3A0C0DE7969A}" srcOrd="0" destOrd="0" parTransId="{F040EEC6-A906-4B43-8F53-4614D14E3D5B}" sibTransId="{3A831AB4-CD23-47FD-97B6-8594E54F238D}"/>
    <dgm:cxn modelId="{56992D57-97E4-4FA7-854F-601D26F695E0}" type="presOf" srcId="{5243BC5D-0FE5-4B51-911D-FC4005BDCF25}" destId="{DFD9B8B4-A1DA-4564-9CC9-A9064C7494C8}" srcOrd="0" destOrd="0" presId="urn:microsoft.com/office/officeart/2005/8/layout/process1"/>
    <dgm:cxn modelId="{022A4177-6F1C-4DA2-99D4-33CF49DBECB4}" type="presOf" srcId="{4967C46A-84ED-4B32-B0A0-74C09927CCF5}" destId="{7FC2DDB0-29B0-4F52-AAF1-D946094B19D4}" srcOrd="1" destOrd="0" presId="urn:microsoft.com/office/officeart/2005/8/layout/process1"/>
    <dgm:cxn modelId="{A8E82CAE-A08D-443F-AEF8-364B4C080BEC}" type="presOf" srcId="{3A831AB4-CD23-47FD-97B6-8594E54F238D}" destId="{A010BDB9-66E5-426D-B571-6ACDDD343E3E}" srcOrd="1" destOrd="0" presId="urn:microsoft.com/office/officeart/2005/8/layout/process1"/>
    <dgm:cxn modelId="{D59DCDC5-5C10-4FA3-BF8F-3DCDAE93DE2D}" type="presOf" srcId="{3FA5EAE8-B003-4448-A3C0-CC381E32785D}" destId="{868F4E31-0460-4D34-BE8C-1B0C4EE06C17}" srcOrd="0" destOrd="0" presId="urn:microsoft.com/office/officeart/2005/8/layout/process1"/>
    <dgm:cxn modelId="{869038DC-8310-4341-89AD-F1CDE7AC39C9}" type="presOf" srcId="{4967C46A-84ED-4B32-B0A0-74C09927CCF5}" destId="{9CC30359-86CB-4001-A328-B5FF772A23D2}" srcOrd="0" destOrd="0" presId="urn:microsoft.com/office/officeart/2005/8/layout/process1"/>
    <dgm:cxn modelId="{B9DC9CDF-645C-4488-85BA-F16066C18EE3}" srcId="{5243BC5D-0FE5-4B51-911D-FC4005BDCF25}" destId="{17EFA898-723E-499F-BF99-4382B3EC551F}" srcOrd="2" destOrd="0" parTransId="{FCD3D619-2572-4BC9-9B7F-5079E28AD496}" sibTransId="{9818A3E3-B2B2-4E8C-82C3-6E77E89FE27E}"/>
    <dgm:cxn modelId="{181BD3F9-D299-4A67-91AC-1EDAC48FC0BD}" type="presOf" srcId="{3A831AB4-CD23-47FD-97B6-8594E54F238D}" destId="{46BF34F7-AEFF-4D86-917F-FAF4F003A6FC}" srcOrd="0" destOrd="0" presId="urn:microsoft.com/office/officeart/2005/8/layout/process1"/>
    <dgm:cxn modelId="{EEBF83FF-E5FB-46A3-AB5A-F5E08C8C48FF}" type="presOf" srcId="{17EFA898-723E-499F-BF99-4382B3EC551F}" destId="{804DD0AA-874B-45D6-8158-193FA7C19444}" srcOrd="0" destOrd="0" presId="urn:microsoft.com/office/officeart/2005/8/layout/process1"/>
    <dgm:cxn modelId="{56248729-E403-4F0A-A875-58E97E4323CC}" type="presParOf" srcId="{DFD9B8B4-A1DA-4564-9CC9-A9064C7494C8}" destId="{104678A6-62CE-45BC-B1E7-D04C72A1C116}" srcOrd="0" destOrd="0" presId="urn:microsoft.com/office/officeart/2005/8/layout/process1"/>
    <dgm:cxn modelId="{A976EF24-A3AB-488A-99D5-2858001195E3}" type="presParOf" srcId="{DFD9B8B4-A1DA-4564-9CC9-A9064C7494C8}" destId="{46BF34F7-AEFF-4D86-917F-FAF4F003A6FC}" srcOrd="1" destOrd="0" presId="urn:microsoft.com/office/officeart/2005/8/layout/process1"/>
    <dgm:cxn modelId="{E4730B33-ECD4-49DA-90E1-9032A8545F2C}" type="presParOf" srcId="{46BF34F7-AEFF-4D86-917F-FAF4F003A6FC}" destId="{A010BDB9-66E5-426D-B571-6ACDDD343E3E}" srcOrd="0" destOrd="0" presId="urn:microsoft.com/office/officeart/2005/8/layout/process1"/>
    <dgm:cxn modelId="{86AEA451-5F7D-4D05-A4C0-B1F385D520E7}" type="presParOf" srcId="{DFD9B8B4-A1DA-4564-9CC9-A9064C7494C8}" destId="{868F4E31-0460-4D34-BE8C-1B0C4EE06C17}" srcOrd="2" destOrd="0" presId="urn:microsoft.com/office/officeart/2005/8/layout/process1"/>
    <dgm:cxn modelId="{5494692A-188D-4354-B261-81321F1F3D54}" type="presParOf" srcId="{DFD9B8B4-A1DA-4564-9CC9-A9064C7494C8}" destId="{9CC30359-86CB-4001-A328-B5FF772A23D2}" srcOrd="3" destOrd="0" presId="urn:microsoft.com/office/officeart/2005/8/layout/process1"/>
    <dgm:cxn modelId="{C32EC86C-BA69-45BB-8370-6E816487676D}" type="presParOf" srcId="{9CC30359-86CB-4001-A328-B5FF772A23D2}" destId="{7FC2DDB0-29B0-4F52-AAF1-D946094B19D4}" srcOrd="0" destOrd="0" presId="urn:microsoft.com/office/officeart/2005/8/layout/process1"/>
    <dgm:cxn modelId="{B6B0AA4C-49A2-4111-B0A2-6D088D3C66AA}" type="presParOf" srcId="{DFD9B8B4-A1DA-4564-9CC9-A9064C7494C8}" destId="{804DD0AA-874B-45D6-8158-193FA7C19444}"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E0CF93-E77A-4C0F-A3FF-5745E9F7DF01}">
      <dsp:nvSpPr>
        <dsp:cNvPr id="0" name=""/>
        <dsp:cNvSpPr/>
      </dsp:nvSpPr>
      <dsp:spPr>
        <a:xfrm>
          <a:off x="-4917790" y="-753830"/>
          <a:ext cx="5858998" cy="5858998"/>
        </a:xfrm>
        <a:prstGeom prst="blockArc">
          <a:avLst>
            <a:gd name="adj1" fmla="val 18900000"/>
            <a:gd name="adj2" fmla="val 2700000"/>
            <a:gd name="adj3" fmla="val 369"/>
          </a:avLst>
        </a:prstGeom>
        <a:noFill/>
        <a:ln w="12700" cap="flat" cmpd="sng" algn="ctr">
          <a:solidFill>
            <a:schemeClr val="accent3">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271FD94-CB27-4DD8-A89E-CDC829BF9377}">
      <dsp:nvSpPr>
        <dsp:cNvPr id="0" name=""/>
        <dsp:cNvSpPr/>
      </dsp:nvSpPr>
      <dsp:spPr>
        <a:xfrm>
          <a:off x="305246" y="197811"/>
          <a:ext cx="9873309" cy="395449"/>
        </a:xfrm>
        <a:prstGeom prst="rect">
          <a:avLst/>
        </a:prstGeom>
        <a:solidFill>
          <a:srgbClr val="FCBFB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3888" tIns="35560" rIns="35560" bIns="35560" numCol="1" spcCol="1270" anchor="ctr" anchorCtr="0">
          <a:noAutofit/>
        </a:bodyPr>
        <a:lstStyle/>
        <a:p>
          <a:pPr marL="0" lvl="0" indent="0" algn="l" defTabSz="622300">
            <a:lnSpc>
              <a:spcPct val="90000"/>
            </a:lnSpc>
            <a:spcBef>
              <a:spcPct val="0"/>
            </a:spcBef>
            <a:spcAft>
              <a:spcPct val="35000"/>
            </a:spcAft>
            <a:buNone/>
          </a:pPr>
          <a:r>
            <a:rPr lang="en-GB" sz="1400" b="1" kern="1200" dirty="0">
              <a:solidFill>
                <a:schemeClr val="tx1"/>
              </a:solidFill>
            </a:rPr>
            <a:t>Engagement, decision, and implementation of our preferred Lancashire Place governance model and partnership arrangement </a:t>
          </a:r>
        </a:p>
      </dsp:txBody>
      <dsp:txXfrm>
        <a:off x="305246" y="197811"/>
        <a:ext cx="9873309" cy="395449"/>
      </dsp:txXfrm>
    </dsp:sp>
    <dsp:sp modelId="{4387F398-BF44-437F-A67C-C097B66F61B1}">
      <dsp:nvSpPr>
        <dsp:cNvPr id="0" name=""/>
        <dsp:cNvSpPr/>
      </dsp:nvSpPr>
      <dsp:spPr>
        <a:xfrm>
          <a:off x="58090" y="148380"/>
          <a:ext cx="494311" cy="494311"/>
        </a:xfrm>
        <a:prstGeom prst="ellipse">
          <a:avLst/>
        </a:prstGeom>
        <a:solidFill>
          <a:schemeClr val="lt1">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9FDA59A-8B3E-443B-93A7-85577ED81767}">
      <dsp:nvSpPr>
        <dsp:cNvPr id="0" name=""/>
        <dsp:cNvSpPr/>
      </dsp:nvSpPr>
      <dsp:spPr>
        <a:xfrm>
          <a:off x="663361" y="791334"/>
          <a:ext cx="9515194" cy="395449"/>
        </a:xfrm>
        <a:prstGeom prst="rect">
          <a:avLst/>
        </a:prstGeom>
        <a:solidFill>
          <a:srgbClr val="FCBFBE"/>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3888" tIns="35560" rIns="35560" bIns="35560" numCol="1" spcCol="1270" anchor="ctr" anchorCtr="0">
          <a:noAutofit/>
        </a:bodyPr>
        <a:lstStyle/>
        <a:p>
          <a:pPr marL="0" lvl="0" indent="0" algn="l" defTabSz="622300">
            <a:lnSpc>
              <a:spcPct val="90000"/>
            </a:lnSpc>
            <a:spcBef>
              <a:spcPct val="0"/>
            </a:spcBef>
            <a:spcAft>
              <a:spcPct val="35000"/>
            </a:spcAft>
            <a:buNone/>
          </a:pPr>
          <a:r>
            <a:rPr lang="en-GB" sz="1400" b="1" kern="1200" dirty="0">
              <a:solidFill>
                <a:schemeClr val="tx1"/>
              </a:solidFill>
            </a:rPr>
            <a:t>Development of our </a:t>
          </a:r>
          <a:r>
            <a:rPr lang="en-GB" sz="1400" b="1" kern="1200" dirty="0">
              <a:solidFill>
                <a:prstClr val="black"/>
              </a:solidFill>
              <a:latin typeface="Arial" panose="020B0604020202020204"/>
              <a:ea typeface="+mn-ea"/>
              <a:cs typeface="+mn-cs"/>
            </a:rPr>
            <a:t>district</a:t>
          </a:r>
          <a:r>
            <a:rPr lang="en-GB" sz="1400" b="1" kern="1200" dirty="0">
              <a:solidFill>
                <a:schemeClr val="tx1"/>
              </a:solidFill>
            </a:rPr>
            <a:t> level Health and Wellbeing Partnerships and agreed delivery plans and metrics for our local priorities</a:t>
          </a:r>
        </a:p>
      </dsp:txBody>
      <dsp:txXfrm>
        <a:off x="663361" y="791334"/>
        <a:ext cx="9515194" cy="395449"/>
      </dsp:txXfrm>
    </dsp:sp>
    <dsp:sp modelId="{0BB63DB2-2A0A-4292-9E34-A6B6E0603C65}">
      <dsp:nvSpPr>
        <dsp:cNvPr id="0" name=""/>
        <dsp:cNvSpPr/>
      </dsp:nvSpPr>
      <dsp:spPr>
        <a:xfrm>
          <a:off x="416205" y="741903"/>
          <a:ext cx="494311" cy="494311"/>
        </a:xfrm>
        <a:prstGeom prst="ellipse">
          <a:avLst/>
        </a:prstGeom>
        <a:solidFill>
          <a:schemeClr val="lt1">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F410CA9-431A-4E1D-89DC-1068B426B3AE}">
      <dsp:nvSpPr>
        <dsp:cNvPr id="0" name=""/>
        <dsp:cNvSpPr/>
      </dsp:nvSpPr>
      <dsp:spPr>
        <a:xfrm>
          <a:off x="859606" y="1384421"/>
          <a:ext cx="9318948" cy="395449"/>
        </a:xfrm>
        <a:prstGeom prst="rect">
          <a:avLst/>
        </a:prstGeom>
        <a:solidFill>
          <a:srgbClr val="FCBFBE"/>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3888" tIns="35560" rIns="35560" bIns="35560" numCol="1" spcCol="1270" anchor="ctr" anchorCtr="0">
          <a:noAutofit/>
        </a:bodyPr>
        <a:lstStyle/>
        <a:p>
          <a:pPr marL="0" lvl="0" indent="0" algn="l" defTabSz="622300">
            <a:lnSpc>
              <a:spcPct val="90000"/>
            </a:lnSpc>
            <a:spcBef>
              <a:spcPct val="0"/>
            </a:spcBef>
            <a:spcAft>
              <a:spcPct val="35000"/>
            </a:spcAft>
            <a:buNone/>
          </a:pPr>
          <a:r>
            <a:rPr lang="en-GB" sz="1400" b="1" kern="1200" dirty="0">
              <a:solidFill>
                <a:prstClr val="black"/>
              </a:solidFill>
              <a:latin typeface="Arial" panose="020B0604020202020204"/>
              <a:ea typeface="+mn-ea"/>
              <a:cs typeface="+mn-cs"/>
            </a:rPr>
            <a:t>Agreement</a:t>
          </a:r>
          <a:r>
            <a:rPr lang="en-GB" sz="1400" b="1" kern="1200" dirty="0">
              <a:solidFill>
                <a:schemeClr val="tx1"/>
              </a:solidFill>
            </a:rPr>
            <a:t> to a work programme with the 12 District Councils to improve health and wellbeing </a:t>
          </a:r>
        </a:p>
      </dsp:txBody>
      <dsp:txXfrm>
        <a:off x="859606" y="1384421"/>
        <a:ext cx="9318948" cy="395449"/>
      </dsp:txXfrm>
    </dsp:sp>
    <dsp:sp modelId="{79CCE137-74DC-4207-805C-147172391F26}">
      <dsp:nvSpPr>
        <dsp:cNvPr id="0" name=""/>
        <dsp:cNvSpPr/>
      </dsp:nvSpPr>
      <dsp:spPr>
        <a:xfrm>
          <a:off x="612450" y="1334990"/>
          <a:ext cx="494311" cy="494311"/>
        </a:xfrm>
        <a:prstGeom prst="ellipse">
          <a:avLst/>
        </a:prstGeom>
        <a:solidFill>
          <a:schemeClr val="lt1">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AF6DA31-D09D-425A-B41E-A41578134F0D}">
      <dsp:nvSpPr>
        <dsp:cNvPr id="0" name=""/>
        <dsp:cNvSpPr/>
      </dsp:nvSpPr>
      <dsp:spPr>
        <a:xfrm>
          <a:off x="922266" y="1977944"/>
          <a:ext cx="9256289" cy="395449"/>
        </a:xfrm>
        <a:prstGeom prst="rect">
          <a:avLst/>
        </a:prstGeom>
        <a:solidFill>
          <a:srgbClr val="FCBFBE"/>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3888" tIns="35560" rIns="35560" bIns="35560" numCol="1" spcCol="1270" anchor="ctr" anchorCtr="0">
          <a:noAutofit/>
        </a:bodyPr>
        <a:lstStyle/>
        <a:p>
          <a:pPr marL="0" lvl="0" indent="0" algn="l" defTabSz="622300">
            <a:lnSpc>
              <a:spcPct val="90000"/>
            </a:lnSpc>
            <a:spcBef>
              <a:spcPct val="0"/>
            </a:spcBef>
            <a:spcAft>
              <a:spcPct val="35000"/>
            </a:spcAft>
            <a:buNone/>
          </a:pPr>
          <a:r>
            <a:rPr lang="en-GB" sz="1400" b="1" kern="1200" dirty="0">
              <a:solidFill>
                <a:schemeClr val="tx1"/>
              </a:solidFill>
            </a:rPr>
            <a:t>Integration Deal – working to develop the Lancashire Place to receive delegations, and with the ICB and LCC on what will be delegated </a:t>
          </a:r>
        </a:p>
      </dsp:txBody>
      <dsp:txXfrm>
        <a:off x="922266" y="1977944"/>
        <a:ext cx="9256289" cy="395449"/>
      </dsp:txXfrm>
    </dsp:sp>
    <dsp:sp modelId="{DFFA1925-BF4D-4832-BFC4-F7E218BC602C}">
      <dsp:nvSpPr>
        <dsp:cNvPr id="0" name=""/>
        <dsp:cNvSpPr/>
      </dsp:nvSpPr>
      <dsp:spPr>
        <a:xfrm>
          <a:off x="675110" y="1928513"/>
          <a:ext cx="494311" cy="494311"/>
        </a:xfrm>
        <a:prstGeom prst="ellipse">
          <a:avLst/>
        </a:prstGeom>
        <a:solidFill>
          <a:schemeClr val="lt1">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1C0A245-13D0-414D-9A5F-B82AA76B9235}">
      <dsp:nvSpPr>
        <dsp:cNvPr id="0" name=""/>
        <dsp:cNvSpPr/>
      </dsp:nvSpPr>
      <dsp:spPr>
        <a:xfrm>
          <a:off x="859606" y="2571466"/>
          <a:ext cx="9318948" cy="395449"/>
        </a:xfrm>
        <a:prstGeom prst="rect">
          <a:avLst/>
        </a:prstGeom>
        <a:solidFill>
          <a:srgbClr val="FCBFBE"/>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3888" tIns="35560" rIns="35560" bIns="35560" numCol="1" spcCol="1270" anchor="ctr" anchorCtr="0">
          <a:noAutofit/>
        </a:bodyPr>
        <a:lstStyle/>
        <a:p>
          <a:pPr marL="0" lvl="0" indent="0" algn="l" defTabSz="622300">
            <a:lnSpc>
              <a:spcPct val="90000"/>
            </a:lnSpc>
            <a:spcBef>
              <a:spcPct val="0"/>
            </a:spcBef>
            <a:spcAft>
              <a:spcPct val="35000"/>
            </a:spcAft>
            <a:buNone/>
          </a:pPr>
          <a:r>
            <a:rPr lang="en-GB" sz="1400" b="1" kern="1200" dirty="0">
              <a:solidFill>
                <a:schemeClr val="tx1"/>
              </a:solidFill>
            </a:rPr>
            <a:t>Created more ICB team events and engagement mechanisms to create energy and belonging in ‘Team Lancashire’</a:t>
          </a:r>
        </a:p>
      </dsp:txBody>
      <dsp:txXfrm>
        <a:off x="859606" y="2571466"/>
        <a:ext cx="9318948" cy="395449"/>
      </dsp:txXfrm>
    </dsp:sp>
    <dsp:sp modelId="{3DFC2E2A-634E-4E66-BC6C-E71005564603}">
      <dsp:nvSpPr>
        <dsp:cNvPr id="0" name=""/>
        <dsp:cNvSpPr/>
      </dsp:nvSpPr>
      <dsp:spPr>
        <a:xfrm>
          <a:off x="612450" y="2522035"/>
          <a:ext cx="494311" cy="494311"/>
        </a:xfrm>
        <a:prstGeom prst="ellipse">
          <a:avLst/>
        </a:prstGeom>
        <a:solidFill>
          <a:schemeClr val="lt1">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21BA469-DD5C-4952-84E2-2BAC88168638}">
      <dsp:nvSpPr>
        <dsp:cNvPr id="0" name=""/>
        <dsp:cNvSpPr/>
      </dsp:nvSpPr>
      <dsp:spPr>
        <a:xfrm>
          <a:off x="663361" y="3164554"/>
          <a:ext cx="9515194" cy="395449"/>
        </a:xfrm>
        <a:prstGeom prst="rect">
          <a:avLst/>
        </a:prstGeom>
        <a:solidFill>
          <a:srgbClr val="FCBFBE"/>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3888" tIns="35560" rIns="35560" bIns="35560" numCol="1" spcCol="1270" anchor="ctr" anchorCtr="0">
          <a:noAutofit/>
        </a:bodyPr>
        <a:lstStyle/>
        <a:p>
          <a:pPr marL="0" lvl="0" indent="0" algn="l" defTabSz="622300">
            <a:lnSpc>
              <a:spcPct val="90000"/>
            </a:lnSpc>
            <a:spcBef>
              <a:spcPct val="0"/>
            </a:spcBef>
            <a:spcAft>
              <a:spcPct val="35000"/>
            </a:spcAft>
            <a:buNone/>
          </a:pPr>
          <a:r>
            <a:rPr lang="en-GB" sz="1400" b="1" kern="1200" dirty="0">
              <a:solidFill>
                <a:prstClr val="black"/>
              </a:solidFill>
              <a:latin typeface="Arial" panose="020B0604020202020204"/>
              <a:ea typeface="+mn-ea"/>
              <a:cs typeface="+mn-cs"/>
            </a:rPr>
            <a:t>Developed a performance framework</a:t>
          </a:r>
        </a:p>
      </dsp:txBody>
      <dsp:txXfrm>
        <a:off x="663361" y="3164554"/>
        <a:ext cx="9515194" cy="395449"/>
      </dsp:txXfrm>
    </dsp:sp>
    <dsp:sp modelId="{6F565FA7-2D38-4424-BB19-1208C6D80B11}">
      <dsp:nvSpPr>
        <dsp:cNvPr id="0" name=""/>
        <dsp:cNvSpPr/>
      </dsp:nvSpPr>
      <dsp:spPr>
        <a:xfrm>
          <a:off x="416205" y="3115122"/>
          <a:ext cx="494311" cy="494311"/>
        </a:xfrm>
        <a:prstGeom prst="ellipse">
          <a:avLst/>
        </a:prstGeom>
        <a:solidFill>
          <a:schemeClr val="lt1">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73C4CF1-A6E8-42C3-B628-D265CC0BB049}">
      <dsp:nvSpPr>
        <dsp:cNvPr id="0" name=""/>
        <dsp:cNvSpPr/>
      </dsp:nvSpPr>
      <dsp:spPr>
        <a:xfrm>
          <a:off x="305246" y="3758076"/>
          <a:ext cx="9873309" cy="395449"/>
        </a:xfrm>
        <a:prstGeom prst="rect">
          <a:avLst/>
        </a:prstGeom>
        <a:solidFill>
          <a:srgbClr val="FCBFBE"/>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3888" tIns="35560" rIns="35560" bIns="35560" numCol="1" spcCol="1270" anchor="ctr" anchorCtr="0">
          <a:noAutofit/>
        </a:bodyPr>
        <a:lstStyle/>
        <a:p>
          <a:pPr marL="0" lvl="0" indent="0" algn="l" defTabSz="622300">
            <a:lnSpc>
              <a:spcPct val="90000"/>
            </a:lnSpc>
            <a:spcBef>
              <a:spcPct val="0"/>
            </a:spcBef>
            <a:spcAft>
              <a:spcPct val="35000"/>
            </a:spcAft>
            <a:buNone/>
          </a:pPr>
          <a:r>
            <a:rPr lang="en-GB" sz="1400" b="1" kern="1200" dirty="0">
              <a:solidFill>
                <a:prstClr val="black"/>
              </a:solidFill>
              <a:latin typeface="Arial" panose="020B0604020202020204"/>
              <a:ea typeface="+mn-ea"/>
              <a:cs typeface="+mn-cs"/>
            </a:rPr>
            <a:t>Started to build our wider workforce</a:t>
          </a:r>
        </a:p>
      </dsp:txBody>
      <dsp:txXfrm>
        <a:off x="305246" y="3758076"/>
        <a:ext cx="9873309" cy="395449"/>
      </dsp:txXfrm>
    </dsp:sp>
    <dsp:sp modelId="{D7DA7BEE-F3D6-4513-8B1D-327A98172599}">
      <dsp:nvSpPr>
        <dsp:cNvPr id="0" name=""/>
        <dsp:cNvSpPr/>
      </dsp:nvSpPr>
      <dsp:spPr>
        <a:xfrm>
          <a:off x="58090" y="3708645"/>
          <a:ext cx="494311" cy="494311"/>
        </a:xfrm>
        <a:prstGeom prst="ellipse">
          <a:avLst/>
        </a:prstGeom>
        <a:solidFill>
          <a:schemeClr val="lt1">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E86A23-BBFB-4081-B1B6-6BE49966FB99}">
      <dsp:nvSpPr>
        <dsp:cNvPr id="0" name=""/>
        <dsp:cNvSpPr/>
      </dsp:nvSpPr>
      <dsp:spPr>
        <a:xfrm>
          <a:off x="1766920" y="0"/>
          <a:ext cx="1476042" cy="1476267"/>
        </a:xfrm>
        <a:prstGeom prst="circularArrow">
          <a:avLst>
            <a:gd name="adj1" fmla="val 10980"/>
            <a:gd name="adj2" fmla="val 1142322"/>
            <a:gd name="adj3" fmla="val 4500000"/>
            <a:gd name="adj4" fmla="val 10800000"/>
            <a:gd name="adj5" fmla="val 12500"/>
          </a:avLst>
        </a:prstGeom>
        <a:solidFill>
          <a:srgbClr val="21A69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DBB99FD-E407-4190-B2AF-8BEC74C2D30F}">
      <dsp:nvSpPr>
        <dsp:cNvPr id="0" name=""/>
        <dsp:cNvSpPr/>
      </dsp:nvSpPr>
      <dsp:spPr>
        <a:xfrm>
          <a:off x="2106978" y="497433"/>
          <a:ext cx="820208" cy="4100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GB" sz="1400" b="1" kern="1200" dirty="0">
              <a:solidFill>
                <a:schemeClr val="bg2">
                  <a:lumMod val="50000"/>
                </a:schemeClr>
              </a:solidFill>
              <a:latin typeface="+mn-lt"/>
              <a:ea typeface="+mn-ea"/>
              <a:cs typeface="+mn-cs"/>
            </a:rPr>
            <a:t>Resident focused</a:t>
          </a:r>
        </a:p>
      </dsp:txBody>
      <dsp:txXfrm>
        <a:off x="2106978" y="497433"/>
        <a:ext cx="820208" cy="410006"/>
      </dsp:txXfrm>
    </dsp:sp>
    <dsp:sp modelId="{F47BC05F-1689-46B6-BB0F-FD04D79D4746}">
      <dsp:nvSpPr>
        <dsp:cNvPr id="0" name=""/>
        <dsp:cNvSpPr/>
      </dsp:nvSpPr>
      <dsp:spPr>
        <a:xfrm>
          <a:off x="1356955" y="848224"/>
          <a:ext cx="1476042" cy="1476267"/>
        </a:xfrm>
        <a:prstGeom prst="leftCircularArrow">
          <a:avLst>
            <a:gd name="adj1" fmla="val 10980"/>
            <a:gd name="adj2" fmla="val 1142322"/>
            <a:gd name="adj3" fmla="val 6300000"/>
            <a:gd name="adj4" fmla="val 18900000"/>
            <a:gd name="adj5" fmla="val 12500"/>
          </a:avLst>
        </a:prstGeom>
        <a:solidFill>
          <a:srgbClr val="21A69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45F8A7F-ADCD-4AC9-BF8A-E1C767594778}">
      <dsp:nvSpPr>
        <dsp:cNvPr id="0" name=""/>
        <dsp:cNvSpPr/>
      </dsp:nvSpPr>
      <dsp:spPr>
        <a:xfrm>
          <a:off x="1498450" y="1399913"/>
          <a:ext cx="1413965" cy="4100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90" tIns="8890" rIns="8890" bIns="8890" numCol="1" spcCol="1270" anchor="ctr" anchorCtr="0">
          <a:noAutofit/>
        </a:bodyPr>
        <a:lstStyle/>
        <a:p>
          <a:pPr marL="0" lvl="0" indent="0" algn="ctr" defTabSz="800100">
            <a:lnSpc>
              <a:spcPct val="90000"/>
            </a:lnSpc>
            <a:spcBef>
              <a:spcPct val="0"/>
            </a:spcBef>
            <a:spcAft>
              <a:spcPct val="35000"/>
            </a:spcAft>
            <a:buNone/>
          </a:pPr>
          <a:r>
            <a:rPr lang="en-GB" sz="1400" b="1" kern="1200" dirty="0">
              <a:solidFill>
                <a:srgbClr val="E7E6E6">
                  <a:lumMod val="50000"/>
                </a:srgbClr>
              </a:solidFill>
              <a:latin typeface="Arial" panose="020B0604020202020204"/>
              <a:ea typeface="+mn-ea"/>
              <a:cs typeface="+mn-cs"/>
            </a:rPr>
            <a:t>Collaborative design</a:t>
          </a:r>
        </a:p>
      </dsp:txBody>
      <dsp:txXfrm>
        <a:off x="1498450" y="1399913"/>
        <a:ext cx="1413965" cy="410006"/>
      </dsp:txXfrm>
    </dsp:sp>
    <dsp:sp modelId="{67A077F0-4D93-4E1E-951F-F30310204AA1}">
      <dsp:nvSpPr>
        <dsp:cNvPr id="0" name=""/>
        <dsp:cNvSpPr/>
      </dsp:nvSpPr>
      <dsp:spPr>
        <a:xfrm>
          <a:off x="1871976" y="1797954"/>
          <a:ext cx="1268149" cy="1268657"/>
        </a:xfrm>
        <a:prstGeom prst="blockArc">
          <a:avLst>
            <a:gd name="adj1" fmla="val 13500000"/>
            <a:gd name="adj2" fmla="val 10800000"/>
            <a:gd name="adj3" fmla="val 12740"/>
          </a:avLst>
        </a:prstGeom>
        <a:solidFill>
          <a:srgbClr val="21A69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F443AD3-F914-4C1C-937B-0E3A0FEAB74B}">
      <dsp:nvSpPr>
        <dsp:cNvPr id="0" name=""/>
        <dsp:cNvSpPr/>
      </dsp:nvSpPr>
      <dsp:spPr>
        <a:xfrm>
          <a:off x="2008279" y="2240466"/>
          <a:ext cx="993879" cy="4100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90" tIns="8890" rIns="8890" bIns="8890" numCol="1" spcCol="1270" anchor="ctr" anchorCtr="0">
          <a:noAutofit/>
        </a:bodyPr>
        <a:lstStyle/>
        <a:p>
          <a:pPr marL="0" lvl="0" indent="0" algn="ctr" defTabSz="800100">
            <a:lnSpc>
              <a:spcPct val="90000"/>
            </a:lnSpc>
            <a:spcBef>
              <a:spcPct val="0"/>
            </a:spcBef>
            <a:spcAft>
              <a:spcPct val="35000"/>
            </a:spcAft>
            <a:buNone/>
          </a:pPr>
          <a:r>
            <a:rPr lang="en-GB" sz="1400" b="1" kern="1200" dirty="0">
              <a:solidFill>
                <a:srgbClr val="E7E6E6">
                  <a:lumMod val="50000"/>
                </a:srgbClr>
              </a:solidFill>
              <a:latin typeface="Arial" panose="020B0604020202020204"/>
              <a:ea typeface="+mn-ea"/>
              <a:cs typeface="+mn-cs"/>
            </a:rPr>
            <a:t>Integrated delivery</a:t>
          </a:r>
        </a:p>
      </dsp:txBody>
      <dsp:txXfrm>
        <a:off x="2008279" y="2240466"/>
        <a:ext cx="993879" cy="41000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ABD3AC-FAD2-4A23-ADF2-C8AFD20E6199}">
      <dsp:nvSpPr>
        <dsp:cNvPr id="0" name=""/>
        <dsp:cNvSpPr/>
      </dsp:nvSpPr>
      <dsp:spPr>
        <a:xfrm>
          <a:off x="9066435" y="2611366"/>
          <a:ext cx="2067294" cy="2067632"/>
        </a:xfrm>
        <a:prstGeom prst="ellipse">
          <a:avLst/>
        </a:prstGeom>
        <a:solidFill>
          <a:srgbClr val="342D6E"/>
        </a:solidFill>
        <a:ln w="12700" cap="flat" cmpd="sng" algn="ctr">
          <a:solidFill>
            <a:srgbClr val="342D6E"/>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C745F34-CE60-45B7-90FE-C88CCB1B8794}">
      <dsp:nvSpPr>
        <dsp:cNvPr id="0" name=""/>
        <dsp:cNvSpPr/>
      </dsp:nvSpPr>
      <dsp:spPr>
        <a:xfrm>
          <a:off x="9134648" y="2680300"/>
          <a:ext cx="1929768" cy="1929766"/>
        </a:xfrm>
        <a:prstGeom prst="ellipse">
          <a:avLst/>
        </a:prstGeom>
        <a:solidFill>
          <a:schemeClr val="lt1">
            <a:alpha val="90000"/>
            <a:hueOff val="0"/>
            <a:satOff val="0"/>
            <a:lumOff val="0"/>
            <a:alphaOff val="0"/>
          </a:schemeClr>
        </a:solidFill>
        <a:ln w="12700" cap="flat" cmpd="sng" algn="ctr">
          <a:solidFill>
            <a:srgbClr val="342D6E"/>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endParaRPr lang="en-GB" sz="6500" kern="1200"/>
        </a:p>
      </dsp:txBody>
      <dsp:txXfrm>
        <a:off x="9410801" y="2956032"/>
        <a:ext cx="1378563" cy="1378300"/>
      </dsp:txXfrm>
    </dsp:sp>
    <dsp:sp modelId="{4D8B194E-ECDE-4C2B-B5B3-23B3BCA0AB81}">
      <dsp:nvSpPr>
        <dsp:cNvPr id="0" name=""/>
        <dsp:cNvSpPr/>
      </dsp:nvSpPr>
      <dsp:spPr>
        <a:xfrm rot="2700000">
          <a:off x="6928847" y="2611474"/>
          <a:ext cx="2067055" cy="2067055"/>
        </a:xfrm>
        <a:prstGeom prst="teardrop">
          <a:avLst>
            <a:gd name="adj" fmla="val 100000"/>
          </a:avLst>
        </a:prstGeom>
        <a:solidFill>
          <a:srgbClr val="876DA7"/>
        </a:solidFill>
        <a:ln w="12700" cap="flat" cmpd="sng" algn="ctr">
          <a:solidFill>
            <a:srgbClr val="876DA7"/>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7BEB253-1761-493B-8F8E-0A02CFCF3A40}">
      <dsp:nvSpPr>
        <dsp:cNvPr id="0" name=""/>
        <dsp:cNvSpPr/>
      </dsp:nvSpPr>
      <dsp:spPr>
        <a:xfrm>
          <a:off x="6999141" y="2680300"/>
          <a:ext cx="1929768" cy="1929766"/>
        </a:xfrm>
        <a:prstGeom prst="ellipse">
          <a:avLst/>
        </a:prstGeom>
        <a:solidFill>
          <a:schemeClr val="lt1">
            <a:alpha val="90000"/>
            <a:hueOff val="0"/>
            <a:satOff val="0"/>
            <a:lumOff val="0"/>
            <a:alphaOff val="0"/>
          </a:schemeClr>
        </a:solidFill>
        <a:ln w="12700" cap="flat" cmpd="sng" algn="ctr">
          <a:solidFill>
            <a:srgbClr val="876DA7"/>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GB" sz="1400" b="1" kern="1200" dirty="0"/>
            <a:t>Developing our partnership</a:t>
          </a:r>
        </a:p>
      </dsp:txBody>
      <dsp:txXfrm>
        <a:off x="7274193" y="2956032"/>
        <a:ext cx="1378563" cy="1378300"/>
      </dsp:txXfrm>
    </dsp:sp>
    <dsp:sp modelId="{359518F5-A693-4203-8F89-E6C1E0CD406E}">
      <dsp:nvSpPr>
        <dsp:cNvPr id="0" name=""/>
        <dsp:cNvSpPr/>
      </dsp:nvSpPr>
      <dsp:spPr>
        <a:xfrm rot="2700000">
          <a:off x="4793339" y="2611474"/>
          <a:ext cx="2067055" cy="2067055"/>
        </a:xfrm>
        <a:prstGeom prst="teardrop">
          <a:avLst>
            <a:gd name="adj" fmla="val 100000"/>
          </a:avLst>
        </a:prstGeom>
        <a:solidFill>
          <a:srgbClr val="0072BC"/>
        </a:solidFill>
        <a:ln w="12700" cap="flat" cmpd="sng" algn="ctr">
          <a:solidFill>
            <a:srgbClr val="0072BC"/>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40C9B17-0405-4AC8-A46E-0A96C2793648}">
      <dsp:nvSpPr>
        <dsp:cNvPr id="0" name=""/>
        <dsp:cNvSpPr/>
      </dsp:nvSpPr>
      <dsp:spPr>
        <a:xfrm>
          <a:off x="4862533" y="2680300"/>
          <a:ext cx="1929768" cy="1929766"/>
        </a:xfrm>
        <a:prstGeom prst="ellipse">
          <a:avLst/>
        </a:prstGeom>
        <a:solidFill>
          <a:schemeClr val="lt1">
            <a:alpha val="90000"/>
            <a:hueOff val="0"/>
            <a:satOff val="0"/>
            <a:lumOff val="0"/>
            <a:alphaOff val="0"/>
          </a:schemeClr>
        </a:solidFill>
        <a:ln w="12700" cap="flat" cmpd="sng" algn="ctr">
          <a:solidFill>
            <a:srgbClr val="0072BC"/>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GB" sz="1400" b="1" kern="1200" dirty="0"/>
            <a:t>Delivering for our people – integrated services</a:t>
          </a:r>
        </a:p>
      </dsp:txBody>
      <dsp:txXfrm>
        <a:off x="5137585" y="2956032"/>
        <a:ext cx="1378563" cy="1378300"/>
      </dsp:txXfrm>
    </dsp:sp>
    <dsp:sp modelId="{E8FF351B-66EE-4B09-A2AD-340C417CBCD9}">
      <dsp:nvSpPr>
        <dsp:cNvPr id="0" name=""/>
        <dsp:cNvSpPr/>
      </dsp:nvSpPr>
      <dsp:spPr>
        <a:xfrm rot="2700000">
          <a:off x="2656731" y="2611474"/>
          <a:ext cx="2067055" cy="2067055"/>
        </a:xfrm>
        <a:prstGeom prst="teardrop">
          <a:avLst>
            <a:gd name="adj" fmla="val 100000"/>
          </a:avLst>
        </a:prstGeom>
        <a:solidFill>
          <a:srgbClr val="0072BC"/>
        </a:solidFill>
        <a:ln w="12700" cap="flat" cmpd="sng" algn="ctr">
          <a:solidFill>
            <a:srgbClr val="0072BC"/>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A12B790-6D32-48FB-BDE3-9BD5E69F3196}">
      <dsp:nvSpPr>
        <dsp:cNvPr id="0" name=""/>
        <dsp:cNvSpPr/>
      </dsp:nvSpPr>
      <dsp:spPr>
        <a:xfrm>
          <a:off x="2725925" y="2680300"/>
          <a:ext cx="1929768" cy="1929766"/>
        </a:xfrm>
        <a:prstGeom prst="ellipse">
          <a:avLst/>
        </a:prstGeom>
        <a:solidFill>
          <a:schemeClr val="lt1">
            <a:alpha val="90000"/>
            <a:hueOff val="0"/>
            <a:satOff val="0"/>
            <a:lumOff val="0"/>
            <a:alphaOff val="0"/>
          </a:schemeClr>
        </a:solidFill>
        <a:ln w="12700" cap="flat" cmpd="sng" algn="ctr">
          <a:solidFill>
            <a:srgbClr val="0072BC"/>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GB" sz="1400" b="1" kern="1200" dirty="0"/>
            <a:t>Delivering for our people – life course improvements</a:t>
          </a:r>
        </a:p>
      </dsp:txBody>
      <dsp:txXfrm>
        <a:off x="3002078" y="2956032"/>
        <a:ext cx="1378563" cy="1378300"/>
      </dsp:txXfrm>
    </dsp:sp>
    <dsp:sp modelId="{5D7A5CDB-5990-4277-B668-9783E4AD20A0}">
      <dsp:nvSpPr>
        <dsp:cNvPr id="0" name=""/>
        <dsp:cNvSpPr/>
      </dsp:nvSpPr>
      <dsp:spPr>
        <a:xfrm rot="2700000">
          <a:off x="520124" y="2611474"/>
          <a:ext cx="2067055" cy="2067055"/>
        </a:xfrm>
        <a:prstGeom prst="teardrop">
          <a:avLst>
            <a:gd name="adj" fmla="val 100000"/>
          </a:avLst>
        </a:prstGeom>
        <a:solidFill>
          <a:srgbClr val="6AA343"/>
        </a:solidFill>
        <a:ln w="12700" cap="flat" cmpd="sng" algn="ctr">
          <a:solidFill>
            <a:srgbClr val="6AA343"/>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CFC7F6F-0B84-441C-926E-391D58A21A31}">
      <dsp:nvSpPr>
        <dsp:cNvPr id="0" name=""/>
        <dsp:cNvSpPr/>
      </dsp:nvSpPr>
      <dsp:spPr>
        <a:xfrm>
          <a:off x="589317" y="2680300"/>
          <a:ext cx="1929768" cy="1929766"/>
        </a:xfrm>
        <a:prstGeom prst="ellipse">
          <a:avLst/>
        </a:prstGeom>
        <a:solidFill>
          <a:schemeClr val="lt1">
            <a:alpha val="90000"/>
            <a:hueOff val="0"/>
            <a:satOff val="0"/>
            <a:lumOff val="0"/>
            <a:alphaOff val="0"/>
          </a:schemeClr>
        </a:solidFill>
        <a:ln w="12700" cap="flat" cmpd="sng" algn="ctr">
          <a:solidFill>
            <a:srgbClr val="6AA343"/>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GB" sz="1400" b="1" kern="1200" dirty="0"/>
            <a:t>Delivering with our people</a:t>
          </a:r>
        </a:p>
      </dsp:txBody>
      <dsp:txXfrm>
        <a:off x="865470" y="2956032"/>
        <a:ext cx="1378563" cy="137830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2F1D7E-C408-45BF-92F5-826DA36071A0}">
      <dsp:nvSpPr>
        <dsp:cNvPr id="0" name=""/>
        <dsp:cNvSpPr/>
      </dsp:nvSpPr>
      <dsp:spPr>
        <a:xfrm rot="5400000">
          <a:off x="6223616" y="-2918587"/>
          <a:ext cx="695278" cy="6707358"/>
        </a:xfrm>
        <a:prstGeom prst="round2SameRect">
          <a:avLst/>
        </a:prstGeom>
        <a:solidFill>
          <a:srgbClr val="6AA343">
            <a:alpha val="20000"/>
          </a:srgb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a:lnSpc>
              <a:spcPct val="100000"/>
            </a:lnSpc>
            <a:spcBef>
              <a:spcPct val="0"/>
            </a:spcBef>
            <a:spcAft>
              <a:spcPts val="0"/>
            </a:spcAft>
            <a:buChar char="•"/>
          </a:pPr>
          <a:r>
            <a:rPr lang="en-GB" sz="1400" kern="1200" dirty="0"/>
            <a:t>Priority wards and dying well engagement work with communities </a:t>
          </a:r>
        </a:p>
        <a:p>
          <a:pPr marL="114300" lvl="1" indent="-114300" algn="l" defTabSz="622300">
            <a:lnSpc>
              <a:spcPct val="100000"/>
            </a:lnSpc>
            <a:spcBef>
              <a:spcPct val="0"/>
            </a:spcBef>
            <a:spcAft>
              <a:spcPts val="0"/>
            </a:spcAft>
            <a:buChar char="•"/>
          </a:pPr>
          <a:r>
            <a:rPr lang="en-GB" sz="1400" kern="1200" dirty="0"/>
            <a:t>Co-production around SEND, flu vaccinations and carers plan, family/carer panels</a:t>
          </a:r>
        </a:p>
      </dsp:txBody>
      <dsp:txXfrm rot="-5400000">
        <a:off x="3217577" y="121393"/>
        <a:ext cx="6673417" cy="627396"/>
      </dsp:txXfrm>
    </dsp:sp>
    <dsp:sp modelId="{5AC761E0-D4EC-4808-B079-912ACD7B53C3}">
      <dsp:nvSpPr>
        <dsp:cNvPr id="0" name=""/>
        <dsp:cNvSpPr/>
      </dsp:nvSpPr>
      <dsp:spPr>
        <a:xfrm>
          <a:off x="555312" y="542"/>
          <a:ext cx="2662263" cy="869097"/>
        </a:xfrm>
        <a:prstGeom prst="roundRect">
          <a:avLst/>
        </a:prstGeom>
        <a:solidFill>
          <a:srgbClr val="6AA34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28575" rIns="57150" bIns="28575" numCol="1" spcCol="1270" anchor="ctr" anchorCtr="0">
          <a:noAutofit/>
        </a:bodyPr>
        <a:lstStyle/>
        <a:p>
          <a:pPr marL="0" lvl="0" indent="0" algn="ctr" defTabSz="666750">
            <a:lnSpc>
              <a:spcPct val="90000"/>
            </a:lnSpc>
            <a:spcBef>
              <a:spcPct val="0"/>
            </a:spcBef>
            <a:spcAft>
              <a:spcPct val="35000"/>
            </a:spcAft>
            <a:buNone/>
          </a:pPr>
          <a:r>
            <a:rPr lang="en-GB" sz="1500" kern="1200" dirty="0"/>
            <a:t>Delivering with our people</a:t>
          </a:r>
        </a:p>
      </dsp:txBody>
      <dsp:txXfrm>
        <a:off x="597738" y="42968"/>
        <a:ext cx="2577411" cy="784245"/>
      </dsp:txXfrm>
    </dsp:sp>
    <dsp:sp modelId="{2E07C7EA-F7B7-4234-A9B2-304D9CAC3D55}">
      <dsp:nvSpPr>
        <dsp:cNvPr id="0" name=""/>
        <dsp:cNvSpPr/>
      </dsp:nvSpPr>
      <dsp:spPr>
        <a:xfrm rot="5400000">
          <a:off x="6223616" y="-2006035"/>
          <a:ext cx="695278" cy="6707358"/>
        </a:xfrm>
        <a:prstGeom prst="round2SameRect">
          <a:avLst/>
        </a:prstGeom>
        <a:solidFill>
          <a:srgbClr val="0072BC">
            <a:alpha val="20000"/>
          </a:srgbClr>
        </a:solidFill>
        <a:ln w="12700" cap="flat" cmpd="sng" algn="ctr">
          <a:solidFill>
            <a:schemeClr val="accent5">
              <a:tint val="40000"/>
              <a:alpha val="90000"/>
              <a:hueOff val="-1123294"/>
              <a:satOff val="-3805"/>
              <a:lumOff val="-48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57150" lvl="1" indent="-57150" algn="l" defTabSz="511175">
            <a:lnSpc>
              <a:spcPct val="100000"/>
            </a:lnSpc>
            <a:spcBef>
              <a:spcPct val="0"/>
            </a:spcBef>
            <a:spcAft>
              <a:spcPts val="0"/>
            </a:spcAft>
            <a:buChar char="•"/>
          </a:pPr>
          <a:r>
            <a:rPr lang="en-GB" sz="1150" kern="1200" dirty="0"/>
            <a:t> </a:t>
          </a:r>
          <a:r>
            <a:rPr lang="en-GB" sz="1400" kern="1200" dirty="0"/>
            <a:t>Enhanced care at home – Intermediate Care future operating model agreed</a:t>
          </a:r>
        </a:p>
        <a:p>
          <a:pPr marL="114300" lvl="1" indent="-114300" algn="l" defTabSz="622300">
            <a:lnSpc>
              <a:spcPct val="100000"/>
            </a:lnSpc>
            <a:spcBef>
              <a:spcPct val="0"/>
            </a:spcBef>
            <a:spcAft>
              <a:spcPts val="0"/>
            </a:spcAft>
            <a:buChar char="•"/>
          </a:pPr>
          <a:r>
            <a:rPr lang="en-GB" sz="1400" kern="1200" dirty="0"/>
            <a:t> Community services transformation</a:t>
          </a:r>
        </a:p>
      </dsp:txBody>
      <dsp:txXfrm rot="-5400000">
        <a:off x="3217577" y="1033945"/>
        <a:ext cx="6673417" cy="627396"/>
      </dsp:txXfrm>
    </dsp:sp>
    <dsp:sp modelId="{602B8D09-7A45-44A0-9C7E-70CBA7B5F811}">
      <dsp:nvSpPr>
        <dsp:cNvPr id="0" name=""/>
        <dsp:cNvSpPr/>
      </dsp:nvSpPr>
      <dsp:spPr>
        <a:xfrm>
          <a:off x="555312" y="913094"/>
          <a:ext cx="2662263" cy="869097"/>
        </a:xfrm>
        <a:prstGeom prst="roundRect">
          <a:avLst/>
        </a:prstGeom>
        <a:solidFill>
          <a:srgbClr val="0072B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28575" rIns="57150" bIns="28575" numCol="1" spcCol="1270" anchor="ctr" anchorCtr="0">
          <a:noAutofit/>
        </a:bodyPr>
        <a:lstStyle/>
        <a:p>
          <a:pPr marL="0" lvl="0" indent="0" algn="ctr" defTabSz="666750">
            <a:lnSpc>
              <a:spcPct val="90000"/>
            </a:lnSpc>
            <a:spcBef>
              <a:spcPct val="0"/>
            </a:spcBef>
            <a:spcAft>
              <a:spcPct val="35000"/>
            </a:spcAft>
            <a:buNone/>
          </a:pPr>
          <a:r>
            <a:rPr lang="en-GB" sz="1500" kern="1200" dirty="0"/>
            <a:t>Community services transformation </a:t>
          </a:r>
        </a:p>
      </dsp:txBody>
      <dsp:txXfrm>
        <a:off x="597738" y="955520"/>
        <a:ext cx="2577411" cy="784245"/>
      </dsp:txXfrm>
    </dsp:sp>
    <dsp:sp modelId="{811C41B2-4B50-49AE-A628-EF72FA65877F}">
      <dsp:nvSpPr>
        <dsp:cNvPr id="0" name=""/>
        <dsp:cNvSpPr/>
      </dsp:nvSpPr>
      <dsp:spPr>
        <a:xfrm rot="5400000">
          <a:off x="6223616" y="-1093482"/>
          <a:ext cx="695278" cy="6707358"/>
        </a:xfrm>
        <a:prstGeom prst="round2SameRect">
          <a:avLst/>
        </a:prstGeom>
        <a:solidFill>
          <a:srgbClr val="0072BC">
            <a:alpha val="20000"/>
          </a:srgbClr>
        </a:solidFill>
        <a:ln w="12700" cap="flat" cmpd="sng" algn="ctr">
          <a:solidFill>
            <a:schemeClr val="accent5">
              <a:tint val="40000"/>
              <a:alpha val="90000"/>
              <a:hueOff val="-2246587"/>
              <a:satOff val="-7611"/>
              <a:lumOff val="-97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100000"/>
            </a:lnSpc>
            <a:spcBef>
              <a:spcPct val="0"/>
            </a:spcBef>
            <a:spcAft>
              <a:spcPts val="0"/>
            </a:spcAft>
            <a:buFont typeface="Arial" panose="020B0604020202020204" pitchFamily="34" charset="0"/>
            <a:buChar char="•"/>
          </a:pPr>
          <a:r>
            <a:rPr lang="en-GB" sz="1600" kern="1200" dirty="0"/>
            <a:t>Review and re-launch integrated neighbourhood arrangements</a:t>
          </a:r>
        </a:p>
        <a:p>
          <a:pPr marL="57150" lvl="1" indent="-57150" algn="l" defTabSz="511175">
            <a:lnSpc>
              <a:spcPct val="100000"/>
            </a:lnSpc>
            <a:spcBef>
              <a:spcPct val="0"/>
            </a:spcBef>
            <a:spcAft>
              <a:spcPts val="0"/>
            </a:spcAft>
            <a:buFont typeface="Arial" panose="020B0604020202020204" pitchFamily="34" charset="0"/>
            <a:buChar char="•"/>
          </a:pPr>
          <a:endParaRPr lang="en-GB" sz="1150" kern="1200" dirty="0"/>
        </a:p>
      </dsp:txBody>
      <dsp:txXfrm rot="-5400000">
        <a:off x="3217577" y="1946498"/>
        <a:ext cx="6673417" cy="627396"/>
      </dsp:txXfrm>
    </dsp:sp>
    <dsp:sp modelId="{D4C32C99-FF00-4D91-A313-364BC79683F4}">
      <dsp:nvSpPr>
        <dsp:cNvPr id="0" name=""/>
        <dsp:cNvSpPr/>
      </dsp:nvSpPr>
      <dsp:spPr>
        <a:xfrm>
          <a:off x="556184" y="1825647"/>
          <a:ext cx="2662263" cy="869097"/>
        </a:xfrm>
        <a:prstGeom prst="roundRect">
          <a:avLst/>
        </a:prstGeom>
        <a:solidFill>
          <a:srgbClr val="0072B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28575" rIns="57150" bIns="28575" numCol="1" spcCol="1270" anchor="ctr" anchorCtr="0">
          <a:noAutofit/>
        </a:bodyPr>
        <a:lstStyle/>
        <a:p>
          <a:pPr marL="0" lvl="0" indent="0" algn="ctr" defTabSz="666750">
            <a:lnSpc>
              <a:spcPct val="90000"/>
            </a:lnSpc>
            <a:spcBef>
              <a:spcPct val="0"/>
            </a:spcBef>
            <a:spcAft>
              <a:spcPct val="35000"/>
            </a:spcAft>
            <a:buNone/>
          </a:pPr>
          <a:r>
            <a:rPr lang="en-GB" sz="1500" kern="1200" dirty="0"/>
            <a:t>Primary care neighbourhoods</a:t>
          </a:r>
        </a:p>
      </dsp:txBody>
      <dsp:txXfrm>
        <a:off x="598610" y="1868073"/>
        <a:ext cx="2577411" cy="784245"/>
      </dsp:txXfrm>
    </dsp:sp>
    <dsp:sp modelId="{1CA323FC-9B9E-4D60-8538-62695BC0DD9B}">
      <dsp:nvSpPr>
        <dsp:cNvPr id="0" name=""/>
        <dsp:cNvSpPr/>
      </dsp:nvSpPr>
      <dsp:spPr>
        <a:xfrm rot="5400000">
          <a:off x="6223616" y="-180929"/>
          <a:ext cx="695278" cy="6707358"/>
        </a:xfrm>
        <a:prstGeom prst="round2SameRect">
          <a:avLst/>
        </a:prstGeom>
        <a:solidFill>
          <a:srgbClr val="0072BC">
            <a:alpha val="20000"/>
          </a:srgbClr>
        </a:solidFill>
        <a:ln w="12700" cap="flat" cmpd="sng" algn="ctr">
          <a:solidFill>
            <a:schemeClr val="accent5">
              <a:tint val="40000"/>
              <a:alpha val="90000"/>
              <a:hueOff val="-3369881"/>
              <a:satOff val="-11416"/>
              <a:lumOff val="-146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0" marR="0" lvl="0" indent="0" algn="l" defTabSz="914400" eaLnBrk="1" fontAlgn="auto" latinLnBrk="0" hangingPunct="1">
            <a:lnSpc>
              <a:spcPct val="100000"/>
            </a:lnSpc>
            <a:spcBef>
              <a:spcPct val="0"/>
            </a:spcBef>
            <a:spcAft>
              <a:spcPts val="0"/>
            </a:spcAft>
            <a:buClrTx/>
            <a:buSzTx/>
            <a:buFont typeface="Arial" panose="020B0604020202020204" pitchFamily="34" charset="0"/>
            <a:buChar char="•"/>
            <a:tabLst/>
            <a:defRPr/>
          </a:pPr>
          <a:r>
            <a:rPr lang="en-GB" sz="1150" kern="1200" dirty="0"/>
            <a:t>  </a:t>
          </a:r>
          <a:r>
            <a:rPr lang="en-GB" sz="1600" kern="1200" dirty="0"/>
            <a:t>Aligning Community Mental Health Team developments and hubs to our neighbourhood delivery</a:t>
          </a:r>
          <a:endParaRPr lang="en-GB" sz="1150" kern="1200" dirty="0"/>
        </a:p>
      </dsp:txBody>
      <dsp:txXfrm rot="-5400000">
        <a:off x="3217577" y="2859051"/>
        <a:ext cx="6673417" cy="627396"/>
      </dsp:txXfrm>
    </dsp:sp>
    <dsp:sp modelId="{49149CA5-A836-433B-8B94-537817C32A3A}">
      <dsp:nvSpPr>
        <dsp:cNvPr id="0" name=""/>
        <dsp:cNvSpPr/>
      </dsp:nvSpPr>
      <dsp:spPr>
        <a:xfrm>
          <a:off x="555312" y="2738200"/>
          <a:ext cx="2662263" cy="869097"/>
        </a:xfrm>
        <a:prstGeom prst="roundRect">
          <a:avLst/>
        </a:prstGeom>
        <a:solidFill>
          <a:srgbClr val="0072B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28575" rIns="57150" bIns="28575" numCol="1" spcCol="1270" anchor="ctr" anchorCtr="0">
          <a:noAutofit/>
        </a:bodyPr>
        <a:lstStyle/>
        <a:p>
          <a:pPr marL="0" lvl="0" indent="0" algn="ctr" defTabSz="666750">
            <a:lnSpc>
              <a:spcPct val="90000"/>
            </a:lnSpc>
            <a:spcBef>
              <a:spcPct val="0"/>
            </a:spcBef>
            <a:spcAft>
              <a:spcPct val="35000"/>
            </a:spcAft>
            <a:buNone/>
          </a:pPr>
          <a:r>
            <a:rPr lang="en-GB" sz="1500" kern="1200" dirty="0"/>
            <a:t>Mental health service transformation</a:t>
          </a:r>
        </a:p>
      </dsp:txBody>
      <dsp:txXfrm>
        <a:off x="597738" y="2780626"/>
        <a:ext cx="2577411" cy="784245"/>
      </dsp:txXfrm>
    </dsp:sp>
    <dsp:sp modelId="{A032608B-175B-4234-8DC1-FE2C791EADFF}">
      <dsp:nvSpPr>
        <dsp:cNvPr id="0" name=""/>
        <dsp:cNvSpPr/>
      </dsp:nvSpPr>
      <dsp:spPr>
        <a:xfrm rot="5400000">
          <a:off x="6223616" y="731623"/>
          <a:ext cx="695278" cy="6707358"/>
        </a:xfrm>
        <a:prstGeom prst="round2SameRect">
          <a:avLst/>
        </a:prstGeom>
        <a:solidFill>
          <a:srgbClr val="0072BC">
            <a:alpha val="20000"/>
          </a:srgbClr>
        </a:solidFill>
        <a:ln w="12700" cap="flat" cmpd="sng" algn="ctr">
          <a:solidFill>
            <a:schemeClr val="accent5">
              <a:tint val="40000"/>
              <a:alpha val="90000"/>
              <a:hueOff val="-4493175"/>
              <a:satOff val="-15221"/>
              <a:lumOff val="-195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a:lnSpc>
              <a:spcPct val="100000"/>
            </a:lnSpc>
            <a:spcBef>
              <a:spcPct val="0"/>
            </a:spcBef>
            <a:spcAft>
              <a:spcPts val="0"/>
            </a:spcAft>
            <a:buFont typeface="Arial" panose="020B0604020202020204" pitchFamily="34" charset="0"/>
            <a:buChar char="•"/>
          </a:pPr>
          <a:r>
            <a:rPr lang="en-GB" sz="1400" kern="1200" dirty="0"/>
            <a:t>Population Health rapid improvement developing across 3 </a:t>
          </a:r>
          <a:r>
            <a:rPr lang="en-GB" sz="1400" kern="1200" dirty="0" err="1"/>
            <a:t>BwD</a:t>
          </a:r>
          <a:r>
            <a:rPr lang="en-GB" sz="1400" kern="1200" dirty="0"/>
            <a:t> wards</a:t>
          </a:r>
        </a:p>
        <a:p>
          <a:pPr marL="114300" lvl="1" indent="-114300" algn="l" defTabSz="622300">
            <a:lnSpc>
              <a:spcPct val="100000"/>
            </a:lnSpc>
            <a:spcBef>
              <a:spcPct val="0"/>
            </a:spcBef>
            <a:spcAft>
              <a:spcPts val="0"/>
            </a:spcAft>
            <a:buFont typeface="Arial" panose="020B0604020202020204" pitchFamily="34" charset="0"/>
            <a:buChar char="•"/>
          </a:pPr>
          <a:r>
            <a:rPr lang="en-GB" sz="1400" kern="1200" dirty="0"/>
            <a:t>Partnership approach to winter planning underway including Partnership comms and flu </a:t>
          </a:r>
          <a:r>
            <a:rPr lang="en-GB" sz="1400" kern="1200" dirty="0" err="1"/>
            <a:t>vaccs</a:t>
          </a:r>
          <a:r>
            <a:rPr lang="en-GB" sz="1400" kern="1200" dirty="0"/>
            <a:t>  approach</a:t>
          </a:r>
        </a:p>
      </dsp:txBody>
      <dsp:txXfrm rot="-5400000">
        <a:off x="3217577" y="3771604"/>
        <a:ext cx="6673417" cy="627396"/>
      </dsp:txXfrm>
    </dsp:sp>
    <dsp:sp modelId="{63B37BED-7849-4FED-8A80-7DF165A3F7D8}">
      <dsp:nvSpPr>
        <dsp:cNvPr id="0" name=""/>
        <dsp:cNvSpPr/>
      </dsp:nvSpPr>
      <dsp:spPr>
        <a:xfrm>
          <a:off x="555312" y="3650753"/>
          <a:ext cx="2662263" cy="869097"/>
        </a:xfrm>
        <a:prstGeom prst="roundRect">
          <a:avLst/>
        </a:prstGeom>
        <a:solidFill>
          <a:srgbClr val="0072B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28575" rIns="57150" bIns="28575" numCol="1" spcCol="1270" anchor="ctr" anchorCtr="0">
          <a:noAutofit/>
        </a:bodyPr>
        <a:lstStyle/>
        <a:p>
          <a:pPr marL="0" lvl="0" indent="0" algn="ctr" defTabSz="666750">
            <a:lnSpc>
              <a:spcPct val="90000"/>
            </a:lnSpc>
            <a:spcBef>
              <a:spcPct val="0"/>
            </a:spcBef>
            <a:spcAft>
              <a:spcPct val="35000"/>
            </a:spcAft>
            <a:buNone/>
          </a:pPr>
          <a:r>
            <a:rPr lang="en-GB" sz="1500" kern="1200" dirty="0"/>
            <a:t>Wider recovery and transformation </a:t>
          </a:r>
        </a:p>
      </dsp:txBody>
      <dsp:txXfrm>
        <a:off x="597738" y="3693179"/>
        <a:ext cx="2577411" cy="784245"/>
      </dsp:txXfrm>
    </dsp:sp>
    <dsp:sp modelId="{138949A7-12A2-4D08-A0E8-32E4B319D53C}">
      <dsp:nvSpPr>
        <dsp:cNvPr id="0" name=""/>
        <dsp:cNvSpPr/>
      </dsp:nvSpPr>
      <dsp:spPr>
        <a:xfrm rot="5400000">
          <a:off x="6223616" y="1644176"/>
          <a:ext cx="695278" cy="6707358"/>
        </a:xfrm>
        <a:prstGeom prst="round2SameRect">
          <a:avLst/>
        </a:prstGeom>
        <a:solidFill>
          <a:srgbClr val="876DA7">
            <a:alpha val="20000"/>
          </a:srgbClr>
        </a:solidFill>
        <a:ln w="12700" cap="flat" cmpd="sng" algn="ctr">
          <a:solidFill>
            <a:schemeClr val="accent5">
              <a:tint val="40000"/>
              <a:alpha val="90000"/>
              <a:hueOff val="-5616468"/>
              <a:satOff val="-19027"/>
              <a:lumOff val="-244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a:lnSpc>
              <a:spcPct val="100000"/>
            </a:lnSpc>
            <a:spcBef>
              <a:spcPct val="0"/>
            </a:spcBef>
            <a:spcAft>
              <a:spcPts val="0"/>
            </a:spcAft>
            <a:buFont typeface="Arial" panose="020B0604020202020204" pitchFamily="34" charset="0"/>
            <a:buChar char="•"/>
          </a:pPr>
          <a:r>
            <a:rPr lang="en-GB" sz="1400" kern="1200" dirty="0">
              <a:latin typeface="+mn-lt"/>
              <a:cs typeface="Calibri" panose="020F0502020204030204" pitchFamily="34" charset="0"/>
            </a:rPr>
            <a:t> Health and Care Integrated Induction piloted – what integrated working means in </a:t>
          </a:r>
          <a:r>
            <a:rPr lang="en-GB" sz="1400" kern="1200" dirty="0" err="1">
              <a:latin typeface="+mn-lt"/>
              <a:cs typeface="Calibri" panose="020F0502020204030204" pitchFamily="34" charset="0"/>
            </a:rPr>
            <a:t>BwD</a:t>
          </a:r>
          <a:endParaRPr lang="en-GB" sz="1400" kern="1200" dirty="0">
            <a:latin typeface="+mn-lt"/>
          </a:endParaRPr>
        </a:p>
        <a:p>
          <a:pPr marL="114300" lvl="1" indent="-114300" algn="l" defTabSz="622300">
            <a:lnSpc>
              <a:spcPct val="100000"/>
            </a:lnSpc>
            <a:spcBef>
              <a:spcPct val="0"/>
            </a:spcBef>
            <a:spcAft>
              <a:spcPts val="0"/>
            </a:spcAft>
            <a:buFont typeface="Arial" panose="020B0604020202020204" pitchFamily="34" charset="0"/>
            <a:buChar char="•"/>
          </a:pPr>
          <a:r>
            <a:rPr lang="en-GB" sz="1400" kern="1200" dirty="0">
              <a:latin typeface="+mn-lt"/>
              <a:cs typeface="Calibri" panose="020F0502020204030204" pitchFamily="34" charset="0"/>
            </a:rPr>
            <a:t> Workforce action plan in development </a:t>
          </a:r>
        </a:p>
      </dsp:txBody>
      <dsp:txXfrm rot="-5400000">
        <a:off x="3217577" y="4684157"/>
        <a:ext cx="6673417" cy="627396"/>
      </dsp:txXfrm>
    </dsp:sp>
    <dsp:sp modelId="{B3E30BC4-AE16-40A7-9653-0F9A4E442FED}">
      <dsp:nvSpPr>
        <dsp:cNvPr id="0" name=""/>
        <dsp:cNvSpPr/>
      </dsp:nvSpPr>
      <dsp:spPr>
        <a:xfrm>
          <a:off x="555312" y="4563306"/>
          <a:ext cx="2662263" cy="869097"/>
        </a:xfrm>
        <a:prstGeom prst="roundRect">
          <a:avLst/>
        </a:prstGeom>
        <a:solidFill>
          <a:srgbClr val="876DA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28575" rIns="57150" bIns="28575" numCol="1" spcCol="1270" anchor="ctr" anchorCtr="0">
          <a:noAutofit/>
        </a:bodyPr>
        <a:lstStyle/>
        <a:p>
          <a:pPr marL="0" lvl="0" indent="0" algn="ctr" defTabSz="666750">
            <a:lnSpc>
              <a:spcPct val="90000"/>
            </a:lnSpc>
            <a:spcBef>
              <a:spcPct val="0"/>
            </a:spcBef>
            <a:spcAft>
              <a:spcPct val="35000"/>
            </a:spcAft>
            <a:buNone/>
          </a:pPr>
          <a:r>
            <a:rPr lang="en-GB" sz="1500" kern="1200" dirty="0"/>
            <a:t>Workforce</a:t>
          </a:r>
        </a:p>
      </dsp:txBody>
      <dsp:txXfrm>
        <a:off x="597738" y="4605732"/>
        <a:ext cx="2577411" cy="784245"/>
      </dsp:txXfrm>
    </dsp:sp>
    <dsp:sp modelId="{AEB90DEE-6EDD-4CFF-A231-462B6ACB8ECC}">
      <dsp:nvSpPr>
        <dsp:cNvPr id="0" name=""/>
        <dsp:cNvSpPr/>
      </dsp:nvSpPr>
      <dsp:spPr>
        <a:xfrm rot="5400000">
          <a:off x="6223616" y="2556728"/>
          <a:ext cx="695278" cy="6707358"/>
        </a:xfrm>
        <a:prstGeom prst="round2SameRect">
          <a:avLst/>
        </a:prstGeom>
        <a:solidFill>
          <a:srgbClr val="876DA7">
            <a:alpha val="20000"/>
          </a:srgbClr>
        </a:solidFill>
        <a:ln w="12700" cap="flat" cmpd="sng" algn="ctr">
          <a:solidFill>
            <a:schemeClr val="accent5">
              <a:tint val="40000"/>
              <a:alpha val="90000"/>
              <a:hueOff val="-6739762"/>
              <a:satOff val="-22832"/>
              <a:lumOff val="-292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57150" lvl="1" indent="-57150" algn="l" defTabSz="466725">
            <a:lnSpc>
              <a:spcPct val="100000"/>
            </a:lnSpc>
            <a:spcBef>
              <a:spcPct val="0"/>
            </a:spcBef>
            <a:spcAft>
              <a:spcPts val="0"/>
            </a:spcAft>
            <a:buNone/>
          </a:pPr>
          <a:r>
            <a:rPr lang="en-GB" sz="1050" kern="1200" dirty="0"/>
            <a:t>All of the above plus….</a:t>
          </a:r>
        </a:p>
        <a:p>
          <a:pPr marL="57150" lvl="1" indent="-57150" algn="l" defTabSz="466725">
            <a:lnSpc>
              <a:spcPct val="100000"/>
            </a:lnSpc>
            <a:spcBef>
              <a:spcPct val="0"/>
            </a:spcBef>
            <a:spcAft>
              <a:spcPts val="0"/>
            </a:spcAft>
            <a:buChar char="•"/>
          </a:pPr>
          <a:r>
            <a:rPr lang="en-GB" sz="1050" kern="1200" dirty="0"/>
            <a:t> Place Based Partnership Board and Integration Leadership Team established</a:t>
          </a:r>
        </a:p>
        <a:p>
          <a:pPr marL="57150" lvl="1" indent="-57150" algn="l" defTabSz="466725">
            <a:lnSpc>
              <a:spcPct val="100000"/>
            </a:lnSpc>
            <a:spcBef>
              <a:spcPct val="0"/>
            </a:spcBef>
            <a:spcAft>
              <a:spcPts val="0"/>
            </a:spcAft>
            <a:buChar char="•"/>
          </a:pPr>
          <a:r>
            <a:rPr lang="en-GB" sz="1050" kern="1200" dirty="0"/>
            <a:t> Place “team” established with colleagues aligned to support </a:t>
          </a:r>
          <a:r>
            <a:rPr lang="en-GB" sz="1050" kern="1200" dirty="0" err="1"/>
            <a:t>BwD</a:t>
          </a:r>
          <a:r>
            <a:rPr lang="en-GB" sz="1050" kern="1200" dirty="0"/>
            <a:t> &amp; Clinical &amp; Care Professional Leads </a:t>
          </a:r>
        </a:p>
        <a:p>
          <a:pPr marL="57150" lvl="1" indent="-57150" algn="l" defTabSz="466725">
            <a:lnSpc>
              <a:spcPct val="100000"/>
            </a:lnSpc>
            <a:spcBef>
              <a:spcPct val="0"/>
            </a:spcBef>
            <a:spcAft>
              <a:spcPts val="0"/>
            </a:spcAft>
            <a:buChar char="•"/>
          </a:pPr>
          <a:r>
            <a:rPr lang="en-GB" sz="1050" kern="1200" dirty="0"/>
            <a:t> Commissioning and governance reviews underway, BCF next steps endorsed by PBP Board</a:t>
          </a:r>
        </a:p>
      </dsp:txBody>
      <dsp:txXfrm rot="-5400000">
        <a:off x="3217577" y="5596709"/>
        <a:ext cx="6673417" cy="627396"/>
      </dsp:txXfrm>
    </dsp:sp>
    <dsp:sp modelId="{C424E22F-91FB-4120-976C-D0E8FCA7E020}">
      <dsp:nvSpPr>
        <dsp:cNvPr id="0" name=""/>
        <dsp:cNvSpPr/>
      </dsp:nvSpPr>
      <dsp:spPr>
        <a:xfrm>
          <a:off x="555312" y="5475858"/>
          <a:ext cx="2662263" cy="869097"/>
        </a:xfrm>
        <a:prstGeom prst="roundRect">
          <a:avLst/>
        </a:prstGeom>
        <a:solidFill>
          <a:srgbClr val="876DA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28575" rIns="57150" bIns="28575" numCol="1" spcCol="1270" anchor="ctr" anchorCtr="0">
          <a:noAutofit/>
        </a:bodyPr>
        <a:lstStyle/>
        <a:p>
          <a:pPr marL="0" lvl="0" indent="0" algn="ctr" defTabSz="666750">
            <a:lnSpc>
              <a:spcPct val="90000"/>
            </a:lnSpc>
            <a:spcBef>
              <a:spcPct val="0"/>
            </a:spcBef>
            <a:spcAft>
              <a:spcPct val="35000"/>
            </a:spcAft>
            <a:buNone/>
          </a:pPr>
          <a:r>
            <a:rPr lang="en-GB" sz="1500" kern="1200" dirty="0"/>
            <a:t>Place development and  Integration Deal delivery</a:t>
          </a:r>
        </a:p>
      </dsp:txBody>
      <dsp:txXfrm>
        <a:off x="597738" y="5518284"/>
        <a:ext cx="2577411" cy="78424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6CC02C-A8E6-47E5-955C-18C73F5C80EA}">
      <dsp:nvSpPr>
        <dsp:cNvPr id="0" name=""/>
        <dsp:cNvSpPr/>
      </dsp:nvSpPr>
      <dsp:spPr>
        <a:xfrm>
          <a:off x="5598269" y="2456340"/>
          <a:ext cx="3859963" cy="3859963"/>
        </a:xfrm>
        <a:prstGeom prst="gear9">
          <a:avLst/>
        </a:prstGeom>
        <a:solidFill>
          <a:srgbClr val="322C65">
            <a:alpha val="89804"/>
          </a:srgb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GB" sz="1900" b="1" kern="1200" dirty="0"/>
            <a:t>Community Network</a:t>
          </a:r>
        </a:p>
      </dsp:txBody>
      <dsp:txXfrm>
        <a:off x="6374293" y="3360518"/>
        <a:ext cx="2307915" cy="1984101"/>
      </dsp:txXfrm>
    </dsp:sp>
    <dsp:sp modelId="{8335FA43-F831-407B-9209-931D789CB2FD}">
      <dsp:nvSpPr>
        <dsp:cNvPr id="0" name=""/>
        <dsp:cNvSpPr/>
      </dsp:nvSpPr>
      <dsp:spPr>
        <a:xfrm>
          <a:off x="3352472" y="1543985"/>
          <a:ext cx="2807246" cy="2807246"/>
        </a:xfrm>
        <a:prstGeom prst="gear6">
          <a:avLst/>
        </a:prstGeom>
        <a:solidFill>
          <a:srgbClr val="322C65">
            <a:alpha val="80000"/>
          </a:srgb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GB" sz="1900" b="1" kern="1200" dirty="0"/>
            <a:t>Community Network Board</a:t>
          </a:r>
        </a:p>
      </dsp:txBody>
      <dsp:txXfrm>
        <a:off x="4059205" y="2254989"/>
        <a:ext cx="1393780" cy="1385238"/>
      </dsp:txXfrm>
    </dsp:sp>
    <dsp:sp modelId="{058A1DB5-E27F-427E-88FB-5134DAB37CF3}">
      <dsp:nvSpPr>
        <dsp:cNvPr id="0" name=""/>
        <dsp:cNvSpPr/>
      </dsp:nvSpPr>
      <dsp:spPr>
        <a:xfrm>
          <a:off x="5875609" y="1746598"/>
          <a:ext cx="4747755" cy="4747755"/>
        </a:xfrm>
        <a:prstGeom prst="circularArrow">
          <a:avLst>
            <a:gd name="adj1" fmla="val 4878"/>
            <a:gd name="adj2" fmla="val 312630"/>
            <a:gd name="adj3" fmla="val 3308101"/>
            <a:gd name="adj4" fmla="val 15009947"/>
            <a:gd name="adj5" fmla="val 5691"/>
          </a:avLst>
        </a:prstGeom>
        <a:solidFill>
          <a:schemeClr val="dk2">
            <a:tint val="60000"/>
            <a:hueOff val="0"/>
            <a:satOff val="0"/>
            <a:lumOff val="0"/>
            <a:alphaOff val="0"/>
          </a:schemeClr>
        </a:solidFill>
        <a:ln>
          <a:noFill/>
        </a:ln>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89416723-73A7-4134-AE61-18C0030FF8C2}">
      <dsp:nvSpPr>
        <dsp:cNvPr id="0" name=""/>
        <dsp:cNvSpPr/>
      </dsp:nvSpPr>
      <dsp:spPr>
        <a:xfrm>
          <a:off x="2855314" y="910729"/>
          <a:ext cx="3589766" cy="3589766"/>
        </a:xfrm>
        <a:prstGeom prst="leftCircularArrow">
          <a:avLst>
            <a:gd name="adj1" fmla="val 6452"/>
            <a:gd name="adj2" fmla="val 429999"/>
            <a:gd name="adj3" fmla="val 10489124"/>
            <a:gd name="adj4" fmla="val 14837806"/>
            <a:gd name="adj5" fmla="val 7527"/>
          </a:avLst>
        </a:prstGeom>
        <a:solidFill>
          <a:schemeClr val="dk2">
            <a:tint val="60000"/>
            <a:hueOff val="0"/>
            <a:satOff val="0"/>
            <a:lumOff val="0"/>
            <a:alphaOff val="0"/>
          </a:schemeClr>
        </a:solidFill>
        <a:ln>
          <a:noFill/>
        </a:ln>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4678A6-62CE-45BC-B1E7-D04C72A1C116}">
      <dsp:nvSpPr>
        <dsp:cNvPr id="0" name=""/>
        <dsp:cNvSpPr/>
      </dsp:nvSpPr>
      <dsp:spPr>
        <a:xfrm>
          <a:off x="9242" y="1191564"/>
          <a:ext cx="2762398" cy="196820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dirty="0"/>
            <a:t>The next few slides ask a range of questions using </a:t>
          </a:r>
          <a:r>
            <a:rPr lang="en-GB" sz="1800" kern="1200" dirty="0" err="1"/>
            <a:t>Menti</a:t>
          </a:r>
          <a:endParaRPr lang="en-GB" sz="1800" kern="1200" dirty="0"/>
        </a:p>
      </dsp:txBody>
      <dsp:txXfrm>
        <a:off x="66889" y="1249211"/>
        <a:ext cx="2647104" cy="1852915"/>
      </dsp:txXfrm>
    </dsp:sp>
    <dsp:sp modelId="{46BF34F7-AEFF-4D86-917F-FAF4F003A6FC}">
      <dsp:nvSpPr>
        <dsp:cNvPr id="0" name=""/>
        <dsp:cNvSpPr/>
      </dsp:nvSpPr>
      <dsp:spPr>
        <a:xfrm>
          <a:off x="3047880" y="1833131"/>
          <a:ext cx="585628" cy="68507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GB" sz="1400" kern="1200"/>
        </a:p>
      </dsp:txBody>
      <dsp:txXfrm>
        <a:off x="3047880" y="1970146"/>
        <a:ext cx="409940" cy="411044"/>
      </dsp:txXfrm>
    </dsp:sp>
    <dsp:sp modelId="{868F4E31-0460-4D34-BE8C-1B0C4EE06C17}">
      <dsp:nvSpPr>
        <dsp:cNvPr id="0" name=""/>
        <dsp:cNvSpPr/>
      </dsp:nvSpPr>
      <dsp:spPr>
        <a:xfrm>
          <a:off x="3876600" y="1191564"/>
          <a:ext cx="2762398" cy="196820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dirty="0"/>
            <a:t>The feedback from these will be collated into a report, with recommended actions </a:t>
          </a:r>
        </a:p>
      </dsp:txBody>
      <dsp:txXfrm>
        <a:off x="3934247" y="1249211"/>
        <a:ext cx="2647104" cy="1852915"/>
      </dsp:txXfrm>
    </dsp:sp>
    <dsp:sp modelId="{9CC30359-86CB-4001-A328-B5FF772A23D2}">
      <dsp:nvSpPr>
        <dsp:cNvPr id="0" name=""/>
        <dsp:cNvSpPr/>
      </dsp:nvSpPr>
      <dsp:spPr>
        <a:xfrm>
          <a:off x="6915239" y="1833131"/>
          <a:ext cx="585628" cy="68507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GB" sz="1400" kern="1200"/>
        </a:p>
      </dsp:txBody>
      <dsp:txXfrm>
        <a:off x="6915239" y="1970146"/>
        <a:ext cx="409940" cy="411044"/>
      </dsp:txXfrm>
    </dsp:sp>
    <dsp:sp modelId="{804DD0AA-874B-45D6-8158-193FA7C19444}">
      <dsp:nvSpPr>
        <dsp:cNvPr id="0" name=""/>
        <dsp:cNvSpPr/>
      </dsp:nvSpPr>
      <dsp:spPr>
        <a:xfrm>
          <a:off x="7743958" y="1191564"/>
          <a:ext cx="2762398" cy="196820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dirty="0"/>
            <a:t>This report will be circulated to;</a:t>
          </a:r>
        </a:p>
        <a:p>
          <a:pPr marL="0" lvl="0" indent="0" algn="ctr" defTabSz="800100">
            <a:lnSpc>
              <a:spcPct val="90000"/>
            </a:lnSpc>
            <a:spcBef>
              <a:spcPct val="0"/>
            </a:spcBef>
            <a:spcAft>
              <a:spcPct val="35000"/>
            </a:spcAft>
            <a:buNone/>
          </a:pPr>
          <a:r>
            <a:rPr lang="en-GB" sz="1800" kern="1200" dirty="0"/>
            <a:t> a) VCFSE Assembly </a:t>
          </a:r>
        </a:p>
        <a:p>
          <a:pPr marL="0" lvl="0" indent="0" algn="ctr" defTabSz="800100">
            <a:lnSpc>
              <a:spcPct val="90000"/>
            </a:lnSpc>
            <a:spcBef>
              <a:spcPct val="0"/>
            </a:spcBef>
            <a:spcAft>
              <a:spcPct val="35000"/>
            </a:spcAft>
            <a:buNone/>
          </a:pPr>
          <a:r>
            <a:rPr lang="en-GB" sz="1800" kern="1200" dirty="0"/>
            <a:t>b) Place Partnerships</a:t>
          </a:r>
        </a:p>
        <a:p>
          <a:pPr marL="0" lvl="0" indent="0" algn="ctr" defTabSz="800100">
            <a:lnSpc>
              <a:spcPct val="90000"/>
            </a:lnSpc>
            <a:spcBef>
              <a:spcPct val="0"/>
            </a:spcBef>
            <a:spcAft>
              <a:spcPct val="35000"/>
            </a:spcAft>
            <a:buNone/>
          </a:pPr>
          <a:r>
            <a:rPr lang="en-GB" sz="1800" kern="1200" dirty="0"/>
            <a:t>for consideration and action </a:t>
          </a:r>
        </a:p>
      </dsp:txBody>
      <dsp:txXfrm>
        <a:off x="7801605" y="1249211"/>
        <a:ext cx="2647104" cy="1852915"/>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21582" cy="49534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18971" y="0"/>
            <a:ext cx="2921582" cy="495348"/>
          </a:xfrm>
          <a:prstGeom prst="rect">
            <a:avLst/>
          </a:prstGeom>
        </p:spPr>
        <p:txBody>
          <a:bodyPr vert="horz" lIns="91440" tIns="45720" rIns="91440" bIns="45720" rtlCol="0"/>
          <a:lstStyle>
            <a:lvl1pPr algn="r">
              <a:defRPr sz="1200"/>
            </a:lvl1pPr>
          </a:lstStyle>
          <a:p>
            <a:fld id="{567E4DFC-F634-4D73-9D2F-D5ECF1FF85CD}" type="datetimeFigureOut">
              <a:rPr lang="en-GB" smtClean="0"/>
              <a:t>31/10/2023</a:t>
            </a:fld>
            <a:endParaRPr lang="en-GB" dirty="0"/>
          </a:p>
        </p:txBody>
      </p:sp>
      <p:sp>
        <p:nvSpPr>
          <p:cNvPr id="4" name="Slide Image Placeholder 3"/>
          <p:cNvSpPr>
            <a:spLocks noGrp="1" noRot="1" noChangeAspect="1"/>
          </p:cNvSpPr>
          <p:nvPr>
            <p:ph type="sldImg" idx="2"/>
          </p:nvPr>
        </p:nvSpPr>
        <p:spPr>
          <a:xfrm>
            <a:off x="409575" y="1233488"/>
            <a:ext cx="5922963" cy="3332162"/>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74212" y="4751220"/>
            <a:ext cx="5393690" cy="388736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377318"/>
            <a:ext cx="2921582" cy="49534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18971" y="9377318"/>
            <a:ext cx="2921582" cy="495347"/>
          </a:xfrm>
          <a:prstGeom prst="rect">
            <a:avLst/>
          </a:prstGeom>
        </p:spPr>
        <p:txBody>
          <a:bodyPr vert="horz" lIns="91440" tIns="45720" rIns="91440" bIns="45720" rtlCol="0" anchor="b"/>
          <a:lstStyle>
            <a:lvl1pPr algn="r">
              <a:defRPr sz="1200"/>
            </a:lvl1pPr>
          </a:lstStyle>
          <a:p>
            <a:fld id="{AA31FF3D-C57E-48FF-9FA6-36005D5CDC45}" type="slidenum">
              <a:rPr lang="en-GB" smtClean="0"/>
              <a:t>‹#›</a:t>
            </a:fld>
            <a:endParaRPr lang="en-GB" dirty="0"/>
          </a:p>
        </p:txBody>
      </p:sp>
    </p:spTree>
    <p:extLst>
      <p:ext uri="{BB962C8B-B14F-4D97-AF65-F5344CB8AC3E}">
        <p14:creationId xmlns:p14="http://schemas.microsoft.com/office/powerpoint/2010/main" val="24898353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91B9CFF-974D-47FE-8F1A-496F42376E93}" type="slidenum">
              <a:rPr lang="en-GB" smtClean="0"/>
              <a:t>2</a:t>
            </a:fld>
            <a:endParaRPr lang="en-GB"/>
          </a:p>
        </p:txBody>
      </p:sp>
    </p:spTree>
    <p:extLst>
      <p:ext uri="{BB962C8B-B14F-4D97-AF65-F5344CB8AC3E}">
        <p14:creationId xmlns:p14="http://schemas.microsoft.com/office/powerpoint/2010/main" val="5190769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A31FF3D-C57E-48FF-9FA6-36005D5CDC45}" type="slidenum">
              <a:rPr lang="en-GB" smtClean="0"/>
              <a:t>64</a:t>
            </a:fld>
            <a:endParaRPr lang="en-GB" dirty="0"/>
          </a:p>
        </p:txBody>
      </p:sp>
    </p:spTree>
    <p:extLst>
      <p:ext uri="{BB962C8B-B14F-4D97-AF65-F5344CB8AC3E}">
        <p14:creationId xmlns:p14="http://schemas.microsoft.com/office/powerpoint/2010/main" val="34595419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A31FF3D-C57E-48FF-9FA6-36005D5CDC45}" type="slidenum">
              <a:rPr lang="en-GB" smtClean="0"/>
              <a:t>65</a:t>
            </a:fld>
            <a:endParaRPr lang="en-GB" dirty="0"/>
          </a:p>
        </p:txBody>
      </p:sp>
    </p:spTree>
    <p:extLst>
      <p:ext uri="{BB962C8B-B14F-4D97-AF65-F5344CB8AC3E}">
        <p14:creationId xmlns:p14="http://schemas.microsoft.com/office/powerpoint/2010/main" val="41792063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B43D34-D59A-47C9-84D6-7CA21FB3726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33467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CA61AF8-F7D4-4767-8170-607E60C7A348}"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56807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B43D34-D59A-47C9-84D6-7CA21FB3726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73263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B43D34-D59A-47C9-84D6-7CA21FB3726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93795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Underpinned by </a:t>
            </a:r>
            <a:r>
              <a:rPr lang="en-GB" sz="1200" b="1" dirty="0">
                <a:solidFill>
                  <a:schemeClr val="tx1"/>
                </a:solidFill>
                <a:latin typeface="Leelawadee UI Semilight" panose="020B0402040204020203" pitchFamily="34" charset="-34"/>
                <a:cs typeface="Leelawadee UI Semilight" panose="020B0402040204020203" pitchFamily="34" charset="-34"/>
              </a:rPr>
              <a:t>local working group</a:t>
            </a:r>
          </a:p>
          <a:p>
            <a:pPr lvl="0">
              <a:lnSpc>
                <a:spcPct val="100000"/>
              </a:lnSpc>
              <a:spcBef>
                <a:spcPts val="600"/>
              </a:spcBef>
            </a:pPr>
            <a:r>
              <a:rPr lang="en-GB" sz="1200" dirty="0">
                <a:solidFill>
                  <a:schemeClr val="tx1"/>
                </a:solidFill>
                <a:latin typeface="Leelawadee UI Semilight" panose="020B0402040204020203" pitchFamily="34" charset="-34"/>
                <a:cs typeface="Leelawadee UI Semilight" panose="020B0402040204020203" pitchFamily="34" charset="-34"/>
              </a:rPr>
              <a:t>Whilst this work was predominantly led by the place based population health team, we also relied upon the support and contributions of colleagues within our working group which included reps from the following partners:</a:t>
            </a:r>
          </a:p>
          <a:p>
            <a:pPr marL="171450" lvl="0" indent="-171450">
              <a:lnSpc>
                <a:spcPct val="100000"/>
              </a:lnSpc>
              <a:spcBef>
                <a:spcPts val="600"/>
              </a:spcBef>
              <a:buFont typeface="Arial" panose="020B0604020202020204" pitchFamily="34" charset="0"/>
              <a:buChar char="•"/>
            </a:pPr>
            <a:r>
              <a:rPr lang="en-GB" sz="1200" dirty="0">
                <a:solidFill>
                  <a:schemeClr val="tx1"/>
                </a:solidFill>
                <a:latin typeface="Leelawadee UI Semilight" panose="020B0402040204020203" pitchFamily="34" charset="-34"/>
                <a:cs typeface="Leelawadee UI Semilight" panose="020B0402040204020203" pitchFamily="34" charset="-34"/>
              </a:rPr>
              <a:t>Greater Preston Primary Care Network and GP practice staff (HICL, CD and managerial staff) </a:t>
            </a:r>
          </a:p>
          <a:p>
            <a:pPr marL="171450" lvl="0" indent="-171450">
              <a:lnSpc>
                <a:spcPct val="100000"/>
              </a:lnSpc>
              <a:spcBef>
                <a:spcPts val="600"/>
              </a:spcBef>
              <a:buFont typeface="Arial" panose="020B0604020202020204" pitchFamily="34" charset="0"/>
              <a:buChar char="•"/>
            </a:pPr>
            <a:r>
              <a:rPr lang="en-GB" sz="1200" dirty="0">
                <a:solidFill>
                  <a:schemeClr val="tx1"/>
                </a:solidFill>
                <a:latin typeface="Leelawadee UI Semilight" panose="020B0402040204020203" pitchFamily="34" charset="-34"/>
                <a:cs typeface="Leelawadee UI Semilight" panose="020B0402040204020203" pitchFamily="34" charset="-34"/>
              </a:rPr>
              <a:t>Preston City Council (managerial staff and local ward councillor)</a:t>
            </a:r>
          </a:p>
          <a:p>
            <a:pPr marL="171450" lvl="0" indent="-171450">
              <a:lnSpc>
                <a:spcPct val="100000"/>
              </a:lnSpc>
              <a:spcBef>
                <a:spcPts val="600"/>
              </a:spcBef>
              <a:buFont typeface="Arial" panose="020B0604020202020204" pitchFamily="34" charset="0"/>
              <a:buChar char="•"/>
            </a:pPr>
            <a:r>
              <a:rPr lang="en-GB" sz="1200" dirty="0">
                <a:solidFill>
                  <a:schemeClr val="tx1"/>
                </a:solidFill>
                <a:latin typeface="Leelawadee UI Semilight" panose="020B0402040204020203" pitchFamily="34" charset="-34"/>
                <a:cs typeface="Leelawadee UI Semilight" panose="020B0402040204020203" pitchFamily="34" charset="-34"/>
              </a:rPr>
              <a:t>VCFSE partners, most notably Community Futures, Larches and Savick Community Association, Gateway Housing plus others</a:t>
            </a:r>
          </a:p>
          <a:p>
            <a:endParaRPr lang="en-GB" dirty="0"/>
          </a:p>
        </p:txBody>
      </p:sp>
      <p:sp>
        <p:nvSpPr>
          <p:cNvPr id="4" name="Slide Number Placeholder 3"/>
          <p:cNvSpPr>
            <a:spLocks noGrp="1"/>
          </p:cNvSpPr>
          <p:nvPr>
            <p:ph type="sldNum" sz="quarter" idx="5"/>
          </p:nvPr>
        </p:nvSpPr>
        <p:spPr/>
        <p:txBody>
          <a:bodyPr/>
          <a:lstStyle/>
          <a:p>
            <a:fld id="{AA31FF3D-C57E-48FF-9FA6-36005D5CDC45}" type="slidenum">
              <a:rPr lang="en-GB" smtClean="0"/>
              <a:t>57</a:t>
            </a:fld>
            <a:endParaRPr lang="en-GB" dirty="0"/>
          </a:p>
        </p:txBody>
      </p:sp>
    </p:spTree>
    <p:extLst>
      <p:ext uri="{BB962C8B-B14F-4D97-AF65-F5344CB8AC3E}">
        <p14:creationId xmlns:p14="http://schemas.microsoft.com/office/powerpoint/2010/main" val="35688310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a:lnSpc>
                <a:spcPct val="107000"/>
              </a:lnSpc>
              <a:buFont typeface="Arial" panose="020B0604020202020204" pitchFamily="34" charset="0"/>
              <a:buNone/>
            </a:pPr>
            <a:endParaRPr lang="en-GB" sz="1050" b="1" dirty="0">
              <a:effectLst/>
              <a:latin typeface="Leelawadee UI Semilight" panose="020B0402040204020203" pitchFamily="34" charset="-34"/>
              <a:cs typeface="Leelawadee UI Semilight" panose="020B0402040204020203" pitchFamily="34" charset="-34"/>
            </a:endParaRPr>
          </a:p>
          <a:p>
            <a:pPr marL="0" lvl="0" indent="0" algn="l">
              <a:lnSpc>
                <a:spcPct val="107000"/>
              </a:lnSpc>
              <a:buFont typeface="Arial" panose="020B0604020202020204" pitchFamily="34" charset="0"/>
              <a:buNone/>
            </a:pPr>
            <a:r>
              <a:rPr lang="en-GB" sz="1050" b="0" dirty="0">
                <a:effectLst/>
                <a:latin typeface="Leelawadee UI Semilight" panose="020B0402040204020203" pitchFamily="34" charset="-34"/>
                <a:cs typeface="Leelawadee UI Semilight" panose="020B0402040204020203" pitchFamily="34" charset="-34"/>
              </a:rPr>
              <a:t>Through our early engagement with partners and the building of our tacit knowledge on Lea and Larches we quickly heard from many stakeholders that they were surprised to hear of the priority ward status for this area and pointed to numerous other more visibly disadvantaged and ‘unhealthy’ communities within the city. The city council were particularly vocal in this regard. </a:t>
            </a:r>
          </a:p>
          <a:p>
            <a:pPr marL="0" lvl="0" indent="0" algn="l">
              <a:lnSpc>
                <a:spcPct val="107000"/>
              </a:lnSpc>
              <a:buFont typeface="Arial" panose="020B0604020202020204" pitchFamily="34" charset="0"/>
              <a:buNone/>
            </a:pPr>
            <a:endParaRPr lang="en-GB" sz="1050" b="0" dirty="0">
              <a:effectLst/>
              <a:latin typeface="Leelawadee UI Semilight" panose="020B0402040204020203" pitchFamily="34" charset="-34"/>
              <a:cs typeface="Leelawadee UI Semilight" panose="020B0402040204020203" pitchFamily="34" charset="-34"/>
            </a:endParaRPr>
          </a:p>
          <a:p>
            <a:pPr marL="0" lvl="0" indent="0" algn="l">
              <a:lnSpc>
                <a:spcPct val="107000"/>
              </a:lnSpc>
              <a:buFont typeface="Arial" panose="020B0604020202020204" pitchFamily="34" charset="0"/>
              <a:buNone/>
            </a:pPr>
            <a:r>
              <a:rPr lang="en-GB" sz="1050" b="0" dirty="0">
                <a:effectLst/>
                <a:latin typeface="Leelawadee UI Semilight" panose="020B0402040204020203" pitchFamily="34" charset="-34"/>
                <a:cs typeface="Leelawadee UI Semilight" panose="020B0402040204020203" pitchFamily="34" charset="-34"/>
              </a:rPr>
              <a:t>Our own local understanding also reinforced this to some extent and so we sought to further explore the driving factors behind the priority ward status for Lea and Larches whilst not ignoring the belief that other wards had potentially greater health equity issues. We therefore set about building a profile of Lea and Larches for comparison against other wards such as St Matthews, </a:t>
            </a:r>
            <a:r>
              <a:rPr lang="en-GB" sz="1050" b="0" dirty="0" err="1">
                <a:effectLst/>
                <a:latin typeface="Leelawadee UI Semilight" panose="020B0402040204020203" pitchFamily="34" charset="-34"/>
                <a:cs typeface="Leelawadee UI Semilight" panose="020B0402040204020203" pitchFamily="34" charset="-34"/>
              </a:rPr>
              <a:t>Ribbleton</a:t>
            </a:r>
            <a:r>
              <a:rPr lang="en-GB" sz="1050" b="0" dirty="0">
                <a:effectLst/>
                <a:latin typeface="Leelawadee UI Semilight" panose="020B0402040204020203" pitchFamily="34" charset="-34"/>
                <a:cs typeface="Leelawadee UI Semilight" panose="020B0402040204020203" pitchFamily="34" charset="-34"/>
              </a:rPr>
              <a:t>, </a:t>
            </a:r>
            <a:r>
              <a:rPr lang="en-GB" sz="1050" b="0" dirty="0" err="1">
                <a:effectLst/>
                <a:latin typeface="Leelawadee UI Semilight" panose="020B0402040204020203" pitchFamily="34" charset="-34"/>
                <a:cs typeface="Leelawadee UI Semilight" panose="020B0402040204020203" pitchFamily="34" charset="-34"/>
              </a:rPr>
              <a:t>Frenchwood</a:t>
            </a:r>
            <a:r>
              <a:rPr lang="en-GB" sz="1050" b="0" dirty="0">
                <a:effectLst/>
                <a:latin typeface="Leelawadee UI Semilight" panose="020B0402040204020203" pitchFamily="34" charset="-34"/>
                <a:cs typeface="Leelawadee UI Semilight" panose="020B0402040204020203" pitchFamily="34" charset="-34"/>
              </a:rPr>
              <a:t> and Fishwick which had continually arose as more pressing areas to concentrate our efforts in discussions with the city council and others.</a:t>
            </a:r>
          </a:p>
          <a:p>
            <a:endParaRPr lang="en-GB" dirty="0"/>
          </a:p>
        </p:txBody>
      </p:sp>
      <p:sp>
        <p:nvSpPr>
          <p:cNvPr id="4" name="Slide Number Placeholder 3"/>
          <p:cNvSpPr>
            <a:spLocks noGrp="1"/>
          </p:cNvSpPr>
          <p:nvPr>
            <p:ph type="sldNum" sz="quarter" idx="5"/>
          </p:nvPr>
        </p:nvSpPr>
        <p:spPr/>
        <p:txBody>
          <a:bodyPr/>
          <a:lstStyle/>
          <a:p>
            <a:fld id="{AA31FF3D-C57E-48FF-9FA6-36005D5CDC45}" type="slidenum">
              <a:rPr lang="en-GB" smtClean="0"/>
              <a:t>60</a:t>
            </a:fld>
            <a:endParaRPr lang="en-GB" dirty="0"/>
          </a:p>
        </p:txBody>
      </p:sp>
    </p:spTree>
    <p:extLst>
      <p:ext uri="{BB962C8B-B14F-4D97-AF65-F5344CB8AC3E}">
        <p14:creationId xmlns:p14="http://schemas.microsoft.com/office/powerpoint/2010/main" val="41566169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A31FF3D-C57E-48FF-9FA6-36005D5CDC45}" type="slidenum">
              <a:rPr lang="en-GB" smtClean="0"/>
              <a:t>61</a:t>
            </a:fld>
            <a:endParaRPr lang="en-GB" dirty="0"/>
          </a:p>
        </p:txBody>
      </p:sp>
    </p:spTree>
    <p:extLst>
      <p:ext uri="{BB962C8B-B14F-4D97-AF65-F5344CB8AC3E}">
        <p14:creationId xmlns:p14="http://schemas.microsoft.com/office/powerpoint/2010/main" val="10828633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Very much still moving into the space of action planning with stakeholders for the medium-long term interventions through the Preston H&amp;WB partnership. </a:t>
            </a:r>
          </a:p>
        </p:txBody>
      </p:sp>
      <p:sp>
        <p:nvSpPr>
          <p:cNvPr id="4" name="Slide Number Placeholder 3"/>
          <p:cNvSpPr>
            <a:spLocks noGrp="1"/>
          </p:cNvSpPr>
          <p:nvPr>
            <p:ph type="sldNum" sz="quarter" idx="5"/>
          </p:nvPr>
        </p:nvSpPr>
        <p:spPr/>
        <p:txBody>
          <a:bodyPr/>
          <a:lstStyle/>
          <a:p>
            <a:fld id="{AA31FF3D-C57E-48FF-9FA6-36005D5CDC45}" type="slidenum">
              <a:rPr lang="en-GB" smtClean="0"/>
              <a:t>63</a:t>
            </a:fld>
            <a:endParaRPr lang="en-GB" dirty="0"/>
          </a:p>
        </p:txBody>
      </p:sp>
    </p:spTree>
    <p:extLst>
      <p:ext uri="{BB962C8B-B14F-4D97-AF65-F5344CB8AC3E}">
        <p14:creationId xmlns:p14="http://schemas.microsoft.com/office/powerpoint/2010/main" val="31730303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3B36CB-D94B-48D4-AFA4-EDA188BF3C5E}"/>
              </a:ext>
            </a:extLst>
          </p:cNvPr>
          <p:cNvSpPr>
            <a:spLocks noGrp="1"/>
          </p:cNvSpPr>
          <p:nvPr>
            <p:ph type="ctrTitle"/>
          </p:nvPr>
        </p:nvSpPr>
        <p:spPr>
          <a:xfrm>
            <a:off x="1031966" y="1690777"/>
            <a:ext cx="10354902" cy="1819186"/>
          </a:xfrm>
        </p:spPr>
        <p:txBody>
          <a:bodyPr anchor="b"/>
          <a:lstStyle>
            <a:lvl1pPr algn="ctr">
              <a:defRPr sz="6000" b="1"/>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636D89B1-64CE-4B05-AAE5-074032DE03F9}"/>
              </a:ext>
            </a:extLst>
          </p:cNvPr>
          <p:cNvSpPr>
            <a:spLocks noGrp="1"/>
          </p:cNvSpPr>
          <p:nvPr>
            <p:ph type="subTitle" idx="1"/>
          </p:nvPr>
        </p:nvSpPr>
        <p:spPr>
          <a:xfrm>
            <a:off x="1031965" y="3602038"/>
            <a:ext cx="10354901"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4" name="Date Placeholder 3">
            <a:extLst>
              <a:ext uri="{FF2B5EF4-FFF2-40B4-BE49-F238E27FC236}">
                <a16:creationId xmlns:a16="http://schemas.microsoft.com/office/drawing/2014/main" id="{D72C7923-AD00-4B40-943F-2DB19FF68D4C}"/>
              </a:ext>
            </a:extLst>
          </p:cNvPr>
          <p:cNvSpPr>
            <a:spLocks noGrp="1"/>
          </p:cNvSpPr>
          <p:nvPr>
            <p:ph type="dt" sz="half" idx="10"/>
          </p:nvPr>
        </p:nvSpPr>
        <p:spPr/>
        <p:txBody>
          <a:bodyPr/>
          <a:lstStyle/>
          <a:p>
            <a:fld id="{C4627B31-A628-4475-9BE1-02A1520BA257}" type="datetime1">
              <a:rPr lang="en-GB" smtClean="0"/>
              <a:t>31/10/2023</a:t>
            </a:fld>
            <a:endParaRPr lang="en-GB" dirty="0"/>
          </a:p>
        </p:txBody>
      </p:sp>
      <p:sp>
        <p:nvSpPr>
          <p:cNvPr id="5" name="Footer Placeholder 4">
            <a:extLst>
              <a:ext uri="{FF2B5EF4-FFF2-40B4-BE49-F238E27FC236}">
                <a16:creationId xmlns:a16="http://schemas.microsoft.com/office/drawing/2014/main" id="{D6A7A2AF-C284-41F5-855B-FB958ECC85CD}"/>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89EA1312-A56F-4107-AF60-2CEC1108FDD6}"/>
              </a:ext>
            </a:extLst>
          </p:cNvPr>
          <p:cNvSpPr>
            <a:spLocks noGrp="1"/>
          </p:cNvSpPr>
          <p:nvPr>
            <p:ph type="sldNum" sz="quarter" idx="12"/>
          </p:nvPr>
        </p:nvSpPr>
        <p:spPr/>
        <p:txBody>
          <a:bodyPr/>
          <a:lstStyle/>
          <a:p>
            <a:fld id="{507B77E4-D16E-4E80-BECE-B10ACE50DA11}" type="slidenum">
              <a:rPr lang="en-GB" smtClean="0"/>
              <a:t>‹#›</a:t>
            </a:fld>
            <a:endParaRPr lang="en-GB" dirty="0"/>
          </a:p>
        </p:txBody>
      </p:sp>
    </p:spTree>
    <p:extLst>
      <p:ext uri="{BB962C8B-B14F-4D97-AF65-F5344CB8AC3E}">
        <p14:creationId xmlns:p14="http://schemas.microsoft.com/office/powerpoint/2010/main" val="13429979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5178C9-A202-4C51-B684-AA032EABD814}"/>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051712D-40E3-4808-8F41-604367F050D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6F0282E-62AF-462C-ADF8-EAC9CB9AE884}"/>
              </a:ext>
            </a:extLst>
          </p:cNvPr>
          <p:cNvSpPr>
            <a:spLocks noGrp="1"/>
          </p:cNvSpPr>
          <p:nvPr>
            <p:ph type="dt" sz="half" idx="10"/>
          </p:nvPr>
        </p:nvSpPr>
        <p:spPr/>
        <p:txBody>
          <a:bodyPr/>
          <a:lstStyle/>
          <a:p>
            <a:fld id="{F76247AF-18E3-4FF4-8E7C-E108C233B447}" type="datetime1">
              <a:rPr lang="en-GB" smtClean="0"/>
              <a:t>31/10/2023</a:t>
            </a:fld>
            <a:endParaRPr lang="en-GB" dirty="0"/>
          </a:p>
        </p:txBody>
      </p:sp>
      <p:sp>
        <p:nvSpPr>
          <p:cNvPr id="5" name="Footer Placeholder 4">
            <a:extLst>
              <a:ext uri="{FF2B5EF4-FFF2-40B4-BE49-F238E27FC236}">
                <a16:creationId xmlns:a16="http://schemas.microsoft.com/office/drawing/2014/main" id="{3F6A18F8-DBB2-4022-9FFD-4187D9DC1F50}"/>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A9E5ED38-9185-4A18-AC56-4057D95F391A}"/>
              </a:ext>
            </a:extLst>
          </p:cNvPr>
          <p:cNvSpPr>
            <a:spLocks noGrp="1"/>
          </p:cNvSpPr>
          <p:nvPr>
            <p:ph type="sldNum" sz="quarter" idx="12"/>
          </p:nvPr>
        </p:nvSpPr>
        <p:spPr/>
        <p:txBody>
          <a:bodyPr/>
          <a:lstStyle/>
          <a:p>
            <a:fld id="{507B77E4-D16E-4E80-BECE-B10ACE50DA11}" type="slidenum">
              <a:rPr lang="en-GB" smtClean="0"/>
              <a:t>‹#›</a:t>
            </a:fld>
            <a:endParaRPr lang="en-GB" dirty="0"/>
          </a:p>
        </p:txBody>
      </p:sp>
    </p:spTree>
    <p:extLst>
      <p:ext uri="{BB962C8B-B14F-4D97-AF65-F5344CB8AC3E}">
        <p14:creationId xmlns:p14="http://schemas.microsoft.com/office/powerpoint/2010/main" val="20249730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392E3F8-2304-4551-B7FA-8AA677A5C71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7176138-96CD-4183-9D23-AF9D8A2FAFF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68F10A5-F94F-471A-BEDA-C188388F408C}"/>
              </a:ext>
            </a:extLst>
          </p:cNvPr>
          <p:cNvSpPr>
            <a:spLocks noGrp="1"/>
          </p:cNvSpPr>
          <p:nvPr>
            <p:ph type="dt" sz="half" idx="10"/>
          </p:nvPr>
        </p:nvSpPr>
        <p:spPr/>
        <p:txBody>
          <a:bodyPr/>
          <a:lstStyle/>
          <a:p>
            <a:fld id="{0CFB61A8-67E4-4DEA-B30B-233998EA809D}" type="datetime1">
              <a:rPr lang="en-GB" smtClean="0"/>
              <a:t>31/10/2023</a:t>
            </a:fld>
            <a:endParaRPr lang="en-GB" dirty="0"/>
          </a:p>
        </p:txBody>
      </p:sp>
      <p:sp>
        <p:nvSpPr>
          <p:cNvPr id="5" name="Footer Placeholder 4">
            <a:extLst>
              <a:ext uri="{FF2B5EF4-FFF2-40B4-BE49-F238E27FC236}">
                <a16:creationId xmlns:a16="http://schemas.microsoft.com/office/drawing/2014/main" id="{C1A511EF-642F-4FA3-AAC0-A1EB4C176E85}"/>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A1E1B102-DC2E-4793-9367-584169C35D3C}"/>
              </a:ext>
            </a:extLst>
          </p:cNvPr>
          <p:cNvSpPr>
            <a:spLocks noGrp="1"/>
          </p:cNvSpPr>
          <p:nvPr>
            <p:ph type="sldNum" sz="quarter" idx="12"/>
          </p:nvPr>
        </p:nvSpPr>
        <p:spPr/>
        <p:txBody>
          <a:bodyPr/>
          <a:lstStyle/>
          <a:p>
            <a:fld id="{507B77E4-D16E-4E80-BECE-B10ACE50DA11}" type="slidenum">
              <a:rPr lang="en-GB" smtClean="0"/>
              <a:t>‹#›</a:t>
            </a:fld>
            <a:endParaRPr lang="en-GB" dirty="0"/>
          </a:p>
        </p:txBody>
      </p:sp>
    </p:spTree>
    <p:extLst>
      <p:ext uri="{BB962C8B-B14F-4D97-AF65-F5344CB8AC3E}">
        <p14:creationId xmlns:p14="http://schemas.microsoft.com/office/powerpoint/2010/main" val="25031495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2" name="Picture 11" descr="A silhouette of a city&#10;&#10;Description automatically generated">
            <a:extLst>
              <a:ext uri="{FF2B5EF4-FFF2-40B4-BE49-F238E27FC236}">
                <a16:creationId xmlns:a16="http://schemas.microsoft.com/office/drawing/2014/main" id="{39B27E66-D04F-4545-A89E-0626996EAE2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572547"/>
            <a:ext cx="12192000" cy="5579806"/>
          </a:xfrm>
          <a:prstGeom prst="rect">
            <a:avLst/>
          </a:prstGeom>
        </p:spPr>
      </p:pic>
      <p:sp>
        <p:nvSpPr>
          <p:cNvPr id="2" name="Title 1">
            <a:extLst>
              <a:ext uri="{FF2B5EF4-FFF2-40B4-BE49-F238E27FC236}">
                <a16:creationId xmlns:a16="http://schemas.microsoft.com/office/drawing/2014/main" id="{16D53551-B8F6-457D-9B9C-393C1AB3B21D}"/>
              </a:ext>
            </a:extLst>
          </p:cNvPr>
          <p:cNvSpPr>
            <a:spLocks noGrp="1"/>
          </p:cNvSpPr>
          <p:nvPr>
            <p:ph type="ctrTitle"/>
          </p:nvPr>
        </p:nvSpPr>
        <p:spPr>
          <a:xfrm>
            <a:off x="581967" y="649398"/>
            <a:ext cx="9144000" cy="700131"/>
          </a:xfrm>
        </p:spPr>
        <p:txBody>
          <a:bodyPr anchor="b"/>
          <a:lstStyle>
            <a:lvl1pPr algn="l">
              <a:defRPr sz="4000">
                <a:solidFill>
                  <a:schemeClr val="bg2">
                    <a:lumMod val="50000"/>
                  </a:schemeClr>
                </a:solidFill>
              </a:defRPr>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66322281-AC66-4EC7-A9A4-BF7846442B1D}"/>
              </a:ext>
            </a:extLst>
          </p:cNvPr>
          <p:cNvSpPr>
            <a:spLocks noGrp="1"/>
          </p:cNvSpPr>
          <p:nvPr>
            <p:ph type="subTitle" idx="1"/>
          </p:nvPr>
        </p:nvSpPr>
        <p:spPr>
          <a:xfrm>
            <a:off x="581967" y="1431703"/>
            <a:ext cx="9144000" cy="1655762"/>
          </a:xfrm>
        </p:spPr>
        <p:txBody>
          <a:bodyPr>
            <a:normAutofit/>
          </a:bodyPr>
          <a:lstStyle>
            <a:lvl1pPr marL="0" indent="0" algn="l">
              <a:buNone/>
              <a:defRPr sz="2400">
                <a:solidFill>
                  <a:schemeClr val="bg2">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4" name="Date Placeholder 3">
            <a:extLst>
              <a:ext uri="{FF2B5EF4-FFF2-40B4-BE49-F238E27FC236}">
                <a16:creationId xmlns:a16="http://schemas.microsoft.com/office/drawing/2014/main" id="{E6857BCB-8EC8-4EA6-986E-2A81105A23FA}"/>
              </a:ext>
            </a:extLst>
          </p:cNvPr>
          <p:cNvSpPr>
            <a:spLocks noGrp="1"/>
          </p:cNvSpPr>
          <p:nvPr>
            <p:ph type="dt" sz="half" idx="10"/>
          </p:nvPr>
        </p:nvSpPr>
        <p:spPr/>
        <p:txBody>
          <a:bodyPr/>
          <a:lstStyle/>
          <a:p>
            <a:fld id="{41BEA7D4-1C7E-43E0-B593-85374332A2DB}" type="datetime1">
              <a:rPr lang="en-GB" smtClean="0"/>
              <a:t>31/10/2023</a:t>
            </a:fld>
            <a:endParaRPr lang="en-GB"/>
          </a:p>
        </p:txBody>
      </p:sp>
      <p:sp>
        <p:nvSpPr>
          <p:cNvPr id="5" name="Footer Placeholder 4">
            <a:extLst>
              <a:ext uri="{FF2B5EF4-FFF2-40B4-BE49-F238E27FC236}">
                <a16:creationId xmlns:a16="http://schemas.microsoft.com/office/drawing/2014/main" id="{AF8C41DD-14C5-44E1-8325-7257734F31B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DFFA85A-DE84-4E2C-BD9F-D3E33A537696}"/>
              </a:ext>
            </a:extLst>
          </p:cNvPr>
          <p:cNvSpPr>
            <a:spLocks noGrp="1"/>
          </p:cNvSpPr>
          <p:nvPr>
            <p:ph type="sldNum" sz="quarter" idx="12"/>
          </p:nvPr>
        </p:nvSpPr>
        <p:spPr/>
        <p:txBody>
          <a:bodyPr/>
          <a:lstStyle/>
          <a:p>
            <a:fld id="{AD773501-A849-4862-9E29-EF020735AE50}" type="slidenum">
              <a:rPr lang="en-GB" smtClean="0"/>
              <a:t>‹#›</a:t>
            </a:fld>
            <a:endParaRPr lang="en-GB"/>
          </a:p>
        </p:txBody>
      </p:sp>
      <p:sp>
        <p:nvSpPr>
          <p:cNvPr id="13" name="TextBox 12">
            <a:extLst>
              <a:ext uri="{FF2B5EF4-FFF2-40B4-BE49-F238E27FC236}">
                <a16:creationId xmlns:a16="http://schemas.microsoft.com/office/drawing/2014/main" id="{D6E63CF9-D3AF-4091-B3B4-E4D9B9A4D4A2}"/>
              </a:ext>
            </a:extLst>
          </p:cNvPr>
          <p:cNvSpPr txBox="1"/>
          <p:nvPr userDrawn="1"/>
        </p:nvSpPr>
        <p:spPr>
          <a:xfrm>
            <a:off x="260350" y="5124450"/>
            <a:ext cx="4800600" cy="830997"/>
          </a:xfrm>
          <a:prstGeom prst="rect">
            <a:avLst/>
          </a:prstGeom>
          <a:noFill/>
        </p:spPr>
        <p:txBody>
          <a:bodyPr wrap="square" rtlCol="0">
            <a:spAutoFit/>
          </a:bodyPr>
          <a:lstStyle/>
          <a:p>
            <a:r>
              <a:rPr lang="en-GB" sz="2400" dirty="0">
                <a:solidFill>
                  <a:schemeClr val="bg1"/>
                </a:solidFill>
                <a:latin typeface="Arial" panose="020B0604020202020204" pitchFamily="34" charset="0"/>
                <a:cs typeface="Arial" panose="020B0604020202020204" pitchFamily="34" charset="0"/>
              </a:rPr>
              <a:t>Thriving Communities Together</a:t>
            </a:r>
          </a:p>
          <a:p>
            <a:r>
              <a:rPr lang="en-GB" sz="2400" b="1" dirty="0">
                <a:solidFill>
                  <a:schemeClr val="bg1"/>
                </a:solidFill>
                <a:latin typeface="Arial" panose="020B0604020202020204" pitchFamily="34" charset="0"/>
                <a:cs typeface="Arial" panose="020B0604020202020204" pitchFamily="34" charset="0"/>
              </a:rPr>
              <a:t>South Cumbria</a:t>
            </a:r>
          </a:p>
        </p:txBody>
      </p:sp>
    </p:spTree>
    <p:extLst>
      <p:ext uri="{BB962C8B-B14F-4D97-AF65-F5344CB8AC3E}">
        <p14:creationId xmlns:p14="http://schemas.microsoft.com/office/powerpoint/2010/main" val="39341076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7BF6A-7548-4F3F-B3DF-7BE6D30D5E70}"/>
              </a:ext>
            </a:extLst>
          </p:cNvPr>
          <p:cNvSpPr>
            <a:spLocks noGrp="1"/>
          </p:cNvSpPr>
          <p:nvPr>
            <p:ph type="title"/>
          </p:nvPr>
        </p:nvSpPr>
        <p:spPr>
          <a:xfrm>
            <a:off x="1281448" y="365125"/>
            <a:ext cx="10072352" cy="1325563"/>
          </a:xfrm>
        </p:spPr>
        <p:txBody>
          <a:bodyPr/>
          <a:lstStyle>
            <a:lvl1pPr>
              <a:defRPr>
                <a:solidFill>
                  <a:schemeClr val="bg2">
                    <a:lumMod val="50000"/>
                  </a:schemeClr>
                </a:solidFill>
                <a:latin typeface="+mn-lt"/>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ED2F725A-F603-4670-B35C-8C0426107817}"/>
              </a:ext>
            </a:extLst>
          </p:cNvPr>
          <p:cNvSpPr>
            <a:spLocks noGrp="1"/>
          </p:cNvSpPr>
          <p:nvPr>
            <p:ph idx="1"/>
          </p:nvPr>
        </p:nvSpPr>
        <p:spPr>
          <a:xfrm>
            <a:off x="1281446" y="1825625"/>
            <a:ext cx="10072353" cy="4351338"/>
          </a:xfrm>
        </p:spPr>
        <p:txBody>
          <a:bodyPr/>
          <a:lstStyle>
            <a:lvl1pPr>
              <a:defRPr>
                <a:solidFill>
                  <a:schemeClr val="bg2">
                    <a:lumMod val="50000"/>
                  </a:schemeClr>
                </a:solidFill>
                <a:latin typeface="+mn-lt"/>
              </a:defRPr>
            </a:lvl1pPr>
            <a:lvl2pPr>
              <a:defRPr>
                <a:solidFill>
                  <a:schemeClr val="bg2">
                    <a:lumMod val="50000"/>
                  </a:schemeClr>
                </a:solidFill>
                <a:latin typeface="+mn-lt"/>
              </a:defRPr>
            </a:lvl2pPr>
            <a:lvl3pPr>
              <a:defRPr>
                <a:solidFill>
                  <a:schemeClr val="bg2">
                    <a:lumMod val="50000"/>
                  </a:schemeClr>
                </a:solidFill>
                <a:latin typeface="+mn-lt"/>
              </a:defRPr>
            </a:lvl3pPr>
            <a:lvl4pPr>
              <a:defRPr>
                <a:solidFill>
                  <a:schemeClr val="bg2">
                    <a:lumMod val="50000"/>
                  </a:schemeClr>
                </a:solidFill>
                <a:latin typeface="+mn-lt"/>
              </a:defRPr>
            </a:lvl4pPr>
            <a:lvl5pPr>
              <a:defRPr>
                <a:solidFill>
                  <a:schemeClr val="bg2">
                    <a:lumMod val="50000"/>
                  </a:schemeClr>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AD79A5E8-18BF-44BC-98DC-345B1C38FBCB}"/>
              </a:ext>
            </a:extLst>
          </p:cNvPr>
          <p:cNvSpPr>
            <a:spLocks noGrp="1"/>
          </p:cNvSpPr>
          <p:nvPr>
            <p:ph type="dt" sz="half" idx="10"/>
          </p:nvPr>
        </p:nvSpPr>
        <p:spPr/>
        <p:txBody>
          <a:bodyPr/>
          <a:lstStyle/>
          <a:p>
            <a:fld id="{84CF0023-DC91-494E-81CD-ABAE5B7196D0}" type="datetime1">
              <a:rPr lang="en-GB" smtClean="0"/>
              <a:t>31/10/2023</a:t>
            </a:fld>
            <a:endParaRPr lang="en-GB"/>
          </a:p>
        </p:txBody>
      </p:sp>
      <p:sp>
        <p:nvSpPr>
          <p:cNvPr id="5" name="Footer Placeholder 4">
            <a:extLst>
              <a:ext uri="{FF2B5EF4-FFF2-40B4-BE49-F238E27FC236}">
                <a16:creationId xmlns:a16="http://schemas.microsoft.com/office/drawing/2014/main" id="{CB94C593-9482-467C-B524-2A30B74D7D69}"/>
              </a:ext>
            </a:extLst>
          </p:cNvPr>
          <p:cNvSpPr>
            <a:spLocks noGrp="1"/>
          </p:cNvSpPr>
          <p:nvPr>
            <p:ph type="ftr" sz="quarter" idx="11"/>
          </p:nvPr>
        </p:nvSpPr>
        <p:spPr/>
        <p:txBody>
          <a:bodyPr/>
          <a:lstStyle/>
          <a:p>
            <a:endParaRPr lang="en-GB"/>
          </a:p>
        </p:txBody>
      </p:sp>
      <p:pic>
        <p:nvPicPr>
          <p:cNvPr id="7" name="Picture 6" descr="A silhouette of a city&#10;&#10;Description automatically generated">
            <a:extLst>
              <a:ext uri="{FF2B5EF4-FFF2-40B4-BE49-F238E27FC236}">
                <a16:creationId xmlns:a16="http://schemas.microsoft.com/office/drawing/2014/main" id="{0D42CC7E-7BBD-43D8-A999-F4FE6E11B0D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1463" t="70720" r="22287"/>
          <a:stretch/>
        </p:blipFill>
        <p:spPr>
          <a:xfrm rot="16200000">
            <a:off x="-2612118" y="2612116"/>
            <a:ext cx="6858002" cy="1633765"/>
          </a:xfrm>
          <a:prstGeom prst="rect">
            <a:avLst/>
          </a:prstGeom>
        </p:spPr>
      </p:pic>
      <p:sp>
        <p:nvSpPr>
          <p:cNvPr id="6" name="Slide Number Placeholder 5">
            <a:extLst>
              <a:ext uri="{FF2B5EF4-FFF2-40B4-BE49-F238E27FC236}">
                <a16:creationId xmlns:a16="http://schemas.microsoft.com/office/drawing/2014/main" id="{CE800E24-7D59-48A9-9413-06BD0D4F5D52}"/>
              </a:ext>
            </a:extLst>
          </p:cNvPr>
          <p:cNvSpPr>
            <a:spLocks noGrp="1"/>
          </p:cNvSpPr>
          <p:nvPr>
            <p:ph type="sldNum" sz="quarter" idx="12"/>
          </p:nvPr>
        </p:nvSpPr>
        <p:spPr>
          <a:xfrm>
            <a:off x="116984" y="365125"/>
            <a:ext cx="655748" cy="365125"/>
          </a:xfrm>
        </p:spPr>
        <p:txBody>
          <a:bodyPr/>
          <a:lstStyle>
            <a:lvl1pPr>
              <a:defRPr sz="2800">
                <a:solidFill>
                  <a:schemeClr val="bg1"/>
                </a:solidFill>
              </a:defRPr>
            </a:lvl1pPr>
          </a:lstStyle>
          <a:p>
            <a:fld id="{AD773501-A849-4862-9E29-EF020735AE50}" type="slidenum">
              <a:rPr lang="en-GB" smtClean="0"/>
              <a:pPr/>
              <a:t>‹#›</a:t>
            </a:fld>
            <a:endParaRPr lang="en-GB" dirty="0"/>
          </a:p>
        </p:txBody>
      </p:sp>
    </p:spTree>
    <p:extLst>
      <p:ext uri="{BB962C8B-B14F-4D97-AF65-F5344CB8AC3E}">
        <p14:creationId xmlns:p14="http://schemas.microsoft.com/office/powerpoint/2010/main" val="3276066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7BF6A-7548-4F3F-B3DF-7BE6D30D5E70}"/>
              </a:ext>
            </a:extLst>
          </p:cNvPr>
          <p:cNvSpPr>
            <a:spLocks noGrp="1"/>
          </p:cNvSpPr>
          <p:nvPr>
            <p:ph type="title"/>
          </p:nvPr>
        </p:nvSpPr>
        <p:spPr>
          <a:xfrm>
            <a:off x="838200" y="365125"/>
            <a:ext cx="10515600" cy="1325563"/>
          </a:xfrm>
        </p:spPr>
        <p:txBody>
          <a:bodyPr/>
          <a:lstStyle>
            <a:lvl1pPr>
              <a:defRPr>
                <a:solidFill>
                  <a:schemeClr val="bg2">
                    <a:lumMod val="50000"/>
                  </a:schemeClr>
                </a:solidFill>
                <a:latin typeface="+mn-lt"/>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ED2F725A-F603-4670-B35C-8C0426107817}"/>
              </a:ext>
            </a:extLst>
          </p:cNvPr>
          <p:cNvSpPr>
            <a:spLocks noGrp="1"/>
          </p:cNvSpPr>
          <p:nvPr>
            <p:ph idx="1"/>
          </p:nvPr>
        </p:nvSpPr>
        <p:spPr>
          <a:xfrm>
            <a:off x="838200" y="1825625"/>
            <a:ext cx="10515599" cy="4351338"/>
          </a:xfrm>
        </p:spPr>
        <p:txBody>
          <a:bodyPr/>
          <a:lstStyle>
            <a:lvl1pPr>
              <a:defRPr>
                <a:solidFill>
                  <a:schemeClr val="bg2">
                    <a:lumMod val="50000"/>
                  </a:schemeClr>
                </a:solidFill>
                <a:latin typeface="+mn-lt"/>
              </a:defRPr>
            </a:lvl1pPr>
            <a:lvl2pPr>
              <a:defRPr>
                <a:solidFill>
                  <a:schemeClr val="bg2">
                    <a:lumMod val="50000"/>
                  </a:schemeClr>
                </a:solidFill>
                <a:latin typeface="+mn-lt"/>
              </a:defRPr>
            </a:lvl2pPr>
            <a:lvl3pPr>
              <a:defRPr>
                <a:solidFill>
                  <a:schemeClr val="bg2">
                    <a:lumMod val="50000"/>
                  </a:schemeClr>
                </a:solidFill>
                <a:latin typeface="+mn-lt"/>
              </a:defRPr>
            </a:lvl3pPr>
            <a:lvl4pPr>
              <a:defRPr>
                <a:solidFill>
                  <a:schemeClr val="bg2">
                    <a:lumMod val="50000"/>
                  </a:schemeClr>
                </a:solidFill>
                <a:latin typeface="+mn-lt"/>
              </a:defRPr>
            </a:lvl4pPr>
            <a:lvl5pPr>
              <a:defRPr>
                <a:solidFill>
                  <a:schemeClr val="bg2">
                    <a:lumMod val="50000"/>
                  </a:schemeClr>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AD79A5E8-18BF-44BC-98DC-345B1C38FBCB}"/>
              </a:ext>
            </a:extLst>
          </p:cNvPr>
          <p:cNvSpPr>
            <a:spLocks noGrp="1"/>
          </p:cNvSpPr>
          <p:nvPr>
            <p:ph type="dt" sz="half" idx="10"/>
          </p:nvPr>
        </p:nvSpPr>
        <p:spPr/>
        <p:txBody>
          <a:bodyPr/>
          <a:lstStyle/>
          <a:p>
            <a:fld id="{84CF0023-DC91-494E-81CD-ABAE5B7196D0}" type="datetime1">
              <a:rPr lang="en-GB" smtClean="0"/>
              <a:t>31/10/2023</a:t>
            </a:fld>
            <a:endParaRPr lang="en-GB"/>
          </a:p>
        </p:txBody>
      </p:sp>
      <p:sp>
        <p:nvSpPr>
          <p:cNvPr id="5" name="Footer Placeholder 4">
            <a:extLst>
              <a:ext uri="{FF2B5EF4-FFF2-40B4-BE49-F238E27FC236}">
                <a16:creationId xmlns:a16="http://schemas.microsoft.com/office/drawing/2014/main" id="{CB94C593-9482-467C-B524-2A30B74D7D69}"/>
              </a:ext>
            </a:extLst>
          </p:cNvPr>
          <p:cNvSpPr>
            <a:spLocks noGrp="1"/>
          </p:cNvSpPr>
          <p:nvPr>
            <p:ph type="ftr" sz="quarter" idx="11"/>
          </p:nvPr>
        </p:nvSpPr>
        <p:spPr/>
        <p:txBody>
          <a:bodyPr/>
          <a:lstStyle/>
          <a:p>
            <a:endParaRPr lang="en-GB"/>
          </a:p>
        </p:txBody>
      </p:sp>
    </p:spTree>
    <p:extLst>
      <p:ext uri="{BB962C8B-B14F-4D97-AF65-F5344CB8AC3E}">
        <p14:creationId xmlns:p14="http://schemas.microsoft.com/office/powerpoint/2010/main" val="35504952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407580-EE4C-4DDC-904C-FD2A2D301D6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9C1085C1-DC16-4B30-96F4-ADB8806F6CD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9AD5754-EB2C-4301-A18A-A766565376D2}"/>
              </a:ext>
            </a:extLst>
          </p:cNvPr>
          <p:cNvSpPr>
            <a:spLocks noGrp="1"/>
          </p:cNvSpPr>
          <p:nvPr>
            <p:ph type="dt" sz="half" idx="10"/>
          </p:nvPr>
        </p:nvSpPr>
        <p:spPr/>
        <p:txBody>
          <a:bodyPr/>
          <a:lstStyle/>
          <a:p>
            <a:fld id="{E793EE3B-3CBD-439F-9B43-9240AAED8991}" type="datetime1">
              <a:rPr lang="en-GB" smtClean="0"/>
              <a:t>31/10/2023</a:t>
            </a:fld>
            <a:endParaRPr lang="en-GB"/>
          </a:p>
        </p:txBody>
      </p:sp>
      <p:sp>
        <p:nvSpPr>
          <p:cNvPr id="5" name="Footer Placeholder 4">
            <a:extLst>
              <a:ext uri="{FF2B5EF4-FFF2-40B4-BE49-F238E27FC236}">
                <a16:creationId xmlns:a16="http://schemas.microsoft.com/office/drawing/2014/main" id="{1CC729A0-04EC-4118-A362-AB185C40B51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5EBD71F-6F41-4B91-8628-537F67C07A8D}"/>
              </a:ext>
            </a:extLst>
          </p:cNvPr>
          <p:cNvSpPr>
            <a:spLocks noGrp="1"/>
          </p:cNvSpPr>
          <p:nvPr>
            <p:ph type="sldNum" sz="quarter" idx="12"/>
          </p:nvPr>
        </p:nvSpPr>
        <p:spPr/>
        <p:txBody>
          <a:bodyPr/>
          <a:lstStyle/>
          <a:p>
            <a:fld id="{AD773501-A849-4862-9E29-EF020735AE50}" type="slidenum">
              <a:rPr lang="en-GB" smtClean="0"/>
              <a:t>‹#›</a:t>
            </a:fld>
            <a:endParaRPr lang="en-GB"/>
          </a:p>
        </p:txBody>
      </p:sp>
    </p:spTree>
    <p:extLst>
      <p:ext uri="{BB962C8B-B14F-4D97-AF65-F5344CB8AC3E}">
        <p14:creationId xmlns:p14="http://schemas.microsoft.com/office/powerpoint/2010/main" val="15127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9DE000-88AC-407D-A447-24AC5559C4C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03D9CBE-F03A-4C05-8FEC-F893490C3AD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B556B1D7-49FC-462C-833D-0B7DA8F3448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089D8A80-939C-4F55-A1AF-6AA501189F25}"/>
              </a:ext>
            </a:extLst>
          </p:cNvPr>
          <p:cNvSpPr>
            <a:spLocks noGrp="1"/>
          </p:cNvSpPr>
          <p:nvPr>
            <p:ph type="dt" sz="half" idx="10"/>
          </p:nvPr>
        </p:nvSpPr>
        <p:spPr/>
        <p:txBody>
          <a:bodyPr/>
          <a:lstStyle/>
          <a:p>
            <a:fld id="{3E1A28E0-31ED-41E0-B097-0DB0288BDD14}" type="datetime1">
              <a:rPr lang="en-GB" smtClean="0"/>
              <a:t>31/10/2023</a:t>
            </a:fld>
            <a:endParaRPr lang="en-GB"/>
          </a:p>
        </p:txBody>
      </p:sp>
      <p:sp>
        <p:nvSpPr>
          <p:cNvPr id="6" name="Footer Placeholder 5">
            <a:extLst>
              <a:ext uri="{FF2B5EF4-FFF2-40B4-BE49-F238E27FC236}">
                <a16:creationId xmlns:a16="http://schemas.microsoft.com/office/drawing/2014/main" id="{C35471B4-BE90-4B58-B8E5-FA47917779D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9E5A942-F992-4F99-9B84-DA270BA7C8EF}"/>
              </a:ext>
            </a:extLst>
          </p:cNvPr>
          <p:cNvSpPr>
            <a:spLocks noGrp="1"/>
          </p:cNvSpPr>
          <p:nvPr>
            <p:ph type="sldNum" sz="quarter" idx="12"/>
          </p:nvPr>
        </p:nvSpPr>
        <p:spPr/>
        <p:txBody>
          <a:bodyPr/>
          <a:lstStyle/>
          <a:p>
            <a:fld id="{AD773501-A849-4862-9E29-EF020735AE50}" type="slidenum">
              <a:rPr lang="en-GB" smtClean="0"/>
              <a:t>‹#›</a:t>
            </a:fld>
            <a:endParaRPr lang="en-GB"/>
          </a:p>
        </p:txBody>
      </p:sp>
    </p:spTree>
    <p:extLst>
      <p:ext uri="{BB962C8B-B14F-4D97-AF65-F5344CB8AC3E}">
        <p14:creationId xmlns:p14="http://schemas.microsoft.com/office/powerpoint/2010/main" val="14557801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FBBA92-88EA-4C0E-939E-034D3F6FDF1B}"/>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167FF04-48A7-42EB-964C-98B0086BA31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C4D3DF0-C4F4-4D65-8B9C-F8518374823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D80F4B2-A870-42D3-B190-7061C3FA9D3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9931DEB-583C-4E6D-B5D5-EB72764F4F6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1E7EA8B8-713E-4D6F-A7F8-5FA22C0DC792}"/>
              </a:ext>
            </a:extLst>
          </p:cNvPr>
          <p:cNvSpPr>
            <a:spLocks noGrp="1"/>
          </p:cNvSpPr>
          <p:nvPr>
            <p:ph type="dt" sz="half" idx="10"/>
          </p:nvPr>
        </p:nvSpPr>
        <p:spPr/>
        <p:txBody>
          <a:bodyPr/>
          <a:lstStyle/>
          <a:p>
            <a:fld id="{04C1A239-54B4-4AA1-97CD-009D232A03C1}" type="datetime1">
              <a:rPr lang="en-GB" smtClean="0"/>
              <a:t>31/10/2023</a:t>
            </a:fld>
            <a:endParaRPr lang="en-GB"/>
          </a:p>
        </p:txBody>
      </p:sp>
      <p:sp>
        <p:nvSpPr>
          <p:cNvPr id="8" name="Footer Placeholder 7">
            <a:extLst>
              <a:ext uri="{FF2B5EF4-FFF2-40B4-BE49-F238E27FC236}">
                <a16:creationId xmlns:a16="http://schemas.microsoft.com/office/drawing/2014/main" id="{1433FF5A-DDBA-470C-92BF-92754CA576A2}"/>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A2F8DF7A-D6B7-469E-B76D-79888E8EF8CB}"/>
              </a:ext>
            </a:extLst>
          </p:cNvPr>
          <p:cNvSpPr>
            <a:spLocks noGrp="1"/>
          </p:cNvSpPr>
          <p:nvPr>
            <p:ph type="sldNum" sz="quarter" idx="12"/>
          </p:nvPr>
        </p:nvSpPr>
        <p:spPr/>
        <p:txBody>
          <a:bodyPr/>
          <a:lstStyle/>
          <a:p>
            <a:fld id="{AD773501-A849-4862-9E29-EF020735AE50}" type="slidenum">
              <a:rPr lang="en-GB" smtClean="0"/>
              <a:t>‹#›</a:t>
            </a:fld>
            <a:endParaRPr lang="en-GB"/>
          </a:p>
        </p:txBody>
      </p:sp>
    </p:spTree>
    <p:extLst>
      <p:ext uri="{BB962C8B-B14F-4D97-AF65-F5344CB8AC3E}">
        <p14:creationId xmlns:p14="http://schemas.microsoft.com/office/powerpoint/2010/main" val="10681055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A0F509-73E8-4A4C-96ED-0D184D2C7D55}"/>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8FB6B990-6294-48C1-9542-531A1551ADDD}"/>
              </a:ext>
            </a:extLst>
          </p:cNvPr>
          <p:cNvSpPr>
            <a:spLocks noGrp="1"/>
          </p:cNvSpPr>
          <p:nvPr>
            <p:ph type="dt" sz="half" idx="10"/>
          </p:nvPr>
        </p:nvSpPr>
        <p:spPr/>
        <p:txBody>
          <a:bodyPr/>
          <a:lstStyle/>
          <a:p>
            <a:fld id="{E9F32717-B706-4A29-BD44-7211D2222A91}" type="datetime1">
              <a:rPr lang="en-GB" smtClean="0"/>
              <a:t>31/10/2023</a:t>
            </a:fld>
            <a:endParaRPr lang="en-GB"/>
          </a:p>
        </p:txBody>
      </p:sp>
      <p:sp>
        <p:nvSpPr>
          <p:cNvPr id="4" name="Footer Placeholder 3">
            <a:extLst>
              <a:ext uri="{FF2B5EF4-FFF2-40B4-BE49-F238E27FC236}">
                <a16:creationId xmlns:a16="http://schemas.microsoft.com/office/drawing/2014/main" id="{13D4E4F6-24D6-4EDB-A396-6E297A3ACBC9}"/>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37A6EEF4-7F31-4E18-913D-1163CC745E22}"/>
              </a:ext>
            </a:extLst>
          </p:cNvPr>
          <p:cNvSpPr>
            <a:spLocks noGrp="1"/>
          </p:cNvSpPr>
          <p:nvPr>
            <p:ph type="sldNum" sz="quarter" idx="12"/>
          </p:nvPr>
        </p:nvSpPr>
        <p:spPr/>
        <p:txBody>
          <a:bodyPr/>
          <a:lstStyle/>
          <a:p>
            <a:fld id="{AD773501-A849-4862-9E29-EF020735AE50}" type="slidenum">
              <a:rPr lang="en-GB" smtClean="0"/>
              <a:t>‹#›</a:t>
            </a:fld>
            <a:endParaRPr lang="en-GB"/>
          </a:p>
        </p:txBody>
      </p:sp>
    </p:spTree>
    <p:extLst>
      <p:ext uri="{BB962C8B-B14F-4D97-AF65-F5344CB8AC3E}">
        <p14:creationId xmlns:p14="http://schemas.microsoft.com/office/powerpoint/2010/main" val="33966810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3EA011F-8310-4640-9BEF-48CE3EFA27FA}"/>
              </a:ext>
            </a:extLst>
          </p:cNvPr>
          <p:cNvSpPr>
            <a:spLocks noGrp="1"/>
          </p:cNvSpPr>
          <p:nvPr>
            <p:ph type="dt" sz="half" idx="10"/>
          </p:nvPr>
        </p:nvSpPr>
        <p:spPr/>
        <p:txBody>
          <a:bodyPr/>
          <a:lstStyle/>
          <a:p>
            <a:fld id="{7C9657C5-EE53-4AA8-85B4-55173CD2614C}" type="datetime1">
              <a:rPr lang="en-GB" smtClean="0"/>
              <a:t>31/10/2023</a:t>
            </a:fld>
            <a:endParaRPr lang="en-GB"/>
          </a:p>
        </p:txBody>
      </p:sp>
      <p:sp>
        <p:nvSpPr>
          <p:cNvPr id="3" name="Footer Placeholder 2">
            <a:extLst>
              <a:ext uri="{FF2B5EF4-FFF2-40B4-BE49-F238E27FC236}">
                <a16:creationId xmlns:a16="http://schemas.microsoft.com/office/drawing/2014/main" id="{DE0EA94D-E26D-4B07-AF82-AFB79AD2972B}"/>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F5BD963-92B4-4441-9315-468B832E2023}"/>
              </a:ext>
            </a:extLst>
          </p:cNvPr>
          <p:cNvSpPr>
            <a:spLocks noGrp="1"/>
          </p:cNvSpPr>
          <p:nvPr>
            <p:ph type="sldNum" sz="quarter" idx="12"/>
          </p:nvPr>
        </p:nvSpPr>
        <p:spPr/>
        <p:txBody>
          <a:bodyPr/>
          <a:lstStyle/>
          <a:p>
            <a:fld id="{AD773501-A849-4862-9E29-EF020735AE50}" type="slidenum">
              <a:rPr lang="en-GB" smtClean="0"/>
              <a:t>‹#›</a:t>
            </a:fld>
            <a:endParaRPr lang="en-GB"/>
          </a:p>
        </p:txBody>
      </p:sp>
    </p:spTree>
    <p:extLst>
      <p:ext uri="{BB962C8B-B14F-4D97-AF65-F5344CB8AC3E}">
        <p14:creationId xmlns:p14="http://schemas.microsoft.com/office/powerpoint/2010/main" val="7283302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9236A1-C13E-4D71-BF17-82874A16F02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20EE4EA-D4C6-4E7D-9B43-5949519CEA1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903DDD2-1229-45D9-A48A-D21A7DCB4776}"/>
              </a:ext>
            </a:extLst>
          </p:cNvPr>
          <p:cNvSpPr>
            <a:spLocks noGrp="1"/>
          </p:cNvSpPr>
          <p:nvPr>
            <p:ph type="dt" sz="half" idx="10"/>
          </p:nvPr>
        </p:nvSpPr>
        <p:spPr/>
        <p:txBody>
          <a:bodyPr/>
          <a:lstStyle/>
          <a:p>
            <a:fld id="{FC1B766A-8271-4045-B3EA-45E17C067BC8}" type="datetime1">
              <a:rPr lang="en-GB" smtClean="0"/>
              <a:t>31/10/2023</a:t>
            </a:fld>
            <a:endParaRPr lang="en-GB" dirty="0"/>
          </a:p>
        </p:txBody>
      </p:sp>
      <p:sp>
        <p:nvSpPr>
          <p:cNvPr id="5" name="Footer Placeholder 4">
            <a:extLst>
              <a:ext uri="{FF2B5EF4-FFF2-40B4-BE49-F238E27FC236}">
                <a16:creationId xmlns:a16="http://schemas.microsoft.com/office/drawing/2014/main" id="{CE32D306-A763-4823-B787-EBB23E25D0CD}"/>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49736E41-53EE-44AD-A9C4-9DE60A1AFC48}"/>
              </a:ext>
            </a:extLst>
          </p:cNvPr>
          <p:cNvSpPr>
            <a:spLocks noGrp="1"/>
          </p:cNvSpPr>
          <p:nvPr>
            <p:ph type="sldNum" sz="quarter" idx="12"/>
          </p:nvPr>
        </p:nvSpPr>
        <p:spPr>
          <a:xfrm>
            <a:off x="11515725" y="6356349"/>
            <a:ext cx="485056" cy="365125"/>
          </a:xfrm>
        </p:spPr>
        <p:txBody>
          <a:bodyPr/>
          <a:lstStyle>
            <a:lvl1pPr algn="ctr">
              <a:defRPr/>
            </a:lvl1pPr>
          </a:lstStyle>
          <a:p>
            <a:fld id="{507B77E4-D16E-4E80-BECE-B10ACE50DA11}" type="slidenum">
              <a:rPr lang="en-GB" smtClean="0"/>
              <a:pPr/>
              <a:t>‹#›</a:t>
            </a:fld>
            <a:endParaRPr lang="en-GB" dirty="0"/>
          </a:p>
        </p:txBody>
      </p:sp>
    </p:spTree>
    <p:extLst>
      <p:ext uri="{BB962C8B-B14F-4D97-AF65-F5344CB8AC3E}">
        <p14:creationId xmlns:p14="http://schemas.microsoft.com/office/powerpoint/2010/main" val="191594627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609E21-8C21-4144-9FED-75E18031F94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808DDC62-2AC9-4829-B84A-C0A3ACE3D7D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F05A3D82-B712-4607-B5D7-6DF32A38273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50889DF-DE6F-4976-AFB1-86A167E95C4C}"/>
              </a:ext>
            </a:extLst>
          </p:cNvPr>
          <p:cNvSpPr>
            <a:spLocks noGrp="1"/>
          </p:cNvSpPr>
          <p:nvPr>
            <p:ph type="dt" sz="half" idx="10"/>
          </p:nvPr>
        </p:nvSpPr>
        <p:spPr/>
        <p:txBody>
          <a:bodyPr/>
          <a:lstStyle/>
          <a:p>
            <a:fld id="{15957666-6A8C-4774-BA6A-1DB21AAF8DF9}" type="datetime1">
              <a:rPr lang="en-GB" smtClean="0"/>
              <a:t>31/10/2023</a:t>
            </a:fld>
            <a:endParaRPr lang="en-GB"/>
          </a:p>
        </p:txBody>
      </p:sp>
      <p:sp>
        <p:nvSpPr>
          <p:cNvPr id="6" name="Footer Placeholder 5">
            <a:extLst>
              <a:ext uri="{FF2B5EF4-FFF2-40B4-BE49-F238E27FC236}">
                <a16:creationId xmlns:a16="http://schemas.microsoft.com/office/drawing/2014/main" id="{CC8030EA-9A4A-40D8-A77F-EEFB4B79273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2700F4F-2343-4E30-BB35-06EAACEA2787}"/>
              </a:ext>
            </a:extLst>
          </p:cNvPr>
          <p:cNvSpPr>
            <a:spLocks noGrp="1"/>
          </p:cNvSpPr>
          <p:nvPr>
            <p:ph type="sldNum" sz="quarter" idx="12"/>
          </p:nvPr>
        </p:nvSpPr>
        <p:spPr/>
        <p:txBody>
          <a:bodyPr/>
          <a:lstStyle/>
          <a:p>
            <a:fld id="{AD773501-A849-4862-9E29-EF020735AE50}" type="slidenum">
              <a:rPr lang="en-GB" smtClean="0"/>
              <a:t>‹#›</a:t>
            </a:fld>
            <a:endParaRPr lang="en-GB"/>
          </a:p>
        </p:txBody>
      </p:sp>
    </p:spTree>
    <p:extLst>
      <p:ext uri="{BB962C8B-B14F-4D97-AF65-F5344CB8AC3E}">
        <p14:creationId xmlns:p14="http://schemas.microsoft.com/office/powerpoint/2010/main" val="7673096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CA05F5-E83C-466D-8C16-C2E56A91499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06E18727-8A93-4D17-AD2E-C3544B05BF0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6C860920-8EAC-44C2-B5CA-374DA9603EB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4B45EE9-DDF8-406E-B975-B14AF00A1F0F}"/>
              </a:ext>
            </a:extLst>
          </p:cNvPr>
          <p:cNvSpPr>
            <a:spLocks noGrp="1"/>
          </p:cNvSpPr>
          <p:nvPr>
            <p:ph type="dt" sz="half" idx="10"/>
          </p:nvPr>
        </p:nvSpPr>
        <p:spPr/>
        <p:txBody>
          <a:bodyPr/>
          <a:lstStyle/>
          <a:p>
            <a:fld id="{FA9B68CD-5E52-4386-81D4-BB80C26D8261}" type="datetime1">
              <a:rPr lang="en-GB" smtClean="0"/>
              <a:t>31/10/2023</a:t>
            </a:fld>
            <a:endParaRPr lang="en-GB"/>
          </a:p>
        </p:txBody>
      </p:sp>
      <p:sp>
        <p:nvSpPr>
          <p:cNvPr id="6" name="Footer Placeholder 5">
            <a:extLst>
              <a:ext uri="{FF2B5EF4-FFF2-40B4-BE49-F238E27FC236}">
                <a16:creationId xmlns:a16="http://schemas.microsoft.com/office/drawing/2014/main" id="{1039526A-F6F4-4115-8331-CD2BBEA0ECF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D217706-1942-4239-8587-3CDC40AF23CB}"/>
              </a:ext>
            </a:extLst>
          </p:cNvPr>
          <p:cNvSpPr>
            <a:spLocks noGrp="1"/>
          </p:cNvSpPr>
          <p:nvPr>
            <p:ph type="sldNum" sz="quarter" idx="12"/>
          </p:nvPr>
        </p:nvSpPr>
        <p:spPr/>
        <p:txBody>
          <a:bodyPr/>
          <a:lstStyle/>
          <a:p>
            <a:fld id="{AD773501-A849-4862-9E29-EF020735AE50}" type="slidenum">
              <a:rPr lang="en-GB" smtClean="0"/>
              <a:t>‹#›</a:t>
            </a:fld>
            <a:endParaRPr lang="en-GB"/>
          </a:p>
        </p:txBody>
      </p:sp>
    </p:spTree>
    <p:extLst>
      <p:ext uri="{BB962C8B-B14F-4D97-AF65-F5344CB8AC3E}">
        <p14:creationId xmlns:p14="http://schemas.microsoft.com/office/powerpoint/2010/main" val="104127227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EAD05-27DD-4D37-A4CA-DBCCB08CFDAA}"/>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4D2E3F1-195F-42FA-B0B4-C2E894B0564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C7D0623-5099-4519-B8D5-BD48ABDE64B6}"/>
              </a:ext>
            </a:extLst>
          </p:cNvPr>
          <p:cNvSpPr>
            <a:spLocks noGrp="1"/>
          </p:cNvSpPr>
          <p:nvPr>
            <p:ph type="dt" sz="half" idx="10"/>
          </p:nvPr>
        </p:nvSpPr>
        <p:spPr/>
        <p:txBody>
          <a:bodyPr/>
          <a:lstStyle/>
          <a:p>
            <a:fld id="{75F0C952-77BE-4A48-B19C-1E9B3F23D827}" type="datetime1">
              <a:rPr lang="en-GB" smtClean="0"/>
              <a:t>31/10/2023</a:t>
            </a:fld>
            <a:endParaRPr lang="en-GB"/>
          </a:p>
        </p:txBody>
      </p:sp>
      <p:sp>
        <p:nvSpPr>
          <p:cNvPr id="5" name="Footer Placeholder 4">
            <a:extLst>
              <a:ext uri="{FF2B5EF4-FFF2-40B4-BE49-F238E27FC236}">
                <a16:creationId xmlns:a16="http://schemas.microsoft.com/office/drawing/2014/main" id="{AD886CF1-95EF-4268-82B9-B10DE926644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A832C9C-D071-4B5D-AD56-BF6CA8A3E00A}"/>
              </a:ext>
            </a:extLst>
          </p:cNvPr>
          <p:cNvSpPr>
            <a:spLocks noGrp="1"/>
          </p:cNvSpPr>
          <p:nvPr>
            <p:ph type="sldNum" sz="quarter" idx="12"/>
          </p:nvPr>
        </p:nvSpPr>
        <p:spPr/>
        <p:txBody>
          <a:bodyPr/>
          <a:lstStyle/>
          <a:p>
            <a:fld id="{AD773501-A849-4862-9E29-EF020735AE50}" type="slidenum">
              <a:rPr lang="en-GB" smtClean="0"/>
              <a:t>‹#›</a:t>
            </a:fld>
            <a:endParaRPr lang="en-GB"/>
          </a:p>
        </p:txBody>
      </p:sp>
    </p:spTree>
    <p:extLst>
      <p:ext uri="{BB962C8B-B14F-4D97-AF65-F5344CB8AC3E}">
        <p14:creationId xmlns:p14="http://schemas.microsoft.com/office/powerpoint/2010/main" val="215594632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5639370-5699-4621-86AC-B3ED976FA23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796A292-D6F1-4639-93C6-D2C4A11F867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F02F9C7-57A5-4535-845A-A59EE1126C8A}"/>
              </a:ext>
            </a:extLst>
          </p:cNvPr>
          <p:cNvSpPr>
            <a:spLocks noGrp="1"/>
          </p:cNvSpPr>
          <p:nvPr>
            <p:ph type="dt" sz="half" idx="10"/>
          </p:nvPr>
        </p:nvSpPr>
        <p:spPr/>
        <p:txBody>
          <a:bodyPr/>
          <a:lstStyle/>
          <a:p>
            <a:fld id="{31F95A26-2462-4ED8-B00E-DD04917F63A8}" type="datetime1">
              <a:rPr lang="en-GB" smtClean="0"/>
              <a:t>31/10/2023</a:t>
            </a:fld>
            <a:endParaRPr lang="en-GB"/>
          </a:p>
        </p:txBody>
      </p:sp>
      <p:sp>
        <p:nvSpPr>
          <p:cNvPr id="5" name="Footer Placeholder 4">
            <a:extLst>
              <a:ext uri="{FF2B5EF4-FFF2-40B4-BE49-F238E27FC236}">
                <a16:creationId xmlns:a16="http://schemas.microsoft.com/office/drawing/2014/main" id="{5C2D3C73-2B6C-476A-BAB8-F73F3C64A37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07DD286-7E5E-46FF-AEF2-89F4EF28E62C}"/>
              </a:ext>
            </a:extLst>
          </p:cNvPr>
          <p:cNvSpPr>
            <a:spLocks noGrp="1"/>
          </p:cNvSpPr>
          <p:nvPr>
            <p:ph type="sldNum" sz="quarter" idx="12"/>
          </p:nvPr>
        </p:nvSpPr>
        <p:spPr/>
        <p:txBody>
          <a:bodyPr/>
          <a:lstStyle/>
          <a:p>
            <a:fld id="{AD773501-A849-4862-9E29-EF020735AE50}" type="slidenum">
              <a:rPr lang="en-GB" smtClean="0"/>
              <a:t>‹#›</a:t>
            </a:fld>
            <a:endParaRPr lang="en-GB"/>
          </a:p>
        </p:txBody>
      </p:sp>
    </p:spTree>
    <p:extLst>
      <p:ext uri="{BB962C8B-B14F-4D97-AF65-F5344CB8AC3E}">
        <p14:creationId xmlns:p14="http://schemas.microsoft.com/office/powerpoint/2010/main" val="144125008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0760C5-6CE3-E1A1-EA6B-4972C22E54C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90D49325-D7F0-6902-7FDF-8A2FA203FEC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B5CE0389-481A-3D8C-AC01-90B0A687B3FA}"/>
              </a:ext>
            </a:extLst>
          </p:cNvPr>
          <p:cNvSpPr>
            <a:spLocks noGrp="1"/>
          </p:cNvSpPr>
          <p:nvPr>
            <p:ph type="dt" sz="half" idx="10"/>
          </p:nvPr>
        </p:nvSpPr>
        <p:spPr/>
        <p:txBody>
          <a:bodyPr/>
          <a:lstStyle/>
          <a:p>
            <a:fld id="{41BEA7D4-1C7E-43E0-B593-85374332A2DB}" type="datetime1">
              <a:rPr lang="en-GB" smtClean="0"/>
              <a:t>31/10/2023</a:t>
            </a:fld>
            <a:endParaRPr lang="en-GB"/>
          </a:p>
        </p:txBody>
      </p:sp>
      <p:sp>
        <p:nvSpPr>
          <p:cNvPr id="5" name="Footer Placeholder 4">
            <a:extLst>
              <a:ext uri="{FF2B5EF4-FFF2-40B4-BE49-F238E27FC236}">
                <a16:creationId xmlns:a16="http://schemas.microsoft.com/office/drawing/2014/main" id="{3D629FD4-A6CD-7429-04F4-A5E1CC1A9D6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45FE5A1-C6C6-6703-DCAD-EB24D1E596B4}"/>
              </a:ext>
            </a:extLst>
          </p:cNvPr>
          <p:cNvSpPr>
            <a:spLocks noGrp="1"/>
          </p:cNvSpPr>
          <p:nvPr>
            <p:ph type="sldNum" sz="quarter" idx="12"/>
          </p:nvPr>
        </p:nvSpPr>
        <p:spPr/>
        <p:txBody>
          <a:bodyPr/>
          <a:lstStyle/>
          <a:p>
            <a:fld id="{AD773501-A849-4862-9E29-EF020735AE50}" type="slidenum">
              <a:rPr lang="en-GB" smtClean="0"/>
              <a:t>‹#›</a:t>
            </a:fld>
            <a:endParaRPr lang="en-GB"/>
          </a:p>
        </p:txBody>
      </p:sp>
      <p:pic>
        <p:nvPicPr>
          <p:cNvPr id="7" name="Picture 6">
            <a:extLst>
              <a:ext uri="{FF2B5EF4-FFF2-40B4-BE49-F238E27FC236}">
                <a16:creationId xmlns:a16="http://schemas.microsoft.com/office/drawing/2014/main" id="{B4B64B0D-8158-BB2F-1651-859EFE185F4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1572547"/>
            <a:ext cx="12191999" cy="5579805"/>
          </a:xfrm>
          <a:prstGeom prst="rect">
            <a:avLst/>
          </a:prstGeom>
        </p:spPr>
      </p:pic>
      <p:sp>
        <p:nvSpPr>
          <p:cNvPr id="8" name="TextBox 7">
            <a:extLst>
              <a:ext uri="{FF2B5EF4-FFF2-40B4-BE49-F238E27FC236}">
                <a16:creationId xmlns:a16="http://schemas.microsoft.com/office/drawing/2014/main" id="{C1CBD62D-8B37-BF14-15BF-FE4CD82B8F7C}"/>
              </a:ext>
            </a:extLst>
          </p:cNvPr>
          <p:cNvSpPr txBox="1"/>
          <p:nvPr userDrawn="1"/>
        </p:nvSpPr>
        <p:spPr>
          <a:xfrm>
            <a:off x="260350" y="5124450"/>
            <a:ext cx="4800600" cy="830997"/>
          </a:xfrm>
          <a:prstGeom prst="rect">
            <a:avLst/>
          </a:prstGeom>
          <a:noFill/>
        </p:spPr>
        <p:txBody>
          <a:bodyPr wrap="square" rtlCol="0">
            <a:spAutoFit/>
          </a:bodyPr>
          <a:lstStyle/>
          <a:p>
            <a:r>
              <a:rPr lang="en-GB" sz="2400">
                <a:solidFill>
                  <a:schemeClr val="bg1"/>
                </a:solidFill>
                <a:latin typeface="Arial" panose="020B0604020202020204" pitchFamily="34" charset="0"/>
                <a:cs typeface="Arial" panose="020B0604020202020204" pitchFamily="34" charset="0"/>
              </a:rPr>
              <a:t>Place-based partnership</a:t>
            </a:r>
          </a:p>
          <a:p>
            <a:r>
              <a:rPr lang="en-GB" sz="2400" b="1">
                <a:solidFill>
                  <a:schemeClr val="bg1"/>
                </a:solidFill>
                <a:latin typeface="Arial" panose="020B0604020202020204" pitchFamily="34" charset="0"/>
                <a:cs typeface="Arial" panose="020B0604020202020204" pitchFamily="34" charset="0"/>
              </a:rPr>
              <a:t>Blackpool</a:t>
            </a:r>
          </a:p>
        </p:txBody>
      </p:sp>
    </p:spTree>
    <p:extLst>
      <p:ext uri="{BB962C8B-B14F-4D97-AF65-F5344CB8AC3E}">
        <p14:creationId xmlns:p14="http://schemas.microsoft.com/office/powerpoint/2010/main" val="41241641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9D4BD8-C2F7-BE2E-5C6F-4E4928885BD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05D0C6B-207F-03A4-A956-DE50110BB08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C823731-A958-A908-5BAC-EE50638E0FD0}"/>
              </a:ext>
            </a:extLst>
          </p:cNvPr>
          <p:cNvSpPr>
            <a:spLocks noGrp="1"/>
          </p:cNvSpPr>
          <p:nvPr>
            <p:ph type="dt" sz="half" idx="10"/>
          </p:nvPr>
        </p:nvSpPr>
        <p:spPr/>
        <p:txBody>
          <a:bodyPr/>
          <a:lstStyle/>
          <a:p>
            <a:fld id="{84CF0023-DC91-494E-81CD-ABAE5B7196D0}" type="datetime1">
              <a:rPr lang="en-GB" smtClean="0"/>
              <a:t>31/10/2023</a:t>
            </a:fld>
            <a:endParaRPr lang="en-GB"/>
          </a:p>
        </p:txBody>
      </p:sp>
      <p:sp>
        <p:nvSpPr>
          <p:cNvPr id="5" name="Footer Placeholder 4">
            <a:extLst>
              <a:ext uri="{FF2B5EF4-FFF2-40B4-BE49-F238E27FC236}">
                <a16:creationId xmlns:a16="http://schemas.microsoft.com/office/drawing/2014/main" id="{316B4A40-E2D7-E084-B464-AC770DE1B1E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0155E45-ABA4-9786-0720-7AACCA305ED1}"/>
              </a:ext>
            </a:extLst>
          </p:cNvPr>
          <p:cNvSpPr>
            <a:spLocks noGrp="1"/>
          </p:cNvSpPr>
          <p:nvPr>
            <p:ph type="sldNum" sz="quarter" idx="12"/>
          </p:nvPr>
        </p:nvSpPr>
        <p:spPr/>
        <p:txBody>
          <a:bodyPr/>
          <a:lstStyle/>
          <a:p>
            <a:fld id="{AD773501-A849-4862-9E29-EF020735AE50}" type="slidenum">
              <a:rPr lang="en-GB" smtClean="0"/>
              <a:pPr/>
              <a:t>‹#›</a:t>
            </a:fld>
            <a:endParaRPr lang="en-GB"/>
          </a:p>
        </p:txBody>
      </p:sp>
      <p:pic>
        <p:nvPicPr>
          <p:cNvPr id="7" name="Picture 6">
            <a:extLst>
              <a:ext uri="{FF2B5EF4-FFF2-40B4-BE49-F238E27FC236}">
                <a16:creationId xmlns:a16="http://schemas.microsoft.com/office/drawing/2014/main" id="{64449DB8-E263-02C9-2C89-29F72425426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215" t="62062" r="18656"/>
          <a:stretch/>
        </p:blipFill>
        <p:spPr>
          <a:xfrm rot="16200000">
            <a:off x="-2657085" y="2657085"/>
            <a:ext cx="6858003" cy="1543831"/>
          </a:xfrm>
          <a:prstGeom prst="rect">
            <a:avLst/>
          </a:prstGeom>
        </p:spPr>
      </p:pic>
    </p:spTree>
    <p:extLst>
      <p:ext uri="{BB962C8B-B14F-4D97-AF65-F5344CB8AC3E}">
        <p14:creationId xmlns:p14="http://schemas.microsoft.com/office/powerpoint/2010/main" val="312767883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B35B7A-835F-BB10-B345-B8051193808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C4395F8B-C9CE-9879-2ADF-AD7E173B41D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A59C20C-CDAF-648C-5A8E-6E807F51468E}"/>
              </a:ext>
            </a:extLst>
          </p:cNvPr>
          <p:cNvSpPr>
            <a:spLocks noGrp="1"/>
          </p:cNvSpPr>
          <p:nvPr>
            <p:ph type="dt" sz="half" idx="10"/>
          </p:nvPr>
        </p:nvSpPr>
        <p:spPr/>
        <p:txBody>
          <a:bodyPr/>
          <a:lstStyle/>
          <a:p>
            <a:fld id="{E793EE3B-3CBD-439F-9B43-9240AAED8991}" type="datetime1">
              <a:rPr lang="en-GB" smtClean="0"/>
              <a:t>31/10/2023</a:t>
            </a:fld>
            <a:endParaRPr lang="en-GB"/>
          </a:p>
        </p:txBody>
      </p:sp>
      <p:sp>
        <p:nvSpPr>
          <p:cNvPr id="5" name="Footer Placeholder 4">
            <a:extLst>
              <a:ext uri="{FF2B5EF4-FFF2-40B4-BE49-F238E27FC236}">
                <a16:creationId xmlns:a16="http://schemas.microsoft.com/office/drawing/2014/main" id="{8B928082-68B0-F5EC-C224-CFB274E2376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EE34314-3EF7-7BFE-7E00-162060C0F047}"/>
              </a:ext>
            </a:extLst>
          </p:cNvPr>
          <p:cNvSpPr>
            <a:spLocks noGrp="1"/>
          </p:cNvSpPr>
          <p:nvPr>
            <p:ph type="sldNum" sz="quarter" idx="12"/>
          </p:nvPr>
        </p:nvSpPr>
        <p:spPr/>
        <p:txBody>
          <a:bodyPr/>
          <a:lstStyle/>
          <a:p>
            <a:fld id="{AD773501-A849-4862-9E29-EF020735AE50}" type="slidenum">
              <a:rPr lang="en-GB" smtClean="0"/>
              <a:t>‹#›</a:t>
            </a:fld>
            <a:endParaRPr lang="en-GB"/>
          </a:p>
        </p:txBody>
      </p:sp>
    </p:spTree>
    <p:extLst>
      <p:ext uri="{BB962C8B-B14F-4D97-AF65-F5344CB8AC3E}">
        <p14:creationId xmlns:p14="http://schemas.microsoft.com/office/powerpoint/2010/main" val="48814160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43141-E39B-9160-5274-D50389A183C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48F9B53-1F37-D01D-4279-8FB5EAC0024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E5FF4B22-E992-4442-F2D4-A027C82B6EB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006CF13E-2078-183A-1334-78847966E263}"/>
              </a:ext>
            </a:extLst>
          </p:cNvPr>
          <p:cNvSpPr>
            <a:spLocks noGrp="1"/>
          </p:cNvSpPr>
          <p:nvPr>
            <p:ph type="dt" sz="half" idx="10"/>
          </p:nvPr>
        </p:nvSpPr>
        <p:spPr/>
        <p:txBody>
          <a:bodyPr/>
          <a:lstStyle/>
          <a:p>
            <a:fld id="{3E1A28E0-31ED-41E0-B097-0DB0288BDD14}" type="datetime1">
              <a:rPr lang="en-GB" smtClean="0"/>
              <a:t>31/10/2023</a:t>
            </a:fld>
            <a:endParaRPr lang="en-GB"/>
          </a:p>
        </p:txBody>
      </p:sp>
      <p:sp>
        <p:nvSpPr>
          <p:cNvPr id="6" name="Footer Placeholder 5">
            <a:extLst>
              <a:ext uri="{FF2B5EF4-FFF2-40B4-BE49-F238E27FC236}">
                <a16:creationId xmlns:a16="http://schemas.microsoft.com/office/drawing/2014/main" id="{571628DB-124B-C3B4-7EE4-14A8A4ACB74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51E12AB-C96D-4DB8-B5E6-73E9947BE638}"/>
              </a:ext>
            </a:extLst>
          </p:cNvPr>
          <p:cNvSpPr>
            <a:spLocks noGrp="1"/>
          </p:cNvSpPr>
          <p:nvPr>
            <p:ph type="sldNum" sz="quarter" idx="12"/>
          </p:nvPr>
        </p:nvSpPr>
        <p:spPr/>
        <p:txBody>
          <a:bodyPr/>
          <a:lstStyle/>
          <a:p>
            <a:fld id="{AD773501-A849-4862-9E29-EF020735AE50}" type="slidenum">
              <a:rPr lang="en-GB" smtClean="0"/>
              <a:t>‹#›</a:t>
            </a:fld>
            <a:endParaRPr lang="en-GB"/>
          </a:p>
        </p:txBody>
      </p:sp>
    </p:spTree>
    <p:extLst>
      <p:ext uri="{BB962C8B-B14F-4D97-AF65-F5344CB8AC3E}">
        <p14:creationId xmlns:p14="http://schemas.microsoft.com/office/powerpoint/2010/main" val="289494960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C958AA-5A7A-EE98-922D-292D92FB90F4}"/>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0BA904B-7149-BA16-0C9A-D22F08B466F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7C92E79-26FF-BD13-0B28-15E0EAD8585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61EB857F-8E21-89C0-3A78-8590A9B960D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B14F228-C2D8-759E-157C-833C8F1D567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024124B7-AAFC-52ED-2482-B4AC20887A69}"/>
              </a:ext>
            </a:extLst>
          </p:cNvPr>
          <p:cNvSpPr>
            <a:spLocks noGrp="1"/>
          </p:cNvSpPr>
          <p:nvPr>
            <p:ph type="dt" sz="half" idx="10"/>
          </p:nvPr>
        </p:nvSpPr>
        <p:spPr/>
        <p:txBody>
          <a:bodyPr/>
          <a:lstStyle/>
          <a:p>
            <a:fld id="{04C1A239-54B4-4AA1-97CD-009D232A03C1}" type="datetime1">
              <a:rPr lang="en-GB" smtClean="0"/>
              <a:t>31/10/2023</a:t>
            </a:fld>
            <a:endParaRPr lang="en-GB"/>
          </a:p>
        </p:txBody>
      </p:sp>
      <p:sp>
        <p:nvSpPr>
          <p:cNvPr id="8" name="Footer Placeholder 7">
            <a:extLst>
              <a:ext uri="{FF2B5EF4-FFF2-40B4-BE49-F238E27FC236}">
                <a16:creationId xmlns:a16="http://schemas.microsoft.com/office/drawing/2014/main" id="{AE2B805B-6C97-5A3D-62AD-4D0DD28AF260}"/>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82053EBD-6787-FA25-5D21-DCA9A88DD35B}"/>
              </a:ext>
            </a:extLst>
          </p:cNvPr>
          <p:cNvSpPr>
            <a:spLocks noGrp="1"/>
          </p:cNvSpPr>
          <p:nvPr>
            <p:ph type="sldNum" sz="quarter" idx="12"/>
          </p:nvPr>
        </p:nvSpPr>
        <p:spPr/>
        <p:txBody>
          <a:bodyPr/>
          <a:lstStyle/>
          <a:p>
            <a:fld id="{AD773501-A849-4862-9E29-EF020735AE50}" type="slidenum">
              <a:rPr lang="en-GB" smtClean="0"/>
              <a:t>‹#›</a:t>
            </a:fld>
            <a:endParaRPr lang="en-GB"/>
          </a:p>
        </p:txBody>
      </p:sp>
    </p:spTree>
    <p:extLst>
      <p:ext uri="{BB962C8B-B14F-4D97-AF65-F5344CB8AC3E}">
        <p14:creationId xmlns:p14="http://schemas.microsoft.com/office/powerpoint/2010/main" val="132244156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247F85-9A1D-4C8C-4F28-DB4E1DB26EF5}"/>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89347863-31D9-4EA9-ADCB-960124AF91D1}"/>
              </a:ext>
            </a:extLst>
          </p:cNvPr>
          <p:cNvSpPr>
            <a:spLocks noGrp="1"/>
          </p:cNvSpPr>
          <p:nvPr>
            <p:ph type="dt" sz="half" idx="10"/>
          </p:nvPr>
        </p:nvSpPr>
        <p:spPr/>
        <p:txBody>
          <a:bodyPr/>
          <a:lstStyle/>
          <a:p>
            <a:fld id="{E9F32717-B706-4A29-BD44-7211D2222A91}" type="datetime1">
              <a:rPr lang="en-GB" smtClean="0"/>
              <a:t>31/10/2023</a:t>
            </a:fld>
            <a:endParaRPr lang="en-GB"/>
          </a:p>
        </p:txBody>
      </p:sp>
      <p:sp>
        <p:nvSpPr>
          <p:cNvPr id="4" name="Footer Placeholder 3">
            <a:extLst>
              <a:ext uri="{FF2B5EF4-FFF2-40B4-BE49-F238E27FC236}">
                <a16:creationId xmlns:a16="http://schemas.microsoft.com/office/drawing/2014/main" id="{6F96A97B-AE3D-3DEF-E8B3-9173D6A7792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F5BF02F6-E1E3-2675-3FC7-4DCB942A4951}"/>
              </a:ext>
            </a:extLst>
          </p:cNvPr>
          <p:cNvSpPr>
            <a:spLocks noGrp="1"/>
          </p:cNvSpPr>
          <p:nvPr>
            <p:ph type="sldNum" sz="quarter" idx="12"/>
          </p:nvPr>
        </p:nvSpPr>
        <p:spPr/>
        <p:txBody>
          <a:bodyPr/>
          <a:lstStyle/>
          <a:p>
            <a:fld id="{AD773501-A849-4862-9E29-EF020735AE50}" type="slidenum">
              <a:rPr lang="en-GB" smtClean="0"/>
              <a:t>‹#›</a:t>
            </a:fld>
            <a:endParaRPr lang="en-GB"/>
          </a:p>
        </p:txBody>
      </p:sp>
    </p:spTree>
    <p:extLst>
      <p:ext uri="{BB962C8B-B14F-4D97-AF65-F5344CB8AC3E}">
        <p14:creationId xmlns:p14="http://schemas.microsoft.com/office/powerpoint/2010/main" val="24130671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3FA1AB-71E0-4F72-877C-EF4190496BE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91AD2F5F-4EB9-4387-A976-A25B7EDAA8A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925A7FD-0F4E-4770-BCDE-EEB18302CCE3}"/>
              </a:ext>
            </a:extLst>
          </p:cNvPr>
          <p:cNvSpPr>
            <a:spLocks noGrp="1"/>
          </p:cNvSpPr>
          <p:nvPr>
            <p:ph type="dt" sz="half" idx="10"/>
          </p:nvPr>
        </p:nvSpPr>
        <p:spPr/>
        <p:txBody>
          <a:bodyPr/>
          <a:lstStyle/>
          <a:p>
            <a:fld id="{39F9D354-8EAC-4336-9C03-12B34884C400}" type="datetime1">
              <a:rPr lang="en-GB" smtClean="0"/>
              <a:t>31/10/2023</a:t>
            </a:fld>
            <a:endParaRPr lang="en-GB" dirty="0"/>
          </a:p>
        </p:txBody>
      </p:sp>
      <p:sp>
        <p:nvSpPr>
          <p:cNvPr id="5" name="Footer Placeholder 4">
            <a:extLst>
              <a:ext uri="{FF2B5EF4-FFF2-40B4-BE49-F238E27FC236}">
                <a16:creationId xmlns:a16="http://schemas.microsoft.com/office/drawing/2014/main" id="{3055AE23-3BD8-4F3F-8504-A57CF0148679}"/>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EEF193EB-4E55-4452-8BFA-FC4ADFB30B45}"/>
              </a:ext>
            </a:extLst>
          </p:cNvPr>
          <p:cNvSpPr>
            <a:spLocks noGrp="1"/>
          </p:cNvSpPr>
          <p:nvPr>
            <p:ph type="sldNum" sz="quarter" idx="12"/>
          </p:nvPr>
        </p:nvSpPr>
        <p:spPr/>
        <p:txBody>
          <a:bodyPr/>
          <a:lstStyle/>
          <a:p>
            <a:fld id="{507B77E4-D16E-4E80-BECE-B10ACE50DA11}" type="slidenum">
              <a:rPr lang="en-GB" smtClean="0"/>
              <a:t>‹#›</a:t>
            </a:fld>
            <a:endParaRPr lang="en-GB" dirty="0"/>
          </a:p>
        </p:txBody>
      </p:sp>
    </p:spTree>
    <p:extLst>
      <p:ext uri="{BB962C8B-B14F-4D97-AF65-F5344CB8AC3E}">
        <p14:creationId xmlns:p14="http://schemas.microsoft.com/office/powerpoint/2010/main" val="149414346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34073FF-073D-6D0C-E685-F4E51FB45DAD}"/>
              </a:ext>
            </a:extLst>
          </p:cNvPr>
          <p:cNvSpPr>
            <a:spLocks noGrp="1"/>
          </p:cNvSpPr>
          <p:nvPr>
            <p:ph type="dt" sz="half" idx="10"/>
          </p:nvPr>
        </p:nvSpPr>
        <p:spPr/>
        <p:txBody>
          <a:bodyPr/>
          <a:lstStyle/>
          <a:p>
            <a:fld id="{7C9657C5-EE53-4AA8-85B4-55173CD2614C}" type="datetime1">
              <a:rPr lang="en-GB" smtClean="0"/>
              <a:t>31/10/2023</a:t>
            </a:fld>
            <a:endParaRPr lang="en-GB"/>
          </a:p>
        </p:txBody>
      </p:sp>
      <p:sp>
        <p:nvSpPr>
          <p:cNvPr id="3" name="Footer Placeholder 2">
            <a:extLst>
              <a:ext uri="{FF2B5EF4-FFF2-40B4-BE49-F238E27FC236}">
                <a16:creationId xmlns:a16="http://schemas.microsoft.com/office/drawing/2014/main" id="{7CA65586-4D26-9E4E-A60D-B9AFDDEB8F9A}"/>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1381C8EB-B15A-489E-ECF4-BD56F779490E}"/>
              </a:ext>
            </a:extLst>
          </p:cNvPr>
          <p:cNvSpPr>
            <a:spLocks noGrp="1"/>
          </p:cNvSpPr>
          <p:nvPr>
            <p:ph type="sldNum" sz="quarter" idx="12"/>
          </p:nvPr>
        </p:nvSpPr>
        <p:spPr/>
        <p:txBody>
          <a:bodyPr/>
          <a:lstStyle/>
          <a:p>
            <a:fld id="{AD773501-A849-4862-9E29-EF020735AE50}" type="slidenum">
              <a:rPr lang="en-GB" smtClean="0"/>
              <a:t>‹#›</a:t>
            </a:fld>
            <a:endParaRPr lang="en-GB"/>
          </a:p>
        </p:txBody>
      </p:sp>
    </p:spTree>
    <p:extLst>
      <p:ext uri="{BB962C8B-B14F-4D97-AF65-F5344CB8AC3E}">
        <p14:creationId xmlns:p14="http://schemas.microsoft.com/office/powerpoint/2010/main" val="89002567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74CC2-C8E9-8029-68EB-B991F85F862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12B3185B-3045-AC12-8142-983E79DF889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30AE54A4-EC4A-CE90-4702-FC22D7BCBD0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560175C-BFD6-0A2C-CF5C-DC0EB10E279E}"/>
              </a:ext>
            </a:extLst>
          </p:cNvPr>
          <p:cNvSpPr>
            <a:spLocks noGrp="1"/>
          </p:cNvSpPr>
          <p:nvPr>
            <p:ph type="dt" sz="half" idx="10"/>
          </p:nvPr>
        </p:nvSpPr>
        <p:spPr/>
        <p:txBody>
          <a:bodyPr/>
          <a:lstStyle/>
          <a:p>
            <a:fld id="{15957666-6A8C-4774-BA6A-1DB21AAF8DF9}" type="datetime1">
              <a:rPr lang="en-GB" smtClean="0"/>
              <a:t>31/10/2023</a:t>
            </a:fld>
            <a:endParaRPr lang="en-GB"/>
          </a:p>
        </p:txBody>
      </p:sp>
      <p:sp>
        <p:nvSpPr>
          <p:cNvPr id="6" name="Footer Placeholder 5">
            <a:extLst>
              <a:ext uri="{FF2B5EF4-FFF2-40B4-BE49-F238E27FC236}">
                <a16:creationId xmlns:a16="http://schemas.microsoft.com/office/drawing/2014/main" id="{DB615CAE-14E3-AF11-1262-D8B19241EDC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D8160BF-8C91-124C-4C36-D7293F93D7D2}"/>
              </a:ext>
            </a:extLst>
          </p:cNvPr>
          <p:cNvSpPr>
            <a:spLocks noGrp="1"/>
          </p:cNvSpPr>
          <p:nvPr>
            <p:ph type="sldNum" sz="quarter" idx="12"/>
          </p:nvPr>
        </p:nvSpPr>
        <p:spPr/>
        <p:txBody>
          <a:bodyPr/>
          <a:lstStyle/>
          <a:p>
            <a:fld id="{AD773501-A849-4862-9E29-EF020735AE50}" type="slidenum">
              <a:rPr lang="en-GB" smtClean="0"/>
              <a:t>‹#›</a:t>
            </a:fld>
            <a:endParaRPr lang="en-GB"/>
          </a:p>
        </p:txBody>
      </p:sp>
    </p:spTree>
    <p:extLst>
      <p:ext uri="{BB962C8B-B14F-4D97-AF65-F5344CB8AC3E}">
        <p14:creationId xmlns:p14="http://schemas.microsoft.com/office/powerpoint/2010/main" val="30346950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B47ADA-568A-5E95-50E4-56DE808CBE0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F6D8BDD0-2701-CD37-22F1-2EADB001067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A4E4C164-E400-AE05-0D08-92FBF347A01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7F0B222-6CCC-D2D4-7EF1-923F83CFCF16}"/>
              </a:ext>
            </a:extLst>
          </p:cNvPr>
          <p:cNvSpPr>
            <a:spLocks noGrp="1"/>
          </p:cNvSpPr>
          <p:nvPr>
            <p:ph type="dt" sz="half" idx="10"/>
          </p:nvPr>
        </p:nvSpPr>
        <p:spPr/>
        <p:txBody>
          <a:bodyPr/>
          <a:lstStyle/>
          <a:p>
            <a:fld id="{FA9B68CD-5E52-4386-81D4-BB80C26D8261}" type="datetime1">
              <a:rPr lang="en-GB" smtClean="0"/>
              <a:t>31/10/2023</a:t>
            </a:fld>
            <a:endParaRPr lang="en-GB"/>
          </a:p>
        </p:txBody>
      </p:sp>
      <p:sp>
        <p:nvSpPr>
          <p:cNvPr id="6" name="Footer Placeholder 5">
            <a:extLst>
              <a:ext uri="{FF2B5EF4-FFF2-40B4-BE49-F238E27FC236}">
                <a16:creationId xmlns:a16="http://schemas.microsoft.com/office/drawing/2014/main" id="{624151A2-7163-E64E-4A6B-0BB5E62A17A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D34D680-9523-0058-1F2A-019AC41D37A9}"/>
              </a:ext>
            </a:extLst>
          </p:cNvPr>
          <p:cNvSpPr>
            <a:spLocks noGrp="1"/>
          </p:cNvSpPr>
          <p:nvPr>
            <p:ph type="sldNum" sz="quarter" idx="12"/>
          </p:nvPr>
        </p:nvSpPr>
        <p:spPr/>
        <p:txBody>
          <a:bodyPr/>
          <a:lstStyle/>
          <a:p>
            <a:fld id="{AD773501-A849-4862-9E29-EF020735AE50}" type="slidenum">
              <a:rPr lang="en-GB" smtClean="0"/>
              <a:t>‹#›</a:t>
            </a:fld>
            <a:endParaRPr lang="en-GB"/>
          </a:p>
        </p:txBody>
      </p:sp>
    </p:spTree>
    <p:extLst>
      <p:ext uri="{BB962C8B-B14F-4D97-AF65-F5344CB8AC3E}">
        <p14:creationId xmlns:p14="http://schemas.microsoft.com/office/powerpoint/2010/main" val="101468542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2E01D9-5F97-8E53-42D2-CC35C1233A6A}"/>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A4C4A5E-8397-DCD6-F1BB-1E11E77B08A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843C3E5-8719-D064-491E-4837FE80BA17}"/>
              </a:ext>
            </a:extLst>
          </p:cNvPr>
          <p:cNvSpPr>
            <a:spLocks noGrp="1"/>
          </p:cNvSpPr>
          <p:nvPr>
            <p:ph type="dt" sz="half" idx="10"/>
          </p:nvPr>
        </p:nvSpPr>
        <p:spPr/>
        <p:txBody>
          <a:bodyPr/>
          <a:lstStyle/>
          <a:p>
            <a:fld id="{75F0C952-77BE-4A48-B19C-1E9B3F23D827}" type="datetime1">
              <a:rPr lang="en-GB" smtClean="0"/>
              <a:t>31/10/2023</a:t>
            </a:fld>
            <a:endParaRPr lang="en-GB"/>
          </a:p>
        </p:txBody>
      </p:sp>
      <p:sp>
        <p:nvSpPr>
          <p:cNvPr id="5" name="Footer Placeholder 4">
            <a:extLst>
              <a:ext uri="{FF2B5EF4-FFF2-40B4-BE49-F238E27FC236}">
                <a16:creationId xmlns:a16="http://schemas.microsoft.com/office/drawing/2014/main" id="{EA75E5F8-25DB-9FF7-10CC-E2B3A29D229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2DEFE2A-6C78-0515-E460-520B3680474D}"/>
              </a:ext>
            </a:extLst>
          </p:cNvPr>
          <p:cNvSpPr>
            <a:spLocks noGrp="1"/>
          </p:cNvSpPr>
          <p:nvPr>
            <p:ph type="sldNum" sz="quarter" idx="12"/>
          </p:nvPr>
        </p:nvSpPr>
        <p:spPr/>
        <p:txBody>
          <a:bodyPr/>
          <a:lstStyle/>
          <a:p>
            <a:fld id="{AD773501-A849-4862-9E29-EF020735AE50}" type="slidenum">
              <a:rPr lang="en-GB" smtClean="0"/>
              <a:t>‹#›</a:t>
            </a:fld>
            <a:endParaRPr lang="en-GB"/>
          </a:p>
        </p:txBody>
      </p:sp>
    </p:spTree>
    <p:extLst>
      <p:ext uri="{BB962C8B-B14F-4D97-AF65-F5344CB8AC3E}">
        <p14:creationId xmlns:p14="http://schemas.microsoft.com/office/powerpoint/2010/main" val="88932107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C7DE1FD-7AF6-21C7-ECDF-F66AE5EC3B3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CF86098-3244-9B6E-F826-199256E8180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ABC8364-2292-B9B7-6724-958D97E5F030}"/>
              </a:ext>
            </a:extLst>
          </p:cNvPr>
          <p:cNvSpPr>
            <a:spLocks noGrp="1"/>
          </p:cNvSpPr>
          <p:nvPr>
            <p:ph type="dt" sz="half" idx="10"/>
          </p:nvPr>
        </p:nvSpPr>
        <p:spPr/>
        <p:txBody>
          <a:bodyPr/>
          <a:lstStyle/>
          <a:p>
            <a:fld id="{31F95A26-2462-4ED8-B00E-DD04917F63A8}" type="datetime1">
              <a:rPr lang="en-GB" smtClean="0"/>
              <a:t>31/10/2023</a:t>
            </a:fld>
            <a:endParaRPr lang="en-GB"/>
          </a:p>
        </p:txBody>
      </p:sp>
      <p:sp>
        <p:nvSpPr>
          <p:cNvPr id="5" name="Footer Placeholder 4">
            <a:extLst>
              <a:ext uri="{FF2B5EF4-FFF2-40B4-BE49-F238E27FC236}">
                <a16:creationId xmlns:a16="http://schemas.microsoft.com/office/drawing/2014/main" id="{1E01AB12-20D5-AD06-A049-650EA0D851A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FE724FA-56A7-FA47-BA7E-B7564A96634D}"/>
              </a:ext>
            </a:extLst>
          </p:cNvPr>
          <p:cNvSpPr>
            <a:spLocks noGrp="1"/>
          </p:cNvSpPr>
          <p:nvPr>
            <p:ph type="sldNum" sz="quarter" idx="12"/>
          </p:nvPr>
        </p:nvSpPr>
        <p:spPr/>
        <p:txBody>
          <a:bodyPr/>
          <a:lstStyle/>
          <a:p>
            <a:fld id="{AD773501-A849-4862-9E29-EF020735AE50}" type="slidenum">
              <a:rPr lang="en-GB" smtClean="0"/>
              <a:t>‹#›</a:t>
            </a:fld>
            <a:endParaRPr lang="en-GB"/>
          </a:p>
        </p:txBody>
      </p:sp>
    </p:spTree>
    <p:extLst>
      <p:ext uri="{BB962C8B-B14F-4D97-AF65-F5344CB8AC3E}">
        <p14:creationId xmlns:p14="http://schemas.microsoft.com/office/powerpoint/2010/main" val="206699201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39B27E66-D04F-4545-A89E-0626996EAE2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1572547"/>
            <a:ext cx="12191999" cy="5579805"/>
          </a:xfrm>
          <a:prstGeom prst="rect">
            <a:avLst/>
          </a:prstGeom>
        </p:spPr>
      </p:pic>
      <p:sp>
        <p:nvSpPr>
          <p:cNvPr id="2" name="Title 1">
            <a:extLst>
              <a:ext uri="{FF2B5EF4-FFF2-40B4-BE49-F238E27FC236}">
                <a16:creationId xmlns:a16="http://schemas.microsoft.com/office/drawing/2014/main" id="{16D53551-B8F6-457D-9B9C-393C1AB3B21D}"/>
              </a:ext>
            </a:extLst>
          </p:cNvPr>
          <p:cNvSpPr>
            <a:spLocks noGrp="1"/>
          </p:cNvSpPr>
          <p:nvPr>
            <p:ph type="ctrTitle"/>
          </p:nvPr>
        </p:nvSpPr>
        <p:spPr>
          <a:xfrm>
            <a:off x="581967" y="649398"/>
            <a:ext cx="9144000" cy="700131"/>
          </a:xfrm>
        </p:spPr>
        <p:txBody>
          <a:bodyPr anchor="b"/>
          <a:lstStyle>
            <a:lvl1pPr algn="l">
              <a:defRPr sz="4000">
                <a:solidFill>
                  <a:schemeClr val="bg2">
                    <a:lumMod val="50000"/>
                  </a:schemeClr>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66322281-AC66-4EC7-A9A4-BF7846442B1D}"/>
              </a:ext>
            </a:extLst>
          </p:cNvPr>
          <p:cNvSpPr>
            <a:spLocks noGrp="1"/>
          </p:cNvSpPr>
          <p:nvPr>
            <p:ph type="subTitle" idx="1"/>
          </p:nvPr>
        </p:nvSpPr>
        <p:spPr>
          <a:xfrm>
            <a:off x="581967" y="1431703"/>
            <a:ext cx="9144000" cy="1655762"/>
          </a:xfrm>
        </p:spPr>
        <p:txBody>
          <a:bodyPr>
            <a:normAutofit/>
          </a:bodyPr>
          <a:lstStyle>
            <a:lvl1pPr marL="0" indent="0" algn="l">
              <a:buNone/>
              <a:defRPr sz="2400">
                <a:solidFill>
                  <a:schemeClr val="bg2">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E6857BCB-8EC8-4EA6-986E-2A81105A23FA}"/>
              </a:ext>
            </a:extLst>
          </p:cNvPr>
          <p:cNvSpPr>
            <a:spLocks noGrp="1"/>
          </p:cNvSpPr>
          <p:nvPr>
            <p:ph type="dt" sz="half" idx="10"/>
          </p:nvPr>
        </p:nvSpPr>
        <p:spPr/>
        <p:txBody>
          <a:bodyPr/>
          <a:lstStyle/>
          <a:p>
            <a:fld id="{41BEA7D4-1C7E-43E0-B593-85374332A2DB}" type="datetime1">
              <a:rPr lang="en-GB" smtClean="0"/>
              <a:t>31/10/2023</a:t>
            </a:fld>
            <a:endParaRPr lang="en-GB"/>
          </a:p>
        </p:txBody>
      </p:sp>
      <p:sp>
        <p:nvSpPr>
          <p:cNvPr id="5" name="Footer Placeholder 4">
            <a:extLst>
              <a:ext uri="{FF2B5EF4-FFF2-40B4-BE49-F238E27FC236}">
                <a16:creationId xmlns:a16="http://schemas.microsoft.com/office/drawing/2014/main" id="{AF8C41DD-14C5-44E1-8325-7257734F31B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DFFA85A-DE84-4E2C-BD9F-D3E33A537696}"/>
              </a:ext>
            </a:extLst>
          </p:cNvPr>
          <p:cNvSpPr>
            <a:spLocks noGrp="1"/>
          </p:cNvSpPr>
          <p:nvPr>
            <p:ph type="sldNum" sz="quarter" idx="12"/>
          </p:nvPr>
        </p:nvSpPr>
        <p:spPr/>
        <p:txBody>
          <a:bodyPr/>
          <a:lstStyle/>
          <a:p>
            <a:fld id="{AD773501-A849-4862-9E29-EF020735AE50}" type="slidenum">
              <a:rPr lang="en-GB" smtClean="0"/>
              <a:t>‹#›</a:t>
            </a:fld>
            <a:endParaRPr lang="en-GB"/>
          </a:p>
        </p:txBody>
      </p:sp>
      <p:sp>
        <p:nvSpPr>
          <p:cNvPr id="13" name="TextBox 12">
            <a:extLst>
              <a:ext uri="{FF2B5EF4-FFF2-40B4-BE49-F238E27FC236}">
                <a16:creationId xmlns:a16="http://schemas.microsoft.com/office/drawing/2014/main" id="{D6E63CF9-D3AF-4091-B3B4-E4D9B9A4D4A2}"/>
              </a:ext>
            </a:extLst>
          </p:cNvPr>
          <p:cNvSpPr txBox="1"/>
          <p:nvPr userDrawn="1"/>
        </p:nvSpPr>
        <p:spPr>
          <a:xfrm>
            <a:off x="260350" y="5124450"/>
            <a:ext cx="4800600" cy="830997"/>
          </a:xfrm>
          <a:prstGeom prst="rect">
            <a:avLst/>
          </a:prstGeom>
          <a:noFill/>
        </p:spPr>
        <p:txBody>
          <a:bodyPr wrap="square" rtlCol="0">
            <a:spAutoFit/>
          </a:bodyPr>
          <a:lstStyle/>
          <a:p>
            <a:r>
              <a:rPr lang="en-GB" sz="2400">
                <a:solidFill>
                  <a:schemeClr val="bg1"/>
                </a:solidFill>
                <a:latin typeface="Arial" panose="020B0604020202020204" pitchFamily="34" charset="0"/>
                <a:cs typeface="Arial" panose="020B0604020202020204" pitchFamily="34" charset="0"/>
              </a:rPr>
              <a:t>Place-based partnership</a:t>
            </a:r>
          </a:p>
          <a:p>
            <a:r>
              <a:rPr lang="en-GB" sz="2400" b="1">
                <a:solidFill>
                  <a:schemeClr val="bg1"/>
                </a:solidFill>
                <a:latin typeface="Arial" panose="020B0604020202020204" pitchFamily="34" charset="0"/>
                <a:cs typeface="Arial" panose="020B0604020202020204" pitchFamily="34" charset="0"/>
              </a:rPr>
              <a:t>Blackpool</a:t>
            </a:r>
          </a:p>
        </p:txBody>
      </p:sp>
    </p:spTree>
    <p:extLst>
      <p:ext uri="{BB962C8B-B14F-4D97-AF65-F5344CB8AC3E}">
        <p14:creationId xmlns:p14="http://schemas.microsoft.com/office/powerpoint/2010/main" val="388476623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39B27E66-D04F-4545-A89E-0626996EAE2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1572547"/>
            <a:ext cx="12191999" cy="5579805"/>
          </a:xfrm>
          <a:prstGeom prst="rect">
            <a:avLst/>
          </a:prstGeom>
        </p:spPr>
      </p:pic>
      <p:sp>
        <p:nvSpPr>
          <p:cNvPr id="2" name="Title 1">
            <a:extLst>
              <a:ext uri="{FF2B5EF4-FFF2-40B4-BE49-F238E27FC236}">
                <a16:creationId xmlns:a16="http://schemas.microsoft.com/office/drawing/2014/main" id="{16D53551-B8F6-457D-9B9C-393C1AB3B21D}"/>
              </a:ext>
            </a:extLst>
          </p:cNvPr>
          <p:cNvSpPr>
            <a:spLocks noGrp="1"/>
          </p:cNvSpPr>
          <p:nvPr>
            <p:ph type="ctrTitle"/>
          </p:nvPr>
        </p:nvSpPr>
        <p:spPr>
          <a:xfrm>
            <a:off x="581967" y="649398"/>
            <a:ext cx="9144000" cy="700131"/>
          </a:xfrm>
        </p:spPr>
        <p:txBody>
          <a:bodyPr anchor="b"/>
          <a:lstStyle>
            <a:lvl1pPr algn="l">
              <a:defRPr sz="4000">
                <a:solidFill>
                  <a:schemeClr val="bg2">
                    <a:lumMod val="50000"/>
                  </a:schemeClr>
                </a:solidFill>
              </a:defRPr>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66322281-AC66-4EC7-A9A4-BF7846442B1D}"/>
              </a:ext>
            </a:extLst>
          </p:cNvPr>
          <p:cNvSpPr>
            <a:spLocks noGrp="1"/>
          </p:cNvSpPr>
          <p:nvPr>
            <p:ph type="subTitle" idx="1"/>
          </p:nvPr>
        </p:nvSpPr>
        <p:spPr>
          <a:xfrm>
            <a:off x="581967" y="1431703"/>
            <a:ext cx="9144000" cy="1655762"/>
          </a:xfrm>
        </p:spPr>
        <p:txBody>
          <a:bodyPr>
            <a:normAutofit/>
          </a:bodyPr>
          <a:lstStyle>
            <a:lvl1pPr marL="0" indent="0" algn="l">
              <a:buNone/>
              <a:defRPr sz="2400">
                <a:solidFill>
                  <a:schemeClr val="bg2">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4" name="Date Placeholder 3">
            <a:extLst>
              <a:ext uri="{FF2B5EF4-FFF2-40B4-BE49-F238E27FC236}">
                <a16:creationId xmlns:a16="http://schemas.microsoft.com/office/drawing/2014/main" id="{E6857BCB-8EC8-4EA6-986E-2A81105A23FA}"/>
              </a:ext>
            </a:extLst>
          </p:cNvPr>
          <p:cNvSpPr>
            <a:spLocks noGrp="1"/>
          </p:cNvSpPr>
          <p:nvPr>
            <p:ph type="dt" sz="half" idx="10"/>
          </p:nvPr>
        </p:nvSpPr>
        <p:spPr/>
        <p:txBody>
          <a:bodyPr/>
          <a:lstStyle/>
          <a:p>
            <a:fld id="{41BEA7D4-1C7E-43E0-B593-85374332A2DB}" type="datetime1">
              <a:rPr lang="en-GB" smtClean="0"/>
              <a:t>31/10/2023</a:t>
            </a:fld>
            <a:endParaRPr lang="en-GB"/>
          </a:p>
        </p:txBody>
      </p:sp>
      <p:sp>
        <p:nvSpPr>
          <p:cNvPr id="5" name="Footer Placeholder 4">
            <a:extLst>
              <a:ext uri="{FF2B5EF4-FFF2-40B4-BE49-F238E27FC236}">
                <a16:creationId xmlns:a16="http://schemas.microsoft.com/office/drawing/2014/main" id="{AF8C41DD-14C5-44E1-8325-7257734F31B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DFFA85A-DE84-4E2C-BD9F-D3E33A537696}"/>
              </a:ext>
            </a:extLst>
          </p:cNvPr>
          <p:cNvSpPr>
            <a:spLocks noGrp="1"/>
          </p:cNvSpPr>
          <p:nvPr>
            <p:ph type="sldNum" sz="quarter" idx="12"/>
          </p:nvPr>
        </p:nvSpPr>
        <p:spPr/>
        <p:txBody>
          <a:bodyPr/>
          <a:lstStyle/>
          <a:p>
            <a:fld id="{AD773501-A849-4862-9E29-EF020735AE50}" type="slidenum">
              <a:rPr lang="en-GB" smtClean="0"/>
              <a:t>‹#›</a:t>
            </a:fld>
            <a:endParaRPr lang="en-GB"/>
          </a:p>
        </p:txBody>
      </p:sp>
      <p:sp>
        <p:nvSpPr>
          <p:cNvPr id="13" name="TextBox 12">
            <a:extLst>
              <a:ext uri="{FF2B5EF4-FFF2-40B4-BE49-F238E27FC236}">
                <a16:creationId xmlns:a16="http://schemas.microsoft.com/office/drawing/2014/main" id="{D6E63CF9-D3AF-4091-B3B4-E4D9B9A4D4A2}"/>
              </a:ext>
            </a:extLst>
          </p:cNvPr>
          <p:cNvSpPr txBox="1"/>
          <p:nvPr userDrawn="1"/>
        </p:nvSpPr>
        <p:spPr>
          <a:xfrm>
            <a:off x="260350" y="5124450"/>
            <a:ext cx="4800600" cy="830997"/>
          </a:xfrm>
          <a:prstGeom prst="rect">
            <a:avLst/>
          </a:prstGeom>
          <a:noFill/>
        </p:spPr>
        <p:txBody>
          <a:bodyPr wrap="square" rtlCol="0">
            <a:spAutoFit/>
          </a:bodyPr>
          <a:lstStyle/>
          <a:p>
            <a:r>
              <a:rPr lang="en-GB" sz="2400" dirty="0">
                <a:solidFill>
                  <a:schemeClr val="bg1"/>
                </a:solidFill>
                <a:latin typeface="Arial" panose="020B0604020202020204" pitchFamily="34" charset="0"/>
                <a:cs typeface="Arial" panose="020B0604020202020204" pitchFamily="34" charset="0"/>
              </a:rPr>
              <a:t>Place-based partnership</a:t>
            </a:r>
          </a:p>
          <a:p>
            <a:r>
              <a:rPr lang="en-GB" sz="2400" b="1" dirty="0">
                <a:solidFill>
                  <a:schemeClr val="bg1"/>
                </a:solidFill>
                <a:latin typeface="Arial" panose="020B0604020202020204" pitchFamily="34" charset="0"/>
                <a:cs typeface="Arial" panose="020B0604020202020204" pitchFamily="34" charset="0"/>
              </a:rPr>
              <a:t>Blackpool</a:t>
            </a:r>
          </a:p>
        </p:txBody>
      </p:sp>
    </p:spTree>
    <p:extLst>
      <p:ext uri="{BB962C8B-B14F-4D97-AF65-F5344CB8AC3E}">
        <p14:creationId xmlns:p14="http://schemas.microsoft.com/office/powerpoint/2010/main" val="171651713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7BF6A-7548-4F3F-B3DF-7BE6D30D5E70}"/>
              </a:ext>
            </a:extLst>
          </p:cNvPr>
          <p:cNvSpPr>
            <a:spLocks noGrp="1"/>
          </p:cNvSpPr>
          <p:nvPr>
            <p:ph type="title"/>
          </p:nvPr>
        </p:nvSpPr>
        <p:spPr>
          <a:xfrm>
            <a:off x="1281448" y="365125"/>
            <a:ext cx="10072352" cy="1325563"/>
          </a:xfrm>
        </p:spPr>
        <p:txBody>
          <a:bodyPr/>
          <a:lstStyle>
            <a:lvl1pPr>
              <a:defRPr>
                <a:solidFill>
                  <a:schemeClr val="bg2">
                    <a:lumMod val="50000"/>
                  </a:schemeClr>
                </a:solidFill>
                <a:latin typeface="+mn-lt"/>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ED2F725A-F603-4670-B35C-8C0426107817}"/>
              </a:ext>
            </a:extLst>
          </p:cNvPr>
          <p:cNvSpPr>
            <a:spLocks noGrp="1"/>
          </p:cNvSpPr>
          <p:nvPr>
            <p:ph idx="1"/>
          </p:nvPr>
        </p:nvSpPr>
        <p:spPr>
          <a:xfrm>
            <a:off x="1281446" y="1825625"/>
            <a:ext cx="10072353" cy="4351338"/>
          </a:xfrm>
        </p:spPr>
        <p:txBody>
          <a:bodyPr/>
          <a:lstStyle>
            <a:lvl1pPr>
              <a:defRPr>
                <a:solidFill>
                  <a:schemeClr val="bg2">
                    <a:lumMod val="50000"/>
                  </a:schemeClr>
                </a:solidFill>
                <a:latin typeface="+mn-lt"/>
              </a:defRPr>
            </a:lvl1pPr>
            <a:lvl2pPr>
              <a:defRPr>
                <a:solidFill>
                  <a:schemeClr val="bg2">
                    <a:lumMod val="50000"/>
                  </a:schemeClr>
                </a:solidFill>
                <a:latin typeface="+mn-lt"/>
              </a:defRPr>
            </a:lvl2pPr>
            <a:lvl3pPr>
              <a:defRPr>
                <a:solidFill>
                  <a:schemeClr val="bg2">
                    <a:lumMod val="50000"/>
                  </a:schemeClr>
                </a:solidFill>
                <a:latin typeface="+mn-lt"/>
              </a:defRPr>
            </a:lvl3pPr>
            <a:lvl4pPr>
              <a:defRPr>
                <a:solidFill>
                  <a:schemeClr val="bg2">
                    <a:lumMod val="50000"/>
                  </a:schemeClr>
                </a:solidFill>
                <a:latin typeface="+mn-lt"/>
              </a:defRPr>
            </a:lvl4pPr>
            <a:lvl5pPr>
              <a:defRPr>
                <a:solidFill>
                  <a:schemeClr val="bg2">
                    <a:lumMod val="50000"/>
                  </a:schemeClr>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AD79A5E8-18BF-44BC-98DC-345B1C38FBCB}"/>
              </a:ext>
            </a:extLst>
          </p:cNvPr>
          <p:cNvSpPr>
            <a:spLocks noGrp="1"/>
          </p:cNvSpPr>
          <p:nvPr>
            <p:ph type="dt" sz="half" idx="10"/>
          </p:nvPr>
        </p:nvSpPr>
        <p:spPr/>
        <p:txBody>
          <a:bodyPr/>
          <a:lstStyle/>
          <a:p>
            <a:fld id="{84CF0023-DC91-494E-81CD-ABAE5B7196D0}" type="datetime1">
              <a:rPr lang="en-GB" smtClean="0"/>
              <a:t>31/10/2023</a:t>
            </a:fld>
            <a:endParaRPr lang="en-GB"/>
          </a:p>
        </p:txBody>
      </p:sp>
      <p:sp>
        <p:nvSpPr>
          <p:cNvPr id="5" name="Footer Placeholder 4">
            <a:extLst>
              <a:ext uri="{FF2B5EF4-FFF2-40B4-BE49-F238E27FC236}">
                <a16:creationId xmlns:a16="http://schemas.microsoft.com/office/drawing/2014/main" id="{CB94C593-9482-467C-B524-2A30B74D7D69}"/>
              </a:ext>
            </a:extLst>
          </p:cNvPr>
          <p:cNvSpPr>
            <a:spLocks noGrp="1"/>
          </p:cNvSpPr>
          <p:nvPr>
            <p:ph type="ftr" sz="quarter" idx="11"/>
          </p:nvPr>
        </p:nvSpPr>
        <p:spPr/>
        <p:txBody>
          <a:bodyPr/>
          <a:lstStyle/>
          <a:p>
            <a:endParaRPr lang="en-GB"/>
          </a:p>
        </p:txBody>
      </p:sp>
      <p:pic>
        <p:nvPicPr>
          <p:cNvPr id="7" name="Picture 6">
            <a:extLst>
              <a:ext uri="{FF2B5EF4-FFF2-40B4-BE49-F238E27FC236}">
                <a16:creationId xmlns:a16="http://schemas.microsoft.com/office/drawing/2014/main" id="{0D42CC7E-7BBD-43D8-A999-F4FE6E11B0D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215" t="62062" r="18656"/>
          <a:stretch/>
        </p:blipFill>
        <p:spPr>
          <a:xfrm rot="16200000">
            <a:off x="-2657085" y="2657085"/>
            <a:ext cx="6858003" cy="1543831"/>
          </a:xfrm>
          <a:prstGeom prst="rect">
            <a:avLst/>
          </a:prstGeom>
        </p:spPr>
      </p:pic>
      <p:sp>
        <p:nvSpPr>
          <p:cNvPr id="6" name="Slide Number Placeholder 5">
            <a:extLst>
              <a:ext uri="{FF2B5EF4-FFF2-40B4-BE49-F238E27FC236}">
                <a16:creationId xmlns:a16="http://schemas.microsoft.com/office/drawing/2014/main" id="{CE800E24-7D59-48A9-9413-06BD0D4F5D52}"/>
              </a:ext>
            </a:extLst>
          </p:cNvPr>
          <p:cNvSpPr>
            <a:spLocks noGrp="1"/>
          </p:cNvSpPr>
          <p:nvPr>
            <p:ph type="sldNum" sz="quarter" idx="12"/>
          </p:nvPr>
        </p:nvSpPr>
        <p:spPr>
          <a:xfrm>
            <a:off x="116984" y="365125"/>
            <a:ext cx="655748" cy="365125"/>
          </a:xfrm>
        </p:spPr>
        <p:txBody>
          <a:bodyPr/>
          <a:lstStyle>
            <a:lvl1pPr>
              <a:defRPr sz="2800">
                <a:solidFill>
                  <a:schemeClr val="bg1"/>
                </a:solidFill>
              </a:defRPr>
            </a:lvl1pPr>
          </a:lstStyle>
          <a:p>
            <a:fld id="{AD773501-A849-4862-9E29-EF020735AE50}" type="slidenum">
              <a:rPr lang="en-GB" smtClean="0"/>
              <a:pPr/>
              <a:t>‹#›</a:t>
            </a:fld>
            <a:endParaRPr lang="en-GB" dirty="0"/>
          </a:p>
        </p:txBody>
      </p:sp>
    </p:spTree>
    <p:extLst>
      <p:ext uri="{BB962C8B-B14F-4D97-AF65-F5344CB8AC3E}">
        <p14:creationId xmlns:p14="http://schemas.microsoft.com/office/powerpoint/2010/main" val="25418251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7BF6A-7548-4F3F-B3DF-7BE6D30D5E70}"/>
              </a:ext>
            </a:extLst>
          </p:cNvPr>
          <p:cNvSpPr>
            <a:spLocks noGrp="1"/>
          </p:cNvSpPr>
          <p:nvPr>
            <p:ph type="title"/>
          </p:nvPr>
        </p:nvSpPr>
        <p:spPr>
          <a:xfrm>
            <a:off x="838200" y="365125"/>
            <a:ext cx="10515600" cy="1325563"/>
          </a:xfrm>
        </p:spPr>
        <p:txBody>
          <a:bodyPr/>
          <a:lstStyle>
            <a:lvl1pPr>
              <a:defRPr>
                <a:solidFill>
                  <a:schemeClr val="bg2">
                    <a:lumMod val="50000"/>
                  </a:schemeClr>
                </a:solidFill>
                <a:latin typeface="+mn-lt"/>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ED2F725A-F603-4670-B35C-8C0426107817}"/>
              </a:ext>
            </a:extLst>
          </p:cNvPr>
          <p:cNvSpPr>
            <a:spLocks noGrp="1"/>
          </p:cNvSpPr>
          <p:nvPr>
            <p:ph idx="1"/>
          </p:nvPr>
        </p:nvSpPr>
        <p:spPr>
          <a:xfrm>
            <a:off x="838200" y="1825625"/>
            <a:ext cx="10515599" cy="4351338"/>
          </a:xfrm>
        </p:spPr>
        <p:txBody>
          <a:bodyPr/>
          <a:lstStyle>
            <a:lvl1pPr>
              <a:defRPr>
                <a:solidFill>
                  <a:schemeClr val="bg2">
                    <a:lumMod val="50000"/>
                  </a:schemeClr>
                </a:solidFill>
                <a:latin typeface="+mn-lt"/>
              </a:defRPr>
            </a:lvl1pPr>
            <a:lvl2pPr>
              <a:defRPr>
                <a:solidFill>
                  <a:schemeClr val="bg2">
                    <a:lumMod val="50000"/>
                  </a:schemeClr>
                </a:solidFill>
                <a:latin typeface="+mn-lt"/>
              </a:defRPr>
            </a:lvl2pPr>
            <a:lvl3pPr>
              <a:defRPr>
                <a:solidFill>
                  <a:schemeClr val="bg2">
                    <a:lumMod val="50000"/>
                  </a:schemeClr>
                </a:solidFill>
                <a:latin typeface="+mn-lt"/>
              </a:defRPr>
            </a:lvl3pPr>
            <a:lvl4pPr>
              <a:defRPr>
                <a:solidFill>
                  <a:schemeClr val="bg2">
                    <a:lumMod val="50000"/>
                  </a:schemeClr>
                </a:solidFill>
                <a:latin typeface="+mn-lt"/>
              </a:defRPr>
            </a:lvl4pPr>
            <a:lvl5pPr>
              <a:defRPr>
                <a:solidFill>
                  <a:schemeClr val="bg2">
                    <a:lumMod val="50000"/>
                  </a:schemeClr>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AD79A5E8-18BF-44BC-98DC-345B1C38FBCB}"/>
              </a:ext>
            </a:extLst>
          </p:cNvPr>
          <p:cNvSpPr>
            <a:spLocks noGrp="1"/>
          </p:cNvSpPr>
          <p:nvPr>
            <p:ph type="dt" sz="half" idx="10"/>
          </p:nvPr>
        </p:nvSpPr>
        <p:spPr/>
        <p:txBody>
          <a:bodyPr/>
          <a:lstStyle/>
          <a:p>
            <a:fld id="{84CF0023-DC91-494E-81CD-ABAE5B7196D0}" type="datetime1">
              <a:rPr lang="en-GB" smtClean="0"/>
              <a:t>31/10/2023</a:t>
            </a:fld>
            <a:endParaRPr lang="en-GB"/>
          </a:p>
        </p:txBody>
      </p:sp>
      <p:sp>
        <p:nvSpPr>
          <p:cNvPr id="5" name="Footer Placeholder 4">
            <a:extLst>
              <a:ext uri="{FF2B5EF4-FFF2-40B4-BE49-F238E27FC236}">
                <a16:creationId xmlns:a16="http://schemas.microsoft.com/office/drawing/2014/main" id="{CB94C593-9482-467C-B524-2A30B74D7D69}"/>
              </a:ext>
            </a:extLst>
          </p:cNvPr>
          <p:cNvSpPr>
            <a:spLocks noGrp="1"/>
          </p:cNvSpPr>
          <p:nvPr>
            <p:ph type="ftr" sz="quarter" idx="11"/>
          </p:nvPr>
        </p:nvSpPr>
        <p:spPr/>
        <p:txBody>
          <a:bodyPr/>
          <a:lstStyle/>
          <a:p>
            <a:endParaRPr lang="en-GB"/>
          </a:p>
        </p:txBody>
      </p:sp>
    </p:spTree>
    <p:extLst>
      <p:ext uri="{BB962C8B-B14F-4D97-AF65-F5344CB8AC3E}">
        <p14:creationId xmlns:p14="http://schemas.microsoft.com/office/powerpoint/2010/main" val="130579482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407580-EE4C-4DDC-904C-FD2A2D301D6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9C1085C1-DC16-4B30-96F4-ADB8806F6CD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9AD5754-EB2C-4301-A18A-A766565376D2}"/>
              </a:ext>
            </a:extLst>
          </p:cNvPr>
          <p:cNvSpPr>
            <a:spLocks noGrp="1"/>
          </p:cNvSpPr>
          <p:nvPr>
            <p:ph type="dt" sz="half" idx="10"/>
          </p:nvPr>
        </p:nvSpPr>
        <p:spPr/>
        <p:txBody>
          <a:bodyPr/>
          <a:lstStyle/>
          <a:p>
            <a:fld id="{E793EE3B-3CBD-439F-9B43-9240AAED8991}" type="datetime1">
              <a:rPr lang="en-GB" smtClean="0"/>
              <a:t>31/10/2023</a:t>
            </a:fld>
            <a:endParaRPr lang="en-GB"/>
          </a:p>
        </p:txBody>
      </p:sp>
      <p:sp>
        <p:nvSpPr>
          <p:cNvPr id="5" name="Footer Placeholder 4">
            <a:extLst>
              <a:ext uri="{FF2B5EF4-FFF2-40B4-BE49-F238E27FC236}">
                <a16:creationId xmlns:a16="http://schemas.microsoft.com/office/drawing/2014/main" id="{1CC729A0-04EC-4118-A362-AB185C40B51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5EBD71F-6F41-4B91-8628-537F67C07A8D}"/>
              </a:ext>
            </a:extLst>
          </p:cNvPr>
          <p:cNvSpPr>
            <a:spLocks noGrp="1"/>
          </p:cNvSpPr>
          <p:nvPr>
            <p:ph type="sldNum" sz="quarter" idx="12"/>
          </p:nvPr>
        </p:nvSpPr>
        <p:spPr/>
        <p:txBody>
          <a:bodyPr/>
          <a:lstStyle/>
          <a:p>
            <a:fld id="{AD773501-A849-4862-9E29-EF020735AE50}" type="slidenum">
              <a:rPr lang="en-GB" smtClean="0"/>
              <a:t>‹#›</a:t>
            </a:fld>
            <a:endParaRPr lang="en-GB"/>
          </a:p>
        </p:txBody>
      </p:sp>
    </p:spTree>
    <p:extLst>
      <p:ext uri="{BB962C8B-B14F-4D97-AF65-F5344CB8AC3E}">
        <p14:creationId xmlns:p14="http://schemas.microsoft.com/office/powerpoint/2010/main" val="24110719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60426E-C5AA-447E-B245-CE13FAC8561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3631D3B-A82D-4F42-8161-FDEF5C94C70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BF6B4280-832B-4E3E-A685-288574ACEAA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658A551F-DE46-45D9-8187-7C49DB76BC76}"/>
              </a:ext>
            </a:extLst>
          </p:cNvPr>
          <p:cNvSpPr>
            <a:spLocks noGrp="1"/>
          </p:cNvSpPr>
          <p:nvPr>
            <p:ph type="dt" sz="half" idx="10"/>
          </p:nvPr>
        </p:nvSpPr>
        <p:spPr/>
        <p:txBody>
          <a:bodyPr/>
          <a:lstStyle/>
          <a:p>
            <a:fld id="{CC8BCC0B-F367-4E8B-B00D-614398050CCE}" type="datetime1">
              <a:rPr lang="en-GB" smtClean="0"/>
              <a:t>31/10/2023</a:t>
            </a:fld>
            <a:endParaRPr lang="en-GB" dirty="0"/>
          </a:p>
        </p:txBody>
      </p:sp>
      <p:sp>
        <p:nvSpPr>
          <p:cNvPr id="6" name="Footer Placeholder 5">
            <a:extLst>
              <a:ext uri="{FF2B5EF4-FFF2-40B4-BE49-F238E27FC236}">
                <a16:creationId xmlns:a16="http://schemas.microsoft.com/office/drawing/2014/main" id="{A4C0D068-AADB-444B-AF96-AEA7A3E52C58}"/>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96B5855F-6522-410D-9533-DE0786C15F8B}"/>
              </a:ext>
            </a:extLst>
          </p:cNvPr>
          <p:cNvSpPr>
            <a:spLocks noGrp="1"/>
          </p:cNvSpPr>
          <p:nvPr>
            <p:ph type="sldNum" sz="quarter" idx="12"/>
          </p:nvPr>
        </p:nvSpPr>
        <p:spPr/>
        <p:txBody>
          <a:bodyPr/>
          <a:lstStyle/>
          <a:p>
            <a:fld id="{507B77E4-D16E-4E80-BECE-B10ACE50DA11}" type="slidenum">
              <a:rPr lang="en-GB" smtClean="0"/>
              <a:t>‹#›</a:t>
            </a:fld>
            <a:endParaRPr lang="en-GB" dirty="0"/>
          </a:p>
        </p:txBody>
      </p:sp>
    </p:spTree>
    <p:extLst>
      <p:ext uri="{BB962C8B-B14F-4D97-AF65-F5344CB8AC3E}">
        <p14:creationId xmlns:p14="http://schemas.microsoft.com/office/powerpoint/2010/main" val="122479188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9DE000-88AC-407D-A447-24AC5559C4C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03D9CBE-F03A-4C05-8FEC-F893490C3AD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B556B1D7-49FC-462C-833D-0B7DA8F3448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089D8A80-939C-4F55-A1AF-6AA501189F25}"/>
              </a:ext>
            </a:extLst>
          </p:cNvPr>
          <p:cNvSpPr>
            <a:spLocks noGrp="1"/>
          </p:cNvSpPr>
          <p:nvPr>
            <p:ph type="dt" sz="half" idx="10"/>
          </p:nvPr>
        </p:nvSpPr>
        <p:spPr/>
        <p:txBody>
          <a:bodyPr/>
          <a:lstStyle/>
          <a:p>
            <a:fld id="{3E1A28E0-31ED-41E0-B097-0DB0288BDD14}" type="datetime1">
              <a:rPr lang="en-GB" smtClean="0"/>
              <a:t>31/10/2023</a:t>
            </a:fld>
            <a:endParaRPr lang="en-GB"/>
          </a:p>
        </p:txBody>
      </p:sp>
      <p:sp>
        <p:nvSpPr>
          <p:cNvPr id="6" name="Footer Placeholder 5">
            <a:extLst>
              <a:ext uri="{FF2B5EF4-FFF2-40B4-BE49-F238E27FC236}">
                <a16:creationId xmlns:a16="http://schemas.microsoft.com/office/drawing/2014/main" id="{C35471B4-BE90-4B58-B8E5-FA47917779D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9E5A942-F992-4F99-9B84-DA270BA7C8EF}"/>
              </a:ext>
            </a:extLst>
          </p:cNvPr>
          <p:cNvSpPr>
            <a:spLocks noGrp="1"/>
          </p:cNvSpPr>
          <p:nvPr>
            <p:ph type="sldNum" sz="quarter" idx="12"/>
          </p:nvPr>
        </p:nvSpPr>
        <p:spPr/>
        <p:txBody>
          <a:bodyPr/>
          <a:lstStyle/>
          <a:p>
            <a:fld id="{AD773501-A849-4862-9E29-EF020735AE50}" type="slidenum">
              <a:rPr lang="en-GB" smtClean="0"/>
              <a:t>‹#›</a:t>
            </a:fld>
            <a:endParaRPr lang="en-GB"/>
          </a:p>
        </p:txBody>
      </p:sp>
    </p:spTree>
    <p:extLst>
      <p:ext uri="{BB962C8B-B14F-4D97-AF65-F5344CB8AC3E}">
        <p14:creationId xmlns:p14="http://schemas.microsoft.com/office/powerpoint/2010/main" val="86825297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FBBA92-88EA-4C0E-939E-034D3F6FDF1B}"/>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167FF04-48A7-42EB-964C-98B0086BA31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C4D3DF0-C4F4-4D65-8B9C-F8518374823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D80F4B2-A870-42D3-B190-7061C3FA9D3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9931DEB-583C-4E6D-B5D5-EB72764F4F6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1E7EA8B8-713E-4D6F-A7F8-5FA22C0DC792}"/>
              </a:ext>
            </a:extLst>
          </p:cNvPr>
          <p:cNvSpPr>
            <a:spLocks noGrp="1"/>
          </p:cNvSpPr>
          <p:nvPr>
            <p:ph type="dt" sz="half" idx="10"/>
          </p:nvPr>
        </p:nvSpPr>
        <p:spPr/>
        <p:txBody>
          <a:bodyPr/>
          <a:lstStyle/>
          <a:p>
            <a:fld id="{04C1A239-54B4-4AA1-97CD-009D232A03C1}" type="datetime1">
              <a:rPr lang="en-GB" smtClean="0"/>
              <a:t>31/10/2023</a:t>
            </a:fld>
            <a:endParaRPr lang="en-GB"/>
          </a:p>
        </p:txBody>
      </p:sp>
      <p:sp>
        <p:nvSpPr>
          <p:cNvPr id="8" name="Footer Placeholder 7">
            <a:extLst>
              <a:ext uri="{FF2B5EF4-FFF2-40B4-BE49-F238E27FC236}">
                <a16:creationId xmlns:a16="http://schemas.microsoft.com/office/drawing/2014/main" id="{1433FF5A-DDBA-470C-92BF-92754CA576A2}"/>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A2F8DF7A-D6B7-469E-B76D-79888E8EF8CB}"/>
              </a:ext>
            </a:extLst>
          </p:cNvPr>
          <p:cNvSpPr>
            <a:spLocks noGrp="1"/>
          </p:cNvSpPr>
          <p:nvPr>
            <p:ph type="sldNum" sz="quarter" idx="12"/>
          </p:nvPr>
        </p:nvSpPr>
        <p:spPr/>
        <p:txBody>
          <a:bodyPr/>
          <a:lstStyle/>
          <a:p>
            <a:fld id="{AD773501-A849-4862-9E29-EF020735AE50}" type="slidenum">
              <a:rPr lang="en-GB" smtClean="0"/>
              <a:t>‹#›</a:t>
            </a:fld>
            <a:endParaRPr lang="en-GB"/>
          </a:p>
        </p:txBody>
      </p:sp>
    </p:spTree>
    <p:extLst>
      <p:ext uri="{BB962C8B-B14F-4D97-AF65-F5344CB8AC3E}">
        <p14:creationId xmlns:p14="http://schemas.microsoft.com/office/powerpoint/2010/main" val="196414456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A0F509-73E8-4A4C-96ED-0D184D2C7D55}"/>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8FB6B990-6294-48C1-9542-531A1551ADDD}"/>
              </a:ext>
            </a:extLst>
          </p:cNvPr>
          <p:cNvSpPr>
            <a:spLocks noGrp="1"/>
          </p:cNvSpPr>
          <p:nvPr>
            <p:ph type="dt" sz="half" idx="10"/>
          </p:nvPr>
        </p:nvSpPr>
        <p:spPr/>
        <p:txBody>
          <a:bodyPr/>
          <a:lstStyle/>
          <a:p>
            <a:fld id="{E9F32717-B706-4A29-BD44-7211D2222A91}" type="datetime1">
              <a:rPr lang="en-GB" smtClean="0"/>
              <a:t>31/10/2023</a:t>
            </a:fld>
            <a:endParaRPr lang="en-GB"/>
          </a:p>
        </p:txBody>
      </p:sp>
      <p:sp>
        <p:nvSpPr>
          <p:cNvPr id="4" name="Footer Placeholder 3">
            <a:extLst>
              <a:ext uri="{FF2B5EF4-FFF2-40B4-BE49-F238E27FC236}">
                <a16:creationId xmlns:a16="http://schemas.microsoft.com/office/drawing/2014/main" id="{13D4E4F6-24D6-4EDB-A396-6E297A3ACBC9}"/>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37A6EEF4-7F31-4E18-913D-1163CC745E22}"/>
              </a:ext>
            </a:extLst>
          </p:cNvPr>
          <p:cNvSpPr>
            <a:spLocks noGrp="1"/>
          </p:cNvSpPr>
          <p:nvPr>
            <p:ph type="sldNum" sz="quarter" idx="12"/>
          </p:nvPr>
        </p:nvSpPr>
        <p:spPr/>
        <p:txBody>
          <a:bodyPr/>
          <a:lstStyle/>
          <a:p>
            <a:fld id="{AD773501-A849-4862-9E29-EF020735AE50}" type="slidenum">
              <a:rPr lang="en-GB" smtClean="0"/>
              <a:t>‹#›</a:t>
            </a:fld>
            <a:endParaRPr lang="en-GB"/>
          </a:p>
        </p:txBody>
      </p:sp>
    </p:spTree>
    <p:extLst>
      <p:ext uri="{BB962C8B-B14F-4D97-AF65-F5344CB8AC3E}">
        <p14:creationId xmlns:p14="http://schemas.microsoft.com/office/powerpoint/2010/main" val="33363398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3EA011F-8310-4640-9BEF-48CE3EFA27FA}"/>
              </a:ext>
            </a:extLst>
          </p:cNvPr>
          <p:cNvSpPr>
            <a:spLocks noGrp="1"/>
          </p:cNvSpPr>
          <p:nvPr>
            <p:ph type="dt" sz="half" idx="10"/>
          </p:nvPr>
        </p:nvSpPr>
        <p:spPr/>
        <p:txBody>
          <a:bodyPr/>
          <a:lstStyle/>
          <a:p>
            <a:fld id="{7C9657C5-EE53-4AA8-85B4-55173CD2614C}" type="datetime1">
              <a:rPr lang="en-GB" smtClean="0"/>
              <a:t>31/10/2023</a:t>
            </a:fld>
            <a:endParaRPr lang="en-GB"/>
          </a:p>
        </p:txBody>
      </p:sp>
      <p:sp>
        <p:nvSpPr>
          <p:cNvPr id="3" name="Footer Placeholder 2">
            <a:extLst>
              <a:ext uri="{FF2B5EF4-FFF2-40B4-BE49-F238E27FC236}">
                <a16:creationId xmlns:a16="http://schemas.microsoft.com/office/drawing/2014/main" id="{DE0EA94D-E26D-4B07-AF82-AFB79AD2972B}"/>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F5BD963-92B4-4441-9315-468B832E2023}"/>
              </a:ext>
            </a:extLst>
          </p:cNvPr>
          <p:cNvSpPr>
            <a:spLocks noGrp="1"/>
          </p:cNvSpPr>
          <p:nvPr>
            <p:ph type="sldNum" sz="quarter" idx="12"/>
          </p:nvPr>
        </p:nvSpPr>
        <p:spPr/>
        <p:txBody>
          <a:bodyPr/>
          <a:lstStyle/>
          <a:p>
            <a:fld id="{AD773501-A849-4862-9E29-EF020735AE50}" type="slidenum">
              <a:rPr lang="en-GB" smtClean="0"/>
              <a:t>‹#›</a:t>
            </a:fld>
            <a:endParaRPr lang="en-GB"/>
          </a:p>
        </p:txBody>
      </p:sp>
    </p:spTree>
    <p:extLst>
      <p:ext uri="{BB962C8B-B14F-4D97-AF65-F5344CB8AC3E}">
        <p14:creationId xmlns:p14="http://schemas.microsoft.com/office/powerpoint/2010/main" val="46089853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609E21-8C21-4144-9FED-75E18031F94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808DDC62-2AC9-4829-B84A-C0A3ACE3D7D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F05A3D82-B712-4607-B5D7-6DF32A38273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50889DF-DE6F-4976-AFB1-86A167E95C4C}"/>
              </a:ext>
            </a:extLst>
          </p:cNvPr>
          <p:cNvSpPr>
            <a:spLocks noGrp="1"/>
          </p:cNvSpPr>
          <p:nvPr>
            <p:ph type="dt" sz="half" idx="10"/>
          </p:nvPr>
        </p:nvSpPr>
        <p:spPr/>
        <p:txBody>
          <a:bodyPr/>
          <a:lstStyle/>
          <a:p>
            <a:fld id="{15957666-6A8C-4774-BA6A-1DB21AAF8DF9}" type="datetime1">
              <a:rPr lang="en-GB" smtClean="0"/>
              <a:t>31/10/2023</a:t>
            </a:fld>
            <a:endParaRPr lang="en-GB"/>
          </a:p>
        </p:txBody>
      </p:sp>
      <p:sp>
        <p:nvSpPr>
          <p:cNvPr id="6" name="Footer Placeholder 5">
            <a:extLst>
              <a:ext uri="{FF2B5EF4-FFF2-40B4-BE49-F238E27FC236}">
                <a16:creationId xmlns:a16="http://schemas.microsoft.com/office/drawing/2014/main" id="{CC8030EA-9A4A-40D8-A77F-EEFB4B79273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2700F4F-2343-4E30-BB35-06EAACEA2787}"/>
              </a:ext>
            </a:extLst>
          </p:cNvPr>
          <p:cNvSpPr>
            <a:spLocks noGrp="1"/>
          </p:cNvSpPr>
          <p:nvPr>
            <p:ph type="sldNum" sz="quarter" idx="12"/>
          </p:nvPr>
        </p:nvSpPr>
        <p:spPr/>
        <p:txBody>
          <a:bodyPr/>
          <a:lstStyle/>
          <a:p>
            <a:fld id="{AD773501-A849-4862-9E29-EF020735AE50}" type="slidenum">
              <a:rPr lang="en-GB" smtClean="0"/>
              <a:t>‹#›</a:t>
            </a:fld>
            <a:endParaRPr lang="en-GB"/>
          </a:p>
        </p:txBody>
      </p:sp>
    </p:spTree>
    <p:extLst>
      <p:ext uri="{BB962C8B-B14F-4D97-AF65-F5344CB8AC3E}">
        <p14:creationId xmlns:p14="http://schemas.microsoft.com/office/powerpoint/2010/main" val="428939946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CA05F5-E83C-466D-8C16-C2E56A91499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06E18727-8A93-4D17-AD2E-C3544B05BF0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6C860920-8EAC-44C2-B5CA-374DA9603EB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4B45EE9-DDF8-406E-B975-B14AF00A1F0F}"/>
              </a:ext>
            </a:extLst>
          </p:cNvPr>
          <p:cNvSpPr>
            <a:spLocks noGrp="1"/>
          </p:cNvSpPr>
          <p:nvPr>
            <p:ph type="dt" sz="half" idx="10"/>
          </p:nvPr>
        </p:nvSpPr>
        <p:spPr/>
        <p:txBody>
          <a:bodyPr/>
          <a:lstStyle/>
          <a:p>
            <a:fld id="{FA9B68CD-5E52-4386-81D4-BB80C26D8261}" type="datetime1">
              <a:rPr lang="en-GB" smtClean="0"/>
              <a:t>31/10/2023</a:t>
            </a:fld>
            <a:endParaRPr lang="en-GB"/>
          </a:p>
        </p:txBody>
      </p:sp>
      <p:sp>
        <p:nvSpPr>
          <p:cNvPr id="6" name="Footer Placeholder 5">
            <a:extLst>
              <a:ext uri="{FF2B5EF4-FFF2-40B4-BE49-F238E27FC236}">
                <a16:creationId xmlns:a16="http://schemas.microsoft.com/office/drawing/2014/main" id="{1039526A-F6F4-4115-8331-CD2BBEA0ECF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D217706-1942-4239-8587-3CDC40AF23CB}"/>
              </a:ext>
            </a:extLst>
          </p:cNvPr>
          <p:cNvSpPr>
            <a:spLocks noGrp="1"/>
          </p:cNvSpPr>
          <p:nvPr>
            <p:ph type="sldNum" sz="quarter" idx="12"/>
          </p:nvPr>
        </p:nvSpPr>
        <p:spPr/>
        <p:txBody>
          <a:bodyPr/>
          <a:lstStyle/>
          <a:p>
            <a:fld id="{AD773501-A849-4862-9E29-EF020735AE50}" type="slidenum">
              <a:rPr lang="en-GB" smtClean="0"/>
              <a:t>‹#›</a:t>
            </a:fld>
            <a:endParaRPr lang="en-GB"/>
          </a:p>
        </p:txBody>
      </p:sp>
    </p:spTree>
    <p:extLst>
      <p:ext uri="{BB962C8B-B14F-4D97-AF65-F5344CB8AC3E}">
        <p14:creationId xmlns:p14="http://schemas.microsoft.com/office/powerpoint/2010/main" val="396462994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EAD05-27DD-4D37-A4CA-DBCCB08CFDAA}"/>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4D2E3F1-195F-42FA-B0B4-C2E894B0564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C7D0623-5099-4519-B8D5-BD48ABDE64B6}"/>
              </a:ext>
            </a:extLst>
          </p:cNvPr>
          <p:cNvSpPr>
            <a:spLocks noGrp="1"/>
          </p:cNvSpPr>
          <p:nvPr>
            <p:ph type="dt" sz="half" idx="10"/>
          </p:nvPr>
        </p:nvSpPr>
        <p:spPr/>
        <p:txBody>
          <a:bodyPr/>
          <a:lstStyle/>
          <a:p>
            <a:fld id="{75F0C952-77BE-4A48-B19C-1E9B3F23D827}" type="datetime1">
              <a:rPr lang="en-GB" smtClean="0"/>
              <a:t>31/10/2023</a:t>
            </a:fld>
            <a:endParaRPr lang="en-GB"/>
          </a:p>
        </p:txBody>
      </p:sp>
      <p:sp>
        <p:nvSpPr>
          <p:cNvPr id="5" name="Footer Placeholder 4">
            <a:extLst>
              <a:ext uri="{FF2B5EF4-FFF2-40B4-BE49-F238E27FC236}">
                <a16:creationId xmlns:a16="http://schemas.microsoft.com/office/drawing/2014/main" id="{AD886CF1-95EF-4268-82B9-B10DE926644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A832C9C-D071-4B5D-AD56-BF6CA8A3E00A}"/>
              </a:ext>
            </a:extLst>
          </p:cNvPr>
          <p:cNvSpPr>
            <a:spLocks noGrp="1"/>
          </p:cNvSpPr>
          <p:nvPr>
            <p:ph type="sldNum" sz="quarter" idx="12"/>
          </p:nvPr>
        </p:nvSpPr>
        <p:spPr/>
        <p:txBody>
          <a:bodyPr/>
          <a:lstStyle/>
          <a:p>
            <a:fld id="{AD773501-A849-4862-9E29-EF020735AE50}" type="slidenum">
              <a:rPr lang="en-GB" smtClean="0"/>
              <a:t>‹#›</a:t>
            </a:fld>
            <a:endParaRPr lang="en-GB"/>
          </a:p>
        </p:txBody>
      </p:sp>
    </p:spTree>
    <p:extLst>
      <p:ext uri="{BB962C8B-B14F-4D97-AF65-F5344CB8AC3E}">
        <p14:creationId xmlns:p14="http://schemas.microsoft.com/office/powerpoint/2010/main" val="271225871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5639370-5699-4621-86AC-B3ED976FA23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796A292-D6F1-4639-93C6-D2C4A11F867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F02F9C7-57A5-4535-845A-A59EE1126C8A}"/>
              </a:ext>
            </a:extLst>
          </p:cNvPr>
          <p:cNvSpPr>
            <a:spLocks noGrp="1"/>
          </p:cNvSpPr>
          <p:nvPr>
            <p:ph type="dt" sz="half" idx="10"/>
          </p:nvPr>
        </p:nvSpPr>
        <p:spPr/>
        <p:txBody>
          <a:bodyPr/>
          <a:lstStyle/>
          <a:p>
            <a:fld id="{31F95A26-2462-4ED8-B00E-DD04917F63A8}" type="datetime1">
              <a:rPr lang="en-GB" smtClean="0"/>
              <a:t>31/10/2023</a:t>
            </a:fld>
            <a:endParaRPr lang="en-GB"/>
          </a:p>
        </p:txBody>
      </p:sp>
      <p:sp>
        <p:nvSpPr>
          <p:cNvPr id="5" name="Footer Placeholder 4">
            <a:extLst>
              <a:ext uri="{FF2B5EF4-FFF2-40B4-BE49-F238E27FC236}">
                <a16:creationId xmlns:a16="http://schemas.microsoft.com/office/drawing/2014/main" id="{5C2D3C73-2B6C-476A-BAB8-F73F3C64A37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07DD286-7E5E-46FF-AEF2-89F4EF28E62C}"/>
              </a:ext>
            </a:extLst>
          </p:cNvPr>
          <p:cNvSpPr>
            <a:spLocks noGrp="1"/>
          </p:cNvSpPr>
          <p:nvPr>
            <p:ph type="sldNum" sz="quarter" idx="12"/>
          </p:nvPr>
        </p:nvSpPr>
        <p:spPr/>
        <p:txBody>
          <a:bodyPr/>
          <a:lstStyle/>
          <a:p>
            <a:fld id="{AD773501-A849-4862-9E29-EF020735AE50}" type="slidenum">
              <a:rPr lang="en-GB" smtClean="0"/>
              <a:t>‹#›</a:t>
            </a:fld>
            <a:endParaRPr lang="en-GB"/>
          </a:p>
        </p:txBody>
      </p:sp>
    </p:spTree>
    <p:extLst>
      <p:ext uri="{BB962C8B-B14F-4D97-AF65-F5344CB8AC3E}">
        <p14:creationId xmlns:p14="http://schemas.microsoft.com/office/powerpoint/2010/main" val="294705723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D821A3-3C5C-FF08-B966-432F9F03436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86EBE024-A411-0D5E-CF31-205C68D9C45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6871929F-A799-9910-85D2-BC2E70A97386}"/>
              </a:ext>
            </a:extLst>
          </p:cNvPr>
          <p:cNvSpPr>
            <a:spLocks noGrp="1"/>
          </p:cNvSpPr>
          <p:nvPr>
            <p:ph type="dt" sz="half" idx="10"/>
          </p:nvPr>
        </p:nvSpPr>
        <p:spPr/>
        <p:txBody>
          <a:bodyPr/>
          <a:lstStyle/>
          <a:p>
            <a:fld id="{13D803EB-17F7-467B-A872-9C7C9D53F9D1}" type="datetimeFigureOut">
              <a:rPr lang="en-GB" smtClean="0"/>
              <a:t>31/10/2023</a:t>
            </a:fld>
            <a:endParaRPr lang="en-GB"/>
          </a:p>
        </p:txBody>
      </p:sp>
      <p:sp>
        <p:nvSpPr>
          <p:cNvPr id="5" name="Footer Placeholder 4">
            <a:extLst>
              <a:ext uri="{FF2B5EF4-FFF2-40B4-BE49-F238E27FC236}">
                <a16:creationId xmlns:a16="http://schemas.microsoft.com/office/drawing/2014/main" id="{D029C42B-A5F2-8134-D849-82E1CF4AD48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87FC468-3189-C4D9-0DF8-BC28C4C1C934}"/>
              </a:ext>
            </a:extLst>
          </p:cNvPr>
          <p:cNvSpPr>
            <a:spLocks noGrp="1"/>
          </p:cNvSpPr>
          <p:nvPr>
            <p:ph type="sldNum" sz="quarter" idx="12"/>
          </p:nvPr>
        </p:nvSpPr>
        <p:spPr/>
        <p:txBody>
          <a:bodyPr/>
          <a:lstStyle/>
          <a:p>
            <a:fld id="{76E9AB6C-2FB1-4DDD-B24C-0203DC354FB7}" type="slidenum">
              <a:rPr lang="en-GB" smtClean="0"/>
              <a:t>‹#›</a:t>
            </a:fld>
            <a:endParaRPr lang="en-GB"/>
          </a:p>
        </p:txBody>
      </p:sp>
    </p:spTree>
    <p:extLst>
      <p:ext uri="{BB962C8B-B14F-4D97-AF65-F5344CB8AC3E}">
        <p14:creationId xmlns:p14="http://schemas.microsoft.com/office/powerpoint/2010/main" val="185590517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3C8E50-648F-F5C7-9D67-3757AA016CB8}"/>
              </a:ext>
            </a:extLst>
          </p:cNvPr>
          <p:cNvSpPr>
            <a:spLocks noGrp="1"/>
          </p:cNvSpPr>
          <p:nvPr>
            <p:ph type="title"/>
          </p:nvPr>
        </p:nvSpPr>
        <p:spPr>
          <a:xfrm>
            <a:off x="1314994" y="365125"/>
            <a:ext cx="10038806" cy="1325563"/>
          </a:xfrm>
        </p:spPr>
        <p:txBody>
          <a:body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3E00059F-EB4A-E99D-053B-3FEBA3C24DA0}"/>
              </a:ext>
            </a:extLst>
          </p:cNvPr>
          <p:cNvSpPr>
            <a:spLocks noGrp="1"/>
          </p:cNvSpPr>
          <p:nvPr>
            <p:ph idx="1"/>
          </p:nvPr>
        </p:nvSpPr>
        <p:spPr>
          <a:xfrm>
            <a:off x="1314994" y="1825625"/>
            <a:ext cx="10038806"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ED4B25F-60E3-8DDF-E46F-48BD0C181BCC}"/>
              </a:ext>
            </a:extLst>
          </p:cNvPr>
          <p:cNvSpPr>
            <a:spLocks noGrp="1"/>
          </p:cNvSpPr>
          <p:nvPr>
            <p:ph type="dt" sz="half" idx="10"/>
          </p:nvPr>
        </p:nvSpPr>
        <p:spPr/>
        <p:txBody>
          <a:bodyPr/>
          <a:lstStyle/>
          <a:p>
            <a:fld id="{13D803EB-17F7-467B-A872-9C7C9D53F9D1}" type="datetimeFigureOut">
              <a:rPr lang="en-GB" smtClean="0"/>
              <a:t>31/10/2023</a:t>
            </a:fld>
            <a:endParaRPr lang="en-GB"/>
          </a:p>
        </p:txBody>
      </p:sp>
      <p:sp>
        <p:nvSpPr>
          <p:cNvPr id="5" name="Footer Placeholder 4">
            <a:extLst>
              <a:ext uri="{FF2B5EF4-FFF2-40B4-BE49-F238E27FC236}">
                <a16:creationId xmlns:a16="http://schemas.microsoft.com/office/drawing/2014/main" id="{497C4B7F-DA25-68AF-CABE-22672144E69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4765807-BE0F-330F-F559-332A94173224}"/>
              </a:ext>
            </a:extLst>
          </p:cNvPr>
          <p:cNvSpPr>
            <a:spLocks noGrp="1"/>
          </p:cNvSpPr>
          <p:nvPr>
            <p:ph type="sldNum" sz="quarter" idx="12"/>
          </p:nvPr>
        </p:nvSpPr>
        <p:spPr/>
        <p:txBody>
          <a:bodyPr/>
          <a:lstStyle/>
          <a:p>
            <a:fld id="{76E9AB6C-2FB1-4DDD-B24C-0203DC354FB7}" type="slidenum">
              <a:rPr lang="en-GB" smtClean="0"/>
              <a:t>‹#›</a:t>
            </a:fld>
            <a:endParaRPr lang="en-GB"/>
          </a:p>
        </p:txBody>
      </p:sp>
      <p:pic>
        <p:nvPicPr>
          <p:cNvPr id="8" name="Picture 7" descr="A silhouette of a city&#10;&#10;Description automatically generated">
            <a:extLst>
              <a:ext uri="{FF2B5EF4-FFF2-40B4-BE49-F238E27FC236}">
                <a16:creationId xmlns:a16="http://schemas.microsoft.com/office/drawing/2014/main" id="{8A60EA07-F1B8-5749-46E7-3E2AAC0BA36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rot="16200000">
            <a:off x="-4842549" y="3174281"/>
            <a:ext cx="10076033" cy="968473"/>
          </a:xfrm>
          <a:prstGeom prst="rect">
            <a:avLst/>
          </a:prstGeom>
        </p:spPr>
      </p:pic>
      <p:sp>
        <p:nvSpPr>
          <p:cNvPr id="7" name="TextBox 6">
            <a:extLst>
              <a:ext uri="{FF2B5EF4-FFF2-40B4-BE49-F238E27FC236}">
                <a16:creationId xmlns:a16="http://schemas.microsoft.com/office/drawing/2014/main" id="{F6EFA15D-4ABF-DCD2-65F4-572E6EC4D6B4}"/>
              </a:ext>
            </a:extLst>
          </p:cNvPr>
          <p:cNvSpPr txBox="1"/>
          <p:nvPr userDrawn="1"/>
        </p:nvSpPr>
        <p:spPr>
          <a:xfrm rot="16200000">
            <a:off x="-3189733" y="3198167"/>
            <a:ext cx="6858003" cy="461665"/>
          </a:xfrm>
          <a:prstGeom prst="rect">
            <a:avLst/>
          </a:prstGeom>
          <a:noFill/>
        </p:spPr>
        <p:txBody>
          <a:bodyPr wrap="square" rtlCol="0">
            <a:spAutoFit/>
          </a:bodyPr>
          <a:lstStyle/>
          <a:p>
            <a:pPr algn="ctr"/>
            <a:r>
              <a:rPr lang="en-US" sz="2400" dirty="0">
                <a:solidFill>
                  <a:schemeClr val="bg1"/>
                </a:solidFill>
              </a:rPr>
              <a:t>Living Better Lives in </a:t>
            </a:r>
            <a:r>
              <a:rPr lang="en-US" sz="2400" b="1" dirty="0">
                <a:solidFill>
                  <a:schemeClr val="bg1"/>
                </a:solidFill>
              </a:rPr>
              <a:t>Lancashire</a:t>
            </a:r>
          </a:p>
        </p:txBody>
      </p:sp>
    </p:spTree>
    <p:extLst>
      <p:ext uri="{BB962C8B-B14F-4D97-AF65-F5344CB8AC3E}">
        <p14:creationId xmlns:p14="http://schemas.microsoft.com/office/powerpoint/2010/main" val="42278258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0D695F-D396-4053-96F1-06C77BA8CDA6}"/>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BB2C5B3-4A31-4F74-BA8A-817FF1C2DA6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5ADA3FD-8E7C-45F9-AFFD-6944CBA5C25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8B90AE02-86C8-4CB8-919E-B419B2EF7C0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3A45E8A-33D4-4584-B0D3-57C9AF29697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0EF32C08-7772-4D0F-83FC-B24E8B9A2882}"/>
              </a:ext>
            </a:extLst>
          </p:cNvPr>
          <p:cNvSpPr>
            <a:spLocks noGrp="1"/>
          </p:cNvSpPr>
          <p:nvPr>
            <p:ph type="dt" sz="half" idx="10"/>
          </p:nvPr>
        </p:nvSpPr>
        <p:spPr/>
        <p:txBody>
          <a:bodyPr/>
          <a:lstStyle/>
          <a:p>
            <a:fld id="{1F174214-55C3-464E-BBF2-DAC244E0F8F9}" type="datetime1">
              <a:rPr lang="en-GB" smtClean="0"/>
              <a:t>31/10/2023</a:t>
            </a:fld>
            <a:endParaRPr lang="en-GB" dirty="0"/>
          </a:p>
        </p:txBody>
      </p:sp>
      <p:sp>
        <p:nvSpPr>
          <p:cNvPr id="8" name="Footer Placeholder 7">
            <a:extLst>
              <a:ext uri="{FF2B5EF4-FFF2-40B4-BE49-F238E27FC236}">
                <a16:creationId xmlns:a16="http://schemas.microsoft.com/office/drawing/2014/main" id="{31221EB3-2F51-4861-8551-80F87B0C0115}"/>
              </a:ext>
            </a:extLst>
          </p:cNvPr>
          <p:cNvSpPr>
            <a:spLocks noGrp="1"/>
          </p:cNvSpPr>
          <p:nvPr>
            <p:ph type="ftr" sz="quarter" idx="11"/>
          </p:nvPr>
        </p:nvSpPr>
        <p:spPr/>
        <p:txBody>
          <a:bodyPr/>
          <a:lstStyle/>
          <a:p>
            <a:endParaRPr lang="en-GB" dirty="0"/>
          </a:p>
        </p:txBody>
      </p:sp>
      <p:sp>
        <p:nvSpPr>
          <p:cNvPr id="9" name="Slide Number Placeholder 8">
            <a:extLst>
              <a:ext uri="{FF2B5EF4-FFF2-40B4-BE49-F238E27FC236}">
                <a16:creationId xmlns:a16="http://schemas.microsoft.com/office/drawing/2014/main" id="{09658968-8CEF-46CF-A1E3-23EEB9AD4E50}"/>
              </a:ext>
            </a:extLst>
          </p:cNvPr>
          <p:cNvSpPr>
            <a:spLocks noGrp="1"/>
          </p:cNvSpPr>
          <p:nvPr>
            <p:ph type="sldNum" sz="quarter" idx="12"/>
          </p:nvPr>
        </p:nvSpPr>
        <p:spPr/>
        <p:txBody>
          <a:bodyPr/>
          <a:lstStyle/>
          <a:p>
            <a:fld id="{507B77E4-D16E-4E80-BECE-B10ACE50DA11}" type="slidenum">
              <a:rPr lang="en-GB" smtClean="0"/>
              <a:t>‹#›</a:t>
            </a:fld>
            <a:endParaRPr lang="en-GB" dirty="0"/>
          </a:p>
        </p:txBody>
      </p:sp>
    </p:spTree>
    <p:extLst>
      <p:ext uri="{BB962C8B-B14F-4D97-AF65-F5344CB8AC3E}">
        <p14:creationId xmlns:p14="http://schemas.microsoft.com/office/powerpoint/2010/main" val="222817060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392B3A-20E5-8233-9A3E-2BCA96EEDE3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077F1ED8-2E9F-37EB-EF84-9D4A6F4516B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74B6908-6181-BEB6-20BB-343A1260D116}"/>
              </a:ext>
            </a:extLst>
          </p:cNvPr>
          <p:cNvSpPr>
            <a:spLocks noGrp="1"/>
          </p:cNvSpPr>
          <p:nvPr>
            <p:ph type="dt" sz="half" idx="10"/>
          </p:nvPr>
        </p:nvSpPr>
        <p:spPr/>
        <p:txBody>
          <a:bodyPr/>
          <a:lstStyle/>
          <a:p>
            <a:fld id="{13D803EB-17F7-467B-A872-9C7C9D53F9D1}" type="datetimeFigureOut">
              <a:rPr lang="en-GB" smtClean="0"/>
              <a:t>31/10/2023</a:t>
            </a:fld>
            <a:endParaRPr lang="en-GB"/>
          </a:p>
        </p:txBody>
      </p:sp>
      <p:sp>
        <p:nvSpPr>
          <p:cNvPr id="5" name="Footer Placeholder 4">
            <a:extLst>
              <a:ext uri="{FF2B5EF4-FFF2-40B4-BE49-F238E27FC236}">
                <a16:creationId xmlns:a16="http://schemas.microsoft.com/office/drawing/2014/main" id="{CA364D4A-4BAD-04ED-DBD4-EA26C353D03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67C315C-6A22-9710-5C3B-FCB387FBBD75}"/>
              </a:ext>
            </a:extLst>
          </p:cNvPr>
          <p:cNvSpPr>
            <a:spLocks noGrp="1"/>
          </p:cNvSpPr>
          <p:nvPr>
            <p:ph type="sldNum" sz="quarter" idx="12"/>
          </p:nvPr>
        </p:nvSpPr>
        <p:spPr/>
        <p:txBody>
          <a:bodyPr/>
          <a:lstStyle/>
          <a:p>
            <a:fld id="{76E9AB6C-2FB1-4DDD-B24C-0203DC354FB7}" type="slidenum">
              <a:rPr lang="en-GB" smtClean="0"/>
              <a:t>‹#›</a:t>
            </a:fld>
            <a:endParaRPr lang="en-GB"/>
          </a:p>
        </p:txBody>
      </p:sp>
    </p:spTree>
    <p:extLst>
      <p:ext uri="{BB962C8B-B14F-4D97-AF65-F5344CB8AC3E}">
        <p14:creationId xmlns:p14="http://schemas.microsoft.com/office/powerpoint/2010/main" val="156648410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E40453-F9C8-6C93-0EAB-A51059B203C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B9552EC-7E77-6BE1-B37E-507FB2E5CF8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1E046BA2-B9F5-1D07-BC09-E977540E28A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2457E09A-98AD-528F-9CED-DE52D7D96B49}"/>
              </a:ext>
            </a:extLst>
          </p:cNvPr>
          <p:cNvSpPr>
            <a:spLocks noGrp="1"/>
          </p:cNvSpPr>
          <p:nvPr>
            <p:ph type="dt" sz="half" idx="10"/>
          </p:nvPr>
        </p:nvSpPr>
        <p:spPr/>
        <p:txBody>
          <a:bodyPr/>
          <a:lstStyle/>
          <a:p>
            <a:fld id="{13D803EB-17F7-467B-A872-9C7C9D53F9D1}" type="datetimeFigureOut">
              <a:rPr lang="en-GB" smtClean="0"/>
              <a:t>31/10/2023</a:t>
            </a:fld>
            <a:endParaRPr lang="en-GB"/>
          </a:p>
        </p:txBody>
      </p:sp>
      <p:sp>
        <p:nvSpPr>
          <p:cNvPr id="6" name="Footer Placeholder 5">
            <a:extLst>
              <a:ext uri="{FF2B5EF4-FFF2-40B4-BE49-F238E27FC236}">
                <a16:creationId xmlns:a16="http://schemas.microsoft.com/office/drawing/2014/main" id="{E12E95A7-E360-96AF-1340-904E255073E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7C723C8-020B-F02C-84BB-191CF096E5A7}"/>
              </a:ext>
            </a:extLst>
          </p:cNvPr>
          <p:cNvSpPr>
            <a:spLocks noGrp="1"/>
          </p:cNvSpPr>
          <p:nvPr>
            <p:ph type="sldNum" sz="quarter" idx="12"/>
          </p:nvPr>
        </p:nvSpPr>
        <p:spPr/>
        <p:txBody>
          <a:bodyPr/>
          <a:lstStyle/>
          <a:p>
            <a:fld id="{76E9AB6C-2FB1-4DDD-B24C-0203DC354FB7}" type="slidenum">
              <a:rPr lang="en-GB" smtClean="0"/>
              <a:t>‹#›</a:t>
            </a:fld>
            <a:endParaRPr lang="en-GB"/>
          </a:p>
        </p:txBody>
      </p:sp>
    </p:spTree>
    <p:extLst>
      <p:ext uri="{BB962C8B-B14F-4D97-AF65-F5344CB8AC3E}">
        <p14:creationId xmlns:p14="http://schemas.microsoft.com/office/powerpoint/2010/main" val="229947368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1547D5-7FD9-CBDE-7DE5-8261BA25E799}"/>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4121FE0-499B-059A-C123-FBA7460321A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217ED97-FE95-5EC4-6973-CE167B8F971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24E3C34A-CCA5-3CA1-706F-F9A33B762C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6E869CF-1A03-CFD6-D3BA-DA1AE16EC5A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1253D23D-4A8B-0362-4E65-557465699B37}"/>
              </a:ext>
            </a:extLst>
          </p:cNvPr>
          <p:cNvSpPr>
            <a:spLocks noGrp="1"/>
          </p:cNvSpPr>
          <p:nvPr>
            <p:ph type="dt" sz="half" idx="10"/>
          </p:nvPr>
        </p:nvSpPr>
        <p:spPr/>
        <p:txBody>
          <a:bodyPr/>
          <a:lstStyle/>
          <a:p>
            <a:fld id="{13D803EB-17F7-467B-A872-9C7C9D53F9D1}" type="datetimeFigureOut">
              <a:rPr lang="en-GB" smtClean="0"/>
              <a:t>31/10/2023</a:t>
            </a:fld>
            <a:endParaRPr lang="en-GB"/>
          </a:p>
        </p:txBody>
      </p:sp>
      <p:sp>
        <p:nvSpPr>
          <p:cNvPr id="8" name="Footer Placeholder 7">
            <a:extLst>
              <a:ext uri="{FF2B5EF4-FFF2-40B4-BE49-F238E27FC236}">
                <a16:creationId xmlns:a16="http://schemas.microsoft.com/office/drawing/2014/main" id="{2AB63116-4DDF-C619-507B-A7934916542D}"/>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E480C666-8D07-8BEB-3749-7375649FDAF4}"/>
              </a:ext>
            </a:extLst>
          </p:cNvPr>
          <p:cNvSpPr>
            <a:spLocks noGrp="1"/>
          </p:cNvSpPr>
          <p:nvPr>
            <p:ph type="sldNum" sz="quarter" idx="12"/>
          </p:nvPr>
        </p:nvSpPr>
        <p:spPr/>
        <p:txBody>
          <a:bodyPr/>
          <a:lstStyle/>
          <a:p>
            <a:fld id="{76E9AB6C-2FB1-4DDD-B24C-0203DC354FB7}" type="slidenum">
              <a:rPr lang="en-GB" smtClean="0"/>
              <a:t>‹#›</a:t>
            </a:fld>
            <a:endParaRPr lang="en-GB"/>
          </a:p>
        </p:txBody>
      </p:sp>
    </p:spTree>
    <p:extLst>
      <p:ext uri="{BB962C8B-B14F-4D97-AF65-F5344CB8AC3E}">
        <p14:creationId xmlns:p14="http://schemas.microsoft.com/office/powerpoint/2010/main" val="135352133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7D7535-7527-D656-4940-F9BD0E9A69E8}"/>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FC434AEB-CBDE-24DF-12B5-510335C67A95}"/>
              </a:ext>
            </a:extLst>
          </p:cNvPr>
          <p:cNvSpPr>
            <a:spLocks noGrp="1"/>
          </p:cNvSpPr>
          <p:nvPr>
            <p:ph type="dt" sz="half" idx="10"/>
          </p:nvPr>
        </p:nvSpPr>
        <p:spPr/>
        <p:txBody>
          <a:bodyPr/>
          <a:lstStyle/>
          <a:p>
            <a:fld id="{13D803EB-17F7-467B-A872-9C7C9D53F9D1}" type="datetimeFigureOut">
              <a:rPr lang="en-GB" smtClean="0"/>
              <a:t>31/10/2023</a:t>
            </a:fld>
            <a:endParaRPr lang="en-GB"/>
          </a:p>
        </p:txBody>
      </p:sp>
      <p:sp>
        <p:nvSpPr>
          <p:cNvPr id="4" name="Footer Placeholder 3">
            <a:extLst>
              <a:ext uri="{FF2B5EF4-FFF2-40B4-BE49-F238E27FC236}">
                <a16:creationId xmlns:a16="http://schemas.microsoft.com/office/drawing/2014/main" id="{434E4E1B-12A0-1E4E-E712-460DF6F76BE7}"/>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6A4C0CE-FF79-855C-F90E-AA0346F4A84D}"/>
              </a:ext>
            </a:extLst>
          </p:cNvPr>
          <p:cNvSpPr>
            <a:spLocks noGrp="1"/>
          </p:cNvSpPr>
          <p:nvPr>
            <p:ph type="sldNum" sz="quarter" idx="12"/>
          </p:nvPr>
        </p:nvSpPr>
        <p:spPr/>
        <p:txBody>
          <a:bodyPr/>
          <a:lstStyle/>
          <a:p>
            <a:fld id="{76E9AB6C-2FB1-4DDD-B24C-0203DC354FB7}" type="slidenum">
              <a:rPr lang="en-GB" smtClean="0"/>
              <a:t>‹#›</a:t>
            </a:fld>
            <a:endParaRPr lang="en-GB"/>
          </a:p>
        </p:txBody>
      </p:sp>
    </p:spTree>
    <p:extLst>
      <p:ext uri="{BB962C8B-B14F-4D97-AF65-F5344CB8AC3E}">
        <p14:creationId xmlns:p14="http://schemas.microsoft.com/office/powerpoint/2010/main" val="338677903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3CA5A58-F97C-BE73-7314-C7AEB60991D5}"/>
              </a:ext>
            </a:extLst>
          </p:cNvPr>
          <p:cNvSpPr>
            <a:spLocks noGrp="1"/>
          </p:cNvSpPr>
          <p:nvPr>
            <p:ph type="dt" sz="half" idx="10"/>
          </p:nvPr>
        </p:nvSpPr>
        <p:spPr/>
        <p:txBody>
          <a:bodyPr/>
          <a:lstStyle/>
          <a:p>
            <a:fld id="{13D803EB-17F7-467B-A872-9C7C9D53F9D1}" type="datetimeFigureOut">
              <a:rPr lang="en-GB" smtClean="0"/>
              <a:t>31/10/2023</a:t>
            </a:fld>
            <a:endParaRPr lang="en-GB"/>
          </a:p>
        </p:txBody>
      </p:sp>
      <p:sp>
        <p:nvSpPr>
          <p:cNvPr id="3" name="Footer Placeholder 2">
            <a:extLst>
              <a:ext uri="{FF2B5EF4-FFF2-40B4-BE49-F238E27FC236}">
                <a16:creationId xmlns:a16="http://schemas.microsoft.com/office/drawing/2014/main" id="{9288449D-7000-A9C9-A247-000C8C26CC16}"/>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B256396-34DA-F8AE-9BA2-38C83818170E}"/>
              </a:ext>
            </a:extLst>
          </p:cNvPr>
          <p:cNvSpPr>
            <a:spLocks noGrp="1"/>
          </p:cNvSpPr>
          <p:nvPr>
            <p:ph type="sldNum" sz="quarter" idx="12"/>
          </p:nvPr>
        </p:nvSpPr>
        <p:spPr/>
        <p:txBody>
          <a:bodyPr/>
          <a:lstStyle/>
          <a:p>
            <a:fld id="{76E9AB6C-2FB1-4DDD-B24C-0203DC354FB7}" type="slidenum">
              <a:rPr lang="en-GB" smtClean="0"/>
              <a:t>‹#›</a:t>
            </a:fld>
            <a:endParaRPr lang="en-GB"/>
          </a:p>
        </p:txBody>
      </p:sp>
    </p:spTree>
    <p:extLst>
      <p:ext uri="{BB962C8B-B14F-4D97-AF65-F5344CB8AC3E}">
        <p14:creationId xmlns:p14="http://schemas.microsoft.com/office/powerpoint/2010/main" val="310207797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19C429-4012-7ACE-81BD-276CCB03090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25AD2B9C-0764-36E6-4C69-B6265CBCE6E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C5C6E8F7-5F58-670A-DFD5-C324871CE94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6158361-FEA5-20D9-AD3C-3BC1357A983F}"/>
              </a:ext>
            </a:extLst>
          </p:cNvPr>
          <p:cNvSpPr>
            <a:spLocks noGrp="1"/>
          </p:cNvSpPr>
          <p:nvPr>
            <p:ph type="dt" sz="half" idx="10"/>
          </p:nvPr>
        </p:nvSpPr>
        <p:spPr/>
        <p:txBody>
          <a:bodyPr/>
          <a:lstStyle/>
          <a:p>
            <a:fld id="{13D803EB-17F7-467B-A872-9C7C9D53F9D1}" type="datetimeFigureOut">
              <a:rPr lang="en-GB" smtClean="0"/>
              <a:t>31/10/2023</a:t>
            </a:fld>
            <a:endParaRPr lang="en-GB"/>
          </a:p>
        </p:txBody>
      </p:sp>
      <p:sp>
        <p:nvSpPr>
          <p:cNvPr id="6" name="Footer Placeholder 5">
            <a:extLst>
              <a:ext uri="{FF2B5EF4-FFF2-40B4-BE49-F238E27FC236}">
                <a16:creationId xmlns:a16="http://schemas.microsoft.com/office/drawing/2014/main" id="{3F188F89-DE59-6CCE-CF57-A4BB30C29A0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10C9CE1-9105-022F-E855-C6D558C70A4F}"/>
              </a:ext>
            </a:extLst>
          </p:cNvPr>
          <p:cNvSpPr>
            <a:spLocks noGrp="1"/>
          </p:cNvSpPr>
          <p:nvPr>
            <p:ph type="sldNum" sz="quarter" idx="12"/>
          </p:nvPr>
        </p:nvSpPr>
        <p:spPr/>
        <p:txBody>
          <a:bodyPr/>
          <a:lstStyle/>
          <a:p>
            <a:fld id="{76E9AB6C-2FB1-4DDD-B24C-0203DC354FB7}" type="slidenum">
              <a:rPr lang="en-GB" smtClean="0"/>
              <a:t>‹#›</a:t>
            </a:fld>
            <a:endParaRPr lang="en-GB"/>
          </a:p>
        </p:txBody>
      </p:sp>
    </p:spTree>
    <p:extLst>
      <p:ext uri="{BB962C8B-B14F-4D97-AF65-F5344CB8AC3E}">
        <p14:creationId xmlns:p14="http://schemas.microsoft.com/office/powerpoint/2010/main" val="54297811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3CF8E-2E8F-046C-BC05-E32E27B47EC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6C9AE730-DF84-09F9-4B37-46E2E3FC91F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21416274-7FB1-25C4-8C3A-813ACCE9475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6BE906-E66E-A686-2971-369E510B6267}"/>
              </a:ext>
            </a:extLst>
          </p:cNvPr>
          <p:cNvSpPr>
            <a:spLocks noGrp="1"/>
          </p:cNvSpPr>
          <p:nvPr>
            <p:ph type="dt" sz="half" idx="10"/>
          </p:nvPr>
        </p:nvSpPr>
        <p:spPr/>
        <p:txBody>
          <a:bodyPr/>
          <a:lstStyle/>
          <a:p>
            <a:fld id="{13D803EB-17F7-467B-A872-9C7C9D53F9D1}" type="datetimeFigureOut">
              <a:rPr lang="en-GB" smtClean="0"/>
              <a:t>31/10/2023</a:t>
            </a:fld>
            <a:endParaRPr lang="en-GB"/>
          </a:p>
        </p:txBody>
      </p:sp>
      <p:sp>
        <p:nvSpPr>
          <p:cNvPr id="6" name="Footer Placeholder 5">
            <a:extLst>
              <a:ext uri="{FF2B5EF4-FFF2-40B4-BE49-F238E27FC236}">
                <a16:creationId xmlns:a16="http://schemas.microsoft.com/office/drawing/2014/main" id="{7A23584C-A1E6-1B48-0087-884ED2BC61A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9FAE991-F044-06FC-9FCE-E329E63B1174}"/>
              </a:ext>
            </a:extLst>
          </p:cNvPr>
          <p:cNvSpPr>
            <a:spLocks noGrp="1"/>
          </p:cNvSpPr>
          <p:nvPr>
            <p:ph type="sldNum" sz="quarter" idx="12"/>
          </p:nvPr>
        </p:nvSpPr>
        <p:spPr/>
        <p:txBody>
          <a:bodyPr/>
          <a:lstStyle/>
          <a:p>
            <a:fld id="{76E9AB6C-2FB1-4DDD-B24C-0203DC354FB7}" type="slidenum">
              <a:rPr lang="en-GB" smtClean="0"/>
              <a:t>‹#›</a:t>
            </a:fld>
            <a:endParaRPr lang="en-GB"/>
          </a:p>
        </p:txBody>
      </p:sp>
    </p:spTree>
    <p:extLst>
      <p:ext uri="{BB962C8B-B14F-4D97-AF65-F5344CB8AC3E}">
        <p14:creationId xmlns:p14="http://schemas.microsoft.com/office/powerpoint/2010/main" val="244249924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99F543-7280-643B-A3E8-43DC72D9F73D}"/>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DEEF652-ED43-7646-6D5C-82181F12162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8522199-37A5-323F-FA24-6D8DDBA3ABFB}"/>
              </a:ext>
            </a:extLst>
          </p:cNvPr>
          <p:cNvSpPr>
            <a:spLocks noGrp="1"/>
          </p:cNvSpPr>
          <p:nvPr>
            <p:ph type="dt" sz="half" idx="10"/>
          </p:nvPr>
        </p:nvSpPr>
        <p:spPr/>
        <p:txBody>
          <a:bodyPr/>
          <a:lstStyle/>
          <a:p>
            <a:fld id="{13D803EB-17F7-467B-A872-9C7C9D53F9D1}" type="datetimeFigureOut">
              <a:rPr lang="en-GB" smtClean="0"/>
              <a:t>31/10/2023</a:t>
            </a:fld>
            <a:endParaRPr lang="en-GB"/>
          </a:p>
        </p:txBody>
      </p:sp>
      <p:sp>
        <p:nvSpPr>
          <p:cNvPr id="5" name="Footer Placeholder 4">
            <a:extLst>
              <a:ext uri="{FF2B5EF4-FFF2-40B4-BE49-F238E27FC236}">
                <a16:creationId xmlns:a16="http://schemas.microsoft.com/office/drawing/2014/main" id="{DC446A35-809F-510A-28FC-1627C36D15A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16B6235-5FB7-0B6D-6B1E-864E29BC161B}"/>
              </a:ext>
            </a:extLst>
          </p:cNvPr>
          <p:cNvSpPr>
            <a:spLocks noGrp="1"/>
          </p:cNvSpPr>
          <p:nvPr>
            <p:ph type="sldNum" sz="quarter" idx="12"/>
          </p:nvPr>
        </p:nvSpPr>
        <p:spPr/>
        <p:txBody>
          <a:bodyPr/>
          <a:lstStyle/>
          <a:p>
            <a:fld id="{76E9AB6C-2FB1-4DDD-B24C-0203DC354FB7}" type="slidenum">
              <a:rPr lang="en-GB" smtClean="0"/>
              <a:t>‹#›</a:t>
            </a:fld>
            <a:endParaRPr lang="en-GB"/>
          </a:p>
        </p:txBody>
      </p:sp>
    </p:spTree>
    <p:extLst>
      <p:ext uri="{BB962C8B-B14F-4D97-AF65-F5344CB8AC3E}">
        <p14:creationId xmlns:p14="http://schemas.microsoft.com/office/powerpoint/2010/main" val="404999887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DFAA64B-4683-8EEC-CBE8-A7BA0B617DF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1505EC4-D918-B7E5-5E17-13E8DFED2BD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2A458E3-7317-E134-57D6-A3DE3D836E96}"/>
              </a:ext>
            </a:extLst>
          </p:cNvPr>
          <p:cNvSpPr>
            <a:spLocks noGrp="1"/>
          </p:cNvSpPr>
          <p:nvPr>
            <p:ph type="dt" sz="half" idx="10"/>
          </p:nvPr>
        </p:nvSpPr>
        <p:spPr/>
        <p:txBody>
          <a:bodyPr/>
          <a:lstStyle/>
          <a:p>
            <a:fld id="{13D803EB-17F7-467B-A872-9C7C9D53F9D1}" type="datetimeFigureOut">
              <a:rPr lang="en-GB" smtClean="0"/>
              <a:t>31/10/2023</a:t>
            </a:fld>
            <a:endParaRPr lang="en-GB"/>
          </a:p>
        </p:txBody>
      </p:sp>
      <p:sp>
        <p:nvSpPr>
          <p:cNvPr id="5" name="Footer Placeholder 4">
            <a:extLst>
              <a:ext uri="{FF2B5EF4-FFF2-40B4-BE49-F238E27FC236}">
                <a16:creationId xmlns:a16="http://schemas.microsoft.com/office/drawing/2014/main" id="{85A6418A-68A9-8125-B6E2-1311A82402E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E474726-F562-DE52-1301-0731EEDC5FB0}"/>
              </a:ext>
            </a:extLst>
          </p:cNvPr>
          <p:cNvSpPr>
            <a:spLocks noGrp="1"/>
          </p:cNvSpPr>
          <p:nvPr>
            <p:ph type="sldNum" sz="quarter" idx="12"/>
          </p:nvPr>
        </p:nvSpPr>
        <p:spPr/>
        <p:txBody>
          <a:bodyPr/>
          <a:lstStyle/>
          <a:p>
            <a:fld id="{76E9AB6C-2FB1-4DDD-B24C-0203DC354FB7}" type="slidenum">
              <a:rPr lang="en-GB" smtClean="0"/>
              <a:t>‹#›</a:t>
            </a:fld>
            <a:endParaRPr lang="en-GB"/>
          </a:p>
        </p:txBody>
      </p:sp>
    </p:spTree>
    <p:extLst>
      <p:ext uri="{BB962C8B-B14F-4D97-AF65-F5344CB8AC3E}">
        <p14:creationId xmlns:p14="http://schemas.microsoft.com/office/powerpoint/2010/main" val="30688641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39B27E66-D04F-4545-A89E-0626996EAE25}"/>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2" y="1572547"/>
            <a:ext cx="12191999" cy="5579807"/>
          </a:xfrm>
          <a:prstGeom prst="rect">
            <a:avLst/>
          </a:prstGeom>
        </p:spPr>
      </p:pic>
      <p:sp>
        <p:nvSpPr>
          <p:cNvPr id="2" name="Title 1">
            <a:extLst>
              <a:ext uri="{FF2B5EF4-FFF2-40B4-BE49-F238E27FC236}">
                <a16:creationId xmlns:a16="http://schemas.microsoft.com/office/drawing/2014/main" id="{16D53551-B8F6-457D-9B9C-393C1AB3B21D}"/>
              </a:ext>
            </a:extLst>
          </p:cNvPr>
          <p:cNvSpPr>
            <a:spLocks noGrp="1"/>
          </p:cNvSpPr>
          <p:nvPr>
            <p:ph type="ctrTitle"/>
          </p:nvPr>
        </p:nvSpPr>
        <p:spPr>
          <a:xfrm>
            <a:off x="581967" y="649399"/>
            <a:ext cx="9144000" cy="700131"/>
          </a:xfrm>
        </p:spPr>
        <p:txBody>
          <a:bodyPr anchor="b"/>
          <a:lstStyle>
            <a:lvl1pPr algn="l">
              <a:defRPr sz="4000">
                <a:solidFill>
                  <a:schemeClr val="bg2">
                    <a:lumMod val="50000"/>
                  </a:schemeClr>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66322281-AC66-4EC7-A9A4-BF7846442B1D}"/>
              </a:ext>
            </a:extLst>
          </p:cNvPr>
          <p:cNvSpPr>
            <a:spLocks noGrp="1"/>
          </p:cNvSpPr>
          <p:nvPr>
            <p:ph type="subTitle" idx="1"/>
          </p:nvPr>
        </p:nvSpPr>
        <p:spPr>
          <a:xfrm>
            <a:off x="581967" y="1431703"/>
            <a:ext cx="9144000" cy="1655763"/>
          </a:xfrm>
        </p:spPr>
        <p:txBody>
          <a:bodyPr>
            <a:normAutofit/>
          </a:bodyPr>
          <a:lstStyle>
            <a:lvl1pPr marL="0" indent="0" algn="l">
              <a:buNone/>
              <a:defRPr sz="2400">
                <a:solidFill>
                  <a:schemeClr val="bg2">
                    <a:lumMod val="50000"/>
                  </a:schemeClr>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E6857BCB-8EC8-4EA6-986E-2A81105A23FA}"/>
              </a:ext>
            </a:extLst>
          </p:cNvPr>
          <p:cNvSpPr>
            <a:spLocks noGrp="1"/>
          </p:cNvSpPr>
          <p:nvPr>
            <p:ph type="dt" sz="half" idx="10"/>
          </p:nvPr>
        </p:nvSpPr>
        <p:spPr/>
        <p:txBody>
          <a:bodyPr/>
          <a:lstStyle/>
          <a:p>
            <a:fld id="{41BEA7D4-1C7E-43E0-B593-85374332A2DB}" type="datetime1">
              <a:rPr lang="en-GB" smtClean="0"/>
              <a:t>31/10/2023</a:t>
            </a:fld>
            <a:endParaRPr lang="en-GB"/>
          </a:p>
        </p:txBody>
      </p:sp>
      <p:sp>
        <p:nvSpPr>
          <p:cNvPr id="5" name="Footer Placeholder 4">
            <a:extLst>
              <a:ext uri="{FF2B5EF4-FFF2-40B4-BE49-F238E27FC236}">
                <a16:creationId xmlns:a16="http://schemas.microsoft.com/office/drawing/2014/main" id="{AF8C41DD-14C5-44E1-8325-7257734F31B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DFFA85A-DE84-4E2C-BD9F-D3E33A537696}"/>
              </a:ext>
            </a:extLst>
          </p:cNvPr>
          <p:cNvSpPr>
            <a:spLocks noGrp="1"/>
          </p:cNvSpPr>
          <p:nvPr>
            <p:ph type="sldNum" sz="quarter" idx="12"/>
          </p:nvPr>
        </p:nvSpPr>
        <p:spPr/>
        <p:txBody>
          <a:bodyPr/>
          <a:lstStyle/>
          <a:p>
            <a:fld id="{AD773501-A849-4862-9E29-EF020735AE50}" type="slidenum">
              <a:rPr lang="en-GB" smtClean="0"/>
              <a:t>‹#›</a:t>
            </a:fld>
            <a:endParaRPr lang="en-GB"/>
          </a:p>
        </p:txBody>
      </p:sp>
      <p:sp>
        <p:nvSpPr>
          <p:cNvPr id="13" name="TextBox 12">
            <a:extLst>
              <a:ext uri="{FF2B5EF4-FFF2-40B4-BE49-F238E27FC236}">
                <a16:creationId xmlns:a16="http://schemas.microsoft.com/office/drawing/2014/main" id="{D6E63CF9-D3AF-4091-B3B4-E4D9B9A4D4A2}"/>
              </a:ext>
            </a:extLst>
          </p:cNvPr>
          <p:cNvSpPr txBox="1"/>
          <p:nvPr userDrawn="1"/>
        </p:nvSpPr>
        <p:spPr>
          <a:xfrm>
            <a:off x="260351" y="5124451"/>
            <a:ext cx="4800600" cy="830997"/>
          </a:xfrm>
          <a:prstGeom prst="rect">
            <a:avLst/>
          </a:prstGeom>
          <a:noFill/>
        </p:spPr>
        <p:txBody>
          <a:bodyPr wrap="square" rtlCol="0">
            <a:spAutoFit/>
          </a:bodyPr>
          <a:lstStyle/>
          <a:p>
            <a:r>
              <a:rPr lang="en-GB" sz="2400">
                <a:solidFill>
                  <a:schemeClr val="bg1"/>
                </a:solidFill>
                <a:latin typeface="Arial" panose="020B0604020202020204" pitchFamily="34" charset="0"/>
                <a:cs typeface="Arial" panose="020B0604020202020204" pitchFamily="34" charset="0"/>
              </a:rPr>
              <a:t>Place-based partnership</a:t>
            </a:r>
          </a:p>
          <a:p>
            <a:r>
              <a:rPr lang="en-GB" sz="2400" b="1">
                <a:solidFill>
                  <a:schemeClr val="bg1"/>
                </a:solidFill>
                <a:latin typeface="Arial" panose="020B0604020202020204" pitchFamily="34" charset="0"/>
                <a:cs typeface="Arial" panose="020B0604020202020204" pitchFamily="34" charset="0"/>
              </a:rPr>
              <a:t>Blackburn with Darwen</a:t>
            </a:r>
          </a:p>
        </p:txBody>
      </p:sp>
    </p:spTree>
    <p:extLst>
      <p:ext uri="{BB962C8B-B14F-4D97-AF65-F5344CB8AC3E}">
        <p14:creationId xmlns:p14="http://schemas.microsoft.com/office/powerpoint/2010/main" val="1680620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C95434-97F3-4F7C-AFD9-F1CE0A296D1D}"/>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2ACDA661-64F2-44BA-9D48-6E8B3978B16F}"/>
              </a:ext>
            </a:extLst>
          </p:cNvPr>
          <p:cNvSpPr>
            <a:spLocks noGrp="1"/>
          </p:cNvSpPr>
          <p:nvPr>
            <p:ph type="dt" sz="half" idx="10"/>
          </p:nvPr>
        </p:nvSpPr>
        <p:spPr/>
        <p:txBody>
          <a:bodyPr/>
          <a:lstStyle/>
          <a:p>
            <a:fld id="{6CFDA792-EAAA-47F2-9A74-C900FB01117F}" type="datetime1">
              <a:rPr lang="en-GB" smtClean="0"/>
              <a:t>31/10/2023</a:t>
            </a:fld>
            <a:endParaRPr lang="en-GB" dirty="0"/>
          </a:p>
        </p:txBody>
      </p:sp>
      <p:sp>
        <p:nvSpPr>
          <p:cNvPr id="4" name="Footer Placeholder 3">
            <a:extLst>
              <a:ext uri="{FF2B5EF4-FFF2-40B4-BE49-F238E27FC236}">
                <a16:creationId xmlns:a16="http://schemas.microsoft.com/office/drawing/2014/main" id="{8DDEAAFA-31AC-488D-BEC9-D608E644C8CE}"/>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E85AE410-B0C7-4CCF-B861-7AC0D193EE2E}"/>
              </a:ext>
            </a:extLst>
          </p:cNvPr>
          <p:cNvSpPr>
            <a:spLocks noGrp="1"/>
          </p:cNvSpPr>
          <p:nvPr>
            <p:ph type="sldNum" sz="quarter" idx="12"/>
          </p:nvPr>
        </p:nvSpPr>
        <p:spPr/>
        <p:txBody>
          <a:bodyPr/>
          <a:lstStyle/>
          <a:p>
            <a:fld id="{507B77E4-D16E-4E80-BECE-B10ACE50DA11}" type="slidenum">
              <a:rPr lang="en-GB" smtClean="0"/>
              <a:t>‹#›</a:t>
            </a:fld>
            <a:endParaRPr lang="en-GB" dirty="0"/>
          </a:p>
        </p:txBody>
      </p:sp>
    </p:spTree>
    <p:extLst>
      <p:ext uri="{BB962C8B-B14F-4D97-AF65-F5344CB8AC3E}">
        <p14:creationId xmlns:p14="http://schemas.microsoft.com/office/powerpoint/2010/main" val="129649942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7BF6A-7548-4F3F-B3DF-7BE6D30D5E70}"/>
              </a:ext>
            </a:extLst>
          </p:cNvPr>
          <p:cNvSpPr>
            <a:spLocks noGrp="1"/>
          </p:cNvSpPr>
          <p:nvPr>
            <p:ph type="title"/>
          </p:nvPr>
        </p:nvSpPr>
        <p:spPr>
          <a:xfrm>
            <a:off x="1281448" y="365125"/>
            <a:ext cx="10072352" cy="1325563"/>
          </a:xfrm>
        </p:spPr>
        <p:txBody>
          <a:bodyPr/>
          <a:lstStyle>
            <a:lvl1pPr>
              <a:defRPr>
                <a:solidFill>
                  <a:schemeClr val="bg2">
                    <a:lumMod val="50000"/>
                  </a:schemeClr>
                </a:solidFill>
                <a:latin typeface="+mn-lt"/>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ED2F725A-F603-4670-B35C-8C0426107817}"/>
              </a:ext>
            </a:extLst>
          </p:cNvPr>
          <p:cNvSpPr>
            <a:spLocks noGrp="1"/>
          </p:cNvSpPr>
          <p:nvPr>
            <p:ph idx="1"/>
          </p:nvPr>
        </p:nvSpPr>
        <p:spPr>
          <a:xfrm>
            <a:off x="1281448" y="1825625"/>
            <a:ext cx="10072353" cy="4351339"/>
          </a:xfrm>
        </p:spPr>
        <p:txBody>
          <a:bodyPr/>
          <a:lstStyle>
            <a:lvl1pPr>
              <a:defRPr>
                <a:solidFill>
                  <a:schemeClr val="bg2">
                    <a:lumMod val="50000"/>
                  </a:schemeClr>
                </a:solidFill>
                <a:latin typeface="+mn-lt"/>
              </a:defRPr>
            </a:lvl1pPr>
            <a:lvl2pPr>
              <a:defRPr>
                <a:solidFill>
                  <a:schemeClr val="bg2">
                    <a:lumMod val="50000"/>
                  </a:schemeClr>
                </a:solidFill>
                <a:latin typeface="+mn-lt"/>
              </a:defRPr>
            </a:lvl2pPr>
            <a:lvl3pPr>
              <a:defRPr>
                <a:solidFill>
                  <a:schemeClr val="bg2">
                    <a:lumMod val="50000"/>
                  </a:schemeClr>
                </a:solidFill>
                <a:latin typeface="+mn-lt"/>
              </a:defRPr>
            </a:lvl3pPr>
            <a:lvl4pPr>
              <a:defRPr>
                <a:solidFill>
                  <a:schemeClr val="bg2">
                    <a:lumMod val="50000"/>
                  </a:schemeClr>
                </a:solidFill>
                <a:latin typeface="+mn-lt"/>
              </a:defRPr>
            </a:lvl4pPr>
            <a:lvl5pPr>
              <a:defRPr>
                <a:solidFill>
                  <a:schemeClr val="bg2">
                    <a:lumMod val="50000"/>
                  </a:schemeClr>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D79A5E8-18BF-44BC-98DC-345B1C38FBCB}"/>
              </a:ext>
            </a:extLst>
          </p:cNvPr>
          <p:cNvSpPr>
            <a:spLocks noGrp="1"/>
          </p:cNvSpPr>
          <p:nvPr>
            <p:ph type="dt" sz="half" idx="10"/>
          </p:nvPr>
        </p:nvSpPr>
        <p:spPr/>
        <p:txBody>
          <a:bodyPr/>
          <a:lstStyle/>
          <a:p>
            <a:fld id="{84CF0023-DC91-494E-81CD-ABAE5B7196D0}" type="datetime1">
              <a:rPr lang="en-GB" smtClean="0"/>
              <a:t>31/10/2023</a:t>
            </a:fld>
            <a:endParaRPr lang="en-GB"/>
          </a:p>
        </p:txBody>
      </p:sp>
      <p:sp>
        <p:nvSpPr>
          <p:cNvPr id="5" name="Footer Placeholder 4">
            <a:extLst>
              <a:ext uri="{FF2B5EF4-FFF2-40B4-BE49-F238E27FC236}">
                <a16:creationId xmlns:a16="http://schemas.microsoft.com/office/drawing/2014/main" id="{CB94C593-9482-467C-B524-2A30B74D7D69}"/>
              </a:ext>
            </a:extLst>
          </p:cNvPr>
          <p:cNvSpPr>
            <a:spLocks noGrp="1"/>
          </p:cNvSpPr>
          <p:nvPr>
            <p:ph type="ftr" sz="quarter" idx="11"/>
          </p:nvPr>
        </p:nvSpPr>
        <p:spPr/>
        <p:txBody>
          <a:bodyPr/>
          <a:lstStyle/>
          <a:p>
            <a:endParaRPr lang="en-GB"/>
          </a:p>
        </p:txBody>
      </p:sp>
      <p:pic>
        <p:nvPicPr>
          <p:cNvPr id="7" name="Picture 6">
            <a:extLst>
              <a:ext uri="{FF2B5EF4-FFF2-40B4-BE49-F238E27FC236}">
                <a16:creationId xmlns:a16="http://schemas.microsoft.com/office/drawing/2014/main" id="{0D42CC7E-7BBD-43D8-A999-F4FE6E11B0D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4602" t="62938" r="24635" b="-358"/>
          <a:stretch/>
        </p:blipFill>
        <p:spPr>
          <a:xfrm rot="16200000">
            <a:off x="-3314171" y="3314172"/>
            <a:ext cx="8186689" cy="1558347"/>
          </a:xfrm>
          <a:prstGeom prst="rect">
            <a:avLst/>
          </a:prstGeom>
        </p:spPr>
      </p:pic>
      <p:sp>
        <p:nvSpPr>
          <p:cNvPr id="6" name="Slide Number Placeholder 5">
            <a:extLst>
              <a:ext uri="{FF2B5EF4-FFF2-40B4-BE49-F238E27FC236}">
                <a16:creationId xmlns:a16="http://schemas.microsoft.com/office/drawing/2014/main" id="{CE800E24-7D59-48A9-9413-06BD0D4F5D52}"/>
              </a:ext>
            </a:extLst>
          </p:cNvPr>
          <p:cNvSpPr>
            <a:spLocks noGrp="1"/>
          </p:cNvSpPr>
          <p:nvPr>
            <p:ph type="sldNum" sz="quarter" idx="12"/>
          </p:nvPr>
        </p:nvSpPr>
        <p:spPr>
          <a:xfrm>
            <a:off x="116985" y="365126"/>
            <a:ext cx="655748" cy="365125"/>
          </a:xfrm>
        </p:spPr>
        <p:txBody>
          <a:bodyPr/>
          <a:lstStyle>
            <a:lvl1pPr>
              <a:defRPr sz="2800">
                <a:solidFill>
                  <a:schemeClr val="bg1"/>
                </a:solidFill>
              </a:defRPr>
            </a:lvl1pPr>
          </a:lstStyle>
          <a:p>
            <a:fld id="{AD773501-A849-4862-9E29-EF020735AE50}" type="slidenum">
              <a:rPr lang="en-GB" smtClean="0"/>
              <a:pPr/>
              <a:t>‹#›</a:t>
            </a:fld>
            <a:endParaRPr lang="en-GB"/>
          </a:p>
        </p:txBody>
      </p:sp>
      <p:pic>
        <p:nvPicPr>
          <p:cNvPr id="8" name="Picture 7" descr="A blue and black logo&#10;&#10;Description automatically generated">
            <a:extLst>
              <a:ext uri="{FF2B5EF4-FFF2-40B4-BE49-F238E27FC236}">
                <a16:creationId xmlns:a16="http://schemas.microsoft.com/office/drawing/2014/main" id="{89A29731-0D21-3325-B628-13AC2061241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5345" y="5843823"/>
            <a:ext cx="908451" cy="885928"/>
          </a:xfrm>
          <a:prstGeom prst="ellipse">
            <a:avLst/>
          </a:prstGeom>
        </p:spPr>
      </p:pic>
    </p:spTree>
    <p:extLst>
      <p:ext uri="{BB962C8B-B14F-4D97-AF65-F5344CB8AC3E}">
        <p14:creationId xmlns:p14="http://schemas.microsoft.com/office/powerpoint/2010/main" val="111727118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7BF6A-7548-4F3F-B3DF-7BE6D30D5E70}"/>
              </a:ext>
            </a:extLst>
          </p:cNvPr>
          <p:cNvSpPr>
            <a:spLocks noGrp="1"/>
          </p:cNvSpPr>
          <p:nvPr>
            <p:ph type="title"/>
          </p:nvPr>
        </p:nvSpPr>
        <p:spPr>
          <a:xfrm>
            <a:off x="838200" y="365125"/>
            <a:ext cx="10515600" cy="1325563"/>
          </a:xfrm>
        </p:spPr>
        <p:txBody>
          <a:bodyPr/>
          <a:lstStyle>
            <a:lvl1pPr>
              <a:defRPr>
                <a:solidFill>
                  <a:schemeClr val="bg2">
                    <a:lumMod val="50000"/>
                  </a:schemeClr>
                </a:solidFill>
                <a:latin typeface="+mn-lt"/>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ED2F725A-F603-4670-B35C-8C0426107817}"/>
              </a:ext>
            </a:extLst>
          </p:cNvPr>
          <p:cNvSpPr>
            <a:spLocks noGrp="1"/>
          </p:cNvSpPr>
          <p:nvPr>
            <p:ph idx="1"/>
          </p:nvPr>
        </p:nvSpPr>
        <p:spPr>
          <a:xfrm>
            <a:off x="838202" y="1825625"/>
            <a:ext cx="10515599" cy="4351339"/>
          </a:xfrm>
        </p:spPr>
        <p:txBody>
          <a:bodyPr/>
          <a:lstStyle>
            <a:lvl1pPr>
              <a:defRPr>
                <a:solidFill>
                  <a:schemeClr val="bg2">
                    <a:lumMod val="50000"/>
                  </a:schemeClr>
                </a:solidFill>
                <a:latin typeface="+mn-lt"/>
              </a:defRPr>
            </a:lvl1pPr>
            <a:lvl2pPr>
              <a:defRPr>
                <a:solidFill>
                  <a:schemeClr val="bg2">
                    <a:lumMod val="50000"/>
                  </a:schemeClr>
                </a:solidFill>
                <a:latin typeface="+mn-lt"/>
              </a:defRPr>
            </a:lvl2pPr>
            <a:lvl3pPr>
              <a:defRPr>
                <a:solidFill>
                  <a:schemeClr val="bg2">
                    <a:lumMod val="50000"/>
                  </a:schemeClr>
                </a:solidFill>
                <a:latin typeface="+mn-lt"/>
              </a:defRPr>
            </a:lvl3pPr>
            <a:lvl4pPr>
              <a:defRPr>
                <a:solidFill>
                  <a:schemeClr val="bg2">
                    <a:lumMod val="50000"/>
                  </a:schemeClr>
                </a:solidFill>
                <a:latin typeface="+mn-lt"/>
              </a:defRPr>
            </a:lvl4pPr>
            <a:lvl5pPr>
              <a:defRPr>
                <a:solidFill>
                  <a:schemeClr val="bg2">
                    <a:lumMod val="50000"/>
                  </a:schemeClr>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D79A5E8-18BF-44BC-98DC-345B1C38FBCB}"/>
              </a:ext>
            </a:extLst>
          </p:cNvPr>
          <p:cNvSpPr>
            <a:spLocks noGrp="1"/>
          </p:cNvSpPr>
          <p:nvPr>
            <p:ph type="dt" sz="half" idx="10"/>
          </p:nvPr>
        </p:nvSpPr>
        <p:spPr/>
        <p:txBody>
          <a:bodyPr/>
          <a:lstStyle/>
          <a:p>
            <a:fld id="{84CF0023-DC91-494E-81CD-ABAE5B7196D0}" type="datetime1">
              <a:rPr lang="en-GB" smtClean="0"/>
              <a:t>31/10/2023</a:t>
            </a:fld>
            <a:endParaRPr lang="en-GB"/>
          </a:p>
        </p:txBody>
      </p:sp>
      <p:sp>
        <p:nvSpPr>
          <p:cNvPr id="5" name="Footer Placeholder 4">
            <a:extLst>
              <a:ext uri="{FF2B5EF4-FFF2-40B4-BE49-F238E27FC236}">
                <a16:creationId xmlns:a16="http://schemas.microsoft.com/office/drawing/2014/main" id="{CB94C593-9482-467C-B524-2A30B74D7D69}"/>
              </a:ext>
            </a:extLst>
          </p:cNvPr>
          <p:cNvSpPr>
            <a:spLocks noGrp="1"/>
          </p:cNvSpPr>
          <p:nvPr>
            <p:ph type="ftr" sz="quarter" idx="11"/>
          </p:nvPr>
        </p:nvSpPr>
        <p:spPr/>
        <p:txBody>
          <a:bodyPr/>
          <a:lstStyle/>
          <a:p>
            <a:endParaRPr lang="en-GB"/>
          </a:p>
        </p:txBody>
      </p:sp>
    </p:spTree>
    <p:extLst>
      <p:ext uri="{BB962C8B-B14F-4D97-AF65-F5344CB8AC3E}">
        <p14:creationId xmlns:p14="http://schemas.microsoft.com/office/powerpoint/2010/main" val="51145093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407580-EE4C-4DDC-904C-FD2A2D301D61}"/>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9C1085C1-DC16-4B30-96F4-ADB8806F6CDF}"/>
              </a:ext>
            </a:extLst>
          </p:cNvPr>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9AD5754-EB2C-4301-A18A-A766565376D2}"/>
              </a:ext>
            </a:extLst>
          </p:cNvPr>
          <p:cNvSpPr>
            <a:spLocks noGrp="1"/>
          </p:cNvSpPr>
          <p:nvPr>
            <p:ph type="dt" sz="half" idx="10"/>
          </p:nvPr>
        </p:nvSpPr>
        <p:spPr/>
        <p:txBody>
          <a:bodyPr/>
          <a:lstStyle/>
          <a:p>
            <a:fld id="{E793EE3B-3CBD-439F-9B43-9240AAED8991}" type="datetime1">
              <a:rPr lang="en-GB" smtClean="0"/>
              <a:t>31/10/2023</a:t>
            </a:fld>
            <a:endParaRPr lang="en-GB"/>
          </a:p>
        </p:txBody>
      </p:sp>
      <p:sp>
        <p:nvSpPr>
          <p:cNvPr id="5" name="Footer Placeholder 4">
            <a:extLst>
              <a:ext uri="{FF2B5EF4-FFF2-40B4-BE49-F238E27FC236}">
                <a16:creationId xmlns:a16="http://schemas.microsoft.com/office/drawing/2014/main" id="{1CC729A0-04EC-4118-A362-AB185C40B51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5EBD71F-6F41-4B91-8628-537F67C07A8D}"/>
              </a:ext>
            </a:extLst>
          </p:cNvPr>
          <p:cNvSpPr>
            <a:spLocks noGrp="1"/>
          </p:cNvSpPr>
          <p:nvPr>
            <p:ph type="sldNum" sz="quarter" idx="12"/>
          </p:nvPr>
        </p:nvSpPr>
        <p:spPr/>
        <p:txBody>
          <a:bodyPr/>
          <a:lstStyle/>
          <a:p>
            <a:fld id="{AD773501-A849-4862-9E29-EF020735AE50}" type="slidenum">
              <a:rPr lang="en-GB" smtClean="0"/>
              <a:t>‹#›</a:t>
            </a:fld>
            <a:endParaRPr lang="en-GB"/>
          </a:p>
        </p:txBody>
      </p:sp>
    </p:spTree>
    <p:extLst>
      <p:ext uri="{BB962C8B-B14F-4D97-AF65-F5344CB8AC3E}">
        <p14:creationId xmlns:p14="http://schemas.microsoft.com/office/powerpoint/2010/main" val="190131560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9DE000-88AC-407D-A447-24AC5559C4C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03D9CBE-F03A-4C05-8FEC-F893490C3AD2}"/>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B556B1D7-49FC-462C-833D-0B7DA8F3448A}"/>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089D8A80-939C-4F55-A1AF-6AA501189F25}"/>
              </a:ext>
            </a:extLst>
          </p:cNvPr>
          <p:cNvSpPr>
            <a:spLocks noGrp="1"/>
          </p:cNvSpPr>
          <p:nvPr>
            <p:ph type="dt" sz="half" idx="10"/>
          </p:nvPr>
        </p:nvSpPr>
        <p:spPr/>
        <p:txBody>
          <a:bodyPr/>
          <a:lstStyle/>
          <a:p>
            <a:fld id="{3E1A28E0-31ED-41E0-B097-0DB0288BDD14}" type="datetime1">
              <a:rPr lang="en-GB" smtClean="0"/>
              <a:t>31/10/2023</a:t>
            </a:fld>
            <a:endParaRPr lang="en-GB"/>
          </a:p>
        </p:txBody>
      </p:sp>
      <p:sp>
        <p:nvSpPr>
          <p:cNvPr id="6" name="Footer Placeholder 5">
            <a:extLst>
              <a:ext uri="{FF2B5EF4-FFF2-40B4-BE49-F238E27FC236}">
                <a16:creationId xmlns:a16="http://schemas.microsoft.com/office/drawing/2014/main" id="{C35471B4-BE90-4B58-B8E5-FA47917779D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9E5A942-F992-4F99-9B84-DA270BA7C8EF}"/>
              </a:ext>
            </a:extLst>
          </p:cNvPr>
          <p:cNvSpPr>
            <a:spLocks noGrp="1"/>
          </p:cNvSpPr>
          <p:nvPr>
            <p:ph type="sldNum" sz="quarter" idx="12"/>
          </p:nvPr>
        </p:nvSpPr>
        <p:spPr/>
        <p:txBody>
          <a:bodyPr/>
          <a:lstStyle/>
          <a:p>
            <a:fld id="{AD773501-A849-4862-9E29-EF020735AE50}" type="slidenum">
              <a:rPr lang="en-GB" smtClean="0"/>
              <a:t>‹#›</a:t>
            </a:fld>
            <a:endParaRPr lang="en-GB"/>
          </a:p>
        </p:txBody>
      </p:sp>
    </p:spTree>
    <p:extLst>
      <p:ext uri="{BB962C8B-B14F-4D97-AF65-F5344CB8AC3E}">
        <p14:creationId xmlns:p14="http://schemas.microsoft.com/office/powerpoint/2010/main" val="285293662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FBBA92-88EA-4C0E-939E-034D3F6FDF1B}"/>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167FF04-48A7-42EB-964C-98B0086BA31F}"/>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C4D3DF0-C4F4-4D65-8B9C-F85183748238}"/>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D80F4B2-A870-42D3-B190-7061C3FA9D3E}"/>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9931DEB-583C-4E6D-B5D5-EB72764F4F6F}"/>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1E7EA8B8-713E-4D6F-A7F8-5FA22C0DC792}"/>
              </a:ext>
            </a:extLst>
          </p:cNvPr>
          <p:cNvSpPr>
            <a:spLocks noGrp="1"/>
          </p:cNvSpPr>
          <p:nvPr>
            <p:ph type="dt" sz="half" idx="10"/>
          </p:nvPr>
        </p:nvSpPr>
        <p:spPr/>
        <p:txBody>
          <a:bodyPr/>
          <a:lstStyle/>
          <a:p>
            <a:fld id="{04C1A239-54B4-4AA1-97CD-009D232A03C1}" type="datetime1">
              <a:rPr lang="en-GB" smtClean="0"/>
              <a:t>31/10/2023</a:t>
            </a:fld>
            <a:endParaRPr lang="en-GB"/>
          </a:p>
        </p:txBody>
      </p:sp>
      <p:sp>
        <p:nvSpPr>
          <p:cNvPr id="8" name="Footer Placeholder 7">
            <a:extLst>
              <a:ext uri="{FF2B5EF4-FFF2-40B4-BE49-F238E27FC236}">
                <a16:creationId xmlns:a16="http://schemas.microsoft.com/office/drawing/2014/main" id="{1433FF5A-DDBA-470C-92BF-92754CA576A2}"/>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A2F8DF7A-D6B7-469E-B76D-79888E8EF8CB}"/>
              </a:ext>
            </a:extLst>
          </p:cNvPr>
          <p:cNvSpPr>
            <a:spLocks noGrp="1"/>
          </p:cNvSpPr>
          <p:nvPr>
            <p:ph type="sldNum" sz="quarter" idx="12"/>
          </p:nvPr>
        </p:nvSpPr>
        <p:spPr/>
        <p:txBody>
          <a:bodyPr/>
          <a:lstStyle/>
          <a:p>
            <a:fld id="{AD773501-A849-4862-9E29-EF020735AE50}" type="slidenum">
              <a:rPr lang="en-GB" smtClean="0"/>
              <a:t>‹#›</a:t>
            </a:fld>
            <a:endParaRPr lang="en-GB"/>
          </a:p>
        </p:txBody>
      </p:sp>
    </p:spTree>
    <p:extLst>
      <p:ext uri="{BB962C8B-B14F-4D97-AF65-F5344CB8AC3E}">
        <p14:creationId xmlns:p14="http://schemas.microsoft.com/office/powerpoint/2010/main" val="309458503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A0F509-73E8-4A4C-96ED-0D184D2C7D55}"/>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8FB6B990-6294-48C1-9542-531A1551ADDD}"/>
              </a:ext>
            </a:extLst>
          </p:cNvPr>
          <p:cNvSpPr>
            <a:spLocks noGrp="1"/>
          </p:cNvSpPr>
          <p:nvPr>
            <p:ph type="dt" sz="half" idx="10"/>
          </p:nvPr>
        </p:nvSpPr>
        <p:spPr/>
        <p:txBody>
          <a:bodyPr/>
          <a:lstStyle/>
          <a:p>
            <a:fld id="{E9F32717-B706-4A29-BD44-7211D2222A91}" type="datetime1">
              <a:rPr lang="en-GB" smtClean="0"/>
              <a:t>31/10/2023</a:t>
            </a:fld>
            <a:endParaRPr lang="en-GB"/>
          </a:p>
        </p:txBody>
      </p:sp>
      <p:sp>
        <p:nvSpPr>
          <p:cNvPr id="4" name="Footer Placeholder 3">
            <a:extLst>
              <a:ext uri="{FF2B5EF4-FFF2-40B4-BE49-F238E27FC236}">
                <a16:creationId xmlns:a16="http://schemas.microsoft.com/office/drawing/2014/main" id="{13D4E4F6-24D6-4EDB-A396-6E297A3ACBC9}"/>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37A6EEF4-7F31-4E18-913D-1163CC745E22}"/>
              </a:ext>
            </a:extLst>
          </p:cNvPr>
          <p:cNvSpPr>
            <a:spLocks noGrp="1"/>
          </p:cNvSpPr>
          <p:nvPr>
            <p:ph type="sldNum" sz="quarter" idx="12"/>
          </p:nvPr>
        </p:nvSpPr>
        <p:spPr/>
        <p:txBody>
          <a:bodyPr/>
          <a:lstStyle/>
          <a:p>
            <a:fld id="{AD773501-A849-4862-9E29-EF020735AE50}" type="slidenum">
              <a:rPr lang="en-GB" smtClean="0"/>
              <a:t>‹#›</a:t>
            </a:fld>
            <a:endParaRPr lang="en-GB"/>
          </a:p>
        </p:txBody>
      </p:sp>
    </p:spTree>
    <p:extLst>
      <p:ext uri="{BB962C8B-B14F-4D97-AF65-F5344CB8AC3E}">
        <p14:creationId xmlns:p14="http://schemas.microsoft.com/office/powerpoint/2010/main" val="185097460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3EA011F-8310-4640-9BEF-48CE3EFA27FA}"/>
              </a:ext>
            </a:extLst>
          </p:cNvPr>
          <p:cNvSpPr>
            <a:spLocks noGrp="1"/>
          </p:cNvSpPr>
          <p:nvPr>
            <p:ph type="dt" sz="half" idx="10"/>
          </p:nvPr>
        </p:nvSpPr>
        <p:spPr/>
        <p:txBody>
          <a:bodyPr/>
          <a:lstStyle/>
          <a:p>
            <a:fld id="{7C9657C5-EE53-4AA8-85B4-55173CD2614C}" type="datetime1">
              <a:rPr lang="en-GB" smtClean="0"/>
              <a:t>31/10/2023</a:t>
            </a:fld>
            <a:endParaRPr lang="en-GB"/>
          </a:p>
        </p:txBody>
      </p:sp>
      <p:sp>
        <p:nvSpPr>
          <p:cNvPr id="3" name="Footer Placeholder 2">
            <a:extLst>
              <a:ext uri="{FF2B5EF4-FFF2-40B4-BE49-F238E27FC236}">
                <a16:creationId xmlns:a16="http://schemas.microsoft.com/office/drawing/2014/main" id="{DE0EA94D-E26D-4B07-AF82-AFB79AD2972B}"/>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F5BD963-92B4-4441-9315-468B832E2023}"/>
              </a:ext>
            </a:extLst>
          </p:cNvPr>
          <p:cNvSpPr>
            <a:spLocks noGrp="1"/>
          </p:cNvSpPr>
          <p:nvPr>
            <p:ph type="sldNum" sz="quarter" idx="12"/>
          </p:nvPr>
        </p:nvSpPr>
        <p:spPr/>
        <p:txBody>
          <a:bodyPr/>
          <a:lstStyle/>
          <a:p>
            <a:fld id="{AD773501-A849-4862-9E29-EF020735AE50}" type="slidenum">
              <a:rPr lang="en-GB" smtClean="0"/>
              <a:t>‹#›</a:t>
            </a:fld>
            <a:endParaRPr lang="en-GB"/>
          </a:p>
        </p:txBody>
      </p:sp>
    </p:spTree>
    <p:extLst>
      <p:ext uri="{BB962C8B-B14F-4D97-AF65-F5344CB8AC3E}">
        <p14:creationId xmlns:p14="http://schemas.microsoft.com/office/powerpoint/2010/main" val="407757617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609E21-8C21-4144-9FED-75E18031F94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808DDC62-2AC9-4829-B84A-C0A3ACE3D7DD}"/>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F05A3D82-B712-4607-B5D7-6DF32A382733}"/>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50889DF-DE6F-4976-AFB1-86A167E95C4C}"/>
              </a:ext>
            </a:extLst>
          </p:cNvPr>
          <p:cNvSpPr>
            <a:spLocks noGrp="1"/>
          </p:cNvSpPr>
          <p:nvPr>
            <p:ph type="dt" sz="half" idx="10"/>
          </p:nvPr>
        </p:nvSpPr>
        <p:spPr/>
        <p:txBody>
          <a:bodyPr/>
          <a:lstStyle/>
          <a:p>
            <a:fld id="{15957666-6A8C-4774-BA6A-1DB21AAF8DF9}" type="datetime1">
              <a:rPr lang="en-GB" smtClean="0"/>
              <a:t>31/10/2023</a:t>
            </a:fld>
            <a:endParaRPr lang="en-GB"/>
          </a:p>
        </p:txBody>
      </p:sp>
      <p:sp>
        <p:nvSpPr>
          <p:cNvPr id="6" name="Footer Placeholder 5">
            <a:extLst>
              <a:ext uri="{FF2B5EF4-FFF2-40B4-BE49-F238E27FC236}">
                <a16:creationId xmlns:a16="http://schemas.microsoft.com/office/drawing/2014/main" id="{CC8030EA-9A4A-40D8-A77F-EEFB4B79273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2700F4F-2343-4E30-BB35-06EAACEA2787}"/>
              </a:ext>
            </a:extLst>
          </p:cNvPr>
          <p:cNvSpPr>
            <a:spLocks noGrp="1"/>
          </p:cNvSpPr>
          <p:nvPr>
            <p:ph type="sldNum" sz="quarter" idx="12"/>
          </p:nvPr>
        </p:nvSpPr>
        <p:spPr/>
        <p:txBody>
          <a:bodyPr/>
          <a:lstStyle/>
          <a:p>
            <a:fld id="{AD773501-A849-4862-9E29-EF020735AE50}" type="slidenum">
              <a:rPr lang="en-GB" smtClean="0"/>
              <a:t>‹#›</a:t>
            </a:fld>
            <a:endParaRPr lang="en-GB"/>
          </a:p>
        </p:txBody>
      </p:sp>
    </p:spTree>
    <p:extLst>
      <p:ext uri="{BB962C8B-B14F-4D97-AF65-F5344CB8AC3E}">
        <p14:creationId xmlns:p14="http://schemas.microsoft.com/office/powerpoint/2010/main" val="365402011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CA05F5-E83C-466D-8C16-C2E56A91499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06E18727-8A93-4D17-AD2E-C3544B05BF03}"/>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GB"/>
          </a:p>
        </p:txBody>
      </p:sp>
      <p:sp>
        <p:nvSpPr>
          <p:cNvPr id="4" name="Text Placeholder 3">
            <a:extLst>
              <a:ext uri="{FF2B5EF4-FFF2-40B4-BE49-F238E27FC236}">
                <a16:creationId xmlns:a16="http://schemas.microsoft.com/office/drawing/2014/main" id="{6C860920-8EAC-44C2-B5CA-374DA9603EB7}"/>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4B45EE9-DDF8-406E-B975-B14AF00A1F0F}"/>
              </a:ext>
            </a:extLst>
          </p:cNvPr>
          <p:cNvSpPr>
            <a:spLocks noGrp="1"/>
          </p:cNvSpPr>
          <p:nvPr>
            <p:ph type="dt" sz="half" idx="10"/>
          </p:nvPr>
        </p:nvSpPr>
        <p:spPr/>
        <p:txBody>
          <a:bodyPr/>
          <a:lstStyle/>
          <a:p>
            <a:fld id="{FA9B68CD-5E52-4386-81D4-BB80C26D8261}" type="datetime1">
              <a:rPr lang="en-GB" smtClean="0"/>
              <a:t>31/10/2023</a:t>
            </a:fld>
            <a:endParaRPr lang="en-GB"/>
          </a:p>
        </p:txBody>
      </p:sp>
      <p:sp>
        <p:nvSpPr>
          <p:cNvPr id="6" name="Footer Placeholder 5">
            <a:extLst>
              <a:ext uri="{FF2B5EF4-FFF2-40B4-BE49-F238E27FC236}">
                <a16:creationId xmlns:a16="http://schemas.microsoft.com/office/drawing/2014/main" id="{1039526A-F6F4-4115-8331-CD2BBEA0ECF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D217706-1942-4239-8587-3CDC40AF23CB}"/>
              </a:ext>
            </a:extLst>
          </p:cNvPr>
          <p:cNvSpPr>
            <a:spLocks noGrp="1"/>
          </p:cNvSpPr>
          <p:nvPr>
            <p:ph type="sldNum" sz="quarter" idx="12"/>
          </p:nvPr>
        </p:nvSpPr>
        <p:spPr/>
        <p:txBody>
          <a:bodyPr/>
          <a:lstStyle/>
          <a:p>
            <a:fld id="{AD773501-A849-4862-9E29-EF020735AE50}" type="slidenum">
              <a:rPr lang="en-GB" smtClean="0"/>
              <a:t>‹#›</a:t>
            </a:fld>
            <a:endParaRPr lang="en-GB"/>
          </a:p>
        </p:txBody>
      </p:sp>
    </p:spTree>
    <p:extLst>
      <p:ext uri="{BB962C8B-B14F-4D97-AF65-F5344CB8AC3E}">
        <p14:creationId xmlns:p14="http://schemas.microsoft.com/office/powerpoint/2010/main" val="207304902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EAD05-27DD-4D37-A4CA-DBCCB08CFDAA}"/>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4D2E3F1-195F-42FA-B0B4-C2E894B0564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C7D0623-5099-4519-B8D5-BD48ABDE64B6}"/>
              </a:ext>
            </a:extLst>
          </p:cNvPr>
          <p:cNvSpPr>
            <a:spLocks noGrp="1"/>
          </p:cNvSpPr>
          <p:nvPr>
            <p:ph type="dt" sz="half" idx="10"/>
          </p:nvPr>
        </p:nvSpPr>
        <p:spPr/>
        <p:txBody>
          <a:bodyPr/>
          <a:lstStyle/>
          <a:p>
            <a:fld id="{75F0C952-77BE-4A48-B19C-1E9B3F23D827}" type="datetime1">
              <a:rPr lang="en-GB" smtClean="0"/>
              <a:t>31/10/2023</a:t>
            </a:fld>
            <a:endParaRPr lang="en-GB"/>
          </a:p>
        </p:txBody>
      </p:sp>
      <p:sp>
        <p:nvSpPr>
          <p:cNvPr id="5" name="Footer Placeholder 4">
            <a:extLst>
              <a:ext uri="{FF2B5EF4-FFF2-40B4-BE49-F238E27FC236}">
                <a16:creationId xmlns:a16="http://schemas.microsoft.com/office/drawing/2014/main" id="{AD886CF1-95EF-4268-82B9-B10DE926644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A832C9C-D071-4B5D-AD56-BF6CA8A3E00A}"/>
              </a:ext>
            </a:extLst>
          </p:cNvPr>
          <p:cNvSpPr>
            <a:spLocks noGrp="1"/>
          </p:cNvSpPr>
          <p:nvPr>
            <p:ph type="sldNum" sz="quarter" idx="12"/>
          </p:nvPr>
        </p:nvSpPr>
        <p:spPr/>
        <p:txBody>
          <a:bodyPr/>
          <a:lstStyle/>
          <a:p>
            <a:fld id="{AD773501-A849-4862-9E29-EF020735AE50}" type="slidenum">
              <a:rPr lang="en-GB" smtClean="0"/>
              <a:t>‹#›</a:t>
            </a:fld>
            <a:endParaRPr lang="en-GB"/>
          </a:p>
        </p:txBody>
      </p:sp>
    </p:spTree>
    <p:extLst>
      <p:ext uri="{BB962C8B-B14F-4D97-AF65-F5344CB8AC3E}">
        <p14:creationId xmlns:p14="http://schemas.microsoft.com/office/powerpoint/2010/main" val="36929626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1E2342E-9330-4BB7-8B1D-045B880611B8}"/>
              </a:ext>
            </a:extLst>
          </p:cNvPr>
          <p:cNvSpPr>
            <a:spLocks noGrp="1"/>
          </p:cNvSpPr>
          <p:nvPr>
            <p:ph type="dt" sz="half" idx="10"/>
          </p:nvPr>
        </p:nvSpPr>
        <p:spPr/>
        <p:txBody>
          <a:bodyPr/>
          <a:lstStyle/>
          <a:p>
            <a:fld id="{84C2CDD2-7ADD-42CB-B708-BE6DB136EC22}" type="datetime1">
              <a:rPr lang="en-GB" smtClean="0"/>
              <a:t>31/10/2023</a:t>
            </a:fld>
            <a:endParaRPr lang="en-GB" dirty="0"/>
          </a:p>
        </p:txBody>
      </p:sp>
      <p:sp>
        <p:nvSpPr>
          <p:cNvPr id="3" name="Footer Placeholder 2">
            <a:extLst>
              <a:ext uri="{FF2B5EF4-FFF2-40B4-BE49-F238E27FC236}">
                <a16:creationId xmlns:a16="http://schemas.microsoft.com/office/drawing/2014/main" id="{74965B5D-A0DA-46A2-8211-E32405DC1475}"/>
              </a:ext>
            </a:extLst>
          </p:cNvPr>
          <p:cNvSpPr>
            <a:spLocks noGrp="1"/>
          </p:cNvSpPr>
          <p:nvPr>
            <p:ph type="ftr" sz="quarter" idx="11"/>
          </p:nvPr>
        </p:nvSpPr>
        <p:spPr/>
        <p:txBody>
          <a:bodyPr/>
          <a:lstStyle/>
          <a:p>
            <a:endParaRPr lang="en-GB" dirty="0"/>
          </a:p>
        </p:txBody>
      </p:sp>
      <p:sp>
        <p:nvSpPr>
          <p:cNvPr id="4" name="Slide Number Placeholder 3">
            <a:extLst>
              <a:ext uri="{FF2B5EF4-FFF2-40B4-BE49-F238E27FC236}">
                <a16:creationId xmlns:a16="http://schemas.microsoft.com/office/drawing/2014/main" id="{EB1383DD-ED93-493E-AF86-79F88303C178}"/>
              </a:ext>
            </a:extLst>
          </p:cNvPr>
          <p:cNvSpPr>
            <a:spLocks noGrp="1"/>
          </p:cNvSpPr>
          <p:nvPr>
            <p:ph type="sldNum" sz="quarter" idx="12"/>
          </p:nvPr>
        </p:nvSpPr>
        <p:spPr/>
        <p:txBody>
          <a:bodyPr/>
          <a:lstStyle/>
          <a:p>
            <a:fld id="{507B77E4-D16E-4E80-BECE-B10ACE50DA11}" type="slidenum">
              <a:rPr lang="en-GB" smtClean="0"/>
              <a:t>‹#›</a:t>
            </a:fld>
            <a:endParaRPr lang="en-GB" dirty="0"/>
          </a:p>
        </p:txBody>
      </p:sp>
    </p:spTree>
    <p:extLst>
      <p:ext uri="{BB962C8B-B14F-4D97-AF65-F5344CB8AC3E}">
        <p14:creationId xmlns:p14="http://schemas.microsoft.com/office/powerpoint/2010/main" val="263819098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5639370-5699-4621-86AC-B3ED976FA239}"/>
              </a:ext>
            </a:extLst>
          </p:cNvPr>
          <p:cNvSpPr>
            <a:spLocks noGrp="1"/>
          </p:cNvSpPr>
          <p:nvPr>
            <p:ph type="title" orient="vert"/>
          </p:nvPr>
        </p:nvSpPr>
        <p:spPr>
          <a:xfrm>
            <a:off x="8724901" y="365126"/>
            <a:ext cx="2628900" cy="5811839"/>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796A292-D6F1-4639-93C6-D2C4A11F8672}"/>
              </a:ext>
            </a:extLst>
          </p:cNvPr>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F02F9C7-57A5-4535-845A-A59EE1126C8A}"/>
              </a:ext>
            </a:extLst>
          </p:cNvPr>
          <p:cNvSpPr>
            <a:spLocks noGrp="1"/>
          </p:cNvSpPr>
          <p:nvPr>
            <p:ph type="dt" sz="half" idx="10"/>
          </p:nvPr>
        </p:nvSpPr>
        <p:spPr/>
        <p:txBody>
          <a:bodyPr/>
          <a:lstStyle/>
          <a:p>
            <a:fld id="{31F95A26-2462-4ED8-B00E-DD04917F63A8}" type="datetime1">
              <a:rPr lang="en-GB" smtClean="0"/>
              <a:t>31/10/2023</a:t>
            </a:fld>
            <a:endParaRPr lang="en-GB"/>
          </a:p>
        </p:txBody>
      </p:sp>
      <p:sp>
        <p:nvSpPr>
          <p:cNvPr id="5" name="Footer Placeholder 4">
            <a:extLst>
              <a:ext uri="{FF2B5EF4-FFF2-40B4-BE49-F238E27FC236}">
                <a16:creationId xmlns:a16="http://schemas.microsoft.com/office/drawing/2014/main" id="{5C2D3C73-2B6C-476A-BAB8-F73F3C64A37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07DD286-7E5E-46FF-AEF2-89F4EF28E62C}"/>
              </a:ext>
            </a:extLst>
          </p:cNvPr>
          <p:cNvSpPr>
            <a:spLocks noGrp="1"/>
          </p:cNvSpPr>
          <p:nvPr>
            <p:ph type="sldNum" sz="quarter" idx="12"/>
          </p:nvPr>
        </p:nvSpPr>
        <p:spPr/>
        <p:txBody>
          <a:bodyPr/>
          <a:lstStyle/>
          <a:p>
            <a:fld id="{AD773501-A849-4862-9E29-EF020735AE50}" type="slidenum">
              <a:rPr lang="en-GB" smtClean="0"/>
              <a:t>‹#›</a:t>
            </a:fld>
            <a:endParaRPr lang="en-GB"/>
          </a:p>
        </p:txBody>
      </p:sp>
    </p:spTree>
    <p:extLst>
      <p:ext uri="{BB962C8B-B14F-4D97-AF65-F5344CB8AC3E}">
        <p14:creationId xmlns:p14="http://schemas.microsoft.com/office/powerpoint/2010/main" val="151148807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520623-8CBB-404D-E759-00B8B50426F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A41EA2F8-542C-974F-CB58-EC9F6622AE4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82B8313A-BE2F-BB3A-292E-3265CD85B5CF}"/>
              </a:ext>
            </a:extLst>
          </p:cNvPr>
          <p:cNvSpPr>
            <a:spLocks noGrp="1"/>
          </p:cNvSpPr>
          <p:nvPr>
            <p:ph type="dt" sz="half" idx="10"/>
          </p:nvPr>
        </p:nvSpPr>
        <p:spPr/>
        <p:txBody>
          <a:bodyPr/>
          <a:lstStyle/>
          <a:p>
            <a:fld id="{6442EDD9-A530-488A-AA0A-50C9274D40AD}" type="datetime1">
              <a:rPr lang="en-GB" smtClean="0"/>
              <a:t>31/10/2023</a:t>
            </a:fld>
            <a:endParaRPr lang="en-GB"/>
          </a:p>
        </p:txBody>
      </p:sp>
      <p:sp>
        <p:nvSpPr>
          <p:cNvPr id="5" name="Footer Placeholder 4">
            <a:extLst>
              <a:ext uri="{FF2B5EF4-FFF2-40B4-BE49-F238E27FC236}">
                <a16:creationId xmlns:a16="http://schemas.microsoft.com/office/drawing/2014/main" id="{E7C4DEF6-EB5C-A82D-DDC3-C69A0A9D5A64}"/>
              </a:ext>
            </a:extLst>
          </p:cNvPr>
          <p:cNvSpPr>
            <a:spLocks noGrp="1"/>
          </p:cNvSpPr>
          <p:nvPr>
            <p:ph type="ftr" sz="quarter" idx="11"/>
          </p:nvPr>
        </p:nvSpPr>
        <p:spPr/>
        <p:txBody>
          <a:bodyPr/>
          <a:lstStyle/>
          <a:p>
            <a:r>
              <a:rPr lang="en-GB"/>
              <a:t>Connected  •  Supported  •  Influential</a:t>
            </a:r>
          </a:p>
        </p:txBody>
      </p:sp>
      <p:sp>
        <p:nvSpPr>
          <p:cNvPr id="6" name="Slide Number Placeholder 5">
            <a:extLst>
              <a:ext uri="{FF2B5EF4-FFF2-40B4-BE49-F238E27FC236}">
                <a16:creationId xmlns:a16="http://schemas.microsoft.com/office/drawing/2014/main" id="{49682118-2219-6E98-020B-72582DCBE3EA}"/>
              </a:ext>
            </a:extLst>
          </p:cNvPr>
          <p:cNvSpPr>
            <a:spLocks noGrp="1"/>
          </p:cNvSpPr>
          <p:nvPr>
            <p:ph type="sldNum" sz="quarter" idx="12"/>
          </p:nvPr>
        </p:nvSpPr>
        <p:spPr/>
        <p:txBody>
          <a:bodyPr/>
          <a:lstStyle/>
          <a:p>
            <a:fld id="{85881CCF-7C0C-411E-B15F-0CBF94902859}" type="slidenum">
              <a:rPr lang="en-GB" smtClean="0"/>
              <a:t>‹#›</a:t>
            </a:fld>
            <a:endParaRPr lang="en-GB"/>
          </a:p>
        </p:txBody>
      </p:sp>
    </p:spTree>
    <p:extLst>
      <p:ext uri="{BB962C8B-B14F-4D97-AF65-F5344CB8AC3E}">
        <p14:creationId xmlns:p14="http://schemas.microsoft.com/office/powerpoint/2010/main" val="34826161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F673DE-20D1-4DE3-9909-301E3458F67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A3B304F6-BAFB-4712-9511-A472107E63A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D93B43B6-65D9-4DEE-9C63-6F84E8EC08C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1232E8C-2485-4D6E-AECB-0C245F1440CF}"/>
              </a:ext>
            </a:extLst>
          </p:cNvPr>
          <p:cNvSpPr>
            <a:spLocks noGrp="1"/>
          </p:cNvSpPr>
          <p:nvPr>
            <p:ph type="dt" sz="half" idx="10"/>
          </p:nvPr>
        </p:nvSpPr>
        <p:spPr/>
        <p:txBody>
          <a:bodyPr/>
          <a:lstStyle/>
          <a:p>
            <a:fld id="{0FC64D67-73EF-4625-9A17-393191BC9E4A}" type="datetime1">
              <a:rPr lang="en-GB" smtClean="0"/>
              <a:t>31/10/2023</a:t>
            </a:fld>
            <a:endParaRPr lang="en-GB" dirty="0"/>
          </a:p>
        </p:txBody>
      </p:sp>
      <p:sp>
        <p:nvSpPr>
          <p:cNvPr id="6" name="Footer Placeholder 5">
            <a:extLst>
              <a:ext uri="{FF2B5EF4-FFF2-40B4-BE49-F238E27FC236}">
                <a16:creationId xmlns:a16="http://schemas.microsoft.com/office/drawing/2014/main" id="{53323B59-9DC2-4E2E-A551-295FD78C8399}"/>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4F55A9DC-2666-4674-A378-4F964ECB643B}"/>
              </a:ext>
            </a:extLst>
          </p:cNvPr>
          <p:cNvSpPr>
            <a:spLocks noGrp="1"/>
          </p:cNvSpPr>
          <p:nvPr>
            <p:ph type="sldNum" sz="quarter" idx="12"/>
          </p:nvPr>
        </p:nvSpPr>
        <p:spPr/>
        <p:txBody>
          <a:bodyPr/>
          <a:lstStyle/>
          <a:p>
            <a:fld id="{507B77E4-D16E-4E80-BECE-B10ACE50DA11}" type="slidenum">
              <a:rPr lang="en-GB" smtClean="0"/>
              <a:t>‹#›</a:t>
            </a:fld>
            <a:endParaRPr lang="en-GB" dirty="0"/>
          </a:p>
        </p:txBody>
      </p:sp>
    </p:spTree>
    <p:extLst>
      <p:ext uri="{BB962C8B-B14F-4D97-AF65-F5344CB8AC3E}">
        <p14:creationId xmlns:p14="http://schemas.microsoft.com/office/powerpoint/2010/main" val="38747703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1B9F1A-672D-4601-821E-4E993AAB2CA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A9708FC2-EB7D-47B9-BF7A-F9AB3C9884E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a:extLst>
              <a:ext uri="{FF2B5EF4-FFF2-40B4-BE49-F238E27FC236}">
                <a16:creationId xmlns:a16="http://schemas.microsoft.com/office/drawing/2014/main" id="{0753C29C-A160-4F25-9587-0CEA6008289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07D60E5-6D85-45B1-BC0A-68BB62925B40}"/>
              </a:ext>
            </a:extLst>
          </p:cNvPr>
          <p:cNvSpPr>
            <a:spLocks noGrp="1"/>
          </p:cNvSpPr>
          <p:nvPr>
            <p:ph type="dt" sz="half" idx="10"/>
          </p:nvPr>
        </p:nvSpPr>
        <p:spPr/>
        <p:txBody>
          <a:bodyPr/>
          <a:lstStyle/>
          <a:p>
            <a:fld id="{0E46408F-839C-4528-8E66-C8B416F8CD10}" type="datetime1">
              <a:rPr lang="en-GB" smtClean="0"/>
              <a:t>31/10/2023</a:t>
            </a:fld>
            <a:endParaRPr lang="en-GB" dirty="0"/>
          </a:p>
        </p:txBody>
      </p:sp>
      <p:sp>
        <p:nvSpPr>
          <p:cNvPr id="6" name="Footer Placeholder 5">
            <a:extLst>
              <a:ext uri="{FF2B5EF4-FFF2-40B4-BE49-F238E27FC236}">
                <a16:creationId xmlns:a16="http://schemas.microsoft.com/office/drawing/2014/main" id="{CA8BCEA8-6C61-4C97-BF0B-9E6C516EB7E3}"/>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84F38056-AD93-45F0-A069-03818ECC1C4E}"/>
              </a:ext>
            </a:extLst>
          </p:cNvPr>
          <p:cNvSpPr>
            <a:spLocks noGrp="1"/>
          </p:cNvSpPr>
          <p:nvPr>
            <p:ph type="sldNum" sz="quarter" idx="12"/>
          </p:nvPr>
        </p:nvSpPr>
        <p:spPr/>
        <p:txBody>
          <a:bodyPr/>
          <a:lstStyle/>
          <a:p>
            <a:fld id="{507B77E4-D16E-4E80-BECE-B10ACE50DA11}" type="slidenum">
              <a:rPr lang="en-GB" smtClean="0"/>
              <a:t>‹#›</a:t>
            </a:fld>
            <a:endParaRPr lang="en-GB" dirty="0"/>
          </a:p>
        </p:txBody>
      </p:sp>
    </p:spTree>
    <p:extLst>
      <p:ext uri="{BB962C8B-B14F-4D97-AF65-F5344CB8AC3E}">
        <p14:creationId xmlns:p14="http://schemas.microsoft.com/office/powerpoint/2010/main" val="27362118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5.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theme" Target="../theme/theme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7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31F84AF1-0702-4EF9-813A-2BB361D138CF}"/>
              </a:ext>
            </a:extLst>
          </p:cNvPr>
          <p:cNvSpPr/>
          <p:nvPr userDrawn="1"/>
        </p:nvSpPr>
        <p:spPr>
          <a:xfrm>
            <a:off x="11524891" y="6356349"/>
            <a:ext cx="475890" cy="682806"/>
          </a:xfrm>
          <a:prstGeom prst="roundRect">
            <a:avLst/>
          </a:prstGeom>
          <a:solidFill>
            <a:srgbClr val="0072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Placeholder 1">
            <a:extLst>
              <a:ext uri="{FF2B5EF4-FFF2-40B4-BE49-F238E27FC236}">
                <a16:creationId xmlns:a16="http://schemas.microsoft.com/office/drawing/2014/main" id="{A2D1E01E-7A71-4DCC-B6D0-3CB0B9956D74}"/>
              </a:ext>
            </a:extLst>
          </p:cNvPr>
          <p:cNvSpPr>
            <a:spLocks noGrp="1"/>
          </p:cNvSpPr>
          <p:nvPr>
            <p:ph type="title"/>
          </p:nvPr>
        </p:nvSpPr>
        <p:spPr>
          <a:xfrm>
            <a:off x="838200" y="365125"/>
            <a:ext cx="9358223" cy="132556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D660E52C-EF14-4C0E-A81C-450249A6B7F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932ADC1E-D8D2-4584-B53B-A7A901FFF18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D4C0929-79B8-456B-90A3-D74C5E125E35}" type="datetime1">
              <a:rPr lang="en-GB" smtClean="0"/>
              <a:t>31/10/2023</a:t>
            </a:fld>
            <a:endParaRPr lang="en-GB" dirty="0"/>
          </a:p>
        </p:txBody>
      </p:sp>
      <p:sp>
        <p:nvSpPr>
          <p:cNvPr id="5" name="Footer Placeholder 4">
            <a:extLst>
              <a:ext uri="{FF2B5EF4-FFF2-40B4-BE49-F238E27FC236}">
                <a16:creationId xmlns:a16="http://schemas.microsoft.com/office/drawing/2014/main" id="{D0B93FF6-EAEF-4B43-A31B-64728A3470B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a:extLst>
              <a:ext uri="{FF2B5EF4-FFF2-40B4-BE49-F238E27FC236}">
                <a16:creationId xmlns:a16="http://schemas.microsoft.com/office/drawing/2014/main" id="{E2EC5121-16DA-467F-8007-37B0D1B44EDB}"/>
              </a:ext>
            </a:extLst>
          </p:cNvPr>
          <p:cNvSpPr>
            <a:spLocks noGrp="1"/>
          </p:cNvSpPr>
          <p:nvPr>
            <p:ph type="sldNum" sz="quarter" idx="4"/>
          </p:nvPr>
        </p:nvSpPr>
        <p:spPr>
          <a:xfrm>
            <a:off x="9257581" y="6356349"/>
            <a:ext cx="2743200" cy="365125"/>
          </a:xfrm>
          <a:prstGeom prst="rect">
            <a:avLst/>
          </a:prstGeom>
        </p:spPr>
        <p:txBody>
          <a:bodyPr vert="horz" lIns="91440" tIns="45720" rIns="91440" bIns="45720" rtlCol="0" anchor="ctr"/>
          <a:lstStyle>
            <a:lvl1pPr algn="r">
              <a:defRPr sz="2000" b="1">
                <a:solidFill>
                  <a:schemeClr val="bg1"/>
                </a:solidFill>
              </a:defRPr>
            </a:lvl1pPr>
          </a:lstStyle>
          <a:p>
            <a:fld id="{507B77E4-D16E-4E80-BECE-B10ACE50DA11}" type="slidenum">
              <a:rPr lang="en-GB" smtClean="0"/>
              <a:pPr/>
              <a:t>‹#›</a:t>
            </a:fld>
            <a:endParaRPr lang="en-GB" dirty="0"/>
          </a:p>
        </p:txBody>
      </p:sp>
      <p:pic>
        <p:nvPicPr>
          <p:cNvPr id="8" name="Picture 7">
            <a:extLst>
              <a:ext uri="{FF2B5EF4-FFF2-40B4-BE49-F238E27FC236}">
                <a16:creationId xmlns:a16="http://schemas.microsoft.com/office/drawing/2014/main" id="{609BCE69-8B30-40F4-94AB-4CC3EEFA68C5}"/>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0351698" y="210500"/>
            <a:ext cx="1576002" cy="1031771"/>
          </a:xfrm>
          <a:prstGeom prst="rect">
            <a:avLst/>
          </a:prstGeom>
        </p:spPr>
      </p:pic>
      <p:sp>
        <p:nvSpPr>
          <p:cNvPr id="10" name="Rectangle 9">
            <a:extLst>
              <a:ext uri="{FF2B5EF4-FFF2-40B4-BE49-F238E27FC236}">
                <a16:creationId xmlns:a16="http://schemas.microsoft.com/office/drawing/2014/main" id="{B9EC2818-4AB5-4BDB-AC2E-6A1E033CFD59}"/>
              </a:ext>
            </a:extLst>
          </p:cNvPr>
          <p:cNvSpPr/>
          <p:nvPr userDrawn="1"/>
        </p:nvSpPr>
        <p:spPr>
          <a:xfrm>
            <a:off x="-63260" y="-74313"/>
            <a:ext cx="444260" cy="716855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2518832642"/>
      </p:ext>
    </p:extLst>
  </p:cSld>
  <p:clrMap bg1="lt1" tx1="dk1" bg2="lt2" tx2="dk2" accent1="accent1" accent2="accent2" accent3="accent3" accent4="accent4" accent5="accent5" accent6="accent6" hlink="hlink" folHlink="folHlink"/>
  <p:sldLayoutIdLst>
    <p:sldLayoutId id="2147483725"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3600" b="0" kern="1200">
          <a:solidFill>
            <a:srgbClr val="0072BC"/>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bg2">
              <a:lumMod val="2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bg2">
              <a:lumMod val="2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bg2">
              <a:lumMod val="2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0C9AC16-2C3A-4A44-BB2D-887A349AFB3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76A9878-CEC8-4152-A0A4-955D85B6D90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005BF8C-96DE-44AB-B8EB-67E032EAE50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EE63B71-2A44-4503-A1F1-CCA182C39ECC}" type="datetime1">
              <a:rPr lang="en-GB" smtClean="0"/>
              <a:t>31/10/2023</a:t>
            </a:fld>
            <a:endParaRPr lang="en-GB"/>
          </a:p>
        </p:txBody>
      </p:sp>
      <p:sp>
        <p:nvSpPr>
          <p:cNvPr id="5" name="Footer Placeholder 4">
            <a:extLst>
              <a:ext uri="{FF2B5EF4-FFF2-40B4-BE49-F238E27FC236}">
                <a16:creationId xmlns:a16="http://schemas.microsoft.com/office/drawing/2014/main" id="{89F0A675-6BDD-4D85-8D67-79A1E1E54DE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C3255C92-10A6-40BA-B4F5-4100754BB11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D773501-A849-4862-9E29-EF020735AE50}" type="slidenum">
              <a:rPr lang="en-GB" smtClean="0"/>
              <a:t>‹#›</a:t>
            </a:fld>
            <a:endParaRPr lang="en-GB"/>
          </a:p>
        </p:txBody>
      </p:sp>
    </p:spTree>
    <p:extLst>
      <p:ext uri="{BB962C8B-B14F-4D97-AF65-F5344CB8AC3E}">
        <p14:creationId xmlns:p14="http://schemas.microsoft.com/office/powerpoint/2010/main" val="22211724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1FB2A4B-AF84-182C-7C78-7312CA735F6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E50F3C9-2570-F157-A0D8-04A792F8A80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DF02B93-FA17-AD31-116A-86B11F7654D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EE63B71-2A44-4503-A1F1-CCA182C39ECC}" type="datetime1">
              <a:rPr lang="en-GB" smtClean="0"/>
              <a:t>31/10/2023</a:t>
            </a:fld>
            <a:endParaRPr lang="en-GB"/>
          </a:p>
        </p:txBody>
      </p:sp>
      <p:sp>
        <p:nvSpPr>
          <p:cNvPr id="5" name="Footer Placeholder 4">
            <a:extLst>
              <a:ext uri="{FF2B5EF4-FFF2-40B4-BE49-F238E27FC236}">
                <a16:creationId xmlns:a16="http://schemas.microsoft.com/office/drawing/2014/main" id="{F4FC082F-1CCC-1D03-341D-88B13946F44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EDCFE646-AF87-B3BD-92EB-FA323837901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D773501-A849-4862-9E29-EF020735AE50}" type="slidenum">
              <a:rPr lang="en-GB" smtClean="0"/>
              <a:t>‹#›</a:t>
            </a:fld>
            <a:endParaRPr lang="en-GB"/>
          </a:p>
        </p:txBody>
      </p:sp>
    </p:spTree>
    <p:extLst>
      <p:ext uri="{BB962C8B-B14F-4D97-AF65-F5344CB8AC3E}">
        <p14:creationId xmlns:p14="http://schemas.microsoft.com/office/powerpoint/2010/main" val="4155971534"/>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0C9AC16-2C3A-4A44-BB2D-887A349AFB3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76A9878-CEC8-4152-A0A4-955D85B6D90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005BF8C-96DE-44AB-B8EB-67E032EAE50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EE63B71-2A44-4503-A1F1-CCA182C39ECC}" type="datetime1">
              <a:rPr lang="en-GB" smtClean="0"/>
              <a:t>31/10/2023</a:t>
            </a:fld>
            <a:endParaRPr lang="en-GB"/>
          </a:p>
        </p:txBody>
      </p:sp>
      <p:sp>
        <p:nvSpPr>
          <p:cNvPr id="5" name="Footer Placeholder 4">
            <a:extLst>
              <a:ext uri="{FF2B5EF4-FFF2-40B4-BE49-F238E27FC236}">
                <a16:creationId xmlns:a16="http://schemas.microsoft.com/office/drawing/2014/main" id="{89F0A675-6BDD-4D85-8D67-79A1E1E54DE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C3255C92-10A6-40BA-B4F5-4100754BB11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D773501-A849-4862-9E29-EF020735AE50}" type="slidenum">
              <a:rPr lang="en-GB" smtClean="0"/>
              <a:t>‹#›</a:t>
            </a:fld>
            <a:endParaRPr lang="en-GB"/>
          </a:p>
        </p:txBody>
      </p:sp>
    </p:spTree>
    <p:extLst>
      <p:ext uri="{BB962C8B-B14F-4D97-AF65-F5344CB8AC3E}">
        <p14:creationId xmlns:p14="http://schemas.microsoft.com/office/powerpoint/2010/main" val="2416493499"/>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B6771BC-E01B-54F1-D160-F4D1456E668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AF1D732-D707-4CF1-4A47-478FF581F6C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996798C-D2A7-99B6-B684-18483E29EFC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3D803EB-17F7-467B-A872-9C7C9D53F9D1}" type="datetimeFigureOut">
              <a:rPr lang="en-GB" smtClean="0"/>
              <a:t>31/10/2023</a:t>
            </a:fld>
            <a:endParaRPr lang="en-GB"/>
          </a:p>
        </p:txBody>
      </p:sp>
      <p:sp>
        <p:nvSpPr>
          <p:cNvPr id="5" name="Footer Placeholder 4">
            <a:extLst>
              <a:ext uri="{FF2B5EF4-FFF2-40B4-BE49-F238E27FC236}">
                <a16:creationId xmlns:a16="http://schemas.microsoft.com/office/drawing/2014/main" id="{B23F8FE4-E7E3-48B6-2A19-57B8C9E39AA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8F0A6C09-ACE3-37C2-3B54-E0FC7B28853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6E9AB6C-2FB1-4DDD-B24C-0203DC354FB7}" type="slidenum">
              <a:rPr lang="en-GB" smtClean="0"/>
              <a:t>‹#›</a:t>
            </a:fld>
            <a:endParaRPr lang="en-GB"/>
          </a:p>
        </p:txBody>
      </p:sp>
    </p:spTree>
    <p:extLst>
      <p:ext uri="{BB962C8B-B14F-4D97-AF65-F5344CB8AC3E}">
        <p14:creationId xmlns:p14="http://schemas.microsoft.com/office/powerpoint/2010/main" val="3441976663"/>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0C9AC16-2C3A-4A44-BB2D-887A349AFB3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76A9878-CEC8-4152-A0A4-955D85B6D900}"/>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005BF8C-96DE-44AB-B8EB-67E032EAE50C}"/>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EE63B71-2A44-4503-A1F1-CCA182C39ECC}" type="datetime1">
              <a:rPr lang="en-GB" smtClean="0"/>
              <a:t>31/10/2023</a:t>
            </a:fld>
            <a:endParaRPr lang="en-GB"/>
          </a:p>
        </p:txBody>
      </p:sp>
      <p:sp>
        <p:nvSpPr>
          <p:cNvPr id="5" name="Footer Placeholder 4">
            <a:extLst>
              <a:ext uri="{FF2B5EF4-FFF2-40B4-BE49-F238E27FC236}">
                <a16:creationId xmlns:a16="http://schemas.microsoft.com/office/drawing/2014/main" id="{89F0A675-6BDD-4D85-8D67-79A1E1E54DE6}"/>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C3255C92-10A6-40BA-B4F5-4100754BB119}"/>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D773501-A849-4862-9E29-EF020735AE50}" type="slidenum">
              <a:rPr lang="en-GB" smtClean="0"/>
              <a:t>‹#›</a:t>
            </a:fld>
            <a:endParaRPr lang="en-GB"/>
          </a:p>
        </p:txBody>
      </p:sp>
    </p:spTree>
    <p:extLst>
      <p:ext uri="{BB962C8B-B14F-4D97-AF65-F5344CB8AC3E}">
        <p14:creationId xmlns:p14="http://schemas.microsoft.com/office/powerpoint/2010/main" val="2894307795"/>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Lst>
  <p:hf hdr="0" ft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4E4A493-6B8D-B853-0A73-11FDB223C17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3A30147-0A93-EF58-8A1B-870E681A1D3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EAFD4A2-27C9-6A7B-77B5-54215ED8482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FE93CE2-A3C9-4FC3-8685-8A5941F58DF5}" type="datetime1">
              <a:rPr lang="en-GB" smtClean="0"/>
              <a:t>31/10/2023</a:t>
            </a:fld>
            <a:endParaRPr lang="en-GB"/>
          </a:p>
        </p:txBody>
      </p:sp>
      <p:sp>
        <p:nvSpPr>
          <p:cNvPr id="5" name="Footer Placeholder 4">
            <a:extLst>
              <a:ext uri="{FF2B5EF4-FFF2-40B4-BE49-F238E27FC236}">
                <a16:creationId xmlns:a16="http://schemas.microsoft.com/office/drawing/2014/main" id="{E4B63A78-C210-B06F-2FCB-916E5057B22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a:t>Connected  •  Supported  •  Influential</a:t>
            </a:r>
          </a:p>
        </p:txBody>
      </p:sp>
      <p:sp>
        <p:nvSpPr>
          <p:cNvPr id="6" name="Slide Number Placeholder 5">
            <a:extLst>
              <a:ext uri="{FF2B5EF4-FFF2-40B4-BE49-F238E27FC236}">
                <a16:creationId xmlns:a16="http://schemas.microsoft.com/office/drawing/2014/main" id="{18F4B632-C774-ABF2-8106-9B81B12206B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5881CCF-7C0C-411E-B15F-0CBF94902859}" type="slidenum">
              <a:rPr lang="en-GB" smtClean="0"/>
              <a:t>‹#›</a:t>
            </a:fld>
            <a:endParaRPr lang="en-GB"/>
          </a:p>
        </p:txBody>
      </p:sp>
    </p:spTree>
    <p:extLst>
      <p:ext uri="{BB962C8B-B14F-4D97-AF65-F5344CB8AC3E}">
        <p14:creationId xmlns:p14="http://schemas.microsoft.com/office/powerpoint/2010/main" val="546114077"/>
      </p:ext>
    </p:extLst>
  </p:cSld>
  <p:clrMap bg1="lt1" tx1="dk1" bg2="lt2" tx2="dk2" accent1="accent1" accent2="accent2" accent3="accent3" accent4="accent4" accent5="accent5" accent6="accent6" hlink="hlink" folHlink="folHlink"/>
  <p:sldLayoutIdLst>
    <p:sldLayoutId id="2147483649" r:id="rId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www.eventbrite.co.uk/e/assembly-no-5-tickets-626214102237?utm-campaign=social&amp;utm-content=attendeeshare&amp;utm-medium=discovery&amp;utm-term=listing&amp;utm-source=cp&amp;aff=ebdsshcopyurl" TargetMode="External"/><Relationship Id="rId2" Type="http://schemas.openxmlformats.org/officeDocument/2006/relationships/notesSlide" Target="../notesSlides/notesSlide1.xml"/><Relationship Id="rId1" Type="http://schemas.openxmlformats.org/officeDocument/2006/relationships/slideLayout" Target="../slideLayouts/slideLayout4.xml"/><Relationship Id="rId5" Type="http://schemas.openxmlformats.org/officeDocument/2006/relationships/image" Target="../media/image11.jpeg"/><Relationship Id="rId4" Type="http://schemas.openxmlformats.org/officeDocument/2006/relationships/hyperlink" Target="https://www.eventbrite.co.uk/e/626215155387?aff=oddtdtcreator" TargetMode="External"/></Relationships>
</file>

<file path=ppt/slides/_rels/slide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8.xml"/></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49.xml"/></Relationships>
</file>

<file path=ppt/slides/_rels/slide3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49.xml"/><Relationship Id="rId4" Type="http://schemas.openxmlformats.org/officeDocument/2006/relationships/image" Target="../media/image24.png"/></Relationships>
</file>

<file path=ppt/slides/_rels/slide3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49.xml"/><Relationship Id="rId5" Type="http://schemas.openxmlformats.org/officeDocument/2006/relationships/image" Target="../media/image28.png"/><Relationship Id="rId4" Type="http://schemas.openxmlformats.org/officeDocument/2006/relationships/image" Target="../media/image27.png"/></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1.png"/><Relationship Id="rId1" Type="http://schemas.openxmlformats.org/officeDocument/2006/relationships/slideLayout" Target="../slideLayouts/slideLayout49.xml"/><Relationship Id="rId5" Type="http://schemas.openxmlformats.org/officeDocument/2006/relationships/image" Target="../media/image31.png"/><Relationship Id="rId4" Type="http://schemas.openxmlformats.org/officeDocument/2006/relationships/image" Target="../media/image30.png"/></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32.png"/><Relationship Id="rId2" Type="http://schemas.openxmlformats.org/officeDocument/2006/relationships/diagramData" Target="../diagrams/data1.xml"/><Relationship Id="rId1" Type="http://schemas.openxmlformats.org/officeDocument/2006/relationships/slideLayout" Target="../slideLayouts/slideLayout49.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8.xml"/></Relationships>
</file>

<file path=ppt/slides/_rels/slide42.xml.rels><?xml version="1.0" encoding="UTF-8" standalone="yes"?>
<Relationships xmlns="http://schemas.openxmlformats.org/package/2006/relationships"><Relationship Id="rId8" Type="http://schemas.openxmlformats.org/officeDocument/2006/relationships/image" Target="../media/image39.JPG"/><Relationship Id="rId3" Type="http://schemas.openxmlformats.org/officeDocument/2006/relationships/image" Target="../media/image34.JPG"/><Relationship Id="rId7" Type="http://schemas.openxmlformats.org/officeDocument/2006/relationships/image" Target="../media/image38.JPG"/><Relationship Id="rId2" Type="http://schemas.openxmlformats.org/officeDocument/2006/relationships/notesSlide" Target="../notesSlides/notesSlide3.xml"/><Relationship Id="rId1" Type="http://schemas.openxmlformats.org/officeDocument/2006/relationships/slideLayout" Target="../slideLayouts/slideLayout37.xml"/><Relationship Id="rId6" Type="http://schemas.openxmlformats.org/officeDocument/2006/relationships/image" Target="../media/image37.JPG"/><Relationship Id="rId5" Type="http://schemas.openxmlformats.org/officeDocument/2006/relationships/image" Target="../media/image36.png"/><Relationship Id="rId4" Type="http://schemas.openxmlformats.org/officeDocument/2006/relationships/image" Target="../media/image35.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44.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4.xml"/><Relationship Id="rId1" Type="http://schemas.openxmlformats.org/officeDocument/2006/relationships/slideLayout" Target="../slideLayouts/slideLayout25.xml"/><Relationship Id="rId6" Type="http://schemas.openxmlformats.org/officeDocument/2006/relationships/image" Target="../media/image43.png"/><Relationship Id="rId5" Type="http://schemas.openxmlformats.org/officeDocument/2006/relationships/image" Target="../media/image42.png"/><Relationship Id="rId10" Type="http://schemas.openxmlformats.org/officeDocument/2006/relationships/image" Target="../media/image47.png"/><Relationship Id="rId4" Type="http://schemas.openxmlformats.org/officeDocument/2006/relationships/image" Target="../media/image41.png"/><Relationship Id="rId9" Type="http://schemas.openxmlformats.org/officeDocument/2006/relationships/image" Target="../media/image46.png"/></Relationships>
</file>

<file path=ppt/slides/_rels/slide4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xml"/><Relationship Id="rId1" Type="http://schemas.openxmlformats.org/officeDocument/2006/relationships/slideLayout" Target="../slideLayouts/slideLayout25.xml"/><Relationship Id="rId5" Type="http://schemas.openxmlformats.org/officeDocument/2006/relationships/image" Target="../media/image50.png"/><Relationship Id="rId4" Type="http://schemas.openxmlformats.org/officeDocument/2006/relationships/image" Target="../media/image49.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4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60.xml"/></Relationships>
</file>

<file path=ppt/slides/_rels/slide48.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7.svg"/><Relationship Id="rId3" Type="http://schemas.openxmlformats.org/officeDocument/2006/relationships/diagramLayout" Target="../diagrams/layout3.xml"/><Relationship Id="rId7" Type="http://schemas.openxmlformats.org/officeDocument/2006/relationships/image" Target="../media/image8.png"/><Relationship Id="rId12" Type="http://schemas.openxmlformats.org/officeDocument/2006/relationships/image" Target="../media/image56.png"/><Relationship Id="rId2" Type="http://schemas.openxmlformats.org/officeDocument/2006/relationships/diagramData" Target="../diagrams/data3.xml"/><Relationship Id="rId1" Type="http://schemas.openxmlformats.org/officeDocument/2006/relationships/slideLayout" Target="../slideLayouts/slideLayout60.xml"/><Relationship Id="rId6" Type="http://schemas.microsoft.com/office/2007/relationships/diagramDrawing" Target="../diagrams/drawing3.xml"/><Relationship Id="rId11" Type="http://schemas.openxmlformats.org/officeDocument/2006/relationships/image" Target="../media/image55.svg"/><Relationship Id="rId5" Type="http://schemas.openxmlformats.org/officeDocument/2006/relationships/diagramColors" Target="../diagrams/colors3.xml"/><Relationship Id="rId10" Type="http://schemas.openxmlformats.org/officeDocument/2006/relationships/image" Target="../media/image54.png"/><Relationship Id="rId4" Type="http://schemas.openxmlformats.org/officeDocument/2006/relationships/diagramQuickStyle" Target="../diagrams/quickStyle3.xml"/><Relationship Id="rId9" Type="http://schemas.openxmlformats.org/officeDocument/2006/relationships/image" Target="../media/image53.svg"/></Relationships>
</file>

<file path=ppt/slides/_rels/slide49.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60.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6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5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60.xml"/></Relationships>
</file>

<file path=ppt/slides/_rels/slide53.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60.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slide" Target="slide35.xm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slide" Target="slide35.xm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hyperlink" Target="https://www.menti.com/alpnwtsiytz8" TargetMode="External"/><Relationship Id="rId2" Type="http://schemas.openxmlformats.org/officeDocument/2006/relationships/image" Target="../media/image61.pn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diagramLayout" Target="../diagrams/layout6.xml"/><Relationship Id="rId7" Type="http://schemas.openxmlformats.org/officeDocument/2006/relationships/hyperlink" Target="https://www.mentimeter.com/app/presentation/aluysqspiehk4mdx8oyja2nce6c3o232/34to5289p6re/edit" TargetMode="Externa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9.png"/><Relationship Id="rId1" Type="http://schemas.openxmlformats.org/officeDocument/2006/relationships/slideLayout" Target="../slideLayouts/slideLayout71.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9.png"/><Relationship Id="rId1" Type="http://schemas.openxmlformats.org/officeDocument/2006/relationships/slideLayout" Target="../slideLayouts/slideLayout71.xml"/></Relationships>
</file>

<file path=ppt/slides/_rels/slide7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9.png"/><Relationship Id="rId1" Type="http://schemas.openxmlformats.org/officeDocument/2006/relationships/slideLayout" Target="../slideLayouts/slideLayout71.xml"/><Relationship Id="rId4" Type="http://schemas.openxmlformats.org/officeDocument/2006/relationships/image" Target="../media/image62.png"/></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9.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3767A2-D561-BE70-939E-99B4F5119B7D}"/>
              </a:ext>
            </a:extLst>
          </p:cNvPr>
          <p:cNvSpPr>
            <a:spLocks noGrp="1" noRot="1" noMove="1" noResize="1" noEditPoints="1" noAdjustHandles="1" noChangeArrowheads="1" noChangeShapeType="1"/>
          </p:cNvSpPr>
          <p:nvPr>
            <p:ph type="ctrTitle"/>
          </p:nvPr>
        </p:nvSpPr>
        <p:spPr>
          <a:xfrm>
            <a:off x="0" y="5533022"/>
            <a:ext cx="12204000" cy="1324978"/>
          </a:xfrm>
          <a:blipFill dpi="0" rotWithShape="1">
            <a:blip r:embed="rId2">
              <a:alphaModFix amt="76000"/>
            </a:blip>
            <a:srcRect/>
            <a:tile tx="869950" ty="44450" sx="100000" sy="100000" flip="none" algn="ctr"/>
          </a:blipFill>
        </p:spPr>
        <p:txBody>
          <a:bodyPr vert="horz" anchor="b" anchorCtr="0">
            <a:normAutofit fontScale="90000"/>
          </a:bodyPr>
          <a:lstStyle/>
          <a:p>
            <a:br>
              <a:rPr lang="en-GB" sz="5400" b="1">
                <a:solidFill>
                  <a:srgbClr val="27235A"/>
                </a:solidFill>
                <a:effectLst/>
                <a:latin typeface="Century Gothic" panose="020B0502020202020204" pitchFamily="34" charset="0"/>
                <a:ea typeface="Century Gothic" panose="020B0502020202020204" pitchFamily="34" charset="0"/>
                <a:cs typeface="Arial" panose="020B0604020202020204" pitchFamily="34" charset="0"/>
              </a:rPr>
            </a:br>
            <a:br>
              <a:rPr lang="en-GB" sz="5400" b="1">
                <a:solidFill>
                  <a:srgbClr val="27235A"/>
                </a:solidFill>
                <a:effectLst/>
                <a:latin typeface="Century Gothic" panose="020B0502020202020204" pitchFamily="34" charset="0"/>
                <a:ea typeface="Century Gothic" panose="020B0502020202020204" pitchFamily="34" charset="0"/>
                <a:cs typeface="Arial" panose="020B0604020202020204" pitchFamily="34" charset="0"/>
              </a:rPr>
            </a:br>
            <a:br>
              <a:rPr lang="en-GB" sz="900"/>
            </a:br>
            <a:endParaRPr lang="en-GB" sz="4000"/>
          </a:p>
        </p:txBody>
      </p:sp>
      <p:pic>
        <p:nvPicPr>
          <p:cNvPr id="7" name="Picture 6" descr="A logo with colorful circles and text&#10;&#10;Description automatically generated">
            <a:extLst>
              <a:ext uri="{FF2B5EF4-FFF2-40B4-BE49-F238E27FC236}">
                <a16:creationId xmlns:a16="http://schemas.microsoft.com/office/drawing/2014/main" id="{D8CEF470-248D-A27D-F00D-E2A4E64EAB3D}"/>
              </a:ext>
            </a:extLst>
          </p:cNvPr>
          <p:cNvPicPr>
            <a:picLocks noChangeAspect="1"/>
          </p:cNvPicPr>
          <p:nvPr/>
        </p:nvPicPr>
        <p:blipFill rotWithShape="1">
          <a:blip r:embed="rId3">
            <a:extLst>
              <a:ext uri="{28A0092B-C50C-407E-A947-70E740481C1C}">
                <a14:useLocalDpi xmlns:a14="http://schemas.microsoft.com/office/drawing/2010/main" val="0"/>
              </a:ext>
            </a:extLst>
          </a:blip>
          <a:srcRect t="11878" b="21178"/>
          <a:stretch/>
        </p:blipFill>
        <p:spPr>
          <a:xfrm>
            <a:off x="3225383" y="838714"/>
            <a:ext cx="5741234" cy="3833870"/>
          </a:xfrm>
          <a:prstGeom prst="rect">
            <a:avLst/>
          </a:prstGeom>
        </p:spPr>
      </p:pic>
    </p:spTree>
    <p:extLst>
      <p:ext uri="{BB962C8B-B14F-4D97-AF65-F5344CB8AC3E}">
        <p14:creationId xmlns:p14="http://schemas.microsoft.com/office/powerpoint/2010/main" val="19159166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3767A2-D561-BE70-939E-99B4F5119B7D}"/>
              </a:ext>
            </a:extLst>
          </p:cNvPr>
          <p:cNvSpPr>
            <a:spLocks noGrp="1" noRot="1" noMove="1" noResize="1" noEditPoints="1" noAdjustHandles="1" noChangeArrowheads="1" noChangeShapeType="1"/>
          </p:cNvSpPr>
          <p:nvPr>
            <p:ph type="ctrTitle"/>
          </p:nvPr>
        </p:nvSpPr>
        <p:spPr>
          <a:xfrm>
            <a:off x="0" y="5533022"/>
            <a:ext cx="12204000" cy="1324978"/>
          </a:xfrm>
          <a:blipFill dpi="0" rotWithShape="1">
            <a:blip r:embed="rId2">
              <a:alphaModFix amt="76000"/>
            </a:blip>
            <a:srcRect/>
            <a:tile tx="869950" ty="44450" sx="100000" sy="100000" flip="none" algn="ctr"/>
          </a:blipFill>
        </p:spPr>
        <p:txBody>
          <a:bodyPr vert="horz" anchor="b" anchorCtr="0">
            <a:normAutofit fontScale="90000"/>
          </a:bodyPr>
          <a:lstStyle/>
          <a:p>
            <a:br>
              <a:rPr lang="en-GB" sz="5400" b="1">
                <a:solidFill>
                  <a:srgbClr val="27235A"/>
                </a:solidFill>
                <a:effectLst/>
                <a:latin typeface="Century Gothic" panose="020B0502020202020204" pitchFamily="34" charset="0"/>
                <a:ea typeface="Century Gothic" panose="020B0502020202020204" pitchFamily="34" charset="0"/>
                <a:cs typeface="Arial" panose="020B0604020202020204" pitchFamily="34" charset="0"/>
              </a:rPr>
            </a:br>
            <a:br>
              <a:rPr lang="en-GB" sz="5400" b="1">
                <a:solidFill>
                  <a:srgbClr val="27235A"/>
                </a:solidFill>
                <a:effectLst/>
                <a:latin typeface="Century Gothic" panose="020B0502020202020204" pitchFamily="34" charset="0"/>
                <a:ea typeface="Century Gothic" panose="020B0502020202020204" pitchFamily="34" charset="0"/>
                <a:cs typeface="Arial" panose="020B0604020202020204" pitchFamily="34" charset="0"/>
              </a:rPr>
            </a:br>
            <a:br>
              <a:rPr lang="en-GB" sz="900"/>
            </a:br>
            <a:endParaRPr lang="en-GB" sz="4000"/>
          </a:p>
        </p:txBody>
      </p:sp>
      <p:pic>
        <p:nvPicPr>
          <p:cNvPr id="6" name="Picture 5">
            <a:extLst>
              <a:ext uri="{FF2B5EF4-FFF2-40B4-BE49-F238E27FC236}">
                <a16:creationId xmlns:a16="http://schemas.microsoft.com/office/drawing/2014/main" id="{D340C7F4-C599-B773-4C47-5544F2382A95}"/>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p:blipFill>
        <p:spPr>
          <a:xfrm>
            <a:off x="114409" y="109678"/>
            <a:ext cx="2234719" cy="1152244"/>
          </a:xfrm>
          <a:prstGeom prst="rect">
            <a:avLst/>
          </a:prstGeom>
        </p:spPr>
      </p:pic>
      <p:sp>
        <p:nvSpPr>
          <p:cNvPr id="3" name="TextBox 2">
            <a:extLst>
              <a:ext uri="{FF2B5EF4-FFF2-40B4-BE49-F238E27FC236}">
                <a16:creationId xmlns:a16="http://schemas.microsoft.com/office/drawing/2014/main" id="{F9915A2B-F885-A133-61D4-D40E194EFF4B}"/>
              </a:ext>
            </a:extLst>
          </p:cNvPr>
          <p:cNvSpPr txBox="1"/>
          <p:nvPr/>
        </p:nvSpPr>
        <p:spPr>
          <a:xfrm>
            <a:off x="792479" y="1445954"/>
            <a:ext cx="10607040" cy="1200329"/>
          </a:xfrm>
          <a:prstGeom prst="rect">
            <a:avLst/>
          </a:prstGeom>
          <a:noFill/>
        </p:spPr>
        <p:txBody>
          <a:bodyPr wrap="square" anchor="ctr" anchorCtr="1">
            <a:spAutoFit/>
          </a:bodyPr>
          <a:lstStyle/>
          <a:p>
            <a:pPr algn="ctr">
              <a:lnSpc>
                <a:spcPct val="90000"/>
              </a:lnSpc>
              <a:spcBef>
                <a:spcPts val="10000"/>
              </a:spcBef>
              <a:spcAft>
                <a:spcPts val="1000"/>
              </a:spcAft>
            </a:pPr>
            <a:r>
              <a:rPr lang="en-GB" sz="4000" b="1" kern="0">
                <a:solidFill>
                  <a:srgbClr val="27235A"/>
                </a:solidFill>
                <a:effectLst/>
                <a:latin typeface="Century Gothic" panose="020B0502020202020204" pitchFamily="34" charset="0"/>
                <a:ea typeface="Century Gothic" panose="020B0502020202020204" pitchFamily="34" charset="0"/>
                <a:cs typeface="Times New Roman" panose="02020603050405020304" pitchFamily="18" charset="0"/>
              </a:rPr>
              <a:t>LSC ICB – Blackburn with Darwen (</a:t>
            </a:r>
            <a:r>
              <a:rPr lang="en-GB" sz="4000" b="1" kern="0" err="1">
                <a:solidFill>
                  <a:srgbClr val="27235A"/>
                </a:solidFill>
                <a:effectLst/>
                <a:latin typeface="Century Gothic" panose="020B0502020202020204" pitchFamily="34" charset="0"/>
                <a:ea typeface="Century Gothic" panose="020B0502020202020204" pitchFamily="34" charset="0"/>
                <a:cs typeface="Times New Roman" panose="02020603050405020304" pitchFamily="18" charset="0"/>
              </a:rPr>
              <a:t>BwD</a:t>
            </a:r>
            <a:r>
              <a:rPr lang="en-GB" sz="4000" b="1" kern="0">
                <a:solidFill>
                  <a:srgbClr val="27235A"/>
                </a:solidFill>
                <a:effectLst/>
                <a:latin typeface="Century Gothic" panose="020B0502020202020204" pitchFamily="34" charset="0"/>
                <a:ea typeface="Century Gothic" panose="020B0502020202020204" pitchFamily="34" charset="0"/>
                <a:cs typeface="Times New Roman" panose="02020603050405020304" pitchFamily="18" charset="0"/>
              </a:rPr>
              <a:t>) </a:t>
            </a:r>
            <a:r>
              <a:rPr lang="en-GB" sz="4000" b="1" kern="0">
                <a:solidFill>
                  <a:srgbClr val="27235A"/>
                </a:solidFill>
                <a:latin typeface="Century Gothic" panose="020B0502020202020204" pitchFamily="34" charset="0"/>
                <a:ea typeface="Century Gothic" panose="020B0502020202020204" pitchFamily="34" charset="0"/>
                <a:cs typeface="Times New Roman" panose="02020603050405020304" pitchFamily="18" charset="0"/>
              </a:rPr>
              <a:t>Place Partnership.</a:t>
            </a:r>
            <a:endParaRPr lang="en-GB" sz="4000" b="1">
              <a:solidFill>
                <a:srgbClr val="27235A"/>
              </a:solidFill>
              <a:effectLst/>
              <a:latin typeface="Century Gothic" panose="020B0502020202020204" pitchFamily="34" charset="0"/>
              <a:ea typeface="Century Gothic" panose="020B0502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EAB93179-C037-235A-D081-24D0DD22E5AD}"/>
              </a:ext>
            </a:extLst>
          </p:cNvPr>
          <p:cNvSpPr txBox="1"/>
          <p:nvPr/>
        </p:nvSpPr>
        <p:spPr>
          <a:xfrm>
            <a:off x="339851" y="3216634"/>
            <a:ext cx="11512295" cy="424732"/>
          </a:xfrm>
          <a:prstGeom prst="rect">
            <a:avLst/>
          </a:prstGeom>
          <a:noFill/>
        </p:spPr>
        <p:txBody>
          <a:bodyPr wrap="square" anchor="ctr" anchorCtr="1">
            <a:spAutoFit/>
          </a:bodyPr>
          <a:lstStyle/>
          <a:p>
            <a:pPr>
              <a:lnSpc>
                <a:spcPct val="90000"/>
              </a:lnSpc>
              <a:spcBef>
                <a:spcPts val="10000"/>
              </a:spcBef>
              <a:spcAft>
                <a:spcPts val="1000"/>
              </a:spcAft>
            </a:pPr>
            <a:r>
              <a:rPr lang="en-GB" sz="2400" b="1" kern="0">
                <a:solidFill>
                  <a:srgbClr val="27235A"/>
                </a:solidFill>
                <a:latin typeface="Century Gothic" panose="020B0502020202020204" pitchFamily="34" charset="0"/>
                <a:ea typeface="Century Gothic" panose="020B0502020202020204" pitchFamily="34" charset="0"/>
                <a:cs typeface="Times New Roman" panose="02020603050405020304" pitchFamily="18" charset="0"/>
              </a:rPr>
              <a:t>Angela Allen, Springnorth – </a:t>
            </a:r>
            <a:r>
              <a:rPr lang="en-GB" sz="2400" kern="0">
                <a:solidFill>
                  <a:srgbClr val="BF3178"/>
                </a:solidFill>
                <a:latin typeface="Century Gothic" panose="020B0502020202020204" pitchFamily="34" charset="0"/>
                <a:ea typeface="Century Gothic" panose="020B0502020202020204" pitchFamily="34" charset="0"/>
                <a:cs typeface="Times New Roman" panose="02020603050405020304" pitchFamily="18" charset="0"/>
              </a:rPr>
              <a:t>angela.allen@springnorth.org.uk</a:t>
            </a:r>
            <a:endParaRPr lang="en-GB" sz="2400">
              <a:solidFill>
                <a:srgbClr val="BF3178"/>
              </a:solidFill>
              <a:effectLst/>
              <a:latin typeface="Century Gothic" panose="020B0502020202020204" pitchFamily="34" charset="0"/>
              <a:ea typeface="Century Gothic" panose="020B0502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2594C10E-2317-6493-C06C-B8032B3FE5E4}"/>
              </a:ext>
            </a:extLst>
          </p:cNvPr>
          <p:cNvSpPr txBox="1"/>
          <p:nvPr/>
        </p:nvSpPr>
        <p:spPr>
          <a:xfrm>
            <a:off x="-371323" y="4435748"/>
            <a:ext cx="12821920" cy="424732"/>
          </a:xfrm>
          <a:prstGeom prst="rect">
            <a:avLst/>
          </a:prstGeom>
          <a:noFill/>
        </p:spPr>
        <p:txBody>
          <a:bodyPr wrap="square" anchor="ctr" anchorCtr="1">
            <a:spAutoFit/>
          </a:bodyPr>
          <a:lstStyle/>
          <a:p>
            <a:pPr>
              <a:lnSpc>
                <a:spcPct val="90000"/>
              </a:lnSpc>
              <a:spcBef>
                <a:spcPts val="10000"/>
              </a:spcBef>
              <a:spcAft>
                <a:spcPts val="1000"/>
              </a:spcAft>
            </a:pPr>
            <a:r>
              <a:rPr lang="en-GB" sz="2400" b="1" kern="0">
                <a:solidFill>
                  <a:srgbClr val="27235A"/>
                </a:solidFill>
                <a:effectLst/>
                <a:latin typeface="Century Gothic" panose="020B0502020202020204" pitchFamily="34" charset="0"/>
                <a:ea typeface="Century Gothic" panose="020B0502020202020204" pitchFamily="34" charset="0"/>
                <a:cs typeface="Times New Roman" panose="02020603050405020304" pitchFamily="18" charset="0"/>
              </a:rPr>
              <a:t>Vicky Shepherd, Age UK </a:t>
            </a:r>
            <a:r>
              <a:rPr lang="en-GB" sz="2400" b="1" kern="0" err="1">
                <a:solidFill>
                  <a:srgbClr val="27235A"/>
                </a:solidFill>
                <a:effectLst/>
                <a:latin typeface="Century Gothic" panose="020B0502020202020204" pitchFamily="34" charset="0"/>
                <a:ea typeface="Century Gothic" panose="020B0502020202020204" pitchFamily="34" charset="0"/>
                <a:cs typeface="Times New Roman" panose="02020603050405020304" pitchFamily="18" charset="0"/>
              </a:rPr>
              <a:t>BwD</a:t>
            </a:r>
            <a:r>
              <a:rPr lang="en-GB" sz="2400" b="1" kern="0">
                <a:solidFill>
                  <a:srgbClr val="27235A"/>
                </a:solidFill>
                <a:effectLst/>
                <a:latin typeface="Century Gothic" panose="020B0502020202020204" pitchFamily="34" charset="0"/>
                <a:ea typeface="Century Gothic" panose="020B0502020202020204" pitchFamily="34" charset="0"/>
                <a:cs typeface="Times New Roman" panose="02020603050405020304" pitchFamily="18" charset="0"/>
              </a:rPr>
              <a:t> – </a:t>
            </a:r>
            <a:r>
              <a:rPr lang="en-GB" sz="2400">
                <a:solidFill>
                  <a:srgbClr val="BF3178"/>
                </a:solidFill>
                <a:latin typeface="Century Gothic" panose="020B0502020202020204" pitchFamily="34" charset="0"/>
              </a:rPr>
              <a:t>vicky.shepherd@ageukbwd.org.uk</a:t>
            </a:r>
            <a:endParaRPr lang="en-GB" sz="2400" b="1" kern="0">
              <a:solidFill>
                <a:srgbClr val="BF3178"/>
              </a:solidFill>
              <a:latin typeface="Century Gothic" panose="020B050202020202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77531A75-5166-407A-E46A-2C1B11733114}"/>
              </a:ext>
            </a:extLst>
          </p:cNvPr>
          <p:cNvSpPr txBox="1"/>
          <p:nvPr/>
        </p:nvSpPr>
        <p:spPr>
          <a:xfrm>
            <a:off x="114409" y="3763206"/>
            <a:ext cx="11850457" cy="424732"/>
          </a:xfrm>
          <a:prstGeom prst="rect">
            <a:avLst/>
          </a:prstGeom>
          <a:noFill/>
        </p:spPr>
        <p:txBody>
          <a:bodyPr wrap="square" anchor="ctr" anchorCtr="1">
            <a:spAutoFit/>
          </a:bodyPr>
          <a:lstStyle/>
          <a:p>
            <a:pPr>
              <a:lnSpc>
                <a:spcPct val="90000"/>
              </a:lnSpc>
              <a:spcBef>
                <a:spcPts val="10000"/>
              </a:spcBef>
              <a:spcAft>
                <a:spcPts val="1000"/>
              </a:spcAft>
            </a:pPr>
            <a:r>
              <a:rPr lang="en-GB" sz="2400" b="1" kern="0">
                <a:solidFill>
                  <a:srgbClr val="27235A"/>
                </a:solidFill>
                <a:latin typeface="Century Gothic" panose="020B0502020202020204" pitchFamily="34" charset="0"/>
                <a:ea typeface="Century Gothic" panose="020B0502020202020204" pitchFamily="34" charset="0"/>
                <a:cs typeface="Times New Roman" panose="02020603050405020304" pitchFamily="18" charset="0"/>
              </a:rPr>
              <a:t>Garth Hodgkinson, Community CVS – </a:t>
            </a:r>
            <a:r>
              <a:rPr lang="en-GB" sz="2400" kern="0">
                <a:solidFill>
                  <a:srgbClr val="BF3178"/>
                </a:solidFill>
                <a:latin typeface="Century Gothic" panose="020B0502020202020204" pitchFamily="34" charset="0"/>
                <a:ea typeface="Century Gothic" panose="020B0502020202020204" pitchFamily="34" charset="0"/>
                <a:cs typeface="Times New Roman" panose="02020603050405020304" pitchFamily="18" charset="0"/>
              </a:rPr>
              <a:t>garth.hodgkinson@communitycvs.org.uk</a:t>
            </a:r>
            <a:endParaRPr lang="en-GB" sz="2400">
              <a:solidFill>
                <a:srgbClr val="BF3178"/>
              </a:solidFill>
              <a:effectLst/>
              <a:latin typeface="Century Gothic" panose="020B0502020202020204" pitchFamily="34" charset="0"/>
              <a:ea typeface="Century Gothic" panose="020B0502020202020204" pitchFamily="34" charset="0"/>
              <a:cs typeface="Arial" panose="020B0604020202020204" pitchFamily="34" charset="0"/>
            </a:endParaRPr>
          </a:p>
        </p:txBody>
      </p:sp>
    </p:spTree>
    <p:extLst>
      <p:ext uri="{BB962C8B-B14F-4D97-AF65-F5344CB8AC3E}">
        <p14:creationId xmlns:p14="http://schemas.microsoft.com/office/powerpoint/2010/main" val="38759522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3767A2-D561-BE70-939E-99B4F5119B7D}"/>
              </a:ext>
            </a:extLst>
          </p:cNvPr>
          <p:cNvSpPr>
            <a:spLocks noGrp="1" noRot="1" noMove="1" noResize="1" noEditPoints="1" noAdjustHandles="1" noChangeArrowheads="1" noChangeShapeType="1"/>
          </p:cNvSpPr>
          <p:nvPr>
            <p:ph type="ctrTitle"/>
          </p:nvPr>
        </p:nvSpPr>
        <p:spPr>
          <a:xfrm>
            <a:off x="0" y="5533022"/>
            <a:ext cx="12204000" cy="1324978"/>
          </a:xfrm>
          <a:blipFill dpi="0" rotWithShape="1">
            <a:blip r:embed="rId2">
              <a:alphaModFix amt="76000"/>
            </a:blip>
            <a:srcRect/>
            <a:tile tx="869950" ty="44450" sx="100000" sy="100000" flip="none" algn="ctr"/>
          </a:blipFill>
        </p:spPr>
        <p:txBody>
          <a:bodyPr vert="horz" anchor="b" anchorCtr="0">
            <a:normAutofit fontScale="90000"/>
          </a:bodyPr>
          <a:lstStyle/>
          <a:p>
            <a:br>
              <a:rPr lang="en-GB" sz="5400" b="1">
                <a:solidFill>
                  <a:srgbClr val="27235A"/>
                </a:solidFill>
                <a:effectLst/>
                <a:latin typeface="Century Gothic" panose="020B0502020202020204" pitchFamily="34" charset="0"/>
                <a:ea typeface="Century Gothic" panose="020B0502020202020204" pitchFamily="34" charset="0"/>
                <a:cs typeface="Arial" panose="020B0604020202020204" pitchFamily="34" charset="0"/>
              </a:rPr>
            </a:br>
            <a:br>
              <a:rPr lang="en-GB" sz="5400" b="1">
                <a:solidFill>
                  <a:srgbClr val="27235A"/>
                </a:solidFill>
                <a:effectLst/>
                <a:latin typeface="Century Gothic" panose="020B0502020202020204" pitchFamily="34" charset="0"/>
                <a:ea typeface="Century Gothic" panose="020B0502020202020204" pitchFamily="34" charset="0"/>
                <a:cs typeface="Arial" panose="020B0604020202020204" pitchFamily="34" charset="0"/>
              </a:rPr>
            </a:br>
            <a:br>
              <a:rPr lang="en-GB" sz="900"/>
            </a:br>
            <a:endParaRPr lang="en-GB" sz="4000"/>
          </a:p>
        </p:txBody>
      </p:sp>
      <p:pic>
        <p:nvPicPr>
          <p:cNvPr id="6" name="Picture 5">
            <a:extLst>
              <a:ext uri="{FF2B5EF4-FFF2-40B4-BE49-F238E27FC236}">
                <a16:creationId xmlns:a16="http://schemas.microsoft.com/office/drawing/2014/main" id="{D340C7F4-C599-B773-4C47-5544F2382A95}"/>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p:blipFill>
        <p:spPr>
          <a:xfrm>
            <a:off x="114409" y="109678"/>
            <a:ext cx="2234719" cy="1152244"/>
          </a:xfrm>
          <a:prstGeom prst="rect">
            <a:avLst/>
          </a:prstGeom>
        </p:spPr>
      </p:pic>
      <p:sp>
        <p:nvSpPr>
          <p:cNvPr id="3" name="TextBox 2">
            <a:extLst>
              <a:ext uri="{FF2B5EF4-FFF2-40B4-BE49-F238E27FC236}">
                <a16:creationId xmlns:a16="http://schemas.microsoft.com/office/drawing/2014/main" id="{F9915A2B-F885-A133-61D4-D40E194EFF4B}"/>
              </a:ext>
            </a:extLst>
          </p:cNvPr>
          <p:cNvSpPr txBox="1"/>
          <p:nvPr/>
        </p:nvSpPr>
        <p:spPr>
          <a:xfrm>
            <a:off x="792479" y="1722953"/>
            <a:ext cx="10607040" cy="646331"/>
          </a:xfrm>
          <a:prstGeom prst="rect">
            <a:avLst/>
          </a:prstGeom>
          <a:noFill/>
        </p:spPr>
        <p:txBody>
          <a:bodyPr wrap="square" anchor="ctr" anchorCtr="1">
            <a:spAutoFit/>
          </a:bodyPr>
          <a:lstStyle/>
          <a:p>
            <a:pPr algn="ctr">
              <a:lnSpc>
                <a:spcPct val="90000"/>
              </a:lnSpc>
              <a:spcBef>
                <a:spcPts val="10000"/>
              </a:spcBef>
              <a:spcAft>
                <a:spcPts val="1000"/>
              </a:spcAft>
            </a:pPr>
            <a:r>
              <a:rPr lang="en-GB" sz="4000" b="1" kern="0">
                <a:solidFill>
                  <a:srgbClr val="27235A"/>
                </a:solidFill>
                <a:effectLst/>
                <a:latin typeface="Century Gothic" panose="020B0502020202020204" pitchFamily="34" charset="0"/>
                <a:ea typeface="Century Gothic" panose="020B0502020202020204" pitchFamily="34" charset="0"/>
                <a:cs typeface="Times New Roman" panose="02020603050405020304" pitchFamily="18" charset="0"/>
              </a:rPr>
              <a:t>LSC ICB – Blackpool </a:t>
            </a:r>
            <a:r>
              <a:rPr lang="en-GB" sz="4000" b="1" kern="0">
                <a:solidFill>
                  <a:srgbClr val="27235A"/>
                </a:solidFill>
                <a:latin typeface="Century Gothic" panose="020B0502020202020204" pitchFamily="34" charset="0"/>
                <a:ea typeface="Century Gothic" panose="020B0502020202020204" pitchFamily="34" charset="0"/>
                <a:cs typeface="Times New Roman" panose="02020603050405020304" pitchFamily="18" charset="0"/>
              </a:rPr>
              <a:t>Place Partnership.</a:t>
            </a:r>
            <a:endParaRPr lang="en-GB" sz="4000" b="1">
              <a:solidFill>
                <a:srgbClr val="27235A"/>
              </a:solidFill>
              <a:effectLst/>
              <a:latin typeface="Century Gothic" panose="020B0502020202020204" pitchFamily="34" charset="0"/>
              <a:ea typeface="Century Gothic" panose="020B0502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EAB93179-C037-235A-D081-24D0DD22E5AD}"/>
              </a:ext>
            </a:extLst>
          </p:cNvPr>
          <p:cNvSpPr txBox="1"/>
          <p:nvPr/>
        </p:nvSpPr>
        <p:spPr>
          <a:xfrm>
            <a:off x="114409" y="3526421"/>
            <a:ext cx="11986151" cy="424732"/>
          </a:xfrm>
          <a:prstGeom prst="rect">
            <a:avLst/>
          </a:prstGeom>
          <a:noFill/>
        </p:spPr>
        <p:txBody>
          <a:bodyPr wrap="square" anchor="ctr" anchorCtr="1">
            <a:spAutoFit/>
          </a:bodyPr>
          <a:lstStyle/>
          <a:p>
            <a:pPr>
              <a:lnSpc>
                <a:spcPct val="90000"/>
              </a:lnSpc>
              <a:spcBef>
                <a:spcPts val="10000"/>
              </a:spcBef>
              <a:spcAft>
                <a:spcPts val="1000"/>
              </a:spcAft>
            </a:pPr>
            <a:r>
              <a:rPr lang="en-GB" sz="2400" b="1" kern="0">
                <a:solidFill>
                  <a:srgbClr val="27235A"/>
                </a:solidFill>
                <a:latin typeface="Century Gothic" panose="020B0502020202020204" pitchFamily="34" charset="0"/>
                <a:ea typeface="Century Gothic" panose="020B0502020202020204" pitchFamily="34" charset="0"/>
                <a:cs typeface="Times New Roman" panose="02020603050405020304" pitchFamily="18" charset="0"/>
              </a:rPr>
              <a:t>Tracy Hopkins, Blackpool Citizens Advice – </a:t>
            </a:r>
            <a:r>
              <a:rPr lang="en-GB" sz="2400" kern="0">
                <a:solidFill>
                  <a:srgbClr val="BF3178"/>
                </a:solidFill>
                <a:effectLst/>
                <a:latin typeface="Century Gothic" panose="020B0502020202020204" pitchFamily="34" charset="0"/>
                <a:ea typeface="Century Gothic" panose="020B0502020202020204" pitchFamily="34" charset="0"/>
                <a:cs typeface="Times New Roman" panose="02020603050405020304" pitchFamily="18" charset="0"/>
              </a:rPr>
              <a:t>tracy.Hopkins@blackpoolcab.org.uk</a:t>
            </a:r>
            <a:endParaRPr lang="en-GB" sz="2400">
              <a:solidFill>
                <a:srgbClr val="BF3178"/>
              </a:solidFill>
              <a:effectLst/>
              <a:latin typeface="Century Gothic" panose="020B0502020202020204" pitchFamily="34" charset="0"/>
              <a:ea typeface="Century Gothic" panose="020B0502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440C9A3D-C41B-6912-0211-9DDCF7340331}"/>
              </a:ext>
            </a:extLst>
          </p:cNvPr>
          <p:cNvSpPr txBox="1"/>
          <p:nvPr/>
        </p:nvSpPr>
        <p:spPr>
          <a:xfrm>
            <a:off x="102923" y="4207964"/>
            <a:ext cx="11986151" cy="424732"/>
          </a:xfrm>
          <a:prstGeom prst="rect">
            <a:avLst/>
          </a:prstGeom>
          <a:noFill/>
        </p:spPr>
        <p:txBody>
          <a:bodyPr wrap="square" anchor="ctr" anchorCtr="1">
            <a:spAutoFit/>
          </a:bodyPr>
          <a:lstStyle/>
          <a:p>
            <a:pPr>
              <a:lnSpc>
                <a:spcPct val="90000"/>
              </a:lnSpc>
              <a:spcBef>
                <a:spcPts val="10000"/>
              </a:spcBef>
              <a:spcAft>
                <a:spcPts val="1000"/>
              </a:spcAft>
            </a:pPr>
            <a:r>
              <a:rPr lang="en-GB" sz="2400" b="1" kern="0">
                <a:solidFill>
                  <a:srgbClr val="27235A"/>
                </a:solidFill>
                <a:latin typeface="Century Gothic" panose="020B0502020202020204" pitchFamily="34" charset="0"/>
                <a:ea typeface="Century Gothic" panose="020B0502020202020204" pitchFamily="34" charset="0"/>
                <a:cs typeface="Times New Roman" panose="02020603050405020304" pitchFamily="18" charset="0"/>
              </a:rPr>
              <a:t>David Houston, Trinity Hospice – </a:t>
            </a:r>
            <a:r>
              <a:rPr lang="en-GB" sz="2400" kern="0">
                <a:solidFill>
                  <a:srgbClr val="BF3178"/>
                </a:solidFill>
                <a:effectLst/>
                <a:latin typeface="Century Gothic" panose="020B0502020202020204" pitchFamily="34" charset="0"/>
                <a:ea typeface="Century Gothic" panose="020B0502020202020204" pitchFamily="34" charset="0"/>
                <a:cs typeface="Times New Roman" panose="02020603050405020304" pitchFamily="18" charset="0"/>
              </a:rPr>
              <a:t>david.houston1@nhs.net</a:t>
            </a:r>
            <a:endParaRPr lang="en-GB" sz="2400">
              <a:solidFill>
                <a:srgbClr val="BF3178"/>
              </a:solidFill>
              <a:effectLst/>
              <a:latin typeface="Century Gothic" panose="020B0502020202020204" pitchFamily="34" charset="0"/>
              <a:ea typeface="Century Gothic" panose="020B0502020202020204" pitchFamily="34" charset="0"/>
              <a:cs typeface="Arial" panose="020B0604020202020204" pitchFamily="34" charset="0"/>
            </a:endParaRPr>
          </a:p>
        </p:txBody>
      </p:sp>
    </p:spTree>
    <p:extLst>
      <p:ext uri="{BB962C8B-B14F-4D97-AF65-F5344CB8AC3E}">
        <p14:creationId xmlns:p14="http://schemas.microsoft.com/office/powerpoint/2010/main" val="18353412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3767A2-D561-BE70-939E-99B4F5119B7D}"/>
              </a:ext>
            </a:extLst>
          </p:cNvPr>
          <p:cNvSpPr>
            <a:spLocks noGrp="1" noRot="1" noMove="1" noResize="1" noEditPoints="1" noAdjustHandles="1" noChangeArrowheads="1" noChangeShapeType="1"/>
          </p:cNvSpPr>
          <p:nvPr>
            <p:ph type="ctrTitle"/>
          </p:nvPr>
        </p:nvSpPr>
        <p:spPr>
          <a:xfrm>
            <a:off x="0" y="5533022"/>
            <a:ext cx="12204000" cy="1324978"/>
          </a:xfrm>
          <a:blipFill dpi="0" rotWithShape="1">
            <a:blip r:embed="rId2">
              <a:alphaModFix amt="76000"/>
            </a:blip>
            <a:srcRect/>
            <a:tile tx="869950" ty="44450" sx="100000" sy="100000" flip="none" algn="ctr"/>
          </a:blipFill>
        </p:spPr>
        <p:txBody>
          <a:bodyPr vert="horz" anchor="b" anchorCtr="0">
            <a:normAutofit fontScale="90000"/>
          </a:bodyPr>
          <a:lstStyle/>
          <a:p>
            <a:br>
              <a:rPr lang="en-GB" sz="5400" b="1">
                <a:solidFill>
                  <a:srgbClr val="27235A"/>
                </a:solidFill>
                <a:effectLst/>
                <a:latin typeface="Century Gothic" panose="020B0502020202020204" pitchFamily="34" charset="0"/>
                <a:ea typeface="Century Gothic" panose="020B0502020202020204" pitchFamily="34" charset="0"/>
                <a:cs typeface="Arial" panose="020B0604020202020204" pitchFamily="34" charset="0"/>
              </a:rPr>
            </a:br>
            <a:br>
              <a:rPr lang="en-GB" sz="5400" b="1">
                <a:solidFill>
                  <a:srgbClr val="27235A"/>
                </a:solidFill>
                <a:effectLst/>
                <a:latin typeface="Century Gothic" panose="020B0502020202020204" pitchFamily="34" charset="0"/>
                <a:ea typeface="Century Gothic" panose="020B0502020202020204" pitchFamily="34" charset="0"/>
                <a:cs typeface="Arial" panose="020B0604020202020204" pitchFamily="34" charset="0"/>
              </a:rPr>
            </a:br>
            <a:br>
              <a:rPr lang="en-GB" sz="900"/>
            </a:br>
            <a:endParaRPr lang="en-GB" sz="4000"/>
          </a:p>
        </p:txBody>
      </p:sp>
      <p:pic>
        <p:nvPicPr>
          <p:cNvPr id="6" name="Picture 5">
            <a:extLst>
              <a:ext uri="{FF2B5EF4-FFF2-40B4-BE49-F238E27FC236}">
                <a16:creationId xmlns:a16="http://schemas.microsoft.com/office/drawing/2014/main" id="{D340C7F4-C599-B773-4C47-5544F2382A95}"/>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p:blipFill>
        <p:spPr>
          <a:xfrm>
            <a:off x="114409" y="109678"/>
            <a:ext cx="2234719" cy="1152244"/>
          </a:xfrm>
          <a:prstGeom prst="rect">
            <a:avLst/>
          </a:prstGeom>
        </p:spPr>
      </p:pic>
      <p:sp>
        <p:nvSpPr>
          <p:cNvPr id="5" name="TextBox 4">
            <a:extLst>
              <a:ext uri="{FF2B5EF4-FFF2-40B4-BE49-F238E27FC236}">
                <a16:creationId xmlns:a16="http://schemas.microsoft.com/office/drawing/2014/main" id="{9A31C780-B36F-7CF4-8224-5128FAE1D3B7}"/>
              </a:ext>
            </a:extLst>
          </p:cNvPr>
          <p:cNvSpPr txBox="1"/>
          <p:nvPr/>
        </p:nvSpPr>
        <p:spPr>
          <a:xfrm>
            <a:off x="745508" y="3753239"/>
            <a:ext cx="11003280" cy="424732"/>
          </a:xfrm>
          <a:prstGeom prst="rect">
            <a:avLst/>
          </a:prstGeom>
          <a:noFill/>
        </p:spPr>
        <p:txBody>
          <a:bodyPr wrap="square" anchor="ctr" anchorCtr="1">
            <a:spAutoFit/>
          </a:bodyPr>
          <a:lstStyle/>
          <a:p>
            <a:pPr>
              <a:lnSpc>
                <a:spcPct val="90000"/>
              </a:lnSpc>
              <a:spcBef>
                <a:spcPts val="10000"/>
              </a:spcBef>
              <a:spcAft>
                <a:spcPts val="1000"/>
              </a:spcAft>
            </a:pPr>
            <a:r>
              <a:rPr lang="en-GB" sz="2400" b="1" kern="0">
                <a:solidFill>
                  <a:srgbClr val="27235A"/>
                </a:solidFill>
                <a:effectLst/>
                <a:latin typeface="Century Gothic" panose="020B0502020202020204" pitchFamily="34" charset="0"/>
                <a:ea typeface="Century Gothic" panose="020B0502020202020204" pitchFamily="34" charset="0"/>
                <a:cs typeface="Times New Roman" panose="02020603050405020304" pitchFamily="18" charset="0"/>
              </a:rPr>
              <a:t>Teri Stephenson, Age UK Lancashire - </a:t>
            </a:r>
            <a:r>
              <a:rPr lang="en-GB" sz="2400" kern="0">
                <a:solidFill>
                  <a:srgbClr val="BF3178"/>
                </a:solidFill>
                <a:effectLst/>
                <a:latin typeface="Century Gothic" panose="020B0502020202020204" pitchFamily="34" charset="0"/>
                <a:ea typeface="Century Gothic" panose="020B0502020202020204" pitchFamily="34" charset="0"/>
                <a:cs typeface="Times New Roman" panose="02020603050405020304" pitchFamily="18" charset="0"/>
              </a:rPr>
              <a:t>tstephenson@ageuklancs.org.uk</a:t>
            </a:r>
            <a:endParaRPr lang="en-GB" sz="2400">
              <a:solidFill>
                <a:srgbClr val="BF3178"/>
              </a:solidFill>
              <a:effectLst/>
              <a:latin typeface="Century Gothic" panose="020B0502020202020204" pitchFamily="34" charset="0"/>
              <a:ea typeface="Century Gothic" panose="020B0502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450CE611-6CBA-9B47-68C9-27EA702CD394}"/>
              </a:ext>
            </a:extLst>
          </p:cNvPr>
          <p:cNvSpPr txBox="1"/>
          <p:nvPr/>
        </p:nvSpPr>
        <p:spPr>
          <a:xfrm>
            <a:off x="943628" y="1514385"/>
            <a:ext cx="10607040" cy="1200329"/>
          </a:xfrm>
          <a:prstGeom prst="rect">
            <a:avLst/>
          </a:prstGeom>
          <a:noFill/>
        </p:spPr>
        <p:txBody>
          <a:bodyPr wrap="square" anchor="ctr" anchorCtr="1">
            <a:spAutoFit/>
          </a:bodyPr>
          <a:lstStyle/>
          <a:p>
            <a:pPr algn="ctr">
              <a:lnSpc>
                <a:spcPct val="90000"/>
              </a:lnSpc>
              <a:spcBef>
                <a:spcPts val="10000"/>
              </a:spcBef>
              <a:spcAft>
                <a:spcPts val="1000"/>
              </a:spcAft>
            </a:pPr>
            <a:r>
              <a:rPr lang="en-GB" sz="4000" b="1" kern="0">
                <a:solidFill>
                  <a:srgbClr val="27235A"/>
                </a:solidFill>
                <a:effectLst/>
                <a:latin typeface="Century Gothic" panose="020B0502020202020204" pitchFamily="34" charset="0"/>
                <a:ea typeface="Century Gothic" panose="020B0502020202020204" pitchFamily="34" charset="0"/>
                <a:cs typeface="Times New Roman" panose="02020603050405020304" pitchFamily="18" charset="0"/>
              </a:rPr>
              <a:t>LSC ICB </a:t>
            </a:r>
            <a:r>
              <a:rPr lang="en-GB" sz="4000" b="1" kern="0">
                <a:solidFill>
                  <a:srgbClr val="27235A"/>
                </a:solidFill>
                <a:latin typeface="Century Gothic" panose="020B0502020202020204" pitchFamily="34" charset="0"/>
                <a:ea typeface="Century Gothic" panose="020B0502020202020204" pitchFamily="34" charset="0"/>
                <a:cs typeface="Times New Roman" panose="02020603050405020304" pitchFamily="18" charset="0"/>
              </a:rPr>
              <a:t>- L</a:t>
            </a:r>
            <a:r>
              <a:rPr lang="en-GB" sz="4000" b="1" kern="0">
                <a:solidFill>
                  <a:srgbClr val="27235A"/>
                </a:solidFill>
                <a:effectLst/>
                <a:latin typeface="Century Gothic" panose="020B0502020202020204" pitchFamily="34" charset="0"/>
                <a:ea typeface="Century Gothic" panose="020B0502020202020204" pitchFamily="34" charset="0"/>
                <a:cs typeface="Times New Roman" panose="02020603050405020304" pitchFamily="18" charset="0"/>
              </a:rPr>
              <a:t>ancashire Place Partnership, interim board. </a:t>
            </a:r>
            <a:endParaRPr lang="en-GB" sz="4000" b="1">
              <a:solidFill>
                <a:srgbClr val="27235A"/>
              </a:solidFill>
              <a:effectLst/>
              <a:latin typeface="Century Gothic" panose="020B0502020202020204" pitchFamily="34" charset="0"/>
              <a:ea typeface="Century Gothic" panose="020B0502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35BF4CA8-68C6-43B4-F5EE-A542DF44C9DF}"/>
              </a:ext>
            </a:extLst>
          </p:cNvPr>
          <p:cNvSpPr txBox="1"/>
          <p:nvPr/>
        </p:nvSpPr>
        <p:spPr>
          <a:xfrm>
            <a:off x="2307880" y="4518557"/>
            <a:ext cx="7878535" cy="424732"/>
          </a:xfrm>
          <a:prstGeom prst="rect">
            <a:avLst/>
          </a:prstGeom>
          <a:noFill/>
        </p:spPr>
        <p:txBody>
          <a:bodyPr wrap="square" anchor="ctr" anchorCtr="1">
            <a:spAutoFit/>
          </a:bodyPr>
          <a:lstStyle/>
          <a:p>
            <a:pPr>
              <a:lnSpc>
                <a:spcPct val="90000"/>
              </a:lnSpc>
              <a:spcBef>
                <a:spcPts val="10000"/>
              </a:spcBef>
              <a:spcAft>
                <a:spcPts val="1000"/>
              </a:spcAft>
            </a:pPr>
            <a:r>
              <a:rPr lang="en-GB" sz="2400" b="1" kern="0">
                <a:solidFill>
                  <a:srgbClr val="27235A"/>
                </a:solidFill>
                <a:latin typeface="Century Gothic" panose="020B0502020202020204" pitchFamily="34" charset="0"/>
                <a:ea typeface="Century Gothic" panose="020B0502020202020204" pitchFamily="34" charset="0"/>
                <a:cs typeface="Times New Roman" panose="02020603050405020304" pitchFamily="18" charset="0"/>
              </a:rPr>
              <a:t>Yak Patel, LDCVS</a:t>
            </a:r>
            <a:r>
              <a:rPr lang="en-GB" sz="2400" b="1" kern="0">
                <a:solidFill>
                  <a:srgbClr val="27235A"/>
                </a:solidFill>
                <a:effectLst/>
                <a:latin typeface="Century Gothic" panose="020B0502020202020204" pitchFamily="34" charset="0"/>
                <a:ea typeface="Century Gothic" panose="020B0502020202020204" pitchFamily="34" charset="0"/>
                <a:cs typeface="Times New Roman" panose="02020603050405020304" pitchFamily="18" charset="0"/>
              </a:rPr>
              <a:t> - </a:t>
            </a:r>
            <a:r>
              <a:rPr lang="en-GB" sz="2400" kern="0">
                <a:solidFill>
                  <a:srgbClr val="BF3178"/>
                </a:solidFill>
                <a:effectLst/>
                <a:latin typeface="Century Gothic" panose="020B0502020202020204" pitchFamily="34" charset="0"/>
                <a:ea typeface="Century Gothic" panose="020B0502020202020204" pitchFamily="34" charset="0"/>
                <a:cs typeface="Times New Roman" panose="02020603050405020304" pitchFamily="18" charset="0"/>
              </a:rPr>
              <a:t>yakpatel@lancastercvs.org.uk</a:t>
            </a:r>
            <a:endParaRPr lang="en-GB" sz="2400">
              <a:solidFill>
                <a:srgbClr val="BF3178"/>
              </a:solidFill>
              <a:effectLst/>
              <a:latin typeface="Century Gothic" panose="020B0502020202020204" pitchFamily="34" charset="0"/>
              <a:ea typeface="Century Gothic" panose="020B0502020202020204" pitchFamily="34" charset="0"/>
              <a:cs typeface="Arial" panose="020B0604020202020204" pitchFamily="34" charset="0"/>
            </a:endParaRPr>
          </a:p>
        </p:txBody>
      </p:sp>
    </p:spTree>
    <p:extLst>
      <p:ext uri="{BB962C8B-B14F-4D97-AF65-F5344CB8AC3E}">
        <p14:creationId xmlns:p14="http://schemas.microsoft.com/office/powerpoint/2010/main" val="38203449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3767A2-D561-BE70-939E-99B4F5119B7D}"/>
              </a:ext>
            </a:extLst>
          </p:cNvPr>
          <p:cNvSpPr>
            <a:spLocks noGrp="1" noRot="1" noMove="1" noResize="1" noEditPoints="1" noAdjustHandles="1" noChangeArrowheads="1" noChangeShapeType="1"/>
          </p:cNvSpPr>
          <p:nvPr>
            <p:ph type="ctrTitle"/>
          </p:nvPr>
        </p:nvSpPr>
        <p:spPr>
          <a:xfrm>
            <a:off x="0" y="5533022"/>
            <a:ext cx="12204000" cy="1324978"/>
          </a:xfrm>
          <a:blipFill dpi="0" rotWithShape="1">
            <a:blip r:embed="rId2">
              <a:alphaModFix amt="76000"/>
            </a:blip>
            <a:srcRect/>
            <a:tile tx="869950" ty="44450" sx="100000" sy="100000" flip="none" algn="ctr"/>
          </a:blipFill>
        </p:spPr>
        <p:txBody>
          <a:bodyPr vert="horz" anchor="b" anchorCtr="0">
            <a:normAutofit fontScale="90000"/>
          </a:bodyPr>
          <a:lstStyle/>
          <a:p>
            <a:br>
              <a:rPr lang="en-GB" sz="5400" b="1">
                <a:solidFill>
                  <a:srgbClr val="27235A"/>
                </a:solidFill>
                <a:effectLst/>
                <a:latin typeface="Century Gothic" panose="020B0502020202020204" pitchFamily="34" charset="0"/>
                <a:ea typeface="Century Gothic" panose="020B0502020202020204" pitchFamily="34" charset="0"/>
                <a:cs typeface="Arial" panose="020B0604020202020204" pitchFamily="34" charset="0"/>
              </a:rPr>
            </a:br>
            <a:br>
              <a:rPr lang="en-GB" sz="5400" b="1">
                <a:solidFill>
                  <a:srgbClr val="27235A"/>
                </a:solidFill>
                <a:effectLst/>
                <a:latin typeface="Century Gothic" panose="020B0502020202020204" pitchFamily="34" charset="0"/>
                <a:ea typeface="Century Gothic" panose="020B0502020202020204" pitchFamily="34" charset="0"/>
                <a:cs typeface="Arial" panose="020B0604020202020204" pitchFamily="34" charset="0"/>
              </a:rPr>
            </a:br>
            <a:br>
              <a:rPr lang="en-GB" sz="900"/>
            </a:br>
            <a:endParaRPr lang="en-GB" sz="4000"/>
          </a:p>
        </p:txBody>
      </p:sp>
      <p:pic>
        <p:nvPicPr>
          <p:cNvPr id="6" name="Picture 5">
            <a:extLst>
              <a:ext uri="{FF2B5EF4-FFF2-40B4-BE49-F238E27FC236}">
                <a16:creationId xmlns:a16="http://schemas.microsoft.com/office/drawing/2014/main" id="{D340C7F4-C599-B773-4C47-5544F2382A95}"/>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p:blipFill>
        <p:spPr>
          <a:xfrm>
            <a:off x="114409" y="109678"/>
            <a:ext cx="2234719" cy="1152244"/>
          </a:xfrm>
          <a:prstGeom prst="rect">
            <a:avLst/>
          </a:prstGeom>
        </p:spPr>
      </p:pic>
      <p:sp>
        <p:nvSpPr>
          <p:cNvPr id="5" name="TextBox 4">
            <a:extLst>
              <a:ext uri="{FF2B5EF4-FFF2-40B4-BE49-F238E27FC236}">
                <a16:creationId xmlns:a16="http://schemas.microsoft.com/office/drawing/2014/main" id="{9A31C780-B36F-7CF4-8224-5128FAE1D3B7}"/>
              </a:ext>
            </a:extLst>
          </p:cNvPr>
          <p:cNvSpPr txBox="1"/>
          <p:nvPr/>
        </p:nvSpPr>
        <p:spPr>
          <a:xfrm>
            <a:off x="339852" y="3670207"/>
            <a:ext cx="11512295" cy="424732"/>
          </a:xfrm>
          <a:prstGeom prst="rect">
            <a:avLst/>
          </a:prstGeom>
          <a:noFill/>
        </p:spPr>
        <p:txBody>
          <a:bodyPr wrap="square" anchor="ctr" anchorCtr="1">
            <a:spAutoFit/>
          </a:bodyPr>
          <a:lstStyle/>
          <a:p>
            <a:pPr>
              <a:lnSpc>
                <a:spcPct val="90000"/>
              </a:lnSpc>
              <a:spcBef>
                <a:spcPts val="10000"/>
              </a:spcBef>
              <a:spcAft>
                <a:spcPts val="1000"/>
              </a:spcAft>
            </a:pPr>
            <a:r>
              <a:rPr lang="en-GB" sz="2400" b="1" kern="0" dirty="0">
                <a:solidFill>
                  <a:srgbClr val="27235A"/>
                </a:solidFill>
                <a:effectLst/>
                <a:latin typeface="Century Gothic" panose="020B0502020202020204" pitchFamily="34" charset="0"/>
                <a:ea typeface="Century Gothic" panose="020B0502020202020204" pitchFamily="34" charset="0"/>
                <a:cs typeface="Times New Roman" panose="02020603050405020304" pitchFamily="18" charset="0"/>
              </a:rPr>
              <a:t>Phil Whitley, Age UK South Lakeland - </a:t>
            </a:r>
            <a:r>
              <a:rPr lang="en-GB" sz="2400" kern="0" dirty="0">
                <a:solidFill>
                  <a:srgbClr val="BF3178"/>
                </a:solidFill>
                <a:effectLst/>
                <a:latin typeface="Century Gothic" panose="020B0502020202020204" pitchFamily="34" charset="0"/>
                <a:ea typeface="Century Gothic" panose="020B0502020202020204" pitchFamily="34" charset="0"/>
                <a:cs typeface="Times New Roman" panose="02020603050405020304" pitchFamily="18" charset="0"/>
              </a:rPr>
              <a:t>pwhiteley@ageuksouthlakeland.org.uk  </a:t>
            </a:r>
            <a:endParaRPr lang="en-GB" sz="2400" dirty="0">
              <a:solidFill>
                <a:srgbClr val="BF3178"/>
              </a:solidFill>
              <a:effectLst/>
              <a:latin typeface="Century Gothic" panose="020B0502020202020204" pitchFamily="34" charset="0"/>
              <a:ea typeface="Century Gothic" panose="020B0502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F9915A2B-F885-A133-61D4-D40E194EFF4B}"/>
              </a:ext>
            </a:extLst>
          </p:cNvPr>
          <p:cNvSpPr txBox="1"/>
          <p:nvPr/>
        </p:nvSpPr>
        <p:spPr>
          <a:xfrm>
            <a:off x="792479" y="1445954"/>
            <a:ext cx="10607040" cy="1200329"/>
          </a:xfrm>
          <a:prstGeom prst="rect">
            <a:avLst/>
          </a:prstGeom>
          <a:noFill/>
        </p:spPr>
        <p:txBody>
          <a:bodyPr wrap="square" anchor="ctr" anchorCtr="1">
            <a:spAutoFit/>
          </a:bodyPr>
          <a:lstStyle/>
          <a:p>
            <a:pPr algn="ctr">
              <a:lnSpc>
                <a:spcPct val="90000"/>
              </a:lnSpc>
              <a:spcBef>
                <a:spcPts val="10000"/>
              </a:spcBef>
              <a:spcAft>
                <a:spcPts val="1000"/>
              </a:spcAft>
            </a:pPr>
            <a:r>
              <a:rPr lang="en-GB" sz="4000" b="1" kern="0" dirty="0">
                <a:solidFill>
                  <a:srgbClr val="27235A"/>
                </a:solidFill>
                <a:effectLst/>
                <a:latin typeface="Century Gothic" panose="020B0502020202020204" pitchFamily="34" charset="0"/>
                <a:ea typeface="Century Gothic" panose="020B0502020202020204" pitchFamily="34" charset="0"/>
                <a:cs typeface="Times New Roman" panose="02020603050405020304" pitchFamily="18" charset="0"/>
              </a:rPr>
              <a:t>LSC ICB - </a:t>
            </a:r>
            <a:r>
              <a:rPr lang="en-GB" sz="4000" b="1" kern="0" dirty="0">
                <a:solidFill>
                  <a:srgbClr val="27235A"/>
                </a:solidFill>
                <a:latin typeface="Century Gothic" panose="020B0502020202020204" pitchFamily="34" charset="0"/>
                <a:ea typeface="Century Gothic" panose="020B0502020202020204" pitchFamily="34" charset="0"/>
                <a:cs typeface="Times New Roman" panose="02020603050405020304" pitchFamily="18" charset="0"/>
              </a:rPr>
              <a:t>South Cumbria Place Partnership Forum.</a:t>
            </a:r>
            <a:endParaRPr lang="en-GB" sz="4000" b="1" dirty="0">
              <a:solidFill>
                <a:srgbClr val="27235A"/>
              </a:solidFill>
              <a:effectLst/>
              <a:latin typeface="Century Gothic" panose="020B0502020202020204" pitchFamily="34" charset="0"/>
              <a:ea typeface="Century Gothic" panose="020B0502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EAB93179-C037-235A-D081-24D0DD22E5AD}"/>
              </a:ext>
            </a:extLst>
          </p:cNvPr>
          <p:cNvSpPr txBox="1"/>
          <p:nvPr/>
        </p:nvSpPr>
        <p:spPr>
          <a:xfrm>
            <a:off x="339851" y="4289967"/>
            <a:ext cx="11512295" cy="424732"/>
          </a:xfrm>
          <a:prstGeom prst="rect">
            <a:avLst/>
          </a:prstGeom>
          <a:noFill/>
        </p:spPr>
        <p:txBody>
          <a:bodyPr wrap="square" anchor="ctr" anchorCtr="1">
            <a:spAutoFit/>
          </a:bodyPr>
          <a:lstStyle/>
          <a:p>
            <a:pPr>
              <a:lnSpc>
                <a:spcPct val="90000"/>
              </a:lnSpc>
              <a:spcBef>
                <a:spcPts val="10000"/>
              </a:spcBef>
              <a:spcAft>
                <a:spcPts val="1000"/>
              </a:spcAft>
            </a:pPr>
            <a:r>
              <a:rPr lang="en-GB" sz="2400" b="1" kern="0">
                <a:solidFill>
                  <a:srgbClr val="27235A"/>
                </a:solidFill>
                <a:latin typeface="Century Gothic" panose="020B0502020202020204" pitchFamily="34" charset="0"/>
                <a:ea typeface="Century Gothic" panose="020B0502020202020204" pitchFamily="34" charset="0"/>
                <a:cs typeface="Times New Roman" panose="02020603050405020304" pitchFamily="18" charset="0"/>
              </a:rPr>
              <a:t>Val Stangoe, St Mary’s Hospice - </a:t>
            </a:r>
            <a:r>
              <a:rPr lang="en-GB" sz="2400" kern="0">
                <a:solidFill>
                  <a:srgbClr val="BF3178"/>
                </a:solidFill>
                <a:effectLst/>
                <a:latin typeface="Century Gothic" panose="020B0502020202020204" pitchFamily="34" charset="0"/>
                <a:ea typeface="Century Gothic" panose="020B0502020202020204" pitchFamily="34" charset="0"/>
                <a:cs typeface="Times New Roman" panose="02020603050405020304" pitchFamily="18" charset="0"/>
              </a:rPr>
              <a:t>val.stangoe@stmaryshospice.org.uk</a:t>
            </a:r>
            <a:endParaRPr lang="en-GB" sz="2400">
              <a:solidFill>
                <a:srgbClr val="BF3178"/>
              </a:solidFill>
              <a:effectLst/>
              <a:latin typeface="Century Gothic" panose="020B0502020202020204" pitchFamily="34" charset="0"/>
              <a:ea typeface="Century Gothic" panose="020B0502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BEC438F4-88EA-653B-13FA-B5B082618C2E}"/>
              </a:ext>
            </a:extLst>
          </p:cNvPr>
          <p:cNvSpPr txBox="1"/>
          <p:nvPr/>
        </p:nvSpPr>
        <p:spPr>
          <a:xfrm>
            <a:off x="410971" y="4892942"/>
            <a:ext cx="11512295" cy="424732"/>
          </a:xfrm>
          <a:prstGeom prst="rect">
            <a:avLst/>
          </a:prstGeom>
          <a:noFill/>
        </p:spPr>
        <p:txBody>
          <a:bodyPr wrap="square" anchor="ctr" anchorCtr="1">
            <a:spAutoFit/>
          </a:bodyPr>
          <a:lstStyle/>
          <a:p>
            <a:pPr>
              <a:lnSpc>
                <a:spcPct val="90000"/>
              </a:lnSpc>
              <a:spcBef>
                <a:spcPts val="10000"/>
              </a:spcBef>
              <a:spcAft>
                <a:spcPts val="1000"/>
              </a:spcAft>
            </a:pPr>
            <a:r>
              <a:rPr lang="en-GB" sz="2400" b="1" kern="0" dirty="0">
                <a:solidFill>
                  <a:srgbClr val="27235A"/>
                </a:solidFill>
                <a:latin typeface="Century Gothic" panose="020B0502020202020204" pitchFamily="34" charset="0"/>
                <a:ea typeface="Century Gothic" panose="020B0502020202020204" pitchFamily="34" charset="0"/>
                <a:cs typeface="Times New Roman" panose="02020603050405020304" pitchFamily="18" charset="0"/>
              </a:rPr>
              <a:t>David Allen, Cumbria CVS - </a:t>
            </a:r>
            <a:r>
              <a:rPr lang="en-GB" sz="2400" kern="0" dirty="0">
                <a:solidFill>
                  <a:srgbClr val="BF3178"/>
                </a:solidFill>
                <a:effectLst/>
                <a:latin typeface="Century Gothic" panose="020B0502020202020204" pitchFamily="34" charset="0"/>
                <a:ea typeface="Century Gothic" panose="020B0502020202020204" pitchFamily="34" charset="0"/>
                <a:cs typeface="Times New Roman" panose="02020603050405020304" pitchFamily="18" charset="0"/>
              </a:rPr>
              <a:t>david.allen@cumbriacvs.org.uk</a:t>
            </a:r>
            <a:endParaRPr lang="en-GB" sz="2400" dirty="0">
              <a:solidFill>
                <a:srgbClr val="BF3178"/>
              </a:solidFill>
              <a:effectLst/>
              <a:latin typeface="Century Gothic" panose="020B0502020202020204" pitchFamily="34" charset="0"/>
              <a:ea typeface="Century Gothic" panose="020B0502020202020204" pitchFamily="34" charset="0"/>
              <a:cs typeface="Arial" panose="020B0604020202020204" pitchFamily="34" charset="0"/>
            </a:endParaRPr>
          </a:p>
        </p:txBody>
      </p:sp>
    </p:spTree>
    <p:extLst>
      <p:ext uri="{BB962C8B-B14F-4D97-AF65-F5344CB8AC3E}">
        <p14:creationId xmlns:p14="http://schemas.microsoft.com/office/powerpoint/2010/main" val="14430761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3767A2-D561-BE70-939E-99B4F5119B7D}"/>
              </a:ext>
            </a:extLst>
          </p:cNvPr>
          <p:cNvSpPr>
            <a:spLocks noGrp="1" noRot="1" noMove="1" noResize="1" noEditPoints="1" noAdjustHandles="1" noChangeArrowheads="1" noChangeShapeType="1"/>
          </p:cNvSpPr>
          <p:nvPr>
            <p:ph type="ctrTitle"/>
          </p:nvPr>
        </p:nvSpPr>
        <p:spPr>
          <a:xfrm>
            <a:off x="0" y="5533022"/>
            <a:ext cx="12204000" cy="1324978"/>
          </a:xfrm>
          <a:blipFill dpi="0" rotWithShape="1">
            <a:blip r:embed="rId2">
              <a:alphaModFix amt="76000"/>
            </a:blip>
            <a:srcRect/>
            <a:tile tx="869950" ty="44450" sx="100000" sy="100000" flip="none" algn="ctr"/>
          </a:blipFill>
        </p:spPr>
        <p:txBody>
          <a:bodyPr vert="horz" anchor="b" anchorCtr="0">
            <a:normAutofit fontScale="90000"/>
          </a:bodyPr>
          <a:lstStyle/>
          <a:p>
            <a:br>
              <a:rPr lang="en-GB" sz="5400" b="1">
                <a:solidFill>
                  <a:srgbClr val="27235A"/>
                </a:solidFill>
                <a:effectLst/>
                <a:latin typeface="Century Gothic" panose="020B0502020202020204" pitchFamily="34" charset="0"/>
                <a:ea typeface="Century Gothic" panose="020B0502020202020204" pitchFamily="34" charset="0"/>
                <a:cs typeface="Arial" panose="020B0604020202020204" pitchFamily="34" charset="0"/>
              </a:rPr>
            </a:br>
            <a:br>
              <a:rPr lang="en-GB" sz="5400" b="1">
                <a:solidFill>
                  <a:srgbClr val="27235A"/>
                </a:solidFill>
                <a:effectLst/>
                <a:latin typeface="Century Gothic" panose="020B0502020202020204" pitchFamily="34" charset="0"/>
                <a:ea typeface="Century Gothic" panose="020B0502020202020204" pitchFamily="34" charset="0"/>
                <a:cs typeface="Arial" panose="020B0604020202020204" pitchFamily="34" charset="0"/>
              </a:rPr>
            </a:br>
            <a:br>
              <a:rPr lang="en-GB" sz="900"/>
            </a:br>
            <a:endParaRPr lang="en-GB" sz="4000"/>
          </a:p>
        </p:txBody>
      </p:sp>
      <p:pic>
        <p:nvPicPr>
          <p:cNvPr id="6" name="Picture 5">
            <a:extLst>
              <a:ext uri="{FF2B5EF4-FFF2-40B4-BE49-F238E27FC236}">
                <a16:creationId xmlns:a16="http://schemas.microsoft.com/office/drawing/2014/main" id="{D340C7F4-C599-B773-4C47-5544F2382A95}"/>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p:blipFill>
        <p:spPr>
          <a:xfrm>
            <a:off x="114409" y="109678"/>
            <a:ext cx="2234719" cy="1152244"/>
          </a:xfrm>
          <a:prstGeom prst="rect">
            <a:avLst/>
          </a:prstGeom>
        </p:spPr>
      </p:pic>
      <p:sp>
        <p:nvSpPr>
          <p:cNvPr id="5" name="TextBox 4">
            <a:extLst>
              <a:ext uri="{FF2B5EF4-FFF2-40B4-BE49-F238E27FC236}">
                <a16:creationId xmlns:a16="http://schemas.microsoft.com/office/drawing/2014/main" id="{9A31C780-B36F-7CF4-8224-5128FAE1D3B7}"/>
              </a:ext>
            </a:extLst>
          </p:cNvPr>
          <p:cNvSpPr txBox="1"/>
          <p:nvPr/>
        </p:nvSpPr>
        <p:spPr>
          <a:xfrm>
            <a:off x="377870" y="3677915"/>
            <a:ext cx="11436259" cy="424732"/>
          </a:xfrm>
          <a:prstGeom prst="rect">
            <a:avLst/>
          </a:prstGeom>
          <a:noFill/>
        </p:spPr>
        <p:txBody>
          <a:bodyPr wrap="square" anchor="ctr" anchorCtr="1">
            <a:spAutoFit/>
          </a:bodyPr>
          <a:lstStyle/>
          <a:p>
            <a:pPr algn="ctr">
              <a:lnSpc>
                <a:spcPct val="90000"/>
              </a:lnSpc>
              <a:spcBef>
                <a:spcPts val="10000"/>
              </a:spcBef>
              <a:spcAft>
                <a:spcPts val="1000"/>
              </a:spcAft>
            </a:pPr>
            <a:r>
              <a:rPr lang="en-GB" sz="2400" b="1" kern="0" dirty="0">
                <a:solidFill>
                  <a:srgbClr val="27235A"/>
                </a:solidFill>
                <a:effectLst/>
                <a:latin typeface="Century Gothic" panose="020B0502020202020204" pitchFamily="34" charset="0"/>
                <a:ea typeface="Century Gothic" panose="020B0502020202020204" pitchFamily="34" charset="0"/>
                <a:cs typeface="Times New Roman" panose="02020603050405020304" pitchFamily="18" charset="0"/>
              </a:rPr>
              <a:t>Colin Ranshaw, Cumbria Third Sector Network - </a:t>
            </a:r>
            <a:r>
              <a:rPr lang="en-GB" sz="2400" kern="0" dirty="0">
                <a:solidFill>
                  <a:srgbClr val="BF3178"/>
                </a:solidFill>
                <a:effectLst/>
                <a:latin typeface="Century Gothic" panose="020B0502020202020204" pitchFamily="34" charset="0"/>
                <a:ea typeface="Century Gothic" panose="020B0502020202020204" pitchFamily="34" charset="0"/>
                <a:cs typeface="Times New Roman" panose="02020603050405020304" pitchFamily="18" charset="0"/>
              </a:rPr>
              <a:t>colin.ranshaw@gmail.com</a:t>
            </a:r>
            <a:endParaRPr lang="en-GB" sz="2400" dirty="0">
              <a:solidFill>
                <a:srgbClr val="BF3178"/>
              </a:solidFill>
              <a:effectLst/>
              <a:latin typeface="Century Gothic" panose="020B0502020202020204" pitchFamily="34" charset="0"/>
              <a:ea typeface="Century Gothic" panose="020B0502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450CE611-6CBA-9B47-68C9-27EA702CD394}"/>
              </a:ext>
            </a:extLst>
          </p:cNvPr>
          <p:cNvSpPr txBox="1"/>
          <p:nvPr/>
        </p:nvSpPr>
        <p:spPr>
          <a:xfrm>
            <a:off x="2320934" y="1839127"/>
            <a:ext cx="7550132" cy="646331"/>
          </a:xfrm>
          <a:prstGeom prst="rect">
            <a:avLst/>
          </a:prstGeom>
          <a:noFill/>
        </p:spPr>
        <p:txBody>
          <a:bodyPr wrap="square" anchor="ctr" anchorCtr="1">
            <a:spAutoFit/>
          </a:bodyPr>
          <a:lstStyle/>
          <a:p>
            <a:pPr algn="ctr">
              <a:lnSpc>
                <a:spcPct val="90000"/>
              </a:lnSpc>
              <a:spcBef>
                <a:spcPts val="10000"/>
              </a:spcBef>
              <a:spcAft>
                <a:spcPts val="1000"/>
              </a:spcAft>
            </a:pPr>
            <a:r>
              <a:rPr lang="en-GB" sz="4000" b="1" kern="0" dirty="0">
                <a:solidFill>
                  <a:srgbClr val="27235A"/>
                </a:solidFill>
                <a:effectLst/>
                <a:latin typeface="Century Gothic" panose="020B0502020202020204" pitchFamily="34" charset="0"/>
                <a:ea typeface="Century Gothic" panose="020B0502020202020204" pitchFamily="34" charset="0"/>
                <a:cs typeface="Times New Roman" panose="02020603050405020304" pitchFamily="18" charset="0"/>
              </a:rPr>
              <a:t>Health &amp; Wellbeing Boards.</a:t>
            </a:r>
          </a:p>
        </p:txBody>
      </p:sp>
    </p:spTree>
    <p:extLst>
      <p:ext uri="{BB962C8B-B14F-4D97-AF65-F5344CB8AC3E}">
        <p14:creationId xmlns:p14="http://schemas.microsoft.com/office/powerpoint/2010/main" val="18586725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3767A2-D561-BE70-939E-99B4F5119B7D}"/>
              </a:ext>
            </a:extLst>
          </p:cNvPr>
          <p:cNvSpPr>
            <a:spLocks noGrp="1" noRot="1" noMove="1" noResize="1" noEditPoints="1" noAdjustHandles="1" noChangeArrowheads="1" noChangeShapeType="1"/>
          </p:cNvSpPr>
          <p:nvPr>
            <p:ph type="ctrTitle"/>
          </p:nvPr>
        </p:nvSpPr>
        <p:spPr>
          <a:xfrm>
            <a:off x="0" y="5533022"/>
            <a:ext cx="12204000" cy="1324978"/>
          </a:xfrm>
          <a:blipFill dpi="0" rotWithShape="1">
            <a:blip r:embed="rId2">
              <a:alphaModFix amt="76000"/>
            </a:blip>
            <a:srcRect/>
            <a:tile tx="869950" ty="44450" sx="100000" sy="100000" flip="none" algn="ctr"/>
          </a:blipFill>
        </p:spPr>
        <p:txBody>
          <a:bodyPr vert="horz" anchor="b" anchorCtr="0">
            <a:normAutofit fontScale="90000"/>
          </a:bodyPr>
          <a:lstStyle/>
          <a:p>
            <a:br>
              <a:rPr lang="en-GB" sz="5400" b="1">
                <a:solidFill>
                  <a:srgbClr val="27235A"/>
                </a:solidFill>
                <a:effectLst/>
                <a:latin typeface="Century Gothic" panose="020B0502020202020204" pitchFamily="34" charset="0"/>
                <a:ea typeface="Century Gothic" panose="020B0502020202020204" pitchFamily="34" charset="0"/>
                <a:cs typeface="Arial" panose="020B0604020202020204" pitchFamily="34" charset="0"/>
              </a:rPr>
            </a:br>
            <a:br>
              <a:rPr lang="en-GB" sz="5400" b="1">
                <a:solidFill>
                  <a:srgbClr val="27235A"/>
                </a:solidFill>
                <a:effectLst/>
                <a:latin typeface="Century Gothic" panose="020B0502020202020204" pitchFamily="34" charset="0"/>
                <a:ea typeface="Century Gothic" panose="020B0502020202020204" pitchFamily="34" charset="0"/>
                <a:cs typeface="Arial" panose="020B0604020202020204" pitchFamily="34" charset="0"/>
              </a:rPr>
            </a:br>
            <a:br>
              <a:rPr lang="en-GB" sz="900"/>
            </a:br>
            <a:endParaRPr lang="en-GB" sz="4000"/>
          </a:p>
        </p:txBody>
      </p:sp>
      <p:pic>
        <p:nvPicPr>
          <p:cNvPr id="6" name="Picture 5">
            <a:extLst>
              <a:ext uri="{FF2B5EF4-FFF2-40B4-BE49-F238E27FC236}">
                <a16:creationId xmlns:a16="http://schemas.microsoft.com/office/drawing/2014/main" id="{D340C7F4-C599-B773-4C47-5544F2382A95}"/>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p:blipFill>
        <p:spPr>
          <a:xfrm>
            <a:off x="114409" y="109678"/>
            <a:ext cx="2234719" cy="1152244"/>
          </a:xfrm>
          <a:prstGeom prst="rect">
            <a:avLst/>
          </a:prstGeom>
        </p:spPr>
      </p:pic>
      <p:sp>
        <p:nvSpPr>
          <p:cNvPr id="5" name="TextBox 4">
            <a:extLst>
              <a:ext uri="{FF2B5EF4-FFF2-40B4-BE49-F238E27FC236}">
                <a16:creationId xmlns:a16="http://schemas.microsoft.com/office/drawing/2014/main" id="{9A31C780-B36F-7CF4-8224-5128FAE1D3B7}"/>
              </a:ext>
            </a:extLst>
          </p:cNvPr>
          <p:cNvSpPr txBox="1"/>
          <p:nvPr/>
        </p:nvSpPr>
        <p:spPr>
          <a:xfrm>
            <a:off x="377870" y="3716651"/>
            <a:ext cx="11436259" cy="424732"/>
          </a:xfrm>
          <a:prstGeom prst="rect">
            <a:avLst/>
          </a:prstGeom>
          <a:noFill/>
        </p:spPr>
        <p:txBody>
          <a:bodyPr wrap="square" anchor="ctr" anchorCtr="1">
            <a:spAutoFit/>
          </a:bodyPr>
          <a:lstStyle/>
          <a:p>
            <a:pPr algn="ctr">
              <a:lnSpc>
                <a:spcPct val="90000"/>
              </a:lnSpc>
              <a:spcBef>
                <a:spcPts val="10000"/>
              </a:spcBef>
              <a:spcAft>
                <a:spcPts val="1000"/>
              </a:spcAft>
            </a:pPr>
            <a:r>
              <a:rPr lang="en-GB" sz="2400" b="1" kern="0">
                <a:solidFill>
                  <a:srgbClr val="27235A"/>
                </a:solidFill>
                <a:latin typeface="Century Gothic" panose="020B0502020202020204" pitchFamily="34" charset="0"/>
                <a:ea typeface="Century Gothic" panose="020B0502020202020204" pitchFamily="34" charset="0"/>
                <a:cs typeface="Times New Roman" panose="02020603050405020304" pitchFamily="18" charset="0"/>
              </a:rPr>
              <a:t>Angela Allen</a:t>
            </a:r>
            <a:r>
              <a:rPr lang="en-GB" sz="2400" b="1" kern="0">
                <a:solidFill>
                  <a:srgbClr val="27235A"/>
                </a:solidFill>
                <a:effectLst/>
                <a:latin typeface="Century Gothic" panose="020B0502020202020204" pitchFamily="34" charset="0"/>
                <a:ea typeface="Century Gothic" panose="020B0502020202020204" pitchFamily="34" charset="0"/>
                <a:cs typeface="Times New Roman" panose="02020603050405020304" pitchFamily="18" charset="0"/>
              </a:rPr>
              <a:t>, Spring North - </a:t>
            </a:r>
            <a:r>
              <a:rPr lang="en-GB" sz="2400">
                <a:solidFill>
                  <a:srgbClr val="BF3178"/>
                </a:solidFill>
                <a:latin typeface="Century Gothic" panose="020B0502020202020204" pitchFamily="34" charset="0"/>
              </a:rPr>
              <a:t>angela.allen@springnorth.org.uk</a:t>
            </a:r>
            <a:endParaRPr lang="en-GB" sz="2400">
              <a:solidFill>
                <a:srgbClr val="BF3178"/>
              </a:solidFill>
              <a:effectLst/>
              <a:latin typeface="Century Gothic" panose="020B0502020202020204" pitchFamily="34" charset="0"/>
              <a:ea typeface="Century Gothic" panose="020B0502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450CE611-6CBA-9B47-68C9-27EA702CD394}"/>
              </a:ext>
            </a:extLst>
          </p:cNvPr>
          <p:cNvSpPr txBox="1"/>
          <p:nvPr/>
        </p:nvSpPr>
        <p:spPr>
          <a:xfrm>
            <a:off x="792479" y="1889122"/>
            <a:ext cx="10607040" cy="1200329"/>
          </a:xfrm>
          <a:prstGeom prst="rect">
            <a:avLst/>
          </a:prstGeom>
          <a:noFill/>
        </p:spPr>
        <p:txBody>
          <a:bodyPr wrap="square" anchor="ctr" anchorCtr="1">
            <a:spAutoFit/>
          </a:bodyPr>
          <a:lstStyle/>
          <a:p>
            <a:pPr algn="ctr">
              <a:lnSpc>
                <a:spcPct val="90000"/>
              </a:lnSpc>
              <a:spcBef>
                <a:spcPts val="10000"/>
              </a:spcBef>
              <a:spcAft>
                <a:spcPts val="1000"/>
              </a:spcAft>
            </a:pPr>
            <a:r>
              <a:rPr lang="en-GB" sz="4000" b="1" kern="0">
                <a:solidFill>
                  <a:srgbClr val="27235A"/>
                </a:solidFill>
                <a:effectLst/>
                <a:latin typeface="Century Gothic" panose="020B0502020202020204" pitchFamily="34" charset="0"/>
                <a:ea typeface="Century Gothic" panose="020B0502020202020204" pitchFamily="34" charset="0"/>
                <a:cs typeface="Times New Roman" panose="02020603050405020304" pitchFamily="18" charset="0"/>
              </a:rPr>
              <a:t>Population Health &amp; Inequalities Steering Group</a:t>
            </a:r>
            <a:endParaRPr lang="en-GB" sz="4000" b="1">
              <a:solidFill>
                <a:srgbClr val="27235A"/>
              </a:solidFill>
              <a:effectLst/>
              <a:latin typeface="Century Gothic" panose="020B0502020202020204" pitchFamily="34" charset="0"/>
              <a:ea typeface="Century Gothic" panose="020B0502020202020204" pitchFamily="34" charset="0"/>
              <a:cs typeface="Arial" panose="020B0604020202020204" pitchFamily="34" charset="0"/>
            </a:endParaRPr>
          </a:p>
        </p:txBody>
      </p:sp>
    </p:spTree>
    <p:extLst>
      <p:ext uri="{BB962C8B-B14F-4D97-AF65-F5344CB8AC3E}">
        <p14:creationId xmlns:p14="http://schemas.microsoft.com/office/powerpoint/2010/main" val="37555128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3767A2-D561-BE70-939E-99B4F5119B7D}"/>
              </a:ext>
            </a:extLst>
          </p:cNvPr>
          <p:cNvSpPr>
            <a:spLocks noGrp="1" noRot="1" noMove="1" noResize="1" noEditPoints="1" noAdjustHandles="1" noChangeArrowheads="1" noChangeShapeType="1"/>
          </p:cNvSpPr>
          <p:nvPr>
            <p:ph type="ctrTitle"/>
          </p:nvPr>
        </p:nvSpPr>
        <p:spPr>
          <a:xfrm>
            <a:off x="0" y="5533022"/>
            <a:ext cx="12204000" cy="1324978"/>
          </a:xfrm>
          <a:blipFill dpi="0" rotWithShape="1">
            <a:blip r:embed="rId2">
              <a:alphaModFix amt="76000"/>
            </a:blip>
            <a:srcRect/>
            <a:tile tx="869950" ty="44450" sx="100000" sy="100000" flip="none" algn="ctr"/>
          </a:blipFill>
        </p:spPr>
        <p:txBody>
          <a:bodyPr vert="horz" anchor="b" anchorCtr="0">
            <a:normAutofit fontScale="90000"/>
          </a:bodyPr>
          <a:lstStyle/>
          <a:p>
            <a:br>
              <a:rPr lang="en-GB" sz="5400" b="1">
                <a:solidFill>
                  <a:srgbClr val="27235A"/>
                </a:solidFill>
                <a:effectLst/>
                <a:latin typeface="Century Gothic" panose="020B0502020202020204" pitchFamily="34" charset="0"/>
                <a:ea typeface="Century Gothic" panose="020B0502020202020204" pitchFamily="34" charset="0"/>
                <a:cs typeface="Arial" panose="020B0604020202020204" pitchFamily="34" charset="0"/>
              </a:rPr>
            </a:br>
            <a:br>
              <a:rPr lang="en-GB" sz="5400" b="1">
                <a:solidFill>
                  <a:srgbClr val="27235A"/>
                </a:solidFill>
                <a:effectLst/>
                <a:latin typeface="Century Gothic" panose="020B0502020202020204" pitchFamily="34" charset="0"/>
                <a:ea typeface="Century Gothic" panose="020B0502020202020204" pitchFamily="34" charset="0"/>
                <a:cs typeface="Arial" panose="020B0604020202020204" pitchFamily="34" charset="0"/>
              </a:rPr>
            </a:br>
            <a:br>
              <a:rPr lang="en-GB" sz="900"/>
            </a:br>
            <a:endParaRPr lang="en-GB" sz="4000"/>
          </a:p>
        </p:txBody>
      </p:sp>
      <p:pic>
        <p:nvPicPr>
          <p:cNvPr id="6" name="Picture 5">
            <a:extLst>
              <a:ext uri="{FF2B5EF4-FFF2-40B4-BE49-F238E27FC236}">
                <a16:creationId xmlns:a16="http://schemas.microsoft.com/office/drawing/2014/main" id="{D340C7F4-C599-B773-4C47-5544F2382A95}"/>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p:blipFill>
        <p:spPr>
          <a:xfrm>
            <a:off x="114409" y="109678"/>
            <a:ext cx="2234719" cy="1152244"/>
          </a:xfrm>
          <a:prstGeom prst="rect">
            <a:avLst/>
          </a:prstGeom>
        </p:spPr>
      </p:pic>
      <p:sp>
        <p:nvSpPr>
          <p:cNvPr id="5" name="TextBox 4">
            <a:extLst>
              <a:ext uri="{FF2B5EF4-FFF2-40B4-BE49-F238E27FC236}">
                <a16:creationId xmlns:a16="http://schemas.microsoft.com/office/drawing/2014/main" id="{9A31C780-B36F-7CF4-8224-5128FAE1D3B7}"/>
              </a:ext>
            </a:extLst>
          </p:cNvPr>
          <p:cNvSpPr txBox="1"/>
          <p:nvPr/>
        </p:nvSpPr>
        <p:spPr>
          <a:xfrm>
            <a:off x="740664" y="3853048"/>
            <a:ext cx="10906120" cy="424732"/>
          </a:xfrm>
          <a:prstGeom prst="rect">
            <a:avLst/>
          </a:prstGeom>
          <a:noFill/>
        </p:spPr>
        <p:txBody>
          <a:bodyPr wrap="square" anchor="ctr" anchorCtr="1">
            <a:spAutoFit/>
          </a:bodyPr>
          <a:lstStyle/>
          <a:p>
            <a:pPr>
              <a:lnSpc>
                <a:spcPct val="90000"/>
              </a:lnSpc>
              <a:spcBef>
                <a:spcPts val="10000"/>
              </a:spcBef>
              <a:spcAft>
                <a:spcPts val="1000"/>
              </a:spcAft>
            </a:pPr>
            <a:r>
              <a:rPr lang="en-GB" sz="2400" b="1" kern="0">
                <a:solidFill>
                  <a:srgbClr val="27235A"/>
                </a:solidFill>
                <a:effectLst/>
                <a:latin typeface="Century Gothic" panose="020B0502020202020204" pitchFamily="34" charset="0"/>
                <a:ea typeface="Century Gothic" panose="020B0502020202020204" pitchFamily="34" charset="0"/>
                <a:cs typeface="Times New Roman" panose="02020603050405020304" pitchFamily="18" charset="0"/>
              </a:rPr>
              <a:t>Angela Allen, Spring North - </a:t>
            </a:r>
            <a:r>
              <a:rPr lang="en-GB" sz="2400">
                <a:solidFill>
                  <a:srgbClr val="BF3178"/>
                </a:solidFill>
                <a:latin typeface="Century Gothic" panose="020B0502020202020204" pitchFamily="34" charset="0"/>
              </a:rPr>
              <a:t>angela.allen@springnorth.org.uk</a:t>
            </a:r>
            <a:endParaRPr lang="en-GB" sz="2400" b="1" kern="0">
              <a:solidFill>
                <a:srgbClr val="BF3178"/>
              </a:solidFill>
              <a:latin typeface="Century Gothic" panose="020B050202020202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20F57DB9-C60E-072F-9769-AD8D8F8BD00A}"/>
              </a:ext>
            </a:extLst>
          </p:cNvPr>
          <p:cNvSpPr txBox="1"/>
          <p:nvPr/>
        </p:nvSpPr>
        <p:spPr>
          <a:xfrm>
            <a:off x="193465" y="4535506"/>
            <a:ext cx="12010535" cy="424732"/>
          </a:xfrm>
          <a:prstGeom prst="rect">
            <a:avLst/>
          </a:prstGeom>
          <a:noFill/>
        </p:spPr>
        <p:txBody>
          <a:bodyPr wrap="square" anchor="ctr" anchorCtr="1">
            <a:spAutoFit/>
          </a:bodyPr>
          <a:lstStyle/>
          <a:p>
            <a:pPr>
              <a:lnSpc>
                <a:spcPct val="90000"/>
              </a:lnSpc>
              <a:spcBef>
                <a:spcPts val="10000"/>
              </a:spcBef>
              <a:spcAft>
                <a:spcPts val="1000"/>
              </a:spcAft>
            </a:pPr>
            <a:r>
              <a:rPr lang="en-GB" sz="2400" b="1" kern="0">
                <a:solidFill>
                  <a:srgbClr val="27235A"/>
                </a:solidFill>
                <a:effectLst/>
                <a:latin typeface="Century Gothic" panose="020B0502020202020204" pitchFamily="34" charset="0"/>
                <a:ea typeface="Century Gothic" panose="020B0502020202020204" pitchFamily="34" charset="0"/>
                <a:cs typeface="Times New Roman" panose="02020603050405020304" pitchFamily="18" charset="0"/>
              </a:rPr>
              <a:t>David Dunwell, Mind Lancashire - </a:t>
            </a:r>
            <a:r>
              <a:rPr lang="en-GB" sz="2400" kern="0">
                <a:solidFill>
                  <a:srgbClr val="BF3178"/>
                </a:solidFill>
                <a:effectLst/>
                <a:latin typeface="Century Gothic" panose="020B0502020202020204" pitchFamily="34" charset="0"/>
                <a:ea typeface="Century Gothic" panose="020B0502020202020204" pitchFamily="34" charset="0"/>
                <a:cs typeface="Times New Roman" panose="02020603050405020304" pitchFamily="18" charset="0"/>
              </a:rPr>
              <a:t>daviddunwell@lancashiremind.org.uk</a:t>
            </a:r>
            <a:endParaRPr lang="en-GB" sz="2400">
              <a:solidFill>
                <a:srgbClr val="BF3178"/>
              </a:solidFill>
              <a:effectLst/>
              <a:latin typeface="Century Gothic" panose="020B0502020202020204" pitchFamily="34" charset="0"/>
              <a:ea typeface="Century Gothic" panose="020B0502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C69E012D-BEDD-20CE-C161-806B8B771AF9}"/>
              </a:ext>
            </a:extLst>
          </p:cNvPr>
          <p:cNvSpPr txBox="1"/>
          <p:nvPr/>
        </p:nvSpPr>
        <p:spPr>
          <a:xfrm>
            <a:off x="740664" y="1834706"/>
            <a:ext cx="10607040" cy="1200329"/>
          </a:xfrm>
          <a:prstGeom prst="rect">
            <a:avLst/>
          </a:prstGeom>
          <a:noFill/>
        </p:spPr>
        <p:txBody>
          <a:bodyPr wrap="square" anchor="ctr" anchorCtr="1">
            <a:spAutoFit/>
          </a:bodyPr>
          <a:lstStyle/>
          <a:p>
            <a:pPr algn="ctr">
              <a:lnSpc>
                <a:spcPct val="90000"/>
              </a:lnSpc>
              <a:spcBef>
                <a:spcPts val="10000"/>
              </a:spcBef>
              <a:spcAft>
                <a:spcPts val="1000"/>
              </a:spcAft>
            </a:pPr>
            <a:r>
              <a:rPr lang="en-GB" sz="4000" b="1" kern="0">
                <a:solidFill>
                  <a:srgbClr val="27235A"/>
                </a:solidFill>
                <a:latin typeface="Century Gothic" panose="020B0502020202020204" pitchFamily="34" charset="0"/>
                <a:ea typeface="Century Gothic" panose="020B0502020202020204" pitchFamily="34" charset="0"/>
                <a:cs typeface="Times New Roman" panose="02020603050405020304" pitchFamily="18" charset="0"/>
              </a:rPr>
              <a:t>LSC - Community Mental Health Transformation Board (CMHT).</a:t>
            </a:r>
            <a:endParaRPr lang="en-GB" sz="4000" b="1">
              <a:solidFill>
                <a:srgbClr val="27235A"/>
              </a:solidFill>
              <a:effectLst/>
              <a:latin typeface="Century Gothic" panose="020B0502020202020204" pitchFamily="34" charset="0"/>
              <a:ea typeface="Century Gothic" panose="020B0502020202020204" pitchFamily="34" charset="0"/>
              <a:cs typeface="Arial" panose="020B0604020202020204" pitchFamily="34" charset="0"/>
            </a:endParaRPr>
          </a:p>
        </p:txBody>
      </p:sp>
    </p:spTree>
    <p:extLst>
      <p:ext uri="{BB962C8B-B14F-4D97-AF65-F5344CB8AC3E}">
        <p14:creationId xmlns:p14="http://schemas.microsoft.com/office/powerpoint/2010/main" val="31565028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D855B6-9F65-C04B-6662-3F3F866D21C3}"/>
              </a:ext>
            </a:extLst>
          </p:cNvPr>
          <p:cNvSpPr>
            <a:spLocks noGrp="1"/>
          </p:cNvSpPr>
          <p:nvPr>
            <p:ph type="ctrTitle"/>
          </p:nvPr>
        </p:nvSpPr>
        <p:spPr/>
        <p:txBody>
          <a:bodyPr/>
          <a:lstStyle/>
          <a:p>
            <a:r>
              <a:rPr lang="en-GB" dirty="0"/>
              <a:t>VCFSE Assembly </a:t>
            </a:r>
          </a:p>
        </p:txBody>
      </p:sp>
      <p:sp>
        <p:nvSpPr>
          <p:cNvPr id="3" name="Subtitle 2">
            <a:extLst>
              <a:ext uri="{FF2B5EF4-FFF2-40B4-BE49-F238E27FC236}">
                <a16:creationId xmlns:a16="http://schemas.microsoft.com/office/drawing/2014/main" id="{000153F0-0060-5927-6230-5650C43C1E4F}"/>
              </a:ext>
            </a:extLst>
          </p:cNvPr>
          <p:cNvSpPr>
            <a:spLocks noGrp="1"/>
          </p:cNvSpPr>
          <p:nvPr>
            <p:ph type="subTitle" idx="1"/>
          </p:nvPr>
        </p:nvSpPr>
        <p:spPr/>
        <p:txBody>
          <a:bodyPr/>
          <a:lstStyle/>
          <a:p>
            <a:r>
              <a:rPr lang="en-GB" dirty="0"/>
              <a:t>The development of our Places in Lancashire and South Cumbria </a:t>
            </a:r>
          </a:p>
        </p:txBody>
      </p:sp>
      <p:sp>
        <p:nvSpPr>
          <p:cNvPr id="4" name="Slide Number Placeholder 3">
            <a:extLst>
              <a:ext uri="{FF2B5EF4-FFF2-40B4-BE49-F238E27FC236}">
                <a16:creationId xmlns:a16="http://schemas.microsoft.com/office/drawing/2014/main" id="{DF65E937-2116-9768-7D70-0E72F521E6C2}"/>
              </a:ext>
            </a:extLst>
          </p:cNvPr>
          <p:cNvSpPr>
            <a:spLocks noGrp="1"/>
          </p:cNvSpPr>
          <p:nvPr>
            <p:ph type="sldNum" sz="quarter" idx="12"/>
          </p:nvPr>
        </p:nvSpPr>
        <p:spPr/>
        <p:txBody>
          <a:bodyPr/>
          <a:lstStyle/>
          <a:p>
            <a:fld id="{507B77E4-D16E-4E80-BECE-B10ACE50DA11}" type="slidenum">
              <a:rPr lang="en-GB" smtClean="0"/>
              <a:t>17</a:t>
            </a:fld>
            <a:endParaRPr lang="en-GB" dirty="0"/>
          </a:p>
        </p:txBody>
      </p:sp>
    </p:spTree>
    <p:extLst>
      <p:ext uri="{BB962C8B-B14F-4D97-AF65-F5344CB8AC3E}">
        <p14:creationId xmlns:p14="http://schemas.microsoft.com/office/powerpoint/2010/main" val="241878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6EEAC4-002B-34F8-BDD4-29FA5DBD3614}"/>
              </a:ext>
            </a:extLst>
          </p:cNvPr>
          <p:cNvSpPr>
            <a:spLocks noGrp="1"/>
          </p:cNvSpPr>
          <p:nvPr>
            <p:ph type="title"/>
          </p:nvPr>
        </p:nvSpPr>
        <p:spPr/>
        <p:txBody>
          <a:bodyPr/>
          <a:lstStyle/>
          <a:p>
            <a:r>
              <a:rPr lang="en-GB" dirty="0"/>
              <a:t>Overview of the Session </a:t>
            </a:r>
          </a:p>
        </p:txBody>
      </p:sp>
      <p:sp>
        <p:nvSpPr>
          <p:cNvPr id="3" name="Content Placeholder 2">
            <a:extLst>
              <a:ext uri="{FF2B5EF4-FFF2-40B4-BE49-F238E27FC236}">
                <a16:creationId xmlns:a16="http://schemas.microsoft.com/office/drawing/2014/main" id="{9D18F409-B441-AED6-BFB6-2B41C49FA8C1}"/>
              </a:ext>
            </a:extLst>
          </p:cNvPr>
          <p:cNvSpPr>
            <a:spLocks noGrp="1"/>
          </p:cNvSpPr>
          <p:nvPr>
            <p:ph idx="1"/>
          </p:nvPr>
        </p:nvSpPr>
        <p:spPr>
          <a:xfrm>
            <a:off x="838200" y="1540953"/>
            <a:ext cx="10515600" cy="4951922"/>
          </a:xfrm>
        </p:spPr>
        <p:txBody>
          <a:bodyPr>
            <a:normAutofit fontScale="92500" lnSpcReduction="10000"/>
          </a:bodyPr>
          <a:lstStyle/>
          <a:p>
            <a:pPr marL="0" indent="0">
              <a:buNone/>
            </a:pPr>
            <a:r>
              <a:rPr lang="en-GB" sz="2800" dirty="0"/>
              <a:t>This session will; </a:t>
            </a:r>
          </a:p>
          <a:p>
            <a:r>
              <a:rPr lang="en-GB" sz="2800" dirty="0"/>
              <a:t>Give a general introduction to the four Places in Lancashire and South Cumbria </a:t>
            </a:r>
          </a:p>
          <a:p>
            <a:r>
              <a:rPr lang="en-GB" sz="2800" dirty="0"/>
              <a:t>Provide an overview of the Place Integration Deal </a:t>
            </a:r>
          </a:p>
          <a:p>
            <a:r>
              <a:rPr lang="en-GB" sz="2800" dirty="0"/>
              <a:t>Provide an update on the four Places;</a:t>
            </a:r>
          </a:p>
          <a:p>
            <a:pPr lvl="1"/>
            <a:r>
              <a:rPr lang="en-GB" sz="2400" dirty="0"/>
              <a:t>Lancashire </a:t>
            </a:r>
          </a:p>
          <a:p>
            <a:pPr lvl="1"/>
            <a:r>
              <a:rPr lang="en-GB" sz="2400" dirty="0"/>
              <a:t>South Cumbria</a:t>
            </a:r>
          </a:p>
          <a:p>
            <a:pPr lvl="1"/>
            <a:r>
              <a:rPr lang="en-GB" sz="2400" dirty="0"/>
              <a:t>Blackpool </a:t>
            </a:r>
          </a:p>
          <a:p>
            <a:pPr lvl="1"/>
            <a:r>
              <a:rPr lang="en-GB" sz="2400" dirty="0"/>
              <a:t>Blackburn with Darwen </a:t>
            </a:r>
          </a:p>
          <a:p>
            <a:r>
              <a:rPr lang="en-GB" sz="2800" dirty="0"/>
              <a:t>Present a case study looking at place collaboration on a local level – priority wards </a:t>
            </a:r>
          </a:p>
          <a:p>
            <a:r>
              <a:rPr lang="en-GB" sz="2800" dirty="0"/>
              <a:t>More importantly, give an opportunity for you all to give your views </a:t>
            </a:r>
          </a:p>
          <a:p>
            <a:pPr lvl="1"/>
            <a:endParaRPr lang="en-GB" dirty="0"/>
          </a:p>
          <a:p>
            <a:endParaRPr lang="en-GB" dirty="0"/>
          </a:p>
          <a:p>
            <a:endParaRPr lang="en-GB" dirty="0"/>
          </a:p>
        </p:txBody>
      </p:sp>
      <p:sp>
        <p:nvSpPr>
          <p:cNvPr id="4" name="Slide Number Placeholder 3">
            <a:extLst>
              <a:ext uri="{FF2B5EF4-FFF2-40B4-BE49-F238E27FC236}">
                <a16:creationId xmlns:a16="http://schemas.microsoft.com/office/drawing/2014/main" id="{71292C48-A477-80F5-2B4B-FAC429BCF7EF}"/>
              </a:ext>
            </a:extLst>
          </p:cNvPr>
          <p:cNvSpPr>
            <a:spLocks noGrp="1"/>
          </p:cNvSpPr>
          <p:nvPr>
            <p:ph type="sldNum" sz="quarter" idx="12"/>
          </p:nvPr>
        </p:nvSpPr>
        <p:spPr/>
        <p:txBody>
          <a:bodyPr/>
          <a:lstStyle/>
          <a:p>
            <a:fld id="{507B77E4-D16E-4E80-BECE-B10ACE50DA11}" type="slidenum">
              <a:rPr lang="en-GB" smtClean="0"/>
              <a:pPr/>
              <a:t>18</a:t>
            </a:fld>
            <a:endParaRPr lang="en-GB" dirty="0"/>
          </a:p>
        </p:txBody>
      </p:sp>
    </p:spTree>
    <p:extLst>
      <p:ext uri="{BB962C8B-B14F-4D97-AF65-F5344CB8AC3E}">
        <p14:creationId xmlns:p14="http://schemas.microsoft.com/office/powerpoint/2010/main" val="10788615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EE5A1C-5AA5-8145-5E4C-6A910A35A747}"/>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D4A7D85A-6D20-E7AE-B93E-C08C0B8097B4}"/>
              </a:ext>
            </a:extLst>
          </p:cNvPr>
          <p:cNvSpPr>
            <a:spLocks noGrp="1"/>
          </p:cNvSpPr>
          <p:nvPr>
            <p:ph idx="1"/>
          </p:nvPr>
        </p:nvSpPr>
        <p:spPr/>
        <p:txBody>
          <a:bodyPr/>
          <a:lstStyle/>
          <a:p>
            <a:endParaRPr lang="en-GB"/>
          </a:p>
        </p:txBody>
      </p:sp>
      <p:sp>
        <p:nvSpPr>
          <p:cNvPr id="4" name="Slide Number Placeholder 3">
            <a:extLst>
              <a:ext uri="{FF2B5EF4-FFF2-40B4-BE49-F238E27FC236}">
                <a16:creationId xmlns:a16="http://schemas.microsoft.com/office/drawing/2014/main" id="{0B79DD41-CD5B-439F-5B2D-66DEE966195E}"/>
              </a:ext>
            </a:extLst>
          </p:cNvPr>
          <p:cNvSpPr>
            <a:spLocks noGrp="1"/>
          </p:cNvSpPr>
          <p:nvPr>
            <p:ph type="sldNum" sz="quarter" idx="12"/>
          </p:nvPr>
        </p:nvSpPr>
        <p:spPr/>
        <p:txBody>
          <a:bodyPr/>
          <a:lstStyle/>
          <a:p>
            <a:fld id="{507B77E4-D16E-4E80-BECE-B10ACE50DA11}" type="slidenum">
              <a:rPr lang="en-GB" smtClean="0"/>
              <a:pPr/>
              <a:t>19</a:t>
            </a:fld>
            <a:endParaRPr lang="en-GB" dirty="0"/>
          </a:p>
        </p:txBody>
      </p:sp>
      <p:pic>
        <p:nvPicPr>
          <p:cNvPr id="6" name="Picture 5">
            <a:extLst>
              <a:ext uri="{FF2B5EF4-FFF2-40B4-BE49-F238E27FC236}">
                <a16:creationId xmlns:a16="http://schemas.microsoft.com/office/drawing/2014/main" id="{C480FDCA-5BB6-6172-5349-3600AB7B02F8}"/>
              </a:ext>
            </a:extLst>
          </p:cNvPr>
          <p:cNvPicPr>
            <a:picLocks noChangeAspect="1"/>
          </p:cNvPicPr>
          <p:nvPr/>
        </p:nvPicPr>
        <p:blipFill>
          <a:blip r:embed="rId2"/>
          <a:stretch>
            <a:fillRect/>
          </a:stretch>
        </p:blipFill>
        <p:spPr>
          <a:xfrm>
            <a:off x="-76201" y="0"/>
            <a:ext cx="12268201" cy="6892050"/>
          </a:xfrm>
          <a:prstGeom prst="rect">
            <a:avLst/>
          </a:prstGeom>
        </p:spPr>
      </p:pic>
    </p:spTree>
    <p:extLst>
      <p:ext uri="{BB962C8B-B14F-4D97-AF65-F5344CB8AC3E}">
        <p14:creationId xmlns:p14="http://schemas.microsoft.com/office/powerpoint/2010/main" val="19326570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DAC2266E-D91B-7F51-FA23-043A2EE5A54B}"/>
              </a:ext>
            </a:extLst>
          </p:cNvPr>
          <p:cNvSpPr>
            <a:spLocks noGrp="1"/>
          </p:cNvSpPr>
          <p:nvPr>
            <p:ph sz="half" idx="1"/>
          </p:nvPr>
        </p:nvSpPr>
        <p:spPr>
          <a:xfrm>
            <a:off x="838200" y="1514069"/>
            <a:ext cx="5181600" cy="4662894"/>
          </a:xfrm>
          <a:ln w="19050">
            <a:solidFill>
              <a:schemeClr val="tx1"/>
            </a:solidFill>
          </a:ln>
        </p:spPr>
        <p:txBody>
          <a:bodyPr>
            <a:normAutofit lnSpcReduction="10000"/>
          </a:bodyPr>
          <a:lstStyle/>
          <a:p>
            <a:pPr marL="0" lvl="0" indent="0">
              <a:spcBef>
                <a:spcPts val="600"/>
              </a:spcBef>
              <a:spcAft>
                <a:spcPts val="600"/>
              </a:spcAft>
              <a:buNone/>
            </a:pPr>
            <a:endParaRPr lang="en-GB" sz="100" b="1">
              <a:solidFill>
                <a:srgbClr val="3C3C3C"/>
              </a:solidFill>
              <a:effectLst/>
              <a:latin typeface="Century Gothic" panose="020B0502020202020204" pitchFamily="34" charset="0"/>
              <a:ea typeface="Times New Roman" panose="02020603050405020304" pitchFamily="18" charset="0"/>
              <a:cs typeface="Arial" panose="020B0604020202020204" pitchFamily="34" charset="0"/>
            </a:endParaRPr>
          </a:p>
          <a:p>
            <a:pPr marL="0" lvl="0" indent="0">
              <a:spcBef>
                <a:spcPts val="600"/>
              </a:spcBef>
              <a:spcAft>
                <a:spcPts val="600"/>
              </a:spcAft>
              <a:buNone/>
            </a:pPr>
            <a:r>
              <a:rPr lang="en-GB" sz="1800" b="1">
                <a:solidFill>
                  <a:srgbClr val="3C3C3C"/>
                </a:solidFill>
                <a:effectLst/>
                <a:latin typeface="Century Gothic" panose="020B0502020202020204" pitchFamily="34" charset="0"/>
                <a:ea typeface="Times New Roman" panose="02020603050405020304" pitchFamily="18" charset="0"/>
                <a:cs typeface="Arial" panose="020B0604020202020204" pitchFamily="34" charset="0"/>
              </a:rPr>
              <a:t>1) 10.00 – 11.00. </a:t>
            </a:r>
          </a:p>
          <a:p>
            <a:pPr marL="0" indent="0">
              <a:spcBef>
                <a:spcPts val="600"/>
              </a:spcBef>
              <a:spcAft>
                <a:spcPts val="600"/>
              </a:spcAft>
              <a:buNone/>
            </a:pPr>
            <a:r>
              <a:rPr lang="en-GB" sz="1800" b="0">
                <a:solidFill>
                  <a:srgbClr val="3C3C3C"/>
                </a:solidFill>
                <a:effectLst/>
                <a:latin typeface="Century Gothic" panose="020B0502020202020204" pitchFamily="34" charset="0"/>
                <a:ea typeface="Times New Roman" panose="02020603050405020304" pitchFamily="18" charset="0"/>
                <a:cs typeface="Arial" panose="020B0604020202020204" pitchFamily="34" charset="0"/>
              </a:rPr>
              <a:t>Registration, refreshments and time for (re)connecting and networking. </a:t>
            </a:r>
            <a:endParaRPr lang="en-GB" sz="1800" b="1">
              <a:solidFill>
                <a:srgbClr val="3C3C3C"/>
              </a:solidFill>
              <a:effectLst/>
              <a:latin typeface="Century Gothic" panose="020B0502020202020204" pitchFamily="34" charset="0"/>
              <a:ea typeface="Times New Roman" panose="02020603050405020304" pitchFamily="18" charset="0"/>
              <a:cs typeface="Arial" panose="020B0604020202020204" pitchFamily="34" charset="0"/>
            </a:endParaRPr>
          </a:p>
          <a:p>
            <a:pPr marL="0" lvl="0" indent="0">
              <a:spcBef>
                <a:spcPts val="600"/>
              </a:spcBef>
              <a:spcAft>
                <a:spcPts val="600"/>
              </a:spcAft>
              <a:buNone/>
            </a:pPr>
            <a:r>
              <a:rPr lang="en-GB" sz="1800" b="1">
                <a:solidFill>
                  <a:srgbClr val="3C3C3C"/>
                </a:solidFill>
                <a:effectLst/>
                <a:latin typeface="Century Gothic" panose="020B0502020202020204" pitchFamily="34" charset="0"/>
                <a:ea typeface="Times New Roman" panose="02020603050405020304" pitchFamily="18" charset="0"/>
                <a:cs typeface="Arial" panose="020B0604020202020204" pitchFamily="34" charset="0"/>
              </a:rPr>
              <a:t>2) 11.00 – 11.30. </a:t>
            </a:r>
          </a:p>
          <a:p>
            <a:pPr marL="0" indent="0">
              <a:spcBef>
                <a:spcPts val="600"/>
              </a:spcBef>
              <a:spcAft>
                <a:spcPts val="600"/>
              </a:spcAft>
              <a:buNone/>
            </a:pPr>
            <a:r>
              <a:rPr lang="en-GB" sz="1800" b="0">
                <a:solidFill>
                  <a:srgbClr val="3C3C3C"/>
                </a:solidFill>
                <a:effectLst/>
                <a:latin typeface="Century Gothic" panose="020B0502020202020204" pitchFamily="34" charset="0"/>
                <a:ea typeface="Times New Roman" panose="02020603050405020304" pitchFamily="18" charset="0"/>
                <a:cs typeface="Arial" panose="020B0604020202020204" pitchFamily="34" charset="0"/>
              </a:rPr>
              <a:t>Introduction and welcome – Tracy Hopkins. </a:t>
            </a:r>
          </a:p>
          <a:p>
            <a:pPr marL="0" indent="0">
              <a:spcBef>
                <a:spcPts val="600"/>
              </a:spcBef>
              <a:spcAft>
                <a:spcPts val="600"/>
              </a:spcAft>
              <a:buNone/>
            </a:pPr>
            <a:r>
              <a:rPr lang="en-GB" sz="1800">
                <a:solidFill>
                  <a:srgbClr val="3C3C3C"/>
                </a:solidFill>
                <a:effectLst/>
                <a:latin typeface="Century Gothic" panose="020B0502020202020204" pitchFamily="34" charset="0"/>
                <a:ea typeface="Times New Roman" panose="02020603050405020304" pitchFamily="18" charset="0"/>
                <a:cs typeface="Arial" panose="020B0604020202020204" pitchFamily="34" charset="0"/>
              </a:rPr>
              <a:t>Outline of the day – Joe Hannett. </a:t>
            </a:r>
          </a:p>
          <a:p>
            <a:pPr marL="0" indent="0">
              <a:spcBef>
                <a:spcPts val="600"/>
              </a:spcBef>
              <a:spcAft>
                <a:spcPts val="600"/>
              </a:spcAft>
              <a:buNone/>
            </a:pPr>
            <a:r>
              <a:rPr lang="en-GB" sz="1800">
                <a:solidFill>
                  <a:srgbClr val="3C3C3C"/>
                </a:solidFill>
                <a:effectLst/>
                <a:latin typeface="Century Gothic" panose="020B0502020202020204" pitchFamily="34" charset="0"/>
                <a:ea typeface="Times New Roman" panose="02020603050405020304" pitchFamily="18" charset="0"/>
                <a:cs typeface="Arial" panose="020B0604020202020204" pitchFamily="34" charset="0"/>
              </a:rPr>
              <a:t>VCFSE leads volunteering on system meetings –</a:t>
            </a:r>
            <a:r>
              <a:rPr lang="en-GB" sz="1800" b="0">
                <a:solidFill>
                  <a:srgbClr val="3C3C3C"/>
                </a:solidFill>
                <a:effectLst/>
                <a:latin typeface="Century Gothic" panose="020B0502020202020204" pitchFamily="34" charset="0"/>
                <a:ea typeface="Times New Roman" panose="02020603050405020304" pitchFamily="18" charset="0"/>
                <a:cs typeface="Arial" panose="020B0604020202020204" pitchFamily="34" charset="0"/>
              </a:rPr>
              <a:t> Various. </a:t>
            </a:r>
            <a:endParaRPr lang="en-GB" sz="1800" b="1">
              <a:solidFill>
                <a:srgbClr val="3C3C3C"/>
              </a:solidFill>
              <a:effectLst/>
              <a:latin typeface="Century Gothic" panose="020B0502020202020204" pitchFamily="34" charset="0"/>
              <a:ea typeface="Times New Roman" panose="02020603050405020304" pitchFamily="18" charset="0"/>
              <a:cs typeface="Arial" panose="020B0604020202020204" pitchFamily="34" charset="0"/>
            </a:endParaRPr>
          </a:p>
          <a:p>
            <a:pPr marL="0" lvl="0" indent="0">
              <a:spcBef>
                <a:spcPts val="600"/>
              </a:spcBef>
              <a:spcAft>
                <a:spcPts val="600"/>
              </a:spcAft>
              <a:buNone/>
            </a:pPr>
            <a:r>
              <a:rPr lang="en-GB" sz="1800" b="1">
                <a:solidFill>
                  <a:srgbClr val="3C3C3C"/>
                </a:solidFill>
                <a:effectLst/>
                <a:latin typeface="Century Gothic" panose="020B0502020202020204" pitchFamily="34" charset="0"/>
                <a:ea typeface="Times New Roman" panose="02020603050405020304" pitchFamily="18" charset="0"/>
                <a:cs typeface="Arial" panose="020B0604020202020204" pitchFamily="34" charset="0"/>
              </a:rPr>
              <a:t>4) 11.30 – 12.30.</a:t>
            </a:r>
          </a:p>
          <a:p>
            <a:pPr marL="228600">
              <a:spcBef>
                <a:spcPts val="600"/>
              </a:spcBef>
              <a:spcAft>
                <a:spcPts val="600"/>
              </a:spcAft>
            </a:pPr>
            <a:r>
              <a:rPr lang="en-GB" sz="1800" b="0">
                <a:solidFill>
                  <a:srgbClr val="3C3C3C"/>
                </a:solidFill>
                <a:effectLst/>
                <a:latin typeface="Century Gothic" panose="020B0502020202020204" pitchFamily="34" charset="0"/>
                <a:ea typeface="Times New Roman" panose="02020603050405020304" pitchFamily="18" charset="0"/>
                <a:cs typeface="Arial" panose="020B0604020202020204" pitchFamily="34" charset="0"/>
              </a:rPr>
              <a:t>Place based Partnership update and task – Sarah James.</a:t>
            </a:r>
            <a:endParaRPr lang="en-GB" sz="1800" b="1">
              <a:solidFill>
                <a:srgbClr val="3C3C3C"/>
              </a:solidFill>
              <a:effectLst/>
              <a:latin typeface="Century Gothic" panose="020B0502020202020204" pitchFamily="34" charset="0"/>
              <a:ea typeface="Times New Roman" panose="02020603050405020304" pitchFamily="18" charset="0"/>
              <a:cs typeface="Arial" panose="020B0604020202020204" pitchFamily="34" charset="0"/>
            </a:endParaRPr>
          </a:p>
          <a:p>
            <a:pPr marL="228600">
              <a:spcBef>
                <a:spcPts val="600"/>
              </a:spcBef>
              <a:spcAft>
                <a:spcPts val="600"/>
              </a:spcAft>
            </a:pPr>
            <a:r>
              <a:rPr lang="en-GB" sz="1800" b="0">
                <a:solidFill>
                  <a:srgbClr val="3C3C3C"/>
                </a:solidFill>
                <a:effectLst/>
                <a:latin typeface="Century Gothic" panose="020B0502020202020204" pitchFamily="34" charset="0"/>
                <a:ea typeface="Times New Roman" panose="02020603050405020304" pitchFamily="18" charset="0"/>
                <a:cs typeface="Arial" panose="020B0604020202020204" pitchFamily="34" charset="0"/>
              </a:rPr>
              <a:t>10-second intros to workshop sessions – Workshop hosts. </a:t>
            </a:r>
            <a:endParaRPr lang="en-GB" sz="1800" b="1">
              <a:solidFill>
                <a:srgbClr val="3C3C3C"/>
              </a:solidFill>
              <a:effectLst/>
              <a:latin typeface="Century Gothic" panose="020B0502020202020204" pitchFamily="34" charset="0"/>
              <a:ea typeface="Times New Roman" panose="02020603050405020304" pitchFamily="18" charset="0"/>
              <a:cs typeface="Arial" panose="020B0604020202020204" pitchFamily="34" charset="0"/>
            </a:endParaRPr>
          </a:p>
          <a:p>
            <a:endParaRPr lang="en-GB"/>
          </a:p>
        </p:txBody>
      </p:sp>
      <p:sp>
        <p:nvSpPr>
          <p:cNvPr id="8" name="Content Placeholder 7">
            <a:extLst>
              <a:ext uri="{FF2B5EF4-FFF2-40B4-BE49-F238E27FC236}">
                <a16:creationId xmlns:a16="http://schemas.microsoft.com/office/drawing/2014/main" id="{69F60001-D7D3-7C25-4142-17991830BA0B}"/>
              </a:ext>
            </a:extLst>
          </p:cNvPr>
          <p:cNvSpPr>
            <a:spLocks noGrp="1"/>
          </p:cNvSpPr>
          <p:nvPr>
            <p:ph sz="half" idx="2"/>
          </p:nvPr>
        </p:nvSpPr>
        <p:spPr>
          <a:xfrm>
            <a:off x="6172200" y="1514069"/>
            <a:ext cx="5181600" cy="4662894"/>
          </a:xfrm>
          <a:ln w="19050">
            <a:solidFill>
              <a:schemeClr val="tx1"/>
            </a:solidFill>
          </a:ln>
        </p:spPr>
        <p:txBody>
          <a:bodyPr>
            <a:normAutofit lnSpcReduction="10000"/>
          </a:bodyPr>
          <a:lstStyle/>
          <a:p>
            <a:pPr marL="0" lvl="0" indent="0">
              <a:spcBef>
                <a:spcPts val="600"/>
              </a:spcBef>
              <a:spcAft>
                <a:spcPts val="600"/>
              </a:spcAft>
              <a:buNone/>
            </a:pPr>
            <a:endParaRPr lang="en-GB" sz="100" b="1">
              <a:solidFill>
                <a:srgbClr val="3C3C3C"/>
              </a:solidFill>
              <a:effectLst/>
              <a:latin typeface="Century Gothic" panose="020B0502020202020204" pitchFamily="34" charset="0"/>
              <a:ea typeface="Times New Roman" panose="02020603050405020304" pitchFamily="18" charset="0"/>
              <a:cs typeface="Arial" panose="020B0604020202020204" pitchFamily="34" charset="0"/>
            </a:endParaRPr>
          </a:p>
          <a:p>
            <a:pPr marL="0" lvl="0" indent="0">
              <a:spcBef>
                <a:spcPts val="600"/>
              </a:spcBef>
              <a:spcAft>
                <a:spcPts val="600"/>
              </a:spcAft>
              <a:buNone/>
            </a:pPr>
            <a:r>
              <a:rPr lang="en-GB" sz="1800" b="1">
                <a:solidFill>
                  <a:srgbClr val="3C3C3C"/>
                </a:solidFill>
                <a:effectLst/>
                <a:latin typeface="Century Gothic" panose="020B0502020202020204" pitchFamily="34" charset="0"/>
                <a:ea typeface="Times New Roman" panose="02020603050405020304" pitchFamily="18" charset="0"/>
                <a:cs typeface="Arial" panose="020B0604020202020204" pitchFamily="34" charset="0"/>
              </a:rPr>
              <a:t>5) 12.30 – 13.00.</a:t>
            </a:r>
          </a:p>
          <a:p>
            <a:pPr marL="0" indent="0">
              <a:spcBef>
                <a:spcPts val="600"/>
              </a:spcBef>
              <a:spcAft>
                <a:spcPts val="600"/>
              </a:spcAft>
              <a:buNone/>
            </a:pPr>
            <a:r>
              <a:rPr lang="en-GB" sz="1800" b="1">
                <a:solidFill>
                  <a:srgbClr val="3C3C3C"/>
                </a:solidFill>
                <a:effectLst/>
                <a:latin typeface="Century Gothic" panose="020B0502020202020204" pitchFamily="34" charset="0"/>
                <a:ea typeface="Times New Roman" panose="02020603050405020304" pitchFamily="18" charset="0"/>
                <a:cs typeface="Arial" panose="020B0604020202020204" pitchFamily="34" charset="0"/>
              </a:rPr>
              <a:t> </a:t>
            </a:r>
          </a:p>
          <a:p>
            <a:pPr marL="0" indent="0">
              <a:spcBef>
                <a:spcPts val="600"/>
              </a:spcBef>
              <a:spcAft>
                <a:spcPts val="600"/>
              </a:spcAft>
              <a:buNone/>
            </a:pPr>
            <a:r>
              <a:rPr lang="en-GB" sz="1800" b="1" i="1">
                <a:solidFill>
                  <a:srgbClr val="3C3C3C"/>
                </a:solidFill>
                <a:effectLst/>
                <a:latin typeface="Century Gothic" panose="020B0502020202020204" pitchFamily="34" charset="0"/>
                <a:ea typeface="Times New Roman" panose="02020603050405020304" pitchFamily="18" charset="0"/>
                <a:cs typeface="Arial" panose="020B0604020202020204" pitchFamily="34" charset="0"/>
              </a:rPr>
              <a:t>--- LUNCH---</a:t>
            </a:r>
            <a:endParaRPr lang="en-GB" sz="1800" b="1">
              <a:solidFill>
                <a:srgbClr val="3C3C3C"/>
              </a:solidFill>
              <a:effectLst/>
              <a:latin typeface="Century Gothic" panose="020B0502020202020204" pitchFamily="34" charset="0"/>
              <a:ea typeface="Times New Roman" panose="02020603050405020304" pitchFamily="18" charset="0"/>
              <a:cs typeface="Arial" panose="020B0604020202020204" pitchFamily="34" charset="0"/>
            </a:endParaRPr>
          </a:p>
          <a:p>
            <a:pPr marL="0" indent="0">
              <a:spcBef>
                <a:spcPts val="600"/>
              </a:spcBef>
              <a:spcAft>
                <a:spcPts val="600"/>
              </a:spcAft>
              <a:buNone/>
            </a:pPr>
            <a:r>
              <a:rPr lang="en-GB" sz="1800" b="1">
                <a:solidFill>
                  <a:srgbClr val="3C3C3C"/>
                </a:solidFill>
                <a:effectLst/>
                <a:latin typeface="Century Gothic" panose="020B0502020202020204" pitchFamily="34" charset="0"/>
                <a:ea typeface="Times New Roman" panose="02020603050405020304" pitchFamily="18" charset="0"/>
                <a:cs typeface="Arial" panose="020B0604020202020204" pitchFamily="34" charset="0"/>
              </a:rPr>
              <a:t> </a:t>
            </a:r>
          </a:p>
          <a:p>
            <a:pPr marL="0" indent="0">
              <a:spcBef>
                <a:spcPts val="600"/>
              </a:spcBef>
              <a:spcAft>
                <a:spcPts val="600"/>
              </a:spcAft>
              <a:buNone/>
            </a:pPr>
            <a:r>
              <a:rPr lang="en-GB" sz="1800" b="1">
                <a:solidFill>
                  <a:srgbClr val="3C3C3C"/>
                </a:solidFill>
                <a:latin typeface="Century Gothic" panose="020B0502020202020204" pitchFamily="34" charset="0"/>
                <a:ea typeface="Times New Roman" panose="02020603050405020304" pitchFamily="18" charset="0"/>
                <a:cs typeface="Arial" panose="020B0604020202020204" pitchFamily="34" charset="0"/>
              </a:rPr>
              <a:t>6) </a:t>
            </a:r>
            <a:r>
              <a:rPr lang="en-GB" sz="1800" b="1">
                <a:solidFill>
                  <a:srgbClr val="3C3C3C"/>
                </a:solidFill>
                <a:effectLst/>
                <a:latin typeface="Century Gothic" panose="020B0502020202020204" pitchFamily="34" charset="0"/>
                <a:ea typeface="Times New Roman" panose="02020603050405020304" pitchFamily="18" charset="0"/>
                <a:cs typeface="Arial" panose="020B0604020202020204" pitchFamily="34" charset="0"/>
              </a:rPr>
              <a:t>13.00 – 14.00</a:t>
            </a:r>
          </a:p>
          <a:p>
            <a:pPr marL="0" indent="0">
              <a:spcBef>
                <a:spcPts val="600"/>
              </a:spcBef>
              <a:spcAft>
                <a:spcPts val="600"/>
              </a:spcAft>
              <a:buNone/>
            </a:pPr>
            <a:r>
              <a:rPr lang="en-GB" sz="1800" b="0">
                <a:solidFill>
                  <a:srgbClr val="3C3C3C"/>
                </a:solidFill>
                <a:effectLst/>
                <a:latin typeface="Century Gothic" panose="020B0502020202020204" pitchFamily="34" charset="0"/>
                <a:ea typeface="Times New Roman" panose="02020603050405020304" pitchFamily="18" charset="0"/>
                <a:cs typeface="Arial" panose="020B0604020202020204" pitchFamily="34" charset="0"/>
              </a:rPr>
              <a:t>Workshops x4 (see details on next page or </a:t>
            </a:r>
            <a:r>
              <a:rPr lang="en-GB" sz="1800" b="0" u="sng">
                <a:solidFill>
                  <a:srgbClr val="3C3C3C"/>
                </a:solidFill>
                <a:effectLst/>
                <a:latin typeface="Century Gothic" panose="020B0502020202020204" pitchFamily="34" charset="0"/>
                <a:ea typeface="Times New Roman" panose="02020603050405020304" pitchFamily="18" charset="0"/>
                <a:cs typeface="Arial" panose="020B0604020202020204" pitchFamily="34" charset="0"/>
                <a:hlinkClick r:id="rId3"/>
              </a:rPr>
              <a:t>on Eventbrite</a:t>
            </a:r>
            <a:r>
              <a:rPr lang="en-GB" sz="1800" b="0">
                <a:solidFill>
                  <a:srgbClr val="3C3C3C"/>
                </a:solidFill>
                <a:effectLst/>
                <a:latin typeface="Century Gothic" panose="020B0502020202020204" pitchFamily="34" charset="0"/>
                <a:ea typeface="Times New Roman" panose="02020603050405020304" pitchFamily="18" charset="0"/>
                <a:cs typeface="Arial" panose="020B0604020202020204" pitchFamily="34" charset="0"/>
              </a:rPr>
              <a:t>). </a:t>
            </a:r>
            <a:endParaRPr lang="en-GB" sz="1800" b="1">
              <a:solidFill>
                <a:srgbClr val="3C3C3C"/>
              </a:solidFill>
              <a:effectLst/>
              <a:latin typeface="Century Gothic" panose="020B0502020202020204" pitchFamily="34" charset="0"/>
              <a:ea typeface="Times New Roman" panose="02020603050405020304" pitchFamily="18" charset="0"/>
              <a:cs typeface="Arial" panose="020B0604020202020204" pitchFamily="34" charset="0"/>
            </a:endParaRPr>
          </a:p>
          <a:p>
            <a:pPr marL="0" lvl="0" indent="0">
              <a:spcBef>
                <a:spcPts val="600"/>
              </a:spcBef>
              <a:spcAft>
                <a:spcPts val="600"/>
              </a:spcAft>
              <a:buNone/>
            </a:pPr>
            <a:r>
              <a:rPr lang="en-GB" sz="1800" b="1">
                <a:solidFill>
                  <a:srgbClr val="3C3C3C"/>
                </a:solidFill>
                <a:effectLst/>
                <a:latin typeface="Century Gothic" panose="020B0502020202020204" pitchFamily="34" charset="0"/>
                <a:ea typeface="Times New Roman" panose="02020603050405020304" pitchFamily="18" charset="0"/>
                <a:cs typeface="Arial" panose="020B0604020202020204" pitchFamily="34" charset="0"/>
              </a:rPr>
              <a:t>7) CLOSE. </a:t>
            </a:r>
            <a:r>
              <a:rPr lang="en-GB" sz="1800" b="1" err="1">
                <a:solidFill>
                  <a:srgbClr val="3C3C3C"/>
                </a:solidFill>
                <a:effectLst/>
                <a:latin typeface="Century Gothic" panose="020B0502020202020204" pitchFamily="34" charset="0"/>
                <a:ea typeface="Times New Roman" panose="02020603050405020304" pitchFamily="18" charset="0"/>
                <a:cs typeface="Arial" panose="020B0604020202020204" pitchFamily="34" charset="0"/>
              </a:rPr>
              <a:t>Menti</a:t>
            </a:r>
            <a:r>
              <a:rPr lang="en-GB" sz="1800" b="1">
                <a:solidFill>
                  <a:srgbClr val="3C3C3C"/>
                </a:solidFill>
                <a:effectLst/>
                <a:latin typeface="Century Gothic" panose="020B0502020202020204" pitchFamily="34" charset="0"/>
                <a:ea typeface="Times New Roman" panose="02020603050405020304" pitchFamily="18" charset="0"/>
                <a:cs typeface="Arial" panose="020B0604020202020204" pitchFamily="34" charset="0"/>
              </a:rPr>
              <a:t>, evaluation, and next steps </a:t>
            </a:r>
            <a:r>
              <a:rPr lang="en-GB" sz="1800" b="0">
                <a:solidFill>
                  <a:srgbClr val="3C3C3C"/>
                </a:solidFill>
                <a:effectLst/>
                <a:latin typeface="Century Gothic" panose="020B0502020202020204" pitchFamily="34" charset="0"/>
                <a:ea typeface="Times New Roman" panose="02020603050405020304" pitchFamily="18" charset="0"/>
                <a:cs typeface="Arial" panose="020B0604020202020204" pitchFamily="34" charset="0"/>
              </a:rPr>
              <a:t>– Tracy Hopkins.</a:t>
            </a:r>
            <a:r>
              <a:rPr lang="en-GB" sz="1800" b="1">
                <a:solidFill>
                  <a:srgbClr val="3C3C3C"/>
                </a:solidFill>
                <a:effectLst/>
                <a:latin typeface="Century Gothic" panose="020B0502020202020204" pitchFamily="34" charset="0"/>
                <a:ea typeface="Times New Roman" panose="02020603050405020304" pitchFamily="18" charset="0"/>
                <a:cs typeface="Arial" panose="020B0604020202020204" pitchFamily="34" charset="0"/>
              </a:rPr>
              <a:t> </a:t>
            </a:r>
          </a:p>
          <a:p>
            <a:pPr marL="0" indent="0">
              <a:spcBef>
                <a:spcPts val="600"/>
              </a:spcBef>
              <a:spcAft>
                <a:spcPts val="600"/>
              </a:spcAft>
              <a:buNone/>
            </a:pPr>
            <a:endParaRPr lang="en-GB" sz="1800" b="1">
              <a:solidFill>
                <a:srgbClr val="3C3C3C"/>
              </a:solidFill>
              <a:effectLst/>
              <a:latin typeface="Century Gothic" panose="020B0502020202020204" pitchFamily="34" charset="0"/>
              <a:ea typeface="Times New Roman" panose="02020603050405020304" pitchFamily="18" charset="0"/>
              <a:cs typeface="Arial" panose="020B0604020202020204" pitchFamily="34" charset="0"/>
            </a:endParaRPr>
          </a:p>
          <a:p>
            <a:pPr marL="0" indent="0">
              <a:spcBef>
                <a:spcPts val="600"/>
              </a:spcBef>
              <a:spcAft>
                <a:spcPts val="600"/>
              </a:spcAft>
              <a:buNone/>
            </a:pPr>
            <a:r>
              <a:rPr lang="en-GB" sz="1800" b="1">
                <a:solidFill>
                  <a:srgbClr val="3C3C3C"/>
                </a:solidFill>
                <a:effectLst/>
                <a:latin typeface="Century Gothic" panose="020B0502020202020204" pitchFamily="34" charset="0"/>
                <a:ea typeface="Times New Roman" panose="02020603050405020304" pitchFamily="18" charset="0"/>
                <a:cs typeface="Arial" panose="020B0604020202020204" pitchFamily="34" charset="0"/>
              </a:rPr>
              <a:t>Next Assembly event </a:t>
            </a:r>
            <a:r>
              <a:rPr lang="en-GB" sz="1800" b="0">
                <a:solidFill>
                  <a:srgbClr val="3C3C3C"/>
                </a:solidFill>
                <a:effectLst/>
                <a:latin typeface="Century Gothic" panose="020B0502020202020204" pitchFamily="34" charset="0"/>
                <a:ea typeface="Times New Roman" panose="02020603050405020304" pitchFamily="18" charset="0"/>
                <a:cs typeface="Arial" panose="020B0604020202020204" pitchFamily="34" charset="0"/>
              </a:rPr>
              <a:t>– </a:t>
            </a:r>
            <a:r>
              <a:rPr lang="en-GB" sz="1800" b="0" u="sng">
                <a:solidFill>
                  <a:srgbClr val="3C3C3C"/>
                </a:solidFill>
                <a:effectLst/>
                <a:latin typeface="Century Gothic" panose="020B0502020202020204" pitchFamily="34" charset="0"/>
                <a:ea typeface="Times New Roman" panose="02020603050405020304" pitchFamily="18" charset="0"/>
                <a:cs typeface="Arial" panose="020B0604020202020204" pitchFamily="34" charset="0"/>
                <a:hlinkClick r:id="rId4"/>
              </a:rPr>
              <a:t>Online</a:t>
            </a:r>
            <a:r>
              <a:rPr lang="en-GB" sz="1800" b="0">
                <a:solidFill>
                  <a:srgbClr val="3C3C3C"/>
                </a:solidFill>
                <a:effectLst/>
                <a:latin typeface="Century Gothic" panose="020B0502020202020204" pitchFamily="34" charset="0"/>
                <a:ea typeface="Times New Roman" panose="02020603050405020304" pitchFamily="18" charset="0"/>
                <a:cs typeface="Arial" panose="020B0604020202020204" pitchFamily="34" charset="0"/>
              </a:rPr>
              <a:t>, Thursday 25</a:t>
            </a:r>
            <a:r>
              <a:rPr lang="en-GB" sz="1800" b="0" baseline="30000">
                <a:solidFill>
                  <a:srgbClr val="3C3C3C"/>
                </a:solidFill>
                <a:effectLst/>
                <a:latin typeface="Century Gothic" panose="020B0502020202020204" pitchFamily="34" charset="0"/>
                <a:ea typeface="Times New Roman" panose="02020603050405020304" pitchFamily="18" charset="0"/>
                <a:cs typeface="Arial" panose="020B0604020202020204" pitchFamily="34" charset="0"/>
              </a:rPr>
              <a:t>th</a:t>
            </a:r>
            <a:r>
              <a:rPr lang="en-GB" sz="1800" b="0">
                <a:solidFill>
                  <a:srgbClr val="3C3C3C"/>
                </a:solidFill>
                <a:effectLst/>
                <a:latin typeface="Century Gothic" panose="020B0502020202020204" pitchFamily="34" charset="0"/>
                <a:ea typeface="Times New Roman" panose="02020603050405020304" pitchFamily="18" charset="0"/>
                <a:cs typeface="Arial" panose="020B0604020202020204" pitchFamily="34" charset="0"/>
              </a:rPr>
              <a:t> January 2024.</a:t>
            </a:r>
            <a:endParaRPr lang="en-GB" sz="1800" b="1">
              <a:solidFill>
                <a:srgbClr val="3C3C3C"/>
              </a:solidFill>
              <a:effectLst/>
              <a:latin typeface="Century Gothic" panose="020B0502020202020204" pitchFamily="34" charset="0"/>
              <a:ea typeface="Times New Roman" panose="02020603050405020304" pitchFamily="18" charset="0"/>
              <a:cs typeface="Arial" panose="020B0604020202020204" pitchFamily="34" charset="0"/>
            </a:endParaRPr>
          </a:p>
          <a:p>
            <a:endParaRPr lang="en-GB"/>
          </a:p>
        </p:txBody>
      </p:sp>
      <p:pic>
        <p:nvPicPr>
          <p:cNvPr id="6" name="Picture 5">
            <a:extLst>
              <a:ext uri="{FF2B5EF4-FFF2-40B4-BE49-F238E27FC236}">
                <a16:creationId xmlns:a16="http://schemas.microsoft.com/office/drawing/2014/main" id="{D340C7F4-C599-B773-4C47-5544F2382A95}"/>
              </a:ext>
            </a:extLst>
          </p:cNvPr>
          <p:cNvPicPr>
            <a:picLocks noGrp="1" noRot="1" noChangeAspect="1" noMove="1" noResize="1" noEditPoints="1" noAdjustHandles="1" noChangeArrowheads="1" noChangeShapeType="1" noCrop="1"/>
          </p:cNvPicPr>
          <p:nvPr/>
        </p:nvPicPr>
        <p:blipFill>
          <a:blip r:embed="rId5">
            <a:extLst>
              <a:ext uri="{28A0092B-C50C-407E-A947-70E740481C1C}">
                <a14:useLocalDpi xmlns:a14="http://schemas.microsoft.com/office/drawing/2010/main" val="0"/>
              </a:ext>
            </a:extLst>
          </a:blip>
          <a:srcRect/>
          <a:stretch/>
        </p:blipFill>
        <p:spPr>
          <a:xfrm>
            <a:off x="114409" y="109678"/>
            <a:ext cx="2234719" cy="1152244"/>
          </a:xfrm>
          <a:prstGeom prst="rect">
            <a:avLst/>
          </a:prstGeom>
        </p:spPr>
      </p:pic>
      <p:sp>
        <p:nvSpPr>
          <p:cNvPr id="10" name="TextBox 9">
            <a:extLst>
              <a:ext uri="{FF2B5EF4-FFF2-40B4-BE49-F238E27FC236}">
                <a16:creationId xmlns:a16="http://schemas.microsoft.com/office/drawing/2014/main" id="{EC0183CE-A639-8B10-713E-B727CD992355}"/>
              </a:ext>
            </a:extLst>
          </p:cNvPr>
          <p:cNvSpPr txBox="1"/>
          <p:nvPr/>
        </p:nvSpPr>
        <p:spPr>
          <a:xfrm>
            <a:off x="2612682" y="418499"/>
            <a:ext cx="7119035" cy="646331"/>
          </a:xfrm>
          <a:prstGeom prst="rect">
            <a:avLst/>
          </a:prstGeom>
          <a:noFill/>
        </p:spPr>
        <p:txBody>
          <a:bodyPr wrap="square" anchor="ctr" anchorCtr="1">
            <a:spAutoFit/>
          </a:bodyPr>
          <a:lstStyle/>
          <a:p>
            <a:pPr>
              <a:lnSpc>
                <a:spcPct val="90000"/>
              </a:lnSpc>
              <a:spcBef>
                <a:spcPts val="10000"/>
              </a:spcBef>
              <a:spcAft>
                <a:spcPts val="1000"/>
              </a:spcAft>
            </a:pPr>
            <a:r>
              <a:rPr lang="en-GB" sz="4000" b="1" kern="0">
                <a:solidFill>
                  <a:srgbClr val="27235A"/>
                </a:solidFill>
                <a:effectLst/>
                <a:latin typeface="Century Gothic" panose="020B0502020202020204" pitchFamily="34" charset="0"/>
                <a:ea typeface="Century Gothic" panose="020B0502020202020204" pitchFamily="34" charset="0"/>
                <a:cs typeface="Times New Roman" panose="02020603050405020304" pitchFamily="18" charset="0"/>
              </a:rPr>
              <a:t>Agenda</a:t>
            </a:r>
            <a:endParaRPr lang="en-GB" sz="4000" b="1">
              <a:solidFill>
                <a:srgbClr val="27235A"/>
              </a:solidFill>
              <a:effectLst/>
              <a:latin typeface="Century Gothic" panose="020B0502020202020204" pitchFamily="34" charset="0"/>
              <a:ea typeface="Century Gothic" panose="020B0502020202020204" pitchFamily="34" charset="0"/>
              <a:cs typeface="Arial" panose="020B0604020202020204" pitchFamily="34" charset="0"/>
            </a:endParaRPr>
          </a:p>
        </p:txBody>
      </p:sp>
    </p:spTree>
    <p:extLst>
      <p:ext uri="{BB962C8B-B14F-4D97-AF65-F5344CB8AC3E}">
        <p14:creationId xmlns:p14="http://schemas.microsoft.com/office/powerpoint/2010/main" val="36652346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CD0157-03B4-71AA-E5E3-FE1C2ED5EB89}"/>
              </a:ext>
            </a:extLst>
          </p:cNvPr>
          <p:cNvSpPr>
            <a:spLocks noGrp="1"/>
          </p:cNvSpPr>
          <p:nvPr>
            <p:ph type="ctrTitle"/>
          </p:nvPr>
        </p:nvSpPr>
        <p:spPr/>
        <p:txBody>
          <a:bodyPr/>
          <a:lstStyle/>
          <a:p>
            <a:endParaRPr lang="en-GB"/>
          </a:p>
        </p:txBody>
      </p:sp>
      <p:sp>
        <p:nvSpPr>
          <p:cNvPr id="3" name="Subtitle 2">
            <a:extLst>
              <a:ext uri="{FF2B5EF4-FFF2-40B4-BE49-F238E27FC236}">
                <a16:creationId xmlns:a16="http://schemas.microsoft.com/office/drawing/2014/main" id="{B5200D45-ADFE-8187-53AC-A1DE1FD7B17A}"/>
              </a:ext>
            </a:extLst>
          </p:cNvPr>
          <p:cNvSpPr>
            <a:spLocks noGrp="1"/>
          </p:cNvSpPr>
          <p:nvPr>
            <p:ph type="subTitle" idx="1"/>
          </p:nvPr>
        </p:nvSpPr>
        <p:spPr/>
        <p:txBody>
          <a:bodyPr/>
          <a:lstStyle/>
          <a:p>
            <a:endParaRPr lang="en-GB"/>
          </a:p>
        </p:txBody>
      </p:sp>
      <p:sp>
        <p:nvSpPr>
          <p:cNvPr id="4" name="Slide Number Placeholder 3">
            <a:extLst>
              <a:ext uri="{FF2B5EF4-FFF2-40B4-BE49-F238E27FC236}">
                <a16:creationId xmlns:a16="http://schemas.microsoft.com/office/drawing/2014/main" id="{E1FB1BC6-F986-C27C-D33D-7E47413863D9}"/>
              </a:ext>
            </a:extLst>
          </p:cNvPr>
          <p:cNvSpPr>
            <a:spLocks noGrp="1"/>
          </p:cNvSpPr>
          <p:nvPr>
            <p:ph type="sldNum" sz="quarter" idx="12"/>
          </p:nvPr>
        </p:nvSpPr>
        <p:spPr/>
        <p:txBody>
          <a:bodyPr/>
          <a:lstStyle/>
          <a:p>
            <a:fld id="{507B77E4-D16E-4E80-BECE-B10ACE50DA11}" type="slidenum">
              <a:rPr lang="en-GB" smtClean="0"/>
              <a:t>20</a:t>
            </a:fld>
            <a:endParaRPr lang="en-GB" dirty="0"/>
          </a:p>
        </p:txBody>
      </p:sp>
      <p:pic>
        <p:nvPicPr>
          <p:cNvPr id="6" name="Picture 5">
            <a:extLst>
              <a:ext uri="{FF2B5EF4-FFF2-40B4-BE49-F238E27FC236}">
                <a16:creationId xmlns:a16="http://schemas.microsoft.com/office/drawing/2014/main" id="{491D2508-A6D6-2806-73D1-E33D8C897EA4}"/>
              </a:ext>
            </a:extLst>
          </p:cNvPr>
          <p:cNvPicPr>
            <a:picLocks noChangeAspect="1"/>
          </p:cNvPicPr>
          <p:nvPr/>
        </p:nvPicPr>
        <p:blipFill>
          <a:blip r:embed="rId2"/>
          <a:stretch>
            <a:fillRect/>
          </a:stretch>
        </p:blipFill>
        <p:spPr>
          <a:xfrm>
            <a:off x="-101600" y="0"/>
            <a:ext cx="12192000" cy="6847301"/>
          </a:xfrm>
          <a:prstGeom prst="rect">
            <a:avLst/>
          </a:prstGeom>
        </p:spPr>
      </p:pic>
    </p:spTree>
    <p:extLst>
      <p:ext uri="{BB962C8B-B14F-4D97-AF65-F5344CB8AC3E}">
        <p14:creationId xmlns:p14="http://schemas.microsoft.com/office/powerpoint/2010/main" val="11576659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208B61-C336-657D-2D2B-E4240097FC20}"/>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79353ECB-B7D5-34B8-331F-F0C117A188A3}"/>
              </a:ext>
            </a:extLst>
          </p:cNvPr>
          <p:cNvSpPr>
            <a:spLocks noGrp="1"/>
          </p:cNvSpPr>
          <p:nvPr>
            <p:ph idx="1"/>
          </p:nvPr>
        </p:nvSpPr>
        <p:spPr/>
        <p:txBody>
          <a:bodyPr/>
          <a:lstStyle/>
          <a:p>
            <a:endParaRPr lang="en-GB"/>
          </a:p>
        </p:txBody>
      </p:sp>
      <p:sp>
        <p:nvSpPr>
          <p:cNvPr id="4" name="Slide Number Placeholder 3">
            <a:extLst>
              <a:ext uri="{FF2B5EF4-FFF2-40B4-BE49-F238E27FC236}">
                <a16:creationId xmlns:a16="http://schemas.microsoft.com/office/drawing/2014/main" id="{0BB59120-A59B-8752-42E7-E5600F9F2CD3}"/>
              </a:ext>
            </a:extLst>
          </p:cNvPr>
          <p:cNvSpPr>
            <a:spLocks noGrp="1"/>
          </p:cNvSpPr>
          <p:nvPr>
            <p:ph type="sldNum" sz="quarter" idx="12"/>
          </p:nvPr>
        </p:nvSpPr>
        <p:spPr/>
        <p:txBody>
          <a:bodyPr/>
          <a:lstStyle/>
          <a:p>
            <a:fld id="{507B77E4-D16E-4E80-BECE-B10ACE50DA11}" type="slidenum">
              <a:rPr lang="en-GB" smtClean="0"/>
              <a:pPr/>
              <a:t>21</a:t>
            </a:fld>
            <a:endParaRPr lang="en-GB" dirty="0"/>
          </a:p>
        </p:txBody>
      </p:sp>
      <p:pic>
        <p:nvPicPr>
          <p:cNvPr id="8" name="Picture 7">
            <a:extLst>
              <a:ext uri="{FF2B5EF4-FFF2-40B4-BE49-F238E27FC236}">
                <a16:creationId xmlns:a16="http://schemas.microsoft.com/office/drawing/2014/main" id="{5A531D3B-D60F-89E8-98B2-3A7C20D1836A}"/>
              </a:ext>
            </a:extLst>
          </p:cNvPr>
          <p:cNvPicPr>
            <a:picLocks noChangeAspect="1"/>
          </p:cNvPicPr>
          <p:nvPr/>
        </p:nvPicPr>
        <p:blipFill>
          <a:blip r:embed="rId2"/>
          <a:stretch>
            <a:fillRect/>
          </a:stretch>
        </p:blipFill>
        <p:spPr>
          <a:xfrm>
            <a:off x="0" y="12194"/>
            <a:ext cx="12192000" cy="6833612"/>
          </a:xfrm>
          <a:prstGeom prst="rect">
            <a:avLst/>
          </a:prstGeom>
        </p:spPr>
      </p:pic>
    </p:spTree>
    <p:extLst>
      <p:ext uri="{BB962C8B-B14F-4D97-AF65-F5344CB8AC3E}">
        <p14:creationId xmlns:p14="http://schemas.microsoft.com/office/powerpoint/2010/main" val="28032420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8B25E3-E0C2-F188-6FF9-4C52CA2A12E8}"/>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BF693563-B3B4-DBF5-37F7-839E703205F7}"/>
              </a:ext>
            </a:extLst>
          </p:cNvPr>
          <p:cNvSpPr>
            <a:spLocks noGrp="1"/>
          </p:cNvSpPr>
          <p:nvPr>
            <p:ph idx="1"/>
          </p:nvPr>
        </p:nvSpPr>
        <p:spPr/>
        <p:txBody>
          <a:bodyPr/>
          <a:lstStyle/>
          <a:p>
            <a:endParaRPr lang="en-GB"/>
          </a:p>
        </p:txBody>
      </p:sp>
      <p:sp>
        <p:nvSpPr>
          <p:cNvPr id="4" name="Slide Number Placeholder 3">
            <a:extLst>
              <a:ext uri="{FF2B5EF4-FFF2-40B4-BE49-F238E27FC236}">
                <a16:creationId xmlns:a16="http://schemas.microsoft.com/office/drawing/2014/main" id="{282E5AA1-8A65-407D-C9E3-7805D3C7F87D}"/>
              </a:ext>
            </a:extLst>
          </p:cNvPr>
          <p:cNvSpPr>
            <a:spLocks noGrp="1"/>
          </p:cNvSpPr>
          <p:nvPr>
            <p:ph type="sldNum" sz="quarter" idx="12"/>
          </p:nvPr>
        </p:nvSpPr>
        <p:spPr/>
        <p:txBody>
          <a:bodyPr/>
          <a:lstStyle/>
          <a:p>
            <a:fld id="{507B77E4-D16E-4E80-BECE-B10ACE50DA11}" type="slidenum">
              <a:rPr lang="en-GB" smtClean="0"/>
              <a:pPr/>
              <a:t>22</a:t>
            </a:fld>
            <a:endParaRPr lang="en-GB" dirty="0"/>
          </a:p>
        </p:txBody>
      </p:sp>
      <p:pic>
        <p:nvPicPr>
          <p:cNvPr id="6" name="Picture 5">
            <a:extLst>
              <a:ext uri="{FF2B5EF4-FFF2-40B4-BE49-F238E27FC236}">
                <a16:creationId xmlns:a16="http://schemas.microsoft.com/office/drawing/2014/main" id="{1C46C8E2-E4AA-3433-065D-B434B13EC40F}"/>
              </a:ext>
            </a:extLst>
          </p:cNvPr>
          <p:cNvPicPr>
            <a:picLocks noChangeAspect="1"/>
          </p:cNvPicPr>
          <p:nvPr/>
        </p:nvPicPr>
        <p:blipFill>
          <a:blip r:embed="rId2"/>
          <a:stretch>
            <a:fillRect/>
          </a:stretch>
        </p:blipFill>
        <p:spPr>
          <a:xfrm>
            <a:off x="-191219" y="-77180"/>
            <a:ext cx="12436832" cy="6935180"/>
          </a:xfrm>
          <a:prstGeom prst="rect">
            <a:avLst/>
          </a:prstGeom>
        </p:spPr>
      </p:pic>
    </p:spTree>
    <p:extLst>
      <p:ext uri="{BB962C8B-B14F-4D97-AF65-F5344CB8AC3E}">
        <p14:creationId xmlns:p14="http://schemas.microsoft.com/office/powerpoint/2010/main" val="4921372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21DA1D-4566-1E54-2B3D-93D9DAD58BE1}"/>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2B6350E6-4DB0-CA8B-5977-D6D28268A863}"/>
              </a:ext>
            </a:extLst>
          </p:cNvPr>
          <p:cNvSpPr>
            <a:spLocks noGrp="1"/>
          </p:cNvSpPr>
          <p:nvPr>
            <p:ph idx="1"/>
          </p:nvPr>
        </p:nvSpPr>
        <p:spPr/>
        <p:txBody>
          <a:bodyPr/>
          <a:lstStyle/>
          <a:p>
            <a:endParaRPr lang="en-GB"/>
          </a:p>
        </p:txBody>
      </p:sp>
      <p:sp>
        <p:nvSpPr>
          <p:cNvPr id="4" name="Slide Number Placeholder 3">
            <a:extLst>
              <a:ext uri="{FF2B5EF4-FFF2-40B4-BE49-F238E27FC236}">
                <a16:creationId xmlns:a16="http://schemas.microsoft.com/office/drawing/2014/main" id="{C3C082E7-312E-75B2-A8CB-3992C2DD9EFD}"/>
              </a:ext>
            </a:extLst>
          </p:cNvPr>
          <p:cNvSpPr>
            <a:spLocks noGrp="1"/>
          </p:cNvSpPr>
          <p:nvPr>
            <p:ph type="sldNum" sz="quarter" idx="12"/>
          </p:nvPr>
        </p:nvSpPr>
        <p:spPr/>
        <p:txBody>
          <a:bodyPr/>
          <a:lstStyle/>
          <a:p>
            <a:fld id="{507B77E4-D16E-4E80-BECE-B10ACE50DA11}" type="slidenum">
              <a:rPr lang="en-GB" smtClean="0"/>
              <a:pPr/>
              <a:t>23</a:t>
            </a:fld>
            <a:endParaRPr lang="en-GB" dirty="0"/>
          </a:p>
        </p:txBody>
      </p:sp>
      <p:pic>
        <p:nvPicPr>
          <p:cNvPr id="6" name="Picture 5">
            <a:extLst>
              <a:ext uri="{FF2B5EF4-FFF2-40B4-BE49-F238E27FC236}">
                <a16:creationId xmlns:a16="http://schemas.microsoft.com/office/drawing/2014/main" id="{A0EF72B6-ADD5-E1C1-D6DC-0BC122D6EA8F}"/>
              </a:ext>
            </a:extLst>
          </p:cNvPr>
          <p:cNvPicPr>
            <a:picLocks noChangeAspect="1"/>
          </p:cNvPicPr>
          <p:nvPr/>
        </p:nvPicPr>
        <p:blipFill>
          <a:blip r:embed="rId2"/>
          <a:stretch>
            <a:fillRect/>
          </a:stretch>
        </p:blipFill>
        <p:spPr>
          <a:xfrm>
            <a:off x="-94130" y="-115073"/>
            <a:ext cx="12286130" cy="6881000"/>
          </a:xfrm>
          <a:prstGeom prst="rect">
            <a:avLst/>
          </a:prstGeom>
        </p:spPr>
      </p:pic>
    </p:spTree>
    <p:extLst>
      <p:ext uri="{BB962C8B-B14F-4D97-AF65-F5344CB8AC3E}">
        <p14:creationId xmlns:p14="http://schemas.microsoft.com/office/powerpoint/2010/main" val="6020613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17E7E1-08C0-D868-6669-2DBA8FDAC4E2}"/>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6BF48FEE-C09A-7BBD-EE08-97EBF33A61ED}"/>
              </a:ext>
            </a:extLst>
          </p:cNvPr>
          <p:cNvSpPr>
            <a:spLocks noGrp="1"/>
          </p:cNvSpPr>
          <p:nvPr>
            <p:ph idx="1"/>
          </p:nvPr>
        </p:nvSpPr>
        <p:spPr/>
        <p:txBody>
          <a:bodyPr/>
          <a:lstStyle/>
          <a:p>
            <a:endParaRPr lang="en-GB"/>
          </a:p>
        </p:txBody>
      </p:sp>
      <p:sp>
        <p:nvSpPr>
          <p:cNvPr id="4" name="Slide Number Placeholder 3">
            <a:extLst>
              <a:ext uri="{FF2B5EF4-FFF2-40B4-BE49-F238E27FC236}">
                <a16:creationId xmlns:a16="http://schemas.microsoft.com/office/drawing/2014/main" id="{A56E2CF8-081C-309F-E674-AA69B75557C1}"/>
              </a:ext>
            </a:extLst>
          </p:cNvPr>
          <p:cNvSpPr>
            <a:spLocks noGrp="1"/>
          </p:cNvSpPr>
          <p:nvPr>
            <p:ph type="sldNum" sz="quarter" idx="12"/>
          </p:nvPr>
        </p:nvSpPr>
        <p:spPr/>
        <p:txBody>
          <a:bodyPr/>
          <a:lstStyle/>
          <a:p>
            <a:fld id="{507B77E4-D16E-4E80-BECE-B10ACE50DA11}" type="slidenum">
              <a:rPr lang="en-GB" smtClean="0"/>
              <a:pPr/>
              <a:t>24</a:t>
            </a:fld>
            <a:endParaRPr lang="en-GB" dirty="0"/>
          </a:p>
        </p:txBody>
      </p:sp>
      <p:pic>
        <p:nvPicPr>
          <p:cNvPr id="6" name="Picture 5">
            <a:extLst>
              <a:ext uri="{FF2B5EF4-FFF2-40B4-BE49-F238E27FC236}">
                <a16:creationId xmlns:a16="http://schemas.microsoft.com/office/drawing/2014/main" id="{4F2DB244-67FD-AFDD-2A83-08D941B67490}"/>
              </a:ext>
            </a:extLst>
          </p:cNvPr>
          <p:cNvPicPr>
            <a:picLocks noChangeAspect="1"/>
          </p:cNvPicPr>
          <p:nvPr/>
        </p:nvPicPr>
        <p:blipFill>
          <a:blip r:embed="rId2"/>
          <a:stretch>
            <a:fillRect/>
          </a:stretch>
        </p:blipFill>
        <p:spPr>
          <a:xfrm>
            <a:off x="-164342" y="-80325"/>
            <a:ext cx="12818157" cy="7166925"/>
          </a:xfrm>
          <a:prstGeom prst="rect">
            <a:avLst/>
          </a:prstGeom>
        </p:spPr>
      </p:pic>
    </p:spTree>
    <p:extLst>
      <p:ext uri="{BB962C8B-B14F-4D97-AF65-F5344CB8AC3E}">
        <p14:creationId xmlns:p14="http://schemas.microsoft.com/office/powerpoint/2010/main" val="18848961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67D8F0-31D7-63AC-4C5A-7FDDC96FBD26}"/>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50EB28AD-A9D8-0D8B-F7FF-3068973C9F79}"/>
              </a:ext>
            </a:extLst>
          </p:cNvPr>
          <p:cNvSpPr>
            <a:spLocks noGrp="1"/>
          </p:cNvSpPr>
          <p:nvPr>
            <p:ph idx="1"/>
          </p:nvPr>
        </p:nvSpPr>
        <p:spPr/>
        <p:txBody>
          <a:bodyPr/>
          <a:lstStyle/>
          <a:p>
            <a:endParaRPr lang="en-GB"/>
          </a:p>
        </p:txBody>
      </p:sp>
      <p:sp>
        <p:nvSpPr>
          <p:cNvPr id="4" name="Slide Number Placeholder 3">
            <a:extLst>
              <a:ext uri="{FF2B5EF4-FFF2-40B4-BE49-F238E27FC236}">
                <a16:creationId xmlns:a16="http://schemas.microsoft.com/office/drawing/2014/main" id="{015FB50D-5367-AEB9-22E5-34D3E4B1B18B}"/>
              </a:ext>
            </a:extLst>
          </p:cNvPr>
          <p:cNvSpPr>
            <a:spLocks noGrp="1"/>
          </p:cNvSpPr>
          <p:nvPr>
            <p:ph type="sldNum" sz="quarter" idx="12"/>
          </p:nvPr>
        </p:nvSpPr>
        <p:spPr/>
        <p:txBody>
          <a:bodyPr/>
          <a:lstStyle/>
          <a:p>
            <a:fld id="{507B77E4-D16E-4E80-BECE-B10ACE50DA11}" type="slidenum">
              <a:rPr lang="en-GB" smtClean="0"/>
              <a:pPr/>
              <a:t>25</a:t>
            </a:fld>
            <a:endParaRPr lang="en-GB" dirty="0"/>
          </a:p>
        </p:txBody>
      </p:sp>
      <p:pic>
        <p:nvPicPr>
          <p:cNvPr id="6" name="Picture 5">
            <a:extLst>
              <a:ext uri="{FF2B5EF4-FFF2-40B4-BE49-F238E27FC236}">
                <a16:creationId xmlns:a16="http://schemas.microsoft.com/office/drawing/2014/main" id="{38911D48-5E68-3B5E-A62C-8B7773857C69}"/>
              </a:ext>
            </a:extLst>
          </p:cNvPr>
          <p:cNvPicPr>
            <a:picLocks noChangeAspect="1"/>
          </p:cNvPicPr>
          <p:nvPr/>
        </p:nvPicPr>
        <p:blipFill>
          <a:blip r:embed="rId2"/>
          <a:stretch>
            <a:fillRect/>
          </a:stretch>
        </p:blipFill>
        <p:spPr>
          <a:xfrm>
            <a:off x="-173868" y="-118431"/>
            <a:ext cx="12417658" cy="6976431"/>
          </a:xfrm>
          <a:prstGeom prst="rect">
            <a:avLst/>
          </a:prstGeom>
        </p:spPr>
      </p:pic>
    </p:spTree>
    <p:extLst>
      <p:ext uri="{BB962C8B-B14F-4D97-AF65-F5344CB8AC3E}">
        <p14:creationId xmlns:p14="http://schemas.microsoft.com/office/powerpoint/2010/main" val="15513639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090924-5FD4-374A-1DDC-41E4298AF8F9}"/>
              </a:ext>
            </a:extLst>
          </p:cNvPr>
          <p:cNvSpPr>
            <a:spLocks noGrp="1"/>
          </p:cNvSpPr>
          <p:nvPr>
            <p:ph type="title"/>
          </p:nvPr>
        </p:nvSpPr>
        <p:spPr>
          <a:xfrm>
            <a:off x="660689" y="356736"/>
            <a:ext cx="9358223" cy="951947"/>
          </a:xfrm>
        </p:spPr>
        <p:txBody>
          <a:bodyPr>
            <a:noAutofit/>
          </a:bodyPr>
          <a:lstStyle/>
          <a:p>
            <a:pPr algn="ctr"/>
            <a:r>
              <a:rPr lang="en-GB" sz="2400" dirty="0"/>
              <a:t>A reminder of the Lancashire and South Cumbria Integrated Care Board (ICB) and voluntary, community, faith and social enterprise (VCFSE) sector Partnership Agreement  </a:t>
            </a:r>
          </a:p>
        </p:txBody>
      </p:sp>
      <p:pic>
        <p:nvPicPr>
          <p:cNvPr id="6" name="Content Placeholder 5">
            <a:extLst>
              <a:ext uri="{FF2B5EF4-FFF2-40B4-BE49-F238E27FC236}">
                <a16:creationId xmlns:a16="http://schemas.microsoft.com/office/drawing/2014/main" id="{C7483CF0-7FF9-4ED0-FD01-308962018FEE}"/>
              </a:ext>
            </a:extLst>
          </p:cNvPr>
          <p:cNvPicPr>
            <a:picLocks noGrp="1" noChangeAspect="1"/>
          </p:cNvPicPr>
          <p:nvPr>
            <p:ph idx="1"/>
          </p:nvPr>
        </p:nvPicPr>
        <p:blipFill>
          <a:blip r:embed="rId2"/>
          <a:stretch>
            <a:fillRect/>
          </a:stretch>
        </p:blipFill>
        <p:spPr>
          <a:xfrm>
            <a:off x="660689" y="1860758"/>
            <a:ext cx="3067450" cy="43513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Slide Number Placeholder 3">
            <a:extLst>
              <a:ext uri="{FF2B5EF4-FFF2-40B4-BE49-F238E27FC236}">
                <a16:creationId xmlns:a16="http://schemas.microsoft.com/office/drawing/2014/main" id="{69D37609-1D7C-BC47-86C2-82569BAC80AE}"/>
              </a:ext>
            </a:extLst>
          </p:cNvPr>
          <p:cNvSpPr>
            <a:spLocks noGrp="1"/>
          </p:cNvSpPr>
          <p:nvPr>
            <p:ph type="sldNum" sz="quarter" idx="12"/>
          </p:nvPr>
        </p:nvSpPr>
        <p:spPr/>
        <p:txBody>
          <a:bodyPr/>
          <a:lstStyle/>
          <a:p>
            <a:fld id="{507B77E4-D16E-4E80-BECE-B10ACE50DA11}" type="slidenum">
              <a:rPr lang="en-GB" smtClean="0"/>
              <a:pPr/>
              <a:t>26</a:t>
            </a:fld>
            <a:endParaRPr lang="en-GB" dirty="0"/>
          </a:p>
        </p:txBody>
      </p:sp>
      <p:sp>
        <p:nvSpPr>
          <p:cNvPr id="8" name="TextBox 7">
            <a:extLst>
              <a:ext uri="{FF2B5EF4-FFF2-40B4-BE49-F238E27FC236}">
                <a16:creationId xmlns:a16="http://schemas.microsoft.com/office/drawing/2014/main" id="{7AAFDBAD-872C-5B9C-6C15-1EADC68371AC}"/>
              </a:ext>
            </a:extLst>
          </p:cNvPr>
          <p:cNvSpPr txBox="1"/>
          <p:nvPr/>
        </p:nvSpPr>
        <p:spPr>
          <a:xfrm>
            <a:off x="4163496" y="1774269"/>
            <a:ext cx="7437484" cy="4678204"/>
          </a:xfrm>
          <a:prstGeom prst="rect">
            <a:avLst/>
          </a:prstGeom>
          <a:noFill/>
        </p:spPr>
        <p:txBody>
          <a:bodyPr wrap="square">
            <a:spAutoFit/>
          </a:bodyPr>
          <a:lstStyle/>
          <a:p>
            <a:r>
              <a:rPr lang="en-US" sz="2000" dirty="0">
                <a:latin typeface="FrutigerLTStd-Light"/>
              </a:rPr>
              <a:t>A co-produced p</a:t>
            </a:r>
            <a:r>
              <a:rPr lang="en-US" sz="2000" b="0" i="0" u="none" strike="noStrike" baseline="0" dirty="0">
                <a:latin typeface="FrutigerLTStd-Light"/>
              </a:rPr>
              <a:t>artnership agreement between the Lancashire and South Cumbria ICB and</a:t>
            </a:r>
            <a:r>
              <a:rPr lang="en-US" sz="2000" dirty="0">
                <a:latin typeface="FrutigerLTStd-Light"/>
              </a:rPr>
              <a:t> </a:t>
            </a:r>
            <a:r>
              <a:rPr lang="en-US" sz="2000" b="0" i="0" u="none" strike="noStrike" baseline="0" dirty="0">
                <a:latin typeface="FrutigerLTStd-Light"/>
              </a:rPr>
              <a:t>the VCFSE sector, represented by the LSC VCFSE Alliance</a:t>
            </a:r>
            <a:r>
              <a:rPr lang="en-US" sz="2000" dirty="0">
                <a:latin typeface="FrutigerLTStd-Light"/>
              </a:rPr>
              <a:t> which </a:t>
            </a:r>
            <a:r>
              <a:rPr lang="en-GB" sz="2000" b="0" i="0" u="none" strike="noStrike" baseline="0" dirty="0">
                <a:latin typeface="FrutigerLTStd-Light"/>
              </a:rPr>
              <a:t>establishes </a:t>
            </a:r>
            <a:r>
              <a:rPr lang="en-US" sz="2000" b="0" i="0" u="none" strike="noStrike" baseline="0" dirty="0">
                <a:latin typeface="FrutigerLTStd-Light"/>
              </a:rPr>
              <a:t>a framework for collaboration </a:t>
            </a:r>
            <a:r>
              <a:rPr lang="en-US" sz="2000" dirty="0">
                <a:latin typeface="FrutigerLTStd-Light"/>
              </a:rPr>
              <a:t>to reflect more ambitious ways of working.</a:t>
            </a:r>
          </a:p>
          <a:p>
            <a:endParaRPr lang="en-US" sz="2000" b="0" i="0" u="none" strike="noStrike" baseline="0" dirty="0">
              <a:latin typeface="FrutigerLTStd-Light"/>
            </a:endParaRPr>
          </a:p>
          <a:p>
            <a:pPr algn="l"/>
            <a:r>
              <a:rPr lang="en-US" sz="1800" b="0" i="0" u="none" strike="noStrike" baseline="0" dirty="0">
                <a:latin typeface="FrutigerLTStd-Light"/>
              </a:rPr>
              <a:t>The agreement;</a:t>
            </a:r>
          </a:p>
          <a:p>
            <a:pPr marL="285750" indent="-285750">
              <a:buFont typeface="Arial" panose="020B0604020202020204" pitchFamily="34" charset="0"/>
              <a:buChar char="•"/>
            </a:pPr>
            <a:r>
              <a:rPr lang="en-GB" dirty="0">
                <a:latin typeface="FrutigerLTStd-Light"/>
              </a:rPr>
              <a:t>Sets out the </a:t>
            </a:r>
            <a:r>
              <a:rPr lang="en-GB" b="1" dirty="0">
                <a:solidFill>
                  <a:srgbClr val="0070C0"/>
                </a:solidFill>
                <a:latin typeface="FrutigerLTStd-Light"/>
              </a:rPr>
              <a:t>commitment to work together </a:t>
            </a:r>
            <a:r>
              <a:rPr lang="en-GB" dirty="0">
                <a:latin typeface="FrutigerLTStd-Light"/>
              </a:rPr>
              <a:t>in partnership and meet the diverse needs of our population</a:t>
            </a:r>
            <a:endParaRPr lang="en-US" dirty="0">
              <a:latin typeface="FrutigerLTStd-Light"/>
            </a:endParaRPr>
          </a:p>
          <a:p>
            <a:pPr marL="285750" indent="-285750" algn="l">
              <a:buFont typeface="Arial" panose="020B0604020202020204" pitchFamily="34" charset="0"/>
              <a:buChar char="•"/>
            </a:pPr>
            <a:r>
              <a:rPr lang="en-US" sz="1800" b="0" i="0" u="none" strike="noStrike" baseline="0" dirty="0">
                <a:latin typeface="FrutigerLTStd-Light"/>
              </a:rPr>
              <a:t>Sets the </a:t>
            </a:r>
            <a:r>
              <a:rPr lang="en-US" sz="1800" b="1" i="0" u="none" strike="noStrike" baseline="0" dirty="0">
                <a:solidFill>
                  <a:srgbClr val="0070C0"/>
                </a:solidFill>
                <a:latin typeface="FrutigerLTStd-Light"/>
              </a:rPr>
              <a:t>conditions for effective partnership </a:t>
            </a:r>
            <a:r>
              <a:rPr lang="en-US" sz="1800" b="0" i="0" u="none" strike="noStrike" baseline="0" dirty="0">
                <a:latin typeface="FrutigerLTStd-Light"/>
              </a:rPr>
              <a:t>working through a joint </a:t>
            </a:r>
            <a:r>
              <a:rPr lang="en-US" dirty="0">
                <a:latin typeface="FrutigerLTStd-Light"/>
              </a:rPr>
              <a:t>Vision, Mission, Principles, Values and shared commitments </a:t>
            </a:r>
          </a:p>
          <a:p>
            <a:pPr marL="285750" indent="-285750" algn="l">
              <a:buFont typeface="Arial" panose="020B0604020202020204" pitchFamily="34" charset="0"/>
              <a:buChar char="•"/>
            </a:pPr>
            <a:r>
              <a:rPr lang="en-GB" dirty="0">
                <a:latin typeface="FrutigerLTStd-Light"/>
              </a:rPr>
              <a:t>Creates the foundations for embedding the VCFSE sector into the ICB and creating a </a:t>
            </a:r>
            <a:r>
              <a:rPr lang="en-GB" b="1" dirty="0">
                <a:solidFill>
                  <a:srgbClr val="0070C0"/>
                </a:solidFill>
                <a:latin typeface="FrutigerLTStd-Light"/>
              </a:rPr>
              <a:t>strong strategic partnership </a:t>
            </a:r>
            <a:r>
              <a:rPr lang="en-GB" dirty="0">
                <a:latin typeface="FrutigerLTStd-Light"/>
              </a:rPr>
              <a:t>arrangement for the future.</a:t>
            </a:r>
            <a:endParaRPr lang="en-US" dirty="0">
              <a:latin typeface="FrutigerLTStd-Light"/>
            </a:endParaRPr>
          </a:p>
          <a:p>
            <a:pPr marL="285750" indent="-285750" algn="l">
              <a:buFont typeface="Arial" panose="020B0604020202020204" pitchFamily="34" charset="0"/>
              <a:buChar char="•"/>
            </a:pPr>
            <a:r>
              <a:rPr lang="en-US" dirty="0">
                <a:latin typeface="FrutigerLTStd-Light"/>
              </a:rPr>
              <a:t>W</a:t>
            </a:r>
            <a:r>
              <a:rPr lang="en-US" sz="1800" b="0" i="0" u="none" strike="noStrike" baseline="0" dirty="0">
                <a:latin typeface="FrutigerLTStd-Light"/>
              </a:rPr>
              <a:t>ill be </a:t>
            </a:r>
            <a:r>
              <a:rPr lang="en-US" sz="1800" b="1" i="0" u="none" strike="noStrike" baseline="0" dirty="0">
                <a:solidFill>
                  <a:srgbClr val="0070C0"/>
                </a:solidFill>
                <a:latin typeface="FrutigerLTStd-Light"/>
              </a:rPr>
              <a:t>supported by a joint implementation </a:t>
            </a:r>
            <a:r>
              <a:rPr lang="en-US" sz="1800" b="0" i="0" u="none" strike="noStrike" baseline="0" dirty="0">
                <a:latin typeface="FrutigerLTStd-Light"/>
              </a:rPr>
              <a:t>plan which will be a live document </a:t>
            </a:r>
          </a:p>
          <a:p>
            <a:pPr marL="285750" indent="-285750" algn="l">
              <a:buFont typeface="Arial" panose="020B0604020202020204" pitchFamily="34" charset="0"/>
              <a:buChar char="•"/>
            </a:pPr>
            <a:r>
              <a:rPr lang="en-US" sz="1800" b="0" i="0" u="none" strike="noStrike" baseline="0" dirty="0">
                <a:latin typeface="FrutigerLTStd-Light"/>
              </a:rPr>
              <a:t>Will </a:t>
            </a:r>
            <a:r>
              <a:rPr lang="en-US" sz="1800" b="1" i="0" u="none" strike="noStrike" baseline="0" dirty="0">
                <a:solidFill>
                  <a:srgbClr val="0070C0"/>
                </a:solidFill>
                <a:latin typeface="FrutigerLTStd-Light"/>
              </a:rPr>
              <a:t>iterate to reflect the maturity of the  relationship </a:t>
            </a:r>
            <a:r>
              <a:rPr lang="en-US" sz="1800" b="0" i="0" u="none" strike="noStrike" baseline="0" dirty="0">
                <a:latin typeface="FrutigerLTStd-Light"/>
              </a:rPr>
              <a:t>– reviewed in April 2024 and updated to reflect progress made </a:t>
            </a:r>
          </a:p>
        </p:txBody>
      </p:sp>
    </p:spTree>
    <p:extLst>
      <p:ext uri="{BB962C8B-B14F-4D97-AF65-F5344CB8AC3E}">
        <p14:creationId xmlns:p14="http://schemas.microsoft.com/office/powerpoint/2010/main" val="41367478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3AD95-6997-EC3F-AFE9-B5B88D3A79DC}"/>
              </a:ext>
            </a:extLst>
          </p:cNvPr>
          <p:cNvSpPr>
            <a:spLocks noGrp="1"/>
          </p:cNvSpPr>
          <p:nvPr>
            <p:ph type="title"/>
          </p:nvPr>
        </p:nvSpPr>
        <p:spPr>
          <a:xfrm>
            <a:off x="838200" y="365126"/>
            <a:ext cx="9358223" cy="787400"/>
          </a:xfrm>
        </p:spPr>
        <p:txBody>
          <a:bodyPr/>
          <a:lstStyle/>
          <a:p>
            <a:r>
              <a:rPr lang="en-GB" sz="3200" dirty="0"/>
              <a:t>Our commitments </a:t>
            </a:r>
          </a:p>
        </p:txBody>
      </p:sp>
      <p:sp>
        <p:nvSpPr>
          <p:cNvPr id="3" name="Content Placeholder 2">
            <a:extLst>
              <a:ext uri="{FF2B5EF4-FFF2-40B4-BE49-F238E27FC236}">
                <a16:creationId xmlns:a16="http://schemas.microsoft.com/office/drawing/2014/main" id="{AD73298C-1441-1730-FE9C-84E423942C66}"/>
              </a:ext>
            </a:extLst>
          </p:cNvPr>
          <p:cNvSpPr>
            <a:spLocks noGrp="1"/>
          </p:cNvSpPr>
          <p:nvPr>
            <p:ph idx="1"/>
          </p:nvPr>
        </p:nvSpPr>
        <p:spPr>
          <a:xfrm>
            <a:off x="695325" y="1381125"/>
            <a:ext cx="10658475" cy="5219700"/>
          </a:xfrm>
        </p:spPr>
        <p:txBody>
          <a:bodyPr>
            <a:normAutofit fontScale="85000" lnSpcReduction="20000"/>
          </a:bodyPr>
          <a:lstStyle/>
          <a:p>
            <a:pPr marL="0" indent="0" algn="l">
              <a:buNone/>
            </a:pPr>
            <a:r>
              <a:rPr lang="en-US" sz="2100" b="1" i="0" u="none" strike="noStrike" baseline="0" dirty="0">
                <a:solidFill>
                  <a:schemeClr val="tx1"/>
                </a:solidFill>
              </a:rPr>
              <a:t>To maximise the VCFSE contribution, the ICB will…</a:t>
            </a:r>
          </a:p>
          <a:p>
            <a:r>
              <a:rPr lang="en-US" sz="2100" b="0" i="0" u="none" strike="noStrike" baseline="0" dirty="0">
                <a:solidFill>
                  <a:schemeClr val="tx1"/>
                </a:solidFill>
              </a:rPr>
              <a:t>Recognise the sectors value, incorporate its people and approaches, and invest in its services and capacity, where appropriate.</a:t>
            </a:r>
          </a:p>
          <a:p>
            <a:r>
              <a:rPr lang="en-US" sz="2100" dirty="0">
                <a:solidFill>
                  <a:schemeClr val="tx1"/>
                </a:solidFill>
              </a:rPr>
              <a:t>R</a:t>
            </a:r>
            <a:r>
              <a:rPr lang="en-US" sz="2100" b="0" i="0" u="none" strike="noStrike" baseline="0" dirty="0">
                <a:solidFill>
                  <a:schemeClr val="tx1"/>
                </a:solidFill>
              </a:rPr>
              <a:t>ecognise, respect, and work with the pathways established for engagement with the VCFSE.</a:t>
            </a:r>
          </a:p>
          <a:p>
            <a:r>
              <a:rPr lang="en-US" sz="2100" dirty="0">
                <a:solidFill>
                  <a:schemeClr val="tx1"/>
                </a:solidFill>
              </a:rPr>
              <a:t>I</a:t>
            </a:r>
            <a:r>
              <a:rPr lang="en-US" sz="2100" b="0" i="0" u="none" strike="noStrike" baseline="0" dirty="0">
                <a:solidFill>
                  <a:schemeClr val="tx1"/>
                </a:solidFill>
              </a:rPr>
              <a:t>nvolve VCFSE leaders and organisations in the development of our ICB, service planning, delivery, and evaluation.</a:t>
            </a:r>
          </a:p>
          <a:p>
            <a:r>
              <a:rPr lang="en-GB" sz="2100" dirty="0">
                <a:solidFill>
                  <a:schemeClr val="tx1"/>
                </a:solidFill>
                <a:effectLst/>
                <a:ea typeface="Calibri" panose="020F0502020204030204" pitchFamily="34" charset="0"/>
              </a:rPr>
              <a:t>Commit to </a:t>
            </a:r>
            <a:r>
              <a:rPr lang="en-GB" sz="2100" b="0" i="0" u="none" strike="noStrike" baseline="0" dirty="0">
                <a:solidFill>
                  <a:schemeClr val="tx1"/>
                </a:solidFill>
              </a:rPr>
              <a:t>appropriate and proportionate procurement </a:t>
            </a:r>
            <a:r>
              <a:rPr lang="en-US" sz="2100" b="0" i="0" u="none" strike="noStrike" baseline="0" dirty="0">
                <a:solidFill>
                  <a:schemeClr val="tx1"/>
                </a:solidFill>
              </a:rPr>
              <a:t>processes for the VCFSE sector.</a:t>
            </a:r>
          </a:p>
          <a:p>
            <a:r>
              <a:rPr lang="en-US" sz="2100" b="0" i="0" u="none" strike="noStrike" baseline="0" dirty="0">
                <a:solidFill>
                  <a:schemeClr val="tx1"/>
                </a:solidFill>
              </a:rPr>
              <a:t>Work to understand how we can better utilise the intelligence and data that the VCFSE sector holds to inform decision making and share data with the sector where we </a:t>
            </a:r>
            <a:r>
              <a:rPr lang="en-GB" sz="2100" b="0" i="0" u="none" strike="noStrike" baseline="0" dirty="0">
                <a:solidFill>
                  <a:schemeClr val="tx1"/>
                </a:solidFill>
              </a:rPr>
              <a:t>can.</a:t>
            </a:r>
          </a:p>
          <a:p>
            <a:r>
              <a:rPr lang="en-US" sz="2100" b="0" i="0" u="none" strike="noStrike" baseline="0" dirty="0">
                <a:solidFill>
                  <a:schemeClr val="tx1"/>
                </a:solidFill>
              </a:rPr>
              <a:t>Recognise that the VCFSE is an equal partner that sometimes has a different perspective. </a:t>
            </a:r>
          </a:p>
          <a:p>
            <a:pPr marL="0" indent="0">
              <a:buNone/>
            </a:pPr>
            <a:endParaRPr lang="en-US" sz="2100" b="1" i="0" u="none" strike="noStrike" baseline="0" dirty="0"/>
          </a:p>
          <a:p>
            <a:pPr marL="0" indent="0">
              <a:buNone/>
            </a:pPr>
            <a:r>
              <a:rPr lang="en-US" sz="2100" b="1" i="0" u="none" strike="noStrike" baseline="0" dirty="0"/>
              <a:t>VCFSE leaders and organisations will…</a:t>
            </a:r>
          </a:p>
          <a:p>
            <a:pPr marL="228600" lvl="1">
              <a:spcBef>
                <a:spcPts val="1000"/>
              </a:spcBef>
            </a:pPr>
            <a:r>
              <a:rPr lang="en-US" sz="2100" dirty="0">
                <a:solidFill>
                  <a:schemeClr val="tx1"/>
                </a:solidFill>
              </a:rPr>
              <a:t>Focus on developing their collaborative capability, shared leadership and building trust</a:t>
            </a:r>
          </a:p>
          <a:p>
            <a:pPr marL="228600" lvl="1">
              <a:spcBef>
                <a:spcPts val="1000"/>
              </a:spcBef>
            </a:pPr>
            <a:r>
              <a:rPr lang="en-US" sz="2100" dirty="0">
                <a:solidFill>
                  <a:schemeClr val="tx1"/>
                </a:solidFill>
              </a:rPr>
              <a:t>Develop workforce capacity and capability</a:t>
            </a:r>
          </a:p>
          <a:p>
            <a:pPr marL="228600" lvl="1">
              <a:spcBef>
                <a:spcPts val="1000"/>
              </a:spcBef>
            </a:pPr>
            <a:r>
              <a:rPr lang="en-US" sz="2100" dirty="0">
                <a:solidFill>
                  <a:schemeClr val="tx1"/>
                </a:solidFill>
              </a:rPr>
              <a:t>Diversifying income base and creating new partnerships and collaborations within its ‘ecosystem.’ </a:t>
            </a:r>
          </a:p>
          <a:p>
            <a:pPr marL="228600" lvl="1">
              <a:spcBef>
                <a:spcPts val="1000"/>
              </a:spcBef>
            </a:pPr>
            <a:r>
              <a:rPr lang="en-US" sz="2100" dirty="0">
                <a:solidFill>
                  <a:schemeClr val="tx1"/>
                </a:solidFill>
              </a:rPr>
              <a:t>Work collectively to take a strategic lead and define our priorities based on local </a:t>
            </a:r>
            <a:r>
              <a:rPr lang="en-GB" sz="2100" dirty="0">
                <a:solidFill>
                  <a:schemeClr val="tx1"/>
                </a:solidFill>
              </a:rPr>
              <a:t>intelligence.</a:t>
            </a:r>
          </a:p>
          <a:p>
            <a:pPr marL="228600" lvl="1">
              <a:spcBef>
                <a:spcPts val="1000"/>
              </a:spcBef>
            </a:pPr>
            <a:r>
              <a:rPr lang="en-GB" sz="2100" dirty="0">
                <a:solidFill>
                  <a:schemeClr val="tx1"/>
                </a:solidFill>
              </a:rPr>
              <a:t>Actively participate in service design, </a:t>
            </a:r>
            <a:r>
              <a:rPr lang="en-US" sz="2100" dirty="0">
                <a:solidFill>
                  <a:schemeClr val="tx1"/>
                </a:solidFill>
              </a:rPr>
              <a:t>strategic planning and prioritisation We will create volunteering opportunities, strengthening community cohesion and resilience</a:t>
            </a:r>
          </a:p>
          <a:p>
            <a:pPr marL="0" indent="0">
              <a:buNone/>
            </a:pPr>
            <a:endParaRPr lang="en-US" sz="1800" dirty="0">
              <a:latin typeface="Arial" panose="020B0604020202020204" pitchFamily="34" charset="0"/>
            </a:endParaRPr>
          </a:p>
          <a:p>
            <a:pPr algn="l"/>
            <a:endParaRPr lang="en-GB" dirty="0"/>
          </a:p>
        </p:txBody>
      </p:sp>
      <p:sp>
        <p:nvSpPr>
          <p:cNvPr id="4" name="Slide Number Placeholder 3">
            <a:extLst>
              <a:ext uri="{FF2B5EF4-FFF2-40B4-BE49-F238E27FC236}">
                <a16:creationId xmlns:a16="http://schemas.microsoft.com/office/drawing/2014/main" id="{D3FA4D5F-2FA3-9F50-4546-67A38FD54251}"/>
              </a:ext>
            </a:extLst>
          </p:cNvPr>
          <p:cNvSpPr>
            <a:spLocks noGrp="1"/>
          </p:cNvSpPr>
          <p:nvPr>
            <p:ph type="sldNum" sz="quarter" idx="12"/>
          </p:nvPr>
        </p:nvSpPr>
        <p:spPr/>
        <p:txBody>
          <a:bodyPr/>
          <a:lstStyle/>
          <a:p>
            <a:fld id="{507B77E4-D16E-4E80-BECE-B10ACE50DA11}" type="slidenum">
              <a:rPr lang="en-GB" smtClean="0"/>
              <a:pPr/>
              <a:t>27</a:t>
            </a:fld>
            <a:endParaRPr lang="en-GB" dirty="0"/>
          </a:p>
        </p:txBody>
      </p:sp>
    </p:spTree>
    <p:extLst>
      <p:ext uri="{BB962C8B-B14F-4D97-AF65-F5344CB8AC3E}">
        <p14:creationId xmlns:p14="http://schemas.microsoft.com/office/powerpoint/2010/main" val="30031021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D855B6-9F65-C04B-6662-3F3F866D21C3}"/>
              </a:ext>
            </a:extLst>
          </p:cNvPr>
          <p:cNvSpPr>
            <a:spLocks noGrp="1"/>
          </p:cNvSpPr>
          <p:nvPr>
            <p:ph type="ctrTitle"/>
          </p:nvPr>
        </p:nvSpPr>
        <p:spPr/>
        <p:txBody>
          <a:bodyPr/>
          <a:lstStyle/>
          <a:p>
            <a:r>
              <a:rPr lang="en-GB" dirty="0"/>
              <a:t>Place Updates </a:t>
            </a:r>
          </a:p>
        </p:txBody>
      </p:sp>
      <p:sp>
        <p:nvSpPr>
          <p:cNvPr id="4" name="Slide Number Placeholder 3">
            <a:extLst>
              <a:ext uri="{FF2B5EF4-FFF2-40B4-BE49-F238E27FC236}">
                <a16:creationId xmlns:a16="http://schemas.microsoft.com/office/drawing/2014/main" id="{DF65E937-2116-9768-7D70-0E72F521E6C2}"/>
              </a:ext>
            </a:extLst>
          </p:cNvPr>
          <p:cNvSpPr>
            <a:spLocks noGrp="1"/>
          </p:cNvSpPr>
          <p:nvPr>
            <p:ph type="sldNum" sz="quarter" idx="12"/>
          </p:nvPr>
        </p:nvSpPr>
        <p:spPr/>
        <p:txBody>
          <a:bodyPr/>
          <a:lstStyle/>
          <a:p>
            <a:fld id="{507B77E4-D16E-4E80-BECE-B10ACE50DA11}" type="slidenum">
              <a:rPr lang="en-GB" smtClean="0"/>
              <a:t>28</a:t>
            </a:fld>
            <a:endParaRPr lang="en-GB" dirty="0"/>
          </a:p>
        </p:txBody>
      </p:sp>
    </p:spTree>
    <p:extLst>
      <p:ext uri="{BB962C8B-B14F-4D97-AF65-F5344CB8AC3E}">
        <p14:creationId xmlns:p14="http://schemas.microsoft.com/office/powerpoint/2010/main" val="31392614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56723C-1D4A-1E1F-B159-CDD1F6842F3E}"/>
              </a:ext>
            </a:extLst>
          </p:cNvPr>
          <p:cNvSpPr>
            <a:spLocks noGrp="1"/>
          </p:cNvSpPr>
          <p:nvPr>
            <p:ph type="ctrTitle"/>
          </p:nvPr>
        </p:nvSpPr>
        <p:spPr>
          <a:xfrm>
            <a:off x="1524000" y="1122363"/>
            <a:ext cx="9144000" cy="1133157"/>
          </a:xfrm>
        </p:spPr>
        <p:txBody>
          <a:bodyPr anchor="t" anchorCtr="0"/>
          <a:lstStyle/>
          <a:p>
            <a:r>
              <a:rPr lang="en-GB" dirty="0">
                <a:solidFill>
                  <a:srgbClr val="B51D2C"/>
                </a:solidFill>
              </a:rPr>
              <a:t>Lancashire Place Update </a:t>
            </a:r>
          </a:p>
        </p:txBody>
      </p:sp>
    </p:spTree>
    <p:extLst>
      <p:ext uri="{BB962C8B-B14F-4D97-AF65-F5344CB8AC3E}">
        <p14:creationId xmlns:p14="http://schemas.microsoft.com/office/powerpoint/2010/main" val="15801093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3767A2-D561-BE70-939E-99B4F5119B7D}"/>
              </a:ext>
            </a:extLst>
          </p:cNvPr>
          <p:cNvSpPr>
            <a:spLocks noGrp="1" noRot="1" noMove="1" noResize="1" noEditPoints="1" noAdjustHandles="1" noChangeArrowheads="1" noChangeShapeType="1"/>
          </p:cNvSpPr>
          <p:nvPr>
            <p:ph type="ctrTitle"/>
          </p:nvPr>
        </p:nvSpPr>
        <p:spPr>
          <a:xfrm>
            <a:off x="0" y="5533022"/>
            <a:ext cx="12204000" cy="1324978"/>
          </a:xfrm>
          <a:blipFill dpi="0" rotWithShape="1">
            <a:blip r:embed="rId2">
              <a:alphaModFix amt="76000"/>
            </a:blip>
            <a:srcRect/>
            <a:tile tx="869950" ty="44450" sx="100000" sy="100000" flip="none" algn="ctr"/>
          </a:blipFill>
        </p:spPr>
        <p:txBody>
          <a:bodyPr vert="horz" anchor="b" anchorCtr="0">
            <a:normAutofit fontScale="90000"/>
          </a:bodyPr>
          <a:lstStyle/>
          <a:p>
            <a:br>
              <a:rPr lang="en-GB" sz="5400" b="1">
                <a:solidFill>
                  <a:srgbClr val="27235A"/>
                </a:solidFill>
                <a:effectLst/>
                <a:latin typeface="Century Gothic" panose="020B0502020202020204" pitchFamily="34" charset="0"/>
                <a:ea typeface="Century Gothic" panose="020B0502020202020204" pitchFamily="34" charset="0"/>
                <a:cs typeface="Arial" panose="020B0604020202020204" pitchFamily="34" charset="0"/>
              </a:rPr>
            </a:br>
            <a:br>
              <a:rPr lang="en-GB" sz="5400" b="1">
                <a:solidFill>
                  <a:srgbClr val="27235A"/>
                </a:solidFill>
                <a:effectLst/>
                <a:latin typeface="Century Gothic" panose="020B0502020202020204" pitchFamily="34" charset="0"/>
                <a:ea typeface="Century Gothic" panose="020B0502020202020204" pitchFamily="34" charset="0"/>
                <a:cs typeface="Arial" panose="020B0604020202020204" pitchFamily="34" charset="0"/>
              </a:rPr>
            </a:br>
            <a:br>
              <a:rPr lang="en-GB" sz="900"/>
            </a:br>
            <a:endParaRPr lang="en-GB" sz="4000"/>
          </a:p>
        </p:txBody>
      </p:sp>
      <p:pic>
        <p:nvPicPr>
          <p:cNvPr id="6" name="Picture 5">
            <a:extLst>
              <a:ext uri="{FF2B5EF4-FFF2-40B4-BE49-F238E27FC236}">
                <a16:creationId xmlns:a16="http://schemas.microsoft.com/office/drawing/2014/main" id="{D340C7F4-C599-B773-4C47-5544F2382A95}"/>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p:blipFill>
        <p:spPr>
          <a:xfrm>
            <a:off x="114409" y="109678"/>
            <a:ext cx="2234719" cy="1152244"/>
          </a:xfrm>
          <a:prstGeom prst="rect">
            <a:avLst/>
          </a:prstGeom>
        </p:spPr>
      </p:pic>
      <p:sp>
        <p:nvSpPr>
          <p:cNvPr id="8" name="TextBox 7">
            <a:extLst>
              <a:ext uri="{FF2B5EF4-FFF2-40B4-BE49-F238E27FC236}">
                <a16:creationId xmlns:a16="http://schemas.microsoft.com/office/drawing/2014/main" id="{C69E012D-BEDD-20CE-C161-806B8B771AF9}"/>
              </a:ext>
            </a:extLst>
          </p:cNvPr>
          <p:cNvSpPr txBox="1"/>
          <p:nvPr/>
        </p:nvSpPr>
        <p:spPr>
          <a:xfrm>
            <a:off x="740664" y="1834706"/>
            <a:ext cx="10607040" cy="1200329"/>
          </a:xfrm>
          <a:prstGeom prst="rect">
            <a:avLst/>
          </a:prstGeom>
          <a:noFill/>
        </p:spPr>
        <p:txBody>
          <a:bodyPr wrap="square" anchor="ctr" anchorCtr="1">
            <a:spAutoFit/>
          </a:bodyPr>
          <a:lstStyle/>
          <a:p>
            <a:pPr algn="ctr">
              <a:lnSpc>
                <a:spcPct val="90000"/>
              </a:lnSpc>
              <a:spcBef>
                <a:spcPts val="10000"/>
              </a:spcBef>
              <a:spcAft>
                <a:spcPts val="1000"/>
              </a:spcAft>
            </a:pPr>
            <a:r>
              <a:rPr lang="en-GB" sz="4000" b="1" kern="0" dirty="0">
                <a:solidFill>
                  <a:srgbClr val="27235A"/>
                </a:solidFill>
                <a:latin typeface="Century Gothic" panose="020B0502020202020204" pitchFamily="34" charset="0"/>
                <a:ea typeface="Century Gothic" panose="020B0502020202020204" pitchFamily="34" charset="0"/>
                <a:cs typeface="Times New Roman" panose="02020603050405020304" pitchFamily="18" charset="0"/>
              </a:rPr>
              <a:t>VCFSE Alliance representatives on ICS boards and committees. 2 mins each!</a:t>
            </a:r>
            <a:endParaRPr lang="en-GB" sz="4000" b="1" dirty="0">
              <a:solidFill>
                <a:srgbClr val="27235A"/>
              </a:solidFill>
              <a:effectLst/>
              <a:latin typeface="Century Gothic" panose="020B0502020202020204" pitchFamily="34" charset="0"/>
              <a:ea typeface="Century Gothic" panose="020B0502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20F4DD24-3AC1-79C3-2CD7-DB8D83D7481B}"/>
              </a:ext>
            </a:extLst>
          </p:cNvPr>
          <p:cNvSpPr txBox="1"/>
          <p:nvPr/>
        </p:nvSpPr>
        <p:spPr>
          <a:xfrm>
            <a:off x="114409" y="3853048"/>
            <a:ext cx="11975991" cy="424732"/>
          </a:xfrm>
          <a:prstGeom prst="rect">
            <a:avLst/>
          </a:prstGeom>
          <a:noFill/>
        </p:spPr>
        <p:txBody>
          <a:bodyPr wrap="square" anchor="ctr" anchorCtr="1">
            <a:spAutoFit/>
          </a:bodyPr>
          <a:lstStyle/>
          <a:p>
            <a:pPr>
              <a:lnSpc>
                <a:spcPct val="90000"/>
              </a:lnSpc>
              <a:spcBef>
                <a:spcPts val="10000"/>
              </a:spcBef>
              <a:spcAft>
                <a:spcPts val="1000"/>
              </a:spcAft>
            </a:pPr>
            <a:r>
              <a:rPr lang="en-GB" sz="2400" b="1" kern="0">
                <a:solidFill>
                  <a:srgbClr val="BF3178"/>
                </a:solidFill>
                <a:latin typeface="Century Gothic" panose="020B0502020202020204" pitchFamily="34" charset="0"/>
                <a:ea typeface="Century Gothic" panose="020B0502020202020204" pitchFamily="34" charset="0"/>
                <a:cs typeface="Times New Roman" panose="02020603050405020304" pitchFamily="18" charset="0"/>
              </a:rPr>
              <a:t>https://www.healthierlsc.co.uk/VCFSE/our-work/system-meetings</a:t>
            </a:r>
            <a:endParaRPr lang="en-GB" sz="2400" b="1" kern="0">
              <a:solidFill>
                <a:srgbClr val="BF3178"/>
              </a:solidFill>
              <a:latin typeface="Century Gothic" panose="020B0502020202020204" pitchFamily="34" charset="0"/>
              <a:cs typeface="Times New Roman" panose="02020603050405020304" pitchFamily="18" charset="0"/>
            </a:endParaRPr>
          </a:p>
        </p:txBody>
      </p:sp>
    </p:spTree>
    <p:extLst>
      <p:ext uri="{BB962C8B-B14F-4D97-AF65-F5344CB8AC3E}">
        <p14:creationId xmlns:p14="http://schemas.microsoft.com/office/powerpoint/2010/main" val="36253151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6EB3DB-0EFA-EFC2-F00D-CB7C602E32A1}"/>
              </a:ext>
            </a:extLst>
          </p:cNvPr>
          <p:cNvSpPr>
            <a:spLocks noGrp="1"/>
          </p:cNvSpPr>
          <p:nvPr>
            <p:ph type="title"/>
          </p:nvPr>
        </p:nvSpPr>
        <p:spPr>
          <a:xfrm>
            <a:off x="924672" y="16526"/>
            <a:ext cx="11267327" cy="1325563"/>
          </a:xfrm>
        </p:spPr>
        <p:txBody>
          <a:bodyPr>
            <a:noAutofit/>
          </a:bodyPr>
          <a:lstStyle/>
          <a:p>
            <a:r>
              <a:rPr lang="en-GB" sz="3600" dirty="0">
                <a:solidFill>
                  <a:srgbClr val="B51D2C"/>
                </a:solidFill>
              </a:rPr>
              <a:t>Our Place: We may be big… but we are ambitious…. We want our residents to live better lives in Lancashire </a:t>
            </a:r>
          </a:p>
        </p:txBody>
      </p:sp>
      <p:sp>
        <p:nvSpPr>
          <p:cNvPr id="16" name="Content Placeholder 15">
            <a:extLst>
              <a:ext uri="{FF2B5EF4-FFF2-40B4-BE49-F238E27FC236}">
                <a16:creationId xmlns:a16="http://schemas.microsoft.com/office/drawing/2014/main" id="{DAF528BD-F1D6-E52B-02BA-4E58F2C9468F}"/>
              </a:ext>
            </a:extLst>
          </p:cNvPr>
          <p:cNvSpPr>
            <a:spLocks noGrp="1"/>
          </p:cNvSpPr>
          <p:nvPr>
            <p:ph idx="1"/>
          </p:nvPr>
        </p:nvSpPr>
        <p:spPr>
          <a:xfrm>
            <a:off x="956206" y="1963635"/>
            <a:ext cx="4226824" cy="3797692"/>
          </a:xfrm>
        </p:spPr>
        <p:txBody>
          <a:bodyPr>
            <a:normAutofit/>
          </a:bodyPr>
          <a:lstStyle/>
          <a:p>
            <a:pPr marL="0" indent="0">
              <a:buNone/>
            </a:pPr>
            <a:r>
              <a:rPr lang="en-GB" sz="2400" dirty="0"/>
              <a:t>1.3 million population served by 3 localities, with 12 districts and 28 PCNs</a:t>
            </a:r>
          </a:p>
        </p:txBody>
      </p:sp>
      <p:sp>
        <p:nvSpPr>
          <p:cNvPr id="15" name="Text Placeholder 14">
            <a:extLst>
              <a:ext uri="{FF2B5EF4-FFF2-40B4-BE49-F238E27FC236}">
                <a16:creationId xmlns:a16="http://schemas.microsoft.com/office/drawing/2014/main" id="{807F5AAE-0BB9-BD96-AE85-DC2B78177868}"/>
              </a:ext>
            </a:extLst>
          </p:cNvPr>
          <p:cNvSpPr>
            <a:spLocks noGrp="1"/>
          </p:cNvSpPr>
          <p:nvPr>
            <p:ph type="body" idx="4294967295"/>
          </p:nvPr>
        </p:nvSpPr>
        <p:spPr>
          <a:xfrm>
            <a:off x="786288" y="1394356"/>
            <a:ext cx="5157788" cy="823912"/>
          </a:xfrm>
        </p:spPr>
        <p:txBody>
          <a:bodyPr>
            <a:normAutofit/>
          </a:bodyPr>
          <a:lstStyle/>
          <a:p>
            <a:pPr marL="0" indent="0">
              <a:buNone/>
            </a:pPr>
            <a:r>
              <a:rPr lang="en-GB" sz="2400" b="1" dirty="0"/>
              <a:t>Our Place in numbers </a:t>
            </a:r>
          </a:p>
        </p:txBody>
      </p:sp>
      <p:sp>
        <p:nvSpPr>
          <p:cNvPr id="17" name="Text Placeholder 16">
            <a:extLst>
              <a:ext uri="{FF2B5EF4-FFF2-40B4-BE49-F238E27FC236}">
                <a16:creationId xmlns:a16="http://schemas.microsoft.com/office/drawing/2014/main" id="{DF390271-A6F3-7FE2-A6D0-1EDFCCD63089}"/>
              </a:ext>
            </a:extLst>
          </p:cNvPr>
          <p:cNvSpPr>
            <a:spLocks noGrp="1"/>
          </p:cNvSpPr>
          <p:nvPr>
            <p:ph type="body" sz="quarter" idx="4294967295"/>
          </p:nvPr>
        </p:nvSpPr>
        <p:spPr>
          <a:xfrm>
            <a:off x="5334844" y="1394356"/>
            <a:ext cx="5183187" cy="823912"/>
          </a:xfrm>
        </p:spPr>
        <p:txBody>
          <a:bodyPr>
            <a:normAutofit/>
          </a:bodyPr>
          <a:lstStyle/>
          <a:p>
            <a:pPr marL="0" indent="0">
              <a:buNone/>
            </a:pPr>
            <a:r>
              <a:rPr lang="en-GB" sz="2400" b="1" dirty="0"/>
              <a:t>Our delivery ambitions </a:t>
            </a:r>
          </a:p>
        </p:txBody>
      </p:sp>
      <p:pic>
        <p:nvPicPr>
          <p:cNvPr id="19" name="Picture 18">
            <a:extLst>
              <a:ext uri="{FF2B5EF4-FFF2-40B4-BE49-F238E27FC236}">
                <a16:creationId xmlns:a16="http://schemas.microsoft.com/office/drawing/2014/main" id="{35E036F5-8E5A-76C2-15E0-D1B2C68C907B}"/>
              </a:ext>
            </a:extLst>
          </p:cNvPr>
          <p:cNvPicPr>
            <a:picLocks noChangeAspect="1"/>
          </p:cNvPicPr>
          <p:nvPr/>
        </p:nvPicPr>
        <p:blipFill rotWithShape="1">
          <a:blip r:embed="rId2"/>
          <a:srcRect l="66953" t="37031" r="9531" b="11871"/>
          <a:stretch/>
        </p:blipFill>
        <p:spPr>
          <a:xfrm>
            <a:off x="1523111" y="3116333"/>
            <a:ext cx="2568870" cy="3046800"/>
          </a:xfrm>
          <a:prstGeom prst="rect">
            <a:avLst/>
          </a:prstGeom>
        </p:spPr>
      </p:pic>
      <p:pic>
        <p:nvPicPr>
          <p:cNvPr id="23" name="Picture 22">
            <a:extLst>
              <a:ext uri="{FF2B5EF4-FFF2-40B4-BE49-F238E27FC236}">
                <a16:creationId xmlns:a16="http://schemas.microsoft.com/office/drawing/2014/main" id="{93DDB4A2-53BF-2231-3EB1-E18839DBA554}"/>
              </a:ext>
            </a:extLst>
          </p:cNvPr>
          <p:cNvPicPr>
            <a:picLocks noChangeAspect="1"/>
          </p:cNvPicPr>
          <p:nvPr/>
        </p:nvPicPr>
        <p:blipFill>
          <a:blip r:embed="rId3"/>
          <a:stretch>
            <a:fillRect/>
          </a:stretch>
        </p:blipFill>
        <p:spPr>
          <a:xfrm>
            <a:off x="5334844" y="2218268"/>
            <a:ext cx="6600197" cy="3905695"/>
          </a:xfrm>
          <a:prstGeom prst="rect">
            <a:avLst/>
          </a:prstGeom>
        </p:spPr>
      </p:pic>
    </p:spTree>
    <p:extLst>
      <p:ext uri="{BB962C8B-B14F-4D97-AF65-F5344CB8AC3E}">
        <p14:creationId xmlns:p14="http://schemas.microsoft.com/office/powerpoint/2010/main" val="372238843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6EB3DB-0EFA-EFC2-F00D-CB7C602E32A1}"/>
              </a:ext>
            </a:extLst>
          </p:cNvPr>
          <p:cNvSpPr>
            <a:spLocks noGrp="1"/>
          </p:cNvSpPr>
          <p:nvPr>
            <p:ph type="title"/>
          </p:nvPr>
        </p:nvSpPr>
        <p:spPr>
          <a:xfrm>
            <a:off x="652264" y="0"/>
            <a:ext cx="10038806" cy="1325563"/>
          </a:xfrm>
        </p:spPr>
        <p:txBody>
          <a:bodyPr/>
          <a:lstStyle/>
          <a:p>
            <a:r>
              <a:rPr lang="en-GB" dirty="0">
                <a:solidFill>
                  <a:srgbClr val="B51D2C"/>
                </a:solidFill>
              </a:rPr>
              <a:t>What have we delivered to date? </a:t>
            </a:r>
          </a:p>
        </p:txBody>
      </p:sp>
      <p:sp>
        <p:nvSpPr>
          <p:cNvPr id="4" name="Rectangle: Rounded Corners 3">
            <a:extLst>
              <a:ext uri="{FF2B5EF4-FFF2-40B4-BE49-F238E27FC236}">
                <a16:creationId xmlns:a16="http://schemas.microsoft.com/office/drawing/2014/main" id="{8E7894B2-DE09-45AE-D67E-E6B0E0F8EA33}"/>
              </a:ext>
            </a:extLst>
          </p:cNvPr>
          <p:cNvSpPr/>
          <p:nvPr/>
        </p:nvSpPr>
        <p:spPr>
          <a:xfrm>
            <a:off x="612520" y="1014444"/>
            <a:ext cx="2530663" cy="5717281"/>
          </a:xfrm>
          <a:prstGeom prst="roundRect">
            <a:avLst/>
          </a:prstGeom>
          <a:solidFill>
            <a:srgbClr val="00B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E7E6E6">
                    <a:lumMod val="50000"/>
                  </a:srgbClr>
                </a:solidFill>
                <a:effectLst/>
                <a:uLnTx/>
                <a:uFillTx/>
                <a:latin typeface="Calibri" panose="020F0502020204030204" pitchFamily="34" charset="0"/>
                <a:ea typeface="Calibri" panose="020F0502020204030204" pitchFamily="34" charset="0"/>
                <a:cs typeface="Times New Roman" panose="02020603050405020304" pitchFamily="18" charset="0"/>
              </a:rPr>
              <a:t>Integrated Infrastructure </a:t>
            </a:r>
          </a:p>
        </p:txBody>
      </p:sp>
      <p:grpSp>
        <p:nvGrpSpPr>
          <p:cNvPr id="30" name="Group 29">
            <a:extLst>
              <a:ext uri="{FF2B5EF4-FFF2-40B4-BE49-F238E27FC236}">
                <a16:creationId xmlns:a16="http://schemas.microsoft.com/office/drawing/2014/main" id="{71C25918-C57E-C069-1F80-52F04008E654}"/>
              </a:ext>
            </a:extLst>
          </p:cNvPr>
          <p:cNvGrpSpPr/>
          <p:nvPr/>
        </p:nvGrpSpPr>
        <p:grpSpPr>
          <a:xfrm>
            <a:off x="3057499" y="4724044"/>
            <a:ext cx="6394631" cy="780350"/>
            <a:chOff x="2683357" y="2133767"/>
            <a:chExt cx="1677086" cy="1201337"/>
          </a:xfrm>
        </p:grpSpPr>
        <p:sp>
          <p:nvSpPr>
            <p:cNvPr id="31" name="Rectangle: Rounded Corners 30">
              <a:extLst>
                <a:ext uri="{FF2B5EF4-FFF2-40B4-BE49-F238E27FC236}">
                  <a16:creationId xmlns:a16="http://schemas.microsoft.com/office/drawing/2014/main" id="{0211D900-9750-A743-CDC8-525A8E40B987}"/>
                </a:ext>
              </a:extLst>
            </p:cNvPr>
            <p:cNvSpPr/>
            <p:nvPr/>
          </p:nvSpPr>
          <p:spPr>
            <a:xfrm>
              <a:off x="2683357" y="2133767"/>
              <a:ext cx="1670137" cy="1058753"/>
            </a:xfrm>
            <a:prstGeom prst="roundRect">
              <a:avLst/>
            </a:prstGeom>
            <a:solidFill>
              <a:srgbClr val="FCBFBE">
                <a:alpha val="89804"/>
              </a:srgb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44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2" name="Rectangle: Rounded Corners 4">
              <a:extLst>
                <a:ext uri="{FF2B5EF4-FFF2-40B4-BE49-F238E27FC236}">
                  <a16:creationId xmlns:a16="http://schemas.microsoft.com/office/drawing/2014/main" id="{D3C42971-59D9-E39F-87E4-8501B2852F62}"/>
                </a:ext>
              </a:extLst>
            </p:cNvPr>
            <p:cNvSpPr txBox="1"/>
            <p:nvPr/>
          </p:nvSpPr>
          <p:spPr>
            <a:xfrm>
              <a:off x="2690306" y="2557687"/>
              <a:ext cx="1670137" cy="77741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2860" tIns="11430" rIns="22860" bIns="11430" numCol="1" spcCol="1270" anchor="ctr" anchorCtr="0">
              <a:noAutofit/>
            </a:bodyPr>
            <a:lstStyle/>
            <a:p>
              <a:pPr marL="0" marR="0" lvl="0" indent="0" algn="l" defTabSz="266700" rtl="0" eaLnBrk="1" fontAlgn="auto" latinLnBrk="0" hangingPunct="1">
                <a:lnSpc>
                  <a:spcPct val="90000"/>
                </a:lnSpc>
                <a:spcBef>
                  <a:spcPct val="0"/>
                </a:spcBef>
                <a:spcAft>
                  <a:spcPct val="35000"/>
                </a:spcAft>
                <a:buClrTx/>
                <a:buSzTx/>
                <a:buFontTx/>
                <a:buNone/>
                <a:tabLst/>
                <a:defRPr/>
              </a:pPr>
              <a:r>
                <a:rPr kumimoji="0" lang="en-GB" sz="1800" b="0" i="0" u="none" strike="noStrike" kern="1200" cap="none" spc="0" normalizeH="0" baseline="0" noProof="0" dirty="0">
                  <a:ln>
                    <a:noFill/>
                  </a:ln>
                  <a:solidFill>
                    <a:srgbClr val="E7E6E6">
                      <a:lumMod val="50000"/>
                    </a:srgbClr>
                  </a:solidFill>
                  <a:effectLst/>
                  <a:uLnTx/>
                  <a:uFillTx/>
                  <a:latin typeface="Arial" panose="020B0604020202020204"/>
                  <a:ea typeface="+mn-ea"/>
                  <a:cs typeface="+mn-cs"/>
                </a:rPr>
                <a:t>Undertaken successful </a:t>
              </a:r>
              <a:r>
                <a:rPr kumimoji="0" lang="en-GB" sz="1800" b="1" i="0" u="none" strike="noStrike" kern="1200" cap="none" spc="0" normalizeH="0" baseline="0" noProof="0" dirty="0">
                  <a:ln>
                    <a:noFill/>
                  </a:ln>
                  <a:solidFill>
                    <a:srgbClr val="E7E6E6">
                      <a:lumMod val="50000"/>
                    </a:srgbClr>
                  </a:solidFill>
                  <a:effectLst/>
                  <a:uLnTx/>
                  <a:uFillTx/>
                  <a:latin typeface="Arial" panose="020B0604020202020204"/>
                  <a:ea typeface="+mn-ea"/>
                  <a:cs typeface="+mn-cs"/>
                </a:rPr>
                <a:t>joint procuremen</a:t>
              </a:r>
              <a:r>
                <a:rPr kumimoji="0" lang="en-GB" sz="1800" b="0" i="0" u="none" strike="noStrike" kern="1200" cap="none" spc="0" normalizeH="0" baseline="0" noProof="0" dirty="0">
                  <a:ln>
                    <a:noFill/>
                  </a:ln>
                  <a:solidFill>
                    <a:srgbClr val="E7E6E6">
                      <a:lumMod val="50000"/>
                    </a:srgbClr>
                  </a:solidFill>
                  <a:effectLst/>
                  <a:uLnTx/>
                  <a:uFillTx/>
                  <a:latin typeface="Arial" panose="020B0604020202020204"/>
                  <a:ea typeface="+mn-ea"/>
                  <a:cs typeface="+mn-cs"/>
                </a:rPr>
                <a:t>t between LCC and the ICB </a:t>
              </a:r>
            </a:p>
            <a:p>
              <a:pPr marL="0" marR="0" lvl="0" indent="0" algn="ctr" defTabSz="266700" rtl="0" eaLnBrk="1" fontAlgn="auto" latinLnBrk="0" hangingPunct="1">
                <a:lnSpc>
                  <a:spcPct val="90000"/>
                </a:lnSpc>
                <a:spcBef>
                  <a:spcPct val="0"/>
                </a:spcBef>
                <a:spcAft>
                  <a:spcPct val="35000"/>
                </a:spcAft>
                <a:buClrTx/>
                <a:buSzTx/>
                <a:buFont typeface="Wingdings" panose="05000000000000000000" pitchFamily="2" charset="2"/>
                <a:buNone/>
                <a:tabLst/>
                <a:defRPr/>
              </a:pPr>
              <a:endParaRPr kumimoji="0" lang="en-GB" sz="1200" b="0" i="0" u="none" strike="noStrike" kern="1200" cap="none" spc="0" normalizeH="0" baseline="0" noProof="0" dirty="0">
                <a:ln>
                  <a:noFill/>
                </a:ln>
                <a:solidFill>
                  <a:srgbClr val="E7E6E6">
                    <a:lumMod val="50000"/>
                  </a:srgbClr>
                </a:solidFill>
                <a:effectLst/>
                <a:uLnTx/>
                <a:uFillTx/>
                <a:latin typeface="Arial" panose="020B0604020202020204"/>
                <a:ea typeface="+mn-ea"/>
                <a:cs typeface="+mn-cs"/>
              </a:endParaRPr>
            </a:p>
          </p:txBody>
        </p:sp>
      </p:grpSp>
      <p:grpSp>
        <p:nvGrpSpPr>
          <p:cNvPr id="36" name="Group 35">
            <a:extLst>
              <a:ext uri="{FF2B5EF4-FFF2-40B4-BE49-F238E27FC236}">
                <a16:creationId xmlns:a16="http://schemas.microsoft.com/office/drawing/2014/main" id="{14BB748B-C24E-CB0D-35D3-DA20134C10A9}"/>
              </a:ext>
            </a:extLst>
          </p:cNvPr>
          <p:cNvGrpSpPr/>
          <p:nvPr/>
        </p:nvGrpSpPr>
        <p:grpSpPr>
          <a:xfrm>
            <a:off x="3051042" y="5660017"/>
            <a:ext cx="6368134" cy="1030137"/>
            <a:chOff x="2683357" y="2133767"/>
            <a:chExt cx="1670137" cy="1068198"/>
          </a:xfrm>
        </p:grpSpPr>
        <p:sp>
          <p:nvSpPr>
            <p:cNvPr id="37" name="Rectangle: Rounded Corners 36">
              <a:extLst>
                <a:ext uri="{FF2B5EF4-FFF2-40B4-BE49-F238E27FC236}">
                  <a16:creationId xmlns:a16="http://schemas.microsoft.com/office/drawing/2014/main" id="{6D41756F-E8E1-52A8-11FE-A7FCCF100D19}"/>
                </a:ext>
              </a:extLst>
            </p:cNvPr>
            <p:cNvSpPr/>
            <p:nvPr/>
          </p:nvSpPr>
          <p:spPr>
            <a:xfrm>
              <a:off x="2683357" y="2133767"/>
              <a:ext cx="1670137" cy="1058753"/>
            </a:xfrm>
            <a:prstGeom prst="roundRect">
              <a:avLst/>
            </a:prstGeom>
            <a:solidFill>
              <a:srgbClr val="FCBFBE">
                <a:alpha val="89804"/>
              </a:srgb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44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8" name="Rectangle: Rounded Corners 4">
              <a:extLst>
                <a:ext uri="{FF2B5EF4-FFF2-40B4-BE49-F238E27FC236}">
                  <a16:creationId xmlns:a16="http://schemas.microsoft.com/office/drawing/2014/main" id="{F4F74914-AAF0-9B48-1064-A31E93AC6B9C}"/>
                </a:ext>
              </a:extLst>
            </p:cNvPr>
            <p:cNvSpPr txBox="1"/>
            <p:nvPr/>
          </p:nvSpPr>
          <p:spPr>
            <a:xfrm>
              <a:off x="2713301" y="2246580"/>
              <a:ext cx="1613635" cy="95538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2860" tIns="11430" rIns="22860" bIns="11430" numCol="1" spcCol="1270" anchor="ctr" anchorCtr="0">
              <a:noAutofit/>
            </a:bodyPr>
            <a:lstStyle/>
            <a:p>
              <a:pPr marL="0" marR="0" lvl="1" indent="0" algn="l" defTabSz="400050" rtl="0" eaLnBrk="1" fontAlgn="auto" latinLnBrk="0" hangingPunct="1">
                <a:lnSpc>
                  <a:spcPct val="90000"/>
                </a:lnSpc>
                <a:spcBef>
                  <a:spcPct val="0"/>
                </a:spcBef>
                <a:spcAft>
                  <a:spcPct val="15000"/>
                </a:spcAft>
                <a:buClrTx/>
                <a:buSzTx/>
                <a:buFontTx/>
                <a:buNone/>
                <a:tabLst/>
                <a:defRPr/>
              </a:pPr>
              <a:r>
                <a:rPr kumimoji="0" lang="en-GB" sz="1800" b="0" i="0" u="none" strike="noStrike" kern="1200" cap="none" spc="0" normalizeH="0" baseline="0" noProof="0" dirty="0">
                  <a:ln>
                    <a:noFill/>
                  </a:ln>
                  <a:solidFill>
                    <a:srgbClr val="E7E6E6">
                      <a:lumMod val="50000"/>
                    </a:srgbClr>
                  </a:solidFill>
                  <a:effectLst/>
                  <a:uLnTx/>
                  <a:uFillTx/>
                  <a:latin typeface="Arial" panose="020B0604020202020204"/>
                  <a:ea typeface="+mn-ea"/>
                  <a:cs typeface="+mn-cs"/>
                </a:rPr>
                <a:t>Brought together </a:t>
              </a:r>
              <a:r>
                <a:rPr kumimoji="0" lang="en-GB" sz="1800" b="1" i="0" u="none" strike="noStrike" kern="1200" cap="none" spc="0" normalizeH="0" baseline="0" noProof="0" dirty="0">
                  <a:ln>
                    <a:noFill/>
                  </a:ln>
                  <a:solidFill>
                    <a:srgbClr val="E7E6E6">
                      <a:lumMod val="50000"/>
                    </a:srgbClr>
                  </a:solidFill>
                  <a:effectLst/>
                  <a:uLnTx/>
                  <a:uFillTx/>
                  <a:latin typeface="Arial" panose="020B0604020202020204"/>
                  <a:ea typeface="+mn-ea"/>
                  <a:cs typeface="+mn-cs"/>
                </a:rPr>
                <a:t>ICB Population Health team and LCC Public Health team </a:t>
              </a:r>
              <a:r>
                <a:rPr kumimoji="0" lang="en-GB" sz="1800" b="0" i="0" u="none" strike="noStrike" kern="1200" cap="none" spc="0" normalizeH="0" baseline="0" noProof="0" dirty="0">
                  <a:ln>
                    <a:noFill/>
                  </a:ln>
                  <a:solidFill>
                    <a:srgbClr val="E7E6E6">
                      <a:lumMod val="50000"/>
                    </a:srgbClr>
                  </a:solidFill>
                  <a:effectLst/>
                  <a:uLnTx/>
                  <a:uFillTx/>
                  <a:latin typeface="Arial" panose="020B0604020202020204"/>
                  <a:ea typeface="+mn-ea"/>
                  <a:cs typeface="+mn-cs"/>
                </a:rPr>
                <a:t>who are working to a 100-day programme to establish a joint unit and work programme </a:t>
              </a:r>
            </a:p>
            <a:p>
              <a:pPr marL="0" marR="0" lvl="0" indent="0" algn="ctr" defTabSz="266700" rtl="0" eaLnBrk="1" fontAlgn="auto" latinLnBrk="0" hangingPunct="1">
                <a:lnSpc>
                  <a:spcPct val="90000"/>
                </a:lnSpc>
                <a:spcBef>
                  <a:spcPct val="0"/>
                </a:spcBef>
                <a:spcAft>
                  <a:spcPct val="35000"/>
                </a:spcAft>
                <a:buClrTx/>
                <a:buSzTx/>
                <a:buFont typeface="Wingdings" panose="05000000000000000000" pitchFamily="2" charset="2"/>
                <a:buNone/>
                <a:tabLst/>
                <a:defRPr/>
              </a:pPr>
              <a:endParaRPr kumimoji="0" lang="en-GB" sz="1200" b="0" i="0" u="none" strike="noStrike" kern="1200" cap="none" spc="0" normalizeH="0" baseline="0" noProof="0" dirty="0">
                <a:ln>
                  <a:noFill/>
                </a:ln>
                <a:solidFill>
                  <a:srgbClr val="E7E6E6">
                    <a:lumMod val="50000"/>
                  </a:srgbClr>
                </a:solidFill>
                <a:effectLst/>
                <a:uLnTx/>
                <a:uFillTx/>
                <a:latin typeface="Arial" panose="020B0604020202020204"/>
                <a:ea typeface="+mn-ea"/>
                <a:cs typeface="+mn-cs"/>
              </a:endParaRPr>
            </a:p>
          </p:txBody>
        </p:sp>
      </p:grpSp>
      <p:grpSp>
        <p:nvGrpSpPr>
          <p:cNvPr id="10" name="Group 9">
            <a:extLst>
              <a:ext uri="{FF2B5EF4-FFF2-40B4-BE49-F238E27FC236}">
                <a16:creationId xmlns:a16="http://schemas.microsoft.com/office/drawing/2014/main" id="{E5FA1AF8-EF7F-1D91-BF5F-1B4B84ECA617}"/>
              </a:ext>
            </a:extLst>
          </p:cNvPr>
          <p:cNvGrpSpPr/>
          <p:nvPr/>
        </p:nvGrpSpPr>
        <p:grpSpPr>
          <a:xfrm>
            <a:off x="3051042" y="2405808"/>
            <a:ext cx="6420275" cy="901549"/>
            <a:chOff x="2683357" y="1022076"/>
            <a:chExt cx="1680580" cy="768480"/>
          </a:xfrm>
        </p:grpSpPr>
        <p:sp>
          <p:nvSpPr>
            <p:cNvPr id="11" name="Rectangle: Rounded Corners 10">
              <a:extLst>
                <a:ext uri="{FF2B5EF4-FFF2-40B4-BE49-F238E27FC236}">
                  <a16:creationId xmlns:a16="http://schemas.microsoft.com/office/drawing/2014/main" id="{9B1630E2-9910-49A0-734E-3BE8378645B4}"/>
                </a:ext>
              </a:extLst>
            </p:cNvPr>
            <p:cNvSpPr/>
            <p:nvPr/>
          </p:nvSpPr>
          <p:spPr>
            <a:xfrm>
              <a:off x="2683357" y="1022076"/>
              <a:ext cx="1670137" cy="768480"/>
            </a:xfrm>
            <a:prstGeom prst="roundRect">
              <a:avLst/>
            </a:prstGeom>
            <a:solidFill>
              <a:srgbClr val="FCBFBE">
                <a:alpha val="89804"/>
              </a:srgb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44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2" name="Rectangle: Rounded Corners 4">
              <a:extLst>
                <a:ext uri="{FF2B5EF4-FFF2-40B4-BE49-F238E27FC236}">
                  <a16:creationId xmlns:a16="http://schemas.microsoft.com/office/drawing/2014/main" id="{52D31A20-961F-0E66-BF11-A16286C353D7}"/>
                </a:ext>
              </a:extLst>
            </p:cNvPr>
            <p:cNvSpPr txBox="1"/>
            <p:nvPr/>
          </p:nvSpPr>
          <p:spPr>
            <a:xfrm>
              <a:off x="2708348" y="1028578"/>
              <a:ext cx="1655589" cy="76197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2860" tIns="11430" rIns="22860" bIns="11430" numCol="1" spcCol="1270" anchor="ctr" anchorCtr="0">
              <a:noAutofit/>
            </a:bodyPr>
            <a:lstStyle/>
            <a:p>
              <a:pPr marL="0" marR="0" lvl="0" indent="0" algn="l" defTabSz="266700" rtl="0" eaLnBrk="1" fontAlgn="auto" latinLnBrk="0" hangingPunct="1">
                <a:lnSpc>
                  <a:spcPct val="90000"/>
                </a:lnSpc>
                <a:spcBef>
                  <a:spcPct val="0"/>
                </a:spcBef>
                <a:spcAft>
                  <a:spcPct val="35000"/>
                </a:spcAft>
                <a:buClrTx/>
                <a:buSzTx/>
                <a:buFont typeface="Wingdings" panose="05000000000000000000" pitchFamily="2" charset="2"/>
                <a:buNone/>
                <a:tabLst/>
                <a:defRPr/>
              </a:pPr>
              <a:r>
                <a:rPr kumimoji="0" lang="en-GB" sz="1800" b="0" i="0" u="none" strike="noStrike" kern="1200" cap="none" spc="0" normalizeH="0" baseline="0" noProof="0" dirty="0">
                  <a:ln>
                    <a:noFill/>
                  </a:ln>
                  <a:solidFill>
                    <a:srgbClr val="E7E6E6">
                      <a:lumMod val="50000"/>
                    </a:srgbClr>
                  </a:solidFill>
                  <a:effectLst/>
                  <a:uLnTx/>
                  <a:uFillTx/>
                  <a:latin typeface="Arial" panose="020B0604020202020204"/>
                  <a:ea typeface="+mn-ea"/>
                  <a:cs typeface="+mn-cs"/>
                </a:rPr>
                <a:t>Established</a:t>
              </a:r>
              <a:r>
                <a:rPr kumimoji="0" lang="en-GB" sz="1800" b="1" i="0" u="none" strike="noStrike" kern="1200" cap="none" spc="0" normalizeH="0" baseline="0" noProof="0" dirty="0">
                  <a:ln>
                    <a:noFill/>
                  </a:ln>
                  <a:solidFill>
                    <a:srgbClr val="E7E6E6">
                      <a:lumMod val="50000"/>
                    </a:srgbClr>
                  </a:solidFill>
                  <a:effectLst/>
                  <a:uLnTx/>
                  <a:uFillTx/>
                  <a:latin typeface="Arial" panose="020B0604020202020204"/>
                  <a:ea typeface="+mn-ea"/>
                  <a:cs typeface="+mn-cs"/>
                </a:rPr>
                <a:t> </a:t>
              </a:r>
              <a:r>
                <a:rPr kumimoji="0" lang="en-GB" sz="1800" b="0" i="0" u="none" strike="noStrike" kern="1200" cap="none" spc="0" normalizeH="0" baseline="0" noProof="0" dirty="0">
                  <a:ln>
                    <a:noFill/>
                  </a:ln>
                  <a:solidFill>
                    <a:srgbClr val="E7E6E6">
                      <a:lumMod val="50000"/>
                    </a:srgbClr>
                  </a:solidFill>
                  <a:effectLst/>
                  <a:uLnTx/>
                  <a:uFillTx/>
                  <a:latin typeface="Arial" panose="020B0604020202020204"/>
                  <a:ea typeface="+mn-ea"/>
                  <a:cs typeface="+mn-cs"/>
                </a:rPr>
                <a:t>5x </a:t>
              </a:r>
              <a:r>
                <a:rPr kumimoji="0" lang="en-GB" sz="1800" b="1" i="0" u="none" strike="noStrike" kern="1200" cap="none" spc="0" normalizeH="0" baseline="0" noProof="0" dirty="0">
                  <a:ln>
                    <a:noFill/>
                  </a:ln>
                  <a:solidFill>
                    <a:srgbClr val="E7E6E6">
                      <a:lumMod val="50000"/>
                    </a:srgbClr>
                  </a:solidFill>
                  <a:effectLst/>
                  <a:uLnTx/>
                  <a:uFillTx/>
                  <a:latin typeface="Arial" panose="020B0604020202020204"/>
                  <a:ea typeface="+mn-ea"/>
                  <a:cs typeface="+mn-cs"/>
                </a:rPr>
                <a:t>Executive Oversight Groups </a:t>
              </a:r>
              <a:r>
                <a:rPr kumimoji="0" lang="en-GB" sz="1800" b="0" i="0" u="none" strike="noStrike" kern="1200" cap="none" spc="0" normalizeH="0" baseline="0" noProof="0" dirty="0">
                  <a:ln>
                    <a:noFill/>
                  </a:ln>
                  <a:solidFill>
                    <a:srgbClr val="E7E6E6">
                      <a:lumMod val="50000"/>
                    </a:srgbClr>
                  </a:solidFill>
                  <a:effectLst/>
                  <a:uLnTx/>
                  <a:uFillTx/>
                  <a:latin typeface="Arial" panose="020B0604020202020204"/>
                  <a:ea typeface="+mn-ea"/>
                  <a:cs typeface="+mn-cs"/>
                </a:rPr>
                <a:t>(CEO level) across our three localities to provide the most senior partner input into delivery across our organisations and geography</a:t>
              </a:r>
            </a:p>
          </p:txBody>
        </p:sp>
      </p:grpSp>
      <p:grpSp>
        <p:nvGrpSpPr>
          <p:cNvPr id="22" name="Group 21">
            <a:extLst>
              <a:ext uri="{FF2B5EF4-FFF2-40B4-BE49-F238E27FC236}">
                <a16:creationId xmlns:a16="http://schemas.microsoft.com/office/drawing/2014/main" id="{868DAEA0-A965-698B-0A12-60F896BF870D}"/>
              </a:ext>
            </a:extLst>
          </p:cNvPr>
          <p:cNvGrpSpPr/>
          <p:nvPr/>
        </p:nvGrpSpPr>
        <p:grpSpPr>
          <a:xfrm>
            <a:off x="3031855" y="1083244"/>
            <a:ext cx="6381716" cy="1118985"/>
            <a:chOff x="2683357" y="0"/>
            <a:chExt cx="1673699" cy="1058753"/>
          </a:xfrm>
        </p:grpSpPr>
        <p:sp>
          <p:nvSpPr>
            <p:cNvPr id="23" name="Rectangle: Rounded Corners 22">
              <a:extLst>
                <a:ext uri="{FF2B5EF4-FFF2-40B4-BE49-F238E27FC236}">
                  <a16:creationId xmlns:a16="http://schemas.microsoft.com/office/drawing/2014/main" id="{F330E8F9-96B5-E1D8-64F8-A5F4E277534E}"/>
                </a:ext>
              </a:extLst>
            </p:cNvPr>
            <p:cNvSpPr/>
            <p:nvPr/>
          </p:nvSpPr>
          <p:spPr>
            <a:xfrm>
              <a:off x="2683357" y="0"/>
              <a:ext cx="1670137" cy="1058753"/>
            </a:xfrm>
            <a:prstGeom prst="roundRect">
              <a:avLst/>
            </a:prstGeom>
            <a:solidFill>
              <a:srgbClr val="FCBFBE">
                <a:alpha val="89804"/>
              </a:srgb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40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4" name="Rectangle: Rounded Corners 4">
              <a:extLst>
                <a:ext uri="{FF2B5EF4-FFF2-40B4-BE49-F238E27FC236}">
                  <a16:creationId xmlns:a16="http://schemas.microsoft.com/office/drawing/2014/main" id="{53D5DDB4-E778-BAE2-02A9-8BAFBF9EE2D7}"/>
                </a:ext>
              </a:extLst>
            </p:cNvPr>
            <p:cNvSpPr txBox="1"/>
            <p:nvPr/>
          </p:nvSpPr>
          <p:spPr>
            <a:xfrm>
              <a:off x="2711958" y="63287"/>
              <a:ext cx="1645098" cy="95538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2860" tIns="11430" rIns="22860" bIns="11430" numCol="1" spcCol="1270" anchor="ctr" anchorCtr="0">
              <a:noAutofit/>
            </a:bodyPr>
            <a:lstStyle/>
            <a:p>
              <a:pPr marL="0" marR="0" lvl="0" indent="0" algn="l" defTabSz="266700" rtl="0" eaLnBrk="1" fontAlgn="auto" latinLnBrk="0" hangingPunct="1">
                <a:lnSpc>
                  <a:spcPct val="90000"/>
                </a:lnSpc>
                <a:spcBef>
                  <a:spcPct val="0"/>
                </a:spcBef>
                <a:spcAft>
                  <a:spcPct val="35000"/>
                </a:spcAft>
                <a:buClrTx/>
                <a:buSzTx/>
                <a:buFont typeface="Wingdings" panose="05000000000000000000" pitchFamily="2" charset="2"/>
                <a:buNone/>
                <a:tabLst/>
                <a:defRPr/>
              </a:pPr>
              <a:r>
                <a:rPr kumimoji="0" lang="en-GB" sz="1800" b="0" i="0" u="none" strike="noStrike" kern="1200" cap="none" spc="0" normalizeH="0" baseline="0" noProof="0" dirty="0">
                  <a:ln>
                    <a:noFill/>
                  </a:ln>
                  <a:solidFill>
                    <a:srgbClr val="E7E6E6">
                      <a:lumMod val="50000"/>
                    </a:srgbClr>
                  </a:solidFill>
                  <a:effectLst/>
                  <a:uLnTx/>
                  <a:uFillTx/>
                  <a:latin typeface="Arial" panose="020B0604020202020204"/>
                  <a:ea typeface="+mn-ea"/>
                  <a:cs typeface="+mn-cs"/>
                </a:rPr>
                <a:t>Interim Lancashire Place Partnership in place and currently </a:t>
              </a:r>
              <a:r>
                <a:rPr kumimoji="0" lang="en-GB" sz="1800" b="1" i="0" u="none" strike="noStrike" kern="1200" cap="none" spc="0" normalizeH="0" baseline="0" noProof="0" dirty="0">
                  <a:ln>
                    <a:noFill/>
                  </a:ln>
                  <a:solidFill>
                    <a:srgbClr val="E7E6E6">
                      <a:lumMod val="50000"/>
                    </a:srgbClr>
                  </a:solidFill>
                  <a:effectLst/>
                  <a:uLnTx/>
                  <a:uFillTx/>
                  <a:latin typeface="Arial" panose="020B0604020202020204"/>
                  <a:ea typeface="+mn-ea"/>
                  <a:cs typeface="+mn-cs"/>
                </a:rPr>
                <a:t>scoping and engaging </a:t>
              </a:r>
              <a:r>
                <a:rPr kumimoji="0" lang="en-GB" sz="1800" b="0" i="0" u="none" strike="noStrike" kern="1200" cap="none" spc="0" normalizeH="0" baseline="0" noProof="0" dirty="0">
                  <a:ln>
                    <a:noFill/>
                  </a:ln>
                  <a:solidFill>
                    <a:srgbClr val="E7E6E6">
                      <a:lumMod val="50000"/>
                    </a:srgbClr>
                  </a:solidFill>
                  <a:effectLst/>
                  <a:uLnTx/>
                  <a:uFillTx/>
                  <a:latin typeface="Arial" panose="020B0604020202020204"/>
                  <a:ea typeface="+mn-ea"/>
                  <a:cs typeface="+mn-cs"/>
                </a:rPr>
                <a:t>on options for our future Place governance.  We aim to identify the most suitable option by December 2023. </a:t>
              </a:r>
            </a:p>
          </p:txBody>
        </p:sp>
      </p:grpSp>
      <p:pic>
        <p:nvPicPr>
          <p:cNvPr id="48" name="Picture 47">
            <a:extLst>
              <a:ext uri="{FF2B5EF4-FFF2-40B4-BE49-F238E27FC236}">
                <a16:creationId xmlns:a16="http://schemas.microsoft.com/office/drawing/2014/main" id="{F83E77DC-4405-08C9-3FAF-B2269EEB2F09}"/>
              </a:ext>
            </a:extLst>
          </p:cNvPr>
          <p:cNvPicPr>
            <a:picLocks noChangeAspect="1"/>
          </p:cNvPicPr>
          <p:nvPr/>
        </p:nvPicPr>
        <p:blipFill rotWithShape="1">
          <a:blip r:embed="rId2"/>
          <a:srcRect l="29651" t="27831" r="14274" b="12890"/>
          <a:stretch/>
        </p:blipFill>
        <p:spPr>
          <a:xfrm>
            <a:off x="9622288" y="979956"/>
            <a:ext cx="2335169" cy="1325563"/>
          </a:xfrm>
          <a:prstGeom prst="rect">
            <a:avLst/>
          </a:prstGeom>
          <a:ln>
            <a:solidFill>
              <a:srgbClr val="FACED4"/>
            </a:solidFill>
          </a:ln>
        </p:spPr>
      </p:pic>
      <p:pic>
        <p:nvPicPr>
          <p:cNvPr id="51" name="Picture 50">
            <a:extLst>
              <a:ext uri="{FF2B5EF4-FFF2-40B4-BE49-F238E27FC236}">
                <a16:creationId xmlns:a16="http://schemas.microsoft.com/office/drawing/2014/main" id="{A2ECE1BE-50B3-2B95-EF1C-BE65212AB3DE}"/>
              </a:ext>
            </a:extLst>
          </p:cNvPr>
          <p:cNvPicPr>
            <a:picLocks noChangeAspect="1"/>
          </p:cNvPicPr>
          <p:nvPr/>
        </p:nvPicPr>
        <p:blipFill rotWithShape="1">
          <a:blip r:embed="rId3"/>
          <a:srcRect l="21822" t="14519" r="49231" b="30970"/>
          <a:stretch/>
        </p:blipFill>
        <p:spPr>
          <a:xfrm>
            <a:off x="9768020" y="5174657"/>
            <a:ext cx="2291935" cy="1382411"/>
          </a:xfrm>
          <a:prstGeom prst="rect">
            <a:avLst/>
          </a:prstGeom>
        </p:spPr>
      </p:pic>
      <p:pic>
        <p:nvPicPr>
          <p:cNvPr id="54" name="Picture 53">
            <a:extLst>
              <a:ext uri="{FF2B5EF4-FFF2-40B4-BE49-F238E27FC236}">
                <a16:creationId xmlns:a16="http://schemas.microsoft.com/office/drawing/2014/main" id="{6F3BD274-6BF4-857D-CF67-5C33EF1ED1C9}"/>
              </a:ext>
            </a:extLst>
          </p:cNvPr>
          <p:cNvPicPr>
            <a:picLocks noChangeAspect="1"/>
          </p:cNvPicPr>
          <p:nvPr/>
        </p:nvPicPr>
        <p:blipFill rotWithShape="1">
          <a:blip r:embed="rId4"/>
          <a:srcRect l="47500" t="28352" r="36797" b="29504"/>
          <a:stretch/>
        </p:blipFill>
        <p:spPr>
          <a:xfrm>
            <a:off x="9891181" y="2285381"/>
            <a:ext cx="1914525" cy="2804577"/>
          </a:xfrm>
          <a:prstGeom prst="rect">
            <a:avLst/>
          </a:prstGeom>
        </p:spPr>
      </p:pic>
      <p:grpSp>
        <p:nvGrpSpPr>
          <p:cNvPr id="55" name="Group 54">
            <a:extLst>
              <a:ext uri="{FF2B5EF4-FFF2-40B4-BE49-F238E27FC236}">
                <a16:creationId xmlns:a16="http://schemas.microsoft.com/office/drawing/2014/main" id="{441A71FF-9AFD-1397-3EBC-97DC9F628DD4}"/>
              </a:ext>
            </a:extLst>
          </p:cNvPr>
          <p:cNvGrpSpPr/>
          <p:nvPr/>
        </p:nvGrpSpPr>
        <p:grpSpPr>
          <a:xfrm>
            <a:off x="3066676" y="3580188"/>
            <a:ext cx="6421127" cy="901548"/>
            <a:chOff x="2683357" y="2133768"/>
            <a:chExt cx="1684035" cy="1082242"/>
          </a:xfrm>
        </p:grpSpPr>
        <p:sp>
          <p:nvSpPr>
            <p:cNvPr id="56" name="Rectangle: Rounded Corners 55">
              <a:extLst>
                <a:ext uri="{FF2B5EF4-FFF2-40B4-BE49-F238E27FC236}">
                  <a16:creationId xmlns:a16="http://schemas.microsoft.com/office/drawing/2014/main" id="{D7F54985-6C7F-D201-B540-D7BAD06B80DC}"/>
                </a:ext>
              </a:extLst>
            </p:cNvPr>
            <p:cNvSpPr/>
            <p:nvPr/>
          </p:nvSpPr>
          <p:spPr>
            <a:xfrm>
              <a:off x="2683357" y="2133768"/>
              <a:ext cx="1670137" cy="1058754"/>
            </a:xfrm>
            <a:prstGeom prst="roundRect">
              <a:avLst/>
            </a:prstGeom>
            <a:solidFill>
              <a:srgbClr val="FCBFBE">
                <a:alpha val="89804"/>
              </a:srgb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44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57" name="Rectangle: Rounded Corners 4">
              <a:extLst>
                <a:ext uri="{FF2B5EF4-FFF2-40B4-BE49-F238E27FC236}">
                  <a16:creationId xmlns:a16="http://schemas.microsoft.com/office/drawing/2014/main" id="{686EBBD6-E125-A01F-3D4C-96D82731B7D8}"/>
                </a:ext>
              </a:extLst>
            </p:cNvPr>
            <p:cNvSpPr txBox="1"/>
            <p:nvPr/>
          </p:nvSpPr>
          <p:spPr>
            <a:xfrm>
              <a:off x="2697255" y="2438593"/>
              <a:ext cx="1670137" cy="77741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2860" tIns="11430" rIns="22860" bIns="11430" numCol="1" spcCol="1270" anchor="ctr" anchorCtr="0">
              <a:noAutofit/>
            </a:bodyPr>
            <a:lstStyle/>
            <a:p>
              <a:pPr marL="0" marR="0" lvl="0" indent="0" algn="l" defTabSz="266700" rtl="0" eaLnBrk="1" fontAlgn="auto" latinLnBrk="0" hangingPunct="1">
                <a:lnSpc>
                  <a:spcPct val="90000"/>
                </a:lnSpc>
                <a:spcBef>
                  <a:spcPct val="0"/>
                </a:spcBef>
                <a:spcAft>
                  <a:spcPct val="35000"/>
                </a:spcAft>
                <a:buClrTx/>
                <a:buSzTx/>
                <a:buFontTx/>
                <a:buNone/>
                <a:tabLst/>
                <a:defRPr/>
              </a:pPr>
              <a:r>
                <a:rPr kumimoji="0" lang="en-GB" sz="1800" b="0" i="0" u="none" strike="noStrike" kern="1200" cap="none" spc="0" normalizeH="0" baseline="0" noProof="0" dirty="0">
                  <a:ln>
                    <a:noFill/>
                  </a:ln>
                  <a:solidFill>
                    <a:srgbClr val="E7E6E6">
                      <a:lumMod val="50000"/>
                    </a:srgbClr>
                  </a:solidFill>
                  <a:effectLst/>
                  <a:uLnTx/>
                  <a:uFillTx/>
                  <a:latin typeface="Arial" panose="020B0604020202020204"/>
                  <a:ea typeface="+mn-ea"/>
                  <a:cs typeface="+mn-cs"/>
                </a:rPr>
                <a:t>Established 10x District Level </a:t>
              </a:r>
              <a:r>
                <a:rPr kumimoji="0" lang="en-GB" sz="1800" b="1" i="0" u="none" strike="noStrike" kern="1200" cap="none" spc="0" normalizeH="0" baseline="0" noProof="0" dirty="0">
                  <a:ln>
                    <a:noFill/>
                  </a:ln>
                  <a:solidFill>
                    <a:srgbClr val="E7E6E6">
                      <a:lumMod val="50000"/>
                    </a:srgbClr>
                  </a:solidFill>
                  <a:effectLst/>
                  <a:uLnTx/>
                  <a:uFillTx/>
                  <a:latin typeface="Arial" panose="020B0604020202020204"/>
                  <a:ea typeface="+mn-ea"/>
                  <a:cs typeface="+mn-cs"/>
                </a:rPr>
                <a:t>Health &amp; Wellbeing Partnerships </a:t>
              </a:r>
              <a:r>
                <a:rPr kumimoji="0" lang="en-GB" sz="1800" b="0" i="0" u="none" strike="noStrike" kern="1200" cap="none" spc="0" normalizeH="0" baseline="0" noProof="0" dirty="0">
                  <a:ln>
                    <a:noFill/>
                  </a:ln>
                  <a:solidFill>
                    <a:srgbClr val="E7E6E6">
                      <a:lumMod val="50000"/>
                    </a:srgbClr>
                  </a:solidFill>
                  <a:effectLst/>
                  <a:uLnTx/>
                  <a:uFillTx/>
                  <a:latin typeface="Arial" panose="020B0604020202020204"/>
                  <a:ea typeface="+mn-ea"/>
                  <a:cs typeface="+mn-cs"/>
                </a:rPr>
                <a:t>tasked with development and delivery of local priorities</a:t>
              </a:r>
            </a:p>
            <a:p>
              <a:pPr marL="0" marR="0" lvl="0" indent="0" algn="ctr" defTabSz="266700" rtl="0" eaLnBrk="1" fontAlgn="auto" latinLnBrk="0" hangingPunct="1">
                <a:lnSpc>
                  <a:spcPct val="90000"/>
                </a:lnSpc>
                <a:spcBef>
                  <a:spcPct val="0"/>
                </a:spcBef>
                <a:spcAft>
                  <a:spcPct val="35000"/>
                </a:spcAft>
                <a:buClrTx/>
                <a:buSzTx/>
                <a:buFont typeface="Wingdings" panose="05000000000000000000" pitchFamily="2" charset="2"/>
                <a:buNone/>
                <a:tabLst/>
                <a:defRPr/>
              </a:pPr>
              <a:endParaRPr kumimoji="0" lang="en-GB" sz="1200" b="0" i="0" u="none" strike="noStrike" kern="1200" cap="none" spc="0" normalizeH="0" baseline="0" noProof="0" dirty="0">
                <a:ln>
                  <a:noFill/>
                </a:ln>
                <a:solidFill>
                  <a:srgbClr val="E7E6E6">
                    <a:lumMod val="50000"/>
                  </a:srgbClr>
                </a:solidFill>
                <a:effectLst/>
                <a:uLnTx/>
                <a:uFillTx/>
                <a:latin typeface="Arial" panose="020B0604020202020204"/>
                <a:ea typeface="+mn-ea"/>
                <a:cs typeface="+mn-cs"/>
              </a:endParaRPr>
            </a:p>
          </p:txBody>
        </p:sp>
      </p:grpSp>
    </p:spTree>
    <p:extLst>
      <p:ext uri="{BB962C8B-B14F-4D97-AF65-F5344CB8AC3E}">
        <p14:creationId xmlns:p14="http://schemas.microsoft.com/office/powerpoint/2010/main" val="40284561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6EB3DB-0EFA-EFC2-F00D-CB7C602E32A1}"/>
              </a:ext>
            </a:extLst>
          </p:cNvPr>
          <p:cNvSpPr>
            <a:spLocks noGrp="1"/>
          </p:cNvSpPr>
          <p:nvPr>
            <p:ph type="title"/>
          </p:nvPr>
        </p:nvSpPr>
        <p:spPr>
          <a:xfrm>
            <a:off x="652264" y="0"/>
            <a:ext cx="10038806" cy="1325563"/>
          </a:xfrm>
        </p:spPr>
        <p:txBody>
          <a:bodyPr/>
          <a:lstStyle/>
          <a:p>
            <a:r>
              <a:rPr lang="en-GB" dirty="0">
                <a:solidFill>
                  <a:srgbClr val="B51D2C"/>
                </a:solidFill>
              </a:rPr>
              <a:t>What have we delivered to date? </a:t>
            </a:r>
          </a:p>
        </p:txBody>
      </p:sp>
      <p:sp>
        <p:nvSpPr>
          <p:cNvPr id="3" name="Rectangle: Rounded Corners 2">
            <a:extLst>
              <a:ext uri="{FF2B5EF4-FFF2-40B4-BE49-F238E27FC236}">
                <a16:creationId xmlns:a16="http://schemas.microsoft.com/office/drawing/2014/main" id="{6B810728-C238-0242-8061-2064D7DA5FDF}"/>
              </a:ext>
            </a:extLst>
          </p:cNvPr>
          <p:cNvSpPr/>
          <p:nvPr/>
        </p:nvSpPr>
        <p:spPr>
          <a:xfrm>
            <a:off x="696706" y="1198227"/>
            <a:ext cx="2420654" cy="5399405"/>
          </a:xfrm>
          <a:prstGeom prst="roundRect">
            <a:avLst/>
          </a:prstGeom>
          <a:solidFill>
            <a:srgbClr val="F98007">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E7E6E6">
                    <a:lumMod val="50000"/>
                  </a:srgbClr>
                </a:solidFill>
                <a:effectLst/>
                <a:uLnTx/>
                <a:uFillTx/>
                <a:latin typeface="Calibri" panose="020F0502020204030204" pitchFamily="34" charset="0"/>
                <a:ea typeface="Calibri" panose="020F0502020204030204" pitchFamily="34" charset="0"/>
                <a:cs typeface="Times New Roman" panose="02020603050405020304" pitchFamily="18" charset="0"/>
              </a:rPr>
              <a:t>Connected colleagues</a:t>
            </a:r>
          </a:p>
        </p:txBody>
      </p:sp>
      <p:grpSp>
        <p:nvGrpSpPr>
          <p:cNvPr id="22" name="Group 21">
            <a:extLst>
              <a:ext uri="{FF2B5EF4-FFF2-40B4-BE49-F238E27FC236}">
                <a16:creationId xmlns:a16="http://schemas.microsoft.com/office/drawing/2014/main" id="{868DAEA0-A965-698B-0A12-60F896BF870D}"/>
              </a:ext>
            </a:extLst>
          </p:cNvPr>
          <p:cNvGrpSpPr/>
          <p:nvPr/>
        </p:nvGrpSpPr>
        <p:grpSpPr>
          <a:xfrm>
            <a:off x="2986951" y="1323485"/>
            <a:ext cx="6368134" cy="959767"/>
            <a:chOff x="2683357" y="0"/>
            <a:chExt cx="1670137" cy="1058753"/>
          </a:xfrm>
        </p:grpSpPr>
        <p:sp>
          <p:nvSpPr>
            <p:cNvPr id="23" name="Rectangle: Rounded Corners 22">
              <a:extLst>
                <a:ext uri="{FF2B5EF4-FFF2-40B4-BE49-F238E27FC236}">
                  <a16:creationId xmlns:a16="http://schemas.microsoft.com/office/drawing/2014/main" id="{F330E8F9-96B5-E1D8-64F8-A5F4E277534E}"/>
                </a:ext>
              </a:extLst>
            </p:cNvPr>
            <p:cNvSpPr/>
            <p:nvPr/>
          </p:nvSpPr>
          <p:spPr>
            <a:xfrm>
              <a:off x="2683357" y="0"/>
              <a:ext cx="1670137" cy="1058753"/>
            </a:xfrm>
            <a:prstGeom prst="roundRect">
              <a:avLst/>
            </a:prstGeom>
            <a:solidFill>
              <a:srgbClr val="FCBFBE">
                <a:alpha val="89804"/>
              </a:srgb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40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4" name="Rectangle: Rounded Corners 4">
              <a:extLst>
                <a:ext uri="{FF2B5EF4-FFF2-40B4-BE49-F238E27FC236}">
                  <a16:creationId xmlns:a16="http://schemas.microsoft.com/office/drawing/2014/main" id="{53D5DDB4-E778-BAE2-02A9-8BAFBF9EE2D7}"/>
                </a:ext>
              </a:extLst>
            </p:cNvPr>
            <p:cNvSpPr txBox="1"/>
            <p:nvPr/>
          </p:nvSpPr>
          <p:spPr>
            <a:xfrm>
              <a:off x="2735041" y="51684"/>
              <a:ext cx="1618453" cy="95538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2860" tIns="11430" rIns="22860" bIns="11430" numCol="1" spcCol="1270" anchor="ctr" anchorCtr="0">
              <a:noAutofit/>
            </a:bodyPr>
            <a:lstStyle/>
            <a:p>
              <a:pPr marL="0" marR="0" lvl="0" indent="0" algn="l" defTabSz="266700" rtl="0" eaLnBrk="1" fontAlgn="auto" latinLnBrk="0" hangingPunct="1">
                <a:lnSpc>
                  <a:spcPct val="90000"/>
                </a:lnSpc>
                <a:spcBef>
                  <a:spcPct val="0"/>
                </a:spcBef>
                <a:spcAft>
                  <a:spcPct val="35000"/>
                </a:spcAft>
                <a:buClrTx/>
                <a:buSzTx/>
                <a:buFont typeface="Wingdings" panose="05000000000000000000" pitchFamily="2" charset="2"/>
                <a:buNone/>
                <a:tabLst/>
                <a:defRPr/>
              </a:pPr>
              <a:endParaRPr kumimoji="0" lang="en-GB" sz="1200" b="0" i="0" u="none" strike="noStrike" kern="1200" cap="none" spc="0" normalizeH="0" baseline="0" noProof="0" dirty="0">
                <a:ln>
                  <a:noFill/>
                </a:ln>
                <a:solidFill>
                  <a:srgbClr val="E7E6E6">
                    <a:lumMod val="50000"/>
                  </a:srgbClr>
                </a:solidFill>
                <a:effectLst/>
                <a:uLnTx/>
                <a:uFillTx/>
                <a:latin typeface="Arial" panose="020B0604020202020204"/>
                <a:ea typeface="+mn-ea"/>
                <a:cs typeface="+mn-cs"/>
              </a:endParaRPr>
            </a:p>
          </p:txBody>
        </p:sp>
      </p:grpSp>
      <p:grpSp>
        <p:nvGrpSpPr>
          <p:cNvPr id="10" name="Group 9">
            <a:extLst>
              <a:ext uri="{FF2B5EF4-FFF2-40B4-BE49-F238E27FC236}">
                <a16:creationId xmlns:a16="http://schemas.microsoft.com/office/drawing/2014/main" id="{E5FA1AF8-EF7F-1D91-BF5F-1B4B84ECA617}"/>
              </a:ext>
            </a:extLst>
          </p:cNvPr>
          <p:cNvGrpSpPr/>
          <p:nvPr/>
        </p:nvGrpSpPr>
        <p:grpSpPr>
          <a:xfrm>
            <a:off x="3010256" y="2421753"/>
            <a:ext cx="6451933" cy="959766"/>
            <a:chOff x="2683357" y="1022076"/>
            <a:chExt cx="1688867" cy="1119173"/>
          </a:xfrm>
        </p:grpSpPr>
        <p:sp>
          <p:nvSpPr>
            <p:cNvPr id="11" name="Rectangle: Rounded Corners 10">
              <a:extLst>
                <a:ext uri="{FF2B5EF4-FFF2-40B4-BE49-F238E27FC236}">
                  <a16:creationId xmlns:a16="http://schemas.microsoft.com/office/drawing/2014/main" id="{9B1630E2-9910-49A0-734E-3BE8378645B4}"/>
                </a:ext>
              </a:extLst>
            </p:cNvPr>
            <p:cNvSpPr/>
            <p:nvPr/>
          </p:nvSpPr>
          <p:spPr>
            <a:xfrm>
              <a:off x="2683357" y="1022076"/>
              <a:ext cx="1670137" cy="1058753"/>
            </a:xfrm>
            <a:prstGeom prst="roundRect">
              <a:avLst/>
            </a:prstGeom>
            <a:solidFill>
              <a:srgbClr val="FCBFBE">
                <a:alpha val="89804"/>
              </a:srgb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44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2" name="Rectangle: Rounded Corners 4">
              <a:extLst>
                <a:ext uri="{FF2B5EF4-FFF2-40B4-BE49-F238E27FC236}">
                  <a16:creationId xmlns:a16="http://schemas.microsoft.com/office/drawing/2014/main" id="{52D31A20-961F-0E66-BF11-A16286C353D7}"/>
                </a:ext>
              </a:extLst>
            </p:cNvPr>
            <p:cNvSpPr txBox="1"/>
            <p:nvPr/>
          </p:nvSpPr>
          <p:spPr>
            <a:xfrm>
              <a:off x="2695557" y="1185864"/>
              <a:ext cx="1676667" cy="95538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2860" tIns="11430" rIns="22860" bIns="11430" numCol="1" spcCol="1270" anchor="ctr" anchorCtr="0">
              <a:noAutofit/>
            </a:bodyPr>
            <a:lstStyle/>
            <a:p>
              <a:pPr marL="0" marR="0" lvl="0" indent="0" algn="l" defTabSz="266700" rtl="0" eaLnBrk="1" fontAlgn="auto" latinLnBrk="0" hangingPunct="1">
                <a:lnSpc>
                  <a:spcPct val="90000"/>
                </a:lnSpc>
                <a:spcBef>
                  <a:spcPct val="0"/>
                </a:spcBef>
                <a:spcAft>
                  <a:spcPct val="35000"/>
                </a:spcAft>
                <a:buClrTx/>
                <a:buSzTx/>
                <a:buFontTx/>
                <a:buNone/>
                <a:tabLst/>
                <a:defRPr/>
              </a:pPr>
              <a:r>
                <a:rPr kumimoji="0" lang="en-GB" sz="1500" b="0" i="0" u="none" strike="noStrike" kern="1200" cap="none" spc="0" normalizeH="0" baseline="0" noProof="0" dirty="0">
                  <a:ln>
                    <a:noFill/>
                  </a:ln>
                  <a:solidFill>
                    <a:srgbClr val="E7E6E6">
                      <a:lumMod val="50000"/>
                    </a:srgbClr>
                  </a:solidFill>
                  <a:effectLst/>
                  <a:uLnTx/>
                  <a:uFillTx/>
                  <a:latin typeface="Arial" panose="020B0604020202020204"/>
                  <a:ea typeface="+mn-ea"/>
                  <a:cs typeface="+mn-cs"/>
                </a:rPr>
                <a:t>Established </a:t>
              </a:r>
              <a:r>
                <a:rPr kumimoji="0" lang="en-GB" sz="1500" b="1" i="0" u="none" strike="noStrike" kern="1200" cap="none" spc="0" normalizeH="0" baseline="0" noProof="0" dirty="0">
                  <a:ln>
                    <a:noFill/>
                  </a:ln>
                  <a:solidFill>
                    <a:srgbClr val="E7E6E6">
                      <a:lumMod val="50000"/>
                    </a:srgbClr>
                  </a:solidFill>
                  <a:effectLst/>
                  <a:uLnTx/>
                  <a:uFillTx/>
                  <a:latin typeface="Arial" panose="020B0604020202020204"/>
                  <a:ea typeface="+mn-ea"/>
                  <a:cs typeface="+mn-cs"/>
                </a:rPr>
                <a:t>regular communication </a:t>
              </a:r>
              <a:r>
                <a:rPr kumimoji="0" lang="en-GB" sz="1500" b="0" i="0" u="none" strike="noStrike" kern="1200" cap="none" spc="0" normalizeH="0" baseline="0" noProof="0" dirty="0">
                  <a:ln>
                    <a:noFill/>
                  </a:ln>
                  <a:solidFill>
                    <a:srgbClr val="E7E6E6">
                      <a:lumMod val="50000"/>
                    </a:srgbClr>
                  </a:solidFill>
                  <a:effectLst/>
                  <a:uLnTx/>
                  <a:uFillTx/>
                  <a:latin typeface="Arial" panose="020B0604020202020204"/>
                  <a:ea typeface="+mn-ea"/>
                  <a:cs typeface="+mn-cs"/>
                </a:rPr>
                <a:t>with all wider Lancashire place facing ICB Staff.  Over 70 people attended a ‘Welcome to Lancashire Place’ session in September and face-to-face session planned for November</a:t>
              </a:r>
            </a:p>
            <a:p>
              <a:pPr marL="0" marR="0" lvl="0" indent="0" algn="l" defTabSz="266700" rtl="0" eaLnBrk="1" fontAlgn="auto" latinLnBrk="0" hangingPunct="1">
                <a:lnSpc>
                  <a:spcPct val="90000"/>
                </a:lnSpc>
                <a:spcBef>
                  <a:spcPct val="0"/>
                </a:spcBef>
                <a:spcAft>
                  <a:spcPct val="35000"/>
                </a:spcAft>
                <a:buClrTx/>
                <a:buSzTx/>
                <a:buFont typeface="Wingdings" panose="05000000000000000000" pitchFamily="2" charset="2"/>
                <a:buNone/>
                <a:tabLst/>
                <a:defRPr/>
              </a:pPr>
              <a:endParaRPr kumimoji="0" lang="en-GB" sz="1200" b="0" i="0" u="none" strike="noStrike" kern="1200" cap="none" spc="0" normalizeH="0" baseline="0" noProof="0" dirty="0">
                <a:ln>
                  <a:noFill/>
                </a:ln>
                <a:solidFill>
                  <a:srgbClr val="E7E6E6">
                    <a:lumMod val="50000"/>
                  </a:srgbClr>
                </a:solidFill>
                <a:effectLst/>
                <a:uLnTx/>
                <a:uFillTx/>
                <a:latin typeface="Arial" panose="020B0604020202020204"/>
                <a:ea typeface="+mn-ea"/>
                <a:cs typeface="+mn-cs"/>
              </a:endParaRPr>
            </a:p>
          </p:txBody>
        </p:sp>
      </p:grpSp>
      <p:grpSp>
        <p:nvGrpSpPr>
          <p:cNvPr id="27" name="Group 26">
            <a:extLst>
              <a:ext uri="{FF2B5EF4-FFF2-40B4-BE49-F238E27FC236}">
                <a16:creationId xmlns:a16="http://schemas.microsoft.com/office/drawing/2014/main" id="{DB97BB04-81FD-6A0C-DB2E-BF9A41A82EE8}"/>
              </a:ext>
            </a:extLst>
          </p:cNvPr>
          <p:cNvGrpSpPr/>
          <p:nvPr/>
        </p:nvGrpSpPr>
        <p:grpSpPr>
          <a:xfrm>
            <a:off x="2996016" y="3470676"/>
            <a:ext cx="6480414" cy="955459"/>
            <a:chOff x="2680682" y="2041342"/>
            <a:chExt cx="1699584" cy="1127669"/>
          </a:xfrm>
        </p:grpSpPr>
        <p:sp>
          <p:nvSpPr>
            <p:cNvPr id="28" name="Rectangle: Rounded Corners 27">
              <a:extLst>
                <a:ext uri="{FF2B5EF4-FFF2-40B4-BE49-F238E27FC236}">
                  <a16:creationId xmlns:a16="http://schemas.microsoft.com/office/drawing/2014/main" id="{85A9EA7B-93E4-DC49-6958-EF564ACCAC1B}"/>
                </a:ext>
              </a:extLst>
            </p:cNvPr>
            <p:cNvSpPr/>
            <p:nvPr/>
          </p:nvSpPr>
          <p:spPr>
            <a:xfrm>
              <a:off x="2680682" y="2110257"/>
              <a:ext cx="1670137" cy="1058754"/>
            </a:xfrm>
            <a:prstGeom prst="roundRect">
              <a:avLst/>
            </a:prstGeom>
            <a:solidFill>
              <a:srgbClr val="FCBFBE">
                <a:alpha val="89804"/>
              </a:srgb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44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9" name="Rectangle: Rounded Corners 4">
              <a:extLst>
                <a:ext uri="{FF2B5EF4-FFF2-40B4-BE49-F238E27FC236}">
                  <a16:creationId xmlns:a16="http://schemas.microsoft.com/office/drawing/2014/main" id="{6DE45B25-B42E-2B8A-BBA1-65B21C2D1C0B}"/>
                </a:ext>
              </a:extLst>
            </p:cNvPr>
            <p:cNvSpPr txBox="1"/>
            <p:nvPr/>
          </p:nvSpPr>
          <p:spPr>
            <a:xfrm>
              <a:off x="2708269" y="2041342"/>
              <a:ext cx="1671997" cy="107854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2860" tIns="11430" rIns="22860" bIns="11430" numCol="1" spcCol="1270" anchor="ctr" anchorCtr="0">
              <a:noAutofit/>
            </a:bodyPr>
            <a:lstStyle/>
            <a:p>
              <a:pPr marL="0" marR="0" lvl="0" indent="0" algn="l" defTabSz="266700" rtl="0" eaLnBrk="1" fontAlgn="auto" latinLnBrk="0" hangingPunct="1">
                <a:lnSpc>
                  <a:spcPct val="90000"/>
                </a:lnSpc>
                <a:spcBef>
                  <a:spcPct val="0"/>
                </a:spcBef>
                <a:spcAft>
                  <a:spcPct val="35000"/>
                </a:spcAft>
                <a:buClrTx/>
                <a:buSzTx/>
                <a:buFontTx/>
                <a:buNone/>
                <a:tabLst/>
                <a:defRPr/>
              </a:pPr>
              <a:endParaRPr kumimoji="0" lang="en-GB" sz="1500" b="0" i="0" u="none" strike="noStrike" kern="1200" cap="none" spc="0" normalizeH="0" baseline="0" noProof="0" dirty="0">
                <a:ln>
                  <a:noFill/>
                </a:ln>
                <a:solidFill>
                  <a:srgbClr val="E7E6E6">
                    <a:lumMod val="50000"/>
                  </a:srgbClr>
                </a:solidFill>
                <a:effectLst/>
                <a:uLnTx/>
                <a:uFillTx/>
                <a:latin typeface="Arial" panose="020B0604020202020204"/>
                <a:ea typeface="+mn-ea"/>
                <a:cs typeface="+mn-cs"/>
              </a:endParaRPr>
            </a:p>
            <a:p>
              <a:pPr marL="0" marR="0" lvl="0" indent="0" algn="l" defTabSz="266700" rtl="0" eaLnBrk="1" fontAlgn="auto" latinLnBrk="0" hangingPunct="1">
                <a:lnSpc>
                  <a:spcPct val="90000"/>
                </a:lnSpc>
                <a:spcBef>
                  <a:spcPct val="0"/>
                </a:spcBef>
                <a:spcAft>
                  <a:spcPct val="35000"/>
                </a:spcAft>
                <a:buClrTx/>
                <a:buSzTx/>
                <a:buFont typeface="Wingdings" panose="05000000000000000000" pitchFamily="2" charset="2"/>
                <a:buNone/>
                <a:tabLst/>
                <a:defRPr/>
              </a:pPr>
              <a:r>
                <a:rPr kumimoji="0" lang="en-GB" sz="1500" b="1" i="0" u="none" strike="noStrike" kern="1200" cap="none" spc="0" normalizeH="0" baseline="0" noProof="0" dirty="0">
                  <a:ln>
                    <a:noFill/>
                  </a:ln>
                  <a:solidFill>
                    <a:srgbClr val="E7E6E6">
                      <a:lumMod val="50000"/>
                    </a:srgbClr>
                  </a:solidFill>
                  <a:effectLst/>
                  <a:uLnTx/>
                  <a:uFillTx/>
                  <a:latin typeface="Arial" panose="020B0604020202020204"/>
                  <a:ea typeface="+mn-ea"/>
                  <a:cs typeface="+mn-cs"/>
                </a:rPr>
                <a:t>Monthly Lancashire ‘Place- Based Newsletter’</a:t>
              </a:r>
              <a:r>
                <a:rPr kumimoji="0" lang="en-GB" sz="1500" b="0" i="0" u="none" strike="noStrike" kern="1200" cap="none" spc="0" normalizeH="0" baseline="0" noProof="0" dirty="0">
                  <a:ln>
                    <a:noFill/>
                  </a:ln>
                  <a:solidFill>
                    <a:srgbClr val="E7E6E6">
                      <a:lumMod val="50000"/>
                    </a:srgbClr>
                  </a:solidFill>
                  <a:effectLst/>
                  <a:uLnTx/>
                  <a:uFillTx/>
                  <a:latin typeface="Arial" panose="020B0604020202020204"/>
                  <a:ea typeface="+mn-ea"/>
                  <a:cs typeface="+mn-cs"/>
                </a:rPr>
                <a:t> sent to all stakeholders, staff and Partners working across Lancashire</a:t>
              </a:r>
            </a:p>
            <a:p>
              <a:pPr marL="0" marR="0" lvl="0" indent="0" algn="ctr" defTabSz="266700" rtl="0" eaLnBrk="1" fontAlgn="auto" latinLnBrk="0" hangingPunct="1">
                <a:lnSpc>
                  <a:spcPct val="90000"/>
                </a:lnSpc>
                <a:spcBef>
                  <a:spcPct val="0"/>
                </a:spcBef>
                <a:spcAft>
                  <a:spcPct val="35000"/>
                </a:spcAft>
                <a:buClrTx/>
                <a:buSzTx/>
                <a:buFont typeface="Wingdings" panose="05000000000000000000" pitchFamily="2" charset="2"/>
                <a:buNone/>
                <a:tabLst/>
                <a:defRPr/>
              </a:pPr>
              <a:endParaRPr kumimoji="0" lang="en-GB" sz="1200" b="0" i="0" u="none" strike="noStrike" kern="1200" cap="none" spc="0" normalizeH="0" baseline="0" noProof="0" dirty="0">
                <a:ln>
                  <a:noFill/>
                </a:ln>
                <a:solidFill>
                  <a:srgbClr val="E7E6E6">
                    <a:lumMod val="50000"/>
                  </a:srgbClr>
                </a:solidFill>
                <a:effectLst/>
                <a:uLnTx/>
                <a:uFillTx/>
                <a:latin typeface="Arial" panose="020B0604020202020204"/>
                <a:ea typeface="+mn-ea"/>
                <a:cs typeface="+mn-cs"/>
              </a:endParaRPr>
            </a:p>
          </p:txBody>
        </p:sp>
      </p:grpSp>
      <p:grpSp>
        <p:nvGrpSpPr>
          <p:cNvPr id="30" name="Group 29">
            <a:extLst>
              <a:ext uri="{FF2B5EF4-FFF2-40B4-BE49-F238E27FC236}">
                <a16:creationId xmlns:a16="http://schemas.microsoft.com/office/drawing/2014/main" id="{71C25918-C57E-C069-1F80-52F04008E654}"/>
              </a:ext>
            </a:extLst>
          </p:cNvPr>
          <p:cNvGrpSpPr/>
          <p:nvPr/>
        </p:nvGrpSpPr>
        <p:grpSpPr>
          <a:xfrm>
            <a:off x="3013226" y="4588807"/>
            <a:ext cx="6368134" cy="945708"/>
            <a:chOff x="2683357" y="2133767"/>
            <a:chExt cx="1670137" cy="1109723"/>
          </a:xfrm>
        </p:grpSpPr>
        <p:sp>
          <p:nvSpPr>
            <p:cNvPr id="31" name="Rectangle: Rounded Corners 30">
              <a:extLst>
                <a:ext uri="{FF2B5EF4-FFF2-40B4-BE49-F238E27FC236}">
                  <a16:creationId xmlns:a16="http://schemas.microsoft.com/office/drawing/2014/main" id="{0211D900-9750-A743-CDC8-525A8E40B987}"/>
                </a:ext>
              </a:extLst>
            </p:cNvPr>
            <p:cNvSpPr/>
            <p:nvPr/>
          </p:nvSpPr>
          <p:spPr>
            <a:xfrm>
              <a:off x="2683357" y="2133767"/>
              <a:ext cx="1670137" cy="1058753"/>
            </a:xfrm>
            <a:prstGeom prst="roundRect">
              <a:avLst/>
            </a:prstGeom>
            <a:solidFill>
              <a:srgbClr val="FCBFBE">
                <a:alpha val="89804"/>
              </a:srgb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44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2" name="Rectangle: Rounded Corners 4">
              <a:extLst>
                <a:ext uri="{FF2B5EF4-FFF2-40B4-BE49-F238E27FC236}">
                  <a16:creationId xmlns:a16="http://schemas.microsoft.com/office/drawing/2014/main" id="{D3C42971-59D9-E39F-87E4-8501B2852F62}"/>
                </a:ext>
              </a:extLst>
            </p:cNvPr>
            <p:cNvSpPr txBox="1"/>
            <p:nvPr/>
          </p:nvSpPr>
          <p:spPr>
            <a:xfrm>
              <a:off x="2702562" y="2288105"/>
              <a:ext cx="1613635" cy="95538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2860" tIns="11430" rIns="22860" bIns="11430" numCol="1" spcCol="1270" anchor="ctr" anchorCtr="0">
              <a:noAutofit/>
            </a:bodyPr>
            <a:lstStyle/>
            <a:p>
              <a:pPr marL="0" marR="0" lvl="0" indent="0" algn="ctr" defTabSz="266700" rtl="0" eaLnBrk="1" fontAlgn="auto" latinLnBrk="0" hangingPunct="1">
                <a:lnSpc>
                  <a:spcPct val="90000"/>
                </a:lnSpc>
                <a:spcBef>
                  <a:spcPct val="0"/>
                </a:spcBef>
                <a:spcAft>
                  <a:spcPct val="35000"/>
                </a:spcAft>
                <a:buClrTx/>
                <a:buSzTx/>
                <a:buFontTx/>
                <a:buNone/>
                <a:tabLst/>
                <a:defRPr/>
              </a:pPr>
              <a:r>
                <a:rPr kumimoji="0" lang="en-GB" sz="1600" b="1" i="0" u="none" strike="noStrike" kern="1200" cap="none" spc="0" normalizeH="0" baseline="0" noProof="0" dirty="0">
                  <a:ln>
                    <a:noFill/>
                  </a:ln>
                  <a:solidFill>
                    <a:srgbClr val="E7E6E6">
                      <a:lumMod val="50000"/>
                    </a:srgbClr>
                  </a:solidFill>
                  <a:effectLst/>
                  <a:uLnTx/>
                  <a:uFillTx/>
                  <a:latin typeface="Arial" panose="020B0604020202020204"/>
                  <a:ea typeface="+mn-ea"/>
                  <a:cs typeface="+mn-cs"/>
                </a:rPr>
                <a:t>Lancashire Place Core Team </a:t>
              </a:r>
              <a:r>
                <a:rPr kumimoji="0" lang="en-GB" sz="1600" b="0" i="0" u="none" strike="noStrike" kern="1200" cap="none" spc="0" normalizeH="0" baseline="0" noProof="0" dirty="0">
                  <a:ln>
                    <a:noFill/>
                  </a:ln>
                  <a:solidFill>
                    <a:srgbClr val="E7E6E6">
                      <a:lumMod val="50000"/>
                    </a:srgbClr>
                  </a:solidFill>
                  <a:effectLst/>
                  <a:uLnTx/>
                  <a:uFillTx/>
                  <a:latin typeface="Arial" panose="020B0604020202020204"/>
                  <a:ea typeface="+mn-ea"/>
                  <a:cs typeface="+mn-cs"/>
                </a:rPr>
                <a:t>is recruiting to a Lancashire Delivery Manager role throughout October meaning the team will be fully staffed </a:t>
              </a:r>
            </a:p>
            <a:p>
              <a:pPr marL="0" marR="0" lvl="0" indent="0" algn="ctr" defTabSz="266700" rtl="0" eaLnBrk="1" fontAlgn="auto" latinLnBrk="0" hangingPunct="1">
                <a:lnSpc>
                  <a:spcPct val="90000"/>
                </a:lnSpc>
                <a:spcBef>
                  <a:spcPct val="0"/>
                </a:spcBef>
                <a:spcAft>
                  <a:spcPct val="35000"/>
                </a:spcAft>
                <a:buClrTx/>
                <a:buSzTx/>
                <a:buFont typeface="Wingdings" panose="05000000000000000000" pitchFamily="2" charset="2"/>
                <a:buNone/>
                <a:tabLst/>
                <a:defRPr/>
              </a:pPr>
              <a:endParaRPr kumimoji="0" lang="en-GB" sz="1200" b="0" i="0" u="none" strike="noStrike" kern="1200" cap="none" spc="0" normalizeH="0" baseline="0" noProof="0" dirty="0">
                <a:ln>
                  <a:noFill/>
                </a:ln>
                <a:solidFill>
                  <a:srgbClr val="E7E6E6">
                    <a:lumMod val="50000"/>
                  </a:srgbClr>
                </a:solidFill>
                <a:effectLst/>
                <a:uLnTx/>
                <a:uFillTx/>
                <a:latin typeface="Arial" panose="020B0604020202020204"/>
                <a:ea typeface="+mn-ea"/>
                <a:cs typeface="+mn-cs"/>
              </a:endParaRPr>
            </a:p>
          </p:txBody>
        </p:sp>
      </p:grpSp>
      <p:grpSp>
        <p:nvGrpSpPr>
          <p:cNvPr id="36" name="Group 35">
            <a:extLst>
              <a:ext uri="{FF2B5EF4-FFF2-40B4-BE49-F238E27FC236}">
                <a16:creationId xmlns:a16="http://schemas.microsoft.com/office/drawing/2014/main" id="{14BB748B-C24E-CB0D-35D3-DA20134C10A9}"/>
              </a:ext>
            </a:extLst>
          </p:cNvPr>
          <p:cNvGrpSpPr/>
          <p:nvPr/>
        </p:nvGrpSpPr>
        <p:grpSpPr>
          <a:xfrm>
            <a:off x="3013226" y="5659773"/>
            <a:ext cx="6368134" cy="908296"/>
            <a:chOff x="2683357" y="2133767"/>
            <a:chExt cx="1670137" cy="1118799"/>
          </a:xfrm>
        </p:grpSpPr>
        <p:sp>
          <p:nvSpPr>
            <p:cNvPr id="37" name="Rectangle: Rounded Corners 36">
              <a:extLst>
                <a:ext uri="{FF2B5EF4-FFF2-40B4-BE49-F238E27FC236}">
                  <a16:creationId xmlns:a16="http://schemas.microsoft.com/office/drawing/2014/main" id="{6D41756F-E8E1-52A8-11FE-A7FCCF100D19}"/>
                </a:ext>
              </a:extLst>
            </p:cNvPr>
            <p:cNvSpPr/>
            <p:nvPr/>
          </p:nvSpPr>
          <p:spPr>
            <a:xfrm>
              <a:off x="2683357" y="2133767"/>
              <a:ext cx="1670137" cy="1058753"/>
            </a:xfrm>
            <a:prstGeom prst="roundRect">
              <a:avLst/>
            </a:prstGeom>
            <a:solidFill>
              <a:srgbClr val="FCBFBE">
                <a:alpha val="89804"/>
              </a:srgb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44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8" name="Rectangle: Rounded Corners 4">
              <a:extLst>
                <a:ext uri="{FF2B5EF4-FFF2-40B4-BE49-F238E27FC236}">
                  <a16:creationId xmlns:a16="http://schemas.microsoft.com/office/drawing/2014/main" id="{F4F74914-AAF0-9B48-1064-A31E93AC6B9C}"/>
                </a:ext>
              </a:extLst>
            </p:cNvPr>
            <p:cNvSpPr txBox="1"/>
            <p:nvPr/>
          </p:nvSpPr>
          <p:spPr>
            <a:xfrm>
              <a:off x="2693416" y="2297181"/>
              <a:ext cx="1613635" cy="95538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2860" tIns="11430" rIns="22860" bIns="11430" numCol="1" spcCol="1270" anchor="ctr" anchorCtr="0">
              <a:noAutofit/>
            </a:bodyPr>
            <a:lstStyle/>
            <a:p>
              <a:pPr marL="0" marR="0" lvl="0" indent="0" algn="ctr" defTabSz="266700" rtl="0" eaLnBrk="1" fontAlgn="auto" latinLnBrk="0" hangingPunct="1">
                <a:lnSpc>
                  <a:spcPct val="90000"/>
                </a:lnSpc>
                <a:spcBef>
                  <a:spcPct val="0"/>
                </a:spcBef>
                <a:spcAft>
                  <a:spcPct val="35000"/>
                </a:spcAft>
                <a:buClrTx/>
                <a:buSzTx/>
                <a:buFont typeface="Wingdings" panose="05000000000000000000" pitchFamily="2" charset="2"/>
                <a:buNone/>
                <a:tabLst/>
                <a:defRPr/>
              </a:pPr>
              <a:r>
                <a:rPr kumimoji="0" lang="en-GB" sz="1600" b="0" i="0" u="none" strike="noStrike" kern="1200" cap="none" spc="0" normalizeH="0" baseline="0" noProof="0" dirty="0">
                  <a:ln>
                    <a:noFill/>
                  </a:ln>
                  <a:solidFill>
                    <a:srgbClr val="E7E6E6">
                      <a:lumMod val="50000"/>
                    </a:srgbClr>
                  </a:solidFill>
                  <a:effectLst/>
                  <a:uLnTx/>
                  <a:uFillTx/>
                  <a:latin typeface="Arial" panose="020B0604020202020204"/>
                  <a:ea typeface="+mn-ea"/>
                  <a:cs typeface="+mn-cs"/>
                </a:rPr>
                <a:t>Established locality based ICB Senior Delivery Teams for all senior ICB staff who are place facing – for Central, North and East - and meet monthly</a:t>
              </a:r>
            </a:p>
          </p:txBody>
        </p:sp>
      </p:grpSp>
      <p:sp>
        <p:nvSpPr>
          <p:cNvPr id="9" name="TextBox 8">
            <a:extLst>
              <a:ext uri="{FF2B5EF4-FFF2-40B4-BE49-F238E27FC236}">
                <a16:creationId xmlns:a16="http://schemas.microsoft.com/office/drawing/2014/main" id="{0EDC699D-A2F1-B008-2411-010D1ADDA49C}"/>
              </a:ext>
            </a:extLst>
          </p:cNvPr>
          <p:cNvSpPr txBox="1"/>
          <p:nvPr/>
        </p:nvSpPr>
        <p:spPr>
          <a:xfrm>
            <a:off x="3094324" y="1432992"/>
            <a:ext cx="6310072" cy="757130"/>
          </a:xfrm>
          <a:prstGeom prst="rect">
            <a:avLst/>
          </a:prstGeom>
          <a:noFill/>
        </p:spPr>
        <p:txBody>
          <a:bodyPr wrap="square">
            <a:spAutoFit/>
          </a:bodyPr>
          <a:lstStyle/>
          <a:p>
            <a:pPr marL="0" marR="0" lvl="1" indent="0" algn="l" defTabSz="400050" rtl="0" eaLnBrk="1" fontAlgn="auto" latinLnBrk="0" hangingPunct="1">
              <a:lnSpc>
                <a:spcPct val="90000"/>
              </a:lnSpc>
              <a:spcBef>
                <a:spcPct val="0"/>
              </a:spcBef>
              <a:spcAft>
                <a:spcPct val="15000"/>
              </a:spcAft>
              <a:buClrTx/>
              <a:buSzTx/>
              <a:buFontTx/>
              <a:buNone/>
              <a:tabLst/>
              <a:defRPr/>
            </a:pPr>
            <a:r>
              <a:rPr kumimoji="0" lang="en-GB" sz="1600" b="1" i="0" u="none" strike="noStrike" kern="1200" cap="none" spc="0" normalizeH="0" baseline="0" noProof="0" dirty="0">
                <a:ln>
                  <a:noFill/>
                </a:ln>
                <a:solidFill>
                  <a:srgbClr val="E7E6E6">
                    <a:lumMod val="50000"/>
                  </a:srgbClr>
                </a:solidFill>
                <a:effectLst/>
                <a:uLnTx/>
                <a:uFillTx/>
                <a:latin typeface="Arial" panose="020B0604020202020204"/>
                <a:ea typeface="+mn-ea"/>
                <a:cs typeface="+mn-cs"/>
              </a:rPr>
              <a:t>Lancashire Place Leadership Team </a:t>
            </a:r>
            <a:r>
              <a:rPr kumimoji="0" lang="en-GB" sz="1600" b="0" i="0" u="none" strike="noStrike" kern="1200" cap="none" spc="0" normalizeH="0" baseline="0" noProof="0" dirty="0">
                <a:ln>
                  <a:noFill/>
                </a:ln>
                <a:solidFill>
                  <a:srgbClr val="E7E6E6">
                    <a:lumMod val="50000"/>
                  </a:srgbClr>
                </a:solidFill>
                <a:effectLst/>
                <a:uLnTx/>
                <a:uFillTx/>
                <a:latin typeface="Arial" panose="020B0604020202020204"/>
                <a:ea typeface="+mn-ea"/>
                <a:cs typeface="+mn-cs"/>
              </a:rPr>
              <a:t>in post, including three Clinical and Care Professional Leads. Development workshop held in August to agree ways of working and priority work areas. </a:t>
            </a:r>
          </a:p>
        </p:txBody>
      </p:sp>
      <p:pic>
        <p:nvPicPr>
          <p:cNvPr id="14" name="Picture 13">
            <a:extLst>
              <a:ext uri="{FF2B5EF4-FFF2-40B4-BE49-F238E27FC236}">
                <a16:creationId xmlns:a16="http://schemas.microsoft.com/office/drawing/2014/main" id="{5D9BFA6A-94DC-9BBC-B82B-C284308089F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240" r="1501" b="54048"/>
          <a:stretch/>
        </p:blipFill>
        <p:spPr bwMode="auto">
          <a:xfrm>
            <a:off x="9404396" y="832431"/>
            <a:ext cx="2752725" cy="1314450"/>
          </a:xfrm>
          <a:prstGeom prst="rect">
            <a:avLst/>
          </a:prstGeom>
          <a:noFill/>
          <a:ln>
            <a:noFill/>
          </a:ln>
          <a:extLst>
            <a:ext uri="{53640926-AAD7-44D8-BBD7-CCE9431645EC}">
              <a14:shadowObscured xmlns:a14="http://schemas.microsoft.com/office/drawing/2010/main"/>
            </a:ext>
          </a:extLst>
        </p:spPr>
      </p:pic>
      <p:pic>
        <p:nvPicPr>
          <p:cNvPr id="26" name="Picture 25">
            <a:extLst>
              <a:ext uri="{FF2B5EF4-FFF2-40B4-BE49-F238E27FC236}">
                <a16:creationId xmlns:a16="http://schemas.microsoft.com/office/drawing/2014/main" id="{F500AD1D-48D7-B376-A57A-EB522E70EC3C}"/>
              </a:ext>
            </a:extLst>
          </p:cNvPr>
          <p:cNvPicPr>
            <a:picLocks noChangeAspect="1"/>
          </p:cNvPicPr>
          <p:nvPr/>
        </p:nvPicPr>
        <p:blipFill rotWithShape="1">
          <a:blip r:embed="rId3"/>
          <a:srcRect l="33906" t="33683" r="35078" b="45798"/>
          <a:stretch/>
        </p:blipFill>
        <p:spPr>
          <a:xfrm>
            <a:off x="9486548" y="3977601"/>
            <a:ext cx="2530648" cy="913840"/>
          </a:xfrm>
          <a:prstGeom prst="rect">
            <a:avLst/>
          </a:prstGeom>
          <a:ln>
            <a:solidFill>
              <a:srgbClr val="B51D2C"/>
            </a:solidFill>
          </a:ln>
        </p:spPr>
      </p:pic>
      <p:pic>
        <p:nvPicPr>
          <p:cNvPr id="43" name="Picture 42">
            <a:extLst>
              <a:ext uri="{FF2B5EF4-FFF2-40B4-BE49-F238E27FC236}">
                <a16:creationId xmlns:a16="http://schemas.microsoft.com/office/drawing/2014/main" id="{1C424B0C-5E1C-8032-5FDD-0CE5C9F7D965}"/>
              </a:ext>
            </a:extLst>
          </p:cNvPr>
          <p:cNvPicPr>
            <a:picLocks noChangeAspect="1"/>
          </p:cNvPicPr>
          <p:nvPr/>
        </p:nvPicPr>
        <p:blipFill rotWithShape="1">
          <a:blip r:embed="rId4"/>
          <a:srcRect l="57411" t="32696" b="7229"/>
          <a:stretch/>
        </p:blipFill>
        <p:spPr bwMode="auto">
          <a:xfrm>
            <a:off x="9479536" y="2286796"/>
            <a:ext cx="1889358" cy="1497696"/>
          </a:xfrm>
          <a:prstGeom prst="rect">
            <a:avLst/>
          </a:prstGeom>
          <a:ln>
            <a:noFill/>
          </a:ln>
          <a:extLst>
            <a:ext uri="{53640926-AAD7-44D8-BBD7-CCE9431645EC}">
              <a14:shadowObscured xmlns:a14="http://schemas.microsoft.com/office/drawing/2010/main"/>
            </a:ext>
          </a:extLst>
        </p:spPr>
      </p:pic>
      <p:pic>
        <p:nvPicPr>
          <p:cNvPr id="42" name="Picture 41">
            <a:extLst>
              <a:ext uri="{FF2B5EF4-FFF2-40B4-BE49-F238E27FC236}">
                <a16:creationId xmlns:a16="http://schemas.microsoft.com/office/drawing/2014/main" id="{1C4C31B4-03E8-4CF6-2017-934ABF13CDF2}"/>
              </a:ext>
            </a:extLst>
          </p:cNvPr>
          <p:cNvPicPr>
            <a:picLocks noChangeAspect="1"/>
          </p:cNvPicPr>
          <p:nvPr/>
        </p:nvPicPr>
        <p:blipFill rotWithShape="1">
          <a:blip r:embed="rId4"/>
          <a:srcRect t="32696" r="42933" b="7229"/>
          <a:stretch/>
        </p:blipFill>
        <p:spPr bwMode="auto">
          <a:xfrm>
            <a:off x="9635352" y="2366171"/>
            <a:ext cx="2263290" cy="1338945"/>
          </a:xfrm>
          <a:prstGeom prst="rect">
            <a:avLst/>
          </a:prstGeom>
          <a:ln>
            <a:noFill/>
          </a:ln>
          <a:extLst>
            <a:ext uri="{53640926-AAD7-44D8-BBD7-CCE9431645EC}">
              <a14:shadowObscured xmlns:a14="http://schemas.microsoft.com/office/drawing/2010/main"/>
            </a:ext>
          </a:extLst>
        </p:spPr>
      </p:pic>
      <p:pic>
        <p:nvPicPr>
          <p:cNvPr id="18" name="Picture 17">
            <a:extLst>
              <a:ext uri="{FF2B5EF4-FFF2-40B4-BE49-F238E27FC236}">
                <a16:creationId xmlns:a16="http://schemas.microsoft.com/office/drawing/2014/main" id="{B2ED831E-87FC-D48A-B018-27111606F831}"/>
              </a:ext>
            </a:extLst>
          </p:cNvPr>
          <p:cNvPicPr>
            <a:picLocks noChangeAspect="1"/>
          </p:cNvPicPr>
          <p:nvPr/>
        </p:nvPicPr>
        <p:blipFill rotWithShape="1">
          <a:blip r:embed="rId5"/>
          <a:srcRect l="31875" t="23807" r="6586" b="9494"/>
          <a:stretch/>
        </p:blipFill>
        <p:spPr>
          <a:xfrm>
            <a:off x="9513742" y="5087281"/>
            <a:ext cx="2420653" cy="1432040"/>
          </a:xfrm>
          <a:prstGeom prst="rect">
            <a:avLst/>
          </a:prstGeom>
        </p:spPr>
      </p:pic>
    </p:spTree>
    <p:extLst>
      <p:ext uri="{BB962C8B-B14F-4D97-AF65-F5344CB8AC3E}">
        <p14:creationId xmlns:p14="http://schemas.microsoft.com/office/powerpoint/2010/main" val="295700836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6EB3DB-0EFA-EFC2-F00D-CB7C602E32A1}"/>
              </a:ext>
            </a:extLst>
          </p:cNvPr>
          <p:cNvSpPr>
            <a:spLocks noGrp="1"/>
          </p:cNvSpPr>
          <p:nvPr>
            <p:ph type="title"/>
          </p:nvPr>
        </p:nvSpPr>
        <p:spPr>
          <a:xfrm>
            <a:off x="652264" y="0"/>
            <a:ext cx="10038806" cy="1325563"/>
          </a:xfrm>
        </p:spPr>
        <p:txBody>
          <a:bodyPr/>
          <a:lstStyle/>
          <a:p>
            <a:r>
              <a:rPr lang="en-GB" dirty="0">
                <a:solidFill>
                  <a:srgbClr val="B51D2C"/>
                </a:solidFill>
              </a:rPr>
              <a:t>What have we delivered to date? </a:t>
            </a:r>
          </a:p>
        </p:txBody>
      </p:sp>
      <p:sp>
        <p:nvSpPr>
          <p:cNvPr id="12" name="Rectangle: Rounded Corners 4">
            <a:extLst>
              <a:ext uri="{FF2B5EF4-FFF2-40B4-BE49-F238E27FC236}">
                <a16:creationId xmlns:a16="http://schemas.microsoft.com/office/drawing/2014/main" id="{52D31A20-961F-0E66-BF11-A16286C353D7}"/>
              </a:ext>
            </a:extLst>
          </p:cNvPr>
          <p:cNvSpPr txBox="1"/>
          <p:nvPr/>
        </p:nvSpPr>
        <p:spPr>
          <a:xfrm>
            <a:off x="3056863" y="2562212"/>
            <a:ext cx="6405326" cy="81930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2860" tIns="11430" rIns="22860" bIns="11430" numCol="1" spcCol="1270" anchor="ctr" anchorCtr="0">
            <a:noAutofit/>
          </a:bodyPr>
          <a:lstStyle/>
          <a:p>
            <a:pPr marL="0" marR="0" lvl="0" indent="0" algn="l" defTabSz="266700" rtl="0" eaLnBrk="1" fontAlgn="auto" latinLnBrk="0" hangingPunct="1">
              <a:lnSpc>
                <a:spcPct val="90000"/>
              </a:lnSpc>
              <a:spcBef>
                <a:spcPct val="0"/>
              </a:spcBef>
              <a:spcAft>
                <a:spcPct val="35000"/>
              </a:spcAft>
              <a:buClrTx/>
              <a:buSzTx/>
              <a:buFont typeface="Wingdings" panose="05000000000000000000" pitchFamily="2" charset="2"/>
              <a:buNone/>
              <a:tabLst/>
              <a:defRPr/>
            </a:pPr>
            <a:endParaRPr kumimoji="0" lang="en-GB" sz="1200" b="0" i="0" u="none" strike="noStrike" kern="1200" cap="none" spc="0" normalizeH="0" baseline="0" noProof="0" dirty="0">
              <a:ln>
                <a:noFill/>
              </a:ln>
              <a:solidFill>
                <a:srgbClr val="E7E6E6">
                  <a:lumMod val="50000"/>
                </a:srgbClr>
              </a:solidFill>
              <a:effectLst/>
              <a:uLnTx/>
              <a:uFillTx/>
              <a:latin typeface="Arial" panose="020B0604020202020204"/>
              <a:ea typeface="+mn-ea"/>
              <a:cs typeface="+mn-cs"/>
            </a:endParaRPr>
          </a:p>
        </p:txBody>
      </p:sp>
      <p:sp>
        <p:nvSpPr>
          <p:cNvPr id="4" name="Rectangle: Rounded Corners 3">
            <a:extLst>
              <a:ext uri="{FF2B5EF4-FFF2-40B4-BE49-F238E27FC236}">
                <a16:creationId xmlns:a16="http://schemas.microsoft.com/office/drawing/2014/main" id="{B73FD0B1-6A57-FA84-8E1E-53F763F77919}"/>
              </a:ext>
            </a:extLst>
          </p:cNvPr>
          <p:cNvSpPr/>
          <p:nvPr/>
        </p:nvSpPr>
        <p:spPr>
          <a:xfrm>
            <a:off x="784703" y="3465613"/>
            <a:ext cx="2399316" cy="3154739"/>
          </a:xfrm>
          <a:prstGeom prst="roundRect">
            <a:avLst/>
          </a:prstGeom>
          <a:solidFill>
            <a:srgbClr val="BA049C">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Seamless Services</a:t>
            </a:r>
          </a:p>
        </p:txBody>
      </p:sp>
      <p:sp>
        <p:nvSpPr>
          <p:cNvPr id="5" name="Rectangle: Rounded Corners 4">
            <a:extLst>
              <a:ext uri="{FF2B5EF4-FFF2-40B4-BE49-F238E27FC236}">
                <a16:creationId xmlns:a16="http://schemas.microsoft.com/office/drawing/2014/main" id="{060DE749-394E-2A8B-F576-2B1DF6D2D2AD}"/>
              </a:ext>
            </a:extLst>
          </p:cNvPr>
          <p:cNvSpPr/>
          <p:nvPr/>
        </p:nvSpPr>
        <p:spPr>
          <a:xfrm>
            <a:off x="784703" y="1149287"/>
            <a:ext cx="2408555" cy="3055006"/>
          </a:xfrm>
          <a:prstGeom prst="roundRect">
            <a:avLst/>
          </a:prstGeom>
          <a:solidFill>
            <a:schemeClr val="accent1">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Times New Roman" panose="02020603050405020304" pitchFamily="18" charset="0"/>
              </a:rPr>
              <a:t>Healthier and Happier Lancashire </a:t>
            </a:r>
          </a:p>
        </p:txBody>
      </p:sp>
      <p:grpSp>
        <p:nvGrpSpPr>
          <p:cNvPr id="8" name="Group 7">
            <a:extLst>
              <a:ext uri="{FF2B5EF4-FFF2-40B4-BE49-F238E27FC236}">
                <a16:creationId xmlns:a16="http://schemas.microsoft.com/office/drawing/2014/main" id="{3FBDBD41-DC73-F07C-CFE1-A173CDD1C442}"/>
              </a:ext>
            </a:extLst>
          </p:cNvPr>
          <p:cNvGrpSpPr/>
          <p:nvPr/>
        </p:nvGrpSpPr>
        <p:grpSpPr>
          <a:xfrm>
            <a:off x="3075457" y="4015016"/>
            <a:ext cx="6773099" cy="2535006"/>
            <a:chOff x="2683357" y="3238577"/>
            <a:chExt cx="1695293" cy="766220"/>
          </a:xfrm>
        </p:grpSpPr>
        <p:sp>
          <p:nvSpPr>
            <p:cNvPr id="13" name="Rectangle: Rounded Corners 12">
              <a:extLst>
                <a:ext uri="{FF2B5EF4-FFF2-40B4-BE49-F238E27FC236}">
                  <a16:creationId xmlns:a16="http://schemas.microsoft.com/office/drawing/2014/main" id="{9BAB42D1-A4F7-6701-3EE8-EAEA5D1659E5}"/>
                </a:ext>
              </a:extLst>
            </p:cNvPr>
            <p:cNvSpPr/>
            <p:nvPr/>
          </p:nvSpPr>
          <p:spPr>
            <a:xfrm>
              <a:off x="2683357" y="3245458"/>
              <a:ext cx="1670137" cy="759339"/>
            </a:xfrm>
            <a:prstGeom prst="roundRect">
              <a:avLst/>
            </a:prstGeom>
            <a:solidFill>
              <a:srgbClr val="FCBFBE">
                <a:alpha val="89804"/>
              </a:srgb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15" name="Rectangle: Rounded Corners 4">
              <a:extLst>
                <a:ext uri="{FF2B5EF4-FFF2-40B4-BE49-F238E27FC236}">
                  <a16:creationId xmlns:a16="http://schemas.microsoft.com/office/drawing/2014/main" id="{259BA774-DE30-F45C-0179-3FD475213B80}"/>
                </a:ext>
              </a:extLst>
            </p:cNvPr>
            <p:cNvSpPr txBox="1"/>
            <p:nvPr/>
          </p:nvSpPr>
          <p:spPr>
            <a:xfrm>
              <a:off x="2709701" y="3238577"/>
              <a:ext cx="1668949" cy="69745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2860" tIns="11430" rIns="22860" bIns="11430" numCol="1" spcCol="1270" anchor="ctr" anchorCtr="0">
              <a:noAutofit/>
            </a:bodyPr>
            <a:lstStyle/>
            <a:p>
              <a:pPr marL="0" marR="0" lvl="0" indent="0" algn="l" defTabSz="266700" rtl="0" eaLnBrk="1" fontAlgn="auto" latinLnBrk="0" hangingPunct="1">
                <a:lnSpc>
                  <a:spcPct val="90000"/>
                </a:lnSpc>
                <a:spcBef>
                  <a:spcPct val="0"/>
                </a:spcBef>
                <a:spcAft>
                  <a:spcPct val="35000"/>
                </a:spcAft>
                <a:buClrTx/>
                <a:buSzTx/>
                <a:buFont typeface="Wingdings" panose="05000000000000000000" pitchFamily="2" charset="2"/>
                <a:buNone/>
                <a:tabLst/>
                <a:defRPr/>
              </a:pPr>
              <a:r>
                <a:rPr kumimoji="0" lang="en-GB" sz="1800" b="0" i="0" u="none" strike="noStrike" kern="1200" cap="none" spc="0" normalizeH="0" baseline="0" noProof="0" dirty="0">
                  <a:ln>
                    <a:noFill/>
                  </a:ln>
                  <a:solidFill>
                    <a:srgbClr val="E7E6E6">
                      <a:lumMod val="50000"/>
                    </a:srgbClr>
                  </a:solidFill>
                  <a:effectLst/>
                  <a:uLnTx/>
                  <a:uFillTx/>
                  <a:latin typeface="Arial" panose="020B0604020202020204"/>
                  <a:ea typeface="+mn-ea"/>
                  <a:cs typeface="+mn-cs"/>
                </a:rPr>
                <a:t>Convened workshop with all 12 District Council CEOs to explore ‘</a:t>
              </a:r>
              <a:r>
                <a:rPr kumimoji="0" lang="en-US" sz="1800" b="1" i="0" u="none" strike="noStrike" kern="1200" cap="none" spc="0" normalizeH="0" baseline="0" noProof="0" dirty="0">
                  <a:ln>
                    <a:noFill/>
                  </a:ln>
                  <a:solidFill>
                    <a:srgbClr val="E7E6E6">
                      <a:lumMod val="50000"/>
                    </a:srgbClr>
                  </a:solidFill>
                  <a:effectLst/>
                  <a:uLnTx/>
                  <a:uFillTx/>
                  <a:latin typeface="Arial" panose="020B0604020202020204"/>
                  <a:ea typeface="+mn-ea"/>
                  <a:cs typeface="+mn-cs"/>
                </a:rPr>
                <a:t>What are the opportunities to work together differently as a Local Government family with the NHS to improve health and wellbeing outcomes for the people of Lancashire?’. </a:t>
              </a:r>
              <a:r>
                <a:rPr kumimoji="0" lang="en-US" sz="1800" b="0" i="0" u="none" strike="noStrike" kern="1200" cap="none" spc="0" normalizeH="0" baseline="0" noProof="0" dirty="0">
                  <a:ln>
                    <a:noFill/>
                  </a:ln>
                  <a:solidFill>
                    <a:srgbClr val="E7E6E6">
                      <a:lumMod val="50000"/>
                    </a:srgbClr>
                  </a:solidFill>
                  <a:effectLst/>
                  <a:uLnTx/>
                  <a:uFillTx/>
                  <a:latin typeface="Arial" panose="020B0604020202020204"/>
                  <a:ea typeface="+mn-ea"/>
                  <a:cs typeface="+mn-cs"/>
                </a:rPr>
                <a:t>Collectively</a:t>
              </a:r>
              <a:r>
                <a:rPr kumimoji="0" lang="en-US" sz="1800" b="1" i="0" u="none" strike="noStrike" kern="1200" cap="none" spc="0" normalizeH="0" baseline="0" noProof="0" dirty="0">
                  <a:ln>
                    <a:noFill/>
                  </a:ln>
                  <a:solidFill>
                    <a:srgbClr val="E7E6E6">
                      <a:lumMod val="50000"/>
                    </a:srgbClr>
                  </a:solidFill>
                  <a:effectLst/>
                  <a:uLnTx/>
                  <a:uFillTx/>
                  <a:latin typeface="Arial" panose="020B0604020202020204"/>
                  <a:ea typeface="+mn-ea"/>
                  <a:cs typeface="+mn-cs"/>
                </a:rPr>
                <a:t> </a:t>
              </a:r>
              <a:r>
                <a:rPr kumimoji="0" lang="en-US" sz="1800" b="0" i="0" u="none" strike="noStrike" kern="1200" cap="none" spc="0" normalizeH="0" baseline="0" noProof="0" dirty="0">
                  <a:ln>
                    <a:noFill/>
                  </a:ln>
                  <a:solidFill>
                    <a:srgbClr val="E7E6E6">
                      <a:lumMod val="50000"/>
                    </a:srgbClr>
                  </a:solidFill>
                  <a:effectLst/>
                  <a:uLnTx/>
                  <a:uFillTx/>
                  <a:latin typeface="Arial" panose="020B0604020202020204"/>
                  <a:ea typeface="+mn-ea"/>
                  <a:cs typeface="+mn-cs"/>
                </a:rPr>
                <a:t>agreed two work </a:t>
              </a:r>
              <a:r>
                <a:rPr kumimoji="0" lang="en-US" sz="1800" b="0" i="0" u="none" strike="noStrike" kern="1200" cap="none" spc="0" normalizeH="0" baseline="0" noProof="0" dirty="0" err="1">
                  <a:ln>
                    <a:noFill/>
                  </a:ln>
                  <a:solidFill>
                    <a:srgbClr val="E7E6E6">
                      <a:lumMod val="50000"/>
                    </a:srgbClr>
                  </a:solidFill>
                  <a:effectLst/>
                  <a:uLnTx/>
                  <a:uFillTx/>
                  <a:latin typeface="Arial" panose="020B0604020202020204"/>
                  <a:ea typeface="+mn-ea"/>
                  <a:cs typeface="+mn-cs"/>
                </a:rPr>
                <a:t>programme</a:t>
              </a:r>
              <a:r>
                <a:rPr kumimoji="0" lang="en-US" sz="1800" b="0" i="0" u="none" strike="noStrike" kern="1200" cap="none" spc="0" normalizeH="0" baseline="0" noProof="0" dirty="0">
                  <a:ln>
                    <a:noFill/>
                  </a:ln>
                  <a:solidFill>
                    <a:srgbClr val="E7E6E6">
                      <a:lumMod val="50000"/>
                    </a:srgbClr>
                  </a:solidFill>
                  <a:effectLst/>
                  <a:uLnTx/>
                  <a:uFillTx/>
                  <a:latin typeface="Arial" panose="020B0604020202020204"/>
                  <a:ea typeface="+mn-ea"/>
                  <a:cs typeface="+mn-cs"/>
                </a:rPr>
                <a:t> priorities:</a:t>
              </a:r>
            </a:p>
            <a:p>
              <a:pPr marL="0" marR="0" lvl="0" indent="0" algn="l" defTabSz="266700" rtl="0" eaLnBrk="1" fontAlgn="auto" latinLnBrk="0" hangingPunct="1">
                <a:lnSpc>
                  <a:spcPct val="90000"/>
                </a:lnSpc>
                <a:spcBef>
                  <a:spcPct val="0"/>
                </a:spcBef>
                <a:spcAft>
                  <a:spcPct val="35000"/>
                </a:spcAft>
                <a:buClrTx/>
                <a:buSzTx/>
                <a:buFont typeface="Wingdings" panose="05000000000000000000" pitchFamily="2" charset="2"/>
                <a:buNone/>
                <a:tabLst/>
                <a:defRPr/>
              </a:pPr>
              <a:r>
                <a:rPr kumimoji="0" lang="en-US" sz="1800" b="0" i="0" u="none" strike="noStrike" kern="1200" cap="none" spc="0" normalizeH="0" baseline="0" noProof="0" dirty="0">
                  <a:ln>
                    <a:noFill/>
                  </a:ln>
                  <a:solidFill>
                    <a:srgbClr val="E7E6E6">
                      <a:lumMod val="50000"/>
                    </a:srgbClr>
                  </a:solidFill>
                  <a:effectLst/>
                  <a:uLnTx/>
                  <a:uFillTx/>
                  <a:latin typeface="Arial" panose="020B0604020202020204"/>
                  <a:ea typeface="+mn-ea"/>
                  <a:cs typeface="+mn-cs"/>
                </a:rPr>
                <a:t>1.Housing (starting with Disabled Facilities Grants </a:t>
              </a:r>
            </a:p>
            <a:p>
              <a:pPr marL="0" marR="0" lvl="0" indent="0" algn="l" defTabSz="266700" rtl="0" eaLnBrk="1" fontAlgn="auto" latinLnBrk="0" hangingPunct="1">
                <a:lnSpc>
                  <a:spcPct val="90000"/>
                </a:lnSpc>
                <a:spcBef>
                  <a:spcPct val="0"/>
                </a:spcBef>
                <a:spcAft>
                  <a:spcPct val="35000"/>
                </a:spcAft>
                <a:buClrTx/>
                <a:buSzTx/>
                <a:buFont typeface="Wingdings" panose="05000000000000000000" pitchFamily="2" charset="2"/>
                <a:buNone/>
                <a:tabLst/>
                <a:defRPr/>
              </a:pPr>
              <a:r>
                <a:rPr kumimoji="0" lang="en-US" sz="1800" b="0" i="0" u="none" strike="noStrike" kern="1200" cap="none" spc="0" normalizeH="0" baseline="0" noProof="0" dirty="0">
                  <a:ln>
                    <a:noFill/>
                  </a:ln>
                  <a:solidFill>
                    <a:srgbClr val="E7E6E6">
                      <a:lumMod val="50000"/>
                    </a:srgbClr>
                  </a:solidFill>
                  <a:effectLst/>
                  <a:uLnTx/>
                  <a:uFillTx/>
                  <a:latin typeface="Arial" panose="020B0604020202020204"/>
                  <a:ea typeface="+mn-ea"/>
                  <a:cs typeface="+mn-cs"/>
                </a:rPr>
                <a:t>2. Leisure, Health and Activity</a:t>
              </a:r>
              <a:endParaRPr kumimoji="0" lang="en-GB" sz="1800" b="0" i="0" u="none" strike="noStrike" kern="1200" cap="none" spc="0" normalizeH="0" baseline="0" noProof="0" dirty="0">
                <a:ln>
                  <a:noFill/>
                </a:ln>
                <a:solidFill>
                  <a:srgbClr val="E7E6E6">
                    <a:lumMod val="50000"/>
                  </a:srgbClr>
                </a:solidFill>
                <a:effectLst/>
                <a:uLnTx/>
                <a:uFillTx/>
                <a:latin typeface="Arial" panose="020B0604020202020204"/>
                <a:ea typeface="+mn-ea"/>
                <a:cs typeface="+mn-cs"/>
              </a:endParaRPr>
            </a:p>
          </p:txBody>
        </p:sp>
      </p:grpSp>
      <p:grpSp>
        <p:nvGrpSpPr>
          <p:cNvPr id="16" name="Group 15">
            <a:extLst>
              <a:ext uri="{FF2B5EF4-FFF2-40B4-BE49-F238E27FC236}">
                <a16:creationId xmlns:a16="http://schemas.microsoft.com/office/drawing/2014/main" id="{CB3757CC-BECC-ABB3-5FF4-8AFC6E968393}"/>
              </a:ext>
            </a:extLst>
          </p:cNvPr>
          <p:cNvGrpSpPr/>
          <p:nvPr/>
        </p:nvGrpSpPr>
        <p:grpSpPr>
          <a:xfrm>
            <a:off x="3079913" y="2474850"/>
            <a:ext cx="6667848" cy="1651109"/>
            <a:chOff x="2683357" y="2050453"/>
            <a:chExt cx="1670137" cy="1249365"/>
          </a:xfrm>
        </p:grpSpPr>
        <p:sp>
          <p:nvSpPr>
            <p:cNvPr id="17" name="Rectangle: Rounded Corners 16">
              <a:extLst>
                <a:ext uri="{FF2B5EF4-FFF2-40B4-BE49-F238E27FC236}">
                  <a16:creationId xmlns:a16="http://schemas.microsoft.com/office/drawing/2014/main" id="{F0027DBA-349C-34A8-D793-F5A062DD1619}"/>
                </a:ext>
              </a:extLst>
            </p:cNvPr>
            <p:cNvSpPr/>
            <p:nvPr/>
          </p:nvSpPr>
          <p:spPr>
            <a:xfrm>
              <a:off x="2683357" y="2050453"/>
              <a:ext cx="1670137" cy="1058753"/>
            </a:xfrm>
            <a:prstGeom prst="roundRect">
              <a:avLst/>
            </a:prstGeom>
            <a:solidFill>
              <a:srgbClr val="FCBFBE">
                <a:alpha val="89804"/>
              </a:srgb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4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9" name="Rectangle: Rounded Corners 4">
              <a:extLst>
                <a:ext uri="{FF2B5EF4-FFF2-40B4-BE49-F238E27FC236}">
                  <a16:creationId xmlns:a16="http://schemas.microsoft.com/office/drawing/2014/main" id="{1103EB3F-C587-B3B4-8AAA-031783755889}"/>
                </a:ext>
              </a:extLst>
            </p:cNvPr>
            <p:cNvSpPr txBox="1"/>
            <p:nvPr/>
          </p:nvSpPr>
          <p:spPr>
            <a:xfrm>
              <a:off x="2708604" y="2083904"/>
              <a:ext cx="1644890" cy="121591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2860" tIns="11430" rIns="22860" bIns="11430" numCol="1" spcCol="1270" anchor="ctr" anchorCtr="0">
              <a:noAutofit/>
            </a:bodyPr>
            <a:lstStyle/>
            <a:p>
              <a:pPr marL="0" marR="0" lvl="1" indent="0" algn="l" defTabSz="400050" rtl="0" eaLnBrk="1" fontAlgn="auto" latinLnBrk="0" hangingPunct="1">
                <a:lnSpc>
                  <a:spcPct val="90000"/>
                </a:lnSpc>
                <a:spcBef>
                  <a:spcPct val="0"/>
                </a:spcBef>
                <a:spcAft>
                  <a:spcPct val="15000"/>
                </a:spcAft>
                <a:buClrTx/>
                <a:buSzTx/>
                <a:buFontTx/>
                <a:buNone/>
                <a:tabLst/>
                <a:defRPr/>
              </a:pPr>
              <a:r>
                <a:rPr kumimoji="0" lang="en-GB" sz="1800" b="0" i="0" u="none" strike="noStrike" kern="1200" cap="none" spc="0" normalizeH="0" baseline="0" noProof="0" dirty="0">
                  <a:ln>
                    <a:noFill/>
                  </a:ln>
                  <a:solidFill>
                    <a:srgbClr val="E7E6E6">
                      <a:lumMod val="50000"/>
                    </a:srgbClr>
                  </a:solidFill>
                  <a:effectLst/>
                  <a:uLnTx/>
                  <a:uFillTx/>
                  <a:latin typeface="Arial" panose="020B0604020202020204"/>
                  <a:ea typeface="+mn-ea"/>
                  <a:cs typeface="+mn-cs"/>
                </a:rPr>
                <a:t>Designed a </a:t>
              </a:r>
              <a:r>
                <a:rPr kumimoji="0" lang="en-GB" sz="1800" b="1" i="0" u="none" strike="noStrike" kern="1200" cap="none" spc="0" normalizeH="0" baseline="0" noProof="0" dirty="0">
                  <a:ln>
                    <a:noFill/>
                  </a:ln>
                  <a:solidFill>
                    <a:srgbClr val="E7E6E6">
                      <a:lumMod val="50000"/>
                    </a:srgbClr>
                  </a:solidFill>
                  <a:effectLst/>
                  <a:uLnTx/>
                  <a:uFillTx/>
                  <a:latin typeface="Arial" panose="020B0604020202020204"/>
                  <a:ea typeface="+mn-ea"/>
                  <a:cs typeface="+mn-cs"/>
                </a:rPr>
                <a:t>Central Lancashire Community Services Integration Programme </a:t>
              </a:r>
              <a:r>
                <a:rPr kumimoji="0" lang="en-GB" sz="1800" b="0" i="0" u="none" strike="noStrike" kern="1200" cap="none" spc="0" normalizeH="0" baseline="0" noProof="0" dirty="0">
                  <a:ln>
                    <a:noFill/>
                  </a:ln>
                  <a:solidFill>
                    <a:srgbClr val="E7E6E6">
                      <a:lumMod val="50000"/>
                    </a:srgbClr>
                  </a:solidFill>
                  <a:effectLst/>
                  <a:uLnTx/>
                  <a:uFillTx/>
                  <a:latin typeface="Arial" panose="020B0604020202020204"/>
                  <a:ea typeface="+mn-ea"/>
                  <a:cs typeface="+mn-cs"/>
                </a:rPr>
                <a:t>to improve integration of physical health services in Chorley, South Ribble and Preston and a Board to oversee delivery </a:t>
              </a:r>
            </a:p>
            <a:p>
              <a:pPr marL="0" marR="0" lvl="0" indent="0" algn="ctr" defTabSz="266700" rtl="0" eaLnBrk="1" fontAlgn="auto" latinLnBrk="0" hangingPunct="1">
                <a:lnSpc>
                  <a:spcPct val="90000"/>
                </a:lnSpc>
                <a:spcBef>
                  <a:spcPct val="0"/>
                </a:spcBef>
                <a:spcAft>
                  <a:spcPct val="35000"/>
                </a:spcAft>
                <a:buClrTx/>
                <a:buSzTx/>
                <a:buFont typeface="Wingdings" panose="05000000000000000000" pitchFamily="2" charset="2"/>
                <a:buNone/>
                <a:tabLst/>
                <a:defRPr/>
              </a:pPr>
              <a:endParaRPr kumimoji="0" lang="en-GB" sz="1400" b="0" i="0" u="none" strike="noStrike" kern="1200" cap="none" spc="0" normalizeH="0" baseline="0" noProof="0" dirty="0">
                <a:ln>
                  <a:noFill/>
                </a:ln>
                <a:solidFill>
                  <a:srgbClr val="E7E6E6">
                    <a:lumMod val="50000"/>
                  </a:srgbClr>
                </a:solidFill>
                <a:effectLst/>
                <a:uLnTx/>
                <a:uFillTx/>
                <a:latin typeface="Arial" panose="020B0604020202020204"/>
                <a:ea typeface="+mn-ea"/>
                <a:cs typeface="+mn-cs"/>
              </a:endParaRPr>
            </a:p>
          </p:txBody>
        </p:sp>
      </p:grpSp>
      <p:grpSp>
        <p:nvGrpSpPr>
          <p:cNvPr id="22" name="Group 21">
            <a:extLst>
              <a:ext uri="{FF2B5EF4-FFF2-40B4-BE49-F238E27FC236}">
                <a16:creationId xmlns:a16="http://schemas.microsoft.com/office/drawing/2014/main" id="{868DAEA0-A965-698B-0A12-60F896BF870D}"/>
              </a:ext>
            </a:extLst>
          </p:cNvPr>
          <p:cNvGrpSpPr/>
          <p:nvPr/>
        </p:nvGrpSpPr>
        <p:grpSpPr>
          <a:xfrm>
            <a:off x="3075458" y="1216540"/>
            <a:ext cx="6667848" cy="1096964"/>
            <a:chOff x="2683357" y="0"/>
            <a:chExt cx="1670137" cy="1123224"/>
          </a:xfrm>
        </p:grpSpPr>
        <p:sp>
          <p:nvSpPr>
            <p:cNvPr id="23" name="Rectangle: Rounded Corners 22">
              <a:extLst>
                <a:ext uri="{FF2B5EF4-FFF2-40B4-BE49-F238E27FC236}">
                  <a16:creationId xmlns:a16="http://schemas.microsoft.com/office/drawing/2014/main" id="{F330E8F9-96B5-E1D8-64F8-A5F4E277534E}"/>
                </a:ext>
              </a:extLst>
            </p:cNvPr>
            <p:cNvSpPr/>
            <p:nvPr/>
          </p:nvSpPr>
          <p:spPr>
            <a:xfrm>
              <a:off x="2683357" y="0"/>
              <a:ext cx="1670137" cy="1058753"/>
            </a:xfrm>
            <a:prstGeom prst="roundRect">
              <a:avLst/>
            </a:prstGeom>
            <a:solidFill>
              <a:srgbClr val="FCBFBE">
                <a:alpha val="89804"/>
              </a:srgb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40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4" name="Rectangle: Rounded Corners 4">
              <a:extLst>
                <a:ext uri="{FF2B5EF4-FFF2-40B4-BE49-F238E27FC236}">
                  <a16:creationId xmlns:a16="http://schemas.microsoft.com/office/drawing/2014/main" id="{53D5DDB4-E778-BAE2-02A9-8BAFBF9EE2D7}"/>
                </a:ext>
              </a:extLst>
            </p:cNvPr>
            <p:cNvSpPr txBox="1"/>
            <p:nvPr/>
          </p:nvSpPr>
          <p:spPr>
            <a:xfrm>
              <a:off x="2720131" y="167839"/>
              <a:ext cx="1596589" cy="95538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2860" tIns="11430" rIns="22860" bIns="11430" numCol="1" spcCol="1270" anchor="ctr" anchorCtr="0">
              <a:noAutofit/>
            </a:bodyPr>
            <a:lstStyle/>
            <a:p>
              <a:pPr marL="0" marR="0" lvl="0" indent="0" algn="l" defTabSz="266700" rtl="0" eaLnBrk="1" fontAlgn="auto" latinLnBrk="0" hangingPunct="1">
                <a:lnSpc>
                  <a:spcPct val="90000"/>
                </a:lnSpc>
                <a:spcBef>
                  <a:spcPct val="0"/>
                </a:spcBef>
                <a:spcAft>
                  <a:spcPct val="35000"/>
                </a:spcAft>
                <a:buClrTx/>
                <a:buSzTx/>
                <a:buFontTx/>
                <a:buNone/>
                <a:tabLst/>
                <a:defRPr/>
              </a:pPr>
              <a:r>
                <a:rPr kumimoji="0" lang="en-GB" sz="1800" b="0" i="0" u="none" strike="noStrike" kern="1200" cap="none" spc="0" normalizeH="0" baseline="0" noProof="0" dirty="0">
                  <a:ln>
                    <a:noFill/>
                  </a:ln>
                  <a:solidFill>
                    <a:srgbClr val="E7E6E6">
                      <a:lumMod val="50000"/>
                    </a:srgbClr>
                  </a:solidFill>
                  <a:effectLst/>
                  <a:uLnTx/>
                  <a:uFillTx/>
                  <a:latin typeface="Arial" panose="020B0604020202020204"/>
                  <a:ea typeface="+mn-ea"/>
                  <a:cs typeface="+mn-cs"/>
                </a:rPr>
                <a:t>We have developed a </a:t>
              </a:r>
              <a:r>
                <a:rPr kumimoji="0" lang="en-GB" sz="1800" b="1" i="0" u="none" strike="noStrike" kern="1200" cap="none" spc="0" normalizeH="0" baseline="0" noProof="0" dirty="0">
                  <a:ln>
                    <a:noFill/>
                  </a:ln>
                  <a:solidFill>
                    <a:srgbClr val="E7E6E6">
                      <a:lumMod val="50000"/>
                    </a:srgbClr>
                  </a:solidFill>
                  <a:effectLst/>
                  <a:uLnTx/>
                  <a:uFillTx/>
                  <a:latin typeface="Arial" panose="020B0604020202020204"/>
                  <a:ea typeface="+mn-ea"/>
                  <a:cs typeface="+mn-cs"/>
                </a:rPr>
                <a:t>vision</a:t>
              </a:r>
              <a:r>
                <a:rPr kumimoji="0" lang="en-GB" sz="1800" b="0" i="0" u="none" strike="noStrike" kern="1200" cap="none" spc="0" normalizeH="0" baseline="0" noProof="0" dirty="0">
                  <a:ln>
                    <a:noFill/>
                  </a:ln>
                  <a:solidFill>
                    <a:srgbClr val="E7E6E6">
                      <a:lumMod val="50000"/>
                    </a:srgbClr>
                  </a:solidFill>
                  <a:effectLst/>
                  <a:uLnTx/>
                  <a:uFillTx/>
                  <a:latin typeface="Arial" panose="020B0604020202020204"/>
                  <a:ea typeface="+mn-ea"/>
                  <a:cs typeface="+mn-cs"/>
                </a:rPr>
                <a:t>, our </a:t>
              </a:r>
              <a:r>
                <a:rPr kumimoji="0" lang="en-GB" sz="1800" b="1" i="0" u="none" strike="noStrike" kern="1200" cap="none" spc="0" normalizeH="0" baseline="0" noProof="0" dirty="0">
                  <a:ln>
                    <a:noFill/>
                  </a:ln>
                  <a:solidFill>
                    <a:srgbClr val="E7E6E6">
                      <a:lumMod val="50000"/>
                    </a:srgbClr>
                  </a:solidFill>
                  <a:effectLst/>
                  <a:uLnTx/>
                  <a:uFillTx/>
                  <a:latin typeface="Arial" panose="020B0604020202020204"/>
                  <a:ea typeface="+mn-ea"/>
                  <a:cs typeface="+mn-cs"/>
                </a:rPr>
                <a:t>delivery am</a:t>
              </a:r>
              <a:r>
                <a:rPr kumimoji="0" lang="en-GB" sz="1800" b="0" i="0" u="none" strike="noStrike" kern="1200" cap="none" spc="0" normalizeH="0" baseline="0" noProof="0" dirty="0">
                  <a:ln>
                    <a:noFill/>
                  </a:ln>
                  <a:solidFill>
                    <a:srgbClr val="E7E6E6">
                      <a:lumMod val="50000"/>
                    </a:srgbClr>
                  </a:solidFill>
                  <a:effectLst/>
                  <a:uLnTx/>
                  <a:uFillTx/>
                  <a:latin typeface="Arial" panose="020B0604020202020204"/>
                  <a:ea typeface="+mn-ea"/>
                  <a:cs typeface="+mn-cs"/>
                </a:rPr>
                <a:t>bitions, and our </a:t>
              </a:r>
              <a:r>
                <a:rPr kumimoji="0" lang="en-GB" sz="1800" b="1" i="0" u="none" strike="noStrike" kern="1200" cap="none" spc="0" normalizeH="0" baseline="0" noProof="0" dirty="0">
                  <a:ln>
                    <a:noFill/>
                  </a:ln>
                  <a:solidFill>
                    <a:srgbClr val="E7E6E6">
                      <a:lumMod val="50000"/>
                    </a:srgbClr>
                  </a:solidFill>
                  <a:effectLst/>
                  <a:uLnTx/>
                  <a:uFillTx/>
                  <a:latin typeface="Arial" panose="020B0604020202020204"/>
                  <a:ea typeface="+mn-ea"/>
                  <a:cs typeface="+mn-cs"/>
                </a:rPr>
                <a:t>Lancashire Place Delivery Plan</a:t>
              </a:r>
            </a:p>
            <a:p>
              <a:pPr marL="0" marR="0" lvl="0" indent="0" algn="l" defTabSz="266700" rtl="0" eaLnBrk="1" fontAlgn="auto" latinLnBrk="0" hangingPunct="1">
                <a:lnSpc>
                  <a:spcPct val="90000"/>
                </a:lnSpc>
                <a:spcBef>
                  <a:spcPct val="0"/>
                </a:spcBef>
                <a:spcAft>
                  <a:spcPct val="35000"/>
                </a:spcAft>
                <a:buClrTx/>
                <a:buSzTx/>
                <a:buFont typeface="Wingdings" panose="05000000000000000000" pitchFamily="2" charset="2"/>
                <a:buNone/>
                <a:tabLst/>
                <a:defRPr/>
              </a:pPr>
              <a:endParaRPr kumimoji="0" lang="en-GB" sz="1200" b="0" i="0" u="none" strike="noStrike" kern="1200" cap="none" spc="0" normalizeH="0" baseline="0" noProof="0" dirty="0">
                <a:ln>
                  <a:noFill/>
                </a:ln>
                <a:solidFill>
                  <a:srgbClr val="E7E6E6">
                    <a:lumMod val="50000"/>
                  </a:srgbClr>
                </a:solidFill>
                <a:effectLst/>
                <a:uLnTx/>
                <a:uFillTx/>
                <a:latin typeface="Arial" panose="020B0604020202020204"/>
                <a:ea typeface="+mn-ea"/>
                <a:cs typeface="+mn-cs"/>
              </a:endParaRPr>
            </a:p>
          </p:txBody>
        </p:sp>
      </p:grpSp>
      <p:pic>
        <p:nvPicPr>
          <p:cNvPr id="20" name="Picture 19">
            <a:extLst>
              <a:ext uri="{FF2B5EF4-FFF2-40B4-BE49-F238E27FC236}">
                <a16:creationId xmlns:a16="http://schemas.microsoft.com/office/drawing/2014/main" id="{930E0A8E-7DB1-2576-E902-D9ECFCBB46C6}"/>
              </a:ext>
            </a:extLst>
          </p:cNvPr>
          <p:cNvPicPr>
            <a:picLocks noChangeAspect="1"/>
          </p:cNvPicPr>
          <p:nvPr/>
        </p:nvPicPr>
        <p:blipFill rotWithShape="1">
          <a:blip r:embed="rId2"/>
          <a:srcRect l="5471"/>
          <a:stretch/>
        </p:blipFill>
        <p:spPr>
          <a:xfrm>
            <a:off x="9798927" y="1072219"/>
            <a:ext cx="2311228" cy="1446838"/>
          </a:xfrm>
          <a:prstGeom prst="rect">
            <a:avLst/>
          </a:prstGeom>
        </p:spPr>
      </p:pic>
      <p:pic>
        <p:nvPicPr>
          <p:cNvPr id="25" name="Picture 24">
            <a:extLst>
              <a:ext uri="{FF2B5EF4-FFF2-40B4-BE49-F238E27FC236}">
                <a16:creationId xmlns:a16="http://schemas.microsoft.com/office/drawing/2014/main" id="{10200CFA-6A72-DC69-9B6F-84D60232570E}"/>
              </a:ext>
            </a:extLst>
          </p:cNvPr>
          <p:cNvPicPr>
            <a:picLocks noChangeAspect="1"/>
          </p:cNvPicPr>
          <p:nvPr/>
        </p:nvPicPr>
        <p:blipFill rotWithShape="1">
          <a:blip r:embed="rId3"/>
          <a:srcRect l="23512" t="20023" r="20971" b="19534"/>
          <a:stretch/>
        </p:blipFill>
        <p:spPr>
          <a:xfrm>
            <a:off x="9821055" y="2734245"/>
            <a:ext cx="2275264" cy="1341782"/>
          </a:xfrm>
          <a:prstGeom prst="rect">
            <a:avLst/>
          </a:prstGeom>
          <a:ln>
            <a:solidFill>
              <a:srgbClr val="B51D2C"/>
            </a:solidFill>
          </a:ln>
        </p:spPr>
      </p:pic>
      <p:pic>
        <p:nvPicPr>
          <p:cNvPr id="33" name="Picture 32">
            <a:extLst>
              <a:ext uri="{FF2B5EF4-FFF2-40B4-BE49-F238E27FC236}">
                <a16:creationId xmlns:a16="http://schemas.microsoft.com/office/drawing/2014/main" id="{C8461512-7A5A-96D7-6027-62A196FA541B}"/>
              </a:ext>
            </a:extLst>
          </p:cNvPr>
          <p:cNvPicPr>
            <a:picLocks noChangeAspect="1"/>
          </p:cNvPicPr>
          <p:nvPr/>
        </p:nvPicPr>
        <p:blipFill rotWithShape="1">
          <a:blip r:embed="rId4"/>
          <a:srcRect l="28191" t="37934" r="25664" b="20822"/>
          <a:stretch/>
        </p:blipFill>
        <p:spPr>
          <a:xfrm>
            <a:off x="9848556" y="4532107"/>
            <a:ext cx="2190250" cy="1039879"/>
          </a:xfrm>
          <a:prstGeom prst="rect">
            <a:avLst/>
          </a:prstGeom>
        </p:spPr>
      </p:pic>
      <p:pic>
        <p:nvPicPr>
          <p:cNvPr id="34" name="Picture 33">
            <a:extLst>
              <a:ext uri="{FF2B5EF4-FFF2-40B4-BE49-F238E27FC236}">
                <a16:creationId xmlns:a16="http://schemas.microsoft.com/office/drawing/2014/main" id="{BD5D2AE3-C4E5-BA64-9C4C-39825659A6C7}"/>
              </a:ext>
            </a:extLst>
          </p:cNvPr>
          <p:cNvPicPr>
            <a:picLocks noChangeAspect="1"/>
          </p:cNvPicPr>
          <p:nvPr/>
        </p:nvPicPr>
        <p:blipFill rotWithShape="1">
          <a:blip r:embed="rId5"/>
          <a:srcRect l="32931" t="36915" r="48326" b="21086"/>
          <a:stretch/>
        </p:blipFill>
        <p:spPr>
          <a:xfrm>
            <a:off x="10346926" y="5206894"/>
            <a:ext cx="992501" cy="1194178"/>
          </a:xfrm>
          <a:prstGeom prst="rect">
            <a:avLst/>
          </a:prstGeom>
        </p:spPr>
      </p:pic>
    </p:spTree>
    <p:extLst>
      <p:ext uri="{BB962C8B-B14F-4D97-AF65-F5344CB8AC3E}">
        <p14:creationId xmlns:p14="http://schemas.microsoft.com/office/powerpoint/2010/main" val="367324769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137697-D902-FB59-809C-75BDC2FEEE80}"/>
              </a:ext>
            </a:extLst>
          </p:cNvPr>
          <p:cNvSpPr>
            <a:spLocks noGrp="1"/>
          </p:cNvSpPr>
          <p:nvPr>
            <p:ph type="title"/>
          </p:nvPr>
        </p:nvSpPr>
        <p:spPr>
          <a:xfrm>
            <a:off x="875271" y="168738"/>
            <a:ext cx="10038806" cy="1325563"/>
          </a:xfrm>
        </p:spPr>
        <p:txBody>
          <a:bodyPr/>
          <a:lstStyle/>
          <a:p>
            <a:r>
              <a:rPr lang="en-GB" dirty="0">
                <a:solidFill>
                  <a:srgbClr val="B51D2C"/>
                </a:solidFill>
              </a:rPr>
              <a:t>What are our next steps?</a:t>
            </a:r>
          </a:p>
        </p:txBody>
      </p:sp>
      <p:graphicFrame>
        <p:nvGraphicFramePr>
          <p:cNvPr id="4" name="Content Placeholder 3">
            <a:extLst>
              <a:ext uri="{FF2B5EF4-FFF2-40B4-BE49-F238E27FC236}">
                <a16:creationId xmlns:a16="http://schemas.microsoft.com/office/drawing/2014/main" id="{A099D560-4957-B4F0-F507-6A293AFA54F3}"/>
              </a:ext>
            </a:extLst>
          </p:cNvPr>
          <p:cNvGraphicFramePr>
            <a:graphicFrameLocks noGrp="1"/>
          </p:cNvGraphicFramePr>
          <p:nvPr>
            <p:ph idx="1"/>
          </p:nvPr>
        </p:nvGraphicFramePr>
        <p:xfrm>
          <a:off x="1314994" y="1825625"/>
          <a:ext cx="10236646"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a:extLst>
              <a:ext uri="{FF2B5EF4-FFF2-40B4-BE49-F238E27FC236}">
                <a16:creationId xmlns:a16="http://schemas.microsoft.com/office/drawing/2014/main" id="{139E86B5-FF8D-2255-CE08-F21D8E2881E8}"/>
              </a:ext>
            </a:extLst>
          </p:cNvPr>
          <p:cNvSpPr txBox="1"/>
          <p:nvPr/>
        </p:nvSpPr>
        <p:spPr>
          <a:xfrm>
            <a:off x="968259" y="1309635"/>
            <a:ext cx="968928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rPr>
              <a:t>Before the end of the business year, we will have completed the following; </a:t>
            </a:r>
          </a:p>
        </p:txBody>
      </p:sp>
      <p:pic>
        <p:nvPicPr>
          <p:cNvPr id="6" name="Picture 5">
            <a:extLst>
              <a:ext uri="{FF2B5EF4-FFF2-40B4-BE49-F238E27FC236}">
                <a16:creationId xmlns:a16="http://schemas.microsoft.com/office/drawing/2014/main" id="{90E1E5FF-2852-05CC-3E2C-CE7F2A59F61E}"/>
              </a:ext>
            </a:extLst>
          </p:cNvPr>
          <p:cNvPicPr>
            <a:picLocks noChangeAspect="1"/>
          </p:cNvPicPr>
          <p:nvPr/>
        </p:nvPicPr>
        <p:blipFill rotWithShape="1">
          <a:blip r:embed="rId7"/>
          <a:srcRect l="24766" t="27644" r="40781" b="32836"/>
          <a:stretch/>
        </p:blipFill>
        <p:spPr>
          <a:xfrm>
            <a:off x="9388954" y="168738"/>
            <a:ext cx="2537178" cy="1576388"/>
          </a:xfrm>
          <a:prstGeom prst="rect">
            <a:avLst/>
          </a:prstGeom>
        </p:spPr>
      </p:pic>
    </p:spTree>
    <p:extLst>
      <p:ext uri="{BB962C8B-B14F-4D97-AF65-F5344CB8AC3E}">
        <p14:creationId xmlns:p14="http://schemas.microsoft.com/office/powerpoint/2010/main" val="75127555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ilhouette of a city&#10;&#10;Description automatically generated">
            <a:extLst>
              <a:ext uri="{FF2B5EF4-FFF2-40B4-BE49-F238E27FC236}">
                <a16:creationId xmlns:a16="http://schemas.microsoft.com/office/drawing/2014/main" id="{ED3837D7-325A-4940-BE48-6705320376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72547"/>
            <a:ext cx="12192000" cy="5579806"/>
          </a:xfrm>
          <a:prstGeom prst="rect">
            <a:avLst/>
          </a:prstGeom>
        </p:spPr>
      </p:pic>
      <p:sp>
        <p:nvSpPr>
          <p:cNvPr id="6" name="TextBox 5">
            <a:extLst>
              <a:ext uri="{FF2B5EF4-FFF2-40B4-BE49-F238E27FC236}">
                <a16:creationId xmlns:a16="http://schemas.microsoft.com/office/drawing/2014/main" id="{2A23641A-79FA-4861-88F4-7964120E8102}"/>
              </a:ext>
            </a:extLst>
          </p:cNvPr>
          <p:cNvSpPr txBox="1"/>
          <p:nvPr/>
        </p:nvSpPr>
        <p:spPr>
          <a:xfrm>
            <a:off x="260350" y="5124450"/>
            <a:ext cx="480060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Thriving Communities Together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South Cumbria</a:t>
            </a:r>
          </a:p>
        </p:txBody>
      </p:sp>
      <p:sp>
        <p:nvSpPr>
          <p:cNvPr id="7" name="TextBox 6">
            <a:extLst>
              <a:ext uri="{FF2B5EF4-FFF2-40B4-BE49-F238E27FC236}">
                <a16:creationId xmlns:a16="http://schemas.microsoft.com/office/drawing/2014/main" id="{254D5DD4-2728-42AF-B2F2-950C7F79F84E}"/>
              </a:ext>
            </a:extLst>
          </p:cNvPr>
          <p:cNvSpPr txBox="1"/>
          <p:nvPr/>
        </p:nvSpPr>
        <p:spPr>
          <a:xfrm>
            <a:off x="342899" y="698500"/>
            <a:ext cx="656785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t>Update from South Cumbria place</a:t>
            </a:r>
          </a:p>
        </p:txBody>
      </p:sp>
      <p:sp>
        <p:nvSpPr>
          <p:cNvPr id="8" name="Slide Number Placeholder 7">
            <a:extLst>
              <a:ext uri="{FF2B5EF4-FFF2-40B4-BE49-F238E27FC236}">
                <a16:creationId xmlns:a16="http://schemas.microsoft.com/office/drawing/2014/main" id="{4CF4D5CD-03E0-4F96-8BDA-ABFD340D4E11}"/>
              </a:ext>
            </a:extLst>
          </p:cNvPr>
          <p:cNvSpPr>
            <a:spLocks noGrp="1"/>
          </p:cNvSpPr>
          <p:nvPr>
            <p:ph type="sldNum" sz="quarter" idx="12"/>
          </p:nvPr>
        </p:nvSpPr>
        <p:spPr>
          <a:xfrm>
            <a:off x="86106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773501-A849-4862-9E29-EF020735AE50}" type="slidenum">
              <a:rPr kumimoji="0" lang="en-GB"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33437221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C3F1FD-5F72-91EA-655C-B8FB6C19450B}"/>
              </a:ext>
            </a:extLst>
          </p:cNvPr>
          <p:cNvSpPr>
            <a:spLocks noGrp="1"/>
          </p:cNvSpPr>
          <p:nvPr>
            <p:ph type="title"/>
          </p:nvPr>
        </p:nvSpPr>
        <p:spPr/>
        <p:txBody>
          <a:bodyPr/>
          <a:lstStyle/>
          <a:p>
            <a:r>
              <a:rPr lang="en-GB" dirty="0"/>
              <a:t>The South Cumbria place</a:t>
            </a:r>
          </a:p>
        </p:txBody>
      </p:sp>
      <p:sp>
        <p:nvSpPr>
          <p:cNvPr id="3" name="Content Placeholder 2">
            <a:extLst>
              <a:ext uri="{FF2B5EF4-FFF2-40B4-BE49-F238E27FC236}">
                <a16:creationId xmlns:a16="http://schemas.microsoft.com/office/drawing/2014/main" id="{5463ABC3-6ADA-D629-6637-E24A35AC6440}"/>
              </a:ext>
            </a:extLst>
          </p:cNvPr>
          <p:cNvSpPr>
            <a:spLocks noGrp="1"/>
          </p:cNvSpPr>
          <p:nvPr>
            <p:ph idx="1"/>
          </p:nvPr>
        </p:nvSpPr>
        <p:spPr/>
        <p:txBody>
          <a:bodyPr>
            <a:noAutofit/>
          </a:bodyPr>
          <a:lstStyle/>
          <a:p>
            <a:pPr>
              <a:spcBef>
                <a:spcPts val="0"/>
              </a:spcBef>
            </a:pPr>
            <a:r>
              <a:rPr lang="en-GB" sz="1800" dirty="0">
                <a:solidFill>
                  <a:schemeClr val="bg2">
                    <a:lumMod val="50000"/>
                  </a:schemeClr>
                </a:solidFill>
              </a:rPr>
              <a:t>Our mission is to </a:t>
            </a:r>
            <a:r>
              <a:rPr lang="en-GB" sz="1800" b="1" dirty="0">
                <a:solidFill>
                  <a:srgbClr val="21A699"/>
                </a:solidFill>
              </a:rPr>
              <a:t>support and enable our communities to thrive</a:t>
            </a:r>
            <a:r>
              <a:rPr lang="en-GB" sz="1800" dirty="0">
                <a:solidFill>
                  <a:schemeClr val="bg2">
                    <a:lumMod val="50000"/>
                  </a:schemeClr>
                </a:solidFill>
              </a:rPr>
              <a:t>, by working together with compassion, openness and respect, to improve the health and wellbeing of everyone in South Cumbria</a:t>
            </a:r>
          </a:p>
          <a:p>
            <a:pPr marL="0" indent="0">
              <a:spcBef>
                <a:spcPts val="0"/>
              </a:spcBef>
              <a:buNone/>
            </a:pPr>
            <a:endParaRPr lang="en-US" sz="1000" dirty="0"/>
          </a:p>
          <a:p>
            <a:pPr>
              <a:spcBef>
                <a:spcPts val="0"/>
              </a:spcBef>
            </a:pPr>
            <a:r>
              <a:rPr lang="en-US" sz="1800" dirty="0"/>
              <a:t>Uniquely in the LSC ICB, the South Cumbria place is not co-terminus with any Local Authority. The South Cumbria place includes two thirds of the footprint of Westmorland and Furness Council, the southern part of Cumberland Council, and the western part of North Yorkshire Council. </a:t>
            </a:r>
          </a:p>
          <a:p>
            <a:pPr marL="0" indent="0">
              <a:spcBef>
                <a:spcPts val="0"/>
              </a:spcBef>
              <a:buNone/>
            </a:pPr>
            <a:endParaRPr lang="en-US" sz="1000" dirty="0"/>
          </a:p>
          <a:p>
            <a:pPr>
              <a:spcBef>
                <a:spcPts val="0"/>
              </a:spcBef>
            </a:pPr>
            <a:r>
              <a:rPr lang="en-US" sz="1800" dirty="0"/>
              <a:t>Building our team</a:t>
            </a:r>
          </a:p>
          <a:p>
            <a:pPr marL="0" indent="0">
              <a:spcBef>
                <a:spcPts val="0"/>
              </a:spcBef>
              <a:buNone/>
            </a:pPr>
            <a:r>
              <a:rPr lang="en-US" sz="1800" dirty="0"/>
              <a:t>   (1) Clinical and Care Professional Leads (CCPLs)</a:t>
            </a:r>
          </a:p>
          <a:p>
            <a:pPr>
              <a:spcBef>
                <a:spcPts val="0"/>
              </a:spcBef>
            </a:pPr>
            <a:endParaRPr lang="en-US" sz="1800" dirty="0"/>
          </a:p>
          <a:p>
            <a:pPr>
              <a:spcBef>
                <a:spcPts val="0"/>
              </a:spcBef>
            </a:pPr>
            <a:endParaRPr lang="en-US" sz="1800" dirty="0"/>
          </a:p>
          <a:p>
            <a:pPr>
              <a:spcBef>
                <a:spcPts val="0"/>
              </a:spcBef>
            </a:pPr>
            <a:endParaRPr lang="en-US" sz="1800" dirty="0"/>
          </a:p>
          <a:p>
            <a:pPr>
              <a:spcBef>
                <a:spcPts val="0"/>
              </a:spcBef>
            </a:pPr>
            <a:endParaRPr lang="en-US" sz="1800" dirty="0"/>
          </a:p>
          <a:p>
            <a:pPr marL="0" indent="0">
              <a:spcBef>
                <a:spcPts val="0"/>
              </a:spcBef>
              <a:buNone/>
            </a:pPr>
            <a:endParaRPr lang="en-US" sz="1800" dirty="0"/>
          </a:p>
          <a:p>
            <a:pPr marL="0" indent="0">
              <a:spcBef>
                <a:spcPts val="0"/>
              </a:spcBef>
              <a:buNone/>
            </a:pPr>
            <a:r>
              <a:rPr lang="en-US" sz="1800" dirty="0"/>
              <a:t>    (2) South Cumbria Place Based Partnership roles</a:t>
            </a:r>
          </a:p>
          <a:p>
            <a:pPr marL="0" indent="0">
              <a:spcBef>
                <a:spcPts val="0"/>
              </a:spcBef>
              <a:buNone/>
            </a:pPr>
            <a:endParaRPr lang="en-US" sz="1800" dirty="0"/>
          </a:p>
          <a:p>
            <a:pPr marL="0" indent="0">
              <a:spcBef>
                <a:spcPts val="0"/>
              </a:spcBef>
              <a:buNone/>
            </a:pPr>
            <a:endParaRPr lang="en-US" sz="1800" dirty="0"/>
          </a:p>
          <a:p>
            <a:pPr marL="0" indent="0">
              <a:spcBef>
                <a:spcPts val="0"/>
              </a:spcBef>
              <a:buNone/>
            </a:pPr>
            <a:endParaRPr lang="en-US" sz="1800" dirty="0"/>
          </a:p>
          <a:p>
            <a:pPr marL="914400" lvl="2" indent="0">
              <a:spcBef>
                <a:spcPts val="0"/>
              </a:spcBef>
              <a:buNone/>
            </a:pPr>
            <a:endParaRPr lang="en-GB" sz="1800" dirty="0"/>
          </a:p>
        </p:txBody>
      </p:sp>
      <p:sp>
        <p:nvSpPr>
          <p:cNvPr id="4" name="Slide Number Placeholder 3">
            <a:extLst>
              <a:ext uri="{FF2B5EF4-FFF2-40B4-BE49-F238E27FC236}">
                <a16:creationId xmlns:a16="http://schemas.microsoft.com/office/drawing/2014/main" id="{D9CB3592-D538-2564-2C4D-E47AE59E76C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773501-A849-4862-9E29-EF020735AE50}" type="slidenum">
              <a:rPr kumimoji="0" lang="en-GB" sz="28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2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5" name="Rectangle: Rounded Corners 4">
            <a:extLst>
              <a:ext uri="{FF2B5EF4-FFF2-40B4-BE49-F238E27FC236}">
                <a16:creationId xmlns:a16="http://schemas.microsoft.com/office/drawing/2014/main" id="{0AEEDFEE-31BF-B5BA-2B82-3CB33E4F1B32}"/>
              </a:ext>
            </a:extLst>
          </p:cNvPr>
          <p:cNvSpPr/>
          <p:nvPr/>
        </p:nvSpPr>
        <p:spPr>
          <a:xfrm>
            <a:off x="1899136" y="4512963"/>
            <a:ext cx="1960685" cy="756000"/>
          </a:xfrm>
          <a:prstGeom prst="roundRect">
            <a:avLst/>
          </a:prstGeom>
          <a:solidFill>
            <a:srgbClr val="21A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white"/>
                </a:solidFill>
                <a:effectLst/>
                <a:uLnTx/>
                <a:uFillTx/>
                <a:latin typeface="Arial" panose="020B0604020202020204"/>
                <a:ea typeface="+mn-ea"/>
                <a:cs typeface="+mn-cs"/>
              </a:rPr>
              <a:t>CCPL (South Cumbria)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Arial" panose="020B0604020202020204"/>
                <a:ea typeface="+mn-ea"/>
                <a:cs typeface="+mn-cs"/>
              </a:rPr>
              <a:t>Dr Lauren Dixon</a:t>
            </a:r>
          </a:p>
        </p:txBody>
      </p:sp>
      <p:sp>
        <p:nvSpPr>
          <p:cNvPr id="6" name="Rectangle: Rounded Corners 5">
            <a:extLst>
              <a:ext uri="{FF2B5EF4-FFF2-40B4-BE49-F238E27FC236}">
                <a16:creationId xmlns:a16="http://schemas.microsoft.com/office/drawing/2014/main" id="{58B3CC7B-C9B6-D900-EA71-A4E7460FB122}"/>
              </a:ext>
            </a:extLst>
          </p:cNvPr>
          <p:cNvSpPr/>
          <p:nvPr/>
        </p:nvSpPr>
        <p:spPr>
          <a:xfrm>
            <a:off x="3950674" y="4512963"/>
            <a:ext cx="1960685" cy="756000"/>
          </a:xfrm>
          <a:prstGeom prst="roundRect">
            <a:avLst/>
          </a:prstGeom>
          <a:solidFill>
            <a:srgbClr val="21A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white"/>
                </a:solidFill>
                <a:effectLst/>
                <a:uLnTx/>
                <a:uFillTx/>
                <a:latin typeface="Arial" panose="020B0604020202020204"/>
                <a:ea typeface="+mn-ea"/>
                <a:cs typeface="+mn-cs"/>
              </a:rPr>
              <a:t>CCPL (Mental Health)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Arial" panose="020B0604020202020204"/>
                <a:ea typeface="+mn-ea"/>
                <a:cs typeface="+mn-cs"/>
              </a:rPr>
              <a:t>Dr Jim Hacking</a:t>
            </a:r>
          </a:p>
        </p:txBody>
      </p:sp>
      <p:sp>
        <p:nvSpPr>
          <p:cNvPr id="7" name="Rectangle: Rounded Corners 6">
            <a:extLst>
              <a:ext uri="{FF2B5EF4-FFF2-40B4-BE49-F238E27FC236}">
                <a16:creationId xmlns:a16="http://schemas.microsoft.com/office/drawing/2014/main" id="{71634F25-216E-CC95-907B-AC80FB78855A}"/>
              </a:ext>
            </a:extLst>
          </p:cNvPr>
          <p:cNvSpPr/>
          <p:nvPr/>
        </p:nvSpPr>
        <p:spPr>
          <a:xfrm>
            <a:off x="6002212" y="4512963"/>
            <a:ext cx="1960685" cy="756000"/>
          </a:xfrm>
          <a:prstGeom prst="roundRect">
            <a:avLst/>
          </a:prstGeom>
          <a:solidFill>
            <a:srgbClr val="21A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white"/>
                </a:solidFill>
                <a:effectLst/>
                <a:uLnTx/>
                <a:uFillTx/>
                <a:latin typeface="Arial" panose="020B0604020202020204"/>
                <a:ea typeface="+mn-ea"/>
                <a:cs typeface="+mn-cs"/>
              </a:rPr>
              <a:t>CCPL (Cancer)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Arial" panose="020B0604020202020204"/>
                <a:ea typeface="+mn-ea"/>
                <a:cs typeface="+mn-cs"/>
              </a:rPr>
              <a:t>Interviews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Arial" panose="020B0604020202020204"/>
                <a:ea typeface="+mn-ea"/>
                <a:cs typeface="+mn-cs"/>
              </a:rPr>
              <a:t>3</a:t>
            </a:r>
            <a:r>
              <a:rPr kumimoji="0" lang="en-GB" sz="1200" b="0" i="0" u="none" strike="noStrike" kern="1200" cap="none" spc="0" normalizeH="0" baseline="30000" noProof="0" dirty="0">
                <a:ln>
                  <a:noFill/>
                </a:ln>
                <a:solidFill>
                  <a:prstClr val="white"/>
                </a:solidFill>
                <a:effectLst/>
                <a:uLnTx/>
                <a:uFillTx/>
                <a:latin typeface="Arial" panose="020B0604020202020204"/>
                <a:ea typeface="+mn-ea"/>
                <a:cs typeface="+mn-cs"/>
              </a:rPr>
              <a:t>rd</a:t>
            </a:r>
            <a:r>
              <a:rPr kumimoji="0" lang="en-GB" sz="1200" b="0" i="0" u="none" strike="noStrike" kern="1200" cap="none" spc="0" normalizeH="0" baseline="0" noProof="0" dirty="0">
                <a:ln>
                  <a:noFill/>
                </a:ln>
                <a:solidFill>
                  <a:prstClr val="white"/>
                </a:solidFill>
                <a:effectLst/>
                <a:uLnTx/>
                <a:uFillTx/>
                <a:latin typeface="Arial" panose="020B0604020202020204"/>
                <a:ea typeface="+mn-ea"/>
                <a:cs typeface="+mn-cs"/>
              </a:rPr>
              <a:t> October  2023</a:t>
            </a:r>
          </a:p>
        </p:txBody>
      </p:sp>
      <p:sp>
        <p:nvSpPr>
          <p:cNvPr id="8" name="Rectangle: Rounded Corners 7">
            <a:extLst>
              <a:ext uri="{FF2B5EF4-FFF2-40B4-BE49-F238E27FC236}">
                <a16:creationId xmlns:a16="http://schemas.microsoft.com/office/drawing/2014/main" id="{301A1833-872C-3791-272F-FAE817EB345D}"/>
              </a:ext>
            </a:extLst>
          </p:cNvPr>
          <p:cNvSpPr/>
          <p:nvPr/>
        </p:nvSpPr>
        <p:spPr>
          <a:xfrm>
            <a:off x="8053750" y="4512963"/>
            <a:ext cx="1960685" cy="756000"/>
          </a:xfrm>
          <a:prstGeom prst="roundRect">
            <a:avLst/>
          </a:prstGeom>
          <a:solidFill>
            <a:srgbClr val="21A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white"/>
                </a:solidFill>
                <a:effectLst/>
                <a:uLnTx/>
                <a:uFillTx/>
                <a:latin typeface="Arial" panose="020B0604020202020204"/>
                <a:ea typeface="+mn-ea"/>
                <a:cs typeface="+mn-cs"/>
              </a:rPr>
              <a:t>CCPL (Quality)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Arial" panose="020B0604020202020204"/>
                <a:ea typeface="+mn-ea"/>
                <a:cs typeface="+mn-cs"/>
              </a:rPr>
              <a:t>Recruitment starts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Arial" panose="020B0604020202020204"/>
                <a:ea typeface="+mn-ea"/>
                <a:cs typeface="+mn-cs"/>
              </a:rPr>
              <a:t>25</a:t>
            </a:r>
            <a:r>
              <a:rPr kumimoji="0" lang="en-GB" sz="1200" b="0" i="0" u="none" strike="noStrike" kern="1200" cap="none" spc="0" normalizeH="0" baseline="30000" noProof="0" dirty="0">
                <a:ln>
                  <a:noFill/>
                </a:ln>
                <a:solidFill>
                  <a:prstClr val="white"/>
                </a:solidFill>
                <a:effectLst/>
                <a:uLnTx/>
                <a:uFillTx/>
                <a:latin typeface="Arial" panose="020B0604020202020204"/>
                <a:ea typeface="+mn-ea"/>
                <a:cs typeface="+mn-cs"/>
              </a:rPr>
              <a:t>th</a:t>
            </a:r>
            <a:r>
              <a:rPr kumimoji="0" lang="en-GB" sz="1200" b="0" i="0" u="none" strike="noStrike" kern="1200" cap="none" spc="0" normalizeH="0" baseline="0" noProof="0" dirty="0">
                <a:ln>
                  <a:noFill/>
                </a:ln>
                <a:solidFill>
                  <a:prstClr val="white"/>
                </a:solidFill>
                <a:effectLst/>
                <a:uLnTx/>
                <a:uFillTx/>
                <a:latin typeface="Arial" panose="020B0604020202020204"/>
                <a:ea typeface="+mn-ea"/>
                <a:cs typeface="+mn-cs"/>
              </a:rPr>
              <a:t> September 2023</a:t>
            </a:r>
          </a:p>
        </p:txBody>
      </p:sp>
      <p:sp>
        <p:nvSpPr>
          <p:cNvPr id="9" name="Rectangle: Rounded Corners 8">
            <a:extLst>
              <a:ext uri="{FF2B5EF4-FFF2-40B4-BE49-F238E27FC236}">
                <a16:creationId xmlns:a16="http://schemas.microsoft.com/office/drawing/2014/main" id="{E3EDB84E-DF83-64A3-B3FF-AC9E63E2DB1C}"/>
              </a:ext>
            </a:extLst>
          </p:cNvPr>
          <p:cNvSpPr/>
          <p:nvPr/>
        </p:nvSpPr>
        <p:spPr>
          <a:xfrm>
            <a:off x="10105290" y="4512963"/>
            <a:ext cx="1960685" cy="756000"/>
          </a:xfrm>
          <a:prstGeom prst="roundRect">
            <a:avLst/>
          </a:prstGeom>
          <a:solidFill>
            <a:srgbClr val="21A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white"/>
                </a:solidFill>
                <a:effectLst/>
                <a:uLnTx/>
                <a:uFillTx/>
                <a:latin typeface="Arial" panose="020B0604020202020204"/>
                <a:ea typeface="+mn-ea"/>
                <a:cs typeface="+mn-cs"/>
              </a:rPr>
              <a:t>CCPL (Digital)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Arial" panose="020B0604020202020204"/>
                <a:ea typeface="+mn-ea"/>
                <a:cs typeface="+mn-cs"/>
              </a:rPr>
              <a:t>Recruitment starts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Arial" panose="020B0604020202020204"/>
                <a:ea typeface="+mn-ea"/>
                <a:cs typeface="+mn-cs"/>
              </a:rPr>
              <a:t>25</a:t>
            </a:r>
            <a:r>
              <a:rPr kumimoji="0" lang="en-GB" sz="1200" b="0" i="0" u="none" strike="noStrike" kern="1200" cap="none" spc="0" normalizeH="0" baseline="30000" noProof="0" dirty="0">
                <a:ln>
                  <a:noFill/>
                </a:ln>
                <a:solidFill>
                  <a:prstClr val="white"/>
                </a:solidFill>
                <a:effectLst/>
                <a:uLnTx/>
                <a:uFillTx/>
                <a:latin typeface="Arial" panose="020B0604020202020204"/>
                <a:ea typeface="+mn-ea"/>
                <a:cs typeface="+mn-cs"/>
              </a:rPr>
              <a:t>th</a:t>
            </a:r>
            <a:r>
              <a:rPr kumimoji="0" lang="en-GB" sz="1200" b="0" i="0" u="none" strike="noStrike" kern="1200" cap="none" spc="0" normalizeH="0" baseline="0" noProof="0" dirty="0">
                <a:ln>
                  <a:noFill/>
                </a:ln>
                <a:solidFill>
                  <a:prstClr val="white"/>
                </a:solidFill>
                <a:effectLst/>
                <a:uLnTx/>
                <a:uFillTx/>
                <a:latin typeface="Arial" panose="020B0604020202020204"/>
                <a:ea typeface="+mn-ea"/>
                <a:cs typeface="+mn-cs"/>
              </a:rPr>
              <a:t> September 2023</a:t>
            </a:r>
            <a:endParaRPr kumimoji="0" lang="en-GB" sz="1200" b="1"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15" name="Rectangle: Rounded Corners 14">
            <a:extLst>
              <a:ext uri="{FF2B5EF4-FFF2-40B4-BE49-F238E27FC236}">
                <a16:creationId xmlns:a16="http://schemas.microsoft.com/office/drawing/2014/main" id="{D5B69FE1-59CC-43E8-8B22-6E67B5B85632}"/>
              </a:ext>
            </a:extLst>
          </p:cNvPr>
          <p:cNvSpPr/>
          <p:nvPr/>
        </p:nvSpPr>
        <p:spPr>
          <a:xfrm>
            <a:off x="1899136" y="5933900"/>
            <a:ext cx="1960685" cy="756000"/>
          </a:xfrm>
          <a:prstGeom prst="roundRect">
            <a:avLst/>
          </a:prstGeom>
          <a:solidFill>
            <a:srgbClr val="21A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white"/>
                </a:solidFill>
                <a:effectLst/>
                <a:uLnTx/>
                <a:uFillTx/>
                <a:latin typeface="Arial" panose="020B0604020202020204"/>
                <a:ea typeface="+mn-ea"/>
                <a:cs typeface="+mn-cs"/>
              </a:rPr>
              <a:t>Place Delivery roles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Arial" panose="020B0604020202020204"/>
                <a:ea typeface="+mn-ea"/>
                <a:cs typeface="+mn-cs"/>
              </a:rPr>
              <a:t>Awaiting approval via vacancy control process</a:t>
            </a:r>
          </a:p>
        </p:txBody>
      </p:sp>
    </p:spTree>
    <p:extLst>
      <p:ext uri="{BB962C8B-B14F-4D97-AF65-F5344CB8AC3E}">
        <p14:creationId xmlns:p14="http://schemas.microsoft.com/office/powerpoint/2010/main" val="144590119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E03E24-AA58-6F1D-5E0C-1D8DAAE7C9EC}"/>
              </a:ext>
            </a:extLst>
          </p:cNvPr>
          <p:cNvSpPr>
            <a:spLocks noGrp="1"/>
          </p:cNvSpPr>
          <p:nvPr>
            <p:ph type="title"/>
          </p:nvPr>
        </p:nvSpPr>
        <p:spPr/>
        <p:txBody>
          <a:bodyPr/>
          <a:lstStyle/>
          <a:p>
            <a:r>
              <a:rPr lang="en-GB" dirty="0"/>
              <a:t>The South Cumbria approach</a:t>
            </a:r>
          </a:p>
        </p:txBody>
      </p:sp>
      <p:sp>
        <p:nvSpPr>
          <p:cNvPr id="4" name="Slide Number Placeholder 3">
            <a:extLst>
              <a:ext uri="{FF2B5EF4-FFF2-40B4-BE49-F238E27FC236}">
                <a16:creationId xmlns:a16="http://schemas.microsoft.com/office/drawing/2014/main" id="{77C13F27-9695-4DBB-B363-2E65D7BEDA7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773501-A849-4862-9E29-EF020735AE50}" type="slidenum">
              <a:rPr kumimoji="0" lang="en-GB" sz="28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2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5" name="Arrow: Right 4">
            <a:extLst>
              <a:ext uri="{FF2B5EF4-FFF2-40B4-BE49-F238E27FC236}">
                <a16:creationId xmlns:a16="http://schemas.microsoft.com/office/drawing/2014/main" id="{CB733975-3CC6-0DDC-01A1-A5B328B1C394}"/>
              </a:ext>
            </a:extLst>
          </p:cNvPr>
          <p:cNvSpPr/>
          <p:nvPr/>
        </p:nvSpPr>
        <p:spPr>
          <a:xfrm>
            <a:off x="1320523" y="4969440"/>
            <a:ext cx="10322169" cy="465992"/>
          </a:xfrm>
          <a:prstGeom prst="rightArrow">
            <a:avLst/>
          </a:prstGeom>
          <a:solidFill>
            <a:srgbClr val="21A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aphicFrame>
        <p:nvGraphicFramePr>
          <p:cNvPr id="6" name="Diagram 5">
            <a:extLst>
              <a:ext uri="{FF2B5EF4-FFF2-40B4-BE49-F238E27FC236}">
                <a16:creationId xmlns:a16="http://schemas.microsoft.com/office/drawing/2014/main" id="{F6075449-4DB7-C223-E48C-21B7DDB522A8}"/>
              </a:ext>
            </a:extLst>
          </p:cNvPr>
          <p:cNvGraphicFramePr>
            <a:graphicFrameLocks noChangeAspect="1"/>
          </p:cNvGraphicFramePr>
          <p:nvPr/>
        </p:nvGraphicFramePr>
        <p:xfrm>
          <a:off x="8771525" y="269793"/>
          <a:ext cx="4599918" cy="30666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extBox 6">
            <a:extLst>
              <a:ext uri="{FF2B5EF4-FFF2-40B4-BE49-F238E27FC236}">
                <a16:creationId xmlns:a16="http://schemas.microsoft.com/office/drawing/2014/main" id="{AF9DCC03-C444-4F7B-2C6A-6AAFAFE9F77B}"/>
              </a:ext>
            </a:extLst>
          </p:cNvPr>
          <p:cNvSpPr txBox="1"/>
          <p:nvPr/>
        </p:nvSpPr>
        <p:spPr>
          <a:xfrm>
            <a:off x="1320523" y="1493545"/>
            <a:ext cx="8669216" cy="978729"/>
          </a:xfrm>
          <a:prstGeom prst="rect">
            <a:avLst/>
          </a:prstGeom>
          <a:noFill/>
        </p:spPr>
        <p:txBody>
          <a:bodyPr wrap="square" rtlCol="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E7E6E6">
                    <a:lumMod val="50000"/>
                  </a:srgbClr>
                </a:solidFill>
                <a:effectLst/>
                <a:uLnTx/>
                <a:uFillTx/>
                <a:latin typeface="Arial" panose="020B0604020202020204"/>
                <a:ea typeface="+mn-ea"/>
                <a:cs typeface="+mn-cs"/>
              </a:rPr>
              <a:t>A series of </a:t>
            </a:r>
            <a:r>
              <a:rPr kumimoji="0" lang="en-GB" sz="1600" b="1" i="0" u="none" strike="noStrike" kern="1200" cap="none" spc="0" normalizeH="0" baseline="0" noProof="0" dirty="0">
                <a:ln>
                  <a:noFill/>
                </a:ln>
                <a:solidFill>
                  <a:srgbClr val="21A699"/>
                </a:solidFill>
                <a:effectLst/>
                <a:uLnTx/>
                <a:uFillTx/>
                <a:latin typeface="Arial" panose="020B0604020202020204"/>
                <a:ea typeface="+mn-ea"/>
                <a:cs typeface="+mn-cs"/>
              </a:rPr>
              <a:t>interactive, collaborative workshops </a:t>
            </a:r>
            <a:r>
              <a:rPr kumimoji="0" lang="en-GB" sz="1600" b="0" i="0" u="none" strike="noStrike" kern="1200" cap="none" spc="0" normalizeH="0" baseline="0" noProof="0" dirty="0">
                <a:ln>
                  <a:noFill/>
                </a:ln>
                <a:solidFill>
                  <a:srgbClr val="E7E6E6">
                    <a:lumMod val="50000"/>
                  </a:srgbClr>
                </a:solidFill>
                <a:effectLst/>
                <a:uLnTx/>
                <a:uFillTx/>
                <a:latin typeface="Arial" panose="020B0604020202020204"/>
                <a:ea typeface="+mn-ea"/>
                <a:cs typeface="+mn-cs"/>
              </a:rPr>
              <a:t>involving partners from a wide range of sectors and organisations. We have seen sustained attendance, enthusiasm and participation  which has enabled us to build relationships and develop together ‘at the speed of trust’ as new organisations have formed and as we have transitioned to a new place footprint.</a:t>
            </a:r>
          </a:p>
        </p:txBody>
      </p:sp>
      <p:sp>
        <p:nvSpPr>
          <p:cNvPr id="10" name="TextBox 9">
            <a:extLst>
              <a:ext uri="{FF2B5EF4-FFF2-40B4-BE49-F238E27FC236}">
                <a16:creationId xmlns:a16="http://schemas.microsoft.com/office/drawing/2014/main" id="{F689AD15-E0B2-4288-AA5C-8277BBCF9AEF}"/>
              </a:ext>
            </a:extLst>
          </p:cNvPr>
          <p:cNvSpPr txBox="1"/>
          <p:nvPr/>
        </p:nvSpPr>
        <p:spPr>
          <a:xfrm>
            <a:off x="7865781" y="3154518"/>
            <a:ext cx="3005696" cy="1421928"/>
          </a:xfrm>
          <a:prstGeom prst="rect">
            <a:avLst/>
          </a:prstGeom>
          <a:noFill/>
        </p:spPr>
        <p:txBody>
          <a:bodyPr wrap="square" rtlCol="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21A699"/>
                </a:solidFill>
                <a:effectLst/>
                <a:uLnTx/>
                <a:uFillTx/>
                <a:latin typeface="Arial" panose="020B0604020202020204"/>
                <a:ea typeface="+mn-ea"/>
                <a:cs typeface="+mn-cs"/>
              </a:rPr>
              <a:t>September 2023</a:t>
            </a:r>
          </a:p>
          <a:p>
            <a:pPr marL="87313" marR="0" lvl="0" indent="-87313"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E7E6E6">
                    <a:lumMod val="50000"/>
                  </a:srgbClr>
                </a:solidFill>
                <a:effectLst/>
                <a:uLnTx/>
                <a:uFillTx/>
                <a:latin typeface="Arial" panose="020B0604020202020204"/>
                <a:ea typeface="+mn-ea"/>
                <a:cs typeface="+mn-cs"/>
              </a:rPr>
              <a:t>Promoting Independence Programme (Adult Social Care)</a:t>
            </a:r>
          </a:p>
          <a:p>
            <a:pPr marL="87313" marR="0" lvl="0" indent="-87313"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E7E6E6">
                    <a:lumMod val="50000"/>
                  </a:srgbClr>
                </a:solidFill>
                <a:effectLst/>
                <a:uLnTx/>
                <a:uFillTx/>
                <a:latin typeface="Arial" panose="020B0604020202020204"/>
                <a:ea typeface="+mn-ea"/>
                <a:cs typeface="+mn-cs"/>
              </a:rPr>
              <a:t>Clinical and Care Professional Leadership &amp; implementation of the framework in the South Cumbria place </a:t>
            </a:r>
            <a:endParaRPr kumimoji="0" lang="en-GB" sz="1200" b="0" i="0" u="none" strike="noStrike" kern="1200" cap="none" spc="0" normalizeH="0" baseline="0" noProof="0" dirty="0">
              <a:ln>
                <a:noFill/>
              </a:ln>
              <a:solidFill>
                <a:srgbClr val="E7E6E6">
                  <a:lumMod val="50000"/>
                </a:srgbClr>
              </a:solidFill>
              <a:effectLst/>
              <a:uLnTx/>
              <a:uFillTx/>
              <a:latin typeface="Arial" panose="020B0604020202020204"/>
              <a:ea typeface="+mn-ea"/>
              <a:cs typeface="+mn-cs"/>
            </a:endParaRPr>
          </a:p>
          <a:p>
            <a:pPr marL="87313" marR="0" lvl="0" indent="-87313"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E7E6E6">
                    <a:lumMod val="50000"/>
                  </a:srgbClr>
                </a:solidFill>
                <a:effectLst/>
                <a:uLnTx/>
                <a:uFillTx/>
                <a:latin typeface="Arial" panose="020B0604020202020204"/>
                <a:ea typeface="+mn-ea"/>
                <a:cs typeface="+mn-cs"/>
              </a:rPr>
              <a:t>Children and young people’s mental health and emotional wellbeing</a:t>
            </a:r>
          </a:p>
        </p:txBody>
      </p:sp>
      <p:sp>
        <p:nvSpPr>
          <p:cNvPr id="16" name="TextBox 15">
            <a:extLst>
              <a:ext uri="{FF2B5EF4-FFF2-40B4-BE49-F238E27FC236}">
                <a16:creationId xmlns:a16="http://schemas.microsoft.com/office/drawing/2014/main" id="{7B58CA6A-2201-72A8-2E59-98640DEE545C}"/>
              </a:ext>
            </a:extLst>
          </p:cNvPr>
          <p:cNvSpPr txBox="1"/>
          <p:nvPr/>
        </p:nvSpPr>
        <p:spPr>
          <a:xfrm>
            <a:off x="2974857" y="5435432"/>
            <a:ext cx="2681654" cy="1255728"/>
          </a:xfrm>
          <a:prstGeom prst="rect">
            <a:avLst/>
          </a:prstGeom>
          <a:noFill/>
        </p:spPr>
        <p:txBody>
          <a:bodyPr wrap="square" rtlCol="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21A699"/>
                </a:solidFill>
                <a:effectLst/>
                <a:uLnTx/>
                <a:uFillTx/>
                <a:latin typeface="Arial" panose="020B0604020202020204"/>
                <a:ea typeface="+mn-ea"/>
                <a:cs typeface="+mn-cs"/>
              </a:rPr>
              <a:t>May 2023</a:t>
            </a:r>
          </a:p>
          <a:p>
            <a:pPr marL="87313" marR="0" lvl="0" indent="-87313"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E7E6E6">
                    <a:lumMod val="50000"/>
                  </a:srgbClr>
                </a:solidFill>
                <a:effectLst/>
                <a:uLnTx/>
                <a:uFillTx/>
                <a:latin typeface="Arial" panose="020B0604020202020204"/>
                <a:ea typeface="+mn-ea"/>
                <a:cs typeface="+mn-cs"/>
              </a:rPr>
              <a:t>Co-created mission, values and behaviours</a:t>
            </a:r>
          </a:p>
          <a:p>
            <a:pPr marL="87313" marR="0" lvl="0" indent="-87313"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E7E6E6">
                    <a:lumMod val="50000"/>
                  </a:srgbClr>
                </a:solidFill>
                <a:effectLst/>
                <a:uLnTx/>
                <a:uFillTx/>
                <a:latin typeface="Arial" panose="020B0604020202020204"/>
                <a:ea typeface="+mn-ea"/>
                <a:cs typeface="+mn-cs"/>
              </a:rPr>
              <a:t>Review of place integration deal proposals</a:t>
            </a:r>
          </a:p>
          <a:p>
            <a:pPr marL="87313" marR="0" lvl="0" indent="-87313"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E7E6E6">
                    <a:lumMod val="50000"/>
                  </a:srgbClr>
                </a:solidFill>
                <a:effectLst/>
                <a:uLnTx/>
                <a:uFillTx/>
                <a:latin typeface="Arial" panose="020B0604020202020204"/>
                <a:ea typeface="+mn-ea"/>
                <a:cs typeface="+mn-cs"/>
              </a:rPr>
              <a:t>Updates from 3 x workstreams</a:t>
            </a:r>
          </a:p>
          <a:p>
            <a:pPr marL="87313" marR="0" lvl="0" indent="-87313"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E7E6E6">
                    <a:lumMod val="50000"/>
                  </a:srgbClr>
                </a:solidFill>
                <a:effectLst/>
                <a:uLnTx/>
                <a:uFillTx/>
                <a:latin typeface="Arial" panose="020B0604020202020204"/>
                <a:ea typeface="+mn-ea"/>
                <a:cs typeface="+mn-cs"/>
              </a:rPr>
              <a:t>I Care report and recommendations</a:t>
            </a:r>
          </a:p>
        </p:txBody>
      </p:sp>
      <p:sp>
        <p:nvSpPr>
          <p:cNvPr id="17" name="TextBox 16">
            <a:extLst>
              <a:ext uri="{FF2B5EF4-FFF2-40B4-BE49-F238E27FC236}">
                <a16:creationId xmlns:a16="http://schemas.microsoft.com/office/drawing/2014/main" id="{07DBC8C3-E4C7-CEC6-6A7B-2A7D68AD51FA}"/>
              </a:ext>
            </a:extLst>
          </p:cNvPr>
          <p:cNvSpPr txBox="1"/>
          <p:nvPr/>
        </p:nvSpPr>
        <p:spPr>
          <a:xfrm>
            <a:off x="4690821" y="3181855"/>
            <a:ext cx="2810357" cy="1588127"/>
          </a:xfrm>
          <a:prstGeom prst="rect">
            <a:avLst/>
          </a:prstGeom>
          <a:noFill/>
        </p:spPr>
        <p:txBody>
          <a:bodyPr wrap="square" rtlCol="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21A699"/>
                </a:solidFill>
                <a:effectLst/>
                <a:uLnTx/>
                <a:uFillTx/>
                <a:latin typeface="Arial" panose="020B0604020202020204"/>
                <a:ea typeface="+mn-ea"/>
                <a:cs typeface="+mn-cs"/>
              </a:rPr>
              <a:t>June 2023</a:t>
            </a:r>
          </a:p>
          <a:p>
            <a:pPr marL="87313" marR="0" lvl="0" indent="-87313"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E7E6E6">
                    <a:lumMod val="50000"/>
                  </a:srgbClr>
                </a:solidFill>
                <a:effectLst/>
                <a:uLnTx/>
                <a:uFillTx/>
                <a:latin typeface="Arial" panose="020B0604020202020204"/>
                <a:ea typeface="+mn-ea"/>
                <a:cs typeface="+mn-cs"/>
              </a:rPr>
              <a:t>Updates from 3 x workstreams</a:t>
            </a:r>
          </a:p>
          <a:p>
            <a:pPr marL="87313" marR="0" lvl="0" indent="-87313"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E7E6E6">
                    <a:lumMod val="50000"/>
                  </a:srgbClr>
                </a:solidFill>
                <a:effectLst/>
                <a:uLnTx/>
                <a:uFillTx/>
                <a:latin typeface="Arial" panose="020B0604020202020204"/>
                <a:ea typeface="+mn-ea"/>
                <a:cs typeface="+mn-cs"/>
              </a:rPr>
              <a:t>Drugs Don’t Work – focus on </a:t>
            </a:r>
            <a:r>
              <a:rPr kumimoji="0" lang="en-US" sz="1200" b="0" i="0" u="none" strike="noStrike" kern="1200" cap="none" spc="0" normalizeH="0" baseline="0" noProof="0" dirty="0">
                <a:ln>
                  <a:noFill/>
                </a:ln>
                <a:solidFill>
                  <a:srgbClr val="E7E6E6">
                    <a:lumMod val="50000"/>
                  </a:srgbClr>
                </a:solidFill>
                <a:effectLst/>
                <a:uLnTx/>
                <a:uFillTx/>
                <a:latin typeface="Arial" panose="020B0604020202020204"/>
                <a:ea typeface="+mn-ea"/>
                <a:cs typeface="+mn-cs"/>
              </a:rPr>
              <a:t>prescribed medicines associated with dependence or withdrawal symptoms</a:t>
            </a:r>
          </a:p>
          <a:p>
            <a:pPr marL="87313" marR="0" lvl="0" indent="-87313"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E7E6E6">
                    <a:lumMod val="50000"/>
                  </a:srgbClr>
                </a:solidFill>
                <a:effectLst/>
                <a:uLnTx/>
                <a:uFillTx/>
                <a:latin typeface="Arial" panose="020B0604020202020204"/>
                <a:ea typeface="+mn-ea"/>
                <a:cs typeface="+mn-cs"/>
              </a:rPr>
              <a:t>Local focus hubs (Cumbria Police)</a:t>
            </a:r>
            <a:endParaRPr kumimoji="0" lang="en-GB" sz="1200" b="0" i="0" u="none" strike="noStrike" kern="1200" cap="none" spc="0" normalizeH="0" baseline="0" noProof="0" dirty="0">
              <a:ln>
                <a:noFill/>
              </a:ln>
              <a:solidFill>
                <a:srgbClr val="E7E6E6">
                  <a:lumMod val="50000"/>
                </a:srgbClr>
              </a:solidFill>
              <a:effectLst/>
              <a:uLnTx/>
              <a:uFillTx/>
              <a:latin typeface="Arial" panose="020B0604020202020204"/>
              <a:ea typeface="+mn-ea"/>
              <a:cs typeface="+mn-cs"/>
            </a:endParaRPr>
          </a:p>
          <a:p>
            <a:pPr marL="87313" marR="0" lvl="0" indent="-87313"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E7E6E6">
                    <a:lumMod val="50000"/>
                  </a:srgbClr>
                </a:solidFill>
                <a:effectLst/>
                <a:uLnTx/>
                <a:uFillTx/>
                <a:latin typeface="Arial" panose="020B0604020202020204"/>
                <a:ea typeface="+mn-ea"/>
                <a:cs typeface="+mn-cs"/>
              </a:rPr>
              <a:t>Fuller recommendations and development of Integrated Care Communities</a:t>
            </a:r>
          </a:p>
        </p:txBody>
      </p:sp>
      <p:sp>
        <p:nvSpPr>
          <p:cNvPr id="20" name="TextBox 19">
            <a:extLst>
              <a:ext uri="{FF2B5EF4-FFF2-40B4-BE49-F238E27FC236}">
                <a16:creationId xmlns:a16="http://schemas.microsoft.com/office/drawing/2014/main" id="{BF3139D5-7343-A7B0-4039-2DE019B3E150}"/>
              </a:ext>
            </a:extLst>
          </p:cNvPr>
          <p:cNvSpPr txBox="1"/>
          <p:nvPr/>
        </p:nvSpPr>
        <p:spPr>
          <a:xfrm>
            <a:off x="1320523" y="3154201"/>
            <a:ext cx="3163554" cy="1899751"/>
          </a:xfrm>
          <a:prstGeom prst="rect">
            <a:avLst/>
          </a:prstGeom>
          <a:noFill/>
        </p:spPr>
        <p:txBody>
          <a:bodyPr wrap="square" rtlCol="0">
            <a:spAutoFit/>
          </a:bodyPr>
          <a:lstStyle>
            <a:defPPr>
              <a:defRPr lang="en-US"/>
            </a:defPPr>
            <a:lvl1pPr>
              <a:lnSpc>
                <a:spcPct val="90000"/>
              </a:lnSpc>
              <a:defRPr sz="1200" b="1">
                <a:solidFill>
                  <a:schemeClr val="bg2">
                    <a:lumMod val="50000"/>
                  </a:schemeClr>
                </a:solidFill>
              </a:defRPr>
            </a:lvl1p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21A699"/>
                </a:solidFill>
                <a:effectLst/>
                <a:uLnTx/>
                <a:uFillTx/>
                <a:latin typeface="Arial" panose="020B0604020202020204"/>
                <a:ea typeface="+mn-ea"/>
                <a:cs typeface="+mn-cs"/>
              </a:rPr>
              <a:t>Feb/Mar 2023 </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GB" sz="1050" b="0" i="0" u="none" strike="noStrike" kern="1200" cap="none" spc="0" normalizeH="0" baseline="0" noProof="0" dirty="0">
                <a:ln>
                  <a:noFill/>
                </a:ln>
                <a:solidFill>
                  <a:srgbClr val="E7E6E6">
                    <a:lumMod val="50000"/>
                  </a:srgbClr>
                </a:solidFill>
                <a:effectLst/>
                <a:uLnTx/>
                <a:uFillTx/>
                <a:latin typeface="Arial" panose="020B0604020202020204"/>
                <a:ea typeface="+mn-ea"/>
                <a:cs typeface="+mn-cs"/>
              </a:rPr>
              <a:t>(pre-establishment of three new unitary councils)</a:t>
            </a:r>
          </a:p>
          <a:p>
            <a:pPr marL="87313" marR="0" lvl="0" indent="-87313"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E7E6E6">
                    <a:lumMod val="50000"/>
                  </a:srgbClr>
                </a:solidFill>
                <a:effectLst/>
                <a:uLnTx/>
                <a:uFillTx/>
                <a:latin typeface="Arial" panose="020B0604020202020204"/>
                <a:ea typeface="+mn-ea"/>
                <a:cs typeface="+mn-cs"/>
              </a:rPr>
              <a:t>Agreed interim priority workstreams aligned to existing HWB priorities</a:t>
            </a:r>
          </a:p>
          <a:p>
            <a:pPr marL="171450" marR="0" lvl="0" indent="-171450" algn="l" defTabSz="914400" rtl="0" eaLnBrk="1" fontAlgn="auto" latinLnBrk="0" hangingPunct="1">
              <a:lnSpc>
                <a:spcPct val="90000"/>
              </a:lnSpc>
              <a:spcBef>
                <a:spcPts val="0"/>
              </a:spcBef>
              <a:spcAft>
                <a:spcPts val="0"/>
              </a:spcAft>
              <a:buClrTx/>
              <a:buSzTx/>
              <a:buFont typeface="Wingdings" panose="05000000000000000000" pitchFamily="2" charset="2"/>
              <a:buChar char="Ø"/>
              <a:tabLst/>
              <a:defRPr/>
            </a:pPr>
            <a:r>
              <a:rPr kumimoji="0" lang="en-GB" sz="1200" b="0" i="0" u="none" strike="noStrike" kern="1200" cap="none" spc="0" normalizeH="0" baseline="0" noProof="0" dirty="0">
                <a:ln>
                  <a:noFill/>
                </a:ln>
                <a:solidFill>
                  <a:srgbClr val="E7E6E6">
                    <a:lumMod val="50000"/>
                  </a:srgbClr>
                </a:solidFill>
                <a:effectLst/>
                <a:uLnTx/>
                <a:uFillTx/>
                <a:latin typeface="Arial" panose="020B0604020202020204"/>
                <a:ea typeface="+mn-ea"/>
                <a:cs typeface="+mn-cs"/>
              </a:rPr>
              <a:t>Thriving Communities</a:t>
            </a:r>
          </a:p>
          <a:p>
            <a:pPr marL="171450" marR="0" lvl="0" indent="-171450" algn="l" defTabSz="914400" rtl="0" eaLnBrk="1" fontAlgn="auto" latinLnBrk="0" hangingPunct="1">
              <a:lnSpc>
                <a:spcPct val="90000"/>
              </a:lnSpc>
              <a:spcBef>
                <a:spcPts val="0"/>
              </a:spcBef>
              <a:spcAft>
                <a:spcPts val="0"/>
              </a:spcAft>
              <a:buClrTx/>
              <a:buSzTx/>
              <a:buFont typeface="Wingdings" panose="05000000000000000000" pitchFamily="2" charset="2"/>
              <a:buChar char="Ø"/>
              <a:tabLst/>
              <a:defRPr/>
            </a:pPr>
            <a:r>
              <a:rPr kumimoji="0" lang="en-GB" sz="1200" b="0" i="0" u="none" strike="noStrike" kern="1200" cap="none" spc="0" normalizeH="0" baseline="0" noProof="0" dirty="0">
                <a:ln>
                  <a:noFill/>
                </a:ln>
                <a:solidFill>
                  <a:srgbClr val="E7E6E6">
                    <a:lumMod val="50000"/>
                  </a:srgbClr>
                </a:solidFill>
                <a:effectLst/>
                <a:uLnTx/>
                <a:uFillTx/>
                <a:latin typeface="Arial" panose="020B0604020202020204"/>
                <a:ea typeface="+mn-ea"/>
                <a:cs typeface="+mn-cs"/>
              </a:rPr>
              <a:t>Intermediate Care</a:t>
            </a:r>
          </a:p>
          <a:p>
            <a:pPr marL="171450" marR="0" lvl="0" indent="-171450" algn="l" defTabSz="914400" rtl="0" eaLnBrk="1" fontAlgn="auto" latinLnBrk="0" hangingPunct="1">
              <a:lnSpc>
                <a:spcPct val="90000"/>
              </a:lnSpc>
              <a:spcBef>
                <a:spcPts val="0"/>
              </a:spcBef>
              <a:spcAft>
                <a:spcPts val="0"/>
              </a:spcAft>
              <a:buClrTx/>
              <a:buSzTx/>
              <a:buFont typeface="Wingdings" panose="05000000000000000000" pitchFamily="2" charset="2"/>
              <a:buChar char="Ø"/>
              <a:tabLst/>
              <a:defRPr/>
            </a:pPr>
            <a:r>
              <a:rPr kumimoji="0" lang="en-GB" sz="1200" b="0" i="0" u="none" strike="noStrike" kern="1200" cap="none" spc="0" normalizeH="0" baseline="0" noProof="0" dirty="0">
                <a:ln>
                  <a:noFill/>
                </a:ln>
                <a:solidFill>
                  <a:srgbClr val="E7E6E6">
                    <a:lumMod val="50000"/>
                  </a:srgbClr>
                </a:solidFill>
                <a:effectLst/>
                <a:uLnTx/>
                <a:uFillTx/>
                <a:latin typeface="Arial" panose="020B0604020202020204"/>
                <a:ea typeface="+mn-ea"/>
                <a:cs typeface="+mn-cs"/>
              </a:rPr>
              <a:t>Workforce</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E7E6E6">
                    <a:lumMod val="50000"/>
                  </a:srgbClr>
                </a:solidFill>
                <a:effectLst/>
                <a:uLnTx/>
                <a:uFillTx/>
                <a:latin typeface="Arial" panose="020B0604020202020204"/>
                <a:ea typeface="+mn-ea"/>
                <a:cs typeface="+mn-cs"/>
              </a:rPr>
              <a:t>Additional areas for development::</a:t>
            </a:r>
          </a:p>
          <a:p>
            <a:pPr marL="171450" marR="0" lvl="0" indent="-171450" algn="l" defTabSz="914400" rtl="0" eaLnBrk="1" fontAlgn="auto" latinLnBrk="0" hangingPunct="1">
              <a:lnSpc>
                <a:spcPct val="90000"/>
              </a:lnSpc>
              <a:spcBef>
                <a:spcPts val="0"/>
              </a:spcBef>
              <a:spcAft>
                <a:spcPts val="0"/>
              </a:spcAft>
              <a:buClrTx/>
              <a:buSzTx/>
              <a:buFont typeface="Wingdings" panose="05000000000000000000" pitchFamily="2" charset="2"/>
              <a:buChar char="Ø"/>
              <a:tabLst/>
              <a:defRPr/>
            </a:pPr>
            <a:r>
              <a:rPr kumimoji="0" lang="en-US" sz="1200" b="0" i="0" u="none" strike="noStrike" kern="1200" cap="none" spc="0" normalizeH="0" baseline="0" noProof="0" dirty="0">
                <a:ln>
                  <a:noFill/>
                </a:ln>
                <a:solidFill>
                  <a:srgbClr val="E7E6E6">
                    <a:lumMod val="50000"/>
                  </a:srgbClr>
                </a:solidFill>
                <a:effectLst/>
                <a:uLnTx/>
                <a:uFillTx/>
                <a:latin typeface="Arial" panose="020B0604020202020204"/>
                <a:ea typeface="+mn-ea"/>
                <a:cs typeface="+mn-cs"/>
              </a:rPr>
              <a:t>Childrens services and Starting Well</a:t>
            </a:r>
          </a:p>
          <a:p>
            <a:pPr marL="171450" marR="0" lvl="0" indent="-171450" algn="l" defTabSz="914400" rtl="0" eaLnBrk="1" fontAlgn="auto" latinLnBrk="0" hangingPunct="1">
              <a:lnSpc>
                <a:spcPct val="90000"/>
              </a:lnSpc>
              <a:spcBef>
                <a:spcPts val="0"/>
              </a:spcBef>
              <a:spcAft>
                <a:spcPts val="0"/>
              </a:spcAft>
              <a:buClrTx/>
              <a:buSzTx/>
              <a:buFont typeface="Wingdings" panose="05000000000000000000" pitchFamily="2" charset="2"/>
              <a:buChar char="Ø"/>
              <a:tabLst/>
              <a:defRPr/>
            </a:pPr>
            <a:r>
              <a:rPr kumimoji="0" lang="en-US" sz="1200" b="0" i="0" u="none" strike="noStrike" kern="1200" cap="none" spc="0" normalizeH="0" baseline="0" noProof="0" dirty="0">
                <a:ln>
                  <a:noFill/>
                </a:ln>
                <a:solidFill>
                  <a:srgbClr val="E7E6E6">
                    <a:lumMod val="50000"/>
                  </a:srgbClr>
                </a:solidFill>
                <a:effectLst/>
                <a:uLnTx/>
                <a:uFillTx/>
                <a:latin typeface="Arial" panose="020B0604020202020204"/>
                <a:ea typeface="+mn-ea"/>
                <a:cs typeface="+mn-cs"/>
              </a:rPr>
              <a:t>Mental health and wellbeing</a:t>
            </a:r>
          </a:p>
          <a:p>
            <a:pPr marL="171450" marR="0" lvl="0" indent="-171450" algn="l" defTabSz="914400" rtl="0" eaLnBrk="1" fontAlgn="auto" latinLnBrk="0" hangingPunct="1">
              <a:lnSpc>
                <a:spcPct val="90000"/>
              </a:lnSpc>
              <a:spcBef>
                <a:spcPts val="0"/>
              </a:spcBef>
              <a:spcAft>
                <a:spcPts val="0"/>
              </a:spcAft>
              <a:buClrTx/>
              <a:buSzTx/>
              <a:buFont typeface="Wingdings" panose="05000000000000000000" pitchFamily="2" charset="2"/>
              <a:buChar char="Ø"/>
              <a:tabLst/>
              <a:defRPr/>
            </a:pPr>
            <a:r>
              <a:rPr kumimoji="0" lang="en-US" sz="1200" b="0" i="0" u="none" strike="noStrike" kern="1200" cap="none" spc="0" normalizeH="0" baseline="0" noProof="0" dirty="0">
                <a:ln>
                  <a:noFill/>
                </a:ln>
                <a:solidFill>
                  <a:srgbClr val="E7E6E6">
                    <a:lumMod val="50000"/>
                  </a:srgbClr>
                </a:solidFill>
                <a:effectLst/>
                <a:uLnTx/>
                <a:uFillTx/>
                <a:latin typeface="Arial" panose="020B0604020202020204"/>
                <a:ea typeface="+mn-ea"/>
                <a:cs typeface="+mn-cs"/>
              </a:rPr>
              <a:t>Dying well</a:t>
            </a:r>
            <a:endParaRPr kumimoji="0" lang="en-GB" sz="1200" b="0" i="0" u="none" strike="noStrike" kern="1200" cap="none" spc="0" normalizeH="0" baseline="0" noProof="0" dirty="0">
              <a:ln>
                <a:noFill/>
              </a:ln>
              <a:solidFill>
                <a:srgbClr val="E7E6E6">
                  <a:lumMod val="50000"/>
                </a:srgbClr>
              </a:solidFill>
              <a:effectLst/>
              <a:uLnTx/>
              <a:uFillTx/>
              <a:latin typeface="Arial" panose="020B0604020202020204"/>
              <a:ea typeface="+mn-ea"/>
              <a:cs typeface="+mn-cs"/>
            </a:endParaRPr>
          </a:p>
        </p:txBody>
      </p:sp>
      <p:sp>
        <p:nvSpPr>
          <p:cNvPr id="21" name="TextBox 20">
            <a:extLst>
              <a:ext uri="{FF2B5EF4-FFF2-40B4-BE49-F238E27FC236}">
                <a16:creationId xmlns:a16="http://schemas.microsoft.com/office/drawing/2014/main" id="{1071DAAB-77ED-E998-366B-A75BACF53CF4}"/>
              </a:ext>
            </a:extLst>
          </p:cNvPr>
          <p:cNvSpPr txBox="1"/>
          <p:nvPr/>
        </p:nvSpPr>
        <p:spPr>
          <a:xfrm>
            <a:off x="6317624" y="5410841"/>
            <a:ext cx="2735536" cy="923330"/>
          </a:xfrm>
          <a:prstGeom prst="rect">
            <a:avLst/>
          </a:prstGeom>
          <a:noFill/>
        </p:spPr>
        <p:txBody>
          <a:bodyPr wrap="square" rtlCol="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21A699"/>
                </a:solidFill>
                <a:effectLst/>
                <a:uLnTx/>
                <a:uFillTx/>
                <a:latin typeface="Arial" panose="020B0604020202020204"/>
                <a:ea typeface="+mn-ea"/>
                <a:cs typeface="+mn-cs"/>
              </a:rPr>
              <a:t>July 2023</a:t>
            </a:r>
          </a:p>
          <a:p>
            <a:pPr marL="87313" marR="0" lvl="0" indent="-87313"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E7E6E6">
                    <a:lumMod val="50000"/>
                  </a:srgbClr>
                </a:solidFill>
                <a:effectLst/>
                <a:uLnTx/>
                <a:uFillTx/>
                <a:latin typeface="Arial" panose="020B0604020202020204"/>
                <a:ea typeface="+mn-ea"/>
                <a:cs typeface="+mn-cs"/>
              </a:rPr>
              <a:t>Place integration deal</a:t>
            </a:r>
          </a:p>
          <a:p>
            <a:pPr marL="87313" marR="0" lvl="0" indent="-87313"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E7E6E6">
                    <a:lumMod val="50000"/>
                  </a:srgbClr>
                </a:solidFill>
                <a:effectLst/>
                <a:uLnTx/>
                <a:uFillTx/>
                <a:latin typeface="Arial" panose="020B0604020202020204"/>
                <a:ea typeface="+mn-ea"/>
                <a:cs typeface="+mn-cs"/>
              </a:rPr>
              <a:t>Updates from 3 x workstreams</a:t>
            </a:r>
          </a:p>
          <a:p>
            <a:pPr marL="87313" marR="0" lvl="0" indent="-87313"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E7E6E6">
                    <a:lumMod val="50000"/>
                  </a:srgbClr>
                </a:solidFill>
                <a:effectLst/>
                <a:uLnTx/>
                <a:uFillTx/>
                <a:latin typeface="Arial" panose="020B0604020202020204"/>
                <a:ea typeface="+mn-ea"/>
                <a:cs typeface="+mn-cs"/>
              </a:rPr>
              <a:t>Mental health community transformation programme</a:t>
            </a:r>
          </a:p>
        </p:txBody>
      </p:sp>
      <p:sp>
        <p:nvSpPr>
          <p:cNvPr id="22" name="TextBox 21">
            <a:extLst>
              <a:ext uri="{FF2B5EF4-FFF2-40B4-BE49-F238E27FC236}">
                <a16:creationId xmlns:a16="http://schemas.microsoft.com/office/drawing/2014/main" id="{1B4AA810-2CB0-738A-84C4-647EE111B061}"/>
              </a:ext>
            </a:extLst>
          </p:cNvPr>
          <p:cNvSpPr txBox="1"/>
          <p:nvPr/>
        </p:nvSpPr>
        <p:spPr>
          <a:xfrm>
            <a:off x="9530906" y="5426337"/>
            <a:ext cx="2613397" cy="1200329"/>
          </a:xfrm>
          <a:prstGeom prst="rect">
            <a:avLst/>
          </a:prstGeom>
          <a:noFill/>
        </p:spPr>
        <p:txBody>
          <a:bodyPr wrap="square" rtlCol="0">
            <a:spAutoFit/>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21A699"/>
                </a:solidFill>
                <a:effectLst/>
                <a:uLnTx/>
                <a:uFillTx/>
                <a:latin typeface="Arial" panose="020B0604020202020204"/>
                <a:ea typeface="+mn-ea"/>
                <a:cs typeface="+mn-cs"/>
              </a:rPr>
              <a:t>Future topics will include:</a:t>
            </a:r>
          </a:p>
          <a:p>
            <a:pPr marL="87313" marR="0" lvl="1" indent="-873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E7E6E6">
                    <a:lumMod val="50000"/>
                  </a:srgbClr>
                </a:solidFill>
                <a:effectLst/>
                <a:uLnTx/>
                <a:uFillTx/>
                <a:latin typeface="Arial" panose="020B0604020202020204"/>
                <a:ea typeface="+mn-ea"/>
                <a:cs typeface="+mn-cs"/>
              </a:rPr>
              <a:t>Dying Well</a:t>
            </a:r>
          </a:p>
          <a:p>
            <a:pPr marL="87313" marR="0" lvl="1" indent="-873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E7E6E6">
                    <a:lumMod val="50000"/>
                  </a:srgbClr>
                </a:solidFill>
                <a:effectLst/>
                <a:uLnTx/>
                <a:uFillTx/>
                <a:latin typeface="Arial" panose="020B0604020202020204"/>
                <a:ea typeface="+mn-ea"/>
                <a:cs typeface="+mn-cs"/>
              </a:rPr>
              <a:t>Women’s health and wellbeing</a:t>
            </a:r>
            <a:endParaRPr kumimoji="0" lang="en-GB" sz="1200" b="0" i="0" u="none" strike="noStrike" kern="1200" cap="none" spc="0" normalizeH="0" baseline="0" noProof="0" dirty="0">
              <a:ln>
                <a:noFill/>
              </a:ln>
              <a:solidFill>
                <a:srgbClr val="E7E6E6">
                  <a:lumMod val="50000"/>
                </a:srgbClr>
              </a:solidFill>
              <a:effectLst/>
              <a:uLnTx/>
              <a:uFillTx/>
              <a:latin typeface="Arial" panose="020B0604020202020204"/>
              <a:ea typeface="+mn-ea"/>
              <a:cs typeface="+mn-cs"/>
            </a:endParaRPr>
          </a:p>
          <a:p>
            <a:pPr marL="87313" marR="0" lvl="1" indent="-873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E7E6E6">
                    <a:lumMod val="50000"/>
                  </a:srgbClr>
                </a:solidFill>
                <a:effectLst/>
                <a:uLnTx/>
                <a:uFillTx/>
                <a:latin typeface="Arial" panose="020B0604020202020204"/>
                <a:ea typeface="+mn-ea"/>
                <a:cs typeface="+mn-cs"/>
              </a:rPr>
              <a:t>Suicide awareness and prevention</a:t>
            </a:r>
          </a:p>
          <a:p>
            <a:pPr marL="87313" marR="0" lvl="1" indent="-873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E7E6E6">
                    <a:lumMod val="50000"/>
                  </a:srgbClr>
                </a:solidFill>
                <a:effectLst/>
                <a:uLnTx/>
                <a:uFillTx/>
                <a:latin typeface="Arial" panose="020B0604020202020204"/>
                <a:ea typeface="+mn-ea"/>
                <a:cs typeface="+mn-cs"/>
              </a:rPr>
              <a:t>Local implementation of the place integration deal</a:t>
            </a:r>
            <a:endPar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140309641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EA2558-8F4A-B6C8-C86D-426E65C68332}"/>
              </a:ext>
            </a:extLst>
          </p:cNvPr>
          <p:cNvSpPr>
            <a:spLocks noGrp="1"/>
          </p:cNvSpPr>
          <p:nvPr>
            <p:ph type="title"/>
          </p:nvPr>
        </p:nvSpPr>
        <p:spPr/>
        <p:txBody>
          <a:bodyPr/>
          <a:lstStyle/>
          <a:p>
            <a:r>
              <a:rPr lang="en-GB" dirty="0"/>
              <a:t>Our resident-facing work programmes</a:t>
            </a:r>
          </a:p>
        </p:txBody>
      </p:sp>
      <p:sp>
        <p:nvSpPr>
          <p:cNvPr id="3" name="Content Placeholder 2">
            <a:extLst>
              <a:ext uri="{FF2B5EF4-FFF2-40B4-BE49-F238E27FC236}">
                <a16:creationId xmlns:a16="http://schemas.microsoft.com/office/drawing/2014/main" id="{0B39CBA7-3ABF-38AB-0301-1D6B8CD5E5AD}"/>
              </a:ext>
            </a:extLst>
          </p:cNvPr>
          <p:cNvSpPr>
            <a:spLocks noGrp="1"/>
          </p:cNvSpPr>
          <p:nvPr>
            <p:ph idx="1"/>
          </p:nvPr>
        </p:nvSpPr>
        <p:spPr>
          <a:xfrm>
            <a:off x="1281448" y="1465140"/>
            <a:ext cx="10298023" cy="4351338"/>
          </a:xfrm>
        </p:spPr>
        <p:txBody>
          <a:bodyPr>
            <a:noAutofit/>
          </a:bodyPr>
          <a:lstStyle/>
          <a:p>
            <a:pPr marL="0" lvl="1" indent="0">
              <a:buNone/>
            </a:pPr>
            <a:r>
              <a:rPr lang="en-GB" sz="1600" b="1" dirty="0"/>
              <a:t>Examples of our resident-facing work programmes include:</a:t>
            </a:r>
          </a:p>
          <a:p>
            <a:pPr marL="0" lvl="1" indent="0">
              <a:buNone/>
            </a:pPr>
            <a:endParaRPr lang="en-GB" sz="1600" b="1" dirty="0"/>
          </a:p>
          <a:p>
            <a:pPr marL="0" lvl="1" indent="0">
              <a:buNone/>
            </a:pPr>
            <a:r>
              <a:rPr lang="en-GB" sz="1600" b="1" dirty="0">
                <a:solidFill>
                  <a:srgbClr val="21A699"/>
                </a:solidFill>
              </a:rPr>
              <a:t>Integrated Wellness Centre</a:t>
            </a:r>
            <a:r>
              <a:rPr lang="en-GB" sz="1600" b="1" dirty="0"/>
              <a:t>: </a:t>
            </a:r>
            <a:r>
              <a:rPr lang="en-GB" sz="1600" dirty="0"/>
              <a:t>supporting our frail elderly residents to stay well and retain their independence, with additional support for families and carers</a:t>
            </a:r>
          </a:p>
          <a:p>
            <a:pPr marL="285750" lvl="1" indent="-285750"/>
            <a:r>
              <a:rPr lang="en-GB" sz="1400" dirty="0"/>
              <a:t>Scoping / design work underway with a multidisciplinary team, focused on proactive caseload management (modelled on the Jean Bishop Centre Model in Hull) </a:t>
            </a:r>
          </a:p>
          <a:p>
            <a:pPr marL="285750" lvl="1" indent="-285750"/>
            <a:r>
              <a:rPr lang="en-GB" sz="1400" dirty="0"/>
              <a:t>Case for change in development</a:t>
            </a:r>
          </a:p>
          <a:p>
            <a:pPr marL="0" lvl="1" indent="0">
              <a:buNone/>
            </a:pPr>
            <a:endParaRPr lang="en-GB" sz="1400" b="1" dirty="0">
              <a:highlight>
                <a:srgbClr val="FFFF00"/>
              </a:highlight>
            </a:endParaRPr>
          </a:p>
          <a:p>
            <a:pPr marL="0" lvl="1" indent="0">
              <a:buNone/>
            </a:pPr>
            <a:r>
              <a:rPr lang="en-GB" sz="1600" b="1" dirty="0">
                <a:solidFill>
                  <a:srgbClr val="21A699"/>
                </a:solidFill>
              </a:rPr>
              <a:t>Team Barrow</a:t>
            </a:r>
            <a:r>
              <a:rPr lang="en-GB" sz="1600" b="1" dirty="0"/>
              <a:t>: </a:t>
            </a:r>
            <a:r>
              <a:rPr lang="en-GB" sz="1600" dirty="0"/>
              <a:t>tripartite work with national government, local government and BAE Systems on the implications and requirements associated with the expansion of BAE Systems over the coming years</a:t>
            </a:r>
          </a:p>
          <a:p>
            <a:pPr marL="285750" lvl="1" indent="-285750"/>
            <a:r>
              <a:rPr lang="en-GB" sz="1400" dirty="0"/>
              <a:t>Scoping work underway</a:t>
            </a:r>
          </a:p>
          <a:p>
            <a:pPr marL="0" lvl="1" indent="0">
              <a:buNone/>
            </a:pPr>
            <a:endParaRPr lang="en-GB" sz="1400" b="1" dirty="0"/>
          </a:p>
          <a:p>
            <a:pPr marL="0" lvl="1" indent="0">
              <a:buNone/>
            </a:pPr>
            <a:r>
              <a:rPr lang="en-GB" sz="1600" b="1" dirty="0">
                <a:solidFill>
                  <a:srgbClr val="21A699"/>
                </a:solidFill>
              </a:rPr>
              <a:t>I Care</a:t>
            </a:r>
            <a:r>
              <a:rPr lang="en-GB" sz="1600" b="1" dirty="0"/>
              <a:t>: </a:t>
            </a:r>
            <a:r>
              <a:rPr lang="en-GB" sz="1600" dirty="0"/>
              <a:t>identifying and supporting unpaid carers in our communities</a:t>
            </a:r>
          </a:p>
          <a:p>
            <a:pPr marL="285750" lvl="1" indent="-285750"/>
            <a:r>
              <a:rPr lang="en-GB" sz="1400" dirty="0"/>
              <a:t>Work undertaken by Healthwatch to engage with residents across South Cumbria</a:t>
            </a:r>
          </a:p>
          <a:p>
            <a:pPr marL="285750" lvl="1" indent="-285750"/>
            <a:r>
              <a:rPr lang="en-GB" sz="1400" dirty="0"/>
              <a:t>A series of recommendations being implemented via primary care, integrated care communities, and our workforce work programme</a:t>
            </a:r>
          </a:p>
          <a:p>
            <a:pPr marL="0" lvl="1" indent="0">
              <a:buNone/>
            </a:pPr>
            <a:endParaRPr lang="en-GB" sz="1400" b="1" dirty="0"/>
          </a:p>
          <a:p>
            <a:pPr marL="0" lvl="1" indent="0">
              <a:buNone/>
            </a:pPr>
            <a:r>
              <a:rPr lang="en-GB" sz="1600" b="1" dirty="0">
                <a:solidFill>
                  <a:srgbClr val="21A699"/>
                </a:solidFill>
              </a:rPr>
              <a:t>Vaccinations in care homes</a:t>
            </a:r>
            <a:r>
              <a:rPr lang="en-GB" sz="1600" b="1" dirty="0"/>
              <a:t>: </a:t>
            </a:r>
            <a:r>
              <a:rPr lang="en-GB" sz="1600" dirty="0"/>
              <a:t>supporting residents and staff in care homes with a more efficient and effective approach</a:t>
            </a:r>
          </a:p>
          <a:p>
            <a:pPr marL="285750" lvl="1" indent="-285750"/>
            <a:r>
              <a:rPr lang="en-GB" sz="1400" dirty="0"/>
              <a:t>Risedale Care Home is the first in the country where their own staff are vaccinating residents and staff for influenza and Covid-19 </a:t>
            </a:r>
          </a:p>
          <a:p>
            <a:endParaRPr lang="en-GB" sz="3200" dirty="0"/>
          </a:p>
        </p:txBody>
      </p:sp>
      <p:sp>
        <p:nvSpPr>
          <p:cNvPr id="4" name="Slide Number Placeholder 3">
            <a:extLst>
              <a:ext uri="{FF2B5EF4-FFF2-40B4-BE49-F238E27FC236}">
                <a16:creationId xmlns:a16="http://schemas.microsoft.com/office/drawing/2014/main" id="{AE5935AC-D6A5-DB45-B410-FA431BB93CE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773501-A849-4862-9E29-EF020735AE50}" type="slidenum">
              <a:rPr kumimoji="0" lang="en-GB" sz="28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2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76719651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B599F8-F84E-7E9C-6E80-01B86A2E1DA0}"/>
              </a:ext>
            </a:extLst>
          </p:cNvPr>
          <p:cNvSpPr>
            <a:spLocks noGrp="1"/>
          </p:cNvSpPr>
          <p:nvPr>
            <p:ph type="title"/>
          </p:nvPr>
        </p:nvSpPr>
        <p:spPr/>
        <p:txBody>
          <a:bodyPr/>
          <a:lstStyle/>
          <a:p>
            <a:r>
              <a:rPr lang="en-GB" dirty="0"/>
              <a:t>Working with our partners</a:t>
            </a:r>
          </a:p>
        </p:txBody>
      </p:sp>
      <p:sp>
        <p:nvSpPr>
          <p:cNvPr id="4" name="Slide Number Placeholder 3">
            <a:extLst>
              <a:ext uri="{FF2B5EF4-FFF2-40B4-BE49-F238E27FC236}">
                <a16:creationId xmlns:a16="http://schemas.microsoft.com/office/drawing/2014/main" id="{03C287C1-A31C-4345-B544-903311CC535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773501-A849-4862-9E29-EF020735AE50}" type="slidenum">
              <a:rPr kumimoji="0" lang="en-GB" sz="28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2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7" name="Content Placeholder 2">
            <a:extLst>
              <a:ext uri="{FF2B5EF4-FFF2-40B4-BE49-F238E27FC236}">
                <a16:creationId xmlns:a16="http://schemas.microsoft.com/office/drawing/2014/main" id="{2DEDEABC-2633-E49A-7FFB-8FCC010B2EBF}"/>
              </a:ext>
            </a:extLst>
          </p:cNvPr>
          <p:cNvSpPr>
            <a:spLocks noGrp="1"/>
          </p:cNvSpPr>
          <p:nvPr>
            <p:ph idx="1"/>
          </p:nvPr>
        </p:nvSpPr>
        <p:spPr>
          <a:xfrm>
            <a:off x="1281445" y="1605818"/>
            <a:ext cx="10298023" cy="4351338"/>
          </a:xfrm>
        </p:spPr>
        <p:txBody>
          <a:bodyPr>
            <a:noAutofit/>
          </a:bodyPr>
          <a:lstStyle/>
          <a:p>
            <a:pPr marL="0" lvl="1" indent="0">
              <a:buNone/>
            </a:pPr>
            <a:r>
              <a:rPr lang="en-GB" sz="1600" b="1" dirty="0">
                <a:solidFill>
                  <a:srgbClr val="21A699"/>
                </a:solidFill>
              </a:rPr>
              <a:t>Workforce</a:t>
            </a:r>
            <a:r>
              <a:rPr lang="en-GB" sz="1600" b="1" dirty="0"/>
              <a:t>: </a:t>
            </a:r>
            <a:r>
              <a:rPr lang="en-US" sz="1600" dirty="0"/>
              <a:t>working collaboratively with partner organisations to create a workforce for the future through increasing our workforce capacity; supporting and enabling our existing workforce to thrive; working innovatively to develop joint solutions to workforce priorities; engaging with our communities to grow our future workforce. </a:t>
            </a:r>
          </a:p>
          <a:p>
            <a:pPr marL="0" lvl="1" indent="0">
              <a:buNone/>
            </a:pPr>
            <a:endParaRPr lang="en-US" sz="1600" dirty="0"/>
          </a:p>
          <a:p>
            <a:pPr marL="0" lvl="1" indent="0">
              <a:buNone/>
            </a:pPr>
            <a:r>
              <a:rPr lang="en-GB" sz="1600" dirty="0"/>
              <a:t>We are leading the way with our workforce programme and have agreed our </a:t>
            </a:r>
            <a:r>
              <a:rPr lang="en-US" sz="1600" dirty="0"/>
              <a:t>common workforce priorities for the next 12 – 24 months, with associated workplans in development</a:t>
            </a:r>
          </a:p>
          <a:p>
            <a:pPr marL="0" lvl="1" indent="0">
              <a:buNone/>
            </a:pPr>
            <a:endParaRPr lang="en-US" sz="1600" dirty="0"/>
          </a:p>
        </p:txBody>
      </p:sp>
      <p:pic>
        <p:nvPicPr>
          <p:cNvPr id="8" name="Picture 7">
            <a:extLst>
              <a:ext uri="{FF2B5EF4-FFF2-40B4-BE49-F238E27FC236}">
                <a16:creationId xmlns:a16="http://schemas.microsoft.com/office/drawing/2014/main" id="{74753A27-0DA5-C63E-F2D7-3363C32ADF9F}"/>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77710" y="3218308"/>
            <a:ext cx="7905491" cy="3274567"/>
          </a:xfrm>
          <a:prstGeom prst="rect">
            <a:avLst/>
          </a:prstGeom>
          <a:noFill/>
        </p:spPr>
      </p:pic>
    </p:spTree>
    <p:extLst>
      <p:ext uri="{BB962C8B-B14F-4D97-AF65-F5344CB8AC3E}">
        <p14:creationId xmlns:p14="http://schemas.microsoft.com/office/powerpoint/2010/main" val="33258305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3767A2-D561-BE70-939E-99B4F5119B7D}"/>
              </a:ext>
            </a:extLst>
          </p:cNvPr>
          <p:cNvSpPr>
            <a:spLocks noGrp="1" noRot="1" noMove="1" noResize="1" noEditPoints="1" noAdjustHandles="1" noChangeArrowheads="1" noChangeShapeType="1"/>
          </p:cNvSpPr>
          <p:nvPr>
            <p:ph type="ctrTitle"/>
          </p:nvPr>
        </p:nvSpPr>
        <p:spPr>
          <a:xfrm>
            <a:off x="0" y="5533022"/>
            <a:ext cx="12204000" cy="1324978"/>
          </a:xfrm>
          <a:blipFill dpi="0" rotWithShape="1">
            <a:blip r:embed="rId2">
              <a:alphaModFix amt="76000"/>
            </a:blip>
            <a:srcRect/>
            <a:tile tx="869950" ty="44450" sx="100000" sy="100000" flip="none" algn="ctr"/>
          </a:blipFill>
        </p:spPr>
        <p:txBody>
          <a:bodyPr vert="horz" anchor="b" anchorCtr="0">
            <a:normAutofit fontScale="90000"/>
          </a:bodyPr>
          <a:lstStyle/>
          <a:p>
            <a:br>
              <a:rPr lang="en-GB" sz="5400" b="1">
                <a:solidFill>
                  <a:srgbClr val="27235A"/>
                </a:solidFill>
                <a:effectLst/>
                <a:latin typeface="Century Gothic" panose="020B0502020202020204" pitchFamily="34" charset="0"/>
                <a:ea typeface="Century Gothic" panose="020B0502020202020204" pitchFamily="34" charset="0"/>
                <a:cs typeface="Arial" panose="020B0604020202020204" pitchFamily="34" charset="0"/>
              </a:rPr>
            </a:br>
            <a:br>
              <a:rPr lang="en-GB" sz="5400" b="1">
                <a:solidFill>
                  <a:srgbClr val="27235A"/>
                </a:solidFill>
                <a:effectLst/>
                <a:latin typeface="Century Gothic" panose="020B0502020202020204" pitchFamily="34" charset="0"/>
                <a:ea typeface="Century Gothic" panose="020B0502020202020204" pitchFamily="34" charset="0"/>
                <a:cs typeface="Arial" panose="020B0604020202020204" pitchFamily="34" charset="0"/>
              </a:rPr>
            </a:br>
            <a:br>
              <a:rPr lang="en-GB" sz="900"/>
            </a:br>
            <a:endParaRPr lang="en-GB" sz="4000"/>
          </a:p>
        </p:txBody>
      </p:sp>
      <p:pic>
        <p:nvPicPr>
          <p:cNvPr id="6" name="Picture 5">
            <a:extLst>
              <a:ext uri="{FF2B5EF4-FFF2-40B4-BE49-F238E27FC236}">
                <a16:creationId xmlns:a16="http://schemas.microsoft.com/office/drawing/2014/main" id="{D340C7F4-C599-B773-4C47-5544F2382A95}"/>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p:blipFill>
        <p:spPr>
          <a:xfrm>
            <a:off x="114409" y="109678"/>
            <a:ext cx="2234719" cy="1152244"/>
          </a:xfrm>
          <a:prstGeom prst="rect">
            <a:avLst/>
          </a:prstGeom>
        </p:spPr>
      </p:pic>
      <p:sp>
        <p:nvSpPr>
          <p:cNvPr id="5" name="TextBox 4">
            <a:extLst>
              <a:ext uri="{FF2B5EF4-FFF2-40B4-BE49-F238E27FC236}">
                <a16:creationId xmlns:a16="http://schemas.microsoft.com/office/drawing/2014/main" id="{9A31C780-B36F-7CF4-8224-5128FAE1D3B7}"/>
              </a:ext>
            </a:extLst>
          </p:cNvPr>
          <p:cNvSpPr txBox="1"/>
          <p:nvPr/>
        </p:nvSpPr>
        <p:spPr>
          <a:xfrm>
            <a:off x="114409" y="3853048"/>
            <a:ext cx="11975991" cy="424732"/>
          </a:xfrm>
          <a:prstGeom prst="rect">
            <a:avLst/>
          </a:prstGeom>
          <a:noFill/>
        </p:spPr>
        <p:txBody>
          <a:bodyPr wrap="square" anchor="ctr" anchorCtr="1">
            <a:spAutoFit/>
          </a:bodyPr>
          <a:lstStyle/>
          <a:p>
            <a:pPr>
              <a:lnSpc>
                <a:spcPct val="90000"/>
              </a:lnSpc>
              <a:spcBef>
                <a:spcPts val="10000"/>
              </a:spcBef>
              <a:spcAft>
                <a:spcPts val="1000"/>
              </a:spcAft>
            </a:pPr>
            <a:r>
              <a:rPr lang="en-GB" sz="2400" b="1" kern="0">
                <a:solidFill>
                  <a:srgbClr val="27235A"/>
                </a:solidFill>
                <a:latin typeface="Century Gothic" panose="020B0502020202020204" pitchFamily="34" charset="0"/>
                <a:ea typeface="Century Gothic" panose="020B0502020202020204" pitchFamily="34" charset="0"/>
                <a:cs typeface="Times New Roman" panose="02020603050405020304" pitchFamily="18" charset="0"/>
              </a:rPr>
              <a:t>Tracy Hopkins, Blackpool Citizens Advice – </a:t>
            </a:r>
            <a:r>
              <a:rPr lang="en-GB" sz="2400">
                <a:solidFill>
                  <a:srgbClr val="BF3178"/>
                </a:solidFill>
                <a:latin typeface="Century Gothic" panose="020B0502020202020204" pitchFamily="34" charset="0"/>
              </a:rPr>
              <a:t>tracy.Hopkins@blackpoolcab.org.uk</a:t>
            </a:r>
            <a:endParaRPr lang="en-GB" sz="2400" b="1" kern="0">
              <a:solidFill>
                <a:srgbClr val="BF3178"/>
              </a:solidFill>
              <a:latin typeface="Century Gothic" panose="020B050202020202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C69E012D-BEDD-20CE-C161-806B8B771AF9}"/>
              </a:ext>
            </a:extLst>
          </p:cNvPr>
          <p:cNvSpPr txBox="1"/>
          <p:nvPr/>
        </p:nvSpPr>
        <p:spPr>
          <a:xfrm>
            <a:off x="740664" y="1834706"/>
            <a:ext cx="10607040" cy="1200329"/>
          </a:xfrm>
          <a:prstGeom prst="rect">
            <a:avLst/>
          </a:prstGeom>
          <a:noFill/>
        </p:spPr>
        <p:txBody>
          <a:bodyPr wrap="square" anchor="ctr" anchorCtr="1">
            <a:spAutoFit/>
          </a:bodyPr>
          <a:lstStyle/>
          <a:p>
            <a:pPr algn="ctr">
              <a:lnSpc>
                <a:spcPct val="90000"/>
              </a:lnSpc>
              <a:spcBef>
                <a:spcPts val="10000"/>
              </a:spcBef>
              <a:spcAft>
                <a:spcPts val="1000"/>
              </a:spcAft>
            </a:pPr>
            <a:r>
              <a:rPr lang="en-GB" sz="4000" b="1" kern="0">
                <a:solidFill>
                  <a:srgbClr val="27235A"/>
                </a:solidFill>
                <a:latin typeface="Century Gothic" panose="020B0502020202020204" pitchFamily="34" charset="0"/>
                <a:ea typeface="Century Gothic" panose="020B0502020202020204" pitchFamily="34" charset="0"/>
                <a:cs typeface="Times New Roman" panose="02020603050405020304" pitchFamily="18" charset="0"/>
              </a:rPr>
              <a:t>Lancashire and South Cumbria – Integrated Care Board (ICB).</a:t>
            </a:r>
            <a:endParaRPr lang="en-GB" sz="4000" b="1">
              <a:solidFill>
                <a:srgbClr val="27235A"/>
              </a:solidFill>
              <a:effectLst/>
              <a:latin typeface="Century Gothic" panose="020B0502020202020204" pitchFamily="34" charset="0"/>
              <a:ea typeface="Century Gothic" panose="020B0502020202020204" pitchFamily="34" charset="0"/>
              <a:cs typeface="Arial" panose="020B0604020202020204" pitchFamily="34" charset="0"/>
            </a:endParaRPr>
          </a:p>
        </p:txBody>
      </p:sp>
    </p:spTree>
    <p:extLst>
      <p:ext uri="{BB962C8B-B14F-4D97-AF65-F5344CB8AC3E}">
        <p14:creationId xmlns:p14="http://schemas.microsoft.com/office/powerpoint/2010/main" val="54149569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254D5DD4-2728-42AF-B2F2-950C7F79F84E}"/>
              </a:ext>
            </a:extLst>
          </p:cNvPr>
          <p:cNvSpPr txBox="1"/>
          <p:nvPr/>
        </p:nvSpPr>
        <p:spPr>
          <a:xfrm>
            <a:off x="342899" y="698500"/>
            <a:ext cx="10754187" cy="126188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t>Blackpool Place-based Partnership update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t>25 September 2023</a:t>
            </a:r>
          </a:p>
        </p:txBody>
      </p:sp>
      <p:sp>
        <p:nvSpPr>
          <p:cNvPr id="8" name="Slide Number Placeholder 7">
            <a:extLst>
              <a:ext uri="{FF2B5EF4-FFF2-40B4-BE49-F238E27FC236}">
                <a16:creationId xmlns:a16="http://schemas.microsoft.com/office/drawing/2014/main" id="{4CF4D5CD-03E0-4F96-8BDA-ABFD340D4E1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773501-A849-4862-9E29-EF020735AE50}"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773092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Rounded Corners 15">
            <a:extLst>
              <a:ext uri="{FF2B5EF4-FFF2-40B4-BE49-F238E27FC236}">
                <a16:creationId xmlns:a16="http://schemas.microsoft.com/office/drawing/2014/main" id="{3F812B90-459F-5B10-8265-76EEBDB9D45F}"/>
              </a:ext>
            </a:extLst>
          </p:cNvPr>
          <p:cNvSpPr/>
          <p:nvPr/>
        </p:nvSpPr>
        <p:spPr>
          <a:xfrm>
            <a:off x="8258426" y="1479824"/>
            <a:ext cx="3900326" cy="5241651"/>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Rounded Corners 14">
            <a:extLst>
              <a:ext uri="{FF2B5EF4-FFF2-40B4-BE49-F238E27FC236}">
                <a16:creationId xmlns:a16="http://schemas.microsoft.com/office/drawing/2014/main" id="{7842DDC8-7BAB-7B52-D517-111228AD1229}"/>
              </a:ext>
            </a:extLst>
          </p:cNvPr>
          <p:cNvSpPr/>
          <p:nvPr/>
        </p:nvSpPr>
        <p:spPr>
          <a:xfrm>
            <a:off x="4134066" y="1479824"/>
            <a:ext cx="3900326" cy="5241651"/>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Rounded Corners 12">
            <a:extLst>
              <a:ext uri="{FF2B5EF4-FFF2-40B4-BE49-F238E27FC236}">
                <a16:creationId xmlns:a16="http://schemas.microsoft.com/office/drawing/2014/main" id="{E74D863E-B494-CD74-988F-6D5F64AE3088}"/>
              </a:ext>
            </a:extLst>
          </p:cNvPr>
          <p:cNvSpPr/>
          <p:nvPr/>
        </p:nvSpPr>
        <p:spPr>
          <a:xfrm>
            <a:off x="77165" y="1493095"/>
            <a:ext cx="3818561" cy="5221833"/>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63627B5-F139-EC0A-3ABA-C84985499158}"/>
              </a:ext>
            </a:extLst>
          </p:cNvPr>
          <p:cNvSpPr>
            <a:spLocks noGrp="1"/>
          </p:cNvSpPr>
          <p:nvPr>
            <p:ph type="title"/>
          </p:nvPr>
        </p:nvSpPr>
        <p:spPr>
          <a:xfrm>
            <a:off x="77165" y="-251060"/>
            <a:ext cx="10515600" cy="1325563"/>
          </a:xfrm>
        </p:spPr>
        <p:txBody>
          <a:bodyPr>
            <a:normAutofit/>
          </a:bodyPr>
          <a:lstStyle/>
          <a:p>
            <a:r>
              <a:rPr lang="en-GB" sz="4000" dirty="0">
                <a:solidFill>
                  <a:schemeClr val="tx1">
                    <a:lumMod val="50000"/>
                    <a:lumOff val="50000"/>
                  </a:schemeClr>
                </a:solidFill>
                <a:latin typeface="Arial" panose="020B0604020202020204" pitchFamily="34" charset="0"/>
                <a:cs typeface="Arial" panose="020B0604020202020204" pitchFamily="34" charset="0"/>
              </a:rPr>
              <a:t>Our delivery journey since our last update </a:t>
            </a:r>
          </a:p>
        </p:txBody>
      </p:sp>
      <p:sp>
        <p:nvSpPr>
          <p:cNvPr id="5" name="Text Placeholder 4">
            <a:extLst>
              <a:ext uri="{FF2B5EF4-FFF2-40B4-BE49-F238E27FC236}">
                <a16:creationId xmlns:a16="http://schemas.microsoft.com/office/drawing/2014/main" id="{AC9021C8-7FFA-0FC8-809C-9B50ED54FDDA}"/>
              </a:ext>
            </a:extLst>
          </p:cNvPr>
          <p:cNvSpPr>
            <a:spLocks noGrp="1"/>
          </p:cNvSpPr>
          <p:nvPr>
            <p:ph type="body" idx="1"/>
          </p:nvPr>
        </p:nvSpPr>
        <p:spPr>
          <a:xfrm>
            <a:off x="4143162" y="393421"/>
            <a:ext cx="4409341" cy="1099720"/>
          </a:xfrm>
        </p:spPr>
        <p:txBody>
          <a:bodyPr/>
          <a:lstStyle/>
          <a:p>
            <a:r>
              <a:rPr lang="en-GB" b="0" dirty="0"/>
              <a:t>We said we would &amp; we did…</a:t>
            </a:r>
          </a:p>
        </p:txBody>
      </p:sp>
      <p:sp>
        <p:nvSpPr>
          <p:cNvPr id="6" name="Content Placeholder 5">
            <a:extLst>
              <a:ext uri="{FF2B5EF4-FFF2-40B4-BE49-F238E27FC236}">
                <a16:creationId xmlns:a16="http://schemas.microsoft.com/office/drawing/2014/main" id="{C89EEA5F-07D3-57F7-3FCA-091655812920}"/>
              </a:ext>
            </a:extLst>
          </p:cNvPr>
          <p:cNvSpPr>
            <a:spLocks noGrp="1"/>
          </p:cNvSpPr>
          <p:nvPr>
            <p:ph sz="half" idx="2"/>
          </p:nvPr>
        </p:nvSpPr>
        <p:spPr>
          <a:xfrm>
            <a:off x="238125" y="1720874"/>
            <a:ext cx="3657601" cy="5303288"/>
          </a:xfrm>
        </p:spPr>
        <p:txBody>
          <a:bodyPr>
            <a:normAutofit fontScale="32500" lnSpcReduction="20000"/>
          </a:bodyPr>
          <a:lstStyle/>
          <a:p>
            <a:r>
              <a:rPr lang="en-GB" sz="3800" dirty="0"/>
              <a:t>‘</a:t>
            </a:r>
            <a:r>
              <a:rPr lang="en-GB" sz="4500" dirty="0"/>
              <a:t>New’ partnership established building  on solid foundations</a:t>
            </a:r>
          </a:p>
          <a:p>
            <a:pPr marL="0" indent="0">
              <a:buNone/>
            </a:pPr>
            <a:endParaRPr lang="en-GB" sz="4500" dirty="0"/>
          </a:p>
          <a:p>
            <a:r>
              <a:rPr lang="en-GB" sz="4500" dirty="0"/>
              <a:t>Vision / ambition and priorities agreed</a:t>
            </a:r>
          </a:p>
          <a:p>
            <a:pPr marL="0" indent="0">
              <a:buNone/>
            </a:pPr>
            <a:endParaRPr lang="en-GB" sz="4500" dirty="0"/>
          </a:p>
          <a:p>
            <a:r>
              <a:rPr lang="en-GB" sz="4500" dirty="0"/>
              <a:t>Agreement to draft new HWB strategy. Establishment of a T&amp;F group to progress (alignment with place priorities, ICP strategy and JFP)</a:t>
            </a:r>
          </a:p>
          <a:p>
            <a:pPr marL="0" indent="0">
              <a:buNone/>
            </a:pPr>
            <a:endParaRPr lang="en-GB" sz="4500" dirty="0"/>
          </a:p>
          <a:p>
            <a:r>
              <a:rPr lang="en-GB" sz="4500" dirty="0"/>
              <a:t>Place core team / Leadership team </a:t>
            </a:r>
          </a:p>
          <a:p>
            <a:pPr marL="0" indent="0">
              <a:buNone/>
            </a:pPr>
            <a:endParaRPr lang="en-GB" sz="4500" dirty="0"/>
          </a:p>
          <a:p>
            <a:r>
              <a:rPr lang="en-GB" sz="4500" dirty="0"/>
              <a:t>Stakeholder visioning events (community services local transformation)</a:t>
            </a:r>
          </a:p>
          <a:p>
            <a:endParaRPr lang="en-GB" sz="4500" dirty="0"/>
          </a:p>
          <a:p>
            <a:r>
              <a:rPr lang="en-GB" sz="4500" dirty="0"/>
              <a:t>Spring into Spring event – fantastic feedback from partners</a:t>
            </a:r>
          </a:p>
          <a:p>
            <a:pPr marL="0" indent="0">
              <a:buNone/>
            </a:pPr>
            <a:endParaRPr lang="en-GB" sz="4500" dirty="0"/>
          </a:p>
          <a:p>
            <a:r>
              <a:rPr lang="en-GB" sz="4500" dirty="0"/>
              <a:t>Further alignment with Pop. Health programme &amp; vice versa</a:t>
            </a:r>
          </a:p>
          <a:p>
            <a:endParaRPr lang="en-GB" dirty="0"/>
          </a:p>
        </p:txBody>
      </p:sp>
      <p:sp>
        <p:nvSpPr>
          <p:cNvPr id="7" name="Text Placeholder 6">
            <a:extLst>
              <a:ext uri="{FF2B5EF4-FFF2-40B4-BE49-F238E27FC236}">
                <a16:creationId xmlns:a16="http://schemas.microsoft.com/office/drawing/2014/main" id="{DCDD9CB2-C335-0A8A-7841-15D20936BE19}"/>
              </a:ext>
            </a:extLst>
          </p:cNvPr>
          <p:cNvSpPr>
            <a:spLocks noGrp="1"/>
          </p:cNvSpPr>
          <p:nvPr>
            <p:ph type="body" sz="quarter" idx="3"/>
          </p:nvPr>
        </p:nvSpPr>
        <p:spPr>
          <a:xfrm>
            <a:off x="8561599" y="633002"/>
            <a:ext cx="3524252" cy="823912"/>
          </a:xfrm>
        </p:spPr>
        <p:txBody>
          <a:bodyPr/>
          <a:lstStyle/>
          <a:p>
            <a:r>
              <a:rPr lang="en-GB" b="0" dirty="0"/>
              <a:t>Our current position …</a:t>
            </a:r>
          </a:p>
        </p:txBody>
      </p:sp>
      <p:sp>
        <p:nvSpPr>
          <p:cNvPr id="4" name="Slide Number Placeholder 3">
            <a:extLst>
              <a:ext uri="{FF2B5EF4-FFF2-40B4-BE49-F238E27FC236}">
                <a16:creationId xmlns:a16="http://schemas.microsoft.com/office/drawing/2014/main" id="{1E91C471-73E4-4D67-6A3F-53F586C2315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773501-A849-4862-9E29-EF020735AE50}"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9" name="Text Placeholder 4">
            <a:extLst>
              <a:ext uri="{FF2B5EF4-FFF2-40B4-BE49-F238E27FC236}">
                <a16:creationId xmlns:a16="http://schemas.microsoft.com/office/drawing/2014/main" id="{994593F3-6DF0-618A-4003-65037B2B1FC8}"/>
              </a:ext>
            </a:extLst>
          </p:cNvPr>
          <p:cNvSpPr txBox="1">
            <a:spLocks/>
          </p:cNvSpPr>
          <p:nvPr/>
        </p:nvSpPr>
        <p:spPr>
          <a:xfrm>
            <a:off x="77165" y="633002"/>
            <a:ext cx="5157787" cy="823912"/>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We had already achieved …</a:t>
            </a:r>
          </a:p>
        </p:txBody>
      </p:sp>
      <p:sp>
        <p:nvSpPr>
          <p:cNvPr id="11" name="TextBox 10">
            <a:extLst>
              <a:ext uri="{FF2B5EF4-FFF2-40B4-BE49-F238E27FC236}">
                <a16:creationId xmlns:a16="http://schemas.microsoft.com/office/drawing/2014/main" id="{412032FB-44C6-1472-EC98-A59DD7378678}"/>
              </a:ext>
            </a:extLst>
          </p:cNvPr>
          <p:cNvSpPr txBox="1"/>
          <p:nvPr/>
        </p:nvSpPr>
        <p:spPr>
          <a:xfrm>
            <a:off x="4190359" y="1579489"/>
            <a:ext cx="3974974" cy="5170646"/>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500" b="0" i="0" u="none" strike="noStrike" kern="1200" cap="none" spc="0" normalizeH="0" baseline="0" noProof="0" dirty="0">
                <a:ln>
                  <a:noFill/>
                </a:ln>
                <a:solidFill>
                  <a:prstClr val="black"/>
                </a:solidFill>
                <a:effectLst/>
                <a:uLnTx/>
                <a:uFillTx/>
                <a:latin typeface="Calibri" panose="020F0502020204030204"/>
                <a:ea typeface="+mn-ea"/>
                <a:cs typeface="+mn-cs"/>
              </a:rPr>
              <a:t>Finalising place+ arrangements &amp; responsibilities with our partners e.g. Primary Care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5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500" b="0" i="0" u="none" strike="noStrike" kern="1200" cap="none" spc="0" normalizeH="0" baseline="0" noProof="0" dirty="0">
                <a:ln>
                  <a:noFill/>
                </a:ln>
                <a:solidFill>
                  <a:prstClr val="black"/>
                </a:solidFill>
                <a:effectLst/>
                <a:uLnTx/>
                <a:uFillTx/>
                <a:latin typeface="Calibri" panose="020F0502020204030204"/>
                <a:ea typeface="+mn-ea"/>
                <a:cs typeface="+mn-cs"/>
              </a:rPr>
              <a:t>Clinical and Care Professional Leads in place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5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500" b="0" i="0" u="none" strike="noStrike" kern="1200" cap="none" spc="0" normalizeH="0" baseline="0" noProof="0" dirty="0">
                <a:ln>
                  <a:noFill/>
                </a:ln>
                <a:solidFill>
                  <a:prstClr val="black"/>
                </a:solidFill>
                <a:effectLst/>
                <a:uLnTx/>
                <a:uFillTx/>
                <a:latin typeface="Calibri" panose="020F0502020204030204"/>
                <a:ea typeface="+mn-ea"/>
                <a:cs typeface="+mn-cs"/>
              </a:rPr>
              <a:t>Place / Delivery plan – key areas of work &amp; ‘big ticket’ items e.g. community services local transformation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5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500" b="0" i="0" u="none" strike="noStrike" kern="1200" cap="none" spc="0" normalizeH="0" baseline="0" noProof="0" dirty="0">
                <a:ln>
                  <a:noFill/>
                </a:ln>
                <a:solidFill>
                  <a:prstClr val="black"/>
                </a:solidFill>
                <a:effectLst/>
                <a:uLnTx/>
                <a:uFillTx/>
                <a:latin typeface="Calibri" panose="020F0502020204030204"/>
                <a:ea typeface="+mn-ea"/>
                <a:cs typeface="+mn-cs"/>
              </a:rPr>
              <a:t>Understanding the ask of each place in relation to delivery of the ICP strategy – alignment &amp; mapping piece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5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500" b="0" i="0" u="none" strike="noStrike" kern="1200" cap="none" spc="0" normalizeH="0" baseline="0" noProof="0" dirty="0">
                <a:ln>
                  <a:noFill/>
                </a:ln>
                <a:solidFill>
                  <a:prstClr val="black"/>
                </a:solidFill>
                <a:effectLst/>
                <a:uLnTx/>
                <a:uFillTx/>
                <a:latin typeface="Calibri" panose="020F0502020204030204"/>
                <a:ea typeface="+mn-ea"/>
                <a:cs typeface="+mn-cs"/>
              </a:rPr>
              <a:t>Governance – </a:t>
            </a:r>
            <a:r>
              <a:rPr kumimoji="0" lang="en-GB" sz="1500" b="0" i="0" u="none" strike="noStrike" kern="1200" cap="none" spc="0" normalizeH="0" baseline="0" noProof="0" dirty="0" err="1">
                <a:ln>
                  <a:noFill/>
                </a:ln>
                <a:solidFill>
                  <a:prstClr val="black"/>
                </a:solidFill>
                <a:effectLst/>
                <a:uLnTx/>
                <a:uFillTx/>
                <a:latin typeface="Calibri" panose="020F0502020204030204"/>
                <a:ea typeface="+mn-ea"/>
                <a:cs typeface="+mn-cs"/>
              </a:rPr>
              <a:t>ToR</a:t>
            </a:r>
            <a:r>
              <a:rPr kumimoji="0" lang="en-GB" sz="1500" b="0" i="0" u="none" strike="noStrike" kern="1200" cap="none" spc="0" normalizeH="0" baseline="0" noProof="0" dirty="0">
                <a:ln>
                  <a:noFill/>
                </a:ln>
                <a:solidFill>
                  <a:prstClr val="black"/>
                </a:solidFill>
                <a:effectLst/>
                <a:uLnTx/>
                <a:uFillTx/>
                <a:latin typeface="Calibri" panose="020F0502020204030204"/>
                <a:ea typeface="+mn-ea"/>
                <a:cs typeface="+mn-cs"/>
              </a:rPr>
              <a:t>, key workstreams &amp; new arrangements embedded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5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500" b="0" i="0" u="none" strike="noStrike" kern="1200" cap="none" spc="0" normalizeH="0" baseline="0" noProof="0" dirty="0">
                <a:ln>
                  <a:noFill/>
                </a:ln>
                <a:solidFill>
                  <a:prstClr val="black"/>
                </a:solidFill>
                <a:effectLst/>
                <a:uLnTx/>
                <a:uFillTx/>
                <a:latin typeface="Calibri" panose="020F0502020204030204"/>
                <a:ea typeface="+mn-ea"/>
                <a:cs typeface="+mn-cs"/>
              </a:rPr>
              <a:t>Active in Autumn event – follow on from Spring into Spring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5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500" b="0" i="0" u="none" strike="noStrike" kern="1200" cap="none" spc="0" normalizeH="0" baseline="0" noProof="0" dirty="0">
                <a:ln>
                  <a:noFill/>
                </a:ln>
                <a:solidFill>
                  <a:prstClr val="black"/>
                </a:solidFill>
                <a:effectLst/>
                <a:uLnTx/>
                <a:uFillTx/>
                <a:latin typeface="Calibri" panose="020F0502020204030204"/>
                <a:ea typeface="+mn-ea"/>
                <a:cs typeface="+mn-cs"/>
              </a:rPr>
              <a:t>Continuing to listen to our communities – Vaping &amp; ‘Door knocking’ intel. </a:t>
            </a:r>
          </a:p>
        </p:txBody>
      </p:sp>
      <p:sp>
        <p:nvSpPr>
          <p:cNvPr id="12" name="TextBox 11">
            <a:extLst>
              <a:ext uri="{FF2B5EF4-FFF2-40B4-BE49-F238E27FC236}">
                <a16:creationId xmlns:a16="http://schemas.microsoft.com/office/drawing/2014/main" id="{D8D22CCE-296A-73B8-C4D3-FCC7129135A5}"/>
              </a:ext>
            </a:extLst>
          </p:cNvPr>
          <p:cNvSpPr txBox="1"/>
          <p:nvPr/>
        </p:nvSpPr>
        <p:spPr>
          <a:xfrm>
            <a:off x="8296273" y="1571467"/>
            <a:ext cx="3818562" cy="10110460"/>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500" b="0" i="0" u="none" strike="noStrike" kern="1200" cap="none" spc="0" normalizeH="0" baseline="0" noProof="0" dirty="0">
                <a:ln>
                  <a:noFill/>
                </a:ln>
                <a:solidFill>
                  <a:prstClr val="black"/>
                </a:solidFill>
                <a:effectLst/>
                <a:uLnTx/>
                <a:uFillTx/>
                <a:latin typeface="Calibri" panose="020F0502020204030204"/>
                <a:ea typeface="+mn-ea"/>
                <a:cs typeface="+mn-cs"/>
              </a:rPr>
              <a:t>Further development of relationships via numerous dedicated sessions (‘round table’), workshops and conversations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5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500" b="0" i="0" u="none" strike="noStrike" kern="1200" cap="none" spc="0" normalizeH="0" baseline="0" noProof="0" dirty="0">
                <a:ln>
                  <a:noFill/>
                </a:ln>
                <a:solidFill>
                  <a:prstClr val="black"/>
                </a:solidFill>
                <a:effectLst/>
                <a:uLnTx/>
                <a:uFillTx/>
                <a:latin typeface="Calibri" panose="020F0502020204030204"/>
                <a:ea typeface="+mn-ea"/>
                <a:cs typeface="+mn-cs"/>
              </a:rPr>
              <a:t>Blackpool Place staff session – 3</a:t>
            </a:r>
            <a:r>
              <a:rPr kumimoji="0" lang="en-GB" sz="1500" b="0" i="0" u="none" strike="noStrike" kern="1200" cap="none" spc="0" normalizeH="0" baseline="30000" noProof="0" dirty="0">
                <a:ln>
                  <a:noFill/>
                </a:ln>
                <a:solidFill>
                  <a:prstClr val="black"/>
                </a:solidFill>
                <a:effectLst/>
                <a:uLnTx/>
                <a:uFillTx/>
                <a:latin typeface="Calibri" panose="020F0502020204030204"/>
                <a:ea typeface="+mn-ea"/>
                <a:cs typeface="+mn-cs"/>
              </a:rPr>
              <a:t>rd</a:t>
            </a:r>
            <a:r>
              <a:rPr kumimoji="0" lang="en-GB" sz="1500" b="0" i="0" u="none" strike="noStrike" kern="1200" cap="none" spc="0" normalizeH="0" baseline="0" noProof="0" dirty="0">
                <a:ln>
                  <a:noFill/>
                </a:ln>
                <a:solidFill>
                  <a:prstClr val="black"/>
                </a:solidFill>
                <a:effectLst/>
                <a:uLnTx/>
                <a:uFillTx/>
                <a:latin typeface="Calibri" panose="020F0502020204030204"/>
                <a:ea typeface="+mn-ea"/>
                <a:cs typeface="+mn-cs"/>
              </a:rPr>
              <a:t> October 2023.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5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500" b="0" i="0" u="none" strike="noStrike" kern="1200" cap="none" spc="0" normalizeH="0" baseline="0" noProof="0" dirty="0">
                <a:ln>
                  <a:noFill/>
                </a:ln>
                <a:solidFill>
                  <a:prstClr val="black"/>
                </a:solidFill>
                <a:effectLst/>
                <a:uLnTx/>
                <a:uFillTx/>
                <a:latin typeface="Calibri" panose="020F0502020204030204"/>
                <a:ea typeface="+mn-ea"/>
                <a:cs typeface="+mn-cs"/>
              </a:rPr>
              <a:t>3 Clinical &amp; Care Professional Leads (CCPL) in situ. Out to advert for Mental Health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5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500" b="0" i="0" u="none" strike="noStrike" kern="1200" cap="none" spc="0" normalizeH="0" baseline="0" noProof="0" dirty="0">
                <a:ln>
                  <a:noFill/>
                </a:ln>
                <a:solidFill>
                  <a:prstClr val="black"/>
                </a:solidFill>
                <a:effectLst/>
                <a:uLnTx/>
                <a:uFillTx/>
                <a:latin typeface="Calibri" panose="020F0502020204030204"/>
                <a:ea typeface="+mn-ea"/>
                <a:cs typeface="+mn-cs"/>
              </a:rPr>
              <a:t>Ongoing discussion with partners &amp; colleagues regarding place+ - continuing to ensure alignment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5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500" b="0" i="0" u="none" strike="noStrike" kern="1200" cap="none" spc="0" normalizeH="0" baseline="0" noProof="0" dirty="0">
                <a:ln>
                  <a:noFill/>
                </a:ln>
                <a:solidFill>
                  <a:prstClr val="black"/>
                </a:solidFill>
                <a:effectLst/>
                <a:uLnTx/>
                <a:uFillTx/>
                <a:latin typeface="Calibri" panose="020F0502020204030204"/>
                <a:ea typeface="+mn-ea"/>
                <a:cs typeface="+mn-cs"/>
              </a:rPr>
              <a:t>Socialising the Place Integration Deal within and across Place – esp. LA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5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500" b="0" i="0" u="none" strike="noStrike" kern="1200" cap="none" spc="0" normalizeH="0" baseline="0" noProof="0" dirty="0">
                <a:ln>
                  <a:noFill/>
                </a:ln>
                <a:solidFill>
                  <a:prstClr val="black"/>
                </a:solidFill>
                <a:effectLst/>
                <a:uLnTx/>
                <a:uFillTx/>
                <a:latin typeface="Calibri" panose="020F0502020204030204"/>
                <a:ea typeface="+mn-ea"/>
                <a:cs typeface="+mn-cs"/>
              </a:rPr>
              <a:t>Delivering our Place work programmes aligned to the Priority Wards work: Claremont, Bloomfield, Talbot &amp; Tyldesley etc.  &amp; broader with partners e.g. NWAS – Cat 3 &amp; 4 project &amp; workforce </a:t>
            </a:r>
            <a:r>
              <a:rPr kumimoji="0" lang="en-GB" sz="1500" b="0" i="0" u="none" strike="noStrike" kern="1200" cap="none" spc="0" normalizeH="0" baseline="0" noProof="0" dirty="0" err="1">
                <a:ln>
                  <a:noFill/>
                </a:ln>
                <a:solidFill>
                  <a:prstClr val="black"/>
                </a:solidFill>
                <a:effectLst/>
                <a:uLnTx/>
                <a:uFillTx/>
                <a:latin typeface="Calibri" panose="020F0502020204030204"/>
                <a:ea typeface="+mn-ea"/>
                <a:cs typeface="+mn-cs"/>
              </a:rPr>
              <a:t>devs</a:t>
            </a:r>
            <a:r>
              <a:rPr kumimoji="0" lang="en-GB" sz="15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328020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2A785343-5D24-4118-A2E4-665D196F60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9" name="Content Placeholder 4" descr="A group of people playing instruments">
            <a:extLst>
              <a:ext uri="{FF2B5EF4-FFF2-40B4-BE49-F238E27FC236}">
                <a16:creationId xmlns:a16="http://schemas.microsoft.com/office/drawing/2014/main" id="{B9181D78-41CD-3066-EDBB-D68D7963B523}"/>
              </a:ext>
            </a:extLst>
          </p:cNvPr>
          <p:cNvPicPr>
            <a:picLocks noChangeAspect="1"/>
          </p:cNvPicPr>
          <p:nvPr/>
        </p:nvPicPr>
        <p:blipFill rotWithShape="1">
          <a:blip r:embed="rId3">
            <a:extLst>
              <a:ext uri="{28A0092B-C50C-407E-A947-70E740481C1C}">
                <a14:useLocalDpi xmlns:a14="http://schemas.microsoft.com/office/drawing/2010/main" val="0"/>
              </a:ext>
            </a:extLst>
          </a:blip>
          <a:srcRect l="8095" r="16440" b="-2"/>
          <a:stretch/>
        </p:blipFill>
        <p:spPr>
          <a:xfrm>
            <a:off x="7381876" y="1"/>
            <a:ext cx="4810125" cy="2501837"/>
          </a:xfrm>
          <a:custGeom>
            <a:avLst/>
            <a:gdLst/>
            <a:ahLst/>
            <a:cxnLst/>
            <a:rect l="l" t="t" r="r" b="b"/>
            <a:pathLst>
              <a:path w="4810125" h="2501837">
                <a:moveTo>
                  <a:pt x="1159248" y="0"/>
                </a:moveTo>
                <a:lnTo>
                  <a:pt x="4810125" y="0"/>
                </a:lnTo>
                <a:lnTo>
                  <a:pt x="4810125" y="2501837"/>
                </a:lnTo>
                <a:lnTo>
                  <a:pt x="0" y="2501837"/>
                </a:lnTo>
                <a:close/>
              </a:path>
            </a:pathLst>
          </a:custGeom>
        </p:spPr>
      </p:pic>
      <p:pic>
        <p:nvPicPr>
          <p:cNvPr id="5" name="Picture 4" descr="A group of people standing in front of a sign&#10;&#10;Description automatically generated">
            <a:extLst>
              <a:ext uri="{FF2B5EF4-FFF2-40B4-BE49-F238E27FC236}">
                <a16:creationId xmlns:a16="http://schemas.microsoft.com/office/drawing/2014/main" id="{00A6DD98-02B7-4128-5E4F-0ED5A1435792}"/>
              </a:ext>
            </a:extLst>
          </p:cNvPr>
          <p:cNvPicPr>
            <a:picLocks noChangeAspect="1"/>
          </p:cNvPicPr>
          <p:nvPr/>
        </p:nvPicPr>
        <p:blipFill rotWithShape="1">
          <a:blip r:embed="rId4">
            <a:extLst>
              <a:ext uri="{28A0092B-C50C-407E-A947-70E740481C1C}">
                <a14:useLocalDpi xmlns:a14="http://schemas.microsoft.com/office/drawing/2010/main" val="0"/>
              </a:ext>
            </a:extLst>
          </a:blip>
          <a:srcRect l="12478" r="18360" b="2"/>
          <a:stretch/>
        </p:blipFill>
        <p:spPr>
          <a:xfrm>
            <a:off x="5374639" y="2663706"/>
            <a:ext cx="4626927" cy="4197911"/>
          </a:xfrm>
          <a:custGeom>
            <a:avLst/>
            <a:gdLst/>
            <a:ahLst/>
            <a:cxnLst/>
            <a:rect l="l" t="t" r="r" b="b"/>
            <a:pathLst>
              <a:path w="4626927" h="4197911">
                <a:moveTo>
                  <a:pt x="1945141" y="0"/>
                </a:moveTo>
                <a:lnTo>
                  <a:pt x="1951364" y="0"/>
                </a:lnTo>
                <a:lnTo>
                  <a:pt x="3141155" y="0"/>
                </a:lnTo>
                <a:lnTo>
                  <a:pt x="4626927" y="0"/>
                </a:lnTo>
                <a:lnTo>
                  <a:pt x="2681786" y="4197911"/>
                </a:lnTo>
                <a:lnTo>
                  <a:pt x="0" y="4197911"/>
                </a:lnTo>
                <a:close/>
              </a:path>
            </a:pathLst>
          </a:custGeom>
        </p:spPr>
      </p:pic>
      <p:sp>
        <p:nvSpPr>
          <p:cNvPr id="30" name="Freeform 11">
            <a:extLst>
              <a:ext uri="{FF2B5EF4-FFF2-40B4-BE49-F238E27FC236}">
                <a16:creationId xmlns:a16="http://schemas.microsoft.com/office/drawing/2014/main" id="{32F4D216-10B7-4DCA-A0A1-068E9E32F4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2660091"/>
            <a:ext cx="7122523" cy="4197911"/>
          </a:xfrm>
          <a:custGeom>
            <a:avLst/>
            <a:gdLst>
              <a:gd name="connsiteX0" fmla="*/ 0 w 7122523"/>
              <a:gd name="connsiteY0" fmla="*/ 4197911 h 4197911"/>
              <a:gd name="connsiteX1" fmla="*/ 7122523 w 7122523"/>
              <a:gd name="connsiteY1" fmla="*/ 4197911 h 4197911"/>
              <a:gd name="connsiteX2" fmla="*/ 5177382 w 7122523"/>
              <a:gd name="connsiteY2" fmla="*/ 0 h 4197911"/>
              <a:gd name="connsiteX3" fmla="*/ 5171159 w 7122523"/>
              <a:gd name="connsiteY3" fmla="*/ 0 h 4197911"/>
              <a:gd name="connsiteX4" fmla="*/ 3981368 w 7122523"/>
              <a:gd name="connsiteY4" fmla="*/ 0 h 4197911"/>
              <a:gd name="connsiteX5" fmla="*/ 2331323 w 7122523"/>
              <a:gd name="connsiteY5" fmla="*/ 0 h 4197911"/>
              <a:gd name="connsiteX6" fmla="*/ 0 w 7122523"/>
              <a:gd name="connsiteY6" fmla="*/ 0 h 4197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22523" h="4197911">
                <a:moveTo>
                  <a:pt x="0" y="4197911"/>
                </a:moveTo>
                <a:lnTo>
                  <a:pt x="7122523" y="4197911"/>
                </a:lnTo>
                <a:lnTo>
                  <a:pt x="5177382" y="0"/>
                </a:lnTo>
                <a:lnTo>
                  <a:pt x="5171159" y="0"/>
                </a:lnTo>
                <a:lnTo>
                  <a:pt x="3981368" y="0"/>
                </a:lnTo>
                <a:lnTo>
                  <a:pt x="2331323" y="0"/>
                </a:lnTo>
                <a:lnTo>
                  <a:pt x="0" y="0"/>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Picture 5" descr="A colorful leaves on a yellow background">
            <a:extLst>
              <a:ext uri="{FF2B5EF4-FFF2-40B4-BE49-F238E27FC236}">
                <a16:creationId xmlns:a16="http://schemas.microsoft.com/office/drawing/2014/main" id="{0F040113-9FAC-49EC-DC17-F34C6445C4B5}"/>
              </a:ext>
            </a:extLst>
          </p:cNvPr>
          <p:cNvPicPr>
            <a:picLocks noChangeAspect="1"/>
          </p:cNvPicPr>
          <p:nvPr/>
        </p:nvPicPr>
        <p:blipFill rotWithShape="1">
          <a:blip r:embed="rId5">
            <a:extLst>
              <a:ext uri="{28A0092B-C50C-407E-A947-70E740481C1C}">
                <a14:useLocalDpi xmlns:a14="http://schemas.microsoft.com/office/drawing/2010/main" val="0"/>
              </a:ext>
            </a:extLst>
          </a:blip>
          <a:srcRect t="16363" r="5" b="15517"/>
          <a:stretch/>
        </p:blipFill>
        <p:spPr>
          <a:xfrm>
            <a:off x="4675537" y="-1"/>
            <a:ext cx="3677817" cy="2505456"/>
          </a:xfrm>
          <a:custGeom>
            <a:avLst/>
            <a:gdLst/>
            <a:ahLst/>
            <a:cxnLst/>
            <a:rect l="l" t="t" r="r" b="b"/>
            <a:pathLst>
              <a:path w="3677817" h="2505456">
                <a:moveTo>
                  <a:pt x="1160926" y="0"/>
                </a:moveTo>
                <a:lnTo>
                  <a:pt x="3677817" y="0"/>
                </a:lnTo>
                <a:lnTo>
                  <a:pt x="2516891" y="2505456"/>
                </a:lnTo>
                <a:lnTo>
                  <a:pt x="0" y="2505456"/>
                </a:lnTo>
                <a:close/>
              </a:path>
            </a:pathLst>
          </a:custGeom>
        </p:spPr>
      </p:pic>
      <p:pic>
        <p:nvPicPr>
          <p:cNvPr id="10" name="Picture 9" descr="A person and person holding a sign&#10;&#10;Description automatically generated">
            <a:extLst>
              <a:ext uri="{FF2B5EF4-FFF2-40B4-BE49-F238E27FC236}">
                <a16:creationId xmlns:a16="http://schemas.microsoft.com/office/drawing/2014/main" id="{285D52B2-EDA0-1D58-768A-91F22514954A}"/>
              </a:ext>
            </a:extLst>
          </p:cNvPr>
          <p:cNvPicPr>
            <a:picLocks noChangeAspect="1"/>
          </p:cNvPicPr>
          <p:nvPr/>
        </p:nvPicPr>
        <p:blipFill rotWithShape="1">
          <a:blip r:embed="rId6">
            <a:extLst>
              <a:ext uri="{28A0092B-C50C-407E-A947-70E740481C1C}">
                <a14:useLocalDpi xmlns:a14="http://schemas.microsoft.com/office/drawing/2010/main" val="0"/>
              </a:ext>
            </a:extLst>
          </a:blip>
          <a:srcRect r="2" b="5760"/>
          <a:stretch/>
        </p:blipFill>
        <p:spPr>
          <a:xfrm>
            <a:off x="2280734" y="2"/>
            <a:ext cx="3393943" cy="2502843"/>
          </a:xfrm>
          <a:custGeom>
            <a:avLst/>
            <a:gdLst/>
            <a:ahLst/>
            <a:cxnLst/>
            <a:rect l="l" t="t" r="r" b="b"/>
            <a:pathLst>
              <a:path w="3393943" h="2502843">
                <a:moveTo>
                  <a:pt x="1159715" y="0"/>
                </a:moveTo>
                <a:lnTo>
                  <a:pt x="3393943" y="0"/>
                </a:lnTo>
                <a:lnTo>
                  <a:pt x="2234228" y="2502843"/>
                </a:lnTo>
                <a:lnTo>
                  <a:pt x="0" y="2502843"/>
                </a:lnTo>
                <a:close/>
              </a:path>
            </a:pathLst>
          </a:custGeom>
        </p:spPr>
      </p:pic>
      <p:pic>
        <p:nvPicPr>
          <p:cNvPr id="7" name="Picture 6" descr="A group of women standing in front of a table&#10;&#10;Description automatically generated">
            <a:extLst>
              <a:ext uri="{FF2B5EF4-FFF2-40B4-BE49-F238E27FC236}">
                <a16:creationId xmlns:a16="http://schemas.microsoft.com/office/drawing/2014/main" id="{B7BAA7FA-3E31-D52A-12A1-235184CC5CF9}"/>
              </a:ext>
            </a:extLst>
          </p:cNvPr>
          <p:cNvPicPr>
            <a:picLocks noChangeAspect="1"/>
          </p:cNvPicPr>
          <p:nvPr/>
        </p:nvPicPr>
        <p:blipFill rotWithShape="1">
          <a:blip r:embed="rId7">
            <a:extLst>
              <a:ext uri="{28A0092B-C50C-407E-A947-70E740481C1C}">
                <a14:useLocalDpi xmlns:a14="http://schemas.microsoft.com/office/drawing/2010/main" val="0"/>
              </a:ext>
            </a:extLst>
          </a:blip>
          <a:srcRect l="753" r="15767" b="1"/>
          <a:stretch/>
        </p:blipFill>
        <p:spPr>
          <a:xfrm>
            <a:off x="3" y="-6235"/>
            <a:ext cx="3255403" cy="2505456"/>
          </a:xfrm>
          <a:custGeom>
            <a:avLst/>
            <a:gdLst/>
            <a:ahLst/>
            <a:cxnLst/>
            <a:rect l="l" t="t" r="r" b="b"/>
            <a:pathLst>
              <a:path w="3255403" h="2505456">
                <a:moveTo>
                  <a:pt x="0" y="0"/>
                </a:moveTo>
                <a:lnTo>
                  <a:pt x="3255403" y="0"/>
                </a:lnTo>
                <a:lnTo>
                  <a:pt x="2094477" y="2505456"/>
                </a:lnTo>
                <a:lnTo>
                  <a:pt x="0" y="2505456"/>
                </a:lnTo>
                <a:close/>
              </a:path>
            </a:pathLst>
          </a:custGeom>
        </p:spPr>
      </p:pic>
      <p:sp>
        <p:nvSpPr>
          <p:cNvPr id="25" name="Content Placeholder 24">
            <a:extLst>
              <a:ext uri="{FF2B5EF4-FFF2-40B4-BE49-F238E27FC236}">
                <a16:creationId xmlns:a16="http://schemas.microsoft.com/office/drawing/2014/main" id="{D6919B6F-73AE-5F7B-F712-10C1E2997D0A}"/>
              </a:ext>
            </a:extLst>
          </p:cNvPr>
          <p:cNvSpPr>
            <a:spLocks noGrp="1"/>
          </p:cNvSpPr>
          <p:nvPr>
            <p:ph idx="1"/>
          </p:nvPr>
        </p:nvSpPr>
        <p:spPr>
          <a:xfrm>
            <a:off x="587830" y="3374572"/>
            <a:ext cx="4841422" cy="2706820"/>
          </a:xfrm>
        </p:spPr>
        <p:txBody>
          <a:bodyPr anchor="ctr">
            <a:normAutofit fontScale="92500" lnSpcReduction="10000"/>
          </a:bodyPr>
          <a:lstStyle/>
          <a:p>
            <a:r>
              <a:rPr lang="en-US" sz="2000" dirty="0">
                <a:solidFill>
                  <a:srgbClr val="FFFFFF"/>
                </a:solidFill>
              </a:rPr>
              <a:t>True collaboration in action</a:t>
            </a:r>
          </a:p>
          <a:p>
            <a:r>
              <a:rPr lang="en-US" sz="2000" dirty="0">
                <a:solidFill>
                  <a:srgbClr val="FFFFFF"/>
                </a:solidFill>
              </a:rPr>
              <a:t>50+ organisations in attendance</a:t>
            </a:r>
          </a:p>
          <a:p>
            <a:r>
              <a:rPr lang="en-US" sz="2000" dirty="0">
                <a:solidFill>
                  <a:srgbClr val="FFFFFF"/>
                </a:solidFill>
              </a:rPr>
              <a:t>Looking at things through that broader place lens</a:t>
            </a:r>
          </a:p>
          <a:p>
            <a:endParaRPr lang="en-US" sz="2000" dirty="0">
              <a:solidFill>
                <a:srgbClr val="FFFFFF"/>
              </a:solidFill>
            </a:endParaRPr>
          </a:p>
          <a:p>
            <a:pPr marL="0" indent="0">
              <a:buNone/>
            </a:pPr>
            <a:endParaRPr lang="en-US" sz="2000" dirty="0">
              <a:solidFill>
                <a:srgbClr val="FFFFFF"/>
              </a:solidFill>
            </a:endParaRPr>
          </a:p>
          <a:p>
            <a:pPr marL="0" indent="0">
              <a:buNone/>
            </a:pPr>
            <a:r>
              <a:rPr lang="en-US" sz="2000" dirty="0">
                <a:solidFill>
                  <a:srgbClr val="FFFFFF"/>
                </a:solidFill>
              </a:rPr>
              <a:t> This is us</a:t>
            </a:r>
          </a:p>
          <a:p>
            <a:pPr marL="0" indent="0">
              <a:buNone/>
            </a:pPr>
            <a:r>
              <a:rPr lang="en-US" sz="2000" dirty="0">
                <a:solidFill>
                  <a:srgbClr val="FFFFFF"/>
                </a:solidFill>
              </a:rPr>
              <a:t> This is Blackpool Place</a:t>
            </a:r>
          </a:p>
          <a:p>
            <a:endParaRPr lang="en-US" sz="2000" dirty="0">
              <a:solidFill>
                <a:srgbClr val="FFFFFF"/>
              </a:solidFill>
            </a:endParaRPr>
          </a:p>
        </p:txBody>
      </p:sp>
      <p:pic>
        <p:nvPicPr>
          <p:cNvPr id="8" name="Picture 7" descr="A group of people at a table&#10;&#10;Description automatically generated">
            <a:extLst>
              <a:ext uri="{FF2B5EF4-FFF2-40B4-BE49-F238E27FC236}">
                <a16:creationId xmlns:a16="http://schemas.microsoft.com/office/drawing/2014/main" id="{2C39F555-9F6E-8AB9-4644-906FA8B2B0A6}"/>
              </a:ext>
            </a:extLst>
          </p:cNvPr>
          <p:cNvPicPr>
            <a:picLocks noChangeAspect="1"/>
          </p:cNvPicPr>
          <p:nvPr/>
        </p:nvPicPr>
        <p:blipFill rotWithShape="1">
          <a:blip r:embed="rId8">
            <a:extLst>
              <a:ext uri="{28A0092B-C50C-407E-A947-70E740481C1C}">
                <a14:useLocalDpi xmlns:a14="http://schemas.microsoft.com/office/drawing/2010/main" val="0"/>
              </a:ext>
            </a:extLst>
          </a:blip>
          <a:srcRect l="6639" r="34425" b="-2"/>
          <a:stretch/>
        </p:blipFill>
        <p:spPr>
          <a:xfrm>
            <a:off x="8264962" y="2660089"/>
            <a:ext cx="3927039" cy="4197911"/>
          </a:xfrm>
          <a:custGeom>
            <a:avLst/>
            <a:gdLst/>
            <a:ahLst/>
            <a:cxnLst/>
            <a:rect l="l" t="t" r="r" b="b"/>
            <a:pathLst>
              <a:path w="3927039" h="4197911">
                <a:moveTo>
                  <a:pt x="1945141" y="0"/>
                </a:moveTo>
                <a:lnTo>
                  <a:pt x="1951364" y="0"/>
                </a:lnTo>
                <a:lnTo>
                  <a:pt x="3141155" y="0"/>
                </a:lnTo>
                <a:lnTo>
                  <a:pt x="3927039" y="0"/>
                </a:lnTo>
                <a:lnTo>
                  <a:pt x="3927039" y="4194293"/>
                </a:lnTo>
                <a:lnTo>
                  <a:pt x="2683462" y="4194293"/>
                </a:lnTo>
                <a:lnTo>
                  <a:pt x="2681786" y="4197911"/>
                </a:lnTo>
                <a:lnTo>
                  <a:pt x="0" y="4197911"/>
                </a:lnTo>
                <a:close/>
              </a:path>
            </a:pathLst>
          </a:custGeom>
        </p:spPr>
      </p:pic>
      <p:sp>
        <p:nvSpPr>
          <p:cNvPr id="4" name="Slide Number Placeholder 3">
            <a:extLst>
              <a:ext uri="{FF2B5EF4-FFF2-40B4-BE49-F238E27FC236}">
                <a16:creationId xmlns:a16="http://schemas.microsoft.com/office/drawing/2014/main" id="{E34C787F-553B-34F2-05FE-D8C7ABECDA87}"/>
              </a:ext>
            </a:extLst>
          </p:cNvPr>
          <p:cNvSpPr>
            <a:spLocks noGrp="1"/>
          </p:cNvSpPr>
          <p:nvPr>
            <p:ph type="sldNum" sz="quarter" idx="12"/>
          </p:nvPr>
        </p:nvSpPr>
        <p:spPr>
          <a:xfrm>
            <a:off x="10496550" y="6356350"/>
            <a:ext cx="857249"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AD773501-A849-4862-9E29-EF020735AE50}" type="slidenum">
              <a:rPr kumimoji="0" lang="en-US" sz="1200" b="0" i="0" u="none" strike="noStrike" kern="1200" cap="none" spc="0" normalizeH="0" baseline="0" noProof="0">
                <a:ln>
                  <a:noFill/>
                </a:ln>
                <a:solidFill>
                  <a:srgbClr val="FFFFFF">
                    <a:alpha val="80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42</a:t>
            </a:fld>
            <a:endParaRPr kumimoji="0" lang="en-US" sz="1200" b="0" i="0" u="none" strike="noStrike" kern="1200" cap="none" spc="0" normalizeH="0" baseline="0" noProof="0" dirty="0">
              <a:ln>
                <a:noFill/>
              </a:ln>
              <a:solidFill>
                <a:srgbClr val="FFFFFF">
                  <a:alpha val="80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72040092"/>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0FE70A2D-843E-8600-70B8-77F949553800}"/>
              </a:ext>
            </a:extLst>
          </p:cNvPr>
          <p:cNvGrpSpPr/>
          <p:nvPr/>
        </p:nvGrpSpPr>
        <p:grpSpPr>
          <a:xfrm>
            <a:off x="342163" y="124376"/>
            <a:ext cx="4250726" cy="3070242"/>
            <a:chOff x="4858154" y="1910207"/>
            <a:chExt cx="3065697" cy="1947242"/>
          </a:xfrm>
          <a:solidFill>
            <a:srgbClr val="DBCCE2"/>
          </a:solidFill>
          <a:scene3d>
            <a:camera prst="orthographicFront">
              <a:rot lat="0" lon="0" rev="0"/>
            </a:camera>
            <a:lightRig rig="balanced" dir="t">
              <a:rot lat="0" lon="0" rev="8700000"/>
            </a:lightRig>
          </a:scene3d>
        </p:grpSpPr>
        <p:sp>
          <p:nvSpPr>
            <p:cNvPr id="17" name="TextBox 16">
              <a:extLst>
                <a:ext uri="{FF2B5EF4-FFF2-40B4-BE49-F238E27FC236}">
                  <a16:creationId xmlns:a16="http://schemas.microsoft.com/office/drawing/2014/main" id="{2F06302A-855F-2DC1-E387-8EC15FEBBCB9}"/>
                </a:ext>
              </a:extLst>
            </p:cNvPr>
            <p:cNvSpPr txBox="1"/>
            <p:nvPr/>
          </p:nvSpPr>
          <p:spPr>
            <a:xfrm>
              <a:off x="6112945" y="1910207"/>
              <a:ext cx="737746" cy="409128"/>
            </a:xfrm>
            <a:prstGeom prst="rect">
              <a:avLst/>
            </a:prstGeom>
            <a:grpFill/>
            <a:ln>
              <a:noFill/>
            </a:ln>
            <a:effectLst>
              <a:outerShdw blurRad="44450" dist="27940" dir="5400000" algn="ctr">
                <a:srgbClr val="000000">
                  <a:alpha val="32000"/>
                </a:srgbClr>
              </a:outerShdw>
            </a:effectLst>
            <a:sp3d>
              <a:bevelT w="190500" h="38100"/>
            </a:sp3d>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rPr>
                <a:t>Active Blackpool</a:t>
              </a:r>
            </a:p>
          </p:txBody>
        </p:sp>
        <p:sp>
          <p:nvSpPr>
            <p:cNvPr id="18" name="TextBox 17">
              <a:extLst>
                <a:ext uri="{FF2B5EF4-FFF2-40B4-BE49-F238E27FC236}">
                  <a16:creationId xmlns:a16="http://schemas.microsoft.com/office/drawing/2014/main" id="{8E1FFD3E-51BA-2829-0493-87AFA77F6654}"/>
                </a:ext>
              </a:extLst>
            </p:cNvPr>
            <p:cNvSpPr txBox="1"/>
            <p:nvPr/>
          </p:nvSpPr>
          <p:spPr>
            <a:xfrm>
              <a:off x="7097615" y="2103453"/>
              <a:ext cx="745287" cy="409923"/>
            </a:xfrm>
            <a:prstGeom prst="rect">
              <a:avLst/>
            </a:prstGeom>
            <a:grpFill/>
            <a:ln>
              <a:noFill/>
            </a:ln>
            <a:effectLst>
              <a:outerShdw blurRad="44450" dist="27940" dir="5400000" algn="ctr">
                <a:srgbClr val="000000">
                  <a:alpha val="32000"/>
                </a:srgbClr>
              </a:outerShdw>
            </a:effectLst>
            <a:sp3d>
              <a:bevelT w="190500" h="38100"/>
            </a:sp3d>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rPr>
                <a:t>Blackpool Music School</a:t>
              </a:r>
            </a:p>
          </p:txBody>
        </p:sp>
        <p:sp>
          <p:nvSpPr>
            <p:cNvPr id="19" name="TextBox 18">
              <a:extLst>
                <a:ext uri="{FF2B5EF4-FFF2-40B4-BE49-F238E27FC236}">
                  <a16:creationId xmlns:a16="http://schemas.microsoft.com/office/drawing/2014/main" id="{11B820F7-5437-4093-085E-609C92D72C04}"/>
                </a:ext>
              </a:extLst>
            </p:cNvPr>
            <p:cNvSpPr txBox="1"/>
            <p:nvPr/>
          </p:nvSpPr>
          <p:spPr>
            <a:xfrm>
              <a:off x="5589758" y="3564647"/>
              <a:ext cx="955487" cy="292802"/>
            </a:xfrm>
            <a:prstGeom prst="rect">
              <a:avLst/>
            </a:prstGeom>
            <a:grpFill/>
            <a:ln>
              <a:noFill/>
            </a:ln>
            <a:effectLst>
              <a:outerShdw blurRad="44450" dist="27940" dir="5400000" algn="ctr">
                <a:srgbClr val="000000">
                  <a:alpha val="32000"/>
                </a:srgbClr>
              </a:outerShdw>
            </a:effectLst>
            <a:sp3d>
              <a:bevelT w="190500" h="38100"/>
            </a:sp3d>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rPr>
                <a:t>Cosy Homes in Lancashire</a:t>
              </a:r>
            </a:p>
          </p:txBody>
        </p:sp>
        <p:sp>
          <p:nvSpPr>
            <p:cNvPr id="20" name="TextBox 19">
              <a:extLst>
                <a:ext uri="{FF2B5EF4-FFF2-40B4-BE49-F238E27FC236}">
                  <a16:creationId xmlns:a16="http://schemas.microsoft.com/office/drawing/2014/main" id="{02A9620C-1FB0-F854-B61D-923F4D5839F8}"/>
                </a:ext>
              </a:extLst>
            </p:cNvPr>
            <p:cNvSpPr txBox="1"/>
            <p:nvPr/>
          </p:nvSpPr>
          <p:spPr>
            <a:xfrm>
              <a:off x="6007742" y="3207814"/>
              <a:ext cx="846038" cy="175681"/>
            </a:xfrm>
            <a:prstGeom prst="rect">
              <a:avLst/>
            </a:prstGeom>
            <a:grpFill/>
            <a:ln>
              <a:noFill/>
            </a:ln>
            <a:effectLst>
              <a:outerShdw blurRad="44450" dist="27940" dir="5400000" algn="ctr">
                <a:srgbClr val="000000">
                  <a:alpha val="32000"/>
                </a:srgbClr>
              </a:outerShdw>
            </a:effectLst>
            <a:sp3d>
              <a:bevelT w="190500" h="38100"/>
            </a:sp3d>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rPr>
                <a:t>Sam’s Place</a:t>
              </a:r>
            </a:p>
          </p:txBody>
        </p:sp>
        <p:sp>
          <p:nvSpPr>
            <p:cNvPr id="21" name="TextBox 20">
              <a:extLst>
                <a:ext uri="{FF2B5EF4-FFF2-40B4-BE49-F238E27FC236}">
                  <a16:creationId xmlns:a16="http://schemas.microsoft.com/office/drawing/2014/main" id="{A4B46B66-1CB8-3162-24E6-A92C1BF9350A}"/>
                </a:ext>
              </a:extLst>
            </p:cNvPr>
            <p:cNvSpPr txBox="1"/>
            <p:nvPr/>
          </p:nvSpPr>
          <p:spPr>
            <a:xfrm>
              <a:off x="6790738" y="3561746"/>
              <a:ext cx="937287" cy="293445"/>
            </a:xfrm>
            <a:prstGeom prst="rect">
              <a:avLst/>
            </a:prstGeom>
            <a:grpFill/>
            <a:ln>
              <a:noFill/>
            </a:ln>
            <a:effectLst>
              <a:outerShdw blurRad="44450" dist="27940" dir="5400000" algn="ctr">
                <a:srgbClr val="000000">
                  <a:alpha val="32000"/>
                </a:srgbClr>
              </a:outerShdw>
            </a:effectLst>
            <a:sp3d>
              <a:bevelT w="190500" h="38100"/>
            </a:sp3d>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rPr>
                <a:t>CAMHS / Options4CYP</a:t>
              </a:r>
            </a:p>
          </p:txBody>
        </p:sp>
        <p:sp>
          <p:nvSpPr>
            <p:cNvPr id="22" name="TextBox 21">
              <a:extLst>
                <a:ext uri="{FF2B5EF4-FFF2-40B4-BE49-F238E27FC236}">
                  <a16:creationId xmlns:a16="http://schemas.microsoft.com/office/drawing/2014/main" id="{CACE71E4-0D58-C31E-EC2A-E1A029B33CE4}"/>
                </a:ext>
              </a:extLst>
            </p:cNvPr>
            <p:cNvSpPr txBox="1"/>
            <p:nvPr/>
          </p:nvSpPr>
          <p:spPr>
            <a:xfrm>
              <a:off x="6034622" y="2501875"/>
              <a:ext cx="932074" cy="527044"/>
            </a:xfrm>
            <a:prstGeom prst="rect">
              <a:avLst/>
            </a:prstGeom>
            <a:grpFill/>
            <a:ln>
              <a:noFill/>
            </a:ln>
            <a:effectLst>
              <a:outerShdw blurRad="44450" dist="27940" dir="5400000" algn="ctr">
                <a:srgbClr val="000000">
                  <a:alpha val="32000"/>
                </a:srgbClr>
              </a:outerShdw>
            </a:effectLst>
            <a:sp3d>
              <a:bevelT w="190500" h="38100"/>
            </a:sp3d>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rPr>
                <a:t>Volunteering Service, Trinity Hospice</a:t>
              </a:r>
            </a:p>
          </p:txBody>
        </p:sp>
        <p:sp>
          <p:nvSpPr>
            <p:cNvPr id="23" name="TextBox 22">
              <a:extLst>
                <a:ext uri="{FF2B5EF4-FFF2-40B4-BE49-F238E27FC236}">
                  <a16:creationId xmlns:a16="http://schemas.microsoft.com/office/drawing/2014/main" id="{458B4DCD-C492-F892-1646-E7D222529F84}"/>
                </a:ext>
              </a:extLst>
            </p:cNvPr>
            <p:cNvSpPr txBox="1"/>
            <p:nvPr/>
          </p:nvSpPr>
          <p:spPr>
            <a:xfrm>
              <a:off x="4858154" y="2103453"/>
              <a:ext cx="764059" cy="409923"/>
            </a:xfrm>
            <a:prstGeom prst="rect">
              <a:avLst/>
            </a:prstGeom>
            <a:grpFill/>
            <a:ln>
              <a:noFill/>
            </a:ln>
            <a:effectLst>
              <a:outerShdw blurRad="44450" dist="27940" dir="5400000" algn="ctr">
                <a:srgbClr val="000000">
                  <a:alpha val="32000"/>
                </a:srgbClr>
              </a:outerShdw>
            </a:effectLst>
            <a:sp3d>
              <a:bevelT w="190500" h="38100"/>
            </a:sp3d>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rPr>
                <a:t>Citizens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rPr>
                <a:t>Advice Blackpool</a:t>
              </a:r>
            </a:p>
          </p:txBody>
        </p:sp>
        <p:sp>
          <p:nvSpPr>
            <p:cNvPr id="24" name="TextBox 23">
              <a:extLst>
                <a:ext uri="{FF2B5EF4-FFF2-40B4-BE49-F238E27FC236}">
                  <a16:creationId xmlns:a16="http://schemas.microsoft.com/office/drawing/2014/main" id="{081E5F2E-DCBA-518E-0FBB-B5307544E4B8}"/>
                </a:ext>
              </a:extLst>
            </p:cNvPr>
            <p:cNvSpPr txBox="1"/>
            <p:nvPr/>
          </p:nvSpPr>
          <p:spPr>
            <a:xfrm>
              <a:off x="4905824" y="3247872"/>
              <a:ext cx="563717" cy="527044"/>
            </a:xfrm>
            <a:prstGeom prst="rect">
              <a:avLst/>
            </a:prstGeom>
            <a:grpFill/>
            <a:ln>
              <a:noFill/>
            </a:ln>
            <a:effectLst>
              <a:outerShdw blurRad="44450" dist="27940" dir="5400000" algn="ctr">
                <a:srgbClr val="000000">
                  <a:alpha val="32000"/>
                </a:srgbClr>
              </a:outerShdw>
            </a:effectLst>
            <a:sp3d>
              <a:bevelT w="190500" h="38100"/>
            </a:sp3d>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rPr>
                <a:t>The Hub @ South Shore</a:t>
              </a:r>
            </a:p>
          </p:txBody>
        </p:sp>
        <p:sp>
          <p:nvSpPr>
            <p:cNvPr id="25" name="TextBox 24">
              <a:extLst>
                <a:ext uri="{FF2B5EF4-FFF2-40B4-BE49-F238E27FC236}">
                  <a16:creationId xmlns:a16="http://schemas.microsoft.com/office/drawing/2014/main" id="{EDD4B82C-906C-B236-B3C9-38293EA52CC2}"/>
                </a:ext>
              </a:extLst>
            </p:cNvPr>
            <p:cNvSpPr txBox="1"/>
            <p:nvPr/>
          </p:nvSpPr>
          <p:spPr>
            <a:xfrm>
              <a:off x="4905824" y="2689500"/>
              <a:ext cx="696036" cy="409923"/>
            </a:xfrm>
            <a:prstGeom prst="rect">
              <a:avLst/>
            </a:prstGeom>
            <a:grpFill/>
            <a:ln>
              <a:noFill/>
            </a:ln>
            <a:effectLst>
              <a:outerShdw blurRad="44450" dist="27940" dir="5400000" algn="ctr">
                <a:srgbClr val="000000">
                  <a:alpha val="32000"/>
                </a:srgbClr>
              </a:outerShdw>
            </a:effectLst>
            <a:sp3d>
              <a:bevelT w="190500" h="38100"/>
            </a:sp3d>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rPr>
                <a:t>Blackpool Coastal Housing</a:t>
              </a:r>
            </a:p>
          </p:txBody>
        </p:sp>
        <p:sp>
          <p:nvSpPr>
            <p:cNvPr id="26" name="TextBox 25">
              <a:extLst>
                <a:ext uri="{FF2B5EF4-FFF2-40B4-BE49-F238E27FC236}">
                  <a16:creationId xmlns:a16="http://schemas.microsoft.com/office/drawing/2014/main" id="{B650CDE5-B2FB-8E08-D87A-B6F0BE566D1A}"/>
                </a:ext>
              </a:extLst>
            </p:cNvPr>
            <p:cNvSpPr txBox="1"/>
            <p:nvPr/>
          </p:nvSpPr>
          <p:spPr>
            <a:xfrm>
              <a:off x="7178564" y="2621700"/>
              <a:ext cx="664340" cy="292802"/>
            </a:xfrm>
            <a:prstGeom prst="rect">
              <a:avLst/>
            </a:prstGeom>
            <a:grpFill/>
            <a:ln>
              <a:noFill/>
            </a:ln>
            <a:effectLst>
              <a:outerShdw blurRad="44450" dist="27940" dir="5400000" algn="ctr">
                <a:srgbClr val="000000">
                  <a:alpha val="32000"/>
                </a:srgbClr>
              </a:outerShdw>
            </a:effectLst>
            <a:sp3d>
              <a:bevelT w="190500" h="38100"/>
            </a:sp3d>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rPr>
                <a:t>Healthy Lifestyles</a:t>
              </a:r>
            </a:p>
          </p:txBody>
        </p:sp>
        <p:sp>
          <p:nvSpPr>
            <p:cNvPr id="27" name="TextBox 26">
              <a:extLst>
                <a:ext uri="{FF2B5EF4-FFF2-40B4-BE49-F238E27FC236}">
                  <a16:creationId xmlns:a16="http://schemas.microsoft.com/office/drawing/2014/main" id="{3E80BA0E-88DC-ACAD-EED3-B06A5E072006}"/>
                </a:ext>
              </a:extLst>
            </p:cNvPr>
            <p:cNvSpPr txBox="1"/>
            <p:nvPr/>
          </p:nvSpPr>
          <p:spPr>
            <a:xfrm>
              <a:off x="7172002" y="3040411"/>
              <a:ext cx="751849" cy="409923"/>
            </a:xfrm>
            <a:prstGeom prst="rect">
              <a:avLst/>
            </a:prstGeom>
            <a:grpFill/>
            <a:ln>
              <a:noFill/>
            </a:ln>
            <a:effectLst>
              <a:outerShdw blurRad="44450" dist="27940" dir="5400000" algn="ctr">
                <a:srgbClr val="000000">
                  <a:alpha val="32000"/>
                </a:srgbClr>
              </a:outerShdw>
            </a:effectLst>
            <a:sp3d>
              <a:bevelT w="190500" h="38100"/>
            </a:sp3d>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rPr>
                <a:t>Voluntary Services, BTH</a:t>
              </a:r>
            </a:p>
          </p:txBody>
        </p:sp>
      </p:grpSp>
      <p:grpSp>
        <p:nvGrpSpPr>
          <p:cNvPr id="28" name="Group 27">
            <a:extLst>
              <a:ext uri="{FF2B5EF4-FFF2-40B4-BE49-F238E27FC236}">
                <a16:creationId xmlns:a16="http://schemas.microsoft.com/office/drawing/2014/main" id="{0C0DA423-B310-D0DF-8336-D4F4329454CF}"/>
              </a:ext>
            </a:extLst>
          </p:cNvPr>
          <p:cNvGrpSpPr/>
          <p:nvPr/>
        </p:nvGrpSpPr>
        <p:grpSpPr>
          <a:xfrm>
            <a:off x="342163" y="3524130"/>
            <a:ext cx="3797523" cy="3240007"/>
            <a:chOff x="4664674" y="2199202"/>
            <a:chExt cx="2984203" cy="1472473"/>
          </a:xfrm>
          <a:solidFill>
            <a:srgbClr val="DBCCE2"/>
          </a:solidFill>
          <a:scene3d>
            <a:camera prst="orthographicFront">
              <a:rot lat="0" lon="0" rev="0"/>
            </a:camera>
            <a:lightRig rig="balanced" dir="t">
              <a:rot lat="0" lon="0" rev="8700000"/>
            </a:lightRig>
          </a:scene3d>
        </p:grpSpPr>
        <p:sp>
          <p:nvSpPr>
            <p:cNvPr id="29" name="TextBox 28">
              <a:extLst>
                <a:ext uri="{FF2B5EF4-FFF2-40B4-BE49-F238E27FC236}">
                  <a16:creationId xmlns:a16="http://schemas.microsoft.com/office/drawing/2014/main" id="{4800C09E-FA0D-413D-C9FA-8BD7FFC54571}"/>
                </a:ext>
              </a:extLst>
            </p:cNvPr>
            <p:cNvSpPr txBox="1"/>
            <p:nvPr/>
          </p:nvSpPr>
          <p:spPr>
            <a:xfrm>
              <a:off x="6913890" y="3414723"/>
              <a:ext cx="612560" cy="256952"/>
            </a:xfrm>
            <a:prstGeom prst="rect">
              <a:avLst/>
            </a:prstGeom>
            <a:grpFill/>
            <a:ln>
              <a:noFill/>
            </a:ln>
            <a:effectLst>
              <a:outerShdw blurRad="44450" dist="27940" dir="5400000" algn="ctr">
                <a:srgbClr val="000000">
                  <a:alpha val="32000"/>
                </a:srgbClr>
              </a:outerShdw>
            </a:effectLst>
            <a:sp3d>
              <a:bevelT w="190500" h="38100"/>
            </a:sp3d>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rPr>
                <a:t>The Old Electric</a:t>
              </a:r>
            </a:p>
          </p:txBody>
        </p:sp>
        <p:sp>
          <p:nvSpPr>
            <p:cNvPr id="30" name="TextBox 29">
              <a:extLst>
                <a:ext uri="{FF2B5EF4-FFF2-40B4-BE49-F238E27FC236}">
                  <a16:creationId xmlns:a16="http://schemas.microsoft.com/office/drawing/2014/main" id="{592162B5-634B-DD63-729D-16F88884038A}"/>
                </a:ext>
              </a:extLst>
            </p:cNvPr>
            <p:cNvSpPr txBox="1"/>
            <p:nvPr/>
          </p:nvSpPr>
          <p:spPr>
            <a:xfrm>
              <a:off x="4809116" y="2199202"/>
              <a:ext cx="785430" cy="305386"/>
            </a:xfrm>
            <a:prstGeom prst="rect">
              <a:avLst/>
            </a:prstGeom>
            <a:grpFill/>
            <a:ln>
              <a:noFill/>
            </a:ln>
            <a:effectLst>
              <a:outerShdw blurRad="44450" dist="27940" dir="5400000" algn="ctr">
                <a:srgbClr val="000000">
                  <a:alpha val="32000"/>
                </a:srgbClr>
              </a:outerShdw>
            </a:effectLst>
            <a:sp3d>
              <a:bevelT w="190500" h="38100"/>
            </a:sp3d>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rPr>
                <a:t>Blackpool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rPr>
                <a:t>Fostering Team</a:t>
              </a:r>
            </a:p>
          </p:txBody>
        </p:sp>
        <p:sp>
          <p:nvSpPr>
            <p:cNvPr id="31" name="TextBox 30">
              <a:extLst>
                <a:ext uri="{FF2B5EF4-FFF2-40B4-BE49-F238E27FC236}">
                  <a16:creationId xmlns:a16="http://schemas.microsoft.com/office/drawing/2014/main" id="{BD3492A1-91D2-1E9B-3080-4E6FFFDD2B99}"/>
                </a:ext>
              </a:extLst>
            </p:cNvPr>
            <p:cNvSpPr txBox="1"/>
            <p:nvPr/>
          </p:nvSpPr>
          <p:spPr>
            <a:xfrm>
              <a:off x="5857439" y="2297667"/>
              <a:ext cx="756045" cy="130880"/>
            </a:xfrm>
            <a:prstGeom prst="rect">
              <a:avLst/>
            </a:prstGeom>
            <a:grpFill/>
            <a:ln>
              <a:noFill/>
            </a:ln>
            <a:effectLst>
              <a:outerShdw blurRad="44450" dist="27940" dir="5400000" algn="ctr">
                <a:srgbClr val="000000">
                  <a:alpha val="32000"/>
                </a:srgbClr>
              </a:outerShdw>
            </a:effectLst>
            <a:sp3d>
              <a:bevelT w="190500" h="38100"/>
            </a:sp3d>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rPr>
                <a:t>FCMS</a:t>
              </a:r>
            </a:p>
          </p:txBody>
        </p:sp>
        <p:sp>
          <p:nvSpPr>
            <p:cNvPr id="32" name="TextBox 31">
              <a:extLst>
                <a:ext uri="{FF2B5EF4-FFF2-40B4-BE49-F238E27FC236}">
                  <a16:creationId xmlns:a16="http://schemas.microsoft.com/office/drawing/2014/main" id="{DB106A8D-321F-470F-98A5-D83515CB745F}"/>
                </a:ext>
              </a:extLst>
            </p:cNvPr>
            <p:cNvSpPr txBox="1"/>
            <p:nvPr/>
          </p:nvSpPr>
          <p:spPr>
            <a:xfrm>
              <a:off x="6881398" y="3091288"/>
              <a:ext cx="767479" cy="256952"/>
            </a:xfrm>
            <a:prstGeom prst="rect">
              <a:avLst/>
            </a:prstGeom>
            <a:grpFill/>
            <a:ln>
              <a:noFill/>
            </a:ln>
            <a:effectLst>
              <a:outerShdw blurRad="44450" dist="27940" dir="5400000" algn="ctr">
                <a:srgbClr val="000000">
                  <a:alpha val="32000"/>
                </a:srgbClr>
              </a:outerShdw>
            </a:effectLst>
            <a:sp3d>
              <a:bevelT w="190500" h="38100"/>
            </a:sp3d>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rPr>
                <a:t>Shelter Lancashire</a:t>
              </a:r>
            </a:p>
          </p:txBody>
        </p:sp>
        <p:sp>
          <p:nvSpPr>
            <p:cNvPr id="33" name="TextBox 32">
              <a:extLst>
                <a:ext uri="{FF2B5EF4-FFF2-40B4-BE49-F238E27FC236}">
                  <a16:creationId xmlns:a16="http://schemas.microsoft.com/office/drawing/2014/main" id="{2DAA4168-0E7F-03CB-0676-EA0D644B493E}"/>
                </a:ext>
              </a:extLst>
            </p:cNvPr>
            <p:cNvSpPr txBox="1"/>
            <p:nvPr/>
          </p:nvSpPr>
          <p:spPr>
            <a:xfrm>
              <a:off x="6800468" y="2201719"/>
              <a:ext cx="689696" cy="359733"/>
            </a:xfrm>
            <a:prstGeom prst="rect">
              <a:avLst/>
            </a:prstGeom>
            <a:grpFill/>
            <a:ln>
              <a:noFill/>
            </a:ln>
            <a:effectLst>
              <a:outerShdw blurRad="44450" dist="27940" dir="5400000" algn="ctr">
                <a:srgbClr val="000000">
                  <a:alpha val="32000"/>
                </a:srgbClr>
              </a:outerShdw>
            </a:effectLst>
            <a:sp3d>
              <a:bevelT w="190500" h="38100"/>
            </a:sp3d>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rPr>
                <a:t>Blackpool Healthier Minds</a:t>
              </a:r>
            </a:p>
          </p:txBody>
        </p:sp>
        <p:sp>
          <p:nvSpPr>
            <p:cNvPr id="34" name="TextBox 33">
              <a:extLst>
                <a:ext uri="{FF2B5EF4-FFF2-40B4-BE49-F238E27FC236}">
                  <a16:creationId xmlns:a16="http://schemas.microsoft.com/office/drawing/2014/main" id="{D3C0FBC1-37DA-6B34-6E00-B9CAC07300CF}"/>
                </a:ext>
              </a:extLst>
            </p:cNvPr>
            <p:cNvSpPr txBox="1"/>
            <p:nvPr/>
          </p:nvSpPr>
          <p:spPr>
            <a:xfrm>
              <a:off x="6800468" y="2649175"/>
              <a:ext cx="831188" cy="305386"/>
            </a:xfrm>
            <a:prstGeom prst="rect">
              <a:avLst/>
            </a:prstGeom>
            <a:grpFill/>
            <a:ln>
              <a:noFill/>
            </a:ln>
            <a:effectLst>
              <a:outerShdw blurRad="44450" dist="27940" dir="5400000" algn="ctr">
                <a:srgbClr val="000000">
                  <a:alpha val="32000"/>
                </a:srgbClr>
              </a:outerShdw>
            </a:effectLst>
            <a:sp3d>
              <a:bevelT w="190500" h="38100"/>
            </a:sp3d>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rPr>
                <a:t>Blackpool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rPr>
                <a:t>Transport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rPr>
                <a:t>Services</a:t>
              </a:r>
            </a:p>
          </p:txBody>
        </p:sp>
        <p:sp>
          <p:nvSpPr>
            <p:cNvPr id="35" name="TextBox 34">
              <a:extLst>
                <a:ext uri="{FF2B5EF4-FFF2-40B4-BE49-F238E27FC236}">
                  <a16:creationId xmlns:a16="http://schemas.microsoft.com/office/drawing/2014/main" id="{75A376AE-721F-14DB-C9E6-0FAF8C5EEAD4}"/>
                </a:ext>
              </a:extLst>
            </p:cNvPr>
            <p:cNvSpPr txBox="1"/>
            <p:nvPr/>
          </p:nvSpPr>
          <p:spPr>
            <a:xfrm>
              <a:off x="4664674" y="3083394"/>
              <a:ext cx="970313" cy="218133"/>
            </a:xfrm>
            <a:prstGeom prst="rect">
              <a:avLst/>
            </a:prstGeom>
            <a:grpFill/>
            <a:ln>
              <a:noFill/>
            </a:ln>
            <a:effectLst>
              <a:outerShdw blurRad="44450" dist="27940" dir="5400000" algn="ctr">
                <a:srgbClr val="000000">
                  <a:alpha val="32000"/>
                </a:srgbClr>
              </a:outerShdw>
            </a:effectLst>
            <a:sp3d>
              <a:bevelT w="190500" h="38100"/>
            </a:sp3d>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rPr>
                <a:t>Blackpool Food Bank</a:t>
              </a:r>
            </a:p>
          </p:txBody>
        </p:sp>
        <p:sp>
          <p:nvSpPr>
            <p:cNvPr id="36" name="TextBox 35">
              <a:extLst>
                <a:ext uri="{FF2B5EF4-FFF2-40B4-BE49-F238E27FC236}">
                  <a16:creationId xmlns:a16="http://schemas.microsoft.com/office/drawing/2014/main" id="{6CE89168-1D9A-9D44-5D38-404336E78F8F}"/>
                </a:ext>
              </a:extLst>
            </p:cNvPr>
            <p:cNvSpPr txBox="1"/>
            <p:nvPr/>
          </p:nvSpPr>
          <p:spPr>
            <a:xfrm>
              <a:off x="5800341" y="3317266"/>
              <a:ext cx="813143" cy="305386"/>
            </a:xfrm>
            <a:prstGeom prst="rect">
              <a:avLst/>
            </a:prstGeom>
            <a:grpFill/>
            <a:ln>
              <a:noFill/>
            </a:ln>
            <a:effectLst>
              <a:outerShdw blurRad="44450" dist="27940" dir="5400000" algn="ctr">
                <a:srgbClr val="000000">
                  <a:alpha val="32000"/>
                </a:srgbClr>
              </a:outerShdw>
            </a:effectLst>
            <a:sp3d>
              <a:bevelT w="190500" h="38100"/>
            </a:sp3d>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rPr>
                <a:t>The Volunteer Centre</a:t>
              </a:r>
            </a:p>
          </p:txBody>
        </p:sp>
        <p:sp>
          <p:nvSpPr>
            <p:cNvPr id="37" name="TextBox 36">
              <a:extLst>
                <a:ext uri="{FF2B5EF4-FFF2-40B4-BE49-F238E27FC236}">
                  <a16:creationId xmlns:a16="http://schemas.microsoft.com/office/drawing/2014/main" id="{B4578EDA-DAE2-1DEA-FD5C-23D26D18C75E}"/>
                </a:ext>
              </a:extLst>
            </p:cNvPr>
            <p:cNvSpPr txBox="1"/>
            <p:nvPr/>
          </p:nvSpPr>
          <p:spPr>
            <a:xfrm>
              <a:off x="4755441" y="3389218"/>
              <a:ext cx="851838" cy="218133"/>
            </a:xfrm>
            <a:prstGeom prst="rect">
              <a:avLst/>
            </a:prstGeom>
            <a:grpFill/>
            <a:ln>
              <a:noFill/>
            </a:ln>
            <a:effectLst>
              <a:outerShdw blurRad="44450" dist="27940" dir="5400000" algn="ctr">
                <a:srgbClr val="000000">
                  <a:alpha val="32000"/>
                </a:srgbClr>
              </a:outerShdw>
            </a:effectLst>
            <a:sp3d>
              <a:bevelT w="190500" h="38100"/>
            </a:sp3d>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rPr>
                <a:t>Lancashire Women</a:t>
              </a:r>
            </a:p>
          </p:txBody>
        </p:sp>
        <p:sp>
          <p:nvSpPr>
            <p:cNvPr id="38" name="TextBox 37">
              <a:extLst>
                <a:ext uri="{FF2B5EF4-FFF2-40B4-BE49-F238E27FC236}">
                  <a16:creationId xmlns:a16="http://schemas.microsoft.com/office/drawing/2014/main" id="{A4771604-6434-AC2A-B713-E0CD7FE5D3EF}"/>
                </a:ext>
              </a:extLst>
            </p:cNvPr>
            <p:cNvSpPr txBox="1"/>
            <p:nvPr/>
          </p:nvSpPr>
          <p:spPr>
            <a:xfrm>
              <a:off x="5812381" y="2545313"/>
              <a:ext cx="813143" cy="674450"/>
            </a:xfrm>
            <a:prstGeom prst="rect">
              <a:avLst/>
            </a:prstGeom>
            <a:grpFill/>
            <a:ln>
              <a:noFill/>
            </a:ln>
            <a:effectLst>
              <a:outerShdw blurRad="44450" dist="27940" dir="5400000" algn="ctr">
                <a:srgbClr val="000000">
                  <a:alpha val="32000"/>
                </a:srgbClr>
              </a:outerShdw>
            </a:effectLst>
            <a:sp3d>
              <a:bevelT w="190500" h="38100"/>
            </a:sp3d>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rPr>
                <a:t>Blackpool &amp; The Fylde College Seasiders &amp; Fleetwood Learning Centres</a:t>
              </a:r>
            </a:p>
          </p:txBody>
        </p:sp>
        <p:sp>
          <p:nvSpPr>
            <p:cNvPr id="39" name="TextBox 38">
              <a:extLst>
                <a:ext uri="{FF2B5EF4-FFF2-40B4-BE49-F238E27FC236}">
                  <a16:creationId xmlns:a16="http://schemas.microsoft.com/office/drawing/2014/main" id="{C96D5E94-0454-1A65-2C87-291A54B4B3BE}"/>
                </a:ext>
              </a:extLst>
            </p:cNvPr>
            <p:cNvSpPr txBox="1"/>
            <p:nvPr/>
          </p:nvSpPr>
          <p:spPr>
            <a:xfrm>
              <a:off x="4679744" y="2635798"/>
              <a:ext cx="914802" cy="305386"/>
            </a:xfrm>
            <a:prstGeom prst="rect">
              <a:avLst/>
            </a:prstGeom>
            <a:grpFill/>
            <a:ln>
              <a:noFill/>
            </a:ln>
            <a:effectLst>
              <a:outerShdw blurRad="44450" dist="27940" dir="5400000" algn="ctr">
                <a:srgbClr val="000000">
                  <a:alpha val="32000"/>
                </a:srgbClr>
              </a:outerShdw>
            </a:effectLst>
            <a:sp3d>
              <a:bevelT w="190500" h="38100"/>
            </a:sp3d>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rPr>
                <a:t>New Start Blackpool Council</a:t>
              </a:r>
            </a:p>
          </p:txBody>
        </p:sp>
      </p:grpSp>
      <p:grpSp>
        <p:nvGrpSpPr>
          <p:cNvPr id="40" name="Group 39">
            <a:extLst>
              <a:ext uri="{FF2B5EF4-FFF2-40B4-BE49-F238E27FC236}">
                <a16:creationId xmlns:a16="http://schemas.microsoft.com/office/drawing/2014/main" id="{91B1EA46-FAB3-BFD1-FDE7-8F37D41A3C49}"/>
              </a:ext>
            </a:extLst>
          </p:cNvPr>
          <p:cNvGrpSpPr/>
          <p:nvPr/>
        </p:nvGrpSpPr>
        <p:grpSpPr>
          <a:xfrm>
            <a:off x="7903581" y="134198"/>
            <a:ext cx="4047627" cy="3604843"/>
            <a:chOff x="4840351" y="2119824"/>
            <a:chExt cx="2927985" cy="1676508"/>
          </a:xfrm>
          <a:solidFill>
            <a:srgbClr val="DBCCE2"/>
          </a:solidFill>
          <a:scene3d>
            <a:camera prst="orthographicFront">
              <a:rot lat="0" lon="0" rev="0"/>
            </a:camera>
            <a:lightRig rig="balanced" dir="t">
              <a:rot lat="0" lon="0" rev="8700000"/>
            </a:lightRig>
          </a:scene3d>
        </p:grpSpPr>
        <p:sp>
          <p:nvSpPr>
            <p:cNvPr id="41" name="TextBox 40">
              <a:extLst>
                <a:ext uri="{FF2B5EF4-FFF2-40B4-BE49-F238E27FC236}">
                  <a16:creationId xmlns:a16="http://schemas.microsoft.com/office/drawing/2014/main" id="{D1E80EB4-EEF3-167B-ECDD-D62ABA272DFB}"/>
                </a:ext>
              </a:extLst>
            </p:cNvPr>
            <p:cNvSpPr txBox="1"/>
            <p:nvPr/>
          </p:nvSpPr>
          <p:spPr>
            <a:xfrm>
              <a:off x="5902261" y="2677450"/>
              <a:ext cx="985534" cy="405919"/>
            </a:xfrm>
            <a:prstGeom prst="rect">
              <a:avLst/>
            </a:prstGeom>
            <a:grpFill/>
            <a:ln>
              <a:noFill/>
            </a:ln>
            <a:effectLst>
              <a:outerShdw blurRad="44450" dist="27940" dir="5400000" algn="ctr">
                <a:srgbClr val="000000">
                  <a:alpha val="32000"/>
                </a:srgbClr>
              </a:outerShdw>
            </a:effectLst>
            <a:sp3d>
              <a:bevelT w="190500" h="38100"/>
            </a:sp3d>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rPr>
                <a:t>Wellbeing Mental Health, Helpline &amp; Texting Service</a:t>
              </a:r>
            </a:p>
          </p:txBody>
        </p:sp>
        <p:sp>
          <p:nvSpPr>
            <p:cNvPr id="42" name="TextBox 41">
              <a:extLst>
                <a:ext uri="{FF2B5EF4-FFF2-40B4-BE49-F238E27FC236}">
                  <a16:creationId xmlns:a16="http://schemas.microsoft.com/office/drawing/2014/main" id="{E3485A6A-0F0E-1562-99E2-47BC6CD2A418}"/>
                </a:ext>
              </a:extLst>
            </p:cNvPr>
            <p:cNvSpPr txBox="1"/>
            <p:nvPr/>
          </p:nvSpPr>
          <p:spPr>
            <a:xfrm>
              <a:off x="6898827" y="2159053"/>
              <a:ext cx="859317" cy="399712"/>
            </a:xfrm>
            <a:prstGeom prst="rect">
              <a:avLst/>
            </a:prstGeom>
            <a:grpFill/>
            <a:ln>
              <a:noFill/>
            </a:ln>
            <a:effectLst>
              <a:outerShdw blurRad="44450" dist="27940" dir="5400000" algn="ctr">
                <a:srgbClr val="000000">
                  <a:alpha val="32000"/>
                </a:srgbClr>
              </a:outerShdw>
            </a:effectLst>
            <a:sp3d>
              <a:bevelT w="190500" h="38100"/>
            </a:sp3d>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rPr>
                <a:t>The Fylde Coast Network Centre, LSCFT</a:t>
              </a:r>
            </a:p>
          </p:txBody>
        </p:sp>
        <p:sp>
          <p:nvSpPr>
            <p:cNvPr id="43" name="TextBox 42">
              <a:extLst>
                <a:ext uri="{FF2B5EF4-FFF2-40B4-BE49-F238E27FC236}">
                  <a16:creationId xmlns:a16="http://schemas.microsoft.com/office/drawing/2014/main" id="{8937561F-0DC9-4664-B272-8389D458207E}"/>
                </a:ext>
              </a:extLst>
            </p:cNvPr>
            <p:cNvSpPr txBox="1"/>
            <p:nvPr/>
          </p:nvSpPr>
          <p:spPr>
            <a:xfrm>
              <a:off x="4840351" y="3642757"/>
              <a:ext cx="1328117" cy="135306"/>
            </a:xfrm>
            <a:prstGeom prst="rect">
              <a:avLst/>
            </a:prstGeom>
            <a:grpFill/>
            <a:ln>
              <a:noFill/>
            </a:ln>
            <a:effectLst>
              <a:outerShdw blurRad="44450" dist="27940" dir="5400000" algn="ctr">
                <a:srgbClr val="000000">
                  <a:alpha val="32000"/>
                </a:srgbClr>
              </a:outerShdw>
            </a:effectLst>
            <a:sp3d>
              <a:bevelT w="190500" h="38100"/>
            </a:sp3d>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rPr>
                <a:t>Leftcoast</a:t>
              </a:r>
            </a:p>
          </p:txBody>
        </p:sp>
        <p:sp>
          <p:nvSpPr>
            <p:cNvPr id="44" name="TextBox 43">
              <a:extLst>
                <a:ext uri="{FF2B5EF4-FFF2-40B4-BE49-F238E27FC236}">
                  <a16:creationId xmlns:a16="http://schemas.microsoft.com/office/drawing/2014/main" id="{93FD0168-934D-9AA6-0032-EBE0A4AD0306}"/>
                </a:ext>
              </a:extLst>
            </p:cNvPr>
            <p:cNvSpPr txBox="1"/>
            <p:nvPr/>
          </p:nvSpPr>
          <p:spPr>
            <a:xfrm>
              <a:off x="6997962" y="3183890"/>
              <a:ext cx="680683" cy="315715"/>
            </a:xfrm>
            <a:prstGeom prst="rect">
              <a:avLst/>
            </a:prstGeom>
            <a:grpFill/>
            <a:ln>
              <a:noFill/>
            </a:ln>
            <a:effectLst>
              <a:outerShdw blurRad="44450" dist="27940" dir="5400000" algn="ctr">
                <a:srgbClr val="000000">
                  <a:alpha val="32000"/>
                </a:srgbClr>
              </a:outerShdw>
            </a:effectLst>
            <a:sp3d>
              <a:bevelT w="190500" h="38100"/>
            </a:sp3d>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rPr>
                <a:t>Blackpool Carers Centre</a:t>
              </a:r>
            </a:p>
          </p:txBody>
        </p:sp>
        <p:sp>
          <p:nvSpPr>
            <p:cNvPr id="45" name="TextBox 44">
              <a:extLst>
                <a:ext uri="{FF2B5EF4-FFF2-40B4-BE49-F238E27FC236}">
                  <a16:creationId xmlns:a16="http://schemas.microsoft.com/office/drawing/2014/main" id="{70A74170-CA50-2FF1-3820-027B22C51888}"/>
                </a:ext>
              </a:extLst>
            </p:cNvPr>
            <p:cNvSpPr txBox="1"/>
            <p:nvPr/>
          </p:nvSpPr>
          <p:spPr>
            <a:xfrm>
              <a:off x="6961192" y="2762246"/>
              <a:ext cx="807144" cy="225510"/>
            </a:xfrm>
            <a:prstGeom prst="rect">
              <a:avLst/>
            </a:prstGeom>
            <a:grpFill/>
            <a:ln>
              <a:noFill/>
            </a:ln>
            <a:effectLst>
              <a:outerShdw blurRad="44450" dist="27940" dir="5400000" algn="ctr">
                <a:srgbClr val="000000">
                  <a:alpha val="32000"/>
                </a:srgbClr>
              </a:outerShdw>
            </a:effectLst>
            <a:sp3d>
              <a:bevelT w="190500" h="38100"/>
            </a:sp3d>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rPr>
                <a:t>Blackpool SEND</a:t>
              </a:r>
            </a:p>
          </p:txBody>
        </p:sp>
        <p:sp>
          <p:nvSpPr>
            <p:cNvPr id="46" name="TextBox 45">
              <a:extLst>
                <a:ext uri="{FF2B5EF4-FFF2-40B4-BE49-F238E27FC236}">
                  <a16:creationId xmlns:a16="http://schemas.microsoft.com/office/drawing/2014/main" id="{134BCD6E-E0F0-535E-BC71-EBDB3021DE44}"/>
                </a:ext>
              </a:extLst>
            </p:cNvPr>
            <p:cNvSpPr txBox="1"/>
            <p:nvPr/>
          </p:nvSpPr>
          <p:spPr>
            <a:xfrm>
              <a:off x="6013306" y="2119824"/>
              <a:ext cx="763316" cy="399712"/>
            </a:xfrm>
            <a:prstGeom prst="rect">
              <a:avLst/>
            </a:prstGeom>
            <a:grpFill/>
            <a:ln>
              <a:noFill/>
            </a:ln>
            <a:effectLst>
              <a:outerShdw blurRad="44450" dist="27940" dir="5400000" algn="ctr">
                <a:srgbClr val="000000">
                  <a:alpha val="32000"/>
                </a:srgbClr>
              </a:outerShdw>
            </a:effectLst>
            <a:sp3d>
              <a:bevelT w="190500" h="38100"/>
            </a:sp3d>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rPr>
                <a:t>Care &amp; Support All Age Services</a:t>
              </a:r>
            </a:p>
          </p:txBody>
        </p:sp>
        <p:sp>
          <p:nvSpPr>
            <p:cNvPr id="47" name="TextBox 46">
              <a:extLst>
                <a:ext uri="{FF2B5EF4-FFF2-40B4-BE49-F238E27FC236}">
                  <a16:creationId xmlns:a16="http://schemas.microsoft.com/office/drawing/2014/main" id="{6AD812F2-F5FF-A7AE-6391-5AADA1693E35}"/>
                </a:ext>
              </a:extLst>
            </p:cNvPr>
            <p:cNvSpPr txBox="1"/>
            <p:nvPr/>
          </p:nvSpPr>
          <p:spPr>
            <a:xfrm>
              <a:off x="4970820" y="2142505"/>
              <a:ext cx="820834" cy="496123"/>
            </a:xfrm>
            <a:prstGeom prst="rect">
              <a:avLst/>
            </a:prstGeom>
            <a:grpFill/>
            <a:ln>
              <a:noFill/>
            </a:ln>
            <a:effectLst>
              <a:outerShdw blurRad="44450" dist="27940" dir="5400000" algn="ctr">
                <a:srgbClr val="000000">
                  <a:alpha val="32000"/>
                </a:srgbClr>
              </a:outerShdw>
            </a:effectLst>
            <a:sp3d>
              <a:bevelT w="190500" h="38100"/>
            </a:sp3d>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rPr>
                <a:t>Blackpool Council Rideability Community Services</a:t>
              </a:r>
            </a:p>
          </p:txBody>
        </p:sp>
        <p:sp>
          <p:nvSpPr>
            <p:cNvPr id="48" name="TextBox 47">
              <a:extLst>
                <a:ext uri="{FF2B5EF4-FFF2-40B4-BE49-F238E27FC236}">
                  <a16:creationId xmlns:a16="http://schemas.microsoft.com/office/drawing/2014/main" id="{6676DA55-CB52-227A-6A86-9D901F27E9F2}"/>
                </a:ext>
              </a:extLst>
            </p:cNvPr>
            <p:cNvSpPr txBox="1"/>
            <p:nvPr/>
          </p:nvSpPr>
          <p:spPr>
            <a:xfrm>
              <a:off x="4970820" y="3183890"/>
              <a:ext cx="701978" cy="405919"/>
            </a:xfrm>
            <a:prstGeom prst="rect">
              <a:avLst/>
            </a:prstGeom>
            <a:grpFill/>
            <a:ln>
              <a:noFill/>
            </a:ln>
            <a:effectLst>
              <a:outerShdw blurRad="44450" dist="27940" dir="5400000" algn="ctr">
                <a:srgbClr val="000000">
                  <a:alpha val="32000"/>
                </a:srgbClr>
              </a:outerShdw>
            </a:effectLst>
            <a:sp3d>
              <a:bevelT w="190500" h="38100"/>
            </a:sp3d>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rPr>
                <a:t>Leeds Gender Identity Services</a:t>
              </a:r>
            </a:p>
          </p:txBody>
        </p:sp>
        <p:sp>
          <p:nvSpPr>
            <p:cNvPr id="49" name="TextBox 48">
              <a:extLst>
                <a:ext uri="{FF2B5EF4-FFF2-40B4-BE49-F238E27FC236}">
                  <a16:creationId xmlns:a16="http://schemas.microsoft.com/office/drawing/2014/main" id="{A0499C98-79F6-AD59-9F2F-1FF2E7B1E05D}"/>
                </a:ext>
              </a:extLst>
            </p:cNvPr>
            <p:cNvSpPr txBox="1"/>
            <p:nvPr/>
          </p:nvSpPr>
          <p:spPr>
            <a:xfrm>
              <a:off x="4999240" y="2762247"/>
              <a:ext cx="752709" cy="315715"/>
            </a:xfrm>
            <a:prstGeom prst="rect">
              <a:avLst/>
            </a:prstGeom>
            <a:grpFill/>
            <a:ln>
              <a:noFill/>
            </a:ln>
            <a:effectLst>
              <a:outerShdw blurRad="44450" dist="27940" dir="5400000" algn="ctr">
                <a:srgbClr val="000000">
                  <a:alpha val="32000"/>
                </a:srgbClr>
              </a:outerShdw>
            </a:effectLst>
            <a:sp3d>
              <a:bevelT w="190500" h="38100"/>
            </a:sp3d>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rPr>
                <a:t>The Salvation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rPr>
                <a:t>Army</a:t>
              </a:r>
            </a:p>
          </p:txBody>
        </p:sp>
        <p:sp>
          <p:nvSpPr>
            <p:cNvPr id="50" name="TextBox 49">
              <a:extLst>
                <a:ext uri="{FF2B5EF4-FFF2-40B4-BE49-F238E27FC236}">
                  <a16:creationId xmlns:a16="http://schemas.microsoft.com/office/drawing/2014/main" id="{D25FE1F1-88CE-21DF-A77A-AE8684E0E004}"/>
                </a:ext>
              </a:extLst>
            </p:cNvPr>
            <p:cNvSpPr txBox="1"/>
            <p:nvPr/>
          </p:nvSpPr>
          <p:spPr>
            <a:xfrm>
              <a:off x="5886849" y="3219225"/>
              <a:ext cx="945644" cy="225510"/>
            </a:xfrm>
            <a:prstGeom prst="rect">
              <a:avLst/>
            </a:prstGeom>
            <a:grpFill/>
            <a:ln>
              <a:noFill/>
            </a:ln>
            <a:effectLst>
              <a:outerShdw blurRad="44450" dist="27940" dir="5400000" algn="ctr">
                <a:srgbClr val="000000">
                  <a:alpha val="32000"/>
                </a:srgbClr>
              </a:outerShdw>
            </a:effectLst>
            <a:sp3d>
              <a:bevelT w="190500" h="38100"/>
            </a:sp3d>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rPr>
                <a:t>Lancashire Bluetits</a:t>
              </a:r>
            </a:p>
          </p:txBody>
        </p:sp>
        <p:sp>
          <p:nvSpPr>
            <p:cNvPr id="51" name="TextBox 50">
              <a:extLst>
                <a:ext uri="{FF2B5EF4-FFF2-40B4-BE49-F238E27FC236}">
                  <a16:creationId xmlns:a16="http://schemas.microsoft.com/office/drawing/2014/main" id="{47F221DD-C342-CDD9-8430-244E276FFA2F}"/>
                </a:ext>
              </a:extLst>
            </p:cNvPr>
            <p:cNvSpPr txBox="1"/>
            <p:nvPr/>
          </p:nvSpPr>
          <p:spPr>
            <a:xfrm>
              <a:off x="6628156" y="3661026"/>
              <a:ext cx="1060079" cy="135306"/>
            </a:xfrm>
            <a:prstGeom prst="rect">
              <a:avLst/>
            </a:prstGeom>
            <a:grpFill/>
            <a:ln>
              <a:noFill/>
            </a:ln>
            <a:effectLst>
              <a:outerShdw blurRad="44450" dist="27940" dir="5400000" algn="ctr">
                <a:srgbClr val="000000">
                  <a:alpha val="32000"/>
                </a:srgbClr>
              </a:outerShdw>
            </a:effectLst>
            <a:sp3d>
              <a:bevelT w="190500" h="38100"/>
            </a:sp3d>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rPr>
                <a:t>Renaissance</a:t>
              </a:r>
            </a:p>
          </p:txBody>
        </p:sp>
      </p:grpSp>
      <p:grpSp>
        <p:nvGrpSpPr>
          <p:cNvPr id="52" name="Group 51">
            <a:extLst>
              <a:ext uri="{FF2B5EF4-FFF2-40B4-BE49-F238E27FC236}">
                <a16:creationId xmlns:a16="http://schemas.microsoft.com/office/drawing/2014/main" id="{3FBCB521-53D7-4F93-6267-DB9DBB964256}"/>
              </a:ext>
            </a:extLst>
          </p:cNvPr>
          <p:cNvGrpSpPr/>
          <p:nvPr/>
        </p:nvGrpSpPr>
        <p:grpSpPr>
          <a:xfrm>
            <a:off x="8294280" y="3843941"/>
            <a:ext cx="3656928" cy="2886173"/>
            <a:chOff x="4838733" y="2089020"/>
            <a:chExt cx="2898549" cy="1263423"/>
          </a:xfrm>
          <a:solidFill>
            <a:srgbClr val="DBCCE2"/>
          </a:solidFill>
          <a:scene3d>
            <a:camera prst="orthographicFront">
              <a:rot lat="0" lon="0" rev="0"/>
            </a:camera>
            <a:lightRig rig="balanced" dir="t">
              <a:rot lat="0" lon="0" rev="8700000"/>
            </a:lightRig>
          </a:scene3d>
        </p:grpSpPr>
        <p:sp>
          <p:nvSpPr>
            <p:cNvPr id="53" name="TextBox 52">
              <a:extLst>
                <a:ext uri="{FF2B5EF4-FFF2-40B4-BE49-F238E27FC236}">
                  <a16:creationId xmlns:a16="http://schemas.microsoft.com/office/drawing/2014/main" id="{33352FAE-7FD5-2183-AA7A-14A759C375FA}"/>
                </a:ext>
              </a:extLst>
            </p:cNvPr>
            <p:cNvSpPr txBox="1"/>
            <p:nvPr/>
          </p:nvSpPr>
          <p:spPr>
            <a:xfrm>
              <a:off x="6956242" y="2441090"/>
              <a:ext cx="781040" cy="444607"/>
            </a:xfrm>
            <a:prstGeom prst="rect">
              <a:avLst/>
            </a:prstGeom>
            <a:grpFill/>
            <a:ln>
              <a:noFill/>
            </a:ln>
            <a:effectLst>
              <a:outerShdw blurRad="44450" dist="27940" dir="5400000" algn="ctr">
                <a:srgbClr val="000000">
                  <a:alpha val="32000"/>
                </a:srgbClr>
              </a:outerShdw>
            </a:effectLst>
            <a:sp3d>
              <a:bevelT w="190500" h="38100"/>
            </a:sp3d>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rPr>
                <a:t>Blackpool Council Early Help &amp; Support Services</a:t>
              </a:r>
            </a:p>
          </p:txBody>
        </p:sp>
        <p:sp>
          <p:nvSpPr>
            <p:cNvPr id="54" name="TextBox 53">
              <a:extLst>
                <a:ext uri="{FF2B5EF4-FFF2-40B4-BE49-F238E27FC236}">
                  <a16:creationId xmlns:a16="http://schemas.microsoft.com/office/drawing/2014/main" id="{FD6A29E0-232C-17B7-2FA6-45E04CB652E5}"/>
                </a:ext>
              </a:extLst>
            </p:cNvPr>
            <p:cNvSpPr txBox="1"/>
            <p:nvPr/>
          </p:nvSpPr>
          <p:spPr>
            <a:xfrm>
              <a:off x="7104936" y="2112200"/>
              <a:ext cx="632346" cy="282932"/>
            </a:xfrm>
            <a:prstGeom prst="rect">
              <a:avLst/>
            </a:prstGeom>
            <a:grpFill/>
            <a:ln>
              <a:noFill/>
            </a:ln>
            <a:effectLst>
              <a:outerShdw blurRad="44450" dist="27940" dir="5400000" algn="ctr">
                <a:srgbClr val="000000">
                  <a:alpha val="32000"/>
                </a:srgbClr>
              </a:outerShdw>
            </a:effectLst>
            <a:sp3d>
              <a:bevelT w="190500" h="38100"/>
            </a:sp3d>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rPr>
                <a:t>All Hallows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rPr>
                <a:t>Church</a:t>
              </a:r>
            </a:p>
          </p:txBody>
        </p:sp>
        <p:sp>
          <p:nvSpPr>
            <p:cNvPr id="55" name="TextBox 54">
              <a:extLst>
                <a:ext uri="{FF2B5EF4-FFF2-40B4-BE49-F238E27FC236}">
                  <a16:creationId xmlns:a16="http://schemas.microsoft.com/office/drawing/2014/main" id="{E23F8C35-5CAC-D5B2-1CB9-F33D3A07CCEA}"/>
                </a:ext>
              </a:extLst>
            </p:cNvPr>
            <p:cNvSpPr txBox="1"/>
            <p:nvPr/>
          </p:nvSpPr>
          <p:spPr>
            <a:xfrm>
              <a:off x="6599816" y="3179463"/>
              <a:ext cx="1117680" cy="121256"/>
            </a:xfrm>
            <a:prstGeom prst="rect">
              <a:avLst/>
            </a:prstGeom>
            <a:grpFill/>
            <a:ln>
              <a:noFill/>
            </a:ln>
            <a:effectLst>
              <a:outerShdw blurRad="44450" dist="27940" dir="5400000" algn="ctr">
                <a:srgbClr val="000000">
                  <a:alpha val="32000"/>
                </a:srgbClr>
              </a:outerShdw>
            </a:effectLst>
            <a:sp3d>
              <a:bevelT w="190500" h="38100"/>
            </a:sp3d>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rPr>
                <a:t>Groundwork</a:t>
              </a:r>
            </a:p>
          </p:txBody>
        </p:sp>
        <p:sp>
          <p:nvSpPr>
            <p:cNvPr id="56" name="TextBox 55">
              <a:extLst>
                <a:ext uri="{FF2B5EF4-FFF2-40B4-BE49-F238E27FC236}">
                  <a16:creationId xmlns:a16="http://schemas.microsoft.com/office/drawing/2014/main" id="{6FD72C9E-C195-7936-644E-ED94BFD4F1FB}"/>
                </a:ext>
              </a:extLst>
            </p:cNvPr>
            <p:cNvSpPr txBox="1"/>
            <p:nvPr/>
          </p:nvSpPr>
          <p:spPr>
            <a:xfrm>
              <a:off x="6908477" y="2931533"/>
              <a:ext cx="748456" cy="202094"/>
            </a:xfrm>
            <a:prstGeom prst="rect">
              <a:avLst/>
            </a:prstGeom>
            <a:grpFill/>
            <a:ln>
              <a:noFill/>
            </a:ln>
            <a:effectLst>
              <a:outerShdw blurRad="44450" dist="27940" dir="5400000" algn="ctr">
                <a:srgbClr val="000000">
                  <a:alpha val="32000"/>
                </a:srgbClr>
              </a:outerShdw>
            </a:effectLst>
            <a:sp3d>
              <a:bevelT w="190500" h="38100"/>
            </a:sp3d>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rPr>
                <a:t>Blackpool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err="1">
                  <a:ln>
                    <a:noFill/>
                  </a:ln>
                  <a:solidFill>
                    <a:prstClr val="black"/>
                  </a:solidFill>
                  <a:effectLst/>
                  <a:uLnTx/>
                  <a:uFillTx/>
                  <a:latin typeface="Arial" panose="020B0604020202020204"/>
                  <a:ea typeface="+mn-ea"/>
                  <a:cs typeface="+mn-cs"/>
                </a:rPr>
                <a:t>Vitaline</a:t>
              </a:r>
              <a:endPar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8" name="TextBox 57">
              <a:extLst>
                <a:ext uri="{FF2B5EF4-FFF2-40B4-BE49-F238E27FC236}">
                  <a16:creationId xmlns:a16="http://schemas.microsoft.com/office/drawing/2014/main" id="{141B6C96-54CD-3FD1-3A89-8BB993C7413E}"/>
                </a:ext>
              </a:extLst>
            </p:cNvPr>
            <p:cNvSpPr txBox="1"/>
            <p:nvPr/>
          </p:nvSpPr>
          <p:spPr>
            <a:xfrm>
              <a:off x="6087042" y="2120389"/>
              <a:ext cx="859045" cy="262722"/>
            </a:xfrm>
            <a:prstGeom prst="rect">
              <a:avLst/>
            </a:prstGeom>
            <a:grpFill/>
            <a:ln>
              <a:noFill/>
            </a:ln>
            <a:effectLst>
              <a:outerShdw blurRad="44450" dist="27940" dir="5400000" algn="ctr">
                <a:srgbClr val="000000">
                  <a:alpha val="32000"/>
                </a:srgbClr>
              </a:outerShdw>
            </a:effectLst>
            <a:sp3d>
              <a:bevelT w="190500" h="38100"/>
            </a:sp3d>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Arial" panose="020B0604020202020204"/>
                  <a:ea typeface="+mn-ea"/>
                  <a:cs typeface="+mn-cs"/>
                </a:rPr>
                <a:t>Experience &amp; Engagement Team, LSCFT</a:t>
              </a:r>
            </a:p>
          </p:txBody>
        </p:sp>
        <p:sp>
          <p:nvSpPr>
            <p:cNvPr id="59" name="TextBox 58">
              <a:extLst>
                <a:ext uri="{FF2B5EF4-FFF2-40B4-BE49-F238E27FC236}">
                  <a16:creationId xmlns:a16="http://schemas.microsoft.com/office/drawing/2014/main" id="{B212049A-E2FF-B456-2F91-549143CC5EB3}"/>
                </a:ext>
              </a:extLst>
            </p:cNvPr>
            <p:cNvSpPr txBox="1"/>
            <p:nvPr/>
          </p:nvSpPr>
          <p:spPr>
            <a:xfrm>
              <a:off x="4915170" y="2089020"/>
              <a:ext cx="1069120" cy="202094"/>
            </a:xfrm>
            <a:prstGeom prst="rect">
              <a:avLst/>
            </a:prstGeom>
            <a:grpFill/>
            <a:ln>
              <a:noFill/>
            </a:ln>
            <a:effectLst>
              <a:outerShdw blurRad="44450" dist="27940" dir="5400000" algn="ctr">
                <a:srgbClr val="000000">
                  <a:alpha val="32000"/>
                </a:srgbClr>
              </a:outerShdw>
            </a:effectLst>
            <a:sp3d>
              <a:bevelT w="190500" h="38100"/>
            </a:sp3d>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rPr>
                <a:t>Blackpool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rPr>
                <a:t>Better Start</a:t>
              </a:r>
            </a:p>
          </p:txBody>
        </p:sp>
        <p:sp>
          <p:nvSpPr>
            <p:cNvPr id="60" name="TextBox 59">
              <a:extLst>
                <a:ext uri="{FF2B5EF4-FFF2-40B4-BE49-F238E27FC236}">
                  <a16:creationId xmlns:a16="http://schemas.microsoft.com/office/drawing/2014/main" id="{42994BD6-9FC8-02F6-0343-414EAEDED681}"/>
                </a:ext>
              </a:extLst>
            </p:cNvPr>
            <p:cNvSpPr txBox="1"/>
            <p:nvPr/>
          </p:nvSpPr>
          <p:spPr>
            <a:xfrm>
              <a:off x="4838733" y="2885697"/>
              <a:ext cx="789649" cy="282932"/>
            </a:xfrm>
            <a:prstGeom prst="rect">
              <a:avLst/>
            </a:prstGeom>
            <a:grpFill/>
            <a:ln>
              <a:noFill/>
            </a:ln>
            <a:effectLst>
              <a:outerShdw blurRad="44450" dist="27940" dir="5400000" algn="ctr">
                <a:srgbClr val="000000">
                  <a:alpha val="32000"/>
                </a:srgbClr>
              </a:outerShdw>
            </a:effectLst>
            <a:sp3d>
              <a:bevelT w="190500" h="38100"/>
            </a:sp3d>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rPr>
                <a:t>Blackpool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rPr>
                <a:t>Family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rPr>
                <a:t>Hubs</a:t>
              </a:r>
            </a:p>
          </p:txBody>
        </p:sp>
        <p:sp>
          <p:nvSpPr>
            <p:cNvPr id="61" name="TextBox 60">
              <a:extLst>
                <a:ext uri="{FF2B5EF4-FFF2-40B4-BE49-F238E27FC236}">
                  <a16:creationId xmlns:a16="http://schemas.microsoft.com/office/drawing/2014/main" id="{7829BE97-9F9B-1490-7E2F-5798ADBFF493}"/>
                </a:ext>
              </a:extLst>
            </p:cNvPr>
            <p:cNvSpPr txBox="1"/>
            <p:nvPr/>
          </p:nvSpPr>
          <p:spPr>
            <a:xfrm>
              <a:off x="5703132" y="3150349"/>
              <a:ext cx="767506" cy="202094"/>
            </a:xfrm>
            <a:prstGeom prst="rect">
              <a:avLst/>
            </a:prstGeom>
            <a:grpFill/>
            <a:ln>
              <a:noFill/>
            </a:ln>
            <a:effectLst>
              <a:outerShdw blurRad="44450" dist="27940" dir="5400000" algn="ctr">
                <a:srgbClr val="000000">
                  <a:alpha val="32000"/>
                </a:srgbClr>
              </a:outerShdw>
            </a:effectLst>
            <a:sp3d>
              <a:bevelT w="190500" h="38100"/>
            </a:sp3d>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rPr>
                <a:t>Lancashire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rPr>
                <a:t>Bluetits</a:t>
              </a:r>
            </a:p>
          </p:txBody>
        </p:sp>
        <p:sp>
          <p:nvSpPr>
            <p:cNvPr id="62" name="TextBox 61">
              <a:extLst>
                <a:ext uri="{FF2B5EF4-FFF2-40B4-BE49-F238E27FC236}">
                  <a16:creationId xmlns:a16="http://schemas.microsoft.com/office/drawing/2014/main" id="{A636E53D-7D55-8F8A-6146-83268A0BA167}"/>
                </a:ext>
              </a:extLst>
            </p:cNvPr>
            <p:cNvSpPr txBox="1"/>
            <p:nvPr/>
          </p:nvSpPr>
          <p:spPr>
            <a:xfrm>
              <a:off x="5873605" y="2547545"/>
              <a:ext cx="896298" cy="444607"/>
            </a:xfrm>
            <a:prstGeom prst="rect">
              <a:avLst/>
            </a:prstGeom>
            <a:grpFill/>
            <a:ln>
              <a:noFill/>
            </a:ln>
            <a:effectLst>
              <a:outerShdw blurRad="44450" dist="27940" dir="5400000" algn="ctr">
                <a:srgbClr val="000000">
                  <a:alpha val="32000"/>
                </a:srgbClr>
              </a:outerShdw>
            </a:effectLst>
            <a:sp3d>
              <a:bevelT w="190500" h="38100"/>
            </a:sp3d>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rPr>
                <a:t>ASC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rPr>
                <a:t>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rPr>
                <a:t>Conversation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rPr>
                <a:t>Innovation Team</a:t>
              </a:r>
            </a:p>
          </p:txBody>
        </p:sp>
        <p:sp>
          <p:nvSpPr>
            <p:cNvPr id="63" name="TextBox 62">
              <a:extLst>
                <a:ext uri="{FF2B5EF4-FFF2-40B4-BE49-F238E27FC236}">
                  <a16:creationId xmlns:a16="http://schemas.microsoft.com/office/drawing/2014/main" id="{60AB5C09-CD1F-9B4E-19A0-325EFFE2242D}"/>
                </a:ext>
              </a:extLst>
            </p:cNvPr>
            <p:cNvSpPr txBox="1"/>
            <p:nvPr/>
          </p:nvSpPr>
          <p:spPr>
            <a:xfrm>
              <a:off x="4838733" y="2379304"/>
              <a:ext cx="896299" cy="444607"/>
            </a:xfrm>
            <a:prstGeom prst="rect">
              <a:avLst/>
            </a:prstGeom>
            <a:grpFill/>
            <a:ln>
              <a:noFill/>
            </a:ln>
            <a:effectLst>
              <a:outerShdw blurRad="44450" dist="27940" dir="5400000" algn="ctr">
                <a:srgbClr val="000000">
                  <a:alpha val="32000"/>
                </a:srgbClr>
              </a:outerShdw>
            </a:effectLst>
            <a:sp3d>
              <a:bevelT w="190500" h="38100"/>
            </a:sp3d>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rPr>
                <a:t>BTH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rPr>
                <a:t>Apprenticeship &amp; widening Participation Team</a:t>
              </a:r>
            </a:p>
          </p:txBody>
        </p:sp>
      </p:grpSp>
      <p:grpSp>
        <p:nvGrpSpPr>
          <p:cNvPr id="3" name="Group 2">
            <a:extLst>
              <a:ext uri="{FF2B5EF4-FFF2-40B4-BE49-F238E27FC236}">
                <a16:creationId xmlns:a16="http://schemas.microsoft.com/office/drawing/2014/main" id="{78BE98FA-E749-5D93-9A8A-39A0C59CA187}"/>
              </a:ext>
            </a:extLst>
          </p:cNvPr>
          <p:cNvGrpSpPr/>
          <p:nvPr/>
        </p:nvGrpSpPr>
        <p:grpSpPr>
          <a:xfrm>
            <a:off x="4374520" y="2728379"/>
            <a:ext cx="3632269" cy="3985385"/>
            <a:chOff x="4523078" y="1698166"/>
            <a:chExt cx="3701977" cy="3985385"/>
          </a:xfrm>
          <a:solidFill>
            <a:srgbClr val="DBCCE2"/>
          </a:solidFill>
        </p:grpSpPr>
        <p:sp>
          <p:nvSpPr>
            <p:cNvPr id="57" name="TextBox 56">
              <a:extLst>
                <a:ext uri="{FF2B5EF4-FFF2-40B4-BE49-F238E27FC236}">
                  <a16:creationId xmlns:a16="http://schemas.microsoft.com/office/drawing/2014/main" id="{DB488B08-AFBD-A2E2-0FE4-E306A4162E18}"/>
                </a:ext>
              </a:extLst>
            </p:cNvPr>
            <p:cNvSpPr txBox="1"/>
            <p:nvPr/>
          </p:nvSpPr>
          <p:spPr>
            <a:xfrm>
              <a:off x="4523078" y="3051900"/>
              <a:ext cx="1131701" cy="461665"/>
            </a:xfrm>
            <a:prstGeom prst="rect">
              <a:avLst/>
            </a:prstGeom>
            <a:gr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rPr>
                <a:t>Talent4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rPr>
                <a:t>Care</a:t>
              </a:r>
            </a:p>
          </p:txBody>
        </p:sp>
        <p:sp>
          <p:nvSpPr>
            <p:cNvPr id="64" name="TextBox 63">
              <a:extLst>
                <a:ext uri="{FF2B5EF4-FFF2-40B4-BE49-F238E27FC236}">
                  <a16:creationId xmlns:a16="http://schemas.microsoft.com/office/drawing/2014/main" id="{55FD4167-9994-6AE0-5875-DCEBA65AEF81}"/>
                </a:ext>
              </a:extLst>
            </p:cNvPr>
            <p:cNvSpPr txBox="1"/>
            <p:nvPr/>
          </p:nvSpPr>
          <p:spPr>
            <a:xfrm>
              <a:off x="6996893" y="2154595"/>
              <a:ext cx="945163" cy="508633"/>
            </a:xfrm>
            <a:prstGeom prst="rect">
              <a:avLst/>
            </a:prstGeom>
            <a:gr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rPr>
                <a:t>Shelter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rPr>
                <a:t>Lancashire</a:t>
              </a:r>
            </a:p>
          </p:txBody>
        </p:sp>
        <p:sp>
          <p:nvSpPr>
            <p:cNvPr id="65" name="TextBox 64">
              <a:extLst>
                <a:ext uri="{FF2B5EF4-FFF2-40B4-BE49-F238E27FC236}">
                  <a16:creationId xmlns:a16="http://schemas.microsoft.com/office/drawing/2014/main" id="{40AC69A9-4BCB-1ED2-EFEA-B4E40749CEC2}"/>
                </a:ext>
              </a:extLst>
            </p:cNvPr>
            <p:cNvSpPr txBox="1"/>
            <p:nvPr/>
          </p:nvSpPr>
          <p:spPr>
            <a:xfrm>
              <a:off x="7151922" y="3034488"/>
              <a:ext cx="1073133" cy="479077"/>
            </a:xfrm>
            <a:prstGeom prst="rect">
              <a:avLst/>
            </a:prstGeom>
            <a:gr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rPr>
                <a:t>Age UK</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rPr>
                <a:t>Lancashire</a:t>
              </a:r>
            </a:p>
          </p:txBody>
        </p:sp>
        <p:sp>
          <p:nvSpPr>
            <p:cNvPr id="66" name="TextBox 65">
              <a:extLst>
                <a:ext uri="{FF2B5EF4-FFF2-40B4-BE49-F238E27FC236}">
                  <a16:creationId xmlns:a16="http://schemas.microsoft.com/office/drawing/2014/main" id="{1280A7AD-3668-59D0-C7EA-02C6AF30B5BA}"/>
                </a:ext>
              </a:extLst>
            </p:cNvPr>
            <p:cNvSpPr txBox="1"/>
            <p:nvPr/>
          </p:nvSpPr>
          <p:spPr>
            <a:xfrm>
              <a:off x="4702039" y="2135814"/>
              <a:ext cx="1126355" cy="508633"/>
            </a:xfrm>
            <a:prstGeom prst="rect">
              <a:avLst/>
            </a:prstGeom>
            <a:gr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rPr>
                <a:t>Healthwatch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rPr>
                <a:t>Blackpool</a:t>
              </a:r>
            </a:p>
          </p:txBody>
        </p:sp>
        <p:sp>
          <p:nvSpPr>
            <p:cNvPr id="67" name="TextBox 66">
              <a:extLst>
                <a:ext uri="{FF2B5EF4-FFF2-40B4-BE49-F238E27FC236}">
                  <a16:creationId xmlns:a16="http://schemas.microsoft.com/office/drawing/2014/main" id="{0E8088F1-619D-89B0-D20B-B41DA8ABBFD3}"/>
                </a:ext>
              </a:extLst>
            </p:cNvPr>
            <p:cNvSpPr txBox="1"/>
            <p:nvPr/>
          </p:nvSpPr>
          <p:spPr>
            <a:xfrm>
              <a:off x="7151922" y="3871607"/>
              <a:ext cx="945163" cy="646331"/>
            </a:xfrm>
            <a:prstGeom prst="rect">
              <a:avLst/>
            </a:prstGeom>
            <a:gr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rPr>
                <a:t>Blackpool Football Club</a:t>
              </a:r>
            </a:p>
          </p:txBody>
        </p:sp>
        <p:sp>
          <p:nvSpPr>
            <p:cNvPr id="68" name="TextBox 67">
              <a:extLst>
                <a:ext uri="{FF2B5EF4-FFF2-40B4-BE49-F238E27FC236}">
                  <a16:creationId xmlns:a16="http://schemas.microsoft.com/office/drawing/2014/main" id="{FB1DBB2F-78BA-D808-C2B8-6A2170122D3E}"/>
                </a:ext>
              </a:extLst>
            </p:cNvPr>
            <p:cNvSpPr txBox="1"/>
            <p:nvPr/>
          </p:nvSpPr>
          <p:spPr>
            <a:xfrm>
              <a:off x="5929867" y="3666335"/>
              <a:ext cx="910981" cy="1281585"/>
            </a:xfrm>
            <a:prstGeom prst="rect">
              <a:avLst/>
            </a:prstGeom>
            <a:gr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rPr>
                <a:t>SHINE Mental Health Support Team</a:t>
              </a:r>
            </a:p>
          </p:txBody>
        </p:sp>
        <p:sp>
          <p:nvSpPr>
            <p:cNvPr id="69" name="TextBox 68">
              <a:extLst>
                <a:ext uri="{FF2B5EF4-FFF2-40B4-BE49-F238E27FC236}">
                  <a16:creationId xmlns:a16="http://schemas.microsoft.com/office/drawing/2014/main" id="{6C87FFA4-5AAA-3D08-9C3B-63BDAB0FBBE4}"/>
                </a:ext>
              </a:extLst>
            </p:cNvPr>
            <p:cNvSpPr txBox="1"/>
            <p:nvPr/>
          </p:nvSpPr>
          <p:spPr>
            <a:xfrm>
              <a:off x="5577379" y="1698166"/>
              <a:ext cx="1657404" cy="305181"/>
            </a:xfrm>
            <a:prstGeom prst="rect">
              <a:avLst/>
            </a:prstGeom>
            <a:gr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rPr>
                <a:t>Groundwork</a:t>
              </a:r>
            </a:p>
          </p:txBody>
        </p:sp>
        <p:sp>
          <p:nvSpPr>
            <p:cNvPr id="70" name="TextBox 69">
              <a:extLst>
                <a:ext uri="{FF2B5EF4-FFF2-40B4-BE49-F238E27FC236}">
                  <a16:creationId xmlns:a16="http://schemas.microsoft.com/office/drawing/2014/main" id="{1D6AA93F-8F89-A12D-5450-211A16F4778B}"/>
                </a:ext>
              </a:extLst>
            </p:cNvPr>
            <p:cNvSpPr txBox="1"/>
            <p:nvPr/>
          </p:nvSpPr>
          <p:spPr>
            <a:xfrm>
              <a:off x="4676602" y="5069117"/>
              <a:ext cx="1414546" cy="582538"/>
            </a:xfrm>
            <a:prstGeom prst="rect">
              <a:avLst/>
            </a:prstGeom>
            <a:gr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rPr>
                <a:t>Home Start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rPr>
                <a:t>Blackpool</a:t>
              </a:r>
            </a:p>
          </p:txBody>
        </p:sp>
        <p:sp>
          <p:nvSpPr>
            <p:cNvPr id="71" name="TextBox 70">
              <a:extLst>
                <a:ext uri="{FF2B5EF4-FFF2-40B4-BE49-F238E27FC236}">
                  <a16:creationId xmlns:a16="http://schemas.microsoft.com/office/drawing/2014/main" id="{2EA1E6DE-284B-0B9F-9D8B-EE7F94335C4F}"/>
                </a:ext>
              </a:extLst>
            </p:cNvPr>
            <p:cNvSpPr txBox="1"/>
            <p:nvPr/>
          </p:nvSpPr>
          <p:spPr>
            <a:xfrm>
              <a:off x="5828394" y="2714141"/>
              <a:ext cx="1131701" cy="830997"/>
            </a:xfrm>
            <a:prstGeom prst="rect">
              <a:avLst/>
            </a:prstGeom>
            <a:gr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rPr>
                <a:t>ENVECO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rPr>
                <a:t>NW</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rPr>
                <a:t>Environmental Services</a:t>
              </a:r>
            </a:p>
          </p:txBody>
        </p:sp>
        <p:sp>
          <p:nvSpPr>
            <p:cNvPr id="72" name="TextBox 71">
              <a:extLst>
                <a:ext uri="{FF2B5EF4-FFF2-40B4-BE49-F238E27FC236}">
                  <a16:creationId xmlns:a16="http://schemas.microsoft.com/office/drawing/2014/main" id="{08042046-8F90-6003-A7F8-C7CFF24ADAC8}"/>
                </a:ext>
              </a:extLst>
            </p:cNvPr>
            <p:cNvSpPr txBox="1"/>
            <p:nvPr/>
          </p:nvSpPr>
          <p:spPr>
            <a:xfrm flipH="1">
              <a:off x="4702039" y="3890388"/>
              <a:ext cx="910979" cy="646331"/>
            </a:xfrm>
            <a:prstGeom prst="rect">
              <a:avLst/>
            </a:prstGeom>
            <a:gr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rPr>
                <a:t>Disability First CIO Blackpool</a:t>
              </a:r>
            </a:p>
          </p:txBody>
        </p:sp>
        <p:sp>
          <p:nvSpPr>
            <p:cNvPr id="73" name="TextBox 72">
              <a:extLst>
                <a:ext uri="{FF2B5EF4-FFF2-40B4-BE49-F238E27FC236}">
                  <a16:creationId xmlns:a16="http://schemas.microsoft.com/office/drawing/2014/main" id="{08D0DAC7-D2A1-6CA3-0B3F-D823D82BFDE8}"/>
                </a:ext>
              </a:extLst>
            </p:cNvPr>
            <p:cNvSpPr txBox="1"/>
            <p:nvPr/>
          </p:nvSpPr>
          <p:spPr>
            <a:xfrm rot="10800000" flipV="1">
              <a:off x="6527508" y="5037220"/>
              <a:ext cx="1569576" cy="646331"/>
            </a:xfrm>
            <a:prstGeom prst="rect">
              <a:avLst/>
            </a:prstGeom>
            <a:gr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rPr>
                <a:t>Empowerment, Solace Project &amp; Elliott’s Place</a:t>
              </a:r>
            </a:p>
          </p:txBody>
        </p:sp>
      </p:grpSp>
      <p:sp>
        <p:nvSpPr>
          <p:cNvPr id="6" name="TextBox 5">
            <a:extLst>
              <a:ext uri="{FF2B5EF4-FFF2-40B4-BE49-F238E27FC236}">
                <a16:creationId xmlns:a16="http://schemas.microsoft.com/office/drawing/2014/main" id="{82BBEF50-83B1-AE52-CDBE-21C13890D5B1}"/>
              </a:ext>
            </a:extLst>
          </p:cNvPr>
          <p:cNvSpPr txBox="1"/>
          <p:nvPr/>
        </p:nvSpPr>
        <p:spPr>
          <a:xfrm>
            <a:off x="4886654" y="218549"/>
            <a:ext cx="2824695" cy="2228779"/>
          </a:xfrm>
          <a:prstGeom prst="rect">
            <a:avLst/>
          </a:prstGeom>
          <a:solidFill>
            <a:srgbClr val="993366"/>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7" name="TextBox 6">
            <a:extLst>
              <a:ext uri="{FF2B5EF4-FFF2-40B4-BE49-F238E27FC236}">
                <a16:creationId xmlns:a16="http://schemas.microsoft.com/office/drawing/2014/main" id="{16943983-FCD4-E0A6-940C-524E07E92922}"/>
              </a:ext>
            </a:extLst>
          </p:cNvPr>
          <p:cNvSpPr txBox="1"/>
          <p:nvPr/>
        </p:nvSpPr>
        <p:spPr>
          <a:xfrm>
            <a:off x="5198272" y="499600"/>
            <a:ext cx="2170706" cy="169277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a:ln>
                  <a:noFill/>
                </a:ln>
                <a:solidFill>
                  <a:prstClr val="white"/>
                </a:solidFill>
                <a:effectLst/>
                <a:uLnTx/>
                <a:uFillTx/>
                <a:latin typeface="Arial" panose="020B0604020202020204"/>
                <a:ea typeface="+mn-ea"/>
                <a:cs typeface="+mn-cs"/>
              </a:rPr>
              <a:t>The whole is greater than the sum of its parts …</a:t>
            </a:r>
          </a:p>
        </p:txBody>
      </p:sp>
    </p:spTree>
    <p:extLst>
      <p:ext uri="{BB962C8B-B14F-4D97-AF65-F5344CB8AC3E}">
        <p14:creationId xmlns:p14="http://schemas.microsoft.com/office/powerpoint/2010/main" val="3762573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200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par>
                          <p:cTn id="8" fill="hold">
                            <p:stCondLst>
                              <p:cond delay="2500"/>
                            </p:stCondLst>
                            <p:childTnLst>
                              <p:par>
                                <p:cTn id="9" presetID="10" presetClass="entr" presetSubtype="0" fill="hold" nodeType="afterEffect">
                                  <p:stCondLst>
                                    <p:cond delay="2000"/>
                                  </p:stCondLst>
                                  <p:childTnLst>
                                    <p:set>
                                      <p:cBhvr>
                                        <p:cTn id="10" dur="1" fill="hold">
                                          <p:stCondLst>
                                            <p:cond delay="0"/>
                                          </p:stCondLst>
                                        </p:cTn>
                                        <p:tgtEl>
                                          <p:spTgt spid="28"/>
                                        </p:tgtEl>
                                        <p:attrNameLst>
                                          <p:attrName>style.visibility</p:attrName>
                                        </p:attrNameLst>
                                      </p:cBhvr>
                                      <p:to>
                                        <p:strVal val="visible"/>
                                      </p:to>
                                    </p:set>
                                    <p:animEffect transition="in" filter="fade">
                                      <p:cBhvr>
                                        <p:cTn id="11" dur="500"/>
                                        <p:tgtEl>
                                          <p:spTgt spid="28"/>
                                        </p:tgtEl>
                                      </p:cBhvr>
                                    </p:animEffect>
                                  </p:childTnLst>
                                </p:cTn>
                              </p:par>
                            </p:childTnLst>
                          </p:cTn>
                        </p:par>
                        <p:par>
                          <p:cTn id="12" fill="hold">
                            <p:stCondLst>
                              <p:cond delay="5000"/>
                            </p:stCondLst>
                            <p:childTnLst>
                              <p:par>
                                <p:cTn id="13" presetID="1" presetClass="entr" presetSubtype="0" fill="hold" nodeType="afterEffect">
                                  <p:stCondLst>
                                    <p:cond delay="2000"/>
                                  </p:stCondLst>
                                  <p:childTnLst>
                                    <p:set>
                                      <p:cBhvr>
                                        <p:cTn id="14" dur="1" fill="hold">
                                          <p:stCondLst>
                                            <p:cond delay="0"/>
                                          </p:stCondLst>
                                        </p:cTn>
                                        <p:tgtEl>
                                          <p:spTgt spid="3"/>
                                        </p:tgtEl>
                                        <p:attrNameLst>
                                          <p:attrName>style.visibility</p:attrName>
                                        </p:attrNameLst>
                                      </p:cBhvr>
                                      <p:to>
                                        <p:strVal val="visible"/>
                                      </p:to>
                                    </p:set>
                                  </p:childTnLst>
                                </p:cTn>
                              </p:par>
                            </p:childTnLst>
                          </p:cTn>
                        </p:par>
                        <p:par>
                          <p:cTn id="15" fill="hold">
                            <p:stCondLst>
                              <p:cond delay="7000"/>
                            </p:stCondLst>
                            <p:childTnLst>
                              <p:par>
                                <p:cTn id="16" presetID="10" presetClass="entr" presetSubtype="0" fill="hold" nodeType="afterEffect">
                                  <p:stCondLst>
                                    <p:cond delay="2000"/>
                                  </p:stCondLst>
                                  <p:childTnLst>
                                    <p:set>
                                      <p:cBhvr>
                                        <p:cTn id="17" dur="1" fill="hold">
                                          <p:stCondLst>
                                            <p:cond delay="0"/>
                                          </p:stCondLst>
                                        </p:cTn>
                                        <p:tgtEl>
                                          <p:spTgt spid="40"/>
                                        </p:tgtEl>
                                        <p:attrNameLst>
                                          <p:attrName>style.visibility</p:attrName>
                                        </p:attrNameLst>
                                      </p:cBhvr>
                                      <p:to>
                                        <p:strVal val="visible"/>
                                      </p:to>
                                    </p:set>
                                    <p:animEffect transition="in" filter="fade">
                                      <p:cBhvr>
                                        <p:cTn id="18" dur="500"/>
                                        <p:tgtEl>
                                          <p:spTgt spid="40"/>
                                        </p:tgtEl>
                                      </p:cBhvr>
                                    </p:animEffect>
                                  </p:childTnLst>
                                </p:cTn>
                              </p:par>
                            </p:childTnLst>
                          </p:cTn>
                        </p:par>
                        <p:par>
                          <p:cTn id="19" fill="hold">
                            <p:stCondLst>
                              <p:cond delay="9500"/>
                            </p:stCondLst>
                            <p:childTnLst>
                              <p:par>
                                <p:cTn id="20" presetID="10" presetClass="entr" presetSubtype="0" fill="hold" nodeType="afterEffect">
                                  <p:stCondLst>
                                    <p:cond delay="2000"/>
                                  </p:stCondLst>
                                  <p:childTnLst>
                                    <p:set>
                                      <p:cBhvr>
                                        <p:cTn id="21" dur="1" fill="hold">
                                          <p:stCondLst>
                                            <p:cond delay="0"/>
                                          </p:stCondLst>
                                        </p:cTn>
                                        <p:tgtEl>
                                          <p:spTgt spid="52"/>
                                        </p:tgtEl>
                                        <p:attrNameLst>
                                          <p:attrName>style.visibility</p:attrName>
                                        </p:attrNameLst>
                                      </p:cBhvr>
                                      <p:to>
                                        <p:strVal val="visible"/>
                                      </p:to>
                                    </p:set>
                                    <p:animEffect transition="in" filter="fade">
                                      <p:cBhvr>
                                        <p:cTn id="22" dur="20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descr="A blue background with white text and pink numbers&#10;&#10;Description automatically generated">
            <a:extLst>
              <a:ext uri="{FF2B5EF4-FFF2-40B4-BE49-F238E27FC236}">
                <a16:creationId xmlns:a16="http://schemas.microsoft.com/office/drawing/2014/main" id="{A2F04F8B-C4F4-F07A-8F05-E676D4A7889F}"/>
              </a:ext>
            </a:extLst>
          </p:cNvPr>
          <p:cNvPicPr>
            <a:picLocks noChangeAspect="1"/>
          </p:cNvPicPr>
          <p:nvPr/>
        </p:nvPicPr>
        <p:blipFill>
          <a:blip r:embed="rId3"/>
          <a:stretch>
            <a:fillRect/>
          </a:stretch>
        </p:blipFill>
        <p:spPr>
          <a:xfrm>
            <a:off x="4554559" y="1851672"/>
            <a:ext cx="2893912" cy="2745082"/>
          </a:xfrm>
          <a:prstGeom prst="rect">
            <a:avLst/>
          </a:prstGeom>
        </p:spPr>
      </p:pic>
      <p:sp>
        <p:nvSpPr>
          <p:cNvPr id="2" name="Title 1">
            <a:extLst>
              <a:ext uri="{FF2B5EF4-FFF2-40B4-BE49-F238E27FC236}">
                <a16:creationId xmlns:a16="http://schemas.microsoft.com/office/drawing/2014/main" id="{60A90CB1-D22A-C7FB-57CC-7250A6378652}"/>
              </a:ext>
            </a:extLst>
          </p:cNvPr>
          <p:cNvSpPr>
            <a:spLocks noGrp="1"/>
          </p:cNvSpPr>
          <p:nvPr>
            <p:ph type="title"/>
          </p:nvPr>
        </p:nvSpPr>
        <p:spPr>
          <a:xfrm>
            <a:off x="1061937" y="742951"/>
            <a:ext cx="3157638" cy="4962524"/>
          </a:xfrm>
        </p:spPr>
        <p:txBody>
          <a:bodyPr vert="horz" lIns="91440" tIns="45720" rIns="91440" bIns="45720" rtlCol="0" anchor="ctr">
            <a:normAutofit/>
          </a:bodyPr>
          <a:lstStyle/>
          <a:p>
            <a:pPr algn="ctr"/>
            <a:r>
              <a:rPr lang="en-US" kern="1200" dirty="0">
                <a:solidFill>
                  <a:srgbClr val="FFFFFF"/>
                </a:solidFill>
                <a:latin typeface="+mj-lt"/>
                <a:ea typeface="+mj-ea"/>
                <a:cs typeface="+mj-cs"/>
              </a:rPr>
              <a:t>Healthwatch Blackpool - Children &amp; Young People Vaping Report</a:t>
            </a:r>
          </a:p>
        </p:txBody>
      </p:sp>
      <p:sp>
        <p:nvSpPr>
          <p:cNvPr id="4" name="Slide Number Placeholder 3">
            <a:extLst>
              <a:ext uri="{FF2B5EF4-FFF2-40B4-BE49-F238E27FC236}">
                <a16:creationId xmlns:a16="http://schemas.microsoft.com/office/drawing/2014/main" id="{DBE562E3-79C2-DEF7-F469-99D46B30278D}"/>
              </a:ext>
            </a:extLst>
          </p:cNvPr>
          <p:cNvSpPr>
            <a:spLocks noGrp="1"/>
          </p:cNvSpPr>
          <p:nvPr>
            <p:ph type="sldNum" sz="quarter" idx="12"/>
          </p:nvPr>
        </p:nvSpPr>
        <p:spPr>
          <a:xfrm>
            <a:off x="10926317" y="6423025"/>
            <a:ext cx="771525"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AD773501-A849-4862-9E29-EF020735AE5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44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61480478-B72C-41CC-0A61-E8F996032FC8}"/>
              </a:ext>
            </a:extLst>
          </p:cNvPr>
          <p:cNvPicPr>
            <a:picLocks noChangeAspect="1"/>
          </p:cNvPicPr>
          <p:nvPr/>
        </p:nvPicPr>
        <p:blipFill>
          <a:blip r:embed="rId4"/>
          <a:stretch>
            <a:fillRect/>
          </a:stretch>
        </p:blipFill>
        <p:spPr>
          <a:xfrm>
            <a:off x="4965946" y="4630460"/>
            <a:ext cx="2051542" cy="2084100"/>
          </a:xfrm>
          <a:prstGeom prst="rect">
            <a:avLst/>
          </a:prstGeom>
        </p:spPr>
      </p:pic>
      <p:pic>
        <p:nvPicPr>
          <p:cNvPr id="7" name="Picture 6">
            <a:extLst>
              <a:ext uri="{FF2B5EF4-FFF2-40B4-BE49-F238E27FC236}">
                <a16:creationId xmlns:a16="http://schemas.microsoft.com/office/drawing/2014/main" id="{C88B454E-0106-C3A4-A667-A81F5FD9DD08}"/>
              </a:ext>
            </a:extLst>
          </p:cNvPr>
          <p:cNvPicPr>
            <a:picLocks noChangeAspect="1"/>
          </p:cNvPicPr>
          <p:nvPr/>
        </p:nvPicPr>
        <p:blipFill>
          <a:blip r:embed="rId5"/>
          <a:stretch>
            <a:fillRect/>
          </a:stretch>
        </p:blipFill>
        <p:spPr>
          <a:xfrm>
            <a:off x="1545933" y="2294587"/>
            <a:ext cx="2222204" cy="511304"/>
          </a:xfrm>
          <a:prstGeom prst="rect">
            <a:avLst/>
          </a:prstGeom>
        </p:spPr>
      </p:pic>
      <p:pic>
        <p:nvPicPr>
          <p:cNvPr id="10" name="Picture 9">
            <a:extLst>
              <a:ext uri="{FF2B5EF4-FFF2-40B4-BE49-F238E27FC236}">
                <a16:creationId xmlns:a16="http://schemas.microsoft.com/office/drawing/2014/main" id="{5321D0B2-E7D7-CF1E-3429-7DD49BC58BC2}"/>
              </a:ext>
            </a:extLst>
          </p:cNvPr>
          <p:cNvPicPr>
            <a:picLocks noChangeAspect="1"/>
          </p:cNvPicPr>
          <p:nvPr/>
        </p:nvPicPr>
        <p:blipFill>
          <a:blip r:embed="rId6"/>
          <a:stretch>
            <a:fillRect/>
          </a:stretch>
        </p:blipFill>
        <p:spPr>
          <a:xfrm>
            <a:off x="1545933" y="2973015"/>
            <a:ext cx="2222204" cy="2158189"/>
          </a:xfrm>
          <a:prstGeom prst="rect">
            <a:avLst/>
          </a:prstGeom>
        </p:spPr>
      </p:pic>
      <p:pic>
        <p:nvPicPr>
          <p:cNvPr id="13" name="Picture 12">
            <a:extLst>
              <a:ext uri="{FF2B5EF4-FFF2-40B4-BE49-F238E27FC236}">
                <a16:creationId xmlns:a16="http://schemas.microsoft.com/office/drawing/2014/main" id="{C928C8A8-93CF-0546-3287-4751213F242C}"/>
              </a:ext>
            </a:extLst>
          </p:cNvPr>
          <p:cNvPicPr>
            <a:picLocks noChangeAspect="1"/>
          </p:cNvPicPr>
          <p:nvPr/>
        </p:nvPicPr>
        <p:blipFill>
          <a:blip r:embed="rId7"/>
          <a:stretch>
            <a:fillRect/>
          </a:stretch>
        </p:blipFill>
        <p:spPr>
          <a:xfrm>
            <a:off x="1545933" y="5308891"/>
            <a:ext cx="2222204" cy="1318648"/>
          </a:xfrm>
          <a:prstGeom prst="rect">
            <a:avLst/>
          </a:prstGeom>
        </p:spPr>
      </p:pic>
      <p:pic>
        <p:nvPicPr>
          <p:cNvPr id="17" name="Picture 16">
            <a:extLst>
              <a:ext uri="{FF2B5EF4-FFF2-40B4-BE49-F238E27FC236}">
                <a16:creationId xmlns:a16="http://schemas.microsoft.com/office/drawing/2014/main" id="{0BC0B4C6-814B-5E99-EA57-9C0241D29EE3}"/>
              </a:ext>
            </a:extLst>
          </p:cNvPr>
          <p:cNvPicPr>
            <a:picLocks noChangeAspect="1"/>
          </p:cNvPicPr>
          <p:nvPr/>
        </p:nvPicPr>
        <p:blipFill>
          <a:blip r:embed="rId8"/>
          <a:stretch>
            <a:fillRect/>
          </a:stretch>
        </p:blipFill>
        <p:spPr>
          <a:xfrm>
            <a:off x="8130533" y="4331780"/>
            <a:ext cx="3567309" cy="1293327"/>
          </a:xfrm>
          <a:prstGeom prst="rect">
            <a:avLst/>
          </a:prstGeom>
        </p:spPr>
      </p:pic>
      <p:pic>
        <p:nvPicPr>
          <p:cNvPr id="20" name="Picture 19">
            <a:extLst>
              <a:ext uri="{FF2B5EF4-FFF2-40B4-BE49-F238E27FC236}">
                <a16:creationId xmlns:a16="http://schemas.microsoft.com/office/drawing/2014/main" id="{666B306F-B3EB-0FD4-3154-E3B909596619}"/>
              </a:ext>
            </a:extLst>
          </p:cNvPr>
          <p:cNvPicPr>
            <a:picLocks noChangeAspect="1"/>
          </p:cNvPicPr>
          <p:nvPr/>
        </p:nvPicPr>
        <p:blipFill>
          <a:blip r:embed="rId9"/>
          <a:stretch>
            <a:fillRect/>
          </a:stretch>
        </p:blipFill>
        <p:spPr>
          <a:xfrm>
            <a:off x="8344699" y="1579562"/>
            <a:ext cx="3009101" cy="2200361"/>
          </a:xfrm>
          <a:prstGeom prst="rect">
            <a:avLst/>
          </a:prstGeom>
        </p:spPr>
      </p:pic>
      <p:sp>
        <p:nvSpPr>
          <p:cNvPr id="6" name="TextBox 5">
            <a:extLst>
              <a:ext uri="{FF2B5EF4-FFF2-40B4-BE49-F238E27FC236}">
                <a16:creationId xmlns:a16="http://schemas.microsoft.com/office/drawing/2014/main" id="{1663AB88-C399-05F8-7BAC-E39F81409450}"/>
              </a:ext>
            </a:extLst>
          </p:cNvPr>
          <p:cNvSpPr txBox="1"/>
          <p:nvPr/>
        </p:nvSpPr>
        <p:spPr>
          <a:xfrm>
            <a:off x="1294791" y="143440"/>
            <a:ext cx="3372898" cy="193899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t>Continuing to listen</a:t>
            </a:r>
            <a:br>
              <a:rPr kumimoji="0" lang="en-GB" sz="3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br>
            <a:r>
              <a:rPr kumimoji="0" lang="en-GB" sz="3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t>to our community…</a:t>
            </a:r>
            <a:endParaRPr kumimoji="0" lang="en-GB" sz="3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6E05AC15-CD1C-0522-DFAD-C49DAD118DB8}"/>
              </a:ext>
            </a:extLst>
          </p:cNvPr>
          <p:cNvSpPr txBox="1"/>
          <p:nvPr/>
        </p:nvSpPr>
        <p:spPr>
          <a:xfrm>
            <a:off x="7149620" y="180745"/>
            <a:ext cx="5100407"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t>Children and Young People’s vaping report 2023</a:t>
            </a:r>
          </a:p>
        </p:txBody>
      </p:sp>
      <p:pic>
        <p:nvPicPr>
          <p:cNvPr id="21" name="Picture 20" descr="A picture containing text, font, graphics, graphic design&#10;&#10;Description automatically generated">
            <a:extLst>
              <a:ext uri="{FF2B5EF4-FFF2-40B4-BE49-F238E27FC236}">
                <a16:creationId xmlns:a16="http://schemas.microsoft.com/office/drawing/2014/main" id="{2A0BCF69-EBC6-CD4E-DF44-FE3C36B5498A}"/>
              </a:ext>
            </a:extLst>
          </p:cNvPr>
          <p:cNvPicPr>
            <a:picLocks noChangeAspect="1"/>
          </p:cNvPicPr>
          <p:nvPr/>
        </p:nvPicPr>
        <p:blipFill rotWithShape="1">
          <a:blip r:embed="rId10"/>
          <a:srcRect l="-2625" t="36750" r="-2374" b="37001"/>
          <a:stretch/>
        </p:blipFill>
        <p:spPr>
          <a:xfrm>
            <a:off x="4985602" y="281425"/>
            <a:ext cx="2031886" cy="611710"/>
          </a:xfrm>
          <a:prstGeom prst="rect">
            <a:avLst/>
          </a:prstGeom>
        </p:spPr>
      </p:pic>
    </p:spTree>
    <p:extLst>
      <p:ext uri="{BB962C8B-B14F-4D97-AF65-F5344CB8AC3E}">
        <p14:creationId xmlns:p14="http://schemas.microsoft.com/office/powerpoint/2010/main" val="68004890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354DC5-66B5-796F-F504-E726CE2D7A54}"/>
              </a:ext>
            </a:extLst>
          </p:cNvPr>
          <p:cNvSpPr>
            <a:spLocks noGrp="1"/>
          </p:cNvSpPr>
          <p:nvPr>
            <p:ph type="title"/>
          </p:nvPr>
        </p:nvSpPr>
        <p:spPr>
          <a:xfrm>
            <a:off x="1287019" y="102235"/>
            <a:ext cx="5948172" cy="1333160"/>
          </a:xfrm>
        </p:spPr>
        <p:txBody>
          <a:bodyPr anchor="b">
            <a:normAutofit/>
          </a:bodyPr>
          <a:lstStyle/>
          <a:p>
            <a:r>
              <a:rPr lang="en-GB" dirty="0">
                <a:solidFill>
                  <a:schemeClr val="tx1">
                    <a:lumMod val="50000"/>
                    <a:lumOff val="50000"/>
                  </a:schemeClr>
                </a:solidFill>
                <a:latin typeface="Arial" panose="020B0604020202020204" pitchFamily="34" charset="0"/>
                <a:cs typeface="Arial" panose="020B0604020202020204" pitchFamily="34" charset="0"/>
              </a:rPr>
              <a:t>Blackpool Priority Wards</a:t>
            </a:r>
          </a:p>
        </p:txBody>
      </p:sp>
      <p:sp>
        <p:nvSpPr>
          <p:cNvPr id="3" name="Content Placeholder 2">
            <a:extLst>
              <a:ext uri="{FF2B5EF4-FFF2-40B4-BE49-F238E27FC236}">
                <a16:creationId xmlns:a16="http://schemas.microsoft.com/office/drawing/2014/main" id="{FA30E8A1-9F1F-6D64-7252-379460B50B92}"/>
              </a:ext>
            </a:extLst>
          </p:cNvPr>
          <p:cNvSpPr>
            <a:spLocks noGrp="1"/>
          </p:cNvSpPr>
          <p:nvPr>
            <p:ph idx="1"/>
          </p:nvPr>
        </p:nvSpPr>
        <p:spPr>
          <a:xfrm>
            <a:off x="1287019" y="2009534"/>
            <a:ext cx="5948172" cy="4734817"/>
          </a:xfrm>
        </p:spPr>
        <p:txBody>
          <a:bodyPr>
            <a:normAutofit fontScale="70000" lnSpcReduction="20000"/>
          </a:bodyPr>
          <a:lstStyle/>
          <a:p>
            <a:pPr>
              <a:lnSpc>
                <a:spcPct val="114999"/>
              </a:lnSpc>
            </a:pPr>
            <a:r>
              <a:rPr lang="en-GB" sz="2600" dirty="0">
                <a:latin typeface="Arial" panose="020B0604020202020204" pitchFamily="34" charset="0"/>
                <a:cs typeface="Arial" panose="020B0604020202020204" pitchFamily="34" charset="0"/>
              </a:rPr>
              <a:t>NHSE identified 5 Priority Wards in Blackpool. We started to break this down through two key lines of enquiry:</a:t>
            </a:r>
            <a:endParaRPr lang="en-US" sz="2600" dirty="0">
              <a:latin typeface="Arial" panose="020B0604020202020204" pitchFamily="34" charset="0"/>
              <a:cs typeface="Arial" panose="020B0604020202020204" pitchFamily="34" charset="0"/>
            </a:endParaRPr>
          </a:p>
          <a:p>
            <a:pPr lvl="1">
              <a:lnSpc>
                <a:spcPct val="114999"/>
              </a:lnSpc>
            </a:pPr>
            <a:r>
              <a:rPr lang="en-GB" sz="2600" dirty="0">
                <a:latin typeface="Arial" panose="020B0604020202020204" pitchFamily="34" charset="0"/>
                <a:cs typeface="Arial" panose="020B0604020202020204" pitchFamily="34" charset="0"/>
              </a:rPr>
              <a:t>Intelligence led through a review of Non-Elective Admission (NEL) data and Ambulatory Sensitive Condition (ASC) Admission Data </a:t>
            </a:r>
          </a:p>
          <a:p>
            <a:pPr lvl="1">
              <a:lnSpc>
                <a:spcPct val="114999"/>
              </a:lnSpc>
            </a:pPr>
            <a:r>
              <a:rPr lang="en-GB" sz="2600" dirty="0">
                <a:latin typeface="Arial" panose="020B0604020202020204" pitchFamily="34" charset="0"/>
                <a:cs typeface="Arial" panose="020B0604020202020204" pitchFamily="34" charset="0"/>
              </a:rPr>
              <a:t>Listening and engagement through Healthwatch Blackpool – ‘door knocking’ approach</a:t>
            </a:r>
          </a:p>
          <a:p>
            <a:pPr marL="457189" lvl="1" indent="-457189">
              <a:lnSpc>
                <a:spcPct val="114999"/>
              </a:lnSpc>
            </a:pPr>
            <a:endParaRPr lang="en-GB" sz="2600" dirty="0">
              <a:latin typeface="Arial" panose="020B0604020202020204" pitchFamily="34" charset="0"/>
              <a:cs typeface="Arial" panose="020B0604020202020204" pitchFamily="34" charset="0"/>
            </a:endParaRPr>
          </a:p>
          <a:p>
            <a:pPr marL="457189" lvl="1" indent="-457189">
              <a:lnSpc>
                <a:spcPct val="114999"/>
              </a:lnSpc>
            </a:pPr>
            <a:r>
              <a:rPr lang="en-GB" sz="2600" dirty="0">
                <a:latin typeface="Arial" panose="020B0604020202020204" pitchFamily="34" charset="0"/>
                <a:cs typeface="Arial" panose="020B0604020202020204" pitchFamily="34" charset="0"/>
              </a:rPr>
              <a:t>Blackpool’s priority wards are: </a:t>
            </a:r>
          </a:p>
          <a:p>
            <a:pPr marL="914389" lvl="2" indent="-457189">
              <a:lnSpc>
                <a:spcPct val="114999"/>
              </a:lnSpc>
            </a:pPr>
            <a:r>
              <a:rPr lang="en-GB" sz="2600" dirty="0">
                <a:latin typeface="Arial" panose="020B0604020202020204" pitchFamily="34" charset="0"/>
                <a:cs typeface="Arial" panose="020B0604020202020204" pitchFamily="34" charset="0"/>
              </a:rPr>
              <a:t>Bloomfield</a:t>
            </a:r>
          </a:p>
          <a:p>
            <a:pPr marL="914389" lvl="2" indent="-457189">
              <a:lnSpc>
                <a:spcPct val="114999"/>
              </a:lnSpc>
            </a:pPr>
            <a:r>
              <a:rPr lang="en-GB" sz="2600" dirty="0">
                <a:latin typeface="Arial" panose="020B0604020202020204" pitchFamily="34" charset="0"/>
                <a:cs typeface="Arial" panose="020B0604020202020204" pitchFamily="34" charset="0"/>
              </a:rPr>
              <a:t>Claremont </a:t>
            </a:r>
          </a:p>
          <a:p>
            <a:pPr marL="914389" lvl="2" indent="-457189">
              <a:lnSpc>
                <a:spcPct val="114999"/>
              </a:lnSpc>
            </a:pPr>
            <a:r>
              <a:rPr lang="en-GB" sz="2600" dirty="0">
                <a:latin typeface="Arial" panose="020B0604020202020204" pitchFamily="34" charset="0"/>
                <a:cs typeface="Arial" panose="020B0604020202020204" pitchFamily="34" charset="0"/>
              </a:rPr>
              <a:t>Talbot </a:t>
            </a:r>
          </a:p>
          <a:p>
            <a:pPr marL="914389" lvl="2" indent="-457189">
              <a:lnSpc>
                <a:spcPct val="114999"/>
              </a:lnSpc>
            </a:pPr>
            <a:r>
              <a:rPr lang="en-GB" sz="2600" dirty="0">
                <a:latin typeface="Arial" panose="020B0604020202020204" pitchFamily="34" charset="0"/>
                <a:cs typeface="Arial" panose="020B0604020202020204" pitchFamily="34" charset="0"/>
              </a:rPr>
              <a:t>Tyldesley </a:t>
            </a:r>
          </a:p>
          <a:p>
            <a:pPr marL="914389" lvl="2" indent="-457189">
              <a:lnSpc>
                <a:spcPct val="114999"/>
              </a:lnSpc>
            </a:pPr>
            <a:r>
              <a:rPr lang="en-GB" sz="2600" dirty="0">
                <a:latin typeface="Arial" panose="020B0604020202020204" pitchFamily="34" charset="0"/>
                <a:cs typeface="Arial" panose="020B0604020202020204" pitchFamily="34" charset="0"/>
              </a:rPr>
              <a:t>Park</a:t>
            </a:r>
          </a:p>
          <a:p>
            <a:endParaRPr lang="en-GB" sz="2200" dirty="0"/>
          </a:p>
        </p:txBody>
      </p:sp>
      <p:sp>
        <p:nvSpPr>
          <p:cNvPr id="4" name="Slide Number Placeholder 3">
            <a:extLst>
              <a:ext uri="{FF2B5EF4-FFF2-40B4-BE49-F238E27FC236}">
                <a16:creationId xmlns:a16="http://schemas.microsoft.com/office/drawing/2014/main" id="{F5FD801C-370D-8C6E-86DB-E90644E5348D}"/>
              </a:ext>
            </a:extLst>
          </p:cNvPr>
          <p:cNvSpPr>
            <a:spLocks noGrp="1"/>
          </p:cNvSpPr>
          <p:nvPr>
            <p:ph type="sldNum" sz="quarter" idx="12"/>
          </p:nvPr>
        </p:nvSpPr>
        <p:spPr/>
        <p:txBody>
          <a:bodyPr>
            <a:normAutofit/>
          </a:bodyPr>
          <a:lstStyle/>
          <a:p>
            <a:pPr marL="0" marR="0" lvl="0" indent="0" algn="r" defTabSz="914400" rtl="0" eaLnBrk="1" fontAlgn="auto" latinLnBrk="0" hangingPunct="1">
              <a:lnSpc>
                <a:spcPct val="90000"/>
              </a:lnSpc>
              <a:spcBef>
                <a:spcPts val="0"/>
              </a:spcBef>
              <a:spcAft>
                <a:spcPts val="600"/>
              </a:spcAft>
              <a:buClrTx/>
              <a:buSzTx/>
              <a:buFontTx/>
              <a:buNone/>
              <a:tabLst/>
              <a:defRPr/>
            </a:pPr>
            <a:fld id="{AD773501-A849-4862-9E29-EF020735AE50}" type="slidenum">
              <a:rPr kumimoji="0" lang="en-GB"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90000"/>
                </a:lnSpc>
                <a:spcBef>
                  <a:spcPts val="0"/>
                </a:spcBef>
                <a:spcAft>
                  <a:spcPts val="600"/>
                </a:spcAft>
                <a:buClrTx/>
                <a:buSzTx/>
                <a:buFontTx/>
                <a:buNone/>
                <a:tabLst/>
                <a:defRPr/>
              </a:pPr>
              <a:t>45</a:t>
            </a:fld>
            <a:endParaRPr kumimoji="0" lang="en-GB"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1CE591F6-9BBB-BFDB-3619-6B35591747FC}"/>
              </a:ext>
            </a:extLst>
          </p:cNvPr>
          <p:cNvPicPr>
            <a:picLocks noChangeAspect="1"/>
          </p:cNvPicPr>
          <p:nvPr/>
        </p:nvPicPr>
        <p:blipFill>
          <a:blip r:embed="rId3"/>
          <a:stretch>
            <a:fillRect/>
          </a:stretch>
        </p:blipFill>
        <p:spPr>
          <a:xfrm>
            <a:off x="7235191" y="327982"/>
            <a:ext cx="4857597" cy="1776483"/>
          </a:xfrm>
          <a:prstGeom prst="rect">
            <a:avLst/>
          </a:prstGeom>
        </p:spPr>
      </p:pic>
      <p:pic>
        <p:nvPicPr>
          <p:cNvPr id="5" name="Content Placeholder 5">
            <a:extLst>
              <a:ext uri="{FF2B5EF4-FFF2-40B4-BE49-F238E27FC236}">
                <a16:creationId xmlns:a16="http://schemas.microsoft.com/office/drawing/2014/main" id="{95C93C0E-1C4F-B62B-08B8-A8CBC4296D6F}"/>
              </a:ext>
            </a:extLst>
          </p:cNvPr>
          <p:cNvPicPr>
            <a:picLocks noChangeAspect="1"/>
          </p:cNvPicPr>
          <p:nvPr/>
        </p:nvPicPr>
        <p:blipFill>
          <a:blip r:embed="rId4"/>
          <a:stretch>
            <a:fillRect/>
          </a:stretch>
        </p:blipFill>
        <p:spPr>
          <a:xfrm>
            <a:off x="7235191" y="4530092"/>
            <a:ext cx="4350644" cy="2366644"/>
          </a:xfrm>
          <a:prstGeom prst="rect">
            <a:avLst/>
          </a:prstGeom>
        </p:spPr>
      </p:pic>
      <p:pic>
        <p:nvPicPr>
          <p:cNvPr id="7" name="Picture 6">
            <a:extLst>
              <a:ext uri="{FF2B5EF4-FFF2-40B4-BE49-F238E27FC236}">
                <a16:creationId xmlns:a16="http://schemas.microsoft.com/office/drawing/2014/main" id="{1C7C657E-535E-59DD-054A-B818BE471A1D}"/>
              </a:ext>
            </a:extLst>
          </p:cNvPr>
          <p:cNvPicPr>
            <a:picLocks noChangeAspect="1"/>
          </p:cNvPicPr>
          <p:nvPr/>
        </p:nvPicPr>
        <p:blipFill>
          <a:blip r:embed="rId5"/>
          <a:stretch>
            <a:fillRect/>
          </a:stretch>
        </p:blipFill>
        <p:spPr>
          <a:xfrm>
            <a:off x="8275321" y="2382597"/>
            <a:ext cx="3737434" cy="1869363"/>
          </a:xfrm>
          <a:prstGeom prst="rect">
            <a:avLst/>
          </a:prstGeom>
        </p:spPr>
      </p:pic>
    </p:spTree>
    <p:extLst>
      <p:ext uri="{BB962C8B-B14F-4D97-AF65-F5344CB8AC3E}">
        <p14:creationId xmlns:p14="http://schemas.microsoft.com/office/powerpoint/2010/main" val="371055006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254D5DD4-2728-42AF-B2F2-950C7F79F84E}"/>
              </a:ext>
            </a:extLst>
          </p:cNvPr>
          <p:cNvSpPr txBox="1"/>
          <p:nvPr/>
        </p:nvSpPr>
        <p:spPr>
          <a:xfrm>
            <a:off x="189433" y="97061"/>
            <a:ext cx="7034000" cy="4513608"/>
          </a:xfrm>
          <a:prstGeom prst="rect">
            <a:avLst/>
          </a:prstGeom>
          <a:noFill/>
        </p:spPr>
        <p:txBody>
          <a:bodyPr wrap="square" lIns="121920" tIns="60960" rIns="121920" bIns="60960" rtlCol="0" anchor="t">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GB" sz="3733" b="1"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t>Delivering our ambitions for health and care integration in Blackburn with Darwen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GB" sz="3733"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GB" sz="3733" b="1" i="0" u="none" strike="noStrike" kern="1200" cap="none" spc="0" normalizeH="0" baseline="0" noProof="0" dirty="0">
              <a:ln>
                <a:noFill/>
              </a:ln>
              <a:solidFill>
                <a:srgbClr val="7F7F7F"/>
              </a:solidFill>
              <a:effectLst/>
              <a:uLnTx/>
              <a:uFillTx/>
              <a:latin typeface="Arial" panose="020B0604020202020204" pitchFamily="34" charset="0"/>
              <a:ea typeface="+mn-ea"/>
              <a:cs typeface="Arial" panose="020B0604020202020204"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GB" sz="3733"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25914336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1AF802E-352A-A4AD-45D4-42682C40A76D}"/>
              </a:ext>
            </a:extLst>
          </p:cNvPr>
          <p:cNvPicPr>
            <a:picLocks noChangeAspect="1"/>
          </p:cNvPicPr>
          <p:nvPr/>
        </p:nvPicPr>
        <p:blipFill>
          <a:blip r:embed="rId2"/>
          <a:stretch>
            <a:fillRect/>
          </a:stretch>
        </p:blipFill>
        <p:spPr>
          <a:xfrm>
            <a:off x="1198880" y="295004"/>
            <a:ext cx="10910327" cy="6267992"/>
          </a:xfrm>
          <a:prstGeom prst="rect">
            <a:avLst/>
          </a:prstGeom>
        </p:spPr>
      </p:pic>
      <p:sp>
        <p:nvSpPr>
          <p:cNvPr id="7" name="TextBox 6">
            <a:extLst>
              <a:ext uri="{FF2B5EF4-FFF2-40B4-BE49-F238E27FC236}">
                <a16:creationId xmlns:a16="http://schemas.microsoft.com/office/drawing/2014/main" id="{D42EE049-DEA2-9ECD-240A-B00E4D8D26BD}"/>
              </a:ext>
            </a:extLst>
          </p:cNvPr>
          <p:cNvSpPr txBox="1"/>
          <p:nvPr/>
        </p:nvSpPr>
        <p:spPr>
          <a:xfrm rot="16200000">
            <a:off x="-1878610" y="2188257"/>
            <a:ext cx="4699247" cy="913199"/>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2667" b="1" i="0" u="none" strike="noStrike" kern="1200" cap="none" spc="0" normalizeH="0" baseline="0" noProof="0" dirty="0" err="1">
                <a:ln>
                  <a:noFill/>
                </a:ln>
                <a:solidFill>
                  <a:prstClr val="white"/>
                </a:solidFill>
                <a:effectLst/>
                <a:uLnTx/>
                <a:uFillTx/>
                <a:latin typeface="Arial" panose="020B0604020202020204"/>
                <a:ea typeface="+mn-ea"/>
                <a:cs typeface="+mn-cs"/>
              </a:rPr>
              <a:t>BwD</a:t>
            </a:r>
            <a:r>
              <a:rPr kumimoji="0" lang="en-GB" sz="2667" b="1" i="0" u="none" strike="noStrike" kern="1200" cap="none" spc="0" normalizeH="0" baseline="0" noProof="0" dirty="0">
                <a:ln>
                  <a:noFill/>
                </a:ln>
                <a:solidFill>
                  <a:prstClr val="white"/>
                </a:solidFill>
                <a:effectLst/>
                <a:uLnTx/>
                <a:uFillTx/>
                <a:latin typeface="Arial" panose="020B0604020202020204"/>
                <a:ea typeface="+mn-ea"/>
                <a:cs typeface="+mn-cs"/>
              </a:rPr>
              <a:t> Place Priorities – strategic alignment  </a:t>
            </a:r>
          </a:p>
        </p:txBody>
      </p:sp>
    </p:spTree>
    <p:extLst>
      <p:ext uri="{BB962C8B-B14F-4D97-AF65-F5344CB8AC3E}">
        <p14:creationId xmlns:p14="http://schemas.microsoft.com/office/powerpoint/2010/main" val="109315720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62A5263-2851-CBCB-7CFA-64C3A75194EB}"/>
              </a:ext>
            </a:extLst>
          </p:cNvPr>
          <p:cNvSpPr txBox="1"/>
          <p:nvPr/>
        </p:nvSpPr>
        <p:spPr>
          <a:xfrm rot="16200000">
            <a:off x="-2115012" y="2589131"/>
            <a:ext cx="5168525" cy="502766"/>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2667" b="1" i="0" u="none" strike="noStrike" kern="1200" cap="none" spc="0" normalizeH="0" baseline="0" noProof="0" dirty="0">
                <a:ln>
                  <a:noFill/>
                </a:ln>
                <a:solidFill>
                  <a:prstClr val="white"/>
                </a:solidFill>
                <a:effectLst/>
                <a:uLnTx/>
                <a:uFillTx/>
                <a:latin typeface="Arial" panose="020B0604020202020204"/>
                <a:ea typeface="+mn-ea"/>
                <a:cs typeface="+mn-cs"/>
              </a:rPr>
              <a:t>Setting our ambition </a:t>
            </a:r>
          </a:p>
        </p:txBody>
      </p:sp>
      <p:grpSp>
        <p:nvGrpSpPr>
          <p:cNvPr id="18" name="Group 17">
            <a:extLst>
              <a:ext uri="{FF2B5EF4-FFF2-40B4-BE49-F238E27FC236}">
                <a16:creationId xmlns:a16="http://schemas.microsoft.com/office/drawing/2014/main" id="{89EA4843-24F4-5D02-36D0-5ADAD18D47A2}"/>
              </a:ext>
            </a:extLst>
          </p:cNvPr>
          <p:cNvGrpSpPr/>
          <p:nvPr/>
        </p:nvGrpSpPr>
        <p:grpSpPr>
          <a:xfrm>
            <a:off x="720634" y="-1564839"/>
            <a:ext cx="11225753" cy="7290004"/>
            <a:chOff x="748379" y="-1186887"/>
            <a:chExt cx="11225753" cy="7290004"/>
          </a:xfrm>
        </p:grpSpPr>
        <p:graphicFrame>
          <p:nvGraphicFramePr>
            <p:cNvPr id="3" name="Diagram 2">
              <a:extLst>
                <a:ext uri="{FF2B5EF4-FFF2-40B4-BE49-F238E27FC236}">
                  <a16:creationId xmlns:a16="http://schemas.microsoft.com/office/drawing/2014/main" id="{CB9B45E6-35A3-1B94-8121-98F8F22BEEFB}"/>
                </a:ext>
              </a:extLst>
            </p:cNvPr>
            <p:cNvGraphicFramePr/>
            <p:nvPr/>
          </p:nvGraphicFramePr>
          <p:xfrm>
            <a:off x="748379" y="-1186887"/>
            <a:ext cx="11225753" cy="72900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 name="Picture 7" descr="A blue and black logo&#10;&#10;Description automatically generated">
              <a:extLst>
                <a:ext uri="{FF2B5EF4-FFF2-40B4-BE49-F238E27FC236}">
                  <a16:creationId xmlns:a16="http://schemas.microsoft.com/office/drawing/2014/main" id="{AC52035E-A3DE-39D0-D569-3F680F7FD7C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167089" y="1811625"/>
              <a:ext cx="1325849" cy="1292979"/>
            </a:xfrm>
            <a:prstGeom prst="ellipse">
              <a:avLst/>
            </a:prstGeom>
          </p:spPr>
        </p:pic>
        <p:sp>
          <p:nvSpPr>
            <p:cNvPr id="10" name="TextBox 9">
              <a:extLst>
                <a:ext uri="{FF2B5EF4-FFF2-40B4-BE49-F238E27FC236}">
                  <a16:creationId xmlns:a16="http://schemas.microsoft.com/office/drawing/2014/main" id="{DC266257-CC74-E1D8-66CF-B14114F23BDF}"/>
                </a:ext>
              </a:extLst>
            </p:cNvPr>
            <p:cNvSpPr txBox="1"/>
            <p:nvPr/>
          </p:nvSpPr>
          <p:spPr>
            <a:xfrm>
              <a:off x="1254710" y="4274162"/>
              <a:ext cx="2071850"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600"/>
                </a:spcBef>
                <a:spcAft>
                  <a:spcPct val="35000"/>
                </a:spcAft>
                <a:buClrTx/>
                <a:buSzTx/>
                <a:buFontTx/>
                <a:buNone/>
                <a:tabLst/>
                <a:defRPr/>
              </a:pPr>
              <a:r>
                <a:rPr kumimoji="0" lang="en-GB" sz="1600" b="1" i="0" u="none" strike="noStrike" kern="1200" cap="none" spc="0" normalizeH="0" baseline="0" noProof="0" dirty="0">
                  <a:ln>
                    <a:noFill/>
                  </a:ln>
                  <a:solidFill>
                    <a:srgbClr val="6AA343"/>
                  </a:solidFill>
                  <a:effectLst/>
                  <a:uLnTx/>
                  <a:uFillTx/>
                  <a:latin typeface="Arial" panose="020B0604020202020204"/>
                  <a:ea typeface="+mn-ea"/>
                  <a:cs typeface="+mn-cs"/>
                </a:rPr>
                <a:t>Our people work with us to improve health outcomes, with better quality life and a happier population</a:t>
              </a:r>
              <a:endParaRPr kumimoji="0" lang="en-GB" sz="1600" b="0" i="0" u="none" strike="noStrike" kern="1200" cap="none" spc="0" normalizeH="0" baseline="0" noProof="0" dirty="0">
                <a:ln>
                  <a:noFill/>
                </a:ln>
                <a:solidFill>
                  <a:srgbClr val="6AA343"/>
                </a:solidFill>
                <a:effectLst/>
                <a:uLnTx/>
                <a:uFillTx/>
                <a:latin typeface="Arial" panose="020B0604020202020204"/>
                <a:ea typeface="+mn-ea"/>
                <a:cs typeface="+mn-cs"/>
              </a:endParaRPr>
            </a:p>
          </p:txBody>
        </p:sp>
        <p:sp>
          <p:nvSpPr>
            <p:cNvPr id="12" name="TextBox 11">
              <a:extLst>
                <a:ext uri="{FF2B5EF4-FFF2-40B4-BE49-F238E27FC236}">
                  <a16:creationId xmlns:a16="http://schemas.microsoft.com/office/drawing/2014/main" id="{1015317A-3756-5D5E-CBB2-817C765A0FBB}"/>
                </a:ext>
              </a:extLst>
            </p:cNvPr>
            <p:cNvSpPr txBox="1"/>
            <p:nvPr/>
          </p:nvSpPr>
          <p:spPr>
            <a:xfrm>
              <a:off x="3934686" y="4311464"/>
              <a:ext cx="3182112"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072BC"/>
                  </a:solidFill>
                  <a:effectLst/>
                  <a:uLnTx/>
                  <a:uFillTx/>
                  <a:latin typeface="Arial" panose="020B0604020202020204"/>
                  <a:ea typeface="+mn-ea"/>
                  <a:cs typeface="+mn-cs"/>
                </a:rPr>
                <a:t>Seamless, all age, mental and physical health and social care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dirty="0">
                <a:ln>
                  <a:noFill/>
                </a:ln>
                <a:solidFill>
                  <a:srgbClr val="0072BC"/>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072BC"/>
                  </a:solidFill>
                  <a:effectLst/>
                  <a:uLnTx/>
                  <a:uFillTx/>
                  <a:latin typeface="Arial" panose="020B0604020202020204"/>
                  <a:ea typeface="+mn-ea"/>
                  <a:cs typeface="+mn-cs"/>
                </a:rPr>
                <a:t> Support where and when people need it</a:t>
              </a:r>
              <a:endParaRPr kumimoji="0" lang="en-GB" sz="1600" b="0" i="0" u="none" strike="noStrike" kern="1200" cap="none" spc="0" normalizeH="0" baseline="0" noProof="0" dirty="0">
                <a:ln>
                  <a:noFill/>
                </a:ln>
                <a:solidFill>
                  <a:srgbClr val="0072BC"/>
                </a:solidFill>
                <a:effectLst/>
                <a:uLnTx/>
                <a:uFillTx/>
                <a:latin typeface="Calibri" panose="020F0502020204030204" pitchFamily="34" charset="0"/>
                <a:ea typeface="+mn-ea"/>
                <a:cs typeface="Calibri" panose="020F0502020204030204" pitchFamily="34" charset="0"/>
              </a:endParaRPr>
            </a:p>
          </p:txBody>
        </p:sp>
        <p:sp>
          <p:nvSpPr>
            <p:cNvPr id="14" name="TextBox 13">
              <a:extLst>
                <a:ext uri="{FF2B5EF4-FFF2-40B4-BE49-F238E27FC236}">
                  <a16:creationId xmlns:a16="http://schemas.microsoft.com/office/drawing/2014/main" id="{471EAA4E-6803-89CE-429C-CE39C72D6205}"/>
                </a:ext>
              </a:extLst>
            </p:cNvPr>
            <p:cNvSpPr txBox="1"/>
            <p:nvPr/>
          </p:nvSpPr>
          <p:spPr>
            <a:xfrm>
              <a:off x="7770970" y="4311464"/>
              <a:ext cx="1957933"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876DA7"/>
                  </a:solidFill>
                  <a:effectLst/>
                  <a:uLnTx/>
                  <a:uFillTx/>
                  <a:latin typeface="Arial" panose="020B0604020202020204"/>
                  <a:ea typeface="+mn-ea"/>
                  <a:cs typeface="+mn-cs"/>
                </a:rPr>
                <a:t>A single </a:t>
              </a:r>
              <a:r>
                <a:rPr kumimoji="0" lang="en-GB" sz="1600" b="1" i="0" u="none" strike="noStrike" kern="1200" cap="none" spc="0" normalizeH="0" baseline="0" noProof="0" dirty="0" err="1">
                  <a:ln>
                    <a:noFill/>
                  </a:ln>
                  <a:solidFill>
                    <a:srgbClr val="876DA7"/>
                  </a:solidFill>
                  <a:effectLst/>
                  <a:uLnTx/>
                  <a:uFillTx/>
                  <a:latin typeface="Arial" panose="020B0604020202020204"/>
                  <a:ea typeface="+mn-ea"/>
                  <a:cs typeface="+mn-cs"/>
                </a:rPr>
                <a:t>BwD</a:t>
              </a:r>
              <a:r>
                <a:rPr kumimoji="0" lang="en-GB" sz="1600" b="1" i="0" u="none" strike="noStrike" kern="1200" cap="none" spc="0" normalizeH="0" baseline="0" noProof="0" dirty="0">
                  <a:ln>
                    <a:noFill/>
                  </a:ln>
                  <a:solidFill>
                    <a:srgbClr val="876DA7"/>
                  </a:solidFill>
                  <a:effectLst/>
                  <a:uLnTx/>
                  <a:uFillTx/>
                  <a:latin typeface="Arial" panose="020B0604020202020204"/>
                  <a:ea typeface="+mn-ea"/>
                  <a:cs typeface="+mn-cs"/>
                </a:rPr>
                <a:t> system delivering better health and care within allocated budget</a:t>
              </a:r>
              <a:endParaRPr kumimoji="0" lang="en-GB" sz="1600" b="0" i="0" u="none" strike="noStrike" kern="1200" cap="none" spc="0" normalizeH="0" baseline="0" noProof="0" dirty="0">
                <a:ln>
                  <a:noFill/>
                </a:ln>
                <a:solidFill>
                  <a:srgbClr val="876DA7"/>
                </a:solidFill>
                <a:effectLst/>
                <a:uLnTx/>
                <a:uFillTx/>
                <a:latin typeface="Arial" panose="020B0604020202020204"/>
                <a:ea typeface="+mn-ea"/>
                <a:cs typeface="+mn-cs"/>
              </a:endParaRPr>
            </a:p>
          </p:txBody>
        </p:sp>
        <p:pic>
          <p:nvPicPr>
            <p:cNvPr id="15" name="Graphic 14" descr="Star with solid fill">
              <a:extLst>
                <a:ext uri="{FF2B5EF4-FFF2-40B4-BE49-F238E27FC236}">
                  <a16:creationId xmlns:a16="http://schemas.microsoft.com/office/drawing/2014/main" id="{A7AE3438-3AE4-2F23-8600-FF681C99CF03}"/>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013176" y="3625229"/>
              <a:ext cx="494857" cy="494857"/>
            </a:xfrm>
            <a:prstGeom prst="rect">
              <a:avLst/>
            </a:prstGeom>
          </p:spPr>
        </p:pic>
        <p:pic>
          <p:nvPicPr>
            <p:cNvPr id="16" name="Graphic 15" descr="Star with solid fill">
              <a:extLst>
                <a:ext uri="{FF2B5EF4-FFF2-40B4-BE49-F238E27FC236}">
                  <a16:creationId xmlns:a16="http://schemas.microsoft.com/office/drawing/2014/main" id="{57D3CBF9-CA50-F50E-3AD6-6DD2FD1E6619}"/>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290906" y="3625229"/>
              <a:ext cx="469672" cy="469672"/>
            </a:xfrm>
            <a:prstGeom prst="rect">
              <a:avLst/>
            </a:prstGeom>
          </p:spPr>
        </p:pic>
        <p:pic>
          <p:nvPicPr>
            <p:cNvPr id="17" name="Graphic 16" descr="Star with solid fill">
              <a:extLst>
                <a:ext uri="{FF2B5EF4-FFF2-40B4-BE49-F238E27FC236}">
                  <a16:creationId xmlns:a16="http://schemas.microsoft.com/office/drawing/2014/main" id="{8135EB05-CC4B-681D-0CF0-CAF0F10B8DE3}"/>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8536146" y="3690536"/>
              <a:ext cx="427582" cy="427582"/>
            </a:xfrm>
            <a:prstGeom prst="rect">
              <a:avLst/>
            </a:prstGeom>
          </p:spPr>
        </p:pic>
      </p:grpSp>
    </p:spTree>
    <p:extLst>
      <p:ext uri="{BB962C8B-B14F-4D97-AF65-F5344CB8AC3E}">
        <p14:creationId xmlns:p14="http://schemas.microsoft.com/office/powerpoint/2010/main" val="35984985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112CA48C-BA2E-91C1-C6E7-F79E38D0D399}"/>
              </a:ext>
            </a:extLst>
          </p:cNvPr>
          <p:cNvGraphicFramePr>
            <a:graphicFrameLocks noGrp="1"/>
          </p:cNvGraphicFramePr>
          <p:nvPr>
            <p:ph idx="1"/>
          </p:nvPr>
        </p:nvGraphicFramePr>
        <p:xfrm>
          <a:off x="1124713" y="256251"/>
          <a:ext cx="10480247" cy="63454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a:extLst>
              <a:ext uri="{FF2B5EF4-FFF2-40B4-BE49-F238E27FC236}">
                <a16:creationId xmlns:a16="http://schemas.microsoft.com/office/drawing/2014/main" id="{F83AAF0A-E827-2B6B-9BD2-20A4C74AE072}"/>
              </a:ext>
            </a:extLst>
          </p:cNvPr>
          <p:cNvSpPr txBox="1"/>
          <p:nvPr/>
        </p:nvSpPr>
        <p:spPr>
          <a:xfrm rot="16200000">
            <a:off x="-2115012" y="2578904"/>
            <a:ext cx="5168525" cy="523220"/>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Arial" panose="020B0604020202020204"/>
                <a:ea typeface="+mn-ea"/>
                <a:cs typeface="+mn-cs"/>
              </a:rPr>
              <a:t>What have we been doing</a:t>
            </a:r>
          </a:p>
        </p:txBody>
      </p:sp>
    </p:spTree>
    <p:extLst>
      <p:ext uri="{BB962C8B-B14F-4D97-AF65-F5344CB8AC3E}">
        <p14:creationId xmlns:p14="http://schemas.microsoft.com/office/powerpoint/2010/main" val="24453639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3767A2-D561-BE70-939E-99B4F5119B7D}"/>
              </a:ext>
            </a:extLst>
          </p:cNvPr>
          <p:cNvSpPr>
            <a:spLocks noGrp="1" noRot="1" noMove="1" noResize="1" noEditPoints="1" noAdjustHandles="1" noChangeArrowheads="1" noChangeShapeType="1"/>
          </p:cNvSpPr>
          <p:nvPr>
            <p:ph type="ctrTitle"/>
          </p:nvPr>
        </p:nvSpPr>
        <p:spPr>
          <a:xfrm>
            <a:off x="0" y="5533022"/>
            <a:ext cx="12204000" cy="1324978"/>
          </a:xfrm>
          <a:blipFill dpi="0" rotWithShape="1">
            <a:blip r:embed="rId2">
              <a:alphaModFix amt="76000"/>
            </a:blip>
            <a:srcRect/>
            <a:tile tx="869950" ty="44450" sx="100000" sy="100000" flip="none" algn="ctr"/>
          </a:blipFill>
        </p:spPr>
        <p:txBody>
          <a:bodyPr vert="horz" anchor="b" anchorCtr="0">
            <a:normAutofit fontScale="90000"/>
          </a:bodyPr>
          <a:lstStyle/>
          <a:p>
            <a:br>
              <a:rPr lang="en-GB" sz="5400" b="1">
                <a:solidFill>
                  <a:srgbClr val="27235A"/>
                </a:solidFill>
                <a:effectLst/>
                <a:latin typeface="Century Gothic" panose="020B0502020202020204" pitchFamily="34" charset="0"/>
                <a:ea typeface="Century Gothic" panose="020B0502020202020204" pitchFamily="34" charset="0"/>
                <a:cs typeface="Arial" panose="020B0604020202020204" pitchFamily="34" charset="0"/>
              </a:rPr>
            </a:br>
            <a:br>
              <a:rPr lang="en-GB" sz="5400" b="1">
                <a:solidFill>
                  <a:srgbClr val="27235A"/>
                </a:solidFill>
                <a:effectLst/>
                <a:latin typeface="Century Gothic" panose="020B0502020202020204" pitchFamily="34" charset="0"/>
                <a:ea typeface="Century Gothic" panose="020B0502020202020204" pitchFamily="34" charset="0"/>
                <a:cs typeface="Arial" panose="020B0604020202020204" pitchFamily="34" charset="0"/>
              </a:rPr>
            </a:br>
            <a:br>
              <a:rPr lang="en-GB" sz="900"/>
            </a:br>
            <a:endParaRPr lang="en-GB" sz="4000"/>
          </a:p>
        </p:txBody>
      </p:sp>
      <p:pic>
        <p:nvPicPr>
          <p:cNvPr id="6" name="Picture 5">
            <a:extLst>
              <a:ext uri="{FF2B5EF4-FFF2-40B4-BE49-F238E27FC236}">
                <a16:creationId xmlns:a16="http://schemas.microsoft.com/office/drawing/2014/main" id="{D340C7F4-C599-B773-4C47-5544F2382A95}"/>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p:blipFill>
        <p:spPr>
          <a:xfrm>
            <a:off x="114409" y="109678"/>
            <a:ext cx="2234719" cy="1152244"/>
          </a:xfrm>
          <a:prstGeom prst="rect">
            <a:avLst/>
          </a:prstGeom>
        </p:spPr>
      </p:pic>
      <p:sp>
        <p:nvSpPr>
          <p:cNvPr id="8" name="TextBox 7">
            <a:extLst>
              <a:ext uri="{FF2B5EF4-FFF2-40B4-BE49-F238E27FC236}">
                <a16:creationId xmlns:a16="http://schemas.microsoft.com/office/drawing/2014/main" id="{C69E012D-BEDD-20CE-C161-806B8B771AF9}"/>
              </a:ext>
            </a:extLst>
          </p:cNvPr>
          <p:cNvSpPr txBox="1"/>
          <p:nvPr/>
        </p:nvSpPr>
        <p:spPr>
          <a:xfrm>
            <a:off x="740664" y="1834706"/>
            <a:ext cx="10607040" cy="1200329"/>
          </a:xfrm>
          <a:prstGeom prst="rect">
            <a:avLst/>
          </a:prstGeom>
          <a:noFill/>
        </p:spPr>
        <p:txBody>
          <a:bodyPr wrap="square" anchor="ctr" anchorCtr="1">
            <a:spAutoFit/>
          </a:bodyPr>
          <a:lstStyle/>
          <a:p>
            <a:pPr algn="ctr">
              <a:lnSpc>
                <a:spcPct val="90000"/>
              </a:lnSpc>
              <a:spcBef>
                <a:spcPts val="10000"/>
              </a:spcBef>
              <a:spcAft>
                <a:spcPts val="1000"/>
              </a:spcAft>
            </a:pPr>
            <a:r>
              <a:rPr lang="en-GB" sz="4000" b="1" kern="0">
                <a:solidFill>
                  <a:srgbClr val="27235A"/>
                </a:solidFill>
                <a:latin typeface="Century Gothic" panose="020B0502020202020204" pitchFamily="34" charset="0"/>
                <a:ea typeface="Century Gothic" panose="020B0502020202020204" pitchFamily="34" charset="0"/>
                <a:cs typeface="Times New Roman" panose="02020603050405020304" pitchFamily="18" charset="0"/>
              </a:rPr>
              <a:t>Lancashire and South Cumbria – Integrated Care Partnership (ICP).</a:t>
            </a:r>
            <a:endParaRPr lang="en-GB" sz="4000" b="1">
              <a:solidFill>
                <a:srgbClr val="27235A"/>
              </a:solidFill>
              <a:effectLst/>
              <a:latin typeface="Century Gothic" panose="020B0502020202020204" pitchFamily="34" charset="0"/>
              <a:ea typeface="Century Gothic" panose="020B0502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175A2DB7-6394-45D2-C6A3-49B42596CC0E}"/>
              </a:ext>
            </a:extLst>
          </p:cNvPr>
          <p:cNvSpPr txBox="1"/>
          <p:nvPr/>
        </p:nvSpPr>
        <p:spPr>
          <a:xfrm>
            <a:off x="740664" y="3853048"/>
            <a:ext cx="10906120" cy="424732"/>
          </a:xfrm>
          <a:prstGeom prst="rect">
            <a:avLst/>
          </a:prstGeom>
          <a:noFill/>
        </p:spPr>
        <p:txBody>
          <a:bodyPr wrap="square" anchor="ctr" anchorCtr="1">
            <a:spAutoFit/>
          </a:bodyPr>
          <a:lstStyle/>
          <a:p>
            <a:pPr>
              <a:lnSpc>
                <a:spcPct val="90000"/>
              </a:lnSpc>
              <a:spcBef>
                <a:spcPts val="10000"/>
              </a:spcBef>
              <a:spcAft>
                <a:spcPts val="1000"/>
              </a:spcAft>
            </a:pPr>
            <a:r>
              <a:rPr lang="en-GB" sz="2400" b="1" kern="0">
                <a:solidFill>
                  <a:srgbClr val="27235A"/>
                </a:solidFill>
                <a:effectLst/>
                <a:latin typeface="Century Gothic" panose="020B0502020202020204" pitchFamily="34" charset="0"/>
                <a:ea typeface="Century Gothic" panose="020B0502020202020204" pitchFamily="34" charset="0"/>
                <a:cs typeface="Times New Roman" panose="02020603050405020304" pitchFamily="18" charset="0"/>
              </a:rPr>
              <a:t>Angela Allen, Spring North - </a:t>
            </a:r>
            <a:r>
              <a:rPr lang="en-GB" sz="2400">
                <a:solidFill>
                  <a:srgbClr val="BF3178"/>
                </a:solidFill>
                <a:latin typeface="Century Gothic" panose="020B0502020202020204" pitchFamily="34" charset="0"/>
              </a:rPr>
              <a:t>angela.allen@springnorth.org.uk</a:t>
            </a:r>
            <a:endParaRPr lang="en-GB" sz="2400" b="1" kern="0">
              <a:solidFill>
                <a:srgbClr val="BF3178"/>
              </a:solidFill>
              <a:latin typeface="Century Gothic" panose="020B0502020202020204" pitchFamily="34" charset="0"/>
              <a:cs typeface="Times New Roman" panose="02020603050405020304" pitchFamily="18" charset="0"/>
            </a:endParaRPr>
          </a:p>
        </p:txBody>
      </p:sp>
    </p:spTree>
    <p:extLst>
      <p:ext uri="{BB962C8B-B14F-4D97-AF65-F5344CB8AC3E}">
        <p14:creationId xmlns:p14="http://schemas.microsoft.com/office/powerpoint/2010/main" val="96215120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B3488AD-A193-9EBF-8ACA-B0B113B92DE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773501-A849-4862-9E29-EF020735AE50}" type="slidenum">
              <a:rPr kumimoji="0" lang="en-GB"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GB"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pic>
        <p:nvPicPr>
          <p:cNvPr id="4" name="Picture 3">
            <a:extLst>
              <a:ext uri="{FF2B5EF4-FFF2-40B4-BE49-F238E27FC236}">
                <a16:creationId xmlns:a16="http://schemas.microsoft.com/office/drawing/2014/main" id="{3999C94E-D188-A1A3-CC2D-D55A61A98B43}"/>
              </a:ext>
            </a:extLst>
          </p:cNvPr>
          <p:cNvPicPr>
            <a:picLocks noChangeAspect="1"/>
          </p:cNvPicPr>
          <p:nvPr/>
        </p:nvPicPr>
        <p:blipFill>
          <a:blip r:embed="rId2"/>
          <a:stretch>
            <a:fillRect/>
          </a:stretch>
        </p:blipFill>
        <p:spPr>
          <a:xfrm>
            <a:off x="8170" y="0"/>
            <a:ext cx="12175659" cy="6858000"/>
          </a:xfrm>
          <a:prstGeom prst="rect">
            <a:avLst/>
          </a:prstGeom>
        </p:spPr>
      </p:pic>
      <p:sp>
        <p:nvSpPr>
          <p:cNvPr id="3" name="TextBox 2">
            <a:extLst>
              <a:ext uri="{FF2B5EF4-FFF2-40B4-BE49-F238E27FC236}">
                <a16:creationId xmlns:a16="http://schemas.microsoft.com/office/drawing/2014/main" id="{DC1B4408-97CA-0ECD-594A-2B6D905E892D}"/>
              </a:ext>
            </a:extLst>
          </p:cNvPr>
          <p:cNvSpPr txBox="1"/>
          <p:nvPr/>
        </p:nvSpPr>
        <p:spPr>
          <a:xfrm rot="16200000">
            <a:off x="-2115012" y="2578904"/>
            <a:ext cx="5168525" cy="523220"/>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Arial" panose="020B0604020202020204"/>
                <a:ea typeface="+mn-ea"/>
                <a:cs typeface="+mn-cs"/>
              </a:rPr>
              <a:t>What have we been doing</a:t>
            </a:r>
          </a:p>
        </p:txBody>
      </p:sp>
    </p:spTree>
    <p:extLst>
      <p:ext uri="{BB962C8B-B14F-4D97-AF65-F5344CB8AC3E}">
        <p14:creationId xmlns:p14="http://schemas.microsoft.com/office/powerpoint/2010/main" val="60511614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52DFDB2-F189-BDE4-3E43-D96E0ECFEDEB}"/>
              </a:ext>
            </a:extLst>
          </p:cNvPr>
          <p:cNvSpPr txBox="1"/>
          <p:nvPr/>
        </p:nvSpPr>
        <p:spPr>
          <a:xfrm>
            <a:off x="1215697" y="188407"/>
            <a:ext cx="10095769" cy="533544"/>
          </a:xfrm>
          <a:prstGeom prst="rect">
            <a:avLst/>
          </a:prstGeom>
          <a:noFill/>
        </p:spPr>
        <p:txBody>
          <a:bodyPr wrap="square" lIns="121920" tIns="60960" rIns="121920" bIns="60960" rtlCol="0" anchor="t">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GB" sz="2667" b="1" i="0" u="none" strike="noStrike" kern="1200" cap="none" spc="0" normalizeH="0" baseline="0" noProof="0" dirty="0">
                <a:ln>
                  <a:noFill/>
                </a:ln>
                <a:solidFill>
                  <a:srgbClr val="E7E6E6">
                    <a:lumMod val="50000"/>
                  </a:srgbClr>
                </a:solidFill>
                <a:effectLst/>
                <a:uLnTx/>
                <a:uFillTx/>
                <a:latin typeface="Arial" panose="020B0604020202020204"/>
                <a:ea typeface="+mn-ea"/>
                <a:cs typeface="Arial"/>
              </a:rPr>
              <a:t>Population Health Rapid Improvement Programme</a:t>
            </a:r>
          </a:p>
        </p:txBody>
      </p:sp>
      <p:sp>
        <p:nvSpPr>
          <p:cNvPr id="3" name="Content Placeholder 2">
            <a:extLst>
              <a:ext uri="{FF2B5EF4-FFF2-40B4-BE49-F238E27FC236}">
                <a16:creationId xmlns:a16="http://schemas.microsoft.com/office/drawing/2014/main" id="{2ED25BB9-2A63-C29B-4BF4-0F78985B8434}"/>
              </a:ext>
            </a:extLst>
          </p:cNvPr>
          <p:cNvSpPr>
            <a:spLocks noGrp="1"/>
          </p:cNvSpPr>
          <p:nvPr>
            <p:ph idx="1"/>
          </p:nvPr>
        </p:nvSpPr>
        <p:spPr>
          <a:xfrm>
            <a:off x="1332248" y="972185"/>
            <a:ext cx="10072353" cy="5438459"/>
          </a:xfrm>
        </p:spPr>
        <p:txBody>
          <a:bodyPr vert="horz" lIns="121920" tIns="60960" rIns="121920" bIns="60960" rtlCol="0" anchor="t">
            <a:noAutofit/>
          </a:bodyPr>
          <a:lstStyle/>
          <a:p>
            <a:pPr>
              <a:lnSpc>
                <a:spcPct val="114999"/>
              </a:lnSpc>
              <a:spcBef>
                <a:spcPts val="600"/>
              </a:spcBef>
              <a:spcAft>
                <a:spcPts val="600"/>
              </a:spcAft>
            </a:pPr>
            <a:r>
              <a:rPr lang="en-GB" sz="1800" dirty="0"/>
              <a:t>NHSE identified 11 Priority Wards in </a:t>
            </a:r>
            <a:r>
              <a:rPr lang="en-GB" sz="1800" dirty="0" err="1"/>
              <a:t>BwD</a:t>
            </a:r>
            <a:r>
              <a:rPr lang="en-GB" sz="1800" dirty="0"/>
              <a:t>. We started to break this down through two key lines of enquiry</a:t>
            </a:r>
            <a:r>
              <a:rPr lang="en-GB" sz="2000" dirty="0"/>
              <a:t>:</a:t>
            </a:r>
            <a:endParaRPr lang="en-US" sz="2000" dirty="0">
              <a:cs typeface="Arial"/>
            </a:endParaRPr>
          </a:p>
          <a:p>
            <a:pPr lvl="1">
              <a:lnSpc>
                <a:spcPct val="114999"/>
              </a:lnSpc>
              <a:spcBef>
                <a:spcPts val="600"/>
              </a:spcBef>
              <a:spcAft>
                <a:spcPts val="600"/>
              </a:spcAft>
            </a:pPr>
            <a:r>
              <a:rPr lang="en-GB" sz="1600" dirty="0">
                <a:cs typeface="Arial"/>
              </a:rPr>
              <a:t>Listening and engagement through Healthwatch Blackburn with Darwen to reach +500 residents</a:t>
            </a:r>
          </a:p>
          <a:p>
            <a:pPr lvl="1">
              <a:lnSpc>
                <a:spcPct val="114999"/>
              </a:lnSpc>
              <a:spcBef>
                <a:spcPts val="600"/>
              </a:spcBef>
              <a:spcAft>
                <a:spcPts val="600"/>
              </a:spcAft>
            </a:pPr>
            <a:r>
              <a:rPr lang="en-GB" sz="1600" dirty="0">
                <a:cs typeface="Arial"/>
              </a:rPr>
              <a:t>Intelligence led through a review of Non-Elective Admission (NEL) data and Ambulatory Sensitive Condition (ASC) Admission Data </a:t>
            </a:r>
          </a:p>
          <a:p>
            <a:pPr lvl="1">
              <a:lnSpc>
                <a:spcPct val="114999"/>
              </a:lnSpc>
              <a:spcBef>
                <a:spcPts val="600"/>
              </a:spcBef>
              <a:spcAft>
                <a:spcPts val="600"/>
              </a:spcAft>
            </a:pPr>
            <a:endParaRPr lang="en-GB" sz="900" dirty="0">
              <a:cs typeface="Arial"/>
            </a:endParaRPr>
          </a:p>
          <a:p>
            <a:pPr marL="457189" lvl="1" indent="-457189">
              <a:lnSpc>
                <a:spcPct val="114999"/>
              </a:lnSpc>
              <a:spcBef>
                <a:spcPts val="600"/>
              </a:spcBef>
              <a:spcAft>
                <a:spcPts val="600"/>
              </a:spcAft>
            </a:pPr>
            <a:r>
              <a:rPr lang="en-GB" sz="1800" dirty="0">
                <a:cs typeface="Arial"/>
              </a:rPr>
              <a:t>3 Priority Wards identified to focus rapid improvement programme aligned to the life course groups: Start Well (Little Harwood and </a:t>
            </a:r>
            <a:r>
              <a:rPr lang="en-GB" sz="1800" dirty="0" err="1">
                <a:cs typeface="Arial"/>
              </a:rPr>
              <a:t>Whitebirk</a:t>
            </a:r>
            <a:r>
              <a:rPr lang="en-GB" sz="1800" dirty="0">
                <a:cs typeface="Arial"/>
              </a:rPr>
              <a:t>); Live Well (Blackburn Central) and Age Well (Darwen East)</a:t>
            </a:r>
          </a:p>
          <a:p>
            <a:pPr marL="457189" lvl="1" indent="-457189">
              <a:lnSpc>
                <a:spcPct val="114999"/>
              </a:lnSpc>
              <a:spcBef>
                <a:spcPts val="600"/>
              </a:spcBef>
              <a:spcAft>
                <a:spcPts val="600"/>
              </a:spcAft>
            </a:pPr>
            <a:endParaRPr lang="en-GB" sz="900" dirty="0">
              <a:cs typeface="Arial"/>
            </a:endParaRPr>
          </a:p>
          <a:p>
            <a:pPr marL="457189" lvl="1" indent="-457189">
              <a:lnSpc>
                <a:spcPct val="114999"/>
              </a:lnSpc>
              <a:spcBef>
                <a:spcPts val="600"/>
              </a:spcBef>
              <a:spcAft>
                <a:spcPts val="600"/>
              </a:spcAft>
            </a:pPr>
            <a:r>
              <a:rPr lang="en-GB" sz="1800" dirty="0">
                <a:cs typeface="Arial"/>
              </a:rPr>
              <a:t>Oversight through the Place Based Partnership to understand the complexity of the wider social determinants of health and to take a “more than health” approach to delivery</a:t>
            </a:r>
          </a:p>
          <a:p>
            <a:pPr marL="457189" lvl="1" indent="-457189">
              <a:lnSpc>
                <a:spcPct val="114999"/>
              </a:lnSpc>
              <a:spcBef>
                <a:spcPts val="600"/>
              </a:spcBef>
              <a:spcAft>
                <a:spcPts val="600"/>
              </a:spcAft>
            </a:pPr>
            <a:endParaRPr lang="en-GB" sz="1200" dirty="0">
              <a:cs typeface="Arial"/>
            </a:endParaRPr>
          </a:p>
          <a:p>
            <a:pPr marL="0" lvl="1" indent="0" algn="ctr">
              <a:lnSpc>
                <a:spcPct val="114999"/>
              </a:lnSpc>
              <a:spcBef>
                <a:spcPts val="600"/>
              </a:spcBef>
              <a:spcAft>
                <a:spcPts val="600"/>
              </a:spcAft>
              <a:buNone/>
            </a:pPr>
            <a:r>
              <a:rPr lang="en-GB" sz="2000" b="1" dirty="0">
                <a:cs typeface="Arial"/>
              </a:rPr>
              <a:t>Short term impact to support recovery programme – longer term impact through culture change and transformation</a:t>
            </a:r>
          </a:p>
          <a:p>
            <a:pPr marL="457189" lvl="1" indent="-457189">
              <a:lnSpc>
                <a:spcPct val="114999"/>
              </a:lnSpc>
              <a:spcBef>
                <a:spcPts val="600"/>
              </a:spcBef>
              <a:spcAft>
                <a:spcPts val="600"/>
              </a:spcAft>
              <a:buNone/>
            </a:pPr>
            <a:endParaRPr lang="en-GB" sz="2000" dirty="0">
              <a:cs typeface="Arial"/>
            </a:endParaRPr>
          </a:p>
        </p:txBody>
      </p:sp>
      <p:sp>
        <p:nvSpPr>
          <p:cNvPr id="2" name="TextBox 1">
            <a:extLst>
              <a:ext uri="{FF2B5EF4-FFF2-40B4-BE49-F238E27FC236}">
                <a16:creationId xmlns:a16="http://schemas.microsoft.com/office/drawing/2014/main" id="{184076C6-DD86-60C2-0A1E-6E2FBBA0F4A0}"/>
              </a:ext>
            </a:extLst>
          </p:cNvPr>
          <p:cNvSpPr txBox="1"/>
          <p:nvPr/>
        </p:nvSpPr>
        <p:spPr>
          <a:xfrm rot="16200000">
            <a:off x="-1731276" y="2767647"/>
            <a:ext cx="4421272" cy="502766"/>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2667" b="1" i="0" u="none" strike="noStrike" kern="1200" cap="none" spc="0" normalizeH="0" baseline="0" noProof="0" dirty="0">
                <a:ln>
                  <a:noFill/>
                </a:ln>
                <a:solidFill>
                  <a:prstClr val="white"/>
                </a:solidFill>
                <a:effectLst/>
                <a:uLnTx/>
                <a:uFillTx/>
                <a:latin typeface="Arial" panose="020B0604020202020204"/>
                <a:ea typeface="+mn-ea"/>
                <a:cs typeface="+mn-cs"/>
              </a:rPr>
              <a:t>Delivering for our people</a:t>
            </a:r>
          </a:p>
        </p:txBody>
      </p:sp>
    </p:spTree>
    <p:extLst>
      <p:ext uri="{BB962C8B-B14F-4D97-AF65-F5344CB8AC3E}">
        <p14:creationId xmlns:p14="http://schemas.microsoft.com/office/powerpoint/2010/main" val="131237210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05EC84D-7393-FB89-1465-A5758EA22844}"/>
              </a:ext>
            </a:extLst>
          </p:cNvPr>
          <p:cNvSpPr txBox="1"/>
          <p:nvPr/>
        </p:nvSpPr>
        <p:spPr>
          <a:xfrm rot="16200000">
            <a:off x="-1731276" y="2562431"/>
            <a:ext cx="4421272" cy="913199"/>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2667" b="1" i="0" u="none" strike="noStrike" kern="1200" cap="none" spc="0" normalizeH="0" baseline="0" noProof="0" dirty="0">
                <a:ln>
                  <a:noFill/>
                </a:ln>
                <a:solidFill>
                  <a:prstClr val="white"/>
                </a:solidFill>
                <a:effectLst/>
                <a:uLnTx/>
                <a:uFillTx/>
                <a:latin typeface="Arial" panose="020B0604020202020204"/>
                <a:ea typeface="+mn-ea"/>
                <a:cs typeface="+mn-cs"/>
              </a:rPr>
              <a:t>Developing a </a:t>
            </a:r>
            <a:r>
              <a:rPr kumimoji="0" lang="en-GB" sz="2667" b="1" i="0" u="none" strike="noStrike" kern="1200" cap="none" spc="0" normalizeH="0" baseline="0" noProof="0" dirty="0" err="1">
                <a:ln>
                  <a:noFill/>
                </a:ln>
                <a:solidFill>
                  <a:prstClr val="white"/>
                </a:solidFill>
                <a:effectLst/>
                <a:uLnTx/>
                <a:uFillTx/>
                <a:latin typeface="Arial" panose="020B0604020202020204"/>
                <a:ea typeface="+mn-ea"/>
                <a:cs typeface="+mn-cs"/>
              </a:rPr>
              <a:t>BwD</a:t>
            </a:r>
            <a:r>
              <a:rPr kumimoji="0" lang="en-GB" sz="2667" b="1" i="0" u="none" strike="noStrike" kern="1200" cap="none" spc="0" normalizeH="0" baseline="0" noProof="0" dirty="0">
                <a:ln>
                  <a:noFill/>
                </a:ln>
                <a:solidFill>
                  <a:prstClr val="white"/>
                </a:solidFill>
                <a:effectLst/>
                <a:uLnTx/>
                <a:uFillTx/>
                <a:latin typeface="Arial" panose="020B0604020202020204"/>
                <a:ea typeface="+mn-ea"/>
                <a:cs typeface="+mn-cs"/>
              </a:rPr>
              <a:t> Community Network</a:t>
            </a:r>
          </a:p>
        </p:txBody>
      </p:sp>
      <p:pic>
        <p:nvPicPr>
          <p:cNvPr id="7" name="Picture 6">
            <a:extLst>
              <a:ext uri="{FF2B5EF4-FFF2-40B4-BE49-F238E27FC236}">
                <a16:creationId xmlns:a16="http://schemas.microsoft.com/office/drawing/2014/main" id="{7CC05FC2-05A5-750C-4ED1-B7E0DED15D24}"/>
              </a:ext>
            </a:extLst>
          </p:cNvPr>
          <p:cNvPicPr>
            <a:picLocks noChangeAspect="1"/>
          </p:cNvPicPr>
          <p:nvPr/>
        </p:nvPicPr>
        <p:blipFill rotWithShape="1">
          <a:blip r:embed="rId2"/>
          <a:srcRect t="3252"/>
          <a:stretch/>
        </p:blipFill>
        <p:spPr>
          <a:xfrm>
            <a:off x="935960" y="111512"/>
            <a:ext cx="11018147" cy="6634976"/>
          </a:xfrm>
          <a:prstGeom prst="rect">
            <a:avLst/>
          </a:prstGeom>
        </p:spPr>
      </p:pic>
    </p:spTree>
    <p:extLst>
      <p:ext uri="{BB962C8B-B14F-4D97-AF65-F5344CB8AC3E}">
        <p14:creationId xmlns:p14="http://schemas.microsoft.com/office/powerpoint/2010/main" val="253784605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Diagram 8">
            <a:extLst>
              <a:ext uri="{FF2B5EF4-FFF2-40B4-BE49-F238E27FC236}">
                <a16:creationId xmlns:a16="http://schemas.microsoft.com/office/drawing/2014/main" id="{2EB61A47-149F-3ABD-21D1-D4A0DA60210E}"/>
              </a:ext>
            </a:extLst>
          </p:cNvPr>
          <p:cNvGraphicFramePr/>
          <p:nvPr/>
        </p:nvGraphicFramePr>
        <p:xfrm>
          <a:off x="-481023" y="-1081043"/>
          <a:ext cx="11898350" cy="701811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a:extLst>
              <a:ext uri="{FF2B5EF4-FFF2-40B4-BE49-F238E27FC236}">
                <a16:creationId xmlns:a16="http://schemas.microsoft.com/office/drawing/2014/main" id="{FA85194B-55B1-B475-1AFE-833F24CAB1C4}"/>
              </a:ext>
            </a:extLst>
          </p:cNvPr>
          <p:cNvSpPr txBox="1"/>
          <p:nvPr/>
        </p:nvSpPr>
        <p:spPr>
          <a:xfrm rot="16200000">
            <a:off x="-1731276" y="2562431"/>
            <a:ext cx="4421272" cy="913199"/>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2667" b="1" i="0" u="none" strike="noStrike" kern="1200" cap="none" spc="0" normalizeH="0" baseline="0" noProof="0" dirty="0">
                <a:ln>
                  <a:noFill/>
                </a:ln>
                <a:solidFill>
                  <a:prstClr val="white"/>
                </a:solidFill>
                <a:effectLst/>
                <a:uLnTx/>
                <a:uFillTx/>
                <a:latin typeface="Arial" panose="020B0604020202020204"/>
                <a:ea typeface="+mn-ea"/>
                <a:cs typeface="+mn-cs"/>
              </a:rPr>
              <a:t>Developing a </a:t>
            </a:r>
            <a:r>
              <a:rPr kumimoji="0" lang="en-GB" sz="2667" b="1" i="0" u="none" strike="noStrike" kern="1200" cap="none" spc="0" normalizeH="0" baseline="0" noProof="0" dirty="0" err="1">
                <a:ln>
                  <a:noFill/>
                </a:ln>
                <a:solidFill>
                  <a:prstClr val="white"/>
                </a:solidFill>
                <a:effectLst/>
                <a:uLnTx/>
                <a:uFillTx/>
                <a:latin typeface="Arial" panose="020B0604020202020204"/>
                <a:ea typeface="+mn-ea"/>
                <a:cs typeface="+mn-cs"/>
              </a:rPr>
              <a:t>BwD</a:t>
            </a:r>
            <a:r>
              <a:rPr kumimoji="0" lang="en-GB" sz="2667" b="1" i="0" u="none" strike="noStrike" kern="1200" cap="none" spc="0" normalizeH="0" baseline="0" noProof="0" dirty="0">
                <a:ln>
                  <a:noFill/>
                </a:ln>
                <a:solidFill>
                  <a:prstClr val="white"/>
                </a:solidFill>
                <a:effectLst/>
                <a:uLnTx/>
                <a:uFillTx/>
                <a:latin typeface="Arial" panose="020B0604020202020204"/>
                <a:ea typeface="+mn-ea"/>
                <a:cs typeface="+mn-cs"/>
              </a:rPr>
              <a:t> Community Network</a:t>
            </a:r>
          </a:p>
        </p:txBody>
      </p:sp>
      <p:sp>
        <p:nvSpPr>
          <p:cNvPr id="12" name="TextBox 11">
            <a:extLst>
              <a:ext uri="{FF2B5EF4-FFF2-40B4-BE49-F238E27FC236}">
                <a16:creationId xmlns:a16="http://schemas.microsoft.com/office/drawing/2014/main" id="{C92B4460-CF42-6F7F-CCB0-5A205E5ECAD2}"/>
              </a:ext>
            </a:extLst>
          </p:cNvPr>
          <p:cNvSpPr txBox="1"/>
          <p:nvPr/>
        </p:nvSpPr>
        <p:spPr>
          <a:xfrm>
            <a:off x="10067250" y="3019030"/>
            <a:ext cx="1974222" cy="35394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E7E6E6">
                    <a:lumMod val="25000"/>
                  </a:srgbClr>
                </a:solidFill>
                <a:effectLst/>
                <a:uLnTx/>
                <a:uFillTx/>
                <a:latin typeface="Arial" panose="020B0604020202020204"/>
                <a:ea typeface="+mn-ea"/>
                <a:cs typeface="+mn-cs"/>
              </a:rPr>
              <a:t>Community Network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E7E6E6">
                  <a:lumMod val="25000"/>
                </a:srgbClr>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E7E6E6">
                    <a:lumMod val="25000"/>
                  </a:srgbClr>
                </a:solidFill>
                <a:effectLst/>
                <a:uLnTx/>
                <a:uFillTx/>
                <a:latin typeface="Arial" panose="020B0604020202020204"/>
                <a:ea typeface="+mn-ea"/>
                <a:cs typeface="+mn-cs"/>
              </a:rPr>
              <a:t>Broadest possible membership</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E7E6E6">
                  <a:lumMod val="25000"/>
                </a:srgbClr>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E7E6E6">
                    <a:lumMod val="25000"/>
                  </a:srgbClr>
                </a:solidFill>
                <a:effectLst/>
                <a:uLnTx/>
                <a:uFillTx/>
                <a:latin typeface="Arial" panose="020B0604020202020204"/>
                <a:ea typeface="+mn-ea"/>
                <a:cs typeface="+mn-cs"/>
              </a:rPr>
              <a:t>Any group or organisation eligible to join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E7E6E6">
                  <a:lumMod val="25000"/>
                </a:srgbClr>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E7E6E6">
                    <a:lumMod val="25000"/>
                  </a:srgbClr>
                </a:solidFill>
                <a:effectLst/>
                <a:uLnTx/>
                <a:uFillTx/>
                <a:latin typeface="Arial" panose="020B0604020202020204"/>
                <a:ea typeface="+mn-ea"/>
                <a:cs typeface="+mn-cs"/>
              </a:rPr>
              <a:t>Meet quarterly</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E7E6E6">
                  <a:lumMod val="25000"/>
                </a:srgbClr>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E7E6E6">
                    <a:lumMod val="25000"/>
                  </a:srgbClr>
                </a:solidFill>
                <a:effectLst/>
                <a:uLnTx/>
                <a:uFillTx/>
                <a:latin typeface="Arial" panose="020B0604020202020204"/>
                <a:ea typeface="+mn-ea"/>
                <a:cs typeface="+mn-cs"/>
              </a:rPr>
              <a:t>Networking and sharing of information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E7E6E6">
                  <a:lumMod val="25000"/>
                </a:srgbClr>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E7E6E6">
                    <a:lumMod val="25000"/>
                  </a:srgbClr>
                </a:solidFill>
                <a:effectLst/>
                <a:uLnTx/>
                <a:uFillTx/>
                <a:latin typeface="Arial" panose="020B0604020202020204"/>
                <a:ea typeface="+mn-ea"/>
                <a:cs typeface="+mn-cs"/>
              </a:rPr>
              <a:t>First meeting held in September</a:t>
            </a:r>
          </a:p>
        </p:txBody>
      </p:sp>
      <p:sp>
        <p:nvSpPr>
          <p:cNvPr id="13" name="TextBox 12">
            <a:extLst>
              <a:ext uri="{FF2B5EF4-FFF2-40B4-BE49-F238E27FC236}">
                <a16:creationId xmlns:a16="http://schemas.microsoft.com/office/drawing/2014/main" id="{37010E5F-6E96-54AF-42AF-60982DEAFEB1}"/>
              </a:ext>
            </a:extLst>
          </p:cNvPr>
          <p:cNvSpPr txBox="1"/>
          <p:nvPr/>
        </p:nvSpPr>
        <p:spPr>
          <a:xfrm>
            <a:off x="1137639" y="3019030"/>
            <a:ext cx="2631474" cy="39703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E7E6E6">
                    <a:lumMod val="25000"/>
                  </a:srgbClr>
                </a:solidFill>
                <a:effectLst/>
                <a:uLnTx/>
                <a:uFillTx/>
                <a:latin typeface="Arial" panose="020B0604020202020204"/>
                <a:ea typeface="+mn-ea"/>
                <a:cs typeface="+mn-cs"/>
              </a:rPr>
              <a:t>Community Network Board</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E7E6E6">
                  <a:lumMod val="25000"/>
                </a:srgbClr>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E7E6E6">
                    <a:lumMod val="25000"/>
                  </a:srgbClr>
                </a:solidFill>
                <a:effectLst/>
                <a:uLnTx/>
                <a:uFillTx/>
                <a:latin typeface="Arial" panose="020B0604020202020204"/>
                <a:ea typeface="+mn-ea"/>
                <a:cs typeface="+mn-cs"/>
              </a:rPr>
              <a:t>Small focused membership, identified through expression of interest process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E7E6E6">
                  <a:lumMod val="25000"/>
                </a:srgbClr>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E7E6E6">
                    <a:lumMod val="25000"/>
                  </a:srgbClr>
                </a:solidFill>
                <a:effectLst/>
                <a:uLnTx/>
                <a:uFillTx/>
                <a:latin typeface="Arial" panose="020B0604020202020204"/>
                <a:ea typeface="+mn-ea"/>
                <a:cs typeface="+mn-cs"/>
              </a:rPr>
              <a:t>Meet monthly</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E7E6E6">
                  <a:lumMod val="25000"/>
                </a:srgbClr>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E7E6E6">
                    <a:lumMod val="25000"/>
                  </a:srgbClr>
                </a:solidFill>
                <a:effectLst/>
                <a:uLnTx/>
                <a:uFillTx/>
                <a:latin typeface="Arial" panose="020B0604020202020204"/>
                <a:ea typeface="+mn-ea"/>
                <a:cs typeface="+mn-cs"/>
              </a:rPr>
              <a:t>Key vehicle for VCFSE engagement with broader sectors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E7E6E6">
                  <a:lumMod val="25000"/>
                </a:srgbClr>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E7E6E6">
                    <a:lumMod val="25000"/>
                  </a:srgbClr>
                </a:solidFill>
                <a:effectLst/>
                <a:uLnTx/>
                <a:uFillTx/>
                <a:latin typeface="Arial" panose="020B0604020202020204"/>
                <a:ea typeface="+mn-ea"/>
                <a:cs typeface="+mn-cs"/>
              </a:rPr>
              <a:t>Focus sector on key priorities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E7E6E6">
                  <a:lumMod val="25000"/>
                </a:srgbClr>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E7E6E6">
                    <a:lumMod val="25000"/>
                  </a:srgbClr>
                </a:solidFill>
                <a:effectLst/>
                <a:uLnTx/>
                <a:uFillTx/>
                <a:latin typeface="Arial" panose="020B0604020202020204"/>
                <a:ea typeface="+mn-ea"/>
                <a:cs typeface="+mn-cs"/>
              </a:rPr>
              <a:t>Will agree representation onto PBP and other key groups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dirty="0">
              <a:ln>
                <a:noFill/>
              </a:ln>
              <a:solidFill>
                <a:srgbClr val="E7E6E6">
                  <a:lumMod val="25000"/>
                </a:srgbClr>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dirty="0">
              <a:ln>
                <a:noFill/>
              </a:ln>
              <a:solidFill>
                <a:srgbClr val="E7E6E6">
                  <a:lumMod val="2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424782896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D855B6-9F65-C04B-6662-3F3F866D21C3}"/>
              </a:ext>
            </a:extLst>
          </p:cNvPr>
          <p:cNvSpPr>
            <a:spLocks noGrp="1"/>
          </p:cNvSpPr>
          <p:nvPr>
            <p:ph type="ctrTitle"/>
          </p:nvPr>
        </p:nvSpPr>
        <p:spPr>
          <a:xfrm>
            <a:off x="918549" y="3057759"/>
            <a:ext cx="10354902" cy="1819186"/>
          </a:xfrm>
        </p:spPr>
        <p:txBody>
          <a:bodyPr>
            <a:normAutofit fontScale="90000"/>
          </a:bodyPr>
          <a:lstStyle/>
          <a:p>
            <a:r>
              <a:rPr lang="en-GB" dirty="0"/>
              <a:t>Case Study – Priority Wards</a:t>
            </a:r>
            <a:br>
              <a:rPr lang="en-GB" dirty="0"/>
            </a:br>
            <a:r>
              <a:rPr lang="en-GB" dirty="0"/>
              <a:t> </a:t>
            </a:r>
            <a:br>
              <a:rPr lang="en-GB" dirty="0"/>
            </a:br>
            <a:r>
              <a:rPr lang="en-GB" dirty="0"/>
              <a:t>Jonathan Bridge - </a:t>
            </a:r>
            <a:r>
              <a:rPr lang="en-GB" b="1" i="0" dirty="0">
                <a:solidFill>
                  <a:srgbClr val="39364F"/>
                </a:solidFill>
                <a:effectLst/>
                <a:latin typeface="Neue Plak"/>
              </a:rPr>
              <a:t>jonathan.bridge@nhs.net</a:t>
            </a:r>
            <a:endParaRPr lang="en-GB" dirty="0"/>
          </a:p>
        </p:txBody>
      </p:sp>
      <p:sp>
        <p:nvSpPr>
          <p:cNvPr id="4" name="Slide Number Placeholder 3">
            <a:extLst>
              <a:ext uri="{FF2B5EF4-FFF2-40B4-BE49-F238E27FC236}">
                <a16:creationId xmlns:a16="http://schemas.microsoft.com/office/drawing/2014/main" id="{DF65E937-2116-9768-7D70-0E72F521E6C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7B77E4-D16E-4E80-BECE-B10ACE50DA11}" type="slidenum">
              <a:rPr kumimoji="0" lang="en-GB" sz="2000" b="1"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GB" sz="2000" b="1"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282819292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DD264B-3502-4BC8-95A8-50B16560B1F0}"/>
              </a:ext>
            </a:extLst>
          </p:cNvPr>
          <p:cNvSpPr>
            <a:spLocks noGrp="1"/>
          </p:cNvSpPr>
          <p:nvPr>
            <p:ph type="title"/>
          </p:nvPr>
        </p:nvSpPr>
        <p:spPr>
          <a:xfrm>
            <a:off x="838200" y="0"/>
            <a:ext cx="9358223" cy="1325563"/>
          </a:xfrm>
        </p:spPr>
        <p:txBody>
          <a:bodyPr/>
          <a:lstStyle/>
          <a:p>
            <a:r>
              <a:rPr lang="en-GB" dirty="0"/>
              <a:t>Background</a:t>
            </a:r>
          </a:p>
        </p:txBody>
      </p:sp>
      <p:sp>
        <p:nvSpPr>
          <p:cNvPr id="3" name="Content Placeholder 2">
            <a:extLst>
              <a:ext uri="{FF2B5EF4-FFF2-40B4-BE49-F238E27FC236}">
                <a16:creationId xmlns:a16="http://schemas.microsoft.com/office/drawing/2014/main" id="{AA88B5E6-29CE-488C-94BF-3005F7F7387D}"/>
              </a:ext>
            </a:extLst>
          </p:cNvPr>
          <p:cNvSpPr>
            <a:spLocks noGrp="1"/>
          </p:cNvSpPr>
          <p:nvPr>
            <p:ph idx="1"/>
          </p:nvPr>
        </p:nvSpPr>
        <p:spPr>
          <a:xfrm>
            <a:off x="838200" y="1560917"/>
            <a:ext cx="10515600" cy="5297083"/>
          </a:xfrm>
        </p:spPr>
        <p:txBody>
          <a:bodyPr>
            <a:normAutofit/>
          </a:bodyPr>
          <a:lstStyle/>
          <a:p>
            <a:pPr>
              <a:lnSpc>
                <a:spcPct val="124000"/>
              </a:lnSpc>
            </a:pPr>
            <a:r>
              <a:rPr lang="en-GB" sz="1600" dirty="0">
                <a:solidFill>
                  <a:schemeClr val="tx1"/>
                </a:solidFill>
                <a:latin typeface="Leelawadee UI Semilight" panose="020B0402040204020203" pitchFamily="34" charset="-34"/>
                <a:cs typeface="Leelawadee UI Semilight" panose="020B0402040204020203" pitchFamily="34" charset="-34"/>
              </a:rPr>
              <a:t>The Sir Michael Marmot reports of 2010 and 2020 demonstrate a clear correlation between high levels of socio-economic deprivation and poorer health outcomes.</a:t>
            </a:r>
          </a:p>
          <a:p>
            <a:pPr>
              <a:lnSpc>
                <a:spcPct val="124000"/>
              </a:lnSpc>
            </a:pPr>
            <a:r>
              <a:rPr lang="en-GB" sz="1600" dirty="0">
                <a:solidFill>
                  <a:schemeClr val="tx1"/>
                </a:solidFill>
                <a:latin typeface="Leelawadee UI Semilight" panose="020B0402040204020203" pitchFamily="34" charset="-34"/>
                <a:cs typeface="Leelawadee UI Semilight" panose="020B0402040204020203" pitchFamily="34" charset="-34"/>
              </a:rPr>
              <a:t>Summer 2020: NHS England used this key line of enquiry to undertake an analysis of “unplanned hospitalisations sensitive to ambulatory or urgent care interventions” (i.e. unplanned hospitalisations that could have been prevented with earlier intervention).  </a:t>
            </a:r>
            <a:r>
              <a:rPr lang="en-GB" sz="1600" b="1" dirty="0">
                <a:solidFill>
                  <a:schemeClr val="tx1"/>
                </a:solidFill>
                <a:latin typeface="Leelawadee UI Semilight" panose="020B0402040204020203" pitchFamily="34" charset="-34"/>
                <a:cs typeface="Leelawadee UI Semilight" panose="020B0402040204020203" pitchFamily="34" charset="-34"/>
              </a:rPr>
              <a:t>Reiterated Marmot’s findings – higher socio-economic deprivation results in higher levels of unplanned hospitalisations.</a:t>
            </a:r>
          </a:p>
          <a:p>
            <a:pPr>
              <a:lnSpc>
                <a:spcPct val="124000"/>
              </a:lnSpc>
            </a:pPr>
            <a:r>
              <a:rPr lang="en-GB" sz="1600" dirty="0">
                <a:solidFill>
                  <a:schemeClr val="tx1"/>
                </a:solidFill>
                <a:latin typeface="Leelawadee UI Semilight" panose="020B0402040204020203" pitchFamily="34" charset="-34"/>
                <a:cs typeface="Leelawadee UI Semilight" panose="020B0402040204020203" pitchFamily="34" charset="-34"/>
              </a:rPr>
              <a:t>The NHS England analysis also revealed that at a </a:t>
            </a:r>
            <a:r>
              <a:rPr lang="en-GB" sz="1600" b="1" dirty="0">
                <a:solidFill>
                  <a:schemeClr val="tx1"/>
                </a:solidFill>
                <a:latin typeface="Leelawadee UI Semilight" panose="020B0402040204020203" pitchFamily="34" charset="-34"/>
                <a:cs typeface="Leelawadee UI Semilight" panose="020B0402040204020203" pitchFamily="34" charset="-34"/>
              </a:rPr>
              <a:t>ward level </a:t>
            </a:r>
            <a:r>
              <a:rPr lang="en-GB" sz="1600" dirty="0">
                <a:solidFill>
                  <a:schemeClr val="tx1"/>
                </a:solidFill>
                <a:latin typeface="Leelawadee UI Semilight" panose="020B0402040204020203" pitchFamily="34" charset="-34"/>
                <a:cs typeface="Leelawadee UI Semilight" panose="020B0402040204020203" pitchFamily="34" charset="-34"/>
              </a:rPr>
              <a:t>there were some areas that had levels of unplanned hospitalisations </a:t>
            </a:r>
            <a:r>
              <a:rPr lang="en-GB" sz="1600" b="1" dirty="0">
                <a:solidFill>
                  <a:schemeClr val="tx1"/>
                </a:solidFill>
                <a:latin typeface="Leelawadee UI Semilight" panose="020B0402040204020203" pitchFamily="34" charset="-34"/>
                <a:cs typeface="Leelawadee UI Semilight" panose="020B0402040204020203" pitchFamily="34" charset="-34"/>
              </a:rPr>
              <a:t>over and above the expected </a:t>
            </a:r>
            <a:r>
              <a:rPr lang="en-GB" sz="1600" dirty="0">
                <a:solidFill>
                  <a:schemeClr val="tx1"/>
                </a:solidFill>
                <a:latin typeface="Leelawadee UI Semilight" panose="020B0402040204020203" pitchFamily="34" charset="-34"/>
                <a:cs typeface="Leelawadee UI Semilight" panose="020B0402040204020203" pitchFamily="34" charset="-34"/>
              </a:rPr>
              <a:t>correlation between socio-economic deprivation and poorer health outcomes.  I.e. levels of unplanned hospitalisations were even higher than expected.  </a:t>
            </a:r>
            <a:r>
              <a:rPr lang="en-GB" sz="1600" b="1" dirty="0">
                <a:solidFill>
                  <a:schemeClr val="tx1"/>
                </a:solidFill>
                <a:latin typeface="Leelawadee UI Semilight" panose="020B0402040204020203" pitchFamily="34" charset="-34"/>
                <a:cs typeface="Leelawadee UI Semilight" panose="020B0402040204020203" pitchFamily="34" charset="-34"/>
              </a:rPr>
              <a:t>Wards that met this criteria and are identified as being one of the 20% most deprived wards in England (using the ONS IMD) are identified as “Priority Wards.”</a:t>
            </a:r>
          </a:p>
        </p:txBody>
      </p:sp>
      <p:sp>
        <p:nvSpPr>
          <p:cNvPr id="4" name="Slide Number Placeholder 3">
            <a:extLst>
              <a:ext uri="{FF2B5EF4-FFF2-40B4-BE49-F238E27FC236}">
                <a16:creationId xmlns:a16="http://schemas.microsoft.com/office/drawing/2014/main" id="{76A5223F-70CC-4964-8452-AEB3094D38A6}"/>
              </a:ext>
            </a:extLst>
          </p:cNvPr>
          <p:cNvSpPr>
            <a:spLocks noGrp="1"/>
          </p:cNvSpPr>
          <p:nvPr>
            <p:ph type="sldNum" sz="quarter" idx="12"/>
          </p:nvPr>
        </p:nvSpPr>
        <p:spPr/>
        <p:txBody>
          <a:bodyPr/>
          <a:lstStyle/>
          <a:p>
            <a:fld id="{507B77E4-D16E-4E80-BECE-B10ACE50DA11}" type="slidenum">
              <a:rPr lang="en-GB" smtClean="0"/>
              <a:pPr/>
              <a:t>55</a:t>
            </a:fld>
            <a:endParaRPr lang="en-GB" dirty="0"/>
          </a:p>
        </p:txBody>
      </p:sp>
    </p:spTree>
    <p:extLst>
      <p:ext uri="{BB962C8B-B14F-4D97-AF65-F5344CB8AC3E}">
        <p14:creationId xmlns:p14="http://schemas.microsoft.com/office/powerpoint/2010/main" val="95781332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DD264B-3502-4BC8-95A8-50B16560B1F0}"/>
              </a:ext>
            </a:extLst>
          </p:cNvPr>
          <p:cNvSpPr>
            <a:spLocks noGrp="1"/>
          </p:cNvSpPr>
          <p:nvPr>
            <p:ph type="title"/>
          </p:nvPr>
        </p:nvSpPr>
        <p:spPr/>
        <p:txBody>
          <a:bodyPr/>
          <a:lstStyle/>
          <a:p>
            <a:r>
              <a:rPr lang="en-GB" dirty="0"/>
              <a:t>Methodology</a:t>
            </a:r>
          </a:p>
        </p:txBody>
      </p:sp>
      <p:sp>
        <p:nvSpPr>
          <p:cNvPr id="4" name="Slide Number Placeholder 3">
            <a:extLst>
              <a:ext uri="{FF2B5EF4-FFF2-40B4-BE49-F238E27FC236}">
                <a16:creationId xmlns:a16="http://schemas.microsoft.com/office/drawing/2014/main" id="{76A5223F-70CC-4964-8452-AEB3094D38A6}"/>
              </a:ext>
            </a:extLst>
          </p:cNvPr>
          <p:cNvSpPr>
            <a:spLocks noGrp="1"/>
          </p:cNvSpPr>
          <p:nvPr>
            <p:ph type="sldNum" sz="quarter" idx="12"/>
          </p:nvPr>
        </p:nvSpPr>
        <p:spPr/>
        <p:txBody>
          <a:bodyPr/>
          <a:lstStyle/>
          <a:p>
            <a:fld id="{507B77E4-D16E-4E80-BECE-B10ACE50DA11}" type="slidenum">
              <a:rPr lang="en-GB" smtClean="0"/>
              <a:pPr/>
              <a:t>56</a:t>
            </a:fld>
            <a:endParaRPr lang="en-GB" dirty="0"/>
          </a:p>
        </p:txBody>
      </p:sp>
      <p:sp>
        <p:nvSpPr>
          <p:cNvPr id="5" name="Rounded Rectangle 1">
            <a:extLst>
              <a:ext uri="{FF2B5EF4-FFF2-40B4-BE49-F238E27FC236}">
                <a16:creationId xmlns:a16="http://schemas.microsoft.com/office/drawing/2014/main" id="{FA81E34B-3E4D-296C-74E6-E954F0762B89}"/>
              </a:ext>
            </a:extLst>
          </p:cNvPr>
          <p:cNvSpPr/>
          <p:nvPr/>
        </p:nvSpPr>
        <p:spPr>
          <a:xfrm>
            <a:off x="838200" y="1395688"/>
            <a:ext cx="10752710" cy="5143223"/>
          </a:xfrm>
          <a:prstGeom prst="roundRect">
            <a:avLst>
              <a:gd name="adj" fmla="val 3126"/>
            </a:avLst>
          </a:prstGeom>
          <a:solidFill>
            <a:schemeClr val="bg1">
              <a:alpha val="80000"/>
            </a:schemeClr>
          </a:solidFill>
          <a:ln>
            <a:noFill/>
          </a:ln>
        </p:spPr>
        <p:style>
          <a:lnRef idx="0">
            <a:scrgbClr r="0" g="0" b="0"/>
          </a:lnRef>
          <a:fillRef idx="0">
            <a:scrgbClr r="0" g="0" b="0"/>
          </a:fillRef>
          <a:effectRef idx="0">
            <a:scrgbClr r="0" g="0" b="0"/>
          </a:effectRef>
          <a:fontRef idx="minor">
            <a:schemeClr val="lt1"/>
          </a:fontRef>
        </p:style>
        <p:txBody>
          <a:bodyPr rtlCol="0" anchor="t"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spcAft>
                <a:spcPts val="600"/>
              </a:spcAft>
            </a:pPr>
            <a:r>
              <a:rPr lang="en-GB" sz="1600" b="1" dirty="0">
                <a:solidFill>
                  <a:schemeClr val="tx1"/>
                </a:solidFill>
                <a:latin typeface="Leelawadee UI Semilight" panose="020B0402040204020203" pitchFamily="34" charset="-34"/>
                <a:cs typeface="Leelawadee UI Semilight" panose="020B0402040204020203" pitchFamily="34" charset="-34"/>
              </a:rPr>
              <a:t>Programme aims: </a:t>
            </a:r>
          </a:p>
          <a:p>
            <a:pPr marL="171450" lvl="0" indent="-171450">
              <a:spcAft>
                <a:spcPts val="600"/>
              </a:spcAft>
              <a:buFont typeface="Arial" panose="020B0604020202020204" pitchFamily="34" charset="0"/>
              <a:buChar char="•"/>
            </a:pPr>
            <a:r>
              <a:rPr lang="en-GB" sz="1600" dirty="0">
                <a:solidFill>
                  <a:schemeClr val="tx1"/>
                </a:solidFill>
                <a:latin typeface="Leelawadee UI Semilight" panose="020B0402040204020203" pitchFamily="34" charset="-34"/>
                <a:cs typeface="Leelawadee UI Semilight" panose="020B0402040204020203" pitchFamily="34" charset="-34"/>
              </a:rPr>
              <a:t>To identify the reasons for higher than expected levels of urgent care demand and unplanned hospital admissions from residents within priority ward areas.</a:t>
            </a:r>
          </a:p>
          <a:p>
            <a:pPr marL="171450" lvl="0" indent="-171450">
              <a:spcAft>
                <a:spcPts val="600"/>
              </a:spcAft>
              <a:buFont typeface="Arial" panose="020B0604020202020204" pitchFamily="34" charset="0"/>
              <a:buChar char="•"/>
            </a:pPr>
            <a:r>
              <a:rPr lang="en-GB" sz="1600" dirty="0">
                <a:solidFill>
                  <a:schemeClr val="tx1"/>
                </a:solidFill>
                <a:latin typeface="Leelawadee UI Semilight" panose="020B0402040204020203" pitchFamily="34" charset="-34"/>
                <a:cs typeface="Leelawadee UI Semilight" panose="020B0402040204020203" pitchFamily="34" charset="-34"/>
              </a:rPr>
              <a:t>To better understand the issues driving this demand through analysing available data and gathering of wider intelligence available to us</a:t>
            </a:r>
          </a:p>
          <a:p>
            <a:pPr marL="171450" lvl="0" indent="-171450">
              <a:spcAft>
                <a:spcPts val="600"/>
              </a:spcAft>
              <a:buFont typeface="Arial" panose="020B0604020202020204" pitchFamily="34" charset="0"/>
              <a:buChar char="•"/>
            </a:pPr>
            <a:r>
              <a:rPr lang="en-GB" sz="1600" dirty="0">
                <a:solidFill>
                  <a:schemeClr val="tx1"/>
                </a:solidFill>
                <a:latin typeface="Leelawadee UI Semilight" panose="020B0402040204020203" pitchFamily="34" charset="-34"/>
                <a:cs typeface="Leelawadee UI Semilight" panose="020B0402040204020203" pitchFamily="34" charset="-34"/>
              </a:rPr>
              <a:t>To identify opportunities for addressing this level of demand in the short, medium and long-term.</a:t>
            </a:r>
          </a:p>
          <a:p>
            <a:pPr marL="0" lvl="0" indent="0">
              <a:lnSpc>
                <a:spcPct val="100000"/>
              </a:lnSpc>
              <a:spcBef>
                <a:spcPts val="0"/>
              </a:spcBef>
              <a:buNone/>
            </a:pPr>
            <a:endParaRPr lang="en-GB" sz="1600" dirty="0">
              <a:solidFill>
                <a:schemeClr val="tx1"/>
              </a:solidFill>
              <a:latin typeface="Leelawadee UI Semilight" panose="020B0402040204020203" pitchFamily="34" charset="-34"/>
              <a:cs typeface="Leelawadee UI Semilight" panose="020B0402040204020203" pitchFamily="34" charset="-34"/>
            </a:endParaRPr>
          </a:p>
          <a:p>
            <a:pPr marL="0" lvl="0" indent="0">
              <a:lnSpc>
                <a:spcPct val="115000"/>
              </a:lnSpc>
              <a:buNone/>
            </a:pPr>
            <a:endParaRPr lang="en-GB" sz="1050" dirty="0">
              <a:solidFill>
                <a:schemeClr val="tx1"/>
              </a:solidFill>
              <a:latin typeface="Leelawadee UI Semilight" panose="020B0402040204020203" pitchFamily="34" charset="-34"/>
              <a:cs typeface="Leelawadee UI Semilight" panose="020B0402040204020203" pitchFamily="34" charset="-34"/>
            </a:endParaRPr>
          </a:p>
        </p:txBody>
      </p:sp>
    </p:spTree>
    <p:extLst>
      <p:ext uri="{BB962C8B-B14F-4D97-AF65-F5344CB8AC3E}">
        <p14:creationId xmlns:p14="http://schemas.microsoft.com/office/powerpoint/2010/main" val="355079549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DD264B-3502-4BC8-95A8-50B16560B1F0}"/>
              </a:ext>
            </a:extLst>
          </p:cNvPr>
          <p:cNvSpPr>
            <a:spLocks noGrp="1"/>
          </p:cNvSpPr>
          <p:nvPr>
            <p:ph type="title"/>
          </p:nvPr>
        </p:nvSpPr>
        <p:spPr/>
        <p:txBody>
          <a:bodyPr/>
          <a:lstStyle/>
          <a:p>
            <a:r>
              <a:rPr lang="en-GB" dirty="0"/>
              <a:t>Outline approach</a:t>
            </a:r>
          </a:p>
        </p:txBody>
      </p:sp>
      <p:sp>
        <p:nvSpPr>
          <p:cNvPr id="4" name="Slide Number Placeholder 3">
            <a:extLst>
              <a:ext uri="{FF2B5EF4-FFF2-40B4-BE49-F238E27FC236}">
                <a16:creationId xmlns:a16="http://schemas.microsoft.com/office/drawing/2014/main" id="{76A5223F-70CC-4964-8452-AEB3094D38A6}"/>
              </a:ext>
            </a:extLst>
          </p:cNvPr>
          <p:cNvSpPr>
            <a:spLocks noGrp="1"/>
          </p:cNvSpPr>
          <p:nvPr>
            <p:ph type="sldNum" sz="quarter" idx="12"/>
          </p:nvPr>
        </p:nvSpPr>
        <p:spPr/>
        <p:txBody>
          <a:bodyPr/>
          <a:lstStyle/>
          <a:p>
            <a:fld id="{507B77E4-D16E-4E80-BECE-B10ACE50DA11}" type="slidenum">
              <a:rPr lang="en-GB" smtClean="0"/>
              <a:pPr/>
              <a:t>57</a:t>
            </a:fld>
            <a:endParaRPr lang="en-GB" dirty="0"/>
          </a:p>
        </p:txBody>
      </p:sp>
      <p:sp>
        <p:nvSpPr>
          <p:cNvPr id="5" name="Rounded Rectangle 1">
            <a:extLst>
              <a:ext uri="{FF2B5EF4-FFF2-40B4-BE49-F238E27FC236}">
                <a16:creationId xmlns:a16="http://schemas.microsoft.com/office/drawing/2014/main" id="{55732F3A-D337-72EB-4B3A-9C93C4079303}"/>
              </a:ext>
            </a:extLst>
          </p:cNvPr>
          <p:cNvSpPr/>
          <p:nvPr/>
        </p:nvSpPr>
        <p:spPr>
          <a:xfrm>
            <a:off x="1557448" y="1525582"/>
            <a:ext cx="4057650" cy="3578046"/>
          </a:xfrm>
          <a:prstGeom prst="roundRect">
            <a:avLst>
              <a:gd name="adj" fmla="val 3126"/>
            </a:avLst>
          </a:prstGeom>
          <a:solidFill>
            <a:schemeClr val="accent1">
              <a:lumMod val="20000"/>
              <a:lumOff val="80000"/>
              <a:alpha val="80000"/>
            </a:schemeClr>
          </a:solidFill>
          <a:ln>
            <a:noFill/>
          </a:ln>
        </p:spPr>
        <p:style>
          <a:lnRef idx="0">
            <a:scrgbClr r="0" g="0" b="0"/>
          </a:lnRef>
          <a:fillRef idx="0">
            <a:scrgbClr r="0" g="0" b="0"/>
          </a:fillRef>
          <a:effectRef idx="0">
            <a:scrgbClr r="0" g="0" b="0"/>
          </a:effectRef>
          <a:fontRef idx="minor">
            <a:schemeClr val="lt1"/>
          </a:fontRef>
        </p:style>
        <p:txBody>
          <a:bodyPr rtlCol="0" anchor="t"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GB" sz="1600" b="1" dirty="0">
                <a:solidFill>
                  <a:schemeClr val="tx1"/>
                </a:solidFill>
                <a:latin typeface="Leelawadee UI Semilight" panose="020B0402040204020203" pitchFamily="34" charset="-34"/>
                <a:cs typeface="Leelawadee UI Semilight" panose="020B0402040204020203" pitchFamily="34" charset="-34"/>
              </a:rPr>
              <a:t>Phase one</a:t>
            </a:r>
          </a:p>
          <a:p>
            <a:pPr marL="171450" indent="-171450">
              <a:buFont typeface="Arial" panose="020B0604020202020204" pitchFamily="34" charset="0"/>
              <a:buChar char="•"/>
            </a:pPr>
            <a:r>
              <a:rPr lang="en-GB" sz="1600" dirty="0">
                <a:solidFill>
                  <a:schemeClr val="tx1"/>
                </a:solidFill>
                <a:latin typeface="Leelawadee UI Semilight" panose="020B0402040204020203" pitchFamily="34" charset="-34"/>
                <a:cs typeface="Leelawadee UI Semilight" panose="020B0402040204020203" pitchFamily="34" charset="-34"/>
              </a:rPr>
              <a:t>Predominantly ‘desktop research’ to establish a better understanding of existing data sets and wider intelligence with a view to reaching an interim set of themes and hypothesis to further explore.</a:t>
            </a:r>
          </a:p>
          <a:p>
            <a:pPr marL="171450" indent="-171450">
              <a:buFont typeface="Arial" panose="020B0604020202020204" pitchFamily="34" charset="0"/>
              <a:buChar char="•"/>
            </a:pPr>
            <a:endParaRPr lang="en-GB" sz="1600" dirty="0">
              <a:solidFill>
                <a:schemeClr val="tx1"/>
              </a:solidFill>
              <a:latin typeface="Leelawadee UI Semilight" panose="020B0402040204020203" pitchFamily="34" charset="-34"/>
              <a:cs typeface="Leelawadee UI Semilight" panose="020B0402040204020203" pitchFamily="34" charset="-34"/>
            </a:endParaRPr>
          </a:p>
          <a:p>
            <a:pPr marL="171450" indent="-171450">
              <a:buFont typeface="Arial" panose="020B0604020202020204" pitchFamily="34" charset="0"/>
              <a:buChar char="•"/>
            </a:pPr>
            <a:r>
              <a:rPr lang="en-GB" sz="1600" dirty="0">
                <a:solidFill>
                  <a:schemeClr val="tx1"/>
                </a:solidFill>
                <a:latin typeface="Leelawadee UI Semilight" panose="020B0402040204020203" pitchFamily="34" charset="-34"/>
                <a:cs typeface="Leelawadee UI Semilight" panose="020B0402040204020203" pitchFamily="34" charset="-34"/>
              </a:rPr>
              <a:t>This first phase also included gathering wider intelligence from stakeholders through not only data but also qualitative interviews with local stakeholders to help build tacit knowledge and further insights. </a:t>
            </a:r>
          </a:p>
        </p:txBody>
      </p:sp>
      <p:sp>
        <p:nvSpPr>
          <p:cNvPr id="7" name="Rounded Rectangle 1">
            <a:extLst>
              <a:ext uri="{FF2B5EF4-FFF2-40B4-BE49-F238E27FC236}">
                <a16:creationId xmlns:a16="http://schemas.microsoft.com/office/drawing/2014/main" id="{287B11D8-F674-FCF6-92D1-B089DD8F76AA}"/>
              </a:ext>
            </a:extLst>
          </p:cNvPr>
          <p:cNvSpPr/>
          <p:nvPr/>
        </p:nvSpPr>
        <p:spPr>
          <a:xfrm>
            <a:off x="6810374" y="1525582"/>
            <a:ext cx="4143376" cy="3652473"/>
          </a:xfrm>
          <a:prstGeom prst="roundRect">
            <a:avLst>
              <a:gd name="adj" fmla="val 3126"/>
            </a:avLst>
          </a:prstGeom>
          <a:solidFill>
            <a:schemeClr val="accent1">
              <a:lumMod val="20000"/>
              <a:lumOff val="80000"/>
              <a:alpha val="80000"/>
            </a:schemeClr>
          </a:solidFill>
          <a:ln>
            <a:noFill/>
          </a:ln>
        </p:spPr>
        <p:style>
          <a:lnRef idx="0">
            <a:scrgbClr r="0" g="0" b="0"/>
          </a:lnRef>
          <a:fillRef idx="0">
            <a:scrgbClr r="0" g="0" b="0"/>
          </a:fillRef>
          <a:effectRef idx="0">
            <a:scrgbClr r="0" g="0" b="0"/>
          </a:effectRef>
          <a:fontRef idx="minor">
            <a:schemeClr val="lt1"/>
          </a:fontRef>
        </p:style>
        <p:txBody>
          <a:bodyPr rtlCol="0" anchor="t"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GB" sz="1600" b="1" dirty="0">
                <a:solidFill>
                  <a:schemeClr val="tx1"/>
                </a:solidFill>
                <a:latin typeface="Leelawadee UI Semilight" panose="020B0402040204020203" pitchFamily="34" charset="-34"/>
                <a:cs typeface="Leelawadee UI Semilight" panose="020B0402040204020203" pitchFamily="34" charset="-34"/>
              </a:rPr>
              <a:t>Phase two</a:t>
            </a:r>
          </a:p>
          <a:p>
            <a:pPr marL="285750" indent="-285750">
              <a:buFont typeface="Arial" panose="020B0604020202020204" pitchFamily="34" charset="0"/>
              <a:buChar char="•"/>
            </a:pPr>
            <a:r>
              <a:rPr lang="en-GB" sz="1600" dirty="0">
                <a:solidFill>
                  <a:schemeClr val="tx1"/>
                </a:solidFill>
                <a:latin typeface="Leelawadee UI Semilight" panose="020B0402040204020203" pitchFamily="34" charset="-34"/>
                <a:cs typeface="Leelawadee UI Semilight" panose="020B0402040204020203" pitchFamily="34" charset="-34"/>
              </a:rPr>
              <a:t>Centred on further exploring these initial themes as KLOEs for further data analysis, testing through community listening activities and wider stakeholder engagement.</a:t>
            </a:r>
          </a:p>
          <a:p>
            <a:pPr marL="285750" indent="-285750">
              <a:buFont typeface="Arial" panose="020B0604020202020204" pitchFamily="34" charset="0"/>
              <a:buChar char="•"/>
            </a:pPr>
            <a:endParaRPr lang="en-GB" sz="1600" dirty="0">
              <a:solidFill>
                <a:schemeClr val="tx1"/>
              </a:solidFill>
              <a:latin typeface="Leelawadee UI Semilight" panose="020B0402040204020203" pitchFamily="34" charset="-34"/>
              <a:cs typeface="Leelawadee UI Semilight" panose="020B0402040204020203" pitchFamily="34" charset="-34"/>
            </a:endParaRPr>
          </a:p>
          <a:p>
            <a:pPr marL="285750" indent="-285750">
              <a:buFont typeface="Arial" panose="020B0604020202020204" pitchFamily="34" charset="0"/>
              <a:buChar char="•"/>
            </a:pPr>
            <a:r>
              <a:rPr lang="en-GB" sz="1600" dirty="0">
                <a:solidFill>
                  <a:schemeClr val="tx1"/>
                </a:solidFill>
                <a:latin typeface="Leelawadee UI Semilight" panose="020B0402040204020203" pitchFamily="34" charset="-34"/>
                <a:cs typeface="Leelawadee UI Semilight" panose="020B0402040204020203" pitchFamily="34" charset="-34"/>
              </a:rPr>
              <a:t>Community listening activities are very much an ongoing commitment and have no stipulated end point but our initial approach to this was to feedback our findings and assumptions to compare and contrast with what residents themselves felt and experienced.</a:t>
            </a:r>
          </a:p>
          <a:p>
            <a:endParaRPr lang="en-GB" sz="1600" dirty="0">
              <a:solidFill>
                <a:schemeClr val="tx1"/>
              </a:solidFill>
              <a:latin typeface="Leelawadee UI Semilight" panose="020B0402040204020203" pitchFamily="34" charset="-34"/>
              <a:cs typeface="Leelawadee UI Semilight" panose="020B0402040204020203" pitchFamily="34" charset="-34"/>
            </a:endParaRPr>
          </a:p>
        </p:txBody>
      </p:sp>
      <p:sp>
        <p:nvSpPr>
          <p:cNvPr id="12" name="TextBox 11">
            <a:extLst>
              <a:ext uri="{FF2B5EF4-FFF2-40B4-BE49-F238E27FC236}">
                <a16:creationId xmlns:a16="http://schemas.microsoft.com/office/drawing/2014/main" id="{FFEABD94-D117-3D43-1DCD-E3D42C2AD799}"/>
              </a:ext>
            </a:extLst>
          </p:cNvPr>
          <p:cNvSpPr txBox="1"/>
          <p:nvPr/>
        </p:nvSpPr>
        <p:spPr>
          <a:xfrm>
            <a:off x="1733550" y="5409119"/>
            <a:ext cx="8724900" cy="646331"/>
          </a:xfrm>
          <a:prstGeom prst="rect">
            <a:avLst/>
          </a:prstGeom>
          <a:noFill/>
        </p:spPr>
        <p:txBody>
          <a:bodyPr wrap="square">
            <a:spAutoFit/>
          </a:bodyPr>
          <a:lstStyle/>
          <a:p>
            <a:pPr algn="ctr"/>
            <a:r>
              <a:rPr lang="en-GB" sz="1800" b="1" dirty="0">
                <a:solidFill>
                  <a:schemeClr val="tx1"/>
                </a:solidFill>
                <a:latin typeface="Leelawadee UI Semilight" panose="020B0402040204020203" pitchFamily="34" charset="-34"/>
                <a:cs typeface="Leelawadee UI Semilight" panose="020B0402040204020203" pitchFamily="34" charset="-34"/>
              </a:rPr>
              <a:t>End goal </a:t>
            </a:r>
            <a:r>
              <a:rPr lang="en-GB" b="1" dirty="0">
                <a:latin typeface="Leelawadee UI Semilight" panose="020B0402040204020203" pitchFamily="34" charset="-34"/>
                <a:cs typeface="Leelawadee UI Semilight" panose="020B0402040204020203" pitchFamily="34" charset="-34"/>
              </a:rPr>
              <a:t>being </a:t>
            </a:r>
            <a:r>
              <a:rPr lang="en-GB" sz="1800" b="1" dirty="0">
                <a:solidFill>
                  <a:schemeClr val="tx1"/>
                </a:solidFill>
                <a:latin typeface="Leelawadee UI Semilight" panose="020B0402040204020203" pitchFamily="34" charset="-34"/>
                <a:cs typeface="Leelawadee UI Semilight" panose="020B0402040204020203" pitchFamily="34" charset="-34"/>
              </a:rPr>
              <a:t>to develop a conclusive report of findings to inform a detailed action plan for appropriate short, medium and long-term interventions.</a:t>
            </a:r>
            <a:endParaRPr lang="en-GB" sz="1800" b="1" dirty="0">
              <a:solidFill>
                <a:schemeClr val="tx1"/>
              </a:solidFill>
              <a:cs typeface="Times New Roman" panose="02020603050405020304" pitchFamily="18" charset="0"/>
            </a:endParaRPr>
          </a:p>
        </p:txBody>
      </p:sp>
      <p:cxnSp>
        <p:nvCxnSpPr>
          <p:cNvPr id="14" name="Straight Arrow Connector 13">
            <a:extLst>
              <a:ext uri="{FF2B5EF4-FFF2-40B4-BE49-F238E27FC236}">
                <a16:creationId xmlns:a16="http://schemas.microsoft.com/office/drawing/2014/main" id="{2B4772FC-0408-FA35-BC26-557A4E6AFF64}"/>
              </a:ext>
            </a:extLst>
          </p:cNvPr>
          <p:cNvCxnSpPr>
            <a:cxnSpLocks/>
          </p:cNvCxnSpPr>
          <p:nvPr/>
        </p:nvCxnSpPr>
        <p:spPr>
          <a:xfrm>
            <a:off x="5625731" y="3314605"/>
            <a:ext cx="1170568"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7257758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AAE8EF-A4F7-410E-B20E-684EF53A94F9}"/>
              </a:ext>
            </a:extLst>
          </p:cNvPr>
          <p:cNvSpPr>
            <a:spLocks noGrp="1"/>
          </p:cNvSpPr>
          <p:nvPr>
            <p:ph type="ctrTitle"/>
          </p:nvPr>
        </p:nvSpPr>
        <p:spPr>
          <a:xfrm>
            <a:off x="971550" y="2483688"/>
            <a:ext cx="10472467" cy="1890623"/>
          </a:xfrm>
        </p:spPr>
        <p:txBody>
          <a:bodyPr>
            <a:noAutofit/>
          </a:bodyPr>
          <a:lstStyle/>
          <a:p>
            <a:pPr algn="l">
              <a:lnSpc>
                <a:spcPct val="150000"/>
              </a:lnSpc>
              <a:spcBef>
                <a:spcPts val="2400"/>
              </a:spcBef>
              <a:spcAft>
                <a:spcPts val="2400"/>
              </a:spcAft>
            </a:pPr>
            <a:r>
              <a:rPr lang="en-US" dirty="0"/>
              <a:t>Lea and Larches</a:t>
            </a:r>
            <a:br>
              <a:rPr lang="en-US" dirty="0"/>
            </a:br>
            <a:r>
              <a:rPr lang="en-US" sz="3200" dirty="0">
                <a:solidFill>
                  <a:schemeClr val="tx1"/>
                </a:solidFill>
              </a:rPr>
              <a:t>Priority Ward identified in Preston</a:t>
            </a:r>
            <a:endParaRPr lang="en-GB" dirty="0">
              <a:solidFill>
                <a:schemeClr val="tx1"/>
              </a:solidFill>
            </a:endParaRPr>
          </a:p>
        </p:txBody>
      </p:sp>
      <p:sp>
        <p:nvSpPr>
          <p:cNvPr id="3" name="Subtitle 2">
            <a:extLst>
              <a:ext uri="{FF2B5EF4-FFF2-40B4-BE49-F238E27FC236}">
                <a16:creationId xmlns:a16="http://schemas.microsoft.com/office/drawing/2014/main" id="{3E163376-754A-466A-BEE9-6F1763FB98C3}"/>
              </a:ext>
            </a:extLst>
          </p:cNvPr>
          <p:cNvSpPr>
            <a:spLocks noGrp="1"/>
          </p:cNvSpPr>
          <p:nvPr>
            <p:ph type="subTitle" idx="1"/>
          </p:nvPr>
        </p:nvSpPr>
        <p:spPr>
          <a:xfrm>
            <a:off x="971550" y="4450511"/>
            <a:ext cx="10472467" cy="695325"/>
          </a:xfrm>
        </p:spPr>
        <p:txBody>
          <a:bodyPr>
            <a:normAutofit/>
          </a:bodyPr>
          <a:lstStyle/>
          <a:p>
            <a:pPr algn="l"/>
            <a:r>
              <a:rPr lang="en-US" dirty="0"/>
              <a:t>An example of the process and learning to date</a:t>
            </a:r>
          </a:p>
        </p:txBody>
      </p:sp>
      <p:sp>
        <p:nvSpPr>
          <p:cNvPr id="4" name="Slide Number Placeholder 3">
            <a:extLst>
              <a:ext uri="{FF2B5EF4-FFF2-40B4-BE49-F238E27FC236}">
                <a16:creationId xmlns:a16="http://schemas.microsoft.com/office/drawing/2014/main" id="{CC00076B-3459-4DC5-9D1F-43231DD4437B}"/>
              </a:ext>
            </a:extLst>
          </p:cNvPr>
          <p:cNvSpPr>
            <a:spLocks noGrp="1"/>
          </p:cNvSpPr>
          <p:nvPr>
            <p:ph type="sldNum" sz="quarter" idx="12"/>
          </p:nvPr>
        </p:nvSpPr>
        <p:spPr>
          <a:xfrm>
            <a:off x="11534775" y="6356349"/>
            <a:ext cx="466006" cy="365125"/>
          </a:xfrm>
        </p:spPr>
        <p:txBody>
          <a:bodyPr/>
          <a:lstStyle/>
          <a:p>
            <a:pPr algn="ctr"/>
            <a:fld id="{507B77E4-D16E-4E80-BECE-B10ACE50DA11}" type="slidenum">
              <a:rPr lang="en-GB" smtClean="0"/>
              <a:pPr algn="ctr"/>
              <a:t>58</a:t>
            </a:fld>
            <a:endParaRPr lang="en-GB" dirty="0"/>
          </a:p>
        </p:txBody>
      </p:sp>
    </p:spTree>
    <p:extLst>
      <p:ext uri="{BB962C8B-B14F-4D97-AF65-F5344CB8AC3E}">
        <p14:creationId xmlns:p14="http://schemas.microsoft.com/office/powerpoint/2010/main" val="266945666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7621B4-25B6-0C1C-B3E9-D3409B412322}"/>
              </a:ext>
            </a:extLst>
          </p:cNvPr>
          <p:cNvSpPr>
            <a:spLocks noGrp="1"/>
          </p:cNvSpPr>
          <p:nvPr>
            <p:ph type="title"/>
          </p:nvPr>
        </p:nvSpPr>
        <p:spPr/>
        <p:txBody>
          <a:bodyPr/>
          <a:lstStyle/>
          <a:p>
            <a:r>
              <a:rPr lang="en-GB" dirty="0"/>
              <a:t>Contextualising the ward profile</a:t>
            </a:r>
          </a:p>
        </p:txBody>
      </p:sp>
      <p:sp>
        <p:nvSpPr>
          <p:cNvPr id="4" name="Slide Number Placeholder 3">
            <a:extLst>
              <a:ext uri="{FF2B5EF4-FFF2-40B4-BE49-F238E27FC236}">
                <a16:creationId xmlns:a16="http://schemas.microsoft.com/office/drawing/2014/main" id="{62055F6F-72F1-42B2-3301-8505C9CC8F38}"/>
              </a:ext>
            </a:extLst>
          </p:cNvPr>
          <p:cNvSpPr>
            <a:spLocks noGrp="1"/>
          </p:cNvSpPr>
          <p:nvPr>
            <p:ph type="sldNum" sz="quarter" idx="12"/>
          </p:nvPr>
        </p:nvSpPr>
        <p:spPr/>
        <p:txBody>
          <a:bodyPr/>
          <a:lstStyle/>
          <a:p>
            <a:fld id="{507B77E4-D16E-4E80-BECE-B10ACE50DA11}" type="slidenum">
              <a:rPr lang="en-GB" smtClean="0"/>
              <a:pPr/>
              <a:t>59</a:t>
            </a:fld>
            <a:endParaRPr lang="en-GB" dirty="0"/>
          </a:p>
        </p:txBody>
      </p:sp>
      <p:graphicFrame>
        <p:nvGraphicFramePr>
          <p:cNvPr id="6" name="Table 5">
            <a:extLst>
              <a:ext uri="{FF2B5EF4-FFF2-40B4-BE49-F238E27FC236}">
                <a16:creationId xmlns:a16="http://schemas.microsoft.com/office/drawing/2014/main" id="{DD1C16A1-2803-3697-17BC-30845D084076}"/>
              </a:ext>
            </a:extLst>
          </p:cNvPr>
          <p:cNvGraphicFramePr>
            <a:graphicFrameLocks noGrp="1"/>
          </p:cNvGraphicFramePr>
          <p:nvPr>
            <p:extLst>
              <p:ext uri="{D42A27DB-BD31-4B8C-83A1-F6EECF244321}">
                <p14:modId xmlns:p14="http://schemas.microsoft.com/office/powerpoint/2010/main" val="2106582336"/>
              </p:ext>
            </p:extLst>
          </p:nvPr>
        </p:nvGraphicFramePr>
        <p:xfrm>
          <a:off x="819149" y="1554543"/>
          <a:ext cx="6029325" cy="4651883"/>
        </p:xfrm>
        <a:graphic>
          <a:graphicData uri="http://schemas.openxmlformats.org/drawingml/2006/table">
            <a:tbl>
              <a:tblPr>
                <a:tableStyleId>{5C22544A-7EE6-4342-B048-85BDC9FD1C3A}</a:tableStyleId>
              </a:tblPr>
              <a:tblGrid>
                <a:gridCol w="6029325">
                  <a:extLst>
                    <a:ext uri="{9D8B030D-6E8A-4147-A177-3AD203B41FA5}">
                      <a16:colId xmlns:a16="http://schemas.microsoft.com/office/drawing/2014/main" val="1744710137"/>
                    </a:ext>
                  </a:extLst>
                </a:gridCol>
              </a:tblGrid>
              <a:tr h="0">
                <a:tc>
                  <a:txBody>
                    <a:bodyPr/>
                    <a:lstStyle/>
                    <a:p>
                      <a:pPr marL="0" lvl="0" indent="0" algn="l">
                        <a:lnSpc>
                          <a:spcPct val="107000"/>
                        </a:lnSpc>
                        <a:buFont typeface="Arial" panose="020B0604020202020204" pitchFamily="34" charset="0"/>
                        <a:buNone/>
                      </a:pPr>
                      <a:r>
                        <a:rPr lang="en-GB" sz="1600" b="1" dirty="0">
                          <a:effectLst/>
                          <a:latin typeface="Leelawadee UI Semilight" panose="020B0402040204020203" pitchFamily="34" charset="-34"/>
                          <a:cs typeface="Leelawadee UI Semilight" panose="020B0402040204020203" pitchFamily="34" charset="-34"/>
                        </a:rPr>
                        <a:t>Unplanned (Non-elective) admissions data analysis</a:t>
                      </a:r>
                    </a:p>
                    <a:p>
                      <a:pPr marL="0" lvl="0" indent="0" algn="l">
                        <a:lnSpc>
                          <a:spcPct val="107000"/>
                        </a:lnSpc>
                        <a:buFont typeface="Arial" panose="020B0604020202020204" pitchFamily="34" charset="0"/>
                        <a:buNone/>
                      </a:pPr>
                      <a:endParaRPr lang="en-GB" sz="1600" b="1" dirty="0">
                        <a:effectLst/>
                        <a:latin typeface="Leelawadee UI Semilight" panose="020B0402040204020203" pitchFamily="34" charset="-34"/>
                        <a:cs typeface="Leelawadee UI Semilight" panose="020B0402040204020203" pitchFamily="34" charset="-34"/>
                      </a:endParaRPr>
                    </a:p>
                    <a:p>
                      <a:pPr marL="342900" lvl="0" indent="-342900" algn="l">
                        <a:lnSpc>
                          <a:spcPct val="100000"/>
                        </a:lnSpc>
                        <a:spcAft>
                          <a:spcPts val="600"/>
                        </a:spcAft>
                        <a:buFont typeface="Arial" panose="020B0604020202020204" pitchFamily="34" charset="0"/>
                        <a:buChar char="•"/>
                      </a:pPr>
                      <a:r>
                        <a:rPr lang="en-GB" sz="1600" dirty="0">
                          <a:effectLst/>
                          <a:latin typeface="Leelawadee UI Semilight" panose="020B0402040204020203" pitchFamily="34" charset="-34"/>
                          <a:cs typeface="Leelawadee UI Semilight" panose="020B0402040204020203" pitchFamily="34" charset="-34"/>
                        </a:rPr>
                        <a:t>Females make up 59.6% of admissions, which is a higher percentage than many other priority wards in Lancashire &amp; South Cumbria.</a:t>
                      </a:r>
                    </a:p>
                    <a:p>
                      <a:pPr marL="342900" lvl="0" indent="-342900" algn="l">
                        <a:lnSpc>
                          <a:spcPct val="100000"/>
                        </a:lnSpc>
                        <a:spcAft>
                          <a:spcPts val="600"/>
                        </a:spcAft>
                        <a:buFont typeface="Arial" panose="020B0604020202020204" pitchFamily="34" charset="0"/>
                        <a:buChar char="•"/>
                      </a:pPr>
                      <a:r>
                        <a:rPr lang="en-GB" sz="1600" dirty="0">
                          <a:effectLst/>
                          <a:latin typeface="Leelawadee UI Semilight" panose="020B0402040204020203" pitchFamily="34" charset="-34"/>
                          <a:cs typeface="Leelawadee UI Semilight" panose="020B0402040204020203" pitchFamily="34" charset="-34"/>
                        </a:rPr>
                        <a:t>Gender split in u19s is very similar, but there are significantly more females than males in both over 65s and 19-64 age groups.</a:t>
                      </a:r>
                    </a:p>
                    <a:p>
                      <a:pPr marL="342900" lvl="0" indent="-342900" algn="l">
                        <a:lnSpc>
                          <a:spcPct val="100000"/>
                        </a:lnSpc>
                        <a:spcAft>
                          <a:spcPts val="600"/>
                        </a:spcAft>
                        <a:buFont typeface="Arial" panose="020B0604020202020204" pitchFamily="34" charset="0"/>
                        <a:buChar char="•"/>
                      </a:pPr>
                      <a:r>
                        <a:rPr lang="en-GB" sz="1600" dirty="0">
                          <a:effectLst/>
                          <a:latin typeface="Leelawadee UI Semilight" panose="020B0402040204020203" pitchFamily="34" charset="-34"/>
                          <a:cs typeface="Leelawadee UI Semilight" panose="020B0402040204020203" pitchFamily="34" charset="-34"/>
                        </a:rPr>
                        <a:t>Highest reasons for admission across all age &amp; gender are ‘diseases of respiratory system’ and ‘diseases of circulatory system’ (‘other signs and symptoms’ is highest individual category, but this also includes high numbers of ‘other respiratory’ and ‘other circulatory’ categories). </a:t>
                      </a:r>
                    </a:p>
                    <a:p>
                      <a:pPr marL="342900" lvl="0" indent="-342900" algn="l">
                        <a:lnSpc>
                          <a:spcPct val="100000"/>
                        </a:lnSpc>
                        <a:spcAft>
                          <a:spcPts val="600"/>
                        </a:spcAft>
                        <a:buFont typeface="Arial" panose="020B0604020202020204" pitchFamily="34" charset="0"/>
                        <a:buChar char="•"/>
                      </a:pPr>
                      <a:r>
                        <a:rPr lang="en-GB" sz="1600" dirty="0">
                          <a:effectLst/>
                          <a:latin typeface="Leelawadee UI Semilight" panose="020B0402040204020203" pitchFamily="34" charset="-34"/>
                          <a:cs typeface="Leelawadee UI Semilight" panose="020B0402040204020203" pitchFamily="34" charset="-34"/>
                        </a:rPr>
                        <a:t>NEL average admission rate for people tagged in Primary Care as ‘frail’ are the highest of all priority wards across Lancashire &amp; South Cumbria; it is a relatively small cohort (26 people) but having a high impact. Only 19% of these frail patients have a care plan in place.</a:t>
                      </a:r>
                      <a:endParaRPr lang="en-GB" sz="1600" dirty="0">
                        <a:effectLst/>
                        <a:latin typeface="Leelawadee UI Semilight" panose="020B0402040204020203" pitchFamily="34" charset="-34"/>
                        <a:ea typeface="Calibri" panose="020F0502020204030204" pitchFamily="34" charset="0"/>
                        <a:cs typeface="Leelawadee UI Semilight" panose="020B0402040204020203" pitchFamily="34" charset="-34"/>
                      </a:endParaRPr>
                    </a:p>
                  </a:txBody>
                  <a:tcPr marL="114300" marR="114300" marT="0" marB="0">
                    <a:noFill/>
                  </a:tcPr>
                </a:tc>
                <a:extLst>
                  <a:ext uri="{0D108BD9-81ED-4DB2-BD59-A6C34878D82A}">
                    <a16:rowId xmlns:a16="http://schemas.microsoft.com/office/drawing/2014/main" val="3996417556"/>
                  </a:ext>
                </a:extLst>
              </a:tr>
            </a:tbl>
          </a:graphicData>
        </a:graphic>
      </p:graphicFrame>
      <p:sp>
        <p:nvSpPr>
          <p:cNvPr id="5" name="Rounded Rectangle 1">
            <a:extLst>
              <a:ext uri="{FF2B5EF4-FFF2-40B4-BE49-F238E27FC236}">
                <a16:creationId xmlns:a16="http://schemas.microsoft.com/office/drawing/2014/main" id="{3BA84A50-D6D1-F1F2-6FD4-C46E17FEB277}"/>
              </a:ext>
            </a:extLst>
          </p:cNvPr>
          <p:cNvSpPr/>
          <p:nvPr/>
        </p:nvSpPr>
        <p:spPr>
          <a:xfrm>
            <a:off x="7267576" y="1554543"/>
            <a:ext cx="4329114" cy="4801806"/>
          </a:xfrm>
          <a:prstGeom prst="roundRect">
            <a:avLst>
              <a:gd name="adj" fmla="val 3126"/>
            </a:avLst>
          </a:prstGeom>
          <a:solidFill>
            <a:schemeClr val="accent1">
              <a:lumMod val="20000"/>
              <a:lumOff val="80000"/>
              <a:alpha val="80000"/>
            </a:schemeClr>
          </a:solidFill>
          <a:ln>
            <a:noFill/>
          </a:ln>
        </p:spPr>
        <p:style>
          <a:lnRef idx="0">
            <a:scrgbClr r="0" g="0" b="0"/>
          </a:lnRef>
          <a:fillRef idx="0">
            <a:scrgbClr r="0" g="0" b="0"/>
          </a:fillRef>
          <a:effectRef idx="0">
            <a:scrgbClr r="0" g="0" b="0"/>
          </a:effectRef>
          <a:fontRef idx="minor">
            <a:schemeClr val="lt1"/>
          </a:fontRef>
        </p:style>
        <p:txBody>
          <a:bodyPr rtlCol="0" anchor="t"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indent="0">
              <a:buNone/>
            </a:pPr>
            <a:r>
              <a:rPr lang="en-GB" sz="1600" b="1" dirty="0">
                <a:solidFill>
                  <a:schemeClr val="tx1"/>
                </a:solidFill>
                <a:latin typeface="Leelawadee UI Semilight" panose="020B0402040204020203" pitchFamily="34" charset="-34"/>
                <a:cs typeface="Leelawadee UI Semilight" panose="020B0402040204020203" pitchFamily="34" charset="-34"/>
              </a:rPr>
              <a:t>Wider community health – Aristotle findings</a:t>
            </a:r>
          </a:p>
          <a:p>
            <a:pPr marL="0" indent="0">
              <a:buNone/>
            </a:pPr>
            <a:endParaRPr lang="en-GB" sz="1400" b="1" dirty="0">
              <a:solidFill>
                <a:schemeClr val="tx1"/>
              </a:solidFill>
              <a:latin typeface="Leelawadee UI Semilight" panose="020B0402040204020203" pitchFamily="34" charset="-34"/>
              <a:cs typeface="Leelawadee UI Semilight" panose="020B0402040204020203" pitchFamily="34" charset="-34"/>
            </a:endParaRPr>
          </a:p>
          <a:p>
            <a:pPr marL="0" indent="0">
              <a:spcAft>
                <a:spcPts val="600"/>
              </a:spcAft>
              <a:buNone/>
            </a:pPr>
            <a:r>
              <a:rPr lang="en-GB" sz="1400" dirty="0">
                <a:solidFill>
                  <a:schemeClr val="tx1"/>
                </a:solidFill>
                <a:latin typeface="Leelawadee UI Semilight" panose="020B0402040204020203" pitchFamily="34" charset="-34"/>
                <a:cs typeface="Leelawadee UI Semilight" panose="020B0402040204020203" pitchFamily="34" charset="-34"/>
              </a:rPr>
              <a:t>Comparing all wards of Preston District within Aristotle, Lea &amp; Larches is identified as having:</a:t>
            </a:r>
          </a:p>
          <a:p>
            <a:pPr marL="285750" indent="-285750">
              <a:spcAft>
                <a:spcPts val="600"/>
              </a:spcAft>
              <a:buFont typeface="Arial" panose="020B0604020202020204" pitchFamily="34" charset="0"/>
              <a:buChar char="•"/>
            </a:pPr>
            <a:r>
              <a:rPr lang="en-GB" sz="1400" dirty="0">
                <a:solidFill>
                  <a:schemeClr val="tx1"/>
                </a:solidFill>
                <a:latin typeface="Leelawadee UI Semilight" panose="020B0402040204020203" pitchFamily="34" charset="-34"/>
                <a:cs typeface="Leelawadee UI Semilight" panose="020B0402040204020203" pitchFamily="34" charset="-34"/>
              </a:rPr>
              <a:t>Highest rate per 1,000 of managed LTCs</a:t>
            </a:r>
          </a:p>
          <a:p>
            <a:pPr marL="285750" indent="-285750">
              <a:spcAft>
                <a:spcPts val="600"/>
              </a:spcAft>
              <a:buFont typeface="Arial" panose="020B0604020202020204" pitchFamily="34" charset="0"/>
              <a:buChar char="•"/>
            </a:pPr>
            <a:r>
              <a:rPr lang="en-GB" sz="1400" dirty="0">
                <a:solidFill>
                  <a:schemeClr val="tx1"/>
                </a:solidFill>
                <a:latin typeface="Leelawadee UI Semilight" panose="020B0402040204020203" pitchFamily="34" charset="-34"/>
                <a:cs typeface="Leelawadee UI Semilight" panose="020B0402040204020203" pitchFamily="34" charset="-34"/>
              </a:rPr>
              <a:t>Highest rate per 1,000 of asthma.</a:t>
            </a:r>
          </a:p>
          <a:p>
            <a:pPr marL="285750" indent="-285750">
              <a:spcAft>
                <a:spcPts val="600"/>
              </a:spcAft>
              <a:buFont typeface="Arial" panose="020B0604020202020204" pitchFamily="34" charset="0"/>
              <a:buChar char="•"/>
            </a:pPr>
            <a:r>
              <a:rPr lang="en-GB" sz="1400" dirty="0">
                <a:solidFill>
                  <a:schemeClr val="tx1"/>
                </a:solidFill>
                <a:latin typeface="Leelawadee UI Semilight" panose="020B0402040204020203" pitchFamily="34" charset="-34"/>
                <a:cs typeface="Leelawadee UI Semilight" panose="020B0402040204020203" pitchFamily="34" charset="-34"/>
              </a:rPr>
              <a:t>Highest hospital admission rates per 1,000 for injuries in patients under 15 years of age (crude rate).</a:t>
            </a:r>
          </a:p>
          <a:p>
            <a:pPr marL="285750" indent="-285750">
              <a:spcAft>
                <a:spcPts val="600"/>
              </a:spcAft>
              <a:buFont typeface="Arial" panose="020B0604020202020204" pitchFamily="34" charset="0"/>
              <a:buChar char="•"/>
            </a:pPr>
            <a:r>
              <a:rPr lang="en-GB" sz="1400" dirty="0">
                <a:solidFill>
                  <a:schemeClr val="tx1"/>
                </a:solidFill>
                <a:latin typeface="Leelawadee UI Semilight" panose="020B0402040204020203" pitchFamily="34" charset="-34"/>
                <a:cs typeface="Leelawadee UI Semilight" panose="020B0402040204020203" pitchFamily="34" charset="-34"/>
              </a:rPr>
              <a:t>2nd highest rates per 1,000 for prevalence of depression and COPD, and of hospital admissions for hip fracture.</a:t>
            </a:r>
          </a:p>
          <a:p>
            <a:pPr marL="285750" indent="-285750">
              <a:spcAft>
                <a:spcPts val="600"/>
              </a:spcAft>
              <a:buFont typeface="Arial" panose="020B0604020202020204" pitchFamily="34" charset="0"/>
              <a:buChar char="•"/>
            </a:pPr>
            <a:r>
              <a:rPr lang="en-GB" sz="1400" dirty="0">
                <a:solidFill>
                  <a:schemeClr val="tx1"/>
                </a:solidFill>
                <a:latin typeface="Leelawadee UI Semilight" panose="020B0402040204020203" pitchFamily="34" charset="-34"/>
                <a:cs typeface="Leelawadee UI Semilight" panose="020B0402040204020203" pitchFamily="34" charset="-34"/>
              </a:rPr>
              <a:t>High rates per 1,000 (among top 6 of 16 Preston wards) for prevalence of hypertension, multiple comorbidities, respiratory &amp; housing issues, rural elderly population, and atrial fibrillation.</a:t>
            </a:r>
          </a:p>
          <a:p>
            <a:pPr marL="285750" indent="-285750">
              <a:spcAft>
                <a:spcPts val="600"/>
              </a:spcAft>
              <a:buFont typeface="Arial" panose="020B0604020202020204" pitchFamily="34" charset="0"/>
              <a:buChar char="•"/>
            </a:pPr>
            <a:r>
              <a:rPr lang="en-GB" sz="1400" dirty="0">
                <a:solidFill>
                  <a:schemeClr val="tx1"/>
                </a:solidFill>
                <a:latin typeface="Leelawadee UI Semilight" panose="020B0402040204020203" pitchFamily="34" charset="-34"/>
                <a:cs typeface="Leelawadee UI Semilight" panose="020B0402040204020203" pitchFamily="34" charset="-34"/>
              </a:rPr>
              <a:t>2nd lowest rate per 1,000 of identified frail patients but has a relatively high rate of for injuries due to falls (6th in Preston).</a:t>
            </a:r>
          </a:p>
          <a:p>
            <a:endParaRPr lang="en-GB" sz="1400" dirty="0">
              <a:solidFill>
                <a:schemeClr val="tx1"/>
              </a:solidFill>
              <a:latin typeface="Leelawadee UI Semilight" panose="020B0402040204020203" pitchFamily="34" charset="-34"/>
              <a:cs typeface="Leelawadee UI Semilight" panose="020B0402040204020203" pitchFamily="34" charset="-34"/>
            </a:endParaRPr>
          </a:p>
        </p:txBody>
      </p:sp>
    </p:spTree>
    <p:extLst>
      <p:ext uri="{BB962C8B-B14F-4D97-AF65-F5344CB8AC3E}">
        <p14:creationId xmlns:p14="http://schemas.microsoft.com/office/powerpoint/2010/main" val="25003982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3767A2-D561-BE70-939E-99B4F5119B7D}"/>
              </a:ext>
            </a:extLst>
          </p:cNvPr>
          <p:cNvSpPr>
            <a:spLocks noGrp="1" noRot="1" noMove="1" noResize="1" noEditPoints="1" noAdjustHandles="1" noChangeArrowheads="1" noChangeShapeType="1"/>
          </p:cNvSpPr>
          <p:nvPr>
            <p:ph type="ctrTitle"/>
          </p:nvPr>
        </p:nvSpPr>
        <p:spPr>
          <a:xfrm>
            <a:off x="0" y="5533022"/>
            <a:ext cx="12204000" cy="1324978"/>
          </a:xfrm>
          <a:blipFill dpi="0" rotWithShape="1">
            <a:blip r:embed="rId2">
              <a:alphaModFix amt="76000"/>
            </a:blip>
            <a:srcRect/>
            <a:tile tx="869950" ty="44450" sx="100000" sy="100000" flip="none" algn="ctr"/>
          </a:blipFill>
        </p:spPr>
        <p:txBody>
          <a:bodyPr vert="horz" anchor="b" anchorCtr="0">
            <a:normAutofit fontScale="90000"/>
          </a:bodyPr>
          <a:lstStyle/>
          <a:p>
            <a:br>
              <a:rPr lang="en-GB" sz="5400" b="1">
                <a:solidFill>
                  <a:srgbClr val="27235A"/>
                </a:solidFill>
                <a:effectLst/>
                <a:latin typeface="Century Gothic" panose="020B0502020202020204" pitchFamily="34" charset="0"/>
                <a:ea typeface="Century Gothic" panose="020B0502020202020204" pitchFamily="34" charset="0"/>
                <a:cs typeface="Arial" panose="020B0604020202020204" pitchFamily="34" charset="0"/>
              </a:rPr>
            </a:br>
            <a:br>
              <a:rPr lang="en-GB" sz="5400" b="1">
                <a:solidFill>
                  <a:srgbClr val="27235A"/>
                </a:solidFill>
                <a:effectLst/>
                <a:latin typeface="Century Gothic" panose="020B0502020202020204" pitchFamily="34" charset="0"/>
                <a:ea typeface="Century Gothic" panose="020B0502020202020204" pitchFamily="34" charset="0"/>
                <a:cs typeface="Arial" panose="020B0604020202020204" pitchFamily="34" charset="0"/>
              </a:rPr>
            </a:br>
            <a:br>
              <a:rPr lang="en-GB" sz="900"/>
            </a:br>
            <a:endParaRPr lang="en-GB" sz="4000"/>
          </a:p>
        </p:txBody>
      </p:sp>
      <p:pic>
        <p:nvPicPr>
          <p:cNvPr id="6" name="Picture 5">
            <a:extLst>
              <a:ext uri="{FF2B5EF4-FFF2-40B4-BE49-F238E27FC236}">
                <a16:creationId xmlns:a16="http://schemas.microsoft.com/office/drawing/2014/main" id="{D340C7F4-C599-B773-4C47-5544F2382A95}"/>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p:blipFill>
        <p:spPr>
          <a:xfrm>
            <a:off x="114409" y="109678"/>
            <a:ext cx="2234719" cy="1152244"/>
          </a:xfrm>
          <a:prstGeom prst="rect">
            <a:avLst/>
          </a:prstGeom>
        </p:spPr>
      </p:pic>
      <p:sp>
        <p:nvSpPr>
          <p:cNvPr id="7" name="TextBox 6">
            <a:extLst>
              <a:ext uri="{FF2B5EF4-FFF2-40B4-BE49-F238E27FC236}">
                <a16:creationId xmlns:a16="http://schemas.microsoft.com/office/drawing/2014/main" id="{20F57DB9-C60E-072F-9769-AD8D8F8BD00A}"/>
              </a:ext>
            </a:extLst>
          </p:cNvPr>
          <p:cNvSpPr txBox="1"/>
          <p:nvPr/>
        </p:nvSpPr>
        <p:spPr>
          <a:xfrm>
            <a:off x="38916" y="3646930"/>
            <a:ext cx="12010535" cy="424732"/>
          </a:xfrm>
          <a:prstGeom prst="rect">
            <a:avLst/>
          </a:prstGeom>
          <a:noFill/>
        </p:spPr>
        <p:txBody>
          <a:bodyPr wrap="square" anchor="ctr" anchorCtr="1">
            <a:spAutoFit/>
          </a:bodyPr>
          <a:lstStyle/>
          <a:p>
            <a:pPr>
              <a:lnSpc>
                <a:spcPct val="90000"/>
              </a:lnSpc>
              <a:spcBef>
                <a:spcPts val="10000"/>
              </a:spcBef>
              <a:spcAft>
                <a:spcPts val="1000"/>
              </a:spcAft>
            </a:pPr>
            <a:r>
              <a:rPr lang="en-GB" sz="2400" b="1" kern="0">
                <a:solidFill>
                  <a:srgbClr val="27235A"/>
                </a:solidFill>
                <a:latin typeface="Century Gothic" panose="020B0502020202020204" pitchFamily="34" charset="0"/>
                <a:ea typeface="Century Gothic" panose="020B0502020202020204" pitchFamily="34" charset="0"/>
                <a:cs typeface="Times New Roman" panose="02020603050405020304" pitchFamily="18" charset="0"/>
              </a:rPr>
              <a:t>Joe Hannett, Community Futures – </a:t>
            </a:r>
            <a:r>
              <a:rPr lang="en-GB" sz="2400" kern="0">
                <a:solidFill>
                  <a:srgbClr val="BF3178"/>
                </a:solidFill>
                <a:effectLst/>
                <a:latin typeface="Century Gothic" panose="020B0502020202020204" pitchFamily="34" charset="0"/>
                <a:ea typeface="Century Gothic" panose="020B0502020202020204" pitchFamily="34" charset="0"/>
                <a:cs typeface="Times New Roman" panose="02020603050405020304" pitchFamily="18" charset="0"/>
              </a:rPr>
              <a:t>joeh@communityfutures.org.uk</a:t>
            </a:r>
            <a:endParaRPr lang="en-GB" sz="2400">
              <a:solidFill>
                <a:srgbClr val="BF3178"/>
              </a:solidFill>
              <a:effectLst/>
              <a:latin typeface="Century Gothic" panose="020B0502020202020204" pitchFamily="34" charset="0"/>
              <a:ea typeface="Century Gothic" panose="020B0502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C69E012D-BEDD-20CE-C161-806B8B771AF9}"/>
              </a:ext>
            </a:extLst>
          </p:cNvPr>
          <p:cNvSpPr txBox="1"/>
          <p:nvPr/>
        </p:nvSpPr>
        <p:spPr>
          <a:xfrm>
            <a:off x="740664" y="1834706"/>
            <a:ext cx="10607040" cy="1200329"/>
          </a:xfrm>
          <a:prstGeom prst="rect">
            <a:avLst/>
          </a:prstGeom>
          <a:noFill/>
        </p:spPr>
        <p:txBody>
          <a:bodyPr wrap="square" anchor="ctr" anchorCtr="1">
            <a:spAutoFit/>
          </a:bodyPr>
          <a:lstStyle/>
          <a:p>
            <a:pPr algn="ctr">
              <a:lnSpc>
                <a:spcPct val="90000"/>
              </a:lnSpc>
              <a:spcBef>
                <a:spcPts val="10000"/>
              </a:spcBef>
              <a:spcAft>
                <a:spcPts val="1000"/>
              </a:spcAft>
            </a:pPr>
            <a:r>
              <a:rPr lang="en-GB" sz="4000" b="1" kern="0">
                <a:solidFill>
                  <a:srgbClr val="27235A"/>
                </a:solidFill>
                <a:latin typeface="Century Gothic" panose="020B0502020202020204" pitchFamily="34" charset="0"/>
                <a:ea typeface="Century Gothic" panose="020B0502020202020204" pitchFamily="34" charset="0"/>
                <a:cs typeface="Times New Roman" panose="02020603050405020304" pitchFamily="18" charset="0"/>
              </a:rPr>
              <a:t>LSC ICB – Quality Committee* and People Board. </a:t>
            </a:r>
            <a:endParaRPr lang="en-GB" sz="4000" b="1">
              <a:solidFill>
                <a:srgbClr val="27235A"/>
              </a:solidFill>
              <a:effectLst/>
              <a:latin typeface="Century Gothic" panose="020B0502020202020204" pitchFamily="34" charset="0"/>
              <a:ea typeface="Century Gothic" panose="020B0502020202020204" pitchFamily="34" charset="0"/>
              <a:cs typeface="Arial" panose="020B0604020202020204" pitchFamily="34" charset="0"/>
            </a:endParaRPr>
          </a:p>
        </p:txBody>
      </p:sp>
    </p:spTree>
    <p:extLst>
      <p:ext uri="{BB962C8B-B14F-4D97-AF65-F5344CB8AC3E}">
        <p14:creationId xmlns:p14="http://schemas.microsoft.com/office/powerpoint/2010/main" val="120366190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7621B4-25B6-0C1C-B3E9-D3409B412322}"/>
              </a:ext>
            </a:extLst>
          </p:cNvPr>
          <p:cNvSpPr>
            <a:spLocks noGrp="1"/>
          </p:cNvSpPr>
          <p:nvPr>
            <p:ph type="title"/>
          </p:nvPr>
        </p:nvSpPr>
        <p:spPr/>
        <p:txBody>
          <a:bodyPr/>
          <a:lstStyle/>
          <a:p>
            <a:r>
              <a:rPr lang="en-GB" dirty="0"/>
              <a:t>Early hypothesis</a:t>
            </a:r>
          </a:p>
        </p:txBody>
      </p:sp>
      <p:sp>
        <p:nvSpPr>
          <p:cNvPr id="4" name="Slide Number Placeholder 3">
            <a:extLst>
              <a:ext uri="{FF2B5EF4-FFF2-40B4-BE49-F238E27FC236}">
                <a16:creationId xmlns:a16="http://schemas.microsoft.com/office/drawing/2014/main" id="{62055F6F-72F1-42B2-3301-8505C9CC8F38}"/>
              </a:ext>
            </a:extLst>
          </p:cNvPr>
          <p:cNvSpPr>
            <a:spLocks noGrp="1"/>
          </p:cNvSpPr>
          <p:nvPr>
            <p:ph type="sldNum" sz="quarter" idx="12"/>
          </p:nvPr>
        </p:nvSpPr>
        <p:spPr/>
        <p:txBody>
          <a:bodyPr/>
          <a:lstStyle/>
          <a:p>
            <a:fld id="{507B77E4-D16E-4E80-BECE-B10ACE50DA11}" type="slidenum">
              <a:rPr lang="en-GB" smtClean="0"/>
              <a:pPr/>
              <a:t>60</a:t>
            </a:fld>
            <a:endParaRPr lang="en-GB" dirty="0"/>
          </a:p>
        </p:txBody>
      </p:sp>
      <p:graphicFrame>
        <p:nvGraphicFramePr>
          <p:cNvPr id="3" name="Table 2">
            <a:extLst>
              <a:ext uri="{FF2B5EF4-FFF2-40B4-BE49-F238E27FC236}">
                <a16:creationId xmlns:a16="http://schemas.microsoft.com/office/drawing/2014/main" id="{C732635C-2F93-F023-C438-BA30F0F27092}"/>
              </a:ext>
            </a:extLst>
          </p:cNvPr>
          <p:cNvGraphicFramePr>
            <a:graphicFrameLocks noGrp="1"/>
          </p:cNvGraphicFramePr>
          <p:nvPr>
            <p:extLst>
              <p:ext uri="{D42A27DB-BD31-4B8C-83A1-F6EECF244321}">
                <p14:modId xmlns:p14="http://schemas.microsoft.com/office/powerpoint/2010/main" val="3688690316"/>
              </p:ext>
            </p:extLst>
          </p:nvPr>
        </p:nvGraphicFramePr>
        <p:xfrm>
          <a:off x="833439" y="1522221"/>
          <a:ext cx="6247846" cy="4963795"/>
        </p:xfrm>
        <a:graphic>
          <a:graphicData uri="http://schemas.openxmlformats.org/drawingml/2006/table">
            <a:tbl>
              <a:tblPr>
                <a:tableStyleId>{5C22544A-7EE6-4342-B048-85BDC9FD1C3A}</a:tableStyleId>
              </a:tblPr>
              <a:tblGrid>
                <a:gridCol w="6247846">
                  <a:extLst>
                    <a:ext uri="{9D8B030D-6E8A-4147-A177-3AD203B41FA5}">
                      <a16:colId xmlns:a16="http://schemas.microsoft.com/office/drawing/2014/main" val="1744710137"/>
                    </a:ext>
                  </a:extLst>
                </a:gridCol>
              </a:tblGrid>
              <a:tr h="4890865">
                <a:tc>
                  <a:txBody>
                    <a:bodyPr/>
                    <a:lstStyle/>
                    <a:p>
                      <a:pPr marL="0" lvl="0" indent="0" algn="l">
                        <a:lnSpc>
                          <a:spcPct val="100000"/>
                        </a:lnSpc>
                        <a:spcAft>
                          <a:spcPts val="600"/>
                        </a:spcAft>
                        <a:buFont typeface="Arial" panose="020B0604020202020204" pitchFamily="34" charset="0"/>
                        <a:buNone/>
                      </a:pPr>
                      <a:r>
                        <a:rPr lang="en-GB" sz="1600" b="1" dirty="0">
                          <a:effectLst/>
                          <a:latin typeface="Leelawadee UI Semilight" panose="020B0402040204020203" pitchFamily="34" charset="-34"/>
                          <a:cs typeface="Leelawadee UI Semilight" panose="020B0402040204020203" pitchFamily="34" charset="-34"/>
                        </a:rPr>
                        <a:t>Stakeholder feedback</a:t>
                      </a:r>
                    </a:p>
                    <a:p>
                      <a:pPr marL="285750" lvl="0" indent="-285750" algn="l">
                        <a:lnSpc>
                          <a:spcPct val="100000"/>
                        </a:lnSpc>
                        <a:spcAft>
                          <a:spcPts val="600"/>
                        </a:spcAft>
                        <a:buFont typeface="Arial" panose="020B0604020202020204" pitchFamily="34" charset="0"/>
                        <a:buChar char="•"/>
                      </a:pPr>
                      <a:r>
                        <a:rPr lang="en-GB" sz="1600" b="0" dirty="0">
                          <a:effectLst/>
                          <a:latin typeface="Leelawadee UI Semilight" panose="020B0402040204020203" pitchFamily="34" charset="-34"/>
                          <a:cs typeface="Leelawadee UI Semilight" panose="020B0402040204020203" pitchFamily="34" charset="-34"/>
                        </a:rPr>
                        <a:t>Surprise at the priority ward status for Lea and Larches</a:t>
                      </a:r>
                    </a:p>
                    <a:p>
                      <a:pPr marL="285750" lvl="0" indent="-285750" algn="l">
                        <a:lnSpc>
                          <a:spcPct val="100000"/>
                        </a:lnSpc>
                        <a:spcAft>
                          <a:spcPts val="600"/>
                        </a:spcAft>
                        <a:buFont typeface="Arial" panose="020B0604020202020204" pitchFamily="34" charset="0"/>
                        <a:buChar char="•"/>
                      </a:pPr>
                      <a:r>
                        <a:rPr lang="en-GB" sz="1600" b="0" dirty="0">
                          <a:effectLst/>
                          <a:latin typeface="Leelawadee UI Semilight" panose="020B0402040204020203" pitchFamily="34" charset="-34"/>
                          <a:cs typeface="Leelawadee UI Semilight" panose="020B0402040204020203" pitchFamily="34" charset="-34"/>
                        </a:rPr>
                        <a:t>Felt efforts would be better concentrated elsewhere</a:t>
                      </a:r>
                    </a:p>
                    <a:p>
                      <a:pPr marL="285750" lvl="0" indent="-285750" algn="l">
                        <a:lnSpc>
                          <a:spcPct val="100000"/>
                        </a:lnSpc>
                        <a:spcAft>
                          <a:spcPts val="600"/>
                        </a:spcAft>
                        <a:buFont typeface="Arial" panose="020B0604020202020204" pitchFamily="34" charset="0"/>
                        <a:buChar char="•"/>
                      </a:pPr>
                      <a:r>
                        <a:rPr lang="en-GB" sz="1600" b="0" dirty="0">
                          <a:effectLst/>
                          <a:latin typeface="Leelawadee UI Semilight" panose="020B0402040204020203" pitchFamily="34" charset="-34"/>
                          <a:cs typeface="Leelawadee UI Semilight" panose="020B0402040204020203" pitchFamily="34" charset="-34"/>
                        </a:rPr>
                        <a:t>City Council colleagues particularly vocal on this</a:t>
                      </a:r>
                    </a:p>
                    <a:p>
                      <a:pPr marL="285750" lvl="0" indent="-285750" algn="l">
                        <a:lnSpc>
                          <a:spcPct val="100000"/>
                        </a:lnSpc>
                        <a:spcAft>
                          <a:spcPts val="600"/>
                        </a:spcAft>
                        <a:buFont typeface="Arial" panose="020B0604020202020204" pitchFamily="34" charset="0"/>
                        <a:buChar char="•"/>
                      </a:pPr>
                      <a:r>
                        <a:rPr lang="en-GB" sz="1600" b="0" dirty="0">
                          <a:effectLst/>
                          <a:latin typeface="Leelawadee UI Semilight" panose="020B0402040204020203" pitchFamily="34" charset="-34"/>
                          <a:cs typeface="Leelawadee UI Semilight" panose="020B0402040204020203" pitchFamily="34" charset="-34"/>
                        </a:rPr>
                        <a:t>Led to questions and further interrogation of priority ward methodology nationally.</a:t>
                      </a:r>
                    </a:p>
                    <a:p>
                      <a:pPr marL="285750" lvl="0" indent="-285750" algn="l">
                        <a:lnSpc>
                          <a:spcPct val="100000"/>
                        </a:lnSpc>
                        <a:spcAft>
                          <a:spcPts val="600"/>
                        </a:spcAft>
                        <a:buFont typeface="Arial" panose="020B0604020202020204" pitchFamily="34" charset="0"/>
                        <a:buChar char="•"/>
                      </a:pPr>
                      <a:r>
                        <a:rPr lang="en-GB" sz="1600" b="0" dirty="0">
                          <a:effectLst/>
                          <a:latin typeface="Leelawadee UI Semilight" panose="020B0402040204020203" pitchFamily="34" charset="-34"/>
                          <a:cs typeface="Leelawadee UI Semilight" panose="020B0402040204020203" pitchFamily="34" charset="-34"/>
                        </a:rPr>
                        <a:t>Start to build profile of the ward to help focus on issues which can’t be ignored in Lea and Larches but also help serve as comparison against other ‘top 5’ wards highlighted to us by city council colleagues.</a:t>
                      </a:r>
                    </a:p>
                    <a:p>
                      <a:pPr marL="0" lvl="0" indent="0" algn="l">
                        <a:lnSpc>
                          <a:spcPct val="107000"/>
                        </a:lnSpc>
                        <a:buFont typeface="Arial" panose="020B0604020202020204" pitchFamily="34" charset="0"/>
                        <a:buNone/>
                      </a:pPr>
                      <a:endParaRPr lang="en-GB" sz="1600" b="0" dirty="0">
                        <a:effectLst/>
                        <a:latin typeface="Leelawadee UI Semilight" panose="020B0402040204020203" pitchFamily="34" charset="-34"/>
                        <a:cs typeface="Leelawadee UI Semilight" panose="020B0402040204020203" pitchFamily="34" charset="-34"/>
                      </a:endParaRPr>
                    </a:p>
                    <a:p>
                      <a:pPr marL="0" lvl="0" indent="0" algn="l">
                        <a:lnSpc>
                          <a:spcPct val="107000"/>
                        </a:lnSpc>
                        <a:buFont typeface="Arial" panose="020B0604020202020204" pitchFamily="34" charset="0"/>
                        <a:buNone/>
                      </a:pPr>
                      <a:r>
                        <a:rPr lang="en-GB" sz="1600" b="1" dirty="0">
                          <a:effectLst/>
                          <a:latin typeface="Leelawadee UI Semilight" panose="020B0402040204020203" pitchFamily="34" charset="-34"/>
                          <a:cs typeface="Leelawadee UI Semilight" panose="020B0402040204020203" pitchFamily="34" charset="-34"/>
                        </a:rPr>
                        <a:t>Using Aristotle we were able to drill down to a further hyper-local level for Lea and Larches. This clearly showed us that there was one smaller area in particular which was disproportionately affecting the data and likely driving the ‘priority ward’ status. This particular area included much of the Savick and Larches estates.</a:t>
                      </a:r>
                      <a:endParaRPr lang="en-GB" sz="1600" b="0" dirty="0">
                        <a:effectLst/>
                        <a:latin typeface="Leelawadee UI Semilight" panose="020B0402040204020203" pitchFamily="34" charset="-34"/>
                        <a:cs typeface="Leelawadee UI Semilight" panose="020B0402040204020203" pitchFamily="34" charset="-34"/>
                      </a:endParaRPr>
                    </a:p>
                    <a:p>
                      <a:pPr marL="0" lvl="0" indent="0" algn="l">
                        <a:lnSpc>
                          <a:spcPct val="107000"/>
                        </a:lnSpc>
                        <a:buFont typeface="Arial" panose="020B0604020202020204" pitchFamily="34" charset="0"/>
                        <a:buNone/>
                      </a:pPr>
                      <a:endParaRPr lang="en-GB" sz="1600" b="0" dirty="0">
                        <a:effectLst/>
                        <a:latin typeface="Leelawadee UI Semilight" panose="020B0402040204020203" pitchFamily="34" charset="-34"/>
                        <a:cs typeface="Leelawadee UI Semilight" panose="020B0402040204020203" pitchFamily="34" charset="-34"/>
                      </a:endParaRPr>
                    </a:p>
                    <a:p>
                      <a:pPr marL="0" lvl="0" indent="0" algn="l">
                        <a:lnSpc>
                          <a:spcPct val="107000"/>
                        </a:lnSpc>
                        <a:buFont typeface="Arial" panose="020B0604020202020204" pitchFamily="34" charset="0"/>
                        <a:buNone/>
                      </a:pPr>
                      <a:endParaRPr lang="en-GB" sz="1600" b="0" dirty="0">
                        <a:effectLst/>
                        <a:latin typeface="Leelawadee UI Semilight" panose="020B0402040204020203" pitchFamily="34" charset="-34"/>
                        <a:cs typeface="Leelawadee UI Semilight" panose="020B0402040204020203" pitchFamily="34" charset="-34"/>
                      </a:endParaRPr>
                    </a:p>
                  </a:txBody>
                  <a:tcPr marL="114300" marR="114300" marT="0" marB="0">
                    <a:noFill/>
                  </a:tcPr>
                </a:tc>
                <a:extLst>
                  <a:ext uri="{0D108BD9-81ED-4DB2-BD59-A6C34878D82A}">
                    <a16:rowId xmlns:a16="http://schemas.microsoft.com/office/drawing/2014/main" val="3996417556"/>
                  </a:ext>
                </a:extLst>
              </a:tr>
            </a:tbl>
          </a:graphicData>
        </a:graphic>
      </p:graphicFrame>
      <p:pic>
        <p:nvPicPr>
          <p:cNvPr id="10" name="Picture 9" descr="Map&#10;&#10;Description automatically generated">
            <a:extLst>
              <a:ext uri="{FF2B5EF4-FFF2-40B4-BE49-F238E27FC236}">
                <a16:creationId xmlns:a16="http://schemas.microsoft.com/office/drawing/2014/main" id="{50D135B1-0369-155A-F740-60A26308AE59}"/>
              </a:ext>
            </a:extLst>
          </p:cNvPr>
          <p:cNvPicPr>
            <a:picLocks noChangeAspect="1"/>
          </p:cNvPicPr>
          <p:nvPr/>
        </p:nvPicPr>
        <p:blipFill rotWithShape="1">
          <a:blip r:embed="rId3"/>
          <a:srcRect t="1663"/>
          <a:stretch/>
        </p:blipFill>
        <p:spPr>
          <a:xfrm>
            <a:off x="7329054" y="1552353"/>
            <a:ext cx="4526247" cy="4710224"/>
          </a:xfrm>
          <a:prstGeom prst="rect">
            <a:avLst/>
          </a:prstGeom>
        </p:spPr>
      </p:pic>
    </p:spTree>
    <p:extLst>
      <p:ext uri="{BB962C8B-B14F-4D97-AF65-F5344CB8AC3E}">
        <p14:creationId xmlns:p14="http://schemas.microsoft.com/office/powerpoint/2010/main" val="114262098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058B6D-D36F-7C4A-C109-117E3262EE79}"/>
              </a:ext>
            </a:extLst>
          </p:cNvPr>
          <p:cNvSpPr>
            <a:spLocks noGrp="1"/>
          </p:cNvSpPr>
          <p:nvPr>
            <p:ph type="title"/>
          </p:nvPr>
        </p:nvSpPr>
        <p:spPr/>
        <p:txBody>
          <a:bodyPr/>
          <a:lstStyle/>
          <a:p>
            <a:r>
              <a:rPr lang="en-GB" dirty="0"/>
              <a:t>Hyper-local level lens</a:t>
            </a:r>
          </a:p>
        </p:txBody>
      </p:sp>
      <p:graphicFrame>
        <p:nvGraphicFramePr>
          <p:cNvPr id="5" name="Content Placeholder 4">
            <a:extLst>
              <a:ext uri="{FF2B5EF4-FFF2-40B4-BE49-F238E27FC236}">
                <a16:creationId xmlns:a16="http://schemas.microsoft.com/office/drawing/2014/main" id="{B6A0EEF2-EAF7-1BF6-95B5-E500BECF284E}"/>
              </a:ext>
            </a:extLst>
          </p:cNvPr>
          <p:cNvGraphicFramePr>
            <a:graphicFrameLocks noGrp="1"/>
          </p:cNvGraphicFramePr>
          <p:nvPr>
            <p:ph idx="1"/>
            <p:extLst>
              <p:ext uri="{D42A27DB-BD31-4B8C-83A1-F6EECF244321}">
                <p14:modId xmlns:p14="http://schemas.microsoft.com/office/powerpoint/2010/main" val="1904917468"/>
              </p:ext>
            </p:extLst>
          </p:nvPr>
        </p:nvGraphicFramePr>
        <p:xfrm>
          <a:off x="838200" y="1690688"/>
          <a:ext cx="10515600" cy="4637911"/>
        </p:xfrm>
        <a:graphic>
          <a:graphicData uri="http://schemas.openxmlformats.org/drawingml/2006/table">
            <a:tbl>
              <a:tblPr>
                <a:tableStyleId>{5C22544A-7EE6-4342-B048-85BDC9FD1C3A}</a:tableStyleId>
              </a:tblPr>
              <a:tblGrid>
                <a:gridCol w="10515600">
                  <a:extLst>
                    <a:ext uri="{9D8B030D-6E8A-4147-A177-3AD203B41FA5}">
                      <a16:colId xmlns:a16="http://schemas.microsoft.com/office/drawing/2014/main" val="598783581"/>
                    </a:ext>
                  </a:extLst>
                </a:gridCol>
              </a:tblGrid>
              <a:tr h="4637911">
                <a:tc>
                  <a:txBody>
                    <a:bodyPr/>
                    <a:lstStyle/>
                    <a:p>
                      <a:pPr algn="l">
                        <a:lnSpc>
                          <a:spcPct val="107000"/>
                        </a:lnSpc>
                        <a:spcAft>
                          <a:spcPts val="800"/>
                        </a:spcAft>
                        <a:tabLst>
                          <a:tab pos="3956050" algn="l"/>
                        </a:tabLst>
                      </a:pPr>
                      <a:r>
                        <a:rPr lang="en-GB" sz="1600" dirty="0">
                          <a:effectLst/>
                          <a:latin typeface="Leelawadee UI Semilight" panose="020B0402040204020203" pitchFamily="34" charset="-34"/>
                          <a:cs typeface="Leelawadee UI Semilight" panose="020B0402040204020203" pitchFamily="34" charset="-34"/>
                        </a:rPr>
                        <a:t>When looking at this hyper-local area in isolation and comparing it to ward-level data for Preston wards that have been suggested as alternate ‘top 5’ priority wards based on an expanded methodology (</a:t>
                      </a:r>
                      <a:r>
                        <a:rPr lang="en-GB" sz="1600" dirty="0" err="1">
                          <a:effectLst/>
                          <a:latin typeface="Leelawadee UI Semilight" panose="020B0402040204020203" pitchFamily="34" charset="-34"/>
                          <a:cs typeface="Leelawadee UI Semilight" panose="020B0402040204020203" pitchFamily="34" charset="-34"/>
                        </a:rPr>
                        <a:t>Ribbleton</a:t>
                      </a:r>
                      <a:r>
                        <a:rPr lang="en-GB" sz="1600" dirty="0">
                          <a:effectLst/>
                          <a:latin typeface="Leelawadee UI Semilight" panose="020B0402040204020203" pitchFamily="34" charset="-34"/>
                          <a:cs typeface="Leelawadee UI Semilight" panose="020B0402040204020203" pitchFamily="34" charset="-34"/>
                        </a:rPr>
                        <a:t>, St Matthew’s, Brookfield, Deepdale and City Centre), we can see this area in Lea &amp; Larches has higher rates per 1,000 than those wards of:</a:t>
                      </a:r>
                    </a:p>
                    <a:p>
                      <a:pPr marL="342900" lvl="0" indent="-342900" algn="l">
                        <a:lnSpc>
                          <a:spcPct val="107000"/>
                        </a:lnSpc>
                        <a:buFont typeface="Arial" panose="020B0604020202020204" pitchFamily="34" charset="0"/>
                        <a:buChar char="-"/>
                        <a:tabLst>
                          <a:tab pos="3956050" algn="l"/>
                        </a:tabLst>
                      </a:pPr>
                      <a:r>
                        <a:rPr lang="en-GB" sz="1600" dirty="0">
                          <a:effectLst/>
                          <a:latin typeface="Leelawadee UI Semilight" panose="020B0402040204020203" pitchFamily="34" charset="-34"/>
                          <a:cs typeface="Leelawadee UI Semilight" panose="020B0402040204020203" pitchFamily="34" charset="-34"/>
                        </a:rPr>
                        <a:t>BMI</a:t>
                      </a:r>
                    </a:p>
                    <a:p>
                      <a:pPr marL="342900" lvl="0" indent="-342900" algn="l">
                        <a:lnSpc>
                          <a:spcPct val="107000"/>
                        </a:lnSpc>
                        <a:buFont typeface="Arial" panose="020B0604020202020204" pitchFamily="34" charset="0"/>
                        <a:buChar char="-"/>
                        <a:tabLst>
                          <a:tab pos="3956050" algn="l"/>
                        </a:tabLst>
                      </a:pPr>
                      <a:r>
                        <a:rPr lang="en-GB" sz="1600" dirty="0">
                          <a:effectLst/>
                          <a:latin typeface="Leelawadee UI Semilight" panose="020B0402040204020203" pitchFamily="34" charset="-34"/>
                          <a:cs typeface="Leelawadee UI Semilight" panose="020B0402040204020203" pitchFamily="34" charset="-34"/>
                        </a:rPr>
                        <a:t>Childhood obesity</a:t>
                      </a:r>
                    </a:p>
                    <a:p>
                      <a:pPr marL="342900" lvl="0" indent="-342900" algn="l">
                        <a:lnSpc>
                          <a:spcPct val="107000"/>
                        </a:lnSpc>
                        <a:buFont typeface="Arial" panose="020B0604020202020204" pitchFamily="34" charset="0"/>
                        <a:buChar char="-"/>
                        <a:tabLst>
                          <a:tab pos="3956050" algn="l"/>
                        </a:tabLst>
                      </a:pPr>
                      <a:r>
                        <a:rPr lang="en-GB" sz="1600" dirty="0">
                          <a:effectLst/>
                          <a:latin typeface="Leelawadee UI Semilight" panose="020B0402040204020203" pitchFamily="34" charset="-34"/>
                          <a:cs typeface="Leelawadee UI Semilight" panose="020B0402040204020203" pitchFamily="34" charset="-34"/>
                        </a:rPr>
                        <a:t>Complex Long-Term Conditions </a:t>
                      </a:r>
                    </a:p>
                    <a:p>
                      <a:pPr marL="342900" lvl="0" indent="-342900" algn="l">
                        <a:lnSpc>
                          <a:spcPct val="107000"/>
                        </a:lnSpc>
                        <a:buFont typeface="Arial" panose="020B0604020202020204" pitchFamily="34" charset="0"/>
                        <a:buChar char="-"/>
                        <a:tabLst>
                          <a:tab pos="3956050" algn="l"/>
                        </a:tabLst>
                      </a:pPr>
                      <a:r>
                        <a:rPr lang="en-GB" sz="1600" dirty="0">
                          <a:effectLst/>
                          <a:latin typeface="Leelawadee UI Semilight" panose="020B0402040204020203" pitchFamily="34" charset="-34"/>
                          <a:cs typeface="Leelawadee UI Semilight" panose="020B0402040204020203" pitchFamily="34" charset="-34"/>
                        </a:rPr>
                        <a:t>Multi-Comorbidities</a:t>
                      </a:r>
                    </a:p>
                    <a:p>
                      <a:pPr marL="342900" lvl="0" indent="-342900" algn="l">
                        <a:lnSpc>
                          <a:spcPct val="107000"/>
                        </a:lnSpc>
                        <a:buFont typeface="Arial" panose="020B0604020202020204" pitchFamily="34" charset="0"/>
                        <a:buChar char="-"/>
                        <a:tabLst>
                          <a:tab pos="3956050" algn="l"/>
                        </a:tabLst>
                      </a:pPr>
                      <a:r>
                        <a:rPr lang="en-GB" sz="1600" dirty="0">
                          <a:effectLst/>
                          <a:latin typeface="Leelawadee UI Semilight" panose="020B0402040204020203" pitchFamily="34" charset="-34"/>
                          <a:cs typeface="Leelawadee UI Semilight" panose="020B0402040204020203" pitchFamily="34" charset="-34"/>
                        </a:rPr>
                        <a:t>Respiratory &amp; Housing Issues</a:t>
                      </a:r>
                    </a:p>
                    <a:p>
                      <a:pPr marL="342900" lvl="0" indent="-342900" algn="l">
                        <a:lnSpc>
                          <a:spcPct val="107000"/>
                        </a:lnSpc>
                        <a:buFont typeface="Arial" panose="020B0604020202020204" pitchFamily="34" charset="0"/>
                        <a:buChar char="-"/>
                        <a:tabLst>
                          <a:tab pos="3956050" algn="l"/>
                        </a:tabLst>
                      </a:pPr>
                      <a:r>
                        <a:rPr lang="en-GB" sz="1600" dirty="0">
                          <a:effectLst/>
                          <a:latin typeface="Leelawadee UI Semilight" panose="020B0402040204020203" pitchFamily="34" charset="-34"/>
                          <a:cs typeface="Leelawadee UI Semilight" panose="020B0402040204020203" pitchFamily="34" charset="-34"/>
                        </a:rPr>
                        <a:t>Asthma</a:t>
                      </a:r>
                    </a:p>
                    <a:p>
                      <a:pPr marL="342900" lvl="0" indent="-342900" algn="l">
                        <a:lnSpc>
                          <a:spcPct val="107000"/>
                        </a:lnSpc>
                        <a:buFont typeface="Arial" panose="020B0604020202020204" pitchFamily="34" charset="0"/>
                        <a:buChar char="-"/>
                        <a:tabLst>
                          <a:tab pos="3956050" algn="l"/>
                        </a:tabLst>
                      </a:pPr>
                      <a:r>
                        <a:rPr lang="en-GB" sz="1600" dirty="0">
                          <a:effectLst/>
                          <a:latin typeface="Leelawadee UI Semilight" panose="020B0402040204020203" pitchFamily="34" charset="-34"/>
                          <a:cs typeface="Leelawadee UI Semilight" panose="020B0402040204020203" pitchFamily="34" charset="-34"/>
                        </a:rPr>
                        <a:t>Chronic Kidney Disease</a:t>
                      </a:r>
                    </a:p>
                    <a:p>
                      <a:pPr marL="0" lvl="0" indent="0" algn="l">
                        <a:lnSpc>
                          <a:spcPct val="107000"/>
                        </a:lnSpc>
                        <a:buFont typeface="Arial" panose="020B0604020202020204" pitchFamily="34" charset="0"/>
                        <a:buNone/>
                        <a:tabLst>
                          <a:tab pos="3956050" algn="l"/>
                        </a:tabLst>
                      </a:pPr>
                      <a:endParaRPr lang="en-GB" sz="1600" dirty="0">
                        <a:effectLst/>
                        <a:latin typeface="Leelawadee UI Semilight" panose="020B0402040204020203" pitchFamily="34" charset="-34"/>
                        <a:cs typeface="Leelawadee UI Semilight" panose="020B0402040204020203" pitchFamily="34" charset="-34"/>
                      </a:endParaRPr>
                    </a:p>
                  </a:txBody>
                  <a:tcPr marL="114300" marR="114300" marT="0" marB="0">
                    <a:noFill/>
                  </a:tcPr>
                </a:tc>
                <a:extLst>
                  <a:ext uri="{0D108BD9-81ED-4DB2-BD59-A6C34878D82A}">
                    <a16:rowId xmlns:a16="http://schemas.microsoft.com/office/drawing/2014/main" val="588312311"/>
                  </a:ext>
                </a:extLst>
              </a:tr>
            </a:tbl>
          </a:graphicData>
        </a:graphic>
      </p:graphicFrame>
      <p:sp>
        <p:nvSpPr>
          <p:cNvPr id="4" name="Slide Number Placeholder 3">
            <a:extLst>
              <a:ext uri="{FF2B5EF4-FFF2-40B4-BE49-F238E27FC236}">
                <a16:creationId xmlns:a16="http://schemas.microsoft.com/office/drawing/2014/main" id="{791681F6-CCAD-A4E3-4EF4-3831A93F0B87}"/>
              </a:ext>
            </a:extLst>
          </p:cNvPr>
          <p:cNvSpPr>
            <a:spLocks noGrp="1"/>
          </p:cNvSpPr>
          <p:nvPr>
            <p:ph type="sldNum" sz="quarter" idx="12"/>
          </p:nvPr>
        </p:nvSpPr>
        <p:spPr/>
        <p:txBody>
          <a:bodyPr/>
          <a:lstStyle/>
          <a:p>
            <a:fld id="{507B77E4-D16E-4E80-BECE-B10ACE50DA11}" type="slidenum">
              <a:rPr lang="en-GB" smtClean="0"/>
              <a:pPr/>
              <a:t>61</a:t>
            </a:fld>
            <a:endParaRPr lang="en-GB" dirty="0"/>
          </a:p>
        </p:txBody>
      </p:sp>
      <p:sp>
        <p:nvSpPr>
          <p:cNvPr id="7" name="TextBox 6">
            <a:extLst>
              <a:ext uri="{FF2B5EF4-FFF2-40B4-BE49-F238E27FC236}">
                <a16:creationId xmlns:a16="http://schemas.microsoft.com/office/drawing/2014/main" id="{74DA87B4-1871-A536-5929-932EE2DF3169}"/>
              </a:ext>
            </a:extLst>
          </p:cNvPr>
          <p:cNvSpPr txBox="1"/>
          <p:nvPr/>
        </p:nvSpPr>
        <p:spPr>
          <a:xfrm>
            <a:off x="4583474" y="2762284"/>
            <a:ext cx="6129336" cy="1917256"/>
          </a:xfrm>
          <a:prstGeom prst="rect">
            <a:avLst/>
          </a:prstGeom>
          <a:noFill/>
        </p:spPr>
        <p:txBody>
          <a:bodyPr wrap="square">
            <a:spAutoFit/>
          </a:bodyPr>
          <a:lstStyle/>
          <a:p>
            <a:pPr marL="342900" lvl="0" indent="-342900" algn="l">
              <a:lnSpc>
                <a:spcPct val="107000"/>
              </a:lnSpc>
              <a:buFont typeface="Arial" panose="020B0604020202020204" pitchFamily="34" charset="0"/>
              <a:buChar char="-"/>
              <a:tabLst>
                <a:tab pos="3956050" algn="l"/>
              </a:tabLst>
            </a:pPr>
            <a:r>
              <a:rPr lang="en-GB" sz="1600" dirty="0">
                <a:effectLst/>
                <a:latin typeface="Leelawadee UI Semilight" panose="020B0402040204020203" pitchFamily="34" charset="-34"/>
                <a:cs typeface="Leelawadee UI Semilight" panose="020B0402040204020203" pitchFamily="34" charset="-34"/>
              </a:rPr>
              <a:t>Chronic Obstructive Pulmonary Disease</a:t>
            </a:r>
          </a:p>
          <a:p>
            <a:pPr marL="342900" lvl="0" indent="-342900" algn="l">
              <a:lnSpc>
                <a:spcPct val="107000"/>
              </a:lnSpc>
              <a:buFont typeface="Arial" panose="020B0604020202020204" pitchFamily="34" charset="0"/>
              <a:buChar char="-"/>
              <a:tabLst>
                <a:tab pos="3956050" algn="l"/>
              </a:tabLst>
            </a:pPr>
            <a:r>
              <a:rPr lang="en-GB" sz="1600" dirty="0">
                <a:effectLst/>
                <a:latin typeface="Leelawadee UI Semilight" panose="020B0402040204020203" pitchFamily="34" charset="-34"/>
                <a:cs typeface="Leelawadee UI Semilight" panose="020B0402040204020203" pitchFamily="34" charset="-34"/>
              </a:rPr>
              <a:t>Depression</a:t>
            </a:r>
          </a:p>
          <a:p>
            <a:pPr marL="342900" lvl="0" indent="-342900" algn="l">
              <a:lnSpc>
                <a:spcPct val="107000"/>
              </a:lnSpc>
              <a:buFont typeface="Arial" panose="020B0604020202020204" pitchFamily="34" charset="0"/>
              <a:buChar char="-"/>
              <a:tabLst>
                <a:tab pos="3956050" algn="l"/>
              </a:tabLst>
            </a:pPr>
            <a:r>
              <a:rPr lang="en-GB" sz="1600" dirty="0">
                <a:effectLst/>
                <a:latin typeface="Leelawadee UI Semilight" panose="020B0402040204020203" pitchFamily="34" charset="-34"/>
                <a:cs typeface="Leelawadee UI Semilight" panose="020B0402040204020203" pitchFamily="34" charset="-34"/>
              </a:rPr>
              <a:t>Diabetes</a:t>
            </a:r>
          </a:p>
          <a:p>
            <a:pPr marL="342900" lvl="0" indent="-342900" algn="l">
              <a:lnSpc>
                <a:spcPct val="107000"/>
              </a:lnSpc>
              <a:buFont typeface="Arial" panose="020B0604020202020204" pitchFamily="34" charset="0"/>
              <a:buChar char="-"/>
              <a:tabLst>
                <a:tab pos="3956050" algn="l"/>
              </a:tabLst>
            </a:pPr>
            <a:r>
              <a:rPr lang="en-GB" sz="1600" dirty="0">
                <a:effectLst/>
                <a:latin typeface="Leelawadee UI Semilight" panose="020B0402040204020203" pitchFamily="34" charset="-34"/>
                <a:cs typeface="Leelawadee UI Semilight" panose="020B0402040204020203" pitchFamily="34" charset="-34"/>
              </a:rPr>
              <a:t>Epilepsy</a:t>
            </a:r>
          </a:p>
          <a:p>
            <a:pPr marL="342900" lvl="0" indent="-342900" algn="l">
              <a:lnSpc>
                <a:spcPct val="107000"/>
              </a:lnSpc>
              <a:buFont typeface="Arial" panose="020B0604020202020204" pitchFamily="34" charset="0"/>
              <a:buChar char="-"/>
              <a:tabLst>
                <a:tab pos="3956050" algn="l"/>
              </a:tabLst>
            </a:pPr>
            <a:r>
              <a:rPr lang="en-GB" sz="1600" dirty="0">
                <a:effectLst/>
                <a:latin typeface="Leelawadee UI Semilight" panose="020B0402040204020203" pitchFamily="34" charset="-34"/>
                <a:cs typeface="Leelawadee UI Semilight" panose="020B0402040204020203" pitchFamily="34" charset="-34"/>
              </a:rPr>
              <a:t>Hypertension</a:t>
            </a:r>
          </a:p>
          <a:p>
            <a:pPr marL="342900" lvl="0" indent="-342900" algn="l">
              <a:lnSpc>
                <a:spcPct val="107000"/>
              </a:lnSpc>
              <a:buFont typeface="Arial" panose="020B0604020202020204" pitchFamily="34" charset="0"/>
              <a:buChar char="-"/>
              <a:tabLst>
                <a:tab pos="3956050" algn="l"/>
              </a:tabLst>
            </a:pPr>
            <a:r>
              <a:rPr lang="en-GB" sz="1600" dirty="0">
                <a:effectLst/>
                <a:latin typeface="Leelawadee UI Semilight" panose="020B0402040204020203" pitchFamily="34" charset="-34"/>
                <a:cs typeface="Leelawadee UI Semilight" panose="020B0402040204020203" pitchFamily="34" charset="-34"/>
              </a:rPr>
              <a:t>Mental Health</a:t>
            </a:r>
          </a:p>
          <a:p>
            <a:pPr marL="342900" lvl="0" indent="-342900" algn="l">
              <a:lnSpc>
                <a:spcPct val="107000"/>
              </a:lnSpc>
              <a:buFont typeface="Arial" panose="020B0604020202020204" pitchFamily="34" charset="0"/>
              <a:buChar char="-"/>
              <a:tabLst>
                <a:tab pos="3956050" algn="l"/>
              </a:tabLst>
            </a:pPr>
            <a:r>
              <a:rPr lang="en-GB" sz="1600" dirty="0">
                <a:effectLst/>
                <a:latin typeface="Leelawadee UI Semilight" panose="020B0402040204020203" pitchFamily="34" charset="-34"/>
                <a:cs typeface="Leelawadee UI Semilight" panose="020B0402040204020203" pitchFamily="34" charset="-34"/>
              </a:rPr>
              <a:t>Peripheral Arterial Disease</a:t>
            </a:r>
          </a:p>
        </p:txBody>
      </p:sp>
    </p:spTree>
    <p:extLst>
      <p:ext uri="{BB962C8B-B14F-4D97-AF65-F5344CB8AC3E}">
        <p14:creationId xmlns:p14="http://schemas.microsoft.com/office/powerpoint/2010/main" val="123153804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DD264B-3502-4BC8-95A8-50B16560B1F0}"/>
              </a:ext>
            </a:extLst>
          </p:cNvPr>
          <p:cNvSpPr>
            <a:spLocks noGrp="1"/>
          </p:cNvSpPr>
          <p:nvPr>
            <p:ph type="title"/>
          </p:nvPr>
        </p:nvSpPr>
        <p:spPr/>
        <p:txBody>
          <a:bodyPr/>
          <a:lstStyle/>
          <a:p>
            <a:r>
              <a:rPr lang="en-GB" dirty="0"/>
              <a:t>Initial findings and recommendations</a:t>
            </a:r>
          </a:p>
        </p:txBody>
      </p:sp>
      <p:sp>
        <p:nvSpPr>
          <p:cNvPr id="4" name="Slide Number Placeholder 3">
            <a:extLst>
              <a:ext uri="{FF2B5EF4-FFF2-40B4-BE49-F238E27FC236}">
                <a16:creationId xmlns:a16="http://schemas.microsoft.com/office/drawing/2014/main" id="{76A5223F-70CC-4964-8452-AEB3094D38A6}"/>
              </a:ext>
            </a:extLst>
          </p:cNvPr>
          <p:cNvSpPr>
            <a:spLocks noGrp="1"/>
          </p:cNvSpPr>
          <p:nvPr>
            <p:ph type="sldNum" sz="quarter" idx="12"/>
          </p:nvPr>
        </p:nvSpPr>
        <p:spPr/>
        <p:txBody>
          <a:bodyPr/>
          <a:lstStyle/>
          <a:p>
            <a:fld id="{507B77E4-D16E-4E80-BECE-B10ACE50DA11}" type="slidenum">
              <a:rPr lang="en-GB" smtClean="0"/>
              <a:pPr/>
              <a:t>62</a:t>
            </a:fld>
            <a:endParaRPr lang="en-GB" dirty="0"/>
          </a:p>
        </p:txBody>
      </p:sp>
      <p:sp>
        <p:nvSpPr>
          <p:cNvPr id="14" name="TextBox 13">
            <a:extLst>
              <a:ext uri="{FF2B5EF4-FFF2-40B4-BE49-F238E27FC236}">
                <a16:creationId xmlns:a16="http://schemas.microsoft.com/office/drawing/2014/main" id="{EADFEEE2-424E-B2D3-65AD-C35618F20D3E}"/>
              </a:ext>
            </a:extLst>
          </p:cNvPr>
          <p:cNvSpPr txBox="1"/>
          <p:nvPr/>
        </p:nvSpPr>
        <p:spPr>
          <a:xfrm>
            <a:off x="838200" y="1560802"/>
            <a:ext cx="10356273" cy="4770537"/>
          </a:xfrm>
          <a:prstGeom prst="rect">
            <a:avLst/>
          </a:prstGeom>
          <a:noFill/>
        </p:spPr>
        <p:txBody>
          <a:bodyPr wrap="square">
            <a:spAutoFit/>
          </a:bodyPr>
          <a:lstStyle/>
          <a:p>
            <a:pPr marL="285750" indent="-285750">
              <a:buFont typeface="Arial" panose="020B0604020202020204" pitchFamily="34" charset="0"/>
              <a:buChar char="•"/>
            </a:pPr>
            <a:r>
              <a:rPr lang="en-GB" sz="1600" dirty="0">
                <a:latin typeface="Leelawadee UI Semilight" panose="020B0402040204020203" pitchFamily="34" charset="-34"/>
                <a:cs typeface="Leelawadee UI Semilight" panose="020B0402040204020203" pitchFamily="34" charset="-34"/>
              </a:rPr>
              <a:t>Better understanding of the barriers to accessing primary care including availability/ease of booking appointments and physical access to services – including transport.</a:t>
            </a:r>
          </a:p>
          <a:p>
            <a:pPr marL="285750" indent="-285750">
              <a:buFont typeface="Arial" panose="020B0604020202020204" pitchFamily="34" charset="0"/>
              <a:buChar char="•"/>
            </a:pPr>
            <a:endParaRPr lang="en-GB" sz="1600" dirty="0">
              <a:latin typeface="Leelawadee UI Semilight" panose="020B0402040204020203" pitchFamily="34" charset="-34"/>
              <a:cs typeface="Leelawadee UI Semilight" panose="020B0402040204020203" pitchFamily="34" charset="-34"/>
            </a:endParaRPr>
          </a:p>
          <a:p>
            <a:pPr marL="285750" indent="-285750">
              <a:buFont typeface="Arial" panose="020B0604020202020204" pitchFamily="34" charset="0"/>
              <a:buChar char="•"/>
            </a:pPr>
            <a:r>
              <a:rPr lang="en-GB" sz="1600" dirty="0">
                <a:latin typeface="Leelawadee UI Semilight" panose="020B0402040204020203" pitchFamily="34" charset="-34"/>
                <a:cs typeface="Leelawadee UI Semilight" panose="020B0402040204020203" pitchFamily="34" charset="-34"/>
              </a:rPr>
              <a:t>Explore potential risks/impacts of continuing cost of living crisis, and consider opportunities to support communities</a:t>
            </a:r>
          </a:p>
          <a:p>
            <a:pPr marL="285750" indent="-285750">
              <a:buFont typeface="Arial" panose="020B0604020202020204" pitchFamily="34" charset="0"/>
              <a:buChar char="•"/>
            </a:pPr>
            <a:endParaRPr lang="en-GB" sz="1600" dirty="0">
              <a:latin typeface="Leelawadee UI Semilight" panose="020B0402040204020203" pitchFamily="34" charset="-34"/>
              <a:cs typeface="Leelawadee UI Semilight" panose="020B0402040204020203" pitchFamily="34" charset="-34"/>
            </a:endParaRPr>
          </a:p>
          <a:p>
            <a:pPr marL="285750" indent="-285750">
              <a:buFont typeface="Arial" panose="020B0604020202020204" pitchFamily="34" charset="0"/>
              <a:buChar char="•"/>
            </a:pPr>
            <a:r>
              <a:rPr lang="en-GB" sz="1600" dirty="0">
                <a:latin typeface="Leelawadee UI Semilight" panose="020B0402040204020203" pitchFamily="34" charset="-34"/>
                <a:cs typeface="Leelawadee UI Semilight" panose="020B0402040204020203" pitchFamily="34" charset="-34"/>
              </a:rPr>
              <a:t>Explore how we can improve community knowledge and understanding of the services and support available to them, including help to overcome any barriers to access. </a:t>
            </a:r>
          </a:p>
          <a:p>
            <a:pPr marL="285750" indent="-285750">
              <a:buFont typeface="Arial" panose="020B0604020202020204" pitchFamily="34" charset="0"/>
              <a:buChar char="•"/>
            </a:pPr>
            <a:endParaRPr lang="en-GB" sz="1600" dirty="0">
              <a:latin typeface="Leelawadee UI Semilight" panose="020B0402040204020203" pitchFamily="34" charset="-34"/>
              <a:cs typeface="Leelawadee UI Semilight" panose="020B0402040204020203" pitchFamily="34" charset="-34"/>
            </a:endParaRPr>
          </a:p>
          <a:p>
            <a:pPr marL="285750" indent="-285750">
              <a:buFont typeface="Arial" panose="020B0604020202020204" pitchFamily="34" charset="0"/>
              <a:buChar char="•"/>
            </a:pPr>
            <a:r>
              <a:rPr lang="en-GB" sz="1600" dirty="0">
                <a:latin typeface="Leelawadee UI Semilight" panose="020B0402040204020203" pitchFamily="34" charset="-34"/>
                <a:cs typeface="Leelawadee UI Semilight" panose="020B0402040204020203" pitchFamily="34" charset="-34"/>
              </a:rPr>
              <a:t>Develop deeper understanding of how frail patients are managed in the community and explore further relevant interventions to better manage this cohort, including falls prevention. Also consider interventions in relation to those who are vulnerable to becoming frail (prevention/early intervention)</a:t>
            </a:r>
          </a:p>
          <a:p>
            <a:pPr marL="285750" indent="-285750">
              <a:buFont typeface="Arial" panose="020B0604020202020204" pitchFamily="34" charset="0"/>
              <a:buChar char="•"/>
            </a:pPr>
            <a:endParaRPr lang="en-GB" sz="1600" dirty="0">
              <a:latin typeface="Leelawadee UI Semilight" panose="020B0402040204020203" pitchFamily="34" charset="-34"/>
              <a:cs typeface="Leelawadee UI Semilight" panose="020B0402040204020203" pitchFamily="34" charset="-34"/>
            </a:endParaRPr>
          </a:p>
          <a:p>
            <a:pPr marL="285750" indent="-285750">
              <a:buFont typeface="Arial" panose="020B0604020202020204" pitchFamily="34" charset="0"/>
              <a:buChar char="•"/>
            </a:pPr>
            <a:r>
              <a:rPr lang="en-GB" sz="1600" dirty="0">
                <a:latin typeface="Leelawadee UI Semilight" panose="020B0402040204020203" pitchFamily="34" charset="-34"/>
                <a:cs typeface="Leelawadee UI Semilight" panose="020B0402040204020203" pitchFamily="34" charset="-34"/>
              </a:rPr>
              <a:t>Further explore the data in relation to female health to develop deeper understanding of drivers/causes and consider relevant interventions.</a:t>
            </a:r>
          </a:p>
          <a:p>
            <a:pPr marL="285750" indent="-285750">
              <a:buFont typeface="Arial" panose="020B0604020202020204" pitchFamily="34" charset="0"/>
              <a:buChar char="•"/>
            </a:pPr>
            <a:endParaRPr lang="en-GB" sz="1600" dirty="0">
              <a:latin typeface="Leelawadee UI Semilight" panose="020B0402040204020203" pitchFamily="34" charset="-34"/>
              <a:cs typeface="Leelawadee UI Semilight" panose="020B0402040204020203" pitchFamily="34" charset="-34"/>
            </a:endParaRPr>
          </a:p>
          <a:p>
            <a:pPr marL="285750" indent="-285750">
              <a:buFont typeface="Arial" panose="020B0604020202020204" pitchFamily="34" charset="0"/>
              <a:buChar char="•"/>
            </a:pPr>
            <a:r>
              <a:rPr lang="en-GB" sz="1600" dirty="0">
                <a:latin typeface="Leelawadee UI Semilight" panose="020B0402040204020203" pitchFamily="34" charset="-34"/>
                <a:cs typeface="Leelawadee UI Semilight" panose="020B0402040204020203" pitchFamily="34" charset="-34"/>
              </a:rPr>
              <a:t>Work with partners and the local community to better understand factors that are driving high disease prevalence and admission rates in Lea &amp; Larches, particularly in the hyper-local area around Larches and Savick estates. </a:t>
            </a:r>
          </a:p>
        </p:txBody>
      </p:sp>
    </p:spTree>
    <p:extLst>
      <p:ext uri="{BB962C8B-B14F-4D97-AF65-F5344CB8AC3E}">
        <p14:creationId xmlns:p14="http://schemas.microsoft.com/office/powerpoint/2010/main" val="346311907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DD264B-3502-4BC8-95A8-50B16560B1F0}"/>
              </a:ext>
            </a:extLst>
          </p:cNvPr>
          <p:cNvSpPr>
            <a:spLocks noGrp="1"/>
          </p:cNvSpPr>
          <p:nvPr>
            <p:ph type="title"/>
          </p:nvPr>
        </p:nvSpPr>
        <p:spPr/>
        <p:txBody>
          <a:bodyPr/>
          <a:lstStyle/>
          <a:p>
            <a:r>
              <a:rPr lang="en-GB" dirty="0"/>
              <a:t>Short-term interventions</a:t>
            </a:r>
          </a:p>
        </p:txBody>
      </p:sp>
      <p:sp>
        <p:nvSpPr>
          <p:cNvPr id="3" name="Content Placeholder 2">
            <a:extLst>
              <a:ext uri="{FF2B5EF4-FFF2-40B4-BE49-F238E27FC236}">
                <a16:creationId xmlns:a16="http://schemas.microsoft.com/office/drawing/2014/main" id="{AA88B5E6-29CE-488C-94BF-3005F7F7387D}"/>
              </a:ext>
            </a:extLst>
          </p:cNvPr>
          <p:cNvSpPr>
            <a:spLocks noGrp="1"/>
          </p:cNvSpPr>
          <p:nvPr>
            <p:ph idx="1"/>
          </p:nvPr>
        </p:nvSpPr>
        <p:spPr>
          <a:xfrm>
            <a:off x="838200" y="1590676"/>
            <a:ext cx="10177130" cy="4765674"/>
          </a:xfrm>
        </p:spPr>
        <p:txBody>
          <a:bodyPr>
            <a:normAutofit/>
          </a:bodyPr>
          <a:lstStyle/>
          <a:p>
            <a:pPr marL="228600"/>
            <a:r>
              <a:rPr lang="en-GB" sz="1600" dirty="0">
                <a:solidFill>
                  <a:schemeClr val="tx1"/>
                </a:solidFill>
                <a:effectLst/>
                <a:latin typeface="Leelawadee UI Semilight" panose="020B0402040204020203" pitchFamily="34" charset="-34"/>
                <a:ea typeface="Calibri" panose="020F0502020204030204" pitchFamily="34" charset="0"/>
                <a:cs typeface="Leelawadee UI Semilight" panose="020B0402040204020203" pitchFamily="34" charset="-34"/>
              </a:rPr>
              <a:t>We created a small grant fund for local community-based organisations to bid for funding from.  The broad purpose was to address issues or further explore initial KLOEs gathered from our findings to date as well as also further support building community resilience and development of local capability for community support.</a:t>
            </a:r>
          </a:p>
          <a:p>
            <a:pPr marL="228600"/>
            <a:r>
              <a:rPr lang="en-GB" sz="1600" dirty="0">
                <a:solidFill>
                  <a:schemeClr val="tx1"/>
                </a:solidFill>
                <a:latin typeface="Leelawadee UI Semilight" panose="020B0402040204020203" pitchFamily="34" charset="-34"/>
                <a:ea typeface="Calibri" panose="020F0502020204030204" pitchFamily="34" charset="0"/>
                <a:cs typeface="Leelawadee UI Semilight" panose="020B0402040204020203" pitchFamily="34" charset="-34"/>
              </a:rPr>
              <a:t>A funding panel was formed with representation from the ICB, City Council, Greater Preston PCN and Community Futures.</a:t>
            </a:r>
          </a:p>
          <a:p>
            <a:pPr marL="228600"/>
            <a:r>
              <a:rPr lang="en-GB" sz="1600" dirty="0">
                <a:solidFill>
                  <a:schemeClr val="tx1"/>
                </a:solidFill>
                <a:latin typeface="Leelawadee UI Semilight" panose="020B0402040204020203" pitchFamily="34" charset="-34"/>
                <a:ea typeface="Calibri" panose="020F0502020204030204" pitchFamily="34" charset="0"/>
                <a:cs typeface="Leelawadee UI Semilight" panose="020B0402040204020203" pitchFamily="34" charset="-34"/>
              </a:rPr>
              <a:t>Funding was provided to four projects:</a:t>
            </a:r>
          </a:p>
          <a:p>
            <a:pPr lvl="1"/>
            <a:r>
              <a:rPr lang="en-GB" sz="1600" b="1" dirty="0">
                <a:solidFill>
                  <a:schemeClr val="tx1"/>
                </a:solidFill>
                <a:effectLst/>
                <a:latin typeface="Leelawadee UI Semilight" panose="020B0402040204020203" pitchFamily="34" charset="-34"/>
                <a:ea typeface="Calibri" panose="020F0502020204030204" pitchFamily="34" charset="0"/>
                <a:cs typeface="Leelawadee UI Semilight" panose="020B0402040204020203" pitchFamily="34" charset="-34"/>
              </a:rPr>
              <a:t>Preston Care &amp; Repair </a:t>
            </a:r>
            <a:r>
              <a:rPr lang="en-GB" sz="1600" dirty="0">
                <a:solidFill>
                  <a:schemeClr val="tx1"/>
                </a:solidFill>
                <a:effectLst/>
                <a:latin typeface="Leelawadee UI Semilight" panose="020B0402040204020203" pitchFamily="34" charset="-34"/>
                <a:ea typeface="Calibri" panose="020F0502020204030204" pitchFamily="34" charset="0"/>
                <a:cs typeface="Leelawadee UI Semilight" panose="020B0402040204020203" pitchFamily="34" charset="-34"/>
              </a:rPr>
              <a:t>– Healthy Homes Assessments for an identified cohort of patients with assessed frailty or diagnosed respiratory issues. Criteria for eligibility was designed with PCN HICL.</a:t>
            </a:r>
          </a:p>
          <a:p>
            <a:pPr lvl="1"/>
            <a:r>
              <a:rPr lang="en-GB" sz="1600" b="1" dirty="0">
                <a:solidFill>
                  <a:schemeClr val="tx1"/>
                </a:solidFill>
                <a:latin typeface="Leelawadee UI Semilight" panose="020B0402040204020203" pitchFamily="34" charset="-34"/>
                <a:ea typeface="Calibri" panose="020F0502020204030204" pitchFamily="34" charset="0"/>
                <a:cs typeface="Leelawadee UI Semilight" panose="020B0402040204020203" pitchFamily="34" charset="-34"/>
              </a:rPr>
              <a:t>St Bernard's Community Hub </a:t>
            </a:r>
            <a:r>
              <a:rPr lang="en-GB" sz="1600" dirty="0">
                <a:solidFill>
                  <a:schemeClr val="tx1"/>
                </a:solidFill>
                <a:latin typeface="Leelawadee UI Semilight" panose="020B0402040204020203" pitchFamily="34" charset="-34"/>
                <a:ea typeface="Calibri" panose="020F0502020204030204" pitchFamily="34" charset="0"/>
                <a:cs typeface="Leelawadee UI Semilight" panose="020B0402040204020203" pitchFamily="34" charset="-34"/>
              </a:rPr>
              <a:t>– a community led project to reuse a previous church building to create a new community hub for health and wellbeing activities, encourage volunteering and increase community connectivity.</a:t>
            </a:r>
          </a:p>
          <a:p>
            <a:pPr lvl="1"/>
            <a:r>
              <a:rPr lang="en-GB" sz="1600" b="1" dirty="0">
                <a:solidFill>
                  <a:schemeClr val="tx1"/>
                </a:solidFill>
                <a:effectLst/>
                <a:latin typeface="Leelawadee UI Semilight" panose="020B0402040204020203" pitchFamily="34" charset="-34"/>
                <a:ea typeface="Calibri" panose="020F0502020204030204" pitchFamily="34" charset="0"/>
                <a:cs typeface="Leelawadee UI Semilight" panose="020B0402040204020203" pitchFamily="34" charset="-34"/>
              </a:rPr>
              <a:t>Let’s Grow Preston </a:t>
            </a:r>
            <a:r>
              <a:rPr lang="en-GB" sz="1600" dirty="0">
                <a:solidFill>
                  <a:schemeClr val="tx1"/>
                </a:solidFill>
                <a:effectLst/>
                <a:latin typeface="Leelawadee UI Semilight" panose="020B0402040204020203" pitchFamily="34" charset="-34"/>
                <a:ea typeface="Calibri" panose="020F0502020204030204" pitchFamily="34" charset="0"/>
                <a:cs typeface="Leelawadee UI Semilight" panose="020B0402040204020203" pitchFamily="34" charset="-34"/>
              </a:rPr>
              <a:t>– a horticultural therapy project s</a:t>
            </a:r>
            <a:r>
              <a:rPr lang="en-GB" sz="1600" dirty="0">
                <a:solidFill>
                  <a:schemeClr val="tx1"/>
                </a:solidFill>
                <a:latin typeface="Leelawadee UI Semilight" panose="020B0402040204020203" pitchFamily="34" charset="-34"/>
                <a:ea typeface="Calibri" panose="020F0502020204030204" pitchFamily="34" charset="0"/>
                <a:cs typeface="Leelawadee UI Semilight" panose="020B0402040204020203" pitchFamily="34" charset="-34"/>
              </a:rPr>
              <a:t>upporting local residents through lived experience as well as linking with the new community hub at St Bernard’s to recruit volunteers, build community pride and reduce isolation.</a:t>
            </a:r>
          </a:p>
          <a:p>
            <a:pPr lvl="1"/>
            <a:r>
              <a:rPr lang="en-GB" sz="1600" b="1" dirty="0">
                <a:solidFill>
                  <a:schemeClr val="tx1"/>
                </a:solidFill>
                <a:latin typeface="Leelawadee UI Semilight" panose="020B0402040204020203" pitchFamily="34" charset="-34"/>
                <a:ea typeface="Calibri" panose="020F0502020204030204" pitchFamily="34" charset="0"/>
                <a:cs typeface="Leelawadee UI Semilight" panose="020B0402040204020203" pitchFamily="34" charset="-34"/>
              </a:rPr>
              <a:t>Preston Community Transport </a:t>
            </a:r>
            <a:r>
              <a:rPr lang="en-GB" sz="1600" dirty="0">
                <a:solidFill>
                  <a:schemeClr val="tx1"/>
                </a:solidFill>
                <a:latin typeface="Leelawadee UI Semilight" panose="020B0402040204020203" pitchFamily="34" charset="-34"/>
                <a:ea typeface="Calibri" panose="020F0502020204030204" pitchFamily="34" charset="0"/>
                <a:cs typeface="Leelawadee UI Semilight" panose="020B0402040204020203" pitchFamily="34" charset="-34"/>
              </a:rPr>
              <a:t>– recruitment of volunteers to develop a hared car scheme and increase capacity of existing minibus provision. Also engaging residents on longer-term transport solutions for the area.</a:t>
            </a:r>
          </a:p>
          <a:p>
            <a:pPr marL="228600"/>
            <a:endParaRPr lang="en-GB" sz="1600" dirty="0">
              <a:solidFill>
                <a:schemeClr val="tx1"/>
              </a:solidFill>
              <a:effectLst/>
              <a:latin typeface="Leelawadee UI Semilight" panose="020B0402040204020203" pitchFamily="34" charset="-34"/>
              <a:ea typeface="Calibri" panose="020F0502020204030204" pitchFamily="34" charset="0"/>
              <a:cs typeface="Leelawadee UI Semilight" panose="020B0402040204020203" pitchFamily="34" charset="-34"/>
            </a:endParaRPr>
          </a:p>
          <a:p>
            <a:endParaRPr lang="en-GB" dirty="0"/>
          </a:p>
        </p:txBody>
      </p:sp>
      <p:sp>
        <p:nvSpPr>
          <p:cNvPr id="4" name="Slide Number Placeholder 3">
            <a:extLst>
              <a:ext uri="{FF2B5EF4-FFF2-40B4-BE49-F238E27FC236}">
                <a16:creationId xmlns:a16="http://schemas.microsoft.com/office/drawing/2014/main" id="{76A5223F-70CC-4964-8452-AEB3094D38A6}"/>
              </a:ext>
            </a:extLst>
          </p:cNvPr>
          <p:cNvSpPr>
            <a:spLocks noGrp="1"/>
          </p:cNvSpPr>
          <p:nvPr>
            <p:ph type="sldNum" sz="quarter" idx="12"/>
          </p:nvPr>
        </p:nvSpPr>
        <p:spPr/>
        <p:txBody>
          <a:bodyPr/>
          <a:lstStyle/>
          <a:p>
            <a:fld id="{507B77E4-D16E-4E80-BECE-B10ACE50DA11}" type="slidenum">
              <a:rPr lang="en-GB" smtClean="0"/>
              <a:pPr/>
              <a:t>63</a:t>
            </a:fld>
            <a:endParaRPr lang="en-GB" dirty="0"/>
          </a:p>
        </p:txBody>
      </p:sp>
    </p:spTree>
    <p:extLst>
      <p:ext uri="{BB962C8B-B14F-4D97-AF65-F5344CB8AC3E}">
        <p14:creationId xmlns:p14="http://schemas.microsoft.com/office/powerpoint/2010/main" val="146910577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F1B2D9-7796-B310-4BD7-1B8ADD84E8CF}"/>
              </a:ext>
            </a:extLst>
          </p:cNvPr>
          <p:cNvSpPr>
            <a:spLocks noGrp="1"/>
          </p:cNvSpPr>
          <p:nvPr>
            <p:ph type="title"/>
          </p:nvPr>
        </p:nvSpPr>
        <p:spPr>
          <a:xfrm>
            <a:off x="838200" y="2766218"/>
            <a:ext cx="10336619" cy="1325563"/>
          </a:xfrm>
        </p:spPr>
        <p:txBody>
          <a:bodyPr>
            <a:normAutofit fontScale="90000"/>
          </a:bodyPr>
          <a:lstStyle/>
          <a:p>
            <a:r>
              <a:rPr lang="en-GB" dirty="0">
                <a:latin typeface="Franklin Gothic Demi" panose="020B0703020102020204" pitchFamily="34" charset="0"/>
              </a:rPr>
              <a:t>IMPORTANT TO NOTE</a:t>
            </a:r>
            <a:br>
              <a:rPr lang="en-GB" dirty="0">
                <a:latin typeface="Franklin Gothic Demi" panose="020B0703020102020204" pitchFamily="34" charset="0"/>
              </a:rPr>
            </a:br>
            <a:br>
              <a:rPr lang="en-GB" dirty="0">
                <a:latin typeface="Franklin Gothic Demi" panose="020B0703020102020204" pitchFamily="34" charset="0"/>
              </a:rPr>
            </a:br>
            <a:r>
              <a:rPr lang="en-GB" sz="2000" dirty="0">
                <a:effectLst/>
                <a:ea typeface="Calibri" panose="020F0502020204030204" pitchFamily="34" charset="0"/>
                <a:cs typeface="Times New Roman" panose="02020603050405020304" pitchFamily="18" charset="0"/>
              </a:rPr>
              <a:t>People had positive experiences of health and care across a range of settings including primary and community care, hospital services, and mental health services.  </a:t>
            </a:r>
            <a:br>
              <a:rPr lang="en-GB" sz="2000" dirty="0">
                <a:effectLst/>
                <a:ea typeface="Calibri" panose="020F0502020204030204" pitchFamily="34" charset="0"/>
                <a:cs typeface="Times New Roman" panose="02020603050405020304" pitchFamily="18" charset="0"/>
              </a:rPr>
            </a:br>
            <a:br>
              <a:rPr lang="en-GB" sz="2000" dirty="0">
                <a:ea typeface="Calibri" panose="020F0502020204030204" pitchFamily="34" charset="0"/>
                <a:cs typeface="Times New Roman" panose="02020603050405020304" pitchFamily="18" charset="0"/>
              </a:rPr>
            </a:br>
            <a:r>
              <a:rPr lang="en-GB" sz="2000" dirty="0">
                <a:effectLst/>
                <a:ea typeface="Calibri" panose="020F0502020204030204" pitchFamily="34" charset="0"/>
                <a:cs typeface="Times New Roman" panose="02020603050405020304" pitchFamily="18" charset="0"/>
              </a:rPr>
              <a:t>The importance of eating well, exercising regularly, and having a purpose, whether through employment, volunteering, and/or social networks with friends and family, came through strongly when engaging with people who </a:t>
            </a:r>
            <a:r>
              <a:rPr lang="en-GB" sz="2000" dirty="0">
                <a:ea typeface="Calibri" panose="020F0502020204030204" pitchFamily="34" charset="0"/>
                <a:cs typeface="Times New Roman" panose="02020603050405020304" pitchFamily="18" charset="0"/>
              </a:rPr>
              <a:t>live in priority wards</a:t>
            </a:r>
            <a:r>
              <a:rPr lang="en-GB" sz="2000" dirty="0">
                <a:effectLst/>
                <a:ea typeface="Calibri" panose="020F0502020204030204" pitchFamily="34" charset="0"/>
                <a:cs typeface="Times New Roman" panose="02020603050405020304" pitchFamily="18" charset="0"/>
              </a:rPr>
              <a:t>.</a:t>
            </a:r>
            <a:br>
              <a:rPr lang="en-GB" sz="2000" dirty="0"/>
            </a:br>
            <a:br>
              <a:rPr lang="en-GB" sz="2000" dirty="0"/>
            </a:br>
            <a:endParaRPr lang="en-GB" dirty="0"/>
          </a:p>
        </p:txBody>
      </p:sp>
      <p:sp>
        <p:nvSpPr>
          <p:cNvPr id="4" name="Slide Number Placeholder 3">
            <a:extLst>
              <a:ext uri="{FF2B5EF4-FFF2-40B4-BE49-F238E27FC236}">
                <a16:creationId xmlns:a16="http://schemas.microsoft.com/office/drawing/2014/main" id="{E6978947-EE16-7487-0FC9-60C406635B74}"/>
              </a:ext>
            </a:extLst>
          </p:cNvPr>
          <p:cNvSpPr>
            <a:spLocks noGrp="1"/>
          </p:cNvSpPr>
          <p:nvPr>
            <p:ph type="sldNum" sz="quarter" idx="12"/>
          </p:nvPr>
        </p:nvSpPr>
        <p:spPr/>
        <p:txBody>
          <a:bodyPr/>
          <a:lstStyle/>
          <a:p>
            <a:fld id="{507B77E4-D16E-4E80-BECE-B10ACE50DA11}" type="slidenum">
              <a:rPr lang="en-GB" smtClean="0"/>
              <a:pPr/>
              <a:t>64</a:t>
            </a:fld>
            <a:endParaRPr lang="en-GB" dirty="0"/>
          </a:p>
        </p:txBody>
      </p:sp>
      <p:grpSp>
        <p:nvGrpSpPr>
          <p:cNvPr id="3" name="Group 2">
            <a:extLst>
              <a:ext uri="{FF2B5EF4-FFF2-40B4-BE49-F238E27FC236}">
                <a16:creationId xmlns:a16="http://schemas.microsoft.com/office/drawing/2014/main" id="{9D823E0F-0DB8-B58D-BDAF-64FF42145B8D}"/>
              </a:ext>
            </a:extLst>
          </p:cNvPr>
          <p:cNvGrpSpPr/>
          <p:nvPr/>
        </p:nvGrpSpPr>
        <p:grpSpPr>
          <a:xfrm>
            <a:off x="10907486" y="6333370"/>
            <a:ext cx="1284514" cy="524630"/>
            <a:chOff x="10907486" y="6333370"/>
            <a:chExt cx="1284514" cy="524630"/>
          </a:xfrm>
        </p:grpSpPr>
        <p:sp>
          <p:nvSpPr>
            <p:cNvPr id="5" name="Rectangle: Rounded Corners 4">
              <a:extLst>
                <a:ext uri="{FF2B5EF4-FFF2-40B4-BE49-F238E27FC236}">
                  <a16:creationId xmlns:a16="http://schemas.microsoft.com/office/drawing/2014/main" id="{450EC753-C632-C2A4-EFD9-F92EC3030833}"/>
                </a:ext>
              </a:extLst>
            </p:cNvPr>
            <p:cNvSpPr/>
            <p:nvPr/>
          </p:nvSpPr>
          <p:spPr>
            <a:xfrm>
              <a:off x="10907486" y="6333370"/>
              <a:ext cx="1284514" cy="524630"/>
            </a:xfrm>
            <a:prstGeom prst="roundRect">
              <a:avLst>
                <a:gd name="adj" fmla="val 0"/>
              </a:avLst>
            </a:prstGeom>
            <a:solidFill>
              <a:schemeClr val="bg1"/>
            </a:solidFill>
            <a:ln>
              <a:solidFill>
                <a:schemeClr val="bg1"/>
              </a:solidFill>
            </a:ln>
          </p:spPr>
          <p:style>
            <a:lnRef idx="0">
              <a:scrgbClr r="0" g="0" b="0"/>
            </a:lnRef>
            <a:fillRef idx="0">
              <a:scrgbClr r="0" g="0" b="0"/>
            </a:fillRef>
            <a:effectRef idx="0">
              <a:scrgbClr r="0" g="0" b="0"/>
            </a:effectRef>
            <a:fontRef idx="minor">
              <a:schemeClr val="lt1"/>
            </a:fontRef>
          </p:style>
          <p:txBody>
            <a:bodyPr rIns="90000" rtlCol="0" anchor="ctr" anchorCtr="0"/>
            <a:lstStyle/>
            <a:p>
              <a:pPr marL="541338"/>
              <a:endParaRPr lang="en-GB" sz="1050" dirty="0">
                <a:solidFill>
                  <a:srgbClr val="4473C5"/>
                </a:solidFill>
                <a:latin typeface="Leelawadee UI Semilight" panose="020B0402040204020203" pitchFamily="34" charset="-34"/>
                <a:cs typeface="Leelawadee UI Semilight" panose="020B0402040204020203" pitchFamily="34" charset="-34"/>
              </a:endParaRPr>
            </a:p>
          </p:txBody>
        </p:sp>
        <p:sp>
          <p:nvSpPr>
            <p:cNvPr id="7" name="Action Button: Go Forward or Next 6">
              <a:hlinkClick r:id="" action="ppaction://hlinkshowjump?jump=previousslide" highlightClick="1"/>
              <a:extLst>
                <a:ext uri="{FF2B5EF4-FFF2-40B4-BE49-F238E27FC236}">
                  <a16:creationId xmlns:a16="http://schemas.microsoft.com/office/drawing/2014/main" id="{B06741A9-7972-CA81-4DF5-48FBFD2EEA8C}"/>
                </a:ext>
              </a:extLst>
            </p:cNvPr>
            <p:cNvSpPr/>
            <p:nvPr/>
          </p:nvSpPr>
          <p:spPr>
            <a:xfrm flipH="1">
              <a:off x="11412718" y="6402031"/>
              <a:ext cx="337516" cy="365125"/>
            </a:xfrm>
            <a:prstGeom prst="actionButtonForwardNex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sp>
          <p:nvSpPr>
            <p:cNvPr id="8" name="Action Button: Go Home 7">
              <a:hlinkClick r:id="rId3" action="ppaction://hlinksldjump" highlightClick="1"/>
              <a:extLst>
                <a:ext uri="{FF2B5EF4-FFF2-40B4-BE49-F238E27FC236}">
                  <a16:creationId xmlns:a16="http://schemas.microsoft.com/office/drawing/2014/main" id="{4F512E1C-B1A9-712B-F4A0-875ECA993E8A}"/>
                </a:ext>
              </a:extLst>
            </p:cNvPr>
            <p:cNvSpPr/>
            <p:nvPr/>
          </p:nvSpPr>
          <p:spPr>
            <a:xfrm>
              <a:off x="11023699" y="6402030"/>
              <a:ext cx="337516" cy="365125"/>
            </a:xfrm>
            <a:prstGeom prst="actionButtonHome">
              <a:avLst/>
            </a:prstGeom>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chemeClr val="dk1"/>
                </a:solidFill>
              </a:endParaRPr>
            </a:p>
          </p:txBody>
        </p:sp>
      </p:grpSp>
    </p:spTree>
    <p:extLst>
      <p:ext uri="{BB962C8B-B14F-4D97-AF65-F5344CB8AC3E}">
        <p14:creationId xmlns:p14="http://schemas.microsoft.com/office/powerpoint/2010/main" val="130443019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F1B2D9-7796-B310-4BD7-1B8ADD84E8CF}"/>
              </a:ext>
            </a:extLst>
          </p:cNvPr>
          <p:cNvSpPr>
            <a:spLocks noGrp="1"/>
          </p:cNvSpPr>
          <p:nvPr>
            <p:ph type="title"/>
          </p:nvPr>
        </p:nvSpPr>
        <p:spPr>
          <a:xfrm>
            <a:off x="838200" y="2766218"/>
            <a:ext cx="10336619" cy="1325563"/>
          </a:xfrm>
        </p:spPr>
        <p:txBody>
          <a:bodyPr>
            <a:normAutofit fontScale="90000"/>
          </a:bodyPr>
          <a:lstStyle/>
          <a:p>
            <a:r>
              <a:rPr lang="en-GB" dirty="0">
                <a:latin typeface="Franklin Gothic Demi" panose="020B0703020102020204" pitchFamily="34" charset="0"/>
              </a:rPr>
              <a:t>So what?</a:t>
            </a:r>
            <a:br>
              <a:rPr lang="en-GB" dirty="0">
                <a:latin typeface="Franklin Gothic Demi" panose="020B0703020102020204" pitchFamily="34" charset="0"/>
              </a:rPr>
            </a:br>
            <a:br>
              <a:rPr lang="en-GB" dirty="0">
                <a:latin typeface="Franklin Gothic Demi" panose="020B0703020102020204" pitchFamily="34" charset="0"/>
              </a:rPr>
            </a:br>
            <a:r>
              <a:rPr lang="en-GB" sz="2000" dirty="0"/>
              <a:t>Work is continuing in the priority ward areas to engage communities and consider short, medium and long term actions to address issues identified.</a:t>
            </a:r>
            <a:br>
              <a:rPr lang="en-GB" sz="2000" dirty="0"/>
            </a:br>
            <a:br>
              <a:rPr lang="en-GB" sz="2000" dirty="0"/>
            </a:br>
            <a:r>
              <a:rPr lang="en-GB" sz="2000" dirty="0" err="1"/>
              <a:t>The</a:t>
            </a:r>
            <a:r>
              <a:rPr lang="en-GB" sz="2000" dirty="0"/>
              <a:t> priority ward work to date has provided a framework and methodology for the district level local partnerships to consider other wards or neighbourhoods which could benefit from a structured deep dive analysis.</a:t>
            </a:r>
            <a:br>
              <a:rPr lang="en-GB" sz="2000" dirty="0"/>
            </a:br>
            <a:br>
              <a:rPr lang="en-GB" sz="2000" dirty="0"/>
            </a:br>
            <a:r>
              <a:rPr lang="en-GB" sz="2000" dirty="0"/>
              <a:t>As such, work has commenced on initial data analysis of two further electoral wards in Preston and two neighbourhoods in West Lancashire. The initial findings of this work was presented during September to help inform further discussion and next steps for each area.</a:t>
            </a:r>
            <a:br>
              <a:rPr lang="en-GB" sz="2000" dirty="0"/>
            </a:br>
            <a:br>
              <a:rPr lang="en-GB" sz="2000" dirty="0"/>
            </a:br>
            <a:br>
              <a:rPr lang="en-GB" sz="2000" dirty="0"/>
            </a:br>
            <a:br>
              <a:rPr lang="en-GB" sz="2000" dirty="0"/>
            </a:br>
            <a:endParaRPr lang="en-GB" dirty="0"/>
          </a:p>
        </p:txBody>
      </p:sp>
      <p:sp>
        <p:nvSpPr>
          <p:cNvPr id="4" name="Slide Number Placeholder 3">
            <a:extLst>
              <a:ext uri="{FF2B5EF4-FFF2-40B4-BE49-F238E27FC236}">
                <a16:creationId xmlns:a16="http://schemas.microsoft.com/office/drawing/2014/main" id="{E6978947-EE16-7487-0FC9-60C406635B74}"/>
              </a:ext>
            </a:extLst>
          </p:cNvPr>
          <p:cNvSpPr>
            <a:spLocks noGrp="1"/>
          </p:cNvSpPr>
          <p:nvPr>
            <p:ph type="sldNum" sz="quarter" idx="12"/>
          </p:nvPr>
        </p:nvSpPr>
        <p:spPr/>
        <p:txBody>
          <a:bodyPr/>
          <a:lstStyle/>
          <a:p>
            <a:fld id="{507B77E4-D16E-4E80-BECE-B10ACE50DA11}" type="slidenum">
              <a:rPr lang="en-GB" smtClean="0"/>
              <a:pPr/>
              <a:t>65</a:t>
            </a:fld>
            <a:endParaRPr lang="en-GB" dirty="0"/>
          </a:p>
        </p:txBody>
      </p:sp>
      <p:grpSp>
        <p:nvGrpSpPr>
          <p:cNvPr id="3" name="Group 2">
            <a:extLst>
              <a:ext uri="{FF2B5EF4-FFF2-40B4-BE49-F238E27FC236}">
                <a16:creationId xmlns:a16="http://schemas.microsoft.com/office/drawing/2014/main" id="{9D823E0F-0DB8-B58D-BDAF-64FF42145B8D}"/>
              </a:ext>
            </a:extLst>
          </p:cNvPr>
          <p:cNvGrpSpPr/>
          <p:nvPr/>
        </p:nvGrpSpPr>
        <p:grpSpPr>
          <a:xfrm>
            <a:off x="10907486" y="6333370"/>
            <a:ext cx="1284514" cy="524630"/>
            <a:chOff x="10907486" y="6333370"/>
            <a:chExt cx="1284514" cy="524630"/>
          </a:xfrm>
        </p:grpSpPr>
        <p:sp>
          <p:nvSpPr>
            <p:cNvPr id="5" name="Rectangle: Rounded Corners 4">
              <a:extLst>
                <a:ext uri="{FF2B5EF4-FFF2-40B4-BE49-F238E27FC236}">
                  <a16:creationId xmlns:a16="http://schemas.microsoft.com/office/drawing/2014/main" id="{450EC753-C632-C2A4-EFD9-F92EC3030833}"/>
                </a:ext>
              </a:extLst>
            </p:cNvPr>
            <p:cNvSpPr/>
            <p:nvPr/>
          </p:nvSpPr>
          <p:spPr>
            <a:xfrm>
              <a:off x="10907486" y="6333370"/>
              <a:ext cx="1284514" cy="524630"/>
            </a:xfrm>
            <a:prstGeom prst="roundRect">
              <a:avLst>
                <a:gd name="adj" fmla="val 0"/>
              </a:avLst>
            </a:prstGeom>
            <a:solidFill>
              <a:schemeClr val="bg1"/>
            </a:solidFill>
            <a:ln>
              <a:solidFill>
                <a:schemeClr val="bg1"/>
              </a:solidFill>
            </a:ln>
          </p:spPr>
          <p:style>
            <a:lnRef idx="0">
              <a:scrgbClr r="0" g="0" b="0"/>
            </a:lnRef>
            <a:fillRef idx="0">
              <a:scrgbClr r="0" g="0" b="0"/>
            </a:fillRef>
            <a:effectRef idx="0">
              <a:scrgbClr r="0" g="0" b="0"/>
            </a:effectRef>
            <a:fontRef idx="minor">
              <a:schemeClr val="lt1"/>
            </a:fontRef>
          </p:style>
          <p:txBody>
            <a:bodyPr rIns="90000" rtlCol="0" anchor="ctr" anchorCtr="0"/>
            <a:lstStyle/>
            <a:p>
              <a:pPr marL="541338"/>
              <a:endParaRPr lang="en-GB" sz="1050" dirty="0">
                <a:solidFill>
                  <a:srgbClr val="4473C5"/>
                </a:solidFill>
                <a:latin typeface="Leelawadee UI Semilight" panose="020B0402040204020203" pitchFamily="34" charset="-34"/>
                <a:cs typeface="Leelawadee UI Semilight" panose="020B0402040204020203" pitchFamily="34" charset="-34"/>
              </a:endParaRPr>
            </a:p>
          </p:txBody>
        </p:sp>
        <p:sp>
          <p:nvSpPr>
            <p:cNvPr id="7" name="Action Button: Go Forward or Next 6">
              <a:hlinkClick r:id="" action="ppaction://hlinkshowjump?jump=previousslide" highlightClick="1"/>
              <a:extLst>
                <a:ext uri="{FF2B5EF4-FFF2-40B4-BE49-F238E27FC236}">
                  <a16:creationId xmlns:a16="http://schemas.microsoft.com/office/drawing/2014/main" id="{B06741A9-7972-CA81-4DF5-48FBFD2EEA8C}"/>
                </a:ext>
              </a:extLst>
            </p:cNvPr>
            <p:cNvSpPr/>
            <p:nvPr/>
          </p:nvSpPr>
          <p:spPr>
            <a:xfrm flipH="1">
              <a:off x="11412718" y="6402031"/>
              <a:ext cx="337516" cy="365125"/>
            </a:xfrm>
            <a:prstGeom prst="actionButtonForwardNex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sp>
          <p:nvSpPr>
            <p:cNvPr id="8" name="Action Button: Go Home 7">
              <a:hlinkClick r:id="rId3" action="ppaction://hlinksldjump" highlightClick="1"/>
              <a:extLst>
                <a:ext uri="{FF2B5EF4-FFF2-40B4-BE49-F238E27FC236}">
                  <a16:creationId xmlns:a16="http://schemas.microsoft.com/office/drawing/2014/main" id="{4F512E1C-B1A9-712B-F4A0-875ECA993E8A}"/>
                </a:ext>
              </a:extLst>
            </p:cNvPr>
            <p:cNvSpPr/>
            <p:nvPr/>
          </p:nvSpPr>
          <p:spPr>
            <a:xfrm>
              <a:off x="11023699" y="6402030"/>
              <a:ext cx="337516" cy="365125"/>
            </a:xfrm>
            <a:prstGeom prst="actionButtonHome">
              <a:avLst/>
            </a:prstGeom>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chemeClr val="dk1"/>
                </a:solidFill>
              </a:endParaRPr>
            </a:p>
          </p:txBody>
        </p:sp>
      </p:grpSp>
    </p:spTree>
    <p:extLst>
      <p:ext uri="{BB962C8B-B14F-4D97-AF65-F5344CB8AC3E}">
        <p14:creationId xmlns:p14="http://schemas.microsoft.com/office/powerpoint/2010/main" val="358484182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D855B6-9F65-C04B-6662-3F3F866D21C3}"/>
              </a:ext>
            </a:extLst>
          </p:cNvPr>
          <p:cNvSpPr>
            <a:spLocks noGrp="1"/>
          </p:cNvSpPr>
          <p:nvPr>
            <p:ph type="ctrTitle"/>
          </p:nvPr>
        </p:nvSpPr>
        <p:spPr/>
        <p:txBody>
          <a:bodyPr/>
          <a:lstStyle/>
          <a:p>
            <a:r>
              <a:rPr lang="en-GB" dirty="0"/>
              <a:t>Over to you … </a:t>
            </a:r>
          </a:p>
        </p:txBody>
      </p:sp>
      <p:sp>
        <p:nvSpPr>
          <p:cNvPr id="4" name="Slide Number Placeholder 3">
            <a:extLst>
              <a:ext uri="{FF2B5EF4-FFF2-40B4-BE49-F238E27FC236}">
                <a16:creationId xmlns:a16="http://schemas.microsoft.com/office/drawing/2014/main" id="{DF65E937-2116-9768-7D70-0E72F521E6C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7B77E4-D16E-4E80-BECE-B10ACE50DA11}" type="slidenum">
              <a:rPr kumimoji="0" lang="en-GB" sz="2000" b="1"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GB" sz="2000" b="1" i="0" u="none" strike="noStrike" kern="1200" cap="none" spc="0" normalizeH="0" baseline="0" noProof="0" dirty="0">
              <a:ln>
                <a:noFill/>
              </a:ln>
              <a:solidFill>
                <a:prstClr val="white"/>
              </a:solidFill>
              <a:effectLst/>
              <a:uLnTx/>
              <a:uFillTx/>
              <a:latin typeface="Arial" panose="020B0604020202020204"/>
              <a:ea typeface="+mn-ea"/>
              <a:cs typeface="+mn-cs"/>
            </a:endParaRPr>
          </a:p>
        </p:txBody>
      </p:sp>
      <p:pic>
        <p:nvPicPr>
          <p:cNvPr id="5" name="Picture 4" descr="A qr code on a white background&#10;&#10;Description automatically generated">
            <a:extLst>
              <a:ext uri="{FF2B5EF4-FFF2-40B4-BE49-F238E27FC236}">
                <a16:creationId xmlns:a16="http://schemas.microsoft.com/office/drawing/2014/main" id="{D0591D8B-155A-9E29-8E27-973931FFB9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8293" y="3655785"/>
            <a:ext cx="2700564" cy="2700564"/>
          </a:xfrm>
          <a:prstGeom prst="rect">
            <a:avLst/>
          </a:prstGeom>
        </p:spPr>
      </p:pic>
      <p:sp>
        <p:nvSpPr>
          <p:cNvPr id="9" name="TextBox 8">
            <a:hlinkClick r:id="rId3"/>
            <a:extLst>
              <a:ext uri="{FF2B5EF4-FFF2-40B4-BE49-F238E27FC236}">
                <a16:creationId xmlns:a16="http://schemas.microsoft.com/office/drawing/2014/main" id="{738F39C8-367E-8CCC-AA74-AB3A3D2F475A}"/>
              </a:ext>
            </a:extLst>
          </p:cNvPr>
          <p:cNvSpPr txBox="1"/>
          <p:nvPr/>
        </p:nvSpPr>
        <p:spPr>
          <a:xfrm>
            <a:off x="4091762" y="5706772"/>
            <a:ext cx="6125028" cy="369332"/>
          </a:xfrm>
          <a:prstGeom prst="rect">
            <a:avLst/>
          </a:prstGeom>
          <a:noFill/>
        </p:spPr>
        <p:txBody>
          <a:bodyPr wrap="square">
            <a:spAutoFit/>
          </a:bodyPr>
          <a:lstStyle/>
          <a:p>
            <a:r>
              <a:rPr lang="en-GB" dirty="0"/>
              <a:t>https://www.menti.com/alpnwtsiytz8</a:t>
            </a:r>
          </a:p>
        </p:txBody>
      </p:sp>
      <p:sp>
        <p:nvSpPr>
          <p:cNvPr id="11" name="TextBox 10">
            <a:extLst>
              <a:ext uri="{FF2B5EF4-FFF2-40B4-BE49-F238E27FC236}">
                <a16:creationId xmlns:a16="http://schemas.microsoft.com/office/drawing/2014/main" id="{296AB731-2D6E-681F-048F-34314DB1ACBB}"/>
              </a:ext>
            </a:extLst>
          </p:cNvPr>
          <p:cNvSpPr txBox="1"/>
          <p:nvPr/>
        </p:nvSpPr>
        <p:spPr>
          <a:xfrm>
            <a:off x="1393371" y="6125516"/>
            <a:ext cx="6125028" cy="461665"/>
          </a:xfrm>
          <a:prstGeom prst="rect">
            <a:avLst/>
          </a:prstGeom>
          <a:noFill/>
        </p:spPr>
        <p:txBody>
          <a:bodyPr wrap="square">
            <a:spAutoFit/>
          </a:bodyPr>
          <a:lstStyle/>
          <a:p>
            <a:r>
              <a:rPr lang="en-GB" sz="2400" dirty="0">
                <a:latin typeface="MentiText"/>
              </a:rPr>
              <a:t>C</a:t>
            </a:r>
            <a:r>
              <a:rPr lang="en-GB" sz="2400" b="0" i="0" dirty="0">
                <a:effectLst/>
                <a:latin typeface="MentiText"/>
              </a:rPr>
              <a:t>ode </a:t>
            </a:r>
            <a:r>
              <a:rPr lang="en-GB" sz="2400" b="1" i="0" dirty="0">
                <a:effectLst/>
                <a:latin typeface="MentiText"/>
              </a:rPr>
              <a:t>6198 1759</a:t>
            </a:r>
            <a:endParaRPr lang="en-GB" sz="2400" dirty="0"/>
          </a:p>
        </p:txBody>
      </p:sp>
    </p:spTree>
    <p:extLst>
      <p:ext uri="{BB962C8B-B14F-4D97-AF65-F5344CB8AC3E}">
        <p14:creationId xmlns:p14="http://schemas.microsoft.com/office/powerpoint/2010/main" val="11220836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B1DB91-C86B-FDD7-C437-62451F88A0D6}"/>
              </a:ext>
            </a:extLst>
          </p:cNvPr>
          <p:cNvSpPr>
            <a:spLocks noGrp="1"/>
          </p:cNvSpPr>
          <p:nvPr>
            <p:ph type="title"/>
          </p:nvPr>
        </p:nvSpPr>
        <p:spPr/>
        <p:txBody>
          <a:bodyPr/>
          <a:lstStyle/>
          <a:p>
            <a:r>
              <a:rPr lang="en-GB" dirty="0"/>
              <a:t>So what … </a:t>
            </a:r>
          </a:p>
        </p:txBody>
      </p:sp>
      <p:graphicFrame>
        <p:nvGraphicFramePr>
          <p:cNvPr id="5" name="Content Placeholder 4">
            <a:extLst>
              <a:ext uri="{FF2B5EF4-FFF2-40B4-BE49-F238E27FC236}">
                <a16:creationId xmlns:a16="http://schemas.microsoft.com/office/drawing/2014/main" id="{66D07E6A-3917-F8D0-E85F-E913575087A2}"/>
              </a:ext>
            </a:extLst>
          </p:cNvPr>
          <p:cNvGraphicFramePr>
            <a:graphicFrameLocks noGrp="1"/>
          </p:cNvGraphicFramePr>
          <p:nvPr>
            <p:ph idx="1"/>
            <p:extLst>
              <p:ext uri="{D42A27DB-BD31-4B8C-83A1-F6EECF244321}">
                <p14:modId xmlns:p14="http://schemas.microsoft.com/office/powerpoint/2010/main" val="2900226605"/>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id="{A69632B2-C267-3986-3C7E-21A019D32520}"/>
              </a:ext>
            </a:extLst>
          </p:cNvPr>
          <p:cNvSpPr>
            <a:spLocks noGrp="1"/>
          </p:cNvSpPr>
          <p:nvPr>
            <p:ph type="sldNum" sz="quarter" idx="12"/>
          </p:nvPr>
        </p:nvSpPr>
        <p:spPr/>
        <p:txBody>
          <a:bodyPr/>
          <a:lstStyle/>
          <a:p>
            <a:fld id="{507B77E4-D16E-4E80-BECE-B10ACE50DA11}" type="slidenum">
              <a:rPr lang="en-GB" smtClean="0"/>
              <a:pPr/>
              <a:t>67</a:t>
            </a:fld>
            <a:endParaRPr lang="en-GB" dirty="0"/>
          </a:p>
        </p:txBody>
      </p:sp>
      <p:sp>
        <p:nvSpPr>
          <p:cNvPr id="6" name="TextBox 5">
            <a:extLst>
              <a:ext uri="{FF2B5EF4-FFF2-40B4-BE49-F238E27FC236}">
                <a16:creationId xmlns:a16="http://schemas.microsoft.com/office/drawing/2014/main" id="{FFB011C5-ED62-9BB0-C1A3-97388FB859DE}"/>
              </a:ext>
            </a:extLst>
          </p:cNvPr>
          <p:cNvSpPr txBox="1"/>
          <p:nvPr/>
        </p:nvSpPr>
        <p:spPr>
          <a:xfrm>
            <a:off x="2276947" y="5736300"/>
            <a:ext cx="6129196" cy="369332"/>
          </a:xfrm>
          <a:prstGeom prst="rect">
            <a:avLst/>
          </a:prstGeom>
          <a:noFill/>
        </p:spPr>
        <p:txBody>
          <a:bodyPr wrap="square">
            <a:spAutoFit/>
          </a:bodyPr>
          <a:lstStyle/>
          <a:p>
            <a:r>
              <a:rPr lang="en-GB" dirty="0">
                <a:hlinkClick r:id="rId7"/>
              </a:rPr>
              <a:t>VCFSE Assembly - </a:t>
            </a:r>
            <a:r>
              <a:rPr lang="en-GB" dirty="0" err="1">
                <a:hlinkClick r:id="rId7"/>
              </a:rPr>
              <a:t>Mentimeter</a:t>
            </a:r>
            <a:endParaRPr lang="en-GB" dirty="0"/>
          </a:p>
        </p:txBody>
      </p:sp>
    </p:spTree>
    <p:extLst>
      <p:ext uri="{BB962C8B-B14F-4D97-AF65-F5344CB8AC3E}">
        <p14:creationId xmlns:p14="http://schemas.microsoft.com/office/powerpoint/2010/main" val="157188069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D855B6-9F65-C04B-6662-3F3F866D21C3}"/>
              </a:ext>
            </a:extLst>
          </p:cNvPr>
          <p:cNvSpPr>
            <a:spLocks noGrp="1"/>
          </p:cNvSpPr>
          <p:nvPr>
            <p:ph type="ctrTitle"/>
          </p:nvPr>
        </p:nvSpPr>
        <p:spPr/>
        <p:txBody>
          <a:bodyPr/>
          <a:lstStyle/>
          <a:p>
            <a:r>
              <a:rPr lang="en-GB" dirty="0"/>
              <a:t>Questions? </a:t>
            </a:r>
          </a:p>
        </p:txBody>
      </p:sp>
      <p:sp>
        <p:nvSpPr>
          <p:cNvPr id="4" name="Slide Number Placeholder 3">
            <a:extLst>
              <a:ext uri="{FF2B5EF4-FFF2-40B4-BE49-F238E27FC236}">
                <a16:creationId xmlns:a16="http://schemas.microsoft.com/office/drawing/2014/main" id="{DF65E937-2116-9768-7D70-0E72F521E6C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7B77E4-D16E-4E80-BECE-B10ACE50DA11}" type="slidenum">
              <a:rPr kumimoji="0" lang="en-GB" sz="2000" b="1"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GB" sz="2000" b="1"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123611493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3767A2-D561-BE70-939E-99B4F5119B7D}"/>
              </a:ext>
            </a:extLst>
          </p:cNvPr>
          <p:cNvSpPr>
            <a:spLocks noGrp="1" noRot="1" noMove="1" noResize="1" noEditPoints="1" noAdjustHandles="1" noChangeArrowheads="1" noChangeShapeType="1"/>
          </p:cNvSpPr>
          <p:nvPr>
            <p:ph type="ctrTitle"/>
          </p:nvPr>
        </p:nvSpPr>
        <p:spPr>
          <a:xfrm>
            <a:off x="0" y="5533022"/>
            <a:ext cx="12204000" cy="1324978"/>
          </a:xfrm>
          <a:blipFill dpi="0" rotWithShape="1">
            <a:blip r:embed="rId2">
              <a:alphaModFix amt="76000"/>
            </a:blip>
            <a:srcRect/>
            <a:tile tx="869950" ty="44450" sx="100000" sy="100000" flip="none" algn="ctr"/>
          </a:blipFill>
        </p:spPr>
        <p:txBody>
          <a:bodyPr vert="horz" anchor="b" anchorCtr="0">
            <a:normAutofit fontScale="90000"/>
          </a:bodyPr>
          <a:lstStyle/>
          <a:p>
            <a:br>
              <a:rPr lang="en-GB" sz="5400" b="1">
                <a:solidFill>
                  <a:srgbClr val="27235A"/>
                </a:solidFill>
                <a:effectLst/>
                <a:latin typeface="Century Gothic" panose="020B0502020202020204" pitchFamily="34" charset="0"/>
                <a:ea typeface="Century Gothic" panose="020B0502020202020204" pitchFamily="34" charset="0"/>
                <a:cs typeface="Arial" panose="020B0604020202020204" pitchFamily="34" charset="0"/>
              </a:rPr>
            </a:br>
            <a:br>
              <a:rPr lang="en-GB" sz="5400" b="1">
                <a:solidFill>
                  <a:srgbClr val="27235A"/>
                </a:solidFill>
                <a:effectLst/>
                <a:latin typeface="Century Gothic" panose="020B0502020202020204" pitchFamily="34" charset="0"/>
                <a:ea typeface="Century Gothic" panose="020B0502020202020204" pitchFamily="34" charset="0"/>
                <a:cs typeface="Arial" panose="020B0604020202020204" pitchFamily="34" charset="0"/>
              </a:rPr>
            </a:br>
            <a:br>
              <a:rPr lang="en-GB" sz="900"/>
            </a:br>
            <a:endParaRPr lang="en-GB" sz="4000"/>
          </a:p>
        </p:txBody>
      </p:sp>
      <p:pic>
        <p:nvPicPr>
          <p:cNvPr id="6" name="Picture 5">
            <a:extLst>
              <a:ext uri="{FF2B5EF4-FFF2-40B4-BE49-F238E27FC236}">
                <a16:creationId xmlns:a16="http://schemas.microsoft.com/office/drawing/2014/main" id="{D340C7F4-C599-B773-4C47-5544F2382A95}"/>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p:blipFill>
        <p:spPr>
          <a:xfrm>
            <a:off x="114409" y="109678"/>
            <a:ext cx="2234719" cy="1152244"/>
          </a:xfrm>
          <a:prstGeom prst="rect">
            <a:avLst/>
          </a:prstGeom>
        </p:spPr>
      </p:pic>
      <p:sp>
        <p:nvSpPr>
          <p:cNvPr id="4" name="Title 1">
            <a:extLst>
              <a:ext uri="{FF2B5EF4-FFF2-40B4-BE49-F238E27FC236}">
                <a16:creationId xmlns:a16="http://schemas.microsoft.com/office/drawing/2014/main" id="{AB5F8A18-F6A0-455C-5452-98A31962408D}"/>
              </a:ext>
            </a:extLst>
          </p:cNvPr>
          <p:cNvSpPr txBox="1">
            <a:spLocks/>
          </p:cNvSpPr>
          <p:nvPr/>
        </p:nvSpPr>
        <p:spPr>
          <a:xfrm>
            <a:off x="3335862" y="1833446"/>
            <a:ext cx="6260624" cy="3191108"/>
          </a:xfrm>
          <a:prstGeom prst="rect">
            <a:avLst/>
          </a:prstGeom>
        </p:spPr>
        <p:txBody>
          <a:bodyPr vert="horz" lIns="91440" tIns="45720" rIns="91440" bIns="45720" rtlCol="0" anchor="b">
            <a:normAutofit fontScale="7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spcBef>
                <a:spcPts val="1800"/>
              </a:spcBef>
              <a:spcAft>
                <a:spcPts val="1200"/>
              </a:spcAft>
            </a:pPr>
            <a:r>
              <a:rPr lang="en-GB" sz="10000" b="1" dirty="0">
                <a:solidFill>
                  <a:srgbClr val="BF3078"/>
                </a:solidFill>
                <a:latin typeface="Century Gothic" panose="020B0502020202020204" pitchFamily="34" charset="0"/>
                <a:ea typeface="Times New Roman" panose="02020603050405020304" pitchFamily="18" charset="0"/>
                <a:cs typeface="Times New Roman" panose="02020603050405020304" pitchFamily="18" charset="0"/>
              </a:rPr>
              <a:t>Lunch</a:t>
            </a:r>
          </a:p>
          <a:p>
            <a:pPr>
              <a:spcBef>
                <a:spcPts val="1800"/>
              </a:spcBef>
              <a:spcAft>
                <a:spcPts val="1200"/>
              </a:spcAft>
            </a:pPr>
            <a:r>
              <a:rPr lang="en-GB" sz="10000" b="1" dirty="0">
                <a:solidFill>
                  <a:srgbClr val="BF3078"/>
                </a:solidFill>
                <a:latin typeface="Century Gothic" panose="020B0502020202020204" pitchFamily="34" charset="0"/>
                <a:ea typeface="Times New Roman" panose="02020603050405020304" pitchFamily="18" charset="0"/>
                <a:cs typeface="Times New Roman" panose="02020603050405020304" pitchFamily="18" charset="0"/>
              </a:rPr>
              <a:t>12:30-13:00 </a:t>
            </a:r>
          </a:p>
          <a:p>
            <a:pPr>
              <a:spcBef>
                <a:spcPts val="1800"/>
              </a:spcBef>
              <a:spcAft>
                <a:spcPts val="1200"/>
              </a:spcAft>
            </a:pPr>
            <a:br>
              <a:rPr lang="en-GB" sz="4400" b="1" dirty="0">
                <a:solidFill>
                  <a:srgbClr val="BF3078"/>
                </a:solidFill>
                <a:latin typeface="Century Gothic" panose="020B0502020202020204" pitchFamily="34" charset="0"/>
                <a:ea typeface="Times New Roman" panose="02020603050405020304" pitchFamily="18" charset="0"/>
                <a:cs typeface="Times New Roman" panose="02020603050405020304" pitchFamily="18" charset="0"/>
              </a:rPr>
            </a:br>
            <a:endParaRPr lang="en-GB" dirty="0"/>
          </a:p>
        </p:txBody>
      </p:sp>
    </p:spTree>
    <p:extLst>
      <p:ext uri="{BB962C8B-B14F-4D97-AF65-F5344CB8AC3E}">
        <p14:creationId xmlns:p14="http://schemas.microsoft.com/office/powerpoint/2010/main" val="1847591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3767A2-D561-BE70-939E-99B4F5119B7D}"/>
              </a:ext>
            </a:extLst>
          </p:cNvPr>
          <p:cNvSpPr>
            <a:spLocks noGrp="1" noRot="1" noMove="1" noResize="1" noEditPoints="1" noAdjustHandles="1" noChangeArrowheads="1" noChangeShapeType="1"/>
          </p:cNvSpPr>
          <p:nvPr>
            <p:ph type="ctrTitle"/>
          </p:nvPr>
        </p:nvSpPr>
        <p:spPr>
          <a:xfrm>
            <a:off x="0" y="5533022"/>
            <a:ext cx="12204000" cy="1324978"/>
          </a:xfrm>
          <a:blipFill dpi="0" rotWithShape="1">
            <a:blip r:embed="rId2">
              <a:alphaModFix amt="76000"/>
            </a:blip>
            <a:srcRect/>
            <a:tile tx="869950" ty="44450" sx="100000" sy="100000" flip="none" algn="ctr"/>
          </a:blipFill>
        </p:spPr>
        <p:txBody>
          <a:bodyPr vert="horz" anchor="b" anchorCtr="0">
            <a:normAutofit fontScale="90000"/>
          </a:bodyPr>
          <a:lstStyle/>
          <a:p>
            <a:br>
              <a:rPr lang="en-GB" sz="5400" b="1">
                <a:solidFill>
                  <a:srgbClr val="27235A"/>
                </a:solidFill>
                <a:effectLst/>
                <a:latin typeface="Century Gothic" panose="020B0502020202020204" pitchFamily="34" charset="0"/>
                <a:ea typeface="Century Gothic" panose="020B0502020202020204" pitchFamily="34" charset="0"/>
                <a:cs typeface="Arial" panose="020B0604020202020204" pitchFamily="34" charset="0"/>
              </a:rPr>
            </a:br>
            <a:br>
              <a:rPr lang="en-GB" sz="5400" b="1">
                <a:solidFill>
                  <a:srgbClr val="27235A"/>
                </a:solidFill>
                <a:effectLst/>
                <a:latin typeface="Century Gothic" panose="020B0502020202020204" pitchFamily="34" charset="0"/>
                <a:ea typeface="Century Gothic" panose="020B0502020202020204" pitchFamily="34" charset="0"/>
                <a:cs typeface="Arial" panose="020B0604020202020204" pitchFamily="34" charset="0"/>
              </a:rPr>
            </a:br>
            <a:br>
              <a:rPr lang="en-GB" sz="900"/>
            </a:br>
            <a:endParaRPr lang="en-GB" sz="4000"/>
          </a:p>
        </p:txBody>
      </p:sp>
      <p:pic>
        <p:nvPicPr>
          <p:cNvPr id="6" name="Picture 5">
            <a:extLst>
              <a:ext uri="{FF2B5EF4-FFF2-40B4-BE49-F238E27FC236}">
                <a16:creationId xmlns:a16="http://schemas.microsoft.com/office/drawing/2014/main" id="{D340C7F4-C599-B773-4C47-5544F2382A95}"/>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p:blipFill>
        <p:spPr>
          <a:xfrm>
            <a:off x="114409" y="109678"/>
            <a:ext cx="2234719" cy="1152244"/>
          </a:xfrm>
          <a:prstGeom prst="rect">
            <a:avLst/>
          </a:prstGeom>
        </p:spPr>
      </p:pic>
      <p:sp>
        <p:nvSpPr>
          <p:cNvPr id="5" name="TextBox 4">
            <a:extLst>
              <a:ext uri="{FF2B5EF4-FFF2-40B4-BE49-F238E27FC236}">
                <a16:creationId xmlns:a16="http://schemas.microsoft.com/office/drawing/2014/main" id="{9A31C780-B36F-7CF4-8224-5128FAE1D3B7}"/>
              </a:ext>
            </a:extLst>
          </p:cNvPr>
          <p:cNvSpPr txBox="1"/>
          <p:nvPr/>
        </p:nvSpPr>
        <p:spPr>
          <a:xfrm>
            <a:off x="1412240" y="3718555"/>
            <a:ext cx="9107033" cy="424732"/>
          </a:xfrm>
          <a:prstGeom prst="rect">
            <a:avLst/>
          </a:prstGeom>
          <a:noFill/>
        </p:spPr>
        <p:txBody>
          <a:bodyPr wrap="square" anchor="ctr" anchorCtr="1">
            <a:spAutoFit/>
          </a:bodyPr>
          <a:lstStyle/>
          <a:p>
            <a:pPr algn="ctr">
              <a:lnSpc>
                <a:spcPct val="90000"/>
              </a:lnSpc>
              <a:spcBef>
                <a:spcPts val="10000"/>
              </a:spcBef>
              <a:spcAft>
                <a:spcPts val="1000"/>
              </a:spcAft>
            </a:pPr>
            <a:r>
              <a:rPr lang="en-GB" sz="2400" b="1" kern="0">
                <a:solidFill>
                  <a:srgbClr val="27235A"/>
                </a:solidFill>
                <a:latin typeface="Century Gothic" panose="020B0502020202020204" pitchFamily="34" charset="0"/>
                <a:ea typeface="Century Gothic" panose="020B0502020202020204" pitchFamily="34" charset="0"/>
                <a:cs typeface="Times New Roman" panose="02020603050405020304" pitchFamily="18" charset="0"/>
              </a:rPr>
              <a:t>Helen Bingley, Mind in Furness </a:t>
            </a:r>
            <a:r>
              <a:rPr lang="en-GB" sz="2400" b="1" kern="0">
                <a:solidFill>
                  <a:srgbClr val="27235A"/>
                </a:solidFill>
                <a:effectLst/>
                <a:latin typeface="Century Gothic" panose="020B0502020202020204" pitchFamily="34" charset="0"/>
                <a:ea typeface="Century Gothic" panose="020B0502020202020204" pitchFamily="34" charset="0"/>
                <a:cs typeface="Times New Roman" panose="02020603050405020304" pitchFamily="18" charset="0"/>
              </a:rPr>
              <a:t>- </a:t>
            </a:r>
            <a:r>
              <a:rPr lang="en-GB" sz="2400" kern="0">
                <a:solidFill>
                  <a:srgbClr val="BF3178"/>
                </a:solidFill>
                <a:effectLst/>
                <a:latin typeface="Century Gothic" panose="020B0502020202020204" pitchFamily="34" charset="0"/>
                <a:ea typeface="Century Gothic" panose="020B0502020202020204" pitchFamily="34" charset="0"/>
                <a:cs typeface="Times New Roman" panose="02020603050405020304" pitchFamily="18" charset="0"/>
              </a:rPr>
              <a:t>helenbingley1@gmail.com</a:t>
            </a:r>
            <a:endParaRPr lang="en-GB" sz="2400">
              <a:solidFill>
                <a:srgbClr val="BF3178"/>
              </a:solidFill>
              <a:effectLst/>
              <a:latin typeface="Century Gothic" panose="020B0502020202020204" pitchFamily="34" charset="0"/>
              <a:ea typeface="Century Gothic" panose="020B0502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450CE611-6CBA-9B47-68C9-27EA702CD394}"/>
              </a:ext>
            </a:extLst>
          </p:cNvPr>
          <p:cNvSpPr txBox="1"/>
          <p:nvPr/>
        </p:nvSpPr>
        <p:spPr>
          <a:xfrm>
            <a:off x="943628" y="1514385"/>
            <a:ext cx="10607040" cy="1200329"/>
          </a:xfrm>
          <a:prstGeom prst="rect">
            <a:avLst/>
          </a:prstGeom>
          <a:noFill/>
        </p:spPr>
        <p:txBody>
          <a:bodyPr wrap="square" anchor="ctr" anchorCtr="1">
            <a:spAutoFit/>
          </a:bodyPr>
          <a:lstStyle/>
          <a:p>
            <a:pPr algn="ctr">
              <a:lnSpc>
                <a:spcPct val="90000"/>
              </a:lnSpc>
              <a:spcBef>
                <a:spcPts val="10000"/>
              </a:spcBef>
              <a:spcAft>
                <a:spcPts val="1000"/>
              </a:spcAft>
            </a:pPr>
            <a:r>
              <a:rPr lang="en-GB" sz="4000" b="1" kern="0">
                <a:solidFill>
                  <a:srgbClr val="27235A"/>
                </a:solidFill>
                <a:effectLst/>
                <a:latin typeface="Century Gothic" panose="020B0502020202020204" pitchFamily="34" charset="0"/>
                <a:ea typeface="Century Gothic" panose="020B0502020202020204" pitchFamily="34" charset="0"/>
                <a:cs typeface="Times New Roman" panose="02020603050405020304" pitchFamily="18" charset="0"/>
              </a:rPr>
              <a:t>LSC </a:t>
            </a:r>
            <a:r>
              <a:rPr lang="en-GB" sz="4000" b="1" kern="0">
                <a:solidFill>
                  <a:srgbClr val="27235A"/>
                </a:solidFill>
                <a:latin typeface="Century Gothic" panose="020B0502020202020204" pitchFamily="34" charset="0"/>
                <a:ea typeface="Century Gothic" panose="020B0502020202020204" pitchFamily="34" charset="0"/>
                <a:cs typeface="Times New Roman" panose="02020603050405020304" pitchFamily="18" charset="0"/>
              </a:rPr>
              <a:t>ICB</a:t>
            </a:r>
            <a:r>
              <a:rPr lang="en-GB" sz="4000" b="1" kern="0">
                <a:solidFill>
                  <a:srgbClr val="27235A"/>
                </a:solidFill>
                <a:effectLst/>
                <a:latin typeface="Century Gothic" panose="020B0502020202020204" pitchFamily="34" charset="0"/>
                <a:ea typeface="Century Gothic" panose="020B0502020202020204" pitchFamily="34" charset="0"/>
                <a:cs typeface="Times New Roman" panose="02020603050405020304" pitchFamily="18" charset="0"/>
              </a:rPr>
              <a:t> – Provider Collaborative Board (PCB).</a:t>
            </a:r>
            <a:endParaRPr lang="en-GB" sz="4000" b="1">
              <a:solidFill>
                <a:srgbClr val="27235A"/>
              </a:solidFill>
              <a:effectLst/>
              <a:latin typeface="Century Gothic" panose="020B0502020202020204" pitchFamily="34" charset="0"/>
              <a:ea typeface="Century Gothic" panose="020B0502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27D5B994-8DF8-1A61-93C2-74EC4495DEA6}"/>
              </a:ext>
            </a:extLst>
          </p:cNvPr>
          <p:cNvSpPr txBox="1"/>
          <p:nvPr/>
        </p:nvSpPr>
        <p:spPr>
          <a:xfrm>
            <a:off x="929639" y="4413422"/>
            <a:ext cx="10072233" cy="424732"/>
          </a:xfrm>
          <a:prstGeom prst="rect">
            <a:avLst/>
          </a:prstGeom>
          <a:noFill/>
        </p:spPr>
        <p:txBody>
          <a:bodyPr wrap="square" anchor="ctr" anchorCtr="1">
            <a:spAutoFit/>
          </a:bodyPr>
          <a:lstStyle/>
          <a:p>
            <a:pPr algn="ctr">
              <a:lnSpc>
                <a:spcPct val="90000"/>
              </a:lnSpc>
              <a:spcBef>
                <a:spcPts val="10000"/>
              </a:spcBef>
              <a:spcAft>
                <a:spcPts val="1000"/>
              </a:spcAft>
            </a:pPr>
            <a:r>
              <a:rPr lang="en-GB" sz="2400" b="1" kern="0">
                <a:solidFill>
                  <a:srgbClr val="27235A"/>
                </a:solidFill>
                <a:latin typeface="Century Gothic" panose="020B0502020202020204" pitchFamily="34" charset="0"/>
                <a:ea typeface="Century Gothic" panose="020B0502020202020204" pitchFamily="34" charset="0"/>
                <a:cs typeface="Times New Roman" panose="02020603050405020304" pitchFamily="18" charset="0"/>
              </a:rPr>
              <a:t>Shigufta Khan, The Wish Centre - </a:t>
            </a:r>
            <a:r>
              <a:rPr lang="en-GB" sz="2400" kern="0">
                <a:solidFill>
                  <a:srgbClr val="BF3178"/>
                </a:solidFill>
                <a:effectLst/>
                <a:latin typeface="Century Gothic" panose="020B0502020202020204" pitchFamily="34" charset="0"/>
                <a:ea typeface="Century Gothic" panose="020B0502020202020204" pitchFamily="34" charset="0"/>
                <a:cs typeface="Times New Roman" panose="02020603050405020304" pitchFamily="18" charset="0"/>
              </a:rPr>
              <a:t>shigufta.khan@thewishcentre.org</a:t>
            </a:r>
            <a:endParaRPr lang="en-GB" sz="2400">
              <a:solidFill>
                <a:srgbClr val="BF3178"/>
              </a:solidFill>
              <a:effectLst/>
              <a:latin typeface="Century Gothic" panose="020B0502020202020204" pitchFamily="34" charset="0"/>
              <a:ea typeface="Century Gothic" panose="020B0502020202020204" pitchFamily="34" charset="0"/>
              <a:cs typeface="Arial" panose="020B0604020202020204" pitchFamily="34" charset="0"/>
            </a:endParaRPr>
          </a:p>
        </p:txBody>
      </p:sp>
    </p:spTree>
    <p:extLst>
      <p:ext uri="{BB962C8B-B14F-4D97-AF65-F5344CB8AC3E}">
        <p14:creationId xmlns:p14="http://schemas.microsoft.com/office/powerpoint/2010/main" val="155264478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3767A2-D561-BE70-939E-99B4F5119B7D}"/>
              </a:ext>
            </a:extLst>
          </p:cNvPr>
          <p:cNvSpPr>
            <a:spLocks noGrp="1" noRot="1" noMove="1" noResize="1" noEditPoints="1" noAdjustHandles="1" noChangeArrowheads="1" noChangeShapeType="1"/>
          </p:cNvSpPr>
          <p:nvPr>
            <p:ph type="ctrTitle"/>
          </p:nvPr>
        </p:nvSpPr>
        <p:spPr>
          <a:xfrm>
            <a:off x="0" y="5533022"/>
            <a:ext cx="12204000" cy="1324978"/>
          </a:xfrm>
          <a:blipFill dpi="0" rotWithShape="1">
            <a:blip r:embed="rId2">
              <a:alphaModFix amt="76000"/>
            </a:blip>
            <a:srcRect/>
            <a:tile tx="869950" ty="44450" sx="100000" sy="100000" flip="none" algn="ctr"/>
          </a:blipFill>
        </p:spPr>
        <p:txBody>
          <a:bodyPr vert="horz" anchor="b" anchorCtr="0">
            <a:normAutofit fontScale="90000"/>
          </a:bodyPr>
          <a:lstStyle/>
          <a:p>
            <a:br>
              <a:rPr lang="en-GB" sz="5400" b="1">
                <a:solidFill>
                  <a:srgbClr val="27235A"/>
                </a:solidFill>
                <a:effectLst/>
                <a:latin typeface="Century Gothic" panose="020B0502020202020204" pitchFamily="34" charset="0"/>
                <a:ea typeface="Century Gothic" panose="020B0502020202020204" pitchFamily="34" charset="0"/>
                <a:cs typeface="Arial" panose="020B0604020202020204" pitchFamily="34" charset="0"/>
              </a:rPr>
            </a:br>
            <a:br>
              <a:rPr lang="en-GB" sz="5400" b="1">
                <a:solidFill>
                  <a:srgbClr val="27235A"/>
                </a:solidFill>
                <a:effectLst/>
                <a:latin typeface="Century Gothic" panose="020B0502020202020204" pitchFamily="34" charset="0"/>
                <a:ea typeface="Century Gothic" panose="020B0502020202020204" pitchFamily="34" charset="0"/>
                <a:cs typeface="Arial" panose="020B0604020202020204" pitchFamily="34" charset="0"/>
              </a:rPr>
            </a:br>
            <a:br>
              <a:rPr lang="en-GB" sz="900"/>
            </a:br>
            <a:endParaRPr lang="en-GB" sz="4000"/>
          </a:p>
        </p:txBody>
      </p:sp>
      <p:pic>
        <p:nvPicPr>
          <p:cNvPr id="6" name="Picture 5">
            <a:extLst>
              <a:ext uri="{FF2B5EF4-FFF2-40B4-BE49-F238E27FC236}">
                <a16:creationId xmlns:a16="http://schemas.microsoft.com/office/drawing/2014/main" id="{D340C7F4-C599-B773-4C47-5544F2382A95}"/>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p:blipFill>
        <p:spPr>
          <a:xfrm>
            <a:off x="114409" y="109678"/>
            <a:ext cx="2234719" cy="1152244"/>
          </a:xfrm>
          <a:prstGeom prst="rect">
            <a:avLst/>
          </a:prstGeom>
        </p:spPr>
      </p:pic>
      <p:sp>
        <p:nvSpPr>
          <p:cNvPr id="4" name="Title 1">
            <a:extLst>
              <a:ext uri="{FF2B5EF4-FFF2-40B4-BE49-F238E27FC236}">
                <a16:creationId xmlns:a16="http://schemas.microsoft.com/office/drawing/2014/main" id="{AB5F8A18-F6A0-455C-5452-98A31962408D}"/>
              </a:ext>
            </a:extLst>
          </p:cNvPr>
          <p:cNvSpPr txBox="1">
            <a:spLocks/>
          </p:cNvSpPr>
          <p:nvPr/>
        </p:nvSpPr>
        <p:spPr>
          <a:xfrm>
            <a:off x="3335862" y="1833446"/>
            <a:ext cx="6260624" cy="3191108"/>
          </a:xfrm>
          <a:prstGeom prst="rect">
            <a:avLst/>
          </a:prstGeom>
        </p:spPr>
        <p:txBody>
          <a:bodyPr vert="horz" lIns="91440" tIns="45720" rIns="91440" bIns="45720" rtlCol="0" anchor="b">
            <a:normAutofit fontScale="85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spcBef>
                <a:spcPts val="1800"/>
              </a:spcBef>
              <a:spcAft>
                <a:spcPts val="1200"/>
              </a:spcAft>
            </a:pPr>
            <a:r>
              <a:rPr lang="en-GB" sz="10000" b="1" dirty="0">
                <a:solidFill>
                  <a:srgbClr val="BF3078"/>
                </a:solidFill>
                <a:latin typeface="Century Gothic" panose="020B0502020202020204" pitchFamily="34" charset="0"/>
                <a:ea typeface="Times New Roman" panose="02020603050405020304" pitchFamily="18" charset="0"/>
                <a:cs typeface="Times New Roman" panose="02020603050405020304" pitchFamily="18" charset="0"/>
              </a:rPr>
              <a:t>Workshops </a:t>
            </a:r>
          </a:p>
          <a:p>
            <a:pPr>
              <a:spcBef>
                <a:spcPts val="1800"/>
              </a:spcBef>
              <a:spcAft>
                <a:spcPts val="1200"/>
              </a:spcAft>
            </a:pPr>
            <a:br>
              <a:rPr lang="en-GB" sz="4400" b="1" dirty="0">
                <a:solidFill>
                  <a:srgbClr val="BF3078"/>
                </a:solidFill>
                <a:latin typeface="Century Gothic" panose="020B0502020202020204" pitchFamily="34" charset="0"/>
                <a:ea typeface="Times New Roman" panose="02020603050405020304" pitchFamily="18" charset="0"/>
                <a:cs typeface="Times New Roman" panose="02020603050405020304" pitchFamily="18" charset="0"/>
              </a:rPr>
            </a:br>
            <a:endParaRPr lang="en-GB" dirty="0"/>
          </a:p>
        </p:txBody>
      </p:sp>
    </p:spTree>
    <p:extLst>
      <p:ext uri="{BB962C8B-B14F-4D97-AF65-F5344CB8AC3E}">
        <p14:creationId xmlns:p14="http://schemas.microsoft.com/office/powerpoint/2010/main" val="204967905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3767A2-D561-BE70-939E-99B4F5119B7D}"/>
              </a:ext>
            </a:extLst>
          </p:cNvPr>
          <p:cNvSpPr>
            <a:spLocks noGrp="1" noRot="1" noMove="1" noResize="1" noEditPoints="1" noAdjustHandles="1" noChangeArrowheads="1" noChangeShapeType="1"/>
          </p:cNvSpPr>
          <p:nvPr>
            <p:ph type="ctrTitle"/>
          </p:nvPr>
        </p:nvSpPr>
        <p:spPr>
          <a:xfrm>
            <a:off x="0" y="5533022"/>
            <a:ext cx="12204000" cy="1324978"/>
          </a:xfrm>
          <a:blipFill dpi="0" rotWithShape="1">
            <a:blip r:embed="rId2">
              <a:alphaModFix amt="76000"/>
            </a:blip>
            <a:srcRect/>
            <a:tile tx="869950" ty="44450" sx="100000" sy="100000" flip="none" algn="ctr"/>
          </a:blipFill>
        </p:spPr>
        <p:txBody>
          <a:bodyPr vert="horz" anchor="b" anchorCtr="0">
            <a:normAutofit fontScale="90000"/>
          </a:bodyPr>
          <a:lstStyle/>
          <a:p>
            <a:br>
              <a:rPr lang="en-GB" sz="5400" b="1">
                <a:solidFill>
                  <a:srgbClr val="27235A"/>
                </a:solidFill>
                <a:effectLst/>
                <a:latin typeface="Century Gothic" panose="020B0502020202020204" pitchFamily="34" charset="0"/>
                <a:ea typeface="Century Gothic" panose="020B0502020202020204" pitchFamily="34" charset="0"/>
                <a:cs typeface="Arial" panose="020B0604020202020204" pitchFamily="34" charset="0"/>
              </a:rPr>
            </a:br>
            <a:br>
              <a:rPr lang="en-GB" sz="5400" b="1">
                <a:solidFill>
                  <a:srgbClr val="27235A"/>
                </a:solidFill>
                <a:effectLst/>
                <a:latin typeface="Century Gothic" panose="020B0502020202020204" pitchFamily="34" charset="0"/>
                <a:ea typeface="Century Gothic" panose="020B0502020202020204" pitchFamily="34" charset="0"/>
                <a:cs typeface="Arial" panose="020B0604020202020204" pitchFamily="34" charset="0"/>
              </a:rPr>
            </a:br>
            <a:br>
              <a:rPr lang="en-GB" sz="900"/>
            </a:br>
            <a:endParaRPr lang="en-GB" sz="4000"/>
          </a:p>
        </p:txBody>
      </p:sp>
      <p:pic>
        <p:nvPicPr>
          <p:cNvPr id="6" name="Picture 5">
            <a:extLst>
              <a:ext uri="{FF2B5EF4-FFF2-40B4-BE49-F238E27FC236}">
                <a16:creationId xmlns:a16="http://schemas.microsoft.com/office/drawing/2014/main" id="{D340C7F4-C599-B773-4C47-5544F2382A95}"/>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p:blipFill>
        <p:spPr>
          <a:xfrm>
            <a:off x="114409" y="109678"/>
            <a:ext cx="2234719" cy="1152244"/>
          </a:xfrm>
          <a:prstGeom prst="rect">
            <a:avLst/>
          </a:prstGeom>
        </p:spPr>
      </p:pic>
      <p:sp>
        <p:nvSpPr>
          <p:cNvPr id="4" name="Title 1">
            <a:extLst>
              <a:ext uri="{FF2B5EF4-FFF2-40B4-BE49-F238E27FC236}">
                <a16:creationId xmlns:a16="http://schemas.microsoft.com/office/drawing/2014/main" id="{AB5F8A18-F6A0-455C-5452-98A31962408D}"/>
              </a:ext>
            </a:extLst>
          </p:cNvPr>
          <p:cNvSpPr txBox="1">
            <a:spLocks/>
          </p:cNvSpPr>
          <p:nvPr/>
        </p:nvSpPr>
        <p:spPr>
          <a:xfrm>
            <a:off x="567303" y="2734056"/>
            <a:ext cx="5407154" cy="2464961"/>
          </a:xfrm>
          <a:prstGeom prst="rect">
            <a:avLst/>
          </a:prstGeom>
        </p:spPr>
        <p:txBody>
          <a:bodyPr vert="horz" lIns="91440" tIns="45720" rIns="91440" bIns="45720" rtlCol="0" anchor="b">
            <a:normAutofit fontScale="47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spcBef>
                <a:spcPts val="1800"/>
              </a:spcBef>
              <a:spcAft>
                <a:spcPts val="1200"/>
              </a:spcAft>
            </a:pPr>
            <a:r>
              <a:rPr lang="en-GB" sz="10000" b="1" dirty="0" err="1">
                <a:solidFill>
                  <a:srgbClr val="BF3078"/>
                </a:solidFill>
                <a:latin typeface="Century Gothic" panose="020B0502020202020204" pitchFamily="34" charset="0"/>
                <a:ea typeface="Times New Roman" panose="02020603050405020304" pitchFamily="18" charset="0"/>
                <a:cs typeface="Times New Roman" panose="02020603050405020304" pitchFamily="18" charset="0"/>
              </a:rPr>
              <a:t>Mentimeter</a:t>
            </a:r>
            <a:r>
              <a:rPr lang="en-GB" sz="10000" b="1" dirty="0">
                <a:solidFill>
                  <a:srgbClr val="BF3078"/>
                </a:solidFill>
                <a:latin typeface="Century Gothic" panose="020B0502020202020204" pitchFamily="34" charset="0"/>
                <a:ea typeface="Times New Roman" panose="02020603050405020304" pitchFamily="18" charset="0"/>
                <a:cs typeface="Times New Roman" panose="02020603050405020304" pitchFamily="18" charset="0"/>
              </a:rPr>
              <a:t>: </a:t>
            </a:r>
          </a:p>
          <a:p>
            <a:pPr>
              <a:spcBef>
                <a:spcPts val="1800"/>
              </a:spcBef>
              <a:spcAft>
                <a:spcPts val="1200"/>
              </a:spcAft>
            </a:pPr>
            <a:r>
              <a:rPr lang="en-GB" sz="10000" b="1" dirty="0">
                <a:solidFill>
                  <a:srgbClr val="BF3078"/>
                </a:solidFill>
                <a:latin typeface="Century Gothic" panose="020B0502020202020204" pitchFamily="34" charset="0"/>
                <a:ea typeface="Times New Roman" panose="02020603050405020304" pitchFamily="18" charset="0"/>
                <a:cs typeface="Times New Roman" panose="02020603050405020304" pitchFamily="18" charset="0"/>
              </a:rPr>
              <a:t>Next Steps</a:t>
            </a:r>
          </a:p>
          <a:p>
            <a:pPr>
              <a:spcBef>
                <a:spcPts val="1800"/>
              </a:spcBef>
              <a:spcAft>
                <a:spcPts val="1200"/>
              </a:spcAft>
            </a:pPr>
            <a:r>
              <a:rPr lang="en-GB" sz="4400" b="1" dirty="0">
                <a:solidFill>
                  <a:srgbClr val="BF3078"/>
                </a:solidFill>
                <a:latin typeface="Century Gothic" panose="020B0502020202020204" pitchFamily="34" charset="0"/>
                <a:ea typeface="Times New Roman" panose="02020603050405020304" pitchFamily="18" charset="0"/>
                <a:cs typeface="Times New Roman" panose="02020603050405020304" pitchFamily="18" charset="0"/>
              </a:rPr>
              <a:t>Code: 3108 4112 </a:t>
            </a:r>
            <a:br>
              <a:rPr lang="en-GB" sz="4400" b="1" dirty="0">
                <a:solidFill>
                  <a:srgbClr val="BF3078"/>
                </a:solidFill>
                <a:latin typeface="Century Gothic" panose="020B0502020202020204" pitchFamily="34" charset="0"/>
                <a:ea typeface="Times New Roman" panose="02020603050405020304" pitchFamily="18" charset="0"/>
                <a:cs typeface="Times New Roman" panose="02020603050405020304" pitchFamily="18" charset="0"/>
              </a:rPr>
            </a:br>
            <a:endParaRPr lang="en-GB" dirty="0"/>
          </a:p>
        </p:txBody>
      </p:sp>
      <p:pic>
        <p:nvPicPr>
          <p:cNvPr id="9" name="Picture 8">
            <a:extLst>
              <a:ext uri="{FF2B5EF4-FFF2-40B4-BE49-F238E27FC236}">
                <a16:creationId xmlns:a16="http://schemas.microsoft.com/office/drawing/2014/main" id="{B5A8FD3D-7A21-FAA1-5144-68CD1E1EDC9F}"/>
              </a:ext>
            </a:extLst>
          </p:cNvPr>
          <p:cNvPicPr>
            <a:picLocks noChangeAspect="1"/>
          </p:cNvPicPr>
          <p:nvPr/>
        </p:nvPicPr>
        <p:blipFill>
          <a:blip r:embed="rId4"/>
          <a:stretch>
            <a:fillRect/>
          </a:stretch>
        </p:blipFill>
        <p:spPr>
          <a:xfrm>
            <a:off x="6415508" y="436517"/>
            <a:ext cx="4762500" cy="4762500"/>
          </a:xfrm>
          <a:prstGeom prst="rect">
            <a:avLst/>
          </a:prstGeom>
        </p:spPr>
      </p:pic>
      <p:sp>
        <p:nvSpPr>
          <p:cNvPr id="3" name="TextBox 2">
            <a:extLst>
              <a:ext uri="{FF2B5EF4-FFF2-40B4-BE49-F238E27FC236}">
                <a16:creationId xmlns:a16="http://schemas.microsoft.com/office/drawing/2014/main" id="{9E830E6A-5F69-8868-0F22-951A95828339}"/>
              </a:ext>
            </a:extLst>
          </p:cNvPr>
          <p:cNvSpPr txBox="1"/>
          <p:nvPr/>
        </p:nvSpPr>
        <p:spPr>
          <a:xfrm>
            <a:off x="2182965" y="459428"/>
            <a:ext cx="4679748" cy="646331"/>
          </a:xfrm>
          <a:prstGeom prst="rect">
            <a:avLst/>
          </a:prstGeom>
          <a:noFill/>
        </p:spPr>
        <p:txBody>
          <a:bodyPr wrap="square" anchor="ctr" anchorCtr="1">
            <a:spAutoFit/>
          </a:bodyPr>
          <a:lstStyle/>
          <a:p>
            <a:pPr algn="ctr">
              <a:lnSpc>
                <a:spcPct val="90000"/>
              </a:lnSpc>
              <a:spcBef>
                <a:spcPts val="10000"/>
              </a:spcBef>
              <a:spcAft>
                <a:spcPts val="1000"/>
              </a:spcAft>
            </a:pPr>
            <a:r>
              <a:rPr lang="en-GB" sz="4000" b="1" kern="0" dirty="0">
                <a:solidFill>
                  <a:srgbClr val="27235A"/>
                </a:solidFill>
                <a:latin typeface="Century Gothic" panose="020B0502020202020204" pitchFamily="34" charset="0"/>
                <a:ea typeface="Century Gothic" panose="020B0502020202020204" pitchFamily="34" charset="0"/>
                <a:cs typeface="Times New Roman" panose="02020603050405020304" pitchFamily="18" charset="0"/>
              </a:rPr>
              <a:t>Closing</a:t>
            </a:r>
            <a:endParaRPr lang="en-GB" sz="4000" b="1" dirty="0">
              <a:solidFill>
                <a:srgbClr val="27235A"/>
              </a:solidFill>
              <a:latin typeface="Century Gothic" panose="020B0502020202020204" pitchFamily="34" charset="0"/>
              <a:ea typeface="Century Gothic" panose="020B0502020202020204" pitchFamily="34" charset="0"/>
              <a:cs typeface="Arial" panose="020B0604020202020204" pitchFamily="34" charset="0"/>
            </a:endParaRPr>
          </a:p>
        </p:txBody>
      </p:sp>
    </p:spTree>
    <p:extLst>
      <p:ext uri="{BB962C8B-B14F-4D97-AF65-F5344CB8AC3E}">
        <p14:creationId xmlns:p14="http://schemas.microsoft.com/office/powerpoint/2010/main" val="30632363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3767A2-D561-BE70-939E-99B4F5119B7D}"/>
              </a:ext>
            </a:extLst>
          </p:cNvPr>
          <p:cNvSpPr>
            <a:spLocks noGrp="1" noRot="1" noMove="1" noResize="1" noEditPoints="1" noAdjustHandles="1" noChangeArrowheads="1" noChangeShapeType="1"/>
          </p:cNvSpPr>
          <p:nvPr>
            <p:ph type="ctrTitle"/>
          </p:nvPr>
        </p:nvSpPr>
        <p:spPr>
          <a:xfrm>
            <a:off x="0" y="5533022"/>
            <a:ext cx="12204000" cy="1324978"/>
          </a:xfrm>
          <a:blipFill dpi="0" rotWithShape="1">
            <a:blip r:embed="rId2">
              <a:alphaModFix amt="76000"/>
            </a:blip>
            <a:srcRect/>
            <a:tile tx="869950" ty="44450" sx="100000" sy="100000" flip="none" algn="ctr"/>
          </a:blipFill>
        </p:spPr>
        <p:txBody>
          <a:bodyPr vert="horz" anchor="b" anchorCtr="0">
            <a:normAutofit fontScale="90000"/>
          </a:bodyPr>
          <a:lstStyle/>
          <a:p>
            <a:br>
              <a:rPr lang="en-GB" sz="5400" b="1">
                <a:solidFill>
                  <a:srgbClr val="27235A"/>
                </a:solidFill>
                <a:effectLst/>
                <a:latin typeface="Century Gothic" panose="020B0502020202020204" pitchFamily="34" charset="0"/>
                <a:ea typeface="Century Gothic" panose="020B0502020202020204" pitchFamily="34" charset="0"/>
                <a:cs typeface="Arial" panose="020B0604020202020204" pitchFamily="34" charset="0"/>
              </a:rPr>
            </a:br>
            <a:br>
              <a:rPr lang="en-GB" sz="5400" b="1">
                <a:solidFill>
                  <a:srgbClr val="27235A"/>
                </a:solidFill>
                <a:effectLst/>
                <a:latin typeface="Century Gothic" panose="020B0502020202020204" pitchFamily="34" charset="0"/>
                <a:ea typeface="Century Gothic" panose="020B0502020202020204" pitchFamily="34" charset="0"/>
                <a:cs typeface="Arial" panose="020B0604020202020204" pitchFamily="34" charset="0"/>
              </a:rPr>
            </a:br>
            <a:br>
              <a:rPr lang="en-GB" sz="900"/>
            </a:br>
            <a:endParaRPr lang="en-GB" sz="4000"/>
          </a:p>
        </p:txBody>
      </p:sp>
      <p:pic>
        <p:nvPicPr>
          <p:cNvPr id="6" name="Picture 5">
            <a:extLst>
              <a:ext uri="{FF2B5EF4-FFF2-40B4-BE49-F238E27FC236}">
                <a16:creationId xmlns:a16="http://schemas.microsoft.com/office/drawing/2014/main" id="{D340C7F4-C599-B773-4C47-5544F2382A95}"/>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p:blipFill>
        <p:spPr>
          <a:xfrm>
            <a:off x="114409" y="109678"/>
            <a:ext cx="2234719" cy="1152244"/>
          </a:xfrm>
          <a:prstGeom prst="rect">
            <a:avLst/>
          </a:prstGeom>
        </p:spPr>
      </p:pic>
      <p:sp>
        <p:nvSpPr>
          <p:cNvPr id="5" name="TextBox 4">
            <a:extLst>
              <a:ext uri="{FF2B5EF4-FFF2-40B4-BE49-F238E27FC236}">
                <a16:creationId xmlns:a16="http://schemas.microsoft.com/office/drawing/2014/main" id="{9A31C780-B36F-7CF4-8224-5128FAE1D3B7}"/>
              </a:ext>
            </a:extLst>
          </p:cNvPr>
          <p:cNvSpPr txBox="1"/>
          <p:nvPr/>
        </p:nvSpPr>
        <p:spPr>
          <a:xfrm>
            <a:off x="-203200" y="3718554"/>
            <a:ext cx="12598400" cy="424732"/>
          </a:xfrm>
          <a:prstGeom prst="rect">
            <a:avLst/>
          </a:prstGeom>
          <a:noFill/>
        </p:spPr>
        <p:txBody>
          <a:bodyPr wrap="square" anchor="ctr" anchorCtr="1">
            <a:spAutoFit/>
          </a:bodyPr>
          <a:lstStyle/>
          <a:p>
            <a:pPr algn="ctr">
              <a:lnSpc>
                <a:spcPct val="90000"/>
              </a:lnSpc>
              <a:spcBef>
                <a:spcPts val="10000"/>
              </a:spcBef>
              <a:spcAft>
                <a:spcPts val="1000"/>
              </a:spcAft>
            </a:pPr>
            <a:r>
              <a:rPr lang="en-GB" sz="2400" b="1" kern="0">
                <a:solidFill>
                  <a:srgbClr val="27235A"/>
                </a:solidFill>
                <a:latin typeface="Century Gothic" panose="020B0502020202020204" pitchFamily="34" charset="0"/>
                <a:ea typeface="Century Gothic" panose="020B0502020202020204" pitchFamily="34" charset="0"/>
                <a:cs typeface="Times New Roman" panose="02020603050405020304" pitchFamily="18" charset="0"/>
              </a:rPr>
              <a:t>Naz Zaman, Lancashire BME Network - </a:t>
            </a:r>
            <a:r>
              <a:rPr lang="en-GB" sz="2400" kern="0">
                <a:solidFill>
                  <a:srgbClr val="BF3178"/>
                </a:solidFill>
                <a:effectLst/>
                <a:latin typeface="Century Gothic" panose="020B0502020202020204" pitchFamily="34" charset="0"/>
                <a:ea typeface="Century Gothic" panose="020B0502020202020204" pitchFamily="34" charset="0"/>
                <a:cs typeface="Times New Roman" panose="02020603050405020304" pitchFamily="18" charset="0"/>
              </a:rPr>
              <a:t>naz.zaman@lancashirebmenetwork.org.uk</a:t>
            </a:r>
            <a:endParaRPr lang="en-GB" sz="2400">
              <a:solidFill>
                <a:srgbClr val="BF3178"/>
              </a:solidFill>
              <a:effectLst/>
              <a:latin typeface="Century Gothic" panose="020B0502020202020204" pitchFamily="34" charset="0"/>
              <a:ea typeface="Century Gothic" panose="020B0502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450CE611-6CBA-9B47-68C9-27EA702CD394}"/>
              </a:ext>
            </a:extLst>
          </p:cNvPr>
          <p:cNvSpPr txBox="1"/>
          <p:nvPr/>
        </p:nvSpPr>
        <p:spPr>
          <a:xfrm>
            <a:off x="943628" y="1514385"/>
            <a:ext cx="10607040" cy="1200329"/>
          </a:xfrm>
          <a:prstGeom prst="rect">
            <a:avLst/>
          </a:prstGeom>
          <a:noFill/>
        </p:spPr>
        <p:txBody>
          <a:bodyPr wrap="square" anchor="ctr" anchorCtr="1">
            <a:spAutoFit/>
          </a:bodyPr>
          <a:lstStyle/>
          <a:p>
            <a:pPr algn="ctr">
              <a:lnSpc>
                <a:spcPct val="90000"/>
              </a:lnSpc>
              <a:spcBef>
                <a:spcPts val="10000"/>
              </a:spcBef>
              <a:spcAft>
                <a:spcPts val="1000"/>
              </a:spcAft>
            </a:pPr>
            <a:r>
              <a:rPr lang="en-GB" sz="4000" b="1" kern="0">
                <a:solidFill>
                  <a:srgbClr val="27235A"/>
                </a:solidFill>
                <a:effectLst/>
                <a:latin typeface="Century Gothic" panose="020B0502020202020204" pitchFamily="34" charset="0"/>
                <a:ea typeface="Century Gothic" panose="020B0502020202020204" pitchFamily="34" charset="0"/>
                <a:cs typeface="Times New Roman" panose="02020603050405020304" pitchFamily="18" charset="0"/>
              </a:rPr>
              <a:t>L</a:t>
            </a:r>
            <a:r>
              <a:rPr lang="en-GB" sz="4000" b="1" kern="0">
                <a:solidFill>
                  <a:srgbClr val="27235A"/>
                </a:solidFill>
                <a:latin typeface="Century Gothic" panose="020B0502020202020204" pitchFamily="34" charset="0"/>
                <a:ea typeface="Century Gothic" panose="020B0502020202020204" pitchFamily="34" charset="0"/>
                <a:cs typeface="Times New Roman" panose="02020603050405020304" pitchFamily="18" charset="0"/>
              </a:rPr>
              <a:t>SC ICB </a:t>
            </a:r>
            <a:r>
              <a:rPr lang="en-GB" sz="4000" b="1" kern="0">
                <a:solidFill>
                  <a:srgbClr val="27235A"/>
                </a:solidFill>
                <a:effectLst/>
                <a:latin typeface="Century Gothic" panose="020B0502020202020204" pitchFamily="34" charset="0"/>
                <a:ea typeface="Century Gothic" panose="020B0502020202020204" pitchFamily="34" charset="0"/>
                <a:cs typeface="Times New Roman" panose="02020603050405020304" pitchFamily="18" charset="0"/>
              </a:rPr>
              <a:t>– Public Involvement and Engagement Advisory Committee (PIEAC)</a:t>
            </a:r>
            <a:endParaRPr lang="en-GB" sz="4000" b="1">
              <a:solidFill>
                <a:srgbClr val="27235A"/>
              </a:solidFill>
              <a:effectLst/>
              <a:latin typeface="Century Gothic" panose="020B0502020202020204" pitchFamily="34" charset="0"/>
              <a:ea typeface="Century Gothic" panose="020B0502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27D5B994-8DF8-1A61-93C2-74EC4495DEA6}"/>
              </a:ext>
            </a:extLst>
          </p:cNvPr>
          <p:cNvSpPr txBox="1"/>
          <p:nvPr/>
        </p:nvSpPr>
        <p:spPr>
          <a:xfrm>
            <a:off x="929639" y="4413422"/>
            <a:ext cx="10072233" cy="424732"/>
          </a:xfrm>
          <a:prstGeom prst="rect">
            <a:avLst/>
          </a:prstGeom>
          <a:noFill/>
        </p:spPr>
        <p:txBody>
          <a:bodyPr wrap="square" anchor="ctr" anchorCtr="1">
            <a:spAutoFit/>
          </a:bodyPr>
          <a:lstStyle/>
          <a:p>
            <a:pPr algn="ctr">
              <a:lnSpc>
                <a:spcPct val="90000"/>
              </a:lnSpc>
              <a:spcBef>
                <a:spcPts val="10000"/>
              </a:spcBef>
              <a:spcAft>
                <a:spcPts val="1000"/>
              </a:spcAft>
            </a:pPr>
            <a:r>
              <a:rPr lang="en-GB" sz="2400" b="1" kern="0">
                <a:solidFill>
                  <a:srgbClr val="27235A"/>
                </a:solidFill>
                <a:latin typeface="Century Gothic" panose="020B0502020202020204" pitchFamily="34" charset="0"/>
                <a:ea typeface="Century Gothic" panose="020B0502020202020204" pitchFamily="34" charset="0"/>
                <a:cs typeface="Times New Roman" panose="02020603050405020304" pitchFamily="18" charset="0"/>
              </a:rPr>
              <a:t>Katie Eagan, CGL - </a:t>
            </a:r>
            <a:r>
              <a:rPr lang="en-GB" sz="2400" kern="0">
                <a:solidFill>
                  <a:srgbClr val="BF3178"/>
                </a:solidFill>
                <a:effectLst/>
                <a:latin typeface="Century Gothic" panose="020B0502020202020204" pitchFamily="34" charset="0"/>
                <a:ea typeface="Century Gothic" panose="020B0502020202020204" pitchFamily="34" charset="0"/>
                <a:cs typeface="Times New Roman" panose="02020603050405020304" pitchFamily="18" charset="0"/>
              </a:rPr>
              <a:t>katie.egan@cgl.org.uk</a:t>
            </a:r>
            <a:endParaRPr lang="en-GB" sz="2400">
              <a:solidFill>
                <a:srgbClr val="BF3178"/>
              </a:solidFill>
              <a:effectLst/>
              <a:latin typeface="Century Gothic" panose="020B0502020202020204" pitchFamily="34" charset="0"/>
              <a:ea typeface="Century Gothic" panose="020B0502020202020204" pitchFamily="34" charset="0"/>
              <a:cs typeface="Arial" panose="020B0604020202020204" pitchFamily="34" charset="0"/>
            </a:endParaRPr>
          </a:p>
        </p:txBody>
      </p:sp>
    </p:spTree>
    <p:extLst>
      <p:ext uri="{BB962C8B-B14F-4D97-AF65-F5344CB8AC3E}">
        <p14:creationId xmlns:p14="http://schemas.microsoft.com/office/powerpoint/2010/main" val="37238143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3767A2-D561-BE70-939E-99B4F5119B7D}"/>
              </a:ext>
            </a:extLst>
          </p:cNvPr>
          <p:cNvSpPr>
            <a:spLocks noGrp="1" noRot="1" noMove="1" noResize="1" noEditPoints="1" noAdjustHandles="1" noChangeArrowheads="1" noChangeShapeType="1"/>
          </p:cNvSpPr>
          <p:nvPr>
            <p:ph type="ctrTitle"/>
          </p:nvPr>
        </p:nvSpPr>
        <p:spPr>
          <a:xfrm>
            <a:off x="0" y="5533022"/>
            <a:ext cx="12204000" cy="1324978"/>
          </a:xfrm>
          <a:blipFill dpi="0" rotWithShape="1">
            <a:blip r:embed="rId2">
              <a:alphaModFix amt="76000"/>
            </a:blip>
            <a:srcRect/>
            <a:tile tx="869950" ty="44450" sx="100000" sy="100000" flip="none" algn="ctr"/>
          </a:blipFill>
        </p:spPr>
        <p:txBody>
          <a:bodyPr vert="horz" anchor="b" anchorCtr="0">
            <a:normAutofit fontScale="90000"/>
          </a:bodyPr>
          <a:lstStyle/>
          <a:p>
            <a:br>
              <a:rPr lang="en-GB" sz="5400" b="1">
                <a:solidFill>
                  <a:srgbClr val="27235A"/>
                </a:solidFill>
                <a:effectLst/>
                <a:latin typeface="Century Gothic" panose="020B0502020202020204" pitchFamily="34" charset="0"/>
                <a:ea typeface="Century Gothic" panose="020B0502020202020204" pitchFamily="34" charset="0"/>
                <a:cs typeface="Arial" panose="020B0604020202020204" pitchFamily="34" charset="0"/>
              </a:rPr>
            </a:br>
            <a:br>
              <a:rPr lang="en-GB" sz="5400" b="1">
                <a:solidFill>
                  <a:srgbClr val="27235A"/>
                </a:solidFill>
                <a:effectLst/>
                <a:latin typeface="Century Gothic" panose="020B0502020202020204" pitchFamily="34" charset="0"/>
                <a:ea typeface="Century Gothic" panose="020B0502020202020204" pitchFamily="34" charset="0"/>
                <a:cs typeface="Arial" panose="020B0604020202020204" pitchFamily="34" charset="0"/>
              </a:rPr>
            </a:br>
            <a:br>
              <a:rPr lang="en-GB" sz="900"/>
            </a:br>
            <a:endParaRPr lang="en-GB" sz="4000"/>
          </a:p>
        </p:txBody>
      </p:sp>
      <p:pic>
        <p:nvPicPr>
          <p:cNvPr id="6" name="Picture 5">
            <a:extLst>
              <a:ext uri="{FF2B5EF4-FFF2-40B4-BE49-F238E27FC236}">
                <a16:creationId xmlns:a16="http://schemas.microsoft.com/office/drawing/2014/main" id="{D340C7F4-C599-B773-4C47-5544F2382A95}"/>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p:blipFill>
        <p:spPr>
          <a:xfrm>
            <a:off x="114409" y="109678"/>
            <a:ext cx="2234719" cy="1152244"/>
          </a:xfrm>
          <a:prstGeom prst="rect">
            <a:avLst/>
          </a:prstGeom>
        </p:spPr>
      </p:pic>
      <p:sp>
        <p:nvSpPr>
          <p:cNvPr id="5" name="TextBox 4">
            <a:extLst>
              <a:ext uri="{FF2B5EF4-FFF2-40B4-BE49-F238E27FC236}">
                <a16:creationId xmlns:a16="http://schemas.microsoft.com/office/drawing/2014/main" id="{9A31C780-B36F-7CF4-8224-5128FAE1D3B7}"/>
              </a:ext>
            </a:extLst>
          </p:cNvPr>
          <p:cNvSpPr txBox="1"/>
          <p:nvPr/>
        </p:nvSpPr>
        <p:spPr>
          <a:xfrm>
            <a:off x="-366776" y="3822966"/>
            <a:ext cx="12821920" cy="424732"/>
          </a:xfrm>
          <a:prstGeom prst="rect">
            <a:avLst/>
          </a:prstGeom>
          <a:noFill/>
        </p:spPr>
        <p:txBody>
          <a:bodyPr wrap="square" anchor="ctr" anchorCtr="1">
            <a:spAutoFit/>
          </a:bodyPr>
          <a:lstStyle/>
          <a:p>
            <a:pPr>
              <a:lnSpc>
                <a:spcPct val="90000"/>
              </a:lnSpc>
              <a:spcBef>
                <a:spcPts val="10000"/>
              </a:spcBef>
              <a:spcAft>
                <a:spcPts val="1000"/>
              </a:spcAft>
            </a:pPr>
            <a:r>
              <a:rPr lang="en-GB" sz="2400" b="1" kern="0">
                <a:solidFill>
                  <a:srgbClr val="27235A"/>
                </a:solidFill>
                <a:effectLst/>
                <a:latin typeface="Century Gothic" panose="020B0502020202020204" pitchFamily="34" charset="0"/>
                <a:ea typeface="Century Gothic" panose="020B0502020202020204" pitchFamily="34" charset="0"/>
                <a:cs typeface="Times New Roman" panose="02020603050405020304" pitchFamily="18" charset="0"/>
              </a:rPr>
              <a:t>Vicky Shepherd, Age UK </a:t>
            </a:r>
            <a:r>
              <a:rPr lang="en-GB" sz="2400" b="1" kern="0" err="1">
                <a:solidFill>
                  <a:srgbClr val="27235A"/>
                </a:solidFill>
                <a:effectLst/>
                <a:latin typeface="Century Gothic" panose="020B0502020202020204" pitchFamily="34" charset="0"/>
                <a:ea typeface="Century Gothic" panose="020B0502020202020204" pitchFamily="34" charset="0"/>
                <a:cs typeface="Times New Roman" panose="02020603050405020304" pitchFamily="18" charset="0"/>
              </a:rPr>
              <a:t>BwD</a:t>
            </a:r>
            <a:r>
              <a:rPr lang="en-GB" sz="2400" b="1" kern="0">
                <a:solidFill>
                  <a:srgbClr val="27235A"/>
                </a:solidFill>
                <a:effectLst/>
                <a:latin typeface="Century Gothic" panose="020B0502020202020204" pitchFamily="34" charset="0"/>
                <a:ea typeface="Century Gothic" panose="020B0502020202020204" pitchFamily="34" charset="0"/>
                <a:cs typeface="Times New Roman" panose="02020603050405020304" pitchFamily="18" charset="0"/>
              </a:rPr>
              <a:t> – </a:t>
            </a:r>
            <a:r>
              <a:rPr lang="en-GB" sz="2400">
                <a:solidFill>
                  <a:srgbClr val="BF3178"/>
                </a:solidFill>
                <a:latin typeface="Century Gothic" panose="020B0502020202020204" pitchFamily="34" charset="0"/>
              </a:rPr>
              <a:t>vicky.shepherd@ageukbwd.org.uk</a:t>
            </a:r>
            <a:endParaRPr lang="en-GB" sz="2400" b="1" kern="0">
              <a:solidFill>
                <a:srgbClr val="BF3178"/>
              </a:solidFill>
              <a:latin typeface="Century Gothic" panose="020B050202020202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20F57DB9-C60E-072F-9769-AD8D8F8BD00A}"/>
              </a:ext>
            </a:extLst>
          </p:cNvPr>
          <p:cNvSpPr txBox="1"/>
          <p:nvPr/>
        </p:nvSpPr>
        <p:spPr>
          <a:xfrm>
            <a:off x="193465" y="4535506"/>
            <a:ext cx="12010535" cy="424732"/>
          </a:xfrm>
          <a:prstGeom prst="rect">
            <a:avLst/>
          </a:prstGeom>
          <a:noFill/>
        </p:spPr>
        <p:txBody>
          <a:bodyPr wrap="square" anchor="ctr" anchorCtr="1">
            <a:spAutoFit/>
          </a:bodyPr>
          <a:lstStyle/>
          <a:p>
            <a:pPr>
              <a:lnSpc>
                <a:spcPct val="90000"/>
              </a:lnSpc>
              <a:spcBef>
                <a:spcPts val="10000"/>
              </a:spcBef>
              <a:spcAft>
                <a:spcPts val="1000"/>
              </a:spcAft>
            </a:pPr>
            <a:r>
              <a:rPr lang="en-GB" sz="2400" b="1" kern="0">
                <a:solidFill>
                  <a:srgbClr val="27235A"/>
                </a:solidFill>
                <a:effectLst/>
                <a:latin typeface="Century Gothic" panose="020B0502020202020204" pitchFamily="34" charset="0"/>
                <a:ea typeface="Century Gothic" panose="020B0502020202020204" pitchFamily="34" charset="0"/>
                <a:cs typeface="Times New Roman" panose="02020603050405020304" pitchFamily="18" charset="0"/>
              </a:rPr>
              <a:t>Dr Catherine Muyeba, CGL – </a:t>
            </a:r>
            <a:r>
              <a:rPr lang="en-GB" sz="2400" kern="0">
                <a:solidFill>
                  <a:srgbClr val="BF3178"/>
                </a:solidFill>
                <a:effectLst/>
                <a:latin typeface="Century Gothic" panose="020B0502020202020204" pitchFamily="34" charset="0"/>
                <a:ea typeface="Century Gothic" panose="020B0502020202020204" pitchFamily="34" charset="0"/>
                <a:cs typeface="Times New Roman" panose="02020603050405020304" pitchFamily="18" charset="0"/>
              </a:rPr>
              <a:t>catherine.muyeba@cgl.org.uk</a:t>
            </a:r>
            <a:endParaRPr lang="en-GB" sz="2400">
              <a:solidFill>
                <a:srgbClr val="BF3178"/>
              </a:solidFill>
              <a:effectLst/>
              <a:latin typeface="Century Gothic" panose="020B0502020202020204" pitchFamily="34" charset="0"/>
              <a:ea typeface="Century Gothic" panose="020B0502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C69E012D-BEDD-20CE-C161-806B8B771AF9}"/>
              </a:ext>
            </a:extLst>
          </p:cNvPr>
          <p:cNvSpPr txBox="1"/>
          <p:nvPr/>
        </p:nvSpPr>
        <p:spPr>
          <a:xfrm>
            <a:off x="740664" y="1834706"/>
            <a:ext cx="10607040" cy="1200329"/>
          </a:xfrm>
          <a:prstGeom prst="rect">
            <a:avLst/>
          </a:prstGeom>
          <a:noFill/>
        </p:spPr>
        <p:txBody>
          <a:bodyPr wrap="square" anchor="ctr" anchorCtr="1">
            <a:spAutoFit/>
          </a:bodyPr>
          <a:lstStyle/>
          <a:p>
            <a:pPr algn="ctr">
              <a:lnSpc>
                <a:spcPct val="90000"/>
              </a:lnSpc>
              <a:spcBef>
                <a:spcPts val="10000"/>
              </a:spcBef>
              <a:spcAft>
                <a:spcPts val="1000"/>
              </a:spcAft>
            </a:pPr>
            <a:r>
              <a:rPr lang="en-GB" sz="4000" b="1" kern="0">
                <a:solidFill>
                  <a:srgbClr val="27235A"/>
                </a:solidFill>
                <a:latin typeface="Century Gothic" panose="020B0502020202020204" pitchFamily="34" charset="0"/>
                <a:ea typeface="Century Gothic" panose="020B0502020202020204" pitchFamily="34" charset="0"/>
                <a:cs typeface="Times New Roman" panose="02020603050405020304" pitchFamily="18" charset="0"/>
              </a:rPr>
              <a:t>LSC ICB – Clinical and Care Professionals Leadership Assembly (CCPL).</a:t>
            </a:r>
            <a:endParaRPr lang="en-GB" sz="4000" b="1">
              <a:solidFill>
                <a:srgbClr val="27235A"/>
              </a:solidFill>
              <a:effectLst/>
              <a:latin typeface="Century Gothic" panose="020B0502020202020204" pitchFamily="34" charset="0"/>
              <a:ea typeface="Century Gothic" panose="020B0502020202020204" pitchFamily="34" charset="0"/>
              <a:cs typeface="Arial" panose="020B0604020202020204" pitchFamily="34" charset="0"/>
            </a:endParaRPr>
          </a:p>
        </p:txBody>
      </p:sp>
    </p:spTree>
    <p:extLst>
      <p:ext uri="{BB962C8B-B14F-4D97-AF65-F5344CB8AC3E}">
        <p14:creationId xmlns:p14="http://schemas.microsoft.com/office/powerpoint/2010/main" val="265274869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3.xml><?xml version="1.0" encoding="utf-8"?>
<ct:contentTypeSchema xmlns:ct="http://schemas.microsoft.com/office/2006/metadata/contentType" xmlns:ma="http://schemas.microsoft.com/office/2006/metadata/properties/metaAttributes" ct:_="" ma:_="" ma:contentTypeName="Document" ma:contentTypeID="0x0101005FAFC063FFA21C4BA3F426ADAC2B0951" ma:contentTypeVersion="13" ma:contentTypeDescription="Create a new document." ma:contentTypeScope="" ma:versionID="d7ed0404b0c7554f401a9804b0e9984c">
  <xsd:schema xmlns:xsd="http://www.w3.org/2001/XMLSchema" xmlns:xs="http://www.w3.org/2001/XMLSchema" xmlns:p="http://schemas.microsoft.com/office/2006/metadata/properties" xmlns:ns2="9da627bc-1420-42d1-acd4-40132ff394ca" xmlns:ns3="3794dab2-f12d-4e0f-889e-7efdef543a27" targetNamespace="http://schemas.microsoft.com/office/2006/metadata/properties" ma:root="true" ma:fieldsID="78946c471a63d43f859b9fc6ba2d5b8a" ns2:_="" ns3:_="">
    <xsd:import namespace="9da627bc-1420-42d1-acd4-40132ff394ca"/>
    <xsd:import namespace="3794dab2-f12d-4e0f-889e-7efdef543a27"/>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ServiceDateTaken" minOccurs="0"/>
                <xsd:element ref="ns3:MediaLengthInSeconds" minOccurs="0"/>
                <xsd:element ref="ns3:lcf76f155ced4ddcb4097134ff3c332f" minOccurs="0"/>
                <xsd:element ref="ns2:TaxCatchAll" minOccurs="0"/>
                <xsd:element ref="ns3:MediaServiceOCR" minOccurs="0"/>
                <xsd:element ref="ns3:MediaServiceGenerationTime" minOccurs="0"/>
                <xsd:element ref="ns3:MediaServiceEventHashCode" minOccurs="0"/>
                <xsd:element ref="ns2:SharedWithUsers" minOccurs="0"/>
                <xsd:element ref="ns2:SharedWithDetail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da627bc-1420-42d1-acd4-40132ff394ca"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dexed="true"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TaxCatchAll" ma:index="17" nillable="true" ma:displayName="Taxonomy Catch All Column" ma:hidden="true" ma:list="{89183629-5304-49e2-b934-2af1a9ca3ef4}" ma:internalName="TaxCatchAll" ma:showField="CatchAllData" ma:web="9da627bc-1420-42d1-acd4-40132ff394ca">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794dab2-f12d-4e0f-889e-7efdef543a27"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dexed="true" ma:internalName="MediaServiceDateTaken"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15afa5e8-e774-4a76-8d4b-df77f1384630"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p:properties xmlns:p="http://schemas.microsoft.com/office/2006/metadata/properties" xmlns:xsi="http://www.w3.org/2001/XMLSchema-instance" xmlns:pc="http://schemas.microsoft.com/office/infopath/2007/PartnerControls">
  <documentManagement>
    <TaxCatchAll xmlns="9da627bc-1420-42d1-acd4-40132ff394ca" xsi:nil="true"/>
    <lcf76f155ced4ddcb4097134ff3c332f xmlns="3794dab2-f12d-4e0f-889e-7efdef543a27">
      <Terms xmlns="http://schemas.microsoft.com/office/infopath/2007/PartnerControls"/>
    </lcf76f155ced4ddcb4097134ff3c332f>
    <_dlc_DocId xmlns="9da627bc-1420-42d1-acd4-40132ff394ca">HCA6V4TWV3T6-599331471-862</_dlc_DocId>
    <_dlc_DocIdUrl xmlns="9da627bc-1420-42d1-acd4-40132ff394ca">
      <Url>https://communityfutures386.sharepoint.com/sites/ICS-VCSE/_layouts/15/DocIdRedir.aspx?ID=HCA6V4TWV3T6-599331471-862</Url>
      <Description>HCA6V4TWV3T6-599331471-862</Description>
    </_dlc_DocIdUrl>
  </documentManagement>
</p:properties>
</file>

<file path=customXml/itemProps1.xml><?xml version="1.0" encoding="utf-8"?>
<ds:datastoreItem xmlns:ds="http://schemas.openxmlformats.org/officeDocument/2006/customXml" ds:itemID="{7202BBE9-1D3E-4DA8-8C14-5CBEFE5D0EFA}">
  <ds:schemaRefs>
    <ds:schemaRef ds:uri="http://schemas.microsoft.com/sharepoint/v3/contenttype/forms"/>
  </ds:schemaRefs>
</ds:datastoreItem>
</file>

<file path=customXml/itemProps2.xml><?xml version="1.0" encoding="utf-8"?>
<ds:datastoreItem xmlns:ds="http://schemas.openxmlformats.org/officeDocument/2006/customXml" ds:itemID="{9C0C0D17-97C1-45C3-B488-B6FA35D69391}">
  <ds:schemaRefs>
    <ds:schemaRef ds:uri="http://schemas.microsoft.com/sharepoint/events"/>
  </ds:schemaRefs>
</ds:datastoreItem>
</file>

<file path=customXml/itemProps3.xml><?xml version="1.0" encoding="utf-8"?>
<ds:datastoreItem xmlns:ds="http://schemas.openxmlformats.org/officeDocument/2006/customXml" ds:itemID="{0C7F3B0F-130B-4720-922C-88B2984AFCB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da627bc-1420-42d1-acd4-40132ff394ca"/>
    <ds:schemaRef ds:uri="3794dab2-f12d-4e0f-889e-7efdef543a2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481B8BD4-1E0C-4757-9B26-A503EE241476}">
  <ds:schemaRefs>
    <ds:schemaRef ds:uri="http://schemas.microsoft.com/sharepoint/v3"/>
    <ds:schemaRef ds:uri="http://purl.org/dc/terms/"/>
    <ds:schemaRef ds:uri="http://schemas.openxmlformats.org/package/2006/metadata/core-properties"/>
    <ds:schemaRef ds:uri="http://schemas.microsoft.com/office/2006/documentManagement/types"/>
    <ds:schemaRef ds:uri="a256c226-5e46-42d5-9b64-b768bb8bab33"/>
    <ds:schemaRef ds:uri="http://purl.org/dc/elements/1.1/"/>
    <ds:schemaRef ds:uri="http://schemas.microsoft.com/office/2006/metadata/properties"/>
    <ds:schemaRef ds:uri="http://schemas.microsoft.com/office/infopath/2007/PartnerControls"/>
    <ds:schemaRef ds:uri="536b9927-9c3b-4205-9f6f-943bf708e2e7"/>
    <ds:schemaRef ds:uri="http://www.w3.org/XML/1998/namespace"/>
    <ds:schemaRef ds:uri="http://purl.org/dc/dcmitype/"/>
    <ds:schemaRef ds:uri="9da627bc-1420-42d1-acd4-40132ff394ca"/>
    <ds:schemaRef ds:uri="3794dab2-f12d-4e0f-889e-7efdef543a27"/>
  </ds:schemaRefs>
</ds:datastoreItem>
</file>

<file path=docMetadata/LabelInfo.xml><?xml version="1.0" encoding="utf-8"?>
<clbl:labelList xmlns:clbl="http://schemas.microsoft.com/office/2020/mipLabelMetadata">
  <clbl:label id="{37c354b2-85b0-47f5-b222-07b48d774ee3}" enabled="0" method="" siteId="{37c354b2-85b0-47f5-b222-07b48d774ee3}" removed="1"/>
</clbl:labelList>
</file>

<file path=docProps/app.xml><?xml version="1.0" encoding="utf-8"?>
<Properties xmlns="http://schemas.openxmlformats.org/officeDocument/2006/extended-properties" xmlns:vt="http://schemas.openxmlformats.org/officeDocument/2006/docPropsVTypes">
  <TotalTime>8</TotalTime>
  <Words>5431</Words>
  <Application>Microsoft Office PowerPoint</Application>
  <PresentationFormat>Widescreen</PresentationFormat>
  <Paragraphs>640</Paragraphs>
  <Slides>71</Slides>
  <Notes>11</Notes>
  <HiddenSlides>0</HiddenSlides>
  <MMClips>0</MMClips>
  <ScaleCrop>false</ScaleCrop>
  <HeadingPairs>
    <vt:vector size="6" baseType="variant">
      <vt:variant>
        <vt:lpstr>Fonts Used</vt:lpstr>
      </vt:variant>
      <vt:variant>
        <vt:i4>10</vt:i4>
      </vt:variant>
      <vt:variant>
        <vt:lpstr>Theme</vt:lpstr>
      </vt:variant>
      <vt:variant>
        <vt:i4>7</vt:i4>
      </vt:variant>
      <vt:variant>
        <vt:lpstr>Slide Titles</vt:lpstr>
      </vt:variant>
      <vt:variant>
        <vt:i4>71</vt:i4>
      </vt:variant>
    </vt:vector>
  </HeadingPairs>
  <TitlesOfParts>
    <vt:vector size="88" baseType="lpstr">
      <vt:lpstr>Arial</vt:lpstr>
      <vt:lpstr>Calibri</vt:lpstr>
      <vt:lpstr>Calibri Light</vt:lpstr>
      <vt:lpstr>Century Gothic</vt:lpstr>
      <vt:lpstr>Franklin Gothic Demi</vt:lpstr>
      <vt:lpstr>FrutigerLTStd-Light</vt:lpstr>
      <vt:lpstr>Leelawadee UI Semilight</vt:lpstr>
      <vt:lpstr>MentiText</vt:lpstr>
      <vt:lpstr>Neue Plak</vt:lpstr>
      <vt:lpstr>Wingdings</vt:lpstr>
      <vt:lpstr>Office Theme</vt:lpstr>
      <vt:lpstr>1_Office Theme</vt:lpstr>
      <vt:lpstr>2_Office Theme</vt:lpstr>
      <vt:lpstr>3_Office Theme</vt:lpstr>
      <vt:lpstr>4_Office Theme</vt:lpstr>
      <vt:lpstr>5_Office Theme</vt:lpstr>
      <vt:lpstr>Office Theme</vt:lpstr>
      <vt:lpstr>   </vt:lpstr>
      <vt:lpstr>PowerPoint Presentation</vt:lpstr>
      <vt:lpstr>   </vt:lpstr>
      <vt:lpstr>   </vt:lpstr>
      <vt:lpstr>   </vt:lpstr>
      <vt:lpstr>   </vt:lpstr>
      <vt:lpstr>   </vt:lpstr>
      <vt:lpstr>   </vt:lpstr>
      <vt:lpstr>   </vt:lpstr>
      <vt:lpstr>   </vt:lpstr>
      <vt:lpstr>   </vt:lpstr>
      <vt:lpstr>   </vt:lpstr>
      <vt:lpstr>   </vt:lpstr>
      <vt:lpstr>   </vt:lpstr>
      <vt:lpstr>   </vt:lpstr>
      <vt:lpstr>   </vt:lpstr>
      <vt:lpstr>VCFSE Assembly </vt:lpstr>
      <vt:lpstr>Overview of the Session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 reminder of the Lancashire and South Cumbria Integrated Care Board (ICB) and voluntary, community, faith and social enterprise (VCFSE) sector Partnership Agreement  </vt:lpstr>
      <vt:lpstr>Our commitments </vt:lpstr>
      <vt:lpstr>Place Updates </vt:lpstr>
      <vt:lpstr>Lancashire Place Update </vt:lpstr>
      <vt:lpstr>Our Place: We may be big… but we are ambitious…. We want our residents to live better lives in Lancashire </vt:lpstr>
      <vt:lpstr>What have we delivered to date? </vt:lpstr>
      <vt:lpstr>What have we delivered to date? </vt:lpstr>
      <vt:lpstr>What have we delivered to date? </vt:lpstr>
      <vt:lpstr>What are our next steps?</vt:lpstr>
      <vt:lpstr>PowerPoint Presentation</vt:lpstr>
      <vt:lpstr>The South Cumbria place</vt:lpstr>
      <vt:lpstr>The South Cumbria approach</vt:lpstr>
      <vt:lpstr>Our resident-facing work programmes</vt:lpstr>
      <vt:lpstr>Working with our partners</vt:lpstr>
      <vt:lpstr>PowerPoint Presentation</vt:lpstr>
      <vt:lpstr>Our delivery journey since our last update </vt:lpstr>
      <vt:lpstr>PowerPoint Presentation</vt:lpstr>
      <vt:lpstr>PowerPoint Presentation</vt:lpstr>
      <vt:lpstr>Healthwatch Blackpool - Children &amp; Young People Vaping Report</vt:lpstr>
      <vt:lpstr>Blackpool Priority Wards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Case Study – Priority Wards   Jonathan Bridge - jonathan.bridge@nhs.net</vt:lpstr>
      <vt:lpstr>Background</vt:lpstr>
      <vt:lpstr>Methodology</vt:lpstr>
      <vt:lpstr>Outline approach</vt:lpstr>
      <vt:lpstr>Lea and Larches Priority Ward identified in Preston</vt:lpstr>
      <vt:lpstr>Contextualising the ward profile</vt:lpstr>
      <vt:lpstr>Early hypothesis</vt:lpstr>
      <vt:lpstr>Hyper-local level lens</vt:lpstr>
      <vt:lpstr>Initial findings and recommendations</vt:lpstr>
      <vt:lpstr>Short-term interventions</vt:lpstr>
      <vt:lpstr>IMPORTANT TO NOTE  People had positive experiences of health and care across a range of settings including primary and community care, hospital services, and mental health services.    The importance of eating well, exercising regularly, and having a purpose, whether through employment, volunteering, and/or social networks with friends and family, came through strongly when engaging with people who live in priority wards.  </vt:lpstr>
      <vt:lpstr>So what?  Work is continuing in the priority ward areas to engage communities and consider short, medium and long term actions to address issues identified.  The priority ward work to date has provided a framework and methodology for the district level local partnerships to consider other wards or neighbourhoods which could benefit from a structured deep dive analysis.  As such, work has commenced on initial data analysis of two further electoral wards in Preston and two neighbourhoods in West Lancashire. The initial findings of this work was presented during September to help inform further discussion and next steps for each area.    </vt:lpstr>
      <vt:lpstr>Over to you … </vt:lpstr>
      <vt:lpstr>So what … </vt:lpstr>
      <vt:lpstr>Questions? </vt:lpstr>
      <vt:lpstr>   </vt:lpstr>
      <vt:lpstr>   </vt:lpstr>
      <vt:lpst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BRITTON, Mark (NHS FYLDE AND WYRE CCG)</dc:creator>
  <cp:lastModifiedBy>Stephanie Gorner</cp:lastModifiedBy>
  <cp:revision>155</cp:revision>
  <cp:lastPrinted>2022-06-20T15:46:29Z</cp:lastPrinted>
  <dcterms:created xsi:type="dcterms:W3CDTF">2022-06-20T08:43:06Z</dcterms:created>
  <dcterms:modified xsi:type="dcterms:W3CDTF">2023-10-31T13:19:39Z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0x0101005FAFC063FFA21C4BA3F426ADAC2B0951</vt:lpwstr>
  </property>
  <property fmtid="{D5CDD505-2E9C-101B-9397-08002B2CF9AE}" pid="3" name="MediaServiceImageTags">
    <vt:lpwstr/>
  </property>
  <property fmtid="{D5CDD505-2E9C-101B-9397-08002B2CF9AE}" pid="4" name="_dlc_DocIdItemGuid">
    <vt:lpwstr>f1771dd4-a66e-480a-8b1f-be8f73580ad8</vt:lpwstr>
  </property>
</Properties>
</file>