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68CE8-9776-AD99-EA4B-EF2F49ED9FA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4A6561E-2C51-62B0-7E79-20A6B5CFD0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24FFD88-62D2-DBE9-1C7E-301C8DC7BFC0}"/>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D974E1A5-2F3D-4415-DCA5-1B339D788A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CB741D-981C-69AF-1F3E-F451F53A91BA}"/>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28341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CE2D0-D37F-05B1-7CAC-F5DDC7E0841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5323170-C3D5-1BA7-97C0-13140DFC100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07A64DF-AE07-B1D7-BC66-E5454E3228E8}"/>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8CA34D98-199E-79A2-4BDA-2C02D7DCE8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E979F9-C9FB-0EED-C9D0-12FC4E522D21}"/>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3133634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3B2375-E7D7-0DF0-74E1-AEB5DE0E55F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FC7DF0D-6FB7-7BE1-494A-CA28F22973F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F5382C4-CCEB-A351-233C-2F16603E8174}"/>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AF65377D-574E-FF45-359D-00F3546300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975437-62C4-708F-2616-17341ED8A0F7}"/>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3283770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FA739-A6A4-3EE7-961B-36E5F7D6DA5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F0E5E4C-B220-A292-4138-84A2EBDF0EC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00D194B-1276-77AB-7DC3-9AAA0EFB20FA}"/>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BC523B59-4F60-57D2-F905-9DF3A12C2F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095AE4-22FB-D198-0078-16A8DEF758E8}"/>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1486080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5A247-59E4-C737-6DAE-6DA57CB3603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FFE6DDF-AADC-63F2-E271-DD710179D7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853DB50-90D3-0D34-1FC5-45F8279A1366}"/>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0F98C812-07BD-9DE3-A6B1-78E6D4DD5B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FA230A-1320-30C1-50F6-C07959A911F2}"/>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2138534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B1C9-488E-F349-F720-15E0B3CBFA1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F3F242B-B003-A378-4C75-8F114E31C13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C6D2194-05EF-E51B-C90A-9FB42DD6B86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6234E4A-A1BE-0170-AACA-9D165A1EC871}"/>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6" name="Footer Placeholder 5">
            <a:extLst>
              <a:ext uri="{FF2B5EF4-FFF2-40B4-BE49-F238E27FC236}">
                <a16:creationId xmlns:a16="http://schemas.microsoft.com/office/drawing/2014/main" id="{55E9AAEF-0D69-8B36-EF7D-06BAF14AB3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931C44-1DAC-6AE3-7677-260FBAC0B1D2}"/>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2548246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73132-94C6-E3C1-ED9D-834F6A613E8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22E97F2-5221-615C-24C7-AD28EAE15D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39EEA63-CFAF-B0B0-8312-A380AEE20EE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D8A846C-FEEF-4F79-4DCA-A966113E72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700E517-B07F-38CD-E4B5-FDBCA63A87F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3C68EEE-5C9E-5EBE-36A0-C00CA0CA6373}"/>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8" name="Footer Placeholder 7">
            <a:extLst>
              <a:ext uri="{FF2B5EF4-FFF2-40B4-BE49-F238E27FC236}">
                <a16:creationId xmlns:a16="http://schemas.microsoft.com/office/drawing/2014/main" id="{B72746F9-1312-E769-0E6C-63A76D8B9F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F64123-DA97-DBEB-8F30-F112645AF22B}"/>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3272776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B5166-86DC-A10E-8648-52B9517B03F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44F2137-DB5E-2DE3-C12F-5D9897B6CD31}"/>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4" name="Footer Placeholder 3">
            <a:extLst>
              <a:ext uri="{FF2B5EF4-FFF2-40B4-BE49-F238E27FC236}">
                <a16:creationId xmlns:a16="http://schemas.microsoft.com/office/drawing/2014/main" id="{DF6D9C6B-CC45-97ED-92D0-1758D38CCFD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26BA496-3112-5BA9-D871-9118DB9D13E6}"/>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4137319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B3FB7-6DAC-C73A-AFE9-B3439DD038AA}"/>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3" name="Footer Placeholder 2">
            <a:extLst>
              <a:ext uri="{FF2B5EF4-FFF2-40B4-BE49-F238E27FC236}">
                <a16:creationId xmlns:a16="http://schemas.microsoft.com/office/drawing/2014/main" id="{4FAA5029-F471-48F2-821D-E9B8170A21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5F57E1-4FBF-4DE7-4FE1-35B8F88E2008}"/>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403107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B6A28-2565-E2C9-DEF2-4F7B5409737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4B50D7C-8CC3-335F-F0F2-7D9EA5438E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D31716B-414C-863D-42FC-E2534E70E8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9040B0-5085-E8CE-EE7D-39831DC750A9}"/>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6" name="Footer Placeholder 5">
            <a:extLst>
              <a:ext uri="{FF2B5EF4-FFF2-40B4-BE49-F238E27FC236}">
                <a16:creationId xmlns:a16="http://schemas.microsoft.com/office/drawing/2014/main" id="{AF9E463D-3747-A8EB-D777-CB8B91132F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4322EA-13F1-B67B-467F-476AEDF78D8F}"/>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100126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67C06-EBD8-0A11-AEE5-ADDBEB40F96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5EBA6CC-1CB5-D6C2-9D47-0DC7D3526A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C2E47D-3997-9B98-38EC-B88CF5F7C3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8326BE8-C58B-B03B-B3E4-60009C64F7A3}"/>
              </a:ext>
            </a:extLst>
          </p:cNvPr>
          <p:cNvSpPr>
            <a:spLocks noGrp="1"/>
          </p:cNvSpPr>
          <p:nvPr>
            <p:ph type="dt" sz="half" idx="10"/>
          </p:nvPr>
        </p:nvSpPr>
        <p:spPr/>
        <p:txBody>
          <a:bodyPr/>
          <a:lstStyle/>
          <a:p>
            <a:fld id="{49AF544E-F828-4B88-B1C0-BE3AD76D21DF}" type="datetimeFigureOut">
              <a:rPr lang="en-GB" smtClean="0"/>
              <a:t>27/06/2025</a:t>
            </a:fld>
            <a:endParaRPr lang="en-GB"/>
          </a:p>
        </p:txBody>
      </p:sp>
      <p:sp>
        <p:nvSpPr>
          <p:cNvPr id="6" name="Footer Placeholder 5">
            <a:extLst>
              <a:ext uri="{FF2B5EF4-FFF2-40B4-BE49-F238E27FC236}">
                <a16:creationId xmlns:a16="http://schemas.microsoft.com/office/drawing/2014/main" id="{E5FA7538-9D60-ED35-6895-9EA3ED0172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9F4FD2-DD16-96C9-4D08-0247F5D864FE}"/>
              </a:ext>
            </a:extLst>
          </p:cNvPr>
          <p:cNvSpPr>
            <a:spLocks noGrp="1"/>
          </p:cNvSpPr>
          <p:nvPr>
            <p:ph type="sldNum" sz="quarter" idx="12"/>
          </p:nvPr>
        </p:nvSpPr>
        <p:spPr/>
        <p:txBody>
          <a:bodyPr/>
          <a:lstStyle/>
          <a:p>
            <a:fld id="{10253797-581F-40CA-9122-B6784AAD31D5}" type="slidenum">
              <a:rPr lang="en-GB" smtClean="0"/>
              <a:t>‹#›</a:t>
            </a:fld>
            <a:endParaRPr lang="en-GB"/>
          </a:p>
        </p:txBody>
      </p:sp>
    </p:spTree>
    <p:extLst>
      <p:ext uri="{BB962C8B-B14F-4D97-AF65-F5344CB8AC3E}">
        <p14:creationId xmlns:p14="http://schemas.microsoft.com/office/powerpoint/2010/main" val="2217654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A6523F-A4D7-43A8-2B3D-68D30638C5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3EC7624-1385-3DC3-50B8-A2871C6BFB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6CEC03F-DACE-3464-9FF1-711E3F78AE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AF544E-F828-4B88-B1C0-BE3AD76D21DF}" type="datetimeFigureOut">
              <a:rPr lang="en-GB" smtClean="0"/>
              <a:t>27/06/2025</a:t>
            </a:fld>
            <a:endParaRPr lang="en-GB"/>
          </a:p>
        </p:txBody>
      </p:sp>
      <p:sp>
        <p:nvSpPr>
          <p:cNvPr id="5" name="Footer Placeholder 4">
            <a:extLst>
              <a:ext uri="{FF2B5EF4-FFF2-40B4-BE49-F238E27FC236}">
                <a16:creationId xmlns:a16="http://schemas.microsoft.com/office/drawing/2014/main" id="{EC2E0C57-1BC7-3D71-E13C-D2006395CF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FF29E53-920A-CCD4-0654-B211AEA0DE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253797-581F-40CA-9122-B6784AAD31D5}" type="slidenum">
              <a:rPr lang="en-GB" smtClean="0"/>
              <a:t>‹#›</a:t>
            </a:fld>
            <a:endParaRPr lang="en-GB"/>
          </a:p>
        </p:txBody>
      </p:sp>
    </p:spTree>
    <p:extLst>
      <p:ext uri="{BB962C8B-B14F-4D97-AF65-F5344CB8AC3E}">
        <p14:creationId xmlns:p14="http://schemas.microsoft.com/office/powerpoint/2010/main" val="1557727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12DA4CA-51D9-39EB-8DE9-060709AA726B}"/>
              </a:ext>
            </a:extLst>
          </p:cNvPr>
          <p:cNvSpPr txBox="1">
            <a:spLocks/>
          </p:cNvSpPr>
          <p:nvPr/>
        </p:nvSpPr>
        <p:spPr>
          <a:xfrm>
            <a:off x="413656" y="399494"/>
            <a:ext cx="11511641" cy="6726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65C0B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a:ln>
                  <a:noFill/>
                </a:ln>
                <a:solidFill>
                  <a:srgbClr val="65C0BF"/>
                </a:solidFill>
                <a:effectLst/>
                <a:uLnTx/>
                <a:uFillTx/>
                <a:latin typeface="Calibri Light" panose="020F0302020204030204"/>
                <a:ea typeface="+mj-ea"/>
                <a:cs typeface="+mj-cs"/>
              </a:rPr>
              <a:t>National changes to the NHS and ICBs</a:t>
            </a:r>
            <a:endParaRPr kumimoji="0" lang="en-GB" sz="3600" b="1" i="0" u="none" strike="noStrike" kern="1200" cap="none" spc="0" normalizeH="0" baseline="0" noProof="0" dirty="0">
              <a:ln>
                <a:noFill/>
              </a:ln>
              <a:solidFill>
                <a:srgbClr val="65C0BF"/>
              </a:solidFill>
              <a:effectLst/>
              <a:uLnTx/>
              <a:uFillTx/>
              <a:latin typeface="Calibri Light" panose="020F0302020204030204"/>
              <a:ea typeface="+mj-ea"/>
              <a:cs typeface="+mj-cs"/>
            </a:endParaRPr>
          </a:p>
        </p:txBody>
      </p:sp>
      <p:sp>
        <p:nvSpPr>
          <p:cNvPr id="7" name="Text Placeholder 2">
            <a:extLst>
              <a:ext uri="{FF2B5EF4-FFF2-40B4-BE49-F238E27FC236}">
                <a16:creationId xmlns:a16="http://schemas.microsoft.com/office/drawing/2014/main" id="{F25AF642-CFE6-DA0B-D5E7-388CE3655FEE}"/>
              </a:ext>
            </a:extLst>
          </p:cNvPr>
          <p:cNvSpPr txBox="1">
            <a:spLocks/>
          </p:cNvSpPr>
          <p:nvPr/>
        </p:nvSpPr>
        <p:spPr>
          <a:xfrm>
            <a:off x="413656" y="1072141"/>
            <a:ext cx="11080978" cy="4964865"/>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3E3F4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E3F4E"/>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E3F4E"/>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NHS England being abolished and core functions moving over to the Department for Health and Social Care, with a 50% reduction in staffing</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ICBs subject to up to 50% cuts (approx. 47% for our ICB) and changes in function with a focus on strategic commissioning</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Changes to ICBs are happening quickly – they need to be complete by the end of 2025</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Moving forward, there will be a larger focus on working locally within Neighbourhood</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NHS 10-year plan, expected in a few weeks, will contain more information about how things will work in practice</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We will share in our newsletter, and you can use these slides for any VCFSE Network events you have. LinkedIn (follow HSJ) for developments.</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Nationally there look likely to be 26 ICSs instead of current 42 – 3 NW ICSs unlikely to change/merge. Proposed structure of DHSC is now available. </a:t>
            </a:r>
          </a:p>
        </p:txBody>
      </p:sp>
      <p:pic>
        <p:nvPicPr>
          <p:cNvPr id="9" name="Picture 8" descr="A logo for a company&#10;&#10;AI-generated content may be incorrect.">
            <a:extLst>
              <a:ext uri="{FF2B5EF4-FFF2-40B4-BE49-F238E27FC236}">
                <a16:creationId xmlns:a16="http://schemas.microsoft.com/office/drawing/2014/main" id="{21B29940-550D-1C92-A167-1E26682CE0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1414" y="54628"/>
            <a:ext cx="1540670" cy="794385"/>
          </a:xfrm>
          <a:prstGeom prst="rect">
            <a:avLst/>
          </a:prstGeom>
        </p:spPr>
      </p:pic>
    </p:spTree>
    <p:extLst>
      <p:ext uri="{BB962C8B-B14F-4D97-AF65-F5344CB8AC3E}">
        <p14:creationId xmlns:p14="http://schemas.microsoft.com/office/powerpoint/2010/main" val="3973785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1C0F149-EFC7-2057-7E5F-52E4217F0EF3}"/>
              </a:ext>
            </a:extLst>
          </p:cNvPr>
          <p:cNvSpPr txBox="1">
            <a:spLocks/>
          </p:cNvSpPr>
          <p:nvPr/>
        </p:nvSpPr>
        <p:spPr>
          <a:xfrm>
            <a:off x="413656" y="399494"/>
            <a:ext cx="11511641" cy="6726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65C0B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a:ln>
                  <a:noFill/>
                </a:ln>
                <a:solidFill>
                  <a:srgbClr val="65C0BF"/>
                </a:solidFill>
                <a:effectLst/>
                <a:uLnTx/>
                <a:uFillTx/>
                <a:latin typeface="Calibri Light" panose="020F0302020204030204"/>
                <a:ea typeface="+mj-ea"/>
                <a:cs typeface="+mj-cs"/>
              </a:rPr>
              <a:t>How might this impact the VCSE sector?</a:t>
            </a:r>
            <a:endParaRPr kumimoji="0" lang="en-GB" sz="3600" b="1" i="0" u="none" strike="noStrike" kern="1200" cap="none" spc="0" normalizeH="0" baseline="0" noProof="0" dirty="0">
              <a:ln>
                <a:noFill/>
              </a:ln>
              <a:solidFill>
                <a:srgbClr val="65C0BF"/>
              </a:solidFill>
              <a:effectLst/>
              <a:uLnTx/>
              <a:uFillTx/>
              <a:latin typeface="Calibri Light" panose="020F0302020204030204"/>
              <a:ea typeface="+mj-ea"/>
              <a:cs typeface="+mj-cs"/>
            </a:endParaRPr>
          </a:p>
        </p:txBody>
      </p:sp>
      <p:sp>
        <p:nvSpPr>
          <p:cNvPr id="7" name="Text Placeholder 2">
            <a:extLst>
              <a:ext uri="{FF2B5EF4-FFF2-40B4-BE49-F238E27FC236}">
                <a16:creationId xmlns:a16="http://schemas.microsoft.com/office/drawing/2014/main" id="{3D01D8CF-F15E-7C1E-B693-28CE58ED4F06}"/>
              </a:ext>
            </a:extLst>
          </p:cNvPr>
          <p:cNvSpPr txBox="1">
            <a:spLocks/>
          </p:cNvSpPr>
          <p:nvPr/>
        </p:nvSpPr>
        <p:spPr>
          <a:xfrm>
            <a:off x="413656" y="1072141"/>
            <a:ext cx="11080978" cy="4883182"/>
          </a:xfrm>
          <a:prstGeom prst="rect">
            <a:avLst/>
          </a:prstGeom>
        </p:spPr>
        <p:txBody>
          <a:bodyPr vert="horz" lIns="91440" tIns="45720" rIns="9144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3E3F4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E3F4E"/>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E3F4E"/>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latin typeface="Calibri" panose="020F0502020204030204" pitchFamily="34" charset="0"/>
                <a:ea typeface="Calibri" panose="020F0502020204030204" pitchFamily="34" charset="0"/>
              </a:rPr>
              <a:t>The concerns are very similar to this time last year when the ICB was going through another massive restructure:</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Less time within system to focus on things other than restructure</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There will be fewer staff within ICB, and some roles will no longer exist</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ICB staff and NHS England staff are under huge pressure many of them are not sure if they will still have jobs or not, which can impact on relationships and ability to operate “business as usual”</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Lack of understanding what new structures will be and how they will interact with the VCSE sector</a:t>
            </a:r>
          </a:p>
          <a:p>
            <a:pPr marL="457200" indent="-457200">
              <a:buFont typeface="Arial" panose="020B0604020202020204" pitchFamily="34" charset="0"/>
              <a:buChar char="•"/>
            </a:pPr>
            <a:r>
              <a:rPr lang="en-GB" dirty="0">
                <a:latin typeface="Calibri" panose="020F0502020204030204" pitchFamily="34" charset="0"/>
                <a:ea typeface="Calibri" panose="020F0502020204030204" pitchFamily="34" charset="0"/>
              </a:rPr>
              <a:t>Concerns about how development and partnership working will happen when staff resource is further depleted</a:t>
            </a:r>
          </a:p>
        </p:txBody>
      </p:sp>
      <p:pic>
        <p:nvPicPr>
          <p:cNvPr id="8" name="Picture 7" descr="A logo for a company&#10;&#10;AI-generated content may be incorrect.">
            <a:extLst>
              <a:ext uri="{FF2B5EF4-FFF2-40B4-BE49-F238E27FC236}">
                <a16:creationId xmlns:a16="http://schemas.microsoft.com/office/drawing/2014/main" id="{E67F33DE-0CE9-773B-9F61-04F9346E1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1414" y="54628"/>
            <a:ext cx="1540670" cy="794385"/>
          </a:xfrm>
          <a:prstGeom prst="rect">
            <a:avLst/>
          </a:prstGeom>
        </p:spPr>
      </p:pic>
    </p:spTree>
    <p:extLst>
      <p:ext uri="{BB962C8B-B14F-4D97-AF65-F5344CB8AC3E}">
        <p14:creationId xmlns:p14="http://schemas.microsoft.com/office/powerpoint/2010/main" val="453610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B56A8D0-C25A-9524-534D-8BD4024B59A2}"/>
              </a:ext>
            </a:extLst>
          </p:cNvPr>
          <p:cNvSpPr txBox="1">
            <a:spLocks/>
          </p:cNvSpPr>
          <p:nvPr/>
        </p:nvSpPr>
        <p:spPr>
          <a:xfrm>
            <a:off x="413657" y="393329"/>
            <a:ext cx="11511641" cy="6726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65C0B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rgbClr val="65C0BF"/>
                </a:solidFill>
                <a:effectLst/>
                <a:uLnTx/>
                <a:uFillTx/>
                <a:latin typeface="Calibri Light" panose="020F0302020204030204"/>
                <a:ea typeface="+mj-ea"/>
                <a:cs typeface="+mj-cs"/>
              </a:rPr>
              <a:t>How are we raising the voice of the VCSE sector?</a:t>
            </a:r>
          </a:p>
        </p:txBody>
      </p:sp>
      <p:sp>
        <p:nvSpPr>
          <p:cNvPr id="5" name="Text Placeholder 2">
            <a:extLst>
              <a:ext uri="{FF2B5EF4-FFF2-40B4-BE49-F238E27FC236}">
                <a16:creationId xmlns:a16="http://schemas.microsoft.com/office/drawing/2014/main" id="{DE5C8CD0-9D8F-38C4-E232-12942E2AA95E}"/>
              </a:ext>
            </a:extLst>
          </p:cNvPr>
          <p:cNvSpPr txBox="1">
            <a:spLocks/>
          </p:cNvSpPr>
          <p:nvPr/>
        </p:nvSpPr>
        <p:spPr>
          <a:xfrm>
            <a:off x="555852" y="983343"/>
            <a:ext cx="11369446" cy="548132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3E3F4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E3F4E"/>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E3F4E"/>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800" b="1" i="0" u="none" strike="noStrike" kern="1200" cap="none" spc="0" normalizeH="0" baseline="0" noProof="0" dirty="0">
                <a:ln>
                  <a:noFill/>
                </a:ln>
                <a:solidFill>
                  <a:srgbClr val="3E3F4E"/>
                </a:solidFill>
                <a:effectLst/>
                <a:uLnTx/>
                <a:uFillTx/>
                <a:latin typeface="Calibri" panose="020F0502020204030204"/>
                <a:ea typeface="+mn-ea"/>
                <a:cs typeface="+mn-cs"/>
              </a:rPr>
              <a:t>Nationally:</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3E3F4E"/>
                </a:solidFill>
                <a:effectLst/>
                <a:uLnTx/>
                <a:uFillTx/>
                <a:latin typeface="Calibri" panose="020F0502020204030204"/>
                <a:ea typeface="+mn-ea"/>
                <a:cs typeface="+mn-cs"/>
              </a:rPr>
              <a:t>Supported setting up of a group consisting of all the VCSE Alliance leaders in the country to amplify collective voice on issues at national level – Alliance42</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3E3F4E"/>
                </a:solidFill>
                <a:effectLst/>
                <a:uLnTx/>
                <a:uFillTx/>
                <a:latin typeface="Calibri" panose="020F0502020204030204"/>
                <a:ea typeface="+mn-ea"/>
                <a:cs typeface="+mn-cs"/>
              </a:rPr>
              <a:t>Alliance42 wrote to Penny Dash, Chair of NHS England, to request VCSE inclusion within NHS plans</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3E3F4E"/>
                </a:solidFill>
                <a:effectLst/>
                <a:uLnTx/>
                <a:uFillTx/>
                <a:latin typeface="Calibri" panose="020F0502020204030204"/>
                <a:ea typeface="+mn-ea"/>
                <a:cs typeface="+mn-cs"/>
              </a:rPr>
              <a:t>Alliance42 also submitted a response to the national call for feedback into the new NHS Performance Assessment framework</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3E3F4E"/>
                </a:solidFill>
                <a:effectLst/>
                <a:uLnTx/>
                <a:uFillTx/>
                <a:latin typeface="Calibri" panose="020F0502020204030204"/>
                <a:ea typeface="+mn-ea"/>
                <a:cs typeface="+mn-cs"/>
              </a:rPr>
              <a:t>Asked question of Sir Jim Mackey, Chief Executive of NHS England at the national NHS Confederation Expo in Manchester (11</a:t>
            </a:r>
            <a:r>
              <a:rPr kumimoji="0" lang="en-GB" sz="2800" b="0" i="0" u="none" strike="noStrike" kern="1200" cap="none" spc="0" normalizeH="0" baseline="30000" noProof="0" dirty="0">
                <a:ln>
                  <a:noFill/>
                </a:ln>
                <a:solidFill>
                  <a:srgbClr val="3E3F4E"/>
                </a:solidFill>
                <a:effectLst/>
                <a:uLnTx/>
                <a:uFillTx/>
                <a:latin typeface="Calibri" panose="020F0502020204030204"/>
                <a:ea typeface="+mn-ea"/>
                <a:cs typeface="+mn-cs"/>
              </a:rPr>
              <a:t>th</a:t>
            </a:r>
            <a:r>
              <a:rPr kumimoji="0" lang="en-GB" sz="2800" b="0" i="0" u="none" strike="noStrike" kern="1200" cap="none" spc="0" normalizeH="0" baseline="0" noProof="0" dirty="0">
                <a:ln>
                  <a:noFill/>
                </a:ln>
                <a:solidFill>
                  <a:srgbClr val="3E3F4E"/>
                </a:solidFill>
                <a:effectLst/>
                <a:uLnTx/>
                <a:uFillTx/>
                <a:latin typeface="Calibri" panose="020F0502020204030204"/>
                <a:ea typeface="+mn-ea"/>
                <a:cs typeface="+mn-cs"/>
              </a:rPr>
              <a:t> June), about the role of VCSE Alliances going forward with the offer of a conversation to discuss further (arranging now). </a:t>
            </a:r>
          </a:p>
        </p:txBody>
      </p:sp>
      <p:pic>
        <p:nvPicPr>
          <p:cNvPr id="6" name="Picture 5" descr="A logo for a company&#10;&#10;AI-generated content may be incorrect.">
            <a:extLst>
              <a:ext uri="{FF2B5EF4-FFF2-40B4-BE49-F238E27FC236}">
                <a16:creationId xmlns:a16="http://schemas.microsoft.com/office/drawing/2014/main" id="{D326E3EC-5A51-DFDB-4719-D05F8A7324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1414" y="54628"/>
            <a:ext cx="1540670" cy="794385"/>
          </a:xfrm>
          <a:prstGeom prst="rect">
            <a:avLst/>
          </a:prstGeom>
        </p:spPr>
      </p:pic>
    </p:spTree>
    <p:extLst>
      <p:ext uri="{BB962C8B-B14F-4D97-AF65-F5344CB8AC3E}">
        <p14:creationId xmlns:p14="http://schemas.microsoft.com/office/powerpoint/2010/main" val="628140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CE55A-F0FA-E5C4-F65A-629F2D798DCE}"/>
              </a:ext>
            </a:extLst>
          </p:cNvPr>
          <p:cNvSpPr txBox="1">
            <a:spLocks/>
          </p:cNvSpPr>
          <p:nvPr/>
        </p:nvSpPr>
        <p:spPr>
          <a:xfrm>
            <a:off x="413657" y="393329"/>
            <a:ext cx="11511641" cy="6726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65C0BF"/>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rgbClr val="65C0BF"/>
                </a:solidFill>
                <a:effectLst/>
                <a:uLnTx/>
                <a:uFillTx/>
                <a:latin typeface="Calibri Light" panose="020F0302020204030204"/>
                <a:ea typeface="+mj-ea"/>
                <a:cs typeface="+mj-cs"/>
              </a:rPr>
              <a:t>How are we raising the voice of the VCSE sector?</a:t>
            </a:r>
          </a:p>
        </p:txBody>
      </p:sp>
      <p:sp>
        <p:nvSpPr>
          <p:cNvPr id="3" name="Text Placeholder 2">
            <a:extLst>
              <a:ext uri="{FF2B5EF4-FFF2-40B4-BE49-F238E27FC236}">
                <a16:creationId xmlns:a16="http://schemas.microsoft.com/office/drawing/2014/main" id="{F6761668-6F7E-B0B2-09D3-99669A7C0047}"/>
              </a:ext>
            </a:extLst>
          </p:cNvPr>
          <p:cNvSpPr txBox="1">
            <a:spLocks/>
          </p:cNvSpPr>
          <p:nvPr/>
        </p:nvSpPr>
        <p:spPr>
          <a:xfrm>
            <a:off x="555852" y="983343"/>
            <a:ext cx="11369446" cy="548132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3E3F4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E3F4E"/>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E3F4E"/>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E3F4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b="1" dirty="0">
                <a:latin typeface="Calibri" panose="020F0502020204030204"/>
              </a:rPr>
              <a:t>Loc</a:t>
            </a:r>
            <a:r>
              <a:rPr kumimoji="0" lang="en-GB" sz="2800" b="1" i="0" u="none" strike="noStrike" kern="1200" cap="none" spc="0" normalizeH="0" baseline="0" noProof="0" dirty="0">
                <a:ln>
                  <a:noFill/>
                </a:ln>
                <a:solidFill>
                  <a:srgbClr val="3E3F4E"/>
                </a:solidFill>
                <a:effectLst/>
                <a:uLnTx/>
                <a:uFillTx/>
                <a:latin typeface="Calibri" panose="020F0502020204030204"/>
                <a:ea typeface="+mn-ea"/>
                <a:cs typeface="+mn-cs"/>
              </a:rPr>
              <a:t>ally:</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i="0" u="none" strike="noStrike" kern="1200" cap="none" spc="0" normalizeH="0" baseline="0" noProof="0" dirty="0">
                <a:ln>
                  <a:noFill/>
                </a:ln>
                <a:solidFill>
                  <a:srgbClr val="3E3F4E"/>
                </a:solidFill>
                <a:effectLst/>
                <a:uLnTx/>
                <a:uFillTx/>
                <a:latin typeface="Calibri" panose="020F0502020204030204"/>
                <a:ea typeface="+mn-ea"/>
                <a:cs typeface="+mn-cs"/>
              </a:rPr>
              <a:t>Work to re-orient the Alliance</a:t>
            </a:r>
            <a:r>
              <a:rPr lang="en-GB" dirty="0">
                <a:latin typeface="Calibri" panose="020F0502020204030204"/>
              </a:rPr>
              <a:t>.</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i="0" u="none" strike="noStrike" kern="1200" cap="none" spc="0" normalizeH="0" baseline="0" noProof="0" dirty="0">
                <a:ln>
                  <a:noFill/>
                </a:ln>
                <a:solidFill>
                  <a:srgbClr val="3E3F4E"/>
                </a:solidFill>
                <a:effectLst/>
                <a:uLnTx/>
                <a:uFillTx/>
                <a:latin typeface="Calibri" panose="020F0502020204030204"/>
                <a:ea typeface="+mn-ea"/>
                <a:cs typeface="+mn-cs"/>
              </a:rPr>
              <a:t>Quarterly Alliance meetings with ICB CEO are continuing – AA, TH, YP &amp; JH. Last one was June 19</a:t>
            </a:r>
            <a:r>
              <a:rPr kumimoji="0" lang="en-GB" sz="2800" i="0" u="none" strike="noStrike" kern="1200" cap="none" spc="0" normalizeH="0" baseline="30000" noProof="0" dirty="0">
                <a:ln>
                  <a:noFill/>
                </a:ln>
                <a:solidFill>
                  <a:srgbClr val="3E3F4E"/>
                </a:solidFill>
                <a:effectLst/>
                <a:uLnTx/>
                <a:uFillTx/>
                <a:latin typeface="Calibri" panose="020F0502020204030204"/>
                <a:ea typeface="+mn-ea"/>
                <a:cs typeface="+mn-cs"/>
              </a:rPr>
              <a:t>th</a:t>
            </a:r>
            <a:r>
              <a:rPr kumimoji="0" lang="en-GB" sz="2800" i="0" u="none" strike="noStrike" kern="1200" cap="none" spc="0" normalizeH="0" baseline="0" noProof="0" dirty="0">
                <a:ln>
                  <a:noFill/>
                </a:ln>
                <a:solidFill>
                  <a:srgbClr val="3E3F4E"/>
                </a:solidFill>
                <a:effectLst/>
                <a:uLnTx/>
                <a:uFillTx/>
                <a:latin typeface="Calibri" panose="020F0502020204030204"/>
                <a:ea typeface="+mn-ea"/>
                <a:cs typeface="+mn-cs"/>
              </a:rPr>
              <a:t>.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dirty="0">
                <a:latin typeface="Calibri" panose="020F0502020204030204"/>
              </a:rPr>
              <a:t>Contributed the Alliance Commissioning and Procurement paper to CI discussion.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dirty="0">
                <a:latin typeface="Calibri" panose="020F0502020204030204"/>
              </a:rPr>
              <a:t>State of Sector work which Garth is leading.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dirty="0">
                <a:latin typeface="Calibri" panose="020F0502020204030204"/>
              </a:rPr>
              <a:t>Planning a Lancashire and possibly supporting a Cumbria devolution and LGR event for the VCFSE.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GB" dirty="0">
              <a:latin typeface="Calibri" panose="020F0502020204030204"/>
            </a:endParaRP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GB" dirty="0">
              <a:latin typeface="Calibri" panose="020F0502020204030204"/>
            </a:endParaRP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i="0" u="none" strike="noStrike" kern="1200" cap="none" spc="0" normalizeH="0" baseline="0" noProof="0" dirty="0">
              <a:ln>
                <a:noFill/>
              </a:ln>
              <a:solidFill>
                <a:srgbClr val="3E3F4E"/>
              </a:solidFill>
              <a:effectLst/>
              <a:uLnTx/>
              <a:uFillTx/>
              <a:latin typeface="Calibri" panose="020F0502020204030204"/>
              <a:ea typeface="+mn-ea"/>
              <a:cs typeface="+mn-cs"/>
            </a:endParaRPr>
          </a:p>
        </p:txBody>
      </p:sp>
      <p:pic>
        <p:nvPicPr>
          <p:cNvPr id="4" name="Picture 3" descr="A logo for a company&#10;&#10;AI-generated content may be incorrect.">
            <a:extLst>
              <a:ext uri="{FF2B5EF4-FFF2-40B4-BE49-F238E27FC236}">
                <a16:creationId xmlns:a16="http://schemas.microsoft.com/office/drawing/2014/main" id="{DC74CB50-D970-957D-9D77-ED179EDD60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1414" y="54628"/>
            <a:ext cx="1540670" cy="794385"/>
          </a:xfrm>
          <a:prstGeom prst="rect">
            <a:avLst/>
          </a:prstGeom>
        </p:spPr>
      </p:pic>
    </p:spTree>
    <p:extLst>
      <p:ext uri="{BB962C8B-B14F-4D97-AF65-F5344CB8AC3E}">
        <p14:creationId xmlns:p14="http://schemas.microsoft.com/office/powerpoint/2010/main" val="1330327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0C08D5EA-6739-429D-A40E-4F0C19160CBD" descr="PHOTO-2025-06-26-16-53-12.jpg">
            <a:extLst>
              <a:ext uri="{FF2B5EF4-FFF2-40B4-BE49-F238E27FC236}">
                <a16:creationId xmlns:a16="http://schemas.microsoft.com/office/drawing/2014/main" id="{5F73A480-8AC9-C5EC-3C10-A4A5109D1A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2201525"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8836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4824A259A7EA4FA2DF2263F9E67FF6" ma:contentTypeVersion="13" ma:contentTypeDescription="Create a new document." ma:contentTypeScope="" ma:versionID="b830793c5038e6ad9904ed75aeca9147">
  <xsd:schema xmlns:xsd="http://www.w3.org/2001/XMLSchema" xmlns:xs="http://www.w3.org/2001/XMLSchema" xmlns:p="http://schemas.microsoft.com/office/2006/metadata/properties" xmlns:ns2="6b933a79-44fb-4b19-acab-b5386ec48fad" xmlns:ns3="8236c4d5-1663-44b8-a5d9-e2dad955d962" targetNamespace="http://schemas.microsoft.com/office/2006/metadata/properties" ma:root="true" ma:fieldsID="9fef2981f6ce9cf184f04ac5ae430872" ns2:_="" ns3:_="">
    <xsd:import namespace="6b933a79-44fb-4b19-acab-b5386ec48fad"/>
    <xsd:import namespace="8236c4d5-1663-44b8-a5d9-e2dad955d96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earchPropertie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933a79-44fb-4b19-acab-b5386ec48fa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hidden="true" ma:list="{9ca24682-c4cf-465f-99ad-1809ce13af29}" ma:internalName="TaxCatchAll" ma:showField="CatchAllData" ma:web="6b933a79-44fb-4b19-acab-b5386ec48fa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236c4d5-1663-44b8-a5d9-e2dad955d96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5afa5e8-e774-4a76-8d4b-df77f138463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6b933a79-44fb-4b19-acab-b5386ec48fad" xsi:nil="true"/>
    <lcf76f155ced4ddcb4097134ff3c332f xmlns="8236c4d5-1663-44b8-a5d9-e2dad955d962">
      <Terms xmlns="http://schemas.microsoft.com/office/infopath/2007/PartnerControls"/>
    </lcf76f155ced4ddcb4097134ff3c332f>
    <_dlc_DocId xmlns="6b933a79-44fb-4b19-acab-b5386ec48fad">FFNT3HZJW7RP-366856848-1709</_dlc_DocId>
    <_dlc_DocIdUrl xmlns="6b933a79-44fb-4b19-acab-b5386ec48fad">
      <Url>https://communityfutures386.sharepoint.com/sites/StephanieG/_layouts/15/DocIdRedir.aspx?ID=FFNT3HZJW7RP-366856848-1709</Url>
      <Description>FFNT3HZJW7RP-366856848-1709</Description>
    </_dlc_DocIdUrl>
  </documentManagement>
</p:properties>
</file>

<file path=customXml/itemProps1.xml><?xml version="1.0" encoding="utf-8"?>
<ds:datastoreItem xmlns:ds="http://schemas.openxmlformats.org/officeDocument/2006/customXml" ds:itemID="{382EC072-676C-41F1-99B1-91393BBF2C21}"/>
</file>

<file path=customXml/itemProps2.xml><?xml version="1.0" encoding="utf-8"?>
<ds:datastoreItem xmlns:ds="http://schemas.openxmlformats.org/officeDocument/2006/customXml" ds:itemID="{3D4EF987-3D96-453E-B001-CBDA798BDE80}"/>
</file>

<file path=customXml/itemProps3.xml><?xml version="1.0" encoding="utf-8"?>
<ds:datastoreItem xmlns:ds="http://schemas.openxmlformats.org/officeDocument/2006/customXml" ds:itemID="{82DEFDA4-9E80-479F-9F3C-6E9499BADC96}"/>
</file>

<file path=customXml/itemProps4.xml><?xml version="1.0" encoding="utf-8"?>
<ds:datastoreItem xmlns:ds="http://schemas.openxmlformats.org/officeDocument/2006/customXml" ds:itemID="{2FBF36DC-4BBB-4D50-82AB-A82E2FE90167}"/>
</file>

<file path=docProps/app.xml><?xml version="1.0" encoding="utf-8"?>
<Properties xmlns="http://schemas.openxmlformats.org/officeDocument/2006/extended-properties" xmlns:vt="http://schemas.openxmlformats.org/officeDocument/2006/docPropsVTypes">
  <TotalTime>33</TotalTime>
  <Words>494</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 Hannett</dc:creator>
  <cp:lastModifiedBy>Stephanie Gorner</cp:lastModifiedBy>
  <cp:revision>3</cp:revision>
  <dcterms:created xsi:type="dcterms:W3CDTF">2025-06-27T08:44:15Z</dcterms:created>
  <dcterms:modified xsi:type="dcterms:W3CDTF">2025-06-27T11:55:21Z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0x010100BE4824A259A7EA4FA2DF2263F9E67FF6</vt:lpwstr>
  </property>
  <property fmtid="{D5CDD505-2E9C-101B-9397-08002B2CF9AE}" pid="3" name="_dlc_DocIdItemGuid">
    <vt:lpwstr>97517a4a-a4db-4a69-9adf-332a7b2be8ea</vt:lpwstr>
  </property>
</Properties>
</file>