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96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7" r:id="rId21"/>
    <p:sldId id="294" r:id="rId22"/>
    <p:sldId id="29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5C4A90-7712-AF18-E0C3-82BBD71F31AD}" name="SKELTON, Nathan (NHS LANCASHIRE AND SOUTH CUMBRIA ICB - 00R)" initials="SN(LASCI0" userId="S::nathan.skelton@nhs.net::344af794-ac67-4804-9b3f-8b0e2fd596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CCCC"/>
    <a:srgbClr val="F68D2C"/>
    <a:srgbClr val="EF483E"/>
    <a:srgbClr val="CBD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96AFBC-CC12-41AB-965B-F92F99A664D4}" v="32" dt="2023-10-31T16:57:29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9"/>
    <p:restoredTop sz="96357" autoAdjust="0"/>
  </p:normalViewPr>
  <p:slideViewPr>
    <p:cSldViewPr snapToGrid="0">
      <p:cViewPr varScale="1">
        <p:scale>
          <a:sx n="68" d="100"/>
          <a:sy n="68" d="100"/>
        </p:scale>
        <p:origin x="72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ELTON, Nathan (NHS LANCASHIRE AND SOUTH CUMBRIA ICB - 00R)" userId="344af794-ac67-4804-9b3f-8b0e2fd5965c" providerId="ADAL" clId="{F296AFBC-CC12-41AB-965B-F92F99A664D4}"/>
    <pc:docChg chg="custSel delSld modSld">
      <pc:chgData name="SKELTON, Nathan (NHS LANCASHIRE AND SOUTH CUMBRIA ICB - 00R)" userId="344af794-ac67-4804-9b3f-8b0e2fd5965c" providerId="ADAL" clId="{F296AFBC-CC12-41AB-965B-F92F99A664D4}" dt="2023-11-07T10:03:17.199" v="117" actId="33524"/>
      <pc:docMkLst>
        <pc:docMk/>
      </pc:docMkLst>
      <pc:sldChg chg="del">
        <pc:chgData name="SKELTON, Nathan (NHS LANCASHIRE AND SOUTH CUMBRIA ICB - 00R)" userId="344af794-ac67-4804-9b3f-8b0e2fd5965c" providerId="ADAL" clId="{F296AFBC-CC12-41AB-965B-F92F99A664D4}" dt="2023-10-31T16:55:26.455" v="0" actId="47"/>
        <pc:sldMkLst>
          <pc:docMk/>
          <pc:sldMk cId="615636324" sldId="256"/>
        </pc:sldMkLst>
      </pc:sldChg>
      <pc:sldChg chg="del">
        <pc:chgData name="SKELTON, Nathan (NHS LANCASHIRE AND SOUTH CUMBRIA ICB - 00R)" userId="344af794-ac67-4804-9b3f-8b0e2fd5965c" providerId="ADAL" clId="{F296AFBC-CC12-41AB-965B-F92F99A664D4}" dt="2023-10-31T16:55:27.186" v="1" actId="47"/>
        <pc:sldMkLst>
          <pc:docMk/>
          <pc:sldMk cId="3231769154" sldId="257"/>
        </pc:sldMkLst>
      </pc:sldChg>
      <pc:sldChg chg="del">
        <pc:chgData name="SKELTON, Nathan (NHS LANCASHIRE AND SOUTH CUMBRIA ICB - 00R)" userId="344af794-ac67-4804-9b3f-8b0e2fd5965c" providerId="ADAL" clId="{F296AFBC-CC12-41AB-965B-F92F99A664D4}" dt="2023-10-31T16:55:27.919" v="2" actId="47"/>
        <pc:sldMkLst>
          <pc:docMk/>
          <pc:sldMk cId="3861445674" sldId="258"/>
        </pc:sldMkLst>
      </pc:sldChg>
      <pc:sldChg chg="del">
        <pc:chgData name="SKELTON, Nathan (NHS LANCASHIRE AND SOUTH CUMBRIA ICB - 00R)" userId="344af794-ac67-4804-9b3f-8b0e2fd5965c" providerId="ADAL" clId="{F296AFBC-CC12-41AB-965B-F92F99A664D4}" dt="2023-10-31T16:55:28.766" v="3" actId="47"/>
        <pc:sldMkLst>
          <pc:docMk/>
          <pc:sldMk cId="1761221336" sldId="259"/>
        </pc:sldMkLst>
      </pc:sldChg>
      <pc:sldChg chg="modSp mod">
        <pc:chgData name="SKELTON, Nathan (NHS LANCASHIRE AND SOUTH CUMBRIA ICB - 00R)" userId="344af794-ac67-4804-9b3f-8b0e2fd5965c" providerId="ADAL" clId="{F296AFBC-CC12-41AB-965B-F92F99A664D4}" dt="2023-11-07T10:03:17.199" v="117" actId="33524"/>
        <pc:sldMkLst>
          <pc:docMk/>
          <pc:sldMk cId="2705183360" sldId="289"/>
        </pc:sldMkLst>
        <pc:spChg chg="mod">
          <ac:chgData name="SKELTON, Nathan (NHS LANCASHIRE AND SOUTH CUMBRIA ICB - 00R)" userId="344af794-ac67-4804-9b3f-8b0e2fd5965c" providerId="ADAL" clId="{F296AFBC-CC12-41AB-965B-F92F99A664D4}" dt="2023-11-07T10:03:17.199" v="117" actId="33524"/>
          <ac:spMkLst>
            <pc:docMk/>
            <pc:sldMk cId="2705183360" sldId="289"/>
            <ac:spMk id="11" creationId="{9AB6202F-8009-007E-BDBB-CDA5309CDC51}"/>
          </ac:spMkLst>
        </pc:spChg>
      </pc:sldChg>
      <pc:sldChg chg="addSp modSp mod modTransition setBg modAnim">
        <pc:chgData name="SKELTON, Nathan (NHS LANCASHIRE AND SOUTH CUMBRIA ICB - 00R)" userId="344af794-ac67-4804-9b3f-8b0e2fd5965c" providerId="ADAL" clId="{F296AFBC-CC12-41AB-965B-F92F99A664D4}" dt="2023-10-31T16:57:29.711" v="50"/>
        <pc:sldMkLst>
          <pc:docMk/>
          <pc:sldMk cId="1779477860" sldId="297"/>
        </pc:sldMkLst>
        <pc:spChg chg="mod">
          <ac:chgData name="SKELTON, Nathan (NHS LANCASHIRE AND SOUTH CUMBRIA ICB - 00R)" userId="344af794-ac67-4804-9b3f-8b0e2fd5965c" providerId="ADAL" clId="{F296AFBC-CC12-41AB-965B-F92F99A664D4}" dt="2023-10-31T16:56:03.657" v="25" actId="26606"/>
          <ac:spMkLst>
            <pc:docMk/>
            <pc:sldMk cId="1779477860" sldId="297"/>
            <ac:spMk id="2" creationId="{FED2A472-9FEA-391C-D41F-4992EF3524A9}"/>
          </ac:spMkLst>
        </pc:spChg>
        <pc:spChg chg="mod ord">
          <ac:chgData name="SKELTON, Nathan (NHS LANCASHIRE AND SOUTH CUMBRIA ICB - 00R)" userId="344af794-ac67-4804-9b3f-8b0e2fd5965c" providerId="ADAL" clId="{F296AFBC-CC12-41AB-965B-F92F99A664D4}" dt="2023-10-31T16:56:33.635" v="36" actId="14100"/>
          <ac:spMkLst>
            <pc:docMk/>
            <pc:sldMk cId="1779477860" sldId="297"/>
            <ac:spMk id="3" creationId="{A8AA6818-D326-C24F-074C-3EBF7756EC1C}"/>
          </ac:spMkLst>
        </pc:spChg>
        <pc:spChg chg="add mod">
          <ac:chgData name="SKELTON, Nathan (NHS LANCASHIRE AND SOUTH CUMBRIA ICB - 00R)" userId="344af794-ac67-4804-9b3f-8b0e2fd5965c" providerId="ADAL" clId="{F296AFBC-CC12-41AB-965B-F92F99A664D4}" dt="2023-10-31T16:56:55.177" v="39" actId="1076"/>
          <ac:spMkLst>
            <pc:docMk/>
            <pc:sldMk cId="1779477860" sldId="297"/>
            <ac:spMk id="6" creationId="{694CAEBB-3A58-F076-876D-E55A31AB67B2}"/>
          </ac:spMkLst>
        </pc:spChg>
        <pc:spChg chg="add">
          <ac:chgData name="SKELTON, Nathan (NHS LANCASHIRE AND SOUTH CUMBRIA ICB - 00R)" userId="344af794-ac67-4804-9b3f-8b0e2fd5965c" providerId="ADAL" clId="{F296AFBC-CC12-41AB-965B-F92F99A664D4}" dt="2023-10-31T16:56:03.657" v="25" actId="26606"/>
          <ac:spMkLst>
            <pc:docMk/>
            <pc:sldMk cId="1779477860" sldId="297"/>
            <ac:spMk id="13" creationId="{5AC1364A-3E3D-4F0D-8776-78AF3A270DD6}"/>
          </ac:spMkLst>
        </pc:spChg>
        <pc:spChg chg="add">
          <ac:chgData name="SKELTON, Nathan (NHS LANCASHIRE AND SOUTH CUMBRIA ICB - 00R)" userId="344af794-ac67-4804-9b3f-8b0e2fd5965c" providerId="ADAL" clId="{F296AFBC-CC12-41AB-965B-F92F99A664D4}" dt="2023-10-31T16:56:03.657" v="25" actId="26606"/>
          <ac:spMkLst>
            <pc:docMk/>
            <pc:sldMk cId="1779477860" sldId="297"/>
            <ac:spMk id="15" creationId="{3FCFB1DE-0B7E-48CC-BA90-B2AB0889F9D6}"/>
          </ac:spMkLst>
        </pc:spChg>
        <pc:picChg chg="mod ord">
          <ac:chgData name="SKELTON, Nathan (NHS LANCASHIRE AND SOUTH CUMBRIA ICB - 00R)" userId="344af794-ac67-4804-9b3f-8b0e2fd5965c" providerId="ADAL" clId="{F296AFBC-CC12-41AB-965B-F92F99A664D4}" dt="2023-10-31T16:56:03.657" v="25" actId="26606"/>
          <ac:picMkLst>
            <pc:docMk/>
            <pc:sldMk cId="1779477860" sldId="297"/>
            <ac:picMk id="4" creationId="{C0DDC2A2-B843-D464-9422-6B1E92D0065E}"/>
          </ac:picMkLst>
        </pc:picChg>
        <pc:picChg chg="mod">
          <ac:chgData name="SKELTON, Nathan (NHS LANCASHIRE AND SOUTH CUMBRIA ICB - 00R)" userId="344af794-ac67-4804-9b3f-8b0e2fd5965c" providerId="ADAL" clId="{F296AFBC-CC12-41AB-965B-F92F99A664D4}" dt="2023-10-31T16:56:07.119" v="26" actId="27614"/>
          <ac:picMkLst>
            <pc:docMk/>
            <pc:sldMk cId="1779477860" sldId="297"/>
            <ac:picMk id="8" creationId="{5A477476-F6CC-3D37-9053-6F1033973726}"/>
          </ac:picMkLst>
        </pc:picChg>
      </pc:sldChg>
    </pc:docChg>
  </pc:docChgLst>
  <pc:docChgLst>
    <pc:chgData name="HARVIE, Laura (NHS LANCASHIRE AND SOUTH CUMBRIA INTEGRATED CARE BOARD)" userId="21b0ddae-e741-4ae9-9b7f-c15a8138e05c" providerId="ADAL" clId="{02E9FF37-5346-4798-9170-75922A802C34}"/>
    <pc:docChg chg="custSel modSld">
      <pc:chgData name="HARVIE, Laura (NHS LANCASHIRE AND SOUTH CUMBRIA INTEGRATED CARE BOARD)" userId="21b0ddae-e741-4ae9-9b7f-c15a8138e05c" providerId="ADAL" clId="{02E9FF37-5346-4798-9170-75922A802C34}" dt="2023-11-01T15:51:45.557" v="429" actId="20577"/>
      <pc:docMkLst>
        <pc:docMk/>
      </pc:docMkLst>
      <pc:sldChg chg="modSp mod">
        <pc:chgData name="HARVIE, Laura (NHS LANCASHIRE AND SOUTH CUMBRIA INTEGRATED CARE BOARD)" userId="21b0ddae-e741-4ae9-9b7f-c15a8138e05c" providerId="ADAL" clId="{02E9FF37-5346-4798-9170-75922A802C34}" dt="2023-11-01T15:38:30.739" v="53" actId="6549"/>
        <pc:sldMkLst>
          <pc:docMk/>
          <pc:sldMk cId="234078717" sldId="279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38:30.739" v="53" actId="6549"/>
          <ac:spMkLst>
            <pc:docMk/>
            <pc:sldMk cId="234078717" sldId="279"/>
            <ac:spMk id="7" creationId="{477C561B-88D5-D008-35DE-BF74E0EE5EFD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35:12.367" v="21" actId="20577"/>
          <ac:spMkLst>
            <pc:docMk/>
            <pc:sldMk cId="234078717" sldId="279"/>
            <ac:spMk id="24" creationId="{A6721A5B-06B7-0A1F-B295-C9CF1186DB7D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38:19.558" v="50" actId="20577"/>
        <pc:sldMkLst>
          <pc:docMk/>
          <pc:sldMk cId="944706571" sldId="280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37:22.659" v="38" actId="20577"/>
          <ac:spMkLst>
            <pc:docMk/>
            <pc:sldMk cId="944706571" sldId="280"/>
            <ac:spMk id="7" creationId="{F4CB863F-B678-DAD0-CF6E-270D43ADB466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37:31.108" v="39" actId="20577"/>
          <ac:spMkLst>
            <pc:docMk/>
            <pc:sldMk cId="944706571" sldId="280"/>
            <ac:spMk id="9" creationId="{4D70F23A-F1A6-E33F-CFB5-BB632EA435F6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38:19.558" v="50" actId="20577"/>
          <ac:spMkLst>
            <pc:docMk/>
            <pc:sldMk cId="944706571" sldId="280"/>
            <ac:spMk id="13" creationId="{E80FEA9B-6CBD-CEB3-C92E-0FC5C3C12D9A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38:37.463" v="56" actId="20577"/>
        <pc:sldMkLst>
          <pc:docMk/>
          <pc:sldMk cId="984000321" sldId="281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38:37.463" v="56" actId="20577"/>
          <ac:spMkLst>
            <pc:docMk/>
            <pc:sldMk cId="984000321" sldId="281"/>
            <ac:spMk id="7" creationId="{87A40DF8-3FC5-33C7-86A6-DB95CF16DB8E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0:24.007" v="87" actId="20577"/>
        <pc:sldMkLst>
          <pc:docMk/>
          <pc:sldMk cId="3709285847" sldId="282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39:53.506" v="69" actId="113"/>
          <ac:spMkLst>
            <pc:docMk/>
            <pc:sldMk cId="3709285847" sldId="282"/>
            <ac:spMk id="7" creationId="{633668C5-51A7-12DA-5FE4-150191EA2CFD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0:24.007" v="87" actId="20577"/>
          <ac:spMkLst>
            <pc:docMk/>
            <pc:sldMk cId="3709285847" sldId="282"/>
            <ac:spMk id="8" creationId="{76AC09C0-68BD-C842-D7D7-FFFC54F92936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39:29.854" v="57" actId="20577"/>
          <ac:spMkLst>
            <pc:docMk/>
            <pc:sldMk cId="3709285847" sldId="282"/>
            <ac:spMk id="22" creationId="{9F39A2AD-AD52-5533-709F-C4C0FE61654A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1:19.679" v="102" actId="20577"/>
        <pc:sldMkLst>
          <pc:docMk/>
          <pc:sldMk cId="1766845281" sldId="283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0:49.474" v="89" actId="20577"/>
          <ac:spMkLst>
            <pc:docMk/>
            <pc:sldMk cId="1766845281" sldId="283"/>
            <ac:spMk id="7" creationId="{BB14CF88-015C-B93F-8428-01E644AF3271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1:19.679" v="102" actId="20577"/>
          <ac:spMkLst>
            <pc:docMk/>
            <pc:sldMk cId="1766845281" sldId="283"/>
            <ac:spMk id="8" creationId="{8CBA4A70-6EE7-593E-B47B-F30CA86EA4D7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1:55.932" v="117" actId="20577"/>
        <pc:sldMkLst>
          <pc:docMk/>
          <pc:sldMk cId="3849144744" sldId="284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1:35.180" v="107" actId="20577"/>
          <ac:spMkLst>
            <pc:docMk/>
            <pc:sldMk cId="3849144744" sldId="284"/>
            <ac:spMk id="7" creationId="{1E8E3DF6-0CBC-3877-0F03-E6C4DD081911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1:55.932" v="117" actId="20577"/>
          <ac:spMkLst>
            <pc:docMk/>
            <pc:sldMk cId="3849144744" sldId="284"/>
            <ac:spMk id="9" creationId="{4C559132-BB19-6EF5-F8F9-C06E57428B32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2:24.009" v="133" actId="20577"/>
        <pc:sldMkLst>
          <pc:docMk/>
          <pc:sldMk cId="3911168252" sldId="285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2:04.708" v="118" actId="20577"/>
          <ac:spMkLst>
            <pc:docMk/>
            <pc:sldMk cId="3911168252" sldId="285"/>
            <ac:spMk id="11" creationId="{F900D7A1-894D-778A-F396-7B59DD3EF672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2:24.009" v="133" actId="20577"/>
          <ac:spMkLst>
            <pc:docMk/>
            <pc:sldMk cId="3911168252" sldId="285"/>
            <ac:spMk id="13" creationId="{ED463831-32AA-7689-0C68-E4A9428DD9FD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2:41.696" v="136" actId="20577"/>
        <pc:sldMkLst>
          <pc:docMk/>
          <pc:sldMk cId="3427976974" sldId="286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2:41.696" v="136" actId="20577"/>
          <ac:spMkLst>
            <pc:docMk/>
            <pc:sldMk cId="3427976974" sldId="286"/>
            <ac:spMk id="7" creationId="{F24028C2-9396-9F30-5061-D4EEC226F32F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3:14.739" v="144" actId="113"/>
        <pc:sldMkLst>
          <pc:docMk/>
          <pc:sldMk cId="656689006" sldId="287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3:14.739" v="144" actId="113"/>
          <ac:spMkLst>
            <pc:docMk/>
            <pc:sldMk cId="656689006" sldId="287"/>
            <ac:spMk id="13" creationId="{87FE3A2C-6E2E-F84A-22BB-3FFD95F81068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3:28.379" v="145" actId="20577"/>
        <pc:sldMkLst>
          <pc:docMk/>
          <pc:sldMk cId="3373890284" sldId="288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3:28.379" v="145" actId="20577"/>
          <ac:spMkLst>
            <pc:docMk/>
            <pc:sldMk cId="3373890284" sldId="288"/>
            <ac:spMk id="9" creationId="{12C80509-75D7-D7C9-3536-425F747F3F34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3:51.538" v="153" actId="20577"/>
        <pc:sldMkLst>
          <pc:docMk/>
          <pc:sldMk cId="2705183360" sldId="289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3:51.538" v="153" actId="20577"/>
          <ac:spMkLst>
            <pc:docMk/>
            <pc:sldMk cId="2705183360" sldId="289"/>
            <ac:spMk id="15" creationId="{531C04E3-9180-14F4-1F0B-70608BC7A66C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8:14.790" v="243" actId="20577"/>
        <pc:sldMkLst>
          <pc:docMk/>
          <pc:sldMk cId="2691119951" sldId="290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5:48.627" v="172" actId="113"/>
          <ac:spMkLst>
            <pc:docMk/>
            <pc:sldMk cId="2691119951" sldId="290"/>
            <ac:spMk id="9" creationId="{5CB9A45E-A284-011C-06AD-4550308E7962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8:14.790" v="243" actId="20577"/>
          <ac:spMkLst>
            <pc:docMk/>
            <pc:sldMk cId="2691119951" sldId="290"/>
            <ac:spMk id="11" creationId="{2A7C1853-5346-9EB6-B4EF-CAF277C6512D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5:54.297" v="175" actId="20577"/>
          <ac:spMkLst>
            <pc:docMk/>
            <pc:sldMk cId="2691119951" sldId="290"/>
            <ac:spMk id="13" creationId="{E842A25C-9D9C-4ED7-5FBD-6D7E5F61ED27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8:30.165" v="250" actId="20577"/>
        <pc:sldMkLst>
          <pc:docMk/>
          <pc:sldMk cId="4191598356" sldId="291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8:30.165" v="250" actId="20577"/>
          <ac:spMkLst>
            <pc:docMk/>
            <pc:sldMk cId="4191598356" sldId="291"/>
            <ac:spMk id="10" creationId="{7906AD4E-F2DC-4078-84B6-ED307840219B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8:03.144" v="226" actId="20577"/>
          <ac:spMkLst>
            <pc:docMk/>
            <pc:sldMk cId="4191598356" sldId="291"/>
            <ac:spMk id="12" creationId="{0C747D7F-81F1-ADE8-E436-FEBEBE4FAA17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49:19.259" v="295" actId="20577"/>
        <pc:sldMkLst>
          <pc:docMk/>
          <pc:sldMk cId="2471906335" sldId="292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48:46.589" v="253" actId="20577"/>
          <ac:spMkLst>
            <pc:docMk/>
            <pc:sldMk cId="2471906335" sldId="292"/>
            <ac:spMk id="3" creationId="{A8AA6818-D326-C24F-074C-3EBF7756EC1C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9:19.259" v="295" actId="20577"/>
          <ac:spMkLst>
            <pc:docMk/>
            <pc:sldMk cId="2471906335" sldId="292"/>
            <ac:spMk id="14" creationId="{BE874777-994A-067C-AC6B-F57D6A4801EE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8:53.934" v="261" actId="20577"/>
          <ac:spMkLst>
            <pc:docMk/>
            <pc:sldMk cId="2471906335" sldId="292"/>
            <ac:spMk id="15" creationId="{5FF87F90-41D5-2F09-FF3E-E3FF641563DD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50:02.707" v="329" actId="113"/>
        <pc:sldMkLst>
          <pc:docMk/>
          <pc:sldMk cId="517470316" sldId="293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50:02.707" v="329" actId="113"/>
          <ac:spMkLst>
            <pc:docMk/>
            <pc:sldMk cId="517470316" sldId="293"/>
            <ac:spMk id="19" creationId="{2D2D5E16-8D6A-7FC1-DB5E-E35D960E6B5F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49:50.551" v="322" actId="20577"/>
          <ac:spMkLst>
            <pc:docMk/>
            <pc:sldMk cId="517470316" sldId="293"/>
            <ac:spMk id="20" creationId="{FAAE0F69-0F60-7A7A-C8EC-96A970296189}"/>
          </ac:spMkLst>
        </pc:spChg>
      </pc:sldChg>
      <pc:sldChg chg="modSp mod">
        <pc:chgData name="HARVIE, Laura (NHS LANCASHIRE AND SOUTH CUMBRIA INTEGRATED CARE BOARD)" userId="21b0ddae-e741-4ae9-9b7f-c15a8138e05c" providerId="ADAL" clId="{02E9FF37-5346-4798-9170-75922A802C34}" dt="2023-11-01T15:51:45.557" v="429" actId="20577"/>
        <pc:sldMkLst>
          <pc:docMk/>
          <pc:sldMk cId="2766609722" sldId="294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51:25.933" v="412" actId="20577"/>
          <ac:spMkLst>
            <pc:docMk/>
            <pc:sldMk cId="2766609722" sldId="294"/>
            <ac:spMk id="15" creationId="{3378EB98-F38E-C409-68AC-F49EB44348CA}"/>
          </ac:spMkLst>
        </pc:spChg>
        <pc:spChg chg="mod">
          <ac:chgData name="HARVIE, Laura (NHS LANCASHIRE AND SOUTH CUMBRIA INTEGRATED CARE BOARD)" userId="21b0ddae-e741-4ae9-9b7f-c15a8138e05c" providerId="ADAL" clId="{02E9FF37-5346-4798-9170-75922A802C34}" dt="2023-11-01T15:51:45.557" v="429" actId="20577"/>
          <ac:spMkLst>
            <pc:docMk/>
            <pc:sldMk cId="2766609722" sldId="294"/>
            <ac:spMk id="17" creationId="{AA34E33A-CD9A-D06E-F7E8-811C8D2CC851}"/>
          </ac:spMkLst>
        </pc:spChg>
      </pc:sldChg>
      <pc:sldChg chg="modSp">
        <pc:chgData name="HARVIE, Laura (NHS LANCASHIRE AND SOUTH CUMBRIA INTEGRATED CARE BOARD)" userId="21b0ddae-e741-4ae9-9b7f-c15a8138e05c" providerId="ADAL" clId="{02E9FF37-5346-4798-9170-75922A802C34}" dt="2023-11-01T15:34:35.835" v="10" actId="20577"/>
        <pc:sldMkLst>
          <pc:docMk/>
          <pc:sldMk cId="4215548661" sldId="296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34:35.835" v="10" actId="20577"/>
          <ac:spMkLst>
            <pc:docMk/>
            <pc:sldMk cId="4215548661" sldId="296"/>
            <ac:spMk id="3" creationId="{A8AA6818-D326-C24F-074C-3EBF7756EC1C}"/>
          </ac:spMkLst>
        </pc:spChg>
      </pc:sldChg>
      <pc:sldChg chg="modSp">
        <pc:chgData name="HARVIE, Laura (NHS LANCASHIRE AND SOUTH CUMBRIA INTEGRATED CARE BOARD)" userId="21b0ddae-e741-4ae9-9b7f-c15a8138e05c" providerId="ADAL" clId="{02E9FF37-5346-4798-9170-75922A802C34}" dt="2023-11-01T15:51:09.699" v="407" actId="20577"/>
        <pc:sldMkLst>
          <pc:docMk/>
          <pc:sldMk cId="1779477860" sldId="297"/>
        </pc:sldMkLst>
        <pc:spChg chg="mod">
          <ac:chgData name="HARVIE, Laura (NHS LANCASHIRE AND SOUTH CUMBRIA INTEGRATED CARE BOARD)" userId="21b0ddae-e741-4ae9-9b7f-c15a8138e05c" providerId="ADAL" clId="{02E9FF37-5346-4798-9170-75922A802C34}" dt="2023-11-01T15:51:09.699" v="407" actId="20577"/>
          <ac:spMkLst>
            <pc:docMk/>
            <pc:sldMk cId="1779477860" sldId="297"/>
            <ac:spMk id="6" creationId="{694CAEBB-3A58-F076-876D-E55A31AB67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F44F-245D-46F9-D2B9-CC36AAA78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EAB10-3339-937F-DB56-912DE33DF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0C07-4180-9043-7B3A-31425D97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6E5A7-45C9-E207-F4A3-1FB093D0D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3603E-B570-CF93-A585-1A27A305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1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99F3B-CD7C-0573-01E3-61D2F3DC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B5438-DCA8-1F00-C7B6-52887A06E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56E45-4617-F495-5C00-DEFF2BA41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8B73-21F7-1CE3-3E03-CAA6FEF1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04E15-135B-594E-5A95-5EB04458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1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8B588-95D3-9B25-282E-9B40761C4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91D8B-1293-7BA7-9E12-530723BDE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C1C62-567B-B9AD-B297-7C0C536CB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1EBC1-8DBD-77F2-AD88-C9278363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A8E7D-9C56-863B-7466-D6412A490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0710-DAFC-AFB7-21CD-00095CA22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E5B95-3F67-5263-ABE5-143646AAB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4590D-199B-12C1-3DDE-2C234E19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1FE50-EF63-60D2-15B7-3CFAB117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96FE2-12B6-799A-9C8B-4F697A4D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2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E55C5-E37B-A674-4E43-FC8F9DC2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76596-6B7A-6682-8579-8C0331701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8B5D3-C70E-0DAD-449D-162A7A83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48A14-D2A7-13FC-D487-A9E78843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EBF34-B7D9-D7FA-DA7C-842B112F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0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1A58-FE47-24F6-22EE-1C4FA877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3CF73-164C-5746-B4C9-590451639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12622-806A-953E-3D7C-3B6B6E89D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6E7F0-31CB-C24F-6120-AE9C6B7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BAAB3-386A-BAEF-2F73-5E3B0DC8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95D71-306D-FBD1-3656-5624773B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7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F414C-7805-5FD0-922C-DD0796C5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6F8DE-6B28-5795-6072-42997B65B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C359B-9FA5-30C9-DCEE-E948BDABF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49B737-9FF1-D70B-BBDD-95F5AB4C0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23FF1-FBF0-8399-F20F-7E68EC421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7435B-E4FE-9BD0-34F1-D6CA68CA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CEF9C-402F-CC55-21FB-72B0585C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1F9DE-B786-184A-82D8-794D79ED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7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449B-1B0C-F64B-7654-CB7B0BEDD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D7A28-EB75-AB39-C5C3-425A2698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C4364-ED2C-1E9C-661B-590EB3BA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9E6E6B-2C55-C194-CC14-2775FD23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7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8D9EB4-628F-D9A4-3705-76126EC87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3D572-B1EE-746A-1925-80D4DADAA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6CFF8-DBEF-5CDC-3AAB-42D9E949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2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B31F-3DF4-5C4D-CD1F-4131D0BF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D1F69-7CAA-4165-904A-9AD0500A5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6ABB7-61E6-45CB-34F4-BFD0A868C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42E1F-F2EE-0E3F-4D54-836258A4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C2303D-0C77-46B0-896F-EE5ED765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BDA661-9E29-B4CB-12D4-04DFE27E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8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BC5C-E9CD-9C38-6E66-8439399B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C7C878-7157-D01E-4126-FEB5508ED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CC73B-FCCC-51F7-E972-95D3D176D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8626E-6DF3-287F-C845-F83E0D57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B5E02-BD80-677D-8D38-355BBAC9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98019-0CEE-3B5A-273D-E65D73AC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1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11958F-31A8-03A0-738A-0BA7DF99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1E296-89E0-CDA9-1E4A-EC3AA6BFB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75303-99F6-FB20-4EB0-F4AD1F028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51D35-3395-2C41-B036-6B155F0A3E41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61881-15F6-4405-01E4-CF94F766B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503A2-5AB6-9F1B-9139-B330EB912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ACDD-1A8D-2548-AF2A-B24FE97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3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ierlsc.co.uk/winter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3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26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3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9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7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7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hyperlink" Target="http://www.healthierlsc.co.uk/winter" TargetMode="External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29.svg"/><Relationship Id="rId4" Type="http://schemas.openxmlformats.org/officeDocument/2006/relationships/image" Target="../media/image27.png"/><Relationship Id="rId9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22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22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10" Type="http://schemas.openxmlformats.org/officeDocument/2006/relationships/hyperlink" Target="http://www.healthierlsc.co.uk/winter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7.svg"/><Relationship Id="rId10" Type="http://schemas.openxmlformats.org/officeDocument/2006/relationships/hyperlink" Target="http://www.healthierlsc.co.uk/winter" TargetMode="External"/><Relationship Id="rId4" Type="http://schemas.openxmlformats.org/officeDocument/2006/relationships/image" Target="../media/image16.png"/><Relationship Id="rId9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hyperlink" Target="http://www.healthierlsc.co.uk/winter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22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3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22.svg"/><Relationship Id="rId4" Type="http://schemas.openxmlformats.org/officeDocument/2006/relationships/hyperlink" Target="http://www.healthierlsc.co.uk/winter" TargetMode="External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GB" sz="5400" b="1"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624"/>
            <a:ext cx="6894576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Self-care is all about finding ways to improve your physical and mental health and wellbeing. </a:t>
            </a:r>
          </a:p>
          <a:p>
            <a:pPr marL="0" indent="0"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This includes staying active, knowing how to prevent falls, checking your medication/stocking your medicine cabinet and knowing how to treat common illnesses and ailments yourself. </a:t>
            </a:r>
          </a:p>
          <a:p>
            <a:pPr marL="0" indent="0"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All of these are little things we can all do to prevent health and wellbeing issues getting to the point of needing urgent medical help. </a:t>
            </a:r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579" y="570608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66B9486-8D5F-ED36-C2E3-0FFC0482FCEE}"/>
              </a:ext>
            </a:extLst>
          </p:cNvPr>
          <p:cNvSpPr txBox="1">
            <a:spLocks/>
          </p:cNvSpPr>
          <p:nvPr/>
        </p:nvSpPr>
        <p:spPr>
          <a:xfrm>
            <a:off x="640080" y="5778577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6B62CA-0D5A-1DD4-4D84-84EA54B958B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640581" y="2039112"/>
            <a:ext cx="2593333" cy="2772184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A blue cloud with a face and a black background&#10;&#10;Description automatically generated">
            <a:extLst>
              <a:ext uri="{FF2B5EF4-FFF2-40B4-BE49-F238E27FC236}">
                <a16:creationId xmlns:a16="http://schemas.microsoft.com/office/drawing/2014/main" id="{8B39878A-795B-41FB-1BB6-13C46160A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2367" y="4010420"/>
            <a:ext cx="3107967" cy="2375630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6C770B-606C-933D-F092-82E47E5D4E0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235743" y="3538470"/>
            <a:ext cx="2421031" cy="2686349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64CE8-5DF4-D62A-A43A-EA2BA914D323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799942" y="2477188"/>
            <a:ext cx="1999871" cy="1468504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5548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8000">
        <p159:morph option="byObject"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32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Cradle cap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0D727B-2A02-F6F2-F741-00EA7661A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73641" y="0"/>
            <a:ext cx="3507014" cy="3907536"/>
          </a:xfrm>
          <a:prstGeom prst="rect">
            <a:avLst/>
          </a:pr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648892-E4A6-08B4-D838-35004E60050A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337A80-2262-1E8E-0943-C6AF91331994}"/>
              </a:ext>
            </a:extLst>
          </p:cNvPr>
          <p:cNvCxnSpPr>
            <a:cxnSpLocks/>
          </p:cNvCxnSpPr>
          <p:nvPr/>
        </p:nvCxnSpPr>
        <p:spPr>
          <a:xfrm>
            <a:off x="6707696" y="3823430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748ABE-DA5B-74AE-DBBE-82FE93EB95F6}"/>
              </a:ext>
            </a:extLst>
          </p:cNvPr>
          <p:cNvCxnSpPr>
            <a:cxnSpLocks/>
          </p:cNvCxnSpPr>
          <p:nvPr/>
        </p:nvCxnSpPr>
        <p:spPr>
          <a:xfrm>
            <a:off x="9072722" y="3823430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4214CB0-A36D-FBE1-CD7C-D2D81CBF82E1}"/>
              </a:ext>
            </a:extLst>
          </p:cNvPr>
          <p:cNvGrpSpPr/>
          <p:nvPr/>
        </p:nvGrpSpPr>
        <p:grpSpPr>
          <a:xfrm>
            <a:off x="4636008" y="2697480"/>
            <a:ext cx="2140199" cy="3191581"/>
            <a:chOff x="4636008" y="2697480"/>
            <a:chExt cx="2140199" cy="3191581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50FA2649-B982-AE3D-4C1A-AD56D244FC83}"/>
                </a:ext>
              </a:extLst>
            </p:cNvPr>
            <p:cNvSpPr txBox="1">
              <a:spLocks/>
            </p:cNvSpPr>
            <p:nvPr/>
          </p:nvSpPr>
          <p:spPr>
            <a:xfrm>
              <a:off x="4636008" y="3938238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It’s perfectly normal.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could last up to a year.</a:t>
              </a:r>
            </a:p>
          </p:txBody>
        </p:sp>
        <p:pic>
          <p:nvPicPr>
            <p:cNvPr id="15" name="Graphic 14" descr="Hourglass 30% with solid fill">
              <a:extLst>
                <a:ext uri="{FF2B5EF4-FFF2-40B4-BE49-F238E27FC236}">
                  <a16:creationId xmlns:a16="http://schemas.microsoft.com/office/drawing/2014/main" id="{3E0BCFED-2368-E0DA-0798-772993085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26489" y="2697480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5167AB7-34AC-0245-98D6-BA1CF0493D12}"/>
              </a:ext>
            </a:extLst>
          </p:cNvPr>
          <p:cNvGrpSpPr/>
          <p:nvPr/>
        </p:nvGrpSpPr>
        <p:grpSpPr>
          <a:xfrm>
            <a:off x="6861786" y="2627101"/>
            <a:ext cx="2140199" cy="3219066"/>
            <a:chOff x="6861786" y="2627101"/>
            <a:chExt cx="2140199" cy="3219066"/>
          </a:xfrm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87FE3A2C-6E2E-F84A-22BB-3FFD95F81068}"/>
                </a:ext>
              </a:extLst>
            </p:cNvPr>
            <p:cNvSpPr txBox="1">
              <a:spLocks/>
            </p:cNvSpPr>
            <p:nvPr/>
          </p:nvSpPr>
          <p:spPr>
            <a:xfrm>
              <a:off x="6861786" y="3895344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Use baby safe </a:t>
              </a:r>
              <a:r>
                <a:rPr 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moisturisers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and shampoo on the scalp.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pick the crusts or use olive oil.</a:t>
              </a:r>
            </a:p>
          </p:txBody>
        </p:sp>
        <p:pic>
          <p:nvPicPr>
            <p:cNvPr id="18" name="Graphic 17" descr="Thumbs up sign with solid fill">
              <a:extLst>
                <a:ext uri="{FF2B5EF4-FFF2-40B4-BE49-F238E27FC236}">
                  <a16:creationId xmlns:a16="http://schemas.microsoft.com/office/drawing/2014/main" id="{53374D4D-8923-6218-6AB7-C4DC936E5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474685" y="2627101"/>
              <a:ext cx="914400" cy="914400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493E459-86C1-EFE9-F0F2-0FA03C7A722E}"/>
              </a:ext>
            </a:extLst>
          </p:cNvPr>
          <p:cNvGrpSpPr/>
          <p:nvPr/>
        </p:nvGrpSpPr>
        <p:grpSpPr>
          <a:xfrm>
            <a:off x="9226812" y="2627101"/>
            <a:ext cx="2140199" cy="3219066"/>
            <a:chOff x="9226812" y="2627101"/>
            <a:chExt cx="2140199" cy="3219066"/>
          </a:xfrm>
        </p:grpSpPr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46E3D166-2072-B376-1261-096623905834}"/>
                </a:ext>
              </a:extLst>
            </p:cNvPr>
            <p:cNvSpPr txBox="1">
              <a:spLocks/>
            </p:cNvSpPr>
            <p:nvPr/>
          </p:nvSpPr>
          <p:spPr>
            <a:xfrm>
              <a:off x="9226812" y="3895344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a GP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does not start to clear up after a few weeks of treatment.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spreads over the body.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The crusts bleed.</a:t>
              </a:r>
            </a:p>
          </p:txBody>
        </p:sp>
        <p:pic>
          <p:nvPicPr>
            <p:cNvPr id="19" name="Graphic 18" descr="Doctor male with solid fill">
              <a:extLst>
                <a:ext uri="{FF2B5EF4-FFF2-40B4-BE49-F238E27FC236}">
                  <a16:creationId xmlns:a16="http://schemas.microsoft.com/office/drawing/2014/main" id="{F47738AF-8CCC-977E-E860-6622682570C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839711" y="2627101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6890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Ear infections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3A9DA6-3E75-F310-6EB4-1DA13AEE6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705520" y="0"/>
            <a:ext cx="3243255" cy="3907536"/>
          </a:xfrm>
          <a:prstGeom prst="rect">
            <a:avLst/>
          </a:pr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D84C7F-F427-8616-861B-24835CA9C297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AC2EA8-2256-BCFE-CF48-C9DD6527B1F2}"/>
              </a:ext>
            </a:extLst>
          </p:cNvPr>
          <p:cNvCxnSpPr>
            <a:cxnSpLocks/>
          </p:cNvCxnSpPr>
          <p:nvPr/>
        </p:nvCxnSpPr>
        <p:spPr>
          <a:xfrm>
            <a:off x="6734919" y="3829200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0E9C81-D484-EF7F-7946-98DF12089DEE}"/>
              </a:ext>
            </a:extLst>
          </p:cNvPr>
          <p:cNvCxnSpPr>
            <a:cxnSpLocks/>
          </p:cNvCxnSpPr>
          <p:nvPr/>
        </p:nvCxnSpPr>
        <p:spPr>
          <a:xfrm>
            <a:off x="9145316" y="380191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5376B86-331C-A254-76AD-78D3396023F8}"/>
              </a:ext>
            </a:extLst>
          </p:cNvPr>
          <p:cNvGrpSpPr/>
          <p:nvPr/>
        </p:nvGrpSpPr>
        <p:grpSpPr>
          <a:xfrm>
            <a:off x="4636008" y="2803229"/>
            <a:ext cx="2140199" cy="3254438"/>
            <a:chOff x="4636008" y="2803229"/>
            <a:chExt cx="2140199" cy="3254438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12C80509-75D7-D7C9-3536-425F747F3F34}"/>
                </a:ext>
              </a:extLst>
            </p:cNvPr>
            <p:cNvSpPr txBox="1">
              <a:spLocks/>
            </p:cNvSpPr>
            <p:nvPr/>
          </p:nvSpPr>
          <p:spPr>
            <a:xfrm>
              <a:off x="4636008" y="4106844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Use painkillers and drink plenty of fluids.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In children, check for signs of other illnesses.</a:t>
              </a:r>
            </a:p>
          </p:txBody>
        </p:sp>
        <p:pic>
          <p:nvPicPr>
            <p:cNvPr id="16" name="Graphic 15" descr="Medicine with solid fill">
              <a:extLst>
                <a:ext uri="{FF2B5EF4-FFF2-40B4-BE49-F238E27FC236}">
                  <a16:creationId xmlns:a16="http://schemas.microsoft.com/office/drawing/2014/main" id="{F91AFAAD-CD59-F0F1-8EC0-D9E4C894CF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75445" y="2803229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845D7CD-40BE-9BDE-5C9F-2788530E8F04}"/>
              </a:ext>
            </a:extLst>
          </p:cNvPr>
          <p:cNvGrpSpPr/>
          <p:nvPr/>
        </p:nvGrpSpPr>
        <p:grpSpPr>
          <a:xfrm>
            <a:off x="6900884" y="2784694"/>
            <a:ext cx="2140199" cy="3254437"/>
            <a:chOff x="6998432" y="2803229"/>
            <a:chExt cx="2140199" cy="3254437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342813A4-5C83-F18D-D7BE-8D0A31CE2A3D}"/>
                </a:ext>
              </a:extLst>
            </p:cNvPr>
            <p:cNvSpPr txBox="1">
              <a:spLocks/>
            </p:cNvSpPr>
            <p:nvPr/>
          </p:nvSpPr>
          <p:spPr>
            <a:xfrm>
              <a:off x="6998432" y="4106843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a GP if you have a temperature over 38°C or there are other symptoms too.</a:t>
              </a:r>
            </a:p>
          </p:txBody>
        </p:sp>
        <p:pic>
          <p:nvPicPr>
            <p:cNvPr id="17" name="Graphic 16" descr="Doctor male with solid fill">
              <a:extLst>
                <a:ext uri="{FF2B5EF4-FFF2-40B4-BE49-F238E27FC236}">
                  <a16:creationId xmlns:a16="http://schemas.microsoft.com/office/drawing/2014/main" id="{C3C7877A-75C6-2CCE-B8EC-67A0D4ACDB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611331" y="2803229"/>
              <a:ext cx="914400" cy="914400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3BFDFEE-9890-A36C-FE40-5BCF3E77412D}"/>
              </a:ext>
            </a:extLst>
          </p:cNvPr>
          <p:cNvGrpSpPr/>
          <p:nvPr/>
        </p:nvGrpSpPr>
        <p:grpSpPr>
          <a:xfrm>
            <a:off x="9346281" y="2803229"/>
            <a:ext cx="2140199" cy="3190430"/>
            <a:chOff x="9360856" y="2885163"/>
            <a:chExt cx="2140199" cy="3190430"/>
          </a:xfrm>
        </p:grpSpPr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7820C7D8-E636-56A9-A466-7A070A0D4657}"/>
                </a:ext>
              </a:extLst>
            </p:cNvPr>
            <p:cNvSpPr txBox="1">
              <a:spLocks/>
            </p:cNvSpPr>
            <p:nvPr/>
          </p:nvSpPr>
          <p:spPr>
            <a:xfrm>
              <a:off x="9360856" y="4124770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emergency help if a child also has a rash that doesn’t fade with pressure.</a:t>
              </a:r>
            </a:p>
          </p:txBody>
        </p:sp>
        <p:pic>
          <p:nvPicPr>
            <p:cNvPr id="19" name="Graphic 18" descr="Medical with solid fill">
              <a:extLst>
                <a:ext uri="{FF2B5EF4-FFF2-40B4-BE49-F238E27FC236}">
                  <a16:creationId xmlns:a16="http://schemas.microsoft.com/office/drawing/2014/main" id="{E7511BB7-52EA-5ED4-D2CB-D624B7DE4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973755" y="2885163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3890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Ear wax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0D727B-2A02-F6F2-F741-00EA7661A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73641" y="0"/>
            <a:ext cx="3507014" cy="3907536"/>
          </a:xfrm>
          <a:prstGeom prst="rect">
            <a:avLst/>
          </a:pr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338ABB-6802-D818-8D13-D6977D6F626E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00E35-FA09-0AE2-439A-76A7CC80D549}"/>
              </a:ext>
            </a:extLst>
          </p:cNvPr>
          <p:cNvCxnSpPr>
            <a:cxnSpLocks/>
          </p:cNvCxnSpPr>
          <p:nvPr/>
        </p:nvCxnSpPr>
        <p:spPr>
          <a:xfrm>
            <a:off x="6914449" y="398651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683C49-191A-1AA2-022B-C553D4E2E6F3}"/>
              </a:ext>
            </a:extLst>
          </p:cNvPr>
          <p:cNvCxnSpPr>
            <a:cxnSpLocks/>
          </p:cNvCxnSpPr>
          <p:nvPr/>
        </p:nvCxnSpPr>
        <p:spPr>
          <a:xfrm>
            <a:off x="9403588" y="398651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B4918B-D931-8188-B5FC-3F463AAC9752}"/>
              </a:ext>
            </a:extLst>
          </p:cNvPr>
          <p:cNvGrpSpPr/>
          <p:nvPr/>
        </p:nvGrpSpPr>
        <p:grpSpPr>
          <a:xfrm>
            <a:off x="4631350" y="2812209"/>
            <a:ext cx="2140199" cy="3180491"/>
            <a:chOff x="4631350" y="2812209"/>
            <a:chExt cx="2140199" cy="3180491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64AC958F-E1DD-EE1E-692E-20AD7BE68B13}"/>
                </a:ext>
              </a:extLst>
            </p:cNvPr>
            <p:cNvSpPr txBox="1">
              <a:spLocks/>
            </p:cNvSpPr>
            <p:nvPr/>
          </p:nvSpPr>
          <p:spPr>
            <a:xfrm>
              <a:off x="4631350" y="4041877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will usually work its way out.</a:t>
              </a:r>
            </a:p>
          </p:txBody>
        </p:sp>
        <p:pic>
          <p:nvPicPr>
            <p:cNvPr id="16" name="Graphic 15" descr="Hourglass 30% with solid fill">
              <a:extLst>
                <a:ext uri="{FF2B5EF4-FFF2-40B4-BE49-F238E27FC236}">
                  <a16:creationId xmlns:a16="http://schemas.microsoft.com/office/drawing/2014/main" id="{25A298C9-C51F-3630-B56D-8EE61FF0E1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181600" y="2812209"/>
              <a:ext cx="914400" cy="914400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3A7F985-9E59-9EE4-3C03-313DEF83E8F8}"/>
              </a:ext>
            </a:extLst>
          </p:cNvPr>
          <p:cNvGrpSpPr/>
          <p:nvPr/>
        </p:nvGrpSpPr>
        <p:grpSpPr>
          <a:xfrm>
            <a:off x="7143434" y="2741830"/>
            <a:ext cx="2117254" cy="2589151"/>
            <a:chOff x="7143434" y="2741830"/>
            <a:chExt cx="2117254" cy="258915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31C04E3-9180-14F4-1F0B-70608BC7A66C}"/>
                </a:ext>
              </a:extLst>
            </p:cNvPr>
            <p:cNvSpPr txBox="1"/>
            <p:nvPr/>
          </p:nvSpPr>
          <p:spPr>
            <a:xfrm>
              <a:off x="7143434" y="4007542"/>
              <a:ext cx="2117254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Put a few drops of olive oil in your ear 2 or 3 times a day.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use cotton buds.</a:t>
              </a:r>
            </a:p>
          </p:txBody>
        </p:sp>
        <p:pic>
          <p:nvPicPr>
            <p:cNvPr id="17" name="Graphic 16" descr="Thumbs up sign with solid fill">
              <a:extLst>
                <a:ext uri="{FF2B5EF4-FFF2-40B4-BE49-F238E27FC236}">
                  <a16:creationId xmlns:a16="http://schemas.microsoft.com/office/drawing/2014/main" id="{162650D6-D66C-5D5C-1017-522A3F7DBB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629796" y="2741830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9AAC2-D36E-1F2E-604C-73929C44D451}"/>
              </a:ext>
            </a:extLst>
          </p:cNvPr>
          <p:cNvGrpSpPr/>
          <p:nvPr/>
        </p:nvGrpSpPr>
        <p:grpSpPr>
          <a:xfrm>
            <a:off x="9576896" y="2741830"/>
            <a:ext cx="2140199" cy="3225408"/>
            <a:chOff x="9576896" y="2741830"/>
            <a:chExt cx="2140199" cy="3225408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9AB6202F-8009-007E-BDBB-CDA5309CDC51}"/>
                </a:ext>
              </a:extLst>
            </p:cNvPr>
            <p:cNvSpPr txBox="1">
              <a:spLocks/>
            </p:cNvSpPr>
            <p:nvPr/>
          </p:nvSpPr>
          <p:spPr>
            <a:xfrm>
              <a:off x="9576896" y="4016415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GPs don’t always see people with ear wax, but you should seek advice if it hasn’t cleared after 7 days or if you can’t hear anything at all.</a:t>
              </a:r>
            </a:p>
          </p:txBody>
        </p:sp>
        <p:pic>
          <p:nvPicPr>
            <p:cNvPr id="18" name="Graphic 17" descr="Doctor male with solid fill">
              <a:extLst>
                <a:ext uri="{FF2B5EF4-FFF2-40B4-BE49-F238E27FC236}">
                  <a16:creationId xmlns:a16="http://schemas.microsoft.com/office/drawing/2014/main" id="{F24F272F-1369-C8C4-14F0-677E18AAC7E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994822" y="274183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5183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Fever in children</a:t>
            </a: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0D727B-2A02-F6F2-F741-00EA7661A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331749" y="329183"/>
            <a:ext cx="3078397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443307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3670B6-A28D-6D64-BAC8-D7B7B7FC2E32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33BF83-8303-EE03-ADD5-A3E61FBE0C9A}"/>
              </a:ext>
            </a:extLst>
          </p:cNvPr>
          <p:cNvCxnSpPr>
            <a:cxnSpLocks/>
          </p:cNvCxnSpPr>
          <p:nvPr/>
        </p:nvCxnSpPr>
        <p:spPr>
          <a:xfrm>
            <a:off x="2706127" y="380324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BA2CE6-9754-8713-8C8A-00C12E738365}"/>
              </a:ext>
            </a:extLst>
          </p:cNvPr>
          <p:cNvCxnSpPr>
            <a:cxnSpLocks/>
          </p:cNvCxnSpPr>
          <p:nvPr/>
        </p:nvCxnSpPr>
        <p:spPr>
          <a:xfrm>
            <a:off x="5158107" y="380324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285D105-2934-F383-582F-16067A67E12A}"/>
              </a:ext>
            </a:extLst>
          </p:cNvPr>
          <p:cNvGrpSpPr/>
          <p:nvPr/>
        </p:nvGrpSpPr>
        <p:grpSpPr>
          <a:xfrm>
            <a:off x="430271" y="2597554"/>
            <a:ext cx="2140199" cy="3077876"/>
            <a:chOff x="430271" y="2597554"/>
            <a:chExt cx="2140199" cy="3077876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5CB9A45E-A284-011C-06AD-4550308E7962}"/>
                </a:ext>
              </a:extLst>
            </p:cNvPr>
            <p:cNvSpPr txBox="1">
              <a:spLocks/>
            </p:cNvSpPr>
            <p:nvPr/>
          </p:nvSpPr>
          <p:spPr>
            <a:xfrm>
              <a:off x="430271" y="3570943"/>
              <a:ext cx="2140199" cy="210448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Should only last a week.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Make sure they drink plenty of fluid.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Monitor their temperature.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Use paracetamol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or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ibuprofen.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Never both.</a:t>
              </a:r>
            </a:p>
          </p:txBody>
        </p:sp>
        <p:pic>
          <p:nvPicPr>
            <p:cNvPr id="16" name="Graphic 15" descr="Medicine with solid fill">
              <a:extLst>
                <a:ext uri="{FF2B5EF4-FFF2-40B4-BE49-F238E27FC236}">
                  <a16:creationId xmlns:a16="http://schemas.microsoft.com/office/drawing/2014/main" id="{BFD45CDF-235E-8AE1-6AC5-7ED55EF7A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74225" y="2597554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4FA40D-D21F-89CC-794B-B538B4F8C9E7}"/>
              </a:ext>
            </a:extLst>
          </p:cNvPr>
          <p:cNvGrpSpPr/>
          <p:nvPr/>
        </p:nvGrpSpPr>
        <p:grpSpPr>
          <a:xfrm>
            <a:off x="2885287" y="2597554"/>
            <a:ext cx="2117254" cy="3286711"/>
            <a:chOff x="2885287" y="2597554"/>
            <a:chExt cx="2117254" cy="328671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842A25C-9D9C-4ED7-5FBD-6D7E5F61ED27}"/>
                </a:ext>
              </a:extLst>
            </p:cNvPr>
            <p:cNvSpPr txBox="1"/>
            <p:nvPr/>
          </p:nvSpPr>
          <p:spPr>
            <a:xfrm>
              <a:off x="2885287" y="3575941"/>
              <a:ext cx="211725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advice from GP or NHS 111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Temperature is over 38°C.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Child has difficulty moving.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Child does not respond normally.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Any swelling occurs.</a:t>
              </a:r>
            </a:p>
          </p:txBody>
        </p:sp>
        <p:pic>
          <p:nvPicPr>
            <p:cNvPr id="17" name="Graphic 16" descr="Doctor male with solid fill">
              <a:extLst>
                <a:ext uri="{FF2B5EF4-FFF2-40B4-BE49-F238E27FC236}">
                  <a16:creationId xmlns:a16="http://schemas.microsoft.com/office/drawing/2014/main" id="{3EF5BFF8-4A44-1765-A62A-615E3AC18F1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510111" y="2597554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701791-FFD1-E356-409B-98F9880236FC}"/>
              </a:ext>
            </a:extLst>
          </p:cNvPr>
          <p:cNvGrpSpPr/>
          <p:nvPr/>
        </p:nvGrpSpPr>
        <p:grpSpPr>
          <a:xfrm>
            <a:off x="5340186" y="2597554"/>
            <a:ext cx="2140199" cy="2924212"/>
            <a:chOff x="5340186" y="2597554"/>
            <a:chExt cx="2140199" cy="2924212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2A7C1853-5346-9EB6-B4EF-CAF277C6512D}"/>
                </a:ext>
              </a:extLst>
            </p:cNvPr>
            <p:cNvSpPr txBox="1">
              <a:spLocks/>
            </p:cNvSpPr>
            <p:nvPr/>
          </p:nvSpPr>
          <p:spPr>
            <a:xfrm>
              <a:off x="5340186" y="3570943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urgent help or go to A&amp;E if your child has a fit or has a stiff neck or if you notice a new rash that doesn’t fade with pressure. </a:t>
              </a:r>
            </a:p>
          </p:txBody>
        </p:sp>
        <p:pic>
          <p:nvPicPr>
            <p:cNvPr id="18" name="Graphic 17" descr="Ambulance with solid fill">
              <a:extLst>
                <a:ext uri="{FF2B5EF4-FFF2-40B4-BE49-F238E27FC236}">
                  <a16:creationId xmlns:a16="http://schemas.microsoft.com/office/drawing/2014/main" id="{A9811183-5109-BB5A-07A1-1982F96D1A3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920930" y="259755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1119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Headaches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3A9DA6-3E75-F310-6EB4-1DA13AEE6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447510" y="329183"/>
            <a:ext cx="2846875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4433077"/>
            <a:ext cx="3995928" cy="146850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87ED12B-C43B-74F1-F1F0-EBE987AAE0CF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B5DE2BC-7E6B-5E74-7F55-5F7B8917A54C}"/>
              </a:ext>
            </a:extLst>
          </p:cNvPr>
          <p:cNvCxnSpPr>
            <a:cxnSpLocks/>
          </p:cNvCxnSpPr>
          <p:nvPr/>
        </p:nvCxnSpPr>
        <p:spPr>
          <a:xfrm>
            <a:off x="5177724" y="3501564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DFAA38-0C8C-3DF1-EA0A-599AD43FA16A}"/>
              </a:ext>
            </a:extLst>
          </p:cNvPr>
          <p:cNvCxnSpPr>
            <a:cxnSpLocks/>
          </p:cNvCxnSpPr>
          <p:nvPr/>
        </p:nvCxnSpPr>
        <p:spPr>
          <a:xfrm>
            <a:off x="2695564" y="3533641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E72923-BA3A-A581-41D2-57CCC6AE6B7E}"/>
              </a:ext>
            </a:extLst>
          </p:cNvPr>
          <p:cNvGrpSpPr/>
          <p:nvPr/>
        </p:nvGrpSpPr>
        <p:grpSpPr>
          <a:xfrm>
            <a:off x="740547" y="2559575"/>
            <a:ext cx="2140199" cy="2114976"/>
            <a:chOff x="740547" y="2559575"/>
            <a:chExt cx="2140199" cy="2114976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A76E87BC-DD24-F168-57D8-4E35158047F1}"/>
                </a:ext>
              </a:extLst>
            </p:cNvPr>
            <p:cNvSpPr txBox="1">
              <a:spLocks/>
            </p:cNvSpPr>
            <p:nvPr/>
          </p:nvSpPr>
          <p:spPr>
            <a:xfrm>
              <a:off x="740547" y="3619534"/>
              <a:ext cx="2140199" cy="105501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Should only last about 24 hours depending on the type of headache.</a:t>
              </a:r>
            </a:p>
          </p:txBody>
        </p:sp>
        <p:pic>
          <p:nvPicPr>
            <p:cNvPr id="14" name="Graphic 13" descr="Hourglass 30% with solid fill">
              <a:extLst>
                <a:ext uri="{FF2B5EF4-FFF2-40B4-BE49-F238E27FC236}">
                  <a16:creationId xmlns:a16="http://schemas.microsoft.com/office/drawing/2014/main" id="{DB82D77A-9078-7062-5FBC-C2FC0F166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07540" y="2559575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A43AE62-8468-297B-302F-D2F46A94BA8E}"/>
              </a:ext>
            </a:extLst>
          </p:cNvPr>
          <p:cNvGrpSpPr/>
          <p:nvPr/>
        </p:nvGrpSpPr>
        <p:grpSpPr>
          <a:xfrm>
            <a:off x="2885287" y="2546496"/>
            <a:ext cx="2117254" cy="2347886"/>
            <a:chOff x="2885287" y="2546496"/>
            <a:chExt cx="2117254" cy="234788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C747D7F-81F1-ADE8-E436-FEBEBE4FAA17}"/>
                </a:ext>
              </a:extLst>
            </p:cNvPr>
            <p:cNvSpPr txBox="1"/>
            <p:nvPr/>
          </p:nvSpPr>
          <p:spPr>
            <a:xfrm>
              <a:off x="2885287" y="3570943"/>
              <a:ext cx="2117254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Drink plenty of fluid.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Avoid alcohol or caffeine.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pharmacy about painkillers.</a:t>
              </a:r>
            </a:p>
          </p:txBody>
        </p:sp>
        <p:pic>
          <p:nvPicPr>
            <p:cNvPr id="15" name="Graphic 14" descr="Thumbs up sign with solid fill">
              <a:extLst>
                <a:ext uri="{FF2B5EF4-FFF2-40B4-BE49-F238E27FC236}">
                  <a16:creationId xmlns:a16="http://schemas.microsoft.com/office/drawing/2014/main" id="{A06CA8EF-646D-A2EF-B6E4-2C8F231A58D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486714" y="2546496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2BF1DDB-367B-1238-9ADA-CA6713EDFE33}"/>
              </a:ext>
            </a:extLst>
          </p:cNvPr>
          <p:cNvGrpSpPr/>
          <p:nvPr/>
        </p:nvGrpSpPr>
        <p:grpSpPr>
          <a:xfrm>
            <a:off x="5394457" y="2587164"/>
            <a:ext cx="2478832" cy="2934602"/>
            <a:chOff x="5394457" y="2587164"/>
            <a:chExt cx="2478832" cy="2934602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7906AD4E-F2DC-4078-84B6-ED307840219B}"/>
                </a:ext>
              </a:extLst>
            </p:cNvPr>
            <p:cNvSpPr txBox="1">
              <a:spLocks/>
            </p:cNvSpPr>
            <p:nvPr/>
          </p:nvSpPr>
          <p:spPr>
            <a:xfrm>
              <a:off x="5394457" y="3570943"/>
              <a:ext cx="2478832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or use NHS 111 online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They become more frequent.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vomit.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notice a change in your speech.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are sensitive to light.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have other pains.</a:t>
              </a:r>
            </a:p>
          </p:txBody>
        </p:sp>
        <p:pic>
          <p:nvPicPr>
            <p:cNvPr id="16" name="Graphic 15" descr="Doctor male with solid fill">
              <a:extLst>
                <a:ext uri="{FF2B5EF4-FFF2-40B4-BE49-F238E27FC236}">
                  <a16:creationId xmlns:a16="http://schemas.microsoft.com/office/drawing/2014/main" id="{E342104A-756D-C153-13AF-FFCE884659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094476" y="258716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15983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Heartburn and indigestion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7" y="2552038"/>
            <a:ext cx="6894576" cy="643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It’s easy to mistake heartburn and indigestion for something more serious.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0D727B-2A02-F6F2-F741-00EA7661A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331749" y="329183"/>
            <a:ext cx="3078397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443307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36979E-948A-489F-5975-4A48DEDCB396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6DE588-55AE-1CF9-C4FF-185B01C53AC6}"/>
              </a:ext>
            </a:extLst>
          </p:cNvPr>
          <p:cNvCxnSpPr>
            <a:cxnSpLocks/>
          </p:cNvCxnSpPr>
          <p:nvPr/>
        </p:nvCxnSpPr>
        <p:spPr>
          <a:xfrm>
            <a:off x="2308634" y="3809178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F6031C-8C05-1017-AB85-18A2D36A86F2}"/>
              </a:ext>
            </a:extLst>
          </p:cNvPr>
          <p:cNvCxnSpPr>
            <a:cxnSpLocks/>
          </p:cNvCxnSpPr>
          <p:nvPr/>
        </p:nvCxnSpPr>
        <p:spPr>
          <a:xfrm>
            <a:off x="4633006" y="3802260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D344BE5-A28E-C871-C5F9-5B657E733C0E}"/>
              </a:ext>
            </a:extLst>
          </p:cNvPr>
          <p:cNvGrpSpPr/>
          <p:nvPr/>
        </p:nvGrpSpPr>
        <p:grpSpPr>
          <a:xfrm>
            <a:off x="643369" y="3157313"/>
            <a:ext cx="1665265" cy="1536511"/>
            <a:chOff x="643369" y="3157313"/>
            <a:chExt cx="1665265" cy="1536511"/>
          </a:xfrm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A10EE43A-604C-0241-6F65-2C3FE3F3671C}"/>
                </a:ext>
              </a:extLst>
            </p:cNvPr>
            <p:cNvSpPr txBox="1">
              <a:spLocks/>
            </p:cNvSpPr>
            <p:nvPr/>
          </p:nvSpPr>
          <p:spPr>
            <a:xfrm>
              <a:off x="643369" y="4050350"/>
              <a:ext cx="1665265" cy="64347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Can last up to 2 weeks.</a:t>
              </a:r>
            </a:p>
          </p:txBody>
        </p:sp>
        <p:pic>
          <p:nvPicPr>
            <p:cNvPr id="16" name="Graphic 15" descr="Hourglass 30% with solid fill">
              <a:extLst>
                <a:ext uri="{FF2B5EF4-FFF2-40B4-BE49-F238E27FC236}">
                  <a16:creationId xmlns:a16="http://schemas.microsoft.com/office/drawing/2014/main" id="{B1100D2B-374A-4AC6-EE69-25DC73E70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86127" y="3157313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04C99FA-6D53-B73A-E126-7171134A8554}"/>
              </a:ext>
            </a:extLst>
          </p:cNvPr>
          <p:cNvGrpSpPr/>
          <p:nvPr/>
        </p:nvGrpSpPr>
        <p:grpSpPr>
          <a:xfrm>
            <a:off x="2369095" y="3178085"/>
            <a:ext cx="2117254" cy="2185331"/>
            <a:chOff x="2369095" y="3178085"/>
            <a:chExt cx="2117254" cy="218533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FF87F90-41D5-2F09-FF3E-E3FF641563DD}"/>
                </a:ext>
              </a:extLst>
            </p:cNvPr>
            <p:cNvSpPr txBox="1"/>
            <p:nvPr/>
          </p:nvSpPr>
          <p:spPr>
            <a:xfrm>
              <a:off x="2369095" y="4039977"/>
              <a:ext cx="2117254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Avoid fatty or fried foods, carbonated drinks and caffeine.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can buy antacids over the counter.</a:t>
              </a:r>
            </a:p>
          </p:txBody>
        </p:sp>
        <p:pic>
          <p:nvPicPr>
            <p:cNvPr id="17" name="Graphic 16" descr="Medicine with solid fill">
              <a:extLst>
                <a:ext uri="{FF2B5EF4-FFF2-40B4-BE49-F238E27FC236}">
                  <a16:creationId xmlns:a16="http://schemas.microsoft.com/office/drawing/2014/main" id="{E2DF45D9-D48E-F4C6-0C5C-F257A47C8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961429" y="3178085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3FB693-A211-89A3-AB00-076BB4DAC392}"/>
              </a:ext>
            </a:extLst>
          </p:cNvPr>
          <p:cNvGrpSpPr/>
          <p:nvPr/>
        </p:nvGrpSpPr>
        <p:grpSpPr>
          <a:xfrm>
            <a:off x="4779664" y="2879989"/>
            <a:ext cx="3314132" cy="2851071"/>
            <a:chOff x="4779664" y="2879989"/>
            <a:chExt cx="3314132" cy="2851071"/>
          </a:xfrm>
        </p:grpSpPr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BE874777-994A-067C-AC6B-F57D6A4801EE}"/>
                </a:ext>
              </a:extLst>
            </p:cNvPr>
            <p:cNvSpPr txBox="1">
              <a:spLocks/>
            </p:cNvSpPr>
            <p:nvPr/>
          </p:nvSpPr>
          <p:spPr>
            <a:xfrm>
              <a:off x="4779664" y="3780237"/>
              <a:ext cx="3314132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advice if you: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Suffer pain or notice a swelling in your upper belly.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Also feel pain in your chest.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Vomit blood.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Feel faint.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Have a fever or weight loss.</a:t>
              </a:r>
            </a:p>
          </p:txBody>
        </p:sp>
        <p:pic>
          <p:nvPicPr>
            <p:cNvPr id="18" name="Graphic 17" descr="Doctor male with solid fill">
              <a:extLst>
                <a:ext uri="{FF2B5EF4-FFF2-40B4-BE49-F238E27FC236}">
                  <a16:creationId xmlns:a16="http://schemas.microsoft.com/office/drawing/2014/main" id="{19447D57-9DDE-1D3D-E568-83E815ED0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295545" y="2879989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71906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Long-term conditions</a:t>
            </a: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287" y="2533383"/>
            <a:ext cx="6755626" cy="566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Colder weather can make long-term respiratory conditions worse.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014C03-B7A4-EEA6-F496-3A19A0A0A6D8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89EA3B-8FDE-358B-3B40-B00234FED16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19224" y="365183"/>
            <a:ext cx="2242008" cy="3174815"/>
          </a:xfrm>
          <a:prstGeom prst="rect">
            <a:avLst/>
          </a:prstGeom>
          <a:effectLst>
            <a:outerShdw blurRad="288570" dist="178727" dir="8100000" algn="tr" rotWithShape="0">
              <a:prstClr val="black">
                <a:alpha val="40000"/>
              </a:prstClr>
            </a:outerShdw>
          </a:effec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868AB4-708C-9F9D-EBBB-F2FD072BB352}"/>
              </a:ext>
            </a:extLst>
          </p:cNvPr>
          <p:cNvCxnSpPr>
            <a:cxnSpLocks/>
          </p:cNvCxnSpPr>
          <p:nvPr/>
        </p:nvCxnSpPr>
        <p:spPr>
          <a:xfrm>
            <a:off x="6625267" y="391662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FBB290C-1C89-347F-DA50-BD16D912CE5C}"/>
              </a:ext>
            </a:extLst>
          </p:cNvPr>
          <p:cNvCxnSpPr>
            <a:cxnSpLocks/>
          </p:cNvCxnSpPr>
          <p:nvPr/>
        </p:nvCxnSpPr>
        <p:spPr>
          <a:xfrm>
            <a:off x="9114406" y="391662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6E121FC-0B63-DA02-445D-70DA875C7998}"/>
              </a:ext>
            </a:extLst>
          </p:cNvPr>
          <p:cNvGrpSpPr/>
          <p:nvPr/>
        </p:nvGrpSpPr>
        <p:grpSpPr>
          <a:xfrm>
            <a:off x="6854252" y="2968210"/>
            <a:ext cx="2117254" cy="3277766"/>
            <a:chOff x="6854252" y="2968210"/>
            <a:chExt cx="2117254" cy="327776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AAE0F69-0F60-7A7A-C8EC-96A970296189}"/>
                </a:ext>
              </a:extLst>
            </p:cNvPr>
            <p:cNvSpPr txBox="1"/>
            <p:nvPr/>
          </p:nvSpPr>
          <p:spPr>
            <a:xfrm>
              <a:off x="6854252" y="3937652"/>
              <a:ext cx="211725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Follow your management plan.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Keep up to date with medication.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Contact your pharmacy if you want to check your medication or how to use inhalers.</a:t>
              </a:r>
            </a:p>
          </p:txBody>
        </p:sp>
        <p:pic>
          <p:nvPicPr>
            <p:cNvPr id="22" name="Graphic 21" descr="Medicine with solid fill">
              <a:extLst>
                <a:ext uri="{FF2B5EF4-FFF2-40B4-BE49-F238E27FC236}">
                  <a16:creationId xmlns:a16="http://schemas.microsoft.com/office/drawing/2014/main" id="{FD8B1A47-B7AA-3E51-B09D-22447FE83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392859" y="2968210"/>
              <a:ext cx="914400" cy="914400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5BB6771-6F85-92DE-50B6-68FA8382F590}"/>
              </a:ext>
            </a:extLst>
          </p:cNvPr>
          <p:cNvGrpSpPr/>
          <p:nvPr/>
        </p:nvGrpSpPr>
        <p:grpSpPr>
          <a:xfrm>
            <a:off x="9287714" y="3002229"/>
            <a:ext cx="2140199" cy="2895119"/>
            <a:chOff x="9287714" y="3002229"/>
            <a:chExt cx="2140199" cy="2895119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2D2D5E16-8D6A-7FC1-DB5E-E35D960E6B5F}"/>
                </a:ext>
              </a:extLst>
            </p:cNvPr>
            <p:cNvSpPr txBox="1">
              <a:spLocks/>
            </p:cNvSpPr>
            <p:nvPr/>
          </p:nvSpPr>
          <p:spPr>
            <a:xfrm>
              <a:off x="9287714" y="3946525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Speak to your GP or nurse about your management plan or if your conditions becomes much worse.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let it get so bad you need to go to hospital.</a:t>
              </a:r>
            </a:p>
          </p:txBody>
        </p:sp>
        <p:pic>
          <p:nvPicPr>
            <p:cNvPr id="23" name="Graphic 22" descr="Doctor male with solid fill">
              <a:extLst>
                <a:ext uri="{FF2B5EF4-FFF2-40B4-BE49-F238E27FC236}">
                  <a16:creationId xmlns:a16="http://schemas.microsoft.com/office/drawing/2014/main" id="{32333C40-C198-F2D6-87D7-79C6EA252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737279" y="3002229"/>
              <a:ext cx="914400" cy="9144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F07C3C9-7E71-5D80-C79D-5D3AB909C01B}"/>
              </a:ext>
            </a:extLst>
          </p:cNvPr>
          <p:cNvGrpSpPr/>
          <p:nvPr/>
        </p:nvGrpSpPr>
        <p:grpSpPr>
          <a:xfrm>
            <a:off x="4342168" y="2980464"/>
            <a:ext cx="2140199" cy="2942346"/>
            <a:chOff x="4342168" y="2980464"/>
            <a:chExt cx="2140199" cy="2942346"/>
          </a:xfrm>
        </p:grpSpPr>
        <p:sp>
          <p:nvSpPr>
            <p:cNvPr id="18" name="Content Placeholder 2">
              <a:extLst>
                <a:ext uri="{FF2B5EF4-FFF2-40B4-BE49-F238E27FC236}">
                  <a16:creationId xmlns:a16="http://schemas.microsoft.com/office/drawing/2014/main" id="{163BAC22-791B-573E-5944-8382522D1B1B}"/>
                </a:ext>
              </a:extLst>
            </p:cNvPr>
            <p:cNvSpPr txBox="1">
              <a:spLocks/>
            </p:cNvSpPr>
            <p:nvPr/>
          </p:nvSpPr>
          <p:spPr>
            <a:xfrm>
              <a:off x="4342168" y="3971987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Heat your home to at least 18°C.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Dress warmly with plenty of layers.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Keep active.</a:t>
              </a:r>
            </a:p>
          </p:txBody>
        </p:sp>
        <p:pic>
          <p:nvPicPr>
            <p:cNvPr id="25" name="Graphic 24" descr="Indoor Fireplace with solid fill">
              <a:extLst>
                <a:ext uri="{FF2B5EF4-FFF2-40B4-BE49-F238E27FC236}">
                  <a16:creationId xmlns:a16="http://schemas.microsoft.com/office/drawing/2014/main" id="{679629E1-A05D-7783-D784-7ECAF392392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919845" y="298046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7470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Preventing falls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cartoon of a green creature&#10;&#10;Description automatically generated">
            <a:extLst>
              <a:ext uri="{FF2B5EF4-FFF2-40B4-BE49-F238E27FC236}">
                <a16:creationId xmlns:a16="http://schemas.microsoft.com/office/drawing/2014/main" id="{5A477476-F6CC-3D37-9053-6F1033973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320040" y="659182"/>
            <a:ext cx="4014216" cy="2589171"/>
          </a:xfrm>
          <a:prstGeom prst="rect">
            <a:avLst/>
          </a:prstGeom>
        </p:spPr>
      </p:pic>
      <p:sp>
        <p:nvSpPr>
          <p:cNvPr id="15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4119" y="2516501"/>
            <a:ext cx="6755626" cy="507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you’re a little unsteady on your feet, falling can be common but it can lead to more serious health issues. The stronger you are, the less likely you are to fall.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4CAEBB-3A58-F076-876D-E55A31AB67B2}"/>
              </a:ext>
            </a:extLst>
          </p:cNvPr>
          <p:cNvSpPr txBox="1"/>
          <p:nvPr/>
        </p:nvSpPr>
        <p:spPr>
          <a:xfrm>
            <a:off x="4734119" y="3336103"/>
            <a:ext cx="60975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There are some exercises you can do to improve muscle and balance such as: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Heel rises – raising up onto your tiptoes.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Toe raises – rocking back onto your heels (hold on to something if you need to!).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One leg balances – simply stand on one leg for 10 seconds.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Walking heel to toe.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Chair stands – try sitting down and standing up 10 times in a row, without using your hands.</a:t>
            </a:r>
          </a:p>
        </p:txBody>
      </p:sp>
    </p:spTree>
    <p:extLst>
      <p:ext uri="{BB962C8B-B14F-4D97-AF65-F5344CB8AC3E}">
        <p14:creationId xmlns:p14="http://schemas.microsoft.com/office/powerpoint/2010/main" val="17794778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8000">
        <p159:morph option="byObject"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Sore throat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sun with a cough syrup bottle and pills&#10;&#10;Description automatically generated">
            <a:extLst>
              <a:ext uri="{FF2B5EF4-FFF2-40B4-BE49-F238E27FC236}">
                <a16:creationId xmlns:a16="http://schemas.microsoft.com/office/drawing/2014/main" id="{343F801D-4918-B3BA-1008-E793957DD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802" y="0"/>
            <a:ext cx="3858691" cy="3907536"/>
          </a:xfrm>
          <a:prstGeom prst="rect">
            <a:avLst/>
          </a:prstGeom>
        </p:spPr>
      </p:pic>
      <p:sp>
        <p:nvSpPr>
          <p:cNvPr id="20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A96BD9-44E5-D691-204B-30040CF9CC88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2B0145-CBD6-2062-FCEB-E1C7A44529D4}"/>
              </a:ext>
            </a:extLst>
          </p:cNvPr>
          <p:cNvCxnSpPr>
            <a:cxnSpLocks/>
          </p:cNvCxnSpPr>
          <p:nvPr/>
        </p:nvCxnSpPr>
        <p:spPr>
          <a:xfrm>
            <a:off x="6625267" y="391662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62075A2-F1B8-B4F3-8CD0-95D5C1DD4824}"/>
              </a:ext>
            </a:extLst>
          </p:cNvPr>
          <p:cNvCxnSpPr>
            <a:cxnSpLocks/>
          </p:cNvCxnSpPr>
          <p:nvPr/>
        </p:nvCxnSpPr>
        <p:spPr>
          <a:xfrm>
            <a:off x="9114406" y="391662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6082940-CDEB-D50A-1D7E-18DA8811B7F3}"/>
              </a:ext>
            </a:extLst>
          </p:cNvPr>
          <p:cNvGrpSpPr/>
          <p:nvPr/>
        </p:nvGrpSpPr>
        <p:grpSpPr>
          <a:xfrm>
            <a:off x="6854252" y="2806587"/>
            <a:ext cx="2117254" cy="3685610"/>
            <a:chOff x="6854252" y="2806587"/>
            <a:chExt cx="2117254" cy="368561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A34E33A-CD9A-D06E-F7E8-811C8D2CC851}"/>
                </a:ext>
              </a:extLst>
            </p:cNvPr>
            <p:cNvSpPr txBox="1"/>
            <p:nvPr/>
          </p:nvSpPr>
          <p:spPr>
            <a:xfrm>
              <a:off x="6854252" y="3937652"/>
              <a:ext cx="2117254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if you: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Feel no better after 2 weeks.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Get sore throats frequently.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Have a high temperature over 38°C.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Have difficulty breathing.</a:t>
              </a:r>
            </a:p>
          </p:txBody>
        </p:sp>
        <p:pic>
          <p:nvPicPr>
            <p:cNvPr id="19" name="Graphic 18" descr="Doctor male with solid fill">
              <a:extLst>
                <a:ext uri="{FF2B5EF4-FFF2-40B4-BE49-F238E27FC236}">
                  <a16:creationId xmlns:a16="http://schemas.microsoft.com/office/drawing/2014/main" id="{DE47AE72-1DA5-D6F2-1B40-2621BA3D5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330601" y="2806587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94CFBCA-008C-7911-34C8-DDC6BF171318}"/>
              </a:ext>
            </a:extLst>
          </p:cNvPr>
          <p:cNvGrpSpPr/>
          <p:nvPr/>
        </p:nvGrpSpPr>
        <p:grpSpPr>
          <a:xfrm>
            <a:off x="4342168" y="2806587"/>
            <a:ext cx="2140199" cy="3116223"/>
            <a:chOff x="4342168" y="2806587"/>
            <a:chExt cx="2140199" cy="3116223"/>
          </a:xfrm>
        </p:grpSpPr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3378EB98-F38E-C409-68AC-F49EB44348CA}"/>
                </a:ext>
              </a:extLst>
            </p:cNvPr>
            <p:cNvSpPr txBox="1">
              <a:spLocks/>
            </p:cNvSpPr>
            <p:nvPr/>
          </p:nvSpPr>
          <p:spPr>
            <a:xfrm>
              <a:off x="4342168" y="3971987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Eat cool, soft food and drink warm drinks.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Suck lozenges or even ice cubes.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Cheap painkillers will help. Speak to a pharmacy.</a:t>
              </a:r>
            </a:p>
          </p:txBody>
        </p:sp>
        <p:pic>
          <p:nvPicPr>
            <p:cNvPr id="21" name="Graphic 20" descr="Thumbs up sign with solid fill">
              <a:extLst>
                <a:ext uri="{FF2B5EF4-FFF2-40B4-BE49-F238E27FC236}">
                  <a16:creationId xmlns:a16="http://schemas.microsoft.com/office/drawing/2014/main" id="{F6E92C48-2B5B-E41D-AE72-2316B4754D3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005760" y="2806587"/>
              <a:ext cx="914400" cy="91440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52CEDFD-C3DE-0532-80F6-339D3B144185}"/>
              </a:ext>
            </a:extLst>
          </p:cNvPr>
          <p:cNvGrpSpPr/>
          <p:nvPr/>
        </p:nvGrpSpPr>
        <p:grpSpPr>
          <a:xfrm>
            <a:off x="9287714" y="2797305"/>
            <a:ext cx="2140199" cy="3100043"/>
            <a:chOff x="9287714" y="2797305"/>
            <a:chExt cx="2140199" cy="3100043"/>
          </a:xfrm>
        </p:grpSpPr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C3B15807-4414-9413-4470-5EFBE664C414}"/>
                </a:ext>
              </a:extLst>
            </p:cNvPr>
            <p:cNvSpPr txBox="1">
              <a:spLocks/>
            </p:cNvSpPr>
            <p:nvPr/>
          </p:nvSpPr>
          <p:spPr>
            <a:xfrm>
              <a:off x="9287714" y="3946525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more urgent advice through NHS 111 if you start drooling and find it difficult to swallow. </a:t>
              </a:r>
            </a:p>
          </p:txBody>
        </p:sp>
        <p:pic>
          <p:nvPicPr>
            <p:cNvPr id="22" name="Graphic 21" descr="Medical with solid fill">
              <a:extLst>
                <a:ext uri="{FF2B5EF4-FFF2-40B4-BE49-F238E27FC236}">
                  <a16:creationId xmlns:a16="http://schemas.microsoft.com/office/drawing/2014/main" id="{02E1B081-44B4-A084-9AFE-2CA996360CF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557427" y="2797305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66097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Sprains and strains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293" y="2441448"/>
            <a:ext cx="6894576" cy="380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It might hurt but it isn't an emergency.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3BC1A7-D22B-F40D-F04B-0F1D9ED49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162" y="329183"/>
            <a:ext cx="3155571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443307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8AF0B5-BAC5-3596-29E4-EE5D88E74648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DA1A5F-1C63-7478-8E09-F5054A156AEE}"/>
              </a:ext>
            </a:extLst>
          </p:cNvPr>
          <p:cNvCxnSpPr>
            <a:cxnSpLocks/>
          </p:cNvCxnSpPr>
          <p:nvPr/>
        </p:nvCxnSpPr>
        <p:spPr>
          <a:xfrm>
            <a:off x="2767731" y="365498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34AA44-6A26-9ACC-3EBB-B138E5496A3E}"/>
              </a:ext>
            </a:extLst>
          </p:cNvPr>
          <p:cNvCxnSpPr>
            <a:cxnSpLocks/>
          </p:cNvCxnSpPr>
          <p:nvPr/>
        </p:nvCxnSpPr>
        <p:spPr>
          <a:xfrm>
            <a:off x="5256870" y="365498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27C701-0976-0FAB-5842-00390632B6B6}"/>
              </a:ext>
            </a:extLst>
          </p:cNvPr>
          <p:cNvGrpSpPr/>
          <p:nvPr/>
        </p:nvGrpSpPr>
        <p:grpSpPr>
          <a:xfrm>
            <a:off x="484632" y="2844752"/>
            <a:ext cx="2140199" cy="2816415"/>
            <a:chOff x="484632" y="2844752"/>
            <a:chExt cx="2140199" cy="2816415"/>
          </a:xfrm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F3B77DED-B792-4789-1421-2CCD3DFA3552}"/>
                </a:ext>
              </a:extLst>
            </p:cNvPr>
            <p:cNvSpPr txBox="1">
              <a:spLocks/>
            </p:cNvSpPr>
            <p:nvPr/>
          </p:nvSpPr>
          <p:spPr>
            <a:xfrm>
              <a:off x="484632" y="3710344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Can last 6-8 weeks</a:t>
              </a:r>
            </a:p>
          </p:txBody>
        </p:sp>
        <p:pic>
          <p:nvPicPr>
            <p:cNvPr id="16" name="Graphic 15" descr="Hourglass 30% with solid fill">
              <a:extLst>
                <a:ext uri="{FF2B5EF4-FFF2-40B4-BE49-F238E27FC236}">
                  <a16:creationId xmlns:a16="http://schemas.microsoft.com/office/drawing/2014/main" id="{D59D3056-9FF0-1CE3-77BF-A7EE3C29F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16878" y="2844752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BE8CA2E-D673-945E-2448-7552A5BB6F52}"/>
              </a:ext>
            </a:extLst>
          </p:cNvPr>
          <p:cNvGrpSpPr/>
          <p:nvPr/>
        </p:nvGrpSpPr>
        <p:grpSpPr>
          <a:xfrm>
            <a:off x="2996716" y="2761609"/>
            <a:ext cx="2117254" cy="2976503"/>
            <a:chOff x="2996716" y="2761609"/>
            <a:chExt cx="2117254" cy="297650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4A1CAA0-E8A8-8B98-8AFA-9E47FC27A2DF}"/>
                </a:ext>
              </a:extLst>
            </p:cNvPr>
            <p:cNvSpPr txBox="1"/>
            <p:nvPr/>
          </p:nvSpPr>
          <p:spPr>
            <a:xfrm>
              <a:off x="2996716" y="3676009"/>
              <a:ext cx="2117254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Remember PRICE: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Protect the limb.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Rest.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Ice packs help.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Compression bandages add support.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Elevate.</a:t>
              </a:r>
            </a:p>
          </p:txBody>
        </p:sp>
        <p:pic>
          <p:nvPicPr>
            <p:cNvPr id="17" name="Graphic 16" descr="Thumbs up sign with solid fill">
              <a:extLst>
                <a:ext uri="{FF2B5EF4-FFF2-40B4-BE49-F238E27FC236}">
                  <a16:creationId xmlns:a16="http://schemas.microsoft.com/office/drawing/2014/main" id="{2F27A6A6-2851-C037-645E-56B7A2BAE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533723" y="2761609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9F1C69-FA8C-86E6-9D9F-0CC856520AD9}"/>
              </a:ext>
            </a:extLst>
          </p:cNvPr>
          <p:cNvGrpSpPr/>
          <p:nvPr/>
        </p:nvGrpSpPr>
        <p:grpSpPr>
          <a:xfrm>
            <a:off x="5430178" y="2715918"/>
            <a:ext cx="2290759" cy="2919787"/>
            <a:chOff x="5430178" y="2715918"/>
            <a:chExt cx="2290759" cy="2919787"/>
          </a:xfrm>
        </p:grpSpPr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28FF6324-765F-180D-152C-BD7B632B97D3}"/>
                </a:ext>
              </a:extLst>
            </p:cNvPr>
            <p:cNvSpPr txBox="1">
              <a:spLocks/>
            </p:cNvSpPr>
            <p:nvPr/>
          </p:nvSpPr>
          <p:spPr>
            <a:xfrm>
              <a:off x="5430178" y="3684882"/>
              <a:ext cx="229075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more urgent advice through NHS 111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can’t move an affected joint.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can’t walk properly because of it.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The area is deformed or lumpy.</a:t>
              </a:r>
            </a:p>
          </p:txBody>
        </p:sp>
        <p:pic>
          <p:nvPicPr>
            <p:cNvPr id="18" name="Graphic 17" descr="Medical with solid fill">
              <a:extLst>
                <a:ext uri="{FF2B5EF4-FFF2-40B4-BE49-F238E27FC236}">
                  <a16:creationId xmlns:a16="http://schemas.microsoft.com/office/drawing/2014/main" id="{A4F4B1F0-A11B-F40B-8F19-99AB2354B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913442" y="2715918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117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450908"/>
            <a:ext cx="6755626" cy="1783080"/>
          </a:xfrm>
        </p:spPr>
        <p:txBody>
          <a:bodyPr anchor="b">
            <a:normAutofit/>
          </a:bodyPr>
          <a:lstStyle/>
          <a:p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Athlete’s foot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293704" y="1621449"/>
            <a:ext cx="3646783" cy="4063267"/>
          </a:xfrm>
          <a:prstGeom prst="rect">
            <a:avLst/>
          </a:pr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787" y="390776"/>
            <a:ext cx="3995928" cy="14685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787" y="5822437"/>
            <a:ext cx="7156412" cy="497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60C60C1-64A1-7FB0-549F-D2453E52E974}"/>
              </a:ext>
            </a:extLst>
          </p:cNvPr>
          <p:cNvGrpSpPr/>
          <p:nvPr/>
        </p:nvGrpSpPr>
        <p:grpSpPr>
          <a:xfrm>
            <a:off x="6407736" y="2586089"/>
            <a:ext cx="2876622" cy="2409912"/>
            <a:chOff x="6407736" y="2586089"/>
            <a:chExt cx="2876622" cy="240991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77C561B-88D5-D008-35DE-BF74E0EE5EFD}"/>
                </a:ext>
              </a:extLst>
            </p:cNvPr>
            <p:cNvSpPr txBox="1"/>
            <p:nvPr/>
          </p:nvSpPr>
          <p:spPr>
            <a:xfrm>
              <a:off x="6407736" y="3672562"/>
              <a:ext cx="287662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Dry your feet properly</a:t>
              </a:r>
            </a:p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Wear fresh socks daily</a:t>
              </a:r>
            </a:p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Avoid scratching</a:t>
              </a:r>
            </a:p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Talc powder can help</a:t>
              </a:r>
            </a:p>
          </p:txBody>
        </p:sp>
        <p:pic>
          <p:nvPicPr>
            <p:cNvPr id="15" name="Graphic 14" descr="Thumbs up sign with solid fill">
              <a:extLst>
                <a:ext uri="{FF2B5EF4-FFF2-40B4-BE49-F238E27FC236}">
                  <a16:creationId xmlns:a16="http://schemas.microsoft.com/office/drawing/2014/main" id="{21792C42-3A35-A28A-4877-3EEDEB9CC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517721" y="2586089"/>
              <a:ext cx="914400" cy="914400"/>
            </a:xfrm>
            <a:prstGeom prst="rect">
              <a:avLst/>
            </a:prstGeom>
          </p:spPr>
        </p:pic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98B26B4-EBED-06D3-B0C0-020E3180A420}"/>
              </a:ext>
            </a:extLst>
          </p:cNvPr>
          <p:cNvCxnSpPr>
            <a:cxnSpLocks/>
          </p:cNvCxnSpPr>
          <p:nvPr/>
        </p:nvCxnSpPr>
        <p:spPr>
          <a:xfrm>
            <a:off x="6358855" y="318656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9F64B28-B43A-CA42-EF87-5E9F1097CF65}"/>
              </a:ext>
            </a:extLst>
          </p:cNvPr>
          <p:cNvCxnSpPr>
            <a:cxnSpLocks/>
          </p:cNvCxnSpPr>
          <p:nvPr/>
        </p:nvCxnSpPr>
        <p:spPr>
          <a:xfrm>
            <a:off x="9413232" y="318656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FF3FA8D-766E-C56D-B850-18C31FCDC0AC}"/>
              </a:ext>
            </a:extLst>
          </p:cNvPr>
          <p:cNvGrpSpPr/>
          <p:nvPr/>
        </p:nvGrpSpPr>
        <p:grpSpPr>
          <a:xfrm>
            <a:off x="9524395" y="2684896"/>
            <a:ext cx="2041918" cy="2003330"/>
            <a:chOff x="9524395" y="2684896"/>
            <a:chExt cx="2041918" cy="2003330"/>
          </a:xfrm>
        </p:grpSpPr>
        <p:pic>
          <p:nvPicPr>
            <p:cNvPr id="13" name="Graphic 12" descr="Medicine with solid fill">
              <a:extLst>
                <a:ext uri="{FF2B5EF4-FFF2-40B4-BE49-F238E27FC236}">
                  <a16:creationId xmlns:a16="http://schemas.microsoft.com/office/drawing/2014/main" id="{AB96CADB-7ECA-0547-6319-146C770014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088154" y="2684896"/>
              <a:ext cx="914400" cy="91440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6721A5B-06B7-0A1F-B295-C9CF1186DB7D}"/>
                </a:ext>
              </a:extLst>
            </p:cNvPr>
            <p:cNvSpPr txBox="1"/>
            <p:nvPr/>
          </p:nvSpPr>
          <p:spPr>
            <a:xfrm>
              <a:off x="9524395" y="3672563"/>
              <a:ext cx="204191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Ask a pharmacy for antifungal medicines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16EFE55-57F7-641F-1344-200EAEEBE891}"/>
              </a:ext>
            </a:extLst>
          </p:cNvPr>
          <p:cNvGrpSpPr/>
          <p:nvPr/>
        </p:nvGrpSpPr>
        <p:grpSpPr>
          <a:xfrm>
            <a:off x="4405180" y="2684896"/>
            <a:ext cx="2041918" cy="1705127"/>
            <a:chOff x="4405180" y="2684896"/>
            <a:chExt cx="2041918" cy="1705127"/>
          </a:xfrm>
        </p:grpSpPr>
        <p:pic>
          <p:nvPicPr>
            <p:cNvPr id="9" name="Graphic 8" descr="Hourglass 30% with solid fill">
              <a:extLst>
                <a:ext uri="{FF2B5EF4-FFF2-40B4-BE49-F238E27FC236}">
                  <a16:creationId xmlns:a16="http://schemas.microsoft.com/office/drawing/2014/main" id="{35C523DD-CEED-0FB8-A0A9-613D34825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968939" y="2684896"/>
              <a:ext cx="914400" cy="9144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5E485AA-F392-218D-2078-3C7F9D288B6D}"/>
                </a:ext>
              </a:extLst>
            </p:cNvPr>
            <p:cNvSpPr txBox="1"/>
            <p:nvPr/>
          </p:nvSpPr>
          <p:spPr>
            <a:xfrm>
              <a:off x="4405180" y="3682137"/>
              <a:ext cx="20419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Could last several weeks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078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8000">
        <p159:morph option="byObject"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GB" sz="5400" b="1">
                <a:latin typeface="Arial" panose="020B0604020202020204" pitchFamily="34" charset="0"/>
                <a:cs typeface="Arial" panose="020B0604020202020204" pitchFamily="34" charset="0"/>
              </a:rPr>
              <a:t>Back pain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387500" y="1962941"/>
            <a:ext cx="3078397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389" y="376648"/>
            <a:ext cx="3995928" cy="146850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1343B4-026F-7F8D-C5FC-67BCE117E1D8}"/>
              </a:ext>
            </a:extLst>
          </p:cNvPr>
          <p:cNvCxnSpPr>
            <a:cxnSpLocks/>
          </p:cNvCxnSpPr>
          <p:nvPr/>
        </p:nvCxnSpPr>
        <p:spPr>
          <a:xfrm>
            <a:off x="5837745" y="400330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A033AF7-E2A9-B88A-B049-9DA88AAE0EDE}"/>
              </a:ext>
            </a:extLst>
          </p:cNvPr>
          <p:cNvCxnSpPr>
            <a:cxnSpLocks/>
          </p:cNvCxnSpPr>
          <p:nvPr/>
        </p:nvCxnSpPr>
        <p:spPr>
          <a:xfrm>
            <a:off x="3010971" y="4003309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AC5AAEA-17AB-7D01-5122-CAF47825B610}"/>
              </a:ext>
            </a:extLst>
          </p:cNvPr>
          <p:cNvGrpSpPr/>
          <p:nvPr/>
        </p:nvGrpSpPr>
        <p:grpSpPr>
          <a:xfrm>
            <a:off x="276194" y="2967929"/>
            <a:ext cx="2574668" cy="2288099"/>
            <a:chOff x="276194" y="2967929"/>
            <a:chExt cx="2574668" cy="228809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4CB863F-B678-DAD0-CF6E-270D43ADB466}"/>
                </a:ext>
              </a:extLst>
            </p:cNvPr>
            <p:cNvSpPr txBox="1"/>
            <p:nvPr/>
          </p:nvSpPr>
          <p:spPr>
            <a:xfrm>
              <a:off x="276194" y="4055699"/>
              <a:ext cx="257466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Try a hot bath or speak to a pharmacy for advice about rub on painkillers</a:t>
              </a:r>
            </a:p>
          </p:txBody>
        </p:sp>
        <p:pic>
          <p:nvPicPr>
            <p:cNvPr id="16" name="Graphic 15" descr="Medicine with solid fill">
              <a:extLst>
                <a:ext uri="{FF2B5EF4-FFF2-40B4-BE49-F238E27FC236}">
                  <a16:creationId xmlns:a16="http://schemas.microsoft.com/office/drawing/2014/main" id="{1E484686-43CE-96B8-099C-9E5E8E485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6328" y="2967929"/>
              <a:ext cx="914400" cy="91440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1685E2-4779-F17D-575F-6AE371FD87D5}"/>
              </a:ext>
            </a:extLst>
          </p:cNvPr>
          <p:cNvGrpSpPr/>
          <p:nvPr/>
        </p:nvGrpSpPr>
        <p:grpSpPr>
          <a:xfrm>
            <a:off x="3098053" y="2965830"/>
            <a:ext cx="2574668" cy="2559353"/>
            <a:chOff x="3098053" y="2965830"/>
            <a:chExt cx="2574668" cy="255935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D70F23A-F1A6-E33F-CFB5-BB632EA435F6}"/>
                </a:ext>
              </a:extLst>
            </p:cNvPr>
            <p:cNvSpPr txBox="1"/>
            <p:nvPr/>
          </p:nvSpPr>
          <p:spPr>
            <a:xfrm>
              <a:off x="3098053" y="4047855"/>
              <a:ext cx="2574668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if the pain doesn’t ease after 3 days, if it moves to your chest or if you also have a fever</a:t>
              </a:r>
            </a:p>
          </p:txBody>
        </p:sp>
        <p:pic>
          <p:nvPicPr>
            <p:cNvPr id="21" name="Graphic 20" descr="Doctor male with solid fill">
              <a:extLst>
                <a:ext uri="{FF2B5EF4-FFF2-40B4-BE49-F238E27FC236}">
                  <a16:creationId xmlns:a16="http://schemas.microsoft.com/office/drawing/2014/main" id="{FE1894BA-CC3C-65AD-D64C-38638D659C0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928187" y="2965830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F476B28-F6AB-322D-A587-333209929C96}"/>
              </a:ext>
            </a:extLst>
          </p:cNvPr>
          <p:cNvGrpSpPr/>
          <p:nvPr/>
        </p:nvGrpSpPr>
        <p:grpSpPr>
          <a:xfrm>
            <a:off x="5919912" y="2973117"/>
            <a:ext cx="2574668" cy="3106063"/>
            <a:chOff x="5919912" y="2973117"/>
            <a:chExt cx="2574668" cy="310606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80FEA9B-6CBD-CEB3-C92E-0FC5C3C12D9A}"/>
                </a:ext>
              </a:extLst>
            </p:cNvPr>
            <p:cNvSpPr txBox="1"/>
            <p:nvPr/>
          </p:nvSpPr>
          <p:spPr>
            <a:xfrm>
              <a:off x="5919912" y="4047855"/>
              <a:ext cx="2574668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Seek urgent advice through NHS 111 online if you feel numb or get pins and needles or if you lose control of your bowels or urination</a:t>
              </a:r>
            </a:p>
          </p:txBody>
        </p:sp>
        <p:pic>
          <p:nvPicPr>
            <p:cNvPr id="23" name="Graphic 22" descr="Medical with solid fill">
              <a:extLst>
                <a:ext uri="{FF2B5EF4-FFF2-40B4-BE49-F238E27FC236}">
                  <a16:creationId xmlns:a16="http://schemas.microsoft.com/office/drawing/2014/main" id="{7F9F4843-7AD5-3E44-CB7B-8946B90FB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750046" y="2973117"/>
              <a:ext cx="914400" cy="914400"/>
            </a:xfrm>
            <a:prstGeom prst="rect">
              <a:avLst/>
            </a:prstGeom>
          </p:spPr>
        </p:pic>
      </p:grp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7E8881-2867-A4F7-B325-CDCFFE324893}"/>
              </a:ext>
            </a:extLst>
          </p:cNvPr>
          <p:cNvSpPr txBox="1">
            <a:spLocks/>
          </p:cNvSpPr>
          <p:nvPr/>
        </p:nvSpPr>
        <p:spPr>
          <a:xfrm>
            <a:off x="276194" y="6131406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706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8000">
        <p159:morph option="byObject"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GB" sz="5400" b="1">
                <a:latin typeface="Arial" panose="020B0604020202020204" pitchFamily="34" charset="0"/>
                <a:cs typeface="Arial" panose="020B0604020202020204" pitchFamily="34" charset="0"/>
              </a:rPr>
              <a:t>Bites and stings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625923" y="2030424"/>
            <a:ext cx="3078397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2528" y="123672"/>
            <a:ext cx="4851917" cy="178308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03A2776-ED2F-4AF2-F19A-1430043F026C}"/>
              </a:ext>
            </a:extLst>
          </p:cNvPr>
          <p:cNvCxnSpPr>
            <a:cxnSpLocks/>
          </p:cNvCxnSpPr>
          <p:nvPr/>
        </p:nvCxnSpPr>
        <p:spPr>
          <a:xfrm>
            <a:off x="3265834" y="3845338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E70393F-F4F7-34E2-627B-E5E6ABC1633B}"/>
              </a:ext>
            </a:extLst>
          </p:cNvPr>
          <p:cNvGrpSpPr/>
          <p:nvPr/>
        </p:nvGrpSpPr>
        <p:grpSpPr>
          <a:xfrm>
            <a:off x="3313274" y="2691531"/>
            <a:ext cx="2781202" cy="2552844"/>
            <a:chOff x="3313274" y="2691531"/>
            <a:chExt cx="2781202" cy="2552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A5ACF88-F23C-AD02-5147-CB075FE862B0}"/>
                </a:ext>
              </a:extLst>
            </p:cNvPr>
            <p:cNvSpPr txBox="1"/>
            <p:nvPr/>
          </p:nvSpPr>
          <p:spPr>
            <a:xfrm>
              <a:off x="3313274" y="4044046"/>
              <a:ext cx="2781202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Seek advice if symptoms last a few days or</a:t>
              </a:r>
            </a:p>
            <a:p>
              <a:pPr marL="0" indent="0" algn="ctr">
                <a:buNone/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a large area becomes red and swollen.</a:t>
              </a:r>
            </a:p>
          </p:txBody>
        </p:sp>
        <p:pic>
          <p:nvPicPr>
            <p:cNvPr id="14" name="Graphic 13" descr="Doctor male with solid fill">
              <a:extLst>
                <a:ext uri="{FF2B5EF4-FFF2-40B4-BE49-F238E27FC236}">
                  <a16:creationId xmlns:a16="http://schemas.microsoft.com/office/drawing/2014/main" id="{4B95913E-FF12-0035-5D5B-7378E7E2D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46675" y="2691531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7CF5D2-C7A6-591A-931A-62E490E4BA3C}"/>
              </a:ext>
            </a:extLst>
          </p:cNvPr>
          <p:cNvGrpSpPr/>
          <p:nvPr/>
        </p:nvGrpSpPr>
        <p:grpSpPr>
          <a:xfrm>
            <a:off x="484632" y="2574971"/>
            <a:ext cx="2781202" cy="3384588"/>
            <a:chOff x="484632" y="2574971"/>
            <a:chExt cx="2781202" cy="338458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7A40DF8-3FC5-33C7-86A6-DB95CF16DB8E}"/>
                </a:ext>
              </a:extLst>
            </p:cNvPr>
            <p:cNvSpPr txBox="1"/>
            <p:nvPr/>
          </p:nvSpPr>
          <p:spPr>
            <a:xfrm>
              <a:off x="484632" y="3651235"/>
              <a:ext cx="2781202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Bites and stings are usually nothing to worry about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Soap and water will help. </a:t>
              </a:r>
            </a:p>
            <a:p>
              <a:pPr marL="0" indent="0" algn="ctr">
                <a:buNone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on’t</a:t>
              </a: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 use vinegar or bicarbonate of soda like those old wives’ tales say. </a:t>
              </a:r>
            </a:p>
          </p:txBody>
        </p:sp>
        <p:pic>
          <p:nvPicPr>
            <p:cNvPr id="15" name="Graphic 14" descr="Thumbs up sign with solid fill">
              <a:extLst>
                <a:ext uri="{FF2B5EF4-FFF2-40B4-BE49-F238E27FC236}">
                  <a16:creationId xmlns:a16="http://schemas.microsoft.com/office/drawing/2014/main" id="{A8A1014F-DF43-0471-0330-7726484E2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418033" y="2574971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61CA5FA-92A2-4366-E727-1D1CE80F00D7}"/>
              </a:ext>
            </a:extLst>
          </p:cNvPr>
          <p:cNvGrpSpPr/>
          <p:nvPr/>
        </p:nvGrpSpPr>
        <p:grpSpPr>
          <a:xfrm>
            <a:off x="6192405" y="2673987"/>
            <a:ext cx="2781202" cy="2708887"/>
            <a:chOff x="6192405" y="2673987"/>
            <a:chExt cx="2781202" cy="270888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86CD589-A34E-AA9B-70B0-F052FA7EE465}"/>
                </a:ext>
              </a:extLst>
            </p:cNvPr>
            <p:cNvSpPr txBox="1"/>
            <p:nvPr/>
          </p:nvSpPr>
          <p:spPr>
            <a:xfrm>
              <a:off x="6192405" y="3905546"/>
              <a:ext cx="2781202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It’s an emergency if you have difficulty breathing, your neck or throat swell, you feel sick or feel faint or dizzy.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7" name="Graphic 16" descr="Ambulance with solid fill">
              <a:extLst>
                <a:ext uri="{FF2B5EF4-FFF2-40B4-BE49-F238E27FC236}">
                  <a16:creationId xmlns:a16="http://schemas.microsoft.com/office/drawing/2014/main" id="{08911533-30B9-19DF-EEC2-EE9135397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075317" y="2673987"/>
              <a:ext cx="914400" cy="914400"/>
            </a:xfrm>
            <a:prstGeom prst="rect">
              <a:avLst/>
            </a:prstGeom>
          </p:spPr>
        </p:pic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61ED42C-7E14-936D-379E-AFA319B2002A}"/>
              </a:ext>
            </a:extLst>
          </p:cNvPr>
          <p:cNvCxnSpPr>
            <a:cxnSpLocks/>
          </p:cNvCxnSpPr>
          <p:nvPr/>
        </p:nvCxnSpPr>
        <p:spPr>
          <a:xfrm>
            <a:off x="6144966" y="3845338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A1C111-AB66-C6A9-1D28-FF78F9E44E8E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4000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GB" sz="5400" b="1">
                <a:latin typeface="Arial" panose="020B0604020202020204" pitchFamily="34" charset="0"/>
                <a:cs typeface="Arial" panose="020B0604020202020204" pitchFamily="34" charset="0"/>
              </a:rPr>
              <a:t>Chicken pox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331749" y="329183"/>
            <a:ext cx="3078397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0810" y="3429000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1F1297-82BE-C918-3AB4-BA785CACEBDD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0E685DD-01ED-6B9E-7A84-78F6D6216042}"/>
              </a:ext>
            </a:extLst>
          </p:cNvPr>
          <p:cNvCxnSpPr>
            <a:cxnSpLocks/>
          </p:cNvCxnSpPr>
          <p:nvPr/>
        </p:nvCxnSpPr>
        <p:spPr>
          <a:xfrm>
            <a:off x="3402575" y="361044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FDB32-FC41-C93C-1F3D-EC6799907048}"/>
              </a:ext>
            </a:extLst>
          </p:cNvPr>
          <p:cNvCxnSpPr>
            <a:cxnSpLocks/>
          </p:cNvCxnSpPr>
          <p:nvPr/>
        </p:nvCxnSpPr>
        <p:spPr>
          <a:xfrm>
            <a:off x="5868939" y="3610446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BECB305-B4E0-19D2-B1DC-AE1729BFEF9A}"/>
              </a:ext>
            </a:extLst>
          </p:cNvPr>
          <p:cNvGrpSpPr/>
          <p:nvPr/>
        </p:nvGrpSpPr>
        <p:grpSpPr>
          <a:xfrm>
            <a:off x="3498579" y="2414016"/>
            <a:ext cx="2306972" cy="3314480"/>
            <a:chOff x="3498579" y="2414016"/>
            <a:chExt cx="2306972" cy="3314480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633668C5-51A7-12DA-5FE4-150191EA2CFD}"/>
                </a:ext>
              </a:extLst>
            </p:cNvPr>
            <p:cNvSpPr txBox="1">
              <a:spLocks/>
            </p:cNvSpPr>
            <p:nvPr/>
          </p:nvSpPr>
          <p:spPr>
            <a:xfrm>
              <a:off x="3498579" y="3308608"/>
              <a:ext cx="2306972" cy="241988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Speak to a pharmacy about antihistamines.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Don’t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use ibuprofen.</a:t>
              </a:r>
            </a:p>
          </p:txBody>
        </p:sp>
        <p:pic>
          <p:nvPicPr>
            <p:cNvPr id="14" name="Graphic 13" descr="Medicine with solid fill">
              <a:extLst>
                <a:ext uri="{FF2B5EF4-FFF2-40B4-BE49-F238E27FC236}">
                  <a16:creationId xmlns:a16="http://schemas.microsoft.com/office/drawing/2014/main" id="{C009670C-5BDA-3D86-BB2A-3E461D92CE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216320" y="2414016"/>
              <a:ext cx="914400" cy="91440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6C2E102-FA5F-2683-5473-3AE19D83076D}"/>
              </a:ext>
            </a:extLst>
          </p:cNvPr>
          <p:cNvGrpSpPr/>
          <p:nvPr/>
        </p:nvGrpSpPr>
        <p:grpSpPr>
          <a:xfrm>
            <a:off x="5990479" y="2395728"/>
            <a:ext cx="2306972" cy="3332768"/>
            <a:chOff x="5990479" y="2395728"/>
            <a:chExt cx="2306972" cy="3332768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6AC09C0-68BD-C842-D7D7-FFFC54F92936}"/>
                </a:ext>
              </a:extLst>
            </p:cNvPr>
            <p:cNvSpPr txBox="1">
              <a:spLocks/>
            </p:cNvSpPr>
            <p:nvPr/>
          </p:nvSpPr>
          <p:spPr>
            <a:xfrm>
              <a:off x="5990479" y="3308608"/>
              <a:ext cx="2306972" cy="241988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Skin is red, hot or painful.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Your child is dehydrated.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You’re pregnant.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Your newborn baby has chicken pox.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have a weakened immune system.</a:t>
              </a:r>
            </a:p>
          </p:txBody>
        </p:sp>
        <p:pic>
          <p:nvPicPr>
            <p:cNvPr id="15" name="Graphic 14" descr="Doctor male with solid fill">
              <a:extLst>
                <a:ext uri="{FF2B5EF4-FFF2-40B4-BE49-F238E27FC236}">
                  <a16:creationId xmlns:a16="http://schemas.microsoft.com/office/drawing/2014/main" id="{C3712D9E-F850-CDE0-229C-14DEC8854F0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690757" y="2395728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BD263B8-E0FF-59FB-BBE7-964ABFDB75C8}"/>
              </a:ext>
            </a:extLst>
          </p:cNvPr>
          <p:cNvGrpSpPr/>
          <p:nvPr/>
        </p:nvGrpSpPr>
        <p:grpSpPr>
          <a:xfrm>
            <a:off x="640080" y="2471935"/>
            <a:ext cx="2640955" cy="3597796"/>
            <a:chOff x="640080" y="2471935"/>
            <a:chExt cx="2640955" cy="359779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C0FA6DA-402B-F944-B9D2-18473F118574}"/>
                </a:ext>
              </a:extLst>
            </p:cNvPr>
            <p:cNvGrpSpPr/>
            <p:nvPr/>
          </p:nvGrpSpPr>
          <p:grpSpPr>
            <a:xfrm>
              <a:off x="1518141" y="2471935"/>
              <a:ext cx="762000" cy="666750"/>
              <a:chOff x="1518141" y="2471935"/>
              <a:chExt cx="762000" cy="666750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BB20FA5-8E73-6110-644A-A6ED1E01446E}"/>
                  </a:ext>
                </a:extLst>
              </p:cNvPr>
              <p:cNvSpPr/>
              <p:nvPr/>
            </p:nvSpPr>
            <p:spPr>
              <a:xfrm>
                <a:off x="1756266" y="2471935"/>
                <a:ext cx="523875" cy="666750"/>
              </a:xfrm>
              <a:custGeom>
                <a:avLst/>
                <a:gdLst>
                  <a:gd name="connsiteX0" fmla="*/ 523875 w 523875"/>
                  <a:gd name="connsiteY0" fmla="*/ 323850 h 666750"/>
                  <a:gd name="connsiteX1" fmla="*/ 466725 w 523875"/>
                  <a:gd name="connsiteY1" fmla="*/ 266700 h 666750"/>
                  <a:gd name="connsiteX2" fmla="*/ 285750 w 523875"/>
                  <a:gd name="connsiteY2" fmla="*/ 266700 h 666750"/>
                  <a:gd name="connsiteX3" fmla="*/ 257175 w 523875"/>
                  <a:gd name="connsiteY3" fmla="*/ 239077 h 666750"/>
                  <a:gd name="connsiteX4" fmla="*/ 285750 w 523875"/>
                  <a:gd name="connsiteY4" fmla="*/ 57150 h 666750"/>
                  <a:gd name="connsiteX5" fmla="*/ 228600 w 523875"/>
                  <a:gd name="connsiteY5" fmla="*/ 0 h 666750"/>
                  <a:gd name="connsiteX6" fmla="*/ 171450 w 523875"/>
                  <a:gd name="connsiteY6" fmla="*/ 57150 h 666750"/>
                  <a:gd name="connsiteX7" fmla="*/ 0 w 523875"/>
                  <a:gd name="connsiteY7" fmla="*/ 285750 h 666750"/>
                  <a:gd name="connsiteX8" fmla="*/ 0 w 523875"/>
                  <a:gd name="connsiteY8" fmla="*/ 590550 h 666750"/>
                  <a:gd name="connsiteX9" fmla="*/ 200025 w 523875"/>
                  <a:gd name="connsiteY9" fmla="*/ 666750 h 666750"/>
                  <a:gd name="connsiteX10" fmla="*/ 371475 w 523875"/>
                  <a:gd name="connsiteY10" fmla="*/ 666750 h 666750"/>
                  <a:gd name="connsiteX11" fmla="*/ 428625 w 523875"/>
                  <a:gd name="connsiteY11" fmla="*/ 609600 h 666750"/>
                  <a:gd name="connsiteX12" fmla="*/ 413385 w 523875"/>
                  <a:gd name="connsiteY12" fmla="*/ 571500 h 666750"/>
                  <a:gd name="connsiteX13" fmla="*/ 419100 w 523875"/>
                  <a:gd name="connsiteY13" fmla="*/ 571500 h 666750"/>
                  <a:gd name="connsiteX14" fmla="*/ 476250 w 523875"/>
                  <a:gd name="connsiteY14" fmla="*/ 514350 h 666750"/>
                  <a:gd name="connsiteX15" fmla="*/ 460058 w 523875"/>
                  <a:gd name="connsiteY15" fmla="*/ 474345 h 666750"/>
                  <a:gd name="connsiteX16" fmla="*/ 504825 w 523875"/>
                  <a:gd name="connsiteY16" fmla="*/ 419100 h 666750"/>
                  <a:gd name="connsiteX17" fmla="*/ 486728 w 523875"/>
                  <a:gd name="connsiteY17" fmla="*/ 377190 h 666750"/>
                  <a:gd name="connsiteX18" fmla="*/ 523875 w 523875"/>
                  <a:gd name="connsiteY18" fmla="*/ 323850 h 666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23875" h="666750">
                    <a:moveTo>
                      <a:pt x="523875" y="323850"/>
                    </a:moveTo>
                    <a:cubicBezTo>
                      <a:pt x="523875" y="292418"/>
                      <a:pt x="498158" y="266700"/>
                      <a:pt x="466725" y="266700"/>
                    </a:cubicBezTo>
                    <a:lnTo>
                      <a:pt x="285750" y="266700"/>
                    </a:lnTo>
                    <a:cubicBezTo>
                      <a:pt x="270510" y="266700"/>
                      <a:pt x="258127" y="254318"/>
                      <a:pt x="257175" y="239077"/>
                    </a:cubicBezTo>
                    <a:cubicBezTo>
                      <a:pt x="258127" y="221933"/>
                      <a:pt x="285750" y="187643"/>
                      <a:pt x="285750" y="57150"/>
                    </a:cubicBezTo>
                    <a:cubicBezTo>
                      <a:pt x="285750" y="25717"/>
                      <a:pt x="260033" y="0"/>
                      <a:pt x="228600" y="0"/>
                    </a:cubicBezTo>
                    <a:cubicBezTo>
                      <a:pt x="197168" y="0"/>
                      <a:pt x="171450" y="25717"/>
                      <a:pt x="171450" y="57150"/>
                    </a:cubicBezTo>
                    <a:cubicBezTo>
                      <a:pt x="171450" y="201930"/>
                      <a:pt x="2857" y="283845"/>
                      <a:pt x="0" y="285750"/>
                    </a:cubicBezTo>
                    <a:lnTo>
                      <a:pt x="0" y="590550"/>
                    </a:lnTo>
                    <a:cubicBezTo>
                      <a:pt x="67627" y="590550"/>
                      <a:pt x="72390" y="666750"/>
                      <a:pt x="200025" y="666750"/>
                    </a:cubicBezTo>
                    <a:cubicBezTo>
                      <a:pt x="242888" y="666750"/>
                      <a:pt x="371475" y="666750"/>
                      <a:pt x="371475" y="666750"/>
                    </a:cubicBezTo>
                    <a:cubicBezTo>
                      <a:pt x="402908" y="666750"/>
                      <a:pt x="428625" y="641033"/>
                      <a:pt x="428625" y="609600"/>
                    </a:cubicBezTo>
                    <a:cubicBezTo>
                      <a:pt x="428625" y="594360"/>
                      <a:pt x="422910" y="581025"/>
                      <a:pt x="413385" y="571500"/>
                    </a:cubicBezTo>
                    <a:cubicBezTo>
                      <a:pt x="415290" y="571500"/>
                      <a:pt x="417195" y="571500"/>
                      <a:pt x="419100" y="571500"/>
                    </a:cubicBezTo>
                    <a:cubicBezTo>
                      <a:pt x="450533" y="571500"/>
                      <a:pt x="476250" y="545783"/>
                      <a:pt x="476250" y="514350"/>
                    </a:cubicBezTo>
                    <a:cubicBezTo>
                      <a:pt x="476250" y="499110"/>
                      <a:pt x="470535" y="484823"/>
                      <a:pt x="460058" y="474345"/>
                    </a:cubicBezTo>
                    <a:cubicBezTo>
                      <a:pt x="485775" y="468630"/>
                      <a:pt x="504825" y="445770"/>
                      <a:pt x="504825" y="419100"/>
                    </a:cubicBezTo>
                    <a:cubicBezTo>
                      <a:pt x="504825" y="402908"/>
                      <a:pt x="498158" y="387668"/>
                      <a:pt x="486728" y="377190"/>
                    </a:cubicBezTo>
                    <a:cubicBezTo>
                      <a:pt x="508635" y="369570"/>
                      <a:pt x="523875" y="348615"/>
                      <a:pt x="523875" y="323850"/>
                    </a:cubicBezTo>
                    <a:close/>
                  </a:path>
                </a:pathLst>
              </a:custGeom>
              <a:solidFill>
                <a:srgbClr val="77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D1F58A91-9E71-1B4F-0A61-19C88569D582}"/>
                  </a:ext>
                </a:extLst>
              </p:cNvPr>
              <p:cNvSpPr/>
              <p:nvPr/>
            </p:nvSpPr>
            <p:spPr>
              <a:xfrm>
                <a:off x="1518141" y="2710060"/>
                <a:ext cx="180975" cy="400050"/>
              </a:xfrm>
              <a:custGeom>
                <a:avLst/>
                <a:gdLst>
                  <a:gd name="connsiteX0" fmla="*/ 142875 w 180975"/>
                  <a:gd name="connsiteY0" fmla="*/ 0 h 400050"/>
                  <a:gd name="connsiteX1" fmla="*/ 0 w 180975"/>
                  <a:gd name="connsiteY1" fmla="*/ 0 h 400050"/>
                  <a:gd name="connsiteX2" fmla="*/ 0 w 180975"/>
                  <a:gd name="connsiteY2" fmla="*/ 400050 h 400050"/>
                  <a:gd name="connsiteX3" fmla="*/ 142875 w 180975"/>
                  <a:gd name="connsiteY3" fmla="*/ 400050 h 400050"/>
                  <a:gd name="connsiteX4" fmla="*/ 180975 w 180975"/>
                  <a:gd name="connsiteY4" fmla="*/ 361950 h 400050"/>
                  <a:gd name="connsiteX5" fmla="*/ 180975 w 180975"/>
                  <a:gd name="connsiteY5" fmla="*/ 38100 h 400050"/>
                  <a:gd name="connsiteX6" fmla="*/ 142875 w 180975"/>
                  <a:gd name="connsiteY6" fmla="*/ 0 h 400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0975" h="400050">
                    <a:moveTo>
                      <a:pt x="142875" y="0"/>
                    </a:moveTo>
                    <a:lnTo>
                      <a:pt x="0" y="0"/>
                    </a:lnTo>
                    <a:lnTo>
                      <a:pt x="0" y="400050"/>
                    </a:lnTo>
                    <a:lnTo>
                      <a:pt x="142875" y="400050"/>
                    </a:lnTo>
                    <a:cubicBezTo>
                      <a:pt x="163830" y="400050"/>
                      <a:pt x="180975" y="382905"/>
                      <a:pt x="180975" y="361950"/>
                    </a:cubicBezTo>
                    <a:lnTo>
                      <a:pt x="180975" y="38100"/>
                    </a:lnTo>
                    <a:cubicBezTo>
                      <a:pt x="180975" y="17145"/>
                      <a:pt x="163830" y="0"/>
                      <a:pt x="142875" y="0"/>
                    </a:cubicBezTo>
                    <a:close/>
                  </a:path>
                </a:pathLst>
              </a:custGeom>
              <a:solidFill>
                <a:srgbClr val="77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F39A2AD-AD52-5533-709F-C4C0FE61654A}"/>
                </a:ext>
              </a:extLst>
            </p:cNvPr>
            <p:cNvSpPr txBox="1"/>
            <p:nvPr/>
          </p:nvSpPr>
          <p:spPr>
            <a:xfrm>
              <a:off x="640080" y="3268964"/>
              <a:ext cx="2640955" cy="28007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Home remedies are often the best: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Drink plenty of fluid.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Bathe in cool water and pat skin dry (don’t rub).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Put socks on hands at night to stop from scratching.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Stay off school.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Stay away from pregnant people.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92858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Colds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2EB2B2-95A1-357E-C5D1-C65FDA251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320040" y="197548"/>
            <a:ext cx="4014216" cy="3512439"/>
          </a:xfrm>
          <a:prstGeom prst="rect">
            <a:avLst/>
          </a:pr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3E8E28A-011E-4E58-3E5B-441A249CD10B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92EAAA0-B36B-A90F-262E-72E99F4A0768}"/>
              </a:ext>
            </a:extLst>
          </p:cNvPr>
          <p:cNvGrpSpPr/>
          <p:nvPr/>
        </p:nvGrpSpPr>
        <p:grpSpPr>
          <a:xfrm>
            <a:off x="6969653" y="2680775"/>
            <a:ext cx="2102440" cy="1583912"/>
            <a:chOff x="6969653" y="2680775"/>
            <a:chExt cx="2102440" cy="1583912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BB14CF88-015C-B93F-8428-01E644AF3271}"/>
                </a:ext>
              </a:extLst>
            </p:cNvPr>
            <p:cNvSpPr txBox="1">
              <a:spLocks/>
            </p:cNvSpPr>
            <p:nvPr/>
          </p:nvSpPr>
          <p:spPr>
            <a:xfrm>
              <a:off x="6969653" y="3675251"/>
              <a:ext cx="2102440" cy="5894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Get plenty of rest.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Eat healthy and drink plenty.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Paracetamol will help.</a:t>
              </a:r>
            </a:p>
          </p:txBody>
        </p:sp>
        <p:pic>
          <p:nvPicPr>
            <p:cNvPr id="10" name="Graphic 9" descr="Medicine with solid fill">
              <a:extLst>
                <a:ext uri="{FF2B5EF4-FFF2-40B4-BE49-F238E27FC236}">
                  <a16:creationId xmlns:a16="http://schemas.microsoft.com/office/drawing/2014/main" id="{3F62E085-9289-45CE-1227-80F1E27F50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563673" y="2680775"/>
              <a:ext cx="914400" cy="914400"/>
            </a:xfrm>
            <a:prstGeom prst="rect">
              <a:avLst/>
            </a:prstGeom>
          </p:spPr>
        </p:pic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B3681F-64EC-EB10-B1BA-BB820599D9BA}"/>
              </a:ext>
            </a:extLst>
          </p:cNvPr>
          <p:cNvCxnSpPr>
            <a:cxnSpLocks/>
          </p:cNvCxnSpPr>
          <p:nvPr/>
        </p:nvCxnSpPr>
        <p:spPr>
          <a:xfrm>
            <a:off x="6650872" y="3565311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687263-6B1C-5A1E-EF9D-2B170A227002}"/>
              </a:ext>
            </a:extLst>
          </p:cNvPr>
          <p:cNvCxnSpPr>
            <a:cxnSpLocks/>
          </p:cNvCxnSpPr>
          <p:nvPr/>
        </p:nvCxnSpPr>
        <p:spPr>
          <a:xfrm>
            <a:off x="9298278" y="3536888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BD8E2D1-67B9-4315-F558-B91E6CC88537}"/>
              </a:ext>
            </a:extLst>
          </p:cNvPr>
          <p:cNvGrpSpPr/>
          <p:nvPr/>
        </p:nvGrpSpPr>
        <p:grpSpPr>
          <a:xfrm>
            <a:off x="9554539" y="2650911"/>
            <a:ext cx="2152949" cy="1539503"/>
            <a:chOff x="9554539" y="2650911"/>
            <a:chExt cx="2152949" cy="1539503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8CBA4A70-6EE7-593E-B47B-F30CA86EA4D7}"/>
                </a:ext>
              </a:extLst>
            </p:cNvPr>
            <p:cNvSpPr txBox="1">
              <a:spLocks/>
            </p:cNvSpPr>
            <p:nvPr/>
          </p:nvSpPr>
          <p:spPr>
            <a:xfrm>
              <a:off x="9554539" y="3600978"/>
              <a:ext cx="2152949" cy="5894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Seek advice if you: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Have a temperature above 38</a:t>
              </a:r>
              <a:r>
                <a:rPr lang="en-US" sz="1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rPr>
                <a:t>°C.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rPr>
                <a:t>Have sharp pain in chest.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rPr>
                <a:t>Cough up blood.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rPr>
                <a:t>Have swelling in neck.</a:t>
              </a:r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Graphic 14" descr="Doctor male with solid fill">
              <a:extLst>
                <a:ext uri="{FF2B5EF4-FFF2-40B4-BE49-F238E27FC236}">
                  <a16:creationId xmlns:a16="http://schemas.microsoft.com/office/drawing/2014/main" id="{817DEBA9-012E-405A-DE03-68A02164E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173813" y="2650911"/>
              <a:ext cx="914400" cy="91440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2881533-3946-43CC-88BB-0857F0E0A7FD}"/>
              </a:ext>
            </a:extLst>
          </p:cNvPr>
          <p:cNvGrpSpPr/>
          <p:nvPr/>
        </p:nvGrpSpPr>
        <p:grpSpPr>
          <a:xfrm>
            <a:off x="4709772" y="2684896"/>
            <a:ext cx="1664679" cy="1556610"/>
            <a:chOff x="4709772" y="2684896"/>
            <a:chExt cx="1664679" cy="1556610"/>
          </a:xfrm>
        </p:grpSpPr>
        <p:pic>
          <p:nvPicPr>
            <p:cNvPr id="9" name="Graphic 8" descr="Hourglass 30% with solid fill">
              <a:extLst>
                <a:ext uri="{FF2B5EF4-FFF2-40B4-BE49-F238E27FC236}">
                  <a16:creationId xmlns:a16="http://schemas.microsoft.com/office/drawing/2014/main" id="{33B2D9EB-34D2-A7DF-F290-0A87ADE2FAF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968939" y="2684896"/>
              <a:ext cx="914400" cy="9144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EDAD109-7CF2-639E-BDA7-234C261A7622}"/>
                </a:ext>
              </a:extLst>
            </p:cNvPr>
            <p:cNvSpPr txBox="1"/>
            <p:nvPr/>
          </p:nvSpPr>
          <p:spPr>
            <a:xfrm>
              <a:off x="4709772" y="3595175"/>
              <a:ext cx="166467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Could last 1-2 weeks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6845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18000">
        <p159:morph option="byObject"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Conjunctivitis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73641" y="0"/>
            <a:ext cx="3507014" cy="3907536"/>
          </a:xfrm>
          <a:prstGeom prst="rect">
            <a:avLst/>
          </a:pr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A6818-D326-C24F-074C-3EBF7756E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6990" y="2441448"/>
            <a:ext cx="6755626" cy="745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Conjunctivitis affects the eyes and can last up to two weeks. It’s rarely anything too serious.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F9B0DDF-C307-2E83-6DA2-DF5DDBE8A5EC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373F25-18AE-10AC-ED09-DC38190A3FBD}"/>
              </a:ext>
            </a:extLst>
          </p:cNvPr>
          <p:cNvCxnSpPr>
            <a:cxnSpLocks/>
          </p:cNvCxnSpPr>
          <p:nvPr/>
        </p:nvCxnSpPr>
        <p:spPr>
          <a:xfrm>
            <a:off x="6961342" y="4059487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9308BBE-CCD8-3022-5E98-40539DEA4E48}"/>
              </a:ext>
            </a:extLst>
          </p:cNvPr>
          <p:cNvCxnSpPr>
            <a:cxnSpLocks/>
          </p:cNvCxnSpPr>
          <p:nvPr/>
        </p:nvCxnSpPr>
        <p:spPr>
          <a:xfrm>
            <a:off x="9225154" y="4059487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FC2AD28-4390-2BBD-FE67-21998B05D8BC}"/>
              </a:ext>
            </a:extLst>
          </p:cNvPr>
          <p:cNvGrpSpPr/>
          <p:nvPr/>
        </p:nvGrpSpPr>
        <p:grpSpPr>
          <a:xfrm>
            <a:off x="4797494" y="3043349"/>
            <a:ext cx="2140199" cy="2815010"/>
            <a:chOff x="4797494" y="3043349"/>
            <a:chExt cx="2140199" cy="2815010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1E8E3DF6-0CBC-3877-0F03-E6C4DD081911}"/>
                </a:ext>
              </a:extLst>
            </p:cNvPr>
            <p:cNvSpPr txBox="1">
              <a:spLocks/>
            </p:cNvSpPr>
            <p:nvPr/>
          </p:nvSpPr>
          <p:spPr>
            <a:xfrm>
              <a:off x="4797494" y="3907536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Gently clean eyes with boiled water that has cooled.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Avoid rubbing your eyes.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Wash your hands regularly.</a:t>
              </a:r>
            </a:p>
          </p:txBody>
        </p:sp>
        <p:pic>
          <p:nvPicPr>
            <p:cNvPr id="14" name="Graphic 13" descr="Thumbs up sign with solid fill">
              <a:extLst>
                <a:ext uri="{FF2B5EF4-FFF2-40B4-BE49-F238E27FC236}">
                  <a16:creationId xmlns:a16="http://schemas.microsoft.com/office/drawing/2014/main" id="{C1270F0A-0CB4-19F7-FF45-9D5D1A8CF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10393" y="3043349"/>
              <a:ext cx="914400" cy="91440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F4EABBE-C2D5-A171-FC49-0D690A6A0CF2}"/>
              </a:ext>
            </a:extLst>
          </p:cNvPr>
          <p:cNvGrpSpPr/>
          <p:nvPr/>
        </p:nvGrpSpPr>
        <p:grpSpPr>
          <a:xfrm>
            <a:off x="7084955" y="3059321"/>
            <a:ext cx="2140199" cy="3271810"/>
            <a:chOff x="7084955" y="3059321"/>
            <a:chExt cx="2140199" cy="3271810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E6E7A12B-5B30-17F5-9916-17F6CD870690}"/>
                </a:ext>
              </a:extLst>
            </p:cNvPr>
            <p:cNvSpPr txBox="1">
              <a:spLocks/>
            </p:cNvSpPr>
            <p:nvPr/>
          </p:nvSpPr>
          <p:spPr>
            <a:xfrm>
              <a:off x="7084955" y="3910169"/>
              <a:ext cx="2140199" cy="24209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if you wear contact lenses and have red spots on your eyelids.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Symptoms last longer than 2 weeks.</a:t>
              </a:r>
            </a:p>
          </p:txBody>
        </p:sp>
        <p:pic>
          <p:nvPicPr>
            <p:cNvPr id="15" name="Graphic 14" descr="Doctor male with solid fill">
              <a:extLst>
                <a:ext uri="{FF2B5EF4-FFF2-40B4-BE49-F238E27FC236}">
                  <a16:creationId xmlns:a16="http://schemas.microsoft.com/office/drawing/2014/main" id="{B48BD488-8EE9-D8EF-804D-B6860C5D7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621868" y="3059321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CE91F04-1BB5-31B1-7ED7-4C934D863005}"/>
              </a:ext>
            </a:extLst>
          </p:cNvPr>
          <p:cNvGrpSpPr/>
          <p:nvPr/>
        </p:nvGrpSpPr>
        <p:grpSpPr>
          <a:xfrm>
            <a:off x="9372417" y="2993136"/>
            <a:ext cx="2140199" cy="2858534"/>
            <a:chOff x="9372417" y="2993136"/>
            <a:chExt cx="2140199" cy="2858534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4C559132-BB19-6EF5-F8F9-C06E57428B32}"/>
                </a:ext>
              </a:extLst>
            </p:cNvPr>
            <p:cNvSpPr txBox="1">
              <a:spLocks/>
            </p:cNvSpPr>
            <p:nvPr/>
          </p:nvSpPr>
          <p:spPr>
            <a:xfrm>
              <a:off x="9372417" y="3957749"/>
              <a:ext cx="2140199" cy="189392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urgent advice if you: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Have pain in the eyes.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Become sensitive to light.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Have changes to your vision.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6" name="Graphic 15" descr="Medical with solid fill">
              <a:extLst>
                <a:ext uri="{FF2B5EF4-FFF2-40B4-BE49-F238E27FC236}">
                  <a16:creationId xmlns:a16="http://schemas.microsoft.com/office/drawing/2014/main" id="{D0CD5963-6458-DD6A-0C36-4F274CCC39B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985316" y="2993136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9144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C1364A-3E3D-4F0D-8776-78AF3A27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01" y="329184"/>
            <a:ext cx="675562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Constipation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7DC6FF-8B5B-5601-1498-5A78633E8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73641" y="0"/>
            <a:ext cx="3507014" cy="3907536"/>
          </a:xfrm>
          <a:prstGeom prst="rect">
            <a:avLst/>
          </a:pr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7494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64747"/>
            <a:ext cx="3995928" cy="146850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2D8B57F-1259-6B37-B10F-3FF701408DD0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F403DC3-E2B4-B823-1C6A-FF35BDFAF8A1}"/>
              </a:ext>
            </a:extLst>
          </p:cNvPr>
          <p:cNvCxnSpPr>
            <a:cxnSpLocks/>
          </p:cNvCxnSpPr>
          <p:nvPr/>
        </p:nvCxnSpPr>
        <p:spPr>
          <a:xfrm>
            <a:off x="6734919" y="3660594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D9E96E-D86D-E6A6-1409-941CBD45EFA2}"/>
              </a:ext>
            </a:extLst>
          </p:cNvPr>
          <p:cNvCxnSpPr>
            <a:cxnSpLocks/>
          </p:cNvCxnSpPr>
          <p:nvPr/>
        </p:nvCxnSpPr>
        <p:spPr>
          <a:xfrm>
            <a:off x="9129776" y="3660594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09B0708-E30C-C7C0-BB51-787C168720E1}"/>
              </a:ext>
            </a:extLst>
          </p:cNvPr>
          <p:cNvGrpSpPr/>
          <p:nvPr/>
        </p:nvGrpSpPr>
        <p:grpSpPr>
          <a:xfrm>
            <a:off x="4527529" y="2697360"/>
            <a:ext cx="2140199" cy="2914059"/>
            <a:chOff x="4527529" y="2697360"/>
            <a:chExt cx="2140199" cy="2914059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F900D7A1-894D-778A-F396-7B59DD3EF672}"/>
                </a:ext>
              </a:extLst>
            </p:cNvPr>
            <p:cNvSpPr txBox="1">
              <a:spLocks/>
            </p:cNvSpPr>
            <p:nvPr/>
          </p:nvSpPr>
          <p:spPr>
            <a:xfrm>
              <a:off x="4527529" y="3660596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Eat more </a:t>
              </a:r>
              <a:r>
                <a:rPr 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fibre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, such as fruit and vegetables.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Drink plenty of water. </a:t>
              </a:r>
            </a:p>
          </p:txBody>
        </p:sp>
        <p:pic>
          <p:nvPicPr>
            <p:cNvPr id="17" name="Graphic 16" descr="Thumbs up sign with solid fill">
              <a:extLst>
                <a:ext uri="{FF2B5EF4-FFF2-40B4-BE49-F238E27FC236}">
                  <a16:creationId xmlns:a16="http://schemas.microsoft.com/office/drawing/2014/main" id="{3CB00419-097F-1116-0050-F544DABED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22772" y="2697360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DC32CD-44F2-6DED-D713-D9FF48C467D9}"/>
              </a:ext>
            </a:extLst>
          </p:cNvPr>
          <p:cNvGrpSpPr/>
          <p:nvPr/>
        </p:nvGrpSpPr>
        <p:grpSpPr>
          <a:xfrm>
            <a:off x="6879289" y="2697360"/>
            <a:ext cx="2140199" cy="2914058"/>
            <a:chOff x="6879289" y="2697360"/>
            <a:chExt cx="2140199" cy="2914058"/>
          </a:xfrm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ED463831-32AA-7689-0C68-E4A9428DD9FD}"/>
                </a:ext>
              </a:extLst>
            </p:cNvPr>
            <p:cNvSpPr txBox="1">
              <a:spLocks/>
            </p:cNvSpPr>
            <p:nvPr/>
          </p:nvSpPr>
          <p:spPr>
            <a:xfrm>
              <a:off x="6879289" y="3660595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Paracetamol will help relieve pain.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Your pharmacy can recommend over the counter medicines to help.</a:t>
              </a:r>
            </a:p>
          </p:txBody>
        </p:sp>
        <p:pic>
          <p:nvPicPr>
            <p:cNvPr id="18" name="Graphic 17" descr="Medicine with solid fill">
              <a:extLst>
                <a:ext uri="{FF2B5EF4-FFF2-40B4-BE49-F238E27FC236}">
                  <a16:creationId xmlns:a16="http://schemas.microsoft.com/office/drawing/2014/main" id="{51CE9567-A940-EBB4-CE1F-9DD8CEBE405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492188" y="2697360"/>
              <a:ext cx="914400" cy="914400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4FBE996-1899-0086-A996-AC0E310841D2}"/>
              </a:ext>
            </a:extLst>
          </p:cNvPr>
          <p:cNvGrpSpPr/>
          <p:nvPr/>
        </p:nvGrpSpPr>
        <p:grpSpPr>
          <a:xfrm>
            <a:off x="9231049" y="2697360"/>
            <a:ext cx="2140199" cy="3581520"/>
            <a:chOff x="9231049" y="2697360"/>
            <a:chExt cx="2140199" cy="3581520"/>
          </a:xfrm>
        </p:grpSpPr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D1B2376E-BCA7-C01A-F820-E67CC040FACD}"/>
                </a:ext>
              </a:extLst>
            </p:cNvPr>
            <p:cNvSpPr txBox="1">
              <a:spLocks/>
            </p:cNvSpPr>
            <p:nvPr/>
          </p:nvSpPr>
          <p:spPr>
            <a:xfrm>
              <a:off x="9231049" y="3660594"/>
              <a:ext cx="2140199" cy="261828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your GP if: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lasts longer than 6 weeks.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Your tummy is swollen.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are taking new medication.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You’ve been losing weight for no reason.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notice blood in your poo.</a:t>
              </a:r>
            </a:p>
          </p:txBody>
        </p:sp>
        <p:pic>
          <p:nvPicPr>
            <p:cNvPr id="19" name="Graphic 18" descr="Doctor male with solid fill">
              <a:extLst>
                <a:ext uri="{FF2B5EF4-FFF2-40B4-BE49-F238E27FC236}">
                  <a16:creationId xmlns:a16="http://schemas.microsoft.com/office/drawing/2014/main" id="{1A83E021-0D5A-2796-4A60-3EAC08ABF81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843948" y="269736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11682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2A472-9FEA-391C-D41F-4992EF3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Coughs</a:t>
            </a:r>
            <a:endParaRPr lang="en-GB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C9100E-9A30-61A6-DDF9-0DFD0251A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8177401" y="329183"/>
            <a:ext cx="3387094" cy="3429969"/>
          </a:xfrm>
          <a:prstGeom prst="rect">
            <a:avLst/>
          </a:prstGeom>
        </p:spPr>
      </p:pic>
      <p:pic>
        <p:nvPicPr>
          <p:cNvPr id="4" name="Picture 3" descr="A colorful text with bubbles&#10;&#10;Description automatically generated with medium confidence">
            <a:extLst>
              <a:ext uri="{FF2B5EF4-FFF2-40B4-BE49-F238E27FC236}">
                <a16:creationId xmlns:a16="http://schemas.microsoft.com/office/drawing/2014/main" id="{C0DDC2A2-B843-D464-9422-6B1E92D00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4433077"/>
            <a:ext cx="3995928" cy="146850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6FF48E-4BBB-56CB-3467-09A5A3F1C3BD}"/>
              </a:ext>
            </a:extLst>
          </p:cNvPr>
          <p:cNvSpPr txBox="1">
            <a:spLocks/>
          </p:cNvSpPr>
          <p:nvPr/>
        </p:nvSpPr>
        <p:spPr>
          <a:xfrm>
            <a:off x="484632" y="6200010"/>
            <a:ext cx="7156412" cy="49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 more 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www.healthierlsc.co.uk/winter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47F6AE-9A3A-9A96-8CD5-315282C5D1A7}"/>
              </a:ext>
            </a:extLst>
          </p:cNvPr>
          <p:cNvCxnSpPr>
            <a:cxnSpLocks/>
          </p:cNvCxnSpPr>
          <p:nvPr/>
        </p:nvCxnSpPr>
        <p:spPr>
          <a:xfrm>
            <a:off x="2767704" y="3342731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976F37B-6453-AC73-9B78-B4FC7993AC4E}"/>
              </a:ext>
            </a:extLst>
          </p:cNvPr>
          <p:cNvCxnSpPr>
            <a:cxnSpLocks/>
          </p:cNvCxnSpPr>
          <p:nvPr/>
        </p:nvCxnSpPr>
        <p:spPr>
          <a:xfrm>
            <a:off x="5002020" y="3342731"/>
            <a:ext cx="0" cy="179887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A90F411-4CE1-AD56-2C47-12C7FC614BB5}"/>
              </a:ext>
            </a:extLst>
          </p:cNvPr>
          <p:cNvGrpSpPr/>
          <p:nvPr/>
        </p:nvGrpSpPr>
        <p:grpSpPr>
          <a:xfrm>
            <a:off x="2861821" y="2437613"/>
            <a:ext cx="2140199" cy="2981783"/>
            <a:chOff x="2861821" y="2437613"/>
            <a:chExt cx="2140199" cy="2981783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A057994-89AA-0726-303D-C9D5CF5344DD}"/>
                </a:ext>
              </a:extLst>
            </p:cNvPr>
            <p:cNvSpPr txBox="1">
              <a:spLocks/>
            </p:cNvSpPr>
            <p:nvPr/>
          </p:nvSpPr>
          <p:spPr>
            <a:xfrm>
              <a:off x="2861821" y="3468573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 a GP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 does not improve after 3 weeks.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You’re losing weight for no reason.</a:t>
              </a:r>
            </a:p>
          </p:txBody>
        </p:sp>
        <p:pic>
          <p:nvPicPr>
            <p:cNvPr id="16" name="Graphic 15" descr="Doctor male with solid fill">
              <a:extLst>
                <a:ext uri="{FF2B5EF4-FFF2-40B4-BE49-F238E27FC236}">
                  <a16:creationId xmlns:a16="http://schemas.microsoft.com/office/drawing/2014/main" id="{C8A3D504-30E9-3F85-E6B5-58DF1DDEC0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410450" y="2437613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7C47A87-2C0A-1BB3-9AE3-8F85CDE683CA}"/>
              </a:ext>
            </a:extLst>
          </p:cNvPr>
          <p:cNvGrpSpPr/>
          <p:nvPr/>
        </p:nvGrpSpPr>
        <p:grpSpPr>
          <a:xfrm>
            <a:off x="627505" y="2437613"/>
            <a:ext cx="2140199" cy="2981783"/>
            <a:chOff x="627505" y="2437613"/>
            <a:chExt cx="2140199" cy="2981783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F24028C2-9396-9F30-5061-D4EEC226F32F}"/>
                </a:ext>
              </a:extLst>
            </p:cNvPr>
            <p:cNvSpPr txBox="1">
              <a:spLocks/>
            </p:cNvSpPr>
            <p:nvPr/>
          </p:nvSpPr>
          <p:spPr>
            <a:xfrm>
              <a:off x="627505" y="3468573"/>
              <a:ext cx="2140199" cy="195082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Should only last a few weeks.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Drink lemon and honey in hot water.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Lozenges from your pharmacist will help.</a:t>
              </a:r>
            </a:p>
          </p:txBody>
        </p:sp>
        <p:pic>
          <p:nvPicPr>
            <p:cNvPr id="17" name="Graphic 16" descr="Thumbs up sign with solid fill">
              <a:extLst>
                <a:ext uri="{FF2B5EF4-FFF2-40B4-BE49-F238E27FC236}">
                  <a16:creationId xmlns:a16="http://schemas.microsoft.com/office/drawing/2014/main" id="{6B622CC1-298B-1A62-ADDE-F3EDE08541C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85609" y="2437613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4E772B5-79F2-207F-6CBB-1C5176FC0AEC}"/>
              </a:ext>
            </a:extLst>
          </p:cNvPr>
          <p:cNvGrpSpPr/>
          <p:nvPr/>
        </p:nvGrpSpPr>
        <p:grpSpPr>
          <a:xfrm>
            <a:off x="5099184" y="2428331"/>
            <a:ext cx="2140199" cy="3383994"/>
            <a:chOff x="5099184" y="2428331"/>
            <a:chExt cx="2140199" cy="3383994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946DC70A-7C74-DA1E-5FE7-4A5E637858C1}"/>
                </a:ext>
              </a:extLst>
            </p:cNvPr>
            <p:cNvSpPr txBox="1">
              <a:spLocks/>
            </p:cNvSpPr>
            <p:nvPr/>
          </p:nvSpPr>
          <p:spPr>
            <a:xfrm>
              <a:off x="5099184" y="3468573"/>
              <a:ext cx="2140199" cy="234375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Seek urgent advice through NHS 111 if: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have choked on something.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cough up blood.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You have chest or shoulder pain.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It’s difficult to breathe.</a:t>
              </a:r>
            </a:p>
          </p:txBody>
        </p:sp>
        <p:pic>
          <p:nvPicPr>
            <p:cNvPr id="18" name="Graphic 17" descr="Medical with solid fill">
              <a:extLst>
                <a:ext uri="{FF2B5EF4-FFF2-40B4-BE49-F238E27FC236}">
                  <a16:creationId xmlns:a16="http://schemas.microsoft.com/office/drawing/2014/main" id="{5CCF1BD2-41E6-F33C-3136-CCBB40BF89C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637276" y="2428331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79769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000">
        <p159:morph option="byObject"/>
      </p:transition>
    </mc:Choice>
    <mc:Fallback xmlns="">
      <p:transition spd="slow" advTm="1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0E60392A1ED428AC9BF7EBA5702C0" ma:contentTypeVersion="16" ma:contentTypeDescription="Create a new document." ma:contentTypeScope="" ma:versionID="0caa9a0de6e8ba9a7e732beb9e8a4542">
  <xsd:schema xmlns:xsd="http://www.w3.org/2001/XMLSchema" xmlns:xs="http://www.w3.org/2001/XMLSchema" xmlns:p="http://schemas.microsoft.com/office/2006/metadata/properties" xmlns:ns1="http://schemas.microsoft.com/sharepoint/v3" xmlns:ns2="510de0c8-b2e9-4bee-bf53-ff719fb7432c" xmlns:ns3="49cc8b57-c847-4c59-8097-92f5c626b493" targetNamespace="http://schemas.microsoft.com/office/2006/metadata/properties" ma:root="true" ma:fieldsID="cdc74cc952315b7a05b2d96227be6c6d" ns1:_="" ns2:_="" ns3:_="">
    <xsd:import namespace="http://schemas.microsoft.com/sharepoint/v3"/>
    <xsd:import namespace="510de0c8-b2e9-4bee-bf53-ff719fb7432c"/>
    <xsd:import namespace="49cc8b57-c847-4c59-8097-92f5c626b4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de0c8-b2e9-4bee-bf53-ff719fb743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cc8b57-c847-4c59-8097-92f5c626b49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8cab1d6-38e1-4415-8211-6918ebc21b8b}" ma:internalName="TaxCatchAll" ma:showField="CatchAllData" ma:web="49cc8b57-c847-4c59-8097-92f5c626b4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cc8b57-c847-4c59-8097-92f5c626b493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510de0c8-b2e9-4bee-bf53-ff719fb743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52898D9-6DDA-4BDA-8B3A-C60BF919E7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10de0c8-b2e9-4bee-bf53-ff719fb7432c"/>
    <ds:schemaRef ds:uri="49cc8b57-c847-4c59-8097-92f5c626b4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F9ACC1-2417-469F-ABDD-05D6BA080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837CD0-47A3-462B-8B7E-3766BD1DCF49}">
  <ds:schemaRefs>
    <ds:schemaRef ds:uri="http://schemas.microsoft.com/office/2006/metadata/properties"/>
    <ds:schemaRef ds:uri="http://schemas.microsoft.com/office/infopath/2007/PartnerControls"/>
    <ds:schemaRef ds:uri="49cc8b57-c847-4c59-8097-92f5c626b493"/>
    <ds:schemaRef ds:uri="http://schemas.microsoft.com/sharepoint/v3"/>
    <ds:schemaRef ds:uri="510de0c8-b2e9-4bee-bf53-ff719fb7432c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4875</TotalTime>
  <Words>1598</Words>
  <Application>Microsoft Office PowerPoint</Application>
  <PresentationFormat>Widescreen</PresentationFormat>
  <Paragraphs>191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Self-care</vt:lpstr>
      <vt:lpstr>Athlete’s foot</vt:lpstr>
      <vt:lpstr>Back pain</vt:lpstr>
      <vt:lpstr>Bites and stings</vt:lpstr>
      <vt:lpstr>Chicken pox</vt:lpstr>
      <vt:lpstr>Colds</vt:lpstr>
      <vt:lpstr>Conjunctivitis</vt:lpstr>
      <vt:lpstr>Constipation</vt:lpstr>
      <vt:lpstr>Coughs</vt:lpstr>
      <vt:lpstr>Cradle cap</vt:lpstr>
      <vt:lpstr>Ear infections</vt:lpstr>
      <vt:lpstr>Ear wax</vt:lpstr>
      <vt:lpstr>Fever in children</vt:lpstr>
      <vt:lpstr>Headaches</vt:lpstr>
      <vt:lpstr>Heartburn and indigestion</vt:lpstr>
      <vt:lpstr>Long-term conditions</vt:lpstr>
      <vt:lpstr>Preventing falls</vt:lpstr>
      <vt:lpstr>Sore throat</vt:lpstr>
      <vt:lpstr>Sprains and strains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 Richard (ELHT) Coms&amp;Marketing</dc:creator>
  <cp:lastModifiedBy>SKELTON, Nathan (NHS LANCASHIRE AND SOUTH CUMBRIA ICB - 00R)</cp:lastModifiedBy>
  <cp:revision>2</cp:revision>
  <dcterms:created xsi:type="dcterms:W3CDTF">2023-10-13T15:04:58Z</dcterms:created>
  <dcterms:modified xsi:type="dcterms:W3CDTF">2023-11-07T10:03:23Z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0x01010001B0E60392A1ED428AC9BF7EBA5702C0</vt:lpwstr>
  </property>
  <property fmtid="{D5CDD505-2E9C-101B-9397-08002B2CF9AE}" pid="3" name="MediaServiceImageTags">
    <vt:lpwstr/>
  </property>
</Properties>
</file>