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3"/>
  </p:sldMasterIdLst>
  <p:sldIdLst>
    <p:sldId id="260" r:id="rId4"/>
    <p:sldId id="261" r:id="rId5"/>
    <p:sldId id="262" r:id="rId6"/>
    <p:sldId id="263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B2A"/>
    <a:srgbClr val="77CCCC"/>
    <a:srgbClr val="FFC60B"/>
    <a:srgbClr val="277151"/>
    <a:srgbClr val="EF483E"/>
    <a:srgbClr val="F68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3ABE97-5B9A-4E89-A042-8E99BF4E6B20}" v="142" dt="2023-11-27T11:26:22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9"/>
    <p:restoredTop sz="96327"/>
  </p:normalViewPr>
  <p:slideViewPr>
    <p:cSldViewPr snapToGrid="0">
      <p:cViewPr varScale="1">
        <p:scale>
          <a:sx n="113" d="100"/>
          <a:sy n="113" d="100"/>
        </p:scale>
        <p:origin x="180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VIE, Laura (NHS LANCASHIRE AND SOUTH CUMBRIA INTEGRATED CARE BOARD)" userId="21b0ddae-e741-4ae9-9b7f-c15a8138e05c" providerId="ADAL" clId="{713ABE97-5B9A-4E89-A042-8E99BF4E6B20}"/>
    <pc:docChg chg="undo custSel addSld modSld">
      <pc:chgData name="HARVIE, Laura (NHS LANCASHIRE AND SOUTH CUMBRIA INTEGRATED CARE BOARD)" userId="21b0ddae-e741-4ae9-9b7f-c15a8138e05c" providerId="ADAL" clId="{713ABE97-5B9A-4E89-A042-8E99BF4E6B20}" dt="2023-11-27T11:26:46.538" v="193" actId="1076"/>
      <pc:docMkLst>
        <pc:docMk/>
      </pc:docMkLst>
      <pc:sldChg chg="modSp mod">
        <pc:chgData name="HARVIE, Laura (NHS LANCASHIRE AND SOUTH CUMBRIA INTEGRATED CARE BOARD)" userId="21b0ddae-e741-4ae9-9b7f-c15a8138e05c" providerId="ADAL" clId="{713ABE97-5B9A-4E89-A042-8E99BF4E6B20}" dt="2023-11-27T09:52:18.817" v="11" actId="20577"/>
        <pc:sldMkLst>
          <pc:docMk/>
          <pc:sldMk cId="1255131155" sldId="260"/>
        </pc:sldMkLst>
        <pc:spChg chg="mod">
          <ac:chgData name="HARVIE, Laura (NHS LANCASHIRE AND SOUTH CUMBRIA INTEGRATED CARE BOARD)" userId="21b0ddae-e741-4ae9-9b7f-c15a8138e05c" providerId="ADAL" clId="{713ABE97-5B9A-4E89-A042-8E99BF4E6B20}" dt="2023-11-27T09:52:18.817" v="11" actId="20577"/>
          <ac:spMkLst>
            <pc:docMk/>
            <pc:sldMk cId="1255131155" sldId="260"/>
            <ac:spMk id="7" creationId="{0BEF42B4-61EB-54B7-EB1E-57A90A128517}"/>
          </ac:spMkLst>
        </pc:spChg>
      </pc:sldChg>
      <pc:sldChg chg="modSp mod">
        <pc:chgData name="HARVIE, Laura (NHS LANCASHIRE AND SOUTH CUMBRIA INTEGRATED CARE BOARD)" userId="21b0ddae-e741-4ae9-9b7f-c15a8138e05c" providerId="ADAL" clId="{713ABE97-5B9A-4E89-A042-8E99BF4E6B20}" dt="2023-11-27T09:53:20.413" v="64" actId="6549"/>
        <pc:sldMkLst>
          <pc:docMk/>
          <pc:sldMk cId="1354790026" sldId="261"/>
        </pc:sldMkLst>
        <pc:spChg chg="mod">
          <ac:chgData name="HARVIE, Laura (NHS LANCASHIRE AND SOUTH CUMBRIA INTEGRATED CARE BOARD)" userId="21b0ddae-e741-4ae9-9b7f-c15a8138e05c" providerId="ADAL" clId="{713ABE97-5B9A-4E89-A042-8E99BF4E6B20}" dt="2023-11-27T09:53:20.413" v="64" actId="6549"/>
          <ac:spMkLst>
            <pc:docMk/>
            <pc:sldMk cId="1354790026" sldId="261"/>
            <ac:spMk id="7" creationId="{0BEF42B4-61EB-54B7-EB1E-57A90A128517}"/>
          </ac:spMkLst>
        </pc:spChg>
      </pc:sldChg>
      <pc:sldChg chg="modSp">
        <pc:chgData name="HARVIE, Laura (NHS LANCASHIRE AND SOUTH CUMBRIA INTEGRATED CARE BOARD)" userId="21b0ddae-e741-4ae9-9b7f-c15a8138e05c" providerId="ADAL" clId="{713ABE97-5B9A-4E89-A042-8E99BF4E6B20}" dt="2023-11-27T09:53:49.890" v="76" actId="20577"/>
        <pc:sldMkLst>
          <pc:docMk/>
          <pc:sldMk cId="1343608000" sldId="262"/>
        </pc:sldMkLst>
        <pc:spChg chg="mod">
          <ac:chgData name="HARVIE, Laura (NHS LANCASHIRE AND SOUTH CUMBRIA INTEGRATED CARE BOARD)" userId="21b0ddae-e741-4ae9-9b7f-c15a8138e05c" providerId="ADAL" clId="{713ABE97-5B9A-4E89-A042-8E99BF4E6B20}" dt="2023-11-27T09:53:49.890" v="76" actId="20577"/>
          <ac:spMkLst>
            <pc:docMk/>
            <pc:sldMk cId="1343608000" sldId="262"/>
            <ac:spMk id="5" creationId="{1DC101E4-DC91-270C-CA3D-DBD81C9E008F}"/>
          </ac:spMkLst>
        </pc:spChg>
      </pc:sldChg>
      <pc:sldChg chg="modSp mod modAnim">
        <pc:chgData name="HARVIE, Laura (NHS LANCASHIRE AND SOUTH CUMBRIA INTEGRATED CARE BOARD)" userId="21b0ddae-e741-4ae9-9b7f-c15a8138e05c" providerId="ADAL" clId="{713ABE97-5B9A-4E89-A042-8E99BF4E6B20}" dt="2023-11-27T09:55:32.111" v="103" actId="20577"/>
        <pc:sldMkLst>
          <pc:docMk/>
          <pc:sldMk cId="1078990173" sldId="263"/>
        </pc:sldMkLst>
        <pc:spChg chg="mod">
          <ac:chgData name="HARVIE, Laura (NHS LANCASHIRE AND SOUTH CUMBRIA INTEGRATED CARE BOARD)" userId="21b0ddae-e741-4ae9-9b7f-c15a8138e05c" providerId="ADAL" clId="{713ABE97-5B9A-4E89-A042-8E99BF4E6B20}" dt="2023-11-27T09:55:32.111" v="103" actId="20577"/>
          <ac:spMkLst>
            <pc:docMk/>
            <pc:sldMk cId="1078990173" sldId="263"/>
            <ac:spMk id="7" creationId="{0BEF42B4-61EB-54B7-EB1E-57A90A128517}"/>
          </ac:spMkLst>
        </pc:spChg>
      </pc:sldChg>
      <pc:sldChg chg="addSp delSp modSp add mod modAnim">
        <pc:chgData name="HARVIE, Laura (NHS LANCASHIRE AND SOUTH CUMBRIA INTEGRATED CARE BOARD)" userId="21b0ddae-e741-4ae9-9b7f-c15a8138e05c" providerId="ADAL" clId="{713ABE97-5B9A-4E89-A042-8E99BF4E6B20}" dt="2023-11-27T11:26:46.538" v="193" actId="1076"/>
        <pc:sldMkLst>
          <pc:docMk/>
          <pc:sldMk cId="2935938749" sldId="265"/>
        </pc:sldMkLst>
        <pc:spChg chg="mod">
          <ac:chgData name="HARVIE, Laura (NHS LANCASHIRE AND SOUTH CUMBRIA INTEGRATED CARE BOARD)" userId="21b0ddae-e741-4ae9-9b7f-c15a8138e05c" providerId="ADAL" clId="{713ABE97-5B9A-4E89-A042-8E99BF4E6B20}" dt="2023-11-27T10:00:07.849" v="136" actId="20577"/>
          <ac:spMkLst>
            <pc:docMk/>
            <pc:sldMk cId="2935938749" sldId="265"/>
            <ac:spMk id="5" creationId="{A6EBA26E-36A5-2078-B57C-5BDA246E4732}"/>
          </ac:spMkLst>
        </pc:spChg>
        <pc:spChg chg="mod">
          <ac:chgData name="HARVIE, Laura (NHS LANCASHIRE AND SOUTH CUMBRIA INTEGRATED CARE BOARD)" userId="21b0ddae-e741-4ae9-9b7f-c15a8138e05c" providerId="ADAL" clId="{713ABE97-5B9A-4E89-A042-8E99BF4E6B20}" dt="2023-11-27T11:26:22.356" v="189" actId="13926"/>
          <ac:spMkLst>
            <pc:docMk/>
            <pc:sldMk cId="2935938749" sldId="265"/>
            <ac:spMk id="7" creationId="{0BEF42B4-61EB-54B7-EB1E-57A90A128517}"/>
          </ac:spMkLst>
        </pc:spChg>
        <pc:spChg chg="topLvl">
          <ac:chgData name="HARVIE, Laura (NHS LANCASHIRE AND SOUTH CUMBRIA INTEGRATED CARE BOARD)" userId="21b0ddae-e741-4ae9-9b7f-c15a8138e05c" providerId="ADAL" clId="{713ABE97-5B9A-4E89-A042-8E99BF4E6B20}" dt="2023-11-27T09:57:44.498" v="128" actId="478"/>
          <ac:spMkLst>
            <pc:docMk/>
            <pc:sldMk cId="2935938749" sldId="265"/>
            <ac:spMk id="19" creationId="{EE9DBFD0-0FD9-810B-17AA-41A37C83AC19}"/>
          </ac:spMkLst>
        </pc:spChg>
        <pc:grpChg chg="del">
          <ac:chgData name="HARVIE, Laura (NHS LANCASHIRE AND SOUTH CUMBRIA INTEGRATED CARE BOARD)" userId="21b0ddae-e741-4ae9-9b7f-c15a8138e05c" providerId="ADAL" clId="{713ABE97-5B9A-4E89-A042-8E99BF4E6B20}" dt="2023-11-27T09:57:44.498" v="128" actId="478"/>
          <ac:grpSpMkLst>
            <pc:docMk/>
            <pc:sldMk cId="2935938749" sldId="265"/>
            <ac:grpSpMk id="9" creationId="{EAF3C5D4-B0D9-DA60-5664-4AF5048FE065}"/>
          </ac:grpSpMkLst>
        </pc:grpChg>
        <pc:picChg chg="add mod">
          <ac:chgData name="HARVIE, Laura (NHS LANCASHIRE AND SOUTH CUMBRIA INTEGRATED CARE BOARD)" userId="21b0ddae-e741-4ae9-9b7f-c15a8138e05c" providerId="ADAL" clId="{713ABE97-5B9A-4E89-A042-8E99BF4E6B20}" dt="2023-11-27T11:14:37.866" v="161" actId="1076"/>
          <ac:picMkLst>
            <pc:docMk/>
            <pc:sldMk cId="2935938749" sldId="265"/>
            <ac:picMk id="4" creationId="{2258824B-3EB6-3E9F-6405-A33C87957587}"/>
          </ac:picMkLst>
        </pc:picChg>
        <pc:picChg chg="del topLvl">
          <ac:chgData name="HARVIE, Laura (NHS LANCASHIRE AND SOUTH CUMBRIA INTEGRATED CARE BOARD)" userId="21b0ddae-e741-4ae9-9b7f-c15a8138e05c" providerId="ADAL" clId="{713ABE97-5B9A-4E89-A042-8E99BF4E6B20}" dt="2023-11-27T09:57:44.498" v="128" actId="478"/>
          <ac:picMkLst>
            <pc:docMk/>
            <pc:sldMk cId="2935938749" sldId="265"/>
            <ac:picMk id="4" creationId="{FF4699D3-535E-9F31-2E7A-B497D1CF3877}"/>
          </ac:picMkLst>
        </pc:picChg>
        <pc:picChg chg="del">
          <ac:chgData name="HARVIE, Laura (NHS LANCASHIRE AND SOUTH CUMBRIA INTEGRATED CARE BOARD)" userId="21b0ddae-e741-4ae9-9b7f-c15a8138e05c" providerId="ADAL" clId="{713ABE97-5B9A-4E89-A042-8E99BF4E6B20}" dt="2023-11-27T11:14:22.134" v="159" actId="478"/>
          <ac:picMkLst>
            <pc:docMk/>
            <pc:sldMk cId="2935938749" sldId="265"/>
            <ac:picMk id="8" creationId="{C5B8C3A6-6C62-7D93-B91F-311BA1DF59C9}"/>
          </ac:picMkLst>
        </pc:picChg>
        <pc:picChg chg="add mod">
          <ac:chgData name="HARVIE, Laura (NHS LANCASHIRE AND SOUTH CUMBRIA INTEGRATED CARE BOARD)" userId="21b0ddae-e741-4ae9-9b7f-c15a8138e05c" providerId="ADAL" clId="{713ABE97-5B9A-4E89-A042-8E99BF4E6B20}" dt="2023-11-27T11:26:46.538" v="193" actId="1076"/>
          <ac:picMkLst>
            <pc:docMk/>
            <pc:sldMk cId="2935938749" sldId="265"/>
            <ac:picMk id="9" creationId="{75D480EE-C8BE-829F-3F01-3117B0BFE55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17CA-3790-2E82-9597-38FD5A6E6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25BC0-2145-8A3A-753A-14ADFE684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C009D-3E86-0D98-BB55-83D3CDF6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B8652-E0AA-E81B-3978-DED5A51F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77D18-4CF3-1DCE-5178-0C3C2FB5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80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391D8-B787-7C77-A3B8-10AA114C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C392C-F202-4E8A-5342-48C009B01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92C7A-CB26-C6BE-2B95-0A73C54E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92EA-446E-BC97-AFEC-A30DC363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D0F49-6C05-441D-088C-54D0609A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37414-81A9-C151-FDF0-513153057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DF8C8-908C-1164-5ECF-E1814B125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A285C-9AD5-CCD5-08DA-632F6E23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443D9-1F92-E2B0-E438-03B02BD3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0E32A-8AB1-EB89-643C-EA7C5255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96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D0B8-A523-3830-0743-CBA25BDF9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0247A-8FB9-B3CF-4AAD-F710B0E44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F77A1-C9D1-7AA8-8A0D-29754C7D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63E17-3866-82A0-E1D1-6A22E30D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4C999-FCAA-A23F-CE95-65B27E3B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76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16B6-FB90-FFDB-1454-79D00FD5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1E50A-7BB7-BEAE-8B86-92406851A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63635-2DE8-30FF-5E19-1966B903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34674-F632-0128-C5DD-82656970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44CB0-4B8A-D8EB-DEAA-76D37C85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25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9D715-E756-0304-D2F1-780B2133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A34BB-030E-EF18-7206-85D971EE5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5611E-BA4F-EFDC-6E8E-C0891A3D9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8B743-82BE-1D70-45D0-4B7C0874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0E207-F91D-9CAA-38D6-A1998F9D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E722A-2646-3423-2090-DB292999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8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A2F4-5DB6-0977-52EC-4E5A532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0C30D-6904-DB9A-6D87-B1D89EA76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5CA02-1CA2-7B07-A5E3-AA13D0272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4BCC4-8123-6704-77AE-7ADE3A7B6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4C7D8-F98E-307D-5D34-C993D5BAA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869A61-5AD3-3E2A-3DB6-D8B0F2574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3E473-D66D-CCB0-A4E0-0A1AE13E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E9F9E-7162-A5F3-A375-59CD4E69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43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3FD2-F6DC-9A11-6BF1-3C7039A9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F1429-ECA2-F6DF-0AE9-7BA293D8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85DED-BEE2-8D04-AC85-2F0DAC8F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38ABB-3307-E7DE-1DC5-393BE65B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31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48837F-58BA-E739-764C-4731DDB0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3A2C4-849A-3266-D0A5-2BBF8029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42F19-5379-D656-DC63-95C98C34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88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C5D0-92AF-5C63-6E11-CD77E6B9B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6C703-B1D3-9F37-C90A-CE05868AE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41A75-28C6-9EC3-1784-D13680BE8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A42C9-9C46-D3E2-B20C-611975B6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940D6-3CC7-2C95-B840-8E8C0AC2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94B3D-2E13-078E-0DC9-1687C3F1D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85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CD6F6-B39B-88EE-05E2-16C0BAB7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91C04-6F68-5C7A-2B36-6627DAC88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869C9-AAE4-1DE0-C9CE-CE2F12DD8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F2CE0-2B0F-5831-5A7F-35DC0560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5FD40-A59A-57A2-4AE7-AE253934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EAF6B-1095-69A8-09D0-178811E2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0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506733-F544-0741-340B-A769C1531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90DC9-9AD8-53C9-D3FD-9399E5834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3BE7E-E4EC-276E-415F-66E3E50A7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51D35-3395-2C41-B036-6B155F0A3E41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EE575-2AE9-123F-EFDC-B89954701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F9D32-010B-3A3C-CDBC-EAB2B8981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1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1141308-19FE-4AE4-FD73-DD6235C2D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927573" y="2568979"/>
            <a:ext cx="3424136" cy="36621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1B725-DAAB-A600-B021-44BC0386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1939723"/>
            <a:ext cx="5642312" cy="1597228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0070C0"/>
                </a:solidFill>
                <a:latin typeface="Frutiger LT Std 87 ExtraBlk Cn" panose="020B0906030504030204" pitchFamily="34" charset="0"/>
                <a:cs typeface="Arial" panose="020B0604020202020204" pitchFamily="34" charset="0"/>
              </a:rPr>
              <a:t>Making the most of primary care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EF42B4-61EB-54B7-EB1E-57A90A128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659" y="3854795"/>
            <a:ext cx="4505654" cy="237636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Primary care services include the GP practice, pharmacy, optometry and dentistry.</a:t>
            </a:r>
          </a:p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Knowing how to make the most of them means you will get the most appropriate care for your need. </a:t>
            </a:r>
          </a:p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It might mean you are seen quicker than waiting to see a GP.</a:t>
            </a:r>
          </a:p>
        </p:txBody>
      </p:sp>
      <p:pic>
        <p:nvPicPr>
          <p:cNvPr id="17" name="Picture 16" descr="A blue and green background&#10;&#10;Description automatically generated">
            <a:extLst>
              <a:ext uri="{FF2B5EF4-FFF2-40B4-BE49-F238E27FC236}">
                <a16:creationId xmlns:a16="http://schemas.microsoft.com/office/drawing/2014/main" id="{BF45D062-53A8-AF10-49B4-A8C74D1F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68" y="-44399"/>
            <a:ext cx="12409347" cy="1666279"/>
          </a:xfrm>
          <a:prstGeom prst="rect">
            <a:avLst/>
          </a:prstGeom>
        </p:spPr>
      </p:pic>
      <p:pic>
        <p:nvPicPr>
          <p:cNvPr id="18" name="Picture 17" descr="A colorful text with bubbles&#10;&#10;Description automatically generated with medium confidence">
            <a:extLst>
              <a:ext uri="{FF2B5EF4-FFF2-40B4-BE49-F238E27FC236}">
                <a16:creationId xmlns:a16="http://schemas.microsoft.com/office/drawing/2014/main" id="{7246BE99-F23F-55CF-DCCE-6FB897361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50" y="41923"/>
            <a:ext cx="4377430" cy="1605058"/>
          </a:xfrm>
          <a:prstGeom prst="rect">
            <a:avLst/>
          </a:prstGeom>
          <a:effectLst>
            <a:outerShdw blurRad="63500" dist="63500" dir="5400000" algn="t" rotWithShape="0">
              <a:prstClr val="black">
                <a:alpha val="3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695795-BA70-2398-23BE-55387EEAF5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68036" y="41923"/>
            <a:ext cx="1339145" cy="1485900"/>
          </a:xfrm>
          <a:prstGeom prst="rect">
            <a:avLst/>
          </a:prstGeom>
          <a:effectLst>
            <a:outerShdw blurRad="288570" dist="178727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131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888AC02-5094-0BC1-80D6-C282DCBFB26C}"/>
              </a:ext>
            </a:extLst>
          </p:cNvPr>
          <p:cNvGrpSpPr/>
          <p:nvPr/>
        </p:nvGrpSpPr>
        <p:grpSpPr>
          <a:xfrm>
            <a:off x="4334890" y="1400172"/>
            <a:ext cx="8763492" cy="5560355"/>
            <a:chOff x="4334890" y="1400172"/>
            <a:chExt cx="8763492" cy="5560355"/>
          </a:xfrm>
        </p:grpSpPr>
        <p:pic>
          <p:nvPicPr>
            <p:cNvPr id="6" name="Picture 5" descr="A group of people in medical uniforms&#10;&#10;Description automatically generated">
              <a:extLst>
                <a:ext uri="{FF2B5EF4-FFF2-40B4-BE49-F238E27FC236}">
                  <a16:creationId xmlns:a16="http://schemas.microsoft.com/office/drawing/2014/main" id="{703EBAB2-CCDC-9912-A945-F1682AC9A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630" b="22921"/>
            <a:stretch/>
          </p:blipFill>
          <p:spPr>
            <a:xfrm>
              <a:off x="4334891" y="1400172"/>
              <a:ext cx="8763491" cy="556035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9DBFD0-0FD9-810B-17AA-41A37C83AC19}"/>
                </a:ext>
              </a:extLst>
            </p:cNvPr>
            <p:cNvSpPr/>
            <p:nvPr/>
          </p:nvSpPr>
          <p:spPr>
            <a:xfrm flipH="1">
              <a:off x="4334890" y="1621880"/>
              <a:ext cx="2616516" cy="533864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1B725-DAAB-A600-B021-44BC0386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Frutiger LT Std 95 UltraBlack" panose="020B0904040504030204" pitchFamily="34" charset="0"/>
              </a:rPr>
              <a:t>GP appointments</a:t>
            </a:r>
          </a:p>
        </p:txBody>
      </p:sp>
      <p:pic>
        <p:nvPicPr>
          <p:cNvPr id="14" name="Picture 13" descr="A blue and green background&#10;&#10;Description automatically generated">
            <a:extLst>
              <a:ext uri="{FF2B5EF4-FFF2-40B4-BE49-F238E27FC236}">
                <a16:creationId xmlns:a16="http://schemas.microsoft.com/office/drawing/2014/main" id="{0A26E564-31A6-972D-6C3C-293E8DEAA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68" y="-44399"/>
            <a:ext cx="12409347" cy="1666279"/>
          </a:xfrm>
          <a:prstGeom prst="rect">
            <a:avLst/>
          </a:prstGeom>
        </p:spPr>
      </p:pic>
      <p:pic>
        <p:nvPicPr>
          <p:cNvPr id="16" name="Picture 15" descr="A colorful text with bubbles&#10;&#10;Description automatically generated with medium confidence">
            <a:extLst>
              <a:ext uri="{FF2B5EF4-FFF2-40B4-BE49-F238E27FC236}">
                <a16:creationId xmlns:a16="http://schemas.microsoft.com/office/drawing/2014/main" id="{EB250B10-3522-D636-8AF3-C53AAA059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30" y="49753"/>
            <a:ext cx="3043636" cy="1116000"/>
          </a:xfrm>
          <a:prstGeom prst="rect">
            <a:avLst/>
          </a:prstGeom>
          <a:effectLst>
            <a:outerShdw blurRad="63500" dist="63500" dir="5400000" algn="t" rotWithShape="0">
              <a:prstClr val="black">
                <a:alpha val="3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5FE790-8CBF-35E0-F480-E8A5506F1C52}"/>
              </a:ext>
            </a:extLst>
          </p:cNvPr>
          <p:cNvSpPr txBox="1"/>
          <p:nvPr/>
        </p:nvSpPr>
        <p:spPr>
          <a:xfrm>
            <a:off x="320160" y="1030840"/>
            <a:ext cx="3660103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7CCCC"/>
                </a:solidFill>
                <a:latin typeface="Frutiger LT Std 57 Cn" panose="020B0806030504030204" pitchFamily="34" charset="0"/>
              </a:rPr>
              <a:t>Making the most of primary care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EF42B4-61EB-54B7-EB1E-57A90A128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31404"/>
            <a:ext cx="4245077" cy="2773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You may not always need to see a doctor.</a:t>
            </a:r>
          </a:p>
          <a:p>
            <a:pPr marL="0" indent="0">
              <a:buNone/>
            </a:pPr>
            <a:r>
              <a:rPr lang="en-GB" dirty="0"/>
              <a:t>There are lots of different healthcare professionals who work at your GP practice and in the community.</a:t>
            </a:r>
          </a:p>
          <a:p>
            <a:pPr marL="0" indent="0">
              <a:buNone/>
            </a:pPr>
            <a:r>
              <a:rPr lang="en-GB" dirty="0"/>
              <a:t>The health navigator (receptionist) will be able to advise you on who is best to see.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50591D-6375-B529-901E-D18E0C4216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44136" y="45790"/>
            <a:ext cx="1339145" cy="1485900"/>
          </a:xfrm>
          <a:prstGeom prst="rect">
            <a:avLst/>
          </a:prstGeom>
          <a:effectLst>
            <a:outerShdw blurRad="288570" dist="178727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4790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4000">
        <p159:morph option="byObject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BF1611-775F-403F-235B-9818752D6952}"/>
              </a:ext>
            </a:extLst>
          </p:cNvPr>
          <p:cNvGrpSpPr/>
          <p:nvPr/>
        </p:nvGrpSpPr>
        <p:grpSpPr>
          <a:xfrm>
            <a:off x="-2328043" y="1344669"/>
            <a:ext cx="8871017" cy="5615858"/>
            <a:chOff x="-2328043" y="1344669"/>
            <a:chExt cx="8871017" cy="5615858"/>
          </a:xfrm>
        </p:grpSpPr>
        <p:pic>
          <p:nvPicPr>
            <p:cNvPr id="6" name="Picture 5" descr="A group of people in medical uniforms&#10;&#10;Description automatically generated">
              <a:extLst>
                <a:ext uri="{FF2B5EF4-FFF2-40B4-BE49-F238E27FC236}">
                  <a16:creationId xmlns:a16="http://schemas.microsoft.com/office/drawing/2014/main" id="{703EBAB2-CCDC-9912-A945-F1682AC9A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630" b="22921"/>
            <a:stretch/>
          </p:blipFill>
          <p:spPr>
            <a:xfrm>
              <a:off x="-2328043" y="1344669"/>
              <a:ext cx="8771509" cy="556035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9DBFD0-0FD9-810B-17AA-41A37C83AC19}"/>
                </a:ext>
              </a:extLst>
            </p:cNvPr>
            <p:cNvSpPr/>
            <p:nvPr/>
          </p:nvSpPr>
          <p:spPr>
            <a:xfrm>
              <a:off x="5122904" y="1621880"/>
              <a:ext cx="1420070" cy="533864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1B725-DAAB-A600-B021-44BC0386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Frutiger LT Std 95 UltraBlack" panose="020B0904040504030204" pitchFamily="34" charset="0"/>
              </a:rPr>
              <a:t>GP appointments</a:t>
            </a:r>
          </a:p>
        </p:txBody>
      </p:sp>
      <p:pic>
        <p:nvPicPr>
          <p:cNvPr id="14" name="Picture 13" descr="A blue and green background&#10;&#10;Description automatically generated">
            <a:extLst>
              <a:ext uri="{FF2B5EF4-FFF2-40B4-BE49-F238E27FC236}">
                <a16:creationId xmlns:a16="http://schemas.microsoft.com/office/drawing/2014/main" id="{0A26E564-31A6-972D-6C3C-293E8DEAA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68" y="-44399"/>
            <a:ext cx="12409347" cy="16662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B3FFC64-2F5E-2D3F-DA16-EA8AD5F96C30}"/>
              </a:ext>
            </a:extLst>
          </p:cNvPr>
          <p:cNvGrpSpPr/>
          <p:nvPr/>
        </p:nvGrpSpPr>
        <p:grpSpPr>
          <a:xfrm>
            <a:off x="227659" y="41287"/>
            <a:ext cx="3660103" cy="1350419"/>
            <a:chOff x="320160" y="49753"/>
            <a:chExt cx="3660103" cy="1350419"/>
          </a:xfrm>
        </p:grpSpPr>
        <p:pic>
          <p:nvPicPr>
            <p:cNvPr id="16" name="Picture 15" descr="A colorful text with bubbles&#10;&#10;Description automatically generated with medium confidence">
              <a:extLst>
                <a:ext uri="{FF2B5EF4-FFF2-40B4-BE49-F238E27FC236}">
                  <a16:creationId xmlns:a16="http://schemas.microsoft.com/office/drawing/2014/main" id="{EB250B10-3522-D636-8AF3-C53AAA059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330" y="49753"/>
              <a:ext cx="3043636" cy="1116000"/>
            </a:xfrm>
            <a:prstGeom prst="rect">
              <a:avLst/>
            </a:prstGeom>
            <a:effectLst>
              <a:outerShdw blurRad="63500" dist="63500" dir="5400000" algn="t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5FE790-8CBF-35E0-F480-E8A5506F1C52}"/>
                </a:ext>
              </a:extLst>
            </p:cNvPr>
            <p:cNvSpPr txBox="1"/>
            <p:nvPr/>
          </p:nvSpPr>
          <p:spPr>
            <a:xfrm>
              <a:off x="320160" y="1030840"/>
              <a:ext cx="3660103" cy="36933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77CCCC"/>
                  </a:solidFill>
                  <a:latin typeface="Frutiger LT Std 57 Cn" panose="020B0806030504030204" pitchFamily="34" charset="0"/>
                </a:rPr>
                <a:t>Making the most of primary care</a:t>
              </a: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EF42B4-61EB-54B7-EB1E-57A90A128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939" y="1617701"/>
            <a:ext cx="6022702" cy="9779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6000" dirty="0">
                <a:solidFill>
                  <a:srgbClr val="77CCCC"/>
                </a:solidFill>
                <a:latin typeface="Frutiger LT Std 57 Cn" panose="020B0806030504030204" pitchFamily="34" charset="0"/>
              </a:rPr>
              <a:t>Before you visit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101E4-DC91-270C-CA3D-DBD81C9E008F}"/>
              </a:ext>
            </a:extLst>
          </p:cNvPr>
          <p:cNvSpPr txBox="1"/>
          <p:nvPr/>
        </p:nvSpPr>
        <p:spPr>
          <a:xfrm>
            <a:off x="5729418" y="2599791"/>
            <a:ext cx="5570418" cy="3986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Listen to the advice of the health receptionist/navigator.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Arrive in plenty of time but be prepared for a short wait.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 about booking a double appointment if you have more than one thing to discuss.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notes of your symptoms, how long you’ve had them, things you’ve already tried, and any questions you have before you go and take them with you.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182758-4B61-1057-D3A1-EB5ECD0EB6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14561" y="45790"/>
            <a:ext cx="1339145" cy="1485900"/>
          </a:xfrm>
          <a:prstGeom prst="rect">
            <a:avLst/>
          </a:prstGeom>
          <a:effectLst>
            <a:outerShdw blurRad="288570" dist="178727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608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AF3C5D4-B0D9-DA60-5664-4AF5048FE065}"/>
              </a:ext>
            </a:extLst>
          </p:cNvPr>
          <p:cNvGrpSpPr/>
          <p:nvPr/>
        </p:nvGrpSpPr>
        <p:grpSpPr>
          <a:xfrm>
            <a:off x="4334890" y="1587476"/>
            <a:ext cx="8177489" cy="5373051"/>
            <a:chOff x="4334890" y="1587476"/>
            <a:chExt cx="8177489" cy="5373051"/>
          </a:xfrm>
        </p:grpSpPr>
        <p:pic>
          <p:nvPicPr>
            <p:cNvPr id="4" name="Picture 3" descr="A person talking to a customer at a pharmacy&#10;&#10;Description automatically generated">
              <a:extLst>
                <a:ext uri="{FF2B5EF4-FFF2-40B4-BE49-F238E27FC236}">
                  <a16:creationId xmlns:a16="http://schemas.microsoft.com/office/drawing/2014/main" id="{FF4699D3-535E-9F31-2E7A-B497D1CF3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572" b="20143"/>
            <a:stretch/>
          </p:blipFill>
          <p:spPr>
            <a:xfrm>
              <a:off x="4334890" y="1587476"/>
              <a:ext cx="8177489" cy="533864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9DBFD0-0FD9-810B-17AA-41A37C83AC19}"/>
                </a:ext>
              </a:extLst>
            </p:cNvPr>
            <p:cNvSpPr/>
            <p:nvPr/>
          </p:nvSpPr>
          <p:spPr>
            <a:xfrm flipH="1">
              <a:off x="4334890" y="1621880"/>
              <a:ext cx="2616516" cy="533864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1B725-DAAB-A600-B021-44BC0386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Frutiger LT Std 95 UltraBlack" panose="020B0904040504030204" pitchFamily="34" charset="0"/>
              </a:rPr>
              <a:t>GP appointments</a:t>
            </a:r>
          </a:p>
        </p:txBody>
      </p:sp>
      <p:pic>
        <p:nvPicPr>
          <p:cNvPr id="14" name="Picture 13" descr="A blue and green background&#10;&#10;Description automatically generated">
            <a:extLst>
              <a:ext uri="{FF2B5EF4-FFF2-40B4-BE49-F238E27FC236}">
                <a16:creationId xmlns:a16="http://schemas.microsoft.com/office/drawing/2014/main" id="{0A26E564-31A6-972D-6C3C-293E8DEAA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68" y="-44399"/>
            <a:ext cx="12546847" cy="16662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0D38E2-3F31-038C-EBF6-87F45552C9E9}"/>
              </a:ext>
            </a:extLst>
          </p:cNvPr>
          <p:cNvGrpSpPr/>
          <p:nvPr/>
        </p:nvGrpSpPr>
        <p:grpSpPr>
          <a:xfrm>
            <a:off x="6951406" y="95083"/>
            <a:ext cx="3660103" cy="1260189"/>
            <a:chOff x="320160" y="139983"/>
            <a:chExt cx="3660103" cy="1260189"/>
          </a:xfrm>
        </p:grpSpPr>
        <p:pic>
          <p:nvPicPr>
            <p:cNvPr id="16" name="Picture 15" descr="A colorful text with bubbles&#10;&#10;Description automatically generated with medium confidence">
              <a:extLst>
                <a:ext uri="{FF2B5EF4-FFF2-40B4-BE49-F238E27FC236}">
                  <a16:creationId xmlns:a16="http://schemas.microsoft.com/office/drawing/2014/main" id="{EB250B10-3522-D636-8AF3-C53AAA059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330" y="139983"/>
              <a:ext cx="3043636" cy="1116000"/>
            </a:xfrm>
            <a:prstGeom prst="rect">
              <a:avLst/>
            </a:prstGeom>
            <a:effectLst>
              <a:outerShdw blurRad="63500" dist="63500" dir="5400000" algn="t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5FE790-8CBF-35E0-F480-E8A5506F1C52}"/>
                </a:ext>
              </a:extLst>
            </p:cNvPr>
            <p:cNvSpPr txBox="1"/>
            <p:nvPr/>
          </p:nvSpPr>
          <p:spPr>
            <a:xfrm>
              <a:off x="320160" y="1030840"/>
              <a:ext cx="3660103" cy="36933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77CCCC"/>
                  </a:solidFill>
                  <a:latin typeface="Frutiger LT Std 57 Cn" panose="020B0806030504030204" pitchFamily="34" charset="0"/>
                </a:rPr>
                <a:t>Making the most of primary care</a:t>
              </a: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EF42B4-61EB-54B7-EB1E-57A90A128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85" y="2844231"/>
            <a:ext cx="4376890" cy="34851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Visit your local pharmacy if you have a minor illness like a cough, cold or sore throat.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Pharmacists are highly trained professionals who can manage minor illnesses with no need to contact the GP surgery.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6EBA26E-36A5-2078-B57C-5BDA246E4732}"/>
              </a:ext>
            </a:extLst>
          </p:cNvPr>
          <p:cNvSpPr txBox="1">
            <a:spLocks/>
          </p:cNvSpPr>
          <p:nvPr/>
        </p:nvSpPr>
        <p:spPr>
          <a:xfrm>
            <a:off x="560330" y="1669758"/>
            <a:ext cx="6022702" cy="9779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>
                <a:solidFill>
                  <a:srgbClr val="CBDB2A"/>
                </a:solidFill>
                <a:latin typeface="Frutiger LT Std 57 Cn" panose="020B0806030504030204" pitchFamily="34" charset="0"/>
              </a:rPr>
              <a:t>Visit a pharmacy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B8C3A6-6C62-7D93-B91F-311BA1DF59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52186" y="0"/>
            <a:ext cx="1432228" cy="1450357"/>
          </a:xfrm>
          <a:prstGeom prst="rect">
            <a:avLst/>
          </a:prstGeom>
          <a:effectLst>
            <a:outerShdw blurRad="288570" dist="178727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990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4000">
        <p159:morph option="byObject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E9DBFD0-0FD9-810B-17AA-41A37C83AC19}"/>
              </a:ext>
            </a:extLst>
          </p:cNvPr>
          <p:cNvSpPr/>
          <p:nvPr/>
        </p:nvSpPr>
        <p:spPr>
          <a:xfrm flipH="1">
            <a:off x="4334890" y="1621880"/>
            <a:ext cx="2616516" cy="533864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1B725-DAAB-A600-B021-44BC0386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Frutiger LT Std 95 UltraBlack" panose="020B0904040504030204" pitchFamily="34" charset="0"/>
              </a:rPr>
              <a:t>GP appointments</a:t>
            </a:r>
          </a:p>
        </p:txBody>
      </p:sp>
      <p:pic>
        <p:nvPicPr>
          <p:cNvPr id="14" name="Picture 13" descr="A blue and green background&#10;&#10;Description automatically generated">
            <a:extLst>
              <a:ext uri="{FF2B5EF4-FFF2-40B4-BE49-F238E27FC236}">
                <a16:creationId xmlns:a16="http://schemas.microsoft.com/office/drawing/2014/main" id="{0A26E564-31A6-972D-6C3C-293E8DEA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68" y="-44399"/>
            <a:ext cx="12546847" cy="16662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0D38E2-3F31-038C-EBF6-87F45552C9E9}"/>
              </a:ext>
            </a:extLst>
          </p:cNvPr>
          <p:cNvGrpSpPr/>
          <p:nvPr/>
        </p:nvGrpSpPr>
        <p:grpSpPr>
          <a:xfrm>
            <a:off x="6951406" y="95083"/>
            <a:ext cx="3660103" cy="1260189"/>
            <a:chOff x="320160" y="139983"/>
            <a:chExt cx="3660103" cy="1260189"/>
          </a:xfrm>
        </p:grpSpPr>
        <p:pic>
          <p:nvPicPr>
            <p:cNvPr id="16" name="Picture 15" descr="A colorful text with bubbles&#10;&#10;Description automatically generated with medium confidence">
              <a:extLst>
                <a:ext uri="{FF2B5EF4-FFF2-40B4-BE49-F238E27FC236}">
                  <a16:creationId xmlns:a16="http://schemas.microsoft.com/office/drawing/2014/main" id="{EB250B10-3522-D636-8AF3-C53AAA059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330" y="139983"/>
              <a:ext cx="3043636" cy="1116000"/>
            </a:xfrm>
            <a:prstGeom prst="rect">
              <a:avLst/>
            </a:prstGeom>
            <a:effectLst>
              <a:outerShdw blurRad="63500" dist="63500" dir="5400000" algn="t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5FE790-8CBF-35E0-F480-E8A5506F1C52}"/>
                </a:ext>
              </a:extLst>
            </p:cNvPr>
            <p:cNvSpPr txBox="1"/>
            <p:nvPr/>
          </p:nvSpPr>
          <p:spPr>
            <a:xfrm>
              <a:off x="320160" y="1030840"/>
              <a:ext cx="3660103" cy="36933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77CCCC"/>
                  </a:solidFill>
                  <a:latin typeface="Frutiger LT Std 57 Cn" panose="020B0806030504030204" pitchFamily="34" charset="0"/>
                </a:rPr>
                <a:t>Making the most of primary care</a:t>
              </a: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EF42B4-61EB-54B7-EB1E-57A90A128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84" y="2844231"/>
            <a:ext cx="7294715" cy="3485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Optical practices - also known as optometry practices or opticians - are usually the first place to contact to help you maintain good eye health, or to help you with eye or vision-related symptoms.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Consult your local optical practice if you have a red or sore eye.</a:t>
            </a:r>
            <a:endParaRPr lang="en-GB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6EBA26E-36A5-2078-B57C-5BDA246E4732}"/>
              </a:ext>
            </a:extLst>
          </p:cNvPr>
          <p:cNvSpPr txBox="1">
            <a:spLocks/>
          </p:cNvSpPr>
          <p:nvPr/>
        </p:nvSpPr>
        <p:spPr>
          <a:xfrm>
            <a:off x="560330" y="1669758"/>
            <a:ext cx="6022702" cy="9779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>
                <a:solidFill>
                  <a:srgbClr val="CBDB2A"/>
                </a:solidFill>
                <a:latin typeface="Frutiger LT Std 57 Cn" panose="020B0806030504030204" pitchFamily="34" charset="0"/>
              </a:rPr>
              <a:t>Eye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8824B-3EB6-3E9F-6405-A33C879575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30085" y="45790"/>
            <a:ext cx="1339145" cy="1485900"/>
          </a:xfrm>
          <a:prstGeom prst="rect">
            <a:avLst/>
          </a:prstGeom>
          <a:effectLst>
            <a:outerShdw blurRad="288570" dist="178727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person using an eye lens to check the eyes of a person">
            <a:extLst>
              <a:ext uri="{FF2B5EF4-FFF2-40B4-BE49-F238E27FC236}">
                <a16:creationId xmlns:a16="http://schemas.microsoft.com/office/drawing/2014/main" id="{75D480EE-C8BE-829F-3F01-3117B0BFE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470" y="1621879"/>
            <a:ext cx="393853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38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4000">
        <p159:morph option="byObject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B725-DAAB-A600-B021-44BC0386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Frutiger LT Std 95 UltraBlack" panose="020B0904040504030204" pitchFamily="34" charset="0"/>
              </a:rPr>
              <a:t>GP appointments</a:t>
            </a:r>
          </a:p>
        </p:txBody>
      </p:sp>
      <p:pic>
        <p:nvPicPr>
          <p:cNvPr id="14" name="Picture 13" descr="A blue and green background&#10;&#10;Description automatically generated">
            <a:extLst>
              <a:ext uri="{FF2B5EF4-FFF2-40B4-BE49-F238E27FC236}">
                <a16:creationId xmlns:a16="http://schemas.microsoft.com/office/drawing/2014/main" id="{0A26E564-31A6-972D-6C3C-293E8DEA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68" y="-44399"/>
            <a:ext cx="12409347" cy="16662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B3FFC64-2F5E-2D3F-DA16-EA8AD5F96C30}"/>
              </a:ext>
            </a:extLst>
          </p:cNvPr>
          <p:cNvGrpSpPr/>
          <p:nvPr/>
        </p:nvGrpSpPr>
        <p:grpSpPr>
          <a:xfrm>
            <a:off x="358917" y="52391"/>
            <a:ext cx="3660103" cy="1350419"/>
            <a:chOff x="320160" y="49753"/>
            <a:chExt cx="3660103" cy="1350419"/>
          </a:xfrm>
        </p:grpSpPr>
        <p:pic>
          <p:nvPicPr>
            <p:cNvPr id="16" name="Picture 15" descr="A colorful text with bubbles&#10;&#10;Description automatically generated with medium confidence">
              <a:extLst>
                <a:ext uri="{FF2B5EF4-FFF2-40B4-BE49-F238E27FC236}">
                  <a16:creationId xmlns:a16="http://schemas.microsoft.com/office/drawing/2014/main" id="{EB250B10-3522-D636-8AF3-C53AAA059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330" y="49753"/>
              <a:ext cx="3043636" cy="1116000"/>
            </a:xfrm>
            <a:prstGeom prst="rect">
              <a:avLst/>
            </a:prstGeom>
            <a:effectLst>
              <a:outerShdw blurRad="63500" dist="63500" dir="5400000" algn="t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5FE790-8CBF-35E0-F480-E8A5506F1C52}"/>
                </a:ext>
              </a:extLst>
            </p:cNvPr>
            <p:cNvSpPr txBox="1"/>
            <p:nvPr/>
          </p:nvSpPr>
          <p:spPr>
            <a:xfrm>
              <a:off x="320160" y="1030840"/>
              <a:ext cx="3660103" cy="36933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77CCCC"/>
                  </a:solidFill>
                  <a:latin typeface="Frutiger LT Std 57 Cn" panose="020B0806030504030204" pitchFamily="34" charset="0"/>
                </a:rPr>
                <a:t>Making the most of primary care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CDD14B-29CA-16F4-769B-4C2AF86B3D7B}"/>
              </a:ext>
            </a:extLst>
          </p:cNvPr>
          <p:cNvGrpSpPr/>
          <p:nvPr/>
        </p:nvGrpSpPr>
        <p:grpSpPr>
          <a:xfrm>
            <a:off x="-1947649" y="1621880"/>
            <a:ext cx="8095929" cy="5340003"/>
            <a:chOff x="-1947649" y="1621880"/>
            <a:chExt cx="8095929" cy="5340003"/>
          </a:xfrm>
        </p:grpSpPr>
        <p:pic>
          <p:nvPicPr>
            <p:cNvPr id="8" name="Picture 7" descr="A person holding a lamp above a person's head&#10;&#10;Description automatically generated">
              <a:extLst>
                <a:ext uri="{FF2B5EF4-FFF2-40B4-BE49-F238E27FC236}">
                  <a16:creationId xmlns:a16="http://schemas.microsoft.com/office/drawing/2014/main" id="{CDE708DA-B1C1-82C3-84B2-E65E76450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2072" b="12831"/>
            <a:stretch/>
          </p:blipFill>
          <p:spPr>
            <a:xfrm>
              <a:off x="-1947649" y="1621880"/>
              <a:ext cx="8043649" cy="523612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9DBFD0-0FD9-810B-17AA-41A37C83AC19}"/>
                </a:ext>
              </a:extLst>
            </p:cNvPr>
            <p:cNvSpPr/>
            <p:nvPr/>
          </p:nvSpPr>
          <p:spPr>
            <a:xfrm>
              <a:off x="4728210" y="1623236"/>
              <a:ext cx="1420070" cy="533864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EF42B4-61EB-54B7-EB1E-57A90A128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245" y="1641555"/>
            <a:ext cx="6022702" cy="9779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6000" dirty="0">
                <a:solidFill>
                  <a:srgbClr val="77CCCC"/>
                </a:solidFill>
                <a:latin typeface="Frutiger LT Std 57 Cn" panose="020B0806030504030204" pitchFamily="34" charset="0"/>
              </a:rPr>
              <a:t>Urgent dentistry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101E4-DC91-270C-CA3D-DBD81C9E008F}"/>
              </a:ext>
            </a:extLst>
          </p:cNvPr>
          <p:cNvSpPr txBox="1"/>
          <p:nvPr/>
        </p:nvSpPr>
        <p:spPr>
          <a:xfrm>
            <a:off x="6362700" y="2541667"/>
            <a:ext cx="4994286" cy="4016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urgent dental treatment or advice please contact your usual dental practice in the first instance.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Alternatively, the Lancashire and South Cumbria dental helpline can also provide advice, support and an appointment where required.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 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0300 1234 010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 8am and 9pm Monday to Friday, 10am to 5pm weekends and bank holidays.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 of these hours, for urgent dental support call 111.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528948-9648-8F91-8F21-3DC314939C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22007" y="-46787"/>
            <a:ext cx="1341787" cy="1620085"/>
          </a:xfrm>
          <a:prstGeom prst="rect">
            <a:avLst/>
          </a:prstGeom>
          <a:effectLst>
            <a:outerShdw blurRad="288570" dist="178727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393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0">
        <p159:morph option="byObject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B0E60392A1ED428AC9BF7EBA5702C0" ma:contentTypeVersion="16" ma:contentTypeDescription="Create a new document." ma:contentTypeScope="" ma:versionID="0caa9a0de6e8ba9a7e732beb9e8a4542">
  <xsd:schema xmlns:xsd="http://www.w3.org/2001/XMLSchema" xmlns:xs="http://www.w3.org/2001/XMLSchema" xmlns:p="http://schemas.microsoft.com/office/2006/metadata/properties" xmlns:ns1="http://schemas.microsoft.com/sharepoint/v3" xmlns:ns2="510de0c8-b2e9-4bee-bf53-ff719fb7432c" xmlns:ns3="49cc8b57-c847-4c59-8097-92f5c626b493" targetNamespace="http://schemas.microsoft.com/office/2006/metadata/properties" ma:root="true" ma:fieldsID="cdc74cc952315b7a05b2d96227be6c6d" ns1:_="" ns2:_="" ns3:_="">
    <xsd:import namespace="http://schemas.microsoft.com/sharepoint/v3"/>
    <xsd:import namespace="510de0c8-b2e9-4bee-bf53-ff719fb7432c"/>
    <xsd:import namespace="49cc8b57-c847-4c59-8097-92f5c626b4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0de0c8-b2e9-4bee-bf53-ff719fb74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c8b57-c847-4c59-8097-92f5c626b49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8cab1d6-38e1-4415-8211-6918ebc21b8b}" ma:internalName="TaxCatchAll" ma:showField="CatchAllData" ma:web="49cc8b57-c847-4c59-8097-92f5c626b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9ACC1-2417-469F-ABDD-05D6BA080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2898D9-6DDA-4BDA-8B3A-C60BF919E7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0de0c8-b2e9-4bee-bf53-ff719fb7432c"/>
    <ds:schemaRef ds:uri="49cc8b57-c847-4c59-8097-92f5c626b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4232</TotalTime>
  <Words>380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Frutiger LT Std 57 Cn</vt:lpstr>
      <vt:lpstr>Frutiger LT Std 87 ExtraBlk Cn</vt:lpstr>
      <vt:lpstr>Frutiger LT Std 95 UltraBlack</vt:lpstr>
      <vt:lpstr>Office Theme</vt:lpstr>
      <vt:lpstr>Making the most of primary care</vt:lpstr>
      <vt:lpstr>GP appointments</vt:lpstr>
      <vt:lpstr>GP appointments</vt:lpstr>
      <vt:lpstr>GP appointments</vt:lpstr>
      <vt:lpstr>GP appointments</vt:lpstr>
      <vt:lpstr>GP appointments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Richard (ELHT) Coms&amp;Marketing</dc:creator>
  <cp:lastModifiedBy>HARVIE, Laura (NHS LANCASHIRE AND SOUTH CUMBRIA INTEGRATED CARE BOARD)</cp:lastModifiedBy>
  <cp:revision>2</cp:revision>
  <dcterms:created xsi:type="dcterms:W3CDTF">2023-10-13T15:04:58Z</dcterms:created>
  <dcterms:modified xsi:type="dcterms:W3CDTF">2023-11-27T11:26:53Z</dcterms:modified>
</cp:coreProperties>
</file>