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60" r:id="rId5"/>
    <p:sldId id="307" r:id="rId6"/>
    <p:sldId id="310" r:id="rId7"/>
    <p:sldId id="311" r:id="rId8"/>
    <p:sldId id="309" r:id="rId9"/>
    <p:sldId id="308" r:id="rId10"/>
    <p:sldId id="313" r:id="rId11"/>
    <p:sldId id="31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5C4A90-7712-AF18-E0C3-82BBD71F31AD}" name="SKELTON, Nathan (NHS LANCASHIRE AND SOUTH CUMBRIA ICB - 00R)" initials="SN(LASCI0" userId="S::nathan.skelton@nhs.net::344af794-ac67-4804-9b3f-8b0e2fd596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D2C"/>
    <a:srgbClr val="EF483E"/>
    <a:srgbClr val="77CCCC"/>
    <a:srgbClr val="CBD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FE663D-9EA6-4ECF-999F-FC75AAD336B7}" v="8" dt="2023-11-27T10:39:33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VIE, Laura (NHS LANCASHIRE AND SOUTH CUMBRIA INTEGRATED CARE BOARD)" userId="21b0ddae-e741-4ae9-9b7f-c15a8138e05c" providerId="ADAL" clId="{0DFE663D-9EA6-4ECF-999F-FC75AAD336B7}"/>
    <pc:docChg chg="custSel addSld modSld">
      <pc:chgData name="HARVIE, Laura (NHS LANCASHIRE AND SOUTH CUMBRIA INTEGRATED CARE BOARD)" userId="21b0ddae-e741-4ae9-9b7f-c15a8138e05c" providerId="ADAL" clId="{0DFE663D-9EA6-4ECF-999F-FC75AAD336B7}" dt="2023-11-27T10:39:33.984" v="32" actId="20577"/>
      <pc:docMkLst>
        <pc:docMk/>
      </pc:docMkLst>
      <pc:sldChg chg="delSp modSp add mod delAnim modAnim">
        <pc:chgData name="HARVIE, Laura (NHS LANCASHIRE AND SOUTH CUMBRIA INTEGRATED CARE BOARD)" userId="21b0ddae-e741-4ae9-9b7f-c15a8138e05c" providerId="ADAL" clId="{0DFE663D-9EA6-4ECF-999F-FC75AAD336B7}" dt="2023-11-27T10:39:33.984" v="32" actId="20577"/>
        <pc:sldMkLst>
          <pc:docMk/>
          <pc:sldMk cId="3576938215" sldId="313"/>
        </pc:sldMkLst>
        <pc:spChg chg="mod">
          <ac:chgData name="HARVIE, Laura (NHS LANCASHIRE AND SOUTH CUMBRIA INTEGRATED CARE BOARD)" userId="21b0ddae-e741-4ae9-9b7f-c15a8138e05c" providerId="ADAL" clId="{0DFE663D-9EA6-4ECF-999F-FC75AAD336B7}" dt="2023-11-27T10:38:50.975" v="19" actId="20577"/>
          <ac:spMkLst>
            <pc:docMk/>
            <pc:sldMk cId="3576938215" sldId="313"/>
            <ac:spMk id="3" creationId="{1C29353F-FE07-B423-E9BB-83F88AD21F11}"/>
          </ac:spMkLst>
        </pc:spChg>
        <pc:spChg chg="mod">
          <ac:chgData name="HARVIE, Laura (NHS LANCASHIRE AND SOUTH CUMBRIA INTEGRATED CARE BOARD)" userId="21b0ddae-e741-4ae9-9b7f-c15a8138e05c" providerId="ADAL" clId="{0DFE663D-9EA6-4ECF-999F-FC75AAD336B7}" dt="2023-11-27T10:39:33.984" v="32" actId="20577"/>
          <ac:spMkLst>
            <pc:docMk/>
            <pc:sldMk cId="3576938215" sldId="313"/>
            <ac:spMk id="6" creationId="{D46732BB-896E-AF6E-6817-71EAB1855126}"/>
          </ac:spMkLst>
        </pc:spChg>
        <pc:picChg chg="del">
          <ac:chgData name="HARVIE, Laura (NHS LANCASHIRE AND SOUTH CUMBRIA INTEGRATED CARE BOARD)" userId="21b0ddae-e741-4ae9-9b7f-c15a8138e05c" providerId="ADAL" clId="{0DFE663D-9EA6-4ECF-999F-FC75AAD336B7}" dt="2023-11-27T10:38:52.934" v="20" actId="478"/>
          <ac:picMkLst>
            <pc:docMk/>
            <pc:sldMk cId="3576938215" sldId="313"/>
            <ac:picMk id="2" creationId="{CE540FA0-BCA5-28B8-1E1C-50127BA30184}"/>
          </ac:picMkLst>
        </pc:picChg>
        <pc:picChg chg="mod">
          <ac:chgData name="HARVIE, Laura (NHS LANCASHIRE AND SOUTH CUMBRIA INTEGRATED CARE BOARD)" userId="21b0ddae-e741-4ae9-9b7f-c15a8138e05c" providerId="ADAL" clId="{0DFE663D-9EA6-4ECF-999F-FC75AAD336B7}" dt="2023-11-27T10:38:58.513" v="22" actId="14100"/>
          <ac:picMkLst>
            <pc:docMk/>
            <pc:sldMk cId="3576938215" sldId="313"/>
            <ac:picMk id="4" creationId="{56E745D2-A01F-E2FE-D794-CB06568D476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0BC53-023E-4750-975B-9A90AE4AC94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BB97B-16F6-4029-B067-53DFD3439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589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1BB97B-16F6-4029-B067-53DFD34399A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547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1BB97B-16F6-4029-B067-53DFD34399A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740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1BB97B-16F6-4029-B067-53DFD34399A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015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1BB97B-16F6-4029-B067-53DFD34399A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9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1BB97B-16F6-4029-B067-53DFD34399A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73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1BB97B-16F6-4029-B067-53DFD34399A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120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1BB97B-16F6-4029-B067-53DFD34399A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66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1BB97B-16F6-4029-B067-53DFD34399A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90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0F44F-245D-46F9-D2B9-CC36AAA78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EAB10-3339-937F-DB56-912DE33DF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80C07-4180-9043-7B3A-31425D97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6E5A7-45C9-E207-F4A3-1FB093D0D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3603E-B570-CF93-A585-1A27A305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16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99F3B-CD7C-0573-01E3-61D2F3DC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B5438-DCA8-1F00-C7B6-52887A06E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56E45-4617-F495-5C00-DEFF2BA41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98B73-21F7-1CE3-3E03-CAA6FEF1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04E15-135B-594E-5A95-5EB044583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1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98B588-95D3-9B25-282E-9B40761C42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C91D8B-1293-7BA7-9E12-530723BDE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C1C62-567B-B9AD-B297-7C0C536CB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1EBC1-8DBD-77F2-AD88-C9278363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A8E7D-9C56-863B-7466-D6412A490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7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B0710-DAFC-AFB7-21CD-00095CA22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E5B95-3F67-5263-ABE5-143646AAB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4590D-199B-12C1-3DDE-2C234E198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1FE50-EF63-60D2-15B7-3CFAB1177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96FE2-12B6-799A-9C8B-4F697A4D2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21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E55C5-E37B-A674-4E43-FC8F9DC24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76596-6B7A-6682-8579-8C0331701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8B5D3-C70E-0DAD-449D-162A7A833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48A14-D2A7-13FC-D487-A9E788436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EBF34-B7D9-D7FA-DA7C-842B112F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0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1A58-FE47-24F6-22EE-1C4FA877F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3CF73-164C-5746-B4C9-590451639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512622-806A-953E-3D7C-3B6B6E89D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6E7F0-31CB-C24F-6120-AE9C6B72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BAAB3-386A-BAEF-2F73-5E3B0DC84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95D71-306D-FBD1-3656-5624773B2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7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F414C-7805-5FD0-922C-DD0796C5C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6F8DE-6B28-5795-6072-42997B65B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7C359B-9FA5-30C9-DCEE-E948BDABF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49B737-9FF1-D70B-BBDD-95F5AB4C0A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B23FF1-FBF0-8399-F20F-7E68EC4215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67435B-E4FE-9BD0-34F1-D6CA68CA6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FCEF9C-402F-CC55-21FB-72B0585C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71F9DE-B786-184A-82D8-794D79ED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7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1449B-1B0C-F64B-7654-CB7B0BEDD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3D7A28-EB75-AB39-C5C3-425A2698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6C4364-ED2C-1E9C-661B-590EB3BA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9E6E6B-2C55-C194-CC14-2775FD234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7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8D9EB4-628F-D9A4-3705-76126EC87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3D572-B1EE-746A-1925-80D4DADAA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A6CFF8-DBEF-5CDC-3AAB-42D9E9491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2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BB31F-3DF4-5C4D-CD1F-4131D0BF9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D1F69-7CAA-4165-904A-9AD0500A5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96ABB7-61E6-45CB-34F4-BFD0A868C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42E1F-F2EE-0E3F-4D54-836258A4C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C2303D-0C77-46B0-896F-EE5ED7654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BDA661-9E29-B4CB-12D4-04DFE27E9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8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FBC5C-E9CD-9C38-6E66-8439399B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C7C878-7157-D01E-4126-FEB5508ED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DCC73B-FCCC-51F7-E972-95D3D176D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8626E-6DF3-287F-C845-F83E0D57D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B5E02-BD80-677D-8D38-355BBAC9C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298019-0CEE-3B5A-273D-E65D73AC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18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11958F-31A8-03A0-738A-0BA7DF997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1E296-89E0-CDA9-1E4A-EC3AA6BFB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75303-99F6-FB20-4EB0-F4AD1F028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51D35-3395-2C41-B036-6B155F0A3E4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61881-15F6-4405-01E4-CF94F766B4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503A2-5AB6-9F1B-9139-B330EB912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37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sv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11" Type="http://schemas.openxmlformats.org/officeDocument/2006/relationships/image" Target="../media/image16.sv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2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AA87552-FC76-51BD-EF56-3BDCFDB2DF2D}"/>
              </a:ext>
            </a:extLst>
          </p:cNvPr>
          <p:cNvSpPr/>
          <p:nvPr/>
        </p:nvSpPr>
        <p:spPr>
          <a:xfrm>
            <a:off x="-258618" y="1572759"/>
            <a:ext cx="13124873" cy="902819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8251E6-AF7A-8871-1221-B0D60C509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945" y="1656024"/>
            <a:ext cx="10515600" cy="724336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GB" sz="4800" b="1">
                <a:solidFill>
                  <a:schemeClr val="bg1"/>
                </a:solidFill>
                <a:latin typeface="Frutiger W01"/>
              </a:rPr>
              <a:t>Preventing slips, trips and falls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353F-FE07-B423-E9BB-83F88AD21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45" y="4161436"/>
            <a:ext cx="6756377" cy="1761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0">
                <a:solidFill>
                  <a:srgbClr val="212B32"/>
                </a:solidFill>
                <a:effectLst/>
                <a:latin typeface="Frutiger W01"/>
              </a:rPr>
              <a:t>There are ways you can reduce your risk of having a fall, including making simple changes to your home and doing exercises to improve your strength and balance.</a:t>
            </a:r>
            <a:endParaRPr lang="en-US">
              <a:solidFill>
                <a:srgbClr val="212B32"/>
              </a:solidFill>
              <a:latin typeface="Frutiger W01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E745D2-A01F-E2FE-D794-CB06568D47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344519" y="3562350"/>
            <a:ext cx="4847481" cy="3118108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 descr="A colorful text with bubbles">
            <a:extLst>
              <a:ext uri="{FF2B5EF4-FFF2-40B4-BE49-F238E27FC236}">
                <a16:creationId xmlns:a16="http://schemas.microsoft.com/office/drawing/2014/main" id="{473B0593-7330-B6A7-48EA-E486BD3631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910" y="0"/>
            <a:ext cx="4708272" cy="1726367"/>
          </a:xfrm>
          <a:prstGeom prst="rect">
            <a:avLst/>
          </a:prstGeom>
          <a:effectLst>
            <a:outerShdw blurRad="63500" dist="63500" dir="5400000" algn="t" rotWithShape="0">
              <a:prstClr val="black">
                <a:alpha val="30000"/>
              </a:prst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A3B839A-2FAF-0650-9A82-5A484BBF3350}"/>
              </a:ext>
            </a:extLst>
          </p:cNvPr>
          <p:cNvSpPr txBox="1"/>
          <p:nvPr/>
        </p:nvSpPr>
        <p:spPr>
          <a:xfrm>
            <a:off x="671945" y="2927667"/>
            <a:ext cx="81326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>
                <a:effectLst/>
                <a:latin typeface="Frutiger W01"/>
                <a:ea typeface="Calibri" panose="020F0502020204030204" pitchFamily="34" charset="0"/>
              </a:rPr>
              <a:t>If you’re a little unsteady on your feet, falling can be common but it can lead to more serious health issues.</a:t>
            </a:r>
          </a:p>
        </p:txBody>
      </p:sp>
    </p:spTree>
    <p:extLst>
      <p:ext uri="{BB962C8B-B14F-4D97-AF65-F5344CB8AC3E}">
        <p14:creationId xmlns:p14="http://schemas.microsoft.com/office/powerpoint/2010/main" val="14132221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15000">
        <p159:morph option="byObject"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E745D2-A01F-E2FE-D794-CB06568D47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flipH="1">
            <a:off x="47991" y="4962428"/>
            <a:ext cx="2559729" cy="1646528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28152E1-6C97-C7CF-4A40-E930B217B459}"/>
              </a:ext>
            </a:extLst>
          </p:cNvPr>
          <p:cNvGrpSpPr/>
          <p:nvPr/>
        </p:nvGrpSpPr>
        <p:grpSpPr>
          <a:xfrm>
            <a:off x="8512404" y="234103"/>
            <a:ext cx="3267868" cy="1372180"/>
            <a:chOff x="8512404" y="234103"/>
            <a:chExt cx="3267868" cy="1372180"/>
          </a:xfrm>
        </p:grpSpPr>
        <p:pic>
          <p:nvPicPr>
            <p:cNvPr id="5" name="Picture 4" descr="A colorful text with bubbles">
              <a:extLst>
                <a:ext uri="{FF2B5EF4-FFF2-40B4-BE49-F238E27FC236}">
                  <a16:creationId xmlns:a16="http://schemas.microsoft.com/office/drawing/2014/main" id="{473B0593-7330-B6A7-48EA-E486BD363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12404" y="234103"/>
              <a:ext cx="3267868" cy="1192569"/>
            </a:xfrm>
            <a:prstGeom prst="rect">
              <a:avLst/>
            </a:prstGeom>
            <a:effectLst>
              <a:outerShdw blurRad="63500" dist="63500" dir="5400000" algn="t" rotWithShape="0">
                <a:prstClr val="black">
                  <a:alpha val="30000"/>
                </a:prstClr>
              </a:outerShdw>
            </a:effec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3D846D-6721-273E-11BB-CF810901411E}"/>
                </a:ext>
              </a:extLst>
            </p:cNvPr>
            <p:cNvSpPr txBox="1"/>
            <p:nvPr/>
          </p:nvSpPr>
          <p:spPr>
            <a:xfrm>
              <a:off x="8653264" y="1236951"/>
              <a:ext cx="312700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b="1">
                  <a:solidFill>
                    <a:srgbClr val="F68D2C"/>
                  </a:solidFill>
                  <a:latin typeface="Frutiger W01"/>
                </a:rPr>
                <a:t>Preventing slips, trips and falls</a:t>
              </a:r>
              <a:endParaRPr lang="en-GB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2DE1B22-F9F0-279C-9F5B-E991A7B39D2E}"/>
              </a:ext>
            </a:extLst>
          </p:cNvPr>
          <p:cNvSpPr/>
          <p:nvPr/>
        </p:nvSpPr>
        <p:spPr>
          <a:xfrm>
            <a:off x="-556724" y="509047"/>
            <a:ext cx="8927184" cy="1014322"/>
          </a:xfrm>
          <a:prstGeom prst="rect">
            <a:avLst/>
          </a:prstGeom>
          <a:solidFill>
            <a:srgbClr val="F68D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68D2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353F-FE07-B423-E9BB-83F88AD21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5" y="649486"/>
            <a:ext cx="8795327" cy="70874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>
                <a:solidFill>
                  <a:schemeClr val="bg1"/>
                </a:solidFill>
                <a:latin typeface="Frutiger W01"/>
              </a:rPr>
              <a:t>I</a:t>
            </a:r>
            <a:r>
              <a:rPr lang="en-US" sz="4400" i="0">
                <a:solidFill>
                  <a:schemeClr val="bg1"/>
                </a:solidFill>
                <a:effectLst/>
                <a:latin typeface="Frutiger W01"/>
              </a:rPr>
              <a:t>mprove your strength and balance</a:t>
            </a:r>
            <a:endParaRPr lang="en-US" sz="4400">
              <a:solidFill>
                <a:schemeClr val="bg1"/>
              </a:solidFill>
              <a:latin typeface="Frutiger W01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6732BB-896E-AF6E-6817-71EAB1855126}"/>
              </a:ext>
            </a:extLst>
          </p:cNvPr>
          <p:cNvSpPr txBox="1"/>
          <p:nvPr/>
        </p:nvSpPr>
        <p:spPr>
          <a:xfrm>
            <a:off x="361316" y="1773614"/>
            <a:ext cx="1028763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Frutiger W01"/>
              </a:rPr>
              <a:t>Reduce your risk of falling by improving your strength and balance. </a:t>
            </a:r>
          </a:p>
          <a:p>
            <a:r>
              <a:rPr lang="en-GB" sz="2800">
                <a:latin typeface="Frutiger W01"/>
              </a:rPr>
              <a:t>If you’re more active, try walking or even dancing.</a:t>
            </a:r>
          </a:p>
          <a:p>
            <a:endParaRPr lang="en-GB" sz="2800">
              <a:latin typeface="Frutiger W01"/>
            </a:endParaRPr>
          </a:p>
          <a:p>
            <a:r>
              <a:rPr lang="en-GB" sz="2800">
                <a:latin typeface="Frutiger W01"/>
              </a:rPr>
              <a:t>If not, try these simple exercises: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208957D-538C-156E-4960-27E3783107E0}"/>
              </a:ext>
            </a:extLst>
          </p:cNvPr>
          <p:cNvGrpSpPr/>
          <p:nvPr/>
        </p:nvGrpSpPr>
        <p:grpSpPr>
          <a:xfrm>
            <a:off x="2816814" y="3519047"/>
            <a:ext cx="1646528" cy="3551859"/>
            <a:chOff x="2824751" y="3634370"/>
            <a:chExt cx="1646528" cy="3551859"/>
          </a:xfrm>
        </p:grpSpPr>
        <p:sp>
          <p:nvSpPr>
            <p:cNvPr id="8" name="Arrow: Pentagon 7">
              <a:extLst>
                <a:ext uri="{FF2B5EF4-FFF2-40B4-BE49-F238E27FC236}">
                  <a16:creationId xmlns:a16="http://schemas.microsoft.com/office/drawing/2014/main" id="{DF711C85-FD21-3B3A-DE00-E2A75CF9303C}"/>
                </a:ext>
              </a:extLst>
            </p:cNvPr>
            <p:cNvSpPr/>
            <p:nvPr/>
          </p:nvSpPr>
          <p:spPr>
            <a:xfrm rot="16200000">
              <a:off x="2270401" y="4985352"/>
              <a:ext cx="2755227" cy="1646528"/>
            </a:xfrm>
            <a:prstGeom prst="homePlate">
              <a:avLst/>
            </a:prstGeom>
            <a:solidFill>
              <a:srgbClr val="77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ED96485-2A5F-1430-70D2-51F7430FD915}"/>
                </a:ext>
              </a:extLst>
            </p:cNvPr>
            <p:cNvSpPr txBox="1"/>
            <p:nvPr/>
          </p:nvSpPr>
          <p:spPr>
            <a:xfrm>
              <a:off x="2988007" y="5116736"/>
              <a:ext cx="1359877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>
                  <a:latin typeface="Frutiger W01"/>
                </a:rPr>
                <a:t>Rise onto your tip toes (repeat a few times)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C3E62A2-51EA-CDD2-1210-D78918B7838C}"/>
                </a:ext>
              </a:extLst>
            </p:cNvPr>
            <p:cNvSpPr/>
            <p:nvPr/>
          </p:nvSpPr>
          <p:spPr>
            <a:xfrm>
              <a:off x="2930610" y="3634370"/>
              <a:ext cx="1449667" cy="1437492"/>
            </a:xfrm>
            <a:prstGeom prst="ellipse">
              <a:avLst/>
            </a:prstGeom>
            <a:solidFill>
              <a:srgbClr val="F68D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68D2C"/>
                </a:solidFill>
              </a:endParaRPr>
            </a:p>
          </p:txBody>
        </p:sp>
        <p:pic>
          <p:nvPicPr>
            <p:cNvPr id="27" name="Picture 26" descr="A black and grey logo&#10;&#10;Description automatically generated with medium confidence">
              <a:extLst>
                <a:ext uri="{FF2B5EF4-FFF2-40B4-BE49-F238E27FC236}">
                  <a16:creationId xmlns:a16="http://schemas.microsoft.com/office/drawing/2014/main" id="{CE8F6F35-17AA-9321-6198-3D39AE5890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biLevel thresh="25000"/>
            </a:blip>
            <a:srcRect l="2822" t="3894" r="69772" b="53336"/>
            <a:stretch/>
          </p:blipFill>
          <p:spPr>
            <a:xfrm>
              <a:off x="3068890" y="3839741"/>
              <a:ext cx="1169634" cy="1026751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8D7CDC7-50C0-9FB7-7891-B7BD7AEE6469}"/>
              </a:ext>
            </a:extLst>
          </p:cNvPr>
          <p:cNvGrpSpPr/>
          <p:nvPr/>
        </p:nvGrpSpPr>
        <p:grpSpPr>
          <a:xfrm>
            <a:off x="4604513" y="3519047"/>
            <a:ext cx="1825337" cy="3551858"/>
            <a:chOff x="4614774" y="3634370"/>
            <a:chExt cx="1825337" cy="3551858"/>
          </a:xfrm>
        </p:grpSpPr>
        <p:sp>
          <p:nvSpPr>
            <p:cNvPr id="10" name="Arrow: Pentagon 9">
              <a:extLst>
                <a:ext uri="{FF2B5EF4-FFF2-40B4-BE49-F238E27FC236}">
                  <a16:creationId xmlns:a16="http://schemas.microsoft.com/office/drawing/2014/main" id="{4EEB6B27-D246-BC59-DC4E-7C5D4FF09736}"/>
                </a:ext>
              </a:extLst>
            </p:cNvPr>
            <p:cNvSpPr/>
            <p:nvPr/>
          </p:nvSpPr>
          <p:spPr>
            <a:xfrm rot="16200000">
              <a:off x="4133959" y="4985351"/>
              <a:ext cx="2755227" cy="1646528"/>
            </a:xfrm>
            <a:prstGeom prst="homePlate">
              <a:avLst/>
            </a:prstGeom>
            <a:solidFill>
              <a:srgbClr val="77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3F4F82D-8524-9917-B3F2-F71768A8825A}"/>
                </a:ext>
              </a:extLst>
            </p:cNvPr>
            <p:cNvSpPr txBox="1"/>
            <p:nvPr/>
          </p:nvSpPr>
          <p:spPr>
            <a:xfrm>
              <a:off x="4849608" y="4999381"/>
              <a:ext cx="135987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>
                  <a:latin typeface="Frutiger W01"/>
                </a:rPr>
                <a:t>Rock onto your heels by raising toes (repeat a few times)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C3F5983-A1CC-694D-BB08-C5DCEF933FF4}"/>
                </a:ext>
              </a:extLst>
            </p:cNvPr>
            <p:cNvSpPr/>
            <p:nvPr/>
          </p:nvSpPr>
          <p:spPr>
            <a:xfrm>
              <a:off x="4818825" y="3634370"/>
              <a:ext cx="1449667" cy="1437492"/>
            </a:xfrm>
            <a:prstGeom prst="ellipse">
              <a:avLst/>
            </a:prstGeom>
            <a:solidFill>
              <a:srgbClr val="F68D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68D2C"/>
                </a:solidFill>
              </a:endParaRPr>
            </a:p>
          </p:txBody>
        </p:sp>
        <p:pic>
          <p:nvPicPr>
            <p:cNvPr id="32" name="Picture 31" descr="A white foot with black background&#10;&#10;Description automatically generated">
              <a:extLst>
                <a:ext uri="{FF2B5EF4-FFF2-40B4-BE49-F238E27FC236}">
                  <a16:creationId xmlns:a16="http://schemas.microsoft.com/office/drawing/2014/main" id="{19D41FDE-EF4F-476C-7E24-1143703D6DD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20421027">
              <a:off x="4614774" y="3796052"/>
              <a:ext cx="1825337" cy="1026752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7E87971-83F4-662C-6F92-0DA4AB08370D}"/>
              </a:ext>
            </a:extLst>
          </p:cNvPr>
          <p:cNvGrpSpPr/>
          <p:nvPr/>
        </p:nvGrpSpPr>
        <p:grpSpPr>
          <a:xfrm>
            <a:off x="6433915" y="3519047"/>
            <a:ext cx="2088809" cy="3506097"/>
            <a:chOff x="6443748" y="3680132"/>
            <a:chExt cx="2088809" cy="3506097"/>
          </a:xfrm>
        </p:grpSpPr>
        <p:sp>
          <p:nvSpPr>
            <p:cNvPr id="12" name="Arrow: Pentagon 11">
              <a:extLst>
                <a:ext uri="{FF2B5EF4-FFF2-40B4-BE49-F238E27FC236}">
                  <a16:creationId xmlns:a16="http://schemas.microsoft.com/office/drawing/2014/main" id="{1F28B562-5825-8BA7-27B4-D664EB483F2D}"/>
                </a:ext>
              </a:extLst>
            </p:cNvPr>
            <p:cNvSpPr/>
            <p:nvPr/>
          </p:nvSpPr>
          <p:spPr>
            <a:xfrm rot="16200000">
              <a:off x="5997517" y="4985352"/>
              <a:ext cx="2755227" cy="1646528"/>
            </a:xfrm>
            <a:prstGeom prst="homePlate">
              <a:avLst/>
            </a:prstGeom>
            <a:solidFill>
              <a:srgbClr val="77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809B0CF-C93C-1E76-4421-286DF06A49F0}"/>
                </a:ext>
              </a:extLst>
            </p:cNvPr>
            <p:cNvSpPr txBox="1"/>
            <p:nvPr/>
          </p:nvSpPr>
          <p:spPr>
            <a:xfrm>
              <a:off x="6715124" y="5003628"/>
              <a:ext cx="135987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>
                  <a:latin typeface="Frutiger W01"/>
                </a:rPr>
                <a:t>Stand on one leg &amp; hold (repeat with other leg)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DC2C6499-8B5E-DC11-D3BB-DA02EAC044F0}"/>
                </a:ext>
              </a:extLst>
            </p:cNvPr>
            <p:cNvSpPr/>
            <p:nvPr/>
          </p:nvSpPr>
          <p:spPr>
            <a:xfrm>
              <a:off x="6650297" y="3680132"/>
              <a:ext cx="1449667" cy="1437492"/>
            </a:xfrm>
            <a:prstGeom prst="ellipse">
              <a:avLst/>
            </a:prstGeom>
            <a:solidFill>
              <a:srgbClr val="F68D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68D2C"/>
                </a:solidFill>
              </a:endParaRPr>
            </a:p>
          </p:txBody>
        </p:sp>
        <p:pic>
          <p:nvPicPr>
            <p:cNvPr id="35" name="Picture 34" descr="A white figure with one hand up&#10;&#10;Description automatically generated">
              <a:extLst>
                <a:ext uri="{FF2B5EF4-FFF2-40B4-BE49-F238E27FC236}">
                  <a16:creationId xmlns:a16="http://schemas.microsoft.com/office/drawing/2014/main" id="{2652476E-E703-9B44-C20A-433E9EE9E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443748" y="3792400"/>
              <a:ext cx="2088809" cy="1174955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79FADDE-294D-57CC-D2AB-91FA15F428FF}"/>
              </a:ext>
            </a:extLst>
          </p:cNvPr>
          <p:cNvGrpSpPr/>
          <p:nvPr/>
        </p:nvGrpSpPr>
        <p:grpSpPr>
          <a:xfrm>
            <a:off x="8370460" y="3522661"/>
            <a:ext cx="1646528" cy="3456564"/>
            <a:chOff x="8415424" y="3697543"/>
            <a:chExt cx="1646528" cy="3456564"/>
          </a:xfrm>
        </p:grpSpPr>
        <p:sp>
          <p:nvSpPr>
            <p:cNvPr id="15" name="Arrow: Pentagon 14">
              <a:extLst>
                <a:ext uri="{FF2B5EF4-FFF2-40B4-BE49-F238E27FC236}">
                  <a16:creationId xmlns:a16="http://schemas.microsoft.com/office/drawing/2014/main" id="{DC8DE1B6-4C6F-928C-C049-E8531A7556D8}"/>
                </a:ext>
              </a:extLst>
            </p:cNvPr>
            <p:cNvSpPr/>
            <p:nvPr/>
          </p:nvSpPr>
          <p:spPr>
            <a:xfrm rot="16200000">
              <a:off x="7861074" y="4953230"/>
              <a:ext cx="2755227" cy="1646528"/>
            </a:xfrm>
            <a:prstGeom prst="homePlate">
              <a:avLst/>
            </a:prstGeom>
            <a:solidFill>
              <a:srgbClr val="77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0D9DFCA-ADDF-DCB9-AC3A-6F8CD68DFFF5}"/>
                </a:ext>
              </a:extLst>
            </p:cNvPr>
            <p:cNvSpPr txBox="1"/>
            <p:nvPr/>
          </p:nvSpPr>
          <p:spPr>
            <a:xfrm>
              <a:off x="8558748" y="5498122"/>
              <a:ext cx="135987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>
                  <a:latin typeface="Frutiger W01"/>
                </a:rPr>
                <a:t>Walk heel to toe in a straight line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3141EA6-C270-79A3-F630-007469BBBC5B}"/>
                </a:ext>
              </a:extLst>
            </p:cNvPr>
            <p:cNvSpPr/>
            <p:nvPr/>
          </p:nvSpPr>
          <p:spPr>
            <a:xfrm>
              <a:off x="8572421" y="3697543"/>
              <a:ext cx="1449667" cy="1437492"/>
            </a:xfrm>
            <a:prstGeom prst="ellipse">
              <a:avLst/>
            </a:prstGeom>
            <a:solidFill>
              <a:srgbClr val="F68D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68D2C"/>
                </a:solidFill>
              </a:endParaRP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87EE760-B164-CFA2-9072-1F58676D4EC4}"/>
                </a:ext>
              </a:extLst>
            </p:cNvPr>
            <p:cNvGrpSpPr/>
            <p:nvPr/>
          </p:nvGrpSpPr>
          <p:grpSpPr>
            <a:xfrm rot="312065">
              <a:off x="8646213" y="4042513"/>
              <a:ext cx="1359877" cy="621206"/>
              <a:chOff x="8753069" y="3764452"/>
              <a:chExt cx="1765376" cy="788742"/>
            </a:xfrm>
          </p:grpSpPr>
          <p:pic>
            <p:nvPicPr>
              <p:cNvPr id="37" name="Picture 36" descr="A white foot with black background&#10;&#10;Description automatically generated">
                <a:extLst>
                  <a:ext uri="{FF2B5EF4-FFF2-40B4-BE49-F238E27FC236}">
                    <a16:creationId xmlns:a16="http://schemas.microsoft.com/office/drawing/2014/main" id="{9026CC9E-2439-5EC1-EAF8-ABF27F111FA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/>
              <a:srcRect l="20246" r="11895"/>
              <a:stretch/>
            </p:blipFill>
            <p:spPr>
              <a:xfrm rot="21265285">
                <a:off x="8753069" y="3796400"/>
                <a:ext cx="912987" cy="756794"/>
              </a:xfrm>
              <a:prstGeom prst="rect">
                <a:avLst/>
              </a:prstGeom>
            </p:spPr>
          </p:pic>
          <p:pic>
            <p:nvPicPr>
              <p:cNvPr id="38" name="Picture 37" descr="A white foot with black background&#10;&#10;Description automatically generated">
                <a:extLst>
                  <a:ext uri="{FF2B5EF4-FFF2-40B4-BE49-F238E27FC236}">
                    <a16:creationId xmlns:a16="http://schemas.microsoft.com/office/drawing/2014/main" id="{BBBC512E-7FF9-A916-42C9-438441BF752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/>
              <a:srcRect l="20246" r="11895"/>
              <a:stretch/>
            </p:blipFill>
            <p:spPr>
              <a:xfrm rot="21265285">
                <a:off x="9605458" y="3764452"/>
                <a:ext cx="912987" cy="756794"/>
              </a:xfrm>
              <a:prstGeom prst="rect">
                <a:avLst/>
              </a:prstGeom>
            </p:spPr>
          </p:pic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30A98C8-A3AF-1C2C-A99C-040F8202C758}"/>
              </a:ext>
            </a:extLst>
          </p:cNvPr>
          <p:cNvGrpSpPr/>
          <p:nvPr/>
        </p:nvGrpSpPr>
        <p:grpSpPr>
          <a:xfrm>
            <a:off x="10198885" y="3519656"/>
            <a:ext cx="2080296" cy="3456563"/>
            <a:chOff x="10278983" y="3697543"/>
            <a:chExt cx="2080296" cy="3456563"/>
          </a:xfrm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72B71A32-FE0B-5499-C015-2149F2FD2573}"/>
                </a:ext>
              </a:extLst>
            </p:cNvPr>
            <p:cNvSpPr/>
            <p:nvPr/>
          </p:nvSpPr>
          <p:spPr>
            <a:xfrm rot="16200000">
              <a:off x="9724633" y="4953229"/>
              <a:ext cx="2755227" cy="1646528"/>
            </a:xfrm>
            <a:prstGeom prst="homePlate">
              <a:avLst/>
            </a:prstGeom>
            <a:solidFill>
              <a:srgbClr val="77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E0D0603-F6BD-2BF8-CE1F-08DD1D03851A}"/>
                </a:ext>
              </a:extLst>
            </p:cNvPr>
            <p:cNvSpPr txBox="1"/>
            <p:nvPr/>
          </p:nvSpPr>
          <p:spPr>
            <a:xfrm>
              <a:off x="10318847" y="5138840"/>
              <a:ext cx="160666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>
                  <a:latin typeface="Frutiger W01"/>
                </a:rPr>
                <a:t>Stand up from a chair without using hands (try 10 in a row)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142653B-9173-616E-7B2E-CA4ADC3268C3}"/>
                </a:ext>
              </a:extLst>
            </p:cNvPr>
            <p:cNvSpPr/>
            <p:nvPr/>
          </p:nvSpPr>
          <p:spPr>
            <a:xfrm>
              <a:off x="10377411" y="3697543"/>
              <a:ext cx="1449667" cy="1437492"/>
            </a:xfrm>
            <a:prstGeom prst="ellipse">
              <a:avLst/>
            </a:prstGeom>
            <a:solidFill>
              <a:srgbClr val="F68D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68D2C"/>
                </a:solidFill>
              </a:endParaRPr>
            </a:p>
          </p:txBody>
        </p:sp>
        <p:pic>
          <p:nvPicPr>
            <p:cNvPr id="42" name="Picture 41" descr="A white person sitting in a chair&#10;&#10;Description automatically generated">
              <a:extLst>
                <a:ext uri="{FF2B5EF4-FFF2-40B4-BE49-F238E27FC236}">
                  <a16:creationId xmlns:a16="http://schemas.microsoft.com/office/drawing/2014/main" id="{31D0CE63-BEB3-4479-20E2-7D78D8C527B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375531" y="3873072"/>
              <a:ext cx="1983748" cy="11158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886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35000">
        <p159:morph option="byObject"/>
      </p:transition>
    </mc:Choice>
    <mc:Fallback xmlns="">
      <p:transition spd="slow" advClick="0" advTm="3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6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E745D2-A01F-E2FE-D794-CB06568D47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flipH="1">
            <a:off x="5596090" y="5376150"/>
            <a:ext cx="1968785" cy="1266408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28152E1-6C97-C7CF-4A40-E930B217B459}"/>
              </a:ext>
            </a:extLst>
          </p:cNvPr>
          <p:cNvGrpSpPr/>
          <p:nvPr/>
        </p:nvGrpSpPr>
        <p:grpSpPr>
          <a:xfrm>
            <a:off x="312301" y="136829"/>
            <a:ext cx="3267868" cy="1372180"/>
            <a:chOff x="8512404" y="234103"/>
            <a:chExt cx="3267868" cy="1372180"/>
          </a:xfrm>
        </p:grpSpPr>
        <p:pic>
          <p:nvPicPr>
            <p:cNvPr id="5" name="Picture 4" descr="A colorful text with bubbles">
              <a:extLst>
                <a:ext uri="{FF2B5EF4-FFF2-40B4-BE49-F238E27FC236}">
                  <a16:creationId xmlns:a16="http://schemas.microsoft.com/office/drawing/2014/main" id="{473B0593-7330-B6A7-48EA-E486BD363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12404" y="234103"/>
              <a:ext cx="3267868" cy="1192569"/>
            </a:xfrm>
            <a:prstGeom prst="rect">
              <a:avLst/>
            </a:prstGeom>
            <a:effectLst>
              <a:outerShdw blurRad="63500" dist="63500" dir="5400000" algn="t" rotWithShape="0">
                <a:prstClr val="black">
                  <a:alpha val="30000"/>
                </a:prstClr>
              </a:outerShdw>
            </a:effec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3D846D-6721-273E-11BB-CF810901411E}"/>
                </a:ext>
              </a:extLst>
            </p:cNvPr>
            <p:cNvSpPr txBox="1"/>
            <p:nvPr/>
          </p:nvSpPr>
          <p:spPr>
            <a:xfrm>
              <a:off x="8653264" y="1236951"/>
              <a:ext cx="312700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b="1">
                  <a:solidFill>
                    <a:srgbClr val="F68D2C"/>
                  </a:solidFill>
                  <a:latin typeface="Frutiger W01"/>
                </a:rPr>
                <a:t>Preventing slips, trips and falls</a:t>
              </a:r>
              <a:endParaRPr lang="en-GB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2DE1B22-F9F0-279C-9F5B-E991A7B39D2E}"/>
              </a:ext>
            </a:extLst>
          </p:cNvPr>
          <p:cNvSpPr/>
          <p:nvPr/>
        </p:nvSpPr>
        <p:spPr>
          <a:xfrm>
            <a:off x="-146983" y="1600124"/>
            <a:ext cx="5181099" cy="1014322"/>
          </a:xfrm>
          <a:prstGeom prst="rect">
            <a:avLst/>
          </a:prstGeom>
          <a:solidFill>
            <a:srgbClr val="F68D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68D2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353F-FE07-B423-E9BB-83F88AD21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301" y="1803112"/>
            <a:ext cx="8795327" cy="70874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5400">
                <a:solidFill>
                  <a:schemeClr val="bg1"/>
                </a:solidFill>
                <a:latin typeface="Frutiger W01"/>
              </a:rPr>
              <a:t>If you live alone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6732BB-896E-AF6E-6817-71EAB1855126}"/>
              </a:ext>
            </a:extLst>
          </p:cNvPr>
          <p:cNvSpPr txBox="1"/>
          <p:nvPr/>
        </p:nvSpPr>
        <p:spPr>
          <a:xfrm>
            <a:off x="525153" y="2700919"/>
            <a:ext cx="557084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Frutiger W01"/>
              </a:rPr>
              <a:t>Ask someone to check in regularly either by phone or in person.</a:t>
            </a:r>
          </a:p>
          <a:p>
            <a:endParaRPr lang="en-GB" sz="1600">
              <a:latin typeface="Frutiger W01"/>
            </a:endParaRPr>
          </a:p>
          <a:p>
            <a:r>
              <a:rPr lang="en-GB" sz="2800">
                <a:latin typeface="Frutiger W01"/>
              </a:rPr>
              <a:t>Keep a mobile phone or personal alarm with you so you can call for help if you fall. </a:t>
            </a:r>
          </a:p>
          <a:p>
            <a:endParaRPr lang="en-GB" sz="1600">
              <a:latin typeface="Frutiger W01"/>
            </a:endParaRPr>
          </a:p>
          <a:p>
            <a:r>
              <a:rPr lang="en-GB" sz="2800">
                <a:latin typeface="Frutiger W01"/>
              </a:rPr>
              <a:t>Make sure your footwear fits properly and has plenty of grip.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5C6B8C-3245-F1AE-8E44-92575574BAA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096000" y="1600124"/>
            <a:ext cx="5934821" cy="4357935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" name="Graphic 10" descr="Phone Vibration with solid fill">
            <a:extLst>
              <a:ext uri="{FF2B5EF4-FFF2-40B4-BE49-F238E27FC236}">
                <a16:creationId xmlns:a16="http://schemas.microsoft.com/office/drawing/2014/main" id="{13039D85-A236-850F-16A4-E9BDCBEBB9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67599" y="4129624"/>
            <a:ext cx="2256503" cy="225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2985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15000">
        <p159:morph option="byObject"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E745D2-A01F-E2FE-D794-CB06568D47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977409" y="5353939"/>
            <a:ext cx="2056226" cy="1322654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28152E1-6C97-C7CF-4A40-E930B217B459}"/>
              </a:ext>
            </a:extLst>
          </p:cNvPr>
          <p:cNvGrpSpPr/>
          <p:nvPr/>
        </p:nvGrpSpPr>
        <p:grpSpPr>
          <a:xfrm>
            <a:off x="8643232" y="125355"/>
            <a:ext cx="3267868" cy="1372180"/>
            <a:chOff x="8512404" y="234103"/>
            <a:chExt cx="3267868" cy="1372180"/>
          </a:xfrm>
        </p:grpSpPr>
        <p:pic>
          <p:nvPicPr>
            <p:cNvPr id="5" name="Picture 4" descr="A colorful text with bubbles">
              <a:extLst>
                <a:ext uri="{FF2B5EF4-FFF2-40B4-BE49-F238E27FC236}">
                  <a16:creationId xmlns:a16="http://schemas.microsoft.com/office/drawing/2014/main" id="{473B0593-7330-B6A7-48EA-E486BD363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12404" y="234103"/>
              <a:ext cx="3267868" cy="1192569"/>
            </a:xfrm>
            <a:prstGeom prst="rect">
              <a:avLst/>
            </a:prstGeom>
            <a:effectLst>
              <a:outerShdw blurRad="63500" dist="63500" dir="5400000" algn="t" rotWithShape="0">
                <a:prstClr val="black">
                  <a:alpha val="30000"/>
                </a:prstClr>
              </a:outerShdw>
            </a:effec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3D846D-6721-273E-11BB-CF810901411E}"/>
                </a:ext>
              </a:extLst>
            </p:cNvPr>
            <p:cNvSpPr txBox="1"/>
            <p:nvPr/>
          </p:nvSpPr>
          <p:spPr>
            <a:xfrm>
              <a:off x="8653264" y="1236951"/>
              <a:ext cx="312700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b="1">
                  <a:solidFill>
                    <a:srgbClr val="F68D2C"/>
                  </a:solidFill>
                  <a:latin typeface="Frutiger W01"/>
                </a:rPr>
                <a:t>Preventing slips, trips and falls</a:t>
              </a:r>
              <a:endParaRPr lang="en-GB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2DE1B22-F9F0-279C-9F5B-E991A7B39D2E}"/>
              </a:ext>
            </a:extLst>
          </p:cNvPr>
          <p:cNvSpPr/>
          <p:nvPr/>
        </p:nvSpPr>
        <p:spPr>
          <a:xfrm>
            <a:off x="-186312" y="363578"/>
            <a:ext cx="8543731" cy="1014322"/>
          </a:xfrm>
          <a:prstGeom prst="rect">
            <a:avLst/>
          </a:prstGeom>
          <a:solidFill>
            <a:srgbClr val="F68D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68D2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353F-FE07-B423-E9BB-83F88AD21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900" y="566128"/>
            <a:ext cx="8795327" cy="70874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5400">
                <a:solidFill>
                  <a:schemeClr val="bg1"/>
                </a:solidFill>
                <a:latin typeface="Frutiger W01"/>
              </a:rPr>
              <a:t>Trips in the home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6732BB-896E-AF6E-6817-71EAB1855126}"/>
              </a:ext>
            </a:extLst>
          </p:cNvPr>
          <p:cNvSpPr txBox="1"/>
          <p:nvPr/>
        </p:nvSpPr>
        <p:spPr>
          <a:xfrm>
            <a:off x="387502" y="1580450"/>
            <a:ext cx="7183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Frutiger W01"/>
              </a:rPr>
              <a:t>A lot of falls result from tripping in the home.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EF7185C-0E4E-AC4A-FDA7-E0324B008D8B}"/>
              </a:ext>
            </a:extLst>
          </p:cNvPr>
          <p:cNvGrpSpPr/>
          <p:nvPr/>
        </p:nvGrpSpPr>
        <p:grpSpPr>
          <a:xfrm>
            <a:off x="6216445" y="2567113"/>
            <a:ext cx="2249316" cy="2786826"/>
            <a:chOff x="6216445" y="2567113"/>
            <a:chExt cx="2249316" cy="2786826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ABBCFA1-E749-3BA0-0A32-0F786DB7BE37}"/>
                </a:ext>
              </a:extLst>
            </p:cNvPr>
            <p:cNvSpPr txBox="1"/>
            <p:nvPr/>
          </p:nvSpPr>
          <p:spPr>
            <a:xfrm>
              <a:off x="6216445" y="3968944"/>
              <a:ext cx="224931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latin typeface="Frutiger W01"/>
                </a:rPr>
                <a:t>Mop up any spills straight away.</a:t>
              </a:r>
            </a:p>
          </p:txBody>
        </p:sp>
        <p:pic>
          <p:nvPicPr>
            <p:cNvPr id="18" name="Graphic 17" descr="Mop and bucket with solid fill">
              <a:extLst>
                <a:ext uri="{FF2B5EF4-FFF2-40B4-BE49-F238E27FC236}">
                  <a16:creationId xmlns:a16="http://schemas.microsoft.com/office/drawing/2014/main" id="{42C16A37-444D-3F2B-EF9E-E42254A4B94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665042" y="2567113"/>
              <a:ext cx="1352122" cy="1352122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25E8B74-99A7-733E-2A2C-3E5CE7C07FBD}"/>
              </a:ext>
            </a:extLst>
          </p:cNvPr>
          <p:cNvGrpSpPr/>
          <p:nvPr/>
        </p:nvGrpSpPr>
        <p:grpSpPr>
          <a:xfrm>
            <a:off x="3871265" y="2508812"/>
            <a:ext cx="2249316" cy="3706901"/>
            <a:chOff x="3871265" y="2508812"/>
            <a:chExt cx="2249316" cy="370690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F82FB9F-8EB6-A334-7E65-23D9E1DB3356}"/>
                </a:ext>
              </a:extLst>
            </p:cNvPr>
            <p:cNvSpPr txBox="1"/>
            <p:nvPr/>
          </p:nvSpPr>
          <p:spPr>
            <a:xfrm>
              <a:off x="3871265" y="3968944"/>
              <a:ext cx="2249316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latin typeface="Frutiger W01"/>
                </a:rPr>
                <a:t>Have a night light that comes on when you move.</a:t>
              </a:r>
            </a:p>
          </p:txBody>
        </p:sp>
        <p:pic>
          <p:nvPicPr>
            <p:cNvPr id="20" name="Graphic 19" descr="Candle with solid fill">
              <a:extLst>
                <a:ext uri="{FF2B5EF4-FFF2-40B4-BE49-F238E27FC236}">
                  <a16:creationId xmlns:a16="http://schemas.microsoft.com/office/drawing/2014/main" id="{EB3238D4-765E-3616-D712-F72576DC402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235151" y="2508812"/>
              <a:ext cx="1521544" cy="1521544"/>
            </a:xfrm>
            <a:prstGeom prst="rect">
              <a:avLst/>
            </a:prstGeom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9D802EC-9E6A-EAA7-1F1B-6703E9C32F09}"/>
              </a:ext>
            </a:extLst>
          </p:cNvPr>
          <p:cNvGrpSpPr/>
          <p:nvPr/>
        </p:nvGrpSpPr>
        <p:grpSpPr>
          <a:xfrm>
            <a:off x="1526085" y="2788866"/>
            <a:ext cx="2249316" cy="2565073"/>
            <a:chOff x="1526085" y="2788866"/>
            <a:chExt cx="2249316" cy="256507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C09F15E-AADA-1B95-C2B6-CF467AC4B598}"/>
                </a:ext>
              </a:extLst>
            </p:cNvPr>
            <p:cNvSpPr txBox="1"/>
            <p:nvPr/>
          </p:nvSpPr>
          <p:spPr>
            <a:xfrm>
              <a:off x="1526085" y="3968944"/>
              <a:ext cx="224931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latin typeface="Frutiger W01"/>
                </a:rPr>
                <a:t>Remove rugs or mats near stairs.</a:t>
              </a: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4BBF32E1-43E3-C0C0-081D-1EAA15280D9E}"/>
                </a:ext>
              </a:extLst>
            </p:cNvPr>
            <p:cNvGrpSpPr/>
            <p:nvPr/>
          </p:nvGrpSpPr>
          <p:grpSpPr>
            <a:xfrm>
              <a:off x="1700754" y="2788866"/>
              <a:ext cx="1710761" cy="1180078"/>
              <a:chOff x="2038372" y="2804695"/>
              <a:chExt cx="1710761" cy="1180078"/>
            </a:xfrm>
          </p:grpSpPr>
          <p:pic>
            <p:nvPicPr>
              <p:cNvPr id="22" name="Picture 21" descr="A yellow rectangular object with a black circle&#10;&#10;Description automatically generated">
                <a:extLst>
                  <a:ext uri="{FF2B5EF4-FFF2-40B4-BE49-F238E27FC236}">
                    <a16:creationId xmlns:a16="http://schemas.microsoft.com/office/drawing/2014/main" id="{DB57EEBC-5DE8-0396-7220-AF0914D69D2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/>
              <a:srcRect l="19745" t="2539" r="21963" b="3156"/>
              <a:stretch/>
            </p:blipFill>
            <p:spPr>
              <a:xfrm>
                <a:off x="2038372" y="2804695"/>
                <a:ext cx="1224743" cy="1114540"/>
              </a:xfrm>
              <a:prstGeom prst="rect">
                <a:avLst/>
              </a:prstGeom>
            </p:spPr>
          </p:pic>
          <p:pic>
            <p:nvPicPr>
              <p:cNvPr id="26" name="Graphic 25" descr="Irritant with solid fill">
                <a:extLst>
                  <a:ext uri="{FF2B5EF4-FFF2-40B4-BE49-F238E27FC236}">
                    <a16:creationId xmlns:a16="http://schemas.microsoft.com/office/drawing/2014/main" id="{34086BC8-AF91-78F0-318F-126F405619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2834733" y="3070373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AE6BCE3-AE01-04B6-1127-1DF225D316C3}"/>
              </a:ext>
            </a:extLst>
          </p:cNvPr>
          <p:cNvGrpSpPr/>
          <p:nvPr/>
        </p:nvGrpSpPr>
        <p:grpSpPr>
          <a:xfrm>
            <a:off x="8561625" y="2554370"/>
            <a:ext cx="2249316" cy="3216553"/>
            <a:chOff x="8561625" y="2554370"/>
            <a:chExt cx="2249316" cy="321655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F777B5-E2F6-6331-2C8F-850E8FCA17FB}"/>
                </a:ext>
              </a:extLst>
            </p:cNvPr>
            <p:cNvSpPr txBox="1"/>
            <p:nvPr/>
          </p:nvSpPr>
          <p:spPr>
            <a:xfrm>
              <a:off x="8561625" y="3955041"/>
              <a:ext cx="2249316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latin typeface="Frutiger W01"/>
                </a:rPr>
                <a:t>Remove wires, clutter and other hazards.</a:t>
              </a:r>
            </a:p>
          </p:txBody>
        </p:sp>
        <p:pic>
          <p:nvPicPr>
            <p:cNvPr id="11" name="Graphic 10" descr="Plugged Unplugged with solid fill">
              <a:extLst>
                <a:ext uri="{FF2B5EF4-FFF2-40B4-BE49-F238E27FC236}">
                  <a16:creationId xmlns:a16="http://schemas.microsoft.com/office/drawing/2014/main" id="{C8527424-52D0-62E0-8286-7CEEBBA4FAE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9010222" y="2554370"/>
              <a:ext cx="1352122" cy="13521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138276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0">
        <p159:morph option="byObject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E745D2-A01F-E2FE-D794-CB06568D47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102839" y="2473925"/>
            <a:ext cx="1909138" cy="1228040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28152E1-6C97-C7CF-4A40-E930B217B459}"/>
              </a:ext>
            </a:extLst>
          </p:cNvPr>
          <p:cNvGrpSpPr/>
          <p:nvPr/>
        </p:nvGrpSpPr>
        <p:grpSpPr>
          <a:xfrm>
            <a:off x="8646877" y="227944"/>
            <a:ext cx="3267868" cy="1372180"/>
            <a:chOff x="8512404" y="234103"/>
            <a:chExt cx="3267868" cy="1372180"/>
          </a:xfrm>
        </p:grpSpPr>
        <p:pic>
          <p:nvPicPr>
            <p:cNvPr id="5" name="Picture 4" descr="A colorful text with bubbles">
              <a:extLst>
                <a:ext uri="{FF2B5EF4-FFF2-40B4-BE49-F238E27FC236}">
                  <a16:creationId xmlns:a16="http://schemas.microsoft.com/office/drawing/2014/main" id="{473B0593-7330-B6A7-48EA-E486BD363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12404" y="234103"/>
              <a:ext cx="3267868" cy="1192569"/>
            </a:xfrm>
            <a:prstGeom prst="rect">
              <a:avLst/>
            </a:prstGeom>
            <a:effectLst>
              <a:outerShdw blurRad="63500" dist="63500" dir="5400000" algn="t" rotWithShape="0">
                <a:prstClr val="black">
                  <a:alpha val="30000"/>
                </a:prstClr>
              </a:outerShdw>
            </a:effec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3D846D-6721-273E-11BB-CF810901411E}"/>
                </a:ext>
              </a:extLst>
            </p:cNvPr>
            <p:cNvSpPr txBox="1"/>
            <p:nvPr/>
          </p:nvSpPr>
          <p:spPr>
            <a:xfrm>
              <a:off x="8653264" y="1236951"/>
              <a:ext cx="312700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b="1">
                  <a:solidFill>
                    <a:srgbClr val="F68D2C"/>
                  </a:solidFill>
                  <a:latin typeface="Frutiger W01"/>
                </a:rPr>
                <a:t>Preventing slips, trips and falls</a:t>
              </a:r>
              <a:endParaRPr lang="en-GB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2DE1B22-F9F0-279C-9F5B-E991A7B39D2E}"/>
              </a:ext>
            </a:extLst>
          </p:cNvPr>
          <p:cNvSpPr/>
          <p:nvPr/>
        </p:nvSpPr>
        <p:spPr>
          <a:xfrm>
            <a:off x="-170895" y="494902"/>
            <a:ext cx="7432038" cy="1014322"/>
          </a:xfrm>
          <a:prstGeom prst="rect">
            <a:avLst/>
          </a:prstGeom>
          <a:solidFill>
            <a:srgbClr val="F68D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68D2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353F-FE07-B423-E9BB-83F88AD21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255" y="705110"/>
            <a:ext cx="8795327" cy="70874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5400">
                <a:solidFill>
                  <a:schemeClr val="bg1"/>
                </a:solidFill>
                <a:latin typeface="Frutiger W01"/>
              </a:rPr>
              <a:t>Take care when outside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6732BB-896E-AF6E-6817-71EAB1855126}"/>
              </a:ext>
            </a:extLst>
          </p:cNvPr>
          <p:cNvSpPr txBox="1"/>
          <p:nvPr/>
        </p:nvSpPr>
        <p:spPr>
          <a:xfrm>
            <a:off x="457200" y="1634263"/>
            <a:ext cx="6677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Frutiger W01"/>
              </a:rPr>
              <a:t>Ice and wet leaves can cause slips and falls.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90B832-B1F6-AF5E-12B8-6B6E41AB8F7D}"/>
              </a:ext>
            </a:extLst>
          </p:cNvPr>
          <p:cNvSpPr txBox="1"/>
          <p:nvPr/>
        </p:nvSpPr>
        <p:spPr>
          <a:xfrm>
            <a:off x="5721519" y="2997045"/>
            <a:ext cx="604704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</a:buBlip>
            </a:pPr>
            <a:r>
              <a:rPr lang="en-GB" sz="2800">
                <a:latin typeface="Frutiger W01"/>
              </a:rPr>
              <a:t>Bend your knees.</a:t>
            </a:r>
          </a:p>
          <a:p>
            <a:pPr marL="285750" indent="-285750">
              <a:buBlip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</a:buBlip>
            </a:pPr>
            <a:r>
              <a:rPr lang="en-GB" sz="2800">
                <a:latin typeface="Frutiger W01"/>
              </a:rPr>
              <a:t>Walk flat footed.</a:t>
            </a:r>
          </a:p>
          <a:p>
            <a:pPr marL="285750" indent="-285750">
              <a:buBlip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</a:buBlip>
            </a:pPr>
            <a:r>
              <a:rPr lang="en-GB" sz="2800">
                <a:latin typeface="Frutiger W01"/>
              </a:rPr>
              <a:t>Point your feet out slightly.</a:t>
            </a:r>
          </a:p>
          <a:p>
            <a:pPr marL="285750" indent="-285750">
              <a:buBlip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</a:buBlip>
            </a:pPr>
            <a:r>
              <a:rPr lang="en-GB" sz="2800">
                <a:latin typeface="Frutiger W01"/>
              </a:rPr>
              <a:t>Take short shuffle-like steps.</a:t>
            </a:r>
          </a:p>
          <a:p>
            <a:pPr marL="285750" indent="-285750">
              <a:buBlip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</a:buBlip>
            </a:pPr>
            <a:r>
              <a:rPr lang="en-GB" sz="2800">
                <a:latin typeface="Frutiger W01"/>
              </a:rPr>
              <a:t>Keep your arms at your side (not in pockets).</a:t>
            </a:r>
          </a:p>
          <a:p>
            <a:pPr marL="285750" indent="-285750">
              <a:buBlip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</a:buBlip>
            </a:pPr>
            <a:r>
              <a:rPr lang="en-GB" sz="2800">
                <a:latin typeface="Frutiger W01"/>
              </a:rPr>
              <a:t>Watch where you’re going.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B95CF4-DC29-C616-0A6C-62F12F41EC95}"/>
              </a:ext>
            </a:extLst>
          </p:cNvPr>
          <p:cNvSpPr txBox="1"/>
          <p:nvPr/>
        </p:nvSpPr>
        <p:spPr>
          <a:xfrm>
            <a:off x="1921005" y="2131205"/>
            <a:ext cx="36963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>
                <a:latin typeface="Frutiger W01"/>
              </a:rPr>
              <a:t>WALK LIKE A PENGUIN</a:t>
            </a:r>
          </a:p>
        </p:txBody>
      </p:sp>
      <p:pic>
        <p:nvPicPr>
          <p:cNvPr id="18" name="Picture 17" descr="A blue and white penguin&#10;&#10;Description automatically generated">
            <a:extLst>
              <a:ext uri="{FF2B5EF4-FFF2-40B4-BE49-F238E27FC236}">
                <a16:creationId xmlns:a16="http://schemas.microsoft.com/office/drawing/2014/main" id="{792F94FF-AAA5-1BD3-4C83-CCFFF781766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720" t="-314" r="15026" b="314"/>
          <a:stretch/>
        </p:blipFill>
        <p:spPr>
          <a:xfrm rot="21376956">
            <a:off x="1617973" y="2440540"/>
            <a:ext cx="4103546" cy="441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9891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2000">
        <p159:morph option="byObject"/>
      </p:transition>
    </mc:Choice>
    <mc:Fallback xmlns="">
      <p:transition spd="slow" advClick="0" advTm="2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4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400" fill="hold">
                                          <p:stCondLst>
                                            <p:cond delay="4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400" fill="hold">
                                          <p:stCondLst>
                                            <p:cond delay="7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400" fill="hold">
                                          <p:stCondLst>
                                            <p:cond delay="9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 uiExpand="1" build="p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E745D2-A01F-E2FE-D794-CB06568D47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424917" y="4863253"/>
            <a:ext cx="2559729" cy="1646528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28152E1-6C97-C7CF-4A40-E930B217B459}"/>
              </a:ext>
            </a:extLst>
          </p:cNvPr>
          <p:cNvGrpSpPr/>
          <p:nvPr/>
        </p:nvGrpSpPr>
        <p:grpSpPr>
          <a:xfrm>
            <a:off x="312301" y="136829"/>
            <a:ext cx="3267868" cy="1372180"/>
            <a:chOff x="8512404" y="234103"/>
            <a:chExt cx="3267868" cy="1372180"/>
          </a:xfrm>
        </p:grpSpPr>
        <p:pic>
          <p:nvPicPr>
            <p:cNvPr id="5" name="Picture 4" descr="A colorful text with bubbles">
              <a:extLst>
                <a:ext uri="{FF2B5EF4-FFF2-40B4-BE49-F238E27FC236}">
                  <a16:creationId xmlns:a16="http://schemas.microsoft.com/office/drawing/2014/main" id="{473B0593-7330-B6A7-48EA-E486BD363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12404" y="234103"/>
              <a:ext cx="3267868" cy="1192569"/>
            </a:xfrm>
            <a:prstGeom prst="rect">
              <a:avLst/>
            </a:prstGeom>
            <a:effectLst>
              <a:outerShdw blurRad="63500" dist="63500" dir="5400000" algn="t" rotWithShape="0">
                <a:prstClr val="black">
                  <a:alpha val="30000"/>
                </a:prstClr>
              </a:outerShdw>
            </a:effec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3D846D-6721-273E-11BB-CF810901411E}"/>
                </a:ext>
              </a:extLst>
            </p:cNvPr>
            <p:cNvSpPr txBox="1"/>
            <p:nvPr/>
          </p:nvSpPr>
          <p:spPr>
            <a:xfrm>
              <a:off x="8653264" y="1236951"/>
              <a:ext cx="312700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b="1">
                  <a:solidFill>
                    <a:srgbClr val="F68D2C"/>
                  </a:solidFill>
                  <a:latin typeface="Frutiger W01"/>
                </a:rPr>
                <a:t>Preventing slips, trips and falls</a:t>
              </a:r>
              <a:endParaRPr lang="en-GB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2DE1B22-F9F0-279C-9F5B-E991A7B39D2E}"/>
              </a:ext>
            </a:extLst>
          </p:cNvPr>
          <p:cNvSpPr/>
          <p:nvPr/>
        </p:nvSpPr>
        <p:spPr>
          <a:xfrm>
            <a:off x="3864578" y="428904"/>
            <a:ext cx="8927184" cy="1014322"/>
          </a:xfrm>
          <a:prstGeom prst="rect">
            <a:avLst/>
          </a:prstGeom>
          <a:solidFill>
            <a:srgbClr val="F68D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68D2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353F-FE07-B423-E9BB-83F88AD21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9964" y="581692"/>
            <a:ext cx="8795327" cy="70874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5400">
                <a:solidFill>
                  <a:schemeClr val="bg1"/>
                </a:solidFill>
                <a:latin typeface="Frutiger W01"/>
              </a:rPr>
              <a:t>Review your medications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6732BB-896E-AF6E-6817-71EAB1855126}"/>
              </a:ext>
            </a:extLst>
          </p:cNvPr>
          <p:cNvSpPr txBox="1"/>
          <p:nvPr/>
        </p:nvSpPr>
        <p:spPr>
          <a:xfrm>
            <a:off x="5542746" y="1994747"/>
            <a:ext cx="55708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Frutiger W01"/>
              </a:rPr>
              <a:t>Some medications can make you drowsy or dizzy which increases your risk of falling.</a:t>
            </a:r>
          </a:p>
          <a:p>
            <a:endParaRPr lang="en-GB" sz="2800">
              <a:latin typeface="Frutiger W01"/>
            </a:endParaRPr>
          </a:p>
          <a:p>
            <a:r>
              <a:rPr lang="en-GB" sz="2800">
                <a:latin typeface="Frutiger W01"/>
              </a:rPr>
              <a:t>Visit a pharmacy for advice.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540FA0-BCA5-28B8-1E1C-50127BA3018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07354" y="1892193"/>
            <a:ext cx="4538435" cy="4595884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61682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10000">
        <p159:morph option="byObject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E745D2-A01F-E2FE-D794-CB06568D47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66370" y="2294866"/>
            <a:ext cx="4292665" cy="2761227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28152E1-6C97-C7CF-4A40-E930B217B459}"/>
              </a:ext>
            </a:extLst>
          </p:cNvPr>
          <p:cNvGrpSpPr/>
          <p:nvPr/>
        </p:nvGrpSpPr>
        <p:grpSpPr>
          <a:xfrm>
            <a:off x="312301" y="136829"/>
            <a:ext cx="3267868" cy="1372180"/>
            <a:chOff x="8512404" y="234103"/>
            <a:chExt cx="3267868" cy="1372180"/>
          </a:xfrm>
        </p:grpSpPr>
        <p:pic>
          <p:nvPicPr>
            <p:cNvPr id="5" name="Picture 4" descr="A colorful text with bubbles">
              <a:extLst>
                <a:ext uri="{FF2B5EF4-FFF2-40B4-BE49-F238E27FC236}">
                  <a16:creationId xmlns:a16="http://schemas.microsoft.com/office/drawing/2014/main" id="{473B0593-7330-B6A7-48EA-E486BD363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12404" y="234103"/>
              <a:ext cx="3267868" cy="1192569"/>
            </a:xfrm>
            <a:prstGeom prst="rect">
              <a:avLst/>
            </a:prstGeom>
            <a:effectLst>
              <a:outerShdw blurRad="63500" dist="63500" dir="5400000" algn="t" rotWithShape="0">
                <a:prstClr val="black">
                  <a:alpha val="30000"/>
                </a:prstClr>
              </a:outerShdw>
            </a:effec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3D846D-6721-273E-11BB-CF810901411E}"/>
                </a:ext>
              </a:extLst>
            </p:cNvPr>
            <p:cNvSpPr txBox="1"/>
            <p:nvPr/>
          </p:nvSpPr>
          <p:spPr>
            <a:xfrm>
              <a:off x="8653264" y="1236951"/>
              <a:ext cx="312700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b="1">
                  <a:solidFill>
                    <a:srgbClr val="F68D2C"/>
                  </a:solidFill>
                  <a:latin typeface="Frutiger W01"/>
                </a:rPr>
                <a:t>Preventing slips, trips and falls</a:t>
              </a:r>
              <a:endParaRPr lang="en-GB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2DE1B22-F9F0-279C-9F5B-E991A7B39D2E}"/>
              </a:ext>
            </a:extLst>
          </p:cNvPr>
          <p:cNvSpPr/>
          <p:nvPr/>
        </p:nvSpPr>
        <p:spPr>
          <a:xfrm>
            <a:off x="3864578" y="428904"/>
            <a:ext cx="8927184" cy="1014322"/>
          </a:xfrm>
          <a:prstGeom prst="rect">
            <a:avLst/>
          </a:prstGeom>
          <a:solidFill>
            <a:srgbClr val="F68D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68D2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353F-FE07-B423-E9BB-83F88AD21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9964" y="581692"/>
            <a:ext cx="8795327" cy="70874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5400" dirty="0">
                <a:solidFill>
                  <a:schemeClr val="bg1"/>
                </a:solidFill>
                <a:latin typeface="Frutiger W01"/>
              </a:rPr>
              <a:t>Regular check-ups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6732BB-896E-AF6E-6817-71EAB1855126}"/>
              </a:ext>
            </a:extLst>
          </p:cNvPr>
          <p:cNvSpPr txBox="1"/>
          <p:nvPr/>
        </p:nvSpPr>
        <p:spPr>
          <a:xfrm>
            <a:off x="5524817" y="2033256"/>
            <a:ext cx="55708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utiger W01"/>
              </a:rPr>
              <a:t>Make sure your eye tests and hearing check-ups are up to date and your glasses fit properly.</a:t>
            </a:r>
          </a:p>
          <a:p>
            <a:endParaRPr lang="en-US" sz="2800" dirty="0">
              <a:latin typeface="Frutiger W01"/>
            </a:endParaRPr>
          </a:p>
          <a:p>
            <a:r>
              <a:rPr lang="en-US" sz="2800" dirty="0">
                <a:latin typeface="Frutiger W01"/>
              </a:rPr>
              <a:t>Vision and hearing can impact balance and cause a fall or trip. </a:t>
            </a:r>
            <a:endParaRPr lang="en-GB" sz="2800" dirty="0">
              <a:latin typeface="Frutiger W01"/>
            </a:endParaRPr>
          </a:p>
        </p:txBody>
      </p:sp>
    </p:spTree>
    <p:extLst>
      <p:ext uri="{BB962C8B-B14F-4D97-AF65-F5344CB8AC3E}">
        <p14:creationId xmlns:p14="http://schemas.microsoft.com/office/powerpoint/2010/main" val="35769382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Click="0" advTm="10000">
        <p159:morph option="byObject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E745D2-A01F-E2FE-D794-CB06568D47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flipH="1">
            <a:off x="174341" y="2293284"/>
            <a:ext cx="5538206" cy="3562413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28152E1-6C97-C7CF-4A40-E930B217B459}"/>
              </a:ext>
            </a:extLst>
          </p:cNvPr>
          <p:cNvGrpSpPr/>
          <p:nvPr/>
        </p:nvGrpSpPr>
        <p:grpSpPr>
          <a:xfrm>
            <a:off x="312301" y="136829"/>
            <a:ext cx="3267868" cy="1372180"/>
            <a:chOff x="8512404" y="234103"/>
            <a:chExt cx="3267868" cy="1372180"/>
          </a:xfrm>
        </p:grpSpPr>
        <p:pic>
          <p:nvPicPr>
            <p:cNvPr id="5" name="Picture 4" descr="A colorful text with bubbles">
              <a:extLst>
                <a:ext uri="{FF2B5EF4-FFF2-40B4-BE49-F238E27FC236}">
                  <a16:creationId xmlns:a16="http://schemas.microsoft.com/office/drawing/2014/main" id="{473B0593-7330-B6A7-48EA-E486BD363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12404" y="234103"/>
              <a:ext cx="3267868" cy="1192569"/>
            </a:xfrm>
            <a:prstGeom prst="rect">
              <a:avLst/>
            </a:prstGeom>
            <a:effectLst>
              <a:outerShdw blurRad="63500" dist="63500" dir="5400000" algn="t" rotWithShape="0">
                <a:prstClr val="black">
                  <a:alpha val="30000"/>
                </a:prstClr>
              </a:outerShdw>
            </a:effec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3D846D-6721-273E-11BB-CF810901411E}"/>
                </a:ext>
              </a:extLst>
            </p:cNvPr>
            <p:cNvSpPr txBox="1"/>
            <p:nvPr/>
          </p:nvSpPr>
          <p:spPr>
            <a:xfrm>
              <a:off x="8653264" y="1236951"/>
              <a:ext cx="312700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b="1">
                  <a:solidFill>
                    <a:srgbClr val="F68D2C"/>
                  </a:solidFill>
                  <a:latin typeface="Frutiger W01"/>
                </a:rPr>
                <a:t>Preventing slips, trips and falls</a:t>
              </a:r>
              <a:endParaRPr lang="en-GB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2DE1B22-F9F0-279C-9F5B-E991A7B39D2E}"/>
              </a:ext>
            </a:extLst>
          </p:cNvPr>
          <p:cNvSpPr/>
          <p:nvPr/>
        </p:nvSpPr>
        <p:spPr>
          <a:xfrm>
            <a:off x="3721029" y="342298"/>
            <a:ext cx="8706946" cy="1014322"/>
          </a:xfrm>
          <a:prstGeom prst="rect">
            <a:avLst/>
          </a:prstGeom>
          <a:solidFill>
            <a:srgbClr val="F68D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68D2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353F-FE07-B423-E9BB-83F88AD21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1561" y="581691"/>
            <a:ext cx="6445730" cy="70874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5400">
                <a:solidFill>
                  <a:schemeClr val="bg1"/>
                </a:solidFill>
                <a:latin typeface="Frutiger W01"/>
              </a:rPr>
              <a:t>If you have a fall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6732BB-896E-AF6E-6817-71EAB1855126}"/>
              </a:ext>
            </a:extLst>
          </p:cNvPr>
          <p:cNvSpPr txBox="1"/>
          <p:nvPr/>
        </p:nvSpPr>
        <p:spPr>
          <a:xfrm>
            <a:off x="5837714" y="2437125"/>
            <a:ext cx="557084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>
                <a:latin typeface="Frutiger W01"/>
              </a:rPr>
              <a:t>Call for help (keep a mobile phone on you).</a:t>
            </a:r>
          </a:p>
          <a:p>
            <a:pPr algn="ctr"/>
            <a:endParaRPr lang="en-GB" sz="1600">
              <a:latin typeface="Frutiger W01"/>
            </a:endParaRPr>
          </a:p>
          <a:p>
            <a:pPr algn="ctr"/>
            <a:r>
              <a:rPr lang="en-GB" sz="2800">
                <a:latin typeface="Frutiger W01"/>
              </a:rPr>
              <a:t>Stay calm.</a:t>
            </a:r>
          </a:p>
          <a:p>
            <a:pPr algn="ctr"/>
            <a:endParaRPr lang="en-GB" sz="1600">
              <a:latin typeface="Frutiger W01"/>
            </a:endParaRPr>
          </a:p>
          <a:p>
            <a:pPr algn="ctr"/>
            <a:r>
              <a:rPr lang="en-GB" sz="2800">
                <a:latin typeface="Frutiger W01"/>
              </a:rPr>
              <a:t>Don’t try to move straight away – check for injuries.</a:t>
            </a:r>
          </a:p>
          <a:p>
            <a:pPr algn="ctr"/>
            <a:endParaRPr lang="en-GB" sz="1600">
              <a:latin typeface="Frutiger W01"/>
            </a:endParaRPr>
          </a:p>
          <a:p>
            <a:pPr algn="ctr"/>
            <a:r>
              <a:rPr lang="en-GB" sz="2800">
                <a:latin typeface="Frutiger W01"/>
              </a:rPr>
              <a:t>Stay warm – cover yourself with a coat or blanket if you can.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5F2D10-30BC-ABF1-C957-CFFAB7640E7C}"/>
              </a:ext>
            </a:extLst>
          </p:cNvPr>
          <p:cNvSpPr/>
          <p:nvPr/>
        </p:nvSpPr>
        <p:spPr>
          <a:xfrm>
            <a:off x="6312556" y="4141917"/>
            <a:ext cx="4621162" cy="45719"/>
          </a:xfrm>
          <a:custGeom>
            <a:avLst/>
            <a:gdLst>
              <a:gd name="connsiteX0" fmla="*/ 0 w 4621162"/>
              <a:gd name="connsiteY0" fmla="*/ 0 h 45719"/>
              <a:gd name="connsiteX1" fmla="*/ 577645 w 4621162"/>
              <a:gd name="connsiteY1" fmla="*/ 0 h 45719"/>
              <a:gd name="connsiteX2" fmla="*/ 1062867 w 4621162"/>
              <a:gd name="connsiteY2" fmla="*/ 0 h 45719"/>
              <a:gd name="connsiteX3" fmla="*/ 1501878 w 4621162"/>
              <a:gd name="connsiteY3" fmla="*/ 0 h 45719"/>
              <a:gd name="connsiteX4" fmla="*/ 2079523 w 4621162"/>
              <a:gd name="connsiteY4" fmla="*/ 0 h 45719"/>
              <a:gd name="connsiteX5" fmla="*/ 2564745 w 4621162"/>
              <a:gd name="connsiteY5" fmla="*/ 0 h 45719"/>
              <a:gd name="connsiteX6" fmla="*/ 3188602 w 4621162"/>
              <a:gd name="connsiteY6" fmla="*/ 0 h 45719"/>
              <a:gd name="connsiteX7" fmla="*/ 3766247 w 4621162"/>
              <a:gd name="connsiteY7" fmla="*/ 0 h 45719"/>
              <a:gd name="connsiteX8" fmla="*/ 4621162 w 4621162"/>
              <a:gd name="connsiteY8" fmla="*/ 0 h 45719"/>
              <a:gd name="connsiteX9" fmla="*/ 4621162 w 4621162"/>
              <a:gd name="connsiteY9" fmla="*/ 45719 h 45719"/>
              <a:gd name="connsiteX10" fmla="*/ 3997305 w 4621162"/>
              <a:gd name="connsiteY10" fmla="*/ 45719 h 45719"/>
              <a:gd name="connsiteX11" fmla="*/ 3419660 w 4621162"/>
              <a:gd name="connsiteY11" fmla="*/ 45719 h 45719"/>
              <a:gd name="connsiteX12" fmla="*/ 2749591 w 4621162"/>
              <a:gd name="connsiteY12" fmla="*/ 45719 h 45719"/>
              <a:gd name="connsiteX13" fmla="*/ 2171946 w 4621162"/>
              <a:gd name="connsiteY13" fmla="*/ 45719 h 45719"/>
              <a:gd name="connsiteX14" fmla="*/ 1548089 w 4621162"/>
              <a:gd name="connsiteY14" fmla="*/ 45719 h 45719"/>
              <a:gd name="connsiteX15" fmla="*/ 1062867 w 4621162"/>
              <a:gd name="connsiteY15" fmla="*/ 45719 h 45719"/>
              <a:gd name="connsiteX16" fmla="*/ 0 w 4621162"/>
              <a:gd name="connsiteY16" fmla="*/ 45719 h 45719"/>
              <a:gd name="connsiteX17" fmla="*/ 0 w 4621162"/>
              <a:gd name="connsiteY17" fmla="*/ 0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621162" h="45719" fill="none" extrusionOk="0">
                <a:moveTo>
                  <a:pt x="0" y="0"/>
                </a:moveTo>
                <a:cubicBezTo>
                  <a:pt x="152330" y="-68236"/>
                  <a:pt x="382989" y="7400"/>
                  <a:pt x="577645" y="0"/>
                </a:cubicBezTo>
                <a:cubicBezTo>
                  <a:pt x="772301" y="-7400"/>
                  <a:pt x="834433" y="34742"/>
                  <a:pt x="1062867" y="0"/>
                </a:cubicBezTo>
                <a:cubicBezTo>
                  <a:pt x="1291301" y="-34742"/>
                  <a:pt x="1310016" y="7363"/>
                  <a:pt x="1501878" y="0"/>
                </a:cubicBezTo>
                <a:cubicBezTo>
                  <a:pt x="1693740" y="-7363"/>
                  <a:pt x="1915252" y="61025"/>
                  <a:pt x="2079523" y="0"/>
                </a:cubicBezTo>
                <a:cubicBezTo>
                  <a:pt x="2243795" y="-61025"/>
                  <a:pt x="2420158" y="50782"/>
                  <a:pt x="2564745" y="0"/>
                </a:cubicBezTo>
                <a:cubicBezTo>
                  <a:pt x="2709332" y="-50782"/>
                  <a:pt x="2909510" y="57518"/>
                  <a:pt x="3188602" y="0"/>
                </a:cubicBezTo>
                <a:cubicBezTo>
                  <a:pt x="3467694" y="-57518"/>
                  <a:pt x="3581316" y="11029"/>
                  <a:pt x="3766247" y="0"/>
                </a:cubicBezTo>
                <a:cubicBezTo>
                  <a:pt x="3951179" y="-11029"/>
                  <a:pt x="4203382" y="55820"/>
                  <a:pt x="4621162" y="0"/>
                </a:cubicBezTo>
                <a:cubicBezTo>
                  <a:pt x="4624053" y="10069"/>
                  <a:pt x="4617226" y="30789"/>
                  <a:pt x="4621162" y="45719"/>
                </a:cubicBezTo>
                <a:cubicBezTo>
                  <a:pt x="4376419" y="82980"/>
                  <a:pt x="4263775" y="42255"/>
                  <a:pt x="3997305" y="45719"/>
                </a:cubicBezTo>
                <a:cubicBezTo>
                  <a:pt x="3730835" y="49183"/>
                  <a:pt x="3614187" y="-13224"/>
                  <a:pt x="3419660" y="45719"/>
                </a:cubicBezTo>
                <a:cubicBezTo>
                  <a:pt x="3225134" y="104662"/>
                  <a:pt x="3032691" y="25371"/>
                  <a:pt x="2749591" y="45719"/>
                </a:cubicBezTo>
                <a:cubicBezTo>
                  <a:pt x="2466491" y="66067"/>
                  <a:pt x="2383836" y="28752"/>
                  <a:pt x="2171946" y="45719"/>
                </a:cubicBezTo>
                <a:cubicBezTo>
                  <a:pt x="1960056" y="62686"/>
                  <a:pt x="1748693" y="-18072"/>
                  <a:pt x="1548089" y="45719"/>
                </a:cubicBezTo>
                <a:cubicBezTo>
                  <a:pt x="1347485" y="109510"/>
                  <a:pt x="1189479" y="35265"/>
                  <a:pt x="1062867" y="45719"/>
                </a:cubicBezTo>
                <a:cubicBezTo>
                  <a:pt x="936255" y="56173"/>
                  <a:pt x="255635" y="-21231"/>
                  <a:pt x="0" y="45719"/>
                </a:cubicBezTo>
                <a:cubicBezTo>
                  <a:pt x="-5084" y="31902"/>
                  <a:pt x="2992" y="10893"/>
                  <a:pt x="0" y="0"/>
                </a:cubicBezTo>
                <a:close/>
              </a:path>
              <a:path w="4621162" h="45719" stroke="0" extrusionOk="0">
                <a:moveTo>
                  <a:pt x="0" y="0"/>
                </a:moveTo>
                <a:cubicBezTo>
                  <a:pt x="270036" y="-53759"/>
                  <a:pt x="480182" y="2741"/>
                  <a:pt x="670068" y="0"/>
                </a:cubicBezTo>
                <a:cubicBezTo>
                  <a:pt x="859954" y="-2741"/>
                  <a:pt x="1034009" y="10061"/>
                  <a:pt x="1155291" y="0"/>
                </a:cubicBezTo>
                <a:cubicBezTo>
                  <a:pt x="1276573" y="-10061"/>
                  <a:pt x="1462822" y="39568"/>
                  <a:pt x="1640513" y="0"/>
                </a:cubicBezTo>
                <a:cubicBezTo>
                  <a:pt x="1818204" y="-39568"/>
                  <a:pt x="2046434" y="66593"/>
                  <a:pt x="2218158" y="0"/>
                </a:cubicBezTo>
                <a:cubicBezTo>
                  <a:pt x="2389883" y="-66593"/>
                  <a:pt x="2579815" y="40445"/>
                  <a:pt x="2749591" y="0"/>
                </a:cubicBezTo>
                <a:cubicBezTo>
                  <a:pt x="2919367" y="-40445"/>
                  <a:pt x="3279164" y="76421"/>
                  <a:pt x="3419660" y="0"/>
                </a:cubicBezTo>
                <a:cubicBezTo>
                  <a:pt x="3560156" y="-76421"/>
                  <a:pt x="3753619" y="33009"/>
                  <a:pt x="3858670" y="0"/>
                </a:cubicBezTo>
                <a:cubicBezTo>
                  <a:pt x="3963721" y="-33009"/>
                  <a:pt x="4417278" y="35125"/>
                  <a:pt x="4621162" y="0"/>
                </a:cubicBezTo>
                <a:cubicBezTo>
                  <a:pt x="4621471" y="19205"/>
                  <a:pt x="4619954" y="29074"/>
                  <a:pt x="4621162" y="45719"/>
                </a:cubicBezTo>
                <a:cubicBezTo>
                  <a:pt x="4325439" y="78873"/>
                  <a:pt x="4285626" y="25495"/>
                  <a:pt x="3951094" y="45719"/>
                </a:cubicBezTo>
                <a:cubicBezTo>
                  <a:pt x="3616562" y="65943"/>
                  <a:pt x="3587380" y="7358"/>
                  <a:pt x="3281025" y="45719"/>
                </a:cubicBezTo>
                <a:cubicBezTo>
                  <a:pt x="2974670" y="84080"/>
                  <a:pt x="2904563" y="-16103"/>
                  <a:pt x="2657168" y="45719"/>
                </a:cubicBezTo>
                <a:cubicBezTo>
                  <a:pt x="2409773" y="107541"/>
                  <a:pt x="2410340" y="13046"/>
                  <a:pt x="2218158" y="45719"/>
                </a:cubicBezTo>
                <a:cubicBezTo>
                  <a:pt x="2025976" y="78392"/>
                  <a:pt x="1729454" y="31614"/>
                  <a:pt x="1594301" y="45719"/>
                </a:cubicBezTo>
                <a:cubicBezTo>
                  <a:pt x="1459148" y="59824"/>
                  <a:pt x="1107891" y="-11104"/>
                  <a:pt x="970444" y="45719"/>
                </a:cubicBezTo>
                <a:cubicBezTo>
                  <a:pt x="832997" y="102542"/>
                  <a:pt x="391782" y="-23025"/>
                  <a:pt x="0" y="45719"/>
                </a:cubicBezTo>
                <a:cubicBezTo>
                  <a:pt x="-1518" y="28730"/>
                  <a:pt x="263" y="16892"/>
                  <a:pt x="0" y="0"/>
                </a:cubicBezTo>
                <a:close/>
              </a:path>
            </a:pathLst>
          </a:custGeom>
          <a:solidFill>
            <a:srgbClr val="F68D2C"/>
          </a:solidFill>
          <a:ln w="92075">
            <a:solidFill>
              <a:srgbClr val="F68D2C"/>
            </a:solidFill>
            <a:extLst>
              <a:ext uri="{C807C97D-BFC1-408E-A445-0C87EB9F89A2}">
                <ask:lineSketchStyleProps xmlns:ask="http://schemas.microsoft.com/office/drawing/2018/sketchyshapes" sd="345174962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4848F0-96A9-0636-6B31-AE237D6D6160}"/>
              </a:ext>
            </a:extLst>
          </p:cNvPr>
          <p:cNvSpPr/>
          <p:nvPr/>
        </p:nvSpPr>
        <p:spPr>
          <a:xfrm>
            <a:off x="6312556" y="5191206"/>
            <a:ext cx="4621162" cy="45719"/>
          </a:xfrm>
          <a:custGeom>
            <a:avLst/>
            <a:gdLst>
              <a:gd name="connsiteX0" fmla="*/ 0 w 4621162"/>
              <a:gd name="connsiteY0" fmla="*/ 0 h 45719"/>
              <a:gd name="connsiteX1" fmla="*/ 577645 w 4621162"/>
              <a:gd name="connsiteY1" fmla="*/ 0 h 45719"/>
              <a:gd name="connsiteX2" fmla="*/ 1062867 w 4621162"/>
              <a:gd name="connsiteY2" fmla="*/ 0 h 45719"/>
              <a:gd name="connsiteX3" fmla="*/ 1501878 w 4621162"/>
              <a:gd name="connsiteY3" fmla="*/ 0 h 45719"/>
              <a:gd name="connsiteX4" fmla="*/ 2079523 w 4621162"/>
              <a:gd name="connsiteY4" fmla="*/ 0 h 45719"/>
              <a:gd name="connsiteX5" fmla="*/ 2564745 w 4621162"/>
              <a:gd name="connsiteY5" fmla="*/ 0 h 45719"/>
              <a:gd name="connsiteX6" fmla="*/ 3188602 w 4621162"/>
              <a:gd name="connsiteY6" fmla="*/ 0 h 45719"/>
              <a:gd name="connsiteX7" fmla="*/ 3766247 w 4621162"/>
              <a:gd name="connsiteY7" fmla="*/ 0 h 45719"/>
              <a:gd name="connsiteX8" fmla="*/ 4621162 w 4621162"/>
              <a:gd name="connsiteY8" fmla="*/ 0 h 45719"/>
              <a:gd name="connsiteX9" fmla="*/ 4621162 w 4621162"/>
              <a:gd name="connsiteY9" fmla="*/ 45719 h 45719"/>
              <a:gd name="connsiteX10" fmla="*/ 3997305 w 4621162"/>
              <a:gd name="connsiteY10" fmla="*/ 45719 h 45719"/>
              <a:gd name="connsiteX11" fmla="*/ 3419660 w 4621162"/>
              <a:gd name="connsiteY11" fmla="*/ 45719 h 45719"/>
              <a:gd name="connsiteX12" fmla="*/ 2749591 w 4621162"/>
              <a:gd name="connsiteY12" fmla="*/ 45719 h 45719"/>
              <a:gd name="connsiteX13" fmla="*/ 2171946 w 4621162"/>
              <a:gd name="connsiteY13" fmla="*/ 45719 h 45719"/>
              <a:gd name="connsiteX14" fmla="*/ 1548089 w 4621162"/>
              <a:gd name="connsiteY14" fmla="*/ 45719 h 45719"/>
              <a:gd name="connsiteX15" fmla="*/ 1062867 w 4621162"/>
              <a:gd name="connsiteY15" fmla="*/ 45719 h 45719"/>
              <a:gd name="connsiteX16" fmla="*/ 0 w 4621162"/>
              <a:gd name="connsiteY16" fmla="*/ 45719 h 45719"/>
              <a:gd name="connsiteX17" fmla="*/ 0 w 4621162"/>
              <a:gd name="connsiteY17" fmla="*/ 0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621162" h="45719" fill="none" extrusionOk="0">
                <a:moveTo>
                  <a:pt x="0" y="0"/>
                </a:moveTo>
                <a:cubicBezTo>
                  <a:pt x="152330" y="-68236"/>
                  <a:pt x="382989" y="7400"/>
                  <a:pt x="577645" y="0"/>
                </a:cubicBezTo>
                <a:cubicBezTo>
                  <a:pt x="772301" y="-7400"/>
                  <a:pt x="834433" y="34742"/>
                  <a:pt x="1062867" y="0"/>
                </a:cubicBezTo>
                <a:cubicBezTo>
                  <a:pt x="1291301" y="-34742"/>
                  <a:pt x="1310016" y="7363"/>
                  <a:pt x="1501878" y="0"/>
                </a:cubicBezTo>
                <a:cubicBezTo>
                  <a:pt x="1693740" y="-7363"/>
                  <a:pt x="1915252" y="61025"/>
                  <a:pt x="2079523" y="0"/>
                </a:cubicBezTo>
                <a:cubicBezTo>
                  <a:pt x="2243795" y="-61025"/>
                  <a:pt x="2420158" y="50782"/>
                  <a:pt x="2564745" y="0"/>
                </a:cubicBezTo>
                <a:cubicBezTo>
                  <a:pt x="2709332" y="-50782"/>
                  <a:pt x="2909510" y="57518"/>
                  <a:pt x="3188602" y="0"/>
                </a:cubicBezTo>
                <a:cubicBezTo>
                  <a:pt x="3467694" y="-57518"/>
                  <a:pt x="3581316" y="11029"/>
                  <a:pt x="3766247" y="0"/>
                </a:cubicBezTo>
                <a:cubicBezTo>
                  <a:pt x="3951179" y="-11029"/>
                  <a:pt x="4203382" y="55820"/>
                  <a:pt x="4621162" y="0"/>
                </a:cubicBezTo>
                <a:cubicBezTo>
                  <a:pt x="4624053" y="10069"/>
                  <a:pt x="4617226" y="30789"/>
                  <a:pt x="4621162" y="45719"/>
                </a:cubicBezTo>
                <a:cubicBezTo>
                  <a:pt x="4376419" y="82980"/>
                  <a:pt x="4263775" y="42255"/>
                  <a:pt x="3997305" y="45719"/>
                </a:cubicBezTo>
                <a:cubicBezTo>
                  <a:pt x="3730835" y="49183"/>
                  <a:pt x="3614187" y="-13224"/>
                  <a:pt x="3419660" y="45719"/>
                </a:cubicBezTo>
                <a:cubicBezTo>
                  <a:pt x="3225134" y="104662"/>
                  <a:pt x="3032691" y="25371"/>
                  <a:pt x="2749591" y="45719"/>
                </a:cubicBezTo>
                <a:cubicBezTo>
                  <a:pt x="2466491" y="66067"/>
                  <a:pt x="2383836" y="28752"/>
                  <a:pt x="2171946" y="45719"/>
                </a:cubicBezTo>
                <a:cubicBezTo>
                  <a:pt x="1960056" y="62686"/>
                  <a:pt x="1748693" y="-18072"/>
                  <a:pt x="1548089" y="45719"/>
                </a:cubicBezTo>
                <a:cubicBezTo>
                  <a:pt x="1347485" y="109510"/>
                  <a:pt x="1189479" y="35265"/>
                  <a:pt x="1062867" y="45719"/>
                </a:cubicBezTo>
                <a:cubicBezTo>
                  <a:pt x="936255" y="56173"/>
                  <a:pt x="255635" y="-21231"/>
                  <a:pt x="0" y="45719"/>
                </a:cubicBezTo>
                <a:cubicBezTo>
                  <a:pt x="-5084" y="31902"/>
                  <a:pt x="2992" y="10893"/>
                  <a:pt x="0" y="0"/>
                </a:cubicBezTo>
                <a:close/>
              </a:path>
              <a:path w="4621162" h="45719" stroke="0" extrusionOk="0">
                <a:moveTo>
                  <a:pt x="0" y="0"/>
                </a:moveTo>
                <a:cubicBezTo>
                  <a:pt x="270036" y="-53759"/>
                  <a:pt x="480182" y="2741"/>
                  <a:pt x="670068" y="0"/>
                </a:cubicBezTo>
                <a:cubicBezTo>
                  <a:pt x="859954" y="-2741"/>
                  <a:pt x="1034009" y="10061"/>
                  <a:pt x="1155291" y="0"/>
                </a:cubicBezTo>
                <a:cubicBezTo>
                  <a:pt x="1276573" y="-10061"/>
                  <a:pt x="1462822" y="39568"/>
                  <a:pt x="1640513" y="0"/>
                </a:cubicBezTo>
                <a:cubicBezTo>
                  <a:pt x="1818204" y="-39568"/>
                  <a:pt x="2046434" y="66593"/>
                  <a:pt x="2218158" y="0"/>
                </a:cubicBezTo>
                <a:cubicBezTo>
                  <a:pt x="2389883" y="-66593"/>
                  <a:pt x="2579815" y="40445"/>
                  <a:pt x="2749591" y="0"/>
                </a:cubicBezTo>
                <a:cubicBezTo>
                  <a:pt x="2919367" y="-40445"/>
                  <a:pt x="3279164" y="76421"/>
                  <a:pt x="3419660" y="0"/>
                </a:cubicBezTo>
                <a:cubicBezTo>
                  <a:pt x="3560156" y="-76421"/>
                  <a:pt x="3753619" y="33009"/>
                  <a:pt x="3858670" y="0"/>
                </a:cubicBezTo>
                <a:cubicBezTo>
                  <a:pt x="3963721" y="-33009"/>
                  <a:pt x="4417278" y="35125"/>
                  <a:pt x="4621162" y="0"/>
                </a:cubicBezTo>
                <a:cubicBezTo>
                  <a:pt x="4621471" y="19205"/>
                  <a:pt x="4619954" y="29074"/>
                  <a:pt x="4621162" y="45719"/>
                </a:cubicBezTo>
                <a:cubicBezTo>
                  <a:pt x="4325439" y="78873"/>
                  <a:pt x="4285626" y="25495"/>
                  <a:pt x="3951094" y="45719"/>
                </a:cubicBezTo>
                <a:cubicBezTo>
                  <a:pt x="3616562" y="65943"/>
                  <a:pt x="3587380" y="7358"/>
                  <a:pt x="3281025" y="45719"/>
                </a:cubicBezTo>
                <a:cubicBezTo>
                  <a:pt x="2974670" y="84080"/>
                  <a:pt x="2904563" y="-16103"/>
                  <a:pt x="2657168" y="45719"/>
                </a:cubicBezTo>
                <a:cubicBezTo>
                  <a:pt x="2409773" y="107541"/>
                  <a:pt x="2410340" y="13046"/>
                  <a:pt x="2218158" y="45719"/>
                </a:cubicBezTo>
                <a:cubicBezTo>
                  <a:pt x="2025976" y="78392"/>
                  <a:pt x="1729454" y="31614"/>
                  <a:pt x="1594301" y="45719"/>
                </a:cubicBezTo>
                <a:cubicBezTo>
                  <a:pt x="1459148" y="59824"/>
                  <a:pt x="1107891" y="-11104"/>
                  <a:pt x="970444" y="45719"/>
                </a:cubicBezTo>
                <a:cubicBezTo>
                  <a:pt x="832997" y="102542"/>
                  <a:pt x="391782" y="-23025"/>
                  <a:pt x="0" y="45719"/>
                </a:cubicBezTo>
                <a:cubicBezTo>
                  <a:pt x="-1518" y="28730"/>
                  <a:pt x="263" y="16892"/>
                  <a:pt x="0" y="0"/>
                </a:cubicBezTo>
                <a:close/>
              </a:path>
            </a:pathLst>
          </a:custGeom>
          <a:solidFill>
            <a:srgbClr val="F68D2C"/>
          </a:solidFill>
          <a:ln w="92075">
            <a:solidFill>
              <a:srgbClr val="F68D2C"/>
            </a:solidFill>
            <a:extLst>
              <a:ext uri="{C807C97D-BFC1-408E-A445-0C87EB9F89A2}">
                <ask:lineSketchStyleProps xmlns:ask="http://schemas.microsoft.com/office/drawing/2018/sketchyshapes" sd="345174962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ECE3E2-04E3-D4EE-7F10-67734D00670C}"/>
              </a:ext>
            </a:extLst>
          </p:cNvPr>
          <p:cNvSpPr/>
          <p:nvPr/>
        </p:nvSpPr>
        <p:spPr>
          <a:xfrm>
            <a:off x="6312556" y="3429000"/>
            <a:ext cx="4621162" cy="45719"/>
          </a:xfrm>
          <a:custGeom>
            <a:avLst/>
            <a:gdLst>
              <a:gd name="connsiteX0" fmla="*/ 0 w 4621162"/>
              <a:gd name="connsiteY0" fmla="*/ 0 h 45719"/>
              <a:gd name="connsiteX1" fmla="*/ 577645 w 4621162"/>
              <a:gd name="connsiteY1" fmla="*/ 0 h 45719"/>
              <a:gd name="connsiteX2" fmla="*/ 1062867 w 4621162"/>
              <a:gd name="connsiteY2" fmla="*/ 0 h 45719"/>
              <a:gd name="connsiteX3" fmla="*/ 1501878 w 4621162"/>
              <a:gd name="connsiteY3" fmla="*/ 0 h 45719"/>
              <a:gd name="connsiteX4" fmla="*/ 2079523 w 4621162"/>
              <a:gd name="connsiteY4" fmla="*/ 0 h 45719"/>
              <a:gd name="connsiteX5" fmla="*/ 2564745 w 4621162"/>
              <a:gd name="connsiteY5" fmla="*/ 0 h 45719"/>
              <a:gd name="connsiteX6" fmla="*/ 3188602 w 4621162"/>
              <a:gd name="connsiteY6" fmla="*/ 0 h 45719"/>
              <a:gd name="connsiteX7" fmla="*/ 3766247 w 4621162"/>
              <a:gd name="connsiteY7" fmla="*/ 0 h 45719"/>
              <a:gd name="connsiteX8" fmla="*/ 4621162 w 4621162"/>
              <a:gd name="connsiteY8" fmla="*/ 0 h 45719"/>
              <a:gd name="connsiteX9" fmla="*/ 4621162 w 4621162"/>
              <a:gd name="connsiteY9" fmla="*/ 45719 h 45719"/>
              <a:gd name="connsiteX10" fmla="*/ 3997305 w 4621162"/>
              <a:gd name="connsiteY10" fmla="*/ 45719 h 45719"/>
              <a:gd name="connsiteX11" fmla="*/ 3419660 w 4621162"/>
              <a:gd name="connsiteY11" fmla="*/ 45719 h 45719"/>
              <a:gd name="connsiteX12" fmla="*/ 2749591 w 4621162"/>
              <a:gd name="connsiteY12" fmla="*/ 45719 h 45719"/>
              <a:gd name="connsiteX13" fmla="*/ 2171946 w 4621162"/>
              <a:gd name="connsiteY13" fmla="*/ 45719 h 45719"/>
              <a:gd name="connsiteX14" fmla="*/ 1548089 w 4621162"/>
              <a:gd name="connsiteY14" fmla="*/ 45719 h 45719"/>
              <a:gd name="connsiteX15" fmla="*/ 1062867 w 4621162"/>
              <a:gd name="connsiteY15" fmla="*/ 45719 h 45719"/>
              <a:gd name="connsiteX16" fmla="*/ 0 w 4621162"/>
              <a:gd name="connsiteY16" fmla="*/ 45719 h 45719"/>
              <a:gd name="connsiteX17" fmla="*/ 0 w 4621162"/>
              <a:gd name="connsiteY17" fmla="*/ 0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621162" h="45719" fill="none" extrusionOk="0">
                <a:moveTo>
                  <a:pt x="0" y="0"/>
                </a:moveTo>
                <a:cubicBezTo>
                  <a:pt x="152330" y="-68236"/>
                  <a:pt x="382989" y="7400"/>
                  <a:pt x="577645" y="0"/>
                </a:cubicBezTo>
                <a:cubicBezTo>
                  <a:pt x="772301" y="-7400"/>
                  <a:pt x="834433" y="34742"/>
                  <a:pt x="1062867" y="0"/>
                </a:cubicBezTo>
                <a:cubicBezTo>
                  <a:pt x="1291301" y="-34742"/>
                  <a:pt x="1310016" y="7363"/>
                  <a:pt x="1501878" y="0"/>
                </a:cubicBezTo>
                <a:cubicBezTo>
                  <a:pt x="1693740" y="-7363"/>
                  <a:pt x="1915252" y="61025"/>
                  <a:pt x="2079523" y="0"/>
                </a:cubicBezTo>
                <a:cubicBezTo>
                  <a:pt x="2243795" y="-61025"/>
                  <a:pt x="2420158" y="50782"/>
                  <a:pt x="2564745" y="0"/>
                </a:cubicBezTo>
                <a:cubicBezTo>
                  <a:pt x="2709332" y="-50782"/>
                  <a:pt x="2909510" y="57518"/>
                  <a:pt x="3188602" y="0"/>
                </a:cubicBezTo>
                <a:cubicBezTo>
                  <a:pt x="3467694" y="-57518"/>
                  <a:pt x="3581316" y="11029"/>
                  <a:pt x="3766247" y="0"/>
                </a:cubicBezTo>
                <a:cubicBezTo>
                  <a:pt x="3951179" y="-11029"/>
                  <a:pt x="4203382" y="55820"/>
                  <a:pt x="4621162" y="0"/>
                </a:cubicBezTo>
                <a:cubicBezTo>
                  <a:pt x="4624053" y="10069"/>
                  <a:pt x="4617226" y="30789"/>
                  <a:pt x="4621162" y="45719"/>
                </a:cubicBezTo>
                <a:cubicBezTo>
                  <a:pt x="4376419" y="82980"/>
                  <a:pt x="4263775" y="42255"/>
                  <a:pt x="3997305" y="45719"/>
                </a:cubicBezTo>
                <a:cubicBezTo>
                  <a:pt x="3730835" y="49183"/>
                  <a:pt x="3614187" y="-13224"/>
                  <a:pt x="3419660" y="45719"/>
                </a:cubicBezTo>
                <a:cubicBezTo>
                  <a:pt x="3225134" y="104662"/>
                  <a:pt x="3032691" y="25371"/>
                  <a:pt x="2749591" y="45719"/>
                </a:cubicBezTo>
                <a:cubicBezTo>
                  <a:pt x="2466491" y="66067"/>
                  <a:pt x="2383836" y="28752"/>
                  <a:pt x="2171946" y="45719"/>
                </a:cubicBezTo>
                <a:cubicBezTo>
                  <a:pt x="1960056" y="62686"/>
                  <a:pt x="1748693" y="-18072"/>
                  <a:pt x="1548089" y="45719"/>
                </a:cubicBezTo>
                <a:cubicBezTo>
                  <a:pt x="1347485" y="109510"/>
                  <a:pt x="1189479" y="35265"/>
                  <a:pt x="1062867" y="45719"/>
                </a:cubicBezTo>
                <a:cubicBezTo>
                  <a:pt x="936255" y="56173"/>
                  <a:pt x="255635" y="-21231"/>
                  <a:pt x="0" y="45719"/>
                </a:cubicBezTo>
                <a:cubicBezTo>
                  <a:pt x="-5084" y="31902"/>
                  <a:pt x="2992" y="10893"/>
                  <a:pt x="0" y="0"/>
                </a:cubicBezTo>
                <a:close/>
              </a:path>
              <a:path w="4621162" h="45719" stroke="0" extrusionOk="0">
                <a:moveTo>
                  <a:pt x="0" y="0"/>
                </a:moveTo>
                <a:cubicBezTo>
                  <a:pt x="270036" y="-53759"/>
                  <a:pt x="480182" y="2741"/>
                  <a:pt x="670068" y="0"/>
                </a:cubicBezTo>
                <a:cubicBezTo>
                  <a:pt x="859954" y="-2741"/>
                  <a:pt x="1034009" y="10061"/>
                  <a:pt x="1155291" y="0"/>
                </a:cubicBezTo>
                <a:cubicBezTo>
                  <a:pt x="1276573" y="-10061"/>
                  <a:pt x="1462822" y="39568"/>
                  <a:pt x="1640513" y="0"/>
                </a:cubicBezTo>
                <a:cubicBezTo>
                  <a:pt x="1818204" y="-39568"/>
                  <a:pt x="2046434" y="66593"/>
                  <a:pt x="2218158" y="0"/>
                </a:cubicBezTo>
                <a:cubicBezTo>
                  <a:pt x="2389883" y="-66593"/>
                  <a:pt x="2579815" y="40445"/>
                  <a:pt x="2749591" y="0"/>
                </a:cubicBezTo>
                <a:cubicBezTo>
                  <a:pt x="2919367" y="-40445"/>
                  <a:pt x="3279164" y="76421"/>
                  <a:pt x="3419660" y="0"/>
                </a:cubicBezTo>
                <a:cubicBezTo>
                  <a:pt x="3560156" y="-76421"/>
                  <a:pt x="3753619" y="33009"/>
                  <a:pt x="3858670" y="0"/>
                </a:cubicBezTo>
                <a:cubicBezTo>
                  <a:pt x="3963721" y="-33009"/>
                  <a:pt x="4417278" y="35125"/>
                  <a:pt x="4621162" y="0"/>
                </a:cubicBezTo>
                <a:cubicBezTo>
                  <a:pt x="4621471" y="19205"/>
                  <a:pt x="4619954" y="29074"/>
                  <a:pt x="4621162" y="45719"/>
                </a:cubicBezTo>
                <a:cubicBezTo>
                  <a:pt x="4325439" y="78873"/>
                  <a:pt x="4285626" y="25495"/>
                  <a:pt x="3951094" y="45719"/>
                </a:cubicBezTo>
                <a:cubicBezTo>
                  <a:pt x="3616562" y="65943"/>
                  <a:pt x="3587380" y="7358"/>
                  <a:pt x="3281025" y="45719"/>
                </a:cubicBezTo>
                <a:cubicBezTo>
                  <a:pt x="2974670" y="84080"/>
                  <a:pt x="2904563" y="-16103"/>
                  <a:pt x="2657168" y="45719"/>
                </a:cubicBezTo>
                <a:cubicBezTo>
                  <a:pt x="2409773" y="107541"/>
                  <a:pt x="2410340" y="13046"/>
                  <a:pt x="2218158" y="45719"/>
                </a:cubicBezTo>
                <a:cubicBezTo>
                  <a:pt x="2025976" y="78392"/>
                  <a:pt x="1729454" y="31614"/>
                  <a:pt x="1594301" y="45719"/>
                </a:cubicBezTo>
                <a:cubicBezTo>
                  <a:pt x="1459148" y="59824"/>
                  <a:pt x="1107891" y="-11104"/>
                  <a:pt x="970444" y="45719"/>
                </a:cubicBezTo>
                <a:cubicBezTo>
                  <a:pt x="832997" y="102542"/>
                  <a:pt x="391782" y="-23025"/>
                  <a:pt x="0" y="45719"/>
                </a:cubicBezTo>
                <a:cubicBezTo>
                  <a:pt x="-1518" y="28730"/>
                  <a:pt x="263" y="16892"/>
                  <a:pt x="0" y="0"/>
                </a:cubicBezTo>
                <a:close/>
              </a:path>
            </a:pathLst>
          </a:custGeom>
          <a:solidFill>
            <a:srgbClr val="F68D2C"/>
          </a:solidFill>
          <a:ln w="92075">
            <a:solidFill>
              <a:srgbClr val="F68D2C"/>
            </a:solidFill>
            <a:extLst>
              <a:ext uri="{C807C97D-BFC1-408E-A445-0C87EB9F89A2}">
                <ask:lineSketchStyleProps xmlns:ask="http://schemas.microsoft.com/office/drawing/2018/sketchyshapes" sd="345174962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7556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0">
        <p159:morph option="byObject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06ED52D-35E5-4560-BD64-7ACA4ADFB548}">
  <we:reference id="e849ddb8-6bbd-4833-bd4b-59030099d63e" version="1.0.0.0" store="EXCatalog" storeType="EXCatalog"/>
  <we:alternateReferences>
    <we:reference id="WA200000113" version="1.0.0.0" store="en-GB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B0E60392A1ED428AC9BF7EBA5702C0" ma:contentTypeVersion="16" ma:contentTypeDescription="Create a new document." ma:contentTypeScope="" ma:versionID="0caa9a0de6e8ba9a7e732beb9e8a4542">
  <xsd:schema xmlns:xsd="http://www.w3.org/2001/XMLSchema" xmlns:xs="http://www.w3.org/2001/XMLSchema" xmlns:p="http://schemas.microsoft.com/office/2006/metadata/properties" xmlns:ns1="http://schemas.microsoft.com/sharepoint/v3" xmlns:ns2="510de0c8-b2e9-4bee-bf53-ff719fb7432c" xmlns:ns3="49cc8b57-c847-4c59-8097-92f5c626b493" targetNamespace="http://schemas.microsoft.com/office/2006/metadata/properties" ma:root="true" ma:fieldsID="cdc74cc952315b7a05b2d96227be6c6d" ns1:_="" ns2:_="" ns3:_="">
    <xsd:import namespace="http://schemas.microsoft.com/sharepoint/v3"/>
    <xsd:import namespace="510de0c8-b2e9-4bee-bf53-ff719fb7432c"/>
    <xsd:import namespace="49cc8b57-c847-4c59-8097-92f5c626b4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0de0c8-b2e9-4bee-bf53-ff719fb743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c8b57-c847-4c59-8097-92f5c626b493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8cab1d6-38e1-4415-8211-6918ebc21b8b}" ma:internalName="TaxCatchAll" ma:showField="CatchAllData" ma:web="49cc8b57-c847-4c59-8097-92f5c626b4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cc8b57-c847-4c59-8097-92f5c626b493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510de0c8-b2e9-4bee-bf53-ff719fb743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52898D9-6DDA-4BDA-8B3A-C60BF919E75B}">
  <ds:schemaRefs>
    <ds:schemaRef ds:uri="49cc8b57-c847-4c59-8097-92f5c626b493"/>
    <ds:schemaRef ds:uri="510de0c8-b2e9-4bee-bf53-ff719fb7432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EF9ACC1-2417-469F-ABDD-05D6BA0808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837CD0-47A3-462B-8B7E-3766BD1DCF49}">
  <ds:schemaRefs>
    <ds:schemaRef ds:uri="49cc8b57-c847-4c59-8097-92f5c626b493"/>
    <ds:schemaRef ds:uri="510de0c8-b2e9-4bee-bf53-ff719fb7432c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</TotalTime>
  <Words>454</Words>
  <Application>Microsoft Office PowerPoint</Application>
  <PresentationFormat>Widescreen</PresentationFormat>
  <Paragraphs>65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Frutiger W01</vt:lpstr>
      <vt:lpstr>Office Theme</vt:lpstr>
      <vt:lpstr>Preventing slips, trips and falls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 Richard (ELHT) Coms&amp;Marketing</dc:creator>
  <cp:lastModifiedBy>HARVIE, Laura (NHS LANCASHIRE AND SOUTH CUMBRIA INTEGRATED CARE BOARD)</cp:lastModifiedBy>
  <cp:revision>2</cp:revision>
  <dcterms:created xsi:type="dcterms:W3CDTF">2023-10-13T15:04:58Z</dcterms:created>
  <dcterms:modified xsi:type="dcterms:W3CDTF">2023-11-27T10:39:50Z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0x01010001B0E60392A1ED428AC9BF7EBA5702C0</vt:lpwstr>
  </property>
  <property fmtid="{D5CDD505-2E9C-101B-9397-08002B2CF9AE}" pid="3" name="MediaServiceImageTags">
    <vt:lpwstr/>
  </property>
</Properties>
</file>