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8" r:id="rId5"/>
    <p:sldId id="2147473251" r:id="rId6"/>
    <p:sldId id="600" r:id="rId7"/>
    <p:sldId id="2147378142" r:id="rId8"/>
    <p:sldId id="2147378144" r:id="rId9"/>
    <p:sldId id="256" r:id="rId10"/>
    <p:sldId id="2147378146" r:id="rId11"/>
    <p:sldId id="2147378148" r:id="rId12"/>
    <p:sldId id="2147378149" r:id="rId13"/>
    <p:sldId id="2147378150" r:id="rId14"/>
    <p:sldId id="257" r:id="rId15"/>
    <p:sldId id="601" r:id="rId16"/>
    <p:sldId id="2147378151" r:id="rId17"/>
    <p:sldId id="2147378145" r:id="rId18"/>
    <p:sldId id="599" r:id="rId19"/>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2EFCC-495C-4509-9DAE-1EAF30D5D13D}" v="1" dt="2023-08-23T10:49:52.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630" autoAdjust="0"/>
  </p:normalViewPr>
  <p:slideViewPr>
    <p:cSldViewPr snapToGrid="0" showGuides="1">
      <p:cViewPr varScale="1">
        <p:scale>
          <a:sx n="68" d="100"/>
          <a:sy n="68" d="100"/>
        </p:scale>
        <p:origin x="780" y="72"/>
      </p:cViewPr>
      <p:guideLst>
        <p:guide orient="horz" pos="2137"/>
        <p:guide pos="381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When you joined the service was the information provided to you sufficient for you to understand what a Virtual Ward was?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4F-4DFA-A9B7-F556CBB5DC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4F-4DFA-A9B7-F556CBB5DC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44F-4DFA-A9B7-F556CBB5DCF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44F-4DFA-A9B7-F556CBB5DCF7}"/>
              </c:ext>
            </c:extLst>
          </c:dPt>
          <c:cat>
            <c:strRef>
              <c:f>Sheet1!$A$2:$A$3</c:f>
              <c:strCache>
                <c:ptCount val="2"/>
                <c:pt idx="0">
                  <c:v>Yes</c:v>
                </c:pt>
                <c:pt idx="1">
                  <c:v>No</c:v>
                </c:pt>
              </c:strCache>
            </c:strRef>
          </c:cat>
          <c:val>
            <c:numRef>
              <c:f>Sheet1!$B$2:$B$3</c:f>
              <c:numCache>
                <c:formatCode>General</c:formatCode>
                <c:ptCount val="2"/>
                <c:pt idx="0">
                  <c:v>64</c:v>
                </c:pt>
                <c:pt idx="1">
                  <c:v>3</c:v>
                </c:pt>
              </c:numCache>
            </c:numRef>
          </c:val>
          <c:extLst>
            <c:ext xmlns:c16="http://schemas.microsoft.com/office/drawing/2014/chart" uri="{C3380CC4-5D6E-409C-BE32-E72D297353CC}">
              <c16:uniqueId val="{00000008-744F-4DFA-A9B7-F556CBB5DCF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Did you feel supported during your time on the virtual ward?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33-40CC-A22F-9F89640BAC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33-40CC-A22F-9F89640BAC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33-40CC-A22F-9F89640BAC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33-40CC-A22F-9F89640BACF1}"/>
              </c:ext>
            </c:extLst>
          </c:dPt>
          <c:cat>
            <c:strRef>
              <c:f>Sheet1!$A$2:$A$3</c:f>
              <c:strCache>
                <c:ptCount val="2"/>
                <c:pt idx="0">
                  <c:v>Yes</c:v>
                </c:pt>
                <c:pt idx="1">
                  <c:v>No</c:v>
                </c:pt>
              </c:strCache>
            </c:strRef>
          </c:cat>
          <c:val>
            <c:numRef>
              <c:f>Sheet1!$B$2:$B$3</c:f>
              <c:numCache>
                <c:formatCode>General</c:formatCode>
                <c:ptCount val="2"/>
                <c:pt idx="0">
                  <c:v>67</c:v>
                </c:pt>
                <c:pt idx="1">
                  <c:v>1</c:v>
                </c:pt>
              </c:numCache>
            </c:numRef>
          </c:val>
          <c:extLst>
            <c:ext xmlns:c16="http://schemas.microsoft.com/office/drawing/2014/chart" uri="{C3380CC4-5D6E-409C-BE32-E72D297353CC}">
              <c16:uniqueId val="{00000008-1533-40CC-A22F-9F89640BAC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Did you know how to raise any concerns?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BD-479B-BB29-9AFB324395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BD-479B-BB29-9AFB324395D8}"/>
              </c:ext>
            </c:extLst>
          </c:dPt>
          <c:cat>
            <c:strRef>
              <c:f>Sheet1!$A$2:$A$3</c:f>
              <c:strCache>
                <c:ptCount val="2"/>
                <c:pt idx="0">
                  <c:v>Yes</c:v>
                </c:pt>
                <c:pt idx="1">
                  <c:v>No</c:v>
                </c:pt>
              </c:strCache>
            </c:strRef>
          </c:cat>
          <c:val>
            <c:numRef>
              <c:f>Sheet1!$B$2:$B$3</c:f>
              <c:numCache>
                <c:formatCode>General</c:formatCode>
                <c:ptCount val="2"/>
                <c:pt idx="0">
                  <c:v>61</c:v>
                </c:pt>
                <c:pt idx="1">
                  <c:v>6</c:v>
                </c:pt>
              </c:numCache>
            </c:numRef>
          </c:val>
          <c:extLst>
            <c:ext xmlns:c16="http://schemas.microsoft.com/office/drawing/2014/chart" uri="{C3380CC4-5D6E-409C-BE32-E72D297353CC}">
              <c16:uniqueId val="{00000004-2DBD-479B-BB29-9AFB324395D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Did you use digital home monitoring via Docobo, for example did you report readings from a blood pressure monitor, pulse oximeter or thermometer into an electronic device?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45-4A56-8391-18A409A88E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45-4A56-8391-18A409A88E23}"/>
              </c:ext>
            </c:extLst>
          </c:dPt>
          <c:cat>
            <c:strRef>
              <c:f>Sheet1!$A$2:$A$3</c:f>
              <c:strCache>
                <c:ptCount val="2"/>
                <c:pt idx="0">
                  <c:v>Yes</c:v>
                </c:pt>
                <c:pt idx="1">
                  <c:v>No</c:v>
                </c:pt>
              </c:strCache>
            </c:strRef>
          </c:cat>
          <c:val>
            <c:numRef>
              <c:f>Sheet1!$B$2:$B$3</c:f>
              <c:numCache>
                <c:formatCode>General</c:formatCode>
                <c:ptCount val="2"/>
                <c:pt idx="0">
                  <c:v>49</c:v>
                </c:pt>
                <c:pt idx="1">
                  <c:v>16</c:v>
                </c:pt>
              </c:numCache>
            </c:numRef>
          </c:val>
          <c:extLst>
            <c:ext xmlns:c16="http://schemas.microsoft.com/office/drawing/2014/chart" uri="{C3380CC4-5D6E-409C-BE32-E72D297353CC}">
              <c16:uniqueId val="{00000004-3545-4A56-8391-18A409A88E2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567E4DFC-F634-4D73-9D2F-D5ECF1FF85CD}" type="datetimeFigureOut">
              <a:rPr lang="en-GB" smtClean="0"/>
              <a:t>30/08/2023</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AA31FF3D-C57E-48FF-9FA6-36005D5CDC45}" type="slidenum">
              <a:rPr lang="en-GB" smtClean="0"/>
              <a:t>‹#›</a:t>
            </a:fld>
            <a:endParaRPr lang="en-GB" dirty="0"/>
          </a:p>
        </p:txBody>
      </p:sp>
    </p:spTree>
    <p:extLst>
      <p:ext uri="{BB962C8B-B14F-4D97-AF65-F5344CB8AC3E}">
        <p14:creationId xmlns:p14="http://schemas.microsoft.com/office/powerpoint/2010/main" val="248983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431AA-C6FA-4AB2-803F-6C021C15EB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91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brief introduction about what the virtual ward is and current situation</a:t>
            </a:r>
          </a:p>
        </p:txBody>
      </p:sp>
      <p:sp>
        <p:nvSpPr>
          <p:cNvPr id="4" name="Slide Number Placeholder 3"/>
          <p:cNvSpPr>
            <a:spLocks noGrp="1"/>
          </p:cNvSpPr>
          <p:nvPr>
            <p:ph type="sldNum" sz="quarter" idx="5"/>
          </p:nvPr>
        </p:nvSpPr>
        <p:spPr/>
        <p:txBody>
          <a:bodyPr/>
          <a:lstStyle/>
          <a:p>
            <a:fld id="{AA31FF3D-C57E-48FF-9FA6-36005D5CDC45}" type="slidenum">
              <a:rPr lang="en-GB" smtClean="0"/>
              <a:t>3</a:t>
            </a:fld>
            <a:endParaRPr lang="en-GB" dirty="0"/>
          </a:p>
        </p:txBody>
      </p:sp>
    </p:spTree>
    <p:extLst>
      <p:ext uri="{BB962C8B-B14F-4D97-AF65-F5344CB8AC3E}">
        <p14:creationId xmlns:p14="http://schemas.microsoft.com/office/powerpoint/2010/main" val="340123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we check for assurance that patients are involved in the service and fully informed.</a:t>
            </a:r>
          </a:p>
          <a:p>
            <a:r>
              <a:rPr lang="en-GB" dirty="0"/>
              <a:t>Regular meetings as a system help areas that are behind to increase their patient engagement</a:t>
            </a:r>
          </a:p>
          <a:p>
            <a:r>
              <a:rPr lang="en-GB" dirty="0"/>
              <a:t>Any areas that are falling behind are supported locally. </a:t>
            </a:r>
          </a:p>
          <a:p>
            <a:r>
              <a:rPr lang="en-GB" dirty="0"/>
              <a:t>Healthwatch Representative on the Programme Group – Sue Edwards – links to other L&amp;SC Healthwatch Orgs</a:t>
            </a:r>
          </a:p>
          <a:p>
            <a:r>
              <a:rPr lang="en-GB" dirty="0"/>
              <a:t>Carers Network presentations and direct links into operational teams in </a:t>
            </a:r>
            <a:r>
              <a:rPr lang="en-GB"/>
              <a:t>each locality</a:t>
            </a:r>
            <a:endParaRPr lang="en-GB" dirty="0"/>
          </a:p>
        </p:txBody>
      </p:sp>
      <p:sp>
        <p:nvSpPr>
          <p:cNvPr id="4" name="Slide Number Placeholder 3"/>
          <p:cNvSpPr>
            <a:spLocks noGrp="1"/>
          </p:cNvSpPr>
          <p:nvPr>
            <p:ph type="sldNum" sz="quarter" idx="5"/>
          </p:nvPr>
        </p:nvSpPr>
        <p:spPr/>
        <p:txBody>
          <a:bodyPr/>
          <a:lstStyle/>
          <a:p>
            <a:fld id="{AA31FF3D-C57E-48FF-9FA6-36005D5CDC45}" type="slidenum">
              <a:rPr lang="en-GB" smtClean="0"/>
              <a:t>4</a:t>
            </a:fld>
            <a:endParaRPr lang="en-GB"/>
          </a:p>
        </p:txBody>
      </p:sp>
    </p:spTree>
    <p:extLst>
      <p:ext uri="{BB962C8B-B14F-4D97-AF65-F5344CB8AC3E}">
        <p14:creationId xmlns:p14="http://schemas.microsoft.com/office/powerpoint/2010/main" val="163280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FFT doesn’t give the level of detail we want for a new service</a:t>
            </a:r>
          </a:p>
          <a:p>
            <a:r>
              <a:rPr lang="en-GB" dirty="0"/>
              <a:t>Teams are asked to request patients complete a standardised survey either as paper copy or online</a:t>
            </a:r>
          </a:p>
          <a:p>
            <a:r>
              <a:rPr lang="en-GB" dirty="0">
                <a:solidFill>
                  <a:srgbClr val="FF0000"/>
                </a:solidFill>
              </a:rPr>
              <a:t>When does this request occur?</a:t>
            </a:r>
          </a:p>
          <a:p>
            <a:endParaRPr lang="en-GB" dirty="0"/>
          </a:p>
        </p:txBody>
      </p:sp>
      <p:sp>
        <p:nvSpPr>
          <p:cNvPr id="4" name="Slide Number Placeholder 3"/>
          <p:cNvSpPr>
            <a:spLocks noGrp="1"/>
          </p:cNvSpPr>
          <p:nvPr>
            <p:ph type="sldNum" sz="quarter" idx="5"/>
          </p:nvPr>
        </p:nvSpPr>
        <p:spPr/>
        <p:txBody>
          <a:bodyPr/>
          <a:lstStyle/>
          <a:p>
            <a:fld id="{AA31FF3D-C57E-48FF-9FA6-36005D5CDC45}" type="slidenum">
              <a:rPr lang="en-GB" smtClean="0"/>
              <a:t>5</a:t>
            </a:fld>
            <a:endParaRPr lang="en-GB" dirty="0"/>
          </a:p>
        </p:txBody>
      </p:sp>
    </p:spTree>
    <p:extLst>
      <p:ext uri="{BB962C8B-B14F-4D97-AF65-F5344CB8AC3E}">
        <p14:creationId xmlns:p14="http://schemas.microsoft.com/office/powerpoint/2010/main" val="43549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are doing</a:t>
            </a:r>
          </a:p>
          <a:p>
            <a:r>
              <a:rPr lang="en-GB" dirty="0"/>
              <a:t>Onboarding information pack currently being made, once completed we shall send this to the patient information group to agree</a:t>
            </a:r>
          </a:p>
          <a:p>
            <a:r>
              <a:rPr lang="en-GB" dirty="0"/>
              <a:t>We want to look at using a QR code to make an interactive patient information pack</a:t>
            </a:r>
          </a:p>
          <a:p>
            <a:r>
              <a:rPr lang="en-GB" dirty="0"/>
              <a:t>Now we are recruiting to the hub we will have staff to discuss and spend more time with patients being put on the VW from the wards and ED.</a:t>
            </a:r>
          </a:p>
          <a:p>
            <a:r>
              <a:rPr lang="en-GB" dirty="0"/>
              <a:t>Any blood duplications will have a Datix to be able to investigate what happened to help prevent in the future and working toward POC too.</a:t>
            </a:r>
          </a:p>
          <a:p>
            <a:r>
              <a:rPr lang="en-GB" dirty="0"/>
              <a:t>Was previously discussed we are looking at using the Friends and family Test that we use in the trust which is part of our performance but when speaking to the FFT team we will be unable to use this one as it has patient information which we are unable to use and it is felt that the questions can be difficult to understand if English is not your first language.</a:t>
            </a:r>
          </a:p>
          <a:p>
            <a:endParaRPr lang="en-GB" dirty="0"/>
          </a:p>
        </p:txBody>
      </p:sp>
      <p:sp>
        <p:nvSpPr>
          <p:cNvPr id="4" name="Slide Number Placeholder 3"/>
          <p:cNvSpPr>
            <a:spLocks noGrp="1"/>
          </p:cNvSpPr>
          <p:nvPr>
            <p:ph type="sldNum" sz="quarter" idx="5"/>
          </p:nvPr>
        </p:nvSpPr>
        <p:spPr/>
        <p:txBody>
          <a:bodyPr/>
          <a:lstStyle/>
          <a:p>
            <a:fld id="{AA31FF3D-C57E-48FF-9FA6-36005D5CDC45}" type="slidenum">
              <a:rPr lang="en-GB" smtClean="0"/>
              <a:t>11</a:t>
            </a:fld>
            <a:endParaRPr lang="en-GB" dirty="0"/>
          </a:p>
        </p:txBody>
      </p:sp>
    </p:spTree>
    <p:extLst>
      <p:ext uri="{BB962C8B-B14F-4D97-AF65-F5344CB8AC3E}">
        <p14:creationId xmlns:p14="http://schemas.microsoft.com/office/powerpoint/2010/main" val="193821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Introductory case study video</a:t>
            </a:r>
          </a:p>
        </p:txBody>
      </p:sp>
      <p:sp>
        <p:nvSpPr>
          <p:cNvPr id="4" name="Slide Number Placeholder 3"/>
          <p:cNvSpPr>
            <a:spLocks noGrp="1"/>
          </p:cNvSpPr>
          <p:nvPr>
            <p:ph type="sldNum" sz="quarter" idx="5"/>
          </p:nvPr>
        </p:nvSpPr>
        <p:spPr/>
        <p:txBody>
          <a:bodyPr/>
          <a:lstStyle/>
          <a:p>
            <a:fld id="{AA31FF3D-C57E-48FF-9FA6-36005D5CDC45}" type="slidenum">
              <a:rPr lang="en-GB" smtClean="0"/>
              <a:t>14</a:t>
            </a:fld>
            <a:endParaRPr lang="en-GB" dirty="0"/>
          </a:p>
        </p:txBody>
      </p:sp>
    </p:spTree>
    <p:extLst>
      <p:ext uri="{BB962C8B-B14F-4D97-AF65-F5344CB8AC3E}">
        <p14:creationId xmlns:p14="http://schemas.microsoft.com/office/powerpoint/2010/main" val="275147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031966" y="1690777"/>
            <a:ext cx="10354902" cy="1819186"/>
          </a:xfrm>
        </p:spPr>
        <p:txBody>
          <a:bodyPr anchor="b"/>
          <a:lstStyle>
            <a:lvl1pPr algn="ctr">
              <a:defRPr sz="6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031965" y="3602038"/>
            <a:ext cx="10354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a:xfrm>
            <a:off x="829574" y="6356350"/>
            <a:ext cx="2743200" cy="365125"/>
          </a:xfrm>
          <a:prstGeom prst="rect">
            <a:avLst/>
          </a:prstGeom>
        </p:spPr>
        <p:txBody>
          <a:bodyPr/>
          <a:lstStyle/>
          <a:p>
            <a:fld id="{C4627B31-A628-4475-9BE1-02A1520BA257}" type="datetime1">
              <a:rPr lang="en-GB" smtClean="0"/>
              <a:t>30/08/2023</a:t>
            </a:fld>
            <a:endParaRPr lang="en-GB" dirty="0"/>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34299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a:xfrm>
            <a:off x="829574" y="6356350"/>
            <a:ext cx="2743200" cy="365125"/>
          </a:xfrm>
          <a:prstGeom prst="rect">
            <a:avLst/>
          </a:prstGeom>
        </p:spPr>
        <p:txBody>
          <a:bodyPr/>
          <a:lstStyle/>
          <a:p>
            <a:fld id="{F76247AF-18E3-4FF4-8E7C-E108C233B447}" type="datetime1">
              <a:rPr lang="en-GB" smtClean="0"/>
              <a:t>30/08/2023</a:t>
            </a:fld>
            <a:endParaRPr lang="en-GB" dirty="0"/>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0249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a:xfrm>
            <a:off x="829574" y="6356350"/>
            <a:ext cx="2743200" cy="365125"/>
          </a:xfrm>
          <a:prstGeom prst="rect">
            <a:avLst/>
          </a:prstGeom>
        </p:spPr>
        <p:txBody>
          <a:bodyPr/>
          <a:lstStyle/>
          <a:p>
            <a:fld id="{0CFB61A8-67E4-4DEA-B30B-233998EA809D}" type="datetime1">
              <a:rPr lang="en-GB" smtClean="0"/>
              <a:t>30/08/2023</a:t>
            </a:fld>
            <a:endParaRPr lang="en-GB" dirty="0"/>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50314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ee Sty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347308" y="324390"/>
            <a:ext cx="10076852"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57462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a:xfrm>
            <a:off x="829574" y="6356350"/>
            <a:ext cx="2743200" cy="365125"/>
          </a:xfrm>
          <a:prstGeom prst="rect">
            <a:avLst/>
          </a:prstGeom>
        </p:spPr>
        <p:txBody>
          <a:bodyPr/>
          <a:lstStyle/>
          <a:p>
            <a:fld id="{FC1B766A-8271-4045-B3EA-45E17C067BC8}" type="datetime1">
              <a:rPr lang="en-GB" smtClean="0"/>
              <a:t>30/08/2023</a:t>
            </a:fld>
            <a:endParaRPr lang="en-GB" dirty="0"/>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1515725" y="6356349"/>
            <a:ext cx="485056" cy="365125"/>
          </a:xfrm>
          <a:prstGeom prst="rect">
            <a:avLst/>
          </a:prstGeom>
        </p:spPr>
        <p:txBody>
          <a:bodyPr/>
          <a:lstStyle>
            <a:lvl1pPr algn="ctr">
              <a:defRPr/>
            </a:lvl1pPr>
          </a:lstStyle>
          <a:p>
            <a:fld id="{507B77E4-D16E-4E80-BECE-B10ACE50DA11}" type="slidenum">
              <a:rPr lang="en-GB" smtClean="0"/>
              <a:pPr/>
              <a:t>‹#›</a:t>
            </a:fld>
            <a:endParaRPr lang="en-GB" dirty="0"/>
          </a:p>
        </p:txBody>
      </p:sp>
    </p:spTree>
    <p:extLst>
      <p:ext uri="{BB962C8B-B14F-4D97-AF65-F5344CB8AC3E}">
        <p14:creationId xmlns:p14="http://schemas.microsoft.com/office/powerpoint/2010/main" val="191594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a:xfrm>
            <a:off x="829574" y="6356350"/>
            <a:ext cx="2743200" cy="365125"/>
          </a:xfrm>
          <a:prstGeom prst="rect">
            <a:avLst/>
          </a:prstGeom>
        </p:spPr>
        <p:txBody>
          <a:bodyPr/>
          <a:lstStyle/>
          <a:p>
            <a:fld id="{39F9D354-8EAC-4336-9C03-12B34884C400}" type="datetime1">
              <a:rPr lang="en-GB" smtClean="0"/>
              <a:t>30/08/2023</a:t>
            </a:fld>
            <a:endParaRPr lang="en-GB" dirty="0"/>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4941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a:xfrm>
            <a:off x="829574" y="6356350"/>
            <a:ext cx="2743200" cy="365125"/>
          </a:xfrm>
          <a:prstGeom prst="rect">
            <a:avLst/>
          </a:prstGeom>
        </p:spPr>
        <p:txBody>
          <a:bodyPr/>
          <a:lstStyle/>
          <a:p>
            <a:fld id="{CC8BCC0B-F367-4E8B-B00D-614398050CCE}" type="datetime1">
              <a:rPr lang="en-GB" smtClean="0"/>
              <a:t>30/08/2023</a:t>
            </a:fld>
            <a:endParaRPr lang="en-GB" dirty="0"/>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2479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a:xfrm>
            <a:off x="829574" y="6356350"/>
            <a:ext cx="2743200" cy="365125"/>
          </a:xfrm>
          <a:prstGeom prst="rect">
            <a:avLst/>
          </a:prstGeom>
        </p:spPr>
        <p:txBody>
          <a:bodyPr/>
          <a:lstStyle/>
          <a:p>
            <a:fld id="{1F174214-55C3-464E-BBF2-DAC244E0F8F9}" type="datetime1">
              <a:rPr lang="en-GB" smtClean="0"/>
              <a:t>30/08/2023</a:t>
            </a:fld>
            <a:endParaRPr lang="en-GB" dirty="0"/>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2281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a:xfrm>
            <a:off x="829574" y="6356350"/>
            <a:ext cx="2743200" cy="365125"/>
          </a:xfrm>
          <a:prstGeom prst="rect">
            <a:avLst/>
          </a:prstGeom>
        </p:spPr>
        <p:txBody>
          <a:bodyPr/>
          <a:lstStyle/>
          <a:p>
            <a:fld id="{6CFDA792-EAAA-47F2-9A74-C900FB01117F}" type="datetime1">
              <a:rPr lang="en-GB" smtClean="0"/>
              <a:t>30/08/2023</a:t>
            </a:fld>
            <a:endParaRPr lang="en-GB" dirty="0"/>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964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a:xfrm>
            <a:off x="829574" y="6356350"/>
            <a:ext cx="2743200" cy="365125"/>
          </a:xfrm>
          <a:prstGeom prst="rect">
            <a:avLst/>
          </a:prstGeom>
        </p:spPr>
        <p:txBody>
          <a:bodyPr/>
          <a:lstStyle/>
          <a:p>
            <a:fld id="{84C2CDD2-7ADD-42CB-B708-BE6DB136EC22}" type="datetime1">
              <a:rPr lang="en-GB" smtClean="0"/>
              <a:t>30/08/2023</a:t>
            </a:fld>
            <a:endParaRPr lang="en-GB" dirty="0"/>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63819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a:xfrm>
            <a:off x="829574" y="6356350"/>
            <a:ext cx="2743200" cy="365125"/>
          </a:xfrm>
          <a:prstGeom prst="rect">
            <a:avLst/>
          </a:prstGeom>
        </p:spPr>
        <p:txBody>
          <a:bodyPr/>
          <a:lstStyle/>
          <a:p>
            <a:fld id="{0FC64D67-73EF-4625-9A17-393191BC9E4A}" type="datetime1">
              <a:rPr lang="en-GB" smtClean="0"/>
              <a:t>30/08/2023</a:t>
            </a:fld>
            <a:endParaRPr lang="en-GB" dirty="0"/>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38747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a:xfrm>
            <a:off x="829574" y="6356350"/>
            <a:ext cx="2743200" cy="365125"/>
          </a:xfrm>
          <a:prstGeom prst="rect">
            <a:avLst/>
          </a:prstGeom>
        </p:spPr>
        <p:txBody>
          <a:bodyPr/>
          <a:lstStyle/>
          <a:p>
            <a:fld id="{0E46408F-839C-4528-8E66-C8B416F8CD10}" type="datetime1">
              <a:rPr lang="en-GB" smtClean="0"/>
              <a:t>30/08/2023</a:t>
            </a:fld>
            <a:endParaRPr lang="en-GB" dirty="0"/>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a:xfrm>
            <a:off x="9257581" y="6356349"/>
            <a:ext cx="2743200" cy="365125"/>
          </a:xfrm>
          <a:prstGeom prst="rect">
            <a:avLst/>
          </a:prstGeom>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73621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838200" y="365125"/>
            <a:ext cx="9358223"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51698" y="210500"/>
            <a:ext cx="1576002" cy="1031771"/>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63260" y="-74313"/>
            <a:ext cx="444260" cy="7168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1883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3600" b="0" kern="1200">
          <a:solidFill>
            <a:srgbClr val="0072B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player.vimeo.com/video/776241896?app_id=122963" TargetMode="External"/><Relationship Id="rId5" Type="http://schemas.openxmlformats.org/officeDocument/2006/relationships/hyperlink" Target="https://vimeo.com/776241896/ea361a4ac1"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LSCICB" TargetMode="External"/><Relationship Id="rId2" Type="http://schemas.openxmlformats.org/officeDocument/2006/relationships/hyperlink" Target="https://www.lancashireandsouthcumbria.icb.nhs.uk/"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twitter.com/LSCIC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C96F6-5D27-B818-54F9-20170318DF38}"/>
              </a:ext>
            </a:extLst>
          </p:cNvPr>
          <p:cNvSpPr>
            <a:spLocks noGrp="1"/>
          </p:cNvSpPr>
          <p:nvPr>
            <p:ph type="ctrTitle"/>
          </p:nvPr>
        </p:nvSpPr>
        <p:spPr>
          <a:xfrm>
            <a:off x="1113810" y="2960716"/>
            <a:ext cx="4036334" cy="2387600"/>
          </a:xfrm>
        </p:spPr>
        <p:txBody>
          <a:bodyPr anchor="t">
            <a:normAutofit fontScale="90000"/>
          </a:bodyPr>
          <a:lstStyle/>
          <a:p>
            <a:pPr algn="l"/>
            <a:br>
              <a:rPr lang="en-GB" sz="3800" dirty="0"/>
            </a:br>
            <a:r>
              <a:rPr lang="en-GB" sz="3800" dirty="0"/>
              <a:t>Virtual Ward patient experience</a:t>
            </a:r>
            <a:br>
              <a:rPr lang="en-GB" sz="3800" dirty="0"/>
            </a:br>
            <a:br>
              <a:rPr lang="en-GB" sz="3800" dirty="0"/>
            </a:br>
            <a:r>
              <a:rPr lang="en-GB" sz="2200" dirty="0"/>
              <a:t>August 2023</a:t>
            </a:r>
            <a:endParaRPr lang="en-GB" sz="3800" dirty="0"/>
          </a:p>
        </p:txBody>
      </p:sp>
      <p:grpSp>
        <p:nvGrpSpPr>
          <p:cNvPr id="25"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old person sitting on a couch&#10;&#10;Description automatically generated">
            <a:extLst>
              <a:ext uri="{FF2B5EF4-FFF2-40B4-BE49-F238E27FC236}">
                <a16:creationId xmlns:a16="http://schemas.microsoft.com/office/drawing/2014/main" id="{4238F12A-D6F0-723C-F5EB-B6D8F8AC6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922492" y="1081423"/>
            <a:ext cx="5536001" cy="4636400"/>
          </a:xfrm>
          <a:prstGeom prst="rect">
            <a:avLst/>
          </a:prstGeom>
          <a:noFill/>
        </p:spPr>
      </p:pic>
    </p:spTree>
    <p:extLst>
      <p:ext uri="{BB962C8B-B14F-4D97-AF65-F5344CB8AC3E}">
        <p14:creationId xmlns:p14="http://schemas.microsoft.com/office/powerpoint/2010/main" val="105327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C05F69-8D79-393E-3878-B2AF8B54CB79}"/>
              </a:ext>
            </a:extLst>
          </p:cNvPr>
          <p:cNvSpPr>
            <a:spLocks noGrp="1"/>
          </p:cNvSpPr>
          <p:nvPr>
            <p:ph type="title"/>
          </p:nvPr>
        </p:nvSpPr>
        <p:spPr/>
        <p:txBody>
          <a:bodyPr/>
          <a:lstStyle/>
          <a:p>
            <a:r>
              <a:rPr lang="en-GB" dirty="0"/>
              <a:t>Other comments</a:t>
            </a:r>
          </a:p>
        </p:txBody>
      </p:sp>
      <p:sp>
        <p:nvSpPr>
          <p:cNvPr id="6" name="Content Placeholder 5">
            <a:extLst>
              <a:ext uri="{FF2B5EF4-FFF2-40B4-BE49-F238E27FC236}">
                <a16:creationId xmlns:a16="http://schemas.microsoft.com/office/drawing/2014/main" id="{B036A6DD-7FFD-E777-2DAF-253A20E35B00}"/>
              </a:ext>
            </a:extLst>
          </p:cNvPr>
          <p:cNvSpPr>
            <a:spLocks noGrp="1"/>
          </p:cNvSpPr>
          <p:nvPr>
            <p:ph sz="half" idx="1"/>
          </p:nvPr>
        </p:nvSpPr>
        <p:spPr/>
        <p:txBody>
          <a:bodyPr>
            <a:normAutofit/>
          </a:bodyPr>
          <a:lstStyle/>
          <a:p>
            <a:r>
              <a:rPr lang="en-GB" dirty="0">
                <a:effectLst/>
                <a:latin typeface="Arial" panose="020B0604020202020204" pitchFamily="34" charset="0"/>
                <a:ea typeface="Times New Roman" panose="02020603050405020304" pitchFamily="18" charset="0"/>
                <a:cs typeface="Times New Roman" panose="02020603050405020304" pitchFamily="18" charset="0"/>
              </a:rPr>
              <a:t>Patients were also asked what could be done better. </a:t>
            </a:r>
            <a:r>
              <a:rPr lang="en-GB" dirty="0">
                <a:latin typeface="Arial" panose="020B0604020202020204" pitchFamily="34" charset="0"/>
                <a:ea typeface="Times New Roman" panose="02020603050405020304" pitchFamily="18" charset="0"/>
                <a:cs typeface="Times New Roman" panose="02020603050405020304" pitchFamily="18" charset="0"/>
              </a:rPr>
              <a:t>T</a:t>
            </a:r>
            <a:r>
              <a:rPr lang="en-GB" dirty="0">
                <a:effectLst/>
                <a:latin typeface="Arial" panose="020B0604020202020204" pitchFamily="34" charset="0"/>
                <a:ea typeface="Times New Roman" panose="02020603050405020304" pitchFamily="18" charset="0"/>
                <a:cs typeface="Times New Roman" panose="02020603050405020304" pitchFamily="18" charset="0"/>
              </a:rPr>
              <a:t>he majority saying that they couldn’t think of anything that could be improved. Two themes from those offering comments:</a:t>
            </a:r>
          </a:p>
          <a:p>
            <a:pPr lvl="1"/>
            <a:r>
              <a:rPr lang="en-GB" sz="1800" dirty="0">
                <a:latin typeface="Arial" panose="020B0604020202020204" pitchFamily="34" charset="0"/>
                <a:ea typeface="Times New Roman" panose="02020603050405020304" pitchFamily="18" charset="0"/>
                <a:cs typeface="Times New Roman" panose="02020603050405020304" pitchFamily="18" charset="0"/>
              </a:rPr>
              <a:t>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 timings for sending readings were not always convenient to them</a:t>
            </a:r>
          </a:p>
          <a:p>
            <a:pPr lvl="1"/>
            <a:r>
              <a:rPr lang="en-GB" sz="1800" dirty="0">
                <a:latin typeface="Arial" panose="020B0604020202020204" pitchFamily="34" charset="0"/>
                <a:ea typeface="Times New Roman" panose="02020603050405020304" pitchFamily="18" charset="0"/>
                <a:cs typeface="Times New Roman" panose="02020603050405020304" pitchFamily="18" charset="0"/>
              </a:rPr>
              <a:t>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 service was difficult for people with disabilities with one citing difficulty using the monitors due to their disability and one suggesting the information should be easier to read for those visually impaired.</a:t>
            </a:r>
          </a:p>
        </p:txBody>
      </p:sp>
      <p:sp>
        <p:nvSpPr>
          <p:cNvPr id="7" name="Content Placeholder 6">
            <a:extLst>
              <a:ext uri="{FF2B5EF4-FFF2-40B4-BE49-F238E27FC236}">
                <a16:creationId xmlns:a16="http://schemas.microsoft.com/office/drawing/2014/main" id="{596EE004-C1AA-4398-4AB7-288F269D1A23}"/>
              </a:ext>
            </a:extLst>
          </p:cNvPr>
          <p:cNvSpPr>
            <a:spLocks noGrp="1"/>
          </p:cNvSpPr>
          <p:nvPr>
            <p:ph sz="half" idx="2"/>
          </p:nvPr>
        </p:nvSpPr>
        <p:spPr>
          <a:solidFill>
            <a:schemeClr val="accent6">
              <a:lumMod val="20000"/>
              <a:lumOff val="80000"/>
            </a:schemeClr>
          </a:solidFill>
        </p:spPr>
        <p:txBody>
          <a:bodyPr/>
          <a:lstStyle/>
          <a:p>
            <a:pPr marL="0" indent="0">
              <a:buNone/>
            </a:pPr>
            <a:r>
              <a:rPr lang="en-GB" dirty="0"/>
              <a:t>A stand out comment:</a:t>
            </a:r>
          </a:p>
          <a:p>
            <a:pPr marL="0" indent="0">
              <a:buNone/>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“Cannot say enough about the service. I was having a lot of delays in getting appropriate support from my GP, the ability to monitor at home allowed me to stay home from hospital reduce my anxiety and be around for my grandchild who I have custody of. The autonomy to look after myself was a good part of the service whilst also having easy access to someone on the other side of the phone quickly who can offer support and reassurance when needed. I am a very health conscious person and knowing my baselines and being able to care for myself was a good experience for me.”</a:t>
            </a:r>
          </a:p>
          <a:p>
            <a:pPr marL="0" indent="0">
              <a:buNone/>
            </a:pPr>
            <a:endParaRPr lang="en-GB" dirty="0"/>
          </a:p>
        </p:txBody>
      </p:sp>
      <p:sp>
        <p:nvSpPr>
          <p:cNvPr id="4" name="Slide Number Placeholder 3">
            <a:extLst>
              <a:ext uri="{FF2B5EF4-FFF2-40B4-BE49-F238E27FC236}">
                <a16:creationId xmlns:a16="http://schemas.microsoft.com/office/drawing/2014/main" id="{F20EBEDE-BA92-FEA4-4317-0E027D136438}"/>
              </a:ext>
            </a:extLst>
          </p:cNvPr>
          <p:cNvSpPr>
            <a:spLocks noGrp="1"/>
          </p:cNvSpPr>
          <p:nvPr>
            <p:ph type="sldNum" sz="quarter" idx="12"/>
          </p:nvPr>
        </p:nvSpPr>
        <p:spPr/>
        <p:txBody>
          <a:bodyPr/>
          <a:lstStyle/>
          <a:p>
            <a:fld id="{507B77E4-D16E-4E80-BECE-B10ACE50DA11}" type="slidenum">
              <a:rPr lang="en-GB" smtClean="0"/>
              <a:pPr/>
              <a:t>10</a:t>
            </a:fld>
            <a:endParaRPr lang="en-GB" dirty="0"/>
          </a:p>
        </p:txBody>
      </p:sp>
    </p:spTree>
    <p:extLst>
      <p:ext uri="{BB962C8B-B14F-4D97-AF65-F5344CB8AC3E}">
        <p14:creationId xmlns:p14="http://schemas.microsoft.com/office/powerpoint/2010/main" val="33478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14F5-6221-89D5-59DD-D921E9781C2B}"/>
              </a:ext>
            </a:extLst>
          </p:cNvPr>
          <p:cNvSpPr>
            <a:spLocks noGrp="1"/>
          </p:cNvSpPr>
          <p:nvPr>
            <p:ph type="title"/>
          </p:nvPr>
        </p:nvSpPr>
        <p:spPr>
          <a:xfrm>
            <a:off x="764627" y="186449"/>
            <a:ext cx="10515600" cy="614829"/>
          </a:xfrm>
        </p:spPr>
        <p:txBody>
          <a:bodyPr/>
          <a:lstStyle/>
          <a:p>
            <a:r>
              <a:rPr lang="en-GB" dirty="0"/>
              <a:t>Qualitative results</a:t>
            </a:r>
          </a:p>
        </p:txBody>
      </p:sp>
      <p:sp>
        <p:nvSpPr>
          <p:cNvPr id="3" name="Content Placeholder 2">
            <a:extLst>
              <a:ext uri="{FF2B5EF4-FFF2-40B4-BE49-F238E27FC236}">
                <a16:creationId xmlns:a16="http://schemas.microsoft.com/office/drawing/2014/main" id="{05B47500-28F9-FD12-0DC3-08239CEC2DA9}"/>
              </a:ext>
            </a:extLst>
          </p:cNvPr>
          <p:cNvSpPr>
            <a:spLocks noGrp="1"/>
          </p:cNvSpPr>
          <p:nvPr>
            <p:ph idx="1"/>
          </p:nvPr>
        </p:nvSpPr>
        <p:spPr>
          <a:xfrm>
            <a:off x="764627" y="1761612"/>
            <a:ext cx="5148404" cy="4879975"/>
          </a:xfrm>
        </p:spPr>
        <p:txBody>
          <a:bodyPr>
            <a:normAutofit/>
          </a:bodyPr>
          <a:lstStyle/>
          <a:p>
            <a:pPr marL="0" indent="0">
              <a:buNone/>
            </a:pPr>
            <a:r>
              <a:rPr lang="en-GB" u="sng" dirty="0"/>
              <a:t>Positives</a:t>
            </a:r>
          </a:p>
          <a:p>
            <a:r>
              <a:rPr lang="en-GB" dirty="0"/>
              <a:t>Patients felt looked after</a:t>
            </a:r>
          </a:p>
          <a:p>
            <a:r>
              <a:rPr lang="en-GB" dirty="0"/>
              <a:t>They felt supported </a:t>
            </a:r>
          </a:p>
          <a:p>
            <a:r>
              <a:rPr lang="en-GB" dirty="0"/>
              <a:t>Staff are interactive</a:t>
            </a:r>
          </a:p>
          <a:p>
            <a:r>
              <a:rPr lang="en-GB" dirty="0"/>
              <a:t>Things happen in real time and much quicker than going to GP (medications)</a:t>
            </a:r>
          </a:p>
          <a:p>
            <a:r>
              <a:rPr lang="en-GB" dirty="0"/>
              <a:t>It is an easy service</a:t>
            </a:r>
          </a:p>
          <a:p>
            <a:r>
              <a:rPr lang="en-GB" dirty="0"/>
              <a:t>Patients feel safe and secure </a:t>
            </a:r>
          </a:p>
          <a:p>
            <a:r>
              <a:rPr lang="en-GB" dirty="0"/>
              <a:t>Like that contacted by phone</a:t>
            </a:r>
          </a:p>
        </p:txBody>
      </p:sp>
      <p:sp>
        <p:nvSpPr>
          <p:cNvPr id="5" name="TextBox 4">
            <a:extLst>
              <a:ext uri="{FF2B5EF4-FFF2-40B4-BE49-F238E27FC236}">
                <a16:creationId xmlns:a16="http://schemas.microsoft.com/office/drawing/2014/main" id="{7686ECDC-043C-5821-536C-8C31CE03D1F2}"/>
              </a:ext>
            </a:extLst>
          </p:cNvPr>
          <p:cNvSpPr txBox="1"/>
          <p:nvPr/>
        </p:nvSpPr>
        <p:spPr>
          <a:xfrm>
            <a:off x="6488782" y="1761612"/>
            <a:ext cx="5148404" cy="3785652"/>
          </a:xfrm>
          <a:prstGeom prst="rect">
            <a:avLst/>
          </a:prstGeom>
          <a:noFill/>
        </p:spPr>
        <p:txBody>
          <a:bodyPr wrap="square">
            <a:spAutoFit/>
          </a:bodyPr>
          <a:lstStyle/>
          <a:p>
            <a:r>
              <a:rPr lang="en-GB" sz="2400" u="sng" dirty="0"/>
              <a:t>Improvements required</a:t>
            </a:r>
          </a:p>
          <a:p>
            <a:pPr marL="342900" indent="-342900">
              <a:buFont typeface="Arial" panose="020B0604020202020204" pitchFamily="34" charset="0"/>
              <a:buChar char="•"/>
            </a:pPr>
            <a:r>
              <a:rPr lang="en-GB" sz="2400" dirty="0"/>
              <a:t>More information required at the start of the service (this was said several times)</a:t>
            </a:r>
          </a:p>
          <a:p>
            <a:pPr marL="342900" indent="-342900">
              <a:buFont typeface="Arial" panose="020B0604020202020204" pitchFamily="34" charset="0"/>
              <a:buChar char="•"/>
            </a:pPr>
            <a:r>
              <a:rPr lang="en-GB" sz="2400" dirty="0"/>
              <a:t>Contact phone numbers not given until the day after</a:t>
            </a:r>
          </a:p>
          <a:p>
            <a:pPr marL="342900" indent="-342900">
              <a:buFont typeface="Arial" panose="020B0604020202020204" pitchFamily="34" charset="0"/>
              <a:buChar char="•"/>
            </a:pPr>
            <a:r>
              <a:rPr lang="en-GB" sz="2400" dirty="0"/>
              <a:t>Blood test duplication </a:t>
            </a:r>
          </a:p>
          <a:p>
            <a:pPr marL="342900" indent="-342900">
              <a:buFont typeface="Arial" panose="020B0604020202020204" pitchFamily="34" charset="0"/>
              <a:buChar char="•"/>
            </a:pPr>
            <a:r>
              <a:rPr lang="en-GB" sz="2400" dirty="0"/>
              <a:t>Require more time for explanation</a:t>
            </a:r>
          </a:p>
          <a:p>
            <a:pPr marL="342900" indent="-342900">
              <a:buFont typeface="Arial" panose="020B0604020202020204" pitchFamily="34" charset="0"/>
              <a:buChar char="•"/>
            </a:pPr>
            <a:r>
              <a:rPr lang="en-GB" sz="2400" dirty="0"/>
              <a:t>Patient not realising that they have been on the VW.</a:t>
            </a:r>
          </a:p>
        </p:txBody>
      </p:sp>
      <p:sp>
        <p:nvSpPr>
          <p:cNvPr id="7" name="Content Placeholder 2">
            <a:extLst>
              <a:ext uri="{FF2B5EF4-FFF2-40B4-BE49-F238E27FC236}">
                <a16:creationId xmlns:a16="http://schemas.microsoft.com/office/drawing/2014/main" id="{64F6CDBF-7C8F-3D63-8314-7F441CEE7591}"/>
              </a:ext>
            </a:extLst>
          </p:cNvPr>
          <p:cNvSpPr txBox="1">
            <a:spLocks/>
          </p:cNvSpPr>
          <p:nvPr/>
        </p:nvSpPr>
        <p:spPr>
          <a:xfrm>
            <a:off x="764627" y="801279"/>
            <a:ext cx="6729682" cy="3798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Patient experience comments collected by LTH </a:t>
            </a:r>
          </a:p>
        </p:txBody>
      </p:sp>
    </p:spTree>
    <p:extLst>
      <p:ext uri="{BB962C8B-B14F-4D97-AF65-F5344CB8AC3E}">
        <p14:creationId xmlns:p14="http://schemas.microsoft.com/office/powerpoint/2010/main" val="293226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D871-53D4-F08E-E4FA-954ECE3C267B}"/>
              </a:ext>
            </a:extLst>
          </p:cNvPr>
          <p:cNvSpPr>
            <a:spLocks noGrp="1"/>
          </p:cNvSpPr>
          <p:nvPr>
            <p:ph type="title"/>
          </p:nvPr>
        </p:nvSpPr>
        <p:spPr/>
        <p:txBody>
          <a:bodyPr/>
          <a:lstStyle/>
          <a:p>
            <a:r>
              <a:rPr lang="en-GB" dirty="0"/>
              <a:t>Case studies</a:t>
            </a:r>
          </a:p>
        </p:txBody>
      </p:sp>
      <p:sp>
        <p:nvSpPr>
          <p:cNvPr id="5" name="Content Placeholder 4">
            <a:extLst>
              <a:ext uri="{FF2B5EF4-FFF2-40B4-BE49-F238E27FC236}">
                <a16:creationId xmlns:a16="http://schemas.microsoft.com/office/drawing/2014/main" id="{1C046A72-10E0-89A9-0301-546FC5B7D092}"/>
              </a:ext>
            </a:extLst>
          </p:cNvPr>
          <p:cNvSpPr>
            <a:spLocks noGrp="1"/>
          </p:cNvSpPr>
          <p:nvPr>
            <p:ph sz="half" idx="1"/>
          </p:nvPr>
        </p:nvSpPr>
        <p:spPr>
          <a:xfrm>
            <a:off x="838200" y="1825625"/>
            <a:ext cx="4800600" cy="3912445"/>
          </a:xfrm>
          <a:solidFill>
            <a:schemeClr val="accent6">
              <a:lumMod val="20000"/>
              <a:lumOff val="80000"/>
            </a:schemeClr>
          </a:solidFill>
        </p:spPr>
        <p:txBody>
          <a:bodyPr>
            <a:normAutofit/>
          </a:bodyPr>
          <a:lstStyle/>
          <a:p>
            <a:pPr marL="0" indent="0">
              <a:lnSpc>
                <a:spcPct val="115000"/>
              </a:lnSpc>
              <a:spcAft>
                <a:spcPts val="1000"/>
              </a:spcAft>
              <a:buNone/>
            </a:pPr>
            <a:r>
              <a:rPr lang="en-GB" sz="1100" dirty="0"/>
              <a:t>A 68 year old lady who was admitted onto the respiratory virtual ward with exacerbation of COPD not needing nebuliser therapy so admitted on the 4a pathway for monitoring.  The family supported her inputting her readings and found the service really beneficial as felt Mum was being looked after.</a:t>
            </a:r>
          </a:p>
          <a:p>
            <a:pPr marL="0" indent="0">
              <a:lnSpc>
                <a:spcPct val="115000"/>
              </a:lnSpc>
              <a:spcAft>
                <a:spcPts val="1000"/>
              </a:spcAft>
              <a:buNone/>
            </a:pPr>
            <a:r>
              <a:rPr lang="en-GB" sz="1100" dirty="0"/>
              <a:t>After 48 hours of monitoring the team noticed her pulse was becoming erratic and flitting all over and high – the patient started feeling more SOB and saying needing her Salbutamol more with little effect.  This was not right so we spoke to medical cover as the team were concerned she could potentially be a new onset of Atrial Fibrillation – the medical team accepted her. </a:t>
            </a:r>
          </a:p>
          <a:p>
            <a:pPr marL="0" indent="0">
              <a:lnSpc>
                <a:spcPct val="115000"/>
              </a:lnSpc>
              <a:spcAft>
                <a:spcPts val="1000"/>
              </a:spcAft>
              <a:buNone/>
            </a:pPr>
            <a:r>
              <a:rPr lang="en-GB" sz="1100" dirty="0"/>
              <a:t>48 hours later the patient was discharged back to the 4a virtual ward and had been diagnosed with AF – she had been started on bisoprolol and her pulse was settling.  On being discharged the patient and family were extremely grateful as without this service this may not have been picked up. The patient had recovered well from her COPD exacerbation as well and the appropriate follow up was arranged.</a:t>
            </a:r>
          </a:p>
        </p:txBody>
      </p:sp>
      <p:sp>
        <p:nvSpPr>
          <p:cNvPr id="6" name="Content Placeholder 5">
            <a:extLst>
              <a:ext uri="{FF2B5EF4-FFF2-40B4-BE49-F238E27FC236}">
                <a16:creationId xmlns:a16="http://schemas.microsoft.com/office/drawing/2014/main" id="{2E0CC969-0686-654D-C461-9DF141CDF4F1}"/>
              </a:ext>
            </a:extLst>
          </p:cNvPr>
          <p:cNvSpPr>
            <a:spLocks noGrp="1"/>
          </p:cNvSpPr>
          <p:nvPr>
            <p:ph sz="half" idx="2"/>
          </p:nvPr>
        </p:nvSpPr>
        <p:spPr>
          <a:xfrm>
            <a:off x="6172200" y="1825625"/>
            <a:ext cx="5181600" cy="4667250"/>
          </a:xfrm>
          <a:solidFill>
            <a:schemeClr val="accent1">
              <a:lumMod val="20000"/>
              <a:lumOff val="80000"/>
            </a:schemeClr>
          </a:solidFill>
        </p:spPr>
        <p:txBody>
          <a:bodyPr>
            <a:noAutofit/>
          </a:bodyPr>
          <a:lstStyle/>
          <a:p>
            <a:pPr marL="0" indent="0">
              <a:lnSpc>
                <a:spcPct val="115000"/>
              </a:lnSpc>
              <a:spcAft>
                <a:spcPts val="1000"/>
              </a:spcAft>
              <a:buNone/>
            </a:pPr>
            <a:r>
              <a:rPr lang="en-GB" sz="1100" dirty="0"/>
              <a:t>"Following an episode around my bronchiectasis I attended Preston Hospital A&amp;E. After being seen by a doctor I was then referred to the Respiratory Team and transferred to the Medical Assessment Unit where I was monitored and assessed by a member of the team. During this time I was put on a nebulizer, had my medication reviewed and had an in-depth discussion regarding my symptoms and their management. Following on from this, a decision was taken, and agreed to by myself, to continue under observation at my home via a 'virtual ward'. This involved regular contact with the team at an agreed time, every few days. During our phone conversations we were able to discuss my condition, how things were progressing and to receive advice on my management of the condition.​ </a:t>
            </a:r>
          </a:p>
          <a:p>
            <a:pPr marL="0" indent="0">
              <a:lnSpc>
                <a:spcPct val="115000"/>
              </a:lnSpc>
              <a:spcAft>
                <a:spcPts val="1000"/>
              </a:spcAft>
              <a:buNone/>
            </a:pPr>
            <a:r>
              <a:rPr lang="en-GB" sz="1100" b="1" dirty="0"/>
              <a:t>The benefits of being at home rather than being admitted to hospital were, to my mind many fold</a:t>
            </a:r>
            <a:r>
              <a:rPr lang="en-GB" sz="1100" dirty="0"/>
              <a:t>. Firstly, I did not need to take up a bed when, generally speaking, my condition did not require it, given that it was observation rather than treatment that was needed. Having an agreed time when contact took place gave me the freedom to continue with my day-to-day life knowing that should anything medical arise I had a direct link to the team. </a:t>
            </a:r>
            <a:r>
              <a:rPr lang="en-GB" sz="1100" b="1" dirty="0"/>
              <a:t>Having a personal conversation gave me the opportunity to discuss my concerns and seek advice in an environment that was calm and on my terms, it made me feel valued and listened to without the distractions that might have been present on a hospital ward.​</a:t>
            </a:r>
            <a:r>
              <a:rPr lang="en-GB" sz="1100" dirty="0"/>
              <a:t> ​Personally, may I add my thanks to the team for their professionalism and expertise during this time.​" </a:t>
            </a:r>
          </a:p>
        </p:txBody>
      </p:sp>
      <p:sp>
        <p:nvSpPr>
          <p:cNvPr id="4" name="Slide Number Placeholder 3">
            <a:extLst>
              <a:ext uri="{FF2B5EF4-FFF2-40B4-BE49-F238E27FC236}">
                <a16:creationId xmlns:a16="http://schemas.microsoft.com/office/drawing/2014/main" id="{46D9A13B-78AE-AED9-62A1-384AF0229913}"/>
              </a:ext>
            </a:extLst>
          </p:cNvPr>
          <p:cNvSpPr>
            <a:spLocks noGrp="1"/>
          </p:cNvSpPr>
          <p:nvPr>
            <p:ph type="sldNum" sz="quarter" idx="12"/>
          </p:nvPr>
        </p:nvSpPr>
        <p:spPr/>
        <p:txBody>
          <a:bodyPr/>
          <a:lstStyle/>
          <a:p>
            <a:fld id="{507B77E4-D16E-4E80-BECE-B10ACE50DA11}" type="slidenum">
              <a:rPr lang="en-GB" smtClean="0"/>
              <a:pPr/>
              <a:t>12</a:t>
            </a:fld>
            <a:endParaRPr lang="en-GB" dirty="0"/>
          </a:p>
        </p:txBody>
      </p:sp>
      <p:pic>
        <p:nvPicPr>
          <p:cNvPr id="8" name="Graphic 7" descr="Open quotation mark with solid fill">
            <a:extLst>
              <a:ext uri="{FF2B5EF4-FFF2-40B4-BE49-F238E27FC236}">
                <a16:creationId xmlns:a16="http://schemas.microsoft.com/office/drawing/2014/main" id="{1A8B91E8-D396-4ADB-7C2C-B0BEAEEE01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1233488"/>
            <a:ext cx="914400" cy="914400"/>
          </a:xfrm>
          <a:prstGeom prst="rect">
            <a:avLst/>
          </a:prstGeom>
        </p:spPr>
      </p:pic>
      <p:pic>
        <p:nvPicPr>
          <p:cNvPr id="9" name="Graphic 8" descr="Open quotation mark with solid fill">
            <a:extLst>
              <a:ext uri="{FF2B5EF4-FFF2-40B4-BE49-F238E27FC236}">
                <a16:creationId xmlns:a16="http://schemas.microsoft.com/office/drawing/2014/main" id="{95FD4F2C-7904-45FD-2C35-AE85261F8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1049000" y="5899149"/>
            <a:ext cx="914400" cy="914400"/>
          </a:xfrm>
          <a:prstGeom prst="rect">
            <a:avLst/>
          </a:prstGeom>
        </p:spPr>
      </p:pic>
    </p:spTree>
    <p:extLst>
      <p:ext uri="{BB962C8B-B14F-4D97-AF65-F5344CB8AC3E}">
        <p14:creationId xmlns:p14="http://schemas.microsoft.com/office/powerpoint/2010/main" val="53009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B2EC-5D3E-AB02-1BE7-52341FC1150C}"/>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DCBAA924-60E0-305C-BF2B-D238C3B0E2BC}"/>
              </a:ext>
            </a:extLst>
          </p:cNvPr>
          <p:cNvSpPr>
            <a:spLocks noGrp="1"/>
          </p:cNvSpPr>
          <p:nvPr>
            <p:ph idx="1"/>
          </p:nvPr>
        </p:nvSpPr>
        <p:spPr/>
        <p:txBody>
          <a:bodyPr>
            <a:normAutofit/>
          </a:bodyPr>
          <a:lstStyle/>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service is meeting or exceeding patient expectations with the overwhelming feeling being that it is an excellent service that is easy to use and makes the patient feel reassured. </a:t>
            </a: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positive experience of the service is created by the level of information provided, the friendly and supportive staff interactions with patients and the convenience and ease of use of the technology. </a:t>
            </a: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However, there is still only a small number of respondents to the survey compared to the number of patients that has been through the service (less than 1 per cent). Work is ongoing to ensure all services use the same method of gathering and collating data.</a:t>
            </a:r>
          </a:p>
          <a:p>
            <a:pPr>
              <a:lnSpc>
                <a:spcPct val="115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should also note that there are different services such as the paediatric virtual or frailty wards. The questioning may need to be amended to identify which particular ward they have been a part of so that each service can be analysed and learning shared. </a:t>
            </a:r>
          </a:p>
        </p:txBody>
      </p:sp>
      <p:sp>
        <p:nvSpPr>
          <p:cNvPr id="4" name="Slide Number Placeholder 3">
            <a:extLst>
              <a:ext uri="{FF2B5EF4-FFF2-40B4-BE49-F238E27FC236}">
                <a16:creationId xmlns:a16="http://schemas.microsoft.com/office/drawing/2014/main" id="{D1117777-0B14-6DB0-C4D4-A542593C6C5E}"/>
              </a:ext>
            </a:extLst>
          </p:cNvPr>
          <p:cNvSpPr>
            <a:spLocks noGrp="1"/>
          </p:cNvSpPr>
          <p:nvPr>
            <p:ph type="sldNum" sz="quarter" idx="12"/>
          </p:nvPr>
        </p:nvSpPr>
        <p:spPr/>
        <p:txBody>
          <a:bodyPr/>
          <a:lstStyle/>
          <a:p>
            <a:fld id="{507B77E4-D16E-4E80-BECE-B10ACE50DA11}" type="slidenum">
              <a:rPr lang="en-GB" smtClean="0"/>
              <a:pPr/>
              <a:t>13</a:t>
            </a:fld>
            <a:endParaRPr lang="en-GB" dirty="0"/>
          </a:p>
        </p:txBody>
      </p:sp>
    </p:spTree>
    <p:extLst>
      <p:ext uri="{BB962C8B-B14F-4D97-AF65-F5344CB8AC3E}">
        <p14:creationId xmlns:p14="http://schemas.microsoft.com/office/powerpoint/2010/main" val="414193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Virtual Ward">
            <a:hlinkClick r:id="" action="ppaction://media"/>
            <a:extLst>
              <a:ext uri="{FF2B5EF4-FFF2-40B4-BE49-F238E27FC236}">
                <a16:creationId xmlns:a16="http://schemas.microsoft.com/office/drawing/2014/main" id="{FE9A2398-8C14-9616-4068-BF43004BC92F}"/>
              </a:ext>
            </a:extLst>
          </p:cNvPr>
          <p:cNvPicPr>
            <a:picLocks noGrp="1" noRot="1" noChangeAspect="1"/>
          </p:cNvPicPr>
          <p:nvPr>
            <p:ph idx="1"/>
            <a:videoFile r:link="rId1"/>
          </p:nvPr>
        </p:nvPicPr>
        <p:blipFill>
          <a:blip r:embed="rId4"/>
          <a:stretch>
            <a:fillRect/>
          </a:stretch>
        </p:blipFill>
        <p:spPr>
          <a:xfrm>
            <a:off x="658326" y="391183"/>
            <a:ext cx="9577355" cy="5395998"/>
          </a:xfrm>
          <a:prstGeom prst="rect">
            <a:avLst/>
          </a:prstGeom>
        </p:spPr>
      </p:pic>
      <p:sp>
        <p:nvSpPr>
          <p:cNvPr id="4" name="Slide Number Placeholder 3">
            <a:extLst>
              <a:ext uri="{FF2B5EF4-FFF2-40B4-BE49-F238E27FC236}">
                <a16:creationId xmlns:a16="http://schemas.microsoft.com/office/drawing/2014/main" id="{520021CA-1C45-B6C8-A19C-01D238A8C60C}"/>
              </a:ext>
            </a:extLst>
          </p:cNvPr>
          <p:cNvSpPr>
            <a:spLocks noGrp="1"/>
          </p:cNvSpPr>
          <p:nvPr>
            <p:ph type="sldNum" sz="quarter" idx="12"/>
          </p:nvPr>
        </p:nvSpPr>
        <p:spPr/>
        <p:txBody>
          <a:bodyPr/>
          <a:lstStyle/>
          <a:p>
            <a:fld id="{507B77E4-D16E-4E80-BECE-B10ACE50DA11}" type="slidenum">
              <a:rPr lang="en-GB" smtClean="0"/>
              <a:pPr/>
              <a:t>14</a:t>
            </a:fld>
            <a:endParaRPr lang="en-GB" dirty="0"/>
          </a:p>
        </p:txBody>
      </p:sp>
      <p:sp>
        <p:nvSpPr>
          <p:cNvPr id="7" name="TextBox 6">
            <a:extLst>
              <a:ext uri="{FF2B5EF4-FFF2-40B4-BE49-F238E27FC236}">
                <a16:creationId xmlns:a16="http://schemas.microsoft.com/office/drawing/2014/main" id="{31F3462C-BFB0-EF19-F729-50EE429803DA}"/>
              </a:ext>
            </a:extLst>
          </p:cNvPr>
          <p:cNvSpPr txBox="1"/>
          <p:nvPr/>
        </p:nvSpPr>
        <p:spPr>
          <a:xfrm>
            <a:off x="775772" y="6169579"/>
            <a:ext cx="6130212" cy="369332"/>
          </a:xfrm>
          <a:prstGeom prst="rect">
            <a:avLst/>
          </a:prstGeom>
          <a:noFill/>
        </p:spPr>
        <p:txBody>
          <a:bodyPr wrap="square">
            <a:spAutoFit/>
          </a:bodyPr>
          <a:lstStyle/>
          <a:p>
            <a:r>
              <a:rPr lang="en-GB" dirty="0">
                <a:hlinkClick r:id="rId5"/>
              </a:rPr>
              <a:t>https://vimeo.com/776241896/ea361a4ac1</a:t>
            </a:r>
            <a:r>
              <a:rPr lang="en-GB" dirty="0"/>
              <a:t> </a:t>
            </a:r>
          </a:p>
        </p:txBody>
      </p:sp>
    </p:spTree>
    <p:extLst>
      <p:ext uri="{BB962C8B-B14F-4D97-AF65-F5344CB8AC3E}">
        <p14:creationId xmlns:p14="http://schemas.microsoft.com/office/powerpoint/2010/main" val="3396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451" y="5310360"/>
            <a:ext cx="10803037" cy="420564"/>
          </a:xfrm>
          <a:prstGeom prst="rect">
            <a:avLst/>
          </a:prstGeom>
          <a:noFill/>
        </p:spPr>
        <p:txBody>
          <a:bodyPr wrap="square" rtlCol="0">
            <a:spAutoFit/>
          </a:bodyPr>
          <a:lstStyle/>
          <a:p>
            <a:r>
              <a:rPr lang="en-GB" sz="2133" b="1" dirty="0">
                <a:solidFill>
                  <a:schemeClr val="tx1">
                    <a:lumMod val="75000"/>
                    <a:lumOff val="25000"/>
                  </a:schemeClr>
                </a:solidFill>
                <a:latin typeface="Arial" panose="020B0604020202020204" pitchFamily="34" charset="0"/>
                <a:cs typeface="Arial" panose="020B0604020202020204" pitchFamily="34" charset="0"/>
              </a:rPr>
              <a:t>Web</a:t>
            </a:r>
            <a:r>
              <a:rPr lang="en-GB" sz="2133" dirty="0">
                <a:solidFill>
                  <a:schemeClr val="tx1">
                    <a:lumMod val="75000"/>
                    <a:lumOff val="25000"/>
                  </a:schemeClr>
                </a:solidFill>
                <a:latin typeface="Arial" panose="020B0604020202020204" pitchFamily="34" charset="0"/>
                <a:cs typeface="Arial" panose="020B0604020202020204" pitchFamily="34" charset="0"/>
              </a:rPr>
              <a:t> </a:t>
            </a:r>
            <a:r>
              <a:rPr lang="en-GB" sz="2133" dirty="0">
                <a:solidFill>
                  <a:schemeClr val="tx1">
                    <a:lumMod val="75000"/>
                    <a:lumOff val="25000"/>
                  </a:schemeClr>
                </a:solidFill>
                <a:latin typeface="Arial" panose="020B0604020202020204" pitchFamily="34" charset="0"/>
                <a:cs typeface="Arial" panose="020B0604020202020204" pitchFamily="34" charset="0"/>
                <a:hlinkClick r:id="rId2"/>
              </a:rPr>
              <a:t>lancashireandsouthcumbria.icb.nhs.uk</a:t>
            </a:r>
            <a:r>
              <a:rPr lang="en-GB" sz="2133" dirty="0">
                <a:solidFill>
                  <a:schemeClr val="tx1">
                    <a:lumMod val="75000"/>
                    <a:lumOff val="25000"/>
                  </a:schemeClr>
                </a:solidFill>
                <a:latin typeface="Arial" panose="020B0604020202020204" pitchFamily="34" charset="0"/>
                <a:cs typeface="Arial" panose="020B0604020202020204" pitchFamily="34" charset="0"/>
              </a:rPr>
              <a:t> | </a:t>
            </a:r>
            <a:r>
              <a:rPr lang="en-GB" sz="2133" b="1" dirty="0">
                <a:solidFill>
                  <a:schemeClr val="tx1">
                    <a:lumMod val="75000"/>
                    <a:lumOff val="25000"/>
                  </a:schemeClr>
                </a:solidFill>
                <a:latin typeface="Arial" panose="020B0604020202020204" pitchFamily="34" charset="0"/>
                <a:cs typeface="Arial" panose="020B0604020202020204" pitchFamily="34" charset="0"/>
              </a:rPr>
              <a:t>Facebook</a:t>
            </a:r>
            <a:r>
              <a:rPr lang="en-GB" sz="2133" dirty="0">
                <a:solidFill>
                  <a:schemeClr val="tx1">
                    <a:lumMod val="75000"/>
                    <a:lumOff val="25000"/>
                  </a:schemeClr>
                </a:solidFill>
                <a:latin typeface="Arial" panose="020B0604020202020204" pitchFamily="34" charset="0"/>
                <a:cs typeface="Arial" panose="020B0604020202020204" pitchFamily="34" charset="0"/>
              </a:rPr>
              <a:t> </a:t>
            </a:r>
            <a:r>
              <a:rPr lang="en-GB" sz="2133" dirty="0">
                <a:solidFill>
                  <a:schemeClr val="tx1">
                    <a:lumMod val="75000"/>
                    <a:lumOff val="25000"/>
                  </a:schemeClr>
                </a:solidFill>
                <a:latin typeface="Arial" panose="020B0604020202020204" pitchFamily="34" charset="0"/>
                <a:cs typeface="Arial" panose="020B0604020202020204" pitchFamily="34" charset="0"/>
                <a:hlinkClick r:id="rId3"/>
              </a:rPr>
              <a:t>@LSCICB </a:t>
            </a:r>
            <a:r>
              <a:rPr lang="en-GB" sz="2133" dirty="0">
                <a:solidFill>
                  <a:schemeClr val="tx1">
                    <a:lumMod val="75000"/>
                    <a:lumOff val="25000"/>
                  </a:schemeClr>
                </a:solidFill>
                <a:latin typeface="Arial" panose="020B0604020202020204" pitchFamily="34" charset="0"/>
                <a:cs typeface="Arial" panose="020B0604020202020204" pitchFamily="34" charset="0"/>
              </a:rPr>
              <a:t> | </a:t>
            </a:r>
            <a:r>
              <a:rPr lang="en-GB" sz="2133" b="1" dirty="0">
                <a:solidFill>
                  <a:schemeClr val="tx1">
                    <a:lumMod val="75000"/>
                    <a:lumOff val="25000"/>
                  </a:schemeClr>
                </a:solidFill>
                <a:latin typeface="Arial" panose="020B0604020202020204" pitchFamily="34" charset="0"/>
                <a:cs typeface="Arial" panose="020B0604020202020204" pitchFamily="34" charset="0"/>
              </a:rPr>
              <a:t>Twitter</a:t>
            </a:r>
            <a:r>
              <a:rPr lang="en-GB" sz="2133" dirty="0">
                <a:solidFill>
                  <a:schemeClr val="tx1">
                    <a:lumMod val="75000"/>
                    <a:lumOff val="25000"/>
                  </a:schemeClr>
                </a:solidFill>
                <a:latin typeface="Arial" panose="020B0604020202020204" pitchFamily="34" charset="0"/>
                <a:cs typeface="Arial" panose="020B0604020202020204" pitchFamily="34" charset="0"/>
              </a:rPr>
              <a:t> </a:t>
            </a:r>
            <a:r>
              <a:rPr lang="en-GB" sz="2133" dirty="0">
                <a:solidFill>
                  <a:schemeClr val="tx1">
                    <a:lumMod val="75000"/>
                    <a:lumOff val="25000"/>
                  </a:schemeClr>
                </a:solidFill>
                <a:latin typeface="Arial" panose="020B0604020202020204" pitchFamily="34" charset="0"/>
                <a:cs typeface="Arial" panose="020B0604020202020204" pitchFamily="34" charset="0"/>
                <a:hlinkClick r:id="rId4"/>
              </a:rPr>
              <a:t>@LSCICB</a:t>
            </a:r>
            <a:endParaRPr lang="en-GB" sz="2133"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817731"/>
            <a:ext cx="10803037" cy="0"/>
          </a:xfrm>
          <a:prstGeom prst="line">
            <a:avLst/>
          </a:prstGeom>
          <a:ln w="57150">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C24C8744-F785-40B1-B90F-1E474031990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360" y="2484966"/>
            <a:ext cx="2875280" cy="1888067"/>
          </a:xfrm>
          <a:prstGeom prst="rect">
            <a:avLst/>
          </a:prstGeom>
          <a:noFill/>
          <a:ln>
            <a:noFill/>
          </a:ln>
        </p:spPr>
      </p:pic>
      <p:sp>
        <p:nvSpPr>
          <p:cNvPr id="2" name="Slide Number Placeholder 1">
            <a:extLst>
              <a:ext uri="{FF2B5EF4-FFF2-40B4-BE49-F238E27FC236}">
                <a16:creationId xmlns:a16="http://schemas.microsoft.com/office/drawing/2014/main" id="{887568C5-BA9F-46F9-A36C-CA70C1573CF1}"/>
              </a:ext>
            </a:extLst>
          </p:cNvPr>
          <p:cNvSpPr>
            <a:spLocks noGrp="1"/>
          </p:cNvSpPr>
          <p:nvPr>
            <p:ph type="sldNum" sz="quarter" idx="12"/>
          </p:nvPr>
        </p:nvSpPr>
        <p:spPr/>
        <p:txBody>
          <a:bodyPr/>
          <a:lstStyle/>
          <a:p>
            <a:fld id="{DE4B20A6-AFA1-4363-A256-123012939910}" type="slidenum">
              <a:rPr lang="en-GB" smtClean="0"/>
              <a:t>15</a:t>
            </a:fld>
            <a:endParaRPr lang="en-GB" dirty="0"/>
          </a:p>
        </p:txBody>
      </p:sp>
      <p:sp>
        <p:nvSpPr>
          <p:cNvPr id="3" name="TextBox 2">
            <a:extLst>
              <a:ext uri="{FF2B5EF4-FFF2-40B4-BE49-F238E27FC236}">
                <a16:creationId xmlns:a16="http://schemas.microsoft.com/office/drawing/2014/main" id="{8D49CDF7-B94E-47FD-AE30-0D26E1CEC4DF}"/>
              </a:ext>
            </a:extLst>
          </p:cNvPr>
          <p:cNvSpPr txBox="1"/>
          <p:nvPr/>
        </p:nvSpPr>
        <p:spPr>
          <a:xfrm>
            <a:off x="10096500" y="0"/>
            <a:ext cx="2095500" cy="145732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85678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D46E074-A4CD-4F81-BE35-460E8FE348F4}"/>
              </a:ext>
            </a:extLst>
          </p:cNvPr>
          <p:cNvSpPr txBox="1">
            <a:spLocks/>
          </p:cNvSpPr>
          <p:nvPr/>
        </p:nvSpPr>
        <p:spPr>
          <a:xfrm>
            <a:off x="479655" y="342871"/>
            <a:ext cx="9849627" cy="611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defRPr/>
            </a:pPr>
            <a:r>
              <a:rPr kumimoji="0" lang="en-GB" sz="2800" b="0" i="0" u="none" strike="noStrike" kern="1200" cap="none" spc="0" normalizeH="0" baseline="0" noProof="0">
                <a:ln>
                  <a:noFill/>
                </a:ln>
                <a:solidFill>
                  <a:srgbClr val="005EB8"/>
                </a:solidFill>
                <a:effectLst/>
                <a:uLnTx/>
                <a:uFillTx/>
                <a:latin typeface="Arial"/>
                <a:ea typeface="+mj-ea"/>
                <a:cs typeface="Arial"/>
              </a:rPr>
              <a:t>Virtual </a:t>
            </a:r>
            <a:r>
              <a:rPr lang="en-GB" sz="2800">
                <a:latin typeface="Arial"/>
                <a:cs typeface="Arial"/>
              </a:rPr>
              <a:t>wards </a:t>
            </a:r>
            <a:r>
              <a:rPr kumimoji="0" lang="en-GB" sz="2800" b="0" i="0" u="none" strike="noStrike" kern="1200" cap="none" spc="0" normalizeH="0" baseline="0" noProof="0">
                <a:ln>
                  <a:noFill/>
                </a:ln>
                <a:solidFill>
                  <a:srgbClr val="005EB8"/>
                </a:solidFill>
                <a:effectLst/>
                <a:uLnTx/>
                <a:uFillTx/>
                <a:latin typeface="Arial"/>
                <a:ea typeface="+mj-ea"/>
                <a:cs typeface="Arial"/>
              </a:rPr>
              <a:t>provide hospital level care at home</a:t>
            </a:r>
            <a:r>
              <a:rPr lang="en-GB" sz="2800">
                <a:latin typeface="Arial"/>
                <a:cs typeface="Arial"/>
              </a:rPr>
              <a:t> </a:t>
            </a:r>
            <a:endParaRPr kumimoji="0" lang="en-GB" sz="2800" b="0" i="0" u="none" strike="noStrike" kern="1200" cap="none" spc="0" normalizeH="0" baseline="0" noProof="0">
              <a:ln>
                <a:noFill/>
              </a:ln>
              <a:solidFill>
                <a:srgbClr val="005EB8"/>
              </a:solidFill>
              <a:effectLst/>
              <a:uLnTx/>
              <a:uFillTx/>
              <a:latin typeface="Arial"/>
              <a:ea typeface="+mj-ea"/>
              <a:cs typeface="Arial"/>
            </a:endParaRPr>
          </a:p>
        </p:txBody>
      </p:sp>
      <p:sp>
        <p:nvSpPr>
          <p:cNvPr id="6" name="Rectangle 5">
            <a:extLst>
              <a:ext uri="{FF2B5EF4-FFF2-40B4-BE49-F238E27FC236}">
                <a16:creationId xmlns:a16="http://schemas.microsoft.com/office/drawing/2014/main" id="{E6B76DCC-FD91-4B8B-9D03-E32A170F6954}"/>
              </a:ext>
            </a:extLst>
          </p:cNvPr>
          <p:cNvSpPr/>
          <p:nvPr/>
        </p:nvSpPr>
        <p:spPr>
          <a:xfrm>
            <a:off x="0" y="5695326"/>
            <a:ext cx="12192000" cy="1162671"/>
          </a:xfrm>
          <a:prstGeom prst="rect">
            <a:avLst/>
          </a:prstGeom>
          <a:solidFill>
            <a:srgbClr val="055EB9"/>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Arial"/>
              <a:sym typeface="Arial"/>
            </a:endParaRPr>
          </a:p>
        </p:txBody>
      </p:sp>
      <p:sp>
        <p:nvSpPr>
          <p:cNvPr id="7" name="Content Placeholder 2">
            <a:extLst>
              <a:ext uri="{FF2B5EF4-FFF2-40B4-BE49-F238E27FC236}">
                <a16:creationId xmlns:a16="http://schemas.microsoft.com/office/drawing/2014/main" id="{BDB95119-A447-4C49-BE0D-1969BC4E6154}"/>
              </a:ext>
            </a:extLst>
          </p:cNvPr>
          <p:cNvSpPr txBox="1">
            <a:spLocks/>
          </p:cNvSpPr>
          <p:nvPr/>
        </p:nvSpPr>
        <p:spPr>
          <a:xfrm>
            <a:off x="804979" y="5897242"/>
            <a:ext cx="10582043" cy="424300"/>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354" rtl="0" eaLnBrk="1" fontAlgn="auto" latinLnBrk="0" hangingPunct="1">
              <a:lnSpc>
                <a:spcPct val="90000"/>
              </a:lnSpc>
              <a:spcBef>
                <a:spcPts val="200"/>
              </a:spcBef>
              <a:spcAft>
                <a:spcPts val="1000"/>
              </a:spcAft>
              <a:buClr>
                <a:srgbClr val="035CB9"/>
              </a:buClr>
              <a:buSzTx/>
              <a:buFont typeface="Arial" panose="020B0604020202020204" pitchFamily="34" charset="0"/>
              <a:buNone/>
              <a:tabLst/>
              <a:defRPr/>
            </a:pPr>
            <a:r>
              <a:rPr kumimoji="0" lang="en-GB" sz="1400" b="1" i="0" u="none" strike="noStrike" kern="1200" cap="none" spc="0" normalizeH="0" baseline="0" noProof="0">
                <a:ln>
                  <a:noFill/>
                </a:ln>
                <a:solidFill>
                  <a:prstClr val="white"/>
                </a:solidFill>
                <a:effectLst/>
                <a:uLnTx/>
                <a:uFillTx/>
                <a:latin typeface="Arial"/>
                <a:ea typeface="+mn-ea"/>
                <a:cs typeface="Arial"/>
                <a:sym typeface="Arial"/>
              </a:rPr>
              <a:t>NB:</a:t>
            </a:r>
            <a:r>
              <a:rPr kumimoji="0" lang="en-GB" sz="1400" b="0" i="0" u="none" strike="noStrike" kern="1200" cap="none" spc="0" normalizeH="0" baseline="0" noProof="0">
                <a:ln>
                  <a:noFill/>
                </a:ln>
                <a:solidFill>
                  <a:prstClr val="white"/>
                </a:solidFill>
                <a:effectLst/>
                <a:uLnTx/>
                <a:uFillTx/>
                <a:latin typeface="Arial"/>
                <a:ea typeface="+mn-ea"/>
                <a:cs typeface="Arial"/>
                <a:sym typeface="Arial"/>
              </a:rPr>
              <a:t> A virtual ward </a:t>
            </a:r>
            <a:r>
              <a:rPr kumimoji="0" lang="en-GB" sz="1400" b="1" i="0" u="none" strike="noStrike" kern="1200" cap="none" spc="0" normalizeH="0" baseline="0" noProof="0">
                <a:ln>
                  <a:noFill/>
                </a:ln>
                <a:solidFill>
                  <a:prstClr val="white"/>
                </a:solidFill>
                <a:effectLst/>
                <a:uLnTx/>
                <a:uFillTx/>
                <a:latin typeface="Arial"/>
                <a:ea typeface="+mn-ea"/>
                <a:cs typeface="Arial"/>
                <a:sym typeface="Arial"/>
              </a:rPr>
              <a:t>is not</a:t>
            </a:r>
            <a:r>
              <a:rPr kumimoji="0" lang="en-GB" sz="1400" b="0" i="0" u="none" strike="noStrike" kern="1200" cap="none" spc="0" normalizeH="0" baseline="0" noProof="0">
                <a:ln>
                  <a:noFill/>
                </a:ln>
                <a:solidFill>
                  <a:prstClr val="white"/>
                </a:solidFill>
                <a:effectLst/>
                <a:uLnTx/>
                <a:uFillTx/>
                <a:latin typeface="Arial"/>
                <a:ea typeface="+mn-ea"/>
                <a:cs typeface="Arial"/>
                <a:sym typeface="Arial"/>
              </a:rPr>
              <a:t> a mechanism intended for enhanced primary care programmes; chronic disease management; home intravenous or infusion services; intermediate or day care; safety netting; or proactive deterioration prevention. Wider virtual care supported services (including </a:t>
            </a:r>
            <a:r>
              <a:rPr kumimoji="0" lang="en-GB" sz="1400" b="0" i="0" u="none" strike="noStrike" kern="1200" cap="none" spc="0" normalizeH="0" baseline="0" noProof="0" err="1">
                <a:ln>
                  <a:noFill/>
                </a:ln>
                <a:solidFill>
                  <a:prstClr val="white"/>
                </a:solidFill>
                <a:effectLst/>
                <a:uLnTx/>
                <a:uFillTx/>
                <a:latin typeface="Arial"/>
                <a:ea typeface="+mn-ea"/>
                <a:cs typeface="Arial"/>
                <a:sym typeface="Arial"/>
              </a:rPr>
              <a:t>NHS@home</a:t>
            </a:r>
            <a:r>
              <a:rPr kumimoji="0" lang="en-GB" sz="1400" b="0" i="0" u="none" strike="noStrike" kern="1200" cap="none" spc="0" normalizeH="0" baseline="0" noProof="0">
                <a:ln>
                  <a:noFill/>
                </a:ln>
                <a:solidFill>
                  <a:prstClr val="white"/>
                </a:solidFill>
                <a:effectLst/>
                <a:uLnTx/>
                <a:uFillTx/>
                <a:latin typeface="Arial"/>
                <a:ea typeface="+mn-ea"/>
                <a:cs typeface="Arial"/>
                <a:sym typeface="Arial"/>
              </a:rPr>
              <a:t>) are scaling to enabling these cohorts to be increasingly supported at home / in the community, </a:t>
            </a:r>
            <a:endParaRPr kumimoji="0" lang="en-GB" sz="1400" b="0" i="0" u="none" strike="noStrike" kern="1200" cap="none" spc="0" normalizeH="0" baseline="0" noProof="0">
              <a:ln>
                <a:noFill/>
              </a:ln>
              <a:solidFill>
                <a:prstClr val="white"/>
              </a:solidFill>
              <a:effectLst/>
              <a:uLnTx/>
              <a:uFillTx/>
              <a:latin typeface="Arial"/>
              <a:ea typeface="+mn-ea"/>
              <a:cs typeface="Arial"/>
            </a:endParaRPr>
          </a:p>
        </p:txBody>
      </p:sp>
      <p:grpSp>
        <p:nvGrpSpPr>
          <p:cNvPr id="8" name="Group 7">
            <a:extLst>
              <a:ext uri="{FF2B5EF4-FFF2-40B4-BE49-F238E27FC236}">
                <a16:creationId xmlns:a16="http://schemas.microsoft.com/office/drawing/2014/main" id="{D0905E75-449E-4913-B762-54EF1AA836BC}"/>
              </a:ext>
            </a:extLst>
          </p:cNvPr>
          <p:cNvGrpSpPr/>
          <p:nvPr/>
        </p:nvGrpSpPr>
        <p:grpSpPr>
          <a:xfrm>
            <a:off x="721265" y="1481681"/>
            <a:ext cx="4113992" cy="3457624"/>
            <a:chOff x="4039004" y="1927009"/>
            <a:chExt cx="4113992" cy="3457622"/>
          </a:xfrm>
        </p:grpSpPr>
        <p:sp>
          <p:nvSpPr>
            <p:cNvPr id="9" name="TextBox 8">
              <a:extLst>
                <a:ext uri="{FF2B5EF4-FFF2-40B4-BE49-F238E27FC236}">
                  <a16:creationId xmlns:a16="http://schemas.microsoft.com/office/drawing/2014/main" id="{1B9C4D23-F986-4E10-B0DA-0DD6B3939A3C}"/>
                </a:ext>
              </a:extLst>
            </p:cNvPr>
            <p:cNvSpPr txBox="1"/>
            <p:nvPr/>
          </p:nvSpPr>
          <p:spPr>
            <a:xfrm>
              <a:off x="4039004" y="3342001"/>
              <a:ext cx="4113992" cy="2042630"/>
            </a:xfrm>
            <a:prstGeom prst="rect">
              <a:avLst/>
            </a:prstGeom>
            <a:noFill/>
          </p:spPr>
          <p:txBody>
            <a:bodyPr wrap="square" lIns="36000" rIns="36000">
              <a:noAutofit/>
            </a:bodyPr>
            <a:lstStyle/>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A virtual ward is a </a:t>
              </a:r>
              <a:r>
                <a:rPr kumimoji="0" lang="en-GB"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safe and efficient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alternative to NHS bedded care</a:t>
              </a:r>
              <a:r>
                <a:rPr kumimoji="0" lang="en-GB"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a:t>
              </a:r>
            </a:p>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endParaRPr kumimoji="0" lang="en-GB" sz="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endParaRPr>
            </a:p>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Virtual wards support patients who would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otherwise be in hospital</a:t>
              </a:r>
              <a:r>
                <a:rPr kumimoji="0" lang="en-GB"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 to receive the acute care and treatment they need in their own home. </a:t>
              </a:r>
            </a:p>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endParaRPr kumimoji="0" lang="en-GB" sz="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endParaRPr>
            </a:p>
            <a:p>
              <a:pPr marL="7938" marR="0" lvl="0" indent="0" algn="ctr" defTabSz="914377" rtl="0" eaLnBrk="1" fontAlgn="auto" latinLnBrk="0" hangingPunct="1">
                <a:lnSpc>
                  <a:spcPct val="100000"/>
                </a:lnSpc>
                <a:spcBef>
                  <a:spcPts val="200"/>
                </a:spcBef>
                <a:spcAft>
                  <a:spcPts val="200"/>
                </a:spcAft>
                <a:buClr>
                  <a:srgbClr val="045DB7"/>
                </a:buClr>
                <a:buSzTx/>
                <a:buFont typeface="Arial"/>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This includes either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preventing avoidable admissions</a:t>
              </a:r>
              <a:r>
                <a:rPr kumimoji="0" lang="en-GB"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 into hospital, or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supporting early discharge</a:t>
              </a:r>
              <a:r>
                <a:rPr kumimoji="0" lang="en-GB"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 out of hospital.</a:t>
              </a:r>
              <a:endParaRPr kumimoji="0" lang="en-GB" sz="1400" b="0" i="0" u="none" strike="noStrike" kern="1200" cap="none" spc="0" normalizeH="0" baseline="0" noProof="0" dirty="0">
                <a:ln>
                  <a:noFill/>
                </a:ln>
                <a:solidFill>
                  <a:srgbClr val="000000">
                    <a:lumMod val="75000"/>
                    <a:lumOff val="25000"/>
                  </a:srgbClr>
                </a:solidFill>
                <a:effectLst/>
                <a:highlight>
                  <a:srgbClr val="FFFF00"/>
                </a:highligh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8C2B3DBF-6063-4EC1-AFCE-9B948908506D}"/>
                </a:ext>
              </a:extLst>
            </p:cNvPr>
            <p:cNvSpPr txBox="1"/>
            <p:nvPr/>
          </p:nvSpPr>
          <p:spPr>
            <a:xfrm>
              <a:off x="4105631" y="1927009"/>
              <a:ext cx="3980740"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GB" sz="3200" b="0" i="0" u="none" strike="noStrike" kern="1200" cap="none" spc="0" normalizeH="0" baseline="0" noProof="0">
                  <a:ln>
                    <a:noFill/>
                  </a:ln>
                  <a:solidFill>
                    <a:srgbClr val="045EB9"/>
                  </a:solidFill>
                  <a:effectLst/>
                  <a:uLnTx/>
                  <a:uFillTx/>
                  <a:latin typeface="arial" panose="020B0604020202020204" pitchFamily="34" charset="0"/>
                  <a:ea typeface="+mn-ea"/>
                  <a:cs typeface="Arial"/>
                  <a:sym typeface="Arial"/>
                </a:rPr>
                <a:t>virtual ward</a:t>
              </a:r>
              <a:endParaRPr kumimoji="0" lang="en-GB" sz="3200" b="0" i="0" u="none" strike="noStrike" kern="1200" cap="none" spc="0" normalizeH="0" baseline="0" noProof="0">
                <a:ln>
                  <a:noFill/>
                </a:ln>
                <a:solidFill>
                  <a:srgbClr val="045EB9"/>
                </a:solidFill>
                <a:effectLst/>
                <a:uLnTx/>
                <a:uFillTx/>
                <a:latin typeface="Calibri" panose="020F0502020204030204"/>
                <a:ea typeface="+mn-ea"/>
                <a:cs typeface="Arial"/>
                <a:sym typeface="Arial"/>
              </a:endParaRPr>
            </a:p>
          </p:txBody>
        </p:sp>
        <p:grpSp>
          <p:nvGrpSpPr>
            <p:cNvPr id="11" name="Group 10">
              <a:extLst>
                <a:ext uri="{FF2B5EF4-FFF2-40B4-BE49-F238E27FC236}">
                  <a16:creationId xmlns:a16="http://schemas.microsoft.com/office/drawing/2014/main" id="{F74BF4E1-3BB0-42FE-B8B4-D23123397BA2}"/>
                </a:ext>
              </a:extLst>
            </p:cNvPr>
            <p:cNvGrpSpPr/>
            <p:nvPr/>
          </p:nvGrpSpPr>
          <p:grpSpPr>
            <a:xfrm>
              <a:off x="5190072" y="2457712"/>
              <a:ext cx="1811856" cy="338554"/>
              <a:chOff x="938347" y="2546636"/>
              <a:chExt cx="1811856" cy="338554"/>
            </a:xfrm>
          </p:grpSpPr>
          <p:sp>
            <p:nvSpPr>
              <p:cNvPr id="13" name="TextBox 12">
                <a:extLst>
                  <a:ext uri="{FF2B5EF4-FFF2-40B4-BE49-F238E27FC236}">
                    <a16:creationId xmlns:a16="http://schemas.microsoft.com/office/drawing/2014/main" id="{7EBC7214-56D8-41A4-8AAD-BA0AC9A98FB6}"/>
                  </a:ext>
                </a:extLst>
              </p:cNvPr>
              <p:cNvSpPr txBox="1"/>
              <p:nvPr/>
            </p:nvSpPr>
            <p:spPr>
              <a:xfrm>
                <a:off x="1114934" y="2546636"/>
                <a:ext cx="1635269"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GB" sz="1600" b="0" i="1"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a:sym typeface="Arial"/>
                  </a:rPr>
                  <a:t>ˈ</a:t>
                </a:r>
                <a:r>
                  <a:rPr kumimoji="0" lang="en-GB" sz="1600" b="0" i="1" u="none" strike="noStrike" kern="1200" cap="none" spc="0" normalizeH="0" baseline="0" noProof="0" err="1">
                    <a:ln>
                      <a:noFill/>
                    </a:ln>
                    <a:solidFill>
                      <a:srgbClr val="FFFFFF">
                        <a:lumMod val="65000"/>
                      </a:srgbClr>
                    </a:solidFill>
                    <a:effectLst/>
                    <a:uLnTx/>
                    <a:uFillTx/>
                    <a:latin typeface="arial" panose="020B0604020202020204" pitchFamily="34" charset="0"/>
                    <a:ea typeface="+mn-ea"/>
                    <a:cs typeface="Arial"/>
                    <a:sym typeface="Arial"/>
                  </a:rPr>
                  <a:t>vəːtʃʊ</a:t>
                </a:r>
                <a:r>
                  <a:rPr kumimoji="0" lang="en-GB" sz="1600" b="0" i="1"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a:sym typeface="Arial"/>
                  </a:rPr>
                  <a:t>(ə)l </a:t>
                </a:r>
                <a:r>
                  <a:rPr kumimoji="0" lang="en-GB" sz="1600" b="0" i="1" u="none" strike="noStrike" kern="1200" cap="none" spc="0" normalizeH="0" baseline="0" noProof="0" err="1">
                    <a:ln>
                      <a:noFill/>
                    </a:ln>
                    <a:solidFill>
                      <a:srgbClr val="FFFFFF">
                        <a:lumMod val="65000"/>
                      </a:srgbClr>
                    </a:solidFill>
                    <a:effectLst/>
                    <a:uLnTx/>
                    <a:uFillTx/>
                    <a:latin typeface="arial" panose="020B0604020202020204" pitchFamily="34" charset="0"/>
                    <a:ea typeface="+mn-ea"/>
                    <a:cs typeface="Arial"/>
                    <a:sym typeface="Arial"/>
                  </a:rPr>
                  <a:t>wɔːd</a:t>
                </a:r>
                <a:endParaRPr kumimoji="0" lang="en-GB" sz="1600" b="0" i="1" u="none" strike="noStrike" kern="1200" cap="none" spc="0" normalizeH="0" baseline="0" noProof="0">
                  <a:ln>
                    <a:noFill/>
                  </a:ln>
                  <a:solidFill>
                    <a:srgbClr val="FFFFFF">
                      <a:lumMod val="65000"/>
                    </a:srgbClr>
                  </a:solidFill>
                  <a:effectLst/>
                  <a:uLnTx/>
                  <a:uFillTx/>
                  <a:latin typeface="Calibri" panose="020F0502020204030204"/>
                  <a:ea typeface="+mn-ea"/>
                  <a:cs typeface="Arial"/>
                  <a:sym typeface="Arial"/>
                </a:endParaRPr>
              </a:p>
            </p:txBody>
          </p:sp>
          <p:pic>
            <p:nvPicPr>
              <p:cNvPr id="14" name="Graphic 13" descr="Volume outline">
                <a:extLst>
                  <a:ext uri="{FF2B5EF4-FFF2-40B4-BE49-F238E27FC236}">
                    <a16:creationId xmlns:a16="http://schemas.microsoft.com/office/drawing/2014/main" id="{63606E2B-766A-4D92-A6B8-06ECF95D237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8347" y="2583479"/>
                <a:ext cx="264869" cy="264869"/>
              </a:xfrm>
              <a:prstGeom prst="rect">
                <a:avLst/>
              </a:prstGeom>
            </p:spPr>
          </p:pic>
        </p:grpSp>
        <p:cxnSp>
          <p:nvCxnSpPr>
            <p:cNvPr id="12" name="Straight Connector 11">
              <a:extLst>
                <a:ext uri="{FF2B5EF4-FFF2-40B4-BE49-F238E27FC236}">
                  <a16:creationId xmlns:a16="http://schemas.microsoft.com/office/drawing/2014/main" id="{5053A97A-AE66-431E-A852-A5B9178A5E58}"/>
                </a:ext>
              </a:extLst>
            </p:cNvPr>
            <p:cNvCxnSpPr>
              <a:cxnSpLocks/>
            </p:cNvCxnSpPr>
            <p:nvPr/>
          </p:nvCxnSpPr>
          <p:spPr>
            <a:xfrm>
              <a:off x="4340940" y="3031052"/>
              <a:ext cx="3510120"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DD271723-FE22-4302-9A82-BED9E6510B0F}"/>
              </a:ext>
            </a:extLst>
          </p:cNvPr>
          <p:cNvSpPr txBox="1"/>
          <p:nvPr/>
        </p:nvSpPr>
        <p:spPr>
          <a:xfrm>
            <a:off x="5220983" y="1271465"/>
            <a:ext cx="6675082" cy="378565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a:ea typeface="+mn-ea"/>
                <a:cs typeface="Arial"/>
              </a:rPr>
              <a:t>The acuity and complexity of the patient's condition differentiates virtual wards from other community and home-based services</a:t>
            </a:r>
            <a:endParaRPr kumimoji="0" lang="en-GB" sz="12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It provides </a:t>
            </a:r>
            <a:r>
              <a:rPr kumimoji="0" lang="en-GB" sz="1200" b="1" i="0" u="none" strike="noStrike" kern="1200" cap="none" spc="0" normalizeH="0" baseline="0" noProof="0">
                <a:ln>
                  <a:noFill/>
                </a:ln>
                <a:solidFill>
                  <a:prstClr val="black"/>
                </a:solidFill>
                <a:effectLst/>
                <a:uLnTx/>
                <a:uFillTx/>
                <a:latin typeface="Arial"/>
                <a:ea typeface="+mn-ea"/>
                <a:cs typeface="Arial"/>
              </a:rPr>
              <a:t>urgent access to hospital-level diagnostics </a:t>
            </a:r>
            <a:r>
              <a:rPr kumimoji="0" lang="en-GB" sz="1200" b="0" i="0" u="none" strike="noStrike" kern="1200" cap="none" spc="0" normalizeH="0" baseline="0" noProof="0">
                <a:ln>
                  <a:noFill/>
                </a:ln>
                <a:solidFill>
                  <a:prstClr val="black"/>
                </a:solidFill>
                <a:effectLst/>
                <a:uLnTx/>
                <a:uFillTx/>
                <a:latin typeface="Arial"/>
                <a:ea typeface="+mn-ea"/>
                <a:cs typeface="Arial"/>
              </a:rPr>
              <a:t>(such as endoscopy, radiology, or cardiology) and may include bedside tests such as </a:t>
            </a:r>
            <a:r>
              <a:rPr kumimoji="0" lang="en-GB" sz="1200" b="1" i="0" u="none" strike="noStrike" kern="1200" cap="none" spc="0" normalizeH="0" baseline="0" noProof="0">
                <a:ln>
                  <a:noFill/>
                </a:ln>
                <a:solidFill>
                  <a:prstClr val="black"/>
                </a:solidFill>
                <a:effectLst/>
                <a:uLnTx/>
                <a:uFillTx/>
                <a:latin typeface="Arial"/>
                <a:ea typeface="+mn-ea"/>
                <a:cs typeface="Arial"/>
              </a:rPr>
              <a:t>point of care (POC) blood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It provides </a:t>
            </a:r>
            <a:r>
              <a:rPr kumimoji="0" lang="en-GB" sz="1200" b="1" i="0" u="none" strike="noStrike" kern="1200" cap="none" spc="0" normalizeH="0" baseline="0" noProof="0">
                <a:ln>
                  <a:noFill/>
                </a:ln>
                <a:solidFill>
                  <a:prstClr val="black"/>
                </a:solidFill>
                <a:effectLst/>
                <a:uLnTx/>
                <a:uFillTx/>
                <a:latin typeface="Arial"/>
                <a:ea typeface="+mn-ea"/>
                <a:cs typeface="Arial"/>
              </a:rPr>
              <a:t>hospital-level interventions </a:t>
            </a:r>
            <a:r>
              <a:rPr kumimoji="0" lang="en-GB" sz="1200" b="0" i="0" u="none" strike="noStrike" kern="1200" cap="none" spc="0" normalizeH="0" baseline="0" noProof="0">
                <a:ln>
                  <a:noFill/>
                </a:ln>
                <a:solidFill>
                  <a:prstClr val="black"/>
                </a:solidFill>
                <a:effectLst/>
                <a:uLnTx/>
                <a:uFillTx/>
                <a:latin typeface="Arial"/>
                <a:ea typeface="+mn-ea"/>
                <a:cs typeface="Arial"/>
              </a:rPr>
              <a:t>(such as access to intravenous fluids, therapy, and oxygen)</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It requires </a:t>
            </a:r>
            <a:r>
              <a:rPr kumimoji="0" lang="en-GB" sz="1200" b="1" i="0" u="none" strike="noStrike" kern="1200" cap="none" spc="0" normalizeH="0" baseline="0" noProof="0">
                <a:ln>
                  <a:noFill/>
                </a:ln>
                <a:solidFill>
                  <a:prstClr val="black"/>
                </a:solidFill>
                <a:effectLst/>
                <a:uLnTx/>
                <a:uFillTx/>
                <a:latin typeface="Arial"/>
                <a:ea typeface="+mn-ea"/>
                <a:cs typeface="Arial"/>
              </a:rPr>
              <a:t>daily input from a multidisciplinary team </a:t>
            </a:r>
            <a:r>
              <a:rPr kumimoji="0" lang="en-GB" sz="1200" b="0" i="0" u="none" strike="noStrike" kern="1200" cap="none" spc="0" normalizeH="0" baseline="0" noProof="0">
                <a:ln>
                  <a:noFill/>
                </a:ln>
                <a:solidFill>
                  <a:prstClr val="black"/>
                </a:solidFill>
                <a:effectLst/>
                <a:uLnTx/>
                <a:uFillTx/>
                <a:latin typeface="Arial"/>
                <a:ea typeface="+mn-ea"/>
                <a:cs typeface="Arial"/>
              </a:rPr>
              <a:t>and sometimes </a:t>
            </a:r>
            <a:r>
              <a:rPr kumimoji="0" lang="en-GB" sz="1200" b="1" i="0" u="none" strike="noStrike" kern="1200" cap="none" spc="0" normalizeH="0" baseline="0" noProof="0">
                <a:ln>
                  <a:noFill/>
                </a:ln>
                <a:solidFill>
                  <a:prstClr val="black"/>
                </a:solidFill>
                <a:effectLst/>
                <a:uLnTx/>
                <a:uFillTx/>
                <a:latin typeface="Arial"/>
                <a:ea typeface="+mn-ea"/>
                <a:cs typeface="Arial"/>
              </a:rPr>
              <a:t>multiple visits and provisions </a:t>
            </a:r>
            <a:r>
              <a:rPr kumimoji="0" lang="en-GB" sz="1200" b="0" i="0" u="none" strike="noStrike" kern="1200" cap="none" spc="0" normalizeH="0" baseline="0" noProof="0">
                <a:ln>
                  <a:noFill/>
                </a:ln>
                <a:solidFill>
                  <a:prstClr val="black"/>
                </a:solidFill>
                <a:effectLst/>
                <a:uLnTx/>
                <a:uFillTx/>
                <a:latin typeface="Arial"/>
                <a:ea typeface="+mn-ea"/>
                <a:cs typeface="Arial"/>
              </a:rPr>
              <a:t>for 24 h cover with the ability to respond to urgent visits, often </a:t>
            </a:r>
            <a:r>
              <a:rPr kumimoji="0" lang="en-GB" sz="1200" b="1" i="0" u="none" strike="noStrike" kern="1200" cap="none" spc="0" normalizeH="0" baseline="0" noProof="0">
                <a:ln>
                  <a:noFill/>
                </a:ln>
                <a:solidFill>
                  <a:prstClr val="black"/>
                </a:solidFill>
                <a:effectLst/>
                <a:uLnTx/>
                <a:uFillTx/>
                <a:latin typeface="Arial"/>
                <a:ea typeface="+mn-ea"/>
                <a:cs typeface="Arial"/>
              </a:rPr>
              <a:t>enabled by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It requires </a:t>
            </a:r>
            <a:r>
              <a:rPr kumimoji="0" lang="en-GB" sz="1200" b="1" i="0" u="none" strike="noStrike" kern="1200" cap="none" spc="0" normalizeH="0" baseline="0" noProof="0">
                <a:ln>
                  <a:noFill/>
                </a:ln>
                <a:solidFill>
                  <a:prstClr val="black"/>
                </a:solidFill>
                <a:effectLst/>
                <a:uLnTx/>
                <a:uFillTx/>
                <a:latin typeface="Arial"/>
                <a:ea typeface="+mn-ea"/>
                <a:cs typeface="Arial"/>
              </a:rPr>
              <a:t>consultant practitioner specialist leadership </a:t>
            </a:r>
            <a:r>
              <a:rPr kumimoji="0" lang="en-GB" sz="1200" b="0" i="0" u="none" strike="noStrike" kern="1200" cap="none" spc="0" normalizeH="0" baseline="0" noProof="0">
                <a:ln>
                  <a:noFill/>
                </a:ln>
                <a:solidFill>
                  <a:prstClr val="black"/>
                </a:solidFill>
                <a:effectLst/>
                <a:uLnTx/>
                <a:uFillTx/>
                <a:latin typeface="Arial"/>
                <a:ea typeface="+mn-ea"/>
                <a:cs typeface="Arial"/>
              </a:rPr>
              <a:t>and </a:t>
            </a:r>
            <a:r>
              <a:rPr kumimoji="0" lang="en-GB" sz="1200" b="1" i="0" u="none" strike="noStrike" kern="1200" cap="none" spc="0" normalizeH="0" baseline="0" noProof="0">
                <a:ln>
                  <a:noFill/>
                </a:ln>
                <a:solidFill>
                  <a:prstClr val="black"/>
                </a:solidFill>
                <a:effectLst/>
                <a:uLnTx/>
                <a:uFillTx/>
                <a:latin typeface="Arial"/>
                <a:ea typeface="+mn-ea"/>
                <a:cs typeface="Arial"/>
              </a:rPr>
              <a:t>clear lines of clinical responsibility</a:t>
            </a:r>
            <a:endParaRPr kumimoji="0" lang="en-GB" sz="12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a:ea typeface="+mn-ea"/>
                <a:cs typeface="Arial"/>
              </a:rPr>
              <a:t>Defined inclusion and exclusion criteria</a:t>
            </a:r>
            <a:r>
              <a:rPr kumimoji="0" lang="en-GB" sz="1200" b="0" i="0" u="none" strike="noStrike" kern="1200" cap="none" spc="0" normalizeH="0" baseline="0" noProof="0">
                <a:ln>
                  <a:noFill/>
                </a:ln>
                <a:solidFill>
                  <a:prstClr val="black"/>
                </a:solidFill>
                <a:effectLst/>
                <a:uLnTx/>
                <a:uFillTx/>
                <a:latin typeface="Arial"/>
                <a:ea typeface="+mn-ea"/>
                <a:cs typeface="Arial"/>
              </a:rPr>
              <a:t>, with defined target population and deliver a </a:t>
            </a:r>
            <a:r>
              <a:rPr kumimoji="0" lang="en-GB" sz="1200" b="1" i="0" u="none" strike="noStrike" kern="1200" cap="none" spc="0" normalizeH="0" baseline="0" noProof="0">
                <a:ln>
                  <a:noFill/>
                </a:ln>
                <a:solidFill>
                  <a:prstClr val="black"/>
                </a:solidFill>
                <a:effectLst/>
                <a:uLnTx/>
                <a:uFillTx/>
                <a:latin typeface="Arial"/>
                <a:ea typeface="+mn-ea"/>
                <a:cs typeface="Arial"/>
              </a:rPr>
              <a:t>time-limited short-term intervention </a:t>
            </a:r>
            <a:r>
              <a:rPr kumimoji="0" lang="en-GB" sz="1200" b="0" i="0" u="none" strike="noStrike" kern="1200" cap="none" spc="0" normalizeH="0" baseline="0" noProof="0">
                <a:ln>
                  <a:noFill/>
                </a:ln>
                <a:solidFill>
                  <a:prstClr val="black"/>
                </a:solidFill>
                <a:effectLst/>
                <a:uLnTx/>
                <a:uFillTx/>
                <a:latin typeface="Arial"/>
                <a:ea typeface="+mn-ea"/>
                <a:cs typeface="Arial"/>
              </a:rPr>
              <a:t>of 1–14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Arial"/>
                <a:ea typeface="+mn-ea"/>
                <a:cs typeface="Arial"/>
              </a:rPr>
              <a:t>VW patients have equity of access to other specialty advice as though an in-patient</a:t>
            </a:r>
            <a:r>
              <a:rPr kumimoji="0" lang="en-GB" sz="1200" b="0" i="0" u="none" strike="noStrike" kern="1200" cap="none" spc="0" normalizeH="0" baseline="0" noProof="0">
                <a:ln>
                  <a:noFill/>
                </a:ln>
                <a:solidFill>
                  <a:prstClr val="black"/>
                </a:solidFill>
                <a:effectLst/>
                <a:uLnTx/>
                <a:uFillTx/>
                <a:latin typeface="Arial"/>
                <a:ea typeface="+mn-ea"/>
                <a:cs typeface="Arial"/>
              </a:rPr>
              <a:t>.</a:t>
            </a:r>
          </a:p>
        </p:txBody>
      </p:sp>
      <p:pic>
        <p:nvPicPr>
          <p:cNvPr id="2" name="Picture 1">
            <a:extLst>
              <a:ext uri="{FF2B5EF4-FFF2-40B4-BE49-F238E27FC236}">
                <a16:creationId xmlns:a16="http://schemas.microsoft.com/office/drawing/2014/main" id="{276C20D5-8197-E3E0-AAE5-34AE9ECE37B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12283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955F-0611-1373-C10D-AE60EB25EF04}"/>
              </a:ext>
            </a:extLst>
          </p:cNvPr>
          <p:cNvSpPr>
            <a:spLocks noGrp="1"/>
          </p:cNvSpPr>
          <p:nvPr>
            <p:ph type="title"/>
          </p:nvPr>
        </p:nvSpPr>
        <p:spPr>
          <a:xfrm>
            <a:off x="838200" y="365125"/>
            <a:ext cx="9358223" cy="564899"/>
          </a:xfrm>
        </p:spPr>
        <p:txBody>
          <a:bodyPr>
            <a:normAutofit fontScale="90000"/>
          </a:bodyPr>
          <a:lstStyle/>
          <a:p>
            <a:r>
              <a:rPr lang="en-GB" dirty="0"/>
              <a:t>Current position</a:t>
            </a:r>
          </a:p>
        </p:txBody>
      </p:sp>
      <p:sp>
        <p:nvSpPr>
          <p:cNvPr id="3" name="Content Placeholder 2">
            <a:extLst>
              <a:ext uri="{FF2B5EF4-FFF2-40B4-BE49-F238E27FC236}">
                <a16:creationId xmlns:a16="http://schemas.microsoft.com/office/drawing/2014/main" id="{03AD5827-1D75-5530-CABE-FE839FB4CEC0}"/>
              </a:ext>
            </a:extLst>
          </p:cNvPr>
          <p:cNvSpPr>
            <a:spLocks noGrp="1"/>
          </p:cNvSpPr>
          <p:nvPr>
            <p:ph idx="1"/>
          </p:nvPr>
        </p:nvSpPr>
        <p:spPr>
          <a:xfrm>
            <a:off x="838200" y="844550"/>
            <a:ext cx="10515600" cy="1212850"/>
          </a:xfrm>
        </p:spPr>
        <p:txBody>
          <a:bodyPr>
            <a:normAutofit/>
          </a:bodyPr>
          <a:lstStyle/>
          <a:p>
            <a:pPr marL="0" indent="0">
              <a:buNone/>
            </a:pPr>
            <a:r>
              <a:rPr lang="en-GB" sz="2000" dirty="0"/>
              <a:t>A virtual ward provides a way to monitor patients at home.</a:t>
            </a:r>
          </a:p>
          <a:p>
            <a:r>
              <a:rPr lang="en-GB" sz="2000" dirty="0"/>
              <a:t>Either by face to face contact with patients or via a digital system called ‘</a:t>
            </a:r>
            <a:r>
              <a:rPr lang="en-GB" sz="2000" dirty="0" err="1"/>
              <a:t>Docobo</a:t>
            </a:r>
            <a:r>
              <a:rPr lang="en-GB" sz="2000" dirty="0"/>
              <a:t>’</a:t>
            </a:r>
          </a:p>
        </p:txBody>
      </p:sp>
      <p:sp>
        <p:nvSpPr>
          <p:cNvPr id="4" name="Slide Number Placeholder 3">
            <a:extLst>
              <a:ext uri="{FF2B5EF4-FFF2-40B4-BE49-F238E27FC236}">
                <a16:creationId xmlns:a16="http://schemas.microsoft.com/office/drawing/2014/main" id="{B47C4746-6C56-DF32-E0ED-086D8081BC5B}"/>
              </a:ext>
            </a:extLst>
          </p:cNvPr>
          <p:cNvSpPr>
            <a:spLocks noGrp="1"/>
          </p:cNvSpPr>
          <p:nvPr>
            <p:ph type="sldNum" sz="quarter" idx="12"/>
          </p:nvPr>
        </p:nvSpPr>
        <p:spPr/>
        <p:txBody>
          <a:bodyPr/>
          <a:lstStyle/>
          <a:p>
            <a:fld id="{507B77E4-D16E-4E80-BECE-B10ACE50DA11}" type="slidenum">
              <a:rPr lang="en-GB" smtClean="0"/>
              <a:pPr/>
              <a:t>3</a:t>
            </a:fld>
            <a:endParaRPr lang="en-GB" dirty="0"/>
          </a:p>
        </p:txBody>
      </p:sp>
      <p:pic>
        <p:nvPicPr>
          <p:cNvPr id="5" name="Picture 4">
            <a:extLst>
              <a:ext uri="{FF2B5EF4-FFF2-40B4-BE49-F238E27FC236}">
                <a16:creationId xmlns:a16="http://schemas.microsoft.com/office/drawing/2014/main" id="{F9836310-C14D-B511-B43A-1F265C014817}"/>
              </a:ext>
            </a:extLst>
          </p:cNvPr>
          <p:cNvPicPr>
            <a:picLocks noChangeAspect="1"/>
          </p:cNvPicPr>
          <p:nvPr/>
        </p:nvPicPr>
        <p:blipFill>
          <a:blip r:embed="rId3"/>
          <a:stretch>
            <a:fillRect/>
          </a:stretch>
        </p:blipFill>
        <p:spPr>
          <a:xfrm>
            <a:off x="1427853" y="1611061"/>
            <a:ext cx="9336294" cy="5246939"/>
          </a:xfrm>
          <a:prstGeom prst="rect">
            <a:avLst/>
          </a:prstGeom>
        </p:spPr>
      </p:pic>
    </p:spTree>
    <p:extLst>
      <p:ext uri="{BB962C8B-B14F-4D97-AF65-F5344CB8AC3E}">
        <p14:creationId xmlns:p14="http://schemas.microsoft.com/office/powerpoint/2010/main" val="329119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51C71-F40B-DA07-831A-7B825039AAE0}"/>
              </a:ext>
            </a:extLst>
          </p:cNvPr>
          <p:cNvSpPr>
            <a:spLocks noGrp="1"/>
          </p:cNvSpPr>
          <p:nvPr>
            <p:ph idx="1"/>
          </p:nvPr>
        </p:nvSpPr>
        <p:spPr>
          <a:xfrm>
            <a:off x="838200" y="1057276"/>
            <a:ext cx="9910812" cy="809624"/>
          </a:xfrm>
        </p:spPr>
        <p:txBody>
          <a:bodyPr>
            <a:normAutofit/>
          </a:bodyPr>
          <a:lstStyle/>
          <a:p>
            <a:pPr marL="0" indent="0">
              <a:buNone/>
            </a:pPr>
            <a:r>
              <a:rPr lang="en-GB" sz="2000" dirty="0"/>
              <a:t>Each locality is required to provide assurance of how patients are involved in their Virtual Ward service. </a:t>
            </a:r>
          </a:p>
        </p:txBody>
      </p:sp>
      <p:graphicFrame>
        <p:nvGraphicFramePr>
          <p:cNvPr id="2" name="Table 1">
            <a:extLst>
              <a:ext uri="{FF2B5EF4-FFF2-40B4-BE49-F238E27FC236}">
                <a16:creationId xmlns:a16="http://schemas.microsoft.com/office/drawing/2014/main" id="{B3E70FD9-85B9-9F7D-3B9C-AEC911B1AA66}"/>
              </a:ext>
            </a:extLst>
          </p:cNvPr>
          <p:cNvGraphicFramePr>
            <a:graphicFrameLocks noGrp="1"/>
          </p:cNvGraphicFramePr>
          <p:nvPr>
            <p:extLst>
              <p:ext uri="{D42A27DB-BD31-4B8C-83A1-F6EECF244321}">
                <p14:modId xmlns:p14="http://schemas.microsoft.com/office/powerpoint/2010/main" val="3556454460"/>
              </p:ext>
            </p:extLst>
          </p:nvPr>
        </p:nvGraphicFramePr>
        <p:xfrm>
          <a:off x="600075" y="1749426"/>
          <a:ext cx="11390821" cy="5062664"/>
        </p:xfrm>
        <a:graphic>
          <a:graphicData uri="http://schemas.openxmlformats.org/drawingml/2006/table">
            <a:tbl>
              <a:tblPr/>
              <a:tblGrid>
                <a:gridCol w="2652385">
                  <a:extLst>
                    <a:ext uri="{9D8B030D-6E8A-4147-A177-3AD203B41FA5}">
                      <a16:colId xmlns:a16="http://schemas.microsoft.com/office/drawing/2014/main" val="3187398610"/>
                    </a:ext>
                  </a:extLst>
                </a:gridCol>
                <a:gridCol w="128738">
                  <a:extLst>
                    <a:ext uri="{9D8B030D-6E8A-4147-A177-3AD203B41FA5}">
                      <a16:colId xmlns:a16="http://schemas.microsoft.com/office/drawing/2014/main" val="4002981949"/>
                    </a:ext>
                  </a:extLst>
                </a:gridCol>
                <a:gridCol w="1186623">
                  <a:extLst>
                    <a:ext uri="{9D8B030D-6E8A-4147-A177-3AD203B41FA5}">
                      <a16:colId xmlns:a16="http://schemas.microsoft.com/office/drawing/2014/main" val="3807882746"/>
                    </a:ext>
                  </a:extLst>
                </a:gridCol>
                <a:gridCol w="115969">
                  <a:extLst>
                    <a:ext uri="{9D8B030D-6E8A-4147-A177-3AD203B41FA5}">
                      <a16:colId xmlns:a16="http://schemas.microsoft.com/office/drawing/2014/main" val="587365988"/>
                    </a:ext>
                  </a:extLst>
                </a:gridCol>
                <a:gridCol w="1597905">
                  <a:extLst>
                    <a:ext uri="{9D8B030D-6E8A-4147-A177-3AD203B41FA5}">
                      <a16:colId xmlns:a16="http://schemas.microsoft.com/office/drawing/2014/main" val="314181813"/>
                    </a:ext>
                  </a:extLst>
                </a:gridCol>
                <a:gridCol w="97939">
                  <a:extLst>
                    <a:ext uri="{9D8B030D-6E8A-4147-A177-3AD203B41FA5}">
                      <a16:colId xmlns:a16="http://schemas.microsoft.com/office/drawing/2014/main" val="4201252965"/>
                    </a:ext>
                  </a:extLst>
                </a:gridCol>
                <a:gridCol w="1916419">
                  <a:extLst>
                    <a:ext uri="{9D8B030D-6E8A-4147-A177-3AD203B41FA5}">
                      <a16:colId xmlns:a16="http://schemas.microsoft.com/office/drawing/2014/main" val="3967462105"/>
                    </a:ext>
                  </a:extLst>
                </a:gridCol>
                <a:gridCol w="129962">
                  <a:extLst>
                    <a:ext uri="{9D8B030D-6E8A-4147-A177-3AD203B41FA5}">
                      <a16:colId xmlns:a16="http://schemas.microsoft.com/office/drawing/2014/main" val="482987169"/>
                    </a:ext>
                  </a:extLst>
                </a:gridCol>
                <a:gridCol w="1800056">
                  <a:extLst>
                    <a:ext uri="{9D8B030D-6E8A-4147-A177-3AD203B41FA5}">
                      <a16:colId xmlns:a16="http://schemas.microsoft.com/office/drawing/2014/main" val="4160315034"/>
                    </a:ext>
                  </a:extLst>
                </a:gridCol>
                <a:gridCol w="189478">
                  <a:extLst>
                    <a:ext uri="{9D8B030D-6E8A-4147-A177-3AD203B41FA5}">
                      <a16:colId xmlns:a16="http://schemas.microsoft.com/office/drawing/2014/main" val="1122991378"/>
                    </a:ext>
                  </a:extLst>
                </a:gridCol>
                <a:gridCol w="1575347">
                  <a:extLst>
                    <a:ext uri="{9D8B030D-6E8A-4147-A177-3AD203B41FA5}">
                      <a16:colId xmlns:a16="http://schemas.microsoft.com/office/drawing/2014/main" val="276120250"/>
                    </a:ext>
                  </a:extLst>
                </a:gridCol>
              </a:tblGrid>
              <a:tr h="389177">
                <a:tc>
                  <a:txBody>
                    <a:bodyPr/>
                    <a:lstStyle/>
                    <a:p>
                      <a:endParaRPr lang="en-GB" sz="1100" dirty="0"/>
                    </a:p>
                  </a:txBody>
                  <a:tcPr/>
                </a:tc>
                <a:tc gridSpan="2">
                  <a:txBody>
                    <a:bodyPr/>
                    <a:lstStyle/>
                    <a:p>
                      <a:pPr algn="ctr" fontAlgn="ctr"/>
                      <a:r>
                        <a:rPr lang="en-GB" sz="1100" b="1" i="0" u="none" strike="noStrike" dirty="0">
                          <a:solidFill>
                            <a:srgbClr val="000000"/>
                          </a:solidFill>
                          <a:effectLst/>
                          <a:latin typeface="Calibri" panose="020F0502020204030204" pitchFamily="34" charset="0"/>
                        </a:rPr>
                        <a:t>Fylde Coast</a:t>
                      </a:r>
                      <a:endParaRPr lang="en-GB" sz="1100" b="0" i="0" u="none" strike="noStrike" dirty="0">
                        <a:solidFill>
                          <a:srgbClr val="000000"/>
                        </a:solidFill>
                        <a:effectLst/>
                        <a:latin typeface="Calibri" panose="020F0502020204030204" pitchFamily="34" charset="0"/>
                      </a:endParaRPr>
                    </a:p>
                  </a:txBody>
                  <a:tcPr marL="2549" marR="2549" marT="2549" marB="0" anchor="ctr">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marL="0" algn="ctr" defTabSz="914400" rtl="0" eaLnBrk="1" fontAlgn="ctr" latinLnBrk="0" hangingPunct="1"/>
                      <a:r>
                        <a:rPr lang="en-GB" sz="1100" b="1" i="0" u="none" strike="noStrike" kern="1200" dirty="0">
                          <a:solidFill>
                            <a:srgbClr val="000000"/>
                          </a:solidFill>
                          <a:effectLst/>
                          <a:latin typeface="Calibri" panose="020F0502020204030204" pitchFamily="34" charset="0"/>
                          <a:ea typeface="+mn-ea"/>
                          <a:cs typeface="+mn-cs"/>
                        </a:rPr>
                        <a:t> Morecambe Bay</a:t>
                      </a:r>
                    </a:p>
                  </a:txBody>
                  <a:tcPr marL="2549" marR="2549" marT="2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ctr" fontAlgn="ctr"/>
                      <a:r>
                        <a:rPr lang="en-GB" sz="1200" b="1" i="0" u="none" strike="noStrike">
                          <a:solidFill>
                            <a:srgbClr val="000000"/>
                          </a:solidFill>
                          <a:effectLst/>
                          <a:latin typeface="Calibri" panose="020F0502020204030204" pitchFamily="34" charset="0"/>
                        </a:rPr>
                        <a:t>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marL="0" algn="ctr" defTabSz="914400" rtl="0" eaLnBrk="1" fontAlgn="ctr" latinLnBrk="0" hangingPunct="1"/>
                      <a:r>
                        <a:rPr lang="en-GB" sz="1100" b="1" i="0" u="none" strike="noStrike" kern="1200" dirty="0">
                          <a:solidFill>
                            <a:srgbClr val="000000"/>
                          </a:solidFill>
                          <a:effectLst/>
                          <a:latin typeface="Calibri" panose="020F0502020204030204" pitchFamily="34" charset="0"/>
                          <a:ea typeface="+mn-ea"/>
                          <a:cs typeface="+mn-cs"/>
                        </a:rPr>
                        <a:t>Central Lancs</a:t>
                      </a:r>
                    </a:p>
                  </a:txBody>
                  <a:tcPr marL="2549" marR="2549" marT="2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ctr" fontAlgn="ctr"/>
                      <a:r>
                        <a:rPr lang="en-GB" sz="1200" b="0" i="0" u="none" strike="noStrike">
                          <a:solidFill>
                            <a:srgbClr val="000000"/>
                          </a:solidFill>
                          <a:effectLst/>
                          <a:latin typeface="Calibri" panose="020F0502020204030204" pitchFamily="34" charset="0"/>
                        </a:rPr>
                        <a:t> Central Lancs</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marL="0" algn="ctr" defTabSz="914400" rtl="0" eaLnBrk="1" fontAlgn="ctr" latinLnBrk="0" hangingPunct="1"/>
                      <a:r>
                        <a:rPr lang="en-GB" sz="1100" b="1" i="0" u="none" strike="noStrike" kern="1200" dirty="0">
                          <a:solidFill>
                            <a:srgbClr val="000000"/>
                          </a:solidFill>
                          <a:effectLst/>
                          <a:latin typeface="Calibri" panose="020F0502020204030204" pitchFamily="34" charset="0"/>
                          <a:ea typeface="+mn-ea"/>
                          <a:cs typeface="+mn-cs"/>
                        </a:rPr>
                        <a:t>Pennine Lancs  </a:t>
                      </a:r>
                    </a:p>
                  </a:txBody>
                  <a:tcPr marL="2549" marR="2549" marT="2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l" fontAlgn="ctr"/>
                      <a:r>
                        <a:rPr lang="en-GB" sz="1200" b="0" i="0" u="none" strike="noStrike">
                          <a:solidFill>
                            <a:srgbClr val="000000"/>
                          </a:solidFill>
                          <a:effectLst/>
                          <a:latin typeface="Calibri" panose="020F0502020204030204" pitchFamily="34" charset="0"/>
                        </a:rPr>
                        <a:t>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marL="0" algn="ctr" defTabSz="914400" rtl="0" eaLnBrk="1" fontAlgn="ctr" latinLnBrk="0" hangingPunct="1"/>
                      <a:r>
                        <a:rPr lang="en-GB" sz="1100" b="1" i="0" u="none" strike="noStrike" kern="1200" dirty="0">
                          <a:solidFill>
                            <a:srgbClr val="000000"/>
                          </a:solidFill>
                          <a:effectLst/>
                          <a:latin typeface="Calibri" panose="020F0502020204030204" pitchFamily="34" charset="0"/>
                          <a:ea typeface="+mn-ea"/>
                          <a:cs typeface="+mn-cs"/>
                        </a:rPr>
                        <a:t> West Lancs</a:t>
                      </a:r>
                    </a:p>
                  </a:txBody>
                  <a:tcPr marL="2549" marR="2549" marT="2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pPr algn="ctr" fontAlgn="ctr"/>
                      <a:r>
                        <a:rPr lang="en-GB" sz="1200" b="1" i="0" u="none" strike="noStrike">
                          <a:solidFill>
                            <a:srgbClr val="000000"/>
                          </a:solidFill>
                          <a:effectLst/>
                          <a:latin typeface="Calibri" panose="020F0502020204030204" pitchFamily="34" charset="0"/>
                        </a:rPr>
                        <a:t>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653202487"/>
                  </a:ext>
                </a:extLst>
              </a:tr>
              <a:tr h="540326">
                <a:tc>
                  <a:txBody>
                    <a:bodyPr/>
                    <a:lstStyle/>
                    <a:p>
                      <a:pPr algn="l" fontAlgn="ctr"/>
                      <a:r>
                        <a:rPr lang="en-GB" sz="1100" b="0" i="0" u="none" strike="noStrike" dirty="0">
                          <a:solidFill>
                            <a:srgbClr val="000000"/>
                          </a:solidFill>
                          <a:effectLst/>
                          <a:latin typeface="Calibri" panose="020F0502020204030204" pitchFamily="34" charset="0"/>
                        </a:rPr>
                        <a:t>Do you have, and issue to patients, a document detailing who to contact if symptoms worsen in or out of hours? If yes, please attach</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patient leaflet as part of onboarding</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Yes</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a:solidFill>
                            <a:srgbClr val="000000"/>
                          </a:solidFill>
                          <a:effectLst/>
                          <a:latin typeface="Calibri" panose="020F0502020204030204" pitchFamily="34" charset="0"/>
                        </a:rPr>
                        <a:t>Patient leaflet as onboarding</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Complete</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9445502"/>
                  </a:ext>
                </a:extLst>
              </a:tr>
              <a:tr h="540326">
                <a:tc>
                  <a:txBody>
                    <a:bodyPr/>
                    <a:lstStyle/>
                    <a:p>
                      <a:pPr algn="l" fontAlgn="ctr"/>
                      <a:r>
                        <a:rPr lang="en-GB" sz="1100" b="0" i="0" u="none" strike="noStrike" dirty="0">
                          <a:solidFill>
                            <a:srgbClr val="000000"/>
                          </a:solidFill>
                          <a:effectLst/>
                          <a:latin typeface="Calibri" panose="020F0502020204030204" pitchFamily="34" charset="0"/>
                        </a:rPr>
                        <a:t>Do you have a standard process detailing patients informed consent, understanding of their care and use of equipment/digital technology</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Rapid - recorded </a:t>
                      </a:r>
                      <a:r>
                        <a:rPr lang="en-GB" sz="1100" b="0" i="0" u="none" strike="noStrike" dirty="0">
                          <a:solidFill>
                            <a:schemeClr val="tx1"/>
                          </a:solidFill>
                          <a:effectLst/>
                          <a:latin typeface="Calibri" panose="020F0502020204030204" pitchFamily="34" charset="0"/>
                        </a:rPr>
                        <a:t>on EMIS</a:t>
                      </a:r>
                      <a:br>
                        <a:rPr lang="en-GB" sz="1100" b="0" i="0" u="none" strike="noStrike" dirty="0">
                          <a:solidFill>
                            <a:schemeClr val="tx1"/>
                          </a:solidFill>
                          <a:effectLst/>
                          <a:latin typeface="Calibri" panose="020F0502020204030204" pitchFamily="34" charset="0"/>
                        </a:rPr>
                      </a:br>
                      <a:r>
                        <a:rPr lang="en-GB" sz="1100" b="0" i="0" u="none" strike="noStrike" dirty="0">
                          <a:solidFill>
                            <a:schemeClr val="tx1"/>
                          </a:solidFill>
                          <a:effectLst/>
                          <a:latin typeface="Calibri" panose="020F0502020204030204" pitchFamily="34" charset="0"/>
                        </a:rPr>
                        <a:t>FCMS </a:t>
                      </a:r>
                      <a:r>
                        <a:rPr lang="en-GB" sz="1100" b="0" i="0" u="none" strike="noStrike" dirty="0">
                          <a:solidFill>
                            <a:srgbClr val="FF0000"/>
                          </a:solidFill>
                          <a:effectLst/>
                          <a:latin typeface="Calibri" panose="020F0502020204030204" pitchFamily="34" charset="0"/>
                        </a:rPr>
                        <a:t>- </a:t>
                      </a:r>
                      <a:r>
                        <a:rPr lang="en-GB" sz="1100" b="0" i="0" u="none" strike="noStrike" dirty="0">
                          <a:solidFill>
                            <a:srgbClr val="000000"/>
                          </a:solidFill>
                          <a:effectLst/>
                          <a:latin typeface="Calibri" panose="020F0502020204030204" pitchFamily="34" charset="0"/>
                        </a:rPr>
                        <a:t>yes at triage</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Yes </a:t>
                      </a:r>
                      <a:br>
                        <a:rPr lang="en-GB" sz="1100" b="0" i="0" u="none" strike="noStrike" dirty="0">
                          <a:solidFill>
                            <a:srgbClr val="000000"/>
                          </a:solidFill>
                          <a:effectLst/>
                          <a:latin typeface="Calibri" panose="020F0502020204030204" pitchFamily="34" charset="0"/>
                        </a:rPr>
                      </a:br>
                      <a:endParaRPr lang="en-GB" sz="1100" b="0" i="0" u="none" strike="noStrike" dirty="0">
                        <a:solidFill>
                          <a:srgbClr val="000000"/>
                        </a:solidFill>
                        <a:effectLst/>
                        <a:latin typeface="Calibri" panose="020F0502020204030204" pitchFamily="34" charset="0"/>
                      </a:endParaRP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Yes verbal consent. </a:t>
                      </a:r>
                      <a:br>
                        <a:rPr lang="en-GB" sz="1100" b="0" i="0" u="none" strike="noStrike" dirty="0">
                          <a:solidFill>
                            <a:srgbClr val="000000"/>
                          </a:solidFill>
                          <a:effectLst/>
                          <a:latin typeface="Calibri" panose="020F0502020204030204" pitchFamily="34" charset="0"/>
                        </a:rPr>
                      </a:br>
                      <a:r>
                        <a:rPr lang="en-GB" sz="1100" b="0" i="0" u="none" strike="noStrike" dirty="0">
                          <a:solidFill>
                            <a:srgbClr val="000000"/>
                          </a:solidFill>
                          <a:effectLst/>
                          <a:latin typeface="Calibri" panose="020F0502020204030204" pitchFamily="34" charset="0"/>
                        </a:rPr>
                        <a:t>No digital, loan agreement etc when live with Docomo</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0" i="0" u="none" strike="noStrike">
                          <a:solidFill>
                            <a:srgbClr val="000000"/>
                          </a:solidFill>
                          <a:effectLst/>
                          <a:latin typeface="Calibri" panose="020F0502020204030204" pitchFamily="34" charset="0"/>
                        </a:rPr>
                        <a:t>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Part of on-boarding process</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5256555"/>
                  </a:ext>
                </a:extLst>
              </a:tr>
              <a:tr h="1348001">
                <a:tc>
                  <a:txBody>
                    <a:bodyPr/>
                    <a:lstStyle/>
                    <a:p>
                      <a:pPr algn="l" fontAlgn="ctr"/>
                      <a:r>
                        <a:rPr lang="en-GB" sz="1100" b="0" i="0" u="none" strike="noStrike" dirty="0">
                          <a:solidFill>
                            <a:srgbClr val="000000"/>
                          </a:solidFill>
                          <a:effectLst/>
                          <a:latin typeface="Calibri" panose="020F0502020204030204" pitchFamily="34" charset="0"/>
                        </a:rPr>
                        <a:t>How do you identify unpaid Carers? How do you involve them and signpost them for support? Do you ensure there is a contingency plan for carers support.</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via holistic assessment</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On EMIS template, through initial assessment, referral included.</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Part of initial assessment, via CATCH/ LCC</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0" i="0" u="none" strike="noStrike">
                          <a:solidFill>
                            <a:srgbClr val="000000"/>
                          </a:solidFill>
                          <a:effectLst/>
                          <a:latin typeface="Calibri" panose="020F0502020204030204" pitchFamily="34" charset="0"/>
                        </a:rPr>
                        <a:t>Identified via holistic assessment - IAG provided. Informal carers notified of treatment/care plan etc. with consent of patient. Onward referrals made for Carer's Assessments where required. Link in to ICAT for any additional social care requirements.</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Calibri" panose="020F0502020204030204" pitchFamily="34" charset="0"/>
                        </a:rPr>
                        <a:t>Further links to social prescribing and carers support needs to be considered.  Some input from Patient rep, but further work required.</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708007"/>
                  </a:ext>
                </a:extLst>
              </a:tr>
              <a:tr h="944164">
                <a:tc>
                  <a:txBody>
                    <a:bodyPr/>
                    <a:lstStyle/>
                    <a:p>
                      <a:pPr algn="l" fontAlgn="ctr"/>
                      <a:r>
                        <a:rPr lang="en-GB" sz="1100" b="0" i="0" u="none" strike="noStrike" dirty="0">
                          <a:solidFill>
                            <a:srgbClr val="000000"/>
                          </a:solidFill>
                          <a:effectLst/>
                          <a:latin typeface="Calibri" panose="020F0502020204030204" pitchFamily="34" charset="0"/>
                        </a:rPr>
                        <a:t>How do you gather patient/carer feedback?</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F&amp;F - general but working towards F&amp;F specific to VW</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a:solidFill>
                            <a:srgbClr val="000000"/>
                          </a:solidFill>
                          <a:effectLst/>
                          <a:latin typeface="Calibri" panose="020F0502020204030204" pitchFamily="34" charset="0"/>
                        </a:rPr>
                        <a:t>Trust F&amp;F. Cards, Compliments/Thanks, Feedback all go onto Ulysses reporting system. Patient stories via comms team</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a:solidFill>
                            <a:srgbClr val="000000"/>
                          </a:solidFill>
                          <a:effectLst/>
                          <a:latin typeface="Calibri" panose="020F0502020204030204" pitchFamily="34" charset="0"/>
                        </a:rPr>
                        <a:t>Included in standard trust processes - Trust F&amp;F. Cards, Compliments/Thanks, managed by customer care team.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100" b="0" i="0" u="none" strike="noStrike">
                          <a:solidFill>
                            <a:srgbClr val="000000"/>
                          </a:solidFill>
                          <a:effectLst/>
                          <a:latin typeface="Calibri" panose="020F0502020204030204" pitchFamily="34" charset="0"/>
                        </a:rPr>
                        <a:t>Both electronic and paper for patient and family feedback collated, </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Also have generalised patient feedback forms from the trust, friends and family test.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Calibri" panose="020F0502020204030204" pitchFamily="34" charset="0"/>
                        </a:rPr>
                        <a:t>Further work is required to ensure this is captured consistently</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5063585"/>
                  </a:ext>
                </a:extLst>
              </a:tr>
              <a:tr h="639931">
                <a:tc>
                  <a:txBody>
                    <a:bodyPr/>
                    <a:lstStyle/>
                    <a:p>
                      <a:pPr algn="l" fontAlgn="ctr"/>
                      <a:r>
                        <a:rPr lang="en-GB" sz="1100" b="0" i="0" u="none" strike="noStrike" dirty="0">
                          <a:solidFill>
                            <a:srgbClr val="000000"/>
                          </a:solidFill>
                          <a:effectLst/>
                          <a:latin typeface="Calibri" panose="020F0502020204030204" pitchFamily="34" charset="0"/>
                        </a:rPr>
                        <a:t>Do you have a patient/carer representative on your local/PBP delivery group?</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dirty="0">
                          <a:solidFill>
                            <a:srgbClr val="000000"/>
                          </a:solidFill>
                          <a:effectLst/>
                          <a:latin typeface="Calibri" panose="020F0502020204030204" pitchFamily="34" charset="0"/>
                        </a:rPr>
                        <a:t>No</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Presented to Patient Experience Group, further involvement to form step up pathway</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Calibri" panose="020F0502020204030204" pitchFamily="34" charset="0"/>
                        </a:rPr>
                        <a:t>Patient and carer feedback routinely gathered and case studies collated for the service </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1" i="0" u="none" strike="noStrike">
                          <a:solidFill>
                            <a:srgbClr val="000000"/>
                          </a:solidFill>
                          <a:effectLst/>
                          <a:latin typeface="Calibri" panose="020F0502020204030204" pitchFamily="34" charset="0"/>
                        </a:rPr>
                        <a:t> </a:t>
                      </a:r>
                    </a:p>
                  </a:txBody>
                  <a:tcPr marL="2549" marR="2549" marT="25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1100" b="0" i="0" u="none" strike="noStrike" dirty="0">
                          <a:solidFill>
                            <a:srgbClr val="000000"/>
                          </a:solidFill>
                          <a:effectLst/>
                          <a:latin typeface="Calibri" panose="020F0502020204030204" pitchFamily="34" charset="0"/>
                        </a:rPr>
                        <a:t>Yes there is a Healthwatch/ Carers rep</a:t>
                      </a:r>
                    </a:p>
                  </a:txBody>
                  <a:tcPr marL="2549" marR="2549" marT="25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4896064"/>
                  </a:ext>
                </a:extLst>
              </a:tr>
            </a:tbl>
          </a:graphicData>
        </a:graphic>
      </p:graphicFrame>
      <p:sp>
        <p:nvSpPr>
          <p:cNvPr id="5" name="Title 4">
            <a:extLst>
              <a:ext uri="{FF2B5EF4-FFF2-40B4-BE49-F238E27FC236}">
                <a16:creationId xmlns:a16="http://schemas.microsoft.com/office/drawing/2014/main" id="{2B9C3D4A-EFBD-9241-231E-82ADACA905D7}"/>
              </a:ext>
            </a:extLst>
          </p:cNvPr>
          <p:cNvSpPr>
            <a:spLocks noGrp="1"/>
          </p:cNvSpPr>
          <p:nvPr>
            <p:ph type="title"/>
          </p:nvPr>
        </p:nvSpPr>
        <p:spPr>
          <a:xfrm>
            <a:off x="838200" y="365126"/>
            <a:ext cx="9358223" cy="692150"/>
          </a:xfrm>
        </p:spPr>
        <p:txBody>
          <a:bodyPr/>
          <a:lstStyle/>
          <a:p>
            <a:r>
              <a:rPr lang="en-GB" dirty="0"/>
              <a:t>Patient feedback assessment</a:t>
            </a:r>
          </a:p>
        </p:txBody>
      </p:sp>
    </p:spTree>
    <p:extLst>
      <p:ext uri="{BB962C8B-B14F-4D97-AF65-F5344CB8AC3E}">
        <p14:creationId xmlns:p14="http://schemas.microsoft.com/office/powerpoint/2010/main" val="82507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A907B-C1C0-95D7-4417-D3290C5B4679}"/>
              </a:ext>
            </a:extLst>
          </p:cNvPr>
          <p:cNvSpPr>
            <a:spLocks noGrp="1"/>
          </p:cNvSpPr>
          <p:nvPr>
            <p:ph type="title"/>
          </p:nvPr>
        </p:nvSpPr>
        <p:spPr>
          <a:xfrm>
            <a:off x="838200" y="365126"/>
            <a:ext cx="9358223" cy="508994"/>
          </a:xfrm>
        </p:spPr>
        <p:txBody>
          <a:bodyPr>
            <a:normAutofit fontScale="90000"/>
          </a:bodyPr>
          <a:lstStyle/>
          <a:p>
            <a:r>
              <a:rPr lang="en-GB" b="1" dirty="0"/>
              <a:t>Patient Feedback</a:t>
            </a:r>
          </a:p>
        </p:txBody>
      </p:sp>
      <p:sp>
        <p:nvSpPr>
          <p:cNvPr id="3" name="Content Placeholder 2">
            <a:extLst>
              <a:ext uri="{FF2B5EF4-FFF2-40B4-BE49-F238E27FC236}">
                <a16:creationId xmlns:a16="http://schemas.microsoft.com/office/drawing/2014/main" id="{41EF837A-2635-EF9D-3C9A-CEE37AC04EBC}"/>
              </a:ext>
            </a:extLst>
          </p:cNvPr>
          <p:cNvSpPr>
            <a:spLocks noGrp="1"/>
          </p:cNvSpPr>
          <p:nvPr>
            <p:ph idx="1"/>
          </p:nvPr>
        </p:nvSpPr>
        <p:spPr>
          <a:xfrm>
            <a:off x="787105" y="1046163"/>
            <a:ext cx="4578944" cy="4351338"/>
          </a:xfrm>
        </p:spPr>
        <p:txBody>
          <a:bodyPr>
            <a:normAutofit lnSpcReduction="10000"/>
          </a:bodyPr>
          <a:lstStyle/>
          <a:p>
            <a:r>
              <a:rPr lang="en-GB" dirty="0"/>
              <a:t>Friends &amp; Family Test.</a:t>
            </a:r>
          </a:p>
          <a:p>
            <a:r>
              <a:rPr lang="en-GB" dirty="0"/>
              <a:t>A standard survey has been created for providers to use with their patients.</a:t>
            </a:r>
          </a:p>
          <a:p>
            <a:r>
              <a:rPr lang="en-GB" dirty="0"/>
              <a:t>Launched in December 2022.</a:t>
            </a:r>
          </a:p>
          <a:p>
            <a:r>
              <a:rPr lang="en-GB" dirty="0"/>
              <a:t>Some localities use this survey and upload responses to a central survey system for recording.</a:t>
            </a:r>
          </a:p>
          <a:p>
            <a:r>
              <a:rPr lang="en-GB" dirty="0"/>
              <a:t>Others use their own method of recording data for their own use. </a:t>
            </a:r>
          </a:p>
          <a:p>
            <a:pPr marL="0" indent="0">
              <a:buNone/>
            </a:pPr>
            <a:endParaRPr lang="en-GB" dirty="0"/>
          </a:p>
        </p:txBody>
      </p:sp>
      <p:sp>
        <p:nvSpPr>
          <p:cNvPr id="4" name="Slide Number Placeholder 3">
            <a:extLst>
              <a:ext uri="{FF2B5EF4-FFF2-40B4-BE49-F238E27FC236}">
                <a16:creationId xmlns:a16="http://schemas.microsoft.com/office/drawing/2014/main" id="{06A18920-A6BE-B86A-8273-60E861CE0783}"/>
              </a:ext>
            </a:extLst>
          </p:cNvPr>
          <p:cNvSpPr>
            <a:spLocks noGrp="1"/>
          </p:cNvSpPr>
          <p:nvPr>
            <p:ph type="sldNum" sz="quarter" idx="12"/>
          </p:nvPr>
        </p:nvSpPr>
        <p:spPr/>
        <p:txBody>
          <a:bodyPr/>
          <a:lstStyle/>
          <a:p>
            <a:fld id="{507B77E4-D16E-4E80-BECE-B10ACE50DA11}" type="slidenum">
              <a:rPr lang="en-GB" smtClean="0"/>
              <a:pPr/>
              <a:t>5</a:t>
            </a:fld>
            <a:endParaRPr lang="en-GB" dirty="0"/>
          </a:p>
        </p:txBody>
      </p:sp>
      <p:pic>
        <p:nvPicPr>
          <p:cNvPr id="6" name="Picture 5">
            <a:extLst>
              <a:ext uri="{FF2B5EF4-FFF2-40B4-BE49-F238E27FC236}">
                <a16:creationId xmlns:a16="http://schemas.microsoft.com/office/drawing/2014/main" id="{D182BCE7-FF84-98B1-C251-E27FF531C0B8}"/>
              </a:ext>
            </a:extLst>
          </p:cNvPr>
          <p:cNvPicPr>
            <a:picLocks noChangeAspect="1"/>
          </p:cNvPicPr>
          <p:nvPr/>
        </p:nvPicPr>
        <p:blipFill>
          <a:blip r:embed="rId3"/>
          <a:stretch>
            <a:fillRect/>
          </a:stretch>
        </p:blipFill>
        <p:spPr>
          <a:xfrm>
            <a:off x="5921019" y="619623"/>
            <a:ext cx="3156993" cy="3833269"/>
          </a:xfrm>
          <a:prstGeom prst="rect">
            <a:avLst/>
          </a:prstGeom>
        </p:spPr>
      </p:pic>
      <p:pic>
        <p:nvPicPr>
          <p:cNvPr id="8" name="Picture 7">
            <a:extLst>
              <a:ext uri="{FF2B5EF4-FFF2-40B4-BE49-F238E27FC236}">
                <a16:creationId xmlns:a16="http://schemas.microsoft.com/office/drawing/2014/main" id="{15170A56-935A-B9EB-BD6D-59942286EC9C}"/>
              </a:ext>
            </a:extLst>
          </p:cNvPr>
          <p:cNvPicPr>
            <a:picLocks noChangeAspect="1"/>
          </p:cNvPicPr>
          <p:nvPr/>
        </p:nvPicPr>
        <p:blipFill>
          <a:blip r:embed="rId4"/>
          <a:stretch>
            <a:fillRect/>
          </a:stretch>
        </p:blipFill>
        <p:spPr>
          <a:xfrm>
            <a:off x="9223670" y="2644653"/>
            <a:ext cx="2450395" cy="3420775"/>
          </a:xfrm>
          <a:prstGeom prst="rect">
            <a:avLst/>
          </a:prstGeom>
        </p:spPr>
      </p:pic>
    </p:spTree>
    <p:extLst>
      <p:ext uri="{BB962C8B-B14F-4D97-AF65-F5344CB8AC3E}">
        <p14:creationId xmlns:p14="http://schemas.microsoft.com/office/powerpoint/2010/main" val="60596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864569C-DDE8-6B06-FA83-3B33A44C42EA}"/>
              </a:ext>
            </a:extLst>
          </p:cNvPr>
          <p:cNvGraphicFramePr>
            <a:graphicFrameLocks noGrp="1"/>
          </p:cNvGraphicFramePr>
          <p:nvPr>
            <p:extLst>
              <p:ext uri="{D42A27DB-BD31-4B8C-83A1-F6EECF244321}">
                <p14:modId xmlns:p14="http://schemas.microsoft.com/office/powerpoint/2010/main" val="3647497790"/>
              </p:ext>
            </p:extLst>
          </p:nvPr>
        </p:nvGraphicFramePr>
        <p:xfrm>
          <a:off x="838200" y="1462718"/>
          <a:ext cx="9824694" cy="5137185"/>
        </p:xfrm>
        <a:graphic>
          <a:graphicData uri="http://schemas.openxmlformats.org/drawingml/2006/table">
            <a:tbl>
              <a:tblPr firstRow="1" firstCol="1" bandRow="1">
                <a:tableStyleId>{5C22544A-7EE6-4342-B048-85BDC9FD1C3A}</a:tableStyleId>
              </a:tblPr>
              <a:tblGrid>
                <a:gridCol w="1833140">
                  <a:extLst>
                    <a:ext uri="{9D8B030D-6E8A-4147-A177-3AD203B41FA5}">
                      <a16:colId xmlns:a16="http://schemas.microsoft.com/office/drawing/2014/main" val="3127143807"/>
                    </a:ext>
                  </a:extLst>
                </a:gridCol>
                <a:gridCol w="2585467">
                  <a:extLst>
                    <a:ext uri="{9D8B030D-6E8A-4147-A177-3AD203B41FA5}">
                      <a16:colId xmlns:a16="http://schemas.microsoft.com/office/drawing/2014/main" val="4216661731"/>
                    </a:ext>
                  </a:extLst>
                </a:gridCol>
                <a:gridCol w="2544835">
                  <a:extLst>
                    <a:ext uri="{9D8B030D-6E8A-4147-A177-3AD203B41FA5}">
                      <a16:colId xmlns:a16="http://schemas.microsoft.com/office/drawing/2014/main" val="969054399"/>
                    </a:ext>
                  </a:extLst>
                </a:gridCol>
                <a:gridCol w="2861252">
                  <a:extLst>
                    <a:ext uri="{9D8B030D-6E8A-4147-A177-3AD203B41FA5}">
                      <a16:colId xmlns:a16="http://schemas.microsoft.com/office/drawing/2014/main" val="2570426228"/>
                    </a:ext>
                  </a:extLst>
                </a:gridCol>
              </a:tblGrid>
              <a:tr h="236998">
                <a:tc>
                  <a:txBody>
                    <a:bodyPr/>
                    <a:lstStyle/>
                    <a:p>
                      <a:pPr>
                        <a:lnSpc>
                          <a:spcPct val="107000"/>
                        </a:lnSpc>
                      </a:pPr>
                      <a:endParaRPr lang="en-GB" sz="1200" dirty="0"/>
                    </a:p>
                  </a:txBody>
                  <a:tcPr marL="53843" marR="53843" marT="7478" marB="0" anchor="ctr"/>
                </a:tc>
                <a:tc>
                  <a:txBody>
                    <a:bodyPr/>
                    <a:lstStyle/>
                    <a:p>
                      <a:pPr algn="ctr">
                        <a:lnSpc>
                          <a:spcPct val="107000"/>
                        </a:lnSpc>
                        <a:spcAft>
                          <a:spcPts val="800"/>
                        </a:spcAft>
                      </a:pPr>
                      <a:r>
                        <a:rPr lang="en-GB" sz="1200"/>
                        <a:t>Via </a:t>
                      </a:r>
                      <a:r>
                        <a:rPr lang="en-GB" sz="1200" err="1"/>
                        <a:t>Docobo</a:t>
                      </a:r>
                      <a:endParaRPr lang="en-GB" sz="1200"/>
                    </a:p>
                  </a:txBody>
                  <a:tcPr marL="53843" marR="53843" marT="7478" marB="0" anchor="ctr"/>
                </a:tc>
                <a:tc gridSpan="2">
                  <a:txBody>
                    <a:bodyPr/>
                    <a:lstStyle/>
                    <a:p>
                      <a:pPr algn="ctr">
                        <a:lnSpc>
                          <a:spcPct val="107000"/>
                        </a:lnSpc>
                        <a:spcAft>
                          <a:spcPts val="800"/>
                        </a:spcAft>
                      </a:pPr>
                      <a:r>
                        <a:rPr lang="en-GB" sz="1200" dirty="0"/>
                        <a:t>Via Face to Face / survey link</a:t>
                      </a:r>
                    </a:p>
                  </a:txBody>
                  <a:tcPr marL="53843" marR="53843" marT="7478" marB="0" anchor="ctr"/>
                </a:tc>
                <a:tc hMerge="1">
                  <a:txBody>
                    <a:bodyPr/>
                    <a:lstStyle/>
                    <a:p>
                      <a:pPr>
                        <a:lnSpc>
                          <a:spcPct val="107000"/>
                        </a:lnSpc>
                        <a:spcAft>
                          <a:spcPts val="800"/>
                        </a:spcAft>
                      </a:pPr>
                      <a:r>
                        <a:rPr lang="en-GB" sz="1400" kern="1200">
                          <a:effectLst/>
                        </a:rPr>
                        <a:t>Unable to attend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0337675"/>
                  </a:ext>
                </a:extLst>
              </a:tr>
              <a:tr h="304232">
                <a:tc>
                  <a:txBody>
                    <a:bodyPr/>
                    <a:lstStyle/>
                    <a:p>
                      <a:pPr>
                        <a:lnSpc>
                          <a:spcPct val="107000"/>
                        </a:lnSpc>
                        <a:spcAft>
                          <a:spcPts val="800"/>
                        </a:spcAft>
                      </a:pPr>
                      <a:endParaRPr lang="en-GB" sz="1200"/>
                    </a:p>
                  </a:txBody>
                  <a:tcPr marL="53843" marR="53843" marT="7478"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t>Responses</a:t>
                      </a:r>
                    </a:p>
                  </a:txBody>
                  <a:tcPr marL="53843" marR="53843" marT="7478"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t>Responses</a:t>
                      </a:r>
                    </a:p>
                  </a:txBody>
                  <a:tcPr marL="53843" marR="53843" marT="7478" marB="0" anchor="ctr"/>
                </a:tc>
                <a:tc>
                  <a:txBody>
                    <a:bodyPr/>
                    <a:lstStyle/>
                    <a:p>
                      <a:pPr>
                        <a:lnSpc>
                          <a:spcPct val="107000"/>
                        </a:lnSpc>
                        <a:spcAft>
                          <a:spcPts val="800"/>
                        </a:spcAft>
                      </a:pPr>
                      <a:r>
                        <a:rPr lang="en-GB" sz="1200"/>
                        <a:t>Comments</a:t>
                      </a:r>
                    </a:p>
                  </a:txBody>
                  <a:tcPr marL="0" marR="0" marT="0" marB="0" anchor="ctr"/>
                </a:tc>
                <a:extLst>
                  <a:ext uri="{0D108BD9-81ED-4DB2-BD59-A6C34878D82A}">
                    <a16:rowId xmlns:a16="http://schemas.microsoft.com/office/drawing/2014/main" val="1505684593"/>
                  </a:ext>
                </a:extLst>
              </a:tr>
              <a:tr h="93302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noProof="0"/>
                        <a:t>Fylde Coast</a:t>
                      </a:r>
                    </a:p>
                    <a:p>
                      <a:pPr>
                        <a:lnSpc>
                          <a:spcPct val="107000"/>
                        </a:lnSpc>
                        <a:spcAft>
                          <a:spcPts val="800"/>
                        </a:spcAft>
                      </a:pPr>
                      <a:endParaRPr lang="en-GB" sz="1200"/>
                    </a:p>
                  </a:txBody>
                  <a:tcPr marL="53843" marR="53843" marT="7478" marB="0" anchor="ctr"/>
                </a:tc>
                <a:tc>
                  <a:txBody>
                    <a:bodyPr/>
                    <a:lstStyle/>
                    <a:p>
                      <a:pPr>
                        <a:lnSpc>
                          <a:spcPct val="107000"/>
                        </a:lnSpc>
                        <a:spcAft>
                          <a:spcPts val="800"/>
                        </a:spcAft>
                      </a:pPr>
                      <a:r>
                        <a:rPr lang="en-GB" sz="1200" dirty="0"/>
                        <a:t>Around 18 responses, collated through FCMS Remote Monitoring</a:t>
                      </a:r>
                    </a:p>
                  </a:txBody>
                  <a:tcPr marL="53843" marR="53843" marT="7478"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t>12 </a:t>
                      </a:r>
                      <a:r>
                        <a:rPr lang="en-GB" sz="1200" dirty="0" err="1"/>
                        <a:t>Peads</a:t>
                      </a:r>
                      <a:r>
                        <a:rPr lang="en-GB" sz="1200" dirty="0"/>
                        <a:t> responses (June)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ARI – awaiting responses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Frailty – awaiting responses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EOL – awaiting responses </a:t>
                      </a:r>
                    </a:p>
                  </a:txBody>
                  <a:tcPr marL="53843" marR="53843" marT="7478" marB="0" anchor="ctr"/>
                </a:tc>
                <a:tc>
                  <a:txBody>
                    <a:bodyPr/>
                    <a:lstStyle/>
                    <a:p>
                      <a:pPr>
                        <a:lnSpc>
                          <a:spcPct val="107000"/>
                        </a:lnSpc>
                        <a:spcAft>
                          <a:spcPts val="800"/>
                        </a:spcAft>
                      </a:pPr>
                      <a:r>
                        <a:rPr lang="en-GB" sz="1200"/>
                        <a:t>Paediatric VW survey results – service specific questionnaire</a:t>
                      </a:r>
                    </a:p>
                    <a:p>
                      <a:pPr>
                        <a:lnSpc>
                          <a:spcPct val="107000"/>
                        </a:lnSpc>
                        <a:spcAft>
                          <a:spcPts val="800"/>
                        </a:spcAft>
                      </a:pPr>
                      <a:endParaRPr lang="en-GB" sz="1200"/>
                    </a:p>
                    <a:p>
                      <a:pPr>
                        <a:lnSpc>
                          <a:spcPct val="107000"/>
                        </a:lnSpc>
                        <a:spcAft>
                          <a:spcPts val="800"/>
                        </a:spcAft>
                      </a:pPr>
                      <a:endParaRPr lang="en-GB" sz="1200"/>
                    </a:p>
                  </a:txBody>
                  <a:tcPr marL="0" marR="0" marT="0" marB="0" anchor="ctr"/>
                </a:tc>
                <a:extLst>
                  <a:ext uri="{0D108BD9-81ED-4DB2-BD59-A6C34878D82A}">
                    <a16:rowId xmlns:a16="http://schemas.microsoft.com/office/drawing/2014/main" val="3191399219"/>
                  </a:ext>
                </a:extLst>
              </a:tr>
              <a:tr h="855919">
                <a:tc>
                  <a:txBody>
                    <a:bodyPr/>
                    <a:lstStyle/>
                    <a:p>
                      <a:pPr>
                        <a:lnSpc>
                          <a:spcPct val="107000"/>
                        </a:lnSpc>
                        <a:spcAft>
                          <a:spcPts val="800"/>
                        </a:spcAft>
                      </a:pPr>
                      <a:r>
                        <a:rPr lang="en-GB" sz="1200"/>
                        <a:t>Central Lancs</a:t>
                      </a:r>
                    </a:p>
                  </a:txBody>
                  <a:tcPr marL="53843" marR="53843" marT="7478" marB="0" anchor="ctr"/>
                </a:tc>
                <a:tc>
                  <a:txBody>
                    <a:bodyPr/>
                    <a:lstStyle/>
                    <a:p>
                      <a:pPr>
                        <a:lnSpc>
                          <a:spcPct val="107000"/>
                        </a:lnSpc>
                        <a:spcAft>
                          <a:spcPts val="800"/>
                        </a:spcAft>
                      </a:pPr>
                      <a:endParaRPr lang="en-GB" sz="1200" dirty="0"/>
                    </a:p>
                  </a:txBody>
                  <a:tcPr marL="53843" marR="53843" marT="7478"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t>Qualitative Feedback</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t>(next slide)</a:t>
                      </a:r>
                    </a:p>
                  </a:txBody>
                  <a:tcPr marL="53843" marR="53843" marT="7478" marB="0" anchor="ctr"/>
                </a:tc>
                <a:tc>
                  <a:txBody>
                    <a:bodyPr/>
                    <a:lstStyle/>
                    <a:p>
                      <a:pPr>
                        <a:lnSpc>
                          <a:spcPct val="107000"/>
                        </a:lnSpc>
                        <a:spcAft>
                          <a:spcPts val="800"/>
                        </a:spcAft>
                      </a:pPr>
                      <a:r>
                        <a:rPr lang="en-GB" sz="1200" dirty="0"/>
                        <a:t> </a:t>
                      </a:r>
                    </a:p>
                  </a:txBody>
                  <a:tcPr marL="0" marR="0" marT="0" marB="0" anchor="ctr"/>
                </a:tc>
                <a:extLst>
                  <a:ext uri="{0D108BD9-81ED-4DB2-BD59-A6C34878D82A}">
                    <a16:rowId xmlns:a16="http://schemas.microsoft.com/office/drawing/2014/main" val="688493980"/>
                  </a:ext>
                </a:extLst>
              </a:tr>
              <a:tr h="935995">
                <a:tc>
                  <a:txBody>
                    <a:bodyPr/>
                    <a:lstStyle/>
                    <a:p>
                      <a:pPr>
                        <a:lnSpc>
                          <a:spcPct val="107000"/>
                        </a:lnSpc>
                        <a:spcAft>
                          <a:spcPts val="800"/>
                        </a:spcAft>
                      </a:pPr>
                      <a:r>
                        <a:rPr lang="en-GB" sz="1200"/>
                        <a:t>Morecambe Bay</a:t>
                      </a:r>
                    </a:p>
                  </a:txBody>
                  <a:tcPr marL="53843" marR="53843" marT="7478"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t>3 responses</a:t>
                      </a:r>
                    </a:p>
                  </a:txBody>
                  <a:tcPr marL="53843" marR="53843" marT="7478"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t>0</a:t>
                      </a:r>
                    </a:p>
                  </a:txBody>
                  <a:tcPr marL="53843" marR="53843" marT="7478" marB="0" anchor="ctr"/>
                </a:tc>
                <a:tc>
                  <a:txBody>
                    <a:bodyPr/>
                    <a:lstStyle/>
                    <a:p>
                      <a:pPr>
                        <a:lnSpc>
                          <a:spcPct val="107000"/>
                        </a:lnSpc>
                        <a:spcAft>
                          <a:spcPts val="800"/>
                        </a:spcAft>
                      </a:pPr>
                      <a:endParaRPr lang="en-GB" sz="1200" dirty="0"/>
                    </a:p>
                    <a:p>
                      <a:pPr>
                        <a:lnSpc>
                          <a:spcPct val="107000"/>
                        </a:lnSpc>
                        <a:spcAft>
                          <a:spcPts val="800"/>
                        </a:spcAft>
                      </a:pPr>
                      <a:r>
                        <a:rPr lang="en-GB" sz="1200" dirty="0"/>
                        <a:t>Problems with FFT and crossover with VW survey</a:t>
                      </a:r>
                    </a:p>
                  </a:txBody>
                  <a:tcPr marL="0" marR="0" marT="0" marB="0" anchor="ctr"/>
                </a:tc>
                <a:extLst>
                  <a:ext uri="{0D108BD9-81ED-4DB2-BD59-A6C34878D82A}">
                    <a16:rowId xmlns:a16="http://schemas.microsoft.com/office/drawing/2014/main" val="966796902"/>
                  </a:ext>
                </a:extLst>
              </a:tr>
              <a:tr h="488127">
                <a:tc>
                  <a:txBody>
                    <a:bodyPr/>
                    <a:lstStyle/>
                    <a:p>
                      <a:pPr>
                        <a:lnSpc>
                          <a:spcPct val="107000"/>
                        </a:lnSpc>
                        <a:spcAft>
                          <a:spcPts val="800"/>
                        </a:spcAft>
                      </a:pPr>
                      <a:r>
                        <a:rPr lang="en-GB" sz="1200"/>
                        <a:t>Pennine Lancs</a:t>
                      </a:r>
                    </a:p>
                  </a:txBody>
                  <a:tcPr marL="53843" marR="53843" marT="7478" marB="0" anchor="ctr"/>
                </a:tc>
                <a:tc>
                  <a:txBody>
                    <a:bodyPr/>
                    <a:lstStyle/>
                    <a:p>
                      <a:pPr>
                        <a:lnSpc>
                          <a:spcPct val="107000"/>
                        </a:lnSpc>
                        <a:spcAft>
                          <a:spcPts val="800"/>
                        </a:spcAft>
                      </a:pPr>
                      <a:r>
                        <a:rPr lang="en-GB" sz="1200" dirty="0"/>
                        <a:t>17 responses</a:t>
                      </a:r>
                    </a:p>
                  </a:txBody>
                  <a:tcPr marL="53843" marR="53843" marT="7478" marB="0" anchor="ctr"/>
                </a:tc>
                <a:tc>
                  <a:txBody>
                    <a:bodyPr/>
                    <a:lstStyle/>
                    <a:p>
                      <a:pPr marL="0" marR="0" lvl="0" indent="0" algn="l" rtl="0" eaLnBrk="1" fontAlgn="auto" latinLnBrk="0" hangingPunct="1">
                        <a:lnSpc>
                          <a:spcPct val="107000"/>
                        </a:lnSpc>
                        <a:spcBef>
                          <a:spcPts val="0"/>
                        </a:spcBef>
                        <a:spcAft>
                          <a:spcPts val="800"/>
                        </a:spcAft>
                        <a:buClrTx/>
                        <a:buSzTx/>
                        <a:buFontTx/>
                        <a:buNone/>
                      </a:pPr>
                      <a:r>
                        <a:rPr lang="en-GB" sz="1200"/>
                        <a:t>4 responses</a:t>
                      </a:r>
                    </a:p>
                  </a:txBody>
                  <a:tcPr marL="53843" marR="53843" marT="7478" marB="0" anchor="ctr"/>
                </a:tc>
                <a:tc>
                  <a:txBody>
                    <a:bodyPr/>
                    <a:lstStyle/>
                    <a:p>
                      <a:pPr>
                        <a:lnSpc>
                          <a:spcPct val="107000"/>
                        </a:lnSpc>
                        <a:spcAft>
                          <a:spcPts val="800"/>
                        </a:spcAft>
                      </a:pPr>
                      <a:r>
                        <a:rPr lang="en-GB" sz="1200"/>
                        <a:t> Smart survey analysis</a:t>
                      </a:r>
                    </a:p>
                  </a:txBody>
                  <a:tcPr marL="0" marR="0" marT="0" marB="0" anchor="ctr"/>
                </a:tc>
                <a:extLst>
                  <a:ext uri="{0D108BD9-81ED-4DB2-BD59-A6C34878D82A}">
                    <a16:rowId xmlns:a16="http://schemas.microsoft.com/office/drawing/2014/main" val="2355291009"/>
                  </a:ext>
                </a:extLst>
              </a:tr>
              <a:tr h="672023">
                <a:tc>
                  <a:txBody>
                    <a:bodyPr/>
                    <a:lstStyle/>
                    <a:p>
                      <a:pPr>
                        <a:lnSpc>
                          <a:spcPct val="107000"/>
                        </a:lnSpc>
                        <a:spcAft>
                          <a:spcPts val="800"/>
                        </a:spcAft>
                      </a:pPr>
                      <a:r>
                        <a:rPr lang="en-GB" sz="1200"/>
                        <a:t>West Lancs</a:t>
                      </a:r>
                    </a:p>
                  </a:txBody>
                  <a:tcPr marL="53843" marR="53843" marT="7478" marB="0" anchor="ctr"/>
                </a:tc>
                <a:tc>
                  <a:txBody>
                    <a:bodyPr/>
                    <a:lstStyle/>
                    <a:p>
                      <a:pPr>
                        <a:lnSpc>
                          <a:spcPct val="107000"/>
                        </a:lnSpc>
                        <a:spcAft>
                          <a:spcPts val="800"/>
                        </a:spcAft>
                      </a:pPr>
                      <a:r>
                        <a:rPr lang="en-GB" sz="1200" dirty="0"/>
                        <a:t>0</a:t>
                      </a:r>
                    </a:p>
                  </a:txBody>
                  <a:tcPr marL="53843" marR="53843" marT="7478" marB="0" anchor="ctr"/>
                </a:tc>
                <a:tc>
                  <a:txBody>
                    <a:bodyPr/>
                    <a:lstStyle/>
                    <a:p>
                      <a:pPr>
                        <a:lnSpc>
                          <a:spcPct val="107000"/>
                        </a:lnSpc>
                        <a:spcAft>
                          <a:spcPts val="800"/>
                        </a:spcAft>
                      </a:pPr>
                      <a:endParaRPr lang="en-GB" sz="1200"/>
                    </a:p>
                    <a:p>
                      <a:pPr>
                        <a:lnSpc>
                          <a:spcPct val="107000"/>
                        </a:lnSpc>
                        <a:spcAft>
                          <a:spcPts val="800"/>
                        </a:spcAft>
                      </a:pPr>
                      <a:r>
                        <a:rPr lang="en-GB" sz="1200"/>
                        <a:t>0</a:t>
                      </a:r>
                    </a:p>
                  </a:txBody>
                  <a:tcPr marL="53843" marR="53843" marT="7478" marB="0" anchor="ctr"/>
                </a:tc>
                <a:tc>
                  <a:txBody>
                    <a:bodyPr/>
                    <a:lstStyle/>
                    <a:p>
                      <a:pPr>
                        <a:lnSpc>
                          <a:spcPct val="107000"/>
                        </a:lnSpc>
                        <a:spcAft>
                          <a:spcPts val="800"/>
                        </a:spcAft>
                      </a:pPr>
                      <a:r>
                        <a:rPr lang="en-GB" sz="1200" dirty="0"/>
                        <a:t>No patients to survey yet, only went live recently with 2 patients</a:t>
                      </a:r>
                    </a:p>
                  </a:txBody>
                  <a:tcPr marL="0" marR="0" marT="0" marB="0" anchor="ctr"/>
                </a:tc>
                <a:extLst>
                  <a:ext uri="{0D108BD9-81ED-4DB2-BD59-A6C34878D82A}">
                    <a16:rowId xmlns:a16="http://schemas.microsoft.com/office/drawing/2014/main" val="2046577332"/>
                  </a:ext>
                </a:extLst>
              </a:tr>
              <a:tr h="672023">
                <a:tc>
                  <a:txBody>
                    <a:bodyPr/>
                    <a:lstStyle/>
                    <a:p>
                      <a:pPr>
                        <a:lnSpc>
                          <a:spcPct val="107000"/>
                        </a:lnSpc>
                        <a:spcAft>
                          <a:spcPts val="800"/>
                        </a:spcAft>
                      </a:pPr>
                      <a:r>
                        <a:rPr lang="en-GB" sz="1200"/>
                        <a:t>FCMS </a:t>
                      </a:r>
                    </a:p>
                  </a:txBody>
                  <a:tcPr marL="53843" marR="53843" marT="7478" marB="0" anchor="ctr"/>
                </a:tc>
                <a:tc>
                  <a:txBody>
                    <a:bodyPr/>
                    <a:lstStyle/>
                    <a:p>
                      <a:pPr>
                        <a:lnSpc>
                          <a:spcPct val="107000"/>
                        </a:lnSpc>
                        <a:spcAft>
                          <a:spcPts val="800"/>
                        </a:spcAft>
                      </a:pPr>
                      <a:r>
                        <a:rPr lang="en-GB" sz="1200" dirty="0"/>
                        <a:t>21 patients reported in total</a:t>
                      </a:r>
                    </a:p>
                    <a:p>
                      <a:pPr>
                        <a:lnSpc>
                          <a:spcPct val="107000"/>
                        </a:lnSpc>
                        <a:spcAft>
                          <a:spcPts val="800"/>
                        </a:spcAft>
                      </a:pPr>
                      <a:r>
                        <a:rPr lang="en-GB" sz="1200" dirty="0"/>
                        <a:t>(see above Fylde &amp; Morecambe)</a:t>
                      </a:r>
                    </a:p>
                  </a:txBody>
                  <a:tcPr marL="53843" marR="53843" marT="7478" marB="0" anchor="ctr"/>
                </a:tc>
                <a:tc>
                  <a:txBody>
                    <a:bodyPr/>
                    <a:lstStyle/>
                    <a:p>
                      <a:pPr>
                        <a:lnSpc>
                          <a:spcPct val="107000"/>
                        </a:lnSpc>
                        <a:spcAft>
                          <a:spcPts val="800"/>
                        </a:spcAft>
                      </a:pPr>
                      <a:r>
                        <a:rPr lang="en-GB" sz="1200" dirty="0"/>
                        <a:t>N/A</a:t>
                      </a:r>
                    </a:p>
                  </a:txBody>
                  <a:tcPr marL="53843" marR="53843" marT="7478" marB="0" anchor="ctr"/>
                </a:tc>
                <a:tc>
                  <a:txBody>
                    <a:bodyPr/>
                    <a:lstStyle/>
                    <a:p>
                      <a:pPr>
                        <a:lnSpc>
                          <a:spcPct val="107000"/>
                        </a:lnSpc>
                        <a:spcAft>
                          <a:spcPts val="800"/>
                        </a:spcAft>
                      </a:pPr>
                      <a:endParaRPr lang="en-GB" sz="1200" dirty="0"/>
                    </a:p>
                  </a:txBody>
                  <a:tcPr marL="0" marR="0" marT="0" marB="0" anchor="ctr"/>
                </a:tc>
                <a:extLst>
                  <a:ext uri="{0D108BD9-81ED-4DB2-BD59-A6C34878D82A}">
                    <a16:rowId xmlns:a16="http://schemas.microsoft.com/office/drawing/2014/main" val="3754770915"/>
                  </a:ext>
                </a:extLst>
              </a:tr>
            </a:tbl>
          </a:graphicData>
        </a:graphic>
      </p:graphicFrame>
      <p:sp>
        <p:nvSpPr>
          <p:cNvPr id="2" name="Title 1">
            <a:extLst>
              <a:ext uri="{FF2B5EF4-FFF2-40B4-BE49-F238E27FC236}">
                <a16:creationId xmlns:a16="http://schemas.microsoft.com/office/drawing/2014/main" id="{5134C3AC-7572-46AA-29A9-36BE20E3298E}"/>
              </a:ext>
            </a:extLst>
          </p:cNvPr>
          <p:cNvSpPr>
            <a:spLocks noGrp="1"/>
          </p:cNvSpPr>
          <p:nvPr>
            <p:ph type="title"/>
          </p:nvPr>
        </p:nvSpPr>
        <p:spPr>
          <a:xfrm>
            <a:off x="838200" y="365125"/>
            <a:ext cx="9358223" cy="596409"/>
          </a:xfrm>
        </p:spPr>
        <p:txBody>
          <a:bodyPr/>
          <a:lstStyle/>
          <a:p>
            <a:r>
              <a:rPr lang="en-GB" dirty="0"/>
              <a:t>Survey responses to date</a:t>
            </a:r>
          </a:p>
        </p:txBody>
      </p:sp>
    </p:spTree>
    <p:extLst>
      <p:ext uri="{BB962C8B-B14F-4D97-AF65-F5344CB8AC3E}">
        <p14:creationId xmlns:p14="http://schemas.microsoft.com/office/powerpoint/2010/main" val="234402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AA66-3F13-B1C9-528E-6D71127C0C52}"/>
              </a:ext>
            </a:extLst>
          </p:cNvPr>
          <p:cNvSpPr>
            <a:spLocks noGrp="1"/>
          </p:cNvSpPr>
          <p:nvPr>
            <p:ph type="title"/>
          </p:nvPr>
        </p:nvSpPr>
        <p:spPr>
          <a:xfrm>
            <a:off x="838200" y="365125"/>
            <a:ext cx="9358223" cy="624689"/>
          </a:xfrm>
        </p:spPr>
        <p:txBody>
          <a:bodyPr>
            <a:normAutofit fontScale="90000"/>
          </a:bodyPr>
          <a:lstStyle/>
          <a:p>
            <a:r>
              <a:rPr lang="en-GB" dirty="0"/>
              <a:t>Survey results – </a:t>
            </a:r>
            <a:br>
              <a:rPr lang="en-GB" dirty="0"/>
            </a:br>
            <a:r>
              <a:rPr lang="en-GB" dirty="0"/>
              <a:t>snapshot of central survey system data</a:t>
            </a:r>
          </a:p>
        </p:txBody>
      </p:sp>
      <p:sp>
        <p:nvSpPr>
          <p:cNvPr id="4" name="Slide Number Placeholder 3">
            <a:extLst>
              <a:ext uri="{FF2B5EF4-FFF2-40B4-BE49-F238E27FC236}">
                <a16:creationId xmlns:a16="http://schemas.microsoft.com/office/drawing/2014/main" id="{50BDD343-993B-BD50-8061-96963E4C21CC}"/>
              </a:ext>
            </a:extLst>
          </p:cNvPr>
          <p:cNvSpPr>
            <a:spLocks noGrp="1"/>
          </p:cNvSpPr>
          <p:nvPr>
            <p:ph type="sldNum" sz="quarter" idx="12"/>
          </p:nvPr>
        </p:nvSpPr>
        <p:spPr/>
        <p:txBody>
          <a:bodyPr/>
          <a:lstStyle/>
          <a:p>
            <a:fld id="{507B77E4-D16E-4E80-BECE-B10ACE50DA11}" type="slidenum">
              <a:rPr lang="en-GB" smtClean="0"/>
              <a:pPr/>
              <a:t>7</a:t>
            </a:fld>
            <a:endParaRPr lang="en-GB" dirty="0"/>
          </a:p>
        </p:txBody>
      </p:sp>
      <p:sp>
        <p:nvSpPr>
          <p:cNvPr id="5" name="TextBox 4">
            <a:extLst>
              <a:ext uri="{FF2B5EF4-FFF2-40B4-BE49-F238E27FC236}">
                <a16:creationId xmlns:a16="http://schemas.microsoft.com/office/drawing/2014/main" id="{800D50BF-F651-75BD-AD74-18B8BB6A6AEB}"/>
              </a:ext>
            </a:extLst>
          </p:cNvPr>
          <p:cNvSpPr txBox="1"/>
          <p:nvPr/>
        </p:nvSpPr>
        <p:spPr>
          <a:xfrm>
            <a:off x="838200" y="1339502"/>
            <a:ext cx="10794476" cy="2233047"/>
          </a:xfrm>
          <a:prstGeom prst="rect">
            <a:avLst/>
          </a:prstGeom>
          <a:noFill/>
        </p:spPr>
        <p:txBody>
          <a:bodyPr wrap="square">
            <a:spAutoFit/>
          </a:bodyPr>
          <a:lstStyle/>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majority of respondents are from the East Lancashire area (BB postcodes) or the Fylde coast (FY postcodes).</a:t>
            </a:r>
          </a:p>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Respondents match the expected demographics of the services that being mostly between the ages of 46 to over 85 with the majority falling in to the 76-85 bracket. </a:t>
            </a:r>
          </a:p>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23 patients reported having a disability of some kind with the majority of these being a long-term health condition or physical impairment. </a:t>
            </a:r>
          </a:p>
        </p:txBody>
      </p:sp>
      <p:graphicFrame>
        <p:nvGraphicFramePr>
          <p:cNvPr id="3" name="Chart 2">
            <a:extLst>
              <a:ext uri="{FF2B5EF4-FFF2-40B4-BE49-F238E27FC236}">
                <a16:creationId xmlns:a16="http://schemas.microsoft.com/office/drawing/2014/main" id="{391B900A-F4DD-9E24-4FCA-98C5685DCA1E}"/>
              </a:ext>
            </a:extLst>
          </p:cNvPr>
          <p:cNvGraphicFramePr/>
          <p:nvPr>
            <p:extLst>
              <p:ext uri="{D42A27DB-BD31-4B8C-83A1-F6EECF244321}">
                <p14:modId xmlns:p14="http://schemas.microsoft.com/office/powerpoint/2010/main" val="4093229035"/>
              </p:ext>
            </p:extLst>
          </p:nvPr>
        </p:nvGraphicFramePr>
        <p:xfrm>
          <a:off x="1151968" y="3749165"/>
          <a:ext cx="3606792" cy="2863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7FA0684-4FFD-16F3-25E9-591F81964312}"/>
              </a:ext>
            </a:extLst>
          </p:cNvPr>
          <p:cNvGraphicFramePr/>
          <p:nvPr>
            <p:extLst>
              <p:ext uri="{D42A27DB-BD31-4B8C-83A1-F6EECF244321}">
                <p14:modId xmlns:p14="http://schemas.microsoft.com/office/powerpoint/2010/main" val="3995891332"/>
              </p:ext>
            </p:extLst>
          </p:nvPr>
        </p:nvGraphicFramePr>
        <p:xfrm>
          <a:off x="4865300" y="3858083"/>
          <a:ext cx="2740276" cy="2634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D9DBD47-EBFC-39EC-9019-B91AB533FE9F}"/>
              </a:ext>
            </a:extLst>
          </p:cNvPr>
          <p:cNvGraphicFramePr/>
          <p:nvPr>
            <p:extLst>
              <p:ext uri="{D42A27DB-BD31-4B8C-83A1-F6EECF244321}">
                <p14:modId xmlns:p14="http://schemas.microsoft.com/office/powerpoint/2010/main" val="109779795"/>
              </p:ext>
            </p:extLst>
          </p:nvPr>
        </p:nvGraphicFramePr>
        <p:xfrm>
          <a:off x="8363605" y="3858083"/>
          <a:ext cx="2676427" cy="2634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685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4E03-37FA-F077-CF28-3EDA62BD55E6}"/>
              </a:ext>
            </a:extLst>
          </p:cNvPr>
          <p:cNvSpPr>
            <a:spLocks noGrp="1"/>
          </p:cNvSpPr>
          <p:nvPr>
            <p:ph type="title"/>
          </p:nvPr>
        </p:nvSpPr>
        <p:spPr/>
        <p:txBody>
          <a:bodyPr/>
          <a:lstStyle/>
          <a:p>
            <a:r>
              <a:rPr lang="en-GB" dirty="0"/>
              <a:t>Use of digital tools via </a:t>
            </a:r>
            <a:r>
              <a:rPr lang="en-GB" dirty="0" err="1"/>
              <a:t>Docobo</a:t>
            </a:r>
            <a:endParaRPr lang="en-GB" dirty="0"/>
          </a:p>
        </p:txBody>
      </p:sp>
      <p:sp>
        <p:nvSpPr>
          <p:cNvPr id="3" name="Slide Number Placeholder 2">
            <a:extLst>
              <a:ext uri="{FF2B5EF4-FFF2-40B4-BE49-F238E27FC236}">
                <a16:creationId xmlns:a16="http://schemas.microsoft.com/office/drawing/2014/main" id="{751EEA4F-817E-EAD3-8B8D-F014C6AAED70}"/>
              </a:ext>
            </a:extLst>
          </p:cNvPr>
          <p:cNvSpPr>
            <a:spLocks noGrp="1"/>
          </p:cNvSpPr>
          <p:nvPr>
            <p:ph type="sldNum" sz="quarter" idx="12"/>
          </p:nvPr>
        </p:nvSpPr>
        <p:spPr/>
        <p:txBody>
          <a:bodyPr/>
          <a:lstStyle/>
          <a:p>
            <a:fld id="{507B77E4-D16E-4E80-BECE-B10ACE50DA11}" type="slidenum">
              <a:rPr lang="en-GB" smtClean="0"/>
              <a:t>8</a:t>
            </a:fld>
            <a:endParaRPr lang="en-GB" dirty="0"/>
          </a:p>
        </p:txBody>
      </p:sp>
      <p:graphicFrame>
        <p:nvGraphicFramePr>
          <p:cNvPr id="4" name="Chart 3">
            <a:extLst>
              <a:ext uri="{FF2B5EF4-FFF2-40B4-BE49-F238E27FC236}">
                <a16:creationId xmlns:a16="http://schemas.microsoft.com/office/drawing/2014/main" id="{045A44E8-9CA3-D2D6-B15E-0AB2F6485CD9}"/>
              </a:ext>
            </a:extLst>
          </p:cNvPr>
          <p:cNvGraphicFramePr/>
          <p:nvPr>
            <p:extLst>
              <p:ext uri="{D42A27DB-BD31-4B8C-83A1-F6EECF244321}">
                <p14:modId xmlns:p14="http://schemas.microsoft.com/office/powerpoint/2010/main" val="652047314"/>
              </p:ext>
            </p:extLst>
          </p:nvPr>
        </p:nvGraphicFramePr>
        <p:xfrm>
          <a:off x="307941" y="1690688"/>
          <a:ext cx="6036297" cy="43141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0B31BFE-57D0-C623-2F8B-D9B6C1417E5B}"/>
              </a:ext>
            </a:extLst>
          </p:cNvPr>
          <p:cNvSpPr txBox="1"/>
          <p:nvPr/>
        </p:nvSpPr>
        <p:spPr>
          <a:xfrm>
            <a:off x="6689888" y="1901799"/>
            <a:ext cx="4829666" cy="3891963"/>
          </a:xfrm>
          <a:prstGeom prst="rect">
            <a:avLst/>
          </a:prstGeom>
          <a:noFill/>
        </p:spPr>
        <p:txBody>
          <a:bodyPr wrap="square">
            <a:spAutoFit/>
          </a:bodyPr>
          <a:lstStyle/>
          <a:p>
            <a:pPr marL="342900" lvl="0" indent="-342900">
              <a:lnSpc>
                <a:spcPct val="115000"/>
              </a:lnSpc>
              <a:spcAft>
                <a:spcPts val="1000"/>
              </a:spcAft>
              <a:buFont typeface="Symbol" panose="05050102010706020507" pitchFamily="18" charset="2"/>
              <a:buChar char=""/>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Easier than I thought it would be</a:t>
            </a:r>
          </a:p>
          <a:p>
            <a:pPr marL="342900" lvl="0" indent="-342900">
              <a:lnSpc>
                <a:spcPct val="115000"/>
              </a:lnSpc>
              <a:spcAft>
                <a:spcPts val="1000"/>
              </a:spcAft>
              <a:buFont typeface="Symbol" panose="05050102010706020507" pitchFamily="18" charset="2"/>
              <a:buChar char=""/>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Thermometer was broke</a:t>
            </a:r>
          </a:p>
          <a:p>
            <a:pPr marL="342900" lvl="0" indent="-342900">
              <a:lnSpc>
                <a:spcPct val="115000"/>
              </a:lnSpc>
              <a:spcAft>
                <a:spcPts val="1000"/>
              </a:spcAft>
              <a:buFont typeface="Symbol" panose="05050102010706020507" pitchFamily="18" charset="2"/>
              <a:buChar char=""/>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Partner found it very easy.</a:t>
            </a:r>
          </a:p>
          <a:p>
            <a:pPr marL="342900" lvl="0" indent="-342900">
              <a:lnSpc>
                <a:spcPct val="115000"/>
              </a:lnSpc>
              <a:spcAft>
                <a:spcPts val="1000"/>
              </a:spcAft>
              <a:buFont typeface="Symbol" panose="05050102010706020507" pitchFamily="18" charset="2"/>
              <a:buChar char=""/>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problems, very easy.</a:t>
            </a:r>
          </a:p>
          <a:p>
            <a:pPr marL="342900" lvl="0" indent="-342900">
              <a:lnSpc>
                <a:spcPct val="115000"/>
              </a:lnSpc>
              <a:spcAft>
                <a:spcPts val="1000"/>
              </a:spcAft>
              <a:buFont typeface="Symbol" panose="05050102010706020507" pitchFamily="18" charset="2"/>
              <a:buChar char=""/>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Good Idea. Few problems with readings at times usually in the mornings.</a:t>
            </a:r>
          </a:p>
          <a:p>
            <a:pPr marL="342900" lvl="0" indent="-342900">
              <a:lnSpc>
                <a:spcPct val="115000"/>
              </a:lnSpc>
              <a:spcAft>
                <a:spcPts val="1000"/>
              </a:spcAft>
              <a:buFont typeface="Symbol" panose="05050102010706020507" pitchFamily="18" charset="2"/>
              <a:buChar char=""/>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depending on days sometimes hands didn't work efficiently but used </a:t>
            </a:r>
            <a:r>
              <a:rPr lang="en-GB" sz="18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approx</a:t>
            </a: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50%. telephoned when no readings received, reassuring to me.</a:t>
            </a:r>
          </a:p>
        </p:txBody>
      </p:sp>
    </p:spTree>
    <p:extLst>
      <p:ext uri="{BB962C8B-B14F-4D97-AF65-F5344CB8AC3E}">
        <p14:creationId xmlns:p14="http://schemas.microsoft.com/office/powerpoint/2010/main" val="30734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8264-40DA-AB02-B7CA-0F4E9538FD59}"/>
              </a:ext>
            </a:extLst>
          </p:cNvPr>
          <p:cNvSpPr>
            <a:spLocks noGrp="1"/>
          </p:cNvSpPr>
          <p:nvPr>
            <p:ph type="title"/>
          </p:nvPr>
        </p:nvSpPr>
        <p:spPr/>
        <p:txBody>
          <a:bodyPr/>
          <a:lstStyle/>
          <a:p>
            <a:r>
              <a:rPr lang="en-GB" dirty="0"/>
              <a:t>What did the service do well?</a:t>
            </a:r>
          </a:p>
        </p:txBody>
      </p:sp>
      <p:sp>
        <p:nvSpPr>
          <p:cNvPr id="3" name="Content Placeholder 2">
            <a:extLst>
              <a:ext uri="{FF2B5EF4-FFF2-40B4-BE49-F238E27FC236}">
                <a16:creationId xmlns:a16="http://schemas.microsoft.com/office/drawing/2014/main" id="{9116BD1C-F8FD-328C-5E8F-31CF9ED224D5}"/>
              </a:ext>
            </a:extLst>
          </p:cNvPr>
          <p:cNvSpPr>
            <a:spLocks noGrp="1"/>
          </p:cNvSpPr>
          <p:nvPr>
            <p:ph idx="1"/>
          </p:nvPr>
        </p:nvSpPr>
        <p:spPr>
          <a:xfrm>
            <a:off x="838200" y="1825625"/>
            <a:ext cx="10445685" cy="4351338"/>
          </a:xfrm>
        </p:spPr>
        <p:txBody>
          <a:bodyPr>
            <a:normAutofit fontScale="85000" lnSpcReduction="20000"/>
          </a:bodyPr>
          <a:lstStyle/>
          <a:p>
            <a:pPr marL="342900" lvl="0" indent="-342900">
              <a:lnSpc>
                <a:spcPct val="115000"/>
              </a:lnSpc>
              <a:spcAft>
                <a:spcPts val="1000"/>
              </a:spcAft>
              <a:buFont typeface="Symbol" panose="05050102010706020507" pitchFamily="18" charset="2"/>
              <a:buChar char=""/>
            </a:pP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felt it was a good idea. If you have confidence in using the equipment, it is a great way to reduce the amount of people coming through your home whilst feeling secure that a health care professional was able to monitor remotely. It gave me my privacy.</a:t>
            </a:r>
          </a:p>
          <a:p>
            <a:pPr marL="342900" lvl="0" indent="-342900">
              <a:lnSpc>
                <a:spcPct val="115000"/>
              </a:lnSpc>
              <a:spcAft>
                <a:spcPts val="1000"/>
              </a:spcAft>
              <a:buFont typeface="Symbol" panose="05050102010706020507" pitchFamily="18" charset="2"/>
              <a:buChar char=""/>
            </a:pP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device let you know if details required. I liked that all my details were correct. I liked that I was checked on</a:t>
            </a:r>
          </a:p>
          <a:p>
            <a:pPr marL="342900" lvl="0" indent="-342900">
              <a:lnSpc>
                <a:spcPct val="115000"/>
              </a:lnSpc>
              <a:spcAft>
                <a:spcPts val="1000"/>
              </a:spcAft>
              <a:buFont typeface="Symbol" panose="05050102010706020507" pitchFamily="18" charset="2"/>
              <a:buChar char=""/>
            </a:pP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Everything was good.</a:t>
            </a:r>
          </a:p>
          <a:p>
            <a:pPr marL="342900" lvl="0" indent="-342900">
              <a:lnSpc>
                <a:spcPct val="115000"/>
              </a:lnSpc>
              <a:spcAft>
                <a:spcPts val="1000"/>
              </a:spcAft>
              <a:buFont typeface="Symbol" panose="05050102010706020507" pitchFamily="18" charset="2"/>
              <a:buChar char=""/>
            </a:pP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support and quick response.</a:t>
            </a:r>
          </a:p>
          <a:p>
            <a:pPr marL="342900" lvl="0" indent="-342900">
              <a:lnSpc>
                <a:spcPct val="115000"/>
              </a:lnSpc>
              <a:spcAft>
                <a:spcPts val="1000"/>
              </a:spcAft>
              <a:buFont typeface="Symbol" panose="05050102010706020507" pitchFamily="18" charset="2"/>
              <a:buChar char=""/>
            </a:pP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Felt supported and when needed was there.</a:t>
            </a:r>
          </a:p>
          <a:p>
            <a:pPr marL="342900" lvl="0" indent="-342900">
              <a:lnSpc>
                <a:spcPct val="115000"/>
              </a:lnSpc>
              <a:spcAft>
                <a:spcPts val="1000"/>
              </a:spcAft>
              <a:buFont typeface="Symbol" panose="05050102010706020507" pitchFamily="18" charset="2"/>
              <a:buChar char=""/>
            </a:pP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Everything! I was very anxious to go to hospital, the option of this service has put me at ease. I was provided with great explanations; the staff were extremely prompt when there were alerts and someone was on the phone to me very quickly which was reassuring. I had support and was reassured that there would be someone available during the night.</a:t>
            </a:r>
          </a:p>
          <a:p>
            <a:pPr marL="342900" lvl="0" indent="-342900">
              <a:lnSpc>
                <a:spcPct val="115000"/>
              </a:lnSpc>
              <a:spcAft>
                <a:spcPts val="1000"/>
              </a:spcAft>
              <a:buFont typeface="Symbol" panose="05050102010706020507" pitchFamily="18" charset="2"/>
              <a:buChar char=""/>
            </a:pP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Smashing service 5 stars. I would give 10 if I could.</a:t>
            </a:r>
          </a:p>
          <a:p>
            <a:pPr marL="342900" lvl="0" indent="-342900">
              <a:lnSpc>
                <a:spcPct val="115000"/>
              </a:lnSpc>
              <a:spcAft>
                <a:spcPts val="1000"/>
              </a:spcAft>
              <a:buFont typeface="Symbol" panose="05050102010706020507" pitchFamily="18" charset="2"/>
              <a:buChar char=""/>
            </a:pPr>
            <a:r>
              <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Felt the whole monitoring service worked well. Felt supported by it.</a:t>
            </a:r>
          </a:p>
        </p:txBody>
      </p:sp>
      <p:sp>
        <p:nvSpPr>
          <p:cNvPr id="4" name="Slide Number Placeholder 3">
            <a:extLst>
              <a:ext uri="{FF2B5EF4-FFF2-40B4-BE49-F238E27FC236}">
                <a16:creationId xmlns:a16="http://schemas.microsoft.com/office/drawing/2014/main" id="{EAB2947C-67AB-0EAE-8272-C902F6763C17}"/>
              </a:ext>
            </a:extLst>
          </p:cNvPr>
          <p:cNvSpPr>
            <a:spLocks noGrp="1"/>
          </p:cNvSpPr>
          <p:nvPr>
            <p:ph type="sldNum" sz="quarter" idx="12"/>
          </p:nvPr>
        </p:nvSpPr>
        <p:spPr/>
        <p:txBody>
          <a:bodyPr/>
          <a:lstStyle/>
          <a:p>
            <a:fld id="{507B77E4-D16E-4E80-BECE-B10ACE50DA11}" type="slidenum">
              <a:rPr lang="en-GB" smtClean="0"/>
              <a:pPr/>
              <a:t>9</a:t>
            </a:fld>
            <a:endParaRPr lang="en-GB" dirty="0"/>
          </a:p>
        </p:txBody>
      </p:sp>
    </p:spTree>
    <p:extLst>
      <p:ext uri="{BB962C8B-B14F-4D97-AF65-F5344CB8AC3E}">
        <p14:creationId xmlns:p14="http://schemas.microsoft.com/office/powerpoint/2010/main" val="1609081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8ad5906-4413-43d0-8fb7-34dbc7e5daa8" xsi:nil="true"/>
    <lcf76f155ced4ddcb4097134ff3c332f xmlns="c693007a-bb8d-4ce9-89de-60eabf3d9b0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CD6B83B4635A49A316482072E0D62F" ma:contentTypeVersion="16" ma:contentTypeDescription="Create a new document." ma:contentTypeScope="" ma:versionID="44f6f99245950a734b52bafedf779691">
  <xsd:schema xmlns:xsd="http://www.w3.org/2001/XMLSchema" xmlns:xs="http://www.w3.org/2001/XMLSchema" xmlns:p="http://schemas.microsoft.com/office/2006/metadata/properties" xmlns:ns1="http://schemas.microsoft.com/sharepoint/v3" xmlns:ns2="c693007a-bb8d-4ce9-89de-60eabf3d9b07" xmlns:ns3="c8ad5906-4413-43d0-8fb7-34dbc7e5daa8" targetNamespace="http://schemas.microsoft.com/office/2006/metadata/properties" ma:root="true" ma:fieldsID="7e1495ddca008d2635ea7e3cceedaef4" ns1:_="" ns2:_="" ns3:_="">
    <xsd:import namespace="http://schemas.microsoft.com/sharepoint/v3"/>
    <xsd:import namespace="c693007a-bb8d-4ce9-89de-60eabf3d9b07"/>
    <xsd:import namespace="c8ad5906-4413-43d0-8fb7-34dbc7e5da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93007a-bb8d-4ce9-89de-60eabf3d9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ad5906-4413-43d0-8fb7-34dbc7e5da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adf218d-6d80-4b36-8f76-5d3e98fe07e6}" ma:internalName="TaxCatchAll" ma:showField="CatchAllData" ma:web="c8ad5906-4413-43d0-8fb7-34dbc7e5da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A0783F-6A78-4419-B666-29A26A161300}">
  <ds:schemaRefs>
    <ds:schemaRef ds:uri="http://schemas.microsoft.com/office/2006/metadata/properties"/>
    <ds:schemaRef ds:uri="http://schemas.microsoft.com/office/infopath/2007/PartnerControls"/>
    <ds:schemaRef ds:uri="49cc8b57-c847-4c59-8097-92f5c626b493"/>
    <ds:schemaRef ds:uri="http://schemas.microsoft.com/sharepoint/v3"/>
    <ds:schemaRef ds:uri="510de0c8-b2e9-4bee-bf53-ff719fb7432c"/>
    <ds:schemaRef ds:uri="bc5f7bc9-01bf-408b-9c3e-f1a9958c1e1c"/>
    <ds:schemaRef ds:uri="3569846d-3f8b-41c8-820d-2ff9739a3570"/>
  </ds:schemaRefs>
</ds:datastoreItem>
</file>

<file path=customXml/itemProps2.xml><?xml version="1.0" encoding="utf-8"?>
<ds:datastoreItem xmlns:ds="http://schemas.openxmlformats.org/officeDocument/2006/customXml" ds:itemID="{89CE3908-C6EE-4A34-9CA8-EEFA2FD59A57}">
  <ds:schemaRefs>
    <ds:schemaRef ds:uri="http://schemas.microsoft.com/sharepoint/v3/contenttype/forms"/>
  </ds:schemaRefs>
</ds:datastoreItem>
</file>

<file path=customXml/itemProps3.xml><?xml version="1.0" encoding="utf-8"?>
<ds:datastoreItem xmlns:ds="http://schemas.openxmlformats.org/officeDocument/2006/customXml" ds:itemID="{3BEC5D2B-06BA-4F5C-A857-58289091030F}"/>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845</TotalTime>
  <Words>2567</Words>
  <Application>Microsoft Office PowerPoint</Application>
  <PresentationFormat>Widescreen</PresentationFormat>
  <Paragraphs>221</Paragraphs>
  <Slides>15</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vt:lpstr>
      <vt:lpstr>Calibri</vt:lpstr>
      <vt:lpstr>Symbol</vt:lpstr>
      <vt:lpstr>Office Theme</vt:lpstr>
      <vt:lpstr> Virtual Ward patient experience  August 2023</vt:lpstr>
      <vt:lpstr>PowerPoint Presentation</vt:lpstr>
      <vt:lpstr>Current position</vt:lpstr>
      <vt:lpstr>Patient feedback assessment</vt:lpstr>
      <vt:lpstr>Patient Feedback</vt:lpstr>
      <vt:lpstr>Survey responses to date</vt:lpstr>
      <vt:lpstr>Survey results –  snapshot of central survey system data</vt:lpstr>
      <vt:lpstr>Use of digital tools via Docobo</vt:lpstr>
      <vt:lpstr>What did the service do well?</vt:lpstr>
      <vt:lpstr>Other comments</vt:lpstr>
      <vt:lpstr>Qualitative results</vt:lpstr>
      <vt:lpstr>Case studies</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Mark (NHS FYLDE AND WYRE CCG)</dc:creator>
  <cp:lastModifiedBy>COULSON, Louise (NHS LANCASHIRE AND SOUTH CUMBRIA ICB - 02M)</cp:lastModifiedBy>
  <cp:revision>36</cp:revision>
  <cp:lastPrinted>2022-06-20T15:46:29Z</cp:lastPrinted>
  <dcterms:created xsi:type="dcterms:W3CDTF">2022-06-20T08:43:06Z</dcterms:created>
  <dcterms:modified xsi:type="dcterms:W3CDTF">2023-08-30T16:03:40Z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0x010100D9CD6B83B4635A49A316482072E0D62F</vt:lpwstr>
  </property>
  <property fmtid="{D5CDD505-2E9C-101B-9397-08002B2CF9AE}" pid="3" name="MediaServiceImageTags">
    <vt:lpwstr/>
  </property>
</Properties>
</file>