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6" r:id="rId4"/>
  </p:sldMasterIdLst>
  <p:notesMasterIdLst>
    <p:notesMasterId r:id="rId21"/>
  </p:notesMasterIdLst>
  <p:handoutMasterIdLst>
    <p:handoutMasterId r:id="rId22"/>
  </p:handoutMasterIdLst>
  <p:sldIdLst>
    <p:sldId id="256" r:id="rId5"/>
    <p:sldId id="264" r:id="rId6"/>
    <p:sldId id="274" r:id="rId7"/>
    <p:sldId id="275" r:id="rId8"/>
    <p:sldId id="265" r:id="rId9"/>
    <p:sldId id="258" r:id="rId10"/>
    <p:sldId id="277" r:id="rId11"/>
    <p:sldId id="278" r:id="rId12"/>
    <p:sldId id="281" r:id="rId13"/>
    <p:sldId id="273" r:id="rId14"/>
    <p:sldId id="261" r:id="rId15"/>
    <p:sldId id="263" r:id="rId16"/>
    <p:sldId id="266" r:id="rId17"/>
    <p:sldId id="267" r:id="rId18"/>
    <p:sldId id="268" r:id="rId19"/>
    <p:sldId id="269" r:id="rId2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5EB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62" d="100"/>
          <a:sy n="62" d="100"/>
        </p:scale>
        <p:origin x="804" y="56"/>
      </p:cViewPr>
      <p:guideLst>
        <p:guide orient="horz" pos="2160"/>
        <p:guide pos="3840"/>
      </p:guideLst>
    </p:cSldViewPr>
  </p:slideViewPr>
  <p:notesTextViewPr>
    <p:cViewPr>
      <p:scale>
        <a:sx n="1" d="1"/>
        <a:sy n="1" d="1"/>
      </p:scale>
      <p:origin x="0" y="0"/>
    </p:cViewPr>
  </p:notesTextViewPr>
  <p:notesViewPr>
    <p:cSldViewPr snapToGrid="0">
      <p:cViewPr>
        <p:scale>
          <a:sx n="1" d="2"/>
          <a:sy n="1" d="2"/>
        </p:scale>
        <p:origin x="0" y="0"/>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notesMaster" Target="notesMasters/notes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1790A331-7ADD-4391-8CA5-606C9BFD26F5}" type="datetimeFigureOut">
              <a:rPr lang="en-GB" smtClean="0"/>
              <a:t>21/11/2022</a:t>
            </a:fld>
            <a:endParaRPr lang="en-GB"/>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r>
              <a:rPr lang="en-GB"/>
              <a:t>NHS Improvement</a:t>
            </a:r>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0EAE16CE-1862-465F-9912-D0001C1A0F9A}" type="slidenum">
              <a:rPr lang="en-GB" smtClean="0"/>
              <a:t>‹#›</a:t>
            </a:fld>
            <a:endParaRPr lang="en-GB"/>
          </a:p>
        </p:txBody>
      </p:sp>
    </p:spTree>
    <p:extLst>
      <p:ext uri="{BB962C8B-B14F-4D97-AF65-F5344CB8AC3E}">
        <p14:creationId xmlns:p14="http://schemas.microsoft.com/office/powerpoint/2010/main" val="855067482"/>
      </p:ext>
    </p:extLst>
  </p:cSld>
  <p:clrMap bg1="lt1" tx1="dk1" bg2="lt2" tx2="dk2" accent1="accent1" accent2="accent2" accent3="accent3" accent4="accent4" accent5="accent5" accent6="accent6" hlink="hlink" folHlink="folHlink"/>
  <p:hf sldNum="0"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02AE991-F138-4FD8-982E-957F3CA6A0F6}" type="datetimeFigureOut">
              <a:rPr lang="en-GB" smtClean="0"/>
              <a:t>21/11/2022</a:t>
            </a:fld>
            <a:endParaRPr lang="en-GB"/>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r>
              <a:rPr lang="en-GB"/>
              <a:t>NHS Improvement</a:t>
            </a:r>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890AB7D-FC04-41BF-88F7-E47891A06283}" type="slidenum">
              <a:rPr lang="en-GB" smtClean="0"/>
              <a:t>‹#›</a:t>
            </a:fld>
            <a:endParaRPr lang="en-GB"/>
          </a:p>
        </p:txBody>
      </p:sp>
    </p:spTree>
    <p:extLst>
      <p:ext uri="{BB962C8B-B14F-4D97-AF65-F5344CB8AC3E}">
        <p14:creationId xmlns:p14="http://schemas.microsoft.com/office/powerpoint/2010/main" val="1189011056"/>
      </p:ext>
    </p:extLst>
  </p:cSld>
  <p:clrMap bg1="lt1" tx1="dk1" bg2="lt2" tx2="dk2" accent1="accent1" accent2="accent2" accent3="accent3" accent4="accent4" accent5="accent5" accent6="accent6" hlink="hlink" folHlink="folHlink"/>
  <p:hf sldNum="0"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600" b="1">
                <a:highlight>
                  <a:srgbClr val="FFFF00"/>
                </a:highlight>
              </a:rPr>
              <a:t>Not being listened to or consulted with </a:t>
            </a:r>
          </a:p>
          <a:p>
            <a:endParaRPr lang="en-GB" sz="1600">
              <a:highlight>
                <a:srgbClr val="FFFF00"/>
              </a:highlight>
            </a:endParaRPr>
          </a:p>
          <a:p>
            <a:pPr marL="628650" lvl="1" indent="-171450">
              <a:buFont typeface="Arial" panose="020B0604020202020204" pitchFamily="34" charset="0"/>
              <a:buChar char="•"/>
            </a:pPr>
            <a:r>
              <a:rPr lang="en-GB" sz="1200"/>
              <a:t>Not listening to women’s concerns/recognising warning signs</a:t>
            </a:r>
          </a:p>
          <a:p>
            <a:pPr marL="628650" lvl="1" indent="-171450">
              <a:buFont typeface="Arial" panose="020B0604020202020204" pitchFamily="34" charset="0"/>
              <a:buChar char="•"/>
            </a:pPr>
            <a:r>
              <a:rPr lang="en-GB" sz="1200"/>
              <a:t>Not taking time to explain to families about decisions made</a:t>
            </a:r>
          </a:p>
          <a:p>
            <a:pPr marL="628650" lvl="1" indent="-171450">
              <a:buFont typeface="Arial" panose="020B0604020202020204" pitchFamily="34" charset="0"/>
              <a:buChar char="•"/>
            </a:pPr>
            <a:r>
              <a:rPr lang="en-GB" sz="1200"/>
              <a:t>Not keeping accurate notes</a:t>
            </a:r>
          </a:p>
          <a:p>
            <a:pPr lvl="1"/>
            <a:endParaRPr lang="en-GB" sz="1200"/>
          </a:p>
          <a:p>
            <a:r>
              <a:rPr lang="en-GB" sz="1600" b="1"/>
              <a:t>Encountering a lack of kindness and compassion </a:t>
            </a:r>
          </a:p>
          <a:p>
            <a:endParaRPr lang="en-GB" sz="1600"/>
          </a:p>
          <a:p>
            <a:pPr marL="628650" lvl="1" indent="-171450">
              <a:buFont typeface="Arial" panose="020B0604020202020204" pitchFamily="34" charset="0"/>
              <a:buChar char="•"/>
            </a:pPr>
            <a:r>
              <a:rPr lang="en-GB" sz="1200"/>
              <a:t>Lack of basic care, kindness, compassion and understanding</a:t>
            </a:r>
          </a:p>
          <a:p>
            <a:pPr marL="628650" lvl="1" indent="-171450">
              <a:buFont typeface="Arial" panose="020B0604020202020204" pitchFamily="34" charset="0"/>
              <a:buChar char="•"/>
            </a:pPr>
            <a:r>
              <a:rPr lang="en-GB" sz="1200"/>
              <a:t>Unkind/insensitive comments to families </a:t>
            </a:r>
          </a:p>
          <a:p>
            <a:pPr marL="628650" lvl="1" indent="-171450">
              <a:buFont typeface="Arial" panose="020B0604020202020204" pitchFamily="34" charset="0"/>
              <a:buChar char="•"/>
            </a:pPr>
            <a:r>
              <a:rPr lang="en-GB" sz="1200"/>
              <a:t>Indifference to pain – lack of dignity – families in mixed bays with live/loss</a:t>
            </a:r>
          </a:p>
          <a:p>
            <a:pPr marL="628650" lvl="1" indent="-171450">
              <a:buFont typeface="Arial" panose="020B0604020202020204" pitchFamily="34" charset="0"/>
              <a:buChar char="•"/>
            </a:pPr>
            <a:r>
              <a:rPr lang="en-GB" sz="1200"/>
              <a:t>Pressure around consent for post mortem</a:t>
            </a:r>
          </a:p>
          <a:p>
            <a:pPr lvl="1"/>
            <a:endParaRPr lang="en-GB" sz="1200" b="1"/>
          </a:p>
          <a:p>
            <a:r>
              <a:rPr lang="en-GB" sz="1600" b="1"/>
              <a:t>Being conscious of unprofessional conduct or poor working relationships compromising their care </a:t>
            </a:r>
          </a:p>
          <a:p>
            <a:endParaRPr lang="en-GB" sz="1600" b="1"/>
          </a:p>
          <a:p>
            <a:pPr marL="628650" lvl="1" indent="-171450">
              <a:buFont typeface="Arial" panose="020B0604020202020204" pitchFamily="34" charset="0"/>
              <a:buChar char="•"/>
            </a:pPr>
            <a:r>
              <a:rPr lang="en-GB" sz="1200"/>
              <a:t>Rude, inappropriate and offensive comments</a:t>
            </a:r>
          </a:p>
          <a:p>
            <a:pPr marL="628650" lvl="1" indent="-171450">
              <a:buFont typeface="Arial" panose="020B0604020202020204" pitchFamily="34" charset="0"/>
              <a:buChar char="•"/>
            </a:pPr>
            <a:r>
              <a:rPr lang="en-GB" sz="1200"/>
              <a:t>Undermining behaviours with staff in front of women - public disagreement around plans of care / mixed messages in staff groups</a:t>
            </a:r>
          </a:p>
          <a:p>
            <a:pPr marL="628650" lvl="1" indent="-171450">
              <a:buFont typeface="Arial" panose="020B0604020202020204" pitchFamily="34" charset="0"/>
              <a:buChar char="•"/>
            </a:pPr>
            <a:r>
              <a:rPr lang="en-GB" sz="1200"/>
              <a:t>Lack of handover / failure to pass on information / lack of communication</a:t>
            </a:r>
          </a:p>
          <a:p>
            <a:pPr marL="628650" lvl="1" indent="-171450">
              <a:buFont typeface="Arial" panose="020B0604020202020204" pitchFamily="34" charset="0"/>
              <a:buChar char="•"/>
            </a:pPr>
            <a:r>
              <a:rPr lang="en-GB" sz="1200"/>
              <a:t>Placing blame on staff groups and colleagues with women</a:t>
            </a:r>
          </a:p>
          <a:p>
            <a:pPr marL="457200" lvl="1" indent="0">
              <a:buFont typeface="Arial" panose="020B0604020202020204" pitchFamily="34" charset="0"/>
              <a:buNone/>
            </a:pPr>
            <a:endParaRPr lang="en-GB" sz="1200"/>
          </a:p>
          <a:p>
            <a:r>
              <a:rPr lang="en-GB" sz="1600" b="1"/>
              <a:t>Feeling excluded during and immediately after a serious event </a:t>
            </a:r>
          </a:p>
          <a:p>
            <a:pPr marL="285750" indent="-285750">
              <a:buFont typeface="Arial" panose="020B0604020202020204" pitchFamily="34" charset="0"/>
              <a:buChar char="•"/>
            </a:pPr>
            <a:endParaRPr lang="en-GB" sz="1600"/>
          </a:p>
          <a:p>
            <a:pPr marL="628650" lvl="1" indent="-171450">
              <a:buFont typeface="Arial" panose="020B0604020202020204" pitchFamily="34" charset="0"/>
              <a:buChar char="•"/>
            </a:pPr>
            <a:r>
              <a:rPr lang="en-GB" sz="1200"/>
              <a:t>Not included in plans or when incidents occurred</a:t>
            </a:r>
          </a:p>
          <a:p>
            <a:pPr marL="628650" lvl="1" indent="-171450">
              <a:buFont typeface="Arial" panose="020B0604020202020204" pitchFamily="34" charset="0"/>
              <a:buChar char="•"/>
            </a:pPr>
            <a:r>
              <a:rPr lang="en-GB" sz="1200"/>
              <a:t>Not updating families with timely plans and updates</a:t>
            </a:r>
          </a:p>
          <a:p>
            <a:pPr marL="628650" lvl="1" indent="-171450">
              <a:buFont typeface="Arial" panose="020B0604020202020204" pitchFamily="34" charset="0"/>
              <a:buChar char="•"/>
            </a:pPr>
            <a:endParaRPr lang="en-GB" sz="1200"/>
          </a:p>
          <a:p>
            <a:r>
              <a:rPr lang="en-GB" sz="1600" b="1"/>
              <a:t>Feeling ignored, marginalised or disparaged after a serious event </a:t>
            </a:r>
          </a:p>
          <a:p>
            <a:pPr marL="285750" indent="-285750">
              <a:buFont typeface="Arial" panose="020B0604020202020204" pitchFamily="34" charset="0"/>
              <a:buChar char="•"/>
            </a:pPr>
            <a:endParaRPr lang="en-GB" sz="1600" b="1"/>
          </a:p>
          <a:p>
            <a:pPr marL="628650" lvl="1" indent="-171450">
              <a:buFont typeface="Arial" panose="020B0604020202020204" pitchFamily="34" charset="0"/>
              <a:buChar char="•"/>
            </a:pPr>
            <a:r>
              <a:rPr lang="en-GB" sz="1200"/>
              <a:t>Lack of honesty and openness – lack of response to concerns and complaints</a:t>
            </a:r>
          </a:p>
          <a:p>
            <a:pPr marL="628650" lvl="1" indent="-171450">
              <a:buFont typeface="Arial" panose="020B0604020202020204" pitchFamily="34" charset="0"/>
              <a:buChar char="•"/>
            </a:pPr>
            <a:r>
              <a:rPr lang="en-GB" sz="1200"/>
              <a:t>No answers when things went wrong as to why</a:t>
            </a:r>
          </a:p>
          <a:p>
            <a:endParaRPr lang="en-GB" sz="1600"/>
          </a:p>
          <a:p>
            <a:r>
              <a:rPr lang="en-GB" sz="1600" b="1"/>
              <a:t>Being forced to live with an incomplete or inaccurate narrative. </a:t>
            </a:r>
          </a:p>
          <a:p>
            <a:pPr marL="285750" indent="-285750">
              <a:buFont typeface="Arial" panose="020B0604020202020204" pitchFamily="34" charset="0"/>
              <a:buChar char="•"/>
            </a:pPr>
            <a:endParaRPr lang="en-GB" sz="1600"/>
          </a:p>
          <a:p>
            <a:pPr marL="628650" lvl="1" indent="-171450">
              <a:buFont typeface="Arial" panose="020B0604020202020204" pitchFamily="34" charset="0"/>
              <a:buChar char="•"/>
            </a:pPr>
            <a:r>
              <a:rPr lang="en-GB" sz="1200"/>
              <a:t>Blaming women and families when things went wrong</a:t>
            </a:r>
          </a:p>
          <a:p>
            <a:pPr marL="628650" lvl="1" indent="-171450">
              <a:buFont typeface="Arial" panose="020B0604020202020204" pitchFamily="34" charset="0"/>
              <a:buChar char="•"/>
            </a:pPr>
            <a:r>
              <a:rPr lang="en-GB" sz="1200"/>
              <a:t>Not giving answers or not giving full and complete answers</a:t>
            </a:r>
            <a:endParaRPr lang="en-GB" sz="1600"/>
          </a:p>
          <a:p>
            <a:endParaRPr lang="en-GB"/>
          </a:p>
        </p:txBody>
      </p:sp>
    </p:spTree>
    <p:extLst>
      <p:ext uri="{BB962C8B-B14F-4D97-AF65-F5344CB8AC3E}">
        <p14:creationId xmlns:p14="http://schemas.microsoft.com/office/powerpoint/2010/main" val="48251282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Tree>
    <p:extLst>
      <p:ext uri="{BB962C8B-B14F-4D97-AF65-F5344CB8AC3E}">
        <p14:creationId xmlns:p14="http://schemas.microsoft.com/office/powerpoint/2010/main" val="331982297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a:t>The problem</a:t>
            </a:r>
          </a:p>
          <a:p>
            <a:endParaRPr lang="en-GB"/>
          </a:p>
          <a:p>
            <a:r>
              <a:rPr lang="en-GB"/>
              <a:t>There is a dearth of useful information on the outcome of maternity services</a:t>
            </a:r>
          </a:p>
          <a:p>
            <a:endParaRPr lang="en-GB"/>
          </a:p>
          <a:p>
            <a:r>
              <a:rPr lang="en-GB"/>
              <a:t>A large majority are process measures of dubious significance, such as caesarean section rates</a:t>
            </a:r>
          </a:p>
          <a:p>
            <a:endParaRPr lang="en-GB"/>
          </a:p>
          <a:p>
            <a:r>
              <a:rPr lang="en-GB"/>
              <a:t>The unit-level information that is available tends to be presented in the form of “league tables”. Interpretation is problematic. High-level information is used inappropriately as reassurance, taking comfort from the grouping that at least there were other trusts in the same boat.</a:t>
            </a:r>
          </a:p>
          <a:p>
            <a:endParaRPr lang="en-GB"/>
          </a:p>
          <a:p>
            <a:r>
              <a:rPr lang="en-GB" b="1"/>
              <a:t>The future</a:t>
            </a:r>
          </a:p>
          <a:p>
            <a:endParaRPr lang="en-GB" b="1"/>
          </a:p>
          <a:p>
            <a:r>
              <a:rPr lang="en-GB"/>
              <a:t>There are huge benefits to the effective monitoring of outcomes</a:t>
            </a:r>
          </a:p>
          <a:p>
            <a:endParaRPr lang="en-GB"/>
          </a:p>
          <a:p>
            <a:r>
              <a:rPr lang="en-GB"/>
              <a:t>There are two overall requirements:</a:t>
            </a:r>
          </a:p>
          <a:p>
            <a:endParaRPr lang="en-GB"/>
          </a:p>
          <a:p>
            <a:r>
              <a:rPr lang="en-GB"/>
              <a:t>1) The first is the generation of measures that are meaningful, risk adjustable and available</a:t>
            </a:r>
          </a:p>
          <a:p>
            <a:endParaRPr lang="en-GB"/>
          </a:p>
          <a:p>
            <a:r>
              <a:rPr lang="en-GB"/>
              <a:t>They must also be timely</a:t>
            </a:r>
          </a:p>
          <a:p>
            <a:endParaRPr lang="en-GB"/>
          </a:p>
          <a:p>
            <a:r>
              <a:rPr lang="en-GB"/>
              <a:t>2) The second requirement is that the measures are analysed and presented in a way that shows both the effects of the random variation inherent in all measures, and those occurrences and trends that are not attributable to random variation. </a:t>
            </a:r>
          </a:p>
          <a:p>
            <a:endParaRPr lang="en-GB"/>
          </a:p>
          <a:p>
            <a:r>
              <a:rPr lang="en-GB" b="1"/>
              <a:t>The random variation is often referred to as “noise”, and the outlying event as the “signal”. </a:t>
            </a:r>
          </a:p>
          <a:p>
            <a:endParaRPr lang="en-GB"/>
          </a:p>
        </p:txBody>
      </p:sp>
    </p:spTree>
    <p:extLst>
      <p:ext uri="{BB962C8B-B14F-4D97-AF65-F5344CB8AC3E}">
        <p14:creationId xmlns:p14="http://schemas.microsoft.com/office/powerpoint/2010/main" val="423424205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a:t>The problem </a:t>
            </a:r>
          </a:p>
          <a:p>
            <a:endParaRPr lang="en-GB"/>
          </a:p>
          <a:p>
            <a:pPr marL="171450" indent="-171450">
              <a:buFont typeface="Arial" panose="020B0604020202020204" pitchFamily="34" charset="0"/>
              <a:buChar char="•"/>
            </a:pPr>
            <a:r>
              <a:rPr lang="en-GB"/>
              <a:t>Caring for patients in any setting requires not only technical skills but also kindness and compassion.</a:t>
            </a:r>
          </a:p>
          <a:p>
            <a:pPr marL="171450" indent="-171450">
              <a:buFont typeface="Arial" panose="020B0604020202020204" pitchFamily="34" charset="0"/>
              <a:buChar char="•"/>
            </a:pPr>
            <a:endParaRPr lang="en-GB"/>
          </a:p>
          <a:p>
            <a:pPr marL="171450" indent="-171450">
              <a:buFont typeface="Arial" panose="020B0604020202020204" pitchFamily="34" charset="0"/>
              <a:buChar char="•"/>
            </a:pPr>
            <a:r>
              <a:rPr lang="en-GB"/>
              <a:t>The need to be professional and to listen needs to be emphasised as part of initial education and training.</a:t>
            </a:r>
          </a:p>
          <a:p>
            <a:pPr marL="171450" indent="-171450">
              <a:buFont typeface="Arial" panose="020B0604020202020204" pitchFamily="34" charset="0"/>
              <a:buChar char="•"/>
            </a:pPr>
            <a:endParaRPr lang="en-GB"/>
          </a:p>
          <a:p>
            <a:pPr marL="171450" indent="-171450">
              <a:buFont typeface="Arial" panose="020B0604020202020204" pitchFamily="34" charset="0"/>
              <a:buChar char="•"/>
            </a:pPr>
            <a:r>
              <a:rPr lang="en-GB"/>
              <a:t>Behaviour that would otherwise be challenged becomes tolerated, because “that’s the way we do things here”.</a:t>
            </a:r>
          </a:p>
          <a:p>
            <a:pPr marL="171450" indent="-171450">
              <a:buFont typeface="Arial" panose="020B0604020202020204" pitchFamily="34" charset="0"/>
              <a:buChar char="•"/>
            </a:pPr>
            <a:endParaRPr lang="en-GB"/>
          </a:p>
          <a:p>
            <a:pPr marL="171450" indent="-171450">
              <a:buFont typeface="Arial" panose="020B0604020202020204" pitchFamily="34" charset="0"/>
              <a:buChar char="•"/>
            </a:pPr>
            <a:r>
              <a:rPr lang="en-GB"/>
              <a:t>Consultants have, or perceive themselves to have, considerable freedom to act on their own responsibility without taking direction from others. stubborn, poorly behaved consultant can cause havoc in a clinical unit that imperils its performance, as well as the wellbeing of staff and patients over a prolonged period.</a:t>
            </a:r>
          </a:p>
          <a:p>
            <a:pPr marL="171450" indent="-171450">
              <a:buFont typeface="Arial" panose="020B0604020202020204" pitchFamily="34" charset="0"/>
              <a:buChar char="•"/>
            </a:pPr>
            <a:endParaRPr lang="en-GB"/>
          </a:p>
          <a:p>
            <a:pPr marL="171450" indent="-171450">
              <a:buFont typeface="Arial" panose="020B0604020202020204" pitchFamily="34" charset="0"/>
              <a:buChar char="•"/>
            </a:pPr>
            <a:r>
              <a:rPr lang="en-GB"/>
              <a:t>A trust or its medical director who attempts to intervene has few sanctions available other than dismissal, with the prospect of facing lengthy processes and a likely loss at an employment tribunal against a strong legal defence funded by a protection society.</a:t>
            </a:r>
          </a:p>
          <a:p>
            <a:pPr marL="0" indent="0">
              <a:buFont typeface="Arial" panose="020B0604020202020204" pitchFamily="34" charset="0"/>
              <a:buNone/>
            </a:pPr>
            <a:endParaRPr lang="en-GB"/>
          </a:p>
          <a:p>
            <a:pPr marL="0" indent="0">
              <a:buFont typeface="Arial" panose="020B0604020202020204" pitchFamily="34" charset="0"/>
              <a:buNone/>
            </a:pPr>
            <a:r>
              <a:rPr lang="en-GB" b="1"/>
              <a:t>The future</a:t>
            </a:r>
          </a:p>
          <a:p>
            <a:pPr marL="0" indent="0">
              <a:buFont typeface="Arial" panose="020B0604020202020204" pitchFamily="34" charset="0"/>
              <a:buNone/>
            </a:pPr>
            <a:endParaRPr lang="en-GB"/>
          </a:p>
          <a:p>
            <a:pPr marL="171450" indent="-171450">
              <a:buFont typeface="Arial" panose="020B0604020202020204" pitchFamily="34" charset="0"/>
              <a:buChar char="•"/>
            </a:pPr>
            <a:r>
              <a:rPr lang="en-GB"/>
              <a:t>Every interaction with a patient, mother and family must be based on kindness and respect. </a:t>
            </a:r>
          </a:p>
          <a:p>
            <a:pPr marL="171450" indent="-171450">
              <a:buFont typeface="Arial" panose="020B0604020202020204" pitchFamily="34" charset="0"/>
              <a:buChar char="•"/>
            </a:pPr>
            <a:endParaRPr lang="en-GB"/>
          </a:p>
          <a:p>
            <a:pPr marL="171450" indent="-171450">
              <a:buFont typeface="Arial" panose="020B0604020202020204" pitchFamily="34" charset="0"/>
              <a:buChar char="•"/>
            </a:pPr>
            <a:r>
              <a:rPr lang="en-GB"/>
              <a:t>Professional behaviour and compassionate care must be embedded as part of continuous professional development, at all levels.</a:t>
            </a:r>
          </a:p>
          <a:p>
            <a:pPr marL="171450" indent="-171450">
              <a:buFont typeface="Arial" panose="020B0604020202020204" pitchFamily="34" charset="0"/>
              <a:buChar char="•"/>
            </a:pPr>
            <a:endParaRPr lang="en-GB"/>
          </a:p>
          <a:p>
            <a:pPr marL="171450" indent="-171450">
              <a:buFont typeface="Arial" panose="020B0604020202020204" pitchFamily="34" charset="0"/>
              <a:buChar char="•"/>
            </a:pPr>
            <a:r>
              <a:rPr lang="en-GB"/>
              <a:t>Reasonable and proportionate sanctions are required for employers and professional regulators so that poor behaviour can be addressed</a:t>
            </a:r>
          </a:p>
          <a:p>
            <a:endParaRPr lang="en-GB"/>
          </a:p>
        </p:txBody>
      </p:sp>
    </p:spTree>
    <p:extLst>
      <p:ext uri="{BB962C8B-B14F-4D97-AF65-F5344CB8AC3E}">
        <p14:creationId xmlns:p14="http://schemas.microsoft.com/office/powerpoint/2010/main" val="96800456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a:t>The problem </a:t>
            </a:r>
          </a:p>
          <a:p>
            <a:endParaRPr lang="en-GB"/>
          </a:p>
          <a:p>
            <a:pPr marL="171450" indent="-171450">
              <a:buFont typeface="Arial" panose="020B0604020202020204" pitchFamily="34" charset="0"/>
              <a:buChar char="•"/>
            </a:pPr>
            <a:r>
              <a:rPr lang="en-GB"/>
              <a:t>Nowhere is this more important than in maternity and neonatal services, but nowhere has it proved more problematic. </a:t>
            </a:r>
          </a:p>
          <a:p>
            <a:endParaRPr lang="en-GB"/>
          </a:p>
          <a:p>
            <a:pPr marL="171450" indent="-171450">
              <a:buFont typeface="Arial" panose="020B0604020202020204" pitchFamily="34" charset="0"/>
              <a:buChar char="•"/>
            </a:pPr>
            <a:r>
              <a:rPr lang="en-GB"/>
              <a:t>The lack of trust and respect between midwives and obstetric staff, and between paediatric and obstetric staff, posed a significant threat to the safety of mothers and their babies.</a:t>
            </a:r>
          </a:p>
          <a:p>
            <a:pPr marL="171450" indent="-171450">
              <a:buFont typeface="Arial" panose="020B0604020202020204" pitchFamily="34" charset="0"/>
              <a:buChar char="•"/>
            </a:pPr>
            <a:endParaRPr lang="en-GB"/>
          </a:p>
          <a:p>
            <a:pPr marL="171450" indent="-171450">
              <a:buFont typeface="Arial" panose="020B0604020202020204" pitchFamily="34" charset="0"/>
              <a:buChar char="•"/>
            </a:pPr>
            <a:r>
              <a:rPr lang="en-GB"/>
              <a:t>There is one feature of flawed teamworking that is particularly striking in maternity care: the divergence of objectives of different groups.</a:t>
            </a:r>
          </a:p>
          <a:p>
            <a:pPr marL="171450" indent="-171450">
              <a:buFont typeface="Arial" panose="020B0604020202020204" pitchFamily="34" charset="0"/>
              <a:buChar char="•"/>
            </a:pPr>
            <a:endParaRPr lang="en-GB"/>
          </a:p>
          <a:p>
            <a:pPr marL="171450" indent="-171450">
              <a:buFont typeface="Arial" panose="020B0604020202020204" pitchFamily="34" charset="0"/>
              <a:buChar char="•"/>
            </a:pPr>
            <a:r>
              <a:rPr lang="en-GB"/>
              <a:t>Rather than contributing as equal partners, midwives may be encouraged to see themselves as being “there for women”, defending them from the “medicalisation” of maternity care. This polarisation of approach and objectives cannot help but put them in conflict with obstetricians</a:t>
            </a:r>
          </a:p>
          <a:p>
            <a:pPr marL="171450" indent="-171450">
              <a:buFont typeface="Arial" panose="020B0604020202020204" pitchFamily="34" charset="0"/>
              <a:buChar char="•"/>
            </a:pPr>
            <a:endParaRPr lang="en-GB"/>
          </a:p>
          <a:p>
            <a:pPr marL="171450" indent="-171450">
              <a:buFont typeface="Arial" panose="020B0604020202020204" pitchFamily="34" charset="0"/>
              <a:buChar char="•"/>
            </a:pPr>
            <a:r>
              <a:rPr lang="en-GB"/>
              <a:t>Poor morale among obstetric trainees is a common feature and contributed significantly to the problems in the Trust’s maternity services.</a:t>
            </a:r>
          </a:p>
          <a:p>
            <a:pPr marL="0" indent="0">
              <a:buFont typeface="Arial" panose="020B0604020202020204" pitchFamily="34" charset="0"/>
              <a:buNone/>
            </a:pPr>
            <a:endParaRPr lang="en-GB"/>
          </a:p>
          <a:p>
            <a:pPr marL="0" indent="0">
              <a:buFont typeface="Arial" panose="020B0604020202020204" pitchFamily="34" charset="0"/>
              <a:buNone/>
            </a:pPr>
            <a:r>
              <a:rPr lang="en-GB" b="1"/>
              <a:t>The future </a:t>
            </a:r>
          </a:p>
          <a:p>
            <a:pPr marL="0" indent="0">
              <a:buFont typeface="Arial" panose="020B0604020202020204" pitchFamily="34" charset="0"/>
              <a:buNone/>
            </a:pPr>
            <a:endParaRPr lang="en-GB"/>
          </a:p>
          <a:p>
            <a:pPr marL="171450" indent="-171450">
              <a:buFont typeface="Arial" panose="020B0604020202020204" pitchFamily="34" charset="0"/>
              <a:buChar char="•"/>
            </a:pPr>
            <a:r>
              <a:rPr lang="en-GB"/>
              <a:t>Stronger basis for teamworking in maternity and neonatal services, based on an integrated service and workforce with common goals, and a shared understanding of the individual and unique contribution of each team member in achieving them.</a:t>
            </a:r>
          </a:p>
          <a:p>
            <a:pPr marL="171450" indent="-171450">
              <a:buFont typeface="Arial" panose="020B0604020202020204" pitchFamily="34" charset="0"/>
              <a:buChar char="•"/>
            </a:pPr>
            <a:endParaRPr lang="en-GB"/>
          </a:p>
          <a:p>
            <a:pPr marL="171450" indent="-171450">
              <a:buFont typeface="Arial" panose="020B0604020202020204" pitchFamily="34" charset="0"/>
              <a:buChar char="•"/>
            </a:pPr>
            <a:r>
              <a:rPr lang="en-GB"/>
              <a:t>Teams who train together work better together.</a:t>
            </a:r>
          </a:p>
          <a:p>
            <a:pPr marL="171450" indent="-171450">
              <a:buFont typeface="Arial" panose="020B0604020202020204" pitchFamily="34" charset="0"/>
              <a:buChar char="•"/>
            </a:pPr>
            <a:endParaRPr lang="en-GB"/>
          </a:p>
          <a:p>
            <a:pPr marL="171450" indent="-171450">
              <a:buFont typeface="Arial" panose="020B0604020202020204" pitchFamily="34" charset="0"/>
              <a:buChar char="•"/>
            </a:pPr>
            <a:r>
              <a:rPr lang="en-GB"/>
              <a:t>Re-evaluate the changed patterns of working and training for junior doctors particular how fragmentation of work and lack of support can be avoided or mitigated.</a:t>
            </a:r>
          </a:p>
          <a:p>
            <a:endParaRPr lang="en-GB"/>
          </a:p>
        </p:txBody>
      </p:sp>
    </p:spTree>
    <p:extLst>
      <p:ext uri="{BB962C8B-B14F-4D97-AF65-F5344CB8AC3E}">
        <p14:creationId xmlns:p14="http://schemas.microsoft.com/office/powerpoint/2010/main" val="309338864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a:t>The problem </a:t>
            </a:r>
          </a:p>
          <a:p>
            <a:endParaRPr lang="en-GB" b="1"/>
          </a:p>
          <a:p>
            <a:pPr marL="171450" indent="-171450">
              <a:buFont typeface="Arial" panose="020B0604020202020204" pitchFamily="34" charset="0"/>
              <a:buChar char="•"/>
            </a:pPr>
            <a:r>
              <a:rPr lang="en-GB"/>
              <a:t>The default response of almost every organisation subject to public scrutiny or criticism is to think first of managing its reputation</a:t>
            </a:r>
          </a:p>
          <a:p>
            <a:pPr marL="171450" indent="-171450">
              <a:buFont typeface="Arial" panose="020B0604020202020204" pitchFamily="34" charset="0"/>
              <a:buChar char="•"/>
            </a:pPr>
            <a:endParaRPr lang="en-GB"/>
          </a:p>
          <a:p>
            <a:pPr marL="171450" indent="-171450">
              <a:buFont typeface="Arial" panose="020B0604020202020204" pitchFamily="34" charset="0"/>
              <a:buChar char="•"/>
            </a:pPr>
            <a:r>
              <a:rPr lang="en-GB"/>
              <a:t>This has clearly led to denial, deflection, concealment and aggressive responses to challenge</a:t>
            </a:r>
          </a:p>
          <a:p>
            <a:pPr marL="171450" indent="-171450">
              <a:buFont typeface="Arial" panose="020B0604020202020204" pitchFamily="34" charset="0"/>
              <a:buChar char="•"/>
            </a:pPr>
            <a:endParaRPr lang="en-GB"/>
          </a:p>
          <a:p>
            <a:pPr marL="171450" indent="-171450">
              <a:buFont typeface="Arial" panose="020B0604020202020204" pitchFamily="34" charset="0"/>
              <a:buChar char="•"/>
            </a:pPr>
            <a:r>
              <a:rPr lang="en-GB"/>
              <a:t>This prevents learning and improvement, it is no way to treat families, who are heartlessly denied the truth about what has happened when something has obviously gone wrong</a:t>
            </a:r>
          </a:p>
          <a:p>
            <a:pPr marL="171450" indent="-171450">
              <a:buFont typeface="Arial" panose="020B0604020202020204" pitchFamily="34" charset="0"/>
              <a:buChar char="•"/>
            </a:pPr>
            <a:endParaRPr lang="en-GB"/>
          </a:p>
          <a:p>
            <a:pPr marL="171450" indent="-171450">
              <a:buFont typeface="Arial" panose="020B0604020202020204" pitchFamily="34" charset="0"/>
              <a:buChar char="•"/>
            </a:pPr>
            <a:r>
              <a:rPr lang="en-GB"/>
              <a:t>When a trust is in difficulties with clinical services NHSE wishes to take decisive action. One of the few levers available is the replacement of chief executives and chairs – this results in steps towards recovery being halted</a:t>
            </a:r>
          </a:p>
          <a:p>
            <a:pPr marL="171450" indent="-171450">
              <a:buFont typeface="Arial" panose="020B0604020202020204" pitchFamily="34" charset="0"/>
              <a:buChar char="•"/>
            </a:pPr>
            <a:endParaRPr lang="en-GB" b="1"/>
          </a:p>
          <a:p>
            <a:pPr marL="0" indent="0">
              <a:buFont typeface="Arial" panose="020B0604020202020204" pitchFamily="34" charset="0"/>
              <a:buNone/>
            </a:pPr>
            <a:r>
              <a:rPr lang="en-GB" b="1"/>
              <a:t>The future</a:t>
            </a:r>
          </a:p>
          <a:p>
            <a:pPr marL="171450" indent="-171450">
              <a:buFont typeface="Arial" panose="020B0604020202020204" pitchFamily="34" charset="0"/>
              <a:buChar char="•"/>
            </a:pPr>
            <a:endParaRPr lang="en-GB" b="1"/>
          </a:p>
          <a:p>
            <a:pPr marL="171450" indent="-171450">
              <a:buFont typeface="Arial" panose="020B0604020202020204" pitchFamily="34" charset="0"/>
              <a:buChar char="•"/>
            </a:pPr>
            <a:r>
              <a:rPr lang="en-GB"/>
              <a:t>The need for openness, honesty, disclosure and learning must outweigh any perceived benefit of denial, deflection and concealment. </a:t>
            </a:r>
          </a:p>
          <a:p>
            <a:pPr marL="171450" indent="-171450">
              <a:buFont typeface="Arial" panose="020B0604020202020204" pitchFamily="34" charset="0"/>
              <a:buChar char="•"/>
            </a:pPr>
            <a:endParaRPr lang="en-GB"/>
          </a:p>
          <a:p>
            <a:pPr marL="171450" indent="-171450">
              <a:buFont typeface="Arial" panose="020B0604020202020204" pitchFamily="34" charset="0"/>
              <a:buChar char="•"/>
            </a:pPr>
            <a:r>
              <a:rPr lang="en-GB"/>
              <a:t>The current small risk to an organisation does not match the risk of loss of public confidence in one of its vital services.</a:t>
            </a:r>
          </a:p>
          <a:p>
            <a:pPr marL="171450" indent="-171450">
              <a:buFont typeface="Arial" panose="020B0604020202020204" pitchFamily="34" charset="0"/>
              <a:buChar char="•"/>
            </a:pPr>
            <a:endParaRPr lang="en-GB" b="1"/>
          </a:p>
          <a:p>
            <a:pPr marL="171450" indent="-171450">
              <a:buFont typeface="Arial" panose="020B0604020202020204" pitchFamily="34" charset="0"/>
              <a:buChar char="•"/>
            </a:pPr>
            <a:r>
              <a:rPr lang="en-GB"/>
              <a:t>When families experience harm, the response must be based on compassion and kindness as well as openness and honesty. </a:t>
            </a:r>
          </a:p>
          <a:p>
            <a:pPr marL="171450" indent="-171450">
              <a:buFont typeface="Arial" panose="020B0604020202020204" pitchFamily="34" charset="0"/>
              <a:buChar char="•"/>
            </a:pPr>
            <a:endParaRPr lang="en-GB" b="1"/>
          </a:p>
          <a:p>
            <a:pPr marL="171450" indent="-171450">
              <a:buFont typeface="Arial" panose="020B0604020202020204" pitchFamily="34" charset="0"/>
              <a:buChar char="•"/>
            </a:pPr>
            <a:r>
              <a:rPr lang="en-GB"/>
              <a:t>A review of the regulatory approach to failing organisations by NHSE would identify alternatives to the “heroic leadership” model, including the provision of support to trusts in difficulties and incentives for organisations to ask for help rather than conceal problems. </a:t>
            </a:r>
            <a:endParaRPr lang="en-GB" b="1"/>
          </a:p>
          <a:p>
            <a:endParaRPr lang="en-GB"/>
          </a:p>
        </p:txBody>
      </p:sp>
    </p:spTree>
    <p:extLst>
      <p:ext uri="{BB962C8B-B14F-4D97-AF65-F5344CB8AC3E}">
        <p14:creationId xmlns:p14="http://schemas.microsoft.com/office/powerpoint/2010/main" val="155138728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r>
              <a:rPr lang="en-GB" sz="1200"/>
              <a:t>The first step in the process of restoration is for all those concerned to accept the reality of what has happened. </a:t>
            </a:r>
          </a:p>
          <a:p>
            <a:pPr marL="171450" indent="-171450"/>
            <a:endParaRPr lang="en-GB" sz="1200"/>
          </a:p>
          <a:p>
            <a:pPr marL="171450" indent="-171450"/>
            <a:r>
              <a:rPr lang="en-GB" sz="1200"/>
              <a:t>The time is past to look for missing commas in a mistaken attempt to deflect from findings. </a:t>
            </a:r>
          </a:p>
          <a:p>
            <a:pPr marL="171450" indent="-171450"/>
            <a:endParaRPr lang="en-GB" sz="1200"/>
          </a:p>
          <a:p>
            <a:pPr marL="171450" indent="-171450"/>
            <a:r>
              <a:rPr lang="en-GB" sz="1200"/>
              <a:t>The damage caused to families is incalculable, and their courage in coming forward to ensure this came to light is exemplary, but it should not have been necessary. </a:t>
            </a:r>
          </a:p>
          <a:p>
            <a:pPr marL="171450" indent="-171450"/>
            <a:endParaRPr lang="en-GB" sz="1200"/>
          </a:p>
          <a:p>
            <a:pPr marL="171450" indent="-171450"/>
            <a:r>
              <a:rPr lang="en-GB" sz="1200"/>
              <a:t>This must be acknowledged without further delay. Only then can the Trust embark on trying to make amends</a:t>
            </a:r>
          </a:p>
          <a:p>
            <a:endParaRPr lang="en-GB"/>
          </a:p>
        </p:txBody>
      </p:sp>
    </p:spTree>
    <p:extLst>
      <p:ext uri="{BB962C8B-B14F-4D97-AF65-F5344CB8AC3E}">
        <p14:creationId xmlns:p14="http://schemas.microsoft.com/office/powerpoint/2010/main" val="340182522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408E90-F652-4B40-BD0B-1F8BC7EBCD06}"/>
              </a:ext>
            </a:extLst>
          </p:cNvPr>
          <p:cNvSpPr>
            <a:spLocks noGrp="1"/>
          </p:cNvSpPr>
          <p:nvPr>
            <p:ph type="ctrTitle"/>
          </p:nvPr>
        </p:nvSpPr>
        <p:spPr>
          <a:xfrm>
            <a:off x="854765" y="4209426"/>
            <a:ext cx="9144000" cy="601111"/>
          </a:xfrm>
        </p:spPr>
        <p:txBody>
          <a:bodyPr anchor="b">
            <a:normAutofit/>
          </a:bodyPr>
          <a:lstStyle>
            <a:lvl1pPr algn="l">
              <a:defRPr sz="3600">
                <a:solidFill>
                  <a:srgbClr val="005EB8"/>
                </a:solidFill>
                <a:latin typeface="Arial" panose="020B0604020202020204" pitchFamily="34" charset="0"/>
                <a:cs typeface="Arial" panose="020B0604020202020204" pitchFamily="34" charset="0"/>
              </a:defRPr>
            </a:lvl1pPr>
          </a:lstStyle>
          <a:p>
            <a:r>
              <a:rPr lang="en-US"/>
              <a:t>Click to edit Master title style</a:t>
            </a:r>
            <a:endParaRPr lang="en-GB"/>
          </a:p>
        </p:txBody>
      </p:sp>
      <p:sp>
        <p:nvSpPr>
          <p:cNvPr id="3" name="Subtitle 2">
            <a:extLst>
              <a:ext uri="{FF2B5EF4-FFF2-40B4-BE49-F238E27FC236}">
                <a16:creationId xmlns:a16="http://schemas.microsoft.com/office/drawing/2014/main" id="{61F7CE30-6632-4A18-9007-59691A06EF81}"/>
              </a:ext>
            </a:extLst>
          </p:cNvPr>
          <p:cNvSpPr>
            <a:spLocks noGrp="1"/>
          </p:cNvSpPr>
          <p:nvPr>
            <p:ph type="subTitle" idx="1"/>
          </p:nvPr>
        </p:nvSpPr>
        <p:spPr>
          <a:xfrm>
            <a:off x="854765" y="4843667"/>
            <a:ext cx="9144000" cy="466379"/>
          </a:xfrm>
        </p:spPr>
        <p:txBody>
          <a:bodyPr>
            <a:normAutofit/>
          </a:bodyPr>
          <a:lstStyle>
            <a:lvl1pPr marL="0" indent="0" algn="l">
              <a:buNone/>
              <a:defRPr sz="1800">
                <a:solidFill>
                  <a:srgbClr val="005EB8"/>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pic>
        <p:nvPicPr>
          <p:cNvPr id="6" name="Picture 5">
            <a:extLst>
              <a:ext uri="{FF2B5EF4-FFF2-40B4-BE49-F238E27FC236}">
                <a16:creationId xmlns:a16="http://schemas.microsoft.com/office/drawing/2014/main" id="{3CFCDE03-0EEA-4F49-A6B9-58B291621EE7}"/>
              </a:ext>
            </a:extLst>
          </p:cNvPr>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0890000" y="360000"/>
            <a:ext cx="953272" cy="720000"/>
          </a:xfrm>
          <a:prstGeom prst="rect">
            <a:avLst/>
          </a:prstGeom>
          <a:noFill/>
          <a:ln>
            <a:noFill/>
          </a:ln>
        </p:spPr>
      </p:pic>
    </p:spTree>
    <p:extLst>
      <p:ext uri="{BB962C8B-B14F-4D97-AF65-F5344CB8AC3E}">
        <p14:creationId xmlns:p14="http://schemas.microsoft.com/office/powerpoint/2010/main" val="350672334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9FCB08CE-B749-4A34-8E38-256DAB23FDA3}"/>
              </a:ext>
            </a:extLst>
          </p:cNvPr>
          <p:cNvSpPr txBox="1"/>
          <p:nvPr userDrawn="1"/>
        </p:nvSpPr>
        <p:spPr>
          <a:xfrm>
            <a:off x="291314" y="6372536"/>
            <a:ext cx="647362" cy="276999"/>
          </a:xfrm>
          <a:prstGeom prst="rect">
            <a:avLst/>
          </a:prstGeom>
          <a:noFill/>
        </p:spPr>
        <p:txBody>
          <a:bodyPr wrap="square" rtlCol="0">
            <a:spAutoFit/>
          </a:bodyPr>
          <a:lstStyle/>
          <a:p>
            <a:pPr algn="l"/>
            <a:fld id="{34F92BC6-D7C3-584B-87F2-0B845776A5AD}" type="slidenum">
              <a:rPr lang="en-US" sz="1200" smtClean="0">
                <a:solidFill>
                  <a:schemeClr val="accent3">
                    <a:lumMod val="60000"/>
                    <a:lumOff val="40000"/>
                  </a:schemeClr>
                </a:solidFill>
                <a:latin typeface="Arial" panose="020B0604020202020204" pitchFamily="34" charset="0"/>
                <a:cs typeface="Arial" panose="020B0604020202020204" pitchFamily="34" charset="0"/>
              </a:rPr>
              <a:pPr algn="l"/>
              <a:t>‹#›</a:t>
            </a:fld>
            <a:r>
              <a:rPr lang="en-US" sz="1200">
                <a:solidFill>
                  <a:schemeClr val="accent3">
                    <a:lumMod val="60000"/>
                    <a:lumOff val="40000"/>
                  </a:schemeClr>
                </a:solidFill>
                <a:latin typeface="Arial" panose="020B0604020202020204" pitchFamily="34" charset="0"/>
                <a:cs typeface="Arial" panose="020B0604020202020204" pitchFamily="34" charset="0"/>
              </a:rPr>
              <a:t> </a:t>
            </a:r>
            <a:r>
              <a:rPr lang="en-US" sz="1200">
                <a:solidFill>
                  <a:schemeClr val="accent3"/>
                </a:solidFill>
                <a:latin typeface="Arial" panose="020B0604020202020204" pitchFamily="34" charset="0"/>
                <a:cs typeface="Arial" panose="020B0604020202020204" pitchFamily="34" charset="0"/>
              </a:rPr>
              <a:t>  </a:t>
            </a:r>
            <a:r>
              <a:rPr lang="en-US" sz="1200">
                <a:solidFill>
                  <a:srgbClr val="005EB8"/>
                </a:solidFill>
                <a:latin typeface="Arial" panose="020B0604020202020204" pitchFamily="34" charset="0"/>
                <a:cs typeface="Arial" panose="020B0604020202020204" pitchFamily="34" charset="0"/>
              </a:rPr>
              <a:t>|</a:t>
            </a:r>
            <a:endParaRPr lang="en-US" sz="1200">
              <a:solidFill>
                <a:schemeClr val="accent3"/>
              </a:solidFill>
              <a:latin typeface="Arial" panose="020B0604020202020204" pitchFamily="34" charset="0"/>
              <a:cs typeface="Arial" panose="020B0604020202020204" pitchFamily="34" charset="0"/>
            </a:endParaRPr>
          </a:p>
        </p:txBody>
      </p:sp>
      <p:sp>
        <p:nvSpPr>
          <p:cNvPr id="12" name="Title 10">
            <a:extLst>
              <a:ext uri="{FF2B5EF4-FFF2-40B4-BE49-F238E27FC236}">
                <a16:creationId xmlns:a16="http://schemas.microsoft.com/office/drawing/2014/main" id="{22B34758-9E88-47CF-97D6-6500D97D9E41}"/>
              </a:ext>
            </a:extLst>
          </p:cNvPr>
          <p:cNvSpPr>
            <a:spLocks noGrp="1"/>
          </p:cNvSpPr>
          <p:nvPr>
            <p:ph type="title"/>
          </p:nvPr>
        </p:nvSpPr>
        <p:spPr>
          <a:xfrm>
            <a:off x="784109" y="1210682"/>
            <a:ext cx="10641498" cy="611649"/>
          </a:xfrm>
          <a:prstGeom prst="rect">
            <a:avLst/>
          </a:prstGeom>
        </p:spPr>
        <p:txBody>
          <a:bodyPr/>
          <a:lstStyle>
            <a:lvl1pPr>
              <a:defRPr sz="3600" b="0">
                <a:solidFill>
                  <a:srgbClr val="005EB8"/>
                </a:solidFill>
                <a:latin typeface="Arial" panose="020B0604020202020204" pitchFamily="34" charset="0"/>
                <a:cs typeface="Arial" panose="020B0604020202020204" pitchFamily="34" charset="0"/>
              </a:defRPr>
            </a:lvl1pPr>
          </a:lstStyle>
          <a:p>
            <a:r>
              <a:rPr lang="en-US"/>
              <a:t>Click to edit Master title style</a:t>
            </a:r>
            <a:endParaRPr lang="en-US" sz="2800">
              <a:solidFill>
                <a:srgbClr val="005EB8"/>
              </a:solidFill>
              <a:latin typeface="Arial" charset="0"/>
              <a:ea typeface="Arial" charset="0"/>
              <a:cs typeface="Arial" charset="0"/>
            </a:endParaRPr>
          </a:p>
        </p:txBody>
      </p:sp>
      <p:sp>
        <p:nvSpPr>
          <p:cNvPr id="13" name="Content Placeholder 9">
            <a:extLst>
              <a:ext uri="{FF2B5EF4-FFF2-40B4-BE49-F238E27FC236}">
                <a16:creationId xmlns:a16="http://schemas.microsoft.com/office/drawing/2014/main" id="{34C2919C-3AD4-436F-A0CC-4F48C43AA521}"/>
              </a:ext>
            </a:extLst>
          </p:cNvPr>
          <p:cNvSpPr>
            <a:spLocks noGrp="1"/>
          </p:cNvSpPr>
          <p:nvPr>
            <p:ph sz="quarter" idx="10"/>
          </p:nvPr>
        </p:nvSpPr>
        <p:spPr>
          <a:xfrm>
            <a:off x="784109" y="2141151"/>
            <a:ext cx="10641498" cy="2244128"/>
          </a:xfrm>
          <a:prstGeom prst="rect">
            <a:avLst/>
          </a:prstGeom>
        </p:spPr>
        <p:txBody>
          <a:bodyPr/>
          <a:lstStyle>
            <a:lvl1pPr>
              <a:defRPr sz="1400">
                <a:latin typeface="Arial" panose="020B0604020202020204" pitchFamily="34" charset="0"/>
                <a:cs typeface="Arial" panose="020B0604020202020204" pitchFamily="34" charset="0"/>
              </a:defRPr>
            </a:lvl1pPr>
            <a:lvl2pPr>
              <a:defRPr sz="1400">
                <a:latin typeface="Arial" panose="020B0604020202020204" pitchFamily="34" charset="0"/>
                <a:cs typeface="Arial" panose="020B0604020202020204" pitchFamily="34" charset="0"/>
              </a:defRPr>
            </a:lvl2pPr>
            <a:lvl3pPr>
              <a:defRPr sz="1400">
                <a:latin typeface="Arial" panose="020B0604020202020204" pitchFamily="34" charset="0"/>
                <a:cs typeface="Arial" panose="020B0604020202020204" pitchFamily="34" charset="0"/>
              </a:defRPr>
            </a:lvl3pPr>
            <a:lvl4pPr>
              <a:defRPr sz="1400">
                <a:latin typeface="Arial" panose="020B0604020202020204" pitchFamily="34" charset="0"/>
                <a:cs typeface="Arial" panose="020B0604020202020204" pitchFamily="34" charset="0"/>
              </a:defRPr>
            </a:lvl4pPr>
            <a:lvl5pPr>
              <a:defRPr sz="1400">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5" name="Footer Placeholder 2">
            <a:extLst>
              <a:ext uri="{FF2B5EF4-FFF2-40B4-BE49-F238E27FC236}">
                <a16:creationId xmlns:a16="http://schemas.microsoft.com/office/drawing/2014/main" id="{5AB091A9-979F-438D-A004-40CFB3EAC3A7}"/>
              </a:ext>
            </a:extLst>
          </p:cNvPr>
          <p:cNvSpPr>
            <a:spLocks noGrp="1"/>
          </p:cNvSpPr>
          <p:nvPr>
            <p:ph type="ftr" sz="quarter" idx="3"/>
          </p:nvPr>
        </p:nvSpPr>
        <p:spPr>
          <a:xfrm>
            <a:off x="690676" y="6333439"/>
            <a:ext cx="5723164" cy="365125"/>
          </a:xfrm>
          <a:prstGeom prst="rect">
            <a:avLst/>
          </a:prstGeom>
        </p:spPr>
        <p:txBody>
          <a:bodyPr vert="horz" lIns="91440" tIns="45720" rIns="91440" bIns="45720" rtlCol="0" anchor="ctr"/>
          <a:lstStyle>
            <a:lvl1pPr algn="l">
              <a:defRPr sz="1200" b="0">
                <a:solidFill>
                  <a:schemeClr val="accent3">
                    <a:lumMod val="60000"/>
                    <a:lumOff val="40000"/>
                  </a:schemeClr>
                </a:solidFill>
                <a:latin typeface="Arial" charset="0"/>
                <a:ea typeface="Arial" charset="0"/>
                <a:cs typeface="Arial" charset="0"/>
              </a:defRPr>
            </a:lvl1pPr>
          </a:lstStyle>
          <a:p>
            <a:r>
              <a:rPr lang="en-US"/>
              <a:t>Presentation title</a:t>
            </a:r>
          </a:p>
        </p:txBody>
      </p:sp>
      <p:pic>
        <p:nvPicPr>
          <p:cNvPr id="7" name="Picture 6">
            <a:extLst>
              <a:ext uri="{FF2B5EF4-FFF2-40B4-BE49-F238E27FC236}">
                <a16:creationId xmlns:a16="http://schemas.microsoft.com/office/drawing/2014/main" id="{3D9F83AB-04F8-4C53-93F7-BAAABEF42693}"/>
              </a:ext>
            </a:extLst>
          </p:cNvPr>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0890000" y="360000"/>
            <a:ext cx="953272" cy="720000"/>
          </a:xfrm>
          <a:prstGeom prst="rect">
            <a:avLst/>
          </a:prstGeom>
          <a:noFill/>
          <a:ln>
            <a:noFill/>
          </a:ln>
        </p:spPr>
      </p:pic>
    </p:spTree>
    <p:extLst>
      <p:ext uri="{BB962C8B-B14F-4D97-AF65-F5344CB8AC3E}">
        <p14:creationId xmlns:p14="http://schemas.microsoft.com/office/powerpoint/2010/main" val="3701314472"/>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0C963A1-AC6C-45E8-9A5E-5724DC43F4B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FE06ACFE-E4D6-411B-9ADC-FFC9D7DBBDF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88DBF1BF-AB6C-4EA7-A16A-0C6C9EFA130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FCD3CFA-4DDC-43FC-968A-540737FDA836}" type="datetimeFigureOut">
              <a:rPr lang="en-GB" smtClean="0"/>
              <a:t>21/11/2022</a:t>
            </a:fld>
            <a:endParaRPr lang="en-GB"/>
          </a:p>
        </p:txBody>
      </p:sp>
      <p:sp>
        <p:nvSpPr>
          <p:cNvPr id="5" name="Footer Placeholder 4">
            <a:extLst>
              <a:ext uri="{FF2B5EF4-FFF2-40B4-BE49-F238E27FC236}">
                <a16:creationId xmlns:a16="http://schemas.microsoft.com/office/drawing/2014/main" id="{6F1E0E1F-777F-42FA-A4A2-320208497DF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C91CC28B-BDF3-45C3-92FF-6562C624CA6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50FC886-343C-4B72-AFE6-F0497CBE7873}" type="slidenum">
              <a:rPr lang="en-GB" smtClean="0"/>
              <a:t>‹#›</a:t>
            </a:fld>
            <a:endParaRPr lang="en-GB"/>
          </a:p>
        </p:txBody>
      </p:sp>
    </p:spTree>
    <p:extLst>
      <p:ext uri="{BB962C8B-B14F-4D97-AF65-F5344CB8AC3E}">
        <p14:creationId xmlns:p14="http://schemas.microsoft.com/office/powerpoint/2010/main" val="2834789573"/>
      </p:ext>
    </p:extLst>
  </p:cSld>
  <p:clrMap bg1="lt1" tx1="dk1" bg2="lt2" tx2="dk2" accent1="accent1" accent2="accent2" accent3="accent3" accent4="accent4" accent5="accent5" accent6="accent6" hlink="hlink" folHlink="folHlink"/>
  <p:sldLayoutIdLst>
    <p:sldLayoutId id="2147483667" r:id="rId1"/>
    <p:sldLayoutId id="2147483668" r:id="rId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62C3D235-E1B2-4245-9153-172BBCD8A862}"/>
              </a:ext>
            </a:extLst>
          </p:cNvPr>
          <p:cNvSpPr>
            <a:spLocks noGrp="1"/>
          </p:cNvSpPr>
          <p:nvPr>
            <p:ph type="ctrTitle"/>
          </p:nvPr>
        </p:nvSpPr>
        <p:spPr/>
        <p:txBody>
          <a:bodyPr>
            <a:normAutofit fontScale="90000"/>
          </a:bodyPr>
          <a:lstStyle/>
          <a:p>
            <a:r>
              <a:rPr lang="en-GB" dirty="0"/>
              <a:t>Reading the signals Maternity and neonatal services in East Kent – the Report of the Independent Investigation</a:t>
            </a:r>
          </a:p>
        </p:txBody>
      </p:sp>
      <p:sp>
        <p:nvSpPr>
          <p:cNvPr id="7" name="Subtitle 6">
            <a:extLst>
              <a:ext uri="{FF2B5EF4-FFF2-40B4-BE49-F238E27FC236}">
                <a16:creationId xmlns:a16="http://schemas.microsoft.com/office/drawing/2014/main" id="{0C23CA40-1376-40BE-8B99-043D88425FF3}"/>
              </a:ext>
            </a:extLst>
          </p:cNvPr>
          <p:cNvSpPr>
            <a:spLocks noGrp="1"/>
          </p:cNvSpPr>
          <p:nvPr>
            <p:ph type="subTitle" idx="1"/>
          </p:nvPr>
        </p:nvSpPr>
        <p:spPr/>
        <p:txBody>
          <a:bodyPr/>
          <a:lstStyle/>
          <a:p>
            <a:r>
              <a:rPr lang="en-GB" dirty="0">
                <a:solidFill>
                  <a:schemeClr val="tx1"/>
                </a:solidFill>
              </a:rPr>
              <a:t>October 2022</a:t>
            </a:r>
          </a:p>
        </p:txBody>
      </p:sp>
    </p:spTree>
    <p:extLst>
      <p:ext uri="{BB962C8B-B14F-4D97-AF65-F5344CB8AC3E}">
        <p14:creationId xmlns:p14="http://schemas.microsoft.com/office/powerpoint/2010/main" val="420419466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BF81DF-6D93-47A2-811D-60125E63C145}"/>
              </a:ext>
            </a:extLst>
          </p:cNvPr>
          <p:cNvSpPr>
            <a:spLocks noGrp="1"/>
          </p:cNvSpPr>
          <p:nvPr>
            <p:ph type="title"/>
          </p:nvPr>
        </p:nvSpPr>
        <p:spPr>
          <a:xfrm>
            <a:off x="410808" y="441131"/>
            <a:ext cx="10715393" cy="687977"/>
          </a:xfrm>
        </p:spPr>
        <p:txBody>
          <a:bodyPr>
            <a:noAutofit/>
          </a:bodyPr>
          <a:lstStyle/>
          <a:p>
            <a:r>
              <a:rPr lang="en-GB" sz="2800" dirty="0"/>
              <a:t>Chapter 1: </a:t>
            </a:r>
            <a:br>
              <a:rPr lang="en-GB" sz="2800" dirty="0"/>
            </a:br>
            <a:r>
              <a:rPr lang="en-GB" sz="2800" dirty="0"/>
              <a:t>Missed opportunities at East Kent - Investigation findings</a:t>
            </a:r>
          </a:p>
        </p:txBody>
      </p:sp>
      <p:sp>
        <p:nvSpPr>
          <p:cNvPr id="3" name="Content Placeholder 2">
            <a:extLst>
              <a:ext uri="{FF2B5EF4-FFF2-40B4-BE49-F238E27FC236}">
                <a16:creationId xmlns:a16="http://schemas.microsoft.com/office/drawing/2014/main" id="{6F6B0A88-0902-4411-8259-1F05BB85320F}"/>
              </a:ext>
            </a:extLst>
          </p:cNvPr>
          <p:cNvSpPr>
            <a:spLocks noGrp="1"/>
          </p:cNvSpPr>
          <p:nvPr>
            <p:ph sz="quarter" idx="10"/>
          </p:nvPr>
        </p:nvSpPr>
        <p:spPr>
          <a:xfrm>
            <a:off x="784109" y="1383739"/>
            <a:ext cx="10641498" cy="4750732"/>
          </a:xfrm>
        </p:spPr>
        <p:txBody>
          <a:bodyPr vert="horz" lIns="91440" tIns="45720" rIns="91440" bIns="45720" rtlCol="0" anchor="t">
            <a:normAutofit/>
          </a:bodyPr>
          <a:lstStyle/>
          <a:p>
            <a:r>
              <a:rPr lang="en-GB" sz="2000" dirty="0"/>
              <a:t>The Panel has examined the maternity services in two hospitals</a:t>
            </a:r>
          </a:p>
          <a:p>
            <a:r>
              <a:rPr lang="en-GB" sz="2000" dirty="0"/>
              <a:t>Timeframe of cases examined were between 2009 and 2020</a:t>
            </a:r>
          </a:p>
          <a:p>
            <a:r>
              <a:rPr lang="en-GB" sz="2000" dirty="0"/>
              <a:t>202 cases assessed by the Panel</a:t>
            </a:r>
          </a:p>
          <a:p>
            <a:r>
              <a:rPr lang="en-GB" sz="2000" dirty="0"/>
              <a:t>8 missed opportunities found to tackle the situation</a:t>
            </a:r>
          </a:p>
          <a:p>
            <a:r>
              <a:rPr lang="en-GB" sz="2000" dirty="0"/>
              <a:t>No single shortcoming explains the poor outcomes nor individual error</a:t>
            </a:r>
          </a:p>
          <a:p>
            <a:r>
              <a:rPr lang="en-GB" sz="2000" dirty="0"/>
              <a:t>Geography / demographics / distance / estate should not explain or justify the poor outcomes</a:t>
            </a:r>
          </a:p>
          <a:p>
            <a:r>
              <a:rPr lang="en-GB" sz="2000" dirty="0"/>
              <a:t>Several Failures noted including:</a:t>
            </a:r>
          </a:p>
          <a:p>
            <a:pPr lvl="1">
              <a:buFont typeface="Courier New" panose="02070309020205020404" pitchFamily="49" charset="0"/>
              <a:buChar char="o"/>
            </a:pPr>
            <a:r>
              <a:rPr lang="en-GB" sz="2000" dirty="0"/>
              <a:t>Failures of professionalism</a:t>
            </a:r>
          </a:p>
          <a:p>
            <a:pPr lvl="1">
              <a:buFont typeface="Courier New" panose="02070309020205020404" pitchFamily="49" charset="0"/>
              <a:buChar char="o"/>
            </a:pPr>
            <a:r>
              <a:rPr lang="en-GB" sz="2000" dirty="0"/>
              <a:t>Failures of compassion</a:t>
            </a:r>
          </a:p>
          <a:p>
            <a:pPr lvl="1">
              <a:buFont typeface="Courier New" panose="02070309020205020404" pitchFamily="49" charset="0"/>
              <a:buChar char="o"/>
            </a:pPr>
            <a:r>
              <a:rPr lang="en-GB" sz="2000" dirty="0"/>
              <a:t>Failures to listen</a:t>
            </a:r>
          </a:p>
          <a:p>
            <a:pPr lvl="1">
              <a:buFont typeface="Courier New" panose="02070309020205020404" pitchFamily="49" charset="0"/>
              <a:buChar char="o"/>
            </a:pPr>
            <a:r>
              <a:rPr lang="en-GB" sz="2000" dirty="0"/>
              <a:t>Failures after safety incidents</a:t>
            </a:r>
          </a:p>
          <a:p>
            <a:pPr lvl="1">
              <a:buFont typeface="Courier New" panose="02070309020205020404" pitchFamily="49" charset="0"/>
              <a:buChar char="o"/>
            </a:pPr>
            <a:r>
              <a:rPr lang="en-GB" sz="2000" dirty="0"/>
              <a:t>Failure in the Trust’s response, including at Trust Board level</a:t>
            </a:r>
          </a:p>
          <a:p>
            <a:endParaRPr lang="en-GB" dirty="0"/>
          </a:p>
        </p:txBody>
      </p:sp>
      <p:sp>
        <p:nvSpPr>
          <p:cNvPr id="4" name="TextBox 3">
            <a:extLst>
              <a:ext uri="{FF2B5EF4-FFF2-40B4-BE49-F238E27FC236}">
                <a16:creationId xmlns:a16="http://schemas.microsoft.com/office/drawing/2014/main" id="{B1F1B8B1-A23C-4383-8940-FE29A089DB88}"/>
              </a:ext>
            </a:extLst>
          </p:cNvPr>
          <p:cNvSpPr txBox="1"/>
          <p:nvPr/>
        </p:nvSpPr>
        <p:spPr>
          <a:xfrm>
            <a:off x="619124" y="6456689"/>
            <a:ext cx="7267575" cy="246221"/>
          </a:xfrm>
          <a:prstGeom prst="rect">
            <a:avLst/>
          </a:prstGeom>
          <a:noFill/>
        </p:spPr>
        <p:txBody>
          <a:bodyPr wrap="square" rtlCol="0">
            <a:spAutoFit/>
          </a:bodyPr>
          <a:lstStyle/>
          <a:p>
            <a:r>
              <a:rPr lang="en-GB" sz="1000" dirty="0">
                <a:solidFill>
                  <a:schemeClr val="bg1">
                    <a:lumMod val="65000"/>
                  </a:schemeClr>
                </a:solidFill>
              </a:rPr>
              <a:t>Reading the signals Maternity and neonatal services in East Kent – the Report of the Independent Investigation October 2022</a:t>
            </a:r>
          </a:p>
        </p:txBody>
      </p:sp>
    </p:spTree>
    <p:extLst>
      <p:ext uri="{BB962C8B-B14F-4D97-AF65-F5344CB8AC3E}">
        <p14:creationId xmlns:p14="http://schemas.microsoft.com/office/powerpoint/2010/main" val="416891113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15FBD9-B6AA-4A24-B748-1E5BB24EBA93}"/>
              </a:ext>
            </a:extLst>
          </p:cNvPr>
          <p:cNvSpPr>
            <a:spLocks noGrp="1"/>
          </p:cNvSpPr>
          <p:nvPr>
            <p:ph type="title"/>
          </p:nvPr>
        </p:nvSpPr>
        <p:spPr>
          <a:xfrm>
            <a:off x="518634" y="408373"/>
            <a:ext cx="10641498" cy="701336"/>
          </a:xfrm>
        </p:spPr>
        <p:txBody>
          <a:bodyPr>
            <a:normAutofit/>
          </a:bodyPr>
          <a:lstStyle/>
          <a:p>
            <a:r>
              <a:rPr lang="en-GB" sz="3200" dirty="0"/>
              <a:t>8 Missed opportunities</a:t>
            </a:r>
          </a:p>
        </p:txBody>
      </p:sp>
      <p:sp>
        <p:nvSpPr>
          <p:cNvPr id="3" name="Content Placeholder 2">
            <a:extLst>
              <a:ext uri="{FF2B5EF4-FFF2-40B4-BE49-F238E27FC236}">
                <a16:creationId xmlns:a16="http://schemas.microsoft.com/office/drawing/2014/main" id="{6495ED6F-ABAA-4DD1-A107-9592A1DB9B8F}"/>
              </a:ext>
            </a:extLst>
          </p:cNvPr>
          <p:cNvSpPr>
            <a:spLocks noGrp="1"/>
          </p:cNvSpPr>
          <p:nvPr>
            <p:ph sz="quarter" idx="10"/>
          </p:nvPr>
        </p:nvSpPr>
        <p:spPr>
          <a:xfrm>
            <a:off x="683581" y="1109709"/>
            <a:ext cx="11027156" cy="4989250"/>
          </a:xfrm>
        </p:spPr>
        <p:txBody>
          <a:bodyPr>
            <a:noAutofit/>
          </a:bodyPr>
          <a:lstStyle/>
          <a:p>
            <a:pPr>
              <a:lnSpc>
                <a:spcPct val="150000"/>
              </a:lnSpc>
            </a:pPr>
            <a:r>
              <a:rPr lang="en-GB" sz="1800" dirty="0"/>
              <a:t>Missed Opportunity 1: Internal review and report, 2010</a:t>
            </a:r>
          </a:p>
          <a:p>
            <a:pPr>
              <a:lnSpc>
                <a:spcPct val="150000"/>
              </a:lnSpc>
            </a:pPr>
            <a:r>
              <a:rPr lang="en-GB" sz="1800" dirty="0"/>
              <a:t>Missed Opportunity 2: Clinical Commissioning Group reporting to NHS England from spring 2013</a:t>
            </a:r>
          </a:p>
          <a:p>
            <a:pPr>
              <a:lnSpc>
                <a:spcPct val="150000"/>
              </a:lnSpc>
            </a:pPr>
            <a:r>
              <a:rPr lang="en-GB" sz="1800" dirty="0"/>
              <a:t>Missed Opportunity 3: Care Quality Commission report and governance issues, 2014</a:t>
            </a:r>
          </a:p>
          <a:p>
            <a:pPr>
              <a:lnSpc>
                <a:spcPct val="150000"/>
              </a:lnSpc>
            </a:pPr>
            <a:r>
              <a:rPr lang="en-GB" sz="1800" dirty="0"/>
              <a:t>Missed Opportunity 4: Bullying and inappropriate behaviour within the Trust and maternity services, 2014/15</a:t>
            </a:r>
          </a:p>
          <a:p>
            <a:pPr>
              <a:lnSpc>
                <a:spcPct val="150000"/>
              </a:lnSpc>
            </a:pPr>
            <a:r>
              <a:rPr lang="en-GB" sz="1800" dirty="0"/>
              <a:t>Missed Opportunity 5: The Report of the Morecambe Bay Investigation, 2015 </a:t>
            </a:r>
          </a:p>
          <a:p>
            <a:pPr>
              <a:lnSpc>
                <a:spcPct val="150000"/>
              </a:lnSpc>
            </a:pPr>
            <a:r>
              <a:rPr lang="en-GB" sz="1800" dirty="0"/>
              <a:t>Missed Opportunity 6: Report of the Royal College of Obstetricians and Gynaecologists, 2016</a:t>
            </a:r>
          </a:p>
          <a:p>
            <a:pPr>
              <a:lnSpc>
                <a:spcPct val="150000"/>
              </a:lnSpc>
            </a:pPr>
            <a:r>
              <a:rPr lang="en-GB" sz="1800" dirty="0"/>
              <a:t>Missed Opportunity 7: The death of baby Harry Richford</a:t>
            </a:r>
          </a:p>
          <a:p>
            <a:pPr>
              <a:lnSpc>
                <a:spcPct val="150000"/>
              </a:lnSpc>
            </a:pPr>
            <a:r>
              <a:rPr lang="en-GB" sz="1800" dirty="0"/>
              <a:t>Missed Opportunity 8: Engagement with the Healthcare Safety Investigation Branch from 2018</a:t>
            </a:r>
          </a:p>
        </p:txBody>
      </p:sp>
      <p:sp>
        <p:nvSpPr>
          <p:cNvPr id="4" name="TextBox 3">
            <a:extLst>
              <a:ext uri="{FF2B5EF4-FFF2-40B4-BE49-F238E27FC236}">
                <a16:creationId xmlns:a16="http://schemas.microsoft.com/office/drawing/2014/main" id="{EC97A627-26FB-4579-B716-7E3CA7A36E37}"/>
              </a:ext>
            </a:extLst>
          </p:cNvPr>
          <p:cNvSpPr txBox="1"/>
          <p:nvPr/>
        </p:nvSpPr>
        <p:spPr>
          <a:xfrm>
            <a:off x="590550" y="6456689"/>
            <a:ext cx="7296150" cy="246221"/>
          </a:xfrm>
          <a:prstGeom prst="rect">
            <a:avLst/>
          </a:prstGeom>
          <a:noFill/>
        </p:spPr>
        <p:txBody>
          <a:bodyPr wrap="square" rtlCol="0">
            <a:spAutoFit/>
          </a:bodyPr>
          <a:lstStyle/>
          <a:p>
            <a:r>
              <a:rPr lang="en-GB" sz="1000" dirty="0">
                <a:solidFill>
                  <a:schemeClr val="bg1">
                    <a:lumMod val="65000"/>
                  </a:schemeClr>
                </a:solidFill>
              </a:rPr>
              <a:t>Reading the signals Maternity and neonatal services in East Kent – the Report of the Independent Investigation October 2022</a:t>
            </a:r>
          </a:p>
        </p:txBody>
      </p:sp>
    </p:spTree>
    <p:extLst>
      <p:ext uri="{BB962C8B-B14F-4D97-AF65-F5344CB8AC3E}">
        <p14:creationId xmlns:p14="http://schemas.microsoft.com/office/powerpoint/2010/main" val="141839678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EED9F9-4719-4E74-9B87-848DCE39D637}"/>
              </a:ext>
            </a:extLst>
          </p:cNvPr>
          <p:cNvSpPr>
            <a:spLocks noGrp="1"/>
          </p:cNvSpPr>
          <p:nvPr>
            <p:ph type="title"/>
          </p:nvPr>
        </p:nvSpPr>
        <p:spPr>
          <a:xfrm>
            <a:off x="612039" y="419529"/>
            <a:ext cx="10641498" cy="725176"/>
          </a:xfrm>
        </p:spPr>
        <p:txBody>
          <a:bodyPr>
            <a:normAutofit/>
          </a:bodyPr>
          <a:lstStyle/>
          <a:p>
            <a:r>
              <a:rPr lang="en-GB" dirty="0"/>
              <a:t>4 Key areas for action</a:t>
            </a:r>
          </a:p>
        </p:txBody>
      </p:sp>
      <p:sp>
        <p:nvSpPr>
          <p:cNvPr id="3" name="Content Placeholder 2">
            <a:extLst>
              <a:ext uri="{FF2B5EF4-FFF2-40B4-BE49-F238E27FC236}">
                <a16:creationId xmlns:a16="http://schemas.microsoft.com/office/drawing/2014/main" id="{8DB131A7-5381-4A86-A8CE-69D2D2767F89}"/>
              </a:ext>
            </a:extLst>
          </p:cNvPr>
          <p:cNvSpPr>
            <a:spLocks noGrp="1"/>
          </p:cNvSpPr>
          <p:nvPr>
            <p:ph sz="quarter" idx="10"/>
          </p:nvPr>
        </p:nvSpPr>
        <p:spPr>
          <a:xfrm>
            <a:off x="784109" y="1327094"/>
            <a:ext cx="10469428" cy="4873179"/>
          </a:xfrm>
        </p:spPr>
        <p:txBody>
          <a:bodyPr>
            <a:normAutofit/>
          </a:bodyPr>
          <a:lstStyle/>
          <a:p>
            <a:endParaRPr lang="en-GB" sz="2200" dirty="0"/>
          </a:p>
          <a:p>
            <a:r>
              <a:rPr lang="en-GB" sz="2200" dirty="0"/>
              <a:t>Key Action Area 1: Monitoring safety performance – finding signals among noise</a:t>
            </a:r>
          </a:p>
          <a:p>
            <a:pPr marL="0" indent="0">
              <a:buNone/>
            </a:pPr>
            <a:endParaRPr lang="en-GB" sz="2200" dirty="0"/>
          </a:p>
          <a:p>
            <a:r>
              <a:rPr lang="en-GB" sz="2200" dirty="0"/>
              <a:t>Key Action Area 2: Standards of clinical behaviour – technical care is not enough</a:t>
            </a:r>
          </a:p>
          <a:p>
            <a:pPr marL="0" indent="0">
              <a:buNone/>
            </a:pPr>
            <a:endParaRPr lang="en-GB" sz="2200" dirty="0"/>
          </a:p>
          <a:p>
            <a:r>
              <a:rPr lang="en-GB" sz="2200" dirty="0"/>
              <a:t>Key Action Area 3: Flawed teamworking – pulling in different directions</a:t>
            </a:r>
          </a:p>
          <a:p>
            <a:pPr marL="0" indent="0">
              <a:buNone/>
            </a:pPr>
            <a:endParaRPr lang="en-GB" sz="2200" dirty="0"/>
          </a:p>
          <a:p>
            <a:r>
              <a:rPr lang="en-GB" sz="2200" dirty="0"/>
              <a:t>Key Action Area 4: Organisational behaviour – looking good while doing badly</a:t>
            </a:r>
          </a:p>
        </p:txBody>
      </p:sp>
      <p:sp>
        <p:nvSpPr>
          <p:cNvPr id="4" name="TextBox 3">
            <a:extLst>
              <a:ext uri="{FF2B5EF4-FFF2-40B4-BE49-F238E27FC236}">
                <a16:creationId xmlns:a16="http://schemas.microsoft.com/office/drawing/2014/main" id="{892CB846-7305-41CD-A24E-0575F69741F9}"/>
              </a:ext>
            </a:extLst>
          </p:cNvPr>
          <p:cNvSpPr txBox="1"/>
          <p:nvPr/>
        </p:nvSpPr>
        <p:spPr>
          <a:xfrm>
            <a:off x="590550" y="6456689"/>
            <a:ext cx="7296150" cy="246221"/>
          </a:xfrm>
          <a:prstGeom prst="rect">
            <a:avLst/>
          </a:prstGeom>
          <a:noFill/>
        </p:spPr>
        <p:txBody>
          <a:bodyPr wrap="square" rtlCol="0">
            <a:spAutoFit/>
          </a:bodyPr>
          <a:lstStyle/>
          <a:p>
            <a:r>
              <a:rPr lang="en-GB" sz="1000" dirty="0">
                <a:solidFill>
                  <a:schemeClr val="bg1">
                    <a:lumMod val="65000"/>
                  </a:schemeClr>
                </a:solidFill>
              </a:rPr>
              <a:t>Reading the signals Maternity and neonatal services in East Kent – the Report of the Independent Investigation October 2022</a:t>
            </a:r>
          </a:p>
        </p:txBody>
      </p:sp>
    </p:spTree>
    <p:extLst>
      <p:ext uri="{BB962C8B-B14F-4D97-AF65-F5344CB8AC3E}">
        <p14:creationId xmlns:p14="http://schemas.microsoft.com/office/powerpoint/2010/main" val="214499562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FFFD75-5CF9-43E2-BB40-D1DE58C545D8}"/>
              </a:ext>
            </a:extLst>
          </p:cNvPr>
          <p:cNvSpPr>
            <a:spLocks noGrp="1"/>
          </p:cNvSpPr>
          <p:nvPr>
            <p:ph type="title"/>
          </p:nvPr>
        </p:nvSpPr>
        <p:spPr>
          <a:xfrm>
            <a:off x="775251" y="423877"/>
            <a:ext cx="10641498" cy="904126"/>
          </a:xfrm>
        </p:spPr>
        <p:txBody>
          <a:bodyPr>
            <a:noAutofit/>
          </a:bodyPr>
          <a:lstStyle/>
          <a:p>
            <a:r>
              <a:rPr lang="en-GB" sz="2800" dirty="0"/>
              <a:t>Chapter 2: </a:t>
            </a:r>
            <a:br>
              <a:rPr lang="en-GB" sz="2800" dirty="0"/>
            </a:br>
            <a:r>
              <a:rPr lang="en-GB" sz="2800" dirty="0"/>
              <a:t>The Panel’s assessment of the clinical care provided</a:t>
            </a:r>
          </a:p>
        </p:txBody>
      </p:sp>
      <p:sp>
        <p:nvSpPr>
          <p:cNvPr id="3" name="Content Placeholder 2">
            <a:extLst>
              <a:ext uri="{FF2B5EF4-FFF2-40B4-BE49-F238E27FC236}">
                <a16:creationId xmlns:a16="http://schemas.microsoft.com/office/drawing/2014/main" id="{DCE6D014-FD51-4CA7-B7F1-0B9E600F7FD6}"/>
              </a:ext>
            </a:extLst>
          </p:cNvPr>
          <p:cNvSpPr>
            <a:spLocks noGrp="1"/>
          </p:cNvSpPr>
          <p:nvPr>
            <p:ph sz="quarter" idx="10"/>
          </p:nvPr>
        </p:nvSpPr>
        <p:spPr>
          <a:xfrm>
            <a:off x="784109" y="1472750"/>
            <a:ext cx="10641498" cy="4855221"/>
          </a:xfrm>
        </p:spPr>
        <p:txBody>
          <a:bodyPr>
            <a:normAutofit/>
          </a:bodyPr>
          <a:lstStyle/>
          <a:p>
            <a:pPr marL="0" indent="0">
              <a:buNone/>
            </a:pPr>
            <a:r>
              <a:rPr lang="en-GB" sz="2000" b="1" u="sng" dirty="0"/>
              <a:t>202 cases reviewed by the panel</a:t>
            </a:r>
            <a:endParaRPr lang="en-GB" sz="2000" u="sng" dirty="0"/>
          </a:p>
          <a:p>
            <a:pPr marL="0" indent="0">
              <a:buNone/>
            </a:pPr>
            <a:endParaRPr lang="en-GB" sz="2000" dirty="0"/>
          </a:p>
          <a:p>
            <a:r>
              <a:rPr lang="en-GB" sz="2000" dirty="0"/>
              <a:t>Had care been given to nationally recognised standards, the outcome could have been different in 97 of the 202 cases the Panel assessed (48%), and it could have been different in 45 of the 65 cases of baby deaths (69.2%).</a:t>
            </a:r>
          </a:p>
          <a:p>
            <a:endParaRPr lang="en-GB" sz="2000" dirty="0"/>
          </a:p>
          <a:p>
            <a:r>
              <a:rPr lang="en-GB" sz="2000" dirty="0"/>
              <a:t>In the 25 cases involving injury to babies, 17 involved brain damage. This included hypoxic ischaemic encephalopathy (HIE, and/or cerebral palsy attributable to perinatal hypoxia. Had care been given to nationally recognised standards, the outcome could have been different in 12 of these 17 cases (70.6%). </a:t>
            </a:r>
          </a:p>
          <a:p>
            <a:pPr marL="0" indent="0">
              <a:buNone/>
            </a:pPr>
            <a:endParaRPr lang="en-GB" sz="2000" dirty="0"/>
          </a:p>
          <a:p>
            <a:r>
              <a:rPr lang="en-GB" sz="2000" dirty="0"/>
              <a:t>In the 32 cases involving maternal injuries or deaths, the Panel’s findings are that in 23 (71.9%), had care been given to nationally recognised standards, the outcome could have been different. </a:t>
            </a:r>
          </a:p>
        </p:txBody>
      </p:sp>
      <p:sp>
        <p:nvSpPr>
          <p:cNvPr id="4" name="TextBox 3">
            <a:extLst>
              <a:ext uri="{FF2B5EF4-FFF2-40B4-BE49-F238E27FC236}">
                <a16:creationId xmlns:a16="http://schemas.microsoft.com/office/drawing/2014/main" id="{2CBE0FC8-0A79-4BC9-962C-FA4E8DB3D925}"/>
              </a:ext>
            </a:extLst>
          </p:cNvPr>
          <p:cNvSpPr txBox="1"/>
          <p:nvPr/>
        </p:nvSpPr>
        <p:spPr>
          <a:xfrm>
            <a:off x="590550" y="6456689"/>
            <a:ext cx="7296150" cy="246221"/>
          </a:xfrm>
          <a:prstGeom prst="rect">
            <a:avLst/>
          </a:prstGeom>
          <a:noFill/>
        </p:spPr>
        <p:txBody>
          <a:bodyPr wrap="square" rtlCol="0">
            <a:spAutoFit/>
          </a:bodyPr>
          <a:lstStyle/>
          <a:p>
            <a:r>
              <a:rPr lang="en-GB" sz="1000" dirty="0">
                <a:solidFill>
                  <a:schemeClr val="bg1">
                    <a:lumMod val="65000"/>
                  </a:schemeClr>
                </a:solidFill>
              </a:rPr>
              <a:t>Reading the signals Maternity and neonatal services in East Kent – the Report of the Independent Investigation October 2022</a:t>
            </a:r>
          </a:p>
        </p:txBody>
      </p:sp>
    </p:spTree>
    <p:extLst>
      <p:ext uri="{BB962C8B-B14F-4D97-AF65-F5344CB8AC3E}">
        <p14:creationId xmlns:p14="http://schemas.microsoft.com/office/powerpoint/2010/main" val="19298526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C646B0-FDA6-4D44-BB8B-F72F3E240E9E}"/>
              </a:ext>
            </a:extLst>
          </p:cNvPr>
          <p:cNvSpPr>
            <a:spLocks noGrp="1"/>
          </p:cNvSpPr>
          <p:nvPr>
            <p:ph type="title"/>
          </p:nvPr>
        </p:nvSpPr>
        <p:spPr>
          <a:xfrm>
            <a:off x="590550" y="484751"/>
            <a:ext cx="10641498" cy="505097"/>
          </a:xfrm>
        </p:spPr>
        <p:txBody>
          <a:bodyPr>
            <a:normAutofit fontScale="90000"/>
          </a:bodyPr>
          <a:lstStyle/>
          <a:p>
            <a:r>
              <a:rPr lang="en-GB" dirty="0"/>
              <a:t>Chapter 3:</a:t>
            </a:r>
            <a:br>
              <a:rPr lang="en-GB" dirty="0"/>
            </a:br>
            <a:r>
              <a:rPr lang="en-GB" dirty="0"/>
              <a:t>The wider experience of the families</a:t>
            </a:r>
          </a:p>
        </p:txBody>
      </p:sp>
      <p:sp>
        <p:nvSpPr>
          <p:cNvPr id="3" name="Content Placeholder 2">
            <a:extLst>
              <a:ext uri="{FF2B5EF4-FFF2-40B4-BE49-F238E27FC236}">
                <a16:creationId xmlns:a16="http://schemas.microsoft.com/office/drawing/2014/main" id="{ED59D51B-70DA-48CA-BCFC-138045F3033D}"/>
              </a:ext>
            </a:extLst>
          </p:cNvPr>
          <p:cNvSpPr>
            <a:spLocks noGrp="1"/>
          </p:cNvSpPr>
          <p:nvPr>
            <p:ph sz="quarter" idx="10"/>
          </p:nvPr>
        </p:nvSpPr>
        <p:spPr>
          <a:xfrm>
            <a:off x="678416" y="1488934"/>
            <a:ext cx="10641498" cy="4768367"/>
          </a:xfrm>
        </p:spPr>
        <p:txBody>
          <a:bodyPr>
            <a:normAutofit lnSpcReduction="10000"/>
          </a:bodyPr>
          <a:lstStyle/>
          <a:p>
            <a:pPr marL="0" indent="0">
              <a:buNone/>
            </a:pPr>
            <a:r>
              <a:rPr lang="en-GB" sz="2000" b="1" dirty="0"/>
              <a:t>Key themes</a:t>
            </a:r>
          </a:p>
          <a:p>
            <a:pPr marL="0" indent="0">
              <a:buNone/>
            </a:pPr>
            <a:endParaRPr lang="en-GB" sz="2000" dirty="0"/>
          </a:p>
          <a:p>
            <a:r>
              <a:rPr lang="en-GB" sz="2000" dirty="0"/>
              <a:t>Not being listened to or consulted with </a:t>
            </a:r>
          </a:p>
          <a:p>
            <a:r>
              <a:rPr lang="en-GB" sz="2000" dirty="0"/>
              <a:t>Encountering a lack of kindness and compassion </a:t>
            </a:r>
          </a:p>
          <a:p>
            <a:r>
              <a:rPr lang="en-GB" sz="2000" dirty="0"/>
              <a:t>Being conscious of unprofessional conduct or poor working relationships compromising their care </a:t>
            </a:r>
          </a:p>
          <a:p>
            <a:r>
              <a:rPr lang="en-GB" sz="2000" dirty="0"/>
              <a:t>Feeling excluded during and immediately after a serious event </a:t>
            </a:r>
          </a:p>
          <a:p>
            <a:r>
              <a:rPr lang="en-GB" sz="2000" dirty="0"/>
              <a:t>Feeling ignored, marginalised or disparaged after a serious event </a:t>
            </a:r>
          </a:p>
          <a:p>
            <a:r>
              <a:rPr lang="en-GB" sz="2000" dirty="0"/>
              <a:t>Being forced to live with an incomplete or inaccurate narrative.</a:t>
            </a:r>
          </a:p>
          <a:p>
            <a:endParaRPr lang="en-GB" sz="2000" dirty="0"/>
          </a:p>
          <a:p>
            <a:pPr marL="0" indent="0">
              <a:buNone/>
            </a:pPr>
            <a:r>
              <a:rPr lang="en-GB" sz="2000" b="1" i="1" dirty="0"/>
              <a:t>Panel conclusion: </a:t>
            </a:r>
            <a:r>
              <a:rPr lang="en-GB" sz="2000" i="1" dirty="0"/>
              <a:t>we found evidence that the prevalent culture in the Trust has tolerated and fostered the unkind, uncompassionate and intolerant behaviours sometimes experienced by women and their families</a:t>
            </a:r>
            <a:r>
              <a:rPr lang="en-GB" sz="2000" dirty="0"/>
              <a:t> </a:t>
            </a:r>
          </a:p>
          <a:p>
            <a:endParaRPr lang="en-GB" dirty="0"/>
          </a:p>
        </p:txBody>
      </p:sp>
      <p:sp>
        <p:nvSpPr>
          <p:cNvPr id="4" name="TextBox 3">
            <a:extLst>
              <a:ext uri="{FF2B5EF4-FFF2-40B4-BE49-F238E27FC236}">
                <a16:creationId xmlns:a16="http://schemas.microsoft.com/office/drawing/2014/main" id="{0436024C-5D26-40A4-A288-78C50A4228E9}"/>
              </a:ext>
            </a:extLst>
          </p:cNvPr>
          <p:cNvSpPr txBox="1"/>
          <p:nvPr/>
        </p:nvSpPr>
        <p:spPr>
          <a:xfrm>
            <a:off x="590550" y="6456689"/>
            <a:ext cx="7296150" cy="246221"/>
          </a:xfrm>
          <a:prstGeom prst="rect">
            <a:avLst/>
          </a:prstGeom>
          <a:noFill/>
        </p:spPr>
        <p:txBody>
          <a:bodyPr wrap="square" rtlCol="0">
            <a:spAutoFit/>
          </a:bodyPr>
          <a:lstStyle/>
          <a:p>
            <a:r>
              <a:rPr lang="en-GB" sz="1000" dirty="0">
                <a:solidFill>
                  <a:schemeClr val="bg1">
                    <a:lumMod val="65000"/>
                  </a:schemeClr>
                </a:solidFill>
              </a:rPr>
              <a:t>Reading the signals Maternity and neonatal services in East Kent – the Report of the Independent Investigation October 2022</a:t>
            </a:r>
          </a:p>
        </p:txBody>
      </p:sp>
    </p:spTree>
    <p:extLst>
      <p:ext uri="{BB962C8B-B14F-4D97-AF65-F5344CB8AC3E}">
        <p14:creationId xmlns:p14="http://schemas.microsoft.com/office/powerpoint/2010/main" val="55757983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3953D0-0226-4F66-9DE8-01DF0C633E1E}"/>
              </a:ext>
            </a:extLst>
          </p:cNvPr>
          <p:cNvSpPr>
            <a:spLocks noGrp="1"/>
          </p:cNvSpPr>
          <p:nvPr>
            <p:ph type="title"/>
          </p:nvPr>
        </p:nvSpPr>
        <p:spPr>
          <a:xfrm>
            <a:off x="678913" y="392725"/>
            <a:ext cx="10641498" cy="611649"/>
          </a:xfrm>
        </p:spPr>
        <p:txBody>
          <a:bodyPr>
            <a:normAutofit fontScale="90000"/>
          </a:bodyPr>
          <a:lstStyle/>
          <a:p>
            <a:r>
              <a:rPr lang="en-GB" dirty="0"/>
              <a:t>Chapter 4: </a:t>
            </a:r>
            <a:br>
              <a:rPr lang="en-GB" dirty="0"/>
            </a:br>
            <a:r>
              <a:rPr lang="en-GB" dirty="0"/>
              <a:t>What we have heard from staff and others</a:t>
            </a:r>
          </a:p>
        </p:txBody>
      </p:sp>
      <p:sp>
        <p:nvSpPr>
          <p:cNvPr id="5" name="TextBox 4">
            <a:extLst>
              <a:ext uri="{FF2B5EF4-FFF2-40B4-BE49-F238E27FC236}">
                <a16:creationId xmlns:a16="http://schemas.microsoft.com/office/drawing/2014/main" id="{A0D9D481-507E-4495-9B68-B50EF9798443}"/>
              </a:ext>
            </a:extLst>
          </p:cNvPr>
          <p:cNvSpPr txBox="1"/>
          <p:nvPr/>
        </p:nvSpPr>
        <p:spPr>
          <a:xfrm>
            <a:off x="775251" y="2895067"/>
            <a:ext cx="4371704" cy="3570208"/>
          </a:xfrm>
          <a:prstGeom prst="rect">
            <a:avLst/>
          </a:prstGeom>
          <a:noFill/>
        </p:spPr>
        <p:txBody>
          <a:bodyPr wrap="square" rtlCol="0">
            <a:spAutoFit/>
          </a:bodyPr>
          <a:lstStyle/>
          <a:p>
            <a:pPr marL="285750" indent="-285750">
              <a:buFont typeface="Arial" panose="020B0604020202020204" pitchFamily="34" charset="0"/>
              <a:buChar char="•"/>
            </a:pPr>
            <a:r>
              <a:rPr lang="en-GB" dirty="0">
                <a:latin typeface="Arial" panose="020B0604020202020204" pitchFamily="34" charset="0"/>
                <a:cs typeface="Arial" panose="020B0604020202020204" pitchFamily="34" charset="0"/>
              </a:rPr>
              <a:t>Poor staff morale </a:t>
            </a:r>
          </a:p>
          <a:p>
            <a:pPr marL="285750" indent="-285750">
              <a:buFont typeface="Arial" panose="020B0604020202020204" pitchFamily="34" charset="0"/>
              <a:buChar char="•"/>
            </a:pPr>
            <a:r>
              <a:rPr lang="en-GB" dirty="0">
                <a:latin typeface="Arial" panose="020B0604020202020204" pitchFamily="34" charset="0"/>
                <a:cs typeface="Arial" panose="020B0604020202020204" pitchFamily="34" charset="0"/>
              </a:rPr>
              <a:t>Engagement and leadership </a:t>
            </a:r>
          </a:p>
          <a:p>
            <a:pPr marL="285750" indent="-285750">
              <a:buFont typeface="Arial" panose="020B0604020202020204" pitchFamily="34" charset="0"/>
              <a:buChar char="•"/>
            </a:pPr>
            <a:r>
              <a:rPr lang="en-GB" dirty="0">
                <a:latin typeface="Arial" panose="020B0604020202020204" pitchFamily="34" charset="0"/>
                <a:cs typeface="Arial" panose="020B0604020202020204" pitchFamily="34" charset="0"/>
              </a:rPr>
              <a:t>Staff behaviours</a:t>
            </a:r>
          </a:p>
          <a:p>
            <a:pPr marL="285750" indent="-285750">
              <a:buFont typeface="Arial" panose="020B0604020202020204" pitchFamily="34" charset="0"/>
              <a:buChar char="•"/>
            </a:pPr>
            <a:r>
              <a:rPr lang="en-GB" dirty="0">
                <a:latin typeface="Arial" panose="020B0604020202020204" pitchFamily="34" charset="0"/>
                <a:cs typeface="Arial" panose="020B0604020202020204" pitchFamily="34" charset="0"/>
              </a:rPr>
              <a:t>Bullying, harassment and discrimination</a:t>
            </a:r>
          </a:p>
          <a:p>
            <a:pPr marL="285750" indent="-285750">
              <a:buFont typeface="Arial" panose="020B0604020202020204" pitchFamily="34" charset="0"/>
              <a:buChar char="•"/>
            </a:pPr>
            <a:r>
              <a:rPr lang="en-GB" dirty="0">
                <a:latin typeface="Arial" panose="020B0604020202020204" pitchFamily="34" charset="0"/>
                <a:cs typeface="Arial" panose="020B0604020202020204" pitchFamily="34" charset="0"/>
              </a:rPr>
              <a:t>Challenging poor consultant behaviour </a:t>
            </a:r>
          </a:p>
          <a:p>
            <a:pPr marL="285750" indent="-285750">
              <a:buFont typeface="Arial" panose="020B0604020202020204" pitchFamily="34" charset="0"/>
              <a:buChar char="•"/>
            </a:pPr>
            <a:r>
              <a:rPr lang="en-GB" dirty="0">
                <a:latin typeface="Arial" panose="020B0604020202020204" pitchFamily="34" charset="0"/>
                <a:cs typeface="Arial" panose="020B0604020202020204" pitchFamily="34" charset="0"/>
              </a:rPr>
              <a:t>Poor performance and behaviours left unaddressed</a:t>
            </a:r>
          </a:p>
          <a:p>
            <a:pPr marL="285750" indent="-285750">
              <a:buFont typeface="Arial" panose="020B0604020202020204" pitchFamily="34" charset="0"/>
              <a:buChar char="•"/>
            </a:pPr>
            <a:r>
              <a:rPr lang="en-GB" dirty="0">
                <a:latin typeface="Arial" panose="020B0604020202020204" pitchFamily="34" charset="0"/>
                <a:cs typeface="Arial" panose="020B0604020202020204" pitchFamily="34" charset="0"/>
              </a:rPr>
              <a:t>Organisational issues - culture of denial and resistance to change</a:t>
            </a:r>
          </a:p>
          <a:p>
            <a:pPr marL="285750" indent="-285750">
              <a:buFont typeface="Arial" panose="020B0604020202020204" pitchFamily="34" charset="0"/>
              <a:buChar char="•"/>
            </a:pPr>
            <a:r>
              <a:rPr lang="en-GB" dirty="0">
                <a:latin typeface="Arial" panose="020B0604020202020204" pitchFamily="34" charset="0"/>
                <a:cs typeface="Arial" panose="020B0604020202020204" pitchFamily="34" charset="0"/>
              </a:rPr>
              <a:t>A blame rather than learning culture</a:t>
            </a:r>
          </a:p>
          <a:p>
            <a:endParaRPr lang="en-GB" sz="1400" dirty="0">
              <a:latin typeface="Arial" panose="020B0604020202020204" pitchFamily="34" charset="0"/>
              <a:cs typeface="Arial" panose="020B0604020202020204" pitchFamily="34" charset="0"/>
            </a:endParaRPr>
          </a:p>
          <a:p>
            <a:endParaRPr lang="en-GB" sz="1400" dirty="0"/>
          </a:p>
        </p:txBody>
      </p:sp>
      <p:sp>
        <p:nvSpPr>
          <p:cNvPr id="6" name="TextBox 5">
            <a:extLst>
              <a:ext uri="{FF2B5EF4-FFF2-40B4-BE49-F238E27FC236}">
                <a16:creationId xmlns:a16="http://schemas.microsoft.com/office/drawing/2014/main" id="{E1D782A8-A855-4519-9955-D4B8EBD06EA4}"/>
              </a:ext>
            </a:extLst>
          </p:cNvPr>
          <p:cNvSpPr txBox="1"/>
          <p:nvPr/>
        </p:nvSpPr>
        <p:spPr>
          <a:xfrm>
            <a:off x="5717137" y="3012946"/>
            <a:ext cx="6113418" cy="2739211"/>
          </a:xfrm>
          <a:prstGeom prst="rect">
            <a:avLst/>
          </a:prstGeom>
          <a:noFill/>
        </p:spPr>
        <p:txBody>
          <a:bodyPr wrap="square" rtlCol="0">
            <a:spAutoFit/>
          </a:bodyPr>
          <a:lstStyle/>
          <a:p>
            <a:pPr marL="285750" indent="-285750">
              <a:buFont typeface="Arial" panose="020B0604020202020204" pitchFamily="34" charset="0"/>
              <a:buChar char="•"/>
            </a:pPr>
            <a:r>
              <a:rPr lang="en-GB" dirty="0">
                <a:latin typeface="Arial" panose="020B0604020202020204" pitchFamily="34" charset="0"/>
                <a:cs typeface="Arial" panose="020B0604020202020204" pitchFamily="34" charset="0"/>
              </a:rPr>
              <a:t>Lack of diversity and racial discrimination </a:t>
            </a:r>
          </a:p>
          <a:p>
            <a:pPr marL="285750" indent="-285750">
              <a:buFont typeface="Arial" panose="020B0604020202020204" pitchFamily="34" charset="0"/>
              <a:buChar char="•"/>
            </a:pPr>
            <a:r>
              <a:rPr lang="en-GB" dirty="0">
                <a:latin typeface="Arial" panose="020B0604020202020204" pitchFamily="34" charset="0"/>
                <a:cs typeface="Arial" panose="020B0604020202020204" pitchFamily="34" charset="0"/>
              </a:rPr>
              <a:t>The separate operation of the WHH and QEQM sites</a:t>
            </a:r>
          </a:p>
          <a:p>
            <a:pPr marL="285750" indent="-285750">
              <a:buFont typeface="Arial" panose="020B0604020202020204" pitchFamily="34" charset="0"/>
              <a:buChar char="•"/>
            </a:pPr>
            <a:r>
              <a:rPr lang="en-GB" dirty="0">
                <a:latin typeface="Arial" panose="020B0604020202020204" pitchFamily="34" charset="0"/>
                <a:cs typeface="Arial" panose="020B0604020202020204" pitchFamily="34" charset="0"/>
              </a:rPr>
              <a:t>Geography </a:t>
            </a:r>
          </a:p>
          <a:p>
            <a:pPr marL="285750" indent="-285750">
              <a:buFont typeface="Arial" panose="020B0604020202020204" pitchFamily="34" charset="0"/>
              <a:buChar char="•"/>
            </a:pPr>
            <a:r>
              <a:rPr lang="en-GB" dirty="0">
                <a:latin typeface="Arial" panose="020B0604020202020204" pitchFamily="34" charset="0"/>
                <a:cs typeface="Arial" panose="020B0604020202020204" pitchFamily="34" charset="0"/>
              </a:rPr>
              <a:t>External factors - facilities and infrastructure</a:t>
            </a:r>
          </a:p>
          <a:p>
            <a:pPr marL="285750" indent="-285750">
              <a:buFont typeface="Arial" panose="020B0604020202020204" pitchFamily="34" charset="0"/>
              <a:buChar char="•"/>
            </a:pPr>
            <a:r>
              <a:rPr lang="en-GB" dirty="0">
                <a:latin typeface="Arial" panose="020B0604020202020204" pitchFamily="34" charset="0"/>
                <a:cs typeface="Arial" panose="020B0604020202020204" pitchFamily="34" charset="0"/>
              </a:rPr>
              <a:t>Changes at Board and senior management level</a:t>
            </a:r>
          </a:p>
          <a:p>
            <a:pPr marL="285750" indent="-285750">
              <a:buFont typeface="Arial" panose="020B0604020202020204" pitchFamily="34" charset="0"/>
              <a:buChar char="•"/>
            </a:pPr>
            <a:r>
              <a:rPr lang="en-GB" dirty="0">
                <a:latin typeface="Arial" panose="020B0604020202020204" pitchFamily="34" charset="0"/>
                <a:cs typeface="Arial" panose="020B0604020202020204" pitchFamily="34" charset="0"/>
              </a:rPr>
              <a:t>Governance &amp; risk management</a:t>
            </a:r>
          </a:p>
          <a:p>
            <a:pPr marL="285750" indent="-285750">
              <a:buFont typeface="Arial" panose="020B0604020202020204" pitchFamily="34" charset="0"/>
              <a:buChar char="•"/>
            </a:pPr>
            <a:r>
              <a:rPr lang="en-GB" dirty="0">
                <a:latin typeface="Arial" panose="020B0604020202020204" pitchFamily="34" charset="0"/>
                <a:cs typeface="Arial" panose="020B0604020202020204" pitchFamily="34" charset="0"/>
              </a:rPr>
              <a:t>Training compliance </a:t>
            </a:r>
          </a:p>
          <a:p>
            <a:pPr marL="285750" indent="-285750">
              <a:buFont typeface="Arial" panose="020B0604020202020204" pitchFamily="34" charset="0"/>
              <a:buChar char="•"/>
            </a:pPr>
            <a:r>
              <a:rPr lang="en-GB" dirty="0">
                <a:latin typeface="Arial" panose="020B0604020202020204" pitchFamily="34" charset="0"/>
                <a:cs typeface="Arial" panose="020B0604020202020204" pitchFamily="34" charset="0"/>
              </a:rPr>
              <a:t>Consultant rotas and availability</a:t>
            </a:r>
          </a:p>
          <a:p>
            <a:endParaRPr lang="en-GB" sz="1400"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endParaRPr lang="en-GB" sz="1400" dirty="0">
              <a:latin typeface="Arial" panose="020B0604020202020204" pitchFamily="34" charset="0"/>
              <a:cs typeface="Arial" panose="020B0604020202020204" pitchFamily="34" charset="0"/>
            </a:endParaRPr>
          </a:p>
        </p:txBody>
      </p:sp>
      <p:sp>
        <p:nvSpPr>
          <p:cNvPr id="7" name="TextBox 6">
            <a:extLst>
              <a:ext uri="{FF2B5EF4-FFF2-40B4-BE49-F238E27FC236}">
                <a16:creationId xmlns:a16="http://schemas.microsoft.com/office/drawing/2014/main" id="{7B58ABA8-A389-4811-8BA7-6FB3CBE916F7}"/>
              </a:ext>
            </a:extLst>
          </p:cNvPr>
          <p:cNvSpPr txBox="1"/>
          <p:nvPr/>
        </p:nvSpPr>
        <p:spPr>
          <a:xfrm>
            <a:off x="775251" y="1715899"/>
            <a:ext cx="10641498" cy="923330"/>
          </a:xfrm>
          <a:prstGeom prst="rect">
            <a:avLst/>
          </a:prstGeom>
          <a:noFill/>
        </p:spPr>
        <p:txBody>
          <a:bodyPr wrap="square" rtlCol="0">
            <a:spAutoFit/>
          </a:bodyPr>
          <a:lstStyle/>
          <a:p>
            <a:r>
              <a:rPr lang="en-GB" b="1" dirty="0">
                <a:latin typeface="Arial" panose="020B0604020202020204" pitchFamily="34" charset="0"/>
                <a:cs typeface="Arial" panose="020B0604020202020204" pitchFamily="34" charset="0"/>
              </a:rPr>
              <a:t>History and Structure </a:t>
            </a:r>
            <a:r>
              <a:rPr lang="en-GB" dirty="0">
                <a:latin typeface="Arial" panose="020B0604020202020204" pitchFamily="34" charset="0"/>
                <a:cs typeface="Arial" panose="020B0604020202020204" pitchFamily="34" charset="0"/>
              </a:rPr>
              <a:t>– The Trust merged in 1999 following a local review of services, “Tomorrows Healthcare” The Trust continued to operate as 3 separate organisations. The following were cited as contributary factors to the culture within the organisation. </a:t>
            </a:r>
          </a:p>
        </p:txBody>
      </p:sp>
      <p:sp>
        <p:nvSpPr>
          <p:cNvPr id="8" name="TextBox 7">
            <a:extLst>
              <a:ext uri="{FF2B5EF4-FFF2-40B4-BE49-F238E27FC236}">
                <a16:creationId xmlns:a16="http://schemas.microsoft.com/office/drawing/2014/main" id="{B0E640D4-C285-43A7-A821-F4CE0E80D480}"/>
              </a:ext>
            </a:extLst>
          </p:cNvPr>
          <p:cNvSpPr txBox="1"/>
          <p:nvPr/>
        </p:nvSpPr>
        <p:spPr>
          <a:xfrm>
            <a:off x="590550" y="6456689"/>
            <a:ext cx="7296150" cy="246221"/>
          </a:xfrm>
          <a:prstGeom prst="rect">
            <a:avLst/>
          </a:prstGeom>
          <a:noFill/>
        </p:spPr>
        <p:txBody>
          <a:bodyPr wrap="square" rtlCol="0">
            <a:spAutoFit/>
          </a:bodyPr>
          <a:lstStyle/>
          <a:p>
            <a:r>
              <a:rPr lang="en-GB" sz="1000" dirty="0">
                <a:solidFill>
                  <a:schemeClr val="bg1">
                    <a:lumMod val="65000"/>
                  </a:schemeClr>
                </a:solidFill>
              </a:rPr>
              <a:t>Reading the signals Maternity and neonatal services in East Kent – the Report of the Independent Investigation October 2022</a:t>
            </a:r>
          </a:p>
        </p:txBody>
      </p:sp>
    </p:spTree>
    <p:extLst>
      <p:ext uri="{BB962C8B-B14F-4D97-AF65-F5344CB8AC3E}">
        <p14:creationId xmlns:p14="http://schemas.microsoft.com/office/powerpoint/2010/main" val="122236435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993990-12CE-4C19-9867-A2F222525596}"/>
              </a:ext>
            </a:extLst>
          </p:cNvPr>
          <p:cNvSpPr>
            <a:spLocks noGrp="1"/>
          </p:cNvSpPr>
          <p:nvPr>
            <p:ph type="title"/>
          </p:nvPr>
        </p:nvSpPr>
        <p:spPr>
          <a:xfrm>
            <a:off x="291739" y="405697"/>
            <a:ext cx="10641498" cy="611649"/>
          </a:xfrm>
        </p:spPr>
        <p:txBody>
          <a:bodyPr>
            <a:normAutofit/>
          </a:bodyPr>
          <a:lstStyle/>
          <a:p>
            <a:r>
              <a:rPr lang="en-GB" sz="2800" dirty="0"/>
              <a:t>Chapter 5: How the Trust acted and the engagement of regulators</a:t>
            </a:r>
          </a:p>
        </p:txBody>
      </p:sp>
      <p:pic>
        <p:nvPicPr>
          <p:cNvPr id="5" name="Content Placeholder 4" descr="Timeline&#10;&#10;Description automatically generated">
            <a:extLst>
              <a:ext uri="{FF2B5EF4-FFF2-40B4-BE49-F238E27FC236}">
                <a16:creationId xmlns:a16="http://schemas.microsoft.com/office/drawing/2014/main" id="{FB251E25-5EDC-45B1-B223-8D5743BDE959}"/>
              </a:ext>
            </a:extLst>
          </p:cNvPr>
          <p:cNvPicPr>
            <a:picLocks noGrp="1" noChangeAspect="1"/>
          </p:cNvPicPr>
          <p:nvPr>
            <p:ph sz="quarter" idx="10"/>
          </p:nvPr>
        </p:nvPicPr>
        <p:blipFill>
          <a:blip r:embed="rId2"/>
          <a:stretch>
            <a:fillRect/>
          </a:stretch>
        </p:blipFill>
        <p:spPr>
          <a:xfrm>
            <a:off x="733525" y="1203569"/>
            <a:ext cx="9610625" cy="5035307"/>
          </a:xfrm>
        </p:spPr>
      </p:pic>
      <p:sp>
        <p:nvSpPr>
          <p:cNvPr id="6" name="TextBox 5">
            <a:extLst>
              <a:ext uri="{FF2B5EF4-FFF2-40B4-BE49-F238E27FC236}">
                <a16:creationId xmlns:a16="http://schemas.microsoft.com/office/drawing/2014/main" id="{BEA52016-7CDF-453A-9A37-4FD04466202A}"/>
              </a:ext>
            </a:extLst>
          </p:cNvPr>
          <p:cNvSpPr txBox="1"/>
          <p:nvPr/>
        </p:nvSpPr>
        <p:spPr>
          <a:xfrm>
            <a:off x="590550" y="6456689"/>
            <a:ext cx="7296150" cy="246221"/>
          </a:xfrm>
          <a:prstGeom prst="rect">
            <a:avLst/>
          </a:prstGeom>
          <a:noFill/>
        </p:spPr>
        <p:txBody>
          <a:bodyPr wrap="square" rtlCol="0">
            <a:spAutoFit/>
          </a:bodyPr>
          <a:lstStyle/>
          <a:p>
            <a:r>
              <a:rPr lang="en-GB" sz="1000" dirty="0">
                <a:solidFill>
                  <a:schemeClr val="bg1">
                    <a:lumMod val="65000"/>
                  </a:schemeClr>
                </a:solidFill>
              </a:rPr>
              <a:t>Reading the signals Maternity and neonatal services in East Kent – the Report of the Independent Investigation October 2022</a:t>
            </a:r>
          </a:p>
        </p:txBody>
      </p:sp>
    </p:spTree>
    <p:extLst>
      <p:ext uri="{BB962C8B-B14F-4D97-AF65-F5344CB8AC3E}">
        <p14:creationId xmlns:p14="http://schemas.microsoft.com/office/powerpoint/2010/main" val="184553674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FC7725-88EA-47AF-A4C0-DE636EA2DC6B}"/>
              </a:ext>
            </a:extLst>
          </p:cNvPr>
          <p:cNvSpPr>
            <a:spLocks noGrp="1"/>
          </p:cNvSpPr>
          <p:nvPr>
            <p:ph type="title"/>
          </p:nvPr>
        </p:nvSpPr>
        <p:spPr>
          <a:xfrm>
            <a:off x="104171" y="350990"/>
            <a:ext cx="10641498" cy="611649"/>
          </a:xfrm>
        </p:spPr>
        <p:txBody>
          <a:bodyPr>
            <a:normAutofit/>
          </a:bodyPr>
          <a:lstStyle/>
          <a:p>
            <a:r>
              <a:rPr lang="en-GB" sz="2800" dirty="0"/>
              <a:t>Chapter 5: How the Trust acted and the engagement of regulators</a:t>
            </a:r>
          </a:p>
        </p:txBody>
      </p:sp>
      <p:sp>
        <p:nvSpPr>
          <p:cNvPr id="3" name="Content Placeholder 2">
            <a:extLst>
              <a:ext uri="{FF2B5EF4-FFF2-40B4-BE49-F238E27FC236}">
                <a16:creationId xmlns:a16="http://schemas.microsoft.com/office/drawing/2014/main" id="{266A16EE-8D2E-4BCC-AC67-69F1B4B54205}"/>
              </a:ext>
            </a:extLst>
          </p:cNvPr>
          <p:cNvSpPr>
            <a:spLocks noGrp="1"/>
          </p:cNvSpPr>
          <p:nvPr>
            <p:ph sz="quarter" idx="10"/>
          </p:nvPr>
        </p:nvSpPr>
        <p:spPr>
          <a:xfrm>
            <a:off x="382594" y="1174505"/>
            <a:ext cx="11504606" cy="5140326"/>
          </a:xfrm>
        </p:spPr>
        <p:txBody>
          <a:bodyPr>
            <a:normAutofit lnSpcReduction="10000"/>
          </a:bodyPr>
          <a:lstStyle/>
          <a:p>
            <a:pPr marL="0" indent="0">
              <a:buNone/>
            </a:pPr>
            <a:r>
              <a:rPr lang="en-GB" sz="1500" b="1" dirty="0"/>
              <a:t>RCM</a:t>
            </a:r>
          </a:p>
          <a:p>
            <a:r>
              <a:rPr lang="en-GB" sz="1500" dirty="0"/>
              <a:t>In March 2015, the Royal College of Midwives’ Regional Officer lodged a collective grievance on behalf of midwives at the Trust. 51 staff signed this letter on 11 March 2015.</a:t>
            </a:r>
          </a:p>
          <a:p>
            <a:pPr marL="0" indent="0">
              <a:buNone/>
            </a:pPr>
            <a:endParaRPr lang="en-GB" sz="1500" b="1" dirty="0"/>
          </a:p>
          <a:p>
            <a:r>
              <a:rPr lang="en-GB" sz="1500" dirty="0"/>
              <a:t>On 26 June 2015, at the Trust’s Closed Board meeting, the Medical Director (under “Confidential Items”) updated the Board on “longstanding cultural issues” in maternity services following concerns raised by staff to the CQC and the subsequent collective grievance. The situation had improved within maternity services, but further work was required. </a:t>
            </a:r>
          </a:p>
          <a:p>
            <a:pPr marL="0" indent="0">
              <a:buNone/>
            </a:pPr>
            <a:endParaRPr lang="en-GB" sz="1500" dirty="0"/>
          </a:p>
          <a:p>
            <a:pPr marL="0" indent="0">
              <a:buNone/>
            </a:pPr>
            <a:r>
              <a:rPr lang="en-GB" sz="1500" b="1" dirty="0"/>
              <a:t>RCOG</a:t>
            </a:r>
          </a:p>
          <a:p>
            <a:r>
              <a:rPr lang="en-GB" sz="1500" dirty="0"/>
              <a:t>In 2015, the Trust commissioned the Royal College of Obstetricians and Gynaecologists (RCOG) to carry out a review and to report on a number of behavioural and performance issues, which included concerns about relationships between midwives and obstetricians </a:t>
            </a:r>
          </a:p>
          <a:p>
            <a:r>
              <a:rPr lang="en-GB" sz="1500" dirty="0"/>
              <a:t>On publication, the report was dismissed and described as “a load of rubbish” by some senior obstetricians. A number of staff were also unaware of the report altogether.</a:t>
            </a:r>
          </a:p>
          <a:p>
            <a:r>
              <a:rPr lang="en-GB" sz="1500" dirty="0"/>
              <a:t>The Trust informed the RCOG report reviewers of 20 areas of perceived factual inaccuracies, and submitted a narrative pointing out the lack of benchmarking around safety issues and a lack of comment about the workforce.</a:t>
            </a:r>
          </a:p>
          <a:p>
            <a:r>
              <a:rPr lang="en-GB" sz="1500" dirty="0"/>
              <a:t>Upon publication of the RCOG report, the Chief Nurse of the CCGs wrote to the Trust to express concern about the quality of the serious incident investigations. Ahead of a QSG intelligence-sharing call on 22 February 2016, it was made clear that the issues were longstanding and that there was a need for positive action. The CCG sent an email to the Acting Chief Nurse at the Trust.</a:t>
            </a:r>
          </a:p>
          <a:p>
            <a:endParaRPr lang="en-GB" dirty="0"/>
          </a:p>
          <a:p>
            <a:endParaRPr lang="en-GB" dirty="0"/>
          </a:p>
        </p:txBody>
      </p:sp>
      <p:sp>
        <p:nvSpPr>
          <p:cNvPr id="4" name="TextBox 3">
            <a:extLst>
              <a:ext uri="{FF2B5EF4-FFF2-40B4-BE49-F238E27FC236}">
                <a16:creationId xmlns:a16="http://schemas.microsoft.com/office/drawing/2014/main" id="{85FEEDF8-6229-4B61-995B-2F7EB19975D6}"/>
              </a:ext>
            </a:extLst>
          </p:cNvPr>
          <p:cNvSpPr txBox="1"/>
          <p:nvPr/>
        </p:nvSpPr>
        <p:spPr>
          <a:xfrm>
            <a:off x="590550" y="6456689"/>
            <a:ext cx="7296150" cy="246221"/>
          </a:xfrm>
          <a:prstGeom prst="rect">
            <a:avLst/>
          </a:prstGeom>
          <a:noFill/>
        </p:spPr>
        <p:txBody>
          <a:bodyPr wrap="square" rtlCol="0">
            <a:spAutoFit/>
          </a:bodyPr>
          <a:lstStyle/>
          <a:p>
            <a:r>
              <a:rPr lang="en-GB" sz="1000" dirty="0">
                <a:solidFill>
                  <a:schemeClr val="bg1">
                    <a:lumMod val="65000"/>
                  </a:schemeClr>
                </a:solidFill>
              </a:rPr>
              <a:t>Reading the signals Maternity and neonatal services in East Kent – the Report of the Independent Investigation October 2022</a:t>
            </a:r>
          </a:p>
        </p:txBody>
      </p:sp>
    </p:spTree>
    <p:extLst>
      <p:ext uri="{BB962C8B-B14F-4D97-AF65-F5344CB8AC3E}">
        <p14:creationId xmlns:p14="http://schemas.microsoft.com/office/powerpoint/2010/main" val="317219990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F276FF83-6F75-4B33-981F-C351C4036C16}"/>
              </a:ext>
            </a:extLst>
          </p:cNvPr>
          <p:cNvSpPr>
            <a:spLocks noGrp="1"/>
          </p:cNvSpPr>
          <p:nvPr>
            <p:ph type="title"/>
          </p:nvPr>
        </p:nvSpPr>
        <p:spPr>
          <a:xfrm>
            <a:off x="262859" y="155090"/>
            <a:ext cx="10641498" cy="611649"/>
          </a:xfrm>
        </p:spPr>
        <p:txBody>
          <a:bodyPr>
            <a:normAutofit/>
          </a:bodyPr>
          <a:lstStyle/>
          <a:p>
            <a:r>
              <a:rPr lang="en-GB" sz="2800" dirty="0"/>
              <a:t>Chapter 5: How the Trust acted and the engagement of regulators</a:t>
            </a:r>
          </a:p>
        </p:txBody>
      </p:sp>
      <p:sp>
        <p:nvSpPr>
          <p:cNvPr id="3" name="Content Placeholder 2">
            <a:extLst>
              <a:ext uri="{FF2B5EF4-FFF2-40B4-BE49-F238E27FC236}">
                <a16:creationId xmlns:a16="http://schemas.microsoft.com/office/drawing/2014/main" id="{16263FAE-61E4-4C84-96DE-FF24D00EA2FB}"/>
              </a:ext>
            </a:extLst>
          </p:cNvPr>
          <p:cNvSpPr>
            <a:spLocks noGrp="1"/>
          </p:cNvSpPr>
          <p:nvPr>
            <p:ph sz="quarter" idx="10"/>
          </p:nvPr>
        </p:nvSpPr>
        <p:spPr>
          <a:xfrm>
            <a:off x="348784" y="823566"/>
            <a:ext cx="11252666" cy="5756233"/>
          </a:xfrm>
        </p:spPr>
        <p:txBody>
          <a:bodyPr>
            <a:normAutofit fontScale="92500" lnSpcReduction="10000"/>
          </a:bodyPr>
          <a:lstStyle/>
          <a:p>
            <a:pPr marL="0" indent="0">
              <a:buNone/>
            </a:pPr>
            <a:r>
              <a:rPr lang="en-GB" sz="1500" b="1" dirty="0"/>
              <a:t>CQC </a:t>
            </a:r>
          </a:p>
          <a:p>
            <a:r>
              <a:rPr lang="en-GB" sz="1500" dirty="0"/>
              <a:t>August 2014 CQC overall rating for the Trust was “Inadequate”, in providing safe care and being well led, and that it required improvement to deliver effective and responsive services.</a:t>
            </a:r>
          </a:p>
          <a:p>
            <a:r>
              <a:rPr lang="en-GB" sz="1500" dirty="0"/>
              <a:t>The findings of the 2014 CQC report identified a significant difference between the Board’s perception of how well the Trust was doing and the experiences of the staff.</a:t>
            </a:r>
          </a:p>
          <a:p>
            <a:r>
              <a:rPr lang="en-GB" sz="1500" dirty="0"/>
              <a:t>The reaction of the Trust was one of real defensiveness and disbelief.</a:t>
            </a:r>
          </a:p>
          <a:p>
            <a:r>
              <a:rPr lang="en-GB" sz="1500" dirty="0"/>
              <a:t>The improvement plan for the CQC was reported and discussed at Board level. However, the Board rarely dived into the detail of maternity and neonatal services.</a:t>
            </a:r>
          </a:p>
          <a:p>
            <a:r>
              <a:rPr lang="en-GB" sz="1500" dirty="0"/>
              <a:t>February 2015, a consultant obstetrician and gynaecologist wrote to the CQC raising concerns. </a:t>
            </a:r>
          </a:p>
          <a:p>
            <a:r>
              <a:rPr lang="en-GB" sz="1500" dirty="0"/>
              <a:t>March 2015, midwife raised concerns that there was a culture of bullying at the Trust, stating staff were afraid to raise concerns for fear of reprisal, and that such pressures were putting their ability to provide quality care in jeopardy.</a:t>
            </a:r>
          </a:p>
          <a:p>
            <a:r>
              <a:rPr lang="en-GB" sz="1500" dirty="0"/>
              <a:t>The CQC inspected the Trust in July 2015 and rated it as “Requires Improvement”. </a:t>
            </a:r>
          </a:p>
          <a:p>
            <a:r>
              <a:rPr lang="en-GB" sz="1500" dirty="0"/>
              <a:t>In August, the South Kent Coast and Thanet CCGs stated that they were undertaking further scrutiny following the receipt of a 72 hour report in relation to a maternity death SUI.</a:t>
            </a:r>
          </a:p>
          <a:p>
            <a:pPr marL="0" indent="0">
              <a:buNone/>
            </a:pPr>
            <a:endParaRPr lang="en-GB" sz="1500" dirty="0"/>
          </a:p>
          <a:p>
            <a:pPr marL="0" indent="0">
              <a:buNone/>
            </a:pPr>
            <a:r>
              <a:rPr lang="en-GB" sz="1500" b="1" dirty="0"/>
              <a:t>Report to Monitor and review of maternity services</a:t>
            </a:r>
          </a:p>
          <a:p>
            <a:pPr marL="0" indent="0">
              <a:buNone/>
            </a:pPr>
            <a:endParaRPr lang="en-GB" sz="1500" b="1" dirty="0"/>
          </a:p>
          <a:p>
            <a:r>
              <a:rPr lang="en-GB" sz="1500" dirty="0"/>
              <a:t>Monitor was responsible between 2004 and 2016 (when it became part of NHS Improvement (NHSI)) for authorising, monitoring and regulating NHS Foundation Trusts. </a:t>
            </a:r>
          </a:p>
          <a:p>
            <a:pPr marL="0" indent="0" algn="ctr">
              <a:buNone/>
            </a:pPr>
            <a:r>
              <a:rPr lang="en-GB" sz="1500" i="1" dirty="0"/>
              <a:t>Maternity services featured very little in Board discussions, despite the concerns that had been raised. Maternity services also did not feature consistently within governance sessions, and there was rarely detailed discussion about maternity and neonatal services at Board level. Issues became diluted, and their significance was not recognised as they were reported up through the chain and repeatedly summarised</a:t>
            </a:r>
            <a:endParaRPr lang="en-GB" sz="1500" b="1" i="1" dirty="0"/>
          </a:p>
          <a:p>
            <a:pPr marL="0" indent="0">
              <a:buNone/>
            </a:pPr>
            <a:endParaRPr lang="en-GB" b="1" dirty="0"/>
          </a:p>
        </p:txBody>
      </p:sp>
      <p:sp>
        <p:nvSpPr>
          <p:cNvPr id="5" name="TextBox 4">
            <a:extLst>
              <a:ext uri="{FF2B5EF4-FFF2-40B4-BE49-F238E27FC236}">
                <a16:creationId xmlns:a16="http://schemas.microsoft.com/office/drawing/2014/main" id="{651B7901-5767-4DBA-A9F4-DB58BBD4CEB1}"/>
              </a:ext>
            </a:extLst>
          </p:cNvPr>
          <p:cNvSpPr txBox="1"/>
          <p:nvPr/>
        </p:nvSpPr>
        <p:spPr>
          <a:xfrm>
            <a:off x="590550" y="6456689"/>
            <a:ext cx="7296150" cy="246221"/>
          </a:xfrm>
          <a:prstGeom prst="rect">
            <a:avLst/>
          </a:prstGeom>
          <a:noFill/>
        </p:spPr>
        <p:txBody>
          <a:bodyPr wrap="square" rtlCol="0">
            <a:spAutoFit/>
          </a:bodyPr>
          <a:lstStyle/>
          <a:p>
            <a:r>
              <a:rPr lang="en-GB" sz="1000" dirty="0">
                <a:solidFill>
                  <a:schemeClr val="bg1">
                    <a:lumMod val="65000"/>
                  </a:schemeClr>
                </a:solidFill>
              </a:rPr>
              <a:t>Reading the signals Maternity and neonatal services in East Kent – the Report of the Independent Investigation October 2022</a:t>
            </a:r>
          </a:p>
        </p:txBody>
      </p:sp>
    </p:spTree>
    <p:extLst>
      <p:ext uri="{BB962C8B-B14F-4D97-AF65-F5344CB8AC3E}">
        <p14:creationId xmlns:p14="http://schemas.microsoft.com/office/powerpoint/2010/main" val="77556761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390878-397B-4D3F-9E68-CC15A222AD7E}"/>
              </a:ext>
            </a:extLst>
          </p:cNvPr>
          <p:cNvSpPr>
            <a:spLocks noGrp="1"/>
          </p:cNvSpPr>
          <p:nvPr>
            <p:ph type="title"/>
          </p:nvPr>
        </p:nvSpPr>
        <p:spPr>
          <a:xfrm>
            <a:off x="506634" y="424816"/>
            <a:ext cx="10641498" cy="574766"/>
          </a:xfrm>
        </p:spPr>
        <p:txBody>
          <a:bodyPr>
            <a:normAutofit fontScale="90000"/>
          </a:bodyPr>
          <a:lstStyle/>
          <a:p>
            <a:r>
              <a:rPr lang="en-GB" dirty="0"/>
              <a:t>Chapter 6: Areas for action</a:t>
            </a:r>
          </a:p>
        </p:txBody>
      </p:sp>
      <p:sp>
        <p:nvSpPr>
          <p:cNvPr id="3" name="Content Placeholder 2">
            <a:extLst>
              <a:ext uri="{FF2B5EF4-FFF2-40B4-BE49-F238E27FC236}">
                <a16:creationId xmlns:a16="http://schemas.microsoft.com/office/drawing/2014/main" id="{A7CEBF03-42B4-4348-A5D8-24BA4DDF82D0}"/>
              </a:ext>
            </a:extLst>
          </p:cNvPr>
          <p:cNvSpPr>
            <a:spLocks noGrp="1"/>
          </p:cNvSpPr>
          <p:nvPr>
            <p:ph sz="quarter" idx="10"/>
          </p:nvPr>
        </p:nvSpPr>
        <p:spPr>
          <a:xfrm>
            <a:off x="775251" y="1363851"/>
            <a:ext cx="10641498" cy="4948717"/>
          </a:xfrm>
        </p:spPr>
        <p:txBody>
          <a:bodyPr>
            <a:normAutofit/>
          </a:bodyPr>
          <a:lstStyle/>
          <a:p>
            <a:pPr marL="0" indent="0">
              <a:buNone/>
            </a:pPr>
            <a:r>
              <a:rPr lang="en-GB" sz="2000" b="1" dirty="0"/>
              <a:t>The report highlights: </a:t>
            </a:r>
          </a:p>
          <a:p>
            <a:pPr marL="0" indent="0">
              <a:buNone/>
            </a:pPr>
            <a:endParaRPr lang="en-GB" sz="2000" b="1" dirty="0"/>
          </a:p>
          <a:p>
            <a:r>
              <a:rPr lang="en-GB" sz="2000" dirty="0"/>
              <a:t>An unacceptable lack of compassion and kindness</a:t>
            </a:r>
          </a:p>
          <a:p>
            <a:r>
              <a:rPr lang="en-GB" sz="2000" dirty="0"/>
              <a:t>A grossly flawed teamworking</a:t>
            </a:r>
          </a:p>
          <a:p>
            <a:r>
              <a:rPr lang="en-GB" sz="2000" dirty="0"/>
              <a:t>Internal and external denial</a:t>
            </a:r>
          </a:p>
          <a:p>
            <a:pPr marL="0" indent="0">
              <a:buNone/>
            </a:pPr>
            <a:endParaRPr lang="en-GB" sz="2000" dirty="0"/>
          </a:p>
          <a:p>
            <a:r>
              <a:rPr lang="en-GB" sz="2000" dirty="0"/>
              <a:t>The report has not sought to identify multiple detailed recommendations</a:t>
            </a:r>
          </a:p>
          <a:p>
            <a:r>
              <a:rPr lang="en-GB" sz="2000" dirty="0"/>
              <a:t>NHS trusts already have many recommendations and action plans resulting from previous initiatives and investigations (of which this report supports)</a:t>
            </a:r>
          </a:p>
          <a:p>
            <a:r>
              <a:rPr lang="en-GB" sz="2000" dirty="0"/>
              <a:t>Instead four broad areas for action have been identified</a:t>
            </a:r>
          </a:p>
          <a:p>
            <a:r>
              <a:rPr lang="en-GB" sz="2000" dirty="0"/>
              <a:t>None is susceptible to easy analysis or a “quick fix”</a:t>
            </a:r>
          </a:p>
          <a:p>
            <a:endParaRPr lang="en-GB" dirty="0"/>
          </a:p>
        </p:txBody>
      </p:sp>
      <p:sp>
        <p:nvSpPr>
          <p:cNvPr id="4" name="TextBox 3">
            <a:extLst>
              <a:ext uri="{FF2B5EF4-FFF2-40B4-BE49-F238E27FC236}">
                <a16:creationId xmlns:a16="http://schemas.microsoft.com/office/drawing/2014/main" id="{EC4CFD86-5487-4018-8DED-7B80E658CD61}"/>
              </a:ext>
            </a:extLst>
          </p:cNvPr>
          <p:cNvSpPr txBox="1"/>
          <p:nvPr/>
        </p:nvSpPr>
        <p:spPr>
          <a:xfrm>
            <a:off x="775250" y="6456689"/>
            <a:ext cx="7111449" cy="246221"/>
          </a:xfrm>
          <a:prstGeom prst="rect">
            <a:avLst/>
          </a:prstGeom>
          <a:noFill/>
        </p:spPr>
        <p:txBody>
          <a:bodyPr wrap="square" rtlCol="0">
            <a:spAutoFit/>
          </a:bodyPr>
          <a:lstStyle/>
          <a:p>
            <a:r>
              <a:rPr lang="en-GB" sz="1000" dirty="0">
                <a:solidFill>
                  <a:schemeClr val="bg1">
                    <a:lumMod val="65000"/>
                  </a:schemeClr>
                </a:solidFill>
              </a:rPr>
              <a:t>Reading the signals Maternity and neonatal services in East Kent – the Report of the Independent Investigation October 2022</a:t>
            </a:r>
          </a:p>
        </p:txBody>
      </p:sp>
    </p:spTree>
    <p:extLst>
      <p:ext uri="{BB962C8B-B14F-4D97-AF65-F5344CB8AC3E}">
        <p14:creationId xmlns:p14="http://schemas.microsoft.com/office/powerpoint/2010/main" val="172274773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9EDE69-7C81-4613-AA8C-AEE80C79353F}"/>
              </a:ext>
            </a:extLst>
          </p:cNvPr>
          <p:cNvSpPr>
            <a:spLocks noGrp="1"/>
          </p:cNvSpPr>
          <p:nvPr>
            <p:ph type="title"/>
          </p:nvPr>
        </p:nvSpPr>
        <p:spPr>
          <a:xfrm>
            <a:off x="495651" y="482401"/>
            <a:ext cx="10641498" cy="609408"/>
          </a:xfrm>
        </p:spPr>
        <p:txBody>
          <a:bodyPr>
            <a:noAutofit/>
          </a:bodyPr>
          <a:lstStyle/>
          <a:p>
            <a:r>
              <a:rPr lang="en-GB" sz="2800" dirty="0"/>
              <a:t>Key Action Area 1:</a:t>
            </a:r>
            <a:br>
              <a:rPr lang="en-GB" sz="2800" dirty="0"/>
            </a:br>
            <a:r>
              <a:rPr lang="en-GB" sz="2800" dirty="0"/>
              <a:t>Monitoring safe performance – finding signals among noise</a:t>
            </a:r>
          </a:p>
        </p:txBody>
      </p:sp>
      <p:sp>
        <p:nvSpPr>
          <p:cNvPr id="3" name="Content Placeholder 2">
            <a:extLst>
              <a:ext uri="{FF2B5EF4-FFF2-40B4-BE49-F238E27FC236}">
                <a16:creationId xmlns:a16="http://schemas.microsoft.com/office/drawing/2014/main" id="{547070E8-E07C-41E1-BED6-5CC863EF753A}"/>
              </a:ext>
            </a:extLst>
          </p:cNvPr>
          <p:cNvSpPr>
            <a:spLocks noGrp="1"/>
          </p:cNvSpPr>
          <p:nvPr>
            <p:ph sz="quarter" idx="10"/>
          </p:nvPr>
        </p:nvSpPr>
        <p:spPr>
          <a:xfrm>
            <a:off x="784109" y="1432290"/>
            <a:ext cx="10245336" cy="4215027"/>
          </a:xfrm>
        </p:spPr>
        <p:txBody>
          <a:bodyPr/>
          <a:lstStyle/>
          <a:p>
            <a:pPr marL="0" indent="0">
              <a:buNone/>
            </a:pPr>
            <a:endParaRPr lang="en-GB" sz="1600" b="1" dirty="0"/>
          </a:p>
          <a:p>
            <a:pPr marL="0" indent="0">
              <a:buNone/>
            </a:pPr>
            <a:r>
              <a:rPr lang="en-GB" sz="2000" b="1" dirty="0"/>
              <a:t>Recommendation 1 </a:t>
            </a:r>
          </a:p>
          <a:p>
            <a:pPr marL="0" indent="0">
              <a:buNone/>
            </a:pPr>
            <a:endParaRPr lang="en-GB" sz="2000" dirty="0"/>
          </a:p>
          <a:p>
            <a:pPr marL="0" indent="0">
              <a:buNone/>
            </a:pPr>
            <a:endParaRPr lang="en-GB" sz="2000" dirty="0"/>
          </a:p>
          <a:p>
            <a:r>
              <a:rPr lang="en-GB" sz="2000" dirty="0"/>
              <a:t>The prompt establishment of a Task Force with appropriate membership to drive the introduction of valid maternity and neonatal outcome measures capable of differentiating signals among noise to display significant trends and outliers, for mandatory national use.</a:t>
            </a:r>
          </a:p>
          <a:p>
            <a:endParaRPr lang="en-GB" dirty="0"/>
          </a:p>
        </p:txBody>
      </p:sp>
      <p:sp>
        <p:nvSpPr>
          <p:cNvPr id="4" name="TextBox 3">
            <a:extLst>
              <a:ext uri="{FF2B5EF4-FFF2-40B4-BE49-F238E27FC236}">
                <a16:creationId xmlns:a16="http://schemas.microsoft.com/office/drawing/2014/main" id="{7E7AFA76-8076-4AB7-A2E4-F24086FEE56B}"/>
              </a:ext>
            </a:extLst>
          </p:cNvPr>
          <p:cNvSpPr txBox="1"/>
          <p:nvPr/>
        </p:nvSpPr>
        <p:spPr>
          <a:xfrm>
            <a:off x="685800" y="6456689"/>
            <a:ext cx="7200900" cy="246221"/>
          </a:xfrm>
          <a:prstGeom prst="rect">
            <a:avLst/>
          </a:prstGeom>
          <a:noFill/>
        </p:spPr>
        <p:txBody>
          <a:bodyPr wrap="square" rtlCol="0">
            <a:spAutoFit/>
          </a:bodyPr>
          <a:lstStyle/>
          <a:p>
            <a:r>
              <a:rPr lang="en-GB" sz="1000" dirty="0">
                <a:solidFill>
                  <a:schemeClr val="bg1">
                    <a:lumMod val="65000"/>
                  </a:schemeClr>
                </a:solidFill>
              </a:rPr>
              <a:t>Reading the signals Maternity and neonatal services in East Kent – the Report of the Independent Investigation October 2022</a:t>
            </a:r>
          </a:p>
        </p:txBody>
      </p:sp>
    </p:spTree>
    <p:extLst>
      <p:ext uri="{BB962C8B-B14F-4D97-AF65-F5344CB8AC3E}">
        <p14:creationId xmlns:p14="http://schemas.microsoft.com/office/powerpoint/2010/main" val="352213842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E56209-ACE3-4527-81CA-3CD10CD95051}"/>
              </a:ext>
            </a:extLst>
          </p:cNvPr>
          <p:cNvSpPr>
            <a:spLocks noGrp="1"/>
          </p:cNvSpPr>
          <p:nvPr>
            <p:ph type="title"/>
          </p:nvPr>
        </p:nvSpPr>
        <p:spPr>
          <a:xfrm>
            <a:off x="304341" y="409254"/>
            <a:ext cx="11294222" cy="1074090"/>
          </a:xfrm>
        </p:spPr>
        <p:txBody>
          <a:bodyPr>
            <a:normAutofit/>
          </a:bodyPr>
          <a:lstStyle/>
          <a:p>
            <a:r>
              <a:rPr lang="en-GB" sz="2800" dirty="0"/>
              <a:t>Key Action Area 2: </a:t>
            </a:r>
            <a:br>
              <a:rPr lang="en-GB" sz="2800" dirty="0"/>
            </a:br>
            <a:r>
              <a:rPr lang="en-GB" sz="2800" dirty="0"/>
              <a:t>Standards of clinical behaviour - technical care is not enough</a:t>
            </a:r>
          </a:p>
        </p:txBody>
      </p:sp>
      <p:sp>
        <p:nvSpPr>
          <p:cNvPr id="3" name="Content Placeholder 2">
            <a:extLst>
              <a:ext uri="{FF2B5EF4-FFF2-40B4-BE49-F238E27FC236}">
                <a16:creationId xmlns:a16="http://schemas.microsoft.com/office/drawing/2014/main" id="{F6F4569C-9716-405A-A5E7-162CB9E568D8}"/>
              </a:ext>
            </a:extLst>
          </p:cNvPr>
          <p:cNvSpPr>
            <a:spLocks noGrp="1"/>
          </p:cNvSpPr>
          <p:nvPr>
            <p:ph sz="quarter" idx="10"/>
          </p:nvPr>
        </p:nvSpPr>
        <p:spPr>
          <a:xfrm>
            <a:off x="784109" y="1635072"/>
            <a:ext cx="10245335" cy="4276630"/>
          </a:xfrm>
        </p:spPr>
        <p:txBody>
          <a:bodyPr/>
          <a:lstStyle/>
          <a:p>
            <a:pPr marL="0" indent="0">
              <a:buNone/>
            </a:pPr>
            <a:r>
              <a:rPr lang="en-GB" sz="2000" b="1" dirty="0"/>
              <a:t>Recommendation 2</a:t>
            </a:r>
          </a:p>
          <a:p>
            <a:pPr marL="0" indent="0">
              <a:buNone/>
            </a:pPr>
            <a:endParaRPr lang="en-GB" sz="2000" dirty="0"/>
          </a:p>
          <a:p>
            <a:r>
              <a:rPr lang="en-GB" sz="2000" dirty="0"/>
              <a:t>Those responsible for undergraduate, postgraduate and continuing clinical education be commissioned to report on how compassionate care can best be embedded into practice and sustained through lifelong learning. </a:t>
            </a:r>
          </a:p>
          <a:p>
            <a:pPr marL="0" indent="0">
              <a:buNone/>
            </a:pPr>
            <a:endParaRPr lang="en-GB" sz="2000" dirty="0"/>
          </a:p>
          <a:p>
            <a:r>
              <a:rPr lang="en-GB" sz="2000" dirty="0"/>
              <a:t>Relevant bodies, including Royal Colleges, professional regulators and employers, be commissioned to report on how the oversight and direction of clinicians can be improved, with nationally agreed standards of professional behaviour and appropriate sanctions for non-compliance</a:t>
            </a:r>
          </a:p>
          <a:p>
            <a:endParaRPr lang="en-GB" dirty="0"/>
          </a:p>
        </p:txBody>
      </p:sp>
      <p:sp>
        <p:nvSpPr>
          <p:cNvPr id="4" name="TextBox 3">
            <a:extLst>
              <a:ext uri="{FF2B5EF4-FFF2-40B4-BE49-F238E27FC236}">
                <a16:creationId xmlns:a16="http://schemas.microsoft.com/office/drawing/2014/main" id="{BCC03625-D398-4F7B-99C4-7B9D7CD5055C}"/>
              </a:ext>
            </a:extLst>
          </p:cNvPr>
          <p:cNvSpPr txBox="1"/>
          <p:nvPr/>
        </p:nvSpPr>
        <p:spPr>
          <a:xfrm>
            <a:off x="695324" y="6456689"/>
            <a:ext cx="7191375" cy="246221"/>
          </a:xfrm>
          <a:prstGeom prst="rect">
            <a:avLst/>
          </a:prstGeom>
          <a:noFill/>
        </p:spPr>
        <p:txBody>
          <a:bodyPr wrap="square" rtlCol="0">
            <a:spAutoFit/>
          </a:bodyPr>
          <a:lstStyle/>
          <a:p>
            <a:r>
              <a:rPr lang="en-GB" sz="1000" dirty="0">
                <a:solidFill>
                  <a:schemeClr val="bg1">
                    <a:lumMod val="65000"/>
                  </a:schemeClr>
                </a:solidFill>
              </a:rPr>
              <a:t>Reading the signals Maternity and neonatal services in East Kent – the Report of the Independent Investigation October 2022</a:t>
            </a:r>
          </a:p>
        </p:txBody>
      </p:sp>
    </p:spTree>
    <p:extLst>
      <p:ext uri="{BB962C8B-B14F-4D97-AF65-F5344CB8AC3E}">
        <p14:creationId xmlns:p14="http://schemas.microsoft.com/office/powerpoint/2010/main" val="42807671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25C356-E57D-4EC5-BA52-CF434FA9742A}"/>
              </a:ext>
            </a:extLst>
          </p:cNvPr>
          <p:cNvSpPr>
            <a:spLocks noGrp="1"/>
          </p:cNvSpPr>
          <p:nvPr>
            <p:ph type="title"/>
          </p:nvPr>
        </p:nvSpPr>
        <p:spPr>
          <a:xfrm>
            <a:off x="505403" y="579036"/>
            <a:ext cx="11033572" cy="478972"/>
          </a:xfrm>
        </p:spPr>
        <p:txBody>
          <a:bodyPr>
            <a:noAutofit/>
          </a:bodyPr>
          <a:lstStyle/>
          <a:p>
            <a:r>
              <a:rPr lang="en-GB" sz="2800" dirty="0"/>
              <a:t>Key Action Area 3: </a:t>
            </a:r>
            <a:br>
              <a:rPr lang="en-GB" sz="2800" dirty="0"/>
            </a:br>
            <a:r>
              <a:rPr lang="en-GB" sz="2800" dirty="0"/>
              <a:t>Flawed teamworking -pulling in different directions</a:t>
            </a:r>
          </a:p>
        </p:txBody>
      </p:sp>
      <p:sp>
        <p:nvSpPr>
          <p:cNvPr id="3" name="Content Placeholder 2">
            <a:extLst>
              <a:ext uri="{FF2B5EF4-FFF2-40B4-BE49-F238E27FC236}">
                <a16:creationId xmlns:a16="http://schemas.microsoft.com/office/drawing/2014/main" id="{D0118788-CEB9-4E94-847B-E581DD7E62B2}"/>
              </a:ext>
            </a:extLst>
          </p:cNvPr>
          <p:cNvSpPr>
            <a:spLocks noGrp="1"/>
          </p:cNvSpPr>
          <p:nvPr>
            <p:ph sz="quarter" idx="10"/>
          </p:nvPr>
        </p:nvSpPr>
        <p:spPr>
          <a:xfrm>
            <a:off x="702422" y="1673336"/>
            <a:ext cx="10189457" cy="4783353"/>
          </a:xfrm>
        </p:spPr>
        <p:txBody>
          <a:bodyPr>
            <a:normAutofit/>
          </a:bodyPr>
          <a:lstStyle/>
          <a:p>
            <a:pPr marL="0" indent="0">
              <a:buNone/>
            </a:pPr>
            <a:r>
              <a:rPr lang="en-GB" sz="2000" b="1" dirty="0"/>
              <a:t>Recommendation 3</a:t>
            </a:r>
          </a:p>
          <a:p>
            <a:endParaRPr lang="en-GB" sz="2000" dirty="0"/>
          </a:p>
          <a:p>
            <a:r>
              <a:rPr lang="en-GB" sz="2000" dirty="0"/>
              <a:t>Relevant bodies, including the Royal College of Obstetricians and Gynaecologists, the Royal College of Midwives and the Royal College of Paediatrics and Child Health, be charged with reporting on how teamworking in maternity and neonatal care can be improved, with particular reference to establishing common purpose, objectives and training from the outset. </a:t>
            </a:r>
          </a:p>
          <a:p>
            <a:endParaRPr lang="en-GB" sz="2000" dirty="0"/>
          </a:p>
          <a:p>
            <a:r>
              <a:rPr lang="en-GB" sz="2000" dirty="0"/>
              <a:t>Relevant bodies, including Health Education England, Royal Colleges and employers, be commissioned to report on the employment and training of junior doctors to improve support, teamworking and development.</a:t>
            </a:r>
          </a:p>
          <a:p>
            <a:endParaRPr lang="en-GB" dirty="0"/>
          </a:p>
        </p:txBody>
      </p:sp>
      <p:sp>
        <p:nvSpPr>
          <p:cNvPr id="4" name="TextBox 3">
            <a:extLst>
              <a:ext uri="{FF2B5EF4-FFF2-40B4-BE49-F238E27FC236}">
                <a16:creationId xmlns:a16="http://schemas.microsoft.com/office/drawing/2014/main" id="{C633B24B-1231-4E1C-8363-7D9F24B3CAEB}"/>
              </a:ext>
            </a:extLst>
          </p:cNvPr>
          <p:cNvSpPr txBox="1"/>
          <p:nvPr/>
        </p:nvSpPr>
        <p:spPr>
          <a:xfrm>
            <a:off x="775250" y="6456689"/>
            <a:ext cx="7111449" cy="246221"/>
          </a:xfrm>
          <a:prstGeom prst="rect">
            <a:avLst/>
          </a:prstGeom>
          <a:noFill/>
        </p:spPr>
        <p:txBody>
          <a:bodyPr wrap="square" rtlCol="0">
            <a:spAutoFit/>
          </a:bodyPr>
          <a:lstStyle/>
          <a:p>
            <a:r>
              <a:rPr lang="en-GB" sz="1000" dirty="0">
                <a:solidFill>
                  <a:schemeClr val="bg1">
                    <a:lumMod val="65000"/>
                  </a:schemeClr>
                </a:solidFill>
              </a:rPr>
              <a:t>Reading the signals Maternity and neonatal services in East Kent – the Report of the Independent Investigation October 2022</a:t>
            </a:r>
          </a:p>
        </p:txBody>
      </p:sp>
    </p:spTree>
    <p:extLst>
      <p:ext uri="{BB962C8B-B14F-4D97-AF65-F5344CB8AC3E}">
        <p14:creationId xmlns:p14="http://schemas.microsoft.com/office/powerpoint/2010/main" val="72297868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27E1C2-1DB0-4E45-85CE-AE6E3D819D78}"/>
              </a:ext>
            </a:extLst>
          </p:cNvPr>
          <p:cNvSpPr>
            <a:spLocks noGrp="1"/>
          </p:cNvSpPr>
          <p:nvPr>
            <p:ph type="title"/>
          </p:nvPr>
        </p:nvSpPr>
        <p:spPr>
          <a:xfrm>
            <a:off x="570505" y="530559"/>
            <a:ext cx="11050989" cy="670560"/>
          </a:xfrm>
        </p:spPr>
        <p:txBody>
          <a:bodyPr>
            <a:noAutofit/>
          </a:bodyPr>
          <a:lstStyle/>
          <a:p>
            <a:r>
              <a:rPr lang="en-GB" sz="2800" dirty="0"/>
              <a:t>Key Action Area 4: </a:t>
            </a:r>
            <a:br>
              <a:rPr lang="en-GB" sz="2800" dirty="0"/>
            </a:br>
            <a:r>
              <a:rPr lang="en-GB" sz="2800" dirty="0"/>
              <a:t>Organisational behaviour -looking good while doing badly</a:t>
            </a:r>
          </a:p>
        </p:txBody>
      </p:sp>
      <p:sp>
        <p:nvSpPr>
          <p:cNvPr id="3" name="Content Placeholder 2">
            <a:extLst>
              <a:ext uri="{FF2B5EF4-FFF2-40B4-BE49-F238E27FC236}">
                <a16:creationId xmlns:a16="http://schemas.microsoft.com/office/drawing/2014/main" id="{B5E828A9-C684-4E54-8870-1F1B49E85C32}"/>
              </a:ext>
            </a:extLst>
          </p:cNvPr>
          <p:cNvSpPr>
            <a:spLocks noGrp="1"/>
          </p:cNvSpPr>
          <p:nvPr>
            <p:ph sz="quarter" idx="10"/>
          </p:nvPr>
        </p:nvSpPr>
        <p:spPr>
          <a:xfrm>
            <a:off x="775250" y="1623482"/>
            <a:ext cx="10415268" cy="4659041"/>
          </a:xfrm>
        </p:spPr>
        <p:txBody>
          <a:bodyPr>
            <a:normAutofit/>
          </a:bodyPr>
          <a:lstStyle/>
          <a:p>
            <a:pPr marL="0" indent="0">
              <a:buNone/>
            </a:pPr>
            <a:r>
              <a:rPr lang="en-GB" sz="2000" b="1" dirty="0"/>
              <a:t>Recommendation 4 </a:t>
            </a:r>
          </a:p>
          <a:p>
            <a:pPr marL="0" indent="0">
              <a:buNone/>
            </a:pPr>
            <a:endParaRPr lang="en-GB" sz="2000" b="1" dirty="0"/>
          </a:p>
          <a:p>
            <a:r>
              <a:rPr lang="en-GB" sz="2000" dirty="0"/>
              <a:t>The Government reconsider bringing forward a bill placing a duty on public bodies not to deny, deflect and conceal information from families and other bodies. </a:t>
            </a:r>
          </a:p>
          <a:p>
            <a:endParaRPr lang="en-GB" sz="2000" dirty="0"/>
          </a:p>
          <a:p>
            <a:r>
              <a:rPr lang="en-GB" sz="2000" dirty="0"/>
              <a:t>Trusts be required to review their approach to reputation management and to ensuring there is proper representation of maternity care on their boards. </a:t>
            </a:r>
          </a:p>
          <a:p>
            <a:endParaRPr lang="en-GB" sz="2000" dirty="0"/>
          </a:p>
          <a:p>
            <a:r>
              <a:rPr lang="en-GB" sz="2000" dirty="0"/>
              <a:t>NHSE reconsider its approach to poorly performing trusts, with particular reference to leadership.</a:t>
            </a:r>
          </a:p>
          <a:p>
            <a:endParaRPr lang="en-GB" dirty="0"/>
          </a:p>
        </p:txBody>
      </p:sp>
      <p:sp>
        <p:nvSpPr>
          <p:cNvPr id="4" name="TextBox 3">
            <a:extLst>
              <a:ext uri="{FF2B5EF4-FFF2-40B4-BE49-F238E27FC236}">
                <a16:creationId xmlns:a16="http://schemas.microsoft.com/office/drawing/2014/main" id="{2CED83DE-17ED-43BC-97D9-AB1F16F16252}"/>
              </a:ext>
            </a:extLst>
          </p:cNvPr>
          <p:cNvSpPr txBox="1"/>
          <p:nvPr/>
        </p:nvSpPr>
        <p:spPr>
          <a:xfrm>
            <a:off x="775250" y="6456689"/>
            <a:ext cx="7111450" cy="246221"/>
          </a:xfrm>
          <a:prstGeom prst="rect">
            <a:avLst/>
          </a:prstGeom>
          <a:noFill/>
        </p:spPr>
        <p:txBody>
          <a:bodyPr wrap="square" rtlCol="0">
            <a:spAutoFit/>
          </a:bodyPr>
          <a:lstStyle/>
          <a:p>
            <a:r>
              <a:rPr lang="en-GB" sz="1000" dirty="0">
                <a:solidFill>
                  <a:schemeClr val="bg1">
                    <a:lumMod val="65000"/>
                  </a:schemeClr>
                </a:solidFill>
              </a:rPr>
              <a:t>Reading the signals Maternity and neonatal services in East Kent – the Report of the Independent Investigation October 2022</a:t>
            </a:r>
          </a:p>
        </p:txBody>
      </p:sp>
    </p:spTree>
    <p:extLst>
      <p:ext uri="{BB962C8B-B14F-4D97-AF65-F5344CB8AC3E}">
        <p14:creationId xmlns:p14="http://schemas.microsoft.com/office/powerpoint/2010/main" val="211041268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D383EE-E71A-4389-B8EF-EF3288FC28B6}"/>
              </a:ext>
            </a:extLst>
          </p:cNvPr>
          <p:cNvSpPr>
            <a:spLocks noGrp="1"/>
          </p:cNvSpPr>
          <p:nvPr>
            <p:ph type="title"/>
          </p:nvPr>
        </p:nvSpPr>
        <p:spPr>
          <a:xfrm>
            <a:off x="695324" y="411968"/>
            <a:ext cx="10641498" cy="414201"/>
          </a:xfrm>
        </p:spPr>
        <p:txBody>
          <a:bodyPr>
            <a:normAutofit fontScale="90000"/>
          </a:bodyPr>
          <a:lstStyle/>
          <a:p>
            <a:r>
              <a:rPr lang="en-GB" dirty="0"/>
              <a:t>Recommendation 5</a:t>
            </a:r>
          </a:p>
        </p:txBody>
      </p:sp>
      <p:sp>
        <p:nvSpPr>
          <p:cNvPr id="3" name="Content Placeholder 2">
            <a:extLst>
              <a:ext uri="{FF2B5EF4-FFF2-40B4-BE49-F238E27FC236}">
                <a16:creationId xmlns:a16="http://schemas.microsoft.com/office/drawing/2014/main" id="{1714D30E-C39E-497F-8251-AC7E80AC3A43}"/>
              </a:ext>
            </a:extLst>
          </p:cNvPr>
          <p:cNvSpPr>
            <a:spLocks noGrp="1"/>
          </p:cNvSpPr>
          <p:nvPr>
            <p:ph sz="quarter" idx="10"/>
          </p:nvPr>
        </p:nvSpPr>
        <p:spPr>
          <a:xfrm>
            <a:off x="759067" y="1641531"/>
            <a:ext cx="10124721" cy="3999797"/>
          </a:xfrm>
        </p:spPr>
        <p:txBody>
          <a:bodyPr/>
          <a:lstStyle/>
          <a:p>
            <a:pPr marL="0" indent="0">
              <a:buNone/>
            </a:pPr>
            <a:r>
              <a:rPr lang="en-GB" sz="2000" b="1" dirty="0"/>
              <a:t>Recommendation 5 (specifically for East Kent)  </a:t>
            </a:r>
          </a:p>
          <a:p>
            <a:endParaRPr lang="en-GB" sz="2000" dirty="0"/>
          </a:p>
          <a:p>
            <a:r>
              <a:rPr lang="en-GB" sz="2000" dirty="0"/>
              <a:t>The Trust accept the reality of these findings; acknowledge in full the unnecessary harm that has been caused; and embark on a restorative process addressing the problems identified, in partnership with families, publicly and with external input.</a:t>
            </a:r>
          </a:p>
          <a:p>
            <a:endParaRPr lang="en-GB" dirty="0"/>
          </a:p>
        </p:txBody>
      </p:sp>
      <p:sp>
        <p:nvSpPr>
          <p:cNvPr id="4" name="TextBox 3">
            <a:extLst>
              <a:ext uri="{FF2B5EF4-FFF2-40B4-BE49-F238E27FC236}">
                <a16:creationId xmlns:a16="http://schemas.microsoft.com/office/drawing/2014/main" id="{93BDE628-5C1C-4210-8AF0-2FDE2DB0E681}"/>
              </a:ext>
            </a:extLst>
          </p:cNvPr>
          <p:cNvSpPr txBox="1"/>
          <p:nvPr/>
        </p:nvSpPr>
        <p:spPr>
          <a:xfrm>
            <a:off x="695324" y="6456690"/>
            <a:ext cx="7191375" cy="246221"/>
          </a:xfrm>
          <a:prstGeom prst="rect">
            <a:avLst/>
          </a:prstGeom>
          <a:noFill/>
        </p:spPr>
        <p:txBody>
          <a:bodyPr wrap="square" rtlCol="0">
            <a:spAutoFit/>
          </a:bodyPr>
          <a:lstStyle/>
          <a:p>
            <a:r>
              <a:rPr lang="en-GB" sz="1000" dirty="0">
                <a:solidFill>
                  <a:schemeClr val="bg1">
                    <a:lumMod val="65000"/>
                  </a:schemeClr>
                </a:solidFill>
              </a:rPr>
              <a:t>Reading the signals Maternity and neonatal services in East Kent – the Report of the Independent Investigation October 2022</a:t>
            </a:r>
          </a:p>
        </p:txBody>
      </p:sp>
    </p:spTree>
    <p:extLst>
      <p:ext uri="{BB962C8B-B14F-4D97-AF65-F5344CB8AC3E}">
        <p14:creationId xmlns:p14="http://schemas.microsoft.com/office/powerpoint/2010/main" val="1518968757"/>
      </p:ext>
    </p:extLst>
  </p:cSld>
  <p:clrMapOvr>
    <a:masterClrMapping/>
  </p:clrMapOvr>
</p:sld>
</file>

<file path=ppt/theme/theme1.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cccaf3ac-2de9-44d4-aa31-54302fceb5f7" xsi:nil="true"/>
    <lcf76f155ced4ddcb4097134ff3c332f xmlns="34a9c9f8-befb-41ec-84d9-a909a90b1e8e">
      <Terms xmlns="http://schemas.microsoft.com/office/infopath/2007/PartnerControls"/>
    </lcf76f155ced4ddcb4097134ff3c332f>
    <_ip_UnifiedCompliancePolicyUIAction xmlns="http://schemas.microsoft.com/sharepoint/v3" xsi:nil="true"/>
    <_ip_UnifiedCompliancePolicyProperties xmlns="http://schemas.microsoft.com/sharepoint/v3" xsi:nil="true"/>
    <Review_x0020_Date xmlns="34a9c9f8-befb-41ec-84d9-a909a90b1e8e"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50B09876B9D9A44880C3923B0E0D46CF" ma:contentTypeVersion="24" ma:contentTypeDescription="Create a new document." ma:contentTypeScope="" ma:versionID="7c138dd679a3156eaa7eaaa6ee87292e">
  <xsd:schema xmlns:xsd="http://www.w3.org/2001/XMLSchema" xmlns:xs="http://www.w3.org/2001/XMLSchema" xmlns:p="http://schemas.microsoft.com/office/2006/metadata/properties" xmlns:ns1="http://schemas.microsoft.com/sharepoint/v3" xmlns:ns2="f38051a3-5669-4221-a34e-18355f7ea317" xmlns:ns3="34a9c9f8-befb-41ec-84d9-a909a90b1e8e" xmlns:ns4="cccaf3ac-2de9-44d4-aa31-54302fceb5f7" targetNamespace="http://schemas.microsoft.com/office/2006/metadata/properties" ma:root="true" ma:fieldsID="5d033d013d5c4befdb23781c151a8952" ns1:_="" ns2:_="" ns3:_="" ns4:_="">
    <xsd:import namespace="http://schemas.microsoft.com/sharepoint/v3"/>
    <xsd:import namespace="f38051a3-5669-4221-a34e-18355f7ea317"/>
    <xsd:import namespace="34a9c9f8-befb-41ec-84d9-a909a90b1e8e"/>
    <xsd:import namespace="cccaf3ac-2de9-44d4-aa31-54302fceb5f7"/>
    <xsd:element name="properties">
      <xsd:complexType>
        <xsd:sequence>
          <xsd:element name="documentManagement">
            <xsd:complexType>
              <xsd:all>
                <xsd:element ref="ns2:SharedWithUsers" minOccurs="0"/>
                <xsd:element ref="ns2:SharedWithDetails" minOccurs="0"/>
                <xsd:element ref="ns3:MediaServiceMetadata" minOccurs="0"/>
                <xsd:element ref="ns3:MediaServiceFastMetadata" minOccurs="0"/>
                <xsd:element ref="ns3:MediaServiceAutoKeyPoints" minOccurs="0"/>
                <xsd:element ref="ns3:MediaServiceKeyPoints" minOccurs="0"/>
                <xsd:element ref="ns1:_ip_UnifiedCompliancePolicyProperties" minOccurs="0"/>
                <xsd:element ref="ns1:_ip_UnifiedCompliancePolicyUIAction" minOccurs="0"/>
                <xsd:element ref="ns3:Review_x0020_Date" minOccurs="0"/>
                <xsd:element ref="ns3:MediaServiceAutoTags" minOccurs="0"/>
                <xsd:element ref="ns3:MediaServiceOCR" minOccurs="0"/>
                <xsd:element ref="ns3:MediaServiceGenerationTime" minOccurs="0"/>
                <xsd:element ref="ns3:MediaServiceEventHashCode" minOccurs="0"/>
                <xsd:element ref="ns3:MediaServiceDateTaken" minOccurs="0"/>
                <xsd:element ref="ns3:MediaLengthInSeconds" minOccurs="0"/>
                <xsd:element ref="ns3:lcf76f155ced4ddcb4097134ff3c332f" minOccurs="0"/>
                <xsd:element ref="ns4: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14" nillable="true" ma:displayName="Unified Compliance Policy Properties" ma:hidden="true" ma:internalName="_ip_UnifiedCompliancePolicyProperties">
      <xsd:simpleType>
        <xsd:restriction base="dms:Note"/>
      </xsd:simpleType>
    </xsd:element>
    <xsd:element name="_ip_UnifiedCompliancePolicyUIAction" ma:index="15"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f38051a3-5669-4221-a34e-18355f7ea317"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34a9c9f8-befb-41ec-84d9-a909a90b1e8e" elementFormDefault="qualified">
    <xsd:import namespace="http://schemas.microsoft.com/office/2006/documentManagement/types"/>
    <xsd:import namespace="http://schemas.microsoft.com/office/infopath/2007/PartnerControls"/>
    <xsd:element name="MediaServiceMetadata" ma:index="10" nillable="true" ma:displayName="MediaServiceMetadata" ma:hidden="true" ma:internalName="MediaServiceMetadata" ma:readOnly="true">
      <xsd:simpleType>
        <xsd:restriction base="dms:Note"/>
      </xsd:simpleType>
    </xsd:element>
    <xsd:element name="MediaServiceFastMetadata" ma:index="11" nillable="true" ma:displayName="MediaServiceFastMetadata" ma:hidden="true" ma:internalName="MediaServiceFastMetadata" ma:readOnly="true">
      <xsd:simpleType>
        <xsd:restriction base="dms:Note"/>
      </xsd:simpleType>
    </xsd:element>
    <xsd:element name="MediaServiceAutoKeyPoints" ma:index="12" nillable="true" ma:displayName="MediaServiceAutoKeyPoints" ma:hidden="true" ma:internalName="MediaServiceAutoKeyPoints" ma:readOnly="true">
      <xsd:simpleType>
        <xsd:restriction base="dms:Note"/>
      </xsd:simpleType>
    </xsd:element>
    <xsd:element name="MediaServiceKeyPoints" ma:index="13" nillable="true" ma:displayName="KeyPoints" ma:internalName="MediaServiceKeyPoints" ma:readOnly="true">
      <xsd:simpleType>
        <xsd:restriction base="dms:Note">
          <xsd:maxLength value="255"/>
        </xsd:restriction>
      </xsd:simpleType>
    </xsd:element>
    <xsd:element name="Review_x0020_Date" ma:index="16" nillable="true" ma:displayName="Review date" ma:indexed="true" ma:internalName="Review_x0020_Date">
      <xsd:simpleType>
        <xsd:restriction base="dms:Text"/>
      </xsd:simpleType>
    </xsd:element>
    <xsd:element name="MediaServiceAutoTags" ma:index="17" nillable="true" ma:displayName="Tags" ma:internalName="MediaServiceAutoTags" ma:readOnly="true">
      <xsd:simpleType>
        <xsd:restriction base="dms:Text"/>
      </xsd:simpleType>
    </xsd:element>
    <xsd:element name="MediaServiceOCR" ma:index="18" nillable="true" ma:displayName="Extracted Text" ma:internalName="MediaServiceOCR" ma:readOnly="true">
      <xsd:simpleType>
        <xsd:restriction base="dms:Note">
          <xsd:maxLength value="255"/>
        </xsd:restriction>
      </xsd:simpleType>
    </xsd:element>
    <xsd:element name="MediaServiceGenerationTime" ma:index="19" nillable="true" ma:displayName="MediaServiceGenerationTime" ma:hidden="true" ma:internalName="MediaServiceGenerationTime" ma:readOnly="true">
      <xsd:simpleType>
        <xsd:restriction base="dms:Text"/>
      </xsd:simpleType>
    </xsd:element>
    <xsd:element name="MediaServiceEventHashCode" ma:index="20" nillable="true" ma:displayName="MediaServiceEventHashCode" ma:hidden="true" ma:internalName="MediaServiceEventHashCode" ma:readOnly="true">
      <xsd:simpleType>
        <xsd:restriction base="dms:Text"/>
      </xsd:simpleType>
    </xsd:element>
    <xsd:element name="MediaServiceDateTaken" ma:index="21" nillable="true" ma:displayName="MediaServiceDateTaken" ma:hidden="true" ma:internalName="MediaServiceDateTaken" ma:readOnly="true">
      <xsd:simpleType>
        <xsd:restriction base="dms:Text"/>
      </xsd:simpleType>
    </xsd:element>
    <xsd:element name="MediaLengthInSeconds" ma:index="22" nillable="true" ma:displayName="MediaLengthInSeconds" ma:hidden="true" ma:internalName="MediaLengthInSeconds" ma:readOnly="true">
      <xsd:simpleType>
        <xsd:restriction base="dms:Unknown"/>
      </xsd:simpleType>
    </xsd:element>
    <xsd:element name="lcf76f155ced4ddcb4097134ff3c332f" ma:index="24" nillable="true" ma:taxonomy="true" ma:internalName="lcf76f155ced4ddcb4097134ff3c332f" ma:taxonomyFieldName="MediaServiceImageTags" ma:displayName="Image Tags" ma:readOnly="false" ma:fieldId="{5cf76f15-5ced-4ddc-b409-7134ff3c332f}" ma:taxonomyMulti="true" ma:sspId="443b0bdb-28a8-4814-9fb9-624c17c095fc"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cccaf3ac-2de9-44d4-aa31-54302fceb5f7" elementFormDefault="qualified">
    <xsd:import namespace="http://schemas.microsoft.com/office/2006/documentManagement/types"/>
    <xsd:import namespace="http://schemas.microsoft.com/office/infopath/2007/PartnerControls"/>
    <xsd:element name="TaxCatchAll" ma:index="25" nillable="true" ma:displayName="Taxonomy Catch All Column" ma:hidden="true" ma:list="{cf9638f4-b8ed-447c-a383-7783bbbbb0d6}" ma:internalName="TaxCatchAll" ma:showField="CatchAllData" ma:web="d83174ee-98ec-4b9f-8269-db6d0c386c00">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A4D9FD49-C1C5-400A-B04D-90A236984D1F}">
  <ds:schemaRefs>
    <ds:schemaRef ds:uri="34a9c9f8-befb-41ec-84d9-a909a90b1e8e"/>
    <ds:schemaRef ds:uri="5d66da30-c57e-467e-bd92-94ce3dcc2d9c"/>
    <ds:schemaRef ds:uri="cccaf3ac-2de9-44d4-aa31-54302fceb5f7"/>
    <ds:schemaRef ds:uri="f90e7bc6-a3db-487f-b513-bfabef5bed32"/>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microsoft.com/sharepoint/v3"/>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A6333066-D95F-4DC9-8F45-8431A5C3C76B}">
  <ds:schemaRefs>
    <ds:schemaRef ds:uri="http://schemas.microsoft.com/sharepoint/v3/contenttype/forms"/>
  </ds:schemaRefs>
</ds:datastoreItem>
</file>

<file path=customXml/itemProps3.xml><?xml version="1.0" encoding="utf-8"?>
<ds:datastoreItem xmlns:ds="http://schemas.openxmlformats.org/officeDocument/2006/customXml" ds:itemID="{1B8C17B7-A1F1-424F-91DE-46E919A3DA57}">
  <ds:schemaRefs>
    <ds:schemaRef ds:uri="34a9c9f8-befb-41ec-84d9-a909a90b1e8e"/>
    <ds:schemaRef ds:uri="cccaf3ac-2de9-44d4-aa31-54302fceb5f7"/>
    <ds:schemaRef ds:uri="f38051a3-5669-4221-a34e-18355f7ea317"/>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microsoft.com/sharepoint/v3"/>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emplate/>
  <TotalTime>1104</TotalTime>
  <Words>3192</Words>
  <Application>Microsoft Office PowerPoint</Application>
  <PresentationFormat>Widescreen</PresentationFormat>
  <Paragraphs>272</Paragraphs>
  <Slides>16</Slides>
  <Notes>7</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16</vt:i4>
      </vt:variant>
    </vt:vector>
  </HeadingPairs>
  <TitlesOfParts>
    <vt:vector size="21" baseType="lpstr">
      <vt:lpstr>Arial</vt:lpstr>
      <vt:lpstr>Calibri</vt:lpstr>
      <vt:lpstr>Calibri Light</vt:lpstr>
      <vt:lpstr>Courier New</vt:lpstr>
      <vt:lpstr>Custom Design</vt:lpstr>
      <vt:lpstr>Reading the signals Maternity and neonatal services in East Kent – the Report of the Independent Investigation</vt:lpstr>
      <vt:lpstr>Chapter 1:  Missed opportunities at East Kent - Investigation findings</vt:lpstr>
      <vt:lpstr>8 Missed opportunities</vt:lpstr>
      <vt:lpstr>4 Key areas for action</vt:lpstr>
      <vt:lpstr>Chapter 2:  The Panel’s assessment of the clinical care provided</vt:lpstr>
      <vt:lpstr>Chapter 3: The wider experience of the families</vt:lpstr>
      <vt:lpstr>Chapter 4:  What we have heard from staff and others</vt:lpstr>
      <vt:lpstr>Chapter 5: How the Trust acted and the engagement of regulators</vt:lpstr>
      <vt:lpstr>Chapter 5: How the Trust acted and the engagement of regulators</vt:lpstr>
      <vt:lpstr>Chapter 5: How the Trust acted and the engagement of regulators</vt:lpstr>
      <vt:lpstr>Chapter 6: Areas for action</vt:lpstr>
      <vt:lpstr>Key Action Area 1: Monitoring safe performance – finding signals among noise</vt:lpstr>
      <vt:lpstr>Key Action Area 2:  Standards of clinical behaviour - technical care is not enough</vt:lpstr>
      <vt:lpstr>Key Action Area 3:  Flawed teamworking -pulling in different directions</vt:lpstr>
      <vt:lpstr>Key Action Area 4:  Organisational behaviour -looking good while doing badly</vt:lpstr>
      <vt:lpstr>Recommendation 5</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 16.9</dc:title>
  <dc:creator>Craig Sanderson</dc:creator>
  <cp:lastModifiedBy>WILSON, Vanessa (NHS LANCASHIRE AND SOUTH CUMBRIA INTEGRATED CARE BOARD)</cp:lastModifiedBy>
  <cp:revision>12</cp:revision>
  <dcterms:created xsi:type="dcterms:W3CDTF">2017-05-03T08:06:17Z</dcterms:created>
  <dcterms:modified xsi:type="dcterms:W3CDTF">2022-11-21T10:20:50Z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0x01010050B09876B9D9A44880C3923B0E0D46CF</vt:lpwstr>
  </property>
  <property fmtid="{D5CDD505-2E9C-101B-9397-08002B2CF9AE}" pid="3" name="TaxKeyword">
    <vt:lpwstr/>
  </property>
  <property fmtid="{D5CDD505-2E9C-101B-9397-08002B2CF9AE}" pid="4" name="Subject0">
    <vt:lpwstr/>
  </property>
  <property fmtid="{D5CDD505-2E9C-101B-9397-08002B2CF9AE}" pid="5" name="Document type0">
    <vt:lpwstr/>
  </property>
  <property fmtid="{D5CDD505-2E9C-101B-9397-08002B2CF9AE}" pid="6" name="WTTeamSiteDocumentType">
    <vt:lpwstr/>
  </property>
  <property fmtid="{D5CDD505-2E9C-101B-9397-08002B2CF9AE}" pid="7" name="WTTeamSiteDocumentTypeTaxHTField0">
    <vt:lpwstr/>
  </property>
  <property fmtid="{D5CDD505-2E9C-101B-9397-08002B2CF9AE}" pid="8" name="cebceaf3e3574cdab9f9dab6bbd34ddb">
    <vt:lpwstr/>
  </property>
  <property fmtid="{D5CDD505-2E9C-101B-9397-08002B2CF9AE}" pid="9" name="n2fe4ed80ae84f2cbc880662fe0a8735">
    <vt:lpwstr/>
  </property>
  <property fmtid="{D5CDD505-2E9C-101B-9397-08002B2CF9AE}" pid="10" name="TaxCatchAll">
    <vt:lpwstr/>
  </property>
  <property fmtid="{D5CDD505-2E9C-101B-9397-08002B2CF9AE}" pid="11" name="TaxKeywordTaxHTField">
    <vt:lpwstr/>
  </property>
  <property fmtid="{D5CDD505-2E9C-101B-9397-08002B2CF9AE}" pid="12" name="MediaServiceImageTags">
    <vt:lpwstr/>
  </property>
</Properties>
</file>