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charts/style1.xml" ContentType="application/vnd.ms-office.chartstyle+xml"/>
  <Override PartName="/ppt/charts/chart1.xml" ContentType="application/vnd.openxmlformats-officedocument.drawingml.chart+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olors4.xml" ContentType="application/vnd.ms-office.chartcolorstyl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revisionInfo.xml" ContentType="application/vnd.ms-powerpoint.revisioninfo+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673" r:id="rId2"/>
    <p:sldId id="674" r:id="rId3"/>
    <p:sldId id="693" r:id="rId4"/>
    <p:sldId id="690" r:id="rId5"/>
    <p:sldId id="691" r:id="rId6"/>
    <p:sldId id="692" r:id="rId7"/>
    <p:sldId id="689" r:id="rId8"/>
    <p:sldId id="675" r:id="rId9"/>
    <p:sldId id="701" r:id="rId10"/>
    <p:sldId id="676" r:id="rId11"/>
    <p:sldId id="700" r:id="rId12"/>
    <p:sldId id="677" r:id="rId13"/>
    <p:sldId id="678" r:id="rId14"/>
    <p:sldId id="699" r:id="rId15"/>
    <p:sldId id="679" r:id="rId16"/>
    <p:sldId id="688" r:id="rId17"/>
    <p:sldId id="600" r:id="rId18"/>
    <p:sldId id="612" r:id="rId19"/>
    <p:sldId id="611" r:id="rId20"/>
    <p:sldId id="613" r:id="rId21"/>
    <p:sldId id="614" r:id="rId22"/>
    <p:sldId id="696" r:id="rId23"/>
    <p:sldId id="683" r:id="rId24"/>
    <p:sldId id="680" r:id="rId25"/>
    <p:sldId id="697" r:id="rId26"/>
    <p:sldId id="681" r:id="rId27"/>
    <p:sldId id="682" r:id="rId28"/>
    <p:sldId id="686" r:id="rId29"/>
    <p:sldId id="698" r:id="rId30"/>
    <p:sldId id="694" r:id="rId31"/>
    <p:sldId id="69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46F106-1A13-4907-BD86-0C9B803F1B49}" v="199" dt="2022-10-13T13:58:44.8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nhs-my.sharepoint.com/personal/j_miles_nhs_net/Documents/Dashboard%20sketches%20GMP%20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a:t>ICB Practice &amp; GP Appointments</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barChart>
        <c:barDir val="col"/>
        <c:grouping val="stacked"/>
        <c:varyColors val="0"/>
        <c:ser>
          <c:idx val="0"/>
          <c:order val="0"/>
          <c:tx>
            <c:strRef>
              <c:f>WORKSPACE!$AA$5</c:f>
              <c:strCache>
                <c:ptCount val="1"/>
                <c:pt idx="0">
                  <c:v>GP Appointments (ICB)</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WORKSPACE!$AB$2:$AF$2</c:f>
              <c:numCache>
                <c:formatCode>General</c:formatCode>
                <c:ptCount val="5"/>
                <c:pt idx="0">
                  <c:v>2018</c:v>
                </c:pt>
                <c:pt idx="1">
                  <c:v>2019</c:v>
                </c:pt>
                <c:pt idx="2">
                  <c:v>2020</c:v>
                </c:pt>
                <c:pt idx="3">
                  <c:v>2021</c:v>
                </c:pt>
                <c:pt idx="4">
                  <c:v>2022</c:v>
                </c:pt>
              </c:numCache>
            </c:numRef>
          </c:cat>
          <c:val>
            <c:numRef>
              <c:f>WORKSPACE!$AB$5:$AF$5</c:f>
              <c:numCache>
                <c:formatCode>0</c:formatCode>
                <c:ptCount val="5"/>
                <c:pt idx="0">
                  <c:v>189.64609916037102</c:v>
                </c:pt>
                <c:pt idx="1">
                  <c:v>176.51309697388996</c:v>
                </c:pt>
                <c:pt idx="2">
                  <c:v>175.89382284499209</c:v>
                </c:pt>
                <c:pt idx="3">
                  <c:v>202.62651769313399</c:v>
                </c:pt>
                <c:pt idx="4">
                  <c:v>202.28587008195478</c:v>
                </c:pt>
              </c:numCache>
            </c:numRef>
          </c:val>
          <c:extLst>
            <c:ext xmlns:c16="http://schemas.microsoft.com/office/drawing/2014/chart" uri="{C3380CC4-5D6E-409C-BE32-E72D297353CC}">
              <c16:uniqueId val="{00000000-C6BA-44D0-B6CF-336EA3EDBC3E}"/>
            </c:ext>
          </c:extLst>
        </c:ser>
        <c:ser>
          <c:idx val="2"/>
          <c:order val="1"/>
          <c:tx>
            <c:strRef>
              <c:f>WORKSPACE!$AA$6</c:f>
              <c:strCache>
                <c:ptCount val="1"/>
                <c:pt idx="0">
                  <c:v>Non-GP Clinical Appointments (ICB)</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WORKSPACE!$AB$6:$AF$6</c:f>
              <c:numCache>
                <c:formatCode>0</c:formatCode>
                <c:ptCount val="5"/>
                <c:pt idx="0">
                  <c:v>206.68699652438963</c:v>
                </c:pt>
                <c:pt idx="1">
                  <c:v>201.51981310784277</c:v>
                </c:pt>
                <c:pt idx="2">
                  <c:v>186.11580814121334</c:v>
                </c:pt>
                <c:pt idx="3">
                  <c:v>214.83486745196635</c:v>
                </c:pt>
                <c:pt idx="4">
                  <c:v>222.28330698251423</c:v>
                </c:pt>
              </c:numCache>
            </c:numRef>
          </c:val>
          <c:extLst>
            <c:ext xmlns:c16="http://schemas.microsoft.com/office/drawing/2014/chart" uri="{C3380CC4-5D6E-409C-BE32-E72D297353CC}">
              <c16:uniqueId val="{00000001-C6BA-44D0-B6CF-336EA3EDBC3E}"/>
            </c:ext>
          </c:extLst>
        </c:ser>
        <c:dLbls>
          <c:showLegendKey val="0"/>
          <c:showVal val="0"/>
          <c:showCatName val="0"/>
          <c:showSerName val="0"/>
          <c:showPercent val="0"/>
          <c:showBubbleSize val="0"/>
        </c:dLbls>
        <c:gapWidth val="6"/>
        <c:overlap val="100"/>
        <c:axId val="435740856"/>
        <c:axId val="435741184"/>
      </c:barChart>
      <c:lineChart>
        <c:grouping val="standard"/>
        <c:varyColors val="0"/>
        <c:ser>
          <c:idx val="1"/>
          <c:order val="2"/>
          <c:tx>
            <c:strRef>
              <c:f>WORKSPACE!$AA$7</c:f>
              <c:strCache>
                <c:ptCount val="1"/>
                <c:pt idx="0">
                  <c:v>All Practice Clinical Appointments (ICB)</c:v>
                </c:pt>
              </c:strCache>
            </c:strRef>
          </c:tx>
          <c:spPr>
            <a:ln w="31750"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WORKSPACE!$AB$7:$AF$7</c:f>
              <c:numCache>
                <c:formatCode>0</c:formatCode>
                <c:ptCount val="5"/>
                <c:pt idx="0">
                  <c:v>396.33309568476068</c:v>
                </c:pt>
                <c:pt idx="1">
                  <c:v>395.23725896722732</c:v>
                </c:pt>
                <c:pt idx="2">
                  <c:v>362.00963098620537</c:v>
                </c:pt>
                <c:pt idx="3">
                  <c:v>417.46138514510034</c:v>
                </c:pt>
                <c:pt idx="4">
                  <c:v>424.56917706446899</c:v>
                </c:pt>
              </c:numCache>
            </c:numRef>
          </c:val>
          <c:smooth val="0"/>
          <c:extLst>
            <c:ext xmlns:c16="http://schemas.microsoft.com/office/drawing/2014/chart" uri="{C3380CC4-5D6E-409C-BE32-E72D297353CC}">
              <c16:uniqueId val="{00000002-C6BA-44D0-B6CF-336EA3EDBC3E}"/>
            </c:ext>
          </c:extLst>
        </c:ser>
        <c:dLbls>
          <c:showLegendKey val="0"/>
          <c:showVal val="0"/>
          <c:showCatName val="0"/>
          <c:showSerName val="0"/>
          <c:showPercent val="0"/>
          <c:showBubbleSize val="0"/>
        </c:dLbls>
        <c:marker val="1"/>
        <c:smooth val="0"/>
        <c:axId val="435740856"/>
        <c:axId val="435741184"/>
      </c:lineChart>
      <c:catAx>
        <c:axId val="435740856"/>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GB"/>
                  <a:t>Year</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435741184"/>
        <c:crosses val="autoZero"/>
        <c:auto val="1"/>
        <c:lblAlgn val="ctr"/>
        <c:lblOffset val="100"/>
        <c:noMultiLvlLbl val="0"/>
      </c:catAx>
      <c:valAx>
        <c:axId val="435741184"/>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GB"/>
                  <a:t>Appointments per 1000 population</a:t>
                </a:r>
              </a:p>
            </c:rich>
          </c:tx>
          <c:layout>
            <c:manualLayout>
              <c:xMode val="edge"/>
              <c:yMode val="edge"/>
              <c:x val="2.4653014650589465E-2"/>
              <c:y val="0.15522454075920439"/>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435740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a:t>National Practice &amp; GP Appointments</a:t>
            </a:r>
          </a:p>
        </c:rich>
      </c:tx>
      <c:overlay val="0"/>
      <c:spPr>
        <a:noFill/>
        <a:ln>
          <a:solidFill>
            <a:schemeClr val="tx1"/>
          </a:solid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barChart>
        <c:barDir val="col"/>
        <c:grouping val="stacked"/>
        <c:varyColors val="0"/>
        <c:ser>
          <c:idx val="0"/>
          <c:order val="0"/>
          <c:tx>
            <c:strRef>
              <c:f>WORKSPACE!$AA$15</c:f>
              <c:strCache>
                <c:ptCount val="1"/>
                <c:pt idx="0">
                  <c:v>GP Appointments (National)</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WORKSPACE!$AB$2:$AF$2</c:f>
              <c:numCache>
                <c:formatCode>General</c:formatCode>
                <c:ptCount val="5"/>
                <c:pt idx="0">
                  <c:v>2018</c:v>
                </c:pt>
                <c:pt idx="1">
                  <c:v>2019</c:v>
                </c:pt>
                <c:pt idx="2">
                  <c:v>2020</c:v>
                </c:pt>
                <c:pt idx="3">
                  <c:v>2021</c:v>
                </c:pt>
                <c:pt idx="4">
                  <c:v>2022</c:v>
                </c:pt>
              </c:numCache>
            </c:numRef>
          </c:cat>
          <c:val>
            <c:numRef>
              <c:f>WORKSPACE!$AB$15:$AF$15</c:f>
              <c:numCache>
                <c:formatCode>0</c:formatCode>
                <c:ptCount val="5"/>
                <c:pt idx="0">
                  <c:v>214.24879358753907</c:v>
                </c:pt>
                <c:pt idx="1">
                  <c:v>217.27423809408839</c:v>
                </c:pt>
                <c:pt idx="2">
                  <c:v>193.82354884155851</c:v>
                </c:pt>
                <c:pt idx="3">
                  <c:v>219.04986351591825</c:v>
                </c:pt>
                <c:pt idx="4">
                  <c:v>213.80737634410883</c:v>
                </c:pt>
              </c:numCache>
            </c:numRef>
          </c:val>
          <c:extLst>
            <c:ext xmlns:c16="http://schemas.microsoft.com/office/drawing/2014/chart" uri="{C3380CC4-5D6E-409C-BE32-E72D297353CC}">
              <c16:uniqueId val="{00000000-3D56-4B9F-8D69-297316304DF4}"/>
            </c:ext>
          </c:extLst>
        </c:ser>
        <c:ser>
          <c:idx val="1"/>
          <c:order val="1"/>
          <c:tx>
            <c:strRef>
              <c:f>WORKSPACE!$AA$16</c:f>
              <c:strCache>
                <c:ptCount val="1"/>
                <c:pt idx="0">
                  <c:v>Non-GP Clinical Appointments (National)</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WORKSPACE!$AB$16:$AF$16</c:f>
              <c:numCache>
                <c:formatCode>0</c:formatCode>
                <c:ptCount val="5"/>
                <c:pt idx="0">
                  <c:v>206.76660644882375</c:v>
                </c:pt>
                <c:pt idx="1">
                  <c:v>201.84432962413382</c:v>
                </c:pt>
                <c:pt idx="2">
                  <c:v>183.65050038960777</c:v>
                </c:pt>
                <c:pt idx="3">
                  <c:v>200.84481927534216</c:v>
                </c:pt>
                <c:pt idx="4">
                  <c:v>210.89942626136335</c:v>
                </c:pt>
              </c:numCache>
            </c:numRef>
          </c:val>
          <c:extLst>
            <c:ext xmlns:c16="http://schemas.microsoft.com/office/drawing/2014/chart" uri="{C3380CC4-5D6E-409C-BE32-E72D297353CC}">
              <c16:uniqueId val="{00000001-3D56-4B9F-8D69-297316304DF4}"/>
            </c:ext>
          </c:extLst>
        </c:ser>
        <c:dLbls>
          <c:showLegendKey val="0"/>
          <c:showVal val="0"/>
          <c:showCatName val="0"/>
          <c:showSerName val="0"/>
          <c:showPercent val="0"/>
          <c:showBubbleSize val="0"/>
        </c:dLbls>
        <c:gapWidth val="6"/>
        <c:overlap val="100"/>
        <c:axId val="480729872"/>
        <c:axId val="483433648"/>
      </c:barChart>
      <c:lineChart>
        <c:grouping val="standard"/>
        <c:varyColors val="0"/>
        <c:ser>
          <c:idx val="2"/>
          <c:order val="2"/>
          <c:tx>
            <c:strRef>
              <c:f>WORKSPACE!$AA$17</c:f>
              <c:strCache>
                <c:ptCount val="1"/>
                <c:pt idx="0">
                  <c:v>All Practice Clinical Appointments (National)</c:v>
                </c:pt>
              </c:strCache>
            </c:strRef>
          </c:tx>
          <c:spPr>
            <a:ln w="31750"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WORKSPACE!$AB$2:$AF$2</c:f>
              <c:numCache>
                <c:formatCode>General</c:formatCode>
                <c:ptCount val="5"/>
                <c:pt idx="0">
                  <c:v>2018</c:v>
                </c:pt>
                <c:pt idx="1">
                  <c:v>2019</c:v>
                </c:pt>
                <c:pt idx="2">
                  <c:v>2020</c:v>
                </c:pt>
                <c:pt idx="3">
                  <c:v>2021</c:v>
                </c:pt>
                <c:pt idx="4">
                  <c:v>2022</c:v>
                </c:pt>
              </c:numCache>
            </c:numRef>
          </c:cat>
          <c:val>
            <c:numRef>
              <c:f>WORKSPACE!$AB$17:$AF$17</c:f>
              <c:numCache>
                <c:formatCode>0</c:formatCode>
                <c:ptCount val="5"/>
                <c:pt idx="0">
                  <c:v>421.01540003636279</c:v>
                </c:pt>
                <c:pt idx="1">
                  <c:v>419.11856771822221</c:v>
                </c:pt>
                <c:pt idx="2">
                  <c:v>377.4740492311663</c:v>
                </c:pt>
                <c:pt idx="3">
                  <c:v>419.89468279126044</c:v>
                </c:pt>
                <c:pt idx="4">
                  <c:v>424.70680260547215</c:v>
                </c:pt>
              </c:numCache>
            </c:numRef>
          </c:val>
          <c:smooth val="0"/>
          <c:extLst>
            <c:ext xmlns:c16="http://schemas.microsoft.com/office/drawing/2014/chart" uri="{C3380CC4-5D6E-409C-BE32-E72D297353CC}">
              <c16:uniqueId val="{00000002-3D56-4B9F-8D69-297316304DF4}"/>
            </c:ext>
          </c:extLst>
        </c:ser>
        <c:dLbls>
          <c:showLegendKey val="0"/>
          <c:showVal val="0"/>
          <c:showCatName val="0"/>
          <c:showSerName val="0"/>
          <c:showPercent val="0"/>
          <c:showBubbleSize val="0"/>
        </c:dLbls>
        <c:marker val="1"/>
        <c:smooth val="0"/>
        <c:axId val="480729872"/>
        <c:axId val="483433648"/>
      </c:lineChart>
      <c:catAx>
        <c:axId val="48072987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483433648"/>
        <c:crosses val="autoZero"/>
        <c:auto val="1"/>
        <c:lblAlgn val="ctr"/>
        <c:lblOffset val="100"/>
        <c:noMultiLvlLbl val="0"/>
      </c:catAx>
      <c:valAx>
        <c:axId val="48343364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GB"/>
                  <a:t>Appointments per 1000 population</a:t>
                </a:r>
              </a:p>
            </c:rich>
          </c:tx>
          <c:layout>
            <c:manualLayout>
              <c:xMode val="edge"/>
              <c:yMode val="edge"/>
              <c:x val="1.8692107315524176E-2"/>
              <c:y val="0.17389569019029613"/>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480729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lineChart>
        <c:grouping val="standard"/>
        <c:varyColors val="0"/>
        <c:ser>
          <c:idx val="4"/>
          <c:order val="4"/>
          <c:tx>
            <c:strRef>
              <c:f>Sheet1!$A$14</c:f>
              <c:strCache>
                <c:ptCount val="1"/>
                <c:pt idx="0">
                  <c:v>% Complex Consultations</c:v>
                </c:pt>
              </c:strCache>
            </c:strRef>
          </c:tx>
          <c:spPr>
            <a:ln w="31750" cap="rnd">
              <a:solidFill>
                <a:schemeClr val="accent5"/>
              </a:solidFill>
              <a:round/>
            </a:ln>
            <a:effectLst>
              <a:outerShdw blurRad="40000" dist="23000" dir="5400000" rotWithShape="0">
                <a:srgbClr val="000000">
                  <a:alpha val="35000"/>
                </a:srgbClr>
              </a:outerShdw>
            </a:effectLst>
          </c:spPr>
          <c:marker>
            <c:symbol val="none"/>
          </c:marker>
          <c:cat>
            <c:numRef>
              <c:f>Sheet1!$B$8:$AG$8</c:f>
              <c:numCache>
                <c:formatCode>mmm\-yy</c:formatCode>
                <c:ptCount val="32"/>
                <c:pt idx="0">
                  <c:v>43617</c:v>
                </c:pt>
                <c:pt idx="1">
                  <c:v>43647</c:v>
                </c:pt>
                <c:pt idx="2">
                  <c:v>43678</c:v>
                </c:pt>
                <c:pt idx="3">
                  <c:v>43709</c:v>
                </c:pt>
                <c:pt idx="4">
                  <c:v>43739</c:v>
                </c:pt>
                <c:pt idx="5">
                  <c:v>43770</c:v>
                </c:pt>
                <c:pt idx="6">
                  <c:v>43800</c:v>
                </c:pt>
                <c:pt idx="7">
                  <c:v>43831</c:v>
                </c:pt>
                <c:pt idx="8">
                  <c:v>43862</c:v>
                </c:pt>
                <c:pt idx="9">
                  <c:v>43891</c:v>
                </c:pt>
                <c:pt idx="10">
                  <c:v>43922</c:v>
                </c:pt>
                <c:pt idx="11">
                  <c:v>43952</c:v>
                </c:pt>
                <c:pt idx="12">
                  <c:v>43983</c:v>
                </c:pt>
                <c:pt idx="13">
                  <c:v>44013</c:v>
                </c:pt>
                <c:pt idx="14">
                  <c:v>44044</c:v>
                </c:pt>
                <c:pt idx="15">
                  <c:v>44075</c:v>
                </c:pt>
                <c:pt idx="16">
                  <c:v>44105</c:v>
                </c:pt>
                <c:pt idx="17">
                  <c:v>44136</c:v>
                </c:pt>
                <c:pt idx="18">
                  <c:v>44166</c:v>
                </c:pt>
                <c:pt idx="19">
                  <c:v>44197</c:v>
                </c:pt>
                <c:pt idx="20">
                  <c:v>44228</c:v>
                </c:pt>
                <c:pt idx="21">
                  <c:v>44256</c:v>
                </c:pt>
                <c:pt idx="22">
                  <c:v>44287</c:v>
                </c:pt>
                <c:pt idx="23">
                  <c:v>44317</c:v>
                </c:pt>
                <c:pt idx="24">
                  <c:v>44348</c:v>
                </c:pt>
                <c:pt idx="25">
                  <c:v>44378</c:v>
                </c:pt>
                <c:pt idx="26">
                  <c:v>44409</c:v>
                </c:pt>
                <c:pt idx="27">
                  <c:v>44440</c:v>
                </c:pt>
                <c:pt idx="28">
                  <c:v>44470</c:v>
                </c:pt>
                <c:pt idx="29">
                  <c:v>44501</c:v>
                </c:pt>
                <c:pt idx="30">
                  <c:v>44531</c:v>
                </c:pt>
                <c:pt idx="31">
                  <c:v>44562</c:v>
                </c:pt>
              </c:numCache>
            </c:numRef>
          </c:cat>
          <c:val>
            <c:numRef>
              <c:f>Sheet1!$B$14:$AG$14</c:f>
              <c:numCache>
                <c:formatCode>0%</c:formatCode>
                <c:ptCount val="32"/>
                <c:pt idx="0">
                  <c:v>7.9036739734485953E-2</c:v>
                </c:pt>
                <c:pt idx="1">
                  <c:v>8.6445163187297849E-2</c:v>
                </c:pt>
                <c:pt idx="2">
                  <c:v>8.4902430674426571E-2</c:v>
                </c:pt>
                <c:pt idx="3">
                  <c:v>8.2830025884383082E-2</c:v>
                </c:pt>
                <c:pt idx="4">
                  <c:v>8.2411182294700056E-2</c:v>
                </c:pt>
                <c:pt idx="5">
                  <c:v>8.1736526946107779E-2</c:v>
                </c:pt>
                <c:pt idx="6">
                  <c:v>8.6212463674523732E-2</c:v>
                </c:pt>
                <c:pt idx="7">
                  <c:v>9.4686263425664219E-2</c:v>
                </c:pt>
                <c:pt idx="8">
                  <c:v>9.8062593144560353E-2</c:v>
                </c:pt>
                <c:pt idx="9">
                  <c:v>0.11254551473022179</c:v>
                </c:pt>
                <c:pt idx="10">
                  <c:v>0.12431243124312431</c:v>
                </c:pt>
                <c:pt idx="11">
                  <c:v>0.12428497139885596</c:v>
                </c:pt>
                <c:pt idx="12">
                  <c:v>0.11627906976744186</c:v>
                </c:pt>
                <c:pt idx="13">
                  <c:v>0.11370839936608558</c:v>
                </c:pt>
                <c:pt idx="14">
                  <c:v>0.11935059236507239</c:v>
                </c:pt>
                <c:pt idx="15">
                  <c:v>0.11613876319758673</c:v>
                </c:pt>
                <c:pt idx="16">
                  <c:v>0.11986417657045841</c:v>
                </c:pt>
                <c:pt idx="17">
                  <c:v>0.12834405689129699</c:v>
                </c:pt>
                <c:pt idx="18">
                  <c:v>0.13779697624190065</c:v>
                </c:pt>
                <c:pt idx="19">
                  <c:v>0.13501144164759726</c:v>
                </c:pt>
                <c:pt idx="20">
                  <c:v>0.13776091081593927</c:v>
                </c:pt>
                <c:pt idx="21">
                  <c:v>0.14369199037469921</c:v>
                </c:pt>
                <c:pt idx="22">
                  <c:v>0.14789005032907471</c:v>
                </c:pt>
                <c:pt idx="23">
                  <c:v>0.1471359041557469</c:v>
                </c:pt>
                <c:pt idx="24">
                  <c:v>0.155651859877212</c:v>
                </c:pt>
              </c:numCache>
            </c:numRef>
          </c:val>
          <c:smooth val="0"/>
          <c:extLst>
            <c:ext xmlns:c16="http://schemas.microsoft.com/office/drawing/2014/chart" uri="{C3380CC4-5D6E-409C-BE32-E72D297353CC}">
              <c16:uniqueId val="{00000000-8CC1-48EA-9094-115F88940B22}"/>
            </c:ext>
          </c:extLst>
        </c:ser>
        <c:dLbls>
          <c:showLegendKey val="0"/>
          <c:showVal val="0"/>
          <c:showCatName val="0"/>
          <c:showSerName val="0"/>
          <c:showPercent val="0"/>
          <c:showBubbleSize val="0"/>
        </c:dLbls>
        <c:smooth val="0"/>
        <c:axId val="285863240"/>
        <c:axId val="285866192"/>
        <c:extLst>
          <c:ext xmlns:c15="http://schemas.microsoft.com/office/drawing/2012/chart" uri="{02D57815-91ED-43cb-92C2-25804820EDAC}">
            <c15:filteredLineSeries>
              <c15:ser>
                <c:idx val="0"/>
                <c:order val="0"/>
                <c:tx>
                  <c:strRef>
                    <c:extLst>
                      <c:ext uri="{02D57815-91ED-43cb-92C2-25804820EDAC}">
                        <c15:formulaRef>
                          <c15:sqref>Sheet1!$A$9</c15:sqref>
                        </c15:formulaRef>
                      </c:ext>
                    </c:extLst>
                    <c:strCache>
                      <c:ptCount val="1"/>
                      <c:pt idx="0">
                        <c:v>Practice records access (000s)</c:v>
                      </c:pt>
                    </c:strCache>
                  </c:strRef>
                </c:tx>
                <c:spPr>
                  <a:ln w="31750" cap="rnd">
                    <a:solidFill>
                      <a:schemeClr val="accent1"/>
                    </a:solidFill>
                    <a:round/>
                  </a:ln>
                  <a:effectLst>
                    <a:outerShdw blurRad="40000" dist="23000" dir="5400000" rotWithShape="0">
                      <a:srgbClr val="000000">
                        <a:alpha val="35000"/>
                      </a:srgbClr>
                    </a:outerShdw>
                  </a:effectLst>
                </c:spPr>
                <c:marker>
                  <c:symbol val="none"/>
                </c:marker>
                <c:cat>
                  <c:numRef>
                    <c:extLst>
                      <c:ext uri="{02D57815-91ED-43cb-92C2-25804820EDAC}">
                        <c15:formulaRef>
                          <c15:sqref>Sheet1!$B$8:$AG$8</c15:sqref>
                        </c15:formulaRef>
                      </c:ext>
                    </c:extLst>
                    <c:numCache>
                      <c:formatCode>mmm\-yy</c:formatCode>
                      <c:ptCount val="32"/>
                      <c:pt idx="0">
                        <c:v>43617</c:v>
                      </c:pt>
                      <c:pt idx="1">
                        <c:v>43647</c:v>
                      </c:pt>
                      <c:pt idx="2">
                        <c:v>43678</c:v>
                      </c:pt>
                      <c:pt idx="3">
                        <c:v>43709</c:v>
                      </c:pt>
                      <c:pt idx="4">
                        <c:v>43739</c:v>
                      </c:pt>
                      <c:pt idx="5">
                        <c:v>43770</c:v>
                      </c:pt>
                      <c:pt idx="6">
                        <c:v>43800</c:v>
                      </c:pt>
                      <c:pt idx="7">
                        <c:v>43831</c:v>
                      </c:pt>
                      <c:pt idx="8">
                        <c:v>43862</c:v>
                      </c:pt>
                      <c:pt idx="9">
                        <c:v>43891</c:v>
                      </c:pt>
                      <c:pt idx="10">
                        <c:v>43922</c:v>
                      </c:pt>
                      <c:pt idx="11">
                        <c:v>43952</c:v>
                      </c:pt>
                      <c:pt idx="12">
                        <c:v>43983</c:v>
                      </c:pt>
                      <c:pt idx="13">
                        <c:v>44013</c:v>
                      </c:pt>
                      <c:pt idx="14">
                        <c:v>44044</c:v>
                      </c:pt>
                      <c:pt idx="15">
                        <c:v>44075</c:v>
                      </c:pt>
                      <c:pt idx="16">
                        <c:v>44105</c:v>
                      </c:pt>
                      <c:pt idx="17">
                        <c:v>44136</c:v>
                      </c:pt>
                      <c:pt idx="18">
                        <c:v>44166</c:v>
                      </c:pt>
                      <c:pt idx="19">
                        <c:v>44197</c:v>
                      </c:pt>
                      <c:pt idx="20">
                        <c:v>44228</c:v>
                      </c:pt>
                      <c:pt idx="21">
                        <c:v>44256</c:v>
                      </c:pt>
                      <c:pt idx="22">
                        <c:v>44287</c:v>
                      </c:pt>
                      <c:pt idx="23">
                        <c:v>44317</c:v>
                      </c:pt>
                      <c:pt idx="24">
                        <c:v>44348</c:v>
                      </c:pt>
                      <c:pt idx="25">
                        <c:v>44378</c:v>
                      </c:pt>
                      <c:pt idx="26">
                        <c:v>44409</c:v>
                      </c:pt>
                      <c:pt idx="27">
                        <c:v>44440</c:v>
                      </c:pt>
                      <c:pt idx="28">
                        <c:v>44470</c:v>
                      </c:pt>
                      <c:pt idx="29">
                        <c:v>44501</c:v>
                      </c:pt>
                      <c:pt idx="30">
                        <c:v>44531</c:v>
                      </c:pt>
                      <c:pt idx="31">
                        <c:v>44562</c:v>
                      </c:pt>
                    </c:numCache>
                  </c:numRef>
                </c:cat>
                <c:val>
                  <c:numRef>
                    <c:extLst>
                      <c:ext uri="{02D57815-91ED-43cb-92C2-25804820EDAC}">
                        <c15:formulaRef>
                          <c15:sqref>Sheet1!$B$9:$AG$9</c15:sqref>
                        </c15:formulaRef>
                      </c:ext>
                    </c:extLst>
                    <c:numCache>
                      <c:formatCode>General</c:formatCode>
                      <c:ptCount val="32"/>
                      <c:pt idx="0">
                        <c:v>1114</c:v>
                      </c:pt>
                      <c:pt idx="1">
                        <c:v>1246</c:v>
                      </c:pt>
                      <c:pt idx="2">
                        <c:v>1016</c:v>
                      </c:pt>
                      <c:pt idx="3">
                        <c:v>1132</c:v>
                      </c:pt>
                      <c:pt idx="4">
                        <c:v>1187</c:v>
                      </c:pt>
                      <c:pt idx="5">
                        <c:v>1146</c:v>
                      </c:pt>
                      <c:pt idx="6">
                        <c:v>1057</c:v>
                      </c:pt>
                      <c:pt idx="7">
                        <c:v>1210</c:v>
                      </c:pt>
                      <c:pt idx="8">
                        <c:v>1126</c:v>
                      </c:pt>
                      <c:pt idx="9">
                        <c:v>1219</c:v>
                      </c:pt>
                      <c:pt idx="10">
                        <c:v>998</c:v>
                      </c:pt>
                      <c:pt idx="11">
                        <c:v>982</c:v>
                      </c:pt>
                      <c:pt idx="12">
                        <c:v>1082</c:v>
                      </c:pt>
                      <c:pt idx="13">
                        <c:v>1075</c:v>
                      </c:pt>
                      <c:pt idx="14">
                        <c:v>980</c:v>
                      </c:pt>
                      <c:pt idx="15">
                        <c:v>1209</c:v>
                      </c:pt>
                      <c:pt idx="16">
                        <c:v>1135</c:v>
                      </c:pt>
                      <c:pt idx="17">
                        <c:v>1171</c:v>
                      </c:pt>
                      <c:pt idx="18">
                        <c:v>1034</c:v>
                      </c:pt>
                      <c:pt idx="19">
                        <c:v>1194</c:v>
                      </c:pt>
                      <c:pt idx="20">
                        <c:v>1189</c:v>
                      </c:pt>
                      <c:pt idx="21">
                        <c:v>1287</c:v>
                      </c:pt>
                      <c:pt idx="22">
                        <c:v>1074</c:v>
                      </c:pt>
                      <c:pt idx="23">
                        <c:v>1094</c:v>
                      </c:pt>
                      <c:pt idx="24">
                        <c:v>1227</c:v>
                      </c:pt>
                    </c:numCache>
                  </c:numRef>
                </c:val>
                <c:smooth val="0"/>
                <c:extLst>
                  <c:ext xmlns:c16="http://schemas.microsoft.com/office/drawing/2014/chart" uri="{C3380CC4-5D6E-409C-BE32-E72D297353CC}">
                    <c16:uniqueId val="{00000001-8CC1-48EA-9094-115F88940B22}"/>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Sheet1!$A$11</c15:sqref>
                        </c15:formulaRef>
                      </c:ext>
                    </c:extLst>
                    <c:strCache>
                      <c:ptCount val="1"/>
                      <c:pt idx="0">
                        <c:v>2ww referrals</c:v>
                      </c:pt>
                    </c:strCache>
                  </c:strRef>
                </c:tx>
                <c:spPr>
                  <a:ln w="31750" cap="rnd">
                    <a:solidFill>
                      <a:schemeClr val="accent2"/>
                    </a:solidFill>
                    <a:round/>
                  </a:ln>
                  <a:effectLst>
                    <a:outerShdw blurRad="40000" dist="23000" dir="5400000" rotWithShape="0">
                      <a:srgbClr val="000000">
                        <a:alpha val="35000"/>
                      </a:srgbClr>
                    </a:outerShdw>
                  </a:effectLst>
                </c:spPr>
                <c:marker>
                  <c:symbol val="none"/>
                </c:marker>
                <c:cat>
                  <c:numRef>
                    <c:extLst xmlns:c15="http://schemas.microsoft.com/office/drawing/2012/chart">
                      <c:ext xmlns:c15="http://schemas.microsoft.com/office/drawing/2012/chart" uri="{02D57815-91ED-43cb-92C2-25804820EDAC}">
                        <c15:formulaRef>
                          <c15:sqref>Sheet1!$B$8:$AG$8</c15:sqref>
                        </c15:formulaRef>
                      </c:ext>
                    </c:extLst>
                    <c:numCache>
                      <c:formatCode>mmm\-yy</c:formatCode>
                      <c:ptCount val="32"/>
                      <c:pt idx="0">
                        <c:v>43617</c:v>
                      </c:pt>
                      <c:pt idx="1">
                        <c:v>43647</c:v>
                      </c:pt>
                      <c:pt idx="2">
                        <c:v>43678</c:v>
                      </c:pt>
                      <c:pt idx="3">
                        <c:v>43709</c:v>
                      </c:pt>
                      <c:pt idx="4">
                        <c:v>43739</c:v>
                      </c:pt>
                      <c:pt idx="5">
                        <c:v>43770</c:v>
                      </c:pt>
                      <c:pt idx="6">
                        <c:v>43800</c:v>
                      </c:pt>
                      <c:pt idx="7">
                        <c:v>43831</c:v>
                      </c:pt>
                      <c:pt idx="8">
                        <c:v>43862</c:v>
                      </c:pt>
                      <c:pt idx="9">
                        <c:v>43891</c:v>
                      </c:pt>
                      <c:pt idx="10">
                        <c:v>43922</c:v>
                      </c:pt>
                      <c:pt idx="11">
                        <c:v>43952</c:v>
                      </c:pt>
                      <c:pt idx="12">
                        <c:v>43983</c:v>
                      </c:pt>
                      <c:pt idx="13">
                        <c:v>44013</c:v>
                      </c:pt>
                      <c:pt idx="14">
                        <c:v>44044</c:v>
                      </c:pt>
                      <c:pt idx="15">
                        <c:v>44075</c:v>
                      </c:pt>
                      <c:pt idx="16">
                        <c:v>44105</c:v>
                      </c:pt>
                      <c:pt idx="17">
                        <c:v>44136</c:v>
                      </c:pt>
                      <c:pt idx="18">
                        <c:v>44166</c:v>
                      </c:pt>
                      <c:pt idx="19">
                        <c:v>44197</c:v>
                      </c:pt>
                      <c:pt idx="20">
                        <c:v>44228</c:v>
                      </c:pt>
                      <c:pt idx="21">
                        <c:v>44256</c:v>
                      </c:pt>
                      <c:pt idx="22">
                        <c:v>44287</c:v>
                      </c:pt>
                      <c:pt idx="23">
                        <c:v>44317</c:v>
                      </c:pt>
                      <c:pt idx="24">
                        <c:v>44348</c:v>
                      </c:pt>
                      <c:pt idx="25">
                        <c:v>44378</c:v>
                      </c:pt>
                      <c:pt idx="26">
                        <c:v>44409</c:v>
                      </c:pt>
                      <c:pt idx="27">
                        <c:v>44440</c:v>
                      </c:pt>
                      <c:pt idx="28">
                        <c:v>44470</c:v>
                      </c:pt>
                      <c:pt idx="29">
                        <c:v>44501</c:v>
                      </c:pt>
                      <c:pt idx="30">
                        <c:v>44531</c:v>
                      </c:pt>
                      <c:pt idx="31">
                        <c:v>44562</c:v>
                      </c:pt>
                    </c:numCache>
                  </c:numRef>
                </c:cat>
                <c:val>
                  <c:numRef>
                    <c:extLst xmlns:c15="http://schemas.microsoft.com/office/drawing/2012/chart">
                      <c:ext xmlns:c15="http://schemas.microsoft.com/office/drawing/2012/chart" uri="{02D57815-91ED-43cb-92C2-25804820EDAC}">
                        <c15:formulaRef>
                          <c15:sqref>Sheet1!$B$11:$AG$11</c15:sqref>
                        </c15:formulaRef>
                      </c:ext>
                    </c:extLst>
                    <c:numCache>
                      <c:formatCode>General</c:formatCode>
                      <c:ptCount val="32"/>
                      <c:pt idx="1">
                        <c:v>86</c:v>
                      </c:pt>
                      <c:pt idx="2">
                        <c:v>59</c:v>
                      </c:pt>
                      <c:pt idx="3">
                        <c:v>93</c:v>
                      </c:pt>
                      <c:pt idx="4">
                        <c:v>86</c:v>
                      </c:pt>
                      <c:pt idx="5">
                        <c:v>91</c:v>
                      </c:pt>
                      <c:pt idx="6">
                        <c:v>62</c:v>
                      </c:pt>
                      <c:pt idx="7">
                        <c:v>59</c:v>
                      </c:pt>
                      <c:pt idx="8">
                        <c:v>97</c:v>
                      </c:pt>
                      <c:pt idx="9">
                        <c:v>78</c:v>
                      </c:pt>
                      <c:pt idx="10">
                        <c:v>33</c:v>
                      </c:pt>
                      <c:pt idx="11">
                        <c:v>58</c:v>
                      </c:pt>
                      <c:pt idx="12">
                        <c:v>73</c:v>
                      </c:pt>
                      <c:pt idx="13">
                        <c:v>96</c:v>
                      </c:pt>
                      <c:pt idx="14">
                        <c:v>51</c:v>
                      </c:pt>
                      <c:pt idx="15">
                        <c:v>99</c:v>
                      </c:pt>
                      <c:pt idx="16">
                        <c:v>97</c:v>
                      </c:pt>
                      <c:pt idx="17">
                        <c:v>113</c:v>
                      </c:pt>
                      <c:pt idx="18">
                        <c:v>113</c:v>
                      </c:pt>
                      <c:pt idx="19">
                        <c:v>88</c:v>
                      </c:pt>
                      <c:pt idx="20">
                        <c:v>87</c:v>
                      </c:pt>
                      <c:pt idx="21">
                        <c:v>113</c:v>
                      </c:pt>
                      <c:pt idx="22">
                        <c:v>88</c:v>
                      </c:pt>
                      <c:pt idx="23">
                        <c:v>89</c:v>
                      </c:pt>
                      <c:pt idx="24">
                        <c:v>100</c:v>
                      </c:pt>
                    </c:numCache>
                  </c:numRef>
                </c:val>
                <c:smooth val="0"/>
                <c:extLst xmlns:c15="http://schemas.microsoft.com/office/drawing/2012/chart">
                  <c:ext xmlns:c16="http://schemas.microsoft.com/office/drawing/2014/chart" uri="{C3380CC4-5D6E-409C-BE32-E72D297353CC}">
                    <c16:uniqueId val="{00000002-8CC1-48EA-9094-115F88940B22}"/>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Sheet1!$A$12</c15:sqref>
                        </c15:formulaRef>
                      </c:ext>
                    </c:extLst>
                    <c:strCache>
                      <c:ptCount val="1"/>
                      <c:pt idx="0">
                        <c:v>Complexity (Greater than 10 meds)</c:v>
                      </c:pt>
                    </c:strCache>
                  </c:strRef>
                </c:tx>
                <c:spPr>
                  <a:ln w="31750" cap="rnd">
                    <a:solidFill>
                      <a:schemeClr val="accent3"/>
                    </a:solidFill>
                    <a:round/>
                  </a:ln>
                  <a:effectLst>
                    <a:outerShdw blurRad="40000" dist="23000" dir="5400000" rotWithShape="0">
                      <a:srgbClr val="000000">
                        <a:alpha val="35000"/>
                      </a:srgbClr>
                    </a:outerShdw>
                  </a:effectLst>
                </c:spPr>
                <c:marker>
                  <c:symbol val="none"/>
                </c:marker>
                <c:cat>
                  <c:numRef>
                    <c:extLst xmlns:c15="http://schemas.microsoft.com/office/drawing/2012/chart">
                      <c:ext xmlns:c15="http://schemas.microsoft.com/office/drawing/2012/chart" uri="{02D57815-91ED-43cb-92C2-25804820EDAC}">
                        <c15:formulaRef>
                          <c15:sqref>Sheet1!$B$8:$AG$8</c15:sqref>
                        </c15:formulaRef>
                      </c:ext>
                    </c:extLst>
                    <c:numCache>
                      <c:formatCode>mmm\-yy</c:formatCode>
                      <c:ptCount val="32"/>
                      <c:pt idx="0">
                        <c:v>43617</c:v>
                      </c:pt>
                      <c:pt idx="1">
                        <c:v>43647</c:v>
                      </c:pt>
                      <c:pt idx="2">
                        <c:v>43678</c:v>
                      </c:pt>
                      <c:pt idx="3">
                        <c:v>43709</c:v>
                      </c:pt>
                      <c:pt idx="4">
                        <c:v>43739</c:v>
                      </c:pt>
                      <c:pt idx="5">
                        <c:v>43770</c:v>
                      </c:pt>
                      <c:pt idx="6">
                        <c:v>43800</c:v>
                      </c:pt>
                      <c:pt idx="7">
                        <c:v>43831</c:v>
                      </c:pt>
                      <c:pt idx="8">
                        <c:v>43862</c:v>
                      </c:pt>
                      <c:pt idx="9">
                        <c:v>43891</c:v>
                      </c:pt>
                      <c:pt idx="10">
                        <c:v>43922</c:v>
                      </c:pt>
                      <c:pt idx="11">
                        <c:v>43952</c:v>
                      </c:pt>
                      <c:pt idx="12">
                        <c:v>43983</c:v>
                      </c:pt>
                      <c:pt idx="13">
                        <c:v>44013</c:v>
                      </c:pt>
                      <c:pt idx="14">
                        <c:v>44044</c:v>
                      </c:pt>
                      <c:pt idx="15">
                        <c:v>44075</c:v>
                      </c:pt>
                      <c:pt idx="16">
                        <c:v>44105</c:v>
                      </c:pt>
                      <c:pt idx="17">
                        <c:v>44136</c:v>
                      </c:pt>
                      <c:pt idx="18">
                        <c:v>44166</c:v>
                      </c:pt>
                      <c:pt idx="19">
                        <c:v>44197</c:v>
                      </c:pt>
                      <c:pt idx="20">
                        <c:v>44228</c:v>
                      </c:pt>
                      <c:pt idx="21">
                        <c:v>44256</c:v>
                      </c:pt>
                      <c:pt idx="22">
                        <c:v>44287</c:v>
                      </c:pt>
                      <c:pt idx="23">
                        <c:v>44317</c:v>
                      </c:pt>
                      <c:pt idx="24">
                        <c:v>44348</c:v>
                      </c:pt>
                      <c:pt idx="25">
                        <c:v>44378</c:v>
                      </c:pt>
                      <c:pt idx="26">
                        <c:v>44409</c:v>
                      </c:pt>
                      <c:pt idx="27">
                        <c:v>44440</c:v>
                      </c:pt>
                      <c:pt idx="28">
                        <c:v>44470</c:v>
                      </c:pt>
                      <c:pt idx="29">
                        <c:v>44501</c:v>
                      </c:pt>
                      <c:pt idx="30">
                        <c:v>44531</c:v>
                      </c:pt>
                      <c:pt idx="31">
                        <c:v>44562</c:v>
                      </c:pt>
                    </c:numCache>
                  </c:numRef>
                </c:cat>
                <c:val>
                  <c:numRef>
                    <c:extLst xmlns:c15="http://schemas.microsoft.com/office/drawing/2012/chart">
                      <c:ext xmlns:c15="http://schemas.microsoft.com/office/drawing/2012/chart" uri="{02D57815-91ED-43cb-92C2-25804820EDAC}">
                        <c15:formulaRef>
                          <c15:sqref>Sheet1!$B$12:$AG$12</c15:sqref>
                        </c15:formulaRef>
                      </c:ext>
                    </c:extLst>
                    <c:numCache>
                      <c:formatCode>General</c:formatCode>
                      <c:ptCount val="32"/>
                      <c:pt idx="0">
                        <c:v>256</c:v>
                      </c:pt>
                      <c:pt idx="1">
                        <c:v>294</c:v>
                      </c:pt>
                      <c:pt idx="2">
                        <c:v>248</c:v>
                      </c:pt>
                      <c:pt idx="3">
                        <c:v>288</c:v>
                      </c:pt>
                      <c:pt idx="4">
                        <c:v>283</c:v>
                      </c:pt>
                      <c:pt idx="5">
                        <c:v>273</c:v>
                      </c:pt>
                      <c:pt idx="6">
                        <c:v>267</c:v>
                      </c:pt>
                      <c:pt idx="7">
                        <c:v>335</c:v>
                      </c:pt>
                      <c:pt idx="8">
                        <c:v>329</c:v>
                      </c:pt>
                      <c:pt idx="9">
                        <c:v>340</c:v>
                      </c:pt>
                      <c:pt idx="10">
                        <c:v>226</c:v>
                      </c:pt>
                      <c:pt idx="11">
                        <c:v>239</c:v>
                      </c:pt>
                      <c:pt idx="12">
                        <c:v>275</c:v>
                      </c:pt>
                      <c:pt idx="13">
                        <c:v>287</c:v>
                      </c:pt>
                      <c:pt idx="14">
                        <c:v>272</c:v>
                      </c:pt>
                      <c:pt idx="15">
                        <c:v>385</c:v>
                      </c:pt>
                      <c:pt idx="16">
                        <c:v>353</c:v>
                      </c:pt>
                      <c:pt idx="17">
                        <c:v>379</c:v>
                      </c:pt>
                      <c:pt idx="18">
                        <c:v>319</c:v>
                      </c:pt>
                      <c:pt idx="19">
                        <c:v>354</c:v>
                      </c:pt>
                      <c:pt idx="20">
                        <c:v>363</c:v>
                      </c:pt>
                      <c:pt idx="21">
                        <c:v>418</c:v>
                      </c:pt>
                      <c:pt idx="22">
                        <c:v>382</c:v>
                      </c:pt>
                      <c:pt idx="23">
                        <c:v>393</c:v>
                      </c:pt>
                      <c:pt idx="24">
                        <c:v>431</c:v>
                      </c:pt>
                    </c:numCache>
                  </c:numRef>
                </c:val>
                <c:smooth val="0"/>
                <c:extLst xmlns:c15="http://schemas.microsoft.com/office/drawing/2012/chart">
                  <c:ext xmlns:c16="http://schemas.microsoft.com/office/drawing/2014/chart" uri="{C3380CC4-5D6E-409C-BE32-E72D297353CC}">
                    <c16:uniqueId val="{00000003-8CC1-48EA-9094-115F88940B22}"/>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Sheet1!$A$13</c15:sqref>
                        </c15:formulaRef>
                      </c:ext>
                    </c:extLst>
                    <c:strCache>
                      <c:ptCount val="1"/>
                      <c:pt idx="0">
                        <c:v>Consultations (complexity)</c:v>
                      </c:pt>
                    </c:strCache>
                  </c:strRef>
                </c:tx>
                <c:spPr>
                  <a:ln w="31750" cap="rnd">
                    <a:solidFill>
                      <a:schemeClr val="accent4"/>
                    </a:solidFill>
                    <a:round/>
                  </a:ln>
                  <a:effectLst>
                    <a:outerShdw blurRad="40000" dist="23000" dir="5400000" rotWithShape="0">
                      <a:srgbClr val="000000">
                        <a:alpha val="35000"/>
                      </a:srgbClr>
                    </a:outerShdw>
                  </a:effectLst>
                </c:spPr>
                <c:marker>
                  <c:symbol val="none"/>
                </c:marker>
                <c:cat>
                  <c:numRef>
                    <c:extLst xmlns:c15="http://schemas.microsoft.com/office/drawing/2012/chart">
                      <c:ext xmlns:c15="http://schemas.microsoft.com/office/drawing/2012/chart" uri="{02D57815-91ED-43cb-92C2-25804820EDAC}">
                        <c15:formulaRef>
                          <c15:sqref>Sheet1!$B$8:$AG$8</c15:sqref>
                        </c15:formulaRef>
                      </c:ext>
                    </c:extLst>
                    <c:numCache>
                      <c:formatCode>mmm\-yy</c:formatCode>
                      <c:ptCount val="32"/>
                      <c:pt idx="0">
                        <c:v>43617</c:v>
                      </c:pt>
                      <c:pt idx="1">
                        <c:v>43647</c:v>
                      </c:pt>
                      <c:pt idx="2">
                        <c:v>43678</c:v>
                      </c:pt>
                      <c:pt idx="3">
                        <c:v>43709</c:v>
                      </c:pt>
                      <c:pt idx="4">
                        <c:v>43739</c:v>
                      </c:pt>
                      <c:pt idx="5">
                        <c:v>43770</c:v>
                      </c:pt>
                      <c:pt idx="6">
                        <c:v>43800</c:v>
                      </c:pt>
                      <c:pt idx="7">
                        <c:v>43831</c:v>
                      </c:pt>
                      <c:pt idx="8">
                        <c:v>43862</c:v>
                      </c:pt>
                      <c:pt idx="9">
                        <c:v>43891</c:v>
                      </c:pt>
                      <c:pt idx="10">
                        <c:v>43922</c:v>
                      </c:pt>
                      <c:pt idx="11">
                        <c:v>43952</c:v>
                      </c:pt>
                      <c:pt idx="12">
                        <c:v>43983</c:v>
                      </c:pt>
                      <c:pt idx="13">
                        <c:v>44013</c:v>
                      </c:pt>
                      <c:pt idx="14">
                        <c:v>44044</c:v>
                      </c:pt>
                      <c:pt idx="15">
                        <c:v>44075</c:v>
                      </c:pt>
                      <c:pt idx="16">
                        <c:v>44105</c:v>
                      </c:pt>
                      <c:pt idx="17">
                        <c:v>44136</c:v>
                      </c:pt>
                      <c:pt idx="18">
                        <c:v>44166</c:v>
                      </c:pt>
                      <c:pt idx="19">
                        <c:v>44197</c:v>
                      </c:pt>
                      <c:pt idx="20">
                        <c:v>44228</c:v>
                      </c:pt>
                      <c:pt idx="21">
                        <c:v>44256</c:v>
                      </c:pt>
                      <c:pt idx="22">
                        <c:v>44287</c:v>
                      </c:pt>
                      <c:pt idx="23">
                        <c:v>44317</c:v>
                      </c:pt>
                      <c:pt idx="24">
                        <c:v>44348</c:v>
                      </c:pt>
                      <c:pt idx="25">
                        <c:v>44378</c:v>
                      </c:pt>
                      <c:pt idx="26">
                        <c:v>44409</c:v>
                      </c:pt>
                      <c:pt idx="27">
                        <c:v>44440</c:v>
                      </c:pt>
                      <c:pt idx="28">
                        <c:v>44470</c:v>
                      </c:pt>
                      <c:pt idx="29">
                        <c:v>44501</c:v>
                      </c:pt>
                      <c:pt idx="30">
                        <c:v>44531</c:v>
                      </c:pt>
                      <c:pt idx="31">
                        <c:v>44562</c:v>
                      </c:pt>
                    </c:numCache>
                  </c:numRef>
                </c:cat>
                <c:val>
                  <c:numRef>
                    <c:extLst xmlns:c15="http://schemas.microsoft.com/office/drawing/2012/chart">
                      <c:ext xmlns:c15="http://schemas.microsoft.com/office/drawing/2012/chart" uri="{02D57815-91ED-43cb-92C2-25804820EDAC}">
                        <c15:formulaRef>
                          <c15:sqref>Sheet1!$B$13:$AG$13</c15:sqref>
                        </c15:formulaRef>
                      </c:ext>
                    </c:extLst>
                    <c:numCache>
                      <c:formatCode>General</c:formatCode>
                      <c:ptCount val="32"/>
                      <c:pt idx="0">
                        <c:v>3239</c:v>
                      </c:pt>
                      <c:pt idx="1">
                        <c:v>3401</c:v>
                      </c:pt>
                      <c:pt idx="2">
                        <c:v>2921</c:v>
                      </c:pt>
                      <c:pt idx="3">
                        <c:v>3477</c:v>
                      </c:pt>
                      <c:pt idx="4">
                        <c:v>3434</c:v>
                      </c:pt>
                      <c:pt idx="5">
                        <c:v>3340</c:v>
                      </c:pt>
                      <c:pt idx="6">
                        <c:v>3097</c:v>
                      </c:pt>
                      <c:pt idx="7">
                        <c:v>3538</c:v>
                      </c:pt>
                      <c:pt idx="8">
                        <c:v>3355</c:v>
                      </c:pt>
                      <c:pt idx="9">
                        <c:v>3021</c:v>
                      </c:pt>
                      <c:pt idx="10">
                        <c:v>1818</c:v>
                      </c:pt>
                      <c:pt idx="11">
                        <c:v>1923</c:v>
                      </c:pt>
                      <c:pt idx="12">
                        <c:v>2365</c:v>
                      </c:pt>
                      <c:pt idx="13">
                        <c:v>2524</c:v>
                      </c:pt>
                      <c:pt idx="14">
                        <c:v>2279</c:v>
                      </c:pt>
                      <c:pt idx="15">
                        <c:v>3315</c:v>
                      </c:pt>
                      <c:pt idx="16">
                        <c:v>2945</c:v>
                      </c:pt>
                      <c:pt idx="17">
                        <c:v>2953</c:v>
                      </c:pt>
                      <c:pt idx="18">
                        <c:v>2315</c:v>
                      </c:pt>
                      <c:pt idx="19">
                        <c:v>2622</c:v>
                      </c:pt>
                      <c:pt idx="20">
                        <c:v>2635</c:v>
                      </c:pt>
                      <c:pt idx="21">
                        <c:v>2909</c:v>
                      </c:pt>
                      <c:pt idx="22">
                        <c:v>2583</c:v>
                      </c:pt>
                      <c:pt idx="23">
                        <c:v>2671</c:v>
                      </c:pt>
                      <c:pt idx="24">
                        <c:v>2769</c:v>
                      </c:pt>
                    </c:numCache>
                  </c:numRef>
                </c:val>
                <c:smooth val="0"/>
                <c:extLst xmlns:c15="http://schemas.microsoft.com/office/drawing/2012/chart">
                  <c:ext xmlns:c16="http://schemas.microsoft.com/office/drawing/2014/chart" uri="{C3380CC4-5D6E-409C-BE32-E72D297353CC}">
                    <c16:uniqueId val="{00000004-8CC1-48EA-9094-115F88940B22}"/>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Sheet1!$A$15</c15:sqref>
                        </c15:formulaRef>
                      </c:ext>
                    </c:extLst>
                    <c:strCache>
                      <c:ptCount val="1"/>
                      <c:pt idx="0">
                        <c:v>Paediatric respiratory infections</c:v>
                      </c:pt>
                    </c:strCache>
                  </c:strRef>
                </c:tx>
                <c:spPr>
                  <a:ln w="31750" cap="rnd">
                    <a:solidFill>
                      <a:schemeClr val="accent6"/>
                    </a:solidFill>
                    <a:round/>
                  </a:ln>
                  <a:effectLst>
                    <a:outerShdw blurRad="40000" dist="23000" dir="5400000" rotWithShape="0">
                      <a:srgbClr val="000000">
                        <a:alpha val="35000"/>
                      </a:srgbClr>
                    </a:outerShdw>
                  </a:effectLst>
                </c:spPr>
                <c:marker>
                  <c:symbol val="none"/>
                </c:marker>
                <c:cat>
                  <c:numRef>
                    <c:extLst xmlns:c15="http://schemas.microsoft.com/office/drawing/2012/chart">
                      <c:ext xmlns:c15="http://schemas.microsoft.com/office/drawing/2012/chart" uri="{02D57815-91ED-43cb-92C2-25804820EDAC}">
                        <c15:formulaRef>
                          <c15:sqref>Sheet1!$B$8:$AG$8</c15:sqref>
                        </c15:formulaRef>
                      </c:ext>
                    </c:extLst>
                    <c:numCache>
                      <c:formatCode>mmm\-yy</c:formatCode>
                      <c:ptCount val="32"/>
                      <c:pt idx="0">
                        <c:v>43617</c:v>
                      </c:pt>
                      <c:pt idx="1">
                        <c:v>43647</c:v>
                      </c:pt>
                      <c:pt idx="2">
                        <c:v>43678</c:v>
                      </c:pt>
                      <c:pt idx="3">
                        <c:v>43709</c:v>
                      </c:pt>
                      <c:pt idx="4">
                        <c:v>43739</c:v>
                      </c:pt>
                      <c:pt idx="5">
                        <c:v>43770</c:v>
                      </c:pt>
                      <c:pt idx="6">
                        <c:v>43800</c:v>
                      </c:pt>
                      <c:pt idx="7">
                        <c:v>43831</c:v>
                      </c:pt>
                      <c:pt idx="8">
                        <c:v>43862</c:v>
                      </c:pt>
                      <c:pt idx="9">
                        <c:v>43891</c:v>
                      </c:pt>
                      <c:pt idx="10">
                        <c:v>43922</c:v>
                      </c:pt>
                      <c:pt idx="11">
                        <c:v>43952</c:v>
                      </c:pt>
                      <c:pt idx="12">
                        <c:v>43983</c:v>
                      </c:pt>
                      <c:pt idx="13">
                        <c:v>44013</c:v>
                      </c:pt>
                      <c:pt idx="14">
                        <c:v>44044</c:v>
                      </c:pt>
                      <c:pt idx="15">
                        <c:v>44075</c:v>
                      </c:pt>
                      <c:pt idx="16">
                        <c:v>44105</c:v>
                      </c:pt>
                      <c:pt idx="17">
                        <c:v>44136</c:v>
                      </c:pt>
                      <c:pt idx="18">
                        <c:v>44166</c:v>
                      </c:pt>
                      <c:pt idx="19">
                        <c:v>44197</c:v>
                      </c:pt>
                      <c:pt idx="20">
                        <c:v>44228</c:v>
                      </c:pt>
                      <c:pt idx="21">
                        <c:v>44256</c:v>
                      </c:pt>
                      <c:pt idx="22">
                        <c:v>44287</c:v>
                      </c:pt>
                      <c:pt idx="23">
                        <c:v>44317</c:v>
                      </c:pt>
                      <c:pt idx="24">
                        <c:v>44348</c:v>
                      </c:pt>
                      <c:pt idx="25">
                        <c:v>44378</c:v>
                      </c:pt>
                      <c:pt idx="26">
                        <c:v>44409</c:v>
                      </c:pt>
                      <c:pt idx="27">
                        <c:v>44440</c:v>
                      </c:pt>
                      <c:pt idx="28">
                        <c:v>44470</c:v>
                      </c:pt>
                      <c:pt idx="29">
                        <c:v>44501</c:v>
                      </c:pt>
                      <c:pt idx="30">
                        <c:v>44531</c:v>
                      </c:pt>
                      <c:pt idx="31">
                        <c:v>44562</c:v>
                      </c:pt>
                    </c:numCache>
                  </c:numRef>
                </c:cat>
                <c:val>
                  <c:numRef>
                    <c:extLst xmlns:c15="http://schemas.microsoft.com/office/drawing/2012/chart">
                      <c:ext xmlns:c15="http://schemas.microsoft.com/office/drawing/2012/chart" uri="{02D57815-91ED-43cb-92C2-25804820EDAC}">
                        <c15:formulaRef>
                          <c15:sqref>Sheet1!$B$15:$AG$15</c15:sqref>
                        </c15:formulaRef>
                      </c:ext>
                    </c:extLst>
                    <c:numCache>
                      <c:formatCode>General</c:formatCode>
                      <c:ptCount val="32"/>
                      <c:pt idx="1">
                        <c:v>31</c:v>
                      </c:pt>
                      <c:pt idx="2">
                        <c:v>38</c:v>
                      </c:pt>
                      <c:pt idx="3">
                        <c:v>61</c:v>
                      </c:pt>
                      <c:pt idx="4">
                        <c:v>69</c:v>
                      </c:pt>
                      <c:pt idx="5">
                        <c:v>157</c:v>
                      </c:pt>
                      <c:pt idx="6">
                        <c:v>183</c:v>
                      </c:pt>
                      <c:pt idx="7">
                        <c:v>77</c:v>
                      </c:pt>
                      <c:pt idx="8">
                        <c:v>92</c:v>
                      </c:pt>
                      <c:pt idx="9">
                        <c:v>68</c:v>
                      </c:pt>
                      <c:pt idx="10">
                        <c:v>7</c:v>
                      </c:pt>
                      <c:pt idx="11">
                        <c:v>3</c:v>
                      </c:pt>
                      <c:pt idx="12">
                        <c:v>8</c:v>
                      </c:pt>
                      <c:pt idx="13">
                        <c:v>8</c:v>
                      </c:pt>
                      <c:pt idx="14">
                        <c:v>11</c:v>
                      </c:pt>
                      <c:pt idx="15">
                        <c:v>18</c:v>
                      </c:pt>
                      <c:pt idx="16">
                        <c:v>12</c:v>
                      </c:pt>
                      <c:pt idx="17">
                        <c:v>16</c:v>
                      </c:pt>
                      <c:pt idx="18">
                        <c:v>19</c:v>
                      </c:pt>
                      <c:pt idx="19">
                        <c:v>9</c:v>
                      </c:pt>
                      <c:pt idx="20">
                        <c:v>11</c:v>
                      </c:pt>
                      <c:pt idx="21">
                        <c:v>18</c:v>
                      </c:pt>
                      <c:pt idx="22">
                        <c:v>20</c:v>
                      </c:pt>
                      <c:pt idx="23">
                        <c:v>33</c:v>
                      </c:pt>
                      <c:pt idx="24">
                        <c:v>49</c:v>
                      </c:pt>
                    </c:numCache>
                  </c:numRef>
                </c:val>
                <c:smooth val="0"/>
                <c:extLst xmlns:c15="http://schemas.microsoft.com/office/drawing/2012/chart">
                  <c:ext xmlns:c16="http://schemas.microsoft.com/office/drawing/2014/chart" uri="{C3380CC4-5D6E-409C-BE32-E72D297353CC}">
                    <c16:uniqueId val="{00000005-8CC1-48EA-9094-115F88940B22}"/>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Sheet1!$A$16</c15:sqref>
                        </c15:formulaRef>
                      </c:ext>
                    </c:extLst>
                    <c:strCache>
                      <c:ptCount val="1"/>
                      <c:pt idx="0">
                        <c:v>Covid Positive Cases</c:v>
                      </c:pt>
                    </c:strCache>
                  </c:strRef>
                </c:tx>
                <c:spPr>
                  <a:ln w="31750" cap="rnd">
                    <a:solidFill>
                      <a:schemeClr val="accent1">
                        <a:lumMod val="60000"/>
                      </a:schemeClr>
                    </a:solidFill>
                    <a:round/>
                  </a:ln>
                  <a:effectLst>
                    <a:outerShdw blurRad="40000" dist="23000" dir="5400000" rotWithShape="0">
                      <a:srgbClr val="000000">
                        <a:alpha val="35000"/>
                      </a:srgbClr>
                    </a:outerShdw>
                  </a:effectLst>
                </c:spPr>
                <c:marker>
                  <c:symbol val="none"/>
                </c:marker>
                <c:cat>
                  <c:numRef>
                    <c:extLst xmlns:c15="http://schemas.microsoft.com/office/drawing/2012/chart">
                      <c:ext xmlns:c15="http://schemas.microsoft.com/office/drawing/2012/chart" uri="{02D57815-91ED-43cb-92C2-25804820EDAC}">
                        <c15:formulaRef>
                          <c15:sqref>Sheet1!$B$8:$AG$8</c15:sqref>
                        </c15:formulaRef>
                      </c:ext>
                    </c:extLst>
                    <c:numCache>
                      <c:formatCode>mmm\-yy</c:formatCode>
                      <c:ptCount val="32"/>
                      <c:pt idx="0">
                        <c:v>43617</c:v>
                      </c:pt>
                      <c:pt idx="1">
                        <c:v>43647</c:v>
                      </c:pt>
                      <c:pt idx="2">
                        <c:v>43678</c:v>
                      </c:pt>
                      <c:pt idx="3">
                        <c:v>43709</c:v>
                      </c:pt>
                      <c:pt idx="4">
                        <c:v>43739</c:v>
                      </c:pt>
                      <c:pt idx="5">
                        <c:v>43770</c:v>
                      </c:pt>
                      <c:pt idx="6">
                        <c:v>43800</c:v>
                      </c:pt>
                      <c:pt idx="7">
                        <c:v>43831</c:v>
                      </c:pt>
                      <c:pt idx="8">
                        <c:v>43862</c:v>
                      </c:pt>
                      <c:pt idx="9">
                        <c:v>43891</c:v>
                      </c:pt>
                      <c:pt idx="10">
                        <c:v>43922</c:v>
                      </c:pt>
                      <c:pt idx="11">
                        <c:v>43952</c:v>
                      </c:pt>
                      <c:pt idx="12">
                        <c:v>43983</c:v>
                      </c:pt>
                      <c:pt idx="13">
                        <c:v>44013</c:v>
                      </c:pt>
                      <c:pt idx="14">
                        <c:v>44044</c:v>
                      </c:pt>
                      <c:pt idx="15">
                        <c:v>44075</c:v>
                      </c:pt>
                      <c:pt idx="16">
                        <c:v>44105</c:v>
                      </c:pt>
                      <c:pt idx="17">
                        <c:v>44136</c:v>
                      </c:pt>
                      <c:pt idx="18">
                        <c:v>44166</c:v>
                      </c:pt>
                      <c:pt idx="19">
                        <c:v>44197</c:v>
                      </c:pt>
                      <c:pt idx="20">
                        <c:v>44228</c:v>
                      </c:pt>
                      <c:pt idx="21">
                        <c:v>44256</c:v>
                      </c:pt>
                      <c:pt idx="22">
                        <c:v>44287</c:v>
                      </c:pt>
                      <c:pt idx="23">
                        <c:v>44317</c:v>
                      </c:pt>
                      <c:pt idx="24">
                        <c:v>44348</c:v>
                      </c:pt>
                      <c:pt idx="25">
                        <c:v>44378</c:v>
                      </c:pt>
                      <c:pt idx="26">
                        <c:v>44409</c:v>
                      </c:pt>
                      <c:pt idx="27">
                        <c:v>44440</c:v>
                      </c:pt>
                      <c:pt idx="28">
                        <c:v>44470</c:v>
                      </c:pt>
                      <c:pt idx="29">
                        <c:v>44501</c:v>
                      </c:pt>
                      <c:pt idx="30">
                        <c:v>44531</c:v>
                      </c:pt>
                      <c:pt idx="31">
                        <c:v>44562</c:v>
                      </c:pt>
                    </c:numCache>
                  </c:numRef>
                </c:cat>
                <c:val>
                  <c:numRef>
                    <c:extLst xmlns:c15="http://schemas.microsoft.com/office/drawing/2012/chart">
                      <c:ext xmlns:c15="http://schemas.microsoft.com/office/drawing/2012/chart" uri="{02D57815-91ED-43cb-92C2-25804820EDAC}">
                        <c15:formulaRef>
                          <c15:sqref>Sheet1!$B$16:$AG$16</c15:sqref>
                        </c15:formulaRef>
                      </c:ext>
                    </c:extLst>
                    <c:numCache>
                      <c:formatCode>General</c:formatCode>
                      <c:ptCount val="32"/>
                      <c:pt idx="0">
                        <c:v>0</c:v>
                      </c:pt>
                      <c:pt idx="1">
                        <c:v>0</c:v>
                      </c:pt>
                      <c:pt idx="2">
                        <c:v>0</c:v>
                      </c:pt>
                      <c:pt idx="3">
                        <c:v>0</c:v>
                      </c:pt>
                      <c:pt idx="4">
                        <c:v>0</c:v>
                      </c:pt>
                      <c:pt idx="5">
                        <c:v>0</c:v>
                      </c:pt>
                      <c:pt idx="6">
                        <c:v>0</c:v>
                      </c:pt>
                      <c:pt idx="7">
                        <c:v>0</c:v>
                      </c:pt>
                      <c:pt idx="8">
                        <c:v>0</c:v>
                      </c:pt>
                      <c:pt idx="9">
                        <c:v>0</c:v>
                      </c:pt>
                      <c:pt idx="10">
                        <c:v>3</c:v>
                      </c:pt>
                      <c:pt idx="11">
                        <c:v>1</c:v>
                      </c:pt>
                      <c:pt idx="12">
                        <c:v>2</c:v>
                      </c:pt>
                      <c:pt idx="13">
                        <c:v>5</c:v>
                      </c:pt>
                      <c:pt idx="14">
                        <c:v>4</c:v>
                      </c:pt>
                      <c:pt idx="15">
                        <c:v>25</c:v>
                      </c:pt>
                      <c:pt idx="16">
                        <c:v>218</c:v>
                      </c:pt>
                      <c:pt idx="17">
                        <c:v>133</c:v>
                      </c:pt>
                      <c:pt idx="18">
                        <c:v>105</c:v>
                      </c:pt>
                      <c:pt idx="19">
                        <c:v>238</c:v>
                      </c:pt>
                      <c:pt idx="20">
                        <c:v>67</c:v>
                      </c:pt>
                      <c:pt idx="21">
                        <c:v>47</c:v>
                      </c:pt>
                      <c:pt idx="22">
                        <c:v>11</c:v>
                      </c:pt>
                      <c:pt idx="23">
                        <c:v>13</c:v>
                      </c:pt>
                      <c:pt idx="24">
                        <c:v>115</c:v>
                      </c:pt>
                    </c:numCache>
                  </c:numRef>
                </c:val>
                <c:smooth val="0"/>
                <c:extLst xmlns:c15="http://schemas.microsoft.com/office/drawing/2012/chart">
                  <c:ext xmlns:c16="http://schemas.microsoft.com/office/drawing/2014/chart" uri="{C3380CC4-5D6E-409C-BE32-E72D297353CC}">
                    <c16:uniqueId val="{00000006-8CC1-48EA-9094-115F88940B22}"/>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Sheet1!$A$17</c15:sqref>
                        </c15:formulaRef>
                      </c:ext>
                    </c:extLst>
                    <c:strCache>
                      <c:ptCount val="1"/>
                      <c:pt idx="0">
                        <c:v>New or First Problems</c:v>
                      </c:pt>
                    </c:strCache>
                  </c:strRef>
                </c:tx>
                <c:spPr>
                  <a:ln w="31750" cap="rnd">
                    <a:solidFill>
                      <a:schemeClr val="accent2">
                        <a:lumMod val="60000"/>
                      </a:schemeClr>
                    </a:solidFill>
                    <a:round/>
                  </a:ln>
                  <a:effectLst>
                    <a:outerShdw blurRad="40000" dist="23000" dir="5400000" rotWithShape="0">
                      <a:srgbClr val="000000">
                        <a:alpha val="35000"/>
                      </a:srgbClr>
                    </a:outerShdw>
                  </a:effectLst>
                </c:spPr>
                <c:marker>
                  <c:symbol val="none"/>
                </c:marker>
                <c:cat>
                  <c:numRef>
                    <c:extLst xmlns:c15="http://schemas.microsoft.com/office/drawing/2012/chart">
                      <c:ext xmlns:c15="http://schemas.microsoft.com/office/drawing/2012/chart" uri="{02D57815-91ED-43cb-92C2-25804820EDAC}">
                        <c15:formulaRef>
                          <c15:sqref>Sheet1!$B$8:$AG$8</c15:sqref>
                        </c15:formulaRef>
                      </c:ext>
                    </c:extLst>
                    <c:numCache>
                      <c:formatCode>mmm\-yy</c:formatCode>
                      <c:ptCount val="32"/>
                      <c:pt idx="0">
                        <c:v>43617</c:v>
                      </c:pt>
                      <c:pt idx="1">
                        <c:v>43647</c:v>
                      </c:pt>
                      <c:pt idx="2">
                        <c:v>43678</c:v>
                      </c:pt>
                      <c:pt idx="3">
                        <c:v>43709</c:v>
                      </c:pt>
                      <c:pt idx="4">
                        <c:v>43739</c:v>
                      </c:pt>
                      <c:pt idx="5">
                        <c:v>43770</c:v>
                      </c:pt>
                      <c:pt idx="6">
                        <c:v>43800</c:v>
                      </c:pt>
                      <c:pt idx="7">
                        <c:v>43831</c:v>
                      </c:pt>
                      <c:pt idx="8">
                        <c:v>43862</c:v>
                      </c:pt>
                      <c:pt idx="9">
                        <c:v>43891</c:v>
                      </c:pt>
                      <c:pt idx="10">
                        <c:v>43922</c:v>
                      </c:pt>
                      <c:pt idx="11">
                        <c:v>43952</c:v>
                      </c:pt>
                      <c:pt idx="12">
                        <c:v>43983</c:v>
                      </c:pt>
                      <c:pt idx="13">
                        <c:v>44013</c:v>
                      </c:pt>
                      <c:pt idx="14">
                        <c:v>44044</c:v>
                      </c:pt>
                      <c:pt idx="15">
                        <c:v>44075</c:v>
                      </c:pt>
                      <c:pt idx="16">
                        <c:v>44105</c:v>
                      </c:pt>
                      <c:pt idx="17">
                        <c:v>44136</c:v>
                      </c:pt>
                      <c:pt idx="18">
                        <c:v>44166</c:v>
                      </c:pt>
                      <c:pt idx="19">
                        <c:v>44197</c:v>
                      </c:pt>
                      <c:pt idx="20">
                        <c:v>44228</c:v>
                      </c:pt>
                      <c:pt idx="21">
                        <c:v>44256</c:v>
                      </c:pt>
                      <c:pt idx="22">
                        <c:v>44287</c:v>
                      </c:pt>
                      <c:pt idx="23">
                        <c:v>44317</c:v>
                      </c:pt>
                      <c:pt idx="24">
                        <c:v>44348</c:v>
                      </c:pt>
                      <c:pt idx="25">
                        <c:v>44378</c:v>
                      </c:pt>
                      <c:pt idx="26">
                        <c:v>44409</c:v>
                      </c:pt>
                      <c:pt idx="27">
                        <c:v>44440</c:v>
                      </c:pt>
                      <c:pt idx="28">
                        <c:v>44470</c:v>
                      </c:pt>
                      <c:pt idx="29">
                        <c:v>44501</c:v>
                      </c:pt>
                      <c:pt idx="30">
                        <c:v>44531</c:v>
                      </c:pt>
                      <c:pt idx="31">
                        <c:v>44562</c:v>
                      </c:pt>
                    </c:numCache>
                  </c:numRef>
                </c:cat>
                <c:val>
                  <c:numRef>
                    <c:extLst xmlns:c15="http://schemas.microsoft.com/office/drawing/2012/chart">
                      <c:ext xmlns:c15="http://schemas.microsoft.com/office/drawing/2012/chart" uri="{02D57815-91ED-43cb-92C2-25804820EDAC}">
                        <c15:formulaRef>
                          <c15:sqref>Sheet1!$B$17:$AG$17</c15:sqref>
                        </c15:formulaRef>
                      </c:ext>
                    </c:extLst>
                    <c:numCache>
                      <c:formatCode>General</c:formatCode>
                      <c:ptCount val="32"/>
                      <c:pt idx="1">
                        <c:v>3668</c:v>
                      </c:pt>
                      <c:pt idx="2">
                        <c:v>3253</c:v>
                      </c:pt>
                      <c:pt idx="3">
                        <c:v>3464</c:v>
                      </c:pt>
                      <c:pt idx="4">
                        <c:v>3463</c:v>
                      </c:pt>
                      <c:pt idx="5">
                        <c:v>3509</c:v>
                      </c:pt>
                      <c:pt idx="6">
                        <c:v>3323</c:v>
                      </c:pt>
                      <c:pt idx="7">
                        <c:v>3659</c:v>
                      </c:pt>
                      <c:pt idx="8">
                        <c:v>3414</c:v>
                      </c:pt>
                      <c:pt idx="9">
                        <c:v>3014</c:v>
                      </c:pt>
                      <c:pt idx="10">
                        <c:v>1891</c:v>
                      </c:pt>
                      <c:pt idx="11">
                        <c:v>1972</c:v>
                      </c:pt>
                      <c:pt idx="12">
                        <c:v>2626</c:v>
                      </c:pt>
                      <c:pt idx="13">
                        <c:v>2644</c:v>
                      </c:pt>
                      <c:pt idx="14">
                        <c:v>2433</c:v>
                      </c:pt>
                      <c:pt idx="15">
                        <c:v>3165</c:v>
                      </c:pt>
                      <c:pt idx="16">
                        <c:v>2702</c:v>
                      </c:pt>
                      <c:pt idx="17">
                        <c:v>2823</c:v>
                      </c:pt>
                      <c:pt idx="18">
                        <c:v>3177</c:v>
                      </c:pt>
                      <c:pt idx="19">
                        <c:v>3541</c:v>
                      </c:pt>
                      <c:pt idx="20">
                        <c:v>2929</c:v>
                      </c:pt>
                      <c:pt idx="21">
                        <c:v>3222</c:v>
                      </c:pt>
                      <c:pt idx="22">
                        <c:v>2768</c:v>
                      </c:pt>
                      <c:pt idx="23">
                        <c:v>2629</c:v>
                      </c:pt>
                      <c:pt idx="24">
                        <c:v>2998</c:v>
                      </c:pt>
                    </c:numCache>
                  </c:numRef>
                </c:val>
                <c:smooth val="0"/>
                <c:extLst xmlns:c15="http://schemas.microsoft.com/office/drawing/2012/chart">
                  <c:ext xmlns:c16="http://schemas.microsoft.com/office/drawing/2014/chart" uri="{C3380CC4-5D6E-409C-BE32-E72D297353CC}">
                    <c16:uniqueId val="{00000007-8CC1-48EA-9094-115F88940B22}"/>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Sheet1!$A$18</c15:sqref>
                        </c15:formulaRef>
                      </c:ext>
                    </c:extLst>
                    <c:strCache>
                      <c:ptCount val="1"/>
                      <c:pt idx="0">
                        <c:v>All problems (except end)</c:v>
                      </c:pt>
                    </c:strCache>
                  </c:strRef>
                </c:tx>
                <c:spPr>
                  <a:ln w="31750" cap="rnd">
                    <a:solidFill>
                      <a:schemeClr val="accent3">
                        <a:lumMod val="60000"/>
                      </a:schemeClr>
                    </a:solidFill>
                    <a:round/>
                  </a:ln>
                  <a:effectLst>
                    <a:outerShdw blurRad="40000" dist="23000" dir="5400000" rotWithShape="0">
                      <a:srgbClr val="000000">
                        <a:alpha val="35000"/>
                      </a:srgbClr>
                    </a:outerShdw>
                  </a:effectLst>
                </c:spPr>
                <c:marker>
                  <c:symbol val="none"/>
                </c:marker>
                <c:cat>
                  <c:numRef>
                    <c:extLst xmlns:c15="http://schemas.microsoft.com/office/drawing/2012/chart">
                      <c:ext xmlns:c15="http://schemas.microsoft.com/office/drawing/2012/chart" uri="{02D57815-91ED-43cb-92C2-25804820EDAC}">
                        <c15:formulaRef>
                          <c15:sqref>Sheet1!$B$8:$AG$8</c15:sqref>
                        </c15:formulaRef>
                      </c:ext>
                    </c:extLst>
                    <c:numCache>
                      <c:formatCode>mmm\-yy</c:formatCode>
                      <c:ptCount val="32"/>
                      <c:pt idx="0">
                        <c:v>43617</c:v>
                      </c:pt>
                      <c:pt idx="1">
                        <c:v>43647</c:v>
                      </c:pt>
                      <c:pt idx="2">
                        <c:v>43678</c:v>
                      </c:pt>
                      <c:pt idx="3">
                        <c:v>43709</c:v>
                      </c:pt>
                      <c:pt idx="4">
                        <c:v>43739</c:v>
                      </c:pt>
                      <c:pt idx="5">
                        <c:v>43770</c:v>
                      </c:pt>
                      <c:pt idx="6">
                        <c:v>43800</c:v>
                      </c:pt>
                      <c:pt idx="7">
                        <c:v>43831</c:v>
                      </c:pt>
                      <c:pt idx="8">
                        <c:v>43862</c:v>
                      </c:pt>
                      <c:pt idx="9">
                        <c:v>43891</c:v>
                      </c:pt>
                      <c:pt idx="10">
                        <c:v>43922</c:v>
                      </c:pt>
                      <c:pt idx="11">
                        <c:v>43952</c:v>
                      </c:pt>
                      <c:pt idx="12">
                        <c:v>43983</c:v>
                      </c:pt>
                      <c:pt idx="13">
                        <c:v>44013</c:v>
                      </c:pt>
                      <c:pt idx="14">
                        <c:v>44044</c:v>
                      </c:pt>
                      <c:pt idx="15">
                        <c:v>44075</c:v>
                      </c:pt>
                      <c:pt idx="16">
                        <c:v>44105</c:v>
                      </c:pt>
                      <c:pt idx="17">
                        <c:v>44136</c:v>
                      </c:pt>
                      <c:pt idx="18">
                        <c:v>44166</c:v>
                      </c:pt>
                      <c:pt idx="19">
                        <c:v>44197</c:v>
                      </c:pt>
                      <c:pt idx="20">
                        <c:v>44228</c:v>
                      </c:pt>
                      <c:pt idx="21">
                        <c:v>44256</c:v>
                      </c:pt>
                      <c:pt idx="22">
                        <c:v>44287</c:v>
                      </c:pt>
                      <c:pt idx="23">
                        <c:v>44317</c:v>
                      </c:pt>
                      <c:pt idx="24">
                        <c:v>44348</c:v>
                      </c:pt>
                      <c:pt idx="25">
                        <c:v>44378</c:v>
                      </c:pt>
                      <c:pt idx="26">
                        <c:v>44409</c:v>
                      </c:pt>
                      <c:pt idx="27">
                        <c:v>44440</c:v>
                      </c:pt>
                      <c:pt idx="28">
                        <c:v>44470</c:v>
                      </c:pt>
                      <c:pt idx="29">
                        <c:v>44501</c:v>
                      </c:pt>
                      <c:pt idx="30">
                        <c:v>44531</c:v>
                      </c:pt>
                      <c:pt idx="31">
                        <c:v>44562</c:v>
                      </c:pt>
                    </c:numCache>
                  </c:numRef>
                </c:cat>
                <c:val>
                  <c:numRef>
                    <c:extLst xmlns:c15="http://schemas.microsoft.com/office/drawing/2012/chart">
                      <c:ext xmlns:c15="http://schemas.microsoft.com/office/drawing/2012/chart" uri="{02D57815-91ED-43cb-92C2-25804820EDAC}">
                        <c15:formulaRef>
                          <c15:sqref>Sheet1!$B$18:$AG$18</c15:sqref>
                        </c15:formulaRef>
                      </c:ext>
                    </c:extLst>
                    <c:numCache>
                      <c:formatCode>General</c:formatCode>
                      <c:ptCount val="32"/>
                      <c:pt idx="1">
                        <c:v>8328</c:v>
                      </c:pt>
                      <c:pt idx="2">
                        <c:v>8547</c:v>
                      </c:pt>
                      <c:pt idx="3">
                        <c:v>9015</c:v>
                      </c:pt>
                      <c:pt idx="4">
                        <c:v>9289</c:v>
                      </c:pt>
                      <c:pt idx="5">
                        <c:v>8790</c:v>
                      </c:pt>
                      <c:pt idx="6">
                        <c:v>8168</c:v>
                      </c:pt>
                      <c:pt idx="7">
                        <c:v>9151</c:v>
                      </c:pt>
                      <c:pt idx="8">
                        <c:v>9328</c:v>
                      </c:pt>
                      <c:pt idx="9">
                        <c:v>8511</c:v>
                      </c:pt>
                      <c:pt idx="10">
                        <c:v>9486</c:v>
                      </c:pt>
                      <c:pt idx="11">
                        <c:v>5338</c:v>
                      </c:pt>
                      <c:pt idx="12">
                        <c:v>13043</c:v>
                      </c:pt>
                      <c:pt idx="13">
                        <c:v>6613</c:v>
                      </c:pt>
                      <c:pt idx="14">
                        <c:v>7269</c:v>
                      </c:pt>
                      <c:pt idx="15">
                        <c:v>14091</c:v>
                      </c:pt>
                      <c:pt idx="16">
                        <c:v>8969</c:v>
                      </c:pt>
                      <c:pt idx="17">
                        <c:v>10774</c:v>
                      </c:pt>
                      <c:pt idx="18">
                        <c:v>8172</c:v>
                      </c:pt>
                      <c:pt idx="19">
                        <c:v>9910</c:v>
                      </c:pt>
                      <c:pt idx="20">
                        <c:v>9578</c:v>
                      </c:pt>
                      <c:pt idx="21">
                        <c:v>12481</c:v>
                      </c:pt>
                      <c:pt idx="22">
                        <c:v>10775</c:v>
                      </c:pt>
                      <c:pt idx="23">
                        <c:v>11643</c:v>
                      </c:pt>
                      <c:pt idx="24">
                        <c:v>10565</c:v>
                      </c:pt>
                    </c:numCache>
                  </c:numRef>
                </c:val>
                <c:smooth val="0"/>
                <c:extLst xmlns:c15="http://schemas.microsoft.com/office/drawing/2012/chart">
                  <c:ext xmlns:c16="http://schemas.microsoft.com/office/drawing/2014/chart" uri="{C3380CC4-5D6E-409C-BE32-E72D297353CC}">
                    <c16:uniqueId val="{00000008-8CC1-48EA-9094-115F88940B22}"/>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Sheet1!$A$19</c15:sqref>
                        </c15:formulaRef>
                      </c:ext>
                    </c:extLst>
                    <c:strCache>
                      <c:ptCount val="1"/>
                      <c:pt idx="0">
                        <c:v>% New/First Problems</c:v>
                      </c:pt>
                    </c:strCache>
                  </c:strRef>
                </c:tx>
                <c:spPr>
                  <a:ln w="31750" cap="rnd">
                    <a:solidFill>
                      <a:schemeClr val="accent4">
                        <a:lumMod val="60000"/>
                      </a:schemeClr>
                    </a:solidFill>
                    <a:round/>
                  </a:ln>
                  <a:effectLst>
                    <a:outerShdw blurRad="40000" dist="23000" dir="5400000" rotWithShape="0">
                      <a:srgbClr val="000000">
                        <a:alpha val="35000"/>
                      </a:srgbClr>
                    </a:outerShdw>
                  </a:effectLst>
                </c:spPr>
                <c:marker>
                  <c:symbol val="none"/>
                </c:marker>
                <c:cat>
                  <c:numRef>
                    <c:extLst xmlns:c15="http://schemas.microsoft.com/office/drawing/2012/chart">
                      <c:ext xmlns:c15="http://schemas.microsoft.com/office/drawing/2012/chart" uri="{02D57815-91ED-43cb-92C2-25804820EDAC}">
                        <c15:formulaRef>
                          <c15:sqref>Sheet1!$B$8:$AG$8</c15:sqref>
                        </c15:formulaRef>
                      </c:ext>
                    </c:extLst>
                    <c:numCache>
                      <c:formatCode>mmm\-yy</c:formatCode>
                      <c:ptCount val="32"/>
                      <c:pt idx="0">
                        <c:v>43617</c:v>
                      </c:pt>
                      <c:pt idx="1">
                        <c:v>43647</c:v>
                      </c:pt>
                      <c:pt idx="2">
                        <c:v>43678</c:v>
                      </c:pt>
                      <c:pt idx="3">
                        <c:v>43709</c:v>
                      </c:pt>
                      <c:pt idx="4">
                        <c:v>43739</c:v>
                      </c:pt>
                      <c:pt idx="5">
                        <c:v>43770</c:v>
                      </c:pt>
                      <c:pt idx="6">
                        <c:v>43800</c:v>
                      </c:pt>
                      <c:pt idx="7">
                        <c:v>43831</c:v>
                      </c:pt>
                      <c:pt idx="8">
                        <c:v>43862</c:v>
                      </c:pt>
                      <c:pt idx="9">
                        <c:v>43891</c:v>
                      </c:pt>
                      <c:pt idx="10">
                        <c:v>43922</c:v>
                      </c:pt>
                      <c:pt idx="11">
                        <c:v>43952</c:v>
                      </c:pt>
                      <c:pt idx="12">
                        <c:v>43983</c:v>
                      </c:pt>
                      <c:pt idx="13">
                        <c:v>44013</c:v>
                      </c:pt>
                      <c:pt idx="14">
                        <c:v>44044</c:v>
                      </c:pt>
                      <c:pt idx="15">
                        <c:v>44075</c:v>
                      </c:pt>
                      <c:pt idx="16">
                        <c:v>44105</c:v>
                      </c:pt>
                      <c:pt idx="17">
                        <c:v>44136</c:v>
                      </c:pt>
                      <c:pt idx="18">
                        <c:v>44166</c:v>
                      </c:pt>
                      <c:pt idx="19">
                        <c:v>44197</c:v>
                      </c:pt>
                      <c:pt idx="20">
                        <c:v>44228</c:v>
                      </c:pt>
                      <c:pt idx="21">
                        <c:v>44256</c:v>
                      </c:pt>
                      <c:pt idx="22">
                        <c:v>44287</c:v>
                      </c:pt>
                      <c:pt idx="23">
                        <c:v>44317</c:v>
                      </c:pt>
                      <c:pt idx="24">
                        <c:v>44348</c:v>
                      </c:pt>
                      <c:pt idx="25">
                        <c:v>44378</c:v>
                      </c:pt>
                      <c:pt idx="26">
                        <c:v>44409</c:v>
                      </c:pt>
                      <c:pt idx="27">
                        <c:v>44440</c:v>
                      </c:pt>
                      <c:pt idx="28">
                        <c:v>44470</c:v>
                      </c:pt>
                      <c:pt idx="29">
                        <c:v>44501</c:v>
                      </c:pt>
                      <c:pt idx="30">
                        <c:v>44531</c:v>
                      </c:pt>
                      <c:pt idx="31">
                        <c:v>44562</c:v>
                      </c:pt>
                    </c:numCache>
                  </c:numRef>
                </c:cat>
                <c:val>
                  <c:numRef>
                    <c:extLst xmlns:c15="http://schemas.microsoft.com/office/drawing/2012/chart">
                      <c:ext xmlns:c15="http://schemas.microsoft.com/office/drawing/2012/chart" uri="{02D57815-91ED-43cb-92C2-25804820EDAC}">
                        <c15:formulaRef>
                          <c15:sqref>Sheet1!$B$19:$AG$19</c15:sqref>
                        </c15:formulaRef>
                      </c:ext>
                    </c:extLst>
                    <c:numCache>
                      <c:formatCode>0%</c:formatCode>
                      <c:ptCount val="32"/>
                      <c:pt idx="1">
                        <c:v>0.44044188280499519</c:v>
                      </c:pt>
                      <c:pt idx="2">
                        <c:v>0.3806013806013806</c:v>
                      </c:pt>
                      <c:pt idx="3">
                        <c:v>0.38424847476428176</c:v>
                      </c:pt>
                      <c:pt idx="4">
                        <c:v>0.37280654537625146</c:v>
                      </c:pt>
                      <c:pt idx="5">
                        <c:v>0.39920364050056883</c:v>
                      </c:pt>
                      <c:pt idx="6">
                        <c:v>0.4068315377081293</c:v>
                      </c:pt>
                      <c:pt idx="7">
                        <c:v>0.39984701125560046</c:v>
                      </c:pt>
                      <c:pt idx="8">
                        <c:v>0.36599485420240135</c:v>
                      </c:pt>
                      <c:pt idx="9">
                        <c:v>0.35412994947714721</c:v>
                      </c:pt>
                      <c:pt idx="10">
                        <c:v>0.19934640522875818</c:v>
                      </c:pt>
                      <c:pt idx="11">
                        <c:v>0.36942675159235666</c:v>
                      </c:pt>
                      <c:pt idx="12">
                        <c:v>0.20133404891512688</c:v>
                      </c:pt>
                      <c:pt idx="13">
                        <c:v>0.39981853924088917</c:v>
                      </c:pt>
                      <c:pt idx="14">
                        <c:v>0.33470903838217086</c:v>
                      </c:pt>
                      <c:pt idx="15">
                        <c:v>0.22461145411965083</c:v>
                      </c:pt>
                      <c:pt idx="16">
                        <c:v>0.30125989519455904</c:v>
                      </c:pt>
                      <c:pt idx="17">
                        <c:v>0.26201967700018564</c:v>
                      </c:pt>
                      <c:pt idx="18">
                        <c:v>0.38876651982378857</c:v>
                      </c:pt>
                      <c:pt idx="19">
                        <c:v>0.35731584258324922</c:v>
                      </c:pt>
                      <c:pt idx="20">
                        <c:v>0.30580496972228022</c:v>
                      </c:pt>
                      <c:pt idx="21">
                        <c:v>0.25815239163528564</c:v>
                      </c:pt>
                      <c:pt idx="22">
                        <c:v>0.25689095127610206</c:v>
                      </c:pt>
                      <c:pt idx="23">
                        <c:v>0.22580091041827707</c:v>
                      </c:pt>
                      <c:pt idx="24">
                        <c:v>0.28376715570279226</c:v>
                      </c:pt>
                    </c:numCache>
                  </c:numRef>
                </c:val>
                <c:smooth val="0"/>
                <c:extLst xmlns:c15="http://schemas.microsoft.com/office/drawing/2012/chart">
                  <c:ext xmlns:c16="http://schemas.microsoft.com/office/drawing/2014/chart" uri="{C3380CC4-5D6E-409C-BE32-E72D297353CC}">
                    <c16:uniqueId val="{00000009-8CC1-48EA-9094-115F88940B22}"/>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Sheet1!$A$20</c15:sqref>
                        </c15:formulaRef>
                      </c:ext>
                    </c:extLst>
                    <c:strCache>
                      <c:ptCount val="1"/>
                      <c:pt idx="0">
                        <c:v>All GP/ANP consultations</c:v>
                      </c:pt>
                    </c:strCache>
                  </c:strRef>
                </c:tx>
                <c:spPr>
                  <a:ln w="31750" cap="rnd">
                    <a:solidFill>
                      <a:schemeClr val="accent5">
                        <a:lumMod val="60000"/>
                      </a:schemeClr>
                    </a:solidFill>
                    <a:round/>
                  </a:ln>
                  <a:effectLst>
                    <a:outerShdw blurRad="40000" dist="23000" dir="5400000" rotWithShape="0">
                      <a:srgbClr val="000000">
                        <a:alpha val="35000"/>
                      </a:srgbClr>
                    </a:outerShdw>
                  </a:effectLst>
                </c:spPr>
                <c:marker>
                  <c:symbol val="none"/>
                </c:marker>
                <c:cat>
                  <c:numRef>
                    <c:extLst xmlns:c15="http://schemas.microsoft.com/office/drawing/2012/chart">
                      <c:ext xmlns:c15="http://schemas.microsoft.com/office/drawing/2012/chart" uri="{02D57815-91ED-43cb-92C2-25804820EDAC}">
                        <c15:formulaRef>
                          <c15:sqref>Sheet1!$B$8:$AG$8</c15:sqref>
                        </c15:formulaRef>
                      </c:ext>
                    </c:extLst>
                    <c:numCache>
                      <c:formatCode>mmm\-yy</c:formatCode>
                      <c:ptCount val="32"/>
                      <c:pt idx="0">
                        <c:v>43617</c:v>
                      </c:pt>
                      <c:pt idx="1">
                        <c:v>43647</c:v>
                      </c:pt>
                      <c:pt idx="2">
                        <c:v>43678</c:v>
                      </c:pt>
                      <c:pt idx="3">
                        <c:v>43709</c:v>
                      </c:pt>
                      <c:pt idx="4">
                        <c:v>43739</c:v>
                      </c:pt>
                      <c:pt idx="5">
                        <c:v>43770</c:v>
                      </c:pt>
                      <c:pt idx="6">
                        <c:v>43800</c:v>
                      </c:pt>
                      <c:pt idx="7">
                        <c:v>43831</c:v>
                      </c:pt>
                      <c:pt idx="8">
                        <c:v>43862</c:v>
                      </c:pt>
                      <c:pt idx="9">
                        <c:v>43891</c:v>
                      </c:pt>
                      <c:pt idx="10">
                        <c:v>43922</c:v>
                      </c:pt>
                      <c:pt idx="11">
                        <c:v>43952</c:v>
                      </c:pt>
                      <c:pt idx="12">
                        <c:v>43983</c:v>
                      </c:pt>
                      <c:pt idx="13">
                        <c:v>44013</c:v>
                      </c:pt>
                      <c:pt idx="14">
                        <c:v>44044</c:v>
                      </c:pt>
                      <c:pt idx="15">
                        <c:v>44075</c:v>
                      </c:pt>
                      <c:pt idx="16">
                        <c:v>44105</c:v>
                      </c:pt>
                      <c:pt idx="17">
                        <c:v>44136</c:v>
                      </c:pt>
                      <c:pt idx="18">
                        <c:v>44166</c:v>
                      </c:pt>
                      <c:pt idx="19">
                        <c:v>44197</c:v>
                      </c:pt>
                      <c:pt idx="20">
                        <c:v>44228</c:v>
                      </c:pt>
                      <c:pt idx="21">
                        <c:v>44256</c:v>
                      </c:pt>
                      <c:pt idx="22">
                        <c:v>44287</c:v>
                      </c:pt>
                      <c:pt idx="23">
                        <c:v>44317</c:v>
                      </c:pt>
                      <c:pt idx="24">
                        <c:v>44348</c:v>
                      </c:pt>
                      <c:pt idx="25">
                        <c:v>44378</c:v>
                      </c:pt>
                      <c:pt idx="26">
                        <c:v>44409</c:v>
                      </c:pt>
                      <c:pt idx="27">
                        <c:v>44440</c:v>
                      </c:pt>
                      <c:pt idx="28">
                        <c:v>44470</c:v>
                      </c:pt>
                      <c:pt idx="29">
                        <c:v>44501</c:v>
                      </c:pt>
                      <c:pt idx="30">
                        <c:v>44531</c:v>
                      </c:pt>
                      <c:pt idx="31">
                        <c:v>44562</c:v>
                      </c:pt>
                    </c:numCache>
                  </c:numRef>
                </c:cat>
                <c:val>
                  <c:numRef>
                    <c:extLst xmlns:c15="http://schemas.microsoft.com/office/drawing/2012/chart">
                      <c:ext xmlns:c15="http://schemas.microsoft.com/office/drawing/2012/chart" uri="{02D57815-91ED-43cb-92C2-25804820EDAC}">
                        <c15:formulaRef>
                          <c15:sqref>Sheet1!$B$20:$AG$20</c15:sqref>
                        </c15:formulaRef>
                      </c:ext>
                    </c:extLst>
                    <c:numCache>
                      <c:formatCode>General</c:formatCode>
                      <c:ptCount val="32"/>
                      <c:pt idx="1">
                        <c:v>3453</c:v>
                      </c:pt>
                      <c:pt idx="2">
                        <c:v>3065</c:v>
                      </c:pt>
                      <c:pt idx="3">
                        <c:v>3624</c:v>
                      </c:pt>
                      <c:pt idx="4">
                        <c:v>3738</c:v>
                      </c:pt>
                      <c:pt idx="5">
                        <c:v>3948</c:v>
                      </c:pt>
                      <c:pt idx="6">
                        <c:v>3521</c:v>
                      </c:pt>
                      <c:pt idx="7">
                        <c:v>3957</c:v>
                      </c:pt>
                      <c:pt idx="8">
                        <c:v>3665</c:v>
                      </c:pt>
                      <c:pt idx="9">
                        <c:v>3832</c:v>
                      </c:pt>
                      <c:pt idx="10">
                        <c:v>2681</c:v>
                      </c:pt>
                      <c:pt idx="11">
                        <c:v>2946</c:v>
                      </c:pt>
                      <c:pt idx="12">
                        <c:v>3635</c:v>
                      </c:pt>
                      <c:pt idx="13">
                        <c:v>3761</c:v>
                      </c:pt>
                      <c:pt idx="14">
                        <c:v>3311</c:v>
                      </c:pt>
                      <c:pt idx="15">
                        <c:v>4811</c:v>
                      </c:pt>
                      <c:pt idx="16">
                        <c:v>4453</c:v>
                      </c:pt>
                      <c:pt idx="17">
                        <c:v>4450</c:v>
                      </c:pt>
                      <c:pt idx="18">
                        <c:v>3897</c:v>
                      </c:pt>
                      <c:pt idx="19">
                        <c:v>3640</c:v>
                      </c:pt>
                      <c:pt idx="20">
                        <c:v>3801</c:v>
                      </c:pt>
                      <c:pt idx="21">
                        <c:v>4224</c:v>
                      </c:pt>
                      <c:pt idx="22">
                        <c:v>3860</c:v>
                      </c:pt>
                      <c:pt idx="23">
                        <c:v>3654</c:v>
                      </c:pt>
                      <c:pt idx="24">
                        <c:v>3629</c:v>
                      </c:pt>
                    </c:numCache>
                  </c:numRef>
                </c:val>
                <c:smooth val="0"/>
                <c:extLst xmlns:c15="http://schemas.microsoft.com/office/drawing/2012/chart">
                  <c:ext xmlns:c16="http://schemas.microsoft.com/office/drawing/2014/chart" uri="{C3380CC4-5D6E-409C-BE32-E72D297353CC}">
                    <c16:uniqueId val="{0000000A-8CC1-48EA-9094-115F88940B22}"/>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Sheet1!$A$21</c15:sqref>
                        </c15:formulaRef>
                      </c:ext>
                    </c:extLst>
                    <c:strCache>
                      <c:ptCount val="1"/>
                      <c:pt idx="0">
                        <c:v>New/First MSK (incomplete code list!)</c:v>
                      </c:pt>
                    </c:strCache>
                  </c:strRef>
                </c:tx>
                <c:spPr>
                  <a:ln w="31750" cap="rnd">
                    <a:solidFill>
                      <a:schemeClr val="accent6">
                        <a:lumMod val="60000"/>
                      </a:schemeClr>
                    </a:solidFill>
                    <a:round/>
                  </a:ln>
                  <a:effectLst>
                    <a:outerShdw blurRad="40000" dist="23000" dir="5400000" rotWithShape="0">
                      <a:srgbClr val="000000">
                        <a:alpha val="35000"/>
                      </a:srgbClr>
                    </a:outerShdw>
                  </a:effectLst>
                </c:spPr>
                <c:marker>
                  <c:symbol val="none"/>
                </c:marker>
                <c:cat>
                  <c:numRef>
                    <c:extLst xmlns:c15="http://schemas.microsoft.com/office/drawing/2012/chart">
                      <c:ext xmlns:c15="http://schemas.microsoft.com/office/drawing/2012/chart" uri="{02D57815-91ED-43cb-92C2-25804820EDAC}">
                        <c15:formulaRef>
                          <c15:sqref>Sheet1!$B$8:$AG$8</c15:sqref>
                        </c15:formulaRef>
                      </c:ext>
                    </c:extLst>
                    <c:numCache>
                      <c:formatCode>mmm\-yy</c:formatCode>
                      <c:ptCount val="32"/>
                      <c:pt idx="0">
                        <c:v>43617</c:v>
                      </c:pt>
                      <c:pt idx="1">
                        <c:v>43647</c:v>
                      </c:pt>
                      <c:pt idx="2">
                        <c:v>43678</c:v>
                      </c:pt>
                      <c:pt idx="3">
                        <c:v>43709</c:v>
                      </c:pt>
                      <c:pt idx="4">
                        <c:v>43739</c:v>
                      </c:pt>
                      <c:pt idx="5">
                        <c:v>43770</c:v>
                      </c:pt>
                      <c:pt idx="6">
                        <c:v>43800</c:v>
                      </c:pt>
                      <c:pt idx="7">
                        <c:v>43831</c:v>
                      </c:pt>
                      <c:pt idx="8">
                        <c:v>43862</c:v>
                      </c:pt>
                      <c:pt idx="9">
                        <c:v>43891</c:v>
                      </c:pt>
                      <c:pt idx="10">
                        <c:v>43922</c:v>
                      </c:pt>
                      <c:pt idx="11">
                        <c:v>43952</c:v>
                      </c:pt>
                      <c:pt idx="12">
                        <c:v>43983</c:v>
                      </c:pt>
                      <c:pt idx="13">
                        <c:v>44013</c:v>
                      </c:pt>
                      <c:pt idx="14">
                        <c:v>44044</c:v>
                      </c:pt>
                      <c:pt idx="15">
                        <c:v>44075</c:v>
                      </c:pt>
                      <c:pt idx="16">
                        <c:v>44105</c:v>
                      </c:pt>
                      <c:pt idx="17">
                        <c:v>44136</c:v>
                      </c:pt>
                      <c:pt idx="18">
                        <c:v>44166</c:v>
                      </c:pt>
                      <c:pt idx="19">
                        <c:v>44197</c:v>
                      </c:pt>
                      <c:pt idx="20">
                        <c:v>44228</c:v>
                      </c:pt>
                      <c:pt idx="21">
                        <c:v>44256</c:v>
                      </c:pt>
                      <c:pt idx="22">
                        <c:v>44287</c:v>
                      </c:pt>
                      <c:pt idx="23">
                        <c:v>44317</c:v>
                      </c:pt>
                      <c:pt idx="24">
                        <c:v>44348</c:v>
                      </c:pt>
                      <c:pt idx="25">
                        <c:v>44378</c:v>
                      </c:pt>
                      <c:pt idx="26">
                        <c:v>44409</c:v>
                      </c:pt>
                      <c:pt idx="27">
                        <c:v>44440</c:v>
                      </c:pt>
                      <c:pt idx="28">
                        <c:v>44470</c:v>
                      </c:pt>
                      <c:pt idx="29">
                        <c:v>44501</c:v>
                      </c:pt>
                      <c:pt idx="30">
                        <c:v>44531</c:v>
                      </c:pt>
                      <c:pt idx="31">
                        <c:v>44562</c:v>
                      </c:pt>
                    </c:numCache>
                  </c:numRef>
                </c:cat>
                <c:val>
                  <c:numRef>
                    <c:extLst xmlns:c15="http://schemas.microsoft.com/office/drawing/2012/chart">
                      <c:ext xmlns:c15="http://schemas.microsoft.com/office/drawing/2012/chart" uri="{02D57815-91ED-43cb-92C2-25804820EDAC}">
                        <c15:formulaRef>
                          <c15:sqref>Sheet1!$B$21:$AG$21</c15:sqref>
                        </c15:formulaRef>
                      </c:ext>
                    </c:extLst>
                    <c:numCache>
                      <c:formatCode>General</c:formatCode>
                      <c:ptCount val="32"/>
                      <c:pt idx="1">
                        <c:v>315</c:v>
                      </c:pt>
                      <c:pt idx="2">
                        <c:v>282</c:v>
                      </c:pt>
                      <c:pt idx="3">
                        <c:v>302</c:v>
                      </c:pt>
                      <c:pt idx="4">
                        <c:v>288</c:v>
                      </c:pt>
                      <c:pt idx="5">
                        <c:v>289</c:v>
                      </c:pt>
                      <c:pt idx="6">
                        <c:v>231</c:v>
                      </c:pt>
                      <c:pt idx="7">
                        <c:v>283</c:v>
                      </c:pt>
                      <c:pt idx="8">
                        <c:v>273</c:v>
                      </c:pt>
                      <c:pt idx="9">
                        <c:v>207</c:v>
                      </c:pt>
                      <c:pt idx="10">
                        <c:v>119</c:v>
                      </c:pt>
                      <c:pt idx="11">
                        <c:v>159</c:v>
                      </c:pt>
                      <c:pt idx="12">
                        <c:v>189</c:v>
                      </c:pt>
                      <c:pt idx="13">
                        <c:v>232</c:v>
                      </c:pt>
                      <c:pt idx="14">
                        <c:v>176</c:v>
                      </c:pt>
                      <c:pt idx="15">
                        <c:v>240</c:v>
                      </c:pt>
                      <c:pt idx="16">
                        <c:v>204</c:v>
                      </c:pt>
                      <c:pt idx="17">
                        <c:v>211</c:v>
                      </c:pt>
                      <c:pt idx="18">
                        <c:v>176</c:v>
                      </c:pt>
                      <c:pt idx="19">
                        <c:v>191</c:v>
                      </c:pt>
                      <c:pt idx="20">
                        <c:v>216</c:v>
                      </c:pt>
                      <c:pt idx="21">
                        <c:v>262</c:v>
                      </c:pt>
                      <c:pt idx="22">
                        <c:v>217</c:v>
                      </c:pt>
                      <c:pt idx="23">
                        <c:v>215</c:v>
                      </c:pt>
                      <c:pt idx="24">
                        <c:v>267</c:v>
                      </c:pt>
                    </c:numCache>
                  </c:numRef>
                </c:val>
                <c:smooth val="0"/>
                <c:extLst xmlns:c15="http://schemas.microsoft.com/office/drawing/2012/chart">
                  <c:ext xmlns:c16="http://schemas.microsoft.com/office/drawing/2014/chart" uri="{C3380CC4-5D6E-409C-BE32-E72D297353CC}">
                    <c16:uniqueId val="{0000000B-8CC1-48EA-9094-115F88940B22}"/>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Sheet1!$A$22</c15:sqref>
                        </c15:formulaRef>
                      </c:ext>
                    </c:extLst>
                    <c:strCache>
                      <c:ptCount val="1"/>
                      <c:pt idx="0">
                        <c:v>QOF Reviews (partial - needs completing)</c:v>
                      </c:pt>
                    </c:strCache>
                  </c:strRef>
                </c:tx>
                <c:spPr>
                  <a:ln w="31750" cap="rnd">
                    <a:solidFill>
                      <a:schemeClr val="accent1">
                        <a:lumMod val="80000"/>
                        <a:lumOff val="20000"/>
                      </a:schemeClr>
                    </a:solidFill>
                    <a:round/>
                  </a:ln>
                  <a:effectLst>
                    <a:outerShdw blurRad="40000" dist="23000" dir="5400000" rotWithShape="0">
                      <a:srgbClr val="000000">
                        <a:alpha val="35000"/>
                      </a:srgbClr>
                    </a:outerShdw>
                  </a:effectLst>
                </c:spPr>
                <c:marker>
                  <c:symbol val="none"/>
                </c:marker>
                <c:cat>
                  <c:numRef>
                    <c:extLst xmlns:c15="http://schemas.microsoft.com/office/drawing/2012/chart">
                      <c:ext xmlns:c15="http://schemas.microsoft.com/office/drawing/2012/chart" uri="{02D57815-91ED-43cb-92C2-25804820EDAC}">
                        <c15:formulaRef>
                          <c15:sqref>Sheet1!$B$8:$AG$8</c15:sqref>
                        </c15:formulaRef>
                      </c:ext>
                    </c:extLst>
                    <c:numCache>
                      <c:formatCode>mmm\-yy</c:formatCode>
                      <c:ptCount val="32"/>
                      <c:pt idx="0">
                        <c:v>43617</c:v>
                      </c:pt>
                      <c:pt idx="1">
                        <c:v>43647</c:v>
                      </c:pt>
                      <c:pt idx="2">
                        <c:v>43678</c:v>
                      </c:pt>
                      <c:pt idx="3">
                        <c:v>43709</c:v>
                      </c:pt>
                      <c:pt idx="4">
                        <c:v>43739</c:v>
                      </c:pt>
                      <c:pt idx="5">
                        <c:v>43770</c:v>
                      </c:pt>
                      <c:pt idx="6">
                        <c:v>43800</c:v>
                      </c:pt>
                      <c:pt idx="7">
                        <c:v>43831</c:v>
                      </c:pt>
                      <c:pt idx="8">
                        <c:v>43862</c:v>
                      </c:pt>
                      <c:pt idx="9">
                        <c:v>43891</c:v>
                      </c:pt>
                      <c:pt idx="10">
                        <c:v>43922</c:v>
                      </c:pt>
                      <c:pt idx="11">
                        <c:v>43952</c:v>
                      </c:pt>
                      <c:pt idx="12">
                        <c:v>43983</c:v>
                      </c:pt>
                      <c:pt idx="13">
                        <c:v>44013</c:v>
                      </c:pt>
                      <c:pt idx="14">
                        <c:v>44044</c:v>
                      </c:pt>
                      <c:pt idx="15">
                        <c:v>44075</c:v>
                      </c:pt>
                      <c:pt idx="16">
                        <c:v>44105</c:v>
                      </c:pt>
                      <c:pt idx="17">
                        <c:v>44136</c:v>
                      </c:pt>
                      <c:pt idx="18">
                        <c:v>44166</c:v>
                      </c:pt>
                      <c:pt idx="19">
                        <c:v>44197</c:v>
                      </c:pt>
                      <c:pt idx="20">
                        <c:v>44228</c:v>
                      </c:pt>
                      <c:pt idx="21">
                        <c:v>44256</c:v>
                      </c:pt>
                      <c:pt idx="22">
                        <c:v>44287</c:v>
                      </c:pt>
                      <c:pt idx="23">
                        <c:v>44317</c:v>
                      </c:pt>
                      <c:pt idx="24">
                        <c:v>44348</c:v>
                      </c:pt>
                      <c:pt idx="25">
                        <c:v>44378</c:v>
                      </c:pt>
                      <c:pt idx="26">
                        <c:v>44409</c:v>
                      </c:pt>
                      <c:pt idx="27">
                        <c:v>44440</c:v>
                      </c:pt>
                      <c:pt idx="28">
                        <c:v>44470</c:v>
                      </c:pt>
                      <c:pt idx="29">
                        <c:v>44501</c:v>
                      </c:pt>
                      <c:pt idx="30">
                        <c:v>44531</c:v>
                      </c:pt>
                      <c:pt idx="31">
                        <c:v>44562</c:v>
                      </c:pt>
                    </c:numCache>
                  </c:numRef>
                </c:cat>
                <c:val>
                  <c:numRef>
                    <c:extLst xmlns:c15="http://schemas.microsoft.com/office/drawing/2012/chart">
                      <c:ext xmlns:c15="http://schemas.microsoft.com/office/drawing/2012/chart" uri="{02D57815-91ED-43cb-92C2-25804820EDAC}">
                        <c15:formulaRef>
                          <c15:sqref>Sheet1!$B$22:$AG$22</c15:sqref>
                        </c15:formulaRef>
                      </c:ext>
                    </c:extLst>
                    <c:numCache>
                      <c:formatCode>General</c:formatCode>
                      <c:ptCount val="32"/>
                      <c:pt idx="1">
                        <c:v>248</c:v>
                      </c:pt>
                      <c:pt idx="2">
                        <c:v>182</c:v>
                      </c:pt>
                      <c:pt idx="3">
                        <c:v>259</c:v>
                      </c:pt>
                      <c:pt idx="4">
                        <c:v>206</c:v>
                      </c:pt>
                      <c:pt idx="5">
                        <c:v>184</c:v>
                      </c:pt>
                      <c:pt idx="6">
                        <c:v>170</c:v>
                      </c:pt>
                      <c:pt idx="7">
                        <c:v>278</c:v>
                      </c:pt>
                      <c:pt idx="8">
                        <c:v>328</c:v>
                      </c:pt>
                      <c:pt idx="9">
                        <c:v>418</c:v>
                      </c:pt>
                      <c:pt idx="10">
                        <c:v>67</c:v>
                      </c:pt>
                      <c:pt idx="11">
                        <c:v>53</c:v>
                      </c:pt>
                      <c:pt idx="12">
                        <c:v>59</c:v>
                      </c:pt>
                      <c:pt idx="13">
                        <c:v>100</c:v>
                      </c:pt>
                      <c:pt idx="14">
                        <c:v>61</c:v>
                      </c:pt>
                      <c:pt idx="15">
                        <c:v>183</c:v>
                      </c:pt>
                      <c:pt idx="16">
                        <c:v>183</c:v>
                      </c:pt>
                      <c:pt idx="17">
                        <c:v>192</c:v>
                      </c:pt>
                      <c:pt idx="18">
                        <c:v>200</c:v>
                      </c:pt>
                      <c:pt idx="19">
                        <c:v>190</c:v>
                      </c:pt>
                      <c:pt idx="20">
                        <c:v>229</c:v>
                      </c:pt>
                      <c:pt idx="21">
                        <c:v>120</c:v>
                      </c:pt>
                      <c:pt idx="22">
                        <c:v>147</c:v>
                      </c:pt>
                      <c:pt idx="23">
                        <c:v>137</c:v>
                      </c:pt>
                      <c:pt idx="24">
                        <c:v>310</c:v>
                      </c:pt>
                    </c:numCache>
                  </c:numRef>
                </c:val>
                <c:smooth val="0"/>
                <c:extLst xmlns:c15="http://schemas.microsoft.com/office/drawing/2012/chart">
                  <c:ext xmlns:c16="http://schemas.microsoft.com/office/drawing/2014/chart" uri="{C3380CC4-5D6E-409C-BE32-E72D297353CC}">
                    <c16:uniqueId val="{0000000C-8CC1-48EA-9094-115F88940B22}"/>
                  </c:ext>
                </c:extLst>
              </c15:ser>
            </c15:filteredLineSeries>
          </c:ext>
        </c:extLst>
      </c:lineChart>
      <c:dateAx>
        <c:axId val="285863240"/>
        <c:scaling>
          <c:orientation val="minMax"/>
        </c:scaling>
        <c:delete val="0"/>
        <c:axPos val="b"/>
        <c:numFmt formatCode="mmm\-yy"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285866192"/>
        <c:crosses val="autoZero"/>
        <c:auto val="1"/>
        <c:lblOffset val="100"/>
        <c:baseTimeUnit val="months"/>
      </c:dateAx>
      <c:valAx>
        <c:axId val="285866192"/>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285863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GB"/>
              <a:t>ICB FTE Practice Workforce</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barChart>
        <c:barDir val="col"/>
        <c:grouping val="stacked"/>
        <c:varyColors val="0"/>
        <c:ser>
          <c:idx val="0"/>
          <c:order val="0"/>
          <c:tx>
            <c:strRef>
              <c:f>WORKSPACE!$AA$10</c:f>
              <c:strCache>
                <c:ptCount val="1"/>
                <c:pt idx="0">
                  <c:v>GP (non-trainee) FTE</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WORKSPACE!$AB$2:$AF$2</c:f>
              <c:numCache>
                <c:formatCode>General</c:formatCode>
                <c:ptCount val="5"/>
                <c:pt idx="0">
                  <c:v>2018</c:v>
                </c:pt>
                <c:pt idx="1">
                  <c:v>2019</c:v>
                </c:pt>
                <c:pt idx="2">
                  <c:v>2020</c:v>
                </c:pt>
                <c:pt idx="3">
                  <c:v>2021</c:v>
                </c:pt>
                <c:pt idx="4">
                  <c:v>2022</c:v>
                </c:pt>
              </c:numCache>
            </c:numRef>
          </c:cat>
          <c:val>
            <c:numRef>
              <c:f>WORKSPACE!$AB$10:$AF$10</c:f>
              <c:numCache>
                <c:formatCode>0.00</c:formatCode>
                <c:ptCount val="5"/>
                <c:pt idx="0">
                  <c:v>0.46984476509453865</c:v>
                </c:pt>
                <c:pt idx="1">
                  <c:v>0.44868994839436394</c:v>
                </c:pt>
                <c:pt idx="2">
                  <c:v>0.42440469091188765</c:v>
                </c:pt>
                <c:pt idx="3">
                  <c:v>0.41833333792787852</c:v>
                </c:pt>
                <c:pt idx="4">
                  <c:v>0.41139944758296737</c:v>
                </c:pt>
              </c:numCache>
            </c:numRef>
          </c:val>
          <c:extLst>
            <c:ext xmlns:c16="http://schemas.microsoft.com/office/drawing/2014/chart" uri="{C3380CC4-5D6E-409C-BE32-E72D297353CC}">
              <c16:uniqueId val="{00000000-9173-4876-B423-F6E966D48F4E}"/>
            </c:ext>
          </c:extLst>
        </c:ser>
        <c:ser>
          <c:idx val="1"/>
          <c:order val="1"/>
          <c:tx>
            <c:strRef>
              <c:f>WORKSPACE!$AA$11</c:f>
              <c:strCache>
                <c:ptCount val="1"/>
                <c:pt idx="0">
                  <c:v>Non-GP Clinical Practice Workforce</c:v>
                </c:pt>
              </c:strCache>
            </c:strRef>
          </c:tx>
          <c:spPr>
            <a:solidFill>
              <a:schemeClr val="accent6"/>
            </a:solidFill>
            <a:ln>
              <a:noFill/>
            </a:ln>
            <a:effectLst/>
          </c:spPr>
          <c:invertIfNegative val="0"/>
          <c:dLbls>
            <c:spPr>
              <a:solidFill>
                <a:schemeClr val="accent6"/>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WORKSPACE!$AB$2:$AF$2</c:f>
              <c:numCache>
                <c:formatCode>General</c:formatCode>
                <c:ptCount val="5"/>
                <c:pt idx="0">
                  <c:v>2018</c:v>
                </c:pt>
                <c:pt idx="1">
                  <c:v>2019</c:v>
                </c:pt>
                <c:pt idx="2">
                  <c:v>2020</c:v>
                </c:pt>
                <c:pt idx="3">
                  <c:v>2021</c:v>
                </c:pt>
                <c:pt idx="4">
                  <c:v>2022</c:v>
                </c:pt>
              </c:numCache>
            </c:numRef>
          </c:cat>
          <c:val>
            <c:numRef>
              <c:f>WORKSPACE!$AB$11:$AF$11</c:f>
              <c:numCache>
                <c:formatCode>0.00</c:formatCode>
                <c:ptCount val="5"/>
                <c:pt idx="0">
                  <c:v>0.52963293448231907</c:v>
                </c:pt>
                <c:pt idx="1">
                  <c:v>0.55201867131846327</c:v>
                </c:pt>
                <c:pt idx="2">
                  <c:v>0.56387583195023294</c:v>
                </c:pt>
                <c:pt idx="3">
                  <c:v>0.58008430071481942</c:v>
                </c:pt>
                <c:pt idx="4">
                  <c:v>0.58871190275424823</c:v>
                </c:pt>
              </c:numCache>
            </c:numRef>
          </c:val>
          <c:extLst>
            <c:ext xmlns:c16="http://schemas.microsoft.com/office/drawing/2014/chart" uri="{C3380CC4-5D6E-409C-BE32-E72D297353CC}">
              <c16:uniqueId val="{00000001-9173-4876-B423-F6E966D48F4E}"/>
            </c:ext>
          </c:extLst>
        </c:ser>
        <c:dLbls>
          <c:showLegendKey val="0"/>
          <c:showVal val="1"/>
          <c:showCatName val="0"/>
          <c:showSerName val="0"/>
          <c:showPercent val="0"/>
          <c:showBubbleSize val="0"/>
        </c:dLbls>
        <c:gapWidth val="219"/>
        <c:overlap val="100"/>
        <c:axId val="775917320"/>
        <c:axId val="775917976"/>
      </c:barChart>
      <c:lineChart>
        <c:grouping val="standard"/>
        <c:varyColors val="0"/>
        <c:ser>
          <c:idx val="2"/>
          <c:order val="2"/>
          <c:tx>
            <c:strRef>
              <c:f>WORKSPACE!$AA$12</c:f>
              <c:strCache>
                <c:ptCount val="1"/>
                <c:pt idx="0">
                  <c:v>Clinical Practice Workforce</c:v>
                </c:pt>
              </c:strCache>
            </c:strRef>
          </c:tx>
          <c:spPr>
            <a:ln w="31750"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WORKSPACE!$AB$2:$AF$2</c:f>
              <c:numCache>
                <c:formatCode>General</c:formatCode>
                <c:ptCount val="5"/>
                <c:pt idx="0">
                  <c:v>2018</c:v>
                </c:pt>
                <c:pt idx="1">
                  <c:v>2019</c:v>
                </c:pt>
                <c:pt idx="2">
                  <c:v>2020</c:v>
                </c:pt>
                <c:pt idx="3">
                  <c:v>2021</c:v>
                </c:pt>
                <c:pt idx="4">
                  <c:v>2022</c:v>
                </c:pt>
              </c:numCache>
            </c:numRef>
          </c:cat>
          <c:val>
            <c:numRef>
              <c:f>WORKSPACE!$AB$12:$AF$12</c:f>
              <c:numCache>
                <c:formatCode>0.00</c:formatCode>
                <c:ptCount val="5"/>
                <c:pt idx="0">
                  <c:v>1.0970565043323861</c:v>
                </c:pt>
                <c:pt idx="1">
                  <c:v>1.1036178755614567</c:v>
                </c:pt>
                <c:pt idx="2">
                  <c:v>1.1051799108053491</c:v>
                </c:pt>
                <c:pt idx="3">
                  <c:v>1.1337040212378255</c:v>
                </c:pt>
                <c:pt idx="4">
                  <c:v>1.1550438012021125</c:v>
                </c:pt>
              </c:numCache>
            </c:numRef>
          </c:val>
          <c:smooth val="0"/>
          <c:extLst>
            <c:ext xmlns:c16="http://schemas.microsoft.com/office/drawing/2014/chart" uri="{C3380CC4-5D6E-409C-BE32-E72D297353CC}">
              <c16:uniqueId val="{00000002-9173-4876-B423-F6E966D48F4E}"/>
            </c:ext>
          </c:extLst>
        </c:ser>
        <c:dLbls>
          <c:showLegendKey val="0"/>
          <c:showVal val="1"/>
          <c:showCatName val="0"/>
          <c:showSerName val="0"/>
          <c:showPercent val="0"/>
          <c:showBubbleSize val="0"/>
        </c:dLbls>
        <c:marker val="1"/>
        <c:smooth val="0"/>
        <c:axId val="775917320"/>
        <c:axId val="775917976"/>
      </c:lineChart>
      <c:catAx>
        <c:axId val="77591732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775917976"/>
        <c:crosses val="autoZero"/>
        <c:auto val="1"/>
        <c:lblAlgn val="ctr"/>
        <c:lblOffset val="100"/>
        <c:noMultiLvlLbl val="0"/>
      </c:catAx>
      <c:valAx>
        <c:axId val="775917976"/>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GB"/>
                  <a:t>FTE per 1000 Population</a:t>
                </a:r>
              </a:p>
            </c:rich>
          </c:tx>
          <c:layout>
            <c:manualLayout>
              <c:xMode val="edge"/>
              <c:yMode val="edge"/>
              <c:x val="2.9117457703118372E-2"/>
              <c:y val="0.28013459640750982"/>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775917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GB"/>
              <a:t>ICB &amp; National GP Appointments per FTE per Month</a:t>
            </a:r>
          </a:p>
        </c:rich>
      </c:tx>
      <c:layout>
        <c:manualLayout>
          <c:xMode val="edge"/>
          <c:yMode val="edge"/>
          <c:x val="0.11325060935076446"/>
          <c:y val="0"/>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lineChart>
        <c:grouping val="standard"/>
        <c:varyColors val="0"/>
        <c:ser>
          <c:idx val="0"/>
          <c:order val="0"/>
          <c:tx>
            <c:strRef>
              <c:f>WORKSPACE!$AA$23</c:f>
              <c:strCache>
                <c:ptCount val="1"/>
                <c:pt idx="0">
                  <c:v>ICB GP Appointments per FTE per Month</c:v>
                </c:pt>
              </c:strCache>
            </c:strRef>
          </c:tx>
          <c:spPr>
            <a:ln w="31750" cap="rnd">
              <a:solidFill>
                <a:schemeClr val="accent6"/>
              </a:solidFill>
              <a:round/>
            </a:ln>
            <a:effectLst/>
          </c:spPr>
          <c:marker>
            <c:symbol val="none"/>
          </c:marker>
          <c:cat>
            <c:numRef>
              <c:f>WORKSPACE!$AB$2:$AF$2</c:f>
              <c:numCache>
                <c:formatCode>General</c:formatCode>
                <c:ptCount val="5"/>
                <c:pt idx="0">
                  <c:v>2018</c:v>
                </c:pt>
                <c:pt idx="1">
                  <c:v>2019</c:v>
                </c:pt>
                <c:pt idx="2">
                  <c:v>2020</c:v>
                </c:pt>
                <c:pt idx="3">
                  <c:v>2021</c:v>
                </c:pt>
                <c:pt idx="4">
                  <c:v>2022</c:v>
                </c:pt>
              </c:numCache>
            </c:numRef>
          </c:cat>
          <c:val>
            <c:numRef>
              <c:f>WORKSPACE!$AB$23:$AF$23</c:f>
              <c:numCache>
                <c:formatCode>0</c:formatCode>
                <c:ptCount val="5"/>
                <c:pt idx="0">
                  <c:v>403.63565426170459</c:v>
                </c:pt>
                <c:pt idx="1">
                  <c:v>393.39659291575776</c:v>
                </c:pt>
                <c:pt idx="2">
                  <c:v>414.44834755964115</c:v>
                </c:pt>
                <c:pt idx="3">
                  <c:v>484.36617243272923</c:v>
                </c:pt>
                <c:pt idx="4">
                  <c:v>491.70185149837749</c:v>
                </c:pt>
              </c:numCache>
            </c:numRef>
          </c:val>
          <c:smooth val="0"/>
          <c:extLst>
            <c:ext xmlns:c16="http://schemas.microsoft.com/office/drawing/2014/chart" uri="{C3380CC4-5D6E-409C-BE32-E72D297353CC}">
              <c16:uniqueId val="{00000000-4AA4-4898-9E04-AB30F3B377BC}"/>
            </c:ext>
          </c:extLst>
        </c:ser>
        <c:ser>
          <c:idx val="1"/>
          <c:order val="1"/>
          <c:tx>
            <c:strRef>
              <c:f>WORKSPACE!$AA$26</c:f>
              <c:strCache>
                <c:ptCount val="1"/>
                <c:pt idx="0">
                  <c:v>National GP Appointments per FTE per Month</c:v>
                </c:pt>
              </c:strCache>
            </c:strRef>
          </c:tx>
          <c:spPr>
            <a:ln w="31750" cap="rnd">
              <a:solidFill>
                <a:schemeClr val="accent5"/>
              </a:solidFill>
              <a:round/>
            </a:ln>
            <a:effectLst/>
          </c:spPr>
          <c:marker>
            <c:symbol val="none"/>
          </c:marker>
          <c:cat>
            <c:numRef>
              <c:f>WORKSPACE!$AB$2:$AF$2</c:f>
              <c:numCache>
                <c:formatCode>General</c:formatCode>
                <c:ptCount val="5"/>
                <c:pt idx="0">
                  <c:v>2018</c:v>
                </c:pt>
                <c:pt idx="1">
                  <c:v>2019</c:v>
                </c:pt>
                <c:pt idx="2">
                  <c:v>2020</c:v>
                </c:pt>
                <c:pt idx="3">
                  <c:v>2021</c:v>
                </c:pt>
                <c:pt idx="4">
                  <c:v>2022</c:v>
                </c:pt>
              </c:numCache>
            </c:numRef>
          </c:cat>
          <c:val>
            <c:numRef>
              <c:f>WORKSPACE!$AB$26:$AF$26</c:f>
              <c:numCache>
                <c:formatCode>0</c:formatCode>
                <c:ptCount val="5"/>
                <c:pt idx="0">
                  <c:v>450.12266474334166</c:v>
                </c:pt>
                <c:pt idx="1">
                  <c:v>465.21796541206419</c:v>
                </c:pt>
                <c:pt idx="2">
                  <c:v>421.22857151388649</c:v>
                </c:pt>
                <c:pt idx="3">
                  <c:v>483.69748287582541</c:v>
                </c:pt>
                <c:pt idx="4">
                  <c:v>477.34036476104995</c:v>
                </c:pt>
              </c:numCache>
            </c:numRef>
          </c:val>
          <c:smooth val="0"/>
          <c:extLst>
            <c:ext xmlns:c16="http://schemas.microsoft.com/office/drawing/2014/chart" uri="{C3380CC4-5D6E-409C-BE32-E72D297353CC}">
              <c16:uniqueId val="{00000001-4AA4-4898-9E04-AB30F3B377BC}"/>
            </c:ext>
          </c:extLst>
        </c:ser>
        <c:dLbls>
          <c:showLegendKey val="0"/>
          <c:showVal val="0"/>
          <c:showCatName val="0"/>
          <c:showSerName val="0"/>
          <c:showPercent val="0"/>
          <c:showBubbleSize val="0"/>
        </c:dLbls>
        <c:smooth val="0"/>
        <c:axId val="782482384"/>
        <c:axId val="782486648"/>
      </c:lineChart>
      <c:catAx>
        <c:axId val="782482384"/>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782486648"/>
        <c:crosses val="autoZero"/>
        <c:auto val="1"/>
        <c:lblAlgn val="ctr"/>
        <c:lblOffset val="100"/>
        <c:noMultiLvlLbl val="0"/>
      </c:catAx>
      <c:valAx>
        <c:axId val="782486648"/>
        <c:scaling>
          <c:orientation val="minMax"/>
          <c:min val="350"/>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GB"/>
                  <a:t>GP Appointments per FTE per Month</a:t>
                </a:r>
              </a:p>
            </c:rich>
          </c:tx>
          <c:layout>
            <c:manualLayout>
              <c:xMode val="edge"/>
              <c:yMode val="edge"/>
              <c:x val="0.2528553557439488"/>
              <c:y val="0.1156819991628853"/>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782482384"/>
        <c:crosses val="autoZero"/>
        <c:crossBetween val="between"/>
      </c:valAx>
      <c:dTable>
        <c:showHorzBorder val="1"/>
        <c:showVertBorder val="1"/>
        <c:showOutline val="1"/>
        <c:showKeys val="1"/>
        <c:spPr>
          <a:noFill/>
          <a:ln w="9525">
            <a:solidFill>
              <a:schemeClr val="tx2">
                <a:lumMod val="15000"/>
                <a:lumOff val="85000"/>
              </a:schemeClr>
            </a:solidFill>
          </a:ln>
          <a:effectLst/>
        </c:spPr>
        <c:txPr>
          <a:bodyPr rot="0" spcFirstLastPara="1" vertOverflow="ellipsis" vert="horz" wrap="square" anchor="ctr" anchorCtr="1"/>
          <a:lstStyle/>
          <a:p>
            <a:pPr rtl="0">
              <a:defRPr sz="900" b="0" i="0" u="none" strike="noStrike" kern="1200" baseline="0">
                <a:solidFill>
                  <a:schemeClr val="tx2"/>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32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32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0D6CD-C59B-40D6-A9BF-FBEFF2808A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FF691FA-5A6B-4F62-84C4-F362ED9D90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2A98EC6-5EDF-49F6-BC11-DEF079899A0E}"/>
              </a:ext>
            </a:extLst>
          </p:cNvPr>
          <p:cNvSpPr>
            <a:spLocks noGrp="1"/>
          </p:cNvSpPr>
          <p:nvPr>
            <p:ph type="dt" sz="half" idx="10"/>
          </p:nvPr>
        </p:nvSpPr>
        <p:spPr/>
        <p:txBody>
          <a:bodyPr/>
          <a:lstStyle/>
          <a:p>
            <a:fld id="{FCAD1718-E043-4A0C-99A0-08831223726E}" type="datetimeFigureOut">
              <a:rPr lang="en-GB" smtClean="0"/>
              <a:t>13/10/2022</a:t>
            </a:fld>
            <a:endParaRPr lang="en-GB"/>
          </a:p>
        </p:txBody>
      </p:sp>
      <p:sp>
        <p:nvSpPr>
          <p:cNvPr id="5" name="Footer Placeholder 4">
            <a:extLst>
              <a:ext uri="{FF2B5EF4-FFF2-40B4-BE49-F238E27FC236}">
                <a16:creationId xmlns:a16="http://schemas.microsoft.com/office/drawing/2014/main" id="{E4DF70BF-0A50-4A34-A190-1534D4A679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FA8298-7A33-43AA-82DF-7A4E5E1D0F1B}"/>
              </a:ext>
            </a:extLst>
          </p:cNvPr>
          <p:cNvSpPr>
            <a:spLocks noGrp="1"/>
          </p:cNvSpPr>
          <p:nvPr>
            <p:ph type="sldNum" sz="quarter" idx="12"/>
          </p:nvPr>
        </p:nvSpPr>
        <p:spPr/>
        <p:txBody>
          <a:bodyPr/>
          <a:lstStyle/>
          <a:p>
            <a:fld id="{BAB58C4D-FA08-4DA0-94AB-D3A425892AFF}" type="slidenum">
              <a:rPr lang="en-GB" smtClean="0"/>
              <a:t>‹#›</a:t>
            </a:fld>
            <a:endParaRPr lang="en-GB"/>
          </a:p>
        </p:txBody>
      </p:sp>
    </p:spTree>
    <p:extLst>
      <p:ext uri="{BB962C8B-B14F-4D97-AF65-F5344CB8AC3E}">
        <p14:creationId xmlns:p14="http://schemas.microsoft.com/office/powerpoint/2010/main" val="3330758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621E0-7EB5-471D-A2CF-3B32E85F2B0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7A3DF82-C265-48C6-B19D-EBC95E2306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9F895C-2DDB-43D8-9037-E1372CB461A8}"/>
              </a:ext>
            </a:extLst>
          </p:cNvPr>
          <p:cNvSpPr>
            <a:spLocks noGrp="1"/>
          </p:cNvSpPr>
          <p:nvPr>
            <p:ph type="dt" sz="half" idx="10"/>
          </p:nvPr>
        </p:nvSpPr>
        <p:spPr/>
        <p:txBody>
          <a:bodyPr/>
          <a:lstStyle/>
          <a:p>
            <a:fld id="{FCAD1718-E043-4A0C-99A0-08831223726E}" type="datetimeFigureOut">
              <a:rPr lang="en-GB" smtClean="0"/>
              <a:t>13/10/2022</a:t>
            </a:fld>
            <a:endParaRPr lang="en-GB"/>
          </a:p>
        </p:txBody>
      </p:sp>
      <p:sp>
        <p:nvSpPr>
          <p:cNvPr id="5" name="Footer Placeholder 4">
            <a:extLst>
              <a:ext uri="{FF2B5EF4-FFF2-40B4-BE49-F238E27FC236}">
                <a16:creationId xmlns:a16="http://schemas.microsoft.com/office/drawing/2014/main" id="{D8BC53DC-9663-46E9-B647-A3C040A299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47B594-E7DB-4571-A947-06250A563996}"/>
              </a:ext>
            </a:extLst>
          </p:cNvPr>
          <p:cNvSpPr>
            <a:spLocks noGrp="1"/>
          </p:cNvSpPr>
          <p:nvPr>
            <p:ph type="sldNum" sz="quarter" idx="12"/>
          </p:nvPr>
        </p:nvSpPr>
        <p:spPr/>
        <p:txBody>
          <a:bodyPr/>
          <a:lstStyle/>
          <a:p>
            <a:fld id="{BAB58C4D-FA08-4DA0-94AB-D3A425892AFF}" type="slidenum">
              <a:rPr lang="en-GB" smtClean="0"/>
              <a:t>‹#›</a:t>
            </a:fld>
            <a:endParaRPr lang="en-GB"/>
          </a:p>
        </p:txBody>
      </p:sp>
    </p:spTree>
    <p:extLst>
      <p:ext uri="{BB962C8B-B14F-4D97-AF65-F5344CB8AC3E}">
        <p14:creationId xmlns:p14="http://schemas.microsoft.com/office/powerpoint/2010/main" val="3006431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966FF5-1D38-4792-B308-9CE7C4D11C3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406A7B7-590C-467C-AE29-A20D75D8BA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AC8B34-614F-4179-BCEF-A6420348B398}"/>
              </a:ext>
            </a:extLst>
          </p:cNvPr>
          <p:cNvSpPr>
            <a:spLocks noGrp="1"/>
          </p:cNvSpPr>
          <p:nvPr>
            <p:ph type="dt" sz="half" idx="10"/>
          </p:nvPr>
        </p:nvSpPr>
        <p:spPr/>
        <p:txBody>
          <a:bodyPr/>
          <a:lstStyle/>
          <a:p>
            <a:fld id="{FCAD1718-E043-4A0C-99A0-08831223726E}" type="datetimeFigureOut">
              <a:rPr lang="en-GB" smtClean="0"/>
              <a:t>13/10/2022</a:t>
            </a:fld>
            <a:endParaRPr lang="en-GB"/>
          </a:p>
        </p:txBody>
      </p:sp>
      <p:sp>
        <p:nvSpPr>
          <p:cNvPr id="5" name="Footer Placeholder 4">
            <a:extLst>
              <a:ext uri="{FF2B5EF4-FFF2-40B4-BE49-F238E27FC236}">
                <a16:creationId xmlns:a16="http://schemas.microsoft.com/office/drawing/2014/main" id="{A266EC1B-98CF-4C67-AB4A-07E43929A2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1B89F7-452F-4F31-B370-1B433CBC3BC7}"/>
              </a:ext>
            </a:extLst>
          </p:cNvPr>
          <p:cNvSpPr>
            <a:spLocks noGrp="1"/>
          </p:cNvSpPr>
          <p:nvPr>
            <p:ph type="sldNum" sz="quarter" idx="12"/>
          </p:nvPr>
        </p:nvSpPr>
        <p:spPr/>
        <p:txBody>
          <a:bodyPr/>
          <a:lstStyle/>
          <a:p>
            <a:fld id="{BAB58C4D-FA08-4DA0-94AB-D3A425892AFF}" type="slidenum">
              <a:rPr lang="en-GB" smtClean="0"/>
              <a:t>‹#›</a:t>
            </a:fld>
            <a:endParaRPr lang="en-GB"/>
          </a:p>
        </p:txBody>
      </p:sp>
    </p:spTree>
    <p:extLst>
      <p:ext uri="{BB962C8B-B14F-4D97-AF65-F5344CB8AC3E}">
        <p14:creationId xmlns:p14="http://schemas.microsoft.com/office/powerpoint/2010/main" val="4168062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83B30-3611-4BDE-A4FE-8DE73C5804A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5DAD91-7817-49C6-AD1C-23EE421083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DB0BC8-4D6E-486E-BE80-DE6D5CDF6BCE}"/>
              </a:ext>
            </a:extLst>
          </p:cNvPr>
          <p:cNvSpPr>
            <a:spLocks noGrp="1"/>
          </p:cNvSpPr>
          <p:nvPr>
            <p:ph type="dt" sz="half" idx="10"/>
          </p:nvPr>
        </p:nvSpPr>
        <p:spPr/>
        <p:txBody>
          <a:bodyPr/>
          <a:lstStyle/>
          <a:p>
            <a:fld id="{FCAD1718-E043-4A0C-99A0-08831223726E}" type="datetimeFigureOut">
              <a:rPr lang="en-GB" smtClean="0"/>
              <a:t>13/10/2022</a:t>
            </a:fld>
            <a:endParaRPr lang="en-GB"/>
          </a:p>
        </p:txBody>
      </p:sp>
      <p:sp>
        <p:nvSpPr>
          <p:cNvPr id="5" name="Footer Placeholder 4">
            <a:extLst>
              <a:ext uri="{FF2B5EF4-FFF2-40B4-BE49-F238E27FC236}">
                <a16:creationId xmlns:a16="http://schemas.microsoft.com/office/drawing/2014/main" id="{357EC1EC-587C-4B91-BA72-D3AFD8A2EF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3A92A0-2DE3-4399-B48D-C05900C82628}"/>
              </a:ext>
            </a:extLst>
          </p:cNvPr>
          <p:cNvSpPr>
            <a:spLocks noGrp="1"/>
          </p:cNvSpPr>
          <p:nvPr>
            <p:ph type="sldNum" sz="quarter" idx="12"/>
          </p:nvPr>
        </p:nvSpPr>
        <p:spPr/>
        <p:txBody>
          <a:bodyPr/>
          <a:lstStyle/>
          <a:p>
            <a:fld id="{BAB58C4D-FA08-4DA0-94AB-D3A425892AFF}" type="slidenum">
              <a:rPr lang="en-GB" smtClean="0"/>
              <a:t>‹#›</a:t>
            </a:fld>
            <a:endParaRPr lang="en-GB"/>
          </a:p>
        </p:txBody>
      </p:sp>
    </p:spTree>
    <p:extLst>
      <p:ext uri="{BB962C8B-B14F-4D97-AF65-F5344CB8AC3E}">
        <p14:creationId xmlns:p14="http://schemas.microsoft.com/office/powerpoint/2010/main" val="2289884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81035-B430-4AFA-96ED-335553294E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B501634-FF63-4AE1-83D7-87696A615B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F0BE38-CFE3-411D-A527-CEA8EB8FEFA1}"/>
              </a:ext>
            </a:extLst>
          </p:cNvPr>
          <p:cNvSpPr>
            <a:spLocks noGrp="1"/>
          </p:cNvSpPr>
          <p:nvPr>
            <p:ph type="dt" sz="half" idx="10"/>
          </p:nvPr>
        </p:nvSpPr>
        <p:spPr/>
        <p:txBody>
          <a:bodyPr/>
          <a:lstStyle/>
          <a:p>
            <a:fld id="{FCAD1718-E043-4A0C-99A0-08831223726E}" type="datetimeFigureOut">
              <a:rPr lang="en-GB" smtClean="0"/>
              <a:t>13/10/2022</a:t>
            </a:fld>
            <a:endParaRPr lang="en-GB"/>
          </a:p>
        </p:txBody>
      </p:sp>
      <p:sp>
        <p:nvSpPr>
          <p:cNvPr id="5" name="Footer Placeholder 4">
            <a:extLst>
              <a:ext uri="{FF2B5EF4-FFF2-40B4-BE49-F238E27FC236}">
                <a16:creationId xmlns:a16="http://schemas.microsoft.com/office/drawing/2014/main" id="{EA94DD56-F4AF-4A91-AAF7-6ACBDFD092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8392CA-4306-493B-A956-D3CB54BC2631}"/>
              </a:ext>
            </a:extLst>
          </p:cNvPr>
          <p:cNvSpPr>
            <a:spLocks noGrp="1"/>
          </p:cNvSpPr>
          <p:nvPr>
            <p:ph type="sldNum" sz="quarter" idx="12"/>
          </p:nvPr>
        </p:nvSpPr>
        <p:spPr/>
        <p:txBody>
          <a:bodyPr/>
          <a:lstStyle/>
          <a:p>
            <a:fld id="{BAB58C4D-FA08-4DA0-94AB-D3A425892AFF}" type="slidenum">
              <a:rPr lang="en-GB" smtClean="0"/>
              <a:t>‹#›</a:t>
            </a:fld>
            <a:endParaRPr lang="en-GB"/>
          </a:p>
        </p:txBody>
      </p:sp>
    </p:spTree>
    <p:extLst>
      <p:ext uri="{BB962C8B-B14F-4D97-AF65-F5344CB8AC3E}">
        <p14:creationId xmlns:p14="http://schemas.microsoft.com/office/powerpoint/2010/main" val="3064961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2449E-8D78-4E78-B24C-E6C863CA5E1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2A2F8A5-C5C7-4EB8-A30E-FACA421318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76DA5E4-FBBB-47E3-83A8-C6CCCAEAD40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E73439B-ABB4-432B-9B21-56DE93DACFCD}"/>
              </a:ext>
            </a:extLst>
          </p:cNvPr>
          <p:cNvSpPr>
            <a:spLocks noGrp="1"/>
          </p:cNvSpPr>
          <p:nvPr>
            <p:ph type="dt" sz="half" idx="10"/>
          </p:nvPr>
        </p:nvSpPr>
        <p:spPr/>
        <p:txBody>
          <a:bodyPr/>
          <a:lstStyle/>
          <a:p>
            <a:fld id="{FCAD1718-E043-4A0C-99A0-08831223726E}" type="datetimeFigureOut">
              <a:rPr lang="en-GB" smtClean="0"/>
              <a:t>13/10/2022</a:t>
            </a:fld>
            <a:endParaRPr lang="en-GB"/>
          </a:p>
        </p:txBody>
      </p:sp>
      <p:sp>
        <p:nvSpPr>
          <p:cNvPr id="6" name="Footer Placeholder 5">
            <a:extLst>
              <a:ext uri="{FF2B5EF4-FFF2-40B4-BE49-F238E27FC236}">
                <a16:creationId xmlns:a16="http://schemas.microsoft.com/office/drawing/2014/main" id="{BA998818-7957-47DD-BEF5-8C08374859E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F13AA16-42CF-466D-B24D-E8EB2F33251B}"/>
              </a:ext>
            </a:extLst>
          </p:cNvPr>
          <p:cNvSpPr>
            <a:spLocks noGrp="1"/>
          </p:cNvSpPr>
          <p:nvPr>
            <p:ph type="sldNum" sz="quarter" idx="12"/>
          </p:nvPr>
        </p:nvSpPr>
        <p:spPr/>
        <p:txBody>
          <a:bodyPr/>
          <a:lstStyle/>
          <a:p>
            <a:fld id="{BAB58C4D-FA08-4DA0-94AB-D3A425892AFF}" type="slidenum">
              <a:rPr lang="en-GB" smtClean="0"/>
              <a:t>‹#›</a:t>
            </a:fld>
            <a:endParaRPr lang="en-GB"/>
          </a:p>
        </p:txBody>
      </p:sp>
    </p:spTree>
    <p:extLst>
      <p:ext uri="{BB962C8B-B14F-4D97-AF65-F5344CB8AC3E}">
        <p14:creationId xmlns:p14="http://schemas.microsoft.com/office/powerpoint/2010/main" val="3354381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9FB88-B7CE-40EB-9786-CB2854AAE02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F58A710-D8B1-4F27-9B60-DAB315C0DB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3537EC-BD02-4B4A-B325-E3B25D9894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70156F6-1BD2-44CB-8667-EB3C39F75D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A37F3A-F4F7-4DDA-8DCD-9067BE9B13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FD40476-FA34-47CF-A952-CBCE4B84DFC6}"/>
              </a:ext>
            </a:extLst>
          </p:cNvPr>
          <p:cNvSpPr>
            <a:spLocks noGrp="1"/>
          </p:cNvSpPr>
          <p:nvPr>
            <p:ph type="dt" sz="half" idx="10"/>
          </p:nvPr>
        </p:nvSpPr>
        <p:spPr/>
        <p:txBody>
          <a:bodyPr/>
          <a:lstStyle/>
          <a:p>
            <a:fld id="{FCAD1718-E043-4A0C-99A0-08831223726E}" type="datetimeFigureOut">
              <a:rPr lang="en-GB" smtClean="0"/>
              <a:t>13/10/2022</a:t>
            </a:fld>
            <a:endParaRPr lang="en-GB"/>
          </a:p>
        </p:txBody>
      </p:sp>
      <p:sp>
        <p:nvSpPr>
          <p:cNvPr id="8" name="Footer Placeholder 7">
            <a:extLst>
              <a:ext uri="{FF2B5EF4-FFF2-40B4-BE49-F238E27FC236}">
                <a16:creationId xmlns:a16="http://schemas.microsoft.com/office/drawing/2014/main" id="{3840E19B-D64A-46CE-ADE5-070B90E7017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8E0A9E0-199C-4B35-AEF3-5C93912A76F2}"/>
              </a:ext>
            </a:extLst>
          </p:cNvPr>
          <p:cNvSpPr>
            <a:spLocks noGrp="1"/>
          </p:cNvSpPr>
          <p:nvPr>
            <p:ph type="sldNum" sz="quarter" idx="12"/>
          </p:nvPr>
        </p:nvSpPr>
        <p:spPr/>
        <p:txBody>
          <a:bodyPr/>
          <a:lstStyle/>
          <a:p>
            <a:fld id="{BAB58C4D-FA08-4DA0-94AB-D3A425892AFF}" type="slidenum">
              <a:rPr lang="en-GB" smtClean="0"/>
              <a:t>‹#›</a:t>
            </a:fld>
            <a:endParaRPr lang="en-GB"/>
          </a:p>
        </p:txBody>
      </p:sp>
    </p:spTree>
    <p:extLst>
      <p:ext uri="{BB962C8B-B14F-4D97-AF65-F5344CB8AC3E}">
        <p14:creationId xmlns:p14="http://schemas.microsoft.com/office/powerpoint/2010/main" val="2312842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E6DCD-0C96-471C-B1B6-F5A5F46C73A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776E2F9-D2E6-43A8-8AB3-B505139D9654}"/>
              </a:ext>
            </a:extLst>
          </p:cNvPr>
          <p:cNvSpPr>
            <a:spLocks noGrp="1"/>
          </p:cNvSpPr>
          <p:nvPr>
            <p:ph type="dt" sz="half" idx="10"/>
          </p:nvPr>
        </p:nvSpPr>
        <p:spPr/>
        <p:txBody>
          <a:bodyPr/>
          <a:lstStyle/>
          <a:p>
            <a:fld id="{FCAD1718-E043-4A0C-99A0-08831223726E}" type="datetimeFigureOut">
              <a:rPr lang="en-GB" smtClean="0"/>
              <a:t>13/10/2022</a:t>
            </a:fld>
            <a:endParaRPr lang="en-GB"/>
          </a:p>
        </p:txBody>
      </p:sp>
      <p:sp>
        <p:nvSpPr>
          <p:cNvPr id="4" name="Footer Placeholder 3">
            <a:extLst>
              <a:ext uri="{FF2B5EF4-FFF2-40B4-BE49-F238E27FC236}">
                <a16:creationId xmlns:a16="http://schemas.microsoft.com/office/drawing/2014/main" id="{3FD58493-590A-4ED8-A1F9-5A570EA5D63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B48892-2F5D-4B72-8D60-7FBD67F4BFD5}"/>
              </a:ext>
            </a:extLst>
          </p:cNvPr>
          <p:cNvSpPr>
            <a:spLocks noGrp="1"/>
          </p:cNvSpPr>
          <p:nvPr>
            <p:ph type="sldNum" sz="quarter" idx="12"/>
          </p:nvPr>
        </p:nvSpPr>
        <p:spPr/>
        <p:txBody>
          <a:bodyPr/>
          <a:lstStyle/>
          <a:p>
            <a:fld id="{BAB58C4D-FA08-4DA0-94AB-D3A425892AFF}" type="slidenum">
              <a:rPr lang="en-GB" smtClean="0"/>
              <a:t>‹#›</a:t>
            </a:fld>
            <a:endParaRPr lang="en-GB"/>
          </a:p>
        </p:txBody>
      </p:sp>
    </p:spTree>
    <p:extLst>
      <p:ext uri="{BB962C8B-B14F-4D97-AF65-F5344CB8AC3E}">
        <p14:creationId xmlns:p14="http://schemas.microsoft.com/office/powerpoint/2010/main" val="1608957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31AF30-BA67-47FA-BCE5-B8C955E1D149}"/>
              </a:ext>
            </a:extLst>
          </p:cNvPr>
          <p:cNvSpPr>
            <a:spLocks noGrp="1"/>
          </p:cNvSpPr>
          <p:nvPr>
            <p:ph type="dt" sz="half" idx="10"/>
          </p:nvPr>
        </p:nvSpPr>
        <p:spPr/>
        <p:txBody>
          <a:bodyPr/>
          <a:lstStyle/>
          <a:p>
            <a:fld id="{FCAD1718-E043-4A0C-99A0-08831223726E}" type="datetimeFigureOut">
              <a:rPr lang="en-GB" smtClean="0"/>
              <a:t>13/10/2022</a:t>
            </a:fld>
            <a:endParaRPr lang="en-GB"/>
          </a:p>
        </p:txBody>
      </p:sp>
      <p:sp>
        <p:nvSpPr>
          <p:cNvPr id="3" name="Footer Placeholder 2">
            <a:extLst>
              <a:ext uri="{FF2B5EF4-FFF2-40B4-BE49-F238E27FC236}">
                <a16:creationId xmlns:a16="http://schemas.microsoft.com/office/drawing/2014/main" id="{4486C5FC-67C5-472F-A356-C58B4B66EE4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E1B2A1-89DB-48DE-AA46-51A6584DF84F}"/>
              </a:ext>
            </a:extLst>
          </p:cNvPr>
          <p:cNvSpPr>
            <a:spLocks noGrp="1"/>
          </p:cNvSpPr>
          <p:nvPr>
            <p:ph type="sldNum" sz="quarter" idx="12"/>
          </p:nvPr>
        </p:nvSpPr>
        <p:spPr/>
        <p:txBody>
          <a:bodyPr/>
          <a:lstStyle/>
          <a:p>
            <a:fld id="{BAB58C4D-FA08-4DA0-94AB-D3A425892AFF}" type="slidenum">
              <a:rPr lang="en-GB" smtClean="0"/>
              <a:t>‹#›</a:t>
            </a:fld>
            <a:endParaRPr lang="en-GB"/>
          </a:p>
        </p:txBody>
      </p:sp>
    </p:spTree>
    <p:extLst>
      <p:ext uri="{BB962C8B-B14F-4D97-AF65-F5344CB8AC3E}">
        <p14:creationId xmlns:p14="http://schemas.microsoft.com/office/powerpoint/2010/main" val="1933618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81440-A211-43A2-BF71-4A94E70144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1517549-9CD9-405E-BF3C-A67698B6CE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FFFA389-C1F4-425A-9FB6-53CDA73AFE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1C5C60-1A74-41B9-9A6B-17E89B36613E}"/>
              </a:ext>
            </a:extLst>
          </p:cNvPr>
          <p:cNvSpPr>
            <a:spLocks noGrp="1"/>
          </p:cNvSpPr>
          <p:nvPr>
            <p:ph type="dt" sz="half" idx="10"/>
          </p:nvPr>
        </p:nvSpPr>
        <p:spPr/>
        <p:txBody>
          <a:bodyPr/>
          <a:lstStyle/>
          <a:p>
            <a:fld id="{FCAD1718-E043-4A0C-99A0-08831223726E}" type="datetimeFigureOut">
              <a:rPr lang="en-GB" smtClean="0"/>
              <a:t>13/10/2022</a:t>
            </a:fld>
            <a:endParaRPr lang="en-GB"/>
          </a:p>
        </p:txBody>
      </p:sp>
      <p:sp>
        <p:nvSpPr>
          <p:cNvPr id="6" name="Footer Placeholder 5">
            <a:extLst>
              <a:ext uri="{FF2B5EF4-FFF2-40B4-BE49-F238E27FC236}">
                <a16:creationId xmlns:a16="http://schemas.microsoft.com/office/drawing/2014/main" id="{E65F42CE-07D2-4DA1-98C1-EAA26D7D6F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89CDD0-3035-4082-BAF1-D9F0133719CC}"/>
              </a:ext>
            </a:extLst>
          </p:cNvPr>
          <p:cNvSpPr>
            <a:spLocks noGrp="1"/>
          </p:cNvSpPr>
          <p:nvPr>
            <p:ph type="sldNum" sz="quarter" idx="12"/>
          </p:nvPr>
        </p:nvSpPr>
        <p:spPr/>
        <p:txBody>
          <a:bodyPr/>
          <a:lstStyle/>
          <a:p>
            <a:fld id="{BAB58C4D-FA08-4DA0-94AB-D3A425892AFF}" type="slidenum">
              <a:rPr lang="en-GB" smtClean="0"/>
              <a:t>‹#›</a:t>
            </a:fld>
            <a:endParaRPr lang="en-GB"/>
          </a:p>
        </p:txBody>
      </p:sp>
    </p:spTree>
    <p:extLst>
      <p:ext uri="{BB962C8B-B14F-4D97-AF65-F5344CB8AC3E}">
        <p14:creationId xmlns:p14="http://schemas.microsoft.com/office/powerpoint/2010/main" val="3632141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771EB-DE9A-4082-9585-F36BA10810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239A103-E44E-4EC9-9F6A-9F614BEA35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1674388-1DD3-4452-BD70-1EE1E02592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EF0DAB-D05C-4334-90FA-DF89B48CE5BF}"/>
              </a:ext>
            </a:extLst>
          </p:cNvPr>
          <p:cNvSpPr>
            <a:spLocks noGrp="1"/>
          </p:cNvSpPr>
          <p:nvPr>
            <p:ph type="dt" sz="half" idx="10"/>
          </p:nvPr>
        </p:nvSpPr>
        <p:spPr/>
        <p:txBody>
          <a:bodyPr/>
          <a:lstStyle/>
          <a:p>
            <a:fld id="{FCAD1718-E043-4A0C-99A0-08831223726E}" type="datetimeFigureOut">
              <a:rPr lang="en-GB" smtClean="0"/>
              <a:t>13/10/2022</a:t>
            </a:fld>
            <a:endParaRPr lang="en-GB"/>
          </a:p>
        </p:txBody>
      </p:sp>
      <p:sp>
        <p:nvSpPr>
          <p:cNvPr id="6" name="Footer Placeholder 5">
            <a:extLst>
              <a:ext uri="{FF2B5EF4-FFF2-40B4-BE49-F238E27FC236}">
                <a16:creationId xmlns:a16="http://schemas.microsoft.com/office/drawing/2014/main" id="{B3439626-31D9-45F7-8209-E26F76D2338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A55731-00FD-4E45-AC72-43D241B4820D}"/>
              </a:ext>
            </a:extLst>
          </p:cNvPr>
          <p:cNvSpPr>
            <a:spLocks noGrp="1"/>
          </p:cNvSpPr>
          <p:nvPr>
            <p:ph type="sldNum" sz="quarter" idx="12"/>
          </p:nvPr>
        </p:nvSpPr>
        <p:spPr/>
        <p:txBody>
          <a:bodyPr/>
          <a:lstStyle/>
          <a:p>
            <a:fld id="{BAB58C4D-FA08-4DA0-94AB-D3A425892AFF}" type="slidenum">
              <a:rPr lang="en-GB" smtClean="0"/>
              <a:t>‹#›</a:t>
            </a:fld>
            <a:endParaRPr lang="en-GB"/>
          </a:p>
        </p:txBody>
      </p:sp>
    </p:spTree>
    <p:extLst>
      <p:ext uri="{BB962C8B-B14F-4D97-AF65-F5344CB8AC3E}">
        <p14:creationId xmlns:p14="http://schemas.microsoft.com/office/powerpoint/2010/main" val="1118273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6239EA-D308-4EFE-8F62-ADAA4FDC69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A934B75-9214-4AE3-A2D3-58C8DA85BB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519506-DF60-4716-A583-160FCFFD10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AD1718-E043-4A0C-99A0-08831223726E}" type="datetimeFigureOut">
              <a:rPr lang="en-GB" smtClean="0"/>
              <a:t>13/10/2022</a:t>
            </a:fld>
            <a:endParaRPr lang="en-GB"/>
          </a:p>
        </p:txBody>
      </p:sp>
      <p:sp>
        <p:nvSpPr>
          <p:cNvPr id="5" name="Footer Placeholder 4">
            <a:extLst>
              <a:ext uri="{FF2B5EF4-FFF2-40B4-BE49-F238E27FC236}">
                <a16:creationId xmlns:a16="http://schemas.microsoft.com/office/drawing/2014/main" id="{E319A682-6F37-4A6A-B305-BFB4E0D88F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D347D14-74C6-4B92-AF37-B31F1A6437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B58C4D-FA08-4DA0-94AB-D3A425892AFF}" type="slidenum">
              <a:rPr lang="en-GB" smtClean="0"/>
              <a:t>‹#›</a:t>
            </a:fld>
            <a:endParaRPr lang="en-GB"/>
          </a:p>
        </p:txBody>
      </p:sp>
    </p:spTree>
    <p:extLst>
      <p:ext uri="{BB962C8B-B14F-4D97-AF65-F5344CB8AC3E}">
        <p14:creationId xmlns:p14="http://schemas.microsoft.com/office/powerpoint/2010/main" val="1188782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86451" y="2984803"/>
            <a:ext cx="10950456" cy="1323439"/>
          </a:xfrm>
          <a:prstGeom prst="rect">
            <a:avLst/>
          </a:prstGeom>
          <a:noFill/>
        </p:spPr>
        <p:txBody>
          <a:bodyPr wrap="square" rtlCol="0">
            <a:spAutoFit/>
          </a:bodyPr>
          <a:lstStyle/>
          <a:p>
            <a:r>
              <a:rPr lang="en-GB" sz="3200" b="1" dirty="0">
                <a:solidFill>
                  <a:srgbClr val="00619D"/>
                </a:solidFill>
                <a:latin typeface="Arial" panose="020B0604020202020204" pitchFamily="34" charset="0"/>
                <a:cs typeface="Arial" panose="020B0604020202020204" pitchFamily="34" charset="0"/>
              </a:rPr>
              <a:t>Primary and integrated neighbourhood care</a:t>
            </a:r>
          </a:p>
          <a:p>
            <a:endParaRPr lang="en-GB" sz="3200" b="1" dirty="0">
              <a:solidFill>
                <a:srgbClr val="00619D"/>
              </a:solidFill>
              <a:latin typeface="Arial" panose="020B0604020202020204" pitchFamily="34" charset="0"/>
              <a:cs typeface="Arial" panose="020B0604020202020204" pitchFamily="34" charset="0"/>
            </a:endParaRPr>
          </a:p>
          <a:p>
            <a:pPr algn="l"/>
            <a:r>
              <a:rPr lang="en-GB" sz="1600" b="1" dirty="0">
                <a:solidFill>
                  <a:srgbClr val="00619D"/>
                </a:solidFill>
                <a:latin typeface="Arial" panose="020B0604020202020204" pitchFamily="34" charset="0"/>
                <a:cs typeface="Arial" panose="020B0604020202020204" pitchFamily="34" charset="0"/>
              </a:rPr>
              <a:t>A presentation for the ICB Public Involvement and Engagement Advisory Committee (PIEAC)</a:t>
            </a:r>
          </a:p>
        </p:txBody>
      </p:sp>
      <p:sp>
        <p:nvSpPr>
          <p:cNvPr id="9" name="TextBox 8"/>
          <p:cNvSpPr txBox="1"/>
          <p:nvPr/>
        </p:nvSpPr>
        <p:spPr>
          <a:xfrm>
            <a:off x="586452" y="4954669"/>
            <a:ext cx="8404969" cy="830997"/>
          </a:xfrm>
          <a:prstGeom prst="rect">
            <a:avLst/>
          </a:prstGeom>
          <a:noFill/>
        </p:spPr>
        <p:txBody>
          <a:bodyPr wrap="square" rtlCol="0">
            <a:spAutoFit/>
          </a:bodyPr>
          <a:lstStyle/>
          <a:p>
            <a:r>
              <a:rPr lang="en-GB" sz="2400" dirty="0">
                <a:solidFill>
                  <a:schemeClr val="tx1">
                    <a:lumMod val="75000"/>
                    <a:lumOff val="25000"/>
                  </a:schemeClr>
                </a:solidFill>
                <a:latin typeface="Arial" panose="020B0604020202020204" pitchFamily="34" charset="0"/>
                <a:cs typeface="Arial" panose="020B0604020202020204" pitchFamily="34" charset="0"/>
              </a:rPr>
              <a:t>October 2022</a:t>
            </a:r>
          </a:p>
          <a:p>
            <a:endParaRPr lang="en-GB" sz="2400" dirty="0">
              <a:solidFill>
                <a:schemeClr val="tx1">
                  <a:lumMod val="75000"/>
                  <a:lumOff val="25000"/>
                </a:schemeClr>
              </a:solidFill>
              <a:latin typeface="Arial" panose="020B0604020202020204" pitchFamily="34" charset="0"/>
              <a:cs typeface="Arial" panose="020B0604020202020204" pitchFamily="34" charset="0"/>
            </a:endParaRPr>
          </a:p>
        </p:txBody>
      </p:sp>
      <p:cxnSp>
        <p:nvCxnSpPr>
          <p:cNvPr id="12" name="Straight Connector 11"/>
          <p:cNvCxnSpPr/>
          <p:nvPr/>
        </p:nvCxnSpPr>
        <p:spPr>
          <a:xfrm>
            <a:off x="586451" y="4691605"/>
            <a:ext cx="10803037" cy="0"/>
          </a:xfrm>
          <a:prstGeom prst="line">
            <a:avLst/>
          </a:prstGeom>
          <a:ln w="57150">
            <a:solidFill>
              <a:srgbClr val="CE1884"/>
            </a:solidFill>
          </a:ln>
          <a:effectLst/>
        </p:spPr>
        <p:style>
          <a:lnRef idx="2">
            <a:schemeClr val="accent1"/>
          </a:lnRef>
          <a:fillRef idx="0">
            <a:schemeClr val="accent1"/>
          </a:fillRef>
          <a:effectRef idx="1">
            <a:schemeClr val="accent1"/>
          </a:effectRef>
          <a:fontRef idx="minor">
            <a:schemeClr val="tx1"/>
          </a:fontRef>
        </p:style>
      </p:cxnSp>
      <p:sp>
        <p:nvSpPr>
          <p:cNvPr id="2" name="Rectangle 2">
            <a:extLst>
              <a:ext uri="{FF2B5EF4-FFF2-40B4-BE49-F238E27FC236}">
                <a16:creationId xmlns:a16="http://schemas.microsoft.com/office/drawing/2014/main" id="{F259D8CB-5F44-4CCA-9DAB-6912E9AC78E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1025" name="Picture 11">
            <a:extLst>
              <a:ext uri="{FF2B5EF4-FFF2-40B4-BE49-F238E27FC236}">
                <a16:creationId xmlns:a16="http://schemas.microsoft.com/office/drawing/2014/main" id="{E04A8648-F0DE-4BB6-B782-7ACF218357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613" y="338643"/>
            <a:ext cx="1903165" cy="124206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2C70971-B822-4B58-A513-9594D0040AEB}"/>
              </a:ext>
            </a:extLst>
          </p:cNvPr>
          <p:cNvSpPr>
            <a:spLocks noChangeArrowheads="1"/>
          </p:cNvSpPr>
          <p:nvPr/>
        </p:nvSpPr>
        <p:spPr bwMode="auto">
          <a:xfrm>
            <a:off x="0" y="1047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94635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809418" y="1612845"/>
            <a:ext cx="10803037" cy="0"/>
          </a:xfrm>
          <a:prstGeom prst="line">
            <a:avLst/>
          </a:prstGeom>
          <a:ln w="57150">
            <a:solidFill>
              <a:srgbClr val="CE1884"/>
            </a:solidFill>
          </a:ln>
          <a:effectLst/>
        </p:spPr>
        <p:style>
          <a:lnRef idx="2">
            <a:schemeClr val="accent1"/>
          </a:lnRef>
          <a:fillRef idx="0">
            <a:schemeClr val="accent1"/>
          </a:fillRef>
          <a:effectRef idx="1">
            <a:schemeClr val="accent1"/>
          </a:effectRef>
          <a:fontRef idx="minor">
            <a:schemeClr val="tx1"/>
          </a:fontRef>
        </p:style>
      </p:cxnSp>
      <p:sp>
        <p:nvSpPr>
          <p:cNvPr id="2" name="Rectangle 2">
            <a:extLst>
              <a:ext uri="{FF2B5EF4-FFF2-40B4-BE49-F238E27FC236}">
                <a16:creationId xmlns:a16="http://schemas.microsoft.com/office/drawing/2014/main" id="{721AEA5F-D24C-4C55-BCB7-8A26BC8727B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2049" name="Picture 11">
            <a:extLst>
              <a:ext uri="{FF2B5EF4-FFF2-40B4-BE49-F238E27FC236}">
                <a16:creationId xmlns:a16="http://schemas.microsoft.com/office/drawing/2014/main" id="{0E7081EF-A91E-453D-B5D7-A17EB2F6EC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4452" y="436516"/>
            <a:ext cx="1500494" cy="9792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1C39875-D6CD-4C8E-BA10-4806164EA3B4}"/>
              </a:ext>
            </a:extLst>
          </p:cNvPr>
          <p:cNvSpPr>
            <a:spLocks noChangeArrowheads="1"/>
          </p:cNvSpPr>
          <p:nvPr/>
        </p:nvSpPr>
        <p:spPr bwMode="auto">
          <a:xfrm>
            <a:off x="0" y="1047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2A6E8298-C257-4044-8DC4-068C1B8565DD}"/>
              </a:ext>
            </a:extLst>
          </p:cNvPr>
          <p:cNvSpPr txBox="1"/>
          <p:nvPr/>
        </p:nvSpPr>
        <p:spPr>
          <a:xfrm>
            <a:off x="724248" y="678418"/>
            <a:ext cx="5371752" cy="830997"/>
          </a:xfrm>
          <a:prstGeom prst="rect">
            <a:avLst/>
          </a:prstGeom>
          <a:noFill/>
        </p:spPr>
        <p:txBody>
          <a:bodyPr wrap="square" rtlCol="0">
            <a:spAutoFit/>
          </a:bodyPr>
          <a:lstStyle/>
          <a:p>
            <a:r>
              <a:rPr lang="en-GB" sz="2400" dirty="0">
                <a:solidFill>
                  <a:srgbClr val="CF39BD"/>
                </a:solidFill>
              </a:rPr>
              <a:t>Insight – Healthwatch together – You said we did</a:t>
            </a:r>
          </a:p>
        </p:txBody>
      </p:sp>
      <p:sp>
        <p:nvSpPr>
          <p:cNvPr id="8" name="TextBox 7">
            <a:extLst>
              <a:ext uri="{FF2B5EF4-FFF2-40B4-BE49-F238E27FC236}">
                <a16:creationId xmlns:a16="http://schemas.microsoft.com/office/drawing/2014/main" id="{6FAEF2A5-F896-4DB7-9BFB-1291697B3777}"/>
              </a:ext>
            </a:extLst>
          </p:cNvPr>
          <p:cNvSpPr txBox="1"/>
          <p:nvPr/>
        </p:nvSpPr>
        <p:spPr>
          <a:xfrm>
            <a:off x="809418" y="1809905"/>
            <a:ext cx="5398435" cy="3970318"/>
          </a:xfrm>
          <a:prstGeom prst="rect">
            <a:avLst/>
          </a:prstGeom>
          <a:noFill/>
        </p:spPr>
        <p:txBody>
          <a:bodyPr wrap="square">
            <a:spAutoFit/>
          </a:bodyPr>
          <a:lstStyle/>
          <a:p>
            <a:pPr eaLnBrk="1" hangingPunct="1">
              <a:spcBef>
                <a:spcPct val="0"/>
              </a:spcBef>
              <a:buFont typeface="Arial" panose="020B0604020202020204" pitchFamily="34" charset="0"/>
              <a:buNone/>
            </a:pPr>
            <a:r>
              <a:rPr lang="en-GB" altLang="en-US" sz="1800" dirty="0">
                <a:solidFill>
                  <a:srgbClr val="004F6B"/>
                </a:solidFill>
                <a:latin typeface="Trebuchet MS" panose="020B0603020202020204" pitchFamily="34" charset="0"/>
              </a:rPr>
              <a:t>• Promote extended access for appointments </a:t>
            </a:r>
          </a:p>
          <a:p>
            <a:pPr eaLnBrk="1" hangingPunct="1">
              <a:spcBef>
                <a:spcPct val="0"/>
              </a:spcBef>
              <a:buFont typeface="Arial" panose="020B0604020202020204" pitchFamily="34" charset="0"/>
              <a:buNone/>
            </a:pPr>
            <a:endParaRPr lang="en-GB" altLang="en-US" dirty="0">
              <a:solidFill>
                <a:srgbClr val="004F6B"/>
              </a:solidFill>
              <a:latin typeface="Trebuchet MS" panose="020B0603020202020204" pitchFamily="34" charset="0"/>
            </a:endParaRPr>
          </a:p>
          <a:p>
            <a:pPr eaLnBrk="1" hangingPunct="1">
              <a:spcBef>
                <a:spcPct val="0"/>
              </a:spcBef>
              <a:buFont typeface="Arial" panose="020B0604020202020204" pitchFamily="34" charset="0"/>
              <a:buNone/>
            </a:pPr>
            <a:endParaRPr lang="en-GB" altLang="en-US" sz="1800" dirty="0">
              <a:solidFill>
                <a:srgbClr val="004F6B"/>
              </a:solidFill>
              <a:latin typeface="Trebuchet MS" panose="020B0603020202020204" pitchFamily="34" charset="0"/>
            </a:endParaRPr>
          </a:p>
          <a:p>
            <a:pPr eaLnBrk="1" hangingPunct="1">
              <a:spcBef>
                <a:spcPct val="0"/>
              </a:spcBef>
              <a:buFont typeface="Arial" panose="020B0604020202020204" pitchFamily="34" charset="0"/>
              <a:buNone/>
            </a:pPr>
            <a:br>
              <a:rPr lang="en-GB" altLang="en-US" sz="1800" dirty="0">
                <a:solidFill>
                  <a:srgbClr val="004F6B"/>
                </a:solidFill>
                <a:latin typeface="Trebuchet MS" panose="020B0603020202020204" pitchFamily="34" charset="0"/>
              </a:rPr>
            </a:br>
            <a:r>
              <a:rPr lang="en-GB" altLang="en-US" sz="1800" dirty="0">
                <a:solidFill>
                  <a:srgbClr val="004F6B"/>
                </a:solidFill>
                <a:latin typeface="Trebuchet MS" panose="020B0603020202020204" pitchFamily="34" charset="0"/>
              </a:rPr>
              <a:t>• Improve advertising of booking methods and alternatives to GP support</a:t>
            </a:r>
          </a:p>
          <a:p>
            <a:pPr eaLnBrk="1" hangingPunct="1">
              <a:spcBef>
                <a:spcPct val="0"/>
              </a:spcBef>
              <a:buFont typeface="Arial" panose="020B0604020202020204" pitchFamily="34" charset="0"/>
              <a:buNone/>
            </a:pPr>
            <a:endParaRPr lang="en-GB" altLang="en-US" sz="1800" dirty="0">
              <a:solidFill>
                <a:srgbClr val="004F6B"/>
              </a:solidFill>
              <a:latin typeface="Trebuchet MS" panose="020B0603020202020204" pitchFamily="34" charset="0"/>
            </a:endParaRPr>
          </a:p>
          <a:p>
            <a:pPr eaLnBrk="1" hangingPunct="1">
              <a:spcBef>
                <a:spcPct val="0"/>
              </a:spcBef>
              <a:buNone/>
            </a:pPr>
            <a:r>
              <a:rPr lang="en-GB" altLang="en-US" sz="1800" dirty="0">
                <a:solidFill>
                  <a:srgbClr val="004F6B"/>
                </a:solidFill>
                <a:latin typeface="Trebuchet MS" panose="020B0603020202020204" pitchFamily="34" charset="0"/>
              </a:rPr>
              <a:t>• Increase the number of face-to-face GP appointments</a:t>
            </a:r>
          </a:p>
          <a:p>
            <a:pPr eaLnBrk="1" hangingPunct="1">
              <a:spcBef>
                <a:spcPct val="0"/>
              </a:spcBef>
              <a:buNone/>
            </a:pPr>
            <a:endParaRPr lang="en-GB" altLang="en-US" dirty="0">
              <a:solidFill>
                <a:srgbClr val="004F6B"/>
              </a:solidFill>
              <a:latin typeface="Trebuchet MS" panose="020B0603020202020204" pitchFamily="34" charset="0"/>
            </a:endParaRPr>
          </a:p>
          <a:p>
            <a:pPr eaLnBrk="1" hangingPunct="1">
              <a:spcBef>
                <a:spcPct val="0"/>
              </a:spcBef>
              <a:buNone/>
            </a:pPr>
            <a:endParaRPr lang="en-GB" altLang="en-US" sz="1800" dirty="0">
              <a:solidFill>
                <a:srgbClr val="004F6B"/>
              </a:solidFill>
              <a:latin typeface="Trebuchet MS" panose="020B0603020202020204" pitchFamily="34" charset="0"/>
            </a:endParaRPr>
          </a:p>
          <a:p>
            <a:pPr eaLnBrk="1" hangingPunct="1">
              <a:spcBef>
                <a:spcPct val="0"/>
              </a:spcBef>
              <a:buFont typeface="Arial" panose="020B0604020202020204" pitchFamily="34" charset="0"/>
              <a:buNone/>
            </a:pPr>
            <a:r>
              <a:rPr lang="en-GB" altLang="en-US" sz="1800" dirty="0">
                <a:solidFill>
                  <a:srgbClr val="004F6B"/>
                </a:solidFill>
                <a:latin typeface="Trebuchet MS" panose="020B0603020202020204" pitchFamily="34" charset="0"/>
              </a:rPr>
              <a:t>• Reduce the amount of time patients have to wait for a GP appointment</a:t>
            </a:r>
          </a:p>
          <a:p>
            <a:pPr eaLnBrk="1" hangingPunct="1">
              <a:spcBef>
                <a:spcPct val="0"/>
              </a:spcBef>
              <a:buFont typeface="Arial" panose="020B0604020202020204" pitchFamily="34" charset="0"/>
              <a:buNone/>
            </a:pPr>
            <a:endParaRPr lang="en-GB" altLang="en-US" sz="1800" dirty="0">
              <a:solidFill>
                <a:srgbClr val="004F6B"/>
              </a:solidFill>
              <a:latin typeface="Trebuchet MS" panose="020B0603020202020204" pitchFamily="34" charset="0"/>
            </a:endParaRPr>
          </a:p>
        </p:txBody>
      </p:sp>
      <p:sp>
        <p:nvSpPr>
          <p:cNvPr id="6" name="TextBox 5">
            <a:extLst>
              <a:ext uri="{FF2B5EF4-FFF2-40B4-BE49-F238E27FC236}">
                <a16:creationId xmlns:a16="http://schemas.microsoft.com/office/drawing/2014/main" id="{42CCDE43-38D3-4333-8709-8BE2973A3920}"/>
              </a:ext>
            </a:extLst>
          </p:cNvPr>
          <p:cNvSpPr txBox="1"/>
          <p:nvPr/>
        </p:nvSpPr>
        <p:spPr>
          <a:xfrm>
            <a:off x="6207853" y="1809905"/>
            <a:ext cx="5398435" cy="4801314"/>
          </a:xfrm>
          <a:prstGeom prst="rect">
            <a:avLst/>
          </a:prstGeom>
          <a:noFill/>
        </p:spPr>
        <p:txBody>
          <a:bodyPr wrap="square" rtlCol="0">
            <a:spAutoFit/>
          </a:bodyPr>
          <a:lstStyle/>
          <a:p>
            <a:r>
              <a:rPr lang="en-GB" dirty="0"/>
              <a:t>Enhanced access is now available and being actively promoted across L&amp;SC backed by a national campaign and local communications and engagement</a:t>
            </a:r>
          </a:p>
          <a:p>
            <a:endParaRPr lang="en-GB" dirty="0"/>
          </a:p>
          <a:p>
            <a:r>
              <a:rPr lang="en-GB" dirty="0"/>
              <a:t>Launched the Right Person, Right Care campaign.  Reviewing GP websites</a:t>
            </a:r>
          </a:p>
          <a:p>
            <a:endParaRPr lang="en-GB" dirty="0"/>
          </a:p>
          <a:p>
            <a:r>
              <a:rPr lang="en-GB" dirty="0"/>
              <a:t>Appointment data shows an increase in F2F.  Enhanced offer for patients who can now choose F2F and telephone</a:t>
            </a:r>
          </a:p>
          <a:p>
            <a:endParaRPr lang="en-GB" dirty="0"/>
          </a:p>
          <a:p>
            <a:r>
              <a:rPr lang="en-GB" dirty="0"/>
              <a:t>In August 2022 data shows 351k same day appointments (45%) 61k within 1 day (8%) and 143k within 2 to 7 days 18.5%).  Overall there were 780k appointments in August 2022.  This is an increase on June and July overall appointment numbers.</a:t>
            </a:r>
          </a:p>
          <a:p>
            <a:endParaRPr lang="en-GB" dirty="0"/>
          </a:p>
        </p:txBody>
      </p:sp>
    </p:spTree>
    <p:extLst>
      <p:ext uri="{BB962C8B-B14F-4D97-AF65-F5344CB8AC3E}">
        <p14:creationId xmlns:p14="http://schemas.microsoft.com/office/powerpoint/2010/main" val="1163443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39032" y="3018359"/>
            <a:ext cx="10950456" cy="1077218"/>
          </a:xfrm>
          <a:prstGeom prst="rect">
            <a:avLst/>
          </a:prstGeom>
          <a:noFill/>
        </p:spPr>
        <p:txBody>
          <a:bodyPr wrap="square" rtlCol="0">
            <a:spAutoFit/>
          </a:bodyPr>
          <a:lstStyle/>
          <a:p>
            <a:r>
              <a:rPr lang="en-GB" sz="3200" b="1" dirty="0">
                <a:solidFill>
                  <a:srgbClr val="00619D"/>
                </a:solidFill>
                <a:latin typeface="Arial" panose="020B0604020202020204" pitchFamily="34" charset="0"/>
                <a:cs typeface="Arial" panose="020B0604020202020204" pitchFamily="34" charset="0"/>
              </a:rPr>
              <a:t>GP Patient perception and the Right Person, Right Care campaign launch</a:t>
            </a:r>
          </a:p>
        </p:txBody>
      </p:sp>
      <p:cxnSp>
        <p:nvCxnSpPr>
          <p:cNvPr id="12" name="Straight Connector 11"/>
          <p:cNvCxnSpPr/>
          <p:nvPr/>
        </p:nvCxnSpPr>
        <p:spPr>
          <a:xfrm>
            <a:off x="586451" y="4691605"/>
            <a:ext cx="10803037" cy="0"/>
          </a:xfrm>
          <a:prstGeom prst="line">
            <a:avLst/>
          </a:prstGeom>
          <a:ln w="57150">
            <a:solidFill>
              <a:srgbClr val="CE1884"/>
            </a:solidFill>
          </a:ln>
          <a:effectLst/>
        </p:spPr>
        <p:style>
          <a:lnRef idx="2">
            <a:schemeClr val="accent1"/>
          </a:lnRef>
          <a:fillRef idx="0">
            <a:schemeClr val="accent1"/>
          </a:fillRef>
          <a:effectRef idx="1">
            <a:schemeClr val="accent1"/>
          </a:effectRef>
          <a:fontRef idx="minor">
            <a:schemeClr val="tx1"/>
          </a:fontRef>
        </p:style>
      </p:cxnSp>
      <p:sp>
        <p:nvSpPr>
          <p:cNvPr id="2" name="Rectangle 2">
            <a:extLst>
              <a:ext uri="{FF2B5EF4-FFF2-40B4-BE49-F238E27FC236}">
                <a16:creationId xmlns:a16="http://schemas.microsoft.com/office/drawing/2014/main" id="{F259D8CB-5F44-4CCA-9DAB-6912E9AC78E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1025" name="Picture 11">
            <a:extLst>
              <a:ext uri="{FF2B5EF4-FFF2-40B4-BE49-F238E27FC236}">
                <a16:creationId xmlns:a16="http://schemas.microsoft.com/office/drawing/2014/main" id="{E04A8648-F0DE-4BB6-B782-7ACF218357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613" y="338643"/>
            <a:ext cx="1903165" cy="124206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2C70971-B822-4B58-A513-9594D0040AEB}"/>
              </a:ext>
            </a:extLst>
          </p:cNvPr>
          <p:cNvSpPr>
            <a:spLocks noChangeArrowheads="1"/>
          </p:cNvSpPr>
          <p:nvPr/>
        </p:nvSpPr>
        <p:spPr bwMode="auto">
          <a:xfrm>
            <a:off x="0" y="1047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82894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809418" y="1612845"/>
            <a:ext cx="10803037" cy="0"/>
          </a:xfrm>
          <a:prstGeom prst="line">
            <a:avLst/>
          </a:prstGeom>
          <a:ln w="57150">
            <a:solidFill>
              <a:srgbClr val="CE1884"/>
            </a:solidFill>
          </a:ln>
          <a:effectLst/>
        </p:spPr>
        <p:style>
          <a:lnRef idx="2">
            <a:schemeClr val="accent1"/>
          </a:lnRef>
          <a:fillRef idx="0">
            <a:schemeClr val="accent1"/>
          </a:fillRef>
          <a:effectRef idx="1">
            <a:schemeClr val="accent1"/>
          </a:effectRef>
          <a:fontRef idx="minor">
            <a:schemeClr val="tx1"/>
          </a:fontRef>
        </p:style>
      </p:cxnSp>
      <p:sp>
        <p:nvSpPr>
          <p:cNvPr id="2" name="Rectangle 2">
            <a:extLst>
              <a:ext uri="{FF2B5EF4-FFF2-40B4-BE49-F238E27FC236}">
                <a16:creationId xmlns:a16="http://schemas.microsoft.com/office/drawing/2014/main" id="{721AEA5F-D24C-4C55-BCB7-8A26BC8727B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2049" name="Picture 11">
            <a:extLst>
              <a:ext uri="{FF2B5EF4-FFF2-40B4-BE49-F238E27FC236}">
                <a16:creationId xmlns:a16="http://schemas.microsoft.com/office/drawing/2014/main" id="{0E7081EF-A91E-453D-B5D7-A17EB2F6EC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4452" y="436516"/>
            <a:ext cx="1500494" cy="9792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1C39875-D6CD-4C8E-BA10-4806164EA3B4}"/>
              </a:ext>
            </a:extLst>
          </p:cNvPr>
          <p:cNvSpPr>
            <a:spLocks noChangeArrowheads="1"/>
          </p:cNvSpPr>
          <p:nvPr/>
        </p:nvSpPr>
        <p:spPr bwMode="auto">
          <a:xfrm>
            <a:off x="0" y="1047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2A6E8298-C257-4044-8DC4-068C1B8565DD}"/>
              </a:ext>
            </a:extLst>
          </p:cNvPr>
          <p:cNvSpPr txBox="1"/>
          <p:nvPr/>
        </p:nvSpPr>
        <p:spPr>
          <a:xfrm>
            <a:off x="724248" y="678418"/>
            <a:ext cx="5371752" cy="830997"/>
          </a:xfrm>
          <a:prstGeom prst="rect">
            <a:avLst/>
          </a:prstGeom>
          <a:noFill/>
        </p:spPr>
        <p:txBody>
          <a:bodyPr wrap="square" rtlCol="0">
            <a:spAutoFit/>
          </a:bodyPr>
          <a:lstStyle/>
          <a:p>
            <a:r>
              <a:rPr lang="en-GB" sz="2400" dirty="0">
                <a:solidFill>
                  <a:srgbClr val="CF39BD"/>
                </a:solidFill>
              </a:rPr>
              <a:t>Lancashire and South Cumbria GP perceptions survey</a:t>
            </a:r>
          </a:p>
        </p:txBody>
      </p:sp>
      <p:sp>
        <p:nvSpPr>
          <p:cNvPr id="7" name="TextBox 6">
            <a:extLst>
              <a:ext uri="{FF2B5EF4-FFF2-40B4-BE49-F238E27FC236}">
                <a16:creationId xmlns:a16="http://schemas.microsoft.com/office/drawing/2014/main" id="{636D1582-1128-4431-B4B2-F1368E46D29A}"/>
              </a:ext>
            </a:extLst>
          </p:cNvPr>
          <p:cNvSpPr txBox="1"/>
          <p:nvPr/>
        </p:nvSpPr>
        <p:spPr>
          <a:xfrm>
            <a:off x="909291" y="1960880"/>
            <a:ext cx="5999509" cy="4247317"/>
          </a:xfrm>
          <a:prstGeom prst="rect">
            <a:avLst/>
          </a:prstGeom>
          <a:noFill/>
        </p:spPr>
        <p:txBody>
          <a:bodyPr wrap="square" rtlCol="0">
            <a:spAutoFit/>
          </a:bodyPr>
          <a:lstStyle/>
          <a:p>
            <a:pPr marL="285750" indent="-285750">
              <a:buFont typeface="Arial" panose="020B0604020202020204" pitchFamily="34" charset="0"/>
              <a:buChar char="•"/>
            </a:pPr>
            <a:r>
              <a:rPr lang="en-GB" dirty="0"/>
              <a:t>Survey to understand how patients in Lancashire and South Cumbria perceived their GP practice	</a:t>
            </a:r>
          </a:p>
          <a:p>
            <a:pPr marL="742950" lvl="1" indent="-285750">
              <a:buFont typeface="Wingdings" panose="05000000000000000000" pitchFamily="2" charset="2"/>
              <a:buChar char="§"/>
            </a:pPr>
            <a:r>
              <a:rPr lang="en-GB" dirty="0"/>
              <a:t>Covered many elements including appointments, understanding of available services and the future of general practice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Largely digital survey due to need for quick mobilisation and turnaround</a:t>
            </a:r>
          </a:p>
          <a:p>
            <a:pPr marL="742950" lvl="1" indent="-285750">
              <a:buFont typeface="Wingdings" panose="05000000000000000000" pitchFamily="2" charset="2"/>
              <a:buChar char="§"/>
            </a:pPr>
            <a:r>
              <a:rPr lang="en-GB" dirty="0"/>
              <a:t>Collated around 500 responses split across the five former CCG areas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Run during December 21/January 22</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Used to inform a patient education communications campaign as part of the Winter Access Fund</a:t>
            </a:r>
          </a:p>
        </p:txBody>
      </p:sp>
      <p:pic>
        <p:nvPicPr>
          <p:cNvPr id="8" name="Picture 7" descr="Text&#10;&#10;Description automatically generated">
            <a:extLst>
              <a:ext uri="{FF2B5EF4-FFF2-40B4-BE49-F238E27FC236}">
                <a16:creationId xmlns:a16="http://schemas.microsoft.com/office/drawing/2014/main" id="{F2D9DB1E-1109-4FDF-BB11-25ECA66889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8705" y="2588846"/>
            <a:ext cx="3312160" cy="3312160"/>
          </a:xfrm>
          <a:prstGeom prst="rect">
            <a:avLst/>
          </a:prstGeom>
        </p:spPr>
      </p:pic>
    </p:spTree>
    <p:extLst>
      <p:ext uri="{BB962C8B-B14F-4D97-AF65-F5344CB8AC3E}">
        <p14:creationId xmlns:p14="http://schemas.microsoft.com/office/powerpoint/2010/main" val="1140850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809418" y="1612845"/>
            <a:ext cx="10803037" cy="0"/>
          </a:xfrm>
          <a:prstGeom prst="line">
            <a:avLst/>
          </a:prstGeom>
          <a:ln w="57150">
            <a:solidFill>
              <a:srgbClr val="CE1884"/>
            </a:solidFill>
          </a:ln>
          <a:effectLst/>
        </p:spPr>
        <p:style>
          <a:lnRef idx="2">
            <a:schemeClr val="accent1"/>
          </a:lnRef>
          <a:fillRef idx="0">
            <a:schemeClr val="accent1"/>
          </a:fillRef>
          <a:effectRef idx="1">
            <a:schemeClr val="accent1"/>
          </a:effectRef>
          <a:fontRef idx="minor">
            <a:schemeClr val="tx1"/>
          </a:fontRef>
        </p:style>
      </p:cxnSp>
      <p:sp>
        <p:nvSpPr>
          <p:cNvPr id="2" name="Rectangle 2">
            <a:extLst>
              <a:ext uri="{FF2B5EF4-FFF2-40B4-BE49-F238E27FC236}">
                <a16:creationId xmlns:a16="http://schemas.microsoft.com/office/drawing/2014/main" id="{721AEA5F-D24C-4C55-BCB7-8A26BC8727B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2049" name="Picture 11">
            <a:extLst>
              <a:ext uri="{FF2B5EF4-FFF2-40B4-BE49-F238E27FC236}">
                <a16:creationId xmlns:a16="http://schemas.microsoft.com/office/drawing/2014/main" id="{0E7081EF-A91E-453D-B5D7-A17EB2F6EC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4452" y="436516"/>
            <a:ext cx="1500494" cy="9792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1C39875-D6CD-4C8E-BA10-4806164EA3B4}"/>
              </a:ext>
            </a:extLst>
          </p:cNvPr>
          <p:cNvSpPr>
            <a:spLocks noChangeArrowheads="1"/>
          </p:cNvSpPr>
          <p:nvPr/>
        </p:nvSpPr>
        <p:spPr bwMode="auto">
          <a:xfrm>
            <a:off x="0" y="1047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2A6E8298-C257-4044-8DC4-068C1B8565DD}"/>
              </a:ext>
            </a:extLst>
          </p:cNvPr>
          <p:cNvSpPr txBox="1"/>
          <p:nvPr/>
        </p:nvSpPr>
        <p:spPr>
          <a:xfrm>
            <a:off x="724248" y="678418"/>
            <a:ext cx="5371752" cy="461665"/>
          </a:xfrm>
          <a:prstGeom prst="rect">
            <a:avLst/>
          </a:prstGeom>
          <a:noFill/>
        </p:spPr>
        <p:txBody>
          <a:bodyPr wrap="square" rtlCol="0">
            <a:spAutoFit/>
          </a:bodyPr>
          <a:lstStyle/>
          <a:p>
            <a:r>
              <a:rPr lang="en-GB" sz="2400" dirty="0">
                <a:solidFill>
                  <a:srgbClr val="CF39BD"/>
                </a:solidFill>
              </a:rPr>
              <a:t>Right person, right care</a:t>
            </a:r>
          </a:p>
        </p:txBody>
      </p:sp>
      <p:sp>
        <p:nvSpPr>
          <p:cNvPr id="7" name="TextBox 6">
            <a:extLst>
              <a:ext uri="{FF2B5EF4-FFF2-40B4-BE49-F238E27FC236}">
                <a16:creationId xmlns:a16="http://schemas.microsoft.com/office/drawing/2014/main" id="{81DAF291-2980-4FB5-BCA1-2E285149058E}"/>
              </a:ext>
            </a:extLst>
          </p:cNvPr>
          <p:cNvSpPr txBox="1"/>
          <p:nvPr/>
        </p:nvSpPr>
        <p:spPr>
          <a:xfrm>
            <a:off x="899766" y="1799788"/>
            <a:ext cx="6405909" cy="4801314"/>
          </a:xfrm>
          <a:prstGeom prst="rect">
            <a:avLst/>
          </a:prstGeom>
          <a:noFill/>
        </p:spPr>
        <p:txBody>
          <a:bodyPr wrap="square" rtlCol="0">
            <a:spAutoFit/>
          </a:bodyPr>
          <a:lstStyle/>
          <a:p>
            <a:pPr marL="285750" indent="-285750">
              <a:buFont typeface="Arial" panose="020B0604020202020204" pitchFamily="34" charset="0"/>
              <a:buChar char="•"/>
            </a:pPr>
            <a:r>
              <a:rPr lang="en-GB" dirty="0"/>
              <a:t>Communications campaign to raise awareness of the roles of other healthcare professionals in general practice</a:t>
            </a:r>
          </a:p>
          <a:p>
            <a:pPr marL="742950" lvl="1" indent="-285750">
              <a:buFont typeface="Arial" panose="020B0604020202020204" pitchFamily="34" charset="0"/>
              <a:buChar char="•"/>
            </a:pPr>
            <a:r>
              <a:rPr lang="en-GB" dirty="0"/>
              <a:t>In the survey, 40% of respondents did not understand all services GP practices provide, yet 85% would be happy to see another healthcare professional other than their GP</a:t>
            </a:r>
          </a:p>
          <a:p>
            <a:pPr marL="742950" lvl="1"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Launched in August 22, campaign will continue to run with paid social media budget for circa 12 months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Broad brush to raise awareness across the patch</a:t>
            </a:r>
          </a:p>
          <a:p>
            <a:pPr marL="742950" lvl="1" indent="-285750">
              <a:buFont typeface="Arial" panose="020B0604020202020204" pitchFamily="34" charset="0"/>
              <a:buChar char="•"/>
            </a:pPr>
            <a:r>
              <a:rPr lang="en-GB" dirty="0"/>
              <a:t>Reached 95k people via paid social media by end of September</a:t>
            </a:r>
          </a:p>
          <a:p>
            <a:pPr marL="742950" lvl="1" indent="-285750">
              <a:buFont typeface="Arial" panose="020B0604020202020204" pitchFamily="34" charset="0"/>
              <a:buChar char="•"/>
            </a:pPr>
            <a:r>
              <a:rPr lang="en-GB" dirty="0"/>
              <a:t>Physical materials in over 80 practices </a:t>
            </a:r>
          </a:p>
          <a:p>
            <a:pPr marL="742950" lvl="1"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Impact measured by re-running survey to compare year-on-year results to questions around the understanding of the complete offer in general practice</a:t>
            </a:r>
          </a:p>
        </p:txBody>
      </p:sp>
      <p:pic>
        <p:nvPicPr>
          <p:cNvPr id="8" name="Picture 7" descr="A picture containing text&#10;&#10;Description automatically generated">
            <a:extLst>
              <a:ext uri="{FF2B5EF4-FFF2-40B4-BE49-F238E27FC236}">
                <a16:creationId xmlns:a16="http://schemas.microsoft.com/office/drawing/2014/main" id="{C1A60EA6-28E7-4F19-A343-5F7F9ED8E8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3644" y="1962150"/>
            <a:ext cx="4180205" cy="4180205"/>
          </a:xfrm>
          <a:prstGeom prst="rect">
            <a:avLst/>
          </a:prstGeom>
        </p:spPr>
      </p:pic>
    </p:spTree>
    <p:extLst>
      <p:ext uri="{BB962C8B-B14F-4D97-AF65-F5344CB8AC3E}">
        <p14:creationId xmlns:p14="http://schemas.microsoft.com/office/powerpoint/2010/main" val="2127459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39032" y="3018359"/>
            <a:ext cx="10950456" cy="830997"/>
          </a:xfrm>
          <a:prstGeom prst="rect">
            <a:avLst/>
          </a:prstGeom>
          <a:noFill/>
        </p:spPr>
        <p:txBody>
          <a:bodyPr wrap="square" rtlCol="0">
            <a:spAutoFit/>
          </a:bodyPr>
          <a:lstStyle/>
          <a:p>
            <a:r>
              <a:rPr lang="en-GB" sz="3200" b="1" dirty="0">
                <a:solidFill>
                  <a:srgbClr val="00619D"/>
                </a:solidFill>
                <a:latin typeface="Arial" panose="020B0604020202020204" pitchFamily="34" charset="0"/>
                <a:cs typeface="Arial" panose="020B0604020202020204" pitchFamily="34" charset="0"/>
              </a:rPr>
              <a:t>GP Patient Survey – Ipsos MORI</a:t>
            </a:r>
            <a:endParaRPr lang="en-GB" b="1" dirty="0">
              <a:solidFill>
                <a:srgbClr val="00619D"/>
              </a:solidFill>
              <a:latin typeface="Arial" panose="020B0604020202020204" pitchFamily="34" charset="0"/>
              <a:cs typeface="Arial" panose="020B0604020202020204" pitchFamily="34" charset="0"/>
            </a:endParaRPr>
          </a:p>
          <a:p>
            <a:endParaRPr lang="en-GB" sz="1600" b="1" dirty="0">
              <a:solidFill>
                <a:srgbClr val="00619D"/>
              </a:solidFill>
              <a:latin typeface="Arial" panose="020B0604020202020204" pitchFamily="34" charset="0"/>
              <a:cs typeface="Arial" panose="020B0604020202020204" pitchFamily="34" charset="0"/>
            </a:endParaRPr>
          </a:p>
        </p:txBody>
      </p:sp>
      <p:cxnSp>
        <p:nvCxnSpPr>
          <p:cNvPr id="12" name="Straight Connector 11"/>
          <p:cNvCxnSpPr/>
          <p:nvPr/>
        </p:nvCxnSpPr>
        <p:spPr>
          <a:xfrm>
            <a:off x="439032" y="4800662"/>
            <a:ext cx="10803037" cy="0"/>
          </a:xfrm>
          <a:prstGeom prst="line">
            <a:avLst/>
          </a:prstGeom>
          <a:ln w="57150">
            <a:solidFill>
              <a:srgbClr val="CE1884"/>
            </a:solidFill>
          </a:ln>
          <a:effectLst/>
        </p:spPr>
        <p:style>
          <a:lnRef idx="2">
            <a:schemeClr val="accent1"/>
          </a:lnRef>
          <a:fillRef idx="0">
            <a:schemeClr val="accent1"/>
          </a:fillRef>
          <a:effectRef idx="1">
            <a:schemeClr val="accent1"/>
          </a:effectRef>
          <a:fontRef idx="minor">
            <a:schemeClr val="tx1"/>
          </a:fontRef>
        </p:style>
      </p:cxnSp>
      <p:sp>
        <p:nvSpPr>
          <p:cNvPr id="2" name="Rectangle 2">
            <a:extLst>
              <a:ext uri="{FF2B5EF4-FFF2-40B4-BE49-F238E27FC236}">
                <a16:creationId xmlns:a16="http://schemas.microsoft.com/office/drawing/2014/main" id="{F259D8CB-5F44-4CCA-9DAB-6912E9AC78E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1025" name="Picture 11">
            <a:extLst>
              <a:ext uri="{FF2B5EF4-FFF2-40B4-BE49-F238E27FC236}">
                <a16:creationId xmlns:a16="http://schemas.microsoft.com/office/drawing/2014/main" id="{E04A8648-F0DE-4BB6-B782-7ACF218357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613" y="338643"/>
            <a:ext cx="1903165" cy="124206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2C70971-B822-4B58-A513-9594D0040AEB}"/>
              </a:ext>
            </a:extLst>
          </p:cNvPr>
          <p:cNvSpPr>
            <a:spLocks noChangeArrowheads="1"/>
          </p:cNvSpPr>
          <p:nvPr/>
        </p:nvSpPr>
        <p:spPr bwMode="auto">
          <a:xfrm>
            <a:off x="0" y="1047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8756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809418" y="1612845"/>
            <a:ext cx="10803037" cy="0"/>
          </a:xfrm>
          <a:prstGeom prst="line">
            <a:avLst/>
          </a:prstGeom>
          <a:ln w="57150">
            <a:solidFill>
              <a:srgbClr val="CE1884"/>
            </a:solidFill>
          </a:ln>
          <a:effectLst/>
        </p:spPr>
        <p:style>
          <a:lnRef idx="2">
            <a:schemeClr val="accent1"/>
          </a:lnRef>
          <a:fillRef idx="0">
            <a:schemeClr val="accent1"/>
          </a:fillRef>
          <a:effectRef idx="1">
            <a:schemeClr val="accent1"/>
          </a:effectRef>
          <a:fontRef idx="minor">
            <a:schemeClr val="tx1"/>
          </a:fontRef>
        </p:style>
      </p:cxnSp>
      <p:sp>
        <p:nvSpPr>
          <p:cNvPr id="2" name="Rectangle 2">
            <a:extLst>
              <a:ext uri="{FF2B5EF4-FFF2-40B4-BE49-F238E27FC236}">
                <a16:creationId xmlns:a16="http://schemas.microsoft.com/office/drawing/2014/main" id="{721AEA5F-D24C-4C55-BCB7-8A26BC8727B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2049" name="Picture 11">
            <a:extLst>
              <a:ext uri="{FF2B5EF4-FFF2-40B4-BE49-F238E27FC236}">
                <a16:creationId xmlns:a16="http://schemas.microsoft.com/office/drawing/2014/main" id="{0E7081EF-A91E-453D-B5D7-A17EB2F6EC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4452" y="436516"/>
            <a:ext cx="1500494" cy="9792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1C39875-D6CD-4C8E-BA10-4806164EA3B4}"/>
              </a:ext>
            </a:extLst>
          </p:cNvPr>
          <p:cNvSpPr>
            <a:spLocks noChangeArrowheads="1"/>
          </p:cNvSpPr>
          <p:nvPr/>
        </p:nvSpPr>
        <p:spPr bwMode="auto">
          <a:xfrm>
            <a:off x="0" y="1047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2A6E8298-C257-4044-8DC4-068C1B8565DD}"/>
              </a:ext>
            </a:extLst>
          </p:cNvPr>
          <p:cNvSpPr txBox="1"/>
          <p:nvPr/>
        </p:nvSpPr>
        <p:spPr>
          <a:xfrm>
            <a:off x="724248" y="678418"/>
            <a:ext cx="5371752" cy="461665"/>
          </a:xfrm>
          <a:prstGeom prst="rect">
            <a:avLst/>
          </a:prstGeom>
          <a:noFill/>
        </p:spPr>
        <p:txBody>
          <a:bodyPr wrap="square" rtlCol="0">
            <a:spAutoFit/>
          </a:bodyPr>
          <a:lstStyle/>
          <a:p>
            <a:r>
              <a:rPr lang="en-GB" sz="2400" dirty="0">
                <a:solidFill>
                  <a:srgbClr val="CF39BD"/>
                </a:solidFill>
              </a:rPr>
              <a:t>GP Patient Survey 2022</a:t>
            </a:r>
          </a:p>
        </p:txBody>
      </p:sp>
      <p:sp>
        <p:nvSpPr>
          <p:cNvPr id="3" name="Rectangle 2">
            <a:extLst>
              <a:ext uri="{FF2B5EF4-FFF2-40B4-BE49-F238E27FC236}">
                <a16:creationId xmlns:a16="http://schemas.microsoft.com/office/drawing/2014/main" id="{29D704F4-8DED-45CE-8DB5-3940988C3D30}"/>
              </a:ext>
            </a:extLst>
          </p:cNvPr>
          <p:cNvSpPr/>
          <p:nvPr/>
        </p:nvSpPr>
        <p:spPr>
          <a:xfrm>
            <a:off x="8498048" y="1878747"/>
            <a:ext cx="1602297" cy="5372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9DE6E3B7-79A0-4C23-833F-B5BFC5F20B18}"/>
              </a:ext>
            </a:extLst>
          </p:cNvPr>
          <p:cNvSpPr txBox="1"/>
          <p:nvPr/>
        </p:nvSpPr>
        <p:spPr>
          <a:xfrm>
            <a:off x="724248" y="1852302"/>
            <a:ext cx="9882231" cy="5909310"/>
          </a:xfrm>
          <a:prstGeom prst="rect">
            <a:avLst/>
          </a:prstGeom>
          <a:noFill/>
        </p:spPr>
        <p:txBody>
          <a:bodyPr wrap="square" rtlCol="0">
            <a:spAutoFit/>
          </a:bodyPr>
          <a:lstStyle/>
          <a:p>
            <a:pPr marL="285750" indent="-285750">
              <a:buFont typeface="Arial" panose="020B0604020202020204" pitchFamily="34" charset="0"/>
              <a:buChar char="•"/>
            </a:pPr>
            <a:r>
              <a:rPr lang="en-GB" sz="1600" dirty="0"/>
              <a:t>Conducted by Ipsos MORI between 10 January and 11 April 2022</a:t>
            </a:r>
          </a:p>
          <a:p>
            <a:pPr marL="285750" indent="-285750">
              <a:buFont typeface="Arial" panose="020B0604020202020204" pitchFamily="34" charset="0"/>
              <a:buChar char="•"/>
            </a:pPr>
            <a:r>
              <a:rPr lang="en-GB" sz="1600" dirty="0"/>
              <a:t>Results taken within the context of primary care recovery from COVID-19, winter pressures and the delivery of the booster vaccine programme</a:t>
            </a:r>
          </a:p>
          <a:p>
            <a:pPr marL="285750" indent="-285750">
              <a:buFont typeface="Arial" panose="020B0604020202020204" pitchFamily="34" charset="0"/>
              <a:buChar char="•"/>
            </a:pPr>
            <a:r>
              <a:rPr lang="en-GB" sz="1600" dirty="0"/>
              <a:t>In </a:t>
            </a:r>
            <a:r>
              <a:rPr lang="en-GB" sz="1600" b="1" dirty="0">
                <a:solidFill>
                  <a:srgbClr val="005EB8"/>
                </a:solidFill>
              </a:rPr>
              <a:t>Lancashire and South Cumbria Integrated Care System, 75,059</a:t>
            </a:r>
            <a:r>
              <a:rPr lang="en-GB" sz="1600" dirty="0"/>
              <a:t> questionnaires were sent out, and </a:t>
            </a:r>
            <a:r>
              <a:rPr lang="en-GB" sz="1600" b="1" dirty="0">
                <a:solidFill>
                  <a:srgbClr val="005EB8"/>
                </a:solidFill>
              </a:rPr>
              <a:t>22,196</a:t>
            </a:r>
            <a:r>
              <a:rPr lang="en-GB" sz="1600" dirty="0"/>
              <a:t> were returned completed. This represents a response rate of </a:t>
            </a:r>
            <a:r>
              <a:rPr lang="en-GB" sz="1600" b="1" dirty="0">
                <a:solidFill>
                  <a:srgbClr val="005EB8"/>
                </a:solidFill>
              </a:rPr>
              <a:t>30%</a:t>
            </a:r>
            <a:r>
              <a:rPr lang="en-GB" sz="1600" dirty="0"/>
              <a:t>.</a:t>
            </a:r>
          </a:p>
          <a:p>
            <a:pPr marL="285750" indent="-285750">
              <a:buFont typeface="Arial" panose="020B0604020202020204" pitchFamily="34" charset="0"/>
              <a:buChar char="•"/>
            </a:pPr>
            <a:r>
              <a:rPr lang="en-GB" sz="1600" dirty="0"/>
              <a:t>Overall results show a downward trend in patient satisfaction. </a:t>
            </a:r>
          </a:p>
          <a:p>
            <a:pPr marL="285750" indent="-285750">
              <a:buFont typeface="Arial" panose="020B0604020202020204" pitchFamily="34" charset="0"/>
              <a:buChar char="•"/>
            </a:pPr>
            <a:r>
              <a:rPr lang="en-GB" sz="1600" dirty="0"/>
              <a:t>This is a national trend and Lancashire and South Cumbria remain equal to or above the national average on all domains.</a:t>
            </a:r>
          </a:p>
          <a:p>
            <a:pPr marL="742950" lvl="1" indent="-285750">
              <a:buFont typeface="Arial" panose="020B0604020202020204" pitchFamily="34" charset="0"/>
              <a:buChar char="•"/>
            </a:pPr>
            <a:r>
              <a:rPr lang="en-GB" sz="1600" dirty="0"/>
              <a:t>74% described their overall experience of GP practice as ‘good or ‘very good’ (72% nationally)</a:t>
            </a:r>
          </a:p>
          <a:p>
            <a:pPr marL="742950" lvl="1" indent="-285750">
              <a:buFont typeface="Arial" panose="020B0604020202020204" pitchFamily="34" charset="0"/>
              <a:buChar char="•"/>
            </a:pPr>
            <a:r>
              <a:rPr lang="en-GB" sz="1600" dirty="0"/>
              <a:t>84% report receptionists as ‘helpful’ or ‘very helpful’ (82% nationally)</a:t>
            </a:r>
          </a:p>
          <a:p>
            <a:pPr marL="742950" lvl="1" indent="-285750">
              <a:buFont typeface="Arial" panose="020B0604020202020204" pitchFamily="34" charset="0"/>
              <a:buChar char="•"/>
            </a:pPr>
            <a:r>
              <a:rPr lang="en-GB" sz="1600" dirty="0"/>
              <a:t>70% report GP website ‘fairly’ or ‘very’ easy to use (67% nationally)</a:t>
            </a:r>
          </a:p>
          <a:p>
            <a:pPr marL="742950" lvl="1" indent="-285750">
              <a:buFont typeface="Arial" panose="020B0604020202020204" pitchFamily="34" charset="0"/>
              <a:buChar char="•"/>
            </a:pPr>
            <a:r>
              <a:rPr lang="en-GB" sz="1600" dirty="0"/>
              <a:t>73% of patients were happy with the choice of appointment offered. 96% of patients accepted the choice of appointment offered</a:t>
            </a:r>
          </a:p>
          <a:p>
            <a:pPr marL="742950" lvl="1" indent="-285750">
              <a:buFont typeface="Arial" panose="020B0604020202020204" pitchFamily="34" charset="0"/>
              <a:buChar char="•"/>
            </a:pPr>
            <a:r>
              <a:rPr lang="en-GB" sz="1600" dirty="0"/>
              <a:t>Perceptions of care during appointment remains high:</a:t>
            </a:r>
          </a:p>
          <a:p>
            <a:pPr marL="742950" lvl="1" indent="-285750">
              <a:buFont typeface="Arial" panose="020B0604020202020204" pitchFamily="34" charset="0"/>
              <a:buChar char="•"/>
            </a:pPr>
            <a:r>
              <a:rPr lang="en-GB" sz="1600" dirty="0"/>
              <a:t>85% report care to be ‘good’ or very good’ (83% nationally)</a:t>
            </a:r>
          </a:p>
          <a:p>
            <a:pPr marL="742950" lvl="1" indent="-285750">
              <a:buFont typeface="Arial" panose="020B0604020202020204" pitchFamily="34" charset="0"/>
              <a:buChar char="•"/>
            </a:pPr>
            <a:r>
              <a:rPr lang="en-GB" sz="1600" dirty="0"/>
              <a:t>82% felt their mental health needs were met and understood (81%)</a:t>
            </a:r>
          </a:p>
          <a:p>
            <a:pPr marL="742950" lvl="1" indent="-285750">
              <a:buFont typeface="Arial" panose="020B0604020202020204" pitchFamily="34" charset="0"/>
              <a:buChar char="•"/>
            </a:pPr>
            <a:r>
              <a:rPr lang="en-GB" sz="1600" dirty="0"/>
              <a:t>94% reported they had confidence and trust in their healthcare professional</a:t>
            </a:r>
          </a:p>
          <a:p>
            <a:pPr marL="285750" indent="-285750">
              <a:buFont typeface="Arial" panose="020B0604020202020204" pitchFamily="34" charset="0"/>
              <a:buChar char="•"/>
            </a:pPr>
            <a:r>
              <a:rPr lang="en-GB" sz="1600" dirty="0"/>
              <a:t>Next steps (acknowledging downward trajectory)– finalise action plan and align with fuller and winter plan</a:t>
            </a:r>
          </a:p>
          <a:p>
            <a:endParaRPr lang="en-GB" sz="1800"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647752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39032" y="3018359"/>
            <a:ext cx="10950456" cy="1877437"/>
          </a:xfrm>
          <a:prstGeom prst="rect">
            <a:avLst/>
          </a:prstGeom>
          <a:noFill/>
        </p:spPr>
        <p:txBody>
          <a:bodyPr wrap="square" rtlCol="0">
            <a:spAutoFit/>
          </a:bodyPr>
          <a:lstStyle/>
          <a:p>
            <a:r>
              <a:rPr lang="en-GB" sz="3200" b="1" dirty="0">
                <a:solidFill>
                  <a:srgbClr val="00619D"/>
                </a:solidFill>
                <a:latin typeface="Arial" panose="020B0604020202020204" pitchFamily="34" charset="0"/>
                <a:cs typeface="Arial" panose="020B0604020202020204" pitchFamily="34" charset="0"/>
              </a:rPr>
              <a:t>Assessing patient access to GPs and core drivers of repeat attendance</a:t>
            </a:r>
          </a:p>
          <a:p>
            <a:endParaRPr lang="en-GB" b="1" dirty="0">
              <a:solidFill>
                <a:srgbClr val="00619D"/>
              </a:solidFill>
              <a:latin typeface="Arial" panose="020B0604020202020204" pitchFamily="34" charset="0"/>
              <a:cs typeface="Arial" panose="020B0604020202020204" pitchFamily="34" charset="0"/>
            </a:endParaRPr>
          </a:p>
          <a:p>
            <a:r>
              <a:rPr lang="en-GB" b="1" dirty="0">
                <a:solidFill>
                  <a:srgbClr val="00619D"/>
                </a:solidFill>
                <a:latin typeface="Arial" panose="020B0604020202020204" pitchFamily="34" charset="0"/>
                <a:cs typeface="Arial" panose="020B0604020202020204" pitchFamily="34" charset="0"/>
              </a:rPr>
              <a:t>Focus groups</a:t>
            </a:r>
          </a:p>
          <a:p>
            <a:endParaRPr lang="en-GB" sz="1600" b="1" dirty="0">
              <a:solidFill>
                <a:srgbClr val="00619D"/>
              </a:solidFill>
              <a:latin typeface="Arial" panose="020B0604020202020204" pitchFamily="34" charset="0"/>
              <a:cs typeface="Arial" panose="020B0604020202020204" pitchFamily="34" charset="0"/>
            </a:endParaRPr>
          </a:p>
        </p:txBody>
      </p:sp>
      <p:cxnSp>
        <p:nvCxnSpPr>
          <p:cNvPr id="12" name="Straight Connector 11"/>
          <p:cNvCxnSpPr/>
          <p:nvPr/>
        </p:nvCxnSpPr>
        <p:spPr>
          <a:xfrm>
            <a:off x="586451" y="4691605"/>
            <a:ext cx="10803037" cy="0"/>
          </a:xfrm>
          <a:prstGeom prst="line">
            <a:avLst/>
          </a:prstGeom>
          <a:ln w="57150">
            <a:solidFill>
              <a:srgbClr val="CE1884"/>
            </a:solidFill>
          </a:ln>
          <a:effectLst/>
        </p:spPr>
        <p:style>
          <a:lnRef idx="2">
            <a:schemeClr val="accent1"/>
          </a:lnRef>
          <a:fillRef idx="0">
            <a:schemeClr val="accent1"/>
          </a:fillRef>
          <a:effectRef idx="1">
            <a:schemeClr val="accent1"/>
          </a:effectRef>
          <a:fontRef idx="minor">
            <a:schemeClr val="tx1"/>
          </a:fontRef>
        </p:style>
      </p:cxnSp>
      <p:sp>
        <p:nvSpPr>
          <p:cNvPr id="2" name="Rectangle 2">
            <a:extLst>
              <a:ext uri="{FF2B5EF4-FFF2-40B4-BE49-F238E27FC236}">
                <a16:creationId xmlns:a16="http://schemas.microsoft.com/office/drawing/2014/main" id="{F259D8CB-5F44-4CCA-9DAB-6912E9AC78E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1025" name="Picture 11">
            <a:extLst>
              <a:ext uri="{FF2B5EF4-FFF2-40B4-BE49-F238E27FC236}">
                <a16:creationId xmlns:a16="http://schemas.microsoft.com/office/drawing/2014/main" id="{E04A8648-F0DE-4BB6-B782-7ACF218357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613" y="338643"/>
            <a:ext cx="1903165" cy="124206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2C70971-B822-4B58-A513-9594D0040AEB}"/>
              </a:ext>
            </a:extLst>
          </p:cNvPr>
          <p:cNvSpPr>
            <a:spLocks noChangeArrowheads="1"/>
          </p:cNvSpPr>
          <p:nvPr/>
        </p:nvSpPr>
        <p:spPr bwMode="auto">
          <a:xfrm>
            <a:off x="0" y="1047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69277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63451-3B3B-4380-ADF5-F84EB70F8828}"/>
              </a:ext>
            </a:extLst>
          </p:cNvPr>
          <p:cNvSpPr>
            <a:spLocks noGrp="1"/>
          </p:cNvSpPr>
          <p:nvPr>
            <p:ph type="title"/>
          </p:nvPr>
        </p:nvSpPr>
        <p:spPr/>
        <p:txBody>
          <a:bodyPr/>
          <a:lstStyle/>
          <a:p>
            <a:r>
              <a:rPr lang="en-GB" dirty="0">
                <a:solidFill>
                  <a:srgbClr val="005EB8"/>
                </a:solidFill>
              </a:rPr>
              <a:t>Key aims</a:t>
            </a:r>
            <a:endParaRPr lang="en-GB" dirty="0"/>
          </a:p>
        </p:txBody>
      </p:sp>
      <p:sp>
        <p:nvSpPr>
          <p:cNvPr id="3" name="Content Placeholder 2">
            <a:extLst>
              <a:ext uri="{FF2B5EF4-FFF2-40B4-BE49-F238E27FC236}">
                <a16:creationId xmlns:a16="http://schemas.microsoft.com/office/drawing/2014/main" id="{098C528B-0FFA-4CA1-A8DB-F475A3719936}"/>
              </a:ext>
            </a:extLst>
          </p:cNvPr>
          <p:cNvSpPr>
            <a:spLocks noGrp="1"/>
          </p:cNvSpPr>
          <p:nvPr>
            <p:ph idx="1"/>
          </p:nvPr>
        </p:nvSpPr>
        <p:spPr>
          <a:xfrm>
            <a:off x="838200" y="1564367"/>
            <a:ext cx="10461171" cy="3094245"/>
          </a:xfrm>
        </p:spPr>
        <p:txBody>
          <a:bodyPr>
            <a:normAutofit fontScale="92500" lnSpcReduction="10000"/>
          </a:bodyPr>
          <a:lstStyle/>
          <a:p>
            <a:pPr>
              <a:lnSpc>
                <a:spcPct val="100000"/>
              </a:lnSpc>
              <a:buClr>
                <a:srgbClr val="0072BC"/>
              </a:buClr>
              <a:buFont typeface="Wingdings" panose="05000000000000000000" pitchFamily="2" charset="2"/>
              <a:buChar char="§"/>
            </a:pPr>
            <a:r>
              <a:rPr lang="en-GB" dirty="0"/>
              <a:t>As part of our ongoing work to identify where services are not being used in the intended way, and to identify who is using these services as such; the core aim was to understand why people who may benefit from other kinds of support appear to default to GP services. The results of this research would then help alleviate some of the pressure on GP surgeries in the area, get patients to the right health professional allowing all roles of those working in primary care to be but to good use, and ensure excellent patient care across the county. </a:t>
            </a:r>
          </a:p>
        </p:txBody>
      </p:sp>
      <p:sp>
        <p:nvSpPr>
          <p:cNvPr id="4" name="Slide Number Placeholder 3">
            <a:extLst>
              <a:ext uri="{FF2B5EF4-FFF2-40B4-BE49-F238E27FC236}">
                <a16:creationId xmlns:a16="http://schemas.microsoft.com/office/drawing/2014/main" id="{D2226DD5-6D74-4F75-8AE8-194C2B87DC93}"/>
              </a:ext>
            </a:extLst>
          </p:cNvPr>
          <p:cNvSpPr>
            <a:spLocks noGrp="1"/>
          </p:cNvSpPr>
          <p:nvPr>
            <p:ph type="sldNum" sz="quarter" idx="12"/>
          </p:nvPr>
        </p:nvSpPr>
        <p:spPr/>
        <p:txBody>
          <a:bodyPr/>
          <a:lstStyle/>
          <a:p>
            <a:fld id="{507B77E4-D16E-4E80-BECE-B10ACE50DA11}" type="slidenum">
              <a:rPr lang="en-GB" smtClean="0"/>
              <a:pPr/>
              <a:t>17</a:t>
            </a:fld>
            <a:endParaRPr lang="en-GB" dirty="0"/>
          </a:p>
        </p:txBody>
      </p:sp>
      <p:sp>
        <p:nvSpPr>
          <p:cNvPr id="6" name="TextBox 5">
            <a:extLst>
              <a:ext uri="{FF2B5EF4-FFF2-40B4-BE49-F238E27FC236}">
                <a16:creationId xmlns:a16="http://schemas.microsoft.com/office/drawing/2014/main" id="{A5867091-CC36-477E-8724-8C22AE0614EB}"/>
              </a:ext>
            </a:extLst>
          </p:cNvPr>
          <p:cNvSpPr txBox="1"/>
          <p:nvPr/>
        </p:nvSpPr>
        <p:spPr>
          <a:xfrm>
            <a:off x="838200" y="4658612"/>
            <a:ext cx="10858039" cy="1938992"/>
          </a:xfrm>
          <a:prstGeom prst="rect">
            <a:avLst/>
          </a:prstGeom>
          <a:noFill/>
        </p:spPr>
        <p:txBody>
          <a:bodyPr wrap="square" rtlCol="0">
            <a:spAutoFit/>
          </a:bodyPr>
          <a:lstStyle/>
          <a:p>
            <a:pPr marL="342900" indent="-342900">
              <a:buClr>
                <a:srgbClr val="0072BC"/>
              </a:buClr>
              <a:buFont typeface="Wingdings" panose="05000000000000000000" pitchFamily="2" charset="2"/>
              <a:buChar char="§"/>
            </a:pPr>
            <a:r>
              <a:rPr lang="en-GB" sz="2400" dirty="0"/>
              <a:t>BMG were commissioned to conduct qualitative research in order to explore the views of the general public, and of those working in healthcare. The research was used to identify barriers patients faced to accessing the right services, reasons for these barriers, and then informed recommendations included in the report to support clinical operations.</a:t>
            </a:r>
          </a:p>
        </p:txBody>
      </p:sp>
    </p:spTree>
    <p:extLst>
      <p:ext uri="{BB962C8B-B14F-4D97-AF65-F5344CB8AC3E}">
        <p14:creationId xmlns:p14="http://schemas.microsoft.com/office/powerpoint/2010/main" val="3820229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977AD-92F0-4DE9-9856-3B578BB64AA1}"/>
              </a:ext>
            </a:extLst>
          </p:cNvPr>
          <p:cNvSpPr>
            <a:spLocks noGrp="1"/>
          </p:cNvSpPr>
          <p:nvPr>
            <p:ph type="title"/>
          </p:nvPr>
        </p:nvSpPr>
        <p:spPr/>
        <p:txBody>
          <a:bodyPr/>
          <a:lstStyle/>
          <a:p>
            <a:r>
              <a:rPr lang="en-GB" dirty="0"/>
              <a:t>Research objectives 	</a:t>
            </a:r>
          </a:p>
        </p:txBody>
      </p:sp>
      <p:sp>
        <p:nvSpPr>
          <p:cNvPr id="4" name="Slide Number Placeholder 3">
            <a:extLst>
              <a:ext uri="{FF2B5EF4-FFF2-40B4-BE49-F238E27FC236}">
                <a16:creationId xmlns:a16="http://schemas.microsoft.com/office/drawing/2014/main" id="{F403FA72-1616-4B4A-9684-5C7E0CE0B8FB}"/>
              </a:ext>
            </a:extLst>
          </p:cNvPr>
          <p:cNvSpPr>
            <a:spLocks noGrp="1"/>
          </p:cNvSpPr>
          <p:nvPr>
            <p:ph type="sldNum" sz="quarter" idx="12"/>
          </p:nvPr>
        </p:nvSpPr>
        <p:spPr/>
        <p:txBody>
          <a:bodyPr/>
          <a:lstStyle/>
          <a:p>
            <a:fld id="{507B77E4-D16E-4E80-BECE-B10ACE50DA11}" type="slidenum">
              <a:rPr lang="en-GB" smtClean="0"/>
              <a:pPr/>
              <a:t>18</a:t>
            </a:fld>
            <a:endParaRPr lang="en-GB" dirty="0"/>
          </a:p>
        </p:txBody>
      </p:sp>
      <p:pic>
        <p:nvPicPr>
          <p:cNvPr id="8" name="Picture 7">
            <a:extLst>
              <a:ext uri="{FF2B5EF4-FFF2-40B4-BE49-F238E27FC236}">
                <a16:creationId xmlns:a16="http://schemas.microsoft.com/office/drawing/2014/main" id="{7C780D49-6833-6883-3815-50602B574B4F}"/>
              </a:ext>
            </a:extLst>
          </p:cNvPr>
          <p:cNvPicPr>
            <a:picLocks noChangeAspect="1"/>
          </p:cNvPicPr>
          <p:nvPr/>
        </p:nvPicPr>
        <p:blipFill rotWithShape="1">
          <a:blip r:embed="rId2"/>
          <a:srcRect t="11162"/>
          <a:stretch/>
        </p:blipFill>
        <p:spPr>
          <a:xfrm>
            <a:off x="1022931" y="1426027"/>
            <a:ext cx="10666557" cy="4930321"/>
          </a:xfrm>
          <a:prstGeom prst="rect">
            <a:avLst/>
          </a:prstGeom>
        </p:spPr>
      </p:pic>
    </p:spTree>
    <p:extLst>
      <p:ext uri="{BB962C8B-B14F-4D97-AF65-F5344CB8AC3E}">
        <p14:creationId xmlns:p14="http://schemas.microsoft.com/office/powerpoint/2010/main" val="3568749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3DA4C-DDBA-4E17-9DDC-7AA6A3C02D0E}"/>
              </a:ext>
            </a:extLst>
          </p:cNvPr>
          <p:cNvSpPr>
            <a:spLocks noGrp="1"/>
          </p:cNvSpPr>
          <p:nvPr>
            <p:ph type="title"/>
          </p:nvPr>
        </p:nvSpPr>
        <p:spPr/>
        <p:txBody>
          <a:bodyPr/>
          <a:lstStyle/>
          <a:p>
            <a:r>
              <a:rPr lang="en-GB" dirty="0"/>
              <a:t>Key findings</a:t>
            </a:r>
          </a:p>
        </p:txBody>
      </p:sp>
      <p:sp>
        <p:nvSpPr>
          <p:cNvPr id="3" name="Content Placeholder 2">
            <a:extLst>
              <a:ext uri="{FF2B5EF4-FFF2-40B4-BE49-F238E27FC236}">
                <a16:creationId xmlns:a16="http://schemas.microsoft.com/office/drawing/2014/main" id="{1D15010E-9EB1-41C8-9A30-2BC0907F4E58}"/>
              </a:ext>
            </a:extLst>
          </p:cNvPr>
          <p:cNvSpPr>
            <a:spLocks noGrp="1"/>
          </p:cNvSpPr>
          <p:nvPr>
            <p:ph idx="1"/>
          </p:nvPr>
        </p:nvSpPr>
        <p:spPr>
          <a:xfrm>
            <a:off x="757237" y="1520825"/>
            <a:ext cx="11243544" cy="5097689"/>
          </a:xfrm>
        </p:spPr>
        <p:txBody>
          <a:bodyPr>
            <a:normAutofit fontScale="85000" lnSpcReduction="20000"/>
          </a:bodyPr>
          <a:lstStyle/>
          <a:p>
            <a:pPr>
              <a:buClr>
                <a:srgbClr val="0072BC"/>
              </a:buClr>
              <a:buFont typeface="Wingdings" panose="05000000000000000000" pitchFamily="2" charset="2"/>
              <a:buChar char="§"/>
            </a:pPr>
            <a:r>
              <a:rPr lang="en-GB" dirty="0"/>
              <a:t>Both patients and healthcare professionals are well aware of the concept of repeat attenders, and the negative impact they have on the wider community – other patients, the healthcare community, and the repeat attenders themselves. </a:t>
            </a:r>
          </a:p>
          <a:p>
            <a:pPr>
              <a:buClr>
                <a:srgbClr val="0072BC"/>
              </a:buClr>
              <a:buFont typeface="Wingdings" panose="05000000000000000000" pitchFamily="2" charset="2"/>
              <a:buChar char="§"/>
            </a:pPr>
            <a:r>
              <a:rPr lang="en-GB" dirty="0"/>
              <a:t>However, most patients agree that they aren’t responsible for over attendance, believing instead that it is the failing of NHS systems and processes which drives this in most instances. </a:t>
            </a:r>
          </a:p>
          <a:p>
            <a:pPr>
              <a:buClr>
                <a:srgbClr val="0072BC"/>
              </a:buClr>
              <a:buFont typeface="Wingdings" panose="05000000000000000000" pitchFamily="2" charset="2"/>
              <a:buChar char="§"/>
            </a:pPr>
            <a:r>
              <a:rPr lang="en-GB" dirty="0"/>
              <a:t>The majority of repeat attendance appears to be driven by a lack of continuity of care, a mistrust in the quality of alternative NHS services, and an ineffective triage system. </a:t>
            </a:r>
          </a:p>
          <a:p>
            <a:pPr>
              <a:buClr>
                <a:srgbClr val="0072BC"/>
              </a:buClr>
              <a:buFont typeface="Wingdings" panose="05000000000000000000" pitchFamily="2" charset="2"/>
              <a:buChar char="§"/>
            </a:pPr>
            <a:r>
              <a:rPr lang="en-GB" dirty="0"/>
              <a:t>Because NHS systems appear to be driving much repeat attendance, it is difficult to pinpoint any specific demographic groups who are more prone to over-attendance than others. </a:t>
            </a:r>
          </a:p>
          <a:p>
            <a:pPr>
              <a:buClr>
                <a:srgbClr val="0072BC"/>
              </a:buClr>
              <a:buFont typeface="Wingdings" panose="05000000000000000000" pitchFamily="2" charset="2"/>
              <a:buChar char="§"/>
            </a:pPr>
            <a:r>
              <a:rPr lang="en-GB" dirty="0"/>
              <a:t>Community and face to face healthcare (e.g., support groups for those living with a diagnosis or with another physical or mental need) does appear to have a beneficial impact, and helps to address and prevent medical issues without having to engage a GP. </a:t>
            </a:r>
          </a:p>
          <a:p>
            <a:pPr>
              <a:buClr>
                <a:srgbClr val="0072BC"/>
              </a:buClr>
              <a:buFont typeface="Wingdings" panose="05000000000000000000" pitchFamily="2" charset="2"/>
              <a:buChar char="§"/>
            </a:pPr>
            <a:r>
              <a:rPr lang="en-GB" dirty="0"/>
              <a:t>However, more community care is needed before this has an impact on the number of patients attending GP surgeries, as currently there are not enough services to meet this need.</a:t>
            </a:r>
          </a:p>
        </p:txBody>
      </p:sp>
      <p:sp>
        <p:nvSpPr>
          <p:cNvPr id="4" name="Slide Number Placeholder 3">
            <a:extLst>
              <a:ext uri="{FF2B5EF4-FFF2-40B4-BE49-F238E27FC236}">
                <a16:creationId xmlns:a16="http://schemas.microsoft.com/office/drawing/2014/main" id="{8F70C3ED-4BBC-4128-977D-4146FC8C9370}"/>
              </a:ext>
            </a:extLst>
          </p:cNvPr>
          <p:cNvSpPr>
            <a:spLocks noGrp="1"/>
          </p:cNvSpPr>
          <p:nvPr>
            <p:ph type="sldNum" sz="quarter" idx="12"/>
          </p:nvPr>
        </p:nvSpPr>
        <p:spPr/>
        <p:txBody>
          <a:bodyPr/>
          <a:lstStyle/>
          <a:p>
            <a:fld id="{507B77E4-D16E-4E80-BECE-B10ACE50DA11}" type="slidenum">
              <a:rPr lang="en-GB" smtClean="0"/>
              <a:pPr/>
              <a:t>19</a:t>
            </a:fld>
            <a:endParaRPr lang="en-GB" dirty="0"/>
          </a:p>
        </p:txBody>
      </p:sp>
    </p:spTree>
    <p:extLst>
      <p:ext uri="{BB962C8B-B14F-4D97-AF65-F5344CB8AC3E}">
        <p14:creationId xmlns:p14="http://schemas.microsoft.com/office/powerpoint/2010/main" val="1983169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809418" y="1612845"/>
            <a:ext cx="10803037" cy="0"/>
          </a:xfrm>
          <a:prstGeom prst="line">
            <a:avLst/>
          </a:prstGeom>
          <a:ln w="57150">
            <a:solidFill>
              <a:srgbClr val="CE1884"/>
            </a:solidFill>
          </a:ln>
          <a:effectLst/>
        </p:spPr>
        <p:style>
          <a:lnRef idx="2">
            <a:schemeClr val="accent1"/>
          </a:lnRef>
          <a:fillRef idx="0">
            <a:schemeClr val="accent1"/>
          </a:fillRef>
          <a:effectRef idx="1">
            <a:schemeClr val="accent1"/>
          </a:effectRef>
          <a:fontRef idx="minor">
            <a:schemeClr val="tx1"/>
          </a:fontRef>
        </p:style>
      </p:cxnSp>
      <p:sp>
        <p:nvSpPr>
          <p:cNvPr id="2" name="Rectangle 2">
            <a:extLst>
              <a:ext uri="{FF2B5EF4-FFF2-40B4-BE49-F238E27FC236}">
                <a16:creationId xmlns:a16="http://schemas.microsoft.com/office/drawing/2014/main" id="{721AEA5F-D24C-4C55-BCB7-8A26BC8727B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2049" name="Picture 11">
            <a:extLst>
              <a:ext uri="{FF2B5EF4-FFF2-40B4-BE49-F238E27FC236}">
                <a16:creationId xmlns:a16="http://schemas.microsoft.com/office/drawing/2014/main" id="{0E7081EF-A91E-453D-B5D7-A17EB2F6EC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4452" y="436516"/>
            <a:ext cx="1500494" cy="9792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1C39875-D6CD-4C8E-BA10-4806164EA3B4}"/>
              </a:ext>
            </a:extLst>
          </p:cNvPr>
          <p:cNvSpPr>
            <a:spLocks noChangeArrowheads="1"/>
          </p:cNvSpPr>
          <p:nvPr/>
        </p:nvSpPr>
        <p:spPr bwMode="auto">
          <a:xfrm>
            <a:off x="0" y="1047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2A6E8298-C257-4044-8DC4-068C1B8565DD}"/>
              </a:ext>
            </a:extLst>
          </p:cNvPr>
          <p:cNvSpPr txBox="1"/>
          <p:nvPr/>
        </p:nvSpPr>
        <p:spPr>
          <a:xfrm>
            <a:off x="724248" y="678418"/>
            <a:ext cx="5371752" cy="830997"/>
          </a:xfrm>
          <a:prstGeom prst="rect">
            <a:avLst/>
          </a:prstGeom>
          <a:noFill/>
        </p:spPr>
        <p:txBody>
          <a:bodyPr wrap="square" rtlCol="0">
            <a:spAutoFit/>
          </a:bodyPr>
          <a:lstStyle/>
          <a:p>
            <a:r>
              <a:rPr lang="en-GB" sz="2400" dirty="0">
                <a:solidFill>
                  <a:srgbClr val="CF39BD"/>
                </a:solidFill>
              </a:rPr>
              <a:t>What is Primary and integrated neighbourhood care?</a:t>
            </a:r>
          </a:p>
        </p:txBody>
      </p:sp>
      <p:sp>
        <p:nvSpPr>
          <p:cNvPr id="13" name="TextBox 12">
            <a:extLst>
              <a:ext uri="{FF2B5EF4-FFF2-40B4-BE49-F238E27FC236}">
                <a16:creationId xmlns:a16="http://schemas.microsoft.com/office/drawing/2014/main" id="{CBA44B99-DCF1-4B00-8FA8-384DAB829328}"/>
              </a:ext>
            </a:extLst>
          </p:cNvPr>
          <p:cNvSpPr txBox="1"/>
          <p:nvPr/>
        </p:nvSpPr>
        <p:spPr>
          <a:xfrm>
            <a:off x="1760433" y="2692555"/>
            <a:ext cx="8901005" cy="3431196"/>
          </a:xfrm>
          <a:prstGeom prst="rect">
            <a:avLst/>
          </a:prstGeom>
          <a:noFill/>
        </p:spPr>
        <p:txBody>
          <a:bodyPr wrap="square">
            <a:spAutoFit/>
          </a:bodyPr>
          <a:lstStyle/>
          <a:p>
            <a:pPr>
              <a:lnSpc>
                <a:spcPct val="115000"/>
              </a:lnSpc>
              <a:spcAft>
                <a:spcPts val="1000"/>
              </a:spcAft>
            </a:pPr>
            <a:r>
              <a:rPr lang="en-GB" sz="1100" b="1" u="sng" dirty="0">
                <a:effectLst/>
                <a:latin typeface="Calibri" panose="020F0502020204030204" pitchFamily="34" charset="0"/>
                <a:ea typeface="Calibri" panose="020F0502020204030204" pitchFamily="34" charset="0"/>
                <a:cs typeface="Times New Roman" panose="02020603050405020304" pitchFamily="18" charset="0"/>
              </a:rPr>
              <a:t>Primary care refers to the following four ‘contractor groups’</a:t>
            </a:r>
          </a:p>
          <a:p>
            <a:pPr lvl="0">
              <a:lnSpc>
                <a:spcPct val="115000"/>
              </a:lnSpc>
              <a:spcAft>
                <a:spcPts val="600"/>
              </a:spcAft>
              <a:tabLst>
                <a:tab pos="457200" algn="l"/>
              </a:tabLs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General Practice 					201 contracts</a:t>
            </a:r>
          </a:p>
          <a:p>
            <a:pPr lvl="0">
              <a:lnSpc>
                <a:spcPct val="115000"/>
              </a:lnSpc>
              <a:spcAft>
                <a:spcPts val="600"/>
              </a:spcAft>
              <a:tabLst>
                <a:tab pos="457200" algn="l"/>
              </a:tabLst>
            </a:pPr>
            <a:r>
              <a:rPr lang="en-GB" sz="1100" dirty="0">
                <a:effectLst/>
                <a:latin typeface="Calibri" panose="020F0502020204030204" pitchFamily="34" charset="0"/>
                <a:ea typeface="Calibri" panose="020F0502020204030204" pitchFamily="34" charset="0"/>
                <a:cs typeface="Times New Roman" panose="02020603050405020304" pitchFamily="18" charset="0"/>
              </a:rPr>
              <a:t>(Primary Medical Services) - Currently delegated from NHS England    		</a:t>
            </a:r>
          </a:p>
          <a:p>
            <a:pPr lvl="0">
              <a:lnSpc>
                <a:spcPct val="115000"/>
              </a:lnSpc>
              <a:spcAft>
                <a:spcPts val="600"/>
              </a:spcAft>
              <a:tabLst>
                <a:tab pos="457200" algn="l"/>
              </a:tabLst>
            </a:pP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600"/>
              </a:spcAft>
              <a:tabLst>
                <a:tab pos="457200" algn="l"/>
              </a:tabLs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Community Pharmacy </a:t>
            </a:r>
            <a:r>
              <a:rPr lang="en-GB" sz="1100" b="1" u="sng" dirty="0">
                <a:effectLst/>
                <a:latin typeface="Calibri" panose="020F0502020204030204" pitchFamily="34" charset="0"/>
                <a:ea typeface="Calibri" panose="020F0502020204030204" pitchFamily="34" charset="0"/>
                <a:cs typeface="Times New Roman" panose="02020603050405020304" pitchFamily="18" charset="0"/>
              </a:rPr>
              <a:t>-</a:t>
            </a:r>
            <a:r>
              <a:rPr lang="en-GB" sz="1100" b="1" dirty="0">
                <a:effectLst/>
                <a:latin typeface="Calibri" panose="020F0502020204030204" pitchFamily="34" charset="0"/>
                <a:ea typeface="Calibri" panose="020F0502020204030204" pitchFamily="34" charset="0"/>
                <a:cs typeface="Times New Roman" panose="02020603050405020304" pitchFamily="18" charset="0"/>
              </a:rPr>
              <a:t> delegated from July 2022   			424 providers </a:t>
            </a:r>
          </a:p>
          <a:p>
            <a:pPr lvl="0">
              <a:lnSpc>
                <a:spcPct val="115000"/>
              </a:lnSpc>
              <a:spcAft>
                <a:spcPts val="600"/>
              </a:spcAft>
              <a:tabLst>
                <a:tab pos="457200" algn="l"/>
              </a:tabLst>
            </a:pPr>
            <a:r>
              <a:rPr lang="en-GB" sz="1100" dirty="0">
                <a:effectLst/>
                <a:latin typeface="Calibri" panose="020F0502020204030204" pitchFamily="34" charset="0"/>
                <a:ea typeface="Calibri" panose="020F0502020204030204" pitchFamily="34" charset="0"/>
                <a:cs typeface="Times New Roman" panose="02020603050405020304" pitchFamily="18" charset="0"/>
              </a:rPr>
              <a:t>(includes Dispensing Doctors and Dispensing Appliance contractors)</a:t>
            </a:r>
          </a:p>
          <a:p>
            <a:pPr lvl="1">
              <a:lnSpc>
                <a:spcPct val="115000"/>
              </a:lnSpc>
              <a:spcAft>
                <a:spcPts val="600"/>
              </a:spcAft>
              <a:tabLst>
                <a:tab pos="914400" algn="l"/>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600"/>
              </a:spcAft>
              <a:tabLst>
                <a:tab pos="457200" algn="l"/>
              </a:tabLs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Dentistry – delegated from April 2023				219 dental practices </a:t>
            </a:r>
          </a:p>
          <a:p>
            <a:pPr lvl="0">
              <a:lnSpc>
                <a:spcPct val="115000"/>
              </a:lnSpc>
              <a:spcAft>
                <a:spcPts val="600"/>
              </a:spcAft>
              <a:tabLst>
                <a:tab pos="457200" algn="l"/>
              </a:tabLst>
            </a:pPr>
            <a:r>
              <a:rPr lang="en-GB" sz="1100" dirty="0">
                <a:effectLst/>
                <a:latin typeface="Calibri" panose="020F0502020204030204" pitchFamily="34" charset="0"/>
                <a:ea typeface="Calibri" panose="020F0502020204030204" pitchFamily="34" charset="0"/>
                <a:cs typeface="Times New Roman" panose="02020603050405020304" pitchFamily="18" charset="0"/>
              </a:rPr>
              <a:t>(some providers have multiple contracts)</a:t>
            </a:r>
          </a:p>
          <a:p>
            <a:pPr lvl="0">
              <a:lnSpc>
                <a:spcPct val="115000"/>
              </a:lnSpc>
              <a:spcAft>
                <a:spcPts val="600"/>
              </a:spcAft>
              <a:tabLst>
                <a:tab pos="457200" algn="l"/>
              </a:tabLst>
            </a:pPr>
            <a:endParaRPr lang="en-GB" sz="1100" b="1" u="sng"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600"/>
              </a:spcAft>
              <a:tabLst>
                <a:tab pos="457200" algn="l"/>
              </a:tabLs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Eye health (Optometry) – delegated from April 2023			246 contracts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Stethoscope ">
            <a:extLst>
              <a:ext uri="{FF2B5EF4-FFF2-40B4-BE49-F238E27FC236}">
                <a16:creationId xmlns:a16="http://schemas.microsoft.com/office/drawing/2014/main" id="{D5321497-551A-4F4B-9465-27EA26E676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106" y="2958339"/>
            <a:ext cx="729841" cy="7298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harmacy ">
            <a:extLst>
              <a:ext uri="{FF2B5EF4-FFF2-40B4-BE49-F238E27FC236}">
                <a16:creationId xmlns:a16="http://schemas.microsoft.com/office/drawing/2014/main" id="{AF8D0DEE-D15B-4573-9664-BADDE4894D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680" y="3751106"/>
            <a:ext cx="729842" cy="72984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712613D-4781-4817-A642-E9679E7D9F29}"/>
              </a:ext>
            </a:extLst>
          </p:cNvPr>
          <p:cNvSpPr txBox="1"/>
          <p:nvPr/>
        </p:nvSpPr>
        <p:spPr>
          <a:xfrm>
            <a:off x="809418" y="1852302"/>
            <a:ext cx="9198648" cy="641971"/>
          </a:xfrm>
          <a:prstGeom prst="rect">
            <a:avLst/>
          </a:prstGeom>
          <a:noFill/>
        </p:spPr>
        <p:txBody>
          <a:bodyPr wrap="square" rtlCol="0">
            <a:spAutoFit/>
          </a:bodyPr>
          <a:lstStyle/>
          <a:p>
            <a:pPr>
              <a:lnSpc>
                <a:spcPct val="115000"/>
              </a:lnSpc>
              <a:spcAft>
                <a:spcPts val="100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Integrated neighbourhood care refers to primary, community and other care providers working in partnership to deliver person-centred, holistic and co-ordinated care for their local community.</a:t>
            </a:r>
          </a:p>
        </p:txBody>
      </p:sp>
      <p:pic>
        <p:nvPicPr>
          <p:cNvPr id="1032" name="Picture 8" descr="Tooth ">
            <a:extLst>
              <a:ext uri="{FF2B5EF4-FFF2-40B4-BE49-F238E27FC236}">
                <a16:creationId xmlns:a16="http://schemas.microsoft.com/office/drawing/2014/main" id="{5C5D6B14-5C11-40FC-B270-F0B146B2EB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2048" y="4674210"/>
            <a:ext cx="658416" cy="65841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979D0821-38DB-49C7-B294-651D2EEEF50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9347" y="5482798"/>
            <a:ext cx="708171" cy="708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619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3DA4C-DDBA-4E17-9DDC-7AA6A3C02D0E}"/>
              </a:ext>
            </a:extLst>
          </p:cNvPr>
          <p:cNvSpPr>
            <a:spLocks noGrp="1"/>
          </p:cNvSpPr>
          <p:nvPr>
            <p:ph type="title"/>
          </p:nvPr>
        </p:nvSpPr>
        <p:spPr/>
        <p:txBody>
          <a:bodyPr/>
          <a:lstStyle/>
          <a:p>
            <a:r>
              <a:rPr lang="en-GB" dirty="0"/>
              <a:t>Conclusions and recommendations</a:t>
            </a:r>
          </a:p>
        </p:txBody>
      </p:sp>
      <p:sp>
        <p:nvSpPr>
          <p:cNvPr id="4" name="Slide Number Placeholder 3">
            <a:extLst>
              <a:ext uri="{FF2B5EF4-FFF2-40B4-BE49-F238E27FC236}">
                <a16:creationId xmlns:a16="http://schemas.microsoft.com/office/drawing/2014/main" id="{8F70C3ED-4BBC-4128-977D-4146FC8C9370}"/>
              </a:ext>
            </a:extLst>
          </p:cNvPr>
          <p:cNvSpPr>
            <a:spLocks noGrp="1"/>
          </p:cNvSpPr>
          <p:nvPr>
            <p:ph type="sldNum" sz="quarter" idx="12"/>
          </p:nvPr>
        </p:nvSpPr>
        <p:spPr/>
        <p:txBody>
          <a:bodyPr/>
          <a:lstStyle/>
          <a:p>
            <a:fld id="{507B77E4-D16E-4E80-BECE-B10ACE50DA11}" type="slidenum">
              <a:rPr lang="en-GB" smtClean="0"/>
              <a:pPr/>
              <a:t>20</a:t>
            </a:fld>
            <a:endParaRPr lang="en-GB" dirty="0"/>
          </a:p>
        </p:txBody>
      </p:sp>
      <p:sp>
        <p:nvSpPr>
          <p:cNvPr id="6" name="Content Placeholder 5">
            <a:extLst>
              <a:ext uri="{FF2B5EF4-FFF2-40B4-BE49-F238E27FC236}">
                <a16:creationId xmlns:a16="http://schemas.microsoft.com/office/drawing/2014/main" id="{982ECB84-B9E0-095E-EFCA-48E712F25D39}"/>
              </a:ext>
            </a:extLst>
          </p:cNvPr>
          <p:cNvSpPr>
            <a:spLocks noGrp="1"/>
          </p:cNvSpPr>
          <p:nvPr>
            <p:ph idx="1"/>
          </p:nvPr>
        </p:nvSpPr>
        <p:spPr/>
        <p:txBody>
          <a:bodyPr/>
          <a:lstStyle/>
          <a:p>
            <a:endParaRPr lang="en-GB"/>
          </a:p>
        </p:txBody>
      </p:sp>
      <p:pic>
        <p:nvPicPr>
          <p:cNvPr id="8" name="Picture 7">
            <a:extLst>
              <a:ext uri="{FF2B5EF4-FFF2-40B4-BE49-F238E27FC236}">
                <a16:creationId xmlns:a16="http://schemas.microsoft.com/office/drawing/2014/main" id="{8FCE14A2-F3CE-10F4-69E2-8F70C393632D}"/>
              </a:ext>
            </a:extLst>
          </p:cNvPr>
          <p:cNvPicPr>
            <a:picLocks noChangeAspect="1"/>
          </p:cNvPicPr>
          <p:nvPr/>
        </p:nvPicPr>
        <p:blipFill>
          <a:blip r:embed="rId2"/>
          <a:stretch>
            <a:fillRect/>
          </a:stretch>
        </p:blipFill>
        <p:spPr>
          <a:xfrm>
            <a:off x="784997" y="1480534"/>
            <a:ext cx="10622006" cy="5012341"/>
          </a:xfrm>
          <a:prstGeom prst="rect">
            <a:avLst/>
          </a:prstGeom>
        </p:spPr>
      </p:pic>
    </p:spTree>
    <p:extLst>
      <p:ext uri="{BB962C8B-B14F-4D97-AF65-F5344CB8AC3E}">
        <p14:creationId xmlns:p14="http://schemas.microsoft.com/office/powerpoint/2010/main" val="3178788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70C3ED-4BBC-4128-977D-4146FC8C9370}"/>
              </a:ext>
            </a:extLst>
          </p:cNvPr>
          <p:cNvSpPr>
            <a:spLocks noGrp="1"/>
          </p:cNvSpPr>
          <p:nvPr>
            <p:ph type="sldNum" sz="quarter" idx="12"/>
          </p:nvPr>
        </p:nvSpPr>
        <p:spPr/>
        <p:txBody>
          <a:bodyPr/>
          <a:lstStyle/>
          <a:p>
            <a:fld id="{507B77E4-D16E-4E80-BECE-B10ACE50DA11}" type="slidenum">
              <a:rPr lang="en-GB" smtClean="0"/>
              <a:pPr/>
              <a:t>21</a:t>
            </a:fld>
            <a:endParaRPr lang="en-GB" dirty="0"/>
          </a:p>
        </p:txBody>
      </p:sp>
      <p:sp>
        <p:nvSpPr>
          <p:cNvPr id="6" name="Content Placeholder 5">
            <a:extLst>
              <a:ext uri="{FF2B5EF4-FFF2-40B4-BE49-F238E27FC236}">
                <a16:creationId xmlns:a16="http://schemas.microsoft.com/office/drawing/2014/main" id="{982ECB84-B9E0-095E-EFCA-48E712F25D39}"/>
              </a:ext>
            </a:extLst>
          </p:cNvPr>
          <p:cNvSpPr>
            <a:spLocks noGrp="1"/>
          </p:cNvSpPr>
          <p:nvPr>
            <p:ph idx="1"/>
          </p:nvPr>
        </p:nvSpPr>
        <p:spPr/>
        <p:txBody>
          <a:bodyPr/>
          <a:lstStyle/>
          <a:p>
            <a:endParaRPr lang="en-GB"/>
          </a:p>
        </p:txBody>
      </p:sp>
      <p:pic>
        <p:nvPicPr>
          <p:cNvPr id="9" name="Picture 8">
            <a:extLst>
              <a:ext uri="{FF2B5EF4-FFF2-40B4-BE49-F238E27FC236}">
                <a16:creationId xmlns:a16="http://schemas.microsoft.com/office/drawing/2014/main" id="{B2886E77-CAD5-B578-80E2-D8C444F9FCA9}"/>
              </a:ext>
            </a:extLst>
          </p:cNvPr>
          <p:cNvPicPr>
            <a:picLocks noChangeAspect="1"/>
          </p:cNvPicPr>
          <p:nvPr/>
        </p:nvPicPr>
        <p:blipFill>
          <a:blip r:embed="rId2"/>
          <a:stretch>
            <a:fillRect/>
          </a:stretch>
        </p:blipFill>
        <p:spPr>
          <a:xfrm>
            <a:off x="755059" y="1310106"/>
            <a:ext cx="10806797" cy="4960065"/>
          </a:xfrm>
          <a:prstGeom prst="rect">
            <a:avLst/>
          </a:prstGeom>
        </p:spPr>
      </p:pic>
    </p:spTree>
    <p:extLst>
      <p:ext uri="{BB962C8B-B14F-4D97-AF65-F5344CB8AC3E}">
        <p14:creationId xmlns:p14="http://schemas.microsoft.com/office/powerpoint/2010/main" val="1934127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39032" y="3018359"/>
            <a:ext cx="10950456" cy="830997"/>
          </a:xfrm>
          <a:prstGeom prst="rect">
            <a:avLst/>
          </a:prstGeom>
          <a:noFill/>
        </p:spPr>
        <p:txBody>
          <a:bodyPr wrap="square" rtlCol="0">
            <a:spAutoFit/>
          </a:bodyPr>
          <a:lstStyle/>
          <a:p>
            <a:r>
              <a:rPr lang="en-GB" sz="3200" b="1" dirty="0">
                <a:solidFill>
                  <a:srgbClr val="00619D"/>
                </a:solidFill>
                <a:latin typeface="Arial" panose="020B0604020202020204" pitchFamily="34" charset="0"/>
                <a:cs typeface="Arial" panose="020B0604020202020204" pitchFamily="34" charset="0"/>
              </a:rPr>
              <a:t>Patient Participation Groups</a:t>
            </a:r>
            <a:endParaRPr lang="en-GB" b="1" dirty="0">
              <a:solidFill>
                <a:srgbClr val="00619D"/>
              </a:solidFill>
              <a:latin typeface="Arial" panose="020B0604020202020204" pitchFamily="34" charset="0"/>
              <a:cs typeface="Arial" panose="020B0604020202020204" pitchFamily="34" charset="0"/>
            </a:endParaRPr>
          </a:p>
          <a:p>
            <a:endParaRPr lang="en-GB" sz="1600" b="1" dirty="0">
              <a:solidFill>
                <a:srgbClr val="00619D"/>
              </a:solidFill>
              <a:latin typeface="Arial" panose="020B0604020202020204" pitchFamily="34" charset="0"/>
              <a:cs typeface="Arial" panose="020B0604020202020204" pitchFamily="34" charset="0"/>
            </a:endParaRPr>
          </a:p>
        </p:txBody>
      </p:sp>
      <p:cxnSp>
        <p:nvCxnSpPr>
          <p:cNvPr id="12" name="Straight Connector 11"/>
          <p:cNvCxnSpPr/>
          <p:nvPr/>
        </p:nvCxnSpPr>
        <p:spPr>
          <a:xfrm>
            <a:off x="586451" y="4691605"/>
            <a:ext cx="10803037" cy="0"/>
          </a:xfrm>
          <a:prstGeom prst="line">
            <a:avLst/>
          </a:prstGeom>
          <a:ln w="57150">
            <a:solidFill>
              <a:srgbClr val="CE1884"/>
            </a:solidFill>
          </a:ln>
          <a:effectLst/>
        </p:spPr>
        <p:style>
          <a:lnRef idx="2">
            <a:schemeClr val="accent1"/>
          </a:lnRef>
          <a:fillRef idx="0">
            <a:schemeClr val="accent1"/>
          </a:fillRef>
          <a:effectRef idx="1">
            <a:schemeClr val="accent1"/>
          </a:effectRef>
          <a:fontRef idx="minor">
            <a:schemeClr val="tx1"/>
          </a:fontRef>
        </p:style>
      </p:cxnSp>
      <p:sp>
        <p:nvSpPr>
          <p:cNvPr id="2" name="Rectangle 2">
            <a:extLst>
              <a:ext uri="{FF2B5EF4-FFF2-40B4-BE49-F238E27FC236}">
                <a16:creationId xmlns:a16="http://schemas.microsoft.com/office/drawing/2014/main" id="{F259D8CB-5F44-4CCA-9DAB-6912E9AC78E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1025" name="Picture 11">
            <a:extLst>
              <a:ext uri="{FF2B5EF4-FFF2-40B4-BE49-F238E27FC236}">
                <a16:creationId xmlns:a16="http://schemas.microsoft.com/office/drawing/2014/main" id="{E04A8648-F0DE-4BB6-B782-7ACF218357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613" y="338643"/>
            <a:ext cx="1903165" cy="124206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2C70971-B822-4B58-A513-9594D0040AEB}"/>
              </a:ext>
            </a:extLst>
          </p:cNvPr>
          <p:cNvSpPr>
            <a:spLocks noChangeArrowheads="1"/>
          </p:cNvSpPr>
          <p:nvPr/>
        </p:nvSpPr>
        <p:spPr bwMode="auto">
          <a:xfrm>
            <a:off x="0" y="1047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59313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809418" y="1612845"/>
            <a:ext cx="10803037" cy="0"/>
          </a:xfrm>
          <a:prstGeom prst="line">
            <a:avLst/>
          </a:prstGeom>
          <a:ln w="57150">
            <a:solidFill>
              <a:srgbClr val="CE1884"/>
            </a:solidFill>
          </a:ln>
          <a:effectLst/>
        </p:spPr>
        <p:style>
          <a:lnRef idx="2">
            <a:schemeClr val="accent1"/>
          </a:lnRef>
          <a:fillRef idx="0">
            <a:schemeClr val="accent1"/>
          </a:fillRef>
          <a:effectRef idx="1">
            <a:schemeClr val="accent1"/>
          </a:effectRef>
          <a:fontRef idx="minor">
            <a:schemeClr val="tx1"/>
          </a:fontRef>
        </p:style>
      </p:cxnSp>
      <p:sp>
        <p:nvSpPr>
          <p:cNvPr id="2" name="Rectangle 2">
            <a:extLst>
              <a:ext uri="{FF2B5EF4-FFF2-40B4-BE49-F238E27FC236}">
                <a16:creationId xmlns:a16="http://schemas.microsoft.com/office/drawing/2014/main" id="{721AEA5F-D24C-4C55-BCB7-8A26BC8727B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2049" name="Picture 11">
            <a:extLst>
              <a:ext uri="{FF2B5EF4-FFF2-40B4-BE49-F238E27FC236}">
                <a16:creationId xmlns:a16="http://schemas.microsoft.com/office/drawing/2014/main" id="{0E7081EF-A91E-453D-B5D7-A17EB2F6EC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4452" y="436516"/>
            <a:ext cx="1500494" cy="9792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1C39875-D6CD-4C8E-BA10-4806164EA3B4}"/>
              </a:ext>
            </a:extLst>
          </p:cNvPr>
          <p:cNvSpPr>
            <a:spLocks noChangeArrowheads="1"/>
          </p:cNvSpPr>
          <p:nvPr/>
        </p:nvSpPr>
        <p:spPr bwMode="auto">
          <a:xfrm>
            <a:off x="0" y="1047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2A6E8298-C257-4044-8DC4-068C1B8565DD}"/>
              </a:ext>
            </a:extLst>
          </p:cNvPr>
          <p:cNvSpPr txBox="1"/>
          <p:nvPr/>
        </p:nvSpPr>
        <p:spPr>
          <a:xfrm>
            <a:off x="724248" y="678418"/>
            <a:ext cx="5371752" cy="461665"/>
          </a:xfrm>
          <a:prstGeom prst="rect">
            <a:avLst/>
          </a:prstGeom>
          <a:noFill/>
        </p:spPr>
        <p:txBody>
          <a:bodyPr wrap="square" rtlCol="0">
            <a:spAutoFit/>
          </a:bodyPr>
          <a:lstStyle/>
          <a:p>
            <a:r>
              <a:rPr lang="en-GB" sz="2400" dirty="0">
                <a:solidFill>
                  <a:srgbClr val="CF39BD"/>
                </a:solidFill>
              </a:rPr>
              <a:t>What is a PPG?</a:t>
            </a:r>
          </a:p>
        </p:txBody>
      </p:sp>
      <p:sp>
        <p:nvSpPr>
          <p:cNvPr id="13" name="TextBox 12">
            <a:extLst>
              <a:ext uri="{FF2B5EF4-FFF2-40B4-BE49-F238E27FC236}">
                <a16:creationId xmlns:a16="http://schemas.microsoft.com/office/drawing/2014/main" id="{CBA44B99-DCF1-4B00-8FA8-384DAB829328}"/>
              </a:ext>
            </a:extLst>
          </p:cNvPr>
          <p:cNvSpPr txBox="1"/>
          <p:nvPr/>
        </p:nvSpPr>
        <p:spPr>
          <a:xfrm>
            <a:off x="809418" y="1809906"/>
            <a:ext cx="10574443" cy="5486502"/>
          </a:xfrm>
          <a:prstGeom prst="rect">
            <a:avLst/>
          </a:prstGeom>
          <a:noFill/>
        </p:spPr>
        <p:txBody>
          <a:bodyPr wrap="square">
            <a:spAutoFit/>
          </a:bodyPr>
          <a:lstStyle/>
          <a:p>
            <a:pPr>
              <a:lnSpc>
                <a:spcPct val="115000"/>
              </a:lnSpc>
              <a:spcAft>
                <a:spcPts val="100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A group of patients registered at a practice who work with th</a:t>
            </a:r>
            <a:r>
              <a:rPr lang="en-GB" sz="1400" b="1" dirty="0">
                <a:latin typeface="Calibri" panose="020F0502020204030204" pitchFamily="34" charset="0"/>
                <a:ea typeface="Calibri" panose="020F0502020204030204" pitchFamily="34" charset="0"/>
                <a:cs typeface="Times New Roman" panose="02020603050405020304" pitchFamily="18" charset="0"/>
              </a:rPr>
              <a:t>e practice to improve patient experience</a:t>
            </a:r>
          </a:p>
          <a:p>
            <a:pPr marL="171450" indent="-171450">
              <a:lnSpc>
                <a:spcPct val="115000"/>
              </a:lnSpc>
              <a:spcAft>
                <a:spcPts val="1000"/>
              </a:spcAft>
              <a:buFont typeface="Arial" panose="020B0604020202020204" pitchFamily="34" charset="0"/>
              <a:buChar char="•"/>
            </a:pPr>
            <a:r>
              <a:rPr lang="en-GB" sz="1400" b="1" dirty="0">
                <a:effectLst/>
                <a:latin typeface="Calibri" panose="020F0502020204030204" pitchFamily="34" charset="0"/>
                <a:ea typeface="Calibri" panose="020F0502020204030204" pitchFamily="34" charset="0"/>
                <a:cs typeface="Times New Roman" panose="02020603050405020304" pitchFamily="18" charset="0"/>
              </a:rPr>
              <a:t>Part of the GP Contract</a:t>
            </a:r>
          </a:p>
          <a:p>
            <a:pPr marL="171450" indent="-171450">
              <a:lnSpc>
                <a:spcPct val="115000"/>
              </a:lnSpc>
              <a:spcAft>
                <a:spcPts val="1000"/>
              </a:spcAft>
              <a:buFont typeface="Arial" panose="020B0604020202020204" pitchFamily="34" charset="0"/>
              <a:buChar char="•"/>
            </a:pPr>
            <a:r>
              <a:rPr lang="en-GB" sz="1400" b="1" dirty="0">
                <a:latin typeface="Calibri" panose="020F0502020204030204" pitchFamily="34" charset="0"/>
                <a:ea typeface="Calibri" panose="020F0502020204030204" pitchFamily="34" charset="0"/>
                <a:cs typeface="Times New Roman" panose="02020603050405020304" pitchFamily="18" charset="0"/>
              </a:rPr>
              <a:t>Meet virtually or face to face (or sometimes a blend)</a:t>
            </a:r>
          </a:p>
          <a:p>
            <a:pPr marL="171450" indent="-171450">
              <a:lnSpc>
                <a:spcPct val="115000"/>
              </a:lnSpc>
              <a:spcAft>
                <a:spcPts val="1000"/>
              </a:spcAft>
              <a:buFont typeface="Arial" panose="020B0604020202020204" pitchFamily="34" charset="0"/>
              <a:buChar char="•"/>
            </a:pPr>
            <a:r>
              <a:rPr lang="en-GB" sz="1400" b="1" dirty="0">
                <a:effectLst/>
                <a:latin typeface="Calibri" panose="020F0502020204030204" pitchFamily="34" charset="0"/>
                <a:ea typeface="Calibri" panose="020F0502020204030204" pitchFamily="34" charset="0"/>
                <a:cs typeface="Times New Roman" panose="02020603050405020304" pitchFamily="18" charset="0"/>
              </a:rPr>
              <a:t>Support patient surveys</a:t>
            </a:r>
          </a:p>
          <a:p>
            <a:pPr marL="171450" indent="-171450">
              <a:lnSpc>
                <a:spcPct val="115000"/>
              </a:lnSpc>
              <a:spcAft>
                <a:spcPts val="1000"/>
              </a:spcAft>
              <a:buFont typeface="Arial" panose="020B0604020202020204" pitchFamily="34" charset="0"/>
              <a:buChar char="•"/>
            </a:pPr>
            <a:r>
              <a:rPr lang="en-GB" sz="1400" b="1" dirty="0">
                <a:latin typeface="Calibri" panose="020F0502020204030204" pitchFamily="34" charset="0"/>
                <a:ea typeface="Calibri" panose="020F0502020204030204" pitchFamily="34" charset="0"/>
                <a:cs typeface="Times New Roman" panose="02020603050405020304" pitchFamily="18" charset="0"/>
              </a:rPr>
              <a:t>Analyse results</a:t>
            </a:r>
          </a:p>
          <a:p>
            <a:pPr marL="171450" indent="-171450">
              <a:lnSpc>
                <a:spcPct val="115000"/>
              </a:lnSpc>
              <a:spcAft>
                <a:spcPts val="1000"/>
              </a:spcAft>
              <a:buFont typeface="Arial" panose="020B0604020202020204" pitchFamily="34" charset="0"/>
              <a:buChar char="•"/>
            </a:pPr>
            <a:r>
              <a:rPr lang="en-GB" sz="1400" b="1" dirty="0">
                <a:effectLst/>
                <a:latin typeface="Calibri" panose="020F0502020204030204" pitchFamily="34" charset="0"/>
                <a:ea typeface="Calibri" panose="020F0502020204030204" pitchFamily="34" charset="0"/>
                <a:cs typeface="Times New Roman" panose="02020603050405020304" pitchFamily="18" charset="0"/>
              </a:rPr>
              <a:t>FFT</a:t>
            </a:r>
          </a:p>
          <a:p>
            <a:pPr marL="171450" indent="-171450">
              <a:lnSpc>
                <a:spcPct val="115000"/>
              </a:lnSpc>
              <a:spcAft>
                <a:spcPts val="1000"/>
              </a:spcAft>
              <a:buFont typeface="Arial" panose="020B0604020202020204" pitchFamily="34" charset="0"/>
              <a:buChar char="•"/>
            </a:pPr>
            <a:r>
              <a:rPr lang="en-GB" sz="1400" b="1" dirty="0">
                <a:latin typeface="Calibri" panose="020F0502020204030204" pitchFamily="34" charset="0"/>
                <a:ea typeface="Calibri" panose="020F0502020204030204" pitchFamily="34" charset="0"/>
                <a:cs typeface="Times New Roman" panose="02020603050405020304" pitchFamily="18" charset="0"/>
              </a:rPr>
              <a:t>Help develop an action plan</a:t>
            </a:r>
          </a:p>
          <a:p>
            <a:pPr>
              <a:lnSpc>
                <a:spcPct val="115000"/>
              </a:lnSpc>
              <a:spcAft>
                <a:spcPts val="100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They can als</a:t>
            </a:r>
            <a:r>
              <a:rPr lang="en-GB" sz="1400" b="1" dirty="0">
                <a:latin typeface="Calibri" panose="020F0502020204030204" pitchFamily="34" charset="0"/>
                <a:ea typeface="Calibri" panose="020F0502020204030204" pitchFamily="34" charset="0"/>
                <a:cs typeface="Times New Roman" panose="02020603050405020304" pitchFamily="18" charset="0"/>
              </a:rPr>
              <a:t>o:</a:t>
            </a:r>
          </a:p>
          <a:p>
            <a:pPr marL="171450" indent="-171450">
              <a:lnSpc>
                <a:spcPct val="115000"/>
              </a:lnSpc>
              <a:spcAft>
                <a:spcPts val="1000"/>
              </a:spcAft>
              <a:buFont typeface="Arial" panose="020B0604020202020204" pitchFamily="34" charset="0"/>
              <a:buChar char="•"/>
            </a:pPr>
            <a:r>
              <a:rPr lang="en-GB" sz="1400" b="1" dirty="0">
                <a:effectLst/>
                <a:latin typeface="Calibri" panose="020F0502020204030204" pitchFamily="34" charset="0"/>
                <a:ea typeface="Calibri" panose="020F0502020204030204" pitchFamily="34" charset="0"/>
                <a:cs typeface="Times New Roman" panose="02020603050405020304" pitchFamily="18" charset="0"/>
              </a:rPr>
              <a:t>Support the practice with events for example flu clinics</a:t>
            </a:r>
          </a:p>
          <a:p>
            <a:pPr marL="171450" indent="-171450">
              <a:lnSpc>
                <a:spcPct val="115000"/>
              </a:lnSpc>
              <a:spcAft>
                <a:spcPts val="1000"/>
              </a:spcAft>
              <a:buFont typeface="Arial" panose="020B0604020202020204" pitchFamily="34" charset="0"/>
              <a:buChar char="•"/>
            </a:pPr>
            <a:r>
              <a:rPr lang="en-GB" sz="1400" b="1" dirty="0">
                <a:latin typeface="Calibri" panose="020F0502020204030204" pitchFamily="34" charset="0"/>
                <a:ea typeface="Calibri" panose="020F0502020204030204" pitchFamily="34" charset="0"/>
                <a:cs typeface="Times New Roman" panose="02020603050405020304" pitchFamily="18" charset="0"/>
              </a:rPr>
              <a:t>Hold health awareness days</a:t>
            </a:r>
          </a:p>
          <a:p>
            <a:pPr marL="171450" indent="-171450">
              <a:lnSpc>
                <a:spcPct val="115000"/>
              </a:lnSpc>
              <a:spcAft>
                <a:spcPts val="1000"/>
              </a:spcAft>
              <a:buFont typeface="Arial" panose="020B0604020202020204" pitchFamily="34" charset="0"/>
              <a:buChar char="•"/>
            </a:pPr>
            <a:r>
              <a:rPr lang="en-GB" sz="1400" b="1" dirty="0">
                <a:effectLst/>
                <a:latin typeface="Calibri" panose="020F0502020204030204" pitchFamily="34" charset="0"/>
                <a:ea typeface="Calibri" panose="020F0502020204030204" pitchFamily="34" charset="0"/>
                <a:cs typeface="Times New Roman" panose="02020603050405020304" pitchFamily="18" charset="0"/>
              </a:rPr>
              <a:t>Support community links to the VCFSE sector</a:t>
            </a:r>
          </a:p>
          <a:p>
            <a:pPr marL="171450" indent="-171450">
              <a:lnSpc>
                <a:spcPct val="115000"/>
              </a:lnSpc>
              <a:spcAft>
                <a:spcPts val="1000"/>
              </a:spcAft>
              <a:buFont typeface="Arial" panose="020B0604020202020204" pitchFamily="34" charset="0"/>
              <a:buChar char="•"/>
            </a:pPr>
            <a:r>
              <a:rPr lang="en-GB" sz="1400" b="1" dirty="0">
                <a:latin typeface="Calibri" panose="020F0502020204030204" pitchFamily="34" charset="0"/>
                <a:ea typeface="Calibri" panose="020F0502020204030204" pitchFamily="34" charset="0"/>
                <a:cs typeface="Times New Roman" panose="02020603050405020304" pitchFamily="18" charset="0"/>
              </a:rPr>
              <a:t>Work as a group of PPGs to support Primary Care Networks</a:t>
            </a:r>
          </a:p>
          <a:p>
            <a:pPr marL="171450" indent="-171450">
              <a:lnSpc>
                <a:spcPct val="115000"/>
              </a:lnSpc>
              <a:spcAft>
                <a:spcPts val="1000"/>
              </a:spcAft>
              <a:buFont typeface="Arial" panose="020B0604020202020204" pitchFamily="34" charset="0"/>
              <a:buChar char="•"/>
            </a:pPr>
            <a:r>
              <a:rPr lang="en-GB" sz="1400" b="1" dirty="0">
                <a:effectLst/>
                <a:latin typeface="Calibri" panose="020F0502020204030204" pitchFamily="34" charset="0"/>
                <a:ea typeface="Calibri" panose="020F0502020204030204" pitchFamily="34" charset="0"/>
                <a:cs typeface="Times New Roman" panose="02020603050405020304" pitchFamily="18" charset="0"/>
              </a:rPr>
              <a:t>Contribute to commissioning decisions and co-production of services</a:t>
            </a:r>
          </a:p>
          <a:p>
            <a:pPr>
              <a:lnSpc>
                <a:spcPct val="115000"/>
              </a:lnSpc>
              <a:spcAft>
                <a:spcPts val="1000"/>
              </a:spcAft>
            </a:pPr>
            <a:endParaRPr lang="en-GB" sz="11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group of mannequins in a room&#10;&#10;Description automatically generated with low confidence">
            <a:extLst>
              <a:ext uri="{FF2B5EF4-FFF2-40B4-BE49-F238E27FC236}">
                <a16:creationId xmlns:a16="http://schemas.microsoft.com/office/drawing/2014/main" id="{07312757-E35A-447B-B617-215F7B2248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0323" y="2076399"/>
            <a:ext cx="3730760" cy="4428753"/>
          </a:xfrm>
          <a:prstGeom prst="rect">
            <a:avLst/>
          </a:prstGeom>
        </p:spPr>
      </p:pic>
    </p:spTree>
    <p:extLst>
      <p:ext uri="{BB962C8B-B14F-4D97-AF65-F5344CB8AC3E}">
        <p14:creationId xmlns:p14="http://schemas.microsoft.com/office/powerpoint/2010/main" val="238548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809418" y="1612845"/>
            <a:ext cx="10803037" cy="0"/>
          </a:xfrm>
          <a:prstGeom prst="line">
            <a:avLst/>
          </a:prstGeom>
          <a:ln w="57150">
            <a:solidFill>
              <a:srgbClr val="CE1884"/>
            </a:solidFill>
          </a:ln>
          <a:effectLst/>
        </p:spPr>
        <p:style>
          <a:lnRef idx="2">
            <a:schemeClr val="accent1"/>
          </a:lnRef>
          <a:fillRef idx="0">
            <a:schemeClr val="accent1"/>
          </a:fillRef>
          <a:effectRef idx="1">
            <a:schemeClr val="accent1"/>
          </a:effectRef>
          <a:fontRef idx="minor">
            <a:schemeClr val="tx1"/>
          </a:fontRef>
        </p:style>
      </p:cxnSp>
      <p:sp>
        <p:nvSpPr>
          <p:cNvPr id="2" name="Rectangle 2">
            <a:extLst>
              <a:ext uri="{FF2B5EF4-FFF2-40B4-BE49-F238E27FC236}">
                <a16:creationId xmlns:a16="http://schemas.microsoft.com/office/drawing/2014/main" id="{721AEA5F-D24C-4C55-BCB7-8A26BC8727B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2049" name="Picture 11">
            <a:extLst>
              <a:ext uri="{FF2B5EF4-FFF2-40B4-BE49-F238E27FC236}">
                <a16:creationId xmlns:a16="http://schemas.microsoft.com/office/drawing/2014/main" id="{0E7081EF-A91E-453D-B5D7-A17EB2F6EC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4452" y="436516"/>
            <a:ext cx="1500494" cy="9792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1C39875-D6CD-4C8E-BA10-4806164EA3B4}"/>
              </a:ext>
            </a:extLst>
          </p:cNvPr>
          <p:cNvSpPr>
            <a:spLocks noChangeArrowheads="1"/>
          </p:cNvSpPr>
          <p:nvPr/>
        </p:nvSpPr>
        <p:spPr bwMode="auto">
          <a:xfrm>
            <a:off x="0" y="1047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2A6E8298-C257-4044-8DC4-068C1B8565DD}"/>
              </a:ext>
            </a:extLst>
          </p:cNvPr>
          <p:cNvSpPr txBox="1"/>
          <p:nvPr/>
        </p:nvSpPr>
        <p:spPr>
          <a:xfrm>
            <a:off x="724248" y="678418"/>
            <a:ext cx="5371752" cy="430887"/>
          </a:xfrm>
          <a:prstGeom prst="rect">
            <a:avLst/>
          </a:prstGeom>
          <a:noFill/>
        </p:spPr>
        <p:txBody>
          <a:bodyPr wrap="square" rtlCol="0">
            <a:spAutoFit/>
          </a:bodyPr>
          <a:lstStyle/>
          <a:p>
            <a:r>
              <a:rPr lang="en-GB" sz="2200" dirty="0">
                <a:solidFill>
                  <a:srgbClr val="CF39BD"/>
                </a:solidFill>
              </a:rPr>
              <a:t>PPG audit and next steps	</a:t>
            </a:r>
          </a:p>
        </p:txBody>
      </p:sp>
      <p:sp>
        <p:nvSpPr>
          <p:cNvPr id="3" name="Rectangle 2">
            <a:extLst>
              <a:ext uri="{FF2B5EF4-FFF2-40B4-BE49-F238E27FC236}">
                <a16:creationId xmlns:a16="http://schemas.microsoft.com/office/drawing/2014/main" id="{29D704F4-8DED-45CE-8DB5-3940988C3D30}"/>
              </a:ext>
            </a:extLst>
          </p:cNvPr>
          <p:cNvSpPr/>
          <p:nvPr/>
        </p:nvSpPr>
        <p:spPr>
          <a:xfrm>
            <a:off x="8498048" y="1878747"/>
            <a:ext cx="1602297" cy="5372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group of mannequins in a room&#10;&#10;Description automatically generated with low confidence">
            <a:extLst>
              <a:ext uri="{FF2B5EF4-FFF2-40B4-BE49-F238E27FC236}">
                <a16:creationId xmlns:a16="http://schemas.microsoft.com/office/drawing/2014/main" id="{9C0737BF-EA66-4174-92CD-C4A3E00B9A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0323" y="2076399"/>
            <a:ext cx="3730760" cy="4428753"/>
          </a:xfrm>
          <a:prstGeom prst="rect">
            <a:avLst/>
          </a:prstGeom>
        </p:spPr>
      </p:pic>
      <p:sp>
        <p:nvSpPr>
          <p:cNvPr id="7" name="TextBox 6">
            <a:extLst>
              <a:ext uri="{FF2B5EF4-FFF2-40B4-BE49-F238E27FC236}">
                <a16:creationId xmlns:a16="http://schemas.microsoft.com/office/drawing/2014/main" id="{E1BE64F2-24C4-4391-B708-78813AFA7615}"/>
              </a:ext>
            </a:extLst>
          </p:cNvPr>
          <p:cNvSpPr txBox="1"/>
          <p:nvPr/>
        </p:nvSpPr>
        <p:spPr>
          <a:xfrm>
            <a:off x="939567" y="1878747"/>
            <a:ext cx="5430018" cy="4247317"/>
          </a:xfrm>
          <a:prstGeom prst="rect">
            <a:avLst/>
          </a:prstGeom>
          <a:noFill/>
        </p:spPr>
        <p:txBody>
          <a:bodyPr wrap="square" rtlCol="0">
            <a:spAutoFit/>
          </a:bodyPr>
          <a:lstStyle/>
          <a:p>
            <a:r>
              <a:rPr lang="en-GB" dirty="0"/>
              <a:t>Survey audit of all GP Practices in Lancashire and South Cumbria </a:t>
            </a:r>
          </a:p>
          <a:p>
            <a:endParaRPr lang="en-GB" dirty="0"/>
          </a:p>
          <a:p>
            <a:r>
              <a:rPr lang="en-GB" dirty="0"/>
              <a:t>178 response out of 201 GP practices</a:t>
            </a:r>
          </a:p>
          <a:p>
            <a:endParaRPr lang="en-GB" dirty="0"/>
          </a:p>
          <a:p>
            <a:r>
              <a:rPr lang="en-GB" dirty="0"/>
              <a:t>Report to outline areas for improvement and development</a:t>
            </a:r>
          </a:p>
          <a:p>
            <a:endParaRPr lang="en-GB" dirty="0"/>
          </a:p>
          <a:p>
            <a:r>
              <a:rPr lang="en-GB" dirty="0"/>
              <a:t>Identify good practice – what works well</a:t>
            </a:r>
          </a:p>
          <a:p>
            <a:endParaRPr lang="en-GB" dirty="0"/>
          </a:p>
          <a:p>
            <a:r>
              <a:rPr lang="en-GB" dirty="0"/>
              <a:t>Support primary care via PPG networks, learning events, recruitment packs, patient awareness videos and a PPG charter.</a:t>
            </a:r>
          </a:p>
          <a:p>
            <a:endParaRPr lang="en-GB" dirty="0"/>
          </a:p>
          <a:p>
            <a:r>
              <a:rPr lang="en-GB" dirty="0"/>
              <a:t>Build capacity and capability at practice and PCN level</a:t>
            </a:r>
          </a:p>
        </p:txBody>
      </p:sp>
    </p:spTree>
    <p:extLst>
      <p:ext uri="{BB962C8B-B14F-4D97-AF65-F5344CB8AC3E}">
        <p14:creationId xmlns:p14="http://schemas.microsoft.com/office/powerpoint/2010/main" val="237839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39032" y="3018359"/>
            <a:ext cx="10950456" cy="830997"/>
          </a:xfrm>
          <a:prstGeom prst="rect">
            <a:avLst/>
          </a:prstGeom>
          <a:noFill/>
        </p:spPr>
        <p:txBody>
          <a:bodyPr wrap="square" rtlCol="0">
            <a:spAutoFit/>
          </a:bodyPr>
          <a:lstStyle/>
          <a:p>
            <a:r>
              <a:rPr lang="en-GB" sz="3200" b="1" dirty="0">
                <a:solidFill>
                  <a:srgbClr val="00619D"/>
                </a:solidFill>
                <a:latin typeface="Arial" panose="020B0604020202020204" pitchFamily="34" charset="0"/>
                <a:cs typeface="Arial" panose="020B0604020202020204" pitchFamily="34" charset="0"/>
              </a:rPr>
              <a:t>Supporting Primary Care Networks</a:t>
            </a:r>
            <a:endParaRPr lang="en-GB" b="1" dirty="0">
              <a:solidFill>
                <a:srgbClr val="00619D"/>
              </a:solidFill>
              <a:latin typeface="Arial" panose="020B0604020202020204" pitchFamily="34" charset="0"/>
              <a:cs typeface="Arial" panose="020B0604020202020204" pitchFamily="34" charset="0"/>
            </a:endParaRPr>
          </a:p>
          <a:p>
            <a:endParaRPr lang="en-GB" sz="1600" b="1" dirty="0">
              <a:solidFill>
                <a:srgbClr val="00619D"/>
              </a:solidFill>
              <a:latin typeface="Arial" panose="020B0604020202020204" pitchFamily="34" charset="0"/>
              <a:cs typeface="Arial" panose="020B0604020202020204" pitchFamily="34" charset="0"/>
            </a:endParaRPr>
          </a:p>
        </p:txBody>
      </p:sp>
      <p:cxnSp>
        <p:nvCxnSpPr>
          <p:cNvPr id="12" name="Straight Connector 11"/>
          <p:cNvCxnSpPr/>
          <p:nvPr/>
        </p:nvCxnSpPr>
        <p:spPr>
          <a:xfrm>
            <a:off x="586451" y="4691605"/>
            <a:ext cx="10803037" cy="0"/>
          </a:xfrm>
          <a:prstGeom prst="line">
            <a:avLst/>
          </a:prstGeom>
          <a:ln w="57150">
            <a:solidFill>
              <a:srgbClr val="CE1884"/>
            </a:solidFill>
          </a:ln>
          <a:effectLst/>
        </p:spPr>
        <p:style>
          <a:lnRef idx="2">
            <a:schemeClr val="accent1"/>
          </a:lnRef>
          <a:fillRef idx="0">
            <a:schemeClr val="accent1"/>
          </a:fillRef>
          <a:effectRef idx="1">
            <a:schemeClr val="accent1"/>
          </a:effectRef>
          <a:fontRef idx="minor">
            <a:schemeClr val="tx1"/>
          </a:fontRef>
        </p:style>
      </p:cxnSp>
      <p:sp>
        <p:nvSpPr>
          <p:cNvPr id="2" name="Rectangle 2">
            <a:extLst>
              <a:ext uri="{FF2B5EF4-FFF2-40B4-BE49-F238E27FC236}">
                <a16:creationId xmlns:a16="http://schemas.microsoft.com/office/drawing/2014/main" id="{F259D8CB-5F44-4CCA-9DAB-6912E9AC78E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1025" name="Picture 11">
            <a:extLst>
              <a:ext uri="{FF2B5EF4-FFF2-40B4-BE49-F238E27FC236}">
                <a16:creationId xmlns:a16="http://schemas.microsoft.com/office/drawing/2014/main" id="{E04A8648-F0DE-4BB6-B782-7ACF218357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613" y="338643"/>
            <a:ext cx="1903165" cy="124206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2C70971-B822-4B58-A513-9594D0040AEB}"/>
              </a:ext>
            </a:extLst>
          </p:cNvPr>
          <p:cNvSpPr>
            <a:spLocks noChangeArrowheads="1"/>
          </p:cNvSpPr>
          <p:nvPr/>
        </p:nvSpPr>
        <p:spPr bwMode="auto">
          <a:xfrm>
            <a:off x="0" y="1047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95692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809418" y="1612845"/>
            <a:ext cx="10803037" cy="0"/>
          </a:xfrm>
          <a:prstGeom prst="line">
            <a:avLst/>
          </a:prstGeom>
          <a:ln w="57150">
            <a:solidFill>
              <a:srgbClr val="CE1884"/>
            </a:solidFill>
          </a:ln>
          <a:effectLst/>
        </p:spPr>
        <p:style>
          <a:lnRef idx="2">
            <a:schemeClr val="accent1"/>
          </a:lnRef>
          <a:fillRef idx="0">
            <a:schemeClr val="accent1"/>
          </a:fillRef>
          <a:effectRef idx="1">
            <a:schemeClr val="accent1"/>
          </a:effectRef>
          <a:fontRef idx="minor">
            <a:schemeClr val="tx1"/>
          </a:fontRef>
        </p:style>
      </p:cxnSp>
      <p:sp>
        <p:nvSpPr>
          <p:cNvPr id="2" name="Rectangle 2">
            <a:extLst>
              <a:ext uri="{FF2B5EF4-FFF2-40B4-BE49-F238E27FC236}">
                <a16:creationId xmlns:a16="http://schemas.microsoft.com/office/drawing/2014/main" id="{721AEA5F-D24C-4C55-BCB7-8A26BC8727B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2049" name="Picture 11">
            <a:extLst>
              <a:ext uri="{FF2B5EF4-FFF2-40B4-BE49-F238E27FC236}">
                <a16:creationId xmlns:a16="http://schemas.microsoft.com/office/drawing/2014/main" id="{0E7081EF-A91E-453D-B5D7-A17EB2F6EC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4452" y="436516"/>
            <a:ext cx="1500494" cy="9792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1C39875-D6CD-4C8E-BA10-4806164EA3B4}"/>
              </a:ext>
            </a:extLst>
          </p:cNvPr>
          <p:cNvSpPr>
            <a:spLocks noChangeArrowheads="1"/>
          </p:cNvSpPr>
          <p:nvPr/>
        </p:nvSpPr>
        <p:spPr bwMode="auto">
          <a:xfrm>
            <a:off x="0" y="1047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2A6E8298-C257-4044-8DC4-068C1B8565DD}"/>
              </a:ext>
            </a:extLst>
          </p:cNvPr>
          <p:cNvSpPr txBox="1"/>
          <p:nvPr/>
        </p:nvSpPr>
        <p:spPr>
          <a:xfrm>
            <a:off x="724248" y="678418"/>
            <a:ext cx="5371752" cy="830997"/>
          </a:xfrm>
          <a:prstGeom prst="rect">
            <a:avLst/>
          </a:prstGeom>
          <a:noFill/>
        </p:spPr>
        <p:txBody>
          <a:bodyPr wrap="square" rtlCol="0">
            <a:spAutoFit/>
          </a:bodyPr>
          <a:lstStyle/>
          <a:p>
            <a:r>
              <a:rPr lang="en-GB" sz="2400" dirty="0">
                <a:solidFill>
                  <a:srgbClr val="CF39BD"/>
                </a:solidFill>
              </a:rPr>
              <a:t>PCN engagement to identify comms and engagement support</a:t>
            </a:r>
          </a:p>
        </p:txBody>
      </p:sp>
      <p:sp>
        <p:nvSpPr>
          <p:cNvPr id="3" name="Rectangle 2">
            <a:extLst>
              <a:ext uri="{FF2B5EF4-FFF2-40B4-BE49-F238E27FC236}">
                <a16:creationId xmlns:a16="http://schemas.microsoft.com/office/drawing/2014/main" id="{29D704F4-8DED-45CE-8DB5-3940988C3D30}"/>
              </a:ext>
            </a:extLst>
          </p:cNvPr>
          <p:cNvSpPr/>
          <p:nvPr/>
        </p:nvSpPr>
        <p:spPr>
          <a:xfrm>
            <a:off x="8498048" y="1878747"/>
            <a:ext cx="1602297" cy="5372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839623D4-9794-4C1F-8CDF-AD4A4C608570}"/>
              </a:ext>
            </a:extLst>
          </p:cNvPr>
          <p:cNvSpPr txBox="1"/>
          <p:nvPr/>
        </p:nvSpPr>
        <p:spPr>
          <a:xfrm>
            <a:off x="1068197" y="2020238"/>
            <a:ext cx="8417655" cy="4159344"/>
          </a:xfrm>
          <a:prstGeom prst="rect">
            <a:avLst/>
          </a:prstGeom>
          <a:noFill/>
        </p:spPr>
        <p:txBody>
          <a:bodyPr wrap="square">
            <a:spAutoFit/>
          </a:bodyPr>
          <a:lstStyle/>
          <a:p>
            <a:r>
              <a:rPr lang="en-GB" dirty="0"/>
              <a:t>Creation of the ICB meant different ways of working with GP practices</a:t>
            </a:r>
          </a:p>
          <a:p>
            <a:r>
              <a:rPr lang="en-GB" dirty="0"/>
              <a:t>More delegated responsibilities on PCNs will require promotion of services and wider engagement with local population around service design.</a:t>
            </a:r>
          </a:p>
          <a:p>
            <a:endParaRPr lang="en-GB" dirty="0"/>
          </a:p>
          <a:p>
            <a:r>
              <a:rPr lang="en-GB" dirty="0"/>
              <a:t>All PCN leads contacted and requested to have one to one or group discussion with Primary Care comms working group.</a:t>
            </a:r>
          </a:p>
          <a:p>
            <a:pPr lvl="1"/>
            <a:r>
              <a:rPr lang="en-GB" dirty="0"/>
              <a:t>26 PCNs arranged one to one meetings</a:t>
            </a:r>
          </a:p>
          <a:p>
            <a:pPr lvl="1"/>
            <a:r>
              <a:rPr lang="en-GB" dirty="0"/>
              <a:t>Also presented and had open discussions with Fylde Coast PCN network.</a:t>
            </a:r>
          </a:p>
          <a:p>
            <a:r>
              <a:rPr lang="en-GB" dirty="0"/>
              <a:t>Discussions focussed around understanding:</a:t>
            </a:r>
          </a:p>
          <a:p>
            <a:pPr lvl="1">
              <a:lnSpc>
                <a:spcPct val="115000"/>
              </a:lnSpc>
              <a:tabLst>
                <a:tab pos="358775" algn="l"/>
              </a:tabLst>
            </a:pPr>
            <a:r>
              <a:rPr lang="en-US" dirty="0"/>
              <a:t>What priority the PCN puts on Communications and engagement currently</a:t>
            </a:r>
          </a:p>
          <a:p>
            <a:pPr lvl="1">
              <a:lnSpc>
                <a:spcPct val="115000"/>
              </a:lnSpc>
              <a:tabLst>
                <a:tab pos="358775" algn="l"/>
              </a:tabLst>
            </a:pPr>
            <a:r>
              <a:rPr lang="en-US" dirty="0"/>
              <a:t>Whether this would remain or increase in the future</a:t>
            </a:r>
            <a:endParaRPr lang="en-GB" dirty="0"/>
          </a:p>
          <a:p>
            <a:pPr lvl="1">
              <a:lnSpc>
                <a:spcPct val="115000"/>
              </a:lnSpc>
              <a:tabLst>
                <a:tab pos="358775" algn="l"/>
              </a:tabLst>
            </a:pPr>
            <a:r>
              <a:rPr lang="en-US" dirty="0"/>
              <a:t>What support had the PCNs been used to in their area</a:t>
            </a:r>
            <a:endParaRPr lang="en-GB" dirty="0"/>
          </a:p>
          <a:p>
            <a:pPr lvl="1">
              <a:lnSpc>
                <a:spcPct val="115000"/>
              </a:lnSpc>
              <a:tabLst>
                <a:tab pos="358775" algn="l"/>
              </a:tabLst>
            </a:pPr>
            <a:r>
              <a:rPr lang="en-US" dirty="0"/>
              <a:t>What support do they still require</a:t>
            </a:r>
            <a:endParaRPr lang="en-GB" dirty="0"/>
          </a:p>
          <a:p>
            <a:pPr lvl="1">
              <a:lnSpc>
                <a:spcPct val="115000"/>
              </a:lnSpc>
              <a:tabLst>
                <a:tab pos="358775" algn="l"/>
              </a:tabLst>
            </a:pPr>
            <a:r>
              <a:rPr lang="en-US" dirty="0"/>
              <a:t>What extra support do they see they may need in the future</a:t>
            </a:r>
            <a:endParaRPr lang="en-GB" dirty="0"/>
          </a:p>
        </p:txBody>
      </p:sp>
    </p:spTree>
    <p:extLst>
      <p:ext uri="{BB962C8B-B14F-4D97-AF65-F5344CB8AC3E}">
        <p14:creationId xmlns:p14="http://schemas.microsoft.com/office/powerpoint/2010/main" val="1004384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809418" y="1612845"/>
            <a:ext cx="10803037" cy="0"/>
          </a:xfrm>
          <a:prstGeom prst="line">
            <a:avLst/>
          </a:prstGeom>
          <a:ln w="57150">
            <a:solidFill>
              <a:srgbClr val="CE1884"/>
            </a:solidFill>
          </a:ln>
          <a:effectLst/>
        </p:spPr>
        <p:style>
          <a:lnRef idx="2">
            <a:schemeClr val="accent1"/>
          </a:lnRef>
          <a:fillRef idx="0">
            <a:schemeClr val="accent1"/>
          </a:fillRef>
          <a:effectRef idx="1">
            <a:schemeClr val="accent1"/>
          </a:effectRef>
          <a:fontRef idx="minor">
            <a:schemeClr val="tx1"/>
          </a:fontRef>
        </p:style>
      </p:cxnSp>
      <p:sp>
        <p:nvSpPr>
          <p:cNvPr id="2" name="Rectangle 2">
            <a:extLst>
              <a:ext uri="{FF2B5EF4-FFF2-40B4-BE49-F238E27FC236}">
                <a16:creationId xmlns:a16="http://schemas.microsoft.com/office/drawing/2014/main" id="{721AEA5F-D24C-4C55-BCB7-8A26BC8727B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2049" name="Picture 11">
            <a:extLst>
              <a:ext uri="{FF2B5EF4-FFF2-40B4-BE49-F238E27FC236}">
                <a16:creationId xmlns:a16="http://schemas.microsoft.com/office/drawing/2014/main" id="{0E7081EF-A91E-453D-B5D7-A17EB2F6EC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4452" y="436516"/>
            <a:ext cx="1500494" cy="9792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1C39875-D6CD-4C8E-BA10-4806164EA3B4}"/>
              </a:ext>
            </a:extLst>
          </p:cNvPr>
          <p:cNvSpPr>
            <a:spLocks noChangeArrowheads="1"/>
          </p:cNvSpPr>
          <p:nvPr/>
        </p:nvSpPr>
        <p:spPr bwMode="auto">
          <a:xfrm>
            <a:off x="0" y="1047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2A6E8298-C257-4044-8DC4-068C1B8565DD}"/>
              </a:ext>
            </a:extLst>
          </p:cNvPr>
          <p:cNvSpPr txBox="1"/>
          <p:nvPr/>
        </p:nvSpPr>
        <p:spPr>
          <a:xfrm>
            <a:off x="361425" y="749247"/>
            <a:ext cx="5371752" cy="461665"/>
          </a:xfrm>
          <a:prstGeom prst="rect">
            <a:avLst/>
          </a:prstGeom>
          <a:noFill/>
        </p:spPr>
        <p:txBody>
          <a:bodyPr wrap="square" rtlCol="0">
            <a:spAutoFit/>
          </a:bodyPr>
          <a:lstStyle/>
          <a:p>
            <a:r>
              <a:rPr lang="en-GB" sz="2400" dirty="0">
                <a:solidFill>
                  <a:srgbClr val="CF39BD"/>
                </a:solidFill>
              </a:rPr>
              <a:t>Findings</a:t>
            </a:r>
          </a:p>
        </p:txBody>
      </p:sp>
      <p:sp>
        <p:nvSpPr>
          <p:cNvPr id="3" name="Rectangle 2">
            <a:extLst>
              <a:ext uri="{FF2B5EF4-FFF2-40B4-BE49-F238E27FC236}">
                <a16:creationId xmlns:a16="http://schemas.microsoft.com/office/drawing/2014/main" id="{29D704F4-8DED-45CE-8DB5-3940988C3D30}"/>
              </a:ext>
            </a:extLst>
          </p:cNvPr>
          <p:cNvSpPr/>
          <p:nvPr/>
        </p:nvSpPr>
        <p:spPr>
          <a:xfrm>
            <a:off x="8498048" y="1878747"/>
            <a:ext cx="1602297" cy="5372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FE721081-E157-4059-8036-913F653D2AA9}"/>
              </a:ext>
            </a:extLst>
          </p:cNvPr>
          <p:cNvSpPr txBox="1"/>
          <p:nvPr/>
        </p:nvSpPr>
        <p:spPr>
          <a:xfrm>
            <a:off x="809417" y="1995012"/>
            <a:ext cx="10803037" cy="4247317"/>
          </a:xfrm>
          <a:prstGeom prst="rect">
            <a:avLst/>
          </a:prstGeom>
          <a:noFill/>
        </p:spPr>
        <p:txBody>
          <a:bodyPr wrap="square">
            <a:spAutoFit/>
          </a:bodyPr>
          <a:lstStyle/>
          <a:p>
            <a:pPr marL="285750" indent="-285750">
              <a:buFont typeface="Arial" panose="020B0604020202020204" pitchFamily="34" charset="0"/>
              <a:buChar char="•"/>
            </a:pPr>
            <a:r>
              <a:rPr lang="en-GB" dirty="0"/>
              <a:t>Understanding of what full and proper communications and engagement really involves was limited. </a:t>
            </a:r>
          </a:p>
          <a:p>
            <a:pPr marL="285750" indent="-285750">
              <a:buFont typeface="Arial" panose="020B0604020202020204" pitchFamily="34" charset="0"/>
              <a:buChar char="•"/>
            </a:pPr>
            <a:r>
              <a:rPr lang="en-GB" dirty="0"/>
              <a:t>General consensus that it was a priority. </a:t>
            </a:r>
          </a:p>
          <a:p>
            <a:pPr marL="285750" indent="-285750">
              <a:buFont typeface="Arial" panose="020B0604020202020204" pitchFamily="34" charset="0"/>
              <a:buChar char="•"/>
            </a:pPr>
            <a:r>
              <a:rPr lang="en-GB" dirty="0"/>
              <a:t>Preparing posters for waiting rooms, patient text messages, leaflets and speaking with their PPG groups were basic priority and PCNs equipped with a little support in the form of ‘how to’ toolkits. </a:t>
            </a:r>
          </a:p>
          <a:p>
            <a:pPr marL="285750" indent="-285750">
              <a:buFont typeface="Arial" panose="020B0604020202020204" pitchFamily="34" charset="0"/>
              <a:buChar char="•"/>
            </a:pPr>
            <a:r>
              <a:rPr lang="en-GB" dirty="0"/>
              <a:t>Need to develop understanding of elements of engagement such as participatory budgeting or co-production. </a:t>
            </a:r>
          </a:p>
          <a:p>
            <a:pPr marL="285750" indent="-285750">
              <a:buFont typeface="Arial" panose="020B0604020202020204" pitchFamily="34" charset="0"/>
              <a:buChar char="•"/>
            </a:pPr>
            <a:r>
              <a:rPr lang="en-GB" dirty="0"/>
              <a:t>Some had not conducted surveys whereas some had done extensive surveying of patients although reported having poor uptake. </a:t>
            </a:r>
          </a:p>
          <a:p>
            <a:pPr marL="285750" indent="-285750">
              <a:buFont typeface="Arial" panose="020B0604020202020204" pitchFamily="34" charset="0"/>
              <a:buChar char="•"/>
            </a:pPr>
            <a:r>
              <a:rPr lang="en-GB" dirty="0"/>
              <a:t>This was especially the case when discussion the roles of some of the social prescribing link workers and making contacts with local VCFS groups. </a:t>
            </a:r>
          </a:p>
          <a:p>
            <a:pPr marL="285750" indent="-285750">
              <a:buFont typeface="Arial" panose="020B0604020202020204" pitchFamily="34" charset="0"/>
              <a:buChar char="•"/>
            </a:pPr>
            <a:r>
              <a:rPr lang="en-GB" dirty="0"/>
              <a:t>Better internal and patient facing communicate about what PCNs are and how to get involved.</a:t>
            </a:r>
          </a:p>
          <a:p>
            <a:pPr marL="285750" indent="-285750">
              <a:buFont typeface="Arial" panose="020B0604020202020204" pitchFamily="34" charset="0"/>
              <a:buChar char="•"/>
            </a:pPr>
            <a:r>
              <a:rPr lang="en-GB" dirty="0"/>
              <a:t>Need to increase skills, confidence, capacity and capability.</a:t>
            </a:r>
          </a:p>
          <a:p>
            <a:pPr marL="285750" indent="-285750">
              <a:buFont typeface="Arial" panose="020B0604020202020204" pitchFamily="34" charset="0"/>
              <a:buChar char="•"/>
            </a:pPr>
            <a:r>
              <a:rPr lang="en-GB" dirty="0"/>
              <a:t>Support to manage social media was a priority.</a:t>
            </a:r>
          </a:p>
          <a:p>
            <a:pPr marL="285750" indent="-285750">
              <a:buFont typeface="Arial" panose="020B0604020202020204" pitchFamily="34" charset="0"/>
              <a:buChar char="•"/>
            </a:pPr>
            <a:r>
              <a:rPr lang="en-GB" dirty="0"/>
              <a:t>Digital exclusion, speakers of languages other than English and rural isolation were noted as barriers to communications and engagement.  </a:t>
            </a:r>
          </a:p>
          <a:p>
            <a:pPr lvl="1"/>
            <a:endParaRPr lang="en-GB" dirty="0"/>
          </a:p>
        </p:txBody>
      </p:sp>
    </p:spTree>
    <p:extLst>
      <p:ext uri="{BB962C8B-B14F-4D97-AF65-F5344CB8AC3E}">
        <p14:creationId xmlns:p14="http://schemas.microsoft.com/office/powerpoint/2010/main" val="18097234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809418" y="1612845"/>
            <a:ext cx="10803037" cy="0"/>
          </a:xfrm>
          <a:prstGeom prst="line">
            <a:avLst/>
          </a:prstGeom>
          <a:ln w="57150">
            <a:solidFill>
              <a:srgbClr val="CE1884"/>
            </a:solidFill>
          </a:ln>
          <a:effectLst/>
        </p:spPr>
        <p:style>
          <a:lnRef idx="2">
            <a:schemeClr val="accent1"/>
          </a:lnRef>
          <a:fillRef idx="0">
            <a:schemeClr val="accent1"/>
          </a:fillRef>
          <a:effectRef idx="1">
            <a:schemeClr val="accent1"/>
          </a:effectRef>
          <a:fontRef idx="minor">
            <a:schemeClr val="tx1"/>
          </a:fontRef>
        </p:style>
      </p:cxnSp>
      <p:sp>
        <p:nvSpPr>
          <p:cNvPr id="2" name="Rectangle 2">
            <a:extLst>
              <a:ext uri="{FF2B5EF4-FFF2-40B4-BE49-F238E27FC236}">
                <a16:creationId xmlns:a16="http://schemas.microsoft.com/office/drawing/2014/main" id="{721AEA5F-D24C-4C55-BCB7-8A26BC8727B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2049" name="Picture 11">
            <a:extLst>
              <a:ext uri="{FF2B5EF4-FFF2-40B4-BE49-F238E27FC236}">
                <a16:creationId xmlns:a16="http://schemas.microsoft.com/office/drawing/2014/main" id="{0E7081EF-A91E-453D-B5D7-A17EB2F6EC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4452" y="436516"/>
            <a:ext cx="1500494" cy="9792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1C39875-D6CD-4C8E-BA10-4806164EA3B4}"/>
              </a:ext>
            </a:extLst>
          </p:cNvPr>
          <p:cNvSpPr>
            <a:spLocks noChangeArrowheads="1"/>
          </p:cNvSpPr>
          <p:nvPr/>
        </p:nvSpPr>
        <p:spPr bwMode="auto">
          <a:xfrm>
            <a:off x="0" y="1047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2A6E8298-C257-4044-8DC4-068C1B8565DD}"/>
              </a:ext>
            </a:extLst>
          </p:cNvPr>
          <p:cNvSpPr txBox="1"/>
          <p:nvPr/>
        </p:nvSpPr>
        <p:spPr>
          <a:xfrm>
            <a:off x="724248" y="678418"/>
            <a:ext cx="5371752" cy="461665"/>
          </a:xfrm>
          <a:prstGeom prst="rect">
            <a:avLst/>
          </a:prstGeom>
          <a:noFill/>
        </p:spPr>
        <p:txBody>
          <a:bodyPr wrap="square" rtlCol="0">
            <a:spAutoFit/>
          </a:bodyPr>
          <a:lstStyle/>
          <a:p>
            <a:r>
              <a:rPr lang="en-GB" sz="2400" dirty="0">
                <a:solidFill>
                  <a:srgbClr val="CF39BD"/>
                </a:solidFill>
              </a:rPr>
              <a:t>Recommendations </a:t>
            </a:r>
          </a:p>
        </p:txBody>
      </p:sp>
      <p:sp>
        <p:nvSpPr>
          <p:cNvPr id="3" name="Rectangle 2">
            <a:extLst>
              <a:ext uri="{FF2B5EF4-FFF2-40B4-BE49-F238E27FC236}">
                <a16:creationId xmlns:a16="http://schemas.microsoft.com/office/drawing/2014/main" id="{29D704F4-8DED-45CE-8DB5-3940988C3D30}"/>
              </a:ext>
            </a:extLst>
          </p:cNvPr>
          <p:cNvSpPr/>
          <p:nvPr/>
        </p:nvSpPr>
        <p:spPr>
          <a:xfrm>
            <a:off x="8498048" y="1878747"/>
            <a:ext cx="1602297" cy="5372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ontent Placeholder 2">
            <a:extLst>
              <a:ext uri="{FF2B5EF4-FFF2-40B4-BE49-F238E27FC236}">
                <a16:creationId xmlns:a16="http://schemas.microsoft.com/office/drawing/2014/main" id="{2F868EFA-F92B-479A-9033-413FFD1414C3}"/>
              </a:ext>
            </a:extLst>
          </p:cNvPr>
          <p:cNvSpPr txBox="1">
            <a:spLocks/>
          </p:cNvSpPr>
          <p:nvPr/>
        </p:nvSpPr>
        <p:spPr>
          <a:xfrm>
            <a:off x="809418" y="1612845"/>
            <a:ext cx="10515600" cy="470521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41288">
              <a:lnSpc>
                <a:spcPct val="120000"/>
              </a:lnSpc>
              <a:spcBef>
                <a:spcPts val="0"/>
              </a:spcBef>
              <a:tabLst>
                <a:tab pos="630555" algn="l"/>
              </a:tabLst>
            </a:pPr>
            <a:r>
              <a:rPr lang="en-GB" sz="1600" dirty="0"/>
              <a:t>Provide a series of training webinars, bow to guides and toolkits on a range of subjects connected with communications and engagement, including but not limited to:</a:t>
            </a:r>
          </a:p>
          <a:p>
            <a:pPr lvl="1" indent="-141288">
              <a:lnSpc>
                <a:spcPct val="120000"/>
              </a:lnSpc>
              <a:spcBef>
                <a:spcPts val="0"/>
              </a:spcBef>
              <a:tabLst>
                <a:tab pos="630555" algn="l"/>
              </a:tabLst>
            </a:pPr>
            <a:r>
              <a:rPr lang="en-GB" sz="1600" dirty="0"/>
              <a:t>Social media</a:t>
            </a:r>
          </a:p>
          <a:p>
            <a:pPr lvl="1" indent="-141288">
              <a:lnSpc>
                <a:spcPct val="120000"/>
              </a:lnSpc>
              <a:spcBef>
                <a:spcPts val="0"/>
              </a:spcBef>
              <a:tabLst>
                <a:tab pos="630555" algn="l"/>
              </a:tabLst>
            </a:pPr>
            <a:r>
              <a:rPr lang="en-GB" sz="1600" dirty="0"/>
              <a:t>Empowering people and communities</a:t>
            </a:r>
          </a:p>
          <a:p>
            <a:pPr lvl="1" indent="-141288">
              <a:lnSpc>
                <a:spcPct val="120000"/>
              </a:lnSpc>
              <a:spcBef>
                <a:spcPts val="0"/>
              </a:spcBef>
              <a:tabLst>
                <a:tab pos="630555" algn="l"/>
              </a:tabLst>
            </a:pPr>
            <a:r>
              <a:rPr lang="en-GB" sz="1600" dirty="0"/>
              <a:t>Levels of engagement from informing to co-production</a:t>
            </a:r>
          </a:p>
          <a:p>
            <a:pPr lvl="1" indent="-141288">
              <a:lnSpc>
                <a:spcPct val="120000"/>
              </a:lnSpc>
              <a:spcBef>
                <a:spcPts val="0"/>
              </a:spcBef>
              <a:tabLst>
                <a:tab pos="630555" algn="l"/>
              </a:tabLst>
            </a:pPr>
            <a:r>
              <a:rPr lang="en-GB" sz="1600" dirty="0"/>
              <a:t>Survey writing and analysis</a:t>
            </a:r>
          </a:p>
          <a:p>
            <a:pPr lvl="1" indent="-141288">
              <a:lnSpc>
                <a:spcPct val="120000"/>
              </a:lnSpc>
              <a:spcBef>
                <a:spcPts val="0"/>
              </a:spcBef>
              <a:tabLst>
                <a:tab pos="630555" algn="l"/>
              </a:tabLst>
            </a:pPr>
            <a:r>
              <a:rPr lang="en-GB" sz="1600" dirty="0"/>
              <a:t>Digital communications</a:t>
            </a:r>
          </a:p>
          <a:p>
            <a:pPr lvl="1" indent="-141288">
              <a:lnSpc>
                <a:spcPct val="120000"/>
              </a:lnSpc>
              <a:spcBef>
                <a:spcPts val="0"/>
              </a:spcBef>
              <a:tabLst>
                <a:tab pos="630555" algn="l"/>
              </a:tabLst>
            </a:pPr>
            <a:r>
              <a:rPr lang="en-GB" sz="1600" dirty="0"/>
              <a:t>Audience segmentation and targeted communications</a:t>
            </a:r>
          </a:p>
          <a:p>
            <a:pPr indent="-141288">
              <a:lnSpc>
                <a:spcPct val="120000"/>
              </a:lnSpc>
              <a:spcBef>
                <a:spcPts val="0"/>
              </a:spcBef>
              <a:tabLst>
                <a:tab pos="630555" algn="l"/>
              </a:tabLst>
            </a:pPr>
            <a:r>
              <a:rPr lang="en-GB" sz="1600" dirty="0"/>
              <a:t>Provide Media handling support</a:t>
            </a:r>
          </a:p>
          <a:p>
            <a:pPr indent="-141288">
              <a:lnSpc>
                <a:spcPct val="120000"/>
              </a:lnSpc>
              <a:spcBef>
                <a:spcPts val="0"/>
              </a:spcBef>
              <a:tabLst>
                <a:tab pos="630555" algn="l"/>
              </a:tabLst>
            </a:pPr>
            <a:r>
              <a:rPr lang="en-GB" sz="1600" dirty="0"/>
              <a:t>Facilitate a wider PCN communications and engagement network for sharing ideas and opportunities.</a:t>
            </a:r>
          </a:p>
          <a:p>
            <a:pPr indent="-141288">
              <a:lnSpc>
                <a:spcPct val="120000"/>
              </a:lnSpc>
              <a:spcBef>
                <a:spcPts val="0"/>
              </a:spcBef>
              <a:tabLst>
                <a:tab pos="630555" algn="l"/>
              </a:tabLst>
            </a:pPr>
            <a:r>
              <a:rPr lang="en-GB" sz="1600" dirty="0"/>
              <a:t>Create editable communications materials for campaigns.</a:t>
            </a:r>
          </a:p>
          <a:p>
            <a:pPr indent="-141288">
              <a:lnSpc>
                <a:spcPct val="120000"/>
              </a:lnSpc>
              <a:spcBef>
                <a:spcPts val="0"/>
              </a:spcBef>
              <a:tabLst>
                <a:tab pos="630555" algn="l"/>
              </a:tabLst>
            </a:pPr>
            <a:r>
              <a:rPr lang="en-GB" sz="1600" dirty="0"/>
              <a:t>Raise awareness of PCNs</a:t>
            </a:r>
          </a:p>
          <a:p>
            <a:pPr indent="-141288">
              <a:lnSpc>
                <a:spcPct val="120000"/>
              </a:lnSpc>
              <a:spcBef>
                <a:spcPts val="0"/>
              </a:spcBef>
              <a:tabLst>
                <a:tab pos="630555" algn="l"/>
              </a:tabLst>
            </a:pPr>
            <a:r>
              <a:rPr lang="en-GB" sz="1600" dirty="0"/>
              <a:t>Create a series of templates for internal communications such as newsletters or FAQs for PCNs</a:t>
            </a:r>
          </a:p>
          <a:p>
            <a:pPr indent="-141288">
              <a:lnSpc>
                <a:spcPct val="120000"/>
              </a:lnSpc>
              <a:spcBef>
                <a:spcPts val="0"/>
              </a:spcBef>
              <a:tabLst>
                <a:tab pos="630555" algn="l"/>
              </a:tabLst>
            </a:pPr>
            <a:r>
              <a:rPr lang="en-GB" sz="1600" dirty="0"/>
              <a:t>Support for dealing with hard to reach groups, particularly those with mental health conditions or the south Asian community. </a:t>
            </a:r>
          </a:p>
          <a:p>
            <a:pPr indent="-141288">
              <a:lnSpc>
                <a:spcPct val="120000"/>
              </a:lnSpc>
              <a:spcBef>
                <a:spcPts val="0"/>
              </a:spcBef>
              <a:tabLst>
                <a:tab pos="630555" algn="l"/>
              </a:tabLst>
            </a:pPr>
            <a:endParaRPr lang="en-GB" sz="1800" dirty="0"/>
          </a:p>
        </p:txBody>
      </p:sp>
    </p:spTree>
    <p:extLst>
      <p:ext uri="{BB962C8B-B14F-4D97-AF65-F5344CB8AC3E}">
        <p14:creationId xmlns:p14="http://schemas.microsoft.com/office/powerpoint/2010/main" val="13880487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39032" y="3018359"/>
            <a:ext cx="10950456" cy="830997"/>
          </a:xfrm>
          <a:prstGeom prst="rect">
            <a:avLst/>
          </a:prstGeom>
          <a:noFill/>
        </p:spPr>
        <p:txBody>
          <a:bodyPr wrap="square" rtlCol="0">
            <a:spAutoFit/>
          </a:bodyPr>
          <a:lstStyle/>
          <a:p>
            <a:r>
              <a:rPr lang="en-GB" sz="3200" b="1" dirty="0">
                <a:solidFill>
                  <a:srgbClr val="00619D"/>
                </a:solidFill>
                <a:latin typeface="Arial" panose="020B0604020202020204" pitchFamily="34" charset="0"/>
                <a:cs typeface="Arial" panose="020B0604020202020204" pitchFamily="34" charset="0"/>
              </a:rPr>
              <a:t>Next steps</a:t>
            </a:r>
            <a:endParaRPr lang="en-GB" b="1" dirty="0">
              <a:solidFill>
                <a:srgbClr val="00619D"/>
              </a:solidFill>
              <a:latin typeface="Arial" panose="020B0604020202020204" pitchFamily="34" charset="0"/>
              <a:cs typeface="Arial" panose="020B0604020202020204" pitchFamily="34" charset="0"/>
            </a:endParaRPr>
          </a:p>
          <a:p>
            <a:endParaRPr lang="en-GB" sz="1600" b="1" dirty="0">
              <a:solidFill>
                <a:srgbClr val="00619D"/>
              </a:solidFill>
              <a:latin typeface="Arial" panose="020B0604020202020204" pitchFamily="34" charset="0"/>
              <a:cs typeface="Arial" panose="020B0604020202020204" pitchFamily="34" charset="0"/>
            </a:endParaRPr>
          </a:p>
        </p:txBody>
      </p:sp>
      <p:cxnSp>
        <p:nvCxnSpPr>
          <p:cNvPr id="12" name="Straight Connector 11"/>
          <p:cNvCxnSpPr/>
          <p:nvPr/>
        </p:nvCxnSpPr>
        <p:spPr>
          <a:xfrm>
            <a:off x="586451" y="4691605"/>
            <a:ext cx="10803037" cy="0"/>
          </a:xfrm>
          <a:prstGeom prst="line">
            <a:avLst/>
          </a:prstGeom>
          <a:ln w="57150">
            <a:solidFill>
              <a:srgbClr val="CE1884"/>
            </a:solidFill>
          </a:ln>
          <a:effectLst/>
        </p:spPr>
        <p:style>
          <a:lnRef idx="2">
            <a:schemeClr val="accent1"/>
          </a:lnRef>
          <a:fillRef idx="0">
            <a:schemeClr val="accent1"/>
          </a:fillRef>
          <a:effectRef idx="1">
            <a:schemeClr val="accent1"/>
          </a:effectRef>
          <a:fontRef idx="minor">
            <a:schemeClr val="tx1"/>
          </a:fontRef>
        </p:style>
      </p:cxnSp>
      <p:sp>
        <p:nvSpPr>
          <p:cNvPr id="2" name="Rectangle 2">
            <a:extLst>
              <a:ext uri="{FF2B5EF4-FFF2-40B4-BE49-F238E27FC236}">
                <a16:creationId xmlns:a16="http://schemas.microsoft.com/office/drawing/2014/main" id="{F259D8CB-5F44-4CCA-9DAB-6912E9AC78E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1025" name="Picture 11">
            <a:extLst>
              <a:ext uri="{FF2B5EF4-FFF2-40B4-BE49-F238E27FC236}">
                <a16:creationId xmlns:a16="http://schemas.microsoft.com/office/drawing/2014/main" id="{E04A8648-F0DE-4BB6-B782-7ACF218357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613" y="338643"/>
            <a:ext cx="1903165" cy="124206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2C70971-B822-4B58-A513-9594D0040AEB}"/>
              </a:ext>
            </a:extLst>
          </p:cNvPr>
          <p:cNvSpPr>
            <a:spLocks noChangeArrowheads="1"/>
          </p:cNvSpPr>
          <p:nvPr/>
        </p:nvSpPr>
        <p:spPr bwMode="auto">
          <a:xfrm>
            <a:off x="0" y="1047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3338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809418" y="1612845"/>
            <a:ext cx="10803037" cy="0"/>
          </a:xfrm>
          <a:prstGeom prst="line">
            <a:avLst/>
          </a:prstGeom>
          <a:ln w="57150">
            <a:solidFill>
              <a:srgbClr val="CE1884"/>
            </a:solidFill>
          </a:ln>
          <a:effectLst/>
        </p:spPr>
        <p:style>
          <a:lnRef idx="2">
            <a:schemeClr val="accent1"/>
          </a:lnRef>
          <a:fillRef idx="0">
            <a:schemeClr val="accent1"/>
          </a:fillRef>
          <a:effectRef idx="1">
            <a:schemeClr val="accent1"/>
          </a:effectRef>
          <a:fontRef idx="minor">
            <a:schemeClr val="tx1"/>
          </a:fontRef>
        </p:style>
      </p:cxnSp>
      <p:sp>
        <p:nvSpPr>
          <p:cNvPr id="2" name="Rectangle 2">
            <a:extLst>
              <a:ext uri="{FF2B5EF4-FFF2-40B4-BE49-F238E27FC236}">
                <a16:creationId xmlns:a16="http://schemas.microsoft.com/office/drawing/2014/main" id="{721AEA5F-D24C-4C55-BCB7-8A26BC8727B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2049" name="Picture 11">
            <a:extLst>
              <a:ext uri="{FF2B5EF4-FFF2-40B4-BE49-F238E27FC236}">
                <a16:creationId xmlns:a16="http://schemas.microsoft.com/office/drawing/2014/main" id="{0E7081EF-A91E-453D-B5D7-A17EB2F6EC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4452" y="436516"/>
            <a:ext cx="1500494" cy="9792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1C39875-D6CD-4C8E-BA10-4806164EA3B4}"/>
              </a:ext>
            </a:extLst>
          </p:cNvPr>
          <p:cNvSpPr>
            <a:spLocks noChangeArrowheads="1"/>
          </p:cNvSpPr>
          <p:nvPr/>
        </p:nvSpPr>
        <p:spPr bwMode="auto">
          <a:xfrm>
            <a:off x="0" y="1047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2A6E8298-C257-4044-8DC4-068C1B8565DD}"/>
              </a:ext>
            </a:extLst>
          </p:cNvPr>
          <p:cNvSpPr txBox="1"/>
          <p:nvPr/>
        </p:nvSpPr>
        <p:spPr>
          <a:xfrm>
            <a:off x="724247" y="711974"/>
            <a:ext cx="8512031" cy="738664"/>
          </a:xfrm>
          <a:prstGeom prst="rect">
            <a:avLst/>
          </a:prstGeom>
          <a:noFill/>
        </p:spPr>
        <p:txBody>
          <a:bodyPr wrap="square" rtlCol="0">
            <a:spAutoFit/>
          </a:bodyPr>
          <a:lstStyle/>
          <a:p>
            <a:r>
              <a:rPr lang="en-GB" sz="2400" dirty="0">
                <a:solidFill>
                  <a:srgbClr val="CF39BD"/>
                </a:solidFill>
              </a:rPr>
              <a:t>Primary care access - </a:t>
            </a:r>
            <a:r>
              <a:rPr lang="en-GB" sz="1800" dirty="0">
                <a:effectLst/>
                <a:latin typeface="Calibri" panose="020F0502020204030204" pitchFamily="34" charset="0"/>
                <a:ea typeface="Calibri" panose="020F0502020204030204" pitchFamily="34" charset="0"/>
                <a:cs typeface="Times New Roman" panose="02020603050405020304" pitchFamily="18" charset="0"/>
              </a:rPr>
              <a:t>an interaction between patient and GP surgery that results in a patient accessing appropriate care.</a:t>
            </a:r>
            <a:endParaRPr lang="en-GB" sz="2400" dirty="0">
              <a:solidFill>
                <a:srgbClr val="CF39BD"/>
              </a:solidFill>
            </a:endParaRPr>
          </a:p>
        </p:txBody>
      </p:sp>
      <p:sp>
        <p:nvSpPr>
          <p:cNvPr id="3" name="Rectangle 2">
            <a:extLst>
              <a:ext uri="{FF2B5EF4-FFF2-40B4-BE49-F238E27FC236}">
                <a16:creationId xmlns:a16="http://schemas.microsoft.com/office/drawing/2014/main" id="{29D704F4-8DED-45CE-8DB5-3940988C3D30}"/>
              </a:ext>
            </a:extLst>
          </p:cNvPr>
          <p:cNvSpPr/>
          <p:nvPr/>
        </p:nvSpPr>
        <p:spPr>
          <a:xfrm>
            <a:off x="8498048" y="1878747"/>
            <a:ext cx="1602297" cy="5372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8" name="Chart 7">
            <a:extLst>
              <a:ext uri="{FF2B5EF4-FFF2-40B4-BE49-F238E27FC236}">
                <a16:creationId xmlns:a16="http://schemas.microsoft.com/office/drawing/2014/main" id="{F1AD3DED-EF3D-45CC-881D-ACC0B77D7BE9}"/>
              </a:ext>
            </a:extLst>
          </p:cNvPr>
          <p:cNvGraphicFramePr/>
          <p:nvPr>
            <p:extLst>
              <p:ext uri="{D42A27DB-BD31-4B8C-83A1-F6EECF244321}">
                <p14:modId xmlns:p14="http://schemas.microsoft.com/office/powerpoint/2010/main" val="2115690508"/>
              </p:ext>
            </p:extLst>
          </p:nvPr>
        </p:nvGraphicFramePr>
        <p:xfrm>
          <a:off x="479426" y="1878360"/>
          <a:ext cx="5731510" cy="32556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743C7760-54D0-4D01-9236-4C393DCE69BD}"/>
              </a:ext>
            </a:extLst>
          </p:cNvPr>
          <p:cNvGraphicFramePr/>
          <p:nvPr>
            <p:extLst>
              <p:ext uri="{D42A27DB-BD31-4B8C-83A1-F6EECF244321}">
                <p14:modId xmlns:p14="http://schemas.microsoft.com/office/powerpoint/2010/main" val="659384364"/>
              </p:ext>
            </p:extLst>
          </p:nvPr>
        </p:nvGraphicFramePr>
        <p:xfrm>
          <a:off x="6210936" y="1878360"/>
          <a:ext cx="5731511" cy="3255645"/>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D73B7A44-68A3-494A-8887-A5C19F777854}"/>
              </a:ext>
            </a:extLst>
          </p:cNvPr>
          <p:cNvSpPr txBox="1"/>
          <p:nvPr/>
        </p:nvSpPr>
        <p:spPr>
          <a:xfrm>
            <a:off x="724247" y="5295622"/>
            <a:ext cx="10100345" cy="2064411"/>
          </a:xfrm>
          <a:prstGeom prst="rect">
            <a:avLst/>
          </a:prstGeom>
          <a:noFill/>
        </p:spPr>
        <p:txBody>
          <a:bodyPr wrap="square">
            <a:spAutoFit/>
          </a:bodyPr>
          <a:lstStyle/>
          <a:p>
            <a:pPr>
              <a:lnSpc>
                <a:spcPct val="115000"/>
              </a:lnSpc>
              <a:spcAft>
                <a:spcPts val="10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Compared to the national trend there has been an increase in both GP Appointments (i.e. appointments with a GP) and non-GP clinical appointments provided by practices over the past four years (6.8% and 7.5% increase respectively). </a:t>
            </a:r>
          </a:p>
          <a:p>
            <a:pPr>
              <a:lnSpc>
                <a:spcPct val="115000"/>
              </a:lnSpc>
              <a:spcAft>
                <a:spcPts val="10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This has brought the total practice appointment availability up to the national average despite having significantly higher levels of deprivation (IMD 2019 26.0 vs. 21.7) and percentage of patients over the age of 65 (19.7% vs 17.5%), both of these indicators potentially influence appointment availability by creating increasing complexity within the practice. </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41304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809418" y="1612845"/>
            <a:ext cx="10803037" cy="0"/>
          </a:xfrm>
          <a:prstGeom prst="line">
            <a:avLst/>
          </a:prstGeom>
          <a:ln w="57150">
            <a:solidFill>
              <a:srgbClr val="CE1884"/>
            </a:solidFill>
          </a:ln>
          <a:effectLst/>
        </p:spPr>
        <p:style>
          <a:lnRef idx="2">
            <a:schemeClr val="accent1"/>
          </a:lnRef>
          <a:fillRef idx="0">
            <a:schemeClr val="accent1"/>
          </a:fillRef>
          <a:effectRef idx="1">
            <a:schemeClr val="accent1"/>
          </a:effectRef>
          <a:fontRef idx="minor">
            <a:schemeClr val="tx1"/>
          </a:fontRef>
        </p:style>
      </p:cxnSp>
      <p:sp>
        <p:nvSpPr>
          <p:cNvPr id="2" name="Rectangle 2">
            <a:extLst>
              <a:ext uri="{FF2B5EF4-FFF2-40B4-BE49-F238E27FC236}">
                <a16:creationId xmlns:a16="http://schemas.microsoft.com/office/drawing/2014/main" id="{721AEA5F-D24C-4C55-BCB7-8A26BC8727B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2049" name="Picture 11">
            <a:extLst>
              <a:ext uri="{FF2B5EF4-FFF2-40B4-BE49-F238E27FC236}">
                <a16:creationId xmlns:a16="http://schemas.microsoft.com/office/drawing/2014/main" id="{0E7081EF-A91E-453D-B5D7-A17EB2F6EC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4452" y="436516"/>
            <a:ext cx="1500494" cy="9792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1C39875-D6CD-4C8E-BA10-4806164EA3B4}"/>
              </a:ext>
            </a:extLst>
          </p:cNvPr>
          <p:cNvSpPr>
            <a:spLocks noChangeArrowheads="1"/>
          </p:cNvSpPr>
          <p:nvPr/>
        </p:nvSpPr>
        <p:spPr bwMode="auto">
          <a:xfrm>
            <a:off x="0" y="1047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2A6E8298-C257-4044-8DC4-068C1B8565DD}"/>
              </a:ext>
            </a:extLst>
          </p:cNvPr>
          <p:cNvSpPr txBox="1"/>
          <p:nvPr/>
        </p:nvSpPr>
        <p:spPr>
          <a:xfrm>
            <a:off x="361425" y="749247"/>
            <a:ext cx="5371752" cy="461665"/>
          </a:xfrm>
          <a:prstGeom prst="rect">
            <a:avLst/>
          </a:prstGeom>
          <a:noFill/>
        </p:spPr>
        <p:txBody>
          <a:bodyPr wrap="square" rtlCol="0">
            <a:spAutoFit/>
          </a:bodyPr>
          <a:lstStyle/>
          <a:p>
            <a:r>
              <a:rPr lang="en-GB" sz="2400" dirty="0">
                <a:solidFill>
                  <a:srgbClr val="CF39BD"/>
                </a:solidFill>
              </a:rPr>
              <a:t>Next steps</a:t>
            </a:r>
          </a:p>
        </p:txBody>
      </p:sp>
      <p:sp>
        <p:nvSpPr>
          <p:cNvPr id="3" name="Rectangle 2">
            <a:extLst>
              <a:ext uri="{FF2B5EF4-FFF2-40B4-BE49-F238E27FC236}">
                <a16:creationId xmlns:a16="http://schemas.microsoft.com/office/drawing/2014/main" id="{29D704F4-8DED-45CE-8DB5-3940988C3D30}"/>
              </a:ext>
            </a:extLst>
          </p:cNvPr>
          <p:cNvSpPr/>
          <p:nvPr/>
        </p:nvSpPr>
        <p:spPr>
          <a:xfrm>
            <a:off x="8498048" y="1878747"/>
            <a:ext cx="1602297" cy="5372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FE721081-E157-4059-8036-913F653D2AA9}"/>
              </a:ext>
            </a:extLst>
          </p:cNvPr>
          <p:cNvSpPr txBox="1"/>
          <p:nvPr/>
        </p:nvSpPr>
        <p:spPr>
          <a:xfrm>
            <a:off x="809417" y="1995012"/>
            <a:ext cx="10803037" cy="2862322"/>
          </a:xfrm>
          <a:prstGeom prst="rect">
            <a:avLst/>
          </a:prstGeom>
          <a:noFill/>
        </p:spPr>
        <p:txBody>
          <a:bodyPr wrap="square">
            <a:spAutoFit/>
          </a:bodyPr>
          <a:lstStyle/>
          <a:p>
            <a:pPr marL="285750" indent="-285750">
              <a:buFont typeface="Arial" panose="020B0604020202020204" pitchFamily="34" charset="0"/>
              <a:buChar char="•"/>
            </a:pPr>
            <a:r>
              <a:rPr lang="en-GB" dirty="0"/>
              <a:t>Listening to feedback is an iterative process – build in robust mechanisms for patient involvement</a:t>
            </a:r>
          </a:p>
          <a:p>
            <a:pPr marL="285750" indent="-285750">
              <a:buFont typeface="Arial" panose="020B0604020202020204" pitchFamily="34" charset="0"/>
              <a:buChar char="•"/>
            </a:pPr>
            <a:r>
              <a:rPr lang="en-GB" dirty="0"/>
              <a:t>Wealth of intelligence gathered in the first year of the ICB which has already informed definitive action 9for example the right person, right care campaign)</a:t>
            </a:r>
          </a:p>
          <a:p>
            <a:pPr marL="285750" indent="-285750">
              <a:buFont typeface="Arial" panose="020B0604020202020204" pitchFamily="34" charset="0"/>
              <a:buChar char="•"/>
            </a:pPr>
            <a:r>
              <a:rPr lang="en-GB" dirty="0"/>
              <a:t>A number of actions and crossover between priority frameworks such as winter UEC, Fuller framework, winter access to primary care, GPPS outputs.  Align communications and engagement plan into coherent approach.</a:t>
            </a:r>
          </a:p>
          <a:p>
            <a:pPr marL="285750" indent="-285750">
              <a:buFont typeface="Arial" panose="020B0604020202020204" pitchFamily="34" charset="0"/>
              <a:buChar char="•"/>
            </a:pPr>
            <a:r>
              <a:rPr lang="en-GB" dirty="0"/>
              <a:t>Commence building on existing engagement infrastructure for patients, their families and carers (PPGs)</a:t>
            </a:r>
          </a:p>
          <a:p>
            <a:pPr marL="285750" indent="-285750">
              <a:buFont typeface="Arial" panose="020B0604020202020204" pitchFamily="34" charset="0"/>
              <a:buChar char="•"/>
            </a:pPr>
            <a:r>
              <a:rPr lang="en-GB" dirty="0"/>
              <a:t>Commence programme to build capacity and capability within primary care networks to engage effectively at all levels across PCNs and place.</a:t>
            </a:r>
          </a:p>
          <a:p>
            <a:pPr marL="285750" indent="-285750">
              <a:buFont typeface="Arial" panose="020B0604020202020204" pitchFamily="34" charset="0"/>
              <a:buChar char="•"/>
            </a:pPr>
            <a:endParaRPr lang="en-GB" dirty="0"/>
          </a:p>
          <a:p>
            <a:pPr lvl="1"/>
            <a:endParaRPr lang="en-GB" dirty="0"/>
          </a:p>
        </p:txBody>
      </p:sp>
    </p:spTree>
    <p:extLst>
      <p:ext uri="{BB962C8B-B14F-4D97-AF65-F5344CB8AC3E}">
        <p14:creationId xmlns:p14="http://schemas.microsoft.com/office/powerpoint/2010/main" val="14535221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809418" y="1612845"/>
            <a:ext cx="10803037" cy="0"/>
          </a:xfrm>
          <a:prstGeom prst="line">
            <a:avLst/>
          </a:prstGeom>
          <a:ln w="57150">
            <a:solidFill>
              <a:srgbClr val="CE1884"/>
            </a:solidFill>
          </a:ln>
          <a:effectLst/>
        </p:spPr>
        <p:style>
          <a:lnRef idx="2">
            <a:schemeClr val="accent1"/>
          </a:lnRef>
          <a:fillRef idx="0">
            <a:schemeClr val="accent1"/>
          </a:fillRef>
          <a:effectRef idx="1">
            <a:schemeClr val="accent1"/>
          </a:effectRef>
          <a:fontRef idx="minor">
            <a:schemeClr val="tx1"/>
          </a:fontRef>
        </p:style>
      </p:cxnSp>
      <p:sp>
        <p:nvSpPr>
          <p:cNvPr id="2" name="Rectangle 2">
            <a:extLst>
              <a:ext uri="{FF2B5EF4-FFF2-40B4-BE49-F238E27FC236}">
                <a16:creationId xmlns:a16="http://schemas.microsoft.com/office/drawing/2014/main" id="{721AEA5F-D24C-4C55-BCB7-8A26BC8727B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2049" name="Picture 11">
            <a:extLst>
              <a:ext uri="{FF2B5EF4-FFF2-40B4-BE49-F238E27FC236}">
                <a16:creationId xmlns:a16="http://schemas.microsoft.com/office/drawing/2014/main" id="{0E7081EF-A91E-453D-B5D7-A17EB2F6EC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4452" y="436516"/>
            <a:ext cx="1500494" cy="9792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1C39875-D6CD-4C8E-BA10-4806164EA3B4}"/>
              </a:ext>
            </a:extLst>
          </p:cNvPr>
          <p:cNvSpPr>
            <a:spLocks noChangeArrowheads="1"/>
          </p:cNvSpPr>
          <p:nvPr/>
        </p:nvSpPr>
        <p:spPr bwMode="auto">
          <a:xfrm>
            <a:off x="0" y="1047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2A6E8298-C257-4044-8DC4-068C1B8565DD}"/>
              </a:ext>
            </a:extLst>
          </p:cNvPr>
          <p:cNvSpPr txBox="1"/>
          <p:nvPr/>
        </p:nvSpPr>
        <p:spPr>
          <a:xfrm>
            <a:off x="344647" y="753558"/>
            <a:ext cx="5371752" cy="461665"/>
          </a:xfrm>
          <a:prstGeom prst="rect">
            <a:avLst/>
          </a:prstGeom>
          <a:noFill/>
        </p:spPr>
        <p:txBody>
          <a:bodyPr wrap="square" rtlCol="0">
            <a:spAutoFit/>
          </a:bodyPr>
          <a:lstStyle/>
          <a:p>
            <a:r>
              <a:rPr lang="en-GB" sz="2400" dirty="0">
                <a:solidFill>
                  <a:srgbClr val="CF39BD"/>
                </a:solidFill>
              </a:rPr>
              <a:t>Questions</a:t>
            </a:r>
          </a:p>
        </p:txBody>
      </p:sp>
      <p:sp>
        <p:nvSpPr>
          <p:cNvPr id="3" name="Rectangle 2">
            <a:extLst>
              <a:ext uri="{FF2B5EF4-FFF2-40B4-BE49-F238E27FC236}">
                <a16:creationId xmlns:a16="http://schemas.microsoft.com/office/drawing/2014/main" id="{29D704F4-8DED-45CE-8DB5-3940988C3D30}"/>
              </a:ext>
            </a:extLst>
          </p:cNvPr>
          <p:cNvSpPr/>
          <p:nvPr/>
        </p:nvSpPr>
        <p:spPr>
          <a:xfrm>
            <a:off x="8498048" y="1878747"/>
            <a:ext cx="1602297" cy="5372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434" name="Picture 2">
            <a:extLst>
              <a:ext uri="{FF2B5EF4-FFF2-40B4-BE49-F238E27FC236}">
                <a16:creationId xmlns:a16="http://schemas.microsoft.com/office/drawing/2014/main" id="{B996D608-177B-4DB1-B11C-DA85D0125C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7999" y="1878747"/>
            <a:ext cx="48768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132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809418" y="1612845"/>
            <a:ext cx="10803037" cy="0"/>
          </a:xfrm>
          <a:prstGeom prst="line">
            <a:avLst/>
          </a:prstGeom>
          <a:ln w="57150">
            <a:solidFill>
              <a:srgbClr val="CE1884"/>
            </a:solidFill>
          </a:ln>
          <a:effectLst/>
        </p:spPr>
        <p:style>
          <a:lnRef idx="2">
            <a:schemeClr val="accent1"/>
          </a:lnRef>
          <a:fillRef idx="0">
            <a:schemeClr val="accent1"/>
          </a:fillRef>
          <a:effectRef idx="1">
            <a:schemeClr val="accent1"/>
          </a:effectRef>
          <a:fontRef idx="minor">
            <a:schemeClr val="tx1"/>
          </a:fontRef>
        </p:style>
      </p:cxnSp>
      <p:sp>
        <p:nvSpPr>
          <p:cNvPr id="2" name="Rectangle 2">
            <a:extLst>
              <a:ext uri="{FF2B5EF4-FFF2-40B4-BE49-F238E27FC236}">
                <a16:creationId xmlns:a16="http://schemas.microsoft.com/office/drawing/2014/main" id="{721AEA5F-D24C-4C55-BCB7-8A26BC8727B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2049" name="Picture 11">
            <a:extLst>
              <a:ext uri="{FF2B5EF4-FFF2-40B4-BE49-F238E27FC236}">
                <a16:creationId xmlns:a16="http://schemas.microsoft.com/office/drawing/2014/main" id="{0E7081EF-A91E-453D-B5D7-A17EB2F6EC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4452" y="436516"/>
            <a:ext cx="1500494" cy="9792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1C39875-D6CD-4C8E-BA10-4806164EA3B4}"/>
              </a:ext>
            </a:extLst>
          </p:cNvPr>
          <p:cNvSpPr>
            <a:spLocks noChangeArrowheads="1"/>
          </p:cNvSpPr>
          <p:nvPr/>
        </p:nvSpPr>
        <p:spPr bwMode="auto">
          <a:xfrm>
            <a:off x="0" y="1047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2A6E8298-C257-4044-8DC4-068C1B8565DD}"/>
              </a:ext>
            </a:extLst>
          </p:cNvPr>
          <p:cNvSpPr txBox="1"/>
          <p:nvPr/>
        </p:nvSpPr>
        <p:spPr>
          <a:xfrm>
            <a:off x="724248" y="678418"/>
            <a:ext cx="5371752" cy="461665"/>
          </a:xfrm>
          <a:prstGeom prst="rect">
            <a:avLst/>
          </a:prstGeom>
          <a:noFill/>
        </p:spPr>
        <p:txBody>
          <a:bodyPr wrap="square" rtlCol="0">
            <a:spAutoFit/>
          </a:bodyPr>
          <a:lstStyle/>
          <a:p>
            <a:r>
              <a:rPr lang="en-GB" sz="2400" dirty="0">
                <a:solidFill>
                  <a:srgbClr val="CF39BD"/>
                </a:solidFill>
              </a:rPr>
              <a:t>Increases in complex consultations</a:t>
            </a:r>
          </a:p>
        </p:txBody>
      </p:sp>
      <p:sp>
        <p:nvSpPr>
          <p:cNvPr id="3" name="Rectangle 2">
            <a:extLst>
              <a:ext uri="{FF2B5EF4-FFF2-40B4-BE49-F238E27FC236}">
                <a16:creationId xmlns:a16="http://schemas.microsoft.com/office/drawing/2014/main" id="{29D704F4-8DED-45CE-8DB5-3940988C3D30}"/>
              </a:ext>
            </a:extLst>
          </p:cNvPr>
          <p:cNvSpPr/>
          <p:nvPr/>
        </p:nvSpPr>
        <p:spPr>
          <a:xfrm>
            <a:off x="8498048" y="1878747"/>
            <a:ext cx="1602297" cy="5372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BD87100E-ACB0-4B9F-97F4-8DD2E25F7849}"/>
              </a:ext>
            </a:extLst>
          </p:cNvPr>
          <p:cNvSpPr txBox="1"/>
          <p:nvPr/>
        </p:nvSpPr>
        <p:spPr>
          <a:xfrm>
            <a:off x="809418" y="1809905"/>
            <a:ext cx="10616388" cy="1029256"/>
          </a:xfrm>
          <a:prstGeom prst="rect">
            <a:avLst/>
          </a:prstGeom>
          <a:noFill/>
        </p:spPr>
        <p:txBody>
          <a:bodyPr wrap="square">
            <a:spAutoFit/>
          </a:bodyPr>
          <a:lstStyle/>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 significant additional factor is the increase in complexity of individual consultations. Previous pilot data has demonstrated an increase in the proportion of ‘complex’ consultations – identified as consultations with patients on 10 or more medications. Further work is required to fully explore this trend:</a:t>
            </a:r>
          </a:p>
        </p:txBody>
      </p:sp>
      <p:graphicFrame>
        <p:nvGraphicFramePr>
          <p:cNvPr id="11" name="Chart 10">
            <a:extLst>
              <a:ext uri="{FF2B5EF4-FFF2-40B4-BE49-F238E27FC236}">
                <a16:creationId xmlns:a16="http://schemas.microsoft.com/office/drawing/2014/main" id="{7DC5FCEB-1942-422F-8E4C-F201E713F6C1}"/>
              </a:ext>
            </a:extLst>
          </p:cNvPr>
          <p:cNvGraphicFramePr/>
          <p:nvPr>
            <p:extLst>
              <p:ext uri="{D42A27DB-BD31-4B8C-83A1-F6EECF244321}">
                <p14:modId xmlns:p14="http://schemas.microsoft.com/office/powerpoint/2010/main" val="401276717"/>
              </p:ext>
            </p:extLst>
          </p:nvPr>
        </p:nvGraphicFramePr>
        <p:xfrm>
          <a:off x="1320828" y="3036220"/>
          <a:ext cx="8511069" cy="32169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21152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809418" y="1537344"/>
            <a:ext cx="10803037" cy="0"/>
          </a:xfrm>
          <a:prstGeom prst="line">
            <a:avLst/>
          </a:prstGeom>
          <a:ln w="57150">
            <a:solidFill>
              <a:srgbClr val="CE1884"/>
            </a:solidFill>
          </a:ln>
          <a:effectLst/>
        </p:spPr>
        <p:style>
          <a:lnRef idx="2">
            <a:schemeClr val="accent1"/>
          </a:lnRef>
          <a:fillRef idx="0">
            <a:schemeClr val="accent1"/>
          </a:fillRef>
          <a:effectRef idx="1">
            <a:schemeClr val="accent1"/>
          </a:effectRef>
          <a:fontRef idx="minor">
            <a:schemeClr val="tx1"/>
          </a:fontRef>
        </p:style>
      </p:cxnSp>
      <p:sp>
        <p:nvSpPr>
          <p:cNvPr id="2" name="Rectangle 2">
            <a:extLst>
              <a:ext uri="{FF2B5EF4-FFF2-40B4-BE49-F238E27FC236}">
                <a16:creationId xmlns:a16="http://schemas.microsoft.com/office/drawing/2014/main" id="{721AEA5F-D24C-4C55-BCB7-8A26BC8727B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2049" name="Picture 11">
            <a:extLst>
              <a:ext uri="{FF2B5EF4-FFF2-40B4-BE49-F238E27FC236}">
                <a16:creationId xmlns:a16="http://schemas.microsoft.com/office/drawing/2014/main" id="{0E7081EF-A91E-453D-B5D7-A17EB2F6EC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4452" y="436516"/>
            <a:ext cx="1500494" cy="9792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1C39875-D6CD-4C8E-BA10-4806164EA3B4}"/>
              </a:ext>
            </a:extLst>
          </p:cNvPr>
          <p:cNvSpPr>
            <a:spLocks noChangeArrowheads="1"/>
          </p:cNvSpPr>
          <p:nvPr/>
        </p:nvSpPr>
        <p:spPr bwMode="auto">
          <a:xfrm>
            <a:off x="0" y="1047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2A6E8298-C257-4044-8DC4-068C1B8565DD}"/>
              </a:ext>
            </a:extLst>
          </p:cNvPr>
          <p:cNvSpPr txBox="1"/>
          <p:nvPr/>
        </p:nvSpPr>
        <p:spPr>
          <a:xfrm>
            <a:off x="724248" y="678418"/>
            <a:ext cx="5371752" cy="461665"/>
          </a:xfrm>
          <a:prstGeom prst="rect">
            <a:avLst/>
          </a:prstGeom>
          <a:noFill/>
        </p:spPr>
        <p:txBody>
          <a:bodyPr wrap="square" rtlCol="0">
            <a:spAutoFit/>
          </a:bodyPr>
          <a:lstStyle/>
          <a:p>
            <a:r>
              <a:rPr lang="en-GB" sz="2400" dirty="0">
                <a:solidFill>
                  <a:srgbClr val="CF39BD"/>
                </a:solidFill>
              </a:rPr>
              <a:t>Workforce pressures and workload</a:t>
            </a:r>
          </a:p>
        </p:txBody>
      </p:sp>
      <p:sp>
        <p:nvSpPr>
          <p:cNvPr id="3" name="Rectangle 2">
            <a:extLst>
              <a:ext uri="{FF2B5EF4-FFF2-40B4-BE49-F238E27FC236}">
                <a16:creationId xmlns:a16="http://schemas.microsoft.com/office/drawing/2014/main" id="{29D704F4-8DED-45CE-8DB5-3940988C3D30}"/>
              </a:ext>
            </a:extLst>
          </p:cNvPr>
          <p:cNvSpPr/>
          <p:nvPr/>
        </p:nvSpPr>
        <p:spPr>
          <a:xfrm>
            <a:off x="8498048" y="1878747"/>
            <a:ext cx="1602297" cy="5372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8" name="Chart 7">
            <a:extLst>
              <a:ext uri="{FF2B5EF4-FFF2-40B4-BE49-F238E27FC236}">
                <a16:creationId xmlns:a16="http://schemas.microsoft.com/office/drawing/2014/main" id="{361568A7-F243-4EAA-81B8-F4C0BABB8C12}"/>
              </a:ext>
            </a:extLst>
          </p:cNvPr>
          <p:cNvGraphicFramePr/>
          <p:nvPr>
            <p:extLst>
              <p:ext uri="{D42A27DB-BD31-4B8C-83A1-F6EECF244321}">
                <p14:modId xmlns:p14="http://schemas.microsoft.com/office/powerpoint/2010/main" val="17757568"/>
              </p:ext>
            </p:extLst>
          </p:nvPr>
        </p:nvGraphicFramePr>
        <p:xfrm>
          <a:off x="364490" y="1900663"/>
          <a:ext cx="5731510" cy="33089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1FF937F1-B6DD-4CEF-AFC9-FCE03688B921}"/>
              </a:ext>
            </a:extLst>
          </p:cNvPr>
          <p:cNvGraphicFramePr/>
          <p:nvPr>
            <p:extLst>
              <p:ext uri="{D42A27DB-BD31-4B8C-83A1-F6EECF244321}">
                <p14:modId xmlns:p14="http://schemas.microsoft.com/office/powerpoint/2010/main" val="230814471"/>
              </p:ext>
            </p:extLst>
          </p:nvPr>
        </p:nvGraphicFramePr>
        <p:xfrm>
          <a:off x="6096000" y="1900663"/>
          <a:ext cx="5591956" cy="3308985"/>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8E7E8AA3-8C83-444F-BABD-D8DB65C5F319}"/>
              </a:ext>
            </a:extLst>
          </p:cNvPr>
          <p:cNvSpPr txBox="1"/>
          <p:nvPr/>
        </p:nvSpPr>
        <p:spPr>
          <a:xfrm>
            <a:off x="364490" y="5137050"/>
            <a:ext cx="11323466" cy="1336520"/>
          </a:xfrm>
          <a:prstGeom prst="rect">
            <a:avLst/>
          </a:prstGeom>
          <a:noFill/>
        </p:spPr>
        <p:txBody>
          <a:bodyPr wrap="square">
            <a:spAutoFit/>
          </a:bodyPr>
          <a:lstStyle/>
          <a:p>
            <a:pPr>
              <a:lnSpc>
                <a:spcPct val="115000"/>
              </a:lnSpc>
              <a:spcAft>
                <a:spcPts val="10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Workforce data reveals an overall increase in the total clinical practice workforce by 5.3% (ICB). This reveals a significant reduction in FTE GP (non-trainee) across this timescale but Lancashire and South Cumbria appears to be more severely impacted (12.4% reduction vs. 5.9% reduction nationally).</a:t>
            </a:r>
          </a:p>
          <a:p>
            <a:pPr>
              <a:lnSpc>
                <a:spcPct val="115000"/>
              </a:lnSpc>
              <a:spcAft>
                <a:spcPts val="10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Graph 2 shows a significant increase in FTE GP workload with a 21.8% increase in appointments each GP would undertake each month. </a:t>
            </a:r>
          </a:p>
        </p:txBody>
      </p:sp>
      <p:sp>
        <p:nvSpPr>
          <p:cNvPr id="7" name="TextBox 6">
            <a:extLst>
              <a:ext uri="{FF2B5EF4-FFF2-40B4-BE49-F238E27FC236}">
                <a16:creationId xmlns:a16="http://schemas.microsoft.com/office/drawing/2014/main" id="{0F2199DA-3031-4BFD-ADBA-755F1F0BDF55}"/>
              </a:ext>
            </a:extLst>
          </p:cNvPr>
          <p:cNvSpPr txBox="1"/>
          <p:nvPr/>
        </p:nvSpPr>
        <p:spPr>
          <a:xfrm>
            <a:off x="2392260" y="1587378"/>
            <a:ext cx="1333850" cy="369332"/>
          </a:xfrm>
          <a:prstGeom prst="rect">
            <a:avLst/>
          </a:prstGeom>
          <a:noFill/>
        </p:spPr>
        <p:txBody>
          <a:bodyPr wrap="square" rtlCol="0">
            <a:spAutoFit/>
          </a:bodyPr>
          <a:lstStyle/>
          <a:p>
            <a:r>
              <a:rPr lang="en-GB" dirty="0"/>
              <a:t>Graph one</a:t>
            </a:r>
          </a:p>
        </p:txBody>
      </p:sp>
      <p:sp>
        <p:nvSpPr>
          <p:cNvPr id="13" name="TextBox 12">
            <a:extLst>
              <a:ext uri="{FF2B5EF4-FFF2-40B4-BE49-F238E27FC236}">
                <a16:creationId xmlns:a16="http://schemas.microsoft.com/office/drawing/2014/main" id="{43702112-6B59-4C24-BD44-5B39E3422BC4}"/>
              </a:ext>
            </a:extLst>
          </p:cNvPr>
          <p:cNvSpPr txBox="1"/>
          <p:nvPr/>
        </p:nvSpPr>
        <p:spPr>
          <a:xfrm>
            <a:off x="8225053" y="1574870"/>
            <a:ext cx="1333850" cy="369332"/>
          </a:xfrm>
          <a:prstGeom prst="rect">
            <a:avLst/>
          </a:prstGeom>
          <a:noFill/>
        </p:spPr>
        <p:txBody>
          <a:bodyPr wrap="square" rtlCol="0">
            <a:spAutoFit/>
          </a:bodyPr>
          <a:lstStyle/>
          <a:p>
            <a:r>
              <a:rPr lang="en-GB" dirty="0"/>
              <a:t>Graph two</a:t>
            </a:r>
          </a:p>
        </p:txBody>
      </p:sp>
    </p:spTree>
    <p:extLst>
      <p:ext uri="{BB962C8B-B14F-4D97-AF65-F5344CB8AC3E}">
        <p14:creationId xmlns:p14="http://schemas.microsoft.com/office/powerpoint/2010/main" val="958856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809418" y="1612845"/>
            <a:ext cx="10803037" cy="0"/>
          </a:xfrm>
          <a:prstGeom prst="line">
            <a:avLst/>
          </a:prstGeom>
          <a:ln w="57150">
            <a:solidFill>
              <a:srgbClr val="CE1884"/>
            </a:solidFill>
          </a:ln>
          <a:effectLst/>
        </p:spPr>
        <p:style>
          <a:lnRef idx="2">
            <a:schemeClr val="accent1"/>
          </a:lnRef>
          <a:fillRef idx="0">
            <a:schemeClr val="accent1"/>
          </a:fillRef>
          <a:effectRef idx="1">
            <a:schemeClr val="accent1"/>
          </a:effectRef>
          <a:fontRef idx="minor">
            <a:schemeClr val="tx1"/>
          </a:fontRef>
        </p:style>
      </p:cxnSp>
      <p:sp>
        <p:nvSpPr>
          <p:cNvPr id="2" name="Rectangle 2">
            <a:extLst>
              <a:ext uri="{FF2B5EF4-FFF2-40B4-BE49-F238E27FC236}">
                <a16:creationId xmlns:a16="http://schemas.microsoft.com/office/drawing/2014/main" id="{721AEA5F-D24C-4C55-BCB7-8A26BC8727B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2049" name="Picture 11">
            <a:extLst>
              <a:ext uri="{FF2B5EF4-FFF2-40B4-BE49-F238E27FC236}">
                <a16:creationId xmlns:a16="http://schemas.microsoft.com/office/drawing/2014/main" id="{0E7081EF-A91E-453D-B5D7-A17EB2F6EC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4452" y="436516"/>
            <a:ext cx="1500494" cy="9792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1C39875-D6CD-4C8E-BA10-4806164EA3B4}"/>
              </a:ext>
            </a:extLst>
          </p:cNvPr>
          <p:cNvSpPr>
            <a:spLocks noChangeArrowheads="1"/>
          </p:cNvSpPr>
          <p:nvPr/>
        </p:nvSpPr>
        <p:spPr bwMode="auto">
          <a:xfrm>
            <a:off x="0" y="1047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2A6E8298-C257-4044-8DC4-068C1B8565DD}"/>
              </a:ext>
            </a:extLst>
          </p:cNvPr>
          <p:cNvSpPr txBox="1"/>
          <p:nvPr/>
        </p:nvSpPr>
        <p:spPr>
          <a:xfrm>
            <a:off x="724248" y="678418"/>
            <a:ext cx="5371752" cy="461665"/>
          </a:xfrm>
          <a:prstGeom prst="rect">
            <a:avLst/>
          </a:prstGeom>
          <a:noFill/>
        </p:spPr>
        <p:txBody>
          <a:bodyPr wrap="square" rtlCol="0">
            <a:spAutoFit/>
          </a:bodyPr>
          <a:lstStyle/>
          <a:p>
            <a:r>
              <a:rPr lang="en-GB" sz="2400" dirty="0">
                <a:solidFill>
                  <a:srgbClr val="CF39BD"/>
                </a:solidFill>
              </a:rPr>
              <a:t>Summary of GP access data</a:t>
            </a:r>
          </a:p>
        </p:txBody>
      </p:sp>
      <p:sp>
        <p:nvSpPr>
          <p:cNvPr id="3" name="Rectangle 2">
            <a:extLst>
              <a:ext uri="{FF2B5EF4-FFF2-40B4-BE49-F238E27FC236}">
                <a16:creationId xmlns:a16="http://schemas.microsoft.com/office/drawing/2014/main" id="{29D704F4-8DED-45CE-8DB5-3940988C3D30}"/>
              </a:ext>
            </a:extLst>
          </p:cNvPr>
          <p:cNvSpPr/>
          <p:nvPr/>
        </p:nvSpPr>
        <p:spPr>
          <a:xfrm>
            <a:off x="8498048" y="1878747"/>
            <a:ext cx="1602297" cy="5372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Table 5">
            <a:extLst>
              <a:ext uri="{FF2B5EF4-FFF2-40B4-BE49-F238E27FC236}">
                <a16:creationId xmlns:a16="http://schemas.microsoft.com/office/drawing/2014/main" id="{F8F10CAC-9EA6-4CAB-B9FB-BD7AFB4F56EC}"/>
              </a:ext>
            </a:extLst>
          </p:cNvPr>
          <p:cNvGraphicFramePr>
            <a:graphicFrameLocks noGrp="1"/>
          </p:cNvGraphicFramePr>
          <p:nvPr>
            <p:extLst>
              <p:ext uri="{D42A27DB-BD31-4B8C-83A1-F6EECF244321}">
                <p14:modId xmlns:p14="http://schemas.microsoft.com/office/powerpoint/2010/main" val="2762568942"/>
              </p:ext>
            </p:extLst>
          </p:nvPr>
        </p:nvGraphicFramePr>
        <p:xfrm>
          <a:off x="809419" y="1852302"/>
          <a:ext cx="10701766" cy="4796322"/>
        </p:xfrm>
        <a:graphic>
          <a:graphicData uri="http://schemas.openxmlformats.org/drawingml/2006/table">
            <a:tbl>
              <a:tblPr firstRow="1" firstCol="1" bandRow="1">
                <a:tableStyleId>{5C22544A-7EE6-4342-B048-85BDC9FD1C3A}</a:tableStyleId>
              </a:tblPr>
              <a:tblGrid>
                <a:gridCol w="5074845">
                  <a:extLst>
                    <a:ext uri="{9D8B030D-6E8A-4147-A177-3AD203B41FA5}">
                      <a16:colId xmlns:a16="http://schemas.microsoft.com/office/drawing/2014/main" val="817714134"/>
                    </a:ext>
                  </a:extLst>
                </a:gridCol>
                <a:gridCol w="2569273">
                  <a:extLst>
                    <a:ext uri="{9D8B030D-6E8A-4147-A177-3AD203B41FA5}">
                      <a16:colId xmlns:a16="http://schemas.microsoft.com/office/drawing/2014/main" val="205422381"/>
                    </a:ext>
                  </a:extLst>
                </a:gridCol>
                <a:gridCol w="3057648">
                  <a:extLst>
                    <a:ext uri="{9D8B030D-6E8A-4147-A177-3AD203B41FA5}">
                      <a16:colId xmlns:a16="http://schemas.microsoft.com/office/drawing/2014/main" val="254877350"/>
                    </a:ext>
                  </a:extLst>
                </a:gridCol>
              </a:tblGrid>
              <a:tr h="707730">
                <a:tc>
                  <a:txBody>
                    <a:bodyPr/>
                    <a:lstStyle/>
                    <a:p>
                      <a:endParaRPr lang="en-GB" sz="1100" dirty="0">
                        <a:effectLst/>
                        <a:latin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100">
                          <a:effectLst/>
                        </a:rPr>
                        <a:t>ICB % Change 2018-2022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100">
                          <a:effectLst/>
                        </a:rPr>
                        <a:t>National % Change 2018-2022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40928447"/>
                  </a:ext>
                </a:extLst>
              </a:tr>
              <a:tr h="360228">
                <a:tc>
                  <a:txBody>
                    <a:bodyPr/>
                    <a:lstStyle/>
                    <a:p>
                      <a:pPr>
                        <a:lnSpc>
                          <a:spcPct val="115000"/>
                        </a:lnSpc>
                        <a:spcAft>
                          <a:spcPts val="1000"/>
                        </a:spcAft>
                      </a:pPr>
                      <a:r>
                        <a:rPr lang="en-GB" sz="1100">
                          <a:effectLst/>
                        </a:rPr>
                        <a:t>Registered Population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100">
                          <a:effectLst/>
                        </a:rPr>
                        <a:t>+2.6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100">
                          <a:effectLst/>
                        </a:rPr>
                        <a:t>3.4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14353010"/>
                  </a:ext>
                </a:extLst>
              </a:tr>
              <a:tr h="360228">
                <a:tc>
                  <a:txBody>
                    <a:bodyPr/>
                    <a:lstStyle/>
                    <a:p>
                      <a:pPr>
                        <a:lnSpc>
                          <a:spcPct val="115000"/>
                        </a:lnSpc>
                        <a:spcAft>
                          <a:spcPts val="1000"/>
                        </a:spcAft>
                      </a:pPr>
                      <a:r>
                        <a:rPr lang="en-GB" sz="1100">
                          <a:effectLst/>
                        </a:rPr>
                        <a:t>GP Appointments (ICB)</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100">
                          <a:effectLst/>
                        </a:rPr>
                        <a:t>+6.7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100">
                          <a:effectLst/>
                        </a:rPr>
                        <a:t>-0.2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2832397"/>
                  </a:ext>
                </a:extLst>
              </a:tr>
              <a:tr h="360228">
                <a:tc>
                  <a:txBody>
                    <a:bodyPr/>
                    <a:lstStyle/>
                    <a:p>
                      <a:pPr>
                        <a:lnSpc>
                          <a:spcPct val="115000"/>
                        </a:lnSpc>
                        <a:spcAft>
                          <a:spcPts val="1000"/>
                        </a:spcAft>
                      </a:pPr>
                      <a:r>
                        <a:rPr lang="en-GB" sz="1100">
                          <a:effectLst/>
                        </a:rPr>
                        <a:t>Non-GP Clinical Appointments (ICB)</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100">
                          <a:effectLst/>
                        </a:rPr>
                        <a:t>+7.5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100">
                          <a:effectLst/>
                        </a:rPr>
                        <a:t>+2.0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87653674"/>
                  </a:ext>
                </a:extLst>
              </a:tr>
              <a:tr h="378240">
                <a:tc>
                  <a:txBody>
                    <a:bodyPr/>
                    <a:lstStyle/>
                    <a:p>
                      <a:pPr>
                        <a:lnSpc>
                          <a:spcPct val="115000"/>
                        </a:lnSpc>
                        <a:spcAft>
                          <a:spcPts val="1000"/>
                        </a:spcAft>
                      </a:pPr>
                      <a:r>
                        <a:rPr lang="en-GB" sz="1100">
                          <a:effectLst/>
                        </a:rPr>
                        <a:t>All Practice Clinical Appointments (ICB)</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100">
                          <a:effectLst/>
                        </a:rPr>
                        <a:t>+7.1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100">
                          <a:effectLst/>
                        </a:rPr>
                        <a:t>+0.9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89754675"/>
                  </a:ext>
                </a:extLst>
              </a:tr>
              <a:tr h="378240">
                <a:tc>
                  <a:txBody>
                    <a:bodyPr/>
                    <a:lstStyle/>
                    <a:p>
                      <a:pPr>
                        <a:lnSpc>
                          <a:spcPct val="115000"/>
                        </a:lnSpc>
                        <a:spcAft>
                          <a:spcPts val="1000"/>
                        </a:spcAft>
                      </a:pPr>
                      <a:r>
                        <a:rPr lang="en-GB" sz="1100">
                          <a:effectLst/>
                        </a:rPr>
                        <a:t>All Practice Consultations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100">
                          <a:effectLst/>
                        </a:rPr>
                        <a:t>+10.8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100">
                          <a:effectLst/>
                        </a:rPr>
                        <a:t>N/A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4732625"/>
                  </a:ext>
                </a:extLst>
              </a:tr>
              <a:tr h="378240">
                <a:tc>
                  <a:txBody>
                    <a:bodyPr/>
                    <a:lstStyle/>
                    <a:p>
                      <a:endParaRPr lang="en-GB" sz="1100" dirty="0">
                        <a:effectLst/>
                        <a:latin typeface="Calibri" panose="020F0502020204030204" pitchFamily="34" charset="0"/>
                        <a:cs typeface="Times New Roman" panose="02020603050405020304" pitchFamily="18" charset="0"/>
                      </a:endParaRPr>
                    </a:p>
                  </a:txBody>
                  <a:tcPr marL="68580" marR="68580" marT="0" marB="0"/>
                </a:tc>
                <a:tc>
                  <a:txBody>
                    <a:bodyPr/>
                    <a:lstStyle/>
                    <a:p>
                      <a:endParaRPr lang="en-GB" sz="1100">
                        <a:effectLst/>
                        <a:latin typeface="Calibri" panose="020F0502020204030204" pitchFamily="34" charset="0"/>
                        <a:cs typeface="Times New Roman" panose="02020603050405020304" pitchFamily="18" charset="0"/>
                      </a:endParaRPr>
                    </a:p>
                  </a:txBody>
                  <a:tcPr marL="68580" marR="68580" marT="0" marB="0"/>
                </a:tc>
                <a:tc>
                  <a:txBody>
                    <a:bodyPr/>
                    <a:lstStyle/>
                    <a:p>
                      <a:endParaRPr lang="en-GB"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03049707"/>
                  </a:ext>
                </a:extLst>
              </a:tr>
              <a:tr h="360228">
                <a:tc>
                  <a:txBody>
                    <a:bodyPr/>
                    <a:lstStyle/>
                    <a:p>
                      <a:pPr>
                        <a:lnSpc>
                          <a:spcPct val="115000"/>
                        </a:lnSpc>
                        <a:spcAft>
                          <a:spcPts val="1000"/>
                        </a:spcAft>
                      </a:pPr>
                      <a:r>
                        <a:rPr lang="en-GB" sz="1100">
                          <a:effectLst/>
                        </a:rPr>
                        <a:t>GP (non-trainee) FTE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100">
                          <a:effectLst/>
                        </a:rPr>
                        <a:t>-12.4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100">
                          <a:effectLst/>
                        </a:rPr>
                        <a:t>-5.9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52501198"/>
                  </a:ext>
                </a:extLst>
              </a:tr>
              <a:tr h="378240">
                <a:tc>
                  <a:txBody>
                    <a:bodyPr/>
                    <a:lstStyle/>
                    <a:p>
                      <a:pPr>
                        <a:lnSpc>
                          <a:spcPct val="115000"/>
                        </a:lnSpc>
                        <a:spcAft>
                          <a:spcPts val="1000"/>
                        </a:spcAft>
                      </a:pPr>
                      <a:r>
                        <a:rPr lang="en-GB" sz="1100">
                          <a:effectLst/>
                        </a:rPr>
                        <a:t>Non-GP Clinical Practice Workforce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100">
                          <a:effectLst/>
                        </a:rPr>
                        <a:t>+11.2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100">
                          <a:effectLst/>
                        </a:rPr>
                        <a:t>+11.7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70227392"/>
                  </a:ext>
                </a:extLst>
              </a:tr>
              <a:tr h="378240">
                <a:tc>
                  <a:txBody>
                    <a:bodyPr/>
                    <a:lstStyle/>
                    <a:p>
                      <a:pPr>
                        <a:lnSpc>
                          <a:spcPct val="115000"/>
                        </a:lnSpc>
                        <a:spcAft>
                          <a:spcPts val="1000"/>
                        </a:spcAft>
                      </a:pPr>
                      <a:r>
                        <a:rPr lang="en-GB" sz="1100">
                          <a:effectLst/>
                        </a:rPr>
                        <a:t>Clinical Practice Workforce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100">
                          <a:effectLst/>
                        </a:rPr>
                        <a:t>+5.3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100">
                          <a:effectLst/>
                        </a:rPr>
                        <a:t>+5.6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3975187"/>
                  </a:ext>
                </a:extLst>
              </a:tr>
              <a:tr h="378240">
                <a:tc>
                  <a:txBody>
                    <a:bodyPr/>
                    <a:lstStyle/>
                    <a:p>
                      <a:pPr>
                        <a:lnSpc>
                          <a:spcPct val="115000"/>
                        </a:lnSpc>
                        <a:spcAft>
                          <a:spcPts val="1000"/>
                        </a:spcAft>
                      </a:pPr>
                      <a:r>
                        <a:rPr lang="en-GB" sz="1100">
                          <a:effectLst/>
                        </a:rPr>
                        <a:t>GP Appointments per FTE per Month</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100">
                          <a:effectLst/>
                        </a:rPr>
                        <a:t>+21.8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100">
                          <a:effectLst/>
                        </a:rPr>
                        <a:t>+6.0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43769638"/>
                  </a:ext>
                </a:extLst>
              </a:tr>
              <a:tr h="378240">
                <a:tc>
                  <a:txBody>
                    <a:bodyPr/>
                    <a:lstStyle/>
                    <a:p>
                      <a:pPr>
                        <a:lnSpc>
                          <a:spcPct val="115000"/>
                        </a:lnSpc>
                        <a:spcAft>
                          <a:spcPts val="1000"/>
                        </a:spcAft>
                      </a:pPr>
                      <a:r>
                        <a:rPr lang="en-GB" sz="1100" dirty="0">
                          <a:effectLst/>
                        </a:rPr>
                        <a:t>GP FTE as % FTE Practice Workforce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100">
                          <a:effectLst/>
                        </a:rPr>
                        <a:t>35.6%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100" dirty="0">
                          <a:effectLst/>
                        </a:rPr>
                        <a:t>40.9%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38333008"/>
                  </a:ext>
                </a:extLst>
              </a:tr>
            </a:tbl>
          </a:graphicData>
        </a:graphic>
      </p:graphicFrame>
    </p:spTree>
    <p:extLst>
      <p:ext uri="{BB962C8B-B14F-4D97-AF65-F5344CB8AC3E}">
        <p14:creationId xmlns:p14="http://schemas.microsoft.com/office/powerpoint/2010/main" val="3681327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809418" y="1612845"/>
            <a:ext cx="10803037" cy="0"/>
          </a:xfrm>
          <a:prstGeom prst="line">
            <a:avLst/>
          </a:prstGeom>
          <a:ln w="57150">
            <a:solidFill>
              <a:srgbClr val="CE1884"/>
            </a:solidFill>
          </a:ln>
          <a:effectLst/>
        </p:spPr>
        <p:style>
          <a:lnRef idx="2">
            <a:schemeClr val="accent1"/>
          </a:lnRef>
          <a:fillRef idx="0">
            <a:schemeClr val="accent1"/>
          </a:fillRef>
          <a:effectRef idx="1">
            <a:schemeClr val="accent1"/>
          </a:effectRef>
          <a:fontRef idx="minor">
            <a:schemeClr val="tx1"/>
          </a:fontRef>
        </p:style>
      </p:cxnSp>
      <p:sp>
        <p:nvSpPr>
          <p:cNvPr id="2" name="Rectangle 2">
            <a:extLst>
              <a:ext uri="{FF2B5EF4-FFF2-40B4-BE49-F238E27FC236}">
                <a16:creationId xmlns:a16="http://schemas.microsoft.com/office/drawing/2014/main" id="{721AEA5F-D24C-4C55-BCB7-8A26BC8727B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2049" name="Picture 11">
            <a:extLst>
              <a:ext uri="{FF2B5EF4-FFF2-40B4-BE49-F238E27FC236}">
                <a16:creationId xmlns:a16="http://schemas.microsoft.com/office/drawing/2014/main" id="{0E7081EF-A91E-453D-B5D7-A17EB2F6EC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4452" y="436516"/>
            <a:ext cx="1500494" cy="9792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1C39875-D6CD-4C8E-BA10-4806164EA3B4}"/>
              </a:ext>
            </a:extLst>
          </p:cNvPr>
          <p:cNvSpPr>
            <a:spLocks noChangeArrowheads="1"/>
          </p:cNvSpPr>
          <p:nvPr/>
        </p:nvSpPr>
        <p:spPr bwMode="auto">
          <a:xfrm>
            <a:off x="0" y="1047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2A6E8298-C257-4044-8DC4-068C1B8565DD}"/>
              </a:ext>
            </a:extLst>
          </p:cNvPr>
          <p:cNvSpPr txBox="1"/>
          <p:nvPr/>
        </p:nvSpPr>
        <p:spPr>
          <a:xfrm>
            <a:off x="724248" y="678418"/>
            <a:ext cx="5371752" cy="461665"/>
          </a:xfrm>
          <a:prstGeom prst="rect">
            <a:avLst/>
          </a:prstGeom>
          <a:noFill/>
        </p:spPr>
        <p:txBody>
          <a:bodyPr wrap="square" rtlCol="0">
            <a:spAutoFit/>
          </a:bodyPr>
          <a:lstStyle/>
          <a:p>
            <a:r>
              <a:rPr lang="en-GB" sz="2400" dirty="0">
                <a:solidFill>
                  <a:srgbClr val="CF39BD"/>
                </a:solidFill>
              </a:rPr>
              <a:t>Our ambitions for patient engagement</a:t>
            </a:r>
          </a:p>
        </p:txBody>
      </p:sp>
      <p:sp>
        <p:nvSpPr>
          <p:cNvPr id="3" name="Rectangle 2">
            <a:extLst>
              <a:ext uri="{FF2B5EF4-FFF2-40B4-BE49-F238E27FC236}">
                <a16:creationId xmlns:a16="http://schemas.microsoft.com/office/drawing/2014/main" id="{29D704F4-8DED-45CE-8DB5-3940988C3D30}"/>
              </a:ext>
            </a:extLst>
          </p:cNvPr>
          <p:cNvSpPr/>
          <p:nvPr/>
        </p:nvSpPr>
        <p:spPr>
          <a:xfrm>
            <a:off x="8498048" y="1878747"/>
            <a:ext cx="1602297" cy="5372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9DE6E3B7-79A0-4C23-833F-B5BFC5F20B18}"/>
              </a:ext>
            </a:extLst>
          </p:cNvPr>
          <p:cNvSpPr txBox="1"/>
          <p:nvPr/>
        </p:nvSpPr>
        <p:spPr>
          <a:xfrm>
            <a:off x="724248" y="1852302"/>
            <a:ext cx="9882231" cy="3970318"/>
          </a:xfrm>
          <a:prstGeom prst="rect">
            <a:avLst/>
          </a:prstGeom>
          <a:noFill/>
        </p:spPr>
        <p:txBody>
          <a:bodyPr wrap="square" rtlCol="0">
            <a:spAutoFit/>
          </a:bodyPr>
          <a:lstStyle/>
          <a:p>
            <a:pPr marL="285750" indent="-285750">
              <a:buFont typeface="Arial" panose="020B0604020202020204" pitchFamily="34" charset="0"/>
              <a:buChar char="•"/>
            </a:pPr>
            <a:r>
              <a:rPr lang="en-GB" dirty="0"/>
              <a:t>Listen to patients, their families and carers</a:t>
            </a:r>
          </a:p>
          <a:p>
            <a:pPr marL="285750" indent="-285750">
              <a:buFont typeface="Arial" panose="020B0604020202020204" pitchFamily="34" charset="0"/>
              <a:buChar char="•"/>
            </a:pPr>
            <a:r>
              <a:rPr lang="en-GB" dirty="0"/>
              <a:t>Improve access to primary care by increasing patient knowledge of appointment types, the range of health professionals available to support and other services offered</a:t>
            </a:r>
          </a:p>
          <a:p>
            <a:pPr marL="285750" indent="-285750">
              <a:buFont typeface="Arial" panose="020B0604020202020204" pitchFamily="34" charset="0"/>
              <a:buChar char="•"/>
            </a:pPr>
            <a:r>
              <a:rPr lang="en-GB" dirty="0"/>
              <a:t>Manage patient expectations</a:t>
            </a:r>
          </a:p>
          <a:p>
            <a:pPr marL="285750" indent="-285750">
              <a:buFont typeface="Arial" panose="020B0604020202020204" pitchFamily="34" charset="0"/>
              <a:buChar char="•"/>
            </a:pPr>
            <a:r>
              <a:rPr lang="en-GB" dirty="0"/>
              <a:t>Support our staff to work in an environment free from abuse</a:t>
            </a:r>
          </a:p>
          <a:p>
            <a:pPr marL="285750" indent="-285750">
              <a:buFont typeface="Arial" panose="020B0604020202020204" pitchFamily="34" charset="0"/>
              <a:buChar char="•"/>
            </a:pPr>
            <a:r>
              <a:rPr lang="en-GB" dirty="0"/>
              <a:t>Support robust patient engagement at PCN and place through a range of tools and shared learning events</a:t>
            </a:r>
          </a:p>
          <a:p>
            <a:pPr marL="285750" indent="-285750">
              <a:buFont typeface="Arial" panose="020B0604020202020204" pitchFamily="34" charset="0"/>
              <a:buChar char="•"/>
            </a:pPr>
            <a:r>
              <a:rPr lang="en-GB" dirty="0"/>
              <a:t>Help build capacity and capability within PCNs and place</a:t>
            </a:r>
          </a:p>
          <a:p>
            <a:pPr marL="285750" indent="-285750">
              <a:buFont typeface="Arial" panose="020B0604020202020204" pitchFamily="34" charset="0"/>
              <a:buChar char="•"/>
            </a:pPr>
            <a:r>
              <a:rPr lang="en-GB" dirty="0"/>
              <a:t>Improve patient experience</a:t>
            </a:r>
          </a:p>
          <a:p>
            <a:pPr marL="285750" indent="-285750">
              <a:buFont typeface="Arial" panose="020B0604020202020204" pitchFamily="34" charset="0"/>
              <a:buChar char="•"/>
            </a:pPr>
            <a:endParaRPr lang="en-GB" sz="1800"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787111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809418" y="1612845"/>
            <a:ext cx="10803037" cy="0"/>
          </a:xfrm>
          <a:prstGeom prst="line">
            <a:avLst/>
          </a:prstGeom>
          <a:ln w="57150">
            <a:solidFill>
              <a:srgbClr val="CE1884"/>
            </a:solidFill>
          </a:ln>
          <a:effectLst/>
        </p:spPr>
        <p:style>
          <a:lnRef idx="2">
            <a:schemeClr val="accent1"/>
          </a:lnRef>
          <a:fillRef idx="0">
            <a:schemeClr val="accent1"/>
          </a:fillRef>
          <a:effectRef idx="1">
            <a:schemeClr val="accent1"/>
          </a:effectRef>
          <a:fontRef idx="minor">
            <a:schemeClr val="tx1"/>
          </a:fontRef>
        </p:style>
      </p:cxnSp>
      <p:sp>
        <p:nvSpPr>
          <p:cNvPr id="2" name="Rectangle 2">
            <a:extLst>
              <a:ext uri="{FF2B5EF4-FFF2-40B4-BE49-F238E27FC236}">
                <a16:creationId xmlns:a16="http://schemas.microsoft.com/office/drawing/2014/main" id="{721AEA5F-D24C-4C55-BCB7-8A26BC8727B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2049" name="Picture 11">
            <a:extLst>
              <a:ext uri="{FF2B5EF4-FFF2-40B4-BE49-F238E27FC236}">
                <a16:creationId xmlns:a16="http://schemas.microsoft.com/office/drawing/2014/main" id="{0E7081EF-A91E-453D-B5D7-A17EB2F6EC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4452" y="436516"/>
            <a:ext cx="1500494" cy="9792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1C39875-D6CD-4C8E-BA10-4806164EA3B4}"/>
              </a:ext>
            </a:extLst>
          </p:cNvPr>
          <p:cNvSpPr>
            <a:spLocks noChangeArrowheads="1"/>
          </p:cNvSpPr>
          <p:nvPr/>
        </p:nvSpPr>
        <p:spPr bwMode="auto">
          <a:xfrm>
            <a:off x="0" y="1047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2A6E8298-C257-4044-8DC4-068C1B8565DD}"/>
              </a:ext>
            </a:extLst>
          </p:cNvPr>
          <p:cNvSpPr txBox="1"/>
          <p:nvPr/>
        </p:nvSpPr>
        <p:spPr>
          <a:xfrm>
            <a:off x="724248" y="678418"/>
            <a:ext cx="5371752" cy="830997"/>
          </a:xfrm>
          <a:prstGeom prst="rect">
            <a:avLst/>
          </a:prstGeom>
          <a:noFill/>
        </p:spPr>
        <p:txBody>
          <a:bodyPr wrap="square" rtlCol="0">
            <a:spAutoFit/>
          </a:bodyPr>
          <a:lstStyle/>
          <a:p>
            <a:r>
              <a:rPr lang="en-GB" sz="2400" dirty="0">
                <a:solidFill>
                  <a:srgbClr val="CF39BD"/>
                </a:solidFill>
              </a:rPr>
              <a:t>Our patient insight and engagement so far -  overview	</a:t>
            </a:r>
          </a:p>
        </p:txBody>
      </p:sp>
      <p:sp>
        <p:nvSpPr>
          <p:cNvPr id="6" name="Arrow: Right 5">
            <a:extLst>
              <a:ext uri="{FF2B5EF4-FFF2-40B4-BE49-F238E27FC236}">
                <a16:creationId xmlns:a16="http://schemas.microsoft.com/office/drawing/2014/main" id="{C95C1F01-AD5D-463F-A34C-4A9F3A24E462}"/>
              </a:ext>
            </a:extLst>
          </p:cNvPr>
          <p:cNvSpPr/>
          <p:nvPr/>
        </p:nvSpPr>
        <p:spPr>
          <a:xfrm>
            <a:off x="981512" y="3674378"/>
            <a:ext cx="10065206" cy="4110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lowchart: Connector 6">
            <a:extLst>
              <a:ext uri="{FF2B5EF4-FFF2-40B4-BE49-F238E27FC236}">
                <a16:creationId xmlns:a16="http://schemas.microsoft.com/office/drawing/2014/main" id="{B48655F2-FB98-4738-B926-15E5D0CF42DE}"/>
              </a:ext>
            </a:extLst>
          </p:cNvPr>
          <p:cNvSpPr/>
          <p:nvPr/>
        </p:nvSpPr>
        <p:spPr>
          <a:xfrm>
            <a:off x="1192237" y="3743894"/>
            <a:ext cx="226503" cy="267699"/>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E825B600-9769-4E6E-9494-A53C9CEEB7C0}"/>
              </a:ext>
            </a:extLst>
          </p:cNvPr>
          <p:cNvSpPr txBox="1"/>
          <p:nvPr/>
        </p:nvSpPr>
        <p:spPr>
          <a:xfrm>
            <a:off x="809418" y="2099965"/>
            <a:ext cx="1113639" cy="1384995"/>
          </a:xfrm>
          <a:prstGeom prst="rect">
            <a:avLst/>
          </a:prstGeom>
          <a:noFill/>
        </p:spPr>
        <p:txBody>
          <a:bodyPr wrap="square">
            <a:spAutoFit/>
          </a:bodyPr>
          <a:lstStyle/>
          <a:p>
            <a:pPr algn="ctr"/>
            <a:r>
              <a:rPr lang="en-GB" sz="1400" dirty="0"/>
              <a:t>Healthwatch Together UEC report</a:t>
            </a:r>
          </a:p>
          <a:p>
            <a:pPr algn="ctr"/>
            <a:endParaRPr lang="en-GB" sz="1400" dirty="0"/>
          </a:p>
          <a:p>
            <a:pPr algn="ctr"/>
            <a:r>
              <a:rPr lang="en-GB" sz="1400" dirty="0"/>
              <a:t>Winter 21/22</a:t>
            </a:r>
          </a:p>
        </p:txBody>
      </p:sp>
      <p:sp>
        <p:nvSpPr>
          <p:cNvPr id="20" name="Flowchart: Connector 19">
            <a:extLst>
              <a:ext uri="{FF2B5EF4-FFF2-40B4-BE49-F238E27FC236}">
                <a16:creationId xmlns:a16="http://schemas.microsoft.com/office/drawing/2014/main" id="{5DFE5390-035E-4CD1-BB2C-51F35B2943F3}"/>
              </a:ext>
            </a:extLst>
          </p:cNvPr>
          <p:cNvSpPr/>
          <p:nvPr/>
        </p:nvSpPr>
        <p:spPr>
          <a:xfrm>
            <a:off x="1597459" y="3737150"/>
            <a:ext cx="226503" cy="267699"/>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77E13636-8776-4C49-8070-C509257D52FC}"/>
              </a:ext>
            </a:extLst>
          </p:cNvPr>
          <p:cNvSpPr txBox="1"/>
          <p:nvPr/>
        </p:nvSpPr>
        <p:spPr>
          <a:xfrm>
            <a:off x="1286542" y="4191419"/>
            <a:ext cx="1273029" cy="1169551"/>
          </a:xfrm>
          <a:prstGeom prst="rect">
            <a:avLst/>
          </a:prstGeom>
          <a:noFill/>
        </p:spPr>
        <p:txBody>
          <a:bodyPr wrap="square">
            <a:spAutoFit/>
          </a:bodyPr>
          <a:lstStyle/>
          <a:p>
            <a:r>
              <a:rPr lang="en-GB" sz="1400" dirty="0"/>
              <a:t>Primary Care GP perceptions survey L&amp;SC</a:t>
            </a:r>
          </a:p>
          <a:p>
            <a:r>
              <a:rPr lang="en-GB" sz="1400" dirty="0"/>
              <a:t>Dec 2021</a:t>
            </a:r>
          </a:p>
        </p:txBody>
      </p:sp>
      <p:cxnSp>
        <p:nvCxnSpPr>
          <p:cNvPr id="16" name="Straight Connector 15">
            <a:extLst>
              <a:ext uri="{FF2B5EF4-FFF2-40B4-BE49-F238E27FC236}">
                <a16:creationId xmlns:a16="http://schemas.microsoft.com/office/drawing/2014/main" id="{54D49BE1-8234-4AF6-B0D8-99ED823318EB}"/>
              </a:ext>
            </a:extLst>
          </p:cNvPr>
          <p:cNvCxnSpPr>
            <a:cxnSpLocks/>
            <a:stCxn id="7" idx="0"/>
          </p:cNvCxnSpPr>
          <p:nvPr/>
        </p:nvCxnSpPr>
        <p:spPr>
          <a:xfrm flipV="1">
            <a:off x="1305489" y="3354567"/>
            <a:ext cx="0" cy="3893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A1CACCD-839F-44BE-8CE5-19597E46DE85}"/>
              </a:ext>
            </a:extLst>
          </p:cNvPr>
          <p:cNvCxnSpPr>
            <a:stCxn id="20" idx="4"/>
          </p:cNvCxnSpPr>
          <p:nvPr/>
        </p:nvCxnSpPr>
        <p:spPr>
          <a:xfrm flipH="1">
            <a:off x="1710710" y="4004849"/>
            <a:ext cx="1" cy="273026"/>
          </a:xfrm>
          <a:prstGeom prst="line">
            <a:avLst/>
          </a:prstGeom>
        </p:spPr>
        <p:style>
          <a:lnRef idx="1">
            <a:schemeClr val="accent1"/>
          </a:lnRef>
          <a:fillRef idx="0">
            <a:schemeClr val="accent1"/>
          </a:fillRef>
          <a:effectRef idx="0">
            <a:schemeClr val="accent1"/>
          </a:effectRef>
          <a:fontRef idx="minor">
            <a:schemeClr val="tx1"/>
          </a:fontRef>
        </p:style>
      </p:cxnSp>
      <p:sp>
        <p:nvSpPr>
          <p:cNvPr id="27" name="Flowchart: Connector 26">
            <a:extLst>
              <a:ext uri="{FF2B5EF4-FFF2-40B4-BE49-F238E27FC236}">
                <a16:creationId xmlns:a16="http://schemas.microsoft.com/office/drawing/2014/main" id="{DF7E86FC-04CA-449A-9939-9F3939A715B1}"/>
              </a:ext>
            </a:extLst>
          </p:cNvPr>
          <p:cNvSpPr/>
          <p:nvPr/>
        </p:nvSpPr>
        <p:spPr>
          <a:xfrm>
            <a:off x="2190396" y="3743894"/>
            <a:ext cx="226503" cy="267699"/>
          </a:xfrm>
          <a:prstGeom prst="flowChartConnec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EAB52CE3-9732-4262-82AC-019889F3100E}"/>
              </a:ext>
            </a:extLst>
          </p:cNvPr>
          <p:cNvSpPr txBox="1"/>
          <p:nvPr/>
        </p:nvSpPr>
        <p:spPr>
          <a:xfrm>
            <a:off x="1923056" y="2092737"/>
            <a:ext cx="1113639" cy="954107"/>
          </a:xfrm>
          <a:prstGeom prst="rect">
            <a:avLst/>
          </a:prstGeom>
          <a:noFill/>
        </p:spPr>
        <p:txBody>
          <a:bodyPr wrap="square">
            <a:spAutoFit/>
          </a:bodyPr>
          <a:lstStyle/>
          <a:p>
            <a:r>
              <a:rPr lang="en-GB" sz="1400" dirty="0"/>
              <a:t>Immediate messaging based on insight</a:t>
            </a:r>
          </a:p>
        </p:txBody>
      </p:sp>
      <p:cxnSp>
        <p:nvCxnSpPr>
          <p:cNvPr id="24" name="Straight Connector 23">
            <a:extLst>
              <a:ext uri="{FF2B5EF4-FFF2-40B4-BE49-F238E27FC236}">
                <a16:creationId xmlns:a16="http://schemas.microsoft.com/office/drawing/2014/main" id="{5C7DE5B0-F038-4FF3-8393-2AF3F36C0642}"/>
              </a:ext>
            </a:extLst>
          </p:cNvPr>
          <p:cNvCxnSpPr>
            <a:cxnSpLocks/>
            <a:endCxn id="27" idx="0"/>
          </p:cNvCxnSpPr>
          <p:nvPr/>
        </p:nvCxnSpPr>
        <p:spPr>
          <a:xfrm flipH="1">
            <a:off x="2303648" y="3053593"/>
            <a:ext cx="3324" cy="690301"/>
          </a:xfrm>
          <a:prstGeom prst="line">
            <a:avLst/>
          </a:prstGeom>
        </p:spPr>
        <p:style>
          <a:lnRef idx="1">
            <a:schemeClr val="accent1"/>
          </a:lnRef>
          <a:fillRef idx="0">
            <a:schemeClr val="accent1"/>
          </a:fillRef>
          <a:effectRef idx="0">
            <a:schemeClr val="accent1"/>
          </a:effectRef>
          <a:fontRef idx="minor">
            <a:schemeClr val="tx1"/>
          </a:fontRef>
        </p:style>
      </p:cxnSp>
      <p:sp>
        <p:nvSpPr>
          <p:cNvPr id="39" name="Flowchart: Connector 38">
            <a:extLst>
              <a:ext uri="{FF2B5EF4-FFF2-40B4-BE49-F238E27FC236}">
                <a16:creationId xmlns:a16="http://schemas.microsoft.com/office/drawing/2014/main" id="{F794F67D-9958-4F36-A429-FEF1B3235D97}"/>
              </a:ext>
            </a:extLst>
          </p:cNvPr>
          <p:cNvSpPr/>
          <p:nvPr/>
        </p:nvSpPr>
        <p:spPr>
          <a:xfrm>
            <a:off x="3140771" y="3730691"/>
            <a:ext cx="226503" cy="267699"/>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CED6ED62-E3E7-43DA-A59F-211084F6F731}"/>
              </a:ext>
            </a:extLst>
          </p:cNvPr>
          <p:cNvSpPr txBox="1"/>
          <p:nvPr/>
        </p:nvSpPr>
        <p:spPr>
          <a:xfrm>
            <a:off x="2680744" y="4192429"/>
            <a:ext cx="1164441" cy="1384995"/>
          </a:xfrm>
          <a:prstGeom prst="rect">
            <a:avLst/>
          </a:prstGeom>
          <a:noFill/>
        </p:spPr>
        <p:txBody>
          <a:bodyPr wrap="square">
            <a:spAutoFit/>
          </a:bodyPr>
          <a:lstStyle/>
          <a:p>
            <a:r>
              <a:rPr lang="en-GB" sz="1400" dirty="0"/>
              <a:t>Development of Right Person, Right Care campaign</a:t>
            </a:r>
          </a:p>
          <a:p>
            <a:r>
              <a:rPr lang="en-GB" sz="1400" dirty="0"/>
              <a:t>Spring 2022</a:t>
            </a:r>
          </a:p>
        </p:txBody>
      </p:sp>
      <p:sp>
        <p:nvSpPr>
          <p:cNvPr id="42" name="Flowchart: Connector 41">
            <a:extLst>
              <a:ext uri="{FF2B5EF4-FFF2-40B4-BE49-F238E27FC236}">
                <a16:creationId xmlns:a16="http://schemas.microsoft.com/office/drawing/2014/main" id="{8B78D5A0-D7B6-4F53-BB8F-E38201A74473}"/>
              </a:ext>
            </a:extLst>
          </p:cNvPr>
          <p:cNvSpPr/>
          <p:nvPr/>
        </p:nvSpPr>
        <p:spPr>
          <a:xfrm>
            <a:off x="4130447" y="3736872"/>
            <a:ext cx="226503" cy="267699"/>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44" name="TextBox 43">
            <a:extLst>
              <a:ext uri="{FF2B5EF4-FFF2-40B4-BE49-F238E27FC236}">
                <a16:creationId xmlns:a16="http://schemas.microsoft.com/office/drawing/2014/main" id="{5D69375A-1EC4-4DEE-812F-9F1935F9FB91}"/>
              </a:ext>
            </a:extLst>
          </p:cNvPr>
          <p:cNvSpPr txBox="1"/>
          <p:nvPr/>
        </p:nvSpPr>
        <p:spPr>
          <a:xfrm>
            <a:off x="3578872" y="2099964"/>
            <a:ext cx="1556157" cy="1384995"/>
          </a:xfrm>
          <a:prstGeom prst="rect">
            <a:avLst/>
          </a:prstGeom>
          <a:noFill/>
        </p:spPr>
        <p:txBody>
          <a:bodyPr wrap="square">
            <a:spAutoFit/>
          </a:bodyPr>
          <a:lstStyle/>
          <a:p>
            <a:r>
              <a:rPr lang="en-GB" sz="1400" dirty="0"/>
              <a:t>BMG research lead focus groups with primary care staff and patients on repeat attendance  Summer 2022</a:t>
            </a:r>
          </a:p>
        </p:txBody>
      </p:sp>
      <p:sp>
        <p:nvSpPr>
          <p:cNvPr id="45" name="Flowchart: Connector 44">
            <a:extLst>
              <a:ext uri="{FF2B5EF4-FFF2-40B4-BE49-F238E27FC236}">
                <a16:creationId xmlns:a16="http://schemas.microsoft.com/office/drawing/2014/main" id="{8136EBED-38B2-4119-9A64-437CE426E667}"/>
              </a:ext>
            </a:extLst>
          </p:cNvPr>
          <p:cNvSpPr/>
          <p:nvPr/>
        </p:nvSpPr>
        <p:spPr>
          <a:xfrm>
            <a:off x="5096313" y="3736871"/>
            <a:ext cx="226503" cy="267699"/>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47" name="TextBox 46">
            <a:extLst>
              <a:ext uri="{FF2B5EF4-FFF2-40B4-BE49-F238E27FC236}">
                <a16:creationId xmlns:a16="http://schemas.microsoft.com/office/drawing/2014/main" id="{E5EE8B7B-C56D-4315-BD18-39053D5C635C}"/>
              </a:ext>
            </a:extLst>
          </p:cNvPr>
          <p:cNvSpPr txBox="1"/>
          <p:nvPr/>
        </p:nvSpPr>
        <p:spPr>
          <a:xfrm>
            <a:off x="4802282" y="4257982"/>
            <a:ext cx="1164441" cy="1384995"/>
          </a:xfrm>
          <a:prstGeom prst="rect">
            <a:avLst/>
          </a:prstGeom>
          <a:noFill/>
        </p:spPr>
        <p:txBody>
          <a:bodyPr wrap="square">
            <a:spAutoFit/>
          </a:bodyPr>
          <a:lstStyle/>
          <a:p>
            <a:r>
              <a:rPr lang="en-GB" sz="1400" dirty="0"/>
              <a:t>National GP patient survey published</a:t>
            </a:r>
          </a:p>
          <a:p>
            <a:r>
              <a:rPr lang="en-GB" sz="1400" dirty="0"/>
              <a:t>Summer 2022</a:t>
            </a:r>
          </a:p>
        </p:txBody>
      </p:sp>
      <p:sp>
        <p:nvSpPr>
          <p:cNvPr id="48" name="Flowchart: Connector 47">
            <a:extLst>
              <a:ext uri="{FF2B5EF4-FFF2-40B4-BE49-F238E27FC236}">
                <a16:creationId xmlns:a16="http://schemas.microsoft.com/office/drawing/2014/main" id="{E2EE2C2B-3A67-4CA4-A947-E9969F3AE036}"/>
              </a:ext>
            </a:extLst>
          </p:cNvPr>
          <p:cNvSpPr/>
          <p:nvPr/>
        </p:nvSpPr>
        <p:spPr>
          <a:xfrm>
            <a:off x="5709588" y="3735285"/>
            <a:ext cx="226503" cy="267699"/>
          </a:xfrm>
          <a:prstGeom prst="flowChartConnec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49" name="Flowchart: Connector 48">
            <a:extLst>
              <a:ext uri="{FF2B5EF4-FFF2-40B4-BE49-F238E27FC236}">
                <a16:creationId xmlns:a16="http://schemas.microsoft.com/office/drawing/2014/main" id="{F99B5EF0-956B-4011-9425-E8D0AF0070AB}"/>
              </a:ext>
            </a:extLst>
          </p:cNvPr>
          <p:cNvSpPr/>
          <p:nvPr/>
        </p:nvSpPr>
        <p:spPr>
          <a:xfrm>
            <a:off x="6299521" y="3735285"/>
            <a:ext cx="226503" cy="267699"/>
          </a:xfrm>
          <a:prstGeom prst="flowChartConnec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50" name="TextBox 49">
            <a:extLst>
              <a:ext uri="{FF2B5EF4-FFF2-40B4-BE49-F238E27FC236}">
                <a16:creationId xmlns:a16="http://schemas.microsoft.com/office/drawing/2014/main" id="{A4CB31FA-520B-49AB-9C3D-0832C97DC2D5}"/>
              </a:ext>
            </a:extLst>
          </p:cNvPr>
          <p:cNvSpPr txBox="1"/>
          <p:nvPr/>
        </p:nvSpPr>
        <p:spPr>
          <a:xfrm>
            <a:off x="5505676" y="2116138"/>
            <a:ext cx="1164441" cy="1384995"/>
          </a:xfrm>
          <a:prstGeom prst="rect">
            <a:avLst/>
          </a:prstGeom>
          <a:noFill/>
        </p:spPr>
        <p:txBody>
          <a:bodyPr wrap="square">
            <a:spAutoFit/>
          </a:bodyPr>
          <a:lstStyle/>
          <a:p>
            <a:r>
              <a:rPr lang="en-GB" sz="1400" dirty="0"/>
              <a:t>Right Person, Right Care campaign launch </a:t>
            </a:r>
          </a:p>
          <a:p>
            <a:r>
              <a:rPr lang="en-GB" sz="1400" dirty="0"/>
              <a:t>Summer 2022</a:t>
            </a:r>
          </a:p>
        </p:txBody>
      </p:sp>
      <p:sp>
        <p:nvSpPr>
          <p:cNvPr id="51" name="TextBox 50">
            <a:extLst>
              <a:ext uri="{FF2B5EF4-FFF2-40B4-BE49-F238E27FC236}">
                <a16:creationId xmlns:a16="http://schemas.microsoft.com/office/drawing/2014/main" id="{C0AA83B4-16F1-4356-9658-CD7E26BB0B11}"/>
              </a:ext>
            </a:extLst>
          </p:cNvPr>
          <p:cNvSpPr txBox="1"/>
          <p:nvPr/>
        </p:nvSpPr>
        <p:spPr>
          <a:xfrm>
            <a:off x="6087896" y="4221710"/>
            <a:ext cx="1164441" cy="1600438"/>
          </a:xfrm>
          <a:prstGeom prst="rect">
            <a:avLst/>
          </a:prstGeom>
          <a:noFill/>
        </p:spPr>
        <p:txBody>
          <a:bodyPr wrap="square">
            <a:spAutoFit/>
          </a:bodyPr>
          <a:lstStyle/>
          <a:p>
            <a:r>
              <a:rPr lang="en-GB" sz="1400" dirty="0"/>
              <a:t>Share insight.</a:t>
            </a:r>
          </a:p>
          <a:p>
            <a:r>
              <a:rPr lang="en-GB" sz="1400" dirty="0"/>
              <a:t>Draft GP patient survey action plan</a:t>
            </a:r>
          </a:p>
          <a:p>
            <a:r>
              <a:rPr lang="en-GB" sz="1400" dirty="0"/>
              <a:t>Summer 2022</a:t>
            </a:r>
          </a:p>
        </p:txBody>
      </p:sp>
      <p:sp>
        <p:nvSpPr>
          <p:cNvPr id="52" name="Flowchart: Connector 51">
            <a:extLst>
              <a:ext uri="{FF2B5EF4-FFF2-40B4-BE49-F238E27FC236}">
                <a16:creationId xmlns:a16="http://schemas.microsoft.com/office/drawing/2014/main" id="{9E164990-2828-4771-9810-430FA6CBEF18}"/>
              </a:ext>
            </a:extLst>
          </p:cNvPr>
          <p:cNvSpPr/>
          <p:nvPr/>
        </p:nvSpPr>
        <p:spPr>
          <a:xfrm>
            <a:off x="7038600" y="3738567"/>
            <a:ext cx="226503" cy="273026"/>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53" name="TextBox 52">
            <a:extLst>
              <a:ext uri="{FF2B5EF4-FFF2-40B4-BE49-F238E27FC236}">
                <a16:creationId xmlns:a16="http://schemas.microsoft.com/office/drawing/2014/main" id="{B7C67340-9F3A-426E-9BDB-5C6B33196433}"/>
              </a:ext>
            </a:extLst>
          </p:cNvPr>
          <p:cNvSpPr txBox="1"/>
          <p:nvPr/>
        </p:nvSpPr>
        <p:spPr>
          <a:xfrm>
            <a:off x="6790844" y="2124139"/>
            <a:ext cx="1164441" cy="1169551"/>
          </a:xfrm>
          <a:prstGeom prst="rect">
            <a:avLst/>
          </a:prstGeom>
          <a:noFill/>
        </p:spPr>
        <p:txBody>
          <a:bodyPr wrap="square">
            <a:spAutoFit/>
          </a:bodyPr>
          <a:lstStyle/>
          <a:p>
            <a:r>
              <a:rPr lang="en-GB" sz="1400" dirty="0"/>
              <a:t>Fuller stocktake workshops and PCN plans</a:t>
            </a:r>
          </a:p>
        </p:txBody>
      </p:sp>
      <p:sp>
        <p:nvSpPr>
          <p:cNvPr id="54" name="TextBox 53">
            <a:extLst>
              <a:ext uri="{FF2B5EF4-FFF2-40B4-BE49-F238E27FC236}">
                <a16:creationId xmlns:a16="http://schemas.microsoft.com/office/drawing/2014/main" id="{8507699A-DC1F-422E-A5D3-50F42A9C3A86}"/>
              </a:ext>
            </a:extLst>
          </p:cNvPr>
          <p:cNvSpPr txBox="1"/>
          <p:nvPr/>
        </p:nvSpPr>
        <p:spPr>
          <a:xfrm>
            <a:off x="7606386" y="4150261"/>
            <a:ext cx="1164441" cy="1600438"/>
          </a:xfrm>
          <a:prstGeom prst="rect">
            <a:avLst/>
          </a:prstGeom>
          <a:noFill/>
        </p:spPr>
        <p:txBody>
          <a:bodyPr wrap="square">
            <a:spAutoFit/>
          </a:bodyPr>
          <a:lstStyle/>
          <a:p>
            <a:r>
              <a:rPr lang="en-GB" sz="1400" dirty="0"/>
              <a:t>Insight with PCNs around support requirements</a:t>
            </a:r>
          </a:p>
          <a:p>
            <a:endParaRPr lang="en-GB" sz="1400" dirty="0"/>
          </a:p>
          <a:p>
            <a:r>
              <a:rPr lang="en-GB" sz="1400" dirty="0"/>
              <a:t>Audit autumn 2022</a:t>
            </a:r>
          </a:p>
        </p:txBody>
      </p:sp>
      <p:sp>
        <p:nvSpPr>
          <p:cNvPr id="55" name="Flowchart: Connector 54">
            <a:extLst>
              <a:ext uri="{FF2B5EF4-FFF2-40B4-BE49-F238E27FC236}">
                <a16:creationId xmlns:a16="http://schemas.microsoft.com/office/drawing/2014/main" id="{28B6B675-FEF1-4E84-B07F-B5B71A070155}"/>
              </a:ext>
            </a:extLst>
          </p:cNvPr>
          <p:cNvSpPr/>
          <p:nvPr/>
        </p:nvSpPr>
        <p:spPr>
          <a:xfrm>
            <a:off x="7829074" y="3738935"/>
            <a:ext cx="226503" cy="273026"/>
          </a:xfrm>
          <a:prstGeom prst="flowChartConnector">
            <a:avLst/>
          </a:prstGeom>
          <a:solidFill>
            <a:schemeClr val="accent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56" name="Flowchart: Connector 55">
            <a:extLst>
              <a:ext uri="{FF2B5EF4-FFF2-40B4-BE49-F238E27FC236}">
                <a16:creationId xmlns:a16="http://schemas.microsoft.com/office/drawing/2014/main" id="{8FAFB599-6AC1-45A9-AA26-5D45BFDAEE8E}"/>
              </a:ext>
            </a:extLst>
          </p:cNvPr>
          <p:cNvSpPr/>
          <p:nvPr/>
        </p:nvSpPr>
        <p:spPr>
          <a:xfrm>
            <a:off x="8547043" y="3728882"/>
            <a:ext cx="226503" cy="273026"/>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57" name="TextBox 56">
            <a:extLst>
              <a:ext uri="{FF2B5EF4-FFF2-40B4-BE49-F238E27FC236}">
                <a16:creationId xmlns:a16="http://schemas.microsoft.com/office/drawing/2014/main" id="{EE8324D0-5923-4B0A-8D52-7B431C44F1B1}"/>
              </a:ext>
            </a:extLst>
          </p:cNvPr>
          <p:cNvSpPr txBox="1"/>
          <p:nvPr/>
        </p:nvSpPr>
        <p:spPr>
          <a:xfrm>
            <a:off x="9132231" y="4151985"/>
            <a:ext cx="1164441" cy="1169551"/>
          </a:xfrm>
          <a:prstGeom prst="rect">
            <a:avLst/>
          </a:prstGeom>
          <a:noFill/>
        </p:spPr>
        <p:txBody>
          <a:bodyPr wrap="square">
            <a:spAutoFit/>
          </a:bodyPr>
          <a:lstStyle/>
          <a:p>
            <a:r>
              <a:rPr lang="en-GB" sz="1400" dirty="0"/>
              <a:t>PPG audit </a:t>
            </a:r>
          </a:p>
          <a:p>
            <a:r>
              <a:rPr lang="en-GB" sz="1400" dirty="0"/>
              <a:t>Report due end October 2022 and action plan</a:t>
            </a:r>
          </a:p>
        </p:txBody>
      </p:sp>
      <p:sp>
        <p:nvSpPr>
          <p:cNvPr id="58" name="Flowchart: Connector 57">
            <a:extLst>
              <a:ext uri="{FF2B5EF4-FFF2-40B4-BE49-F238E27FC236}">
                <a16:creationId xmlns:a16="http://schemas.microsoft.com/office/drawing/2014/main" id="{6926AE6A-C195-43F5-9A57-4E7704EF2FC3}"/>
              </a:ext>
            </a:extLst>
          </p:cNvPr>
          <p:cNvSpPr/>
          <p:nvPr/>
        </p:nvSpPr>
        <p:spPr>
          <a:xfrm>
            <a:off x="9397067" y="3739179"/>
            <a:ext cx="226503" cy="273026"/>
          </a:xfrm>
          <a:prstGeom prst="flowChartConnector">
            <a:avLst/>
          </a:prstGeom>
          <a:solidFill>
            <a:schemeClr val="accent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59" name="TextBox 58">
            <a:extLst>
              <a:ext uri="{FF2B5EF4-FFF2-40B4-BE49-F238E27FC236}">
                <a16:creationId xmlns:a16="http://schemas.microsoft.com/office/drawing/2014/main" id="{C7D2FA94-FE23-43B3-8CBF-22BEB7D64258}"/>
              </a:ext>
            </a:extLst>
          </p:cNvPr>
          <p:cNvSpPr txBox="1"/>
          <p:nvPr/>
        </p:nvSpPr>
        <p:spPr>
          <a:xfrm>
            <a:off x="8159108" y="2078120"/>
            <a:ext cx="1164441" cy="1600438"/>
          </a:xfrm>
          <a:prstGeom prst="rect">
            <a:avLst/>
          </a:prstGeom>
          <a:noFill/>
        </p:spPr>
        <p:txBody>
          <a:bodyPr wrap="square">
            <a:spAutoFit/>
          </a:bodyPr>
          <a:lstStyle/>
          <a:p>
            <a:r>
              <a:rPr lang="en-GB" sz="1400" dirty="0"/>
              <a:t>NHS England winter plan submission including comms and engagement</a:t>
            </a:r>
          </a:p>
          <a:p>
            <a:r>
              <a:rPr lang="en-GB" sz="1400" dirty="0"/>
              <a:t>21 October</a:t>
            </a:r>
          </a:p>
        </p:txBody>
      </p:sp>
      <p:cxnSp>
        <p:nvCxnSpPr>
          <p:cNvPr id="2055" name="Straight Connector 2054">
            <a:extLst>
              <a:ext uri="{FF2B5EF4-FFF2-40B4-BE49-F238E27FC236}">
                <a16:creationId xmlns:a16="http://schemas.microsoft.com/office/drawing/2014/main" id="{288CB008-9548-41E2-917B-3FB7429F38E6}"/>
              </a:ext>
            </a:extLst>
          </p:cNvPr>
          <p:cNvCxnSpPr>
            <a:cxnSpLocks/>
            <a:stCxn id="39" idx="4"/>
          </p:cNvCxnSpPr>
          <p:nvPr/>
        </p:nvCxnSpPr>
        <p:spPr>
          <a:xfrm>
            <a:off x="3254023" y="3998390"/>
            <a:ext cx="0" cy="33889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60" name="Straight Connector 2059">
            <a:extLst>
              <a:ext uri="{FF2B5EF4-FFF2-40B4-BE49-F238E27FC236}">
                <a16:creationId xmlns:a16="http://schemas.microsoft.com/office/drawing/2014/main" id="{B96E1267-8F22-4A52-B3A7-03A6CE3C8729}"/>
              </a:ext>
            </a:extLst>
          </p:cNvPr>
          <p:cNvCxnSpPr>
            <a:stCxn id="42" idx="0"/>
            <a:endCxn id="44" idx="2"/>
          </p:cNvCxnSpPr>
          <p:nvPr/>
        </p:nvCxnSpPr>
        <p:spPr>
          <a:xfrm flipH="1" flipV="1">
            <a:off x="4243698" y="3429000"/>
            <a:ext cx="1" cy="307872"/>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30C00A9C-5A6D-48FF-A462-D57CBB6388B4}"/>
              </a:ext>
            </a:extLst>
          </p:cNvPr>
          <p:cNvCxnSpPr>
            <a:cxnSpLocks/>
          </p:cNvCxnSpPr>
          <p:nvPr/>
        </p:nvCxnSpPr>
        <p:spPr>
          <a:xfrm>
            <a:off x="5209564" y="3995304"/>
            <a:ext cx="0" cy="366971"/>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99F7127-47B2-48D3-AEB5-71EBE47D7130}"/>
              </a:ext>
            </a:extLst>
          </p:cNvPr>
          <p:cNvCxnSpPr>
            <a:cxnSpLocks/>
            <a:endCxn id="48" idx="0"/>
          </p:cNvCxnSpPr>
          <p:nvPr/>
        </p:nvCxnSpPr>
        <p:spPr>
          <a:xfrm>
            <a:off x="5807035" y="3196712"/>
            <a:ext cx="15805" cy="538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DA90DBE4-4C8F-4A30-BC7C-A254DD170ABD}"/>
              </a:ext>
            </a:extLst>
          </p:cNvPr>
          <p:cNvCxnSpPr>
            <a:cxnSpLocks/>
          </p:cNvCxnSpPr>
          <p:nvPr/>
        </p:nvCxnSpPr>
        <p:spPr>
          <a:xfrm>
            <a:off x="6412772" y="4003214"/>
            <a:ext cx="0" cy="271626"/>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C5474FF2-7345-4884-8A59-9237D40A4EBB}"/>
              </a:ext>
            </a:extLst>
          </p:cNvPr>
          <p:cNvCxnSpPr>
            <a:cxnSpLocks/>
            <a:endCxn id="52" idx="0"/>
          </p:cNvCxnSpPr>
          <p:nvPr/>
        </p:nvCxnSpPr>
        <p:spPr>
          <a:xfrm>
            <a:off x="7145374" y="3238214"/>
            <a:ext cx="6478" cy="500353"/>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9DC320A-82D9-470E-A880-B75FD4053C22}"/>
              </a:ext>
            </a:extLst>
          </p:cNvPr>
          <p:cNvCxnSpPr>
            <a:cxnSpLocks/>
          </p:cNvCxnSpPr>
          <p:nvPr/>
        </p:nvCxnSpPr>
        <p:spPr>
          <a:xfrm>
            <a:off x="7942325" y="4036181"/>
            <a:ext cx="11682" cy="238659"/>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D90FC9B-4020-405B-BEEC-3E625DDA8779}"/>
              </a:ext>
            </a:extLst>
          </p:cNvPr>
          <p:cNvCxnSpPr>
            <a:cxnSpLocks/>
          </p:cNvCxnSpPr>
          <p:nvPr/>
        </p:nvCxnSpPr>
        <p:spPr>
          <a:xfrm>
            <a:off x="8660294" y="3598467"/>
            <a:ext cx="0" cy="186324"/>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439B1C81-135D-42D8-B2AE-0C04C39D431A}"/>
              </a:ext>
            </a:extLst>
          </p:cNvPr>
          <p:cNvCxnSpPr>
            <a:cxnSpLocks/>
          </p:cNvCxnSpPr>
          <p:nvPr/>
        </p:nvCxnSpPr>
        <p:spPr>
          <a:xfrm flipH="1">
            <a:off x="9513535" y="3995304"/>
            <a:ext cx="5172" cy="259903"/>
          </a:xfrm>
          <a:prstGeom prst="line">
            <a:avLst/>
          </a:prstGeom>
        </p:spPr>
        <p:style>
          <a:lnRef idx="1">
            <a:schemeClr val="accent1"/>
          </a:lnRef>
          <a:fillRef idx="0">
            <a:schemeClr val="accent1"/>
          </a:fillRef>
          <a:effectRef idx="0">
            <a:schemeClr val="accent1"/>
          </a:effectRef>
          <a:fontRef idx="minor">
            <a:schemeClr val="tx1"/>
          </a:fontRef>
        </p:style>
      </p:cxnSp>
      <p:sp>
        <p:nvSpPr>
          <p:cNvPr id="98" name="Flowchart: Connector 97">
            <a:extLst>
              <a:ext uri="{FF2B5EF4-FFF2-40B4-BE49-F238E27FC236}">
                <a16:creationId xmlns:a16="http://schemas.microsoft.com/office/drawing/2014/main" id="{D95DFEBB-FC1D-4F6C-8299-CA374F720EF6}"/>
              </a:ext>
            </a:extLst>
          </p:cNvPr>
          <p:cNvSpPr/>
          <p:nvPr/>
        </p:nvSpPr>
        <p:spPr>
          <a:xfrm>
            <a:off x="987588" y="6202461"/>
            <a:ext cx="226503" cy="267699"/>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99" name="Flowchart: Connector 98">
            <a:extLst>
              <a:ext uri="{FF2B5EF4-FFF2-40B4-BE49-F238E27FC236}">
                <a16:creationId xmlns:a16="http://schemas.microsoft.com/office/drawing/2014/main" id="{356C9393-F4BC-4C37-BF18-B058368263EE}"/>
              </a:ext>
            </a:extLst>
          </p:cNvPr>
          <p:cNvSpPr/>
          <p:nvPr/>
        </p:nvSpPr>
        <p:spPr>
          <a:xfrm>
            <a:off x="4132295" y="6208835"/>
            <a:ext cx="226503" cy="267699"/>
          </a:xfrm>
          <a:prstGeom prst="flowChartConnector">
            <a:avLst/>
          </a:prstGeom>
          <a:solidFill>
            <a:srgbClr val="FFC000"/>
          </a:solidFill>
          <a:ln>
            <a:solidFill>
              <a:schemeClr val="accent4"/>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00" name="Flowchart: Connector 99">
            <a:extLst>
              <a:ext uri="{FF2B5EF4-FFF2-40B4-BE49-F238E27FC236}">
                <a16:creationId xmlns:a16="http://schemas.microsoft.com/office/drawing/2014/main" id="{BA74E35D-8BC3-4AF8-9CA2-8E71B1C74524}"/>
              </a:ext>
            </a:extLst>
          </p:cNvPr>
          <p:cNvSpPr/>
          <p:nvPr/>
        </p:nvSpPr>
        <p:spPr>
          <a:xfrm>
            <a:off x="7038600" y="6202460"/>
            <a:ext cx="226503" cy="267699"/>
          </a:xfrm>
          <a:prstGeom prst="flowChartConnector">
            <a:avLst/>
          </a:prstGeom>
          <a:solidFill>
            <a:schemeClr val="accent6"/>
          </a:solidFill>
          <a:ln>
            <a:solidFill>
              <a:schemeClr val="accent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3868A53E-4925-4271-A8FF-508C089EB5C6}"/>
              </a:ext>
            </a:extLst>
          </p:cNvPr>
          <p:cNvSpPr txBox="1"/>
          <p:nvPr/>
        </p:nvSpPr>
        <p:spPr>
          <a:xfrm>
            <a:off x="1473006" y="6143850"/>
            <a:ext cx="1887786" cy="369332"/>
          </a:xfrm>
          <a:prstGeom prst="rect">
            <a:avLst/>
          </a:prstGeom>
          <a:noFill/>
        </p:spPr>
        <p:txBody>
          <a:bodyPr wrap="square" rtlCol="0">
            <a:spAutoFit/>
          </a:bodyPr>
          <a:lstStyle/>
          <a:p>
            <a:r>
              <a:rPr lang="en-GB" dirty="0"/>
              <a:t>Insight gathering</a:t>
            </a:r>
          </a:p>
        </p:txBody>
      </p:sp>
      <p:sp>
        <p:nvSpPr>
          <p:cNvPr id="102" name="TextBox 101">
            <a:extLst>
              <a:ext uri="{FF2B5EF4-FFF2-40B4-BE49-F238E27FC236}">
                <a16:creationId xmlns:a16="http://schemas.microsoft.com/office/drawing/2014/main" id="{6BFDFE31-688A-449E-B807-CBCC493D78D0}"/>
              </a:ext>
            </a:extLst>
          </p:cNvPr>
          <p:cNvSpPr txBox="1"/>
          <p:nvPr/>
        </p:nvSpPr>
        <p:spPr>
          <a:xfrm>
            <a:off x="4638237" y="6140746"/>
            <a:ext cx="2062315" cy="369332"/>
          </a:xfrm>
          <a:prstGeom prst="rect">
            <a:avLst/>
          </a:prstGeom>
          <a:noFill/>
        </p:spPr>
        <p:txBody>
          <a:bodyPr wrap="square" rtlCol="0">
            <a:spAutoFit/>
          </a:bodyPr>
          <a:lstStyle/>
          <a:p>
            <a:r>
              <a:rPr lang="en-GB" dirty="0"/>
              <a:t>Planning and design</a:t>
            </a:r>
          </a:p>
        </p:txBody>
      </p:sp>
      <p:sp>
        <p:nvSpPr>
          <p:cNvPr id="103" name="TextBox 102">
            <a:extLst>
              <a:ext uri="{FF2B5EF4-FFF2-40B4-BE49-F238E27FC236}">
                <a16:creationId xmlns:a16="http://schemas.microsoft.com/office/drawing/2014/main" id="{35F09EE1-2325-4724-AD2E-05C48E884441}"/>
              </a:ext>
            </a:extLst>
          </p:cNvPr>
          <p:cNvSpPr txBox="1"/>
          <p:nvPr/>
        </p:nvSpPr>
        <p:spPr>
          <a:xfrm>
            <a:off x="7589359" y="6140746"/>
            <a:ext cx="2829768" cy="369332"/>
          </a:xfrm>
          <a:prstGeom prst="rect">
            <a:avLst/>
          </a:prstGeom>
          <a:noFill/>
        </p:spPr>
        <p:txBody>
          <a:bodyPr wrap="square" rtlCol="0">
            <a:spAutoFit/>
          </a:bodyPr>
          <a:lstStyle/>
          <a:p>
            <a:r>
              <a:rPr lang="en-GB" dirty="0"/>
              <a:t>Launch and implementation</a:t>
            </a:r>
          </a:p>
        </p:txBody>
      </p:sp>
    </p:spTree>
    <p:extLst>
      <p:ext uri="{BB962C8B-B14F-4D97-AF65-F5344CB8AC3E}">
        <p14:creationId xmlns:p14="http://schemas.microsoft.com/office/powerpoint/2010/main" val="3228232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39032" y="3018359"/>
            <a:ext cx="10950456" cy="830997"/>
          </a:xfrm>
          <a:prstGeom prst="rect">
            <a:avLst/>
          </a:prstGeom>
          <a:noFill/>
        </p:spPr>
        <p:txBody>
          <a:bodyPr wrap="square" rtlCol="0">
            <a:spAutoFit/>
          </a:bodyPr>
          <a:lstStyle/>
          <a:p>
            <a:r>
              <a:rPr lang="en-GB" sz="3200" b="1" dirty="0">
                <a:solidFill>
                  <a:srgbClr val="00619D"/>
                </a:solidFill>
                <a:latin typeface="Arial" panose="020B0604020202020204" pitchFamily="34" charset="0"/>
                <a:cs typeface="Arial" panose="020B0604020202020204" pitchFamily="34" charset="0"/>
              </a:rPr>
              <a:t>You said, we did</a:t>
            </a:r>
            <a:endParaRPr lang="en-GB" b="1" dirty="0">
              <a:solidFill>
                <a:srgbClr val="00619D"/>
              </a:solidFill>
              <a:latin typeface="Arial" panose="020B0604020202020204" pitchFamily="34" charset="0"/>
              <a:cs typeface="Arial" panose="020B0604020202020204" pitchFamily="34" charset="0"/>
            </a:endParaRPr>
          </a:p>
          <a:p>
            <a:endParaRPr lang="en-GB" sz="1600" b="1" dirty="0">
              <a:solidFill>
                <a:srgbClr val="00619D"/>
              </a:solidFill>
              <a:latin typeface="Arial" panose="020B0604020202020204" pitchFamily="34" charset="0"/>
              <a:cs typeface="Arial" panose="020B0604020202020204" pitchFamily="34" charset="0"/>
            </a:endParaRPr>
          </a:p>
        </p:txBody>
      </p:sp>
      <p:cxnSp>
        <p:nvCxnSpPr>
          <p:cNvPr id="12" name="Straight Connector 11"/>
          <p:cNvCxnSpPr/>
          <p:nvPr/>
        </p:nvCxnSpPr>
        <p:spPr>
          <a:xfrm>
            <a:off x="586451" y="4691605"/>
            <a:ext cx="10803037" cy="0"/>
          </a:xfrm>
          <a:prstGeom prst="line">
            <a:avLst/>
          </a:prstGeom>
          <a:ln w="57150">
            <a:solidFill>
              <a:srgbClr val="CE1884"/>
            </a:solidFill>
          </a:ln>
          <a:effectLst/>
        </p:spPr>
        <p:style>
          <a:lnRef idx="2">
            <a:schemeClr val="accent1"/>
          </a:lnRef>
          <a:fillRef idx="0">
            <a:schemeClr val="accent1"/>
          </a:fillRef>
          <a:effectRef idx="1">
            <a:schemeClr val="accent1"/>
          </a:effectRef>
          <a:fontRef idx="minor">
            <a:schemeClr val="tx1"/>
          </a:fontRef>
        </p:style>
      </p:cxnSp>
      <p:sp>
        <p:nvSpPr>
          <p:cNvPr id="2" name="Rectangle 2">
            <a:extLst>
              <a:ext uri="{FF2B5EF4-FFF2-40B4-BE49-F238E27FC236}">
                <a16:creationId xmlns:a16="http://schemas.microsoft.com/office/drawing/2014/main" id="{F259D8CB-5F44-4CCA-9DAB-6912E9AC78E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1025" name="Picture 11">
            <a:extLst>
              <a:ext uri="{FF2B5EF4-FFF2-40B4-BE49-F238E27FC236}">
                <a16:creationId xmlns:a16="http://schemas.microsoft.com/office/drawing/2014/main" id="{E04A8648-F0DE-4BB6-B782-7ACF218357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613" y="338643"/>
            <a:ext cx="1903165" cy="124206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2C70971-B822-4B58-A513-9594D0040AEB}"/>
              </a:ext>
            </a:extLst>
          </p:cNvPr>
          <p:cNvSpPr>
            <a:spLocks noChangeArrowheads="1"/>
          </p:cNvSpPr>
          <p:nvPr/>
        </p:nvSpPr>
        <p:spPr bwMode="auto">
          <a:xfrm>
            <a:off x="0" y="1047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193855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CD6B83B4635A49A316482072E0D62F" ma:contentTypeVersion="11" ma:contentTypeDescription="Create a new document." ma:contentTypeScope="" ma:versionID="2d36a6785c3ab3b9e6ccc1bc04342ce3">
  <xsd:schema xmlns:xsd="http://www.w3.org/2001/XMLSchema" xmlns:xs="http://www.w3.org/2001/XMLSchema" xmlns:p="http://schemas.microsoft.com/office/2006/metadata/properties" xmlns:ns2="c693007a-bb8d-4ce9-89de-60eabf3d9b07" xmlns:ns3="c8ad5906-4413-43d0-8fb7-34dbc7e5daa8" targetNamespace="http://schemas.microsoft.com/office/2006/metadata/properties" ma:root="true" ma:fieldsID="dbdb81228d8ba98670be96a735ab54aa" ns2:_="" ns3:_="">
    <xsd:import namespace="c693007a-bb8d-4ce9-89de-60eabf3d9b07"/>
    <xsd:import namespace="c8ad5906-4413-43d0-8fb7-34dbc7e5daa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93007a-bb8d-4ce9-89de-60eabf3d9b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ad5906-4413-43d0-8fb7-34dbc7e5daa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adf218d-6d80-4b36-8f76-5d3e98fe07e6}" ma:internalName="TaxCatchAll" ma:showField="CatchAllData" ma:web="c8ad5906-4413-43d0-8fb7-34dbc7e5daa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B69F0F-E355-4C31-AEB0-B389E2AD183A}"/>
</file>

<file path=customXml/itemProps2.xml><?xml version="1.0" encoding="utf-8"?>
<ds:datastoreItem xmlns:ds="http://schemas.openxmlformats.org/officeDocument/2006/customXml" ds:itemID="{4C2FDC28-632E-4FFF-9782-E30FED0CCBAE}"/>
</file>

<file path=docProps/app.xml><?xml version="1.0" encoding="utf-8"?>
<Properties xmlns="http://schemas.openxmlformats.org/officeDocument/2006/extended-properties" xmlns:vt="http://schemas.openxmlformats.org/officeDocument/2006/docPropsVTypes">
  <TotalTime>261</TotalTime>
  <Words>2565</Words>
  <Application>Microsoft Office PowerPoint</Application>
  <PresentationFormat>Widescreen</PresentationFormat>
  <Paragraphs>314</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Trebuchet 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aims</vt:lpstr>
      <vt:lpstr>Research objectives  </vt:lpstr>
      <vt:lpstr>Key findings</vt:lpstr>
      <vt:lpstr>Conclusions and recommendations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BATE, Amanda (NHS LANCASHIRE AND SOUTH CUMBRIA ICB - 02M)</dc:creator>
  <cp:lastModifiedBy>BATE, Amanda (NHS LANCASHIRE AND SOUTH CUMBRIA ICB - 02M)</cp:lastModifiedBy>
  <cp:revision>3</cp:revision>
  <dcterms:created xsi:type="dcterms:W3CDTF">2022-10-13T09:38:13Z</dcterms:created>
  <dcterms:modified xsi:type="dcterms:W3CDTF">2022-10-13T13:59:51Z</dcterms:modified>
</cp:coreProperties>
</file>