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71"/>
  </p:notesMasterIdLst>
  <p:sldIdLst>
    <p:sldId id="1065" r:id="rId7"/>
    <p:sldId id="953" r:id="rId8"/>
    <p:sldId id="1080" r:id="rId9"/>
    <p:sldId id="1142" r:id="rId10"/>
    <p:sldId id="1173" r:id="rId11"/>
    <p:sldId id="1159" r:id="rId12"/>
    <p:sldId id="1174" r:id="rId13"/>
    <p:sldId id="1160" r:id="rId14"/>
    <p:sldId id="1175" r:id="rId15"/>
    <p:sldId id="1135" r:id="rId16"/>
    <p:sldId id="1073" r:id="rId17"/>
    <p:sldId id="919" r:id="rId18"/>
    <p:sldId id="1069" r:id="rId19"/>
    <p:sldId id="1068" r:id="rId20"/>
    <p:sldId id="1071" r:id="rId21"/>
    <p:sldId id="1082" r:id="rId22"/>
    <p:sldId id="1131" r:id="rId23"/>
    <p:sldId id="1083" r:id="rId24"/>
    <p:sldId id="1100" r:id="rId25"/>
    <p:sldId id="1101" r:id="rId26"/>
    <p:sldId id="1172" r:id="rId27"/>
    <p:sldId id="1145" r:id="rId28"/>
    <p:sldId id="1163" r:id="rId29"/>
    <p:sldId id="1164" r:id="rId30"/>
    <p:sldId id="1102" r:id="rId31"/>
    <p:sldId id="1103" r:id="rId32"/>
    <p:sldId id="1146" r:id="rId33"/>
    <p:sldId id="1167" r:id="rId34"/>
    <p:sldId id="1168" r:id="rId35"/>
    <p:sldId id="1105" r:id="rId36"/>
    <p:sldId id="1116" r:id="rId37"/>
    <p:sldId id="1147" r:id="rId38"/>
    <p:sldId id="1170" r:id="rId39"/>
    <p:sldId id="1169" r:id="rId40"/>
    <p:sldId id="1118" r:id="rId41"/>
    <p:sldId id="1119" r:id="rId42"/>
    <p:sldId id="1074" r:id="rId43"/>
    <p:sldId id="966" r:id="rId44"/>
    <p:sldId id="1148" r:id="rId45"/>
    <p:sldId id="1120" r:id="rId46"/>
    <p:sldId id="1112" r:id="rId47"/>
    <p:sldId id="1129" r:id="rId48"/>
    <p:sldId id="1157" r:id="rId49"/>
    <p:sldId id="1149" r:id="rId50"/>
    <p:sldId id="1171" r:id="rId51"/>
    <p:sldId id="1123" r:id="rId52"/>
    <p:sldId id="1121" r:id="rId53"/>
    <p:sldId id="1130" r:id="rId54"/>
    <p:sldId id="1122" r:id="rId55"/>
    <p:sldId id="1150" r:id="rId56"/>
    <p:sldId id="1107" r:id="rId57"/>
    <p:sldId id="1106" r:id="rId58"/>
    <p:sldId id="1151" r:id="rId59"/>
    <p:sldId id="1139" r:id="rId60"/>
    <p:sldId id="1143" r:id="rId61"/>
    <p:sldId id="1140" r:id="rId62"/>
    <p:sldId id="1152" r:id="rId63"/>
    <p:sldId id="1067" r:id="rId64"/>
    <p:sldId id="1124" r:id="rId65"/>
    <p:sldId id="1155" r:id="rId66"/>
    <p:sldId id="1138" r:id="rId67"/>
    <p:sldId id="1108" r:id="rId68"/>
    <p:sldId id="1109" r:id="rId69"/>
    <p:sldId id="1156"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FCFC6"/>
    <a:srgbClr val="66FFCC"/>
    <a:srgbClr val="004600"/>
    <a:srgbClr val="7AE2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6374" autoAdjust="0"/>
  </p:normalViewPr>
  <p:slideViewPr>
    <p:cSldViewPr snapToGrid="0">
      <p:cViewPr varScale="1">
        <p:scale>
          <a:sx n="58" d="100"/>
          <a:sy n="58" d="100"/>
        </p:scale>
        <p:origin x="72" y="1092"/>
      </p:cViewPr>
      <p:guideLst>
        <p:guide orient="horz" pos="2160"/>
        <p:guide pos="3840"/>
      </p:guideLst>
    </p:cSldViewPr>
  </p:slideViewPr>
  <p:outlineViewPr>
    <p:cViewPr>
      <p:scale>
        <a:sx n="33" d="100"/>
        <a:sy n="33" d="100"/>
      </p:scale>
      <p:origin x="0" y="-1494"/>
    </p:cViewPr>
  </p:outlineViewPr>
  <p:notesTextViewPr>
    <p:cViewPr>
      <p:scale>
        <a:sx n="1" d="1"/>
        <a:sy n="1" d="1"/>
      </p:scale>
      <p:origin x="0" y="0"/>
    </p:cViewPr>
  </p:notesTextViewPr>
  <p:sorterViewPr>
    <p:cViewPr varScale="1">
      <p:scale>
        <a:sx n="1" d="1"/>
        <a:sy n="1" d="1"/>
      </p:scale>
      <p:origin x="0" y="-4199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ecile%20graphs%20PET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MSOA%20graph%20PETER.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ve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tboyc\Downloads\New%20figures%20LC%20(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ve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ad.ucl.ac.uk\homei\zctyswi\Documents\Presentations\New%20figures%20LC.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ad.ucl.ac.uk\homei\zctyswi\Documents\Presentations\New%20figures%20LC.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ad.ucl.ac.uk\homei\zctyswi\Documents\Presentations\New%20figures%20LC.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tam\AppData\Local\Temp\ICP%20Data%20Complete%20-%20L&amp;C.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tboyc\Downloads\ICP%20Data%20Complete%20-%20L&amp;C.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Micky.xlsx" TargetMode="External"/><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'Male LE_IMD_19-20'!$B$2</c:f>
              <c:strCache>
                <c:ptCount val="1"/>
                <c:pt idx="0">
                  <c:v>2019</c:v>
                </c:pt>
              </c:strCache>
            </c:strRef>
          </c:tx>
          <c:spPr>
            <a:solidFill>
              <a:schemeClr val="accent6">
                <a:shade val="76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LE_IMD_19-20'!$B$3:$B$12</c:f>
              <c:numCache>
                <c:formatCode>General</c:formatCode>
                <c:ptCount val="10"/>
                <c:pt idx="0">
                  <c:v>74.3</c:v>
                </c:pt>
                <c:pt idx="1">
                  <c:v>76.599999999999994</c:v>
                </c:pt>
                <c:pt idx="2">
                  <c:v>78</c:v>
                </c:pt>
                <c:pt idx="3">
                  <c:v>79.2</c:v>
                </c:pt>
                <c:pt idx="4">
                  <c:v>80.2</c:v>
                </c:pt>
                <c:pt idx="5">
                  <c:v>81</c:v>
                </c:pt>
                <c:pt idx="6">
                  <c:v>81.599999999999994</c:v>
                </c:pt>
                <c:pt idx="7">
                  <c:v>82</c:v>
                </c:pt>
                <c:pt idx="8">
                  <c:v>82.5</c:v>
                </c:pt>
                <c:pt idx="9">
                  <c:v>83.6</c:v>
                </c:pt>
              </c:numCache>
            </c:numRef>
          </c:val>
          <c:extLst>
            <c:ext xmlns:c16="http://schemas.microsoft.com/office/drawing/2014/chart" uri="{C3380CC4-5D6E-409C-BE32-E72D297353CC}">
              <c16:uniqueId val="{00000000-5AF5-4B4B-90C5-D1E9431B3A2B}"/>
            </c:ext>
          </c:extLst>
        </c:ser>
        <c:ser>
          <c:idx val="1"/>
          <c:order val="1"/>
          <c:tx>
            <c:strRef>
              <c:f>'Male LE_IMD_19-20'!$C$2</c:f>
              <c:strCache>
                <c:ptCount val="1"/>
                <c:pt idx="0">
                  <c:v>2020</c:v>
                </c:pt>
              </c:strCache>
            </c:strRef>
          </c:tx>
          <c:spPr>
            <a:solidFill>
              <a:schemeClr val="accent6">
                <a:tint val="77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LE_IMD_19-20'!$C$3:$C$12</c:f>
              <c:numCache>
                <c:formatCode>General</c:formatCode>
                <c:ptCount val="10"/>
                <c:pt idx="0">
                  <c:v>72.400000000000006</c:v>
                </c:pt>
                <c:pt idx="1">
                  <c:v>74.8</c:v>
                </c:pt>
                <c:pt idx="2">
                  <c:v>76.3</c:v>
                </c:pt>
                <c:pt idx="3">
                  <c:v>77.7</c:v>
                </c:pt>
                <c:pt idx="4">
                  <c:v>78.900000000000006</c:v>
                </c:pt>
                <c:pt idx="5">
                  <c:v>79.7</c:v>
                </c:pt>
                <c:pt idx="6">
                  <c:v>80.3</c:v>
                </c:pt>
                <c:pt idx="7">
                  <c:v>80.900000000000006</c:v>
                </c:pt>
                <c:pt idx="8">
                  <c:v>81.5</c:v>
                </c:pt>
                <c:pt idx="9">
                  <c:v>82.6</c:v>
                </c:pt>
              </c:numCache>
            </c:numRef>
          </c:val>
          <c:extLst>
            <c:ext xmlns:c16="http://schemas.microsoft.com/office/drawing/2014/chart" uri="{C3380CC4-5D6E-409C-BE32-E72D297353CC}">
              <c16:uniqueId val="{00000001-5AF5-4B4B-90C5-D1E9431B3A2B}"/>
            </c:ext>
          </c:extLst>
        </c:ser>
        <c:dLbls>
          <c:showLegendKey val="0"/>
          <c:showVal val="0"/>
          <c:showCatName val="0"/>
          <c:showSerName val="0"/>
          <c:showPercent val="0"/>
          <c:showBubbleSize val="0"/>
        </c:dLbls>
        <c:gapWidth val="219"/>
        <c:overlap val="-27"/>
        <c:axId val="1055429823"/>
        <c:axId val="1055419423"/>
      </c:barChart>
      <c:catAx>
        <c:axId val="105542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19423"/>
        <c:crosses val="autoZero"/>
        <c:auto val="1"/>
        <c:lblAlgn val="ctr"/>
        <c:lblOffset val="100"/>
        <c:noMultiLvlLbl val="0"/>
      </c:catAx>
      <c:valAx>
        <c:axId val="1055419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Wyre!$E$1</c:f>
              <c:strCache>
                <c:ptCount val="1"/>
                <c:pt idx="0">
                  <c:v>Value</c:v>
                </c:pt>
              </c:strCache>
            </c:strRef>
          </c:tx>
          <c:spPr>
            <a:solidFill>
              <a:schemeClr val="accent6">
                <a:shade val="76000"/>
              </a:schemeClr>
            </a:solidFill>
            <a:ln>
              <a:noFill/>
            </a:ln>
            <a:effectLst/>
          </c:spPr>
          <c:invertIfNegative val="0"/>
          <c:cat>
            <c:strRef>
              <c:f>Wyre!$D$2:$D$26</c:f>
              <c:strCache>
                <c:ptCount val="25"/>
                <c:pt idx="0">
                  <c:v>Pilling</c:v>
                </c:pt>
                <c:pt idx="1">
                  <c:v>Victoria &amp; Norcross</c:v>
                </c:pt>
                <c:pt idx="2">
                  <c:v>Hardhorn with High Cross</c:v>
                </c:pt>
                <c:pt idx="3">
                  <c:v>Carleton</c:v>
                </c:pt>
                <c:pt idx="4">
                  <c:v>Brock with Catterall</c:v>
                </c:pt>
                <c:pt idx="5">
                  <c:v>Great Eccleston</c:v>
                </c:pt>
                <c:pt idx="6">
                  <c:v>Stanah</c:v>
                </c:pt>
                <c:pt idx="7">
                  <c:v>Tithebarn</c:v>
                </c:pt>
                <c:pt idx="8">
                  <c:v>Marsh Mill</c:v>
                </c:pt>
                <c:pt idx="9">
                  <c:v>Garstang</c:v>
                </c:pt>
                <c:pt idx="10">
                  <c:v>Wyresdale</c:v>
                </c:pt>
                <c:pt idx="11">
                  <c:v>Park</c:v>
                </c:pt>
                <c:pt idx="12">
                  <c:v>Breck</c:v>
                </c:pt>
                <c:pt idx="13">
                  <c:v>Wyre</c:v>
                </c:pt>
                <c:pt idx="14">
                  <c:v>Preesall</c:v>
                </c:pt>
                <c:pt idx="15">
                  <c:v>Bourne</c:v>
                </c:pt>
                <c:pt idx="16">
                  <c:v>Calder</c:v>
                </c:pt>
                <c:pt idx="17">
                  <c:v>Hambleton &amp; Stalmine</c:v>
                </c:pt>
                <c:pt idx="18">
                  <c:v>Cleveleys Park</c:v>
                </c:pt>
                <c:pt idx="19">
                  <c:v>Jubilee</c:v>
                </c:pt>
                <c:pt idx="20">
                  <c:v>Warren</c:v>
                </c:pt>
                <c:pt idx="21">
                  <c:v>Rossall</c:v>
                </c:pt>
                <c:pt idx="22">
                  <c:v>Mount</c:v>
                </c:pt>
                <c:pt idx="23">
                  <c:v>Pharos</c:v>
                </c:pt>
                <c:pt idx="24">
                  <c:v>Pheasant's Wood*</c:v>
                </c:pt>
              </c:strCache>
            </c:strRef>
          </c:cat>
          <c:val>
            <c:numRef>
              <c:f>Wyre!$E$2:$E$26</c:f>
              <c:numCache>
                <c:formatCode>0</c:formatCode>
                <c:ptCount val="25"/>
                <c:pt idx="0">
                  <c:v>86.890199999999993</c:v>
                </c:pt>
                <c:pt idx="1">
                  <c:v>86.584500000000006</c:v>
                </c:pt>
                <c:pt idx="2">
                  <c:v>85.809200000000004</c:v>
                </c:pt>
                <c:pt idx="3">
                  <c:v>85.644499999999994</c:v>
                </c:pt>
                <c:pt idx="4">
                  <c:v>85.5167</c:v>
                </c:pt>
                <c:pt idx="5">
                  <c:v>84.977400000000003</c:v>
                </c:pt>
                <c:pt idx="6">
                  <c:v>84.470100000000002</c:v>
                </c:pt>
                <c:pt idx="7">
                  <c:v>84.251800000000003</c:v>
                </c:pt>
                <c:pt idx="8">
                  <c:v>84.115600000000001</c:v>
                </c:pt>
                <c:pt idx="9">
                  <c:v>83.366900000000001</c:v>
                </c:pt>
                <c:pt idx="10">
                  <c:v>83.027000000000001</c:v>
                </c:pt>
                <c:pt idx="11">
                  <c:v>82.980999999999995</c:v>
                </c:pt>
                <c:pt idx="12">
                  <c:v>82.625799999999998</c:v>
                </c:pt>
                <c:pt idx="13">
                  <c:v>82.352260525770205</c:v>
                </c:pt>
                <c:pt idx="14">
                  <c:v>82.266800000000003</c:v>
                </c:pt>
                <c:pt idx="15">
                  <c:v>81.479900000000001</c:v>
                </c:pt>
                <c:pt idx="16">
                  <c:v>81.446799999999996</c:v>
                </c:pt>
                <c:pt idx="17">
                  <c:v>81.021500000000003</c:v>
                </c:pt>
                <c:pt idx="18">
                  <c:v>80.944999999999993</c:v>
                </c:pt>
                <c:pt idx="19">
                  <c:v>80.393900000000002</c:v>
                </c:pt>
                <c:pt idx="20">
                  <c:v>80.224599999999995</c:v>
                </c:pt>
                <c:pt idx="21">
                  <c:v>79.948499999999996</c:v>
                </c:pt>
                <c:pt idx="22">
                  <c:v>79.478899999999996</c:v>
                </c:pt>
                <c:pt idx="23">
                  <c:v>74.485299999999995</c:v>
                </c:pt>
              </c:numCache>
            </c:numRef>
          </c:val>
          <c:extLst>
            <c:ext xmlns:c16="http://schemas.microsoft.com/office/drawing/2014/chart" uri="{C3380CC4-5D6E-409C-BE32-E72D297353CC}">
              <c16:uniqueId val="{00000000-C375-4BA4-B7E5-BB010C320FD5}"/>
            </c:ext>
          </c:extLst>
        </c:ser>
        <c:dLbls>
          <c:showLegendKey val="0"/>
          <c:showVal val="0"/>
          <c:showCatName val="0"/>
          <c:showSerName val="0"/>
          <c:showPercent val="0"/>
          <c:showBubbleSize val="0"/>
        </c:dLbls>
        <c:gapWidth val="219"/>
        <c:overlap val="-27"/>
        <c:axId val="352435183"/>
        <c:axId val="352428943"/>
      </c:barChart>
      <c:lineChart>
        <c:grouping val="standard"/>
        <c:varyColors val="0"/>
        <c:ser>
          <c:idx val="1"/>
          <c:order val="1"/>
          <c:tx>
            <c:strRef>
              <c:f>Wyre!$F$1</c:f>
              <c:strCache>
                <c:ptCount val="1"/>
                <c:pt idx="0">
                  <c:v>England</c:v>
                </c:pt>
              </c:strCache>
            </c:strRef>
          </c:tx>
          <c:spPr>
            <a:ln w="38100" cap="rnd">
              <a:solidFill>
                <a:schemeClr val="accent1"/>
              </a:solidFill>
              <a:round/>
            </a:ln>
            <a:effectLst/>
          </c:spPr>
          <c:marker>
            <c:symbol val="none"/>
          </c:marker>
          <c:cat>
            <c:strRef>
              <c:f>Wyre!$D$2:$D$26</c:f>
              <c:strCache>
                <c:ptCount val="25"/>
                <c:pt idx="0">
                  <c:v>Pilling</c:v>
                </c:pt>
                <c:pt idx="1">
                  <c:v>Victoria &amp; Norcross</c:v>
                </c:pt>
                <c:pt idx="2">
                  <c:v>Hardhorn with High Cross</c:v>
                </c:pt>
                <c:pt idx="3">
                  <c:v>Carleton</c:v>
                </c:pt>
                <c:pt idx="4">
                  <c:v>Brock with Catterall</c:v>
                </c:pt>
                <c:pt idx="5">
                  <c:v>Great Eccleston</c:v>
                </c:pt>
                <c:pt idx="6">
                  <c:v>Stanah</c:v>
                </c:pt>
                <c:pt idx="7">
                  <c:v>Tithebarn</c:v>
                </c:pt>
                <c:pt idx="8">
                  <c:v>Marsh Mill</c:v>
                </c:pt>
                <c:pt idx="9">
                  <c:v>Garstang</c:v>
                </c:pt>
                <c:pt idx="10">
                  <c:v>Wyresdale</c:v>
                </c:pt>
                <c:pt idx="11">
                  <c:v>Park</c:v>
                </c:pt>
                <c:pt idx="12">
                  <c:v>Breck</c:v>
                </c:pt>
                <c:pt idx="13">
                  <c:v>Wyre</c:v>
                </c:pt>
                <c:pt idx="14">
                  <c:v>Preesall</c:v>
                </c:pt>
                <c:pt idx="15">
                  <c:v>Bourne</c:v>
                </c:pt>
                <c:pt idx="16">
                  <c:v>Calder</c:v>
                </c:pt>
                <c:pt idx="17">
                  <c:v>Hambleton &amp; Stalmine</c:v>
                </c:pt>
                <c:pt idx="18">
                  <c:v>Cleveleys Park</c:v>
                </c:pt>
                <c:pt idx="19">
                  <c:v>Jubilee</c:v>
                </c:pt>
                <c:pt idx="20">
                  <c:v>Warren</c:v>
                </c:pt>
                <c:pt idx="21">
                  <c:v>Rossall</c:v>
                </c:pt>
                <c:pt idx="22">
                  <c:v>Mount</c:v>
                </c:pt>
                <c:pt idx="23">
                  <c:v>Pharos</c:v>
                </c:pt>
                <c:pt idx="24">
                  <c:v>Pheasant's Wood*</c:v>
                </c:pt>
              </c:strCache>
            </c:strRef>
          </c:cat>
          <c:val>
            <c:numRef>
              <c:f>Wyre!$F$2:$F$26</c:f>
              <c:numCache>
                <c:formatCode>0</c:formatCode>
                <c:ptCount val="25"/>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pt idx="19">
                  <c:v>83.249040210000004</c:v>
                </c:pt>
                <c:pt idx="20">
                  <c:v>83.249040210000004</c:v>
                </c:pt>
                <c:pt idx="21">
                  <c:v>83.249040210000004</c:v>
                </c:pt>
                <c:pt idx="22">
                  <c:v>83.249040210000004</c:v>
                </c:pt>
                <c:pt idx="23">
                  <c:v>83.249040210000004</c:v>
                </c:pt>
                <c:pt idx="24">
                  <c:v>83.249040210000004</c:v>
                </c:pt>
              </c:numCache>
            </c:numRef>
          </c:val>
          <c:smooth val="0"/>
          <c:extLst>
            <c:ext xmlns:c16="http://schemas.microsoft.com/office/drawing/2014/chart" uri="{C3380CC4-5D6E-409C-BE32-E72D297353CC}">
              <c16:uniqueId val="{00000001-C375-4BA4-B7E5-BB010C320FD5}"/>
            </c:ext>
          </c:extLst>
        </c:ser>
        <c:dLbls>
          <c:showLegendKey val="0"/>
          <c:showVal val="0"/>
          <c:showCatName val="0"/>
          <c:showSerName val="0"/>
          <c:showPercent val="0"/>
          <c:showBubbleSize val="0"/>
        </c:dLbls>
        <c:marker val="1"/>
        <c:smooth val="0"/>
        <c:axId val="352435183"/>
        <c:axId val="352428943"/>
      </c:lineChart>
      <c:catAx>
        <c:axId val="35243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28943"/>
        <c:crosses val="autoZero"/>
        <c:auto val="1"/>
        <c:lblAlgn val="ctr"/>
        <c:lblOffset val="100"/>
        <c:noMultiLvlLbl val="0"/>
      </c:catAx>
      <c:valAx>
        <c:axId val="352428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3518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6.6580927384076991E-2"/>
          <c:y val="0.15580592117546638"/>
          <c:w val="0.90286351706036749"/>
          <c:h val="0.6675975751569122"/>
        </c:manualLayout>
      </c:layout>
      <c:barChart>
        <c:barDir val="col"/>
        <c:grouping val="clustered"/>
        <c:varyColors val="0"/>
        <c:ser>
          <c:idx val="0"/>
          <c:order val="0"/>
          <c:tx>
            <c:strRef>
              <c:f>'Compare_areas-1'!$M$27</c:f>
              <c:strCache>
                <c:ptCount val="1"/>
                <c:pt idx="0">
                  <c:v>Males</c:v>
                </c:pt>
              </c:strCache>
            </c:strRef>
          </c:tx>
          <c:spPr>
            <a:solidFill>
              <a:schemeClr val="accent6">
                <a:shade val="76000"/>
              </a:schemeClr>
            </a:solidFill>
            <a:ln>
              <a:noFill/>
            </a:ln>
            <a:effectLst/>
          </c:spPr>
          <c:invertIfNegative val="0"/>
          <c:cat>
            <c:strRef>
              <c:f>'Compare_areas-1'!$F$28:$F$31</c:f>
              <c:strCache>
                <c:ptCount val="4"/>
                <c:pt idx="0">
                  <c:v>Cumbria</c:v>
                </c:pt>
                <c:pt idx="1">
                  <c:v>Lancashire</c:v>
                </c:pt>
                <c:pt idx="2">
                  <c:v>Blackburn with Darwen</c:v>
                </c:pt>
                <c:pt idx="3">
                  <c:v>Blackpool</c:v>
                </c:pt>
              </c:strCache>
            </c:strRef>
          </c:cat>
          <c:val>
            <c:numRef>
              <c:f>'Compare_areas-1'!$M$28:$M$31</c:f>
              <c:numCache>
                <c:formatCode>General</c:formatCode>
                <c:ptCount val="4"/>
                <c:pt idx="0">
                  <c:v>8.5</c:v>
                </c:pt>
                <c:pt idx="1">
                  <c:v>10.3</c:v>
                </c:pt>
                <c:pt idx="2">
                  <c:v>10.5</c:v>
                </c:pt>
                <c:pt idx="3">
                  <c:v>13.4</c:v>
                </c:pt>
              </c:numCache>
            </c:numRef>
          </c:val>
          <c:extLst>
            <c:ext xmlns:c16="http://schemas.microsoft.com/office/drawing/2014/chart" uri="{C3380CC4-5D6E-409C-BE32-E72D297353CC}">
              <c16:uniqueId val="{00000000-699C-46BC-8DD8-845F82CB4D39}"/>
            </c:ext>
          </c:extLst>
        </c:ser>
        <c:ser>
          <c:idx val="1"/>
          <c:order val="1"/>
          <c:tx>
            <c:strRef>
              <c:f>'Compare_areas-1'!$P$27</c:f>
              <c:strCache>
                <c:ptCount val="1"/>
                <c:pt idx="0">
                  <c:v>Females</c:v>
                </c:pt>
              </c:strCache>
            </c:strRef>
          </c:tx>
          <c:spPr>
            <a:solidFill>
              <a:schemeClr val="accent6">
                <a:tint val="77000"/>
              </a:schemeClr>
            </a:solidFill>
            <a:ln>
              <a:noFill/>
            </a:ln>
            <a:effectLst/>
          </c:spPr>
          <c:invertIfNegative val="0"/>
          <c:val>
            <c:numRef>
              <c:f>'Compare_areas-1'!$P$28:$P$31</c:f>
              <c:numCache>
                <c:formatCode>General</c:formatCode>
                <c:ptCount val="4"/>
                <c:pt idx="0">
                  <c:v>8</c:v>
                </c:pt>
                <c:pt idx="1">
                  <c:v>7.8</c:v>
                </c:pt>
                <c:pt idx="2">
                  <c:v>9.8000000000000007</c:v>
                </c:pt>
                <c:pt idx="3">
                  <c:v>10.9</c:v>
                </c:pt>
              </c:numCache>
            </c:numRef>
          </c:val>
          <c:extLst>
            <c:ext xmlns:c16="http://schemas.microsoft.com/office/drawing/2014/chart" uri="{C3380CC4-5D6E-409C-BE32-E72D297353CC}">
              <c16:uniqueId val="{00000001-699C-46BC-8DD8-845F82CB4D39}"/>
            </c:ext>
          </c:extLst>
        </c:ser>
        <c:dLbls>
          <c:showLegendKey val="0"/>
          <c:showVal val="0"/>
          <c:showCatName val="0"/>
          <c:showSerName val="0"/>
          <c:showPercent val="0"/>
          <c:showBubbleSize val="0"/>
        </c:dLbls>
        <c:gapWidth val="219"/>
        <c:overlap val="-27"/>
        <c:axId val="973089008"/>
        <c:axId val="973088024"/>
      </c:barChart>
      <c:catAx>
        <c:axId val="9730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8024"/>
        <c:crosses val="autoZero"/>
        <c:auto val="1"/>
        <c:lblAlgn val="ctr"/>
        <c:lblOffset val="100"/>
        <c:noMultiLvlLbl val="0"/>
      </c:catAx>
      <c:valAx>
        <c:axId val="97308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2000" b="1" dirty="0"/>
                  <a:t>Difference in </a:t>
                </a:r>
              </a:p>
              <a:p>
                <a:pPr>
                  <a:defRPr sz="1600" b="1"/>
                </a:pPr>
                <a:r>
                  <a:rPr lang="en-GB" sz="2000" b="1" dirty="0"/>
                  <a:t>years of life</a:t>
                </a:r>
              </a:p>
            </c:rich>
          </c:tx>
          <c:layout>
            <c:manualLayout>
              <c:xMode val="edge"/>
              <c:yMode val="edge"/>
              <c:x val="2.7777777777777779E-3"/>
              <c:y val="8.1867891513560838E-3"/>
            </c:manualLayout>
          </c:layout>
          <c:overlay val="0"/>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9008"/>
        <c:crosses val="autoZero"/>
        <c:crossBetween val="between"/>
        <c:majorUnit val="5"/>
      </c:valAx>
      <c:spPr>
        <a:noFill/>
        <a:ln>
          <a:noFill/>
        </a:ln>
        <a:effectLst/>
      </c:spPr>
    </c:plotArea>
    <c:legend>
      <c:legendPos val="b"/>
      <c:layout>
        <c:manualLayout>
          <c:xMode val="edge"/>
          <c:yMode val="edge"/>
          <c:x val="0.35895852237801135"/>
          <c:y val="6.8032610093063994E-2"/>
          <c:w val="0.32669252310004004"/>
          <c:h val="6.83715459619350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Mortality ratio</a:t>
            </a:r>
          </a:p>
        </c:rich>
      </c:tx>
      <c:layout>
        <c:manualLayout>
          <c:xMode val="edge"/>
          <c:yMode val="edge"/>
          <c:x val="2.2985564304461932E-3"/>
          <c:y val="2.3148148148148147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5940077533209812E-2"/>
          <c:y val="7.8680973873695714E-2"/>
          <c:w val="0.95172203239859654"/>
          <c:h val="0.7719036195005069"/>
        </c:manualLayout>
      </c:layout>
      <c:barChart>
        <c:barDir val="col"/>
        <c:grouping val="clustered"/>
        <c:varyColors val="0"/>
        <c:ser>
          <c:idx val="0"/>
          <c:order val="0"/>
          <c:tx>
            <c:strRef>
              <c:f>'SMR deciles quintiles'!$AZ$225</c:f>
              <c:strCache>
                <c:ptCount val="1"/>
                <c:pt idx="0">
                  <c:v>Deciles</c:v>
                </c:pt>
              </c:strCache>
            </c:strRef>
          </c:tx>
          <c:spPr>
            <a:solidFill>
              <a:schemeClr val="accent6">
                <a:lumMod val="75000"/>
              </a:schemeClr>
            </a:solidFill>
            <a:ln>
              <a:noFill/>
            </a:ln>
            <a:effectLst/>
          </c:spPr>
          <c:invertIfNegative val="0"/>
          <c:trendline>
            <c:spPr>
              <a:ln w="19050" cap="rnd">
                <a:solidFill>
                  <a:schemeClr val="accent6">
                    <a:lumMod val="75000"/>
                  </a:schemeClr>
                </a:solidFill>
                <a:prstDash val="solid"/>
              </a:ln>
              <a:effectLst/>
            </c:spPr>
            <c:trendlineType val="poly"/>
            <c:order val="2"/>
            <c:dispRSqr val="0"/>
            <c:dispEq val="0"/>
          </c:trendline>
          <c:cat>
            <c:numRef>
              <c:f>'SMR deciles quintiles'!$AZ$226:$AZ$235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'SMR deciles quintiles'!$BQ$226:$BQ$235</c:f>
              <c:numCache>
                <c:formatCode>0.00</c:formatCode>
                <c:ptCount val="10"/>
                <c:pt idx="0">
                  <c:v>1.5940044505171771</c:v>
                </c:pt>
                <c:pt idx="1">
                  <c:v>1.5523677291089821</c:v>
                </c:pt>
                <c:pt idx="2">
                  <c:v>1.3760292990467993</c:v>
                </c:pt>
                <c:pt idx="3">
                  <c:v>1.1164629133854718</c:v>
                </c:pt>
                <c:pt idx="4">
                  <c:v>1.0010632704001428</c:v>
                </c:pt>
                <c:pt idx="5">
                  <c:v>0.93015635662692675</c:v>
                </c:pt>
                <c:pt idx="6">
                  <c:v>0.86582778575268338</c:v>
                </c:pt>
                <c:pt idx="7">
                  <c:v>0.74606135551928909</c:v>
                </c:pt>
                <c:pt idx="8">
                  <c:v>0.82856046372165904</c:v>
                </c:pt>
                <c:pt idx="9">
                  <c:v>0.64256654421146187</c:v>
                </c:pt>
              </c:numCache>
            </c:numRef>
          </c:val>
          <c:extLst>
            <c:ext xmlns:c16="http://schemas.microsoft.com/office/drawing/2014/chart" uri="{C3380CC4-5D6E-409C-BE32-E72D297353CC}">
              <c16:uniqueId val="{00000001-AF87-4308-A83F-C3E97002A8C3}"/>
            </c:ext>
          </c:extLst>
        </c:ser>
        <c:dLbls>
          <c:showLegendKey val="0"/>
          <c:showVal val="0"/>
          <c:showCatName val="0"/>
          <c:showSerName val="0"/>
          <c:showPercent val="0"/>
          <c:showBubbleSize val="0"/>
        </c:dLbls>
        <c:gapWidth val="150"/>
        <c:axId val="2009163423"/>
        <c:axId val="2009161759"/>
      </c:barChart>
      <c:cat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decile</a:t>
                </a:r>
              </a:p>
            </c:rich>
          </c:tx>
          <c:layout>
            <c:manualLayout>
              <c:xMode val="edge"/>
              <c:yMode val="edge"/>
              <c:x val="0.44719008519533809"/>
              <c:y val="0.9504823927708044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At val="1"/>
        <c:auto val="1"/>
        <c:lblAlgn val="ctr"/>
        <c:lblOffset val="100"/>
        <c:tickMarkSkip val="1"/>
        <c:noMultiLvlLbl val="0"/>
      </c:catAx>
      <c:valAx>
        <c:axId val="2009161759"/>
        <c:scaling>
          <c:orientation val="minMax"/>
          <c:max val="1.7500000000000002"/>
          <c:min val="0.5"/>
        </c:scaling>
        <c:delete val="0"/>
        <c:axPos val="l"/>
        <c:majorGridlines>
          <c:spPr>
            <a:ln w="9525" cap="flat" cmpd="sng" algn="ctr">
              <a:noFill/>
              <a:round/>
            </a:ln>
            <a:effectLst/>
          </c:spPr>
        </c:majorGridlines>
        <c:minorGridlines>
          <c:spPr>
            <a:ln w="9525" cap="flat" cmpd="sng" algn="ctr">
              <a:solidFill>
                <a:schemeClr val="tx1">
                  <a:lumMod val="25000"/>
                  <a:lumOff val="75000"/>
                </a:schemeClr>
              </a:solidFill>
              <a:round/>
            </a:ln>
            <a:effectLst/>
          </c:spPr>
        </c:minorGridlines>
        <c:numFmt formatCode="0.00"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Mortality ratio</a:t>
            </a:r>
          </a:p>
        </c:rich>
      </c:tx>
      <c:layout>
        <c:manualLayout>
          <c:xMode val="edge"/>
          <c:yMode val="edge"/>
          <c:x val="2.4351720141193824E-2"/>
          <c:y val="0"/>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691470991673246E-2"/>
          <c:y val="5.8817789451461031E-2"/>
          <c:w val="0.92773198853425731"/>
          <c:h val="0.85060276213665487"/>
        </c:manualLayout>
      </c:layout>
      <c:scatterChart>
        <c:scatterStyle val="lineMarker"/>
        <c:varyColors val="0"/>
        <c:ser>
          <c:idx val="0"/>
          <c:order val="0"/>
          <c:tx>
            <c:strRef>
              <c:f>'SMR deciles quintiles'!$BP$4</c:f>
              <c:strCache>
                <c:ptCount val="1"/>
                <c:pt idx="0">
                  <c:v>Mortality ratio</c:v>
                </c:pt>
              </c:strCache>
            </c:strRef>
          </c:tx>
          <c:spPr>
            <a:ln w="25400" cap="rnd">
              <a:noFill/>
              <a:round/>
            </a:ln>
            <a:effectLst/>
          </c:spPr>
          <c:marker>
            <c:symbol val="circle"/>
            <c:size val="5"/>
            <c:spPr>
              <a:solidFill>
                <a:schemeClr val="accent6">
                  <a:lumMod val="75000"/>
                </a:schemeClr>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7119340170606178E-2"/>
                  <c:y val="-0.36408162633963825"/>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'SMR deciles quintiles'!$CB$7:$CB$223</c:f>
              <c:numCache>
                <c:formatCode>General</c:formatCode>
                <c:ptCount val="217"/>
                <c:pt idx="0">
                  <c:v>86.903303699999995</c:v>
                </c:pt>
                <c:pt idx="1">
                  <c:v>82.707981599999997</c:v>
                </c:pt>
                <c:pt idx="2">
                  <c:v>75.212543640000007</c:v>
                </c:pt>
                <c:pt idx="3">
                  <c:v>72.921562840000007</c:v>
                </c:pt>
                <c:pt idx="4">
                  <c:v>71.75622697</c:v>
                </c:pt>
                <c:pt idx="5">
                  <c:v>64.541673079999995</c:v>
                </c:pt>
                <c:pt idx="6">
                  <c:v>63.816601890000001</c:v>
                </c:pt>
                <c:pt idx="7">
                  <c:v>59.282935930000001</c:v>
                </c:pt>
                <c:pt idx="8">
                  <c:v>59.264915209999998</c:v>
                </c:pt>
                <c:pt idx="9">
                  <c:v>58.576330409999997</c:v>
                </c:pt>
                <c:pt idx="10">
                  <c:v>58.313612730000003</c:v>
                </c:pt>
                <c:pt idx="11">
                  <c:v>57.21346106</c:v>
                </c:pt>
                <c:pt idx="12">
                  <c:v>55.71404527</c:v>
                </c:pt>
                <c:pt idx="13">
                  <c:v>53.69752372</c:v>
                </c:pt>
                <c:pt idx="14">
                  <c:v>52.791559360000001</c:v>
                </c:pt>
                <c:pt idx="15">
                  <c:v>52.273527919999999</c:v>
                </c:pt>
                <c:pt idx="16">
                  <c:v>52.031346079999999</c:v>
                </c:pt>
                <c:pt idx="17">
                  <c:v>51.48993935</c:v>
                </c:pt>
                <c:pt idx="18">
                  <c:v>51.462023569999999</c:v>
                </c:pt>
                <c:pt idx="19">
                  <c:v>51.443812909999998</c:v>
                </c:pt>
                <c:pt idx="20">
                  <c:v>50.992917919999996</c:v>
                </c:pt>
                <c:pt idx="21">
                  <c:v>50.669549269999997</c:v>
                </c:pt>
                <c:pt idx="22">
                  <c:v>49.235739729999999</c:v>
                </c:pt>
                <c:pt idx="23">
                  <c:v>49.070916920000002</c:v>
                </c:pt>
                <c:pt idx="24">
                  <c:v>48.217332519999999</c:v>
                </c:pt>
                <c:pt idx="25">
                  <c:v>48.067162400000001</c:v>
                </c:pt>
                <c:pt idx="26">
                  <c:v>46.326109930000001</c:v>
                </c:pt>
                <c:pt idx="27">
                  <c:v>45.582861280000003</c:v>
                </c:pt>
                <c:pt idx="28">
                  <c:v>45.143830639999997</c:v>
                </c:pt>
                <c:pt idx="29">
                  <c:v>45.038597129999999</c:v>
                </c:pt>
                <c:pt idx="30">
                  <c:v>44.141701019999999</c:v>
                </c:pt>
                <c:pt idx="31">
                  <c:v>43.689910079999997</c:v>
                </c:pt>
                <c:pt idx="32">
                  <c:v>43.297285189999997</c:v>
                </c:pt>
                <c:pt idx="33">
                  <c:v>42.392158299999998</c:v>
                </c:pt>
                <c:pt idx="34">
                  <c:v>41.697147819999998</c:v>
                </c:pt>
                <c:pt idx="35">
                  <c:v>41.507639939999997</c:v>
                </c:pt>
                <c:pt idx="36">
                  <c:v>41.141985230000003</c:v>
                </c:pt>
                <c:pt idx="37">
                  <c:v>41.027052660000003</c:v>
                </c:pt>
                <c:pt idx="38">
                  <c:v>40.908004169999998</c:v>
                </c:pt>
                <c:pt idx="39">
                  <c:v>40.670368590000002</c:v>
                </c:pt>
                <c:pt idx="40">
                  <c:v>40.12466191</c:v>
                </c:pt>
                <c:pt idx="41">
                  <c:v>39.812094479999999</c:v>
                </c:pt>
                <c:pt idx="42">
                  <c:v>39.743816879999997</c:v>
                </c:pt>
                <c:pt idx="43">
                  <c:v>39.528041389999999</c:v>
                </c:pt>
                <c:pt idx="44">
                  <c:v>38.999901270000002</c:v>
                </c:pt>
                <c:pt idx="45">
                  <c:v>38.595440140000001</c:v>
                </c:pt>
                <c:pt idx="46">
                  <c:v>38.588798320000002</c:v>
                </c:pt>
                <c:pt idx="47">
                  <c:v>38.471788480000001</c:v>
                </c:pt>
                <c:pt idx="48">
                  <c:v>38.289344569999997</c:v>
                </c:pt>
                <c:pt idx="49">
                  <c:v>38.210106979999999</c:v>
                </c:pt>
                <c:pt idx="50">
                  <c:v>36.888647020000001</c:v>
                </c:pt>
                <c:pt idx="51">
                  <c:v>36.536825290000003</c:v>
                </c:pt>
                <c:pt idx="52">
                  <c:v>36.33648007</c:v>
                </c:pt>
                <c:pt idx="53">
                  <c:v>36.126813640000002</c:v>
                </c:pt>
                <c:pt idx="54">
                  <c:v>36.092310689999998</c:v>
                </c:pt>
                <c:pt idx="55">
                  <c:v>35.865398229999997</c:v>
                </c:pt>
                <c:pt idx="56">
                  <c:v>35.11463912</c:v>
                </c:pt>
                <c:pt idx="57">
                  <c:v>34.951840019999999</c:v>
                </c:pt>
                <c:pt idx="58">
                  <c:v>34.580276349999998</c:v>
                </c:pt>
                <c:pt idx="59">
                  <c:v>34.307465059999998</c:v>
                </c:pt>
                <c:pt idx="60">
                  <c:v>34.245583850000003</c:v>
                </c:pt>
                <c:pt idx="61">
                  <c:v>33.277466740000001</c:v>
                </c:pt>
                <c:pt idx="62">
                  <c:v>33.133858099999998</c:v>
                </c:pt>
                <c:pt idx="63">
                  <c:v>33.029768939999997</c:v>
                </c:pt>
                <c:pt idx="64">
                  <c:v>32.939723739999998</c:v>
                </c:pt>
                <c:pt idx="65">
                  <c:v>32.714190700000003</c:v>
                </c:pt>
                <c:pt idx="66">
                  <c:v>31.92424252</c:v>
                </c:pt>
                <c:pt idx="67">
                  <c:v>31.813821669999999</c:v>
                </c:pt>
                <c:pt idx="68">
                  <c:v>31.799552349999999</c:v>
                </c:pt>
                <c:pt idx="69">
                  <c:v>31.396162100000002</c:v>
                </c:pt>
                <c:pt idx="70">
                  <c:v>30.645395799999999</c:v>
                </c:pt>
                <c:pt idx="71">
                  <c:v>29.985538309999999</c:v>
                </c:pt>
                <c:pt idx="72">
                  <c:v>29.896997339999999</c:v>
                </c:pt>
                <c:pt idx="73">
                  <c:v>29.708878110000001</c:v>
                </c:pt>
                <c:pt idx="74">
                  <c:v>29.63736574</c:v>
                </c:pt>
                <c:pt idx="75">
                  <c:v>29.587619879999998</c:v>
                </c:pt>
                <c:pt idx="76">
                  <c:v>29.54505078</c:v>
                </c:pt>
                <c:pt idx="77">
                  <c:v>28.56481556</c:v>
                </c:pt>
                <c:pt idx="78">
                  <c:v>28.2825661</c:v>
                </c:pt>
                <c:pt idx="79">
                  <c:v>28.12177149</c:v>
                </c:pt>
                <c:pt idx="80">
                  <c:v>28.032553879999998</c:v>
                </c:pt>
                <c:pt idx="81">
                  <c:v>27.39547464</c:v>
                </c:pt>
                <c:pt idx="82">
                  <c:v>27.261875280000002</c:v>
                </c:pt>
                <c:pt idx="83">
                  <c:v>27.195214497177133</c:v>
                </c:pt>
                <c:pt idx="84">
                  <c:v>27.045784359999999</c:v>
                </c:pt>
                <c:pt idx="85">
                  <c:v>26.511394079999999</c:v>
                </c:pt>
                <c:pt idx="86">
                  <c:v>26.504872930000001</c:v>
                </c:pt>
                <c:pt idx="87">
                  <c:v>26.473245609999999</c:v>
                </c:pt>
                <c:pt idx="88">
                  <c:v>26.335214929999999</c:v>
                </c:pt>
                <c:pt idx="89">
                  <c:v>26.279637170000001</c:v>
                </c:pt>
                <c:pt idx="90">
                  <c:v>25.878977259999999</c:v>
                </c:pt>
                <c:pt idx="91">
                  <c:v>25.80051001</c:v>
                </c:pt>
                <c:pt idx="92">
                  <c:v>25.474262719999999</c:v>
                </c:pt>
                <c:pt idx="93">
                  <c:v>25.471345729999999</c:v>
                </c:pt>
                <c:pt idx="94">
                  <c:v>25.450207679999998</c:v>
                </c:pt>
                <c:pt idx="95">
                  <c:v>24.767283389999999</c:v>
                </c:pt>
                <c:pt idx="96">
                  <c:v>24.7026991</c:v>
                </c:pt>
                <c:pt idx="97">
                  <c:v>24.489816820000001</c:v>
                </c:pt>
                <c:pt idx="98">
                  <c:v>24.45963454</c:v>
                </c:pt>
                <c:pt idx="99">
                  <c:v>23.777188779999999</c:v>
                </c:pt>
                <c:pt idx="100">
                  <c:v>23.603989219999999</c:v>
                </c:pt>
                <c:pt idx="101">
                  <c:v>23.41354479</c:v>
                </c:pt>
                <c:pt idx="102">
                  <c:v>23.387390270000001</c:v>
                </c:pt>
                <c:pt idx="103">
                  <c:v>22.69630076</c:v>
                </c:pt>
                <c:pt idx="104">
                  <c:v>21.512257980000001</c:v>
                </c:pt>
                <c:pt idx="105">
                  <c:v>21.458192870000001</c:v>
                </c:pt>
                <c:pt idx="106">
                  <c:v>21.076972390000002</c:v>
                </c:pt>
                <c:pt idx="107">
                  <c:v>20.856317799999999</c:v>
                </c:pt>
                <c:pt idx="108">
                  <c:v>20.828740490000001</c:v>
                </c:pt>
                <c:pt idx="109">
                  <c:v>20.714959790000002</c:v>
                </c:pt>
                <c:pt idx="110">
                  <c:v>20.659550159999998</c:v>
                </c:pt>
                <c:pt idx="111">
                  <c:v>20.348189850000001</c:v>
                </c:pt>
                <c:pt idx="112">
                  <c:v>20.11774857</c:v>
                </c:pt>
                <c:pt idx="113">
                  <c:v>20.042258619999998</c:v>
                </c:pt>
                <c:pt idx="114">
                  <c:v>19.572493659999999</c:v>
                </c:pt>
                <c:pt idx="115">
                  <c:v>19.55864863</c:v>
                </c:pt>
                <c:pt idx="116">
                  <c:v>19.544069879999999</c:v>
                </c:pt>
                <c:pt idx="117">
                  <c:v>19.260192870000001</c:v>
                </c:pt>
                <c:pt idx="118">
                  <c:v>18.877300049999999</c:v>
                </c:pt>
                <c:pt idx="119">
                  <c:v>18.72255359</c:v>
                </c:pt>
                <c:pt idx="120">
                  <c:v>18.555916530000001</c:v>
                </c:pt>
                <c:pt idx="121">
                  <c:v>18.52323698</c:v>
                </c:pt>
                <c:pt idx="122">
                  <c:v>18.379866360000001</c:v>
                </c:pt>
                <c:pt idx="123">
                  <c:v>17.908919539999999</c:v>
                </c:pt>
                <c:pt idx="124">
                  <c:v>17.887105980000001</c:v>
                </c:pt>
                <c:pt idx="125">
                  <c:v>17.447146440000001</c:v>
                </c:pt>
                <c:pt idx="126">
                  <c:v>17.148374700000002</c:v>
                </c:pt>
                <c:pt idx="127">
                  <c:v>16.951283050000001</c:v>
                </c:pt>
                <c:pt idx="128">
                  <c:v>16.831004950000001</c:v>
                </c:pt>
                <c:pt idx="129">
                  <c:v>16.651745859999998</c:v>
                </c:pt>
                <c:pt idx="130">
                  <c:v>16.305677670000001</c:v>
                </c:pt>
                <c:pt idx="131">
                  <c:v>16.243099390000001</c:v>
                </c:pt>
                <c:pt idx="132">
                  <c:v>16.068469700000001</c:v>
                </c:pt>
                <c:pt idx="133">
                  <c:v>15.4542237</c:v>
                </c:pt>
                <c:pt idx="134">
                  <c:v>15.332939680000001</c:v>
                </c:pt>
                <c:pt idx="135">
                  <c:v>15.123692760000001</c:v>
                </c:pt>
                <c:pt idx="136">
                  <c:v>14.937847209999999</c:v>
                </c:pt>
                <c:pt idx="137">
                  <c:v>14.89629491</c:v>
                </c:pt>
                <c:pt idx="138">
                  <c:v>14.88687313</c:v>
                </c:pt>
                <c:pt idx="139">
                  <c:v>14.81574275</c:v>
                </c:pt>
                <c:pt idx="140">
                  <c:v>14.741746150000001</c:v>
                </c:pt>
                <c:pt idx="141">
                  <c:v>14.590528300000001</c:v>
                </c:pt>
                <c:pt idx="142">
                  <c:v>14.46989119</c:v>
                </c:pt>
                <c:pt idx="143">
                  <c:v>14.434025699999999</c:v>
                </c:pt>
                <c:pt idx="144">
                  <c:v>14.333639420000001</c:v>
                </c:pt>
                <c:pt idx="145">
                  <c:v>14.32043062</c:v>
                </c:pt>
                <c:pt idx="146">
                  <c:v>14.256334239999999</c:v>
                </c:pt>
                <c:pt idx="147">
                  <c:v>14.14913355</c:v>
                </c:pt>
                <c:pt idx="148">
                  <c:v>14.132092910000001</c:v>
                </c:pt>
                <c:pt idx="149">
                  <c:v>14.004825950000001</c:v>
                </c:pt>
                <c:pt idx="150">
                  <c:v>14.000527050000001</c:v>
                </c:pt>
                <c:pt idx="151">
                  <c:v>13.84488269</c:v>
                </c:pt>
                <c:pt idx="152">
                  <c:v>13.656224140000001</c:v>
                </c:pt>
                <c:pt idx="153">
                  <c:v>13.569935317282322</c:v>
                </c:pt>
                <c:pt idx="154">
                  <c:v>13.488449960000001</c:v>
                </c:pt>
                <c:pt idx="155">
                  <c:v>13.37859626</c:v>
                </c:pt>
                <c:pt idx="156">
                  <c:v>13.110210929999999</c:v>
                </c:pt>
                <c:pt idx="157">
                  <c:v>13.097907620000001</c:v>
                </c:pt>
                <c:pt idx="158">
                  <c:v>13.028407639999999</c:v>
                </c:pt>
                <c:pt idx="159">
                  <c:v>13.025543430000001</c:v>
                </c:pt>
                <c:pt idx="160">
                  <c:v>12.84636117</c:v>
                </c:pt>
                <c:pt idx="161">
                  <c:v>12.796793210000001</c:v>
                </c:pt>
                <c:pt idx="162">
                  <c:v>12.71603273</c:v>
                </c:pt>
                <c:pt idx="163">
                  <c:v>12.6257898</c:v>
                </c:pt>
                <c:pt idx="164">
                  <c:v>12.520932070000001</c:v>
                </c:pt>
                <c:pt idx="165">
                  <c:v>12.488012790000001</c:v>
                </c:pt>
                <c:pt idx="166">
                  <c:v>12.20494512</c:v>
                </c:pt>
                <c:pt idx="167">
                  <c:v>12.0850694</c:v>
                </c:pt>
                <c:pt idx="168">
                  <c:v>12.007315500000001</c:v>
                </c:pt>
                <c:pt idx="169">
                  <c:v>11.83250273</c:v>
                </c:pt>
                <c:pt idx="170">
                  <c:v>11.74967148</c:v>
                </c:pt>
                <c:pt idx="171">
                  <c:v>11.746622309999999</c:v>
                </c:pt>
                <c:pt idx="172">
                  <c:v>11.70394795</c:v>
                </c:pt>
                <c:pt idx="173">
                  <c:v>11.693047999999999</c:v>
                </c:pt>
                <c:pt idx="174">
                  <c:v>11.390121349999999</c:v>
                </c:pt>
                <c:pt idx="175">
                  <c:v>11.3816817</c:v>
                </c:pt>
                <c:pt idx="176">
                  <c:v>11.31547464</c:v>
                </c:pt>
                <c:pt idx="177">
                  <c:v>11.21271016</c:v>
                </c:pt>
                <c:pt idx="178">
                  <c:v>11.056084139999999</c:v>
                </c:pt>
                <c:pt idx="179">
                  <c:v>10.9115725</c:v>
                </c:pt>
                <c:pt idx="180">
                  <c:v>10.86792428</c:v>
                </c:pt>
                <c:pt idx="181">
                  <c:v>10.825383260000001</c:v>
                </c:pt>
                <c:pt idx="182">
                  <c:v>10.628661920000001</c:v>
                </c:pt>
                <c:pt idx="183">
                  <c:v>10.349282280000001</c:v>
                </c:pt>
                <c:pt idx="184">
                  <c:v>10.3364548</c:v>
                </c:pt>
                <c:pt idx="185">
                  <c:v>10.326396799999999</c:v>
                </c:pt>
                <c:pt idx="186">
                  <c:v>10.26845988</c:v>
                </c:pt>
                <c:pt idx="187">
                  <c:v>10.246588579999999</c:v>
                </c:pt>
                <c:pt idx="188">
                  <c:v>10.164866740000001</c:v>
                </c:pt>
                <c:pt idx="189">
                  <c:v>10.126330919999999</c:v>
                </c:pt>
                <c:pt idx="190">
                  <c:v>10.067938</c:v>
                </c:pt>
                <c:pt idx="191">
                  <c:v>10.04985263</c:v>
                </c:pt>
                <c:pt idx="192">
                  <c:v>9.8964030180000009</c:v>
                </c:pt>
                <c:pt idx="193">
                  <c:v>9.8184697239999998</c:v>
                </c:pt>
                <c:pt idx="194">
                  <c:v>9.6805847919999994</c:v>
                </c:pt>
                <c:pt idx="195">
                  <c:v>9.6512144810000002</c:v>
                </c:pt>
                <c:pt idx="196">
                  <c:v>9.4129162999999991</c:v>
                </c:pt>
                <c:pt idx="197">
                  <c:v>9.3865546979999994</c:v>
                </c:pt>
                <c:pt idx="198">
                  <c:v>8.8468304460000002</c:v>
                </c:pt>
                <c:pt idx="199">
                  <c:v>8.6928211379999993</c:v>
                </c:pt>
                <c:pt idx="200">
                  <c:v>8.535687222</c:v>
                </c:pt>
                <c:pt idx="201">
                  <c:v>8.4695606780000006</c:v>
                </c:pt>
                <c:pt idx="202">
                  <c:v>8.4573996880000006</c:v>
                </c:pt>
                <c:pt idx="203">
                  <c:v>8.4334888009999993</c:v>
                </c:pt>
                <c:pt idx="204">
                  <c:v>8.2106367939999991</c:v>
                </c:pt>
                <c:pt idx="205">
                  <c:v>7.920664167</c:v>
                </c:pt>
                <c:pt idx="206">
                  <c:v>7.8241284819999999</c:v>
                </c:pt>
                <c:pt idx="207">
                  <c:v>7.2666984179999998</c:v>
                </c:pt>
                <c:pt idx="208">
                  <c:v>7.085234432</c:v>
                </c:pt>
                <c:pt idx="209">
                  <c:v>7.0631570269999999</c:v>
                </c:pt>
                <c:pt idx="210">
                  <c:v>6.905405429</c:v>
                </c:pt>
                <c:pt idx="211">
                  <c:v>6.8442790159999998</c:v>
                </c:pt>
                <c:pt idx="212">
                  <c:v>6.7465464800000001</c:v>
                </c:pt>
                <c:pt idx="213">
                  <c:v>6.6261521630000004</c:v>
                </c:pt>
                <c:pt idx="214">
                  <c:v>6.3400068440000004</c:v>
                </c:pt>
                <c:pt idx="215">
                  <c:v>6.2314424940000004</c:v>
                </c:pt>
                <c:pt idx="216">
                  <c:v>6.0286022790000002</c:v>
                </c:pt>
              </c:numCache>
            </c:numRef>
          </c:xVal>
          <c:yVal>
            <c:numRef>
              <c:f>'SMR deciles quintiles'!$BQ$7:$BQ$223</c:f>
              <c:numCache>
                <c:formatCode>0.00</c:formatCode>
                <c:ptCount val="217"/>
                <c:pt idx="0">
                  <c:v>0.62294663176401666</c:v>
                </c:pt>
                <c:pt idx="1">
                  <c:v>1.85169679638129</c:v>
                </c:pt>
                <c:pt idx="2">
                  <c:v>0.80359194640718223</c:v>
                </c:pt>
                <c:pt idx="3">
                  <c:v>0.9728429305802645</c:v>
                </c:pt>
                <c:pt idx="4">
                  <c:v>1.5335425181969116</c:v>
                </c:pt>
                <c:pt idx="5">
                  <c:v>1.3823862736079977</c:v>
                </c:pt>
                <c:pt idx="6">
                  <c:v>1.3150393218013023</c:v>
                </c:pt>
                <c:pt idx="7">
                  <c:v>1.3129300898887544</c:v>
                </c:pt>
                <c:pt idx="8">
                  <c:v>2.7137904829515143</c:v>
                </c:pt>
                <c:pt idx="9">
                  <c:v>1.9617994324921801</c:v>
                </c:pt>
                <c:pt idx="10">
                  <c:v>1.4337491841031644</c:v>
                </c:pt>
                <c:pt idx="11">
                  <c:v>2.4187787830825358</c:v>
                </c:pt>
                <c:pt idx="12">
                  <c:v>1.8061356795816101</c:v>
                </c:pt>
                <c:pt idx="13">
                  <c:v>1.6259367902886062</c:v>
                </c:pt>
                <c:pt idx="14">
                  <c:v>1.6955074556915428</c:v>
                </c:pt>
                <c:pt idx="15">
                  <c:v>0.8964141788486133</c:v>
                </c:pt>
                <c:pt idx="16">
                  <c:v>1.3444799100069666</c:v>
                </c:pt>
                <c:pt idx="17">
                  <c:v>2.707554778465854</c:v>
                </c:pt>
                <c:pt idx="18">
                  <c:v>1.259559371598755</c:v>
                </c:pt>
                <c:pt idx="19">
                  <c:v>2.4658164143504444</c:v>
                </c:pt>
                <c:pt idx="20">
                  <c:v>1.7983070900315166</c:v>
                </c:pt>
                <c:pt idx="21">
                  <c:v>1.0300804083306547</c:v>
                </c:pt>
                <c:pt idx="22">
                  <c:v>1.6439268970025678</c:v>
                </c:pt>
                <c:pt idx="23">
                  <c:v>1.4222441848990175</c:v>
                </c:pt>
                <c:pt idx="24">
                  <c:v>1.0858229171953671</c:v>
                </c:pt>
                <c:pt idx="25">
                  <c:v>1.0077220232834747</c:v>
                </c:pt>
                <c:pt idx="26">
                  <c:v>1.2284361684944398</c:v>
                </c:pt>
                <c:pt idx="27">
                  <c:v>0.86403452664471947</c:v>
                </c:pt>
                <c:pt idx="28">
                  <c:v>1.875021513506427</c:v>
                </c:pt>
                <c:pt idx="29">
                  <c:v>4.8577883667808877</c:v>
                </c:pt>
                <c:pt idx="30">
                  <c:v>2.7310663075738701</c:v>
                </c:pt>
                <c:pt idx="31">
                  <c:v>2.5452012543945637</c:v>
                </c:pt>
                <c:pt idx="32">
                  <c:v>1.6422738497572997</c:v>
                </c:pt>
                <c:pt idx="33">
                  <c:v>1.069230864492152</c:v>
                </c:pt>
                <c:pt idx="34">
                  <c:v>1.437886082412734</c:v>
                </c:pt>
                <c:pt idx="35">
                  <c:v>0.9404651659164508</c:v>
                </c:pt>
                <c:pt idx="36">
                  <c:v>0.87050491843369282</c:v>
                </c:pt>
                <c:pt idx="37">
                  <c:v>1.85846688292105</c:v>
                </c:pt>
                <c:pt idx="38">
                  <c:v>2.1314452428442627</c:v>
                </c:pt>
                <c:pt idx="39">
                  <c:v>1.1850800178115852</c:v>
                </c:pt>
                <c:pt idx="40">
                  <c:v>1.4397946252543952</c:v>
                </c:pt>
                <c:pt idx="41">
                  <c:v>2.3384227300857932</c:v>
                </c:pt>
                <c:pt idx="42">
                  <c:v>0.73803169951602166</c:v>
                </c:pt>
                <c:pt idx="43">
                  <c:v>1.4715542585675703</c:v>
                </c:pt>
                <c:pt idx="44">
                  <c:v>2.1656393321244063</c:v>
                </c:pt>
                <c:pt idx="45">
                  <c:v>1.7772142825775343</c:v>
                </c:pt>
                <c:pt idx="46">
                  <c:v>1.9178323529978916</c:v>
                </c:pt>
                <c:pt idx="47">
                  <c:v>0.74397670181462994</c:v>
                </c:pt>
                <c:pt idx="48">
                  <c:v>0.86948903139260114</c:v>
                </c:pt>
                <c:pt idx="49">
                  <c:v>1.573233001155506</c:v>
                </c:pt>
                <c:pt idx="50">
                  <c:v>1.4599061048414503</c:v>
                </c:pt>
                <c:pt idx="51">
                  <c:v>1.8783095727312262</c:v>
                </c:pt>
                <c:pt idx="52">
                  <c:v>1.2951575314879864</c:v>
                </c:pt>
                <c:pt idx="53">
                  <c:v>1.9331345259386901</c:v>
                </c:pt>
                <c:pt idx="54">
                  <c:v>1.1574514834005012</c:v>
                </c:pt>
                <c:pt idx="55">
                  <c:v>1.4225393471585568</c:v>
                </c:pt>
                <c:pt idx="56">
                  <c:v>1.3134362494730241</c:v>
                </c:pt>
                <c:pt idx="57">
                  <c:v>1.9404188233411801</c:v>
                </c:pt>
                <c:pt idx="58">
                  <c:v>2.7943103713941735</c:v>
                </c:pt>
                <c:pt idx="59">
                  <c:v>1.0602251017812714</c:v>
                </c:pt>
                <c:pt idx="60">
                  <c:v>0.87214584722430488</c:v>
                </c:pt>
                <c:pt idx="61">
                  <c:v>1.5903288531548272</c:v>
                </c:pt>
                <c:pt idx="62">
                  <c:v>0.90296124990947535</c:v>
                </c:pt>
                <c:pt idx="63">
                  <c:v>0.81840625256263566</c:v>
                </c:pt>
                <c:pt idx="64">
                  <c:v>1.3373117384476727</c:v>
                </c:pt>
                <c:pt idx="65">
                  <c:v>1.0569436312958522</c:v>
                </c:pt>
                <c:pt idx="66">
                  <c:v>0.95672857009329737</c:v>
                </c:pt>
                <c:pt idx="67">
                  <c:v>1.3668955988854008</c:v>
                </c:pt>
                <c:pt idx="68">
                  <c:v>0.96997085604628286</c:v>
                </c:pt>
                <c:pt idx="69">
                  <c:v>1.2231156850998806</c:v>
                </c:pt>
                <c:pt idx="70">
                  <c:v>0.72655737360519057</c:v>
                </c:pt>
                <c:pt idx="71">
                  <c:v>1.1198057402379331</c:v>
                </c:pt>
                <c:pt idx="72">
                  <c:v>0.5469287061777518</c:v>
                </c:pt>
                <c:pt idx="73">
                  <c:v>0.90286177355137831</c:v>
                </c:pt>
                <c:pt idx="74">
                  <c:v>0.48169651701505672</c:v>
                </c:pt>
                <c:pt idx="75">
                  <c:v>1.0408185974192514</c:v>
                </c:pt>
                <c:pt idx="76">
                  <c:v>1.2935860712262812</c:v>
                </c:pt>
                <c:pt idx="77">
                  <c:v>1.3008310360833897</c:v>
                </c:pt>
                <c:pt idx="78">
                  <c:v>0.61846137772660559</c:v>
                </c:pt>
                <c:pt idx="79">
                  <c:v>1.0688882636446166</c:v>
                </c:pt>
                <c:pt idx="80">
                  <c:v>1.1209400470245743</c:v>
                </c:pt>
                <c:pt idx="81">
                  <c:v>1.7504661813157822</c:v>
                </c:pt>
                <c:pt idx="82">
                  <c:v>1.60575102300227</c:v>
                </c:pt>
                <c:pt idx="83">
                  <c:v>0.98211644743229565</c:v>
                </c:pt>
                <c:pt idx="84">
                  <c:v>1.0753611295030303</c:v>
                </c:pt>
                <c:pt idx="85">
                  <c:v>0.77980465031549595</c:v>
                </c:pt>
                <c:pt idx="86">
                  <c:v>0.83009030198322031</c:v>
                </c:pt>
                <c:pt idx="87">
                  <c:v>1.3650192249415665</c:v>
                </c:pt>
                <c:pt idx="88">
                  <c:v>1.2254796799393264</c:v>
                </c:pt>
                <c:pt idx="89">
                  <c:v>0.77676354265823278</c:v>
                </c:pt>
                <c:pt idx="90">
                  <c:v>0.93645806937180409</c:v>
                </c:pt>
                <c:pt idx="91">
                  <c:v>0.87698330541265934</c:v>
                </c:pt>
                <c:pt idx="92">
                  <c:v>0.5562808239729885</c:v>
                </c:pt>
                <c:pt idx="93">
                  <c:v>1.2222136279209541</c:v>
                </c:pt>
                <c:pt idx="94">
                  <c:v>1.2537399932182274</c:v>
                </c:pt>
                <c:pt idx="95">
                  <c:v>0.9475844319204858</c:v>
                </c:pt>
                <c:pt idx="96">
                  <c:v>2.1284616417035371</c:v>
                </c:pt>
                <c:pt idx="97">
                  <c:v>0.96774551811008203</c:v>
                </c:pt>
                <c:pt idx="98">
                  <c:v>1.460612727303817</c:v>
                </c:pt>
                <c:pt idx="99">
                  <c:v>1.1595496756206649</c:v>
                </c:pt>
                <c:pt idx="100">
                  <c:v>0.87319814678673502</c:v>
                </c:pt>
                <c:pt idx="101">
                  <c:v>0.64204854263779076</c:v>
                </c:pt>
                <c:pt idx="102">
                  <c:v>1.3058283217118212</c:v>
                </c:pt>
                <c:pt idx="103">
                  <c:v>0.73385791077288376</c:v>
                </c:pt>
                <c:pt idx="104">
                  <c:v>0.62776383975978178</c:v>
                </c:pt>
                <c:pt idx="105">
                  <c:v>0.69716667179690073</c:v>
                </c:pt>
                <c:pt idx="106">
                  <c:v>1.2729833309667216</c:v>
                </c:pt>
                <c:pt idx="107">
                  <c:v>0.6432392684678655</c:v>
                </c:pt>
                <c:pt idx="108">
                  <c:v>1.0919966334462987</c:v>
                </c:pt>
                <c:pt idx="109">
                  <c:v>0.52801473540687172</c:v>
                </c:pt>
                <c:pt idx="110">
                  <c:v>1.0548198949093071</c:v>
                </c:pt>
                <c:pt idx="111">
                  <c:v>0.79871232838766348</c:v>
                </c:pt>
                <c:pt idx="112">
                  <c:v>0.75732747453960148</c:v>
                </c:pt>
                <c:pt idx="113">
                  <c:v>1.1775631238996869</c:v>
                </c:pt>
                <c:pt idx="114">
                  <c:v>0.95812684894772271</c:v>
                </c:pt>
                <c:pt idx="115">
                  <c:v>1.0979979263997848</c:v>
                </c:pt>
                <c:pt idx="116">
                  <c:v>0.78320452899117754</c:v>
                </c:pt>
                <c:pt idx="117">
                  <c:v>0.55690188353025372</c:v>
                </c:pt>
                <c:pt idx="118">
                  <c:v>1.1759827413704178</c:v>
                </c:pt>
                <c:pt idx="119">
                  <c:v>0.75964090407228724</c:v>
                </c:pt>
                <c:pt idx="120">
                  <c:v>0.67226440261980713</c:v>
                </c:pt>
                <c:pt idx="121">
                  <c:v>1.0574949627714931</c:v>
                </c:pt>
                <c:pt idx="122">
                  <c:v>1.4130785113110682</c:v>
                </c:pt>
                <c:pt idx="123">
                  <c:v>0.40608103955007385</c:v>
                </c:pt>
                <c:pt idx="124">
                  <c:v>0.62599646293553601</c:v>
                </c:pt>
                <c:pt idx="125">
                  <c:v>1.3288571396972291</c:v>
                </c:pt>
                <c:pt idx="126">
                  <c:v>0.63011461895944831</c:v>
                </c:pt>
                <c:pt idx="127">
                  <c:v>1.2700470972702469</c:v>
                </c:pt>
                <c:pt idx="128">
                  <c:v>0.63758163358182296</c:v>
                </c:pt>
                <c:pt idx="129">
                  <c:v>1.0045401215486194</c:v>
                </c:pt>
                <c:pt idx="130">
                  <c:v>0.60860771015386417</c:v>
                </c:pt>
                <c:pt idx="131">
                  <c:v>0.90920857059025628</c:v>
                </c:pt>
                <c:pt idx="132">
                  <c:v>0.65690201157082218</c:v>
                </c:pt>
                <c:pt idx="133">
                  <c:v>0.65961749922251933</c:v>
                </c:pt>
                <c:pt idx="134">
                  <c:v>1.0245491879754658</c:v>
                </c:pt>
                <c:pt idx="135">
                  <c:v>0.42434531363249328</c:v>
                </c:pt>
                <c:pt idx="136">
                  <c:v>1.0624822741996907</c:v>
                </c:pt>
                <c:pt idx="137">
                  <c:v>1.0598571415181233</c:v>
                </c:pt>
                <c:pt idx="138">
                  <c:v>0.31261434350565898</c:v>
                </c:pt>
                <c:pt idx="139">
                  <c:v>0.61596810338683128</c:v>
                </c:pt>
                <c:pt idx="140">
                  <c:v>0.7961047533590313</c:v>
                </c:pt>
                <c:pt idx="141">
                  <c:v>1.1029979794137292</c:v>
                </c:pt>
                <c:pt idx="142">
                  <c:v>0.82179175192640896</c:v>
                </c:pt>
                <c:pt idx="143">
                  <c:v>1.4522204202572646</c:v>
                </c:pt>
                <c:pt idx="144">
                  <c:v>0.72998452812908643</c:v>
                </c:pt>
                <c:pt idx="145">
                  <c:v>0.79015056985257226</c:v>
                </c:pt>
                <c:pt idx="146">
                  <c:v>1.1978969316165826</c:v>
                </c:pt>
                <c:pt idx="147">
                  <c:v>1.530121430669338</c:v>
                </c:pt>
                <c:pt idx="148">
                  <c:v>1.0240696975819759</c:v>
                </c:pt>
                <c:pt idx="149">
                  <c:v>0.92484920934824111</c:v>
                </c:pt>
                <c:pt idx="150">
                  <c:v>0.61408271189353325</c:v>
                </c:pt>
                <c:pt idx="151">
                  <c:v>1.1663352264956823</c:v>
                </c:pt>
                <c:pt idx="152">
                  <c:v>0.44288231734403277</c:v>
                </c:pt>
                <c:pt idx="153">
                  <c:v>0.38051085384915051</c:v>
                </c:pt>
                <c:pt idx="154">
                  <c:v>1.335312241464345</c:v>
                </c:pt>
                <c:pt idx="155">
                  <c:v>0.58905896097602561</c:v>
                </c:pt>
                <c:pt idx="156">
                  <c:v>0.84408353527419377</c:v>
                </c:pt>
                <c:pt idx="157">
                  <c:v>0.33220020347791074</c:v>
                </c:pt>
                <c:pt idx="158">
                  <c:v>0.75673168806630897</c:v>
                </c:pt>
                <c:pt idx="159">
                  <c:v>0.93300640614030383</c:v>
                </c:pt>
                <c:pt idx="160">
                  <c:v>0.54526126290112509</c:v>
                </c:pt>
                <c:pt idx="161">
                  <c:v>0.79325730072065281</c:v>
                </c:pt>
                <c:pt idx="162">
                  <c:v>0.51211068944319027</c:v>
                </c:pt>
                <c:pt idx="163">
                  <c:v>0.84135772408382481</c:v>
                </c:pt>
                <c:pt idx="164">
                  <c:v>1.2861845188477743</c:v>
                </c:pt>
                <c:pt idx="165">
                  <c:v>0.59057147056827186</c:v>
                </c:pt>
                <c:pt idx="166">
                  <c:v>0.86027872482319068</c:v>
                </c:pt>
                <c:pt idx="167">
                  <c:v>0.65551579352061351</c:v>
                </c:pt>
                <c:pt idx="168">
                  <c:v>0.52119818561480191</c:v>
                </c:pt>
                <c:pt idx="169">
                  <c:v>0.79562411442764291</c:v>
                </c:pt>
                <c:pt idx="170">
                  <c:v>0.8148544880156533</c:v>
                </c:pt>
                <c:pt idx="171">
                  <c:v>0.6642584006162765</c:v>
                </c:pt>
                <c:pt idx="172">
                  <c:v>0.62842068877826496</c:v>
                </c:pt>
                <c:pt idx="173">
                  <c:v>0.72244389267662223</c:v>
                </c:pt>
                <c:pt idx="174">
                  <c:v>0.77039602626644965</c:v>
                </c:pt>
                <c:pt idx="175">
                  <c:v>0.30622051194201194</c:v>
                </c:pt>
                <c:pt idx="176">
                  <c:v>1.6097779144624675</c:v>
                </c:pt>
                <c:pt idx="177">
                  <c:v>0.84375613382063708</c:v>
                </c:pt>
                <c:pt idx="178">
                  <c:v>0.99332600935384197</c:v>
                </c:pt>
                <c:pt idx="179">
                  <c:v>0.91247193753880917</c:v>
                </c:pt>
                <c:pt idx="180">
                  <c:v>0.76733413214079438</c:v>
                </c:pt>
                <c:pt idx="181">
                  <c:v>0.62814579917400315</c:v>
                </c:pt>
                <c:pt idx="182">
                  <c:v>0.6981193582999653</c:v>
                </c:pt>
                <c:pt idx="183">
                  <c:v>0.83360716737109219</c:v>
                </c:pt>
                <c:pt idx="184">
                  <c:v>0.98279743355377114</c:v>
                </c:pt>
                <c:pt idx="185">
                  <c:v>1.0680319859606884</c:v>
                </c:pt>
                <c:pt idx="186">
                  <c:v>0.73715656620122583</c:v>
                </c:pt>
                <c:pt idx="187">
                  <c:v>0.88105613619151724</c:v>
                </c:pt>
                <c:pt idx="188">
                  <c:v>0.44873922341446665</c:v>
                </c:pt>
                <c:pt idx="189">
                  <c:v>0.52416518546507385</c:v>
                </c:pt>
                <c:pt idx="190">
                  <c:v>1.163267844445055</c:v>
                </c:pt>
                <c:pt idx="191">
                  <c:v>1.745982967864115</c:v>
                </c:pt>
                <c:pt idx="192">
                  <c:v>0.87309172954363989</c:v>
                </c:pt>
                <c:pt idx="193">
                  <c:v>0.34784187124396859</c:v>
                </c:pt>
                <c:pt idx="194">
                  <c:v>0.43942638926649258</c:v>
                </c:pt>
                <c:pt idx="195">
                  <c:v>0.49316593528684871</c:v>
                </c:pt>
                <c:pt idx="196">
                  <c:v>0.4624614480164978</c:v>
                </c:pt>
                <c:pt idx="197">
                  <c:v>0.4268813202036057</c:v>
                </c:pt>
                <c:pt idx="198">
                  <c:v>0.89403741392672442</c:v>
                </c:pt>
                <c:pt idx="199">
                  <c:v>0.61086336706814182</c:v>
                </c:pt>
                <c:pt idx="200">
                  <c:v>0.53188682432597112</c:v>
                </c:pt>
                <c:pt idx="201">
                  <c:v>0.59219420213846119</c:v>
                </c:pt>
                <c:pt idx="202">
                  <c:v>0.75999736689935082</c:v>
                </c:pt>
                <c:pt idx="203">
                  <c:v>0.58882762861824067</c:v>
                </c:pt>
                <c:pt idx="204">
                  <c:v>0.42599330552329945</c:v>
                </c:pt>
                <c:pt idx="205">
                  <c:v>0.96045545934950061</c:v>
                </c:pt>
                <c:pt idx="206">
                  <c:v>0.73247179208234603</c:v>
                </c:pt>
                <c:pt idx="207">
                  <c:v>1.0941887745960617</c:v>
                </c:pt>
                <c:pt idx="208">
                  <c:v>0.57118538030297372</c:v>
                </c:pt>
                <c:pt idx="209">
                  <c:v>0.47102086289338652</c:v>
                </c:pt>
                <c:pt idx="210">
                  <c:v>0.70281997746988401</c:v>
                </c:pt>
                <c:pt idx="211">
                  <c:v>0.60529643838762925</c:v>
                </c:pt>
                <c:pt idx="212">
                  <c:v>1.0238679218883622</c:v>
                </c:pt>
                <c:pt idx="213">
                  <c:v>0.52794343597677318</c:v>
                </c:pt>
                <c:pt idx="214">
                  <c:v>0.56509319088345533</c:v>
                </c:pt>
                <c:pt idx="215">
                  <c:v>0.54890837907933998</c:v>
                </c:pt>
                <c:pt idx="216">
                  <c:v>0.82579851850814034</c:v>
                </c:pt>
              </c:numCache>
            </c:numRef>
          </c:yVal>
          <c:smooth val="0"/>
          <c:extLst>
            <c:ext xmlns:c16="http://schemas.microsoft.com/office/drawing/2014/chart" uri="{C3380CC4-5D6E-409C-BE32-E72D297353CC}">
              <c16:uniqueId val="{00000001-A1E1-450D-A77B-9C5F5DB93188}"/>
            </c:ext>
          </c:extLst>
        </c:ser>
        <c:dLbls>
          <c:showLegendKey val="0"/>
          <c:showVal val="0"/>
          <c:showCatName val="0"/>
          <c:showSerName val="0"/>
          <c:showPercent val="0"/>
          <c:showBubbleSize val="0"/>
        </c:dLbls>
        <c:axId val="2009163423"/>
        <c:axId val="2009161759"/>
        <c:extLst>
          <c:ext xmlns:c15="http://schemas.microsoft.com/office/drawing/2012/chart" uri="{02D57815-91ED-43cb-92C2-25804820EDAC}">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c:ext uri="{02D57815-91ED-43cb-92C2-25804820EDAC}">
                        <c15:formulaRef>
                          <c15:sqref>'[1]MSOA all causes COVID deciles'!$BA$10</c15:sqref>
                        </c15:formulaRef>
                      </c:ext>
                    </c:extLst>
                    <c:numCache>
                      <c:formatCode>General</c:formatCode>
                      <c:ptCount val="1"/>
                      <c:pt idx="0">
                        <c:v>0</c:v>
                      </c:pt>
                    </c:numCache>
                  </c:numRef>
                </c:yVal>
                <c:smooth val="0"/>
                <c:extLst>
                  <c:ext xmlns:c16="http://schemas.microsoft.com/office/drawing/2014/chart" uri="{C3380CC4-5D6E-409C-BE32-E72D297353CC}">
                    <c16:uniqueId val="{00000002-A1E1-450D-A77B-9C5F5DB93188}"/>
                  </c:ext>
                </c:extLst>
              </c15:ser>
            </c15:filteredScatterSeries>
            <c15:filteredScatterSeries>
              <c15:ser>
                <c:idx val="2"/>
                <c:order val="2"/>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xmlns:c15="http://schemas.microsoft.com/office/drawing/2012/chart">
                      <c:ext xmlns:c15="http://schemas.microsoft.com/office/drawing/2012/chart" uri="{02D57815-91ED-43cb-92C2-25804820EDAC}">
                        <c15:formulaRef>
                          <c15:sqref>'[1]MSOA all causes COVID deciles'!$BA$10</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03-A1E1-450D-A77B-9C5F5DB93188}"/>
                  </c:ext>
                </c:extLst>
              </c15:ser>
            </c15:filteredScatterSeries>
          </c:ext>
        </c:extLst>
      </c:scatterChart>
      <c:val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score</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 val="autoZero"/>
        <c:crossBetween val="midCat"/>
      </c:valAx>
      <c:valAx>
        <c:axId val="2009161759"/>
        <c:scaling>
          <c:orientation val="minMax"/>
          <c:max val="4"/>
        </c:scaling>
        <c:delete val="0"/>
        <c:axPos val="l"/>
        <c:majorGridlines>
          <c:spPr>
            <a:ln w="9525" cap="flat" cmpd="sng" algn="ctr">
              <a:no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'Covid Mortality'!$D$15</c:f>
              <c:strCache>
                <c:ptCount val="1"/>
                <c:pt idx="0">
                  <c:v>Fylde Coast</c:v>
                </c:pt>
              </c:strCache>
            </c:strRef>
          </c:tx>
          <c:spPr>
            <a:solidFill>
              <a:schemeClr val="accent6">
                <a:shade val="76000"/>
              </a:schemeClr>
            </a:solidFill>
            <a:ln>
              <a:noFill/>
            </a:ln>
            <a:effectLst/>
          </c:spPr>
          <c:invertIfNegative val="0"/>
          <c:cat>
            <c:strRef>
              <c:f>'Covid Mortality'!$C$16:$C$18</c:f>
              <c:strCache>
                <c:ptCount val="3"/>
                <c:pt idx="0">
                  <c:v>Wyre</c:v>
                </c:pt>
                <c:pt idx="1">
                  <c:v>Fylde</c:v>
                </c:pt>
                <c:pt idx="2">
                  <c:v>Blackpool</c:v>
                </c:pt>
              </c:strCache>
            </c:strRef>
          </c:cat>
          <c:val>
            <c:numRef>
              <c:f>'Covid Mortality'!$D$16:$D$18</c:f>
              <c:numCache>
                <c:formatCode>0</c:formatCode>
                <c:ptCount val="3"/>
                <c:pt idx="0">
                  <c:v>179.1</c:v>
                </c:pt>
                <c:pt idx="1">
                  <c:v>181.3</c:v>
                </c:pt>
                <c:pt idx="2">
                  <c:v>225.1</c:v>
                </c:pt>
              </c:numCache>
            </c:numRef>
          </c:val>
          <c:extLst>
            <c:ext xmlns:c16="http://schemas.microsoft.com/office/drawing/2014/chart" uri="{C3380CC4-5D6E-409C-BE32-E72D297353CC}">
              <c16:uniqueId val="{00000000-93A2-4707-8DB5-BDD4B1FEED08}"/>
            </c:ext>
          </c:extLst>
        </c:ser>
        <c:dLbls>
          <c:showLegendKey val="0"/>
          <c:showVal val="0"/>
          <c:showCatName val="0"/>
          <c:showSerName val="0"/>
          <c:showPercent val="0"/>
          <c:showBubbleSize val="0"/>
        </c:dLbls>
        <c:gapWidth val="219"/>
        <c:overlap val="-27"/>
        <c:axId val="391732088"/>
        <c:axId val="391730168"/>
      </c:barChart>
      <c:lineChart>
        <c:grouping val="standard"/>
        <c:varyColors val="0"/>
        <c:ser>
          <c:idx val="1"/>
          <c:order val="1"/>
          <c:tx>
            <c:strRef>
              <c:f>'Covid Mortality'!$E$15</c:f>
              <c:strCache>
                <c:ptCount val="1"/>
                <c:pt idx="0">
                  <c:v>England Average</c:v>
                </c:pt>
              </c:strCache>
            </c:strRef>
          </c:tx>
          <c:spPr>
            <a:ln w="38100" cap="rnd">
              <a:solidFill>
                <a:schemeClr val="accent1"/>
              </a:solidFill>
              <a:round/>
            </a:ln>
            <a:effectLst/>
          </c:spPr>
          <c:marker>
            <c:symbol val="none"/>
          </c:marker>
          <c:cat>
            <c:strRef>
              <c:f>'Covid Mortality'!$C$16:$C$18</c:f>
              <c:strCache>
                <c:ptCount val="3"/>
                <c:pt idx="0">
                  <c:v>Wyre</c:v>
                </c:pt>
                <c:pt idx="1">
                  <c:v>Fylde</c:v>
                </c:pt>
                <c:pt idx="2">
                  <c:v>Blackpool</c:v>
                </c:pt>
              </c:strCache>
            </c:strRef>
          </c:cat>
          <c:val>
            <c:numRef>
              <c:f>'Covid Mortality'!$E$16:$E$18</c:f>
              <c:numCache>
                <c:formatCode>0</c:formatCode>
                <c:ptCount val="3"/>
                <c:pt idx="0">
                  <c:v>181.7</c:v>
                </c:pt>
                <c:pt idx="1">
                  <c:v>181.7</c:v>
                </c:pt>
                <c:pt idx="2">
                  <c:v>181.7</c:v>
                </c:pt>
              </c:numCache>
            </c:numRef>
          </c:val>
          <c:smooth val="0"/>
          <c:extLst>
            <c:ext xmlns:c16="http://schemas.microsoft.com/office/drawing/2014/chart" uri="{C3380CC4-5D6E-409C-BE32-E72D297353CC}">
              <c16:uniqueId val="{00000001-93A2-4707-8DB5-BDD4B1FEED08}"/>
            </c:ext>
          </c:extLst>
        </c:ser>
        <c:dLbls>
          <c:showLegendKey val="0"/>
          <c:showVal val="0"/>
          <c:showCatName val="0"/>
          <c:showSerName val="0"/>
          <c:showPercent val="0"/>
          <c:showBubbleSize val="0"/>
        </c:dLbls>
        <c:marker val="1"/>
        <c:smooth val="0"/>
        <c:axId val="391732088"/>
        <c:axId val="391730168"/>
      </c:lineChart>
      <c:catAx>
        <c:axId val="391732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730168"/>
        <c:crosses val="autoZero"/>
        <c:auto val="1"/>
        <c:lblAlgn val="ctr"/>
        <c:lblOffset val="100"/>
        <c:noMultiLvlLbl val="0"/>
      </c:catAx>
      <c:valAx>
        <c:axId val="39173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732088"/>
        <c:crosses val="autoZero"/>
        <c:crossBetween val="between"/>
      </c:valAx>
      <c:spPr>
        <a:noFill/>
        <a:ln>
          <a:noFill/>
        </a:ln>
        <a:effectLst/>
      </c:spPr>
    </c:plotArea>
    <c:legend>
      <c:legendPos val="b"/>
      <c:legendEntry>
        <c:idx val="0"/>
        <c:delete val="1"/>
      </c:legendEntry>
      <c:layout>
        <c:manualLayout>
          <c:xMode val="edge"/>
          <c:yMode val="edge"/>
          <c:x val="0.38081372500574562"/>
          <c:y val="0.90591353702648325"/>
          <c:w val="0.28383398950131233"/>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Fem'!$B$5</c:f>
              <c:strCache>
                <c:ptCount val="1"/>
                <c:pt idx="0">
                  <c:v>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9836-4A50-9593-4E3A559349A0}"/>
              </c:ext>
            </c:extLst>
          </c:dPt>
          <c:cat>
            <c:strRef>
              <c:f>'HLE Male Fem'!$A$6:$A$10</c:f>
              <c:strCache>
                <c:ptCount val="5"/>
                <c:pt idx="0">
                  <c:v>Blackpool</c:v>
                </c:pt>
                <c:pt idx="1">
                  <c:v>Blackburn with Darwen</c:v>
                </c:pt>
                <c:pt idx="2">
                  <c:v>Lancashire</c:v>
                </c:pt>
                <c:pt idx="3">
                  <c:v>North West region</c:v>
                </c:pt>
                <c:pt idx="4">
                  <c:v>Cumbria</c:v>
                </c:pt>
              </c:strCache>
            </c:strRef>
          </c:cat>
          <c:val>
            <c:numRef>
              <c:f>'HLE Male Fem'!$B$6:$B$10</c:f>
              <c:numCache>
                <c:formatCode>General</c:formatCode>
                <c:ptCount val="5"/>
                <c:pt idx="0">
                  <c:v>53.7</c:v>
                </c:pt>
                <c:pt idx="1">
                  <c:v>59.6</c:v>
                </c:pt>
                <c:pt idx="2">
                  <c:v>60.6</c:v>
                </c:pt>
                <c:pt idx="3">
                  <c:v>61.7</c:v>
                </c:pt>
                <c:pt idx="4">
                  <c:v>62.9</c:v>
                </c:pt>
              </c:numCache>
            </c:numRef>
          </c:val>
          <c:extLst>
            <c:ext xmlns:c16="http://schemas.microsoft.com/office/drawing/2014/chart" uri="{C3380CC4-5D6E-409C-BE32-E72D297353CC}">
              <c16:uniqueId val="{00000000-9836-4A50-9593-4E3A559349A0}"/>
            </c:ext>
          </c:extLst>
        </c:ser>
        <c:dLbls>
          <c:showLegendKey val="0"/>
          <c:showVal val="0"/>
          <c:showCatName val="0"/>
          <c:showSerName val="0"/>
          <c:showPercent val="0"/>
          <c:showBubbleSize val="0"/>
        </c:dLbls>
        <c:gapWidth val="219"/>
        <c:axId val="615145784"/>
        <c:axId val="615146104"/>
      </c:barChart>
      <c:lineChart>
        <c:grouping val="standard"/>
        <c:varyColors val="0"/>
        <c:ser>
          <c:idx val="1"/>
          <c:order val="1"/>
          <c:tx>
            <c:strRef>
              <c:f>'HLE Male Fem'!$C$5</c:f>
              <c:strCache>
                <c:ptCount val="1"/>
                <c:pt idx="0">
                  <c:v>England average</c:v>
                </c:pt>
              </c:strCache>
            </c:strRef>
          </c:tx>
          <c:spPr>
            <a:ln w="38100" cap="rnd">
              <a:solidFill>
                <a:schemeClr val="accent1"/>
              </a:solidFill>
              <a:round/>
            </a:ln>
            <a:effectLst/>
          </c:spPr>
          <c:marker>
            <c:symbol val="none"/>
          </c:marker>
          <c:cat>
            <c:strRef>
              <c:f>'HLE Male Fem'!$A$6:$A$10</c:f>
              <c:strCache>
                <c:ptCount val="5"/>
                <c:pt idx="0">
                  <c:v>Blackpool</c:v>
                </c:pt>
                <c:pt idx="1">
                  <c:v>Blackburn with Darwen</c:v>
                </c:pt>
                <c:pt idx="2">
                  <c:v>Lancashire</c:v>
                </c:pt>
                <c:pt idx="3">
                  <c:v>North West region</c:v>
                </c:pt>
                <c:pt idx="4">
                  <c:v>Cumbria</c:v>
                </c:pt>
              </c:strCache>
            </c:strRef>
          </c:cat>
          <c:val>
            <c:numRef>
              <c:f>'HLE Male Fem'!$C$6:$C$10</c:f>
              <c:numCache>
                <c:formatCode>General</c:formatCode>
                <c:ptCount val="5"/>
                <c:pt idx="0">
                  <c:v>63.2</c:v>
                </c:pt>
                <c:pt idx="1">
                  <c:v>63.2</c:v>
                </c:pt>
                <c:pt idx="2">
                  <c:v>63.2</c:v>
                </c:pt>
                <c:pt idx="3">
                  <c:v>63.2</c:v>
                </c:pt>
                <c:pt idx="4">
                  <c:v>63.2</c:v>
                </c:pt>
              </c:numCache>
            </c:numRef>
          </c:val>
          <c:smooth val="0"/>
          <c:extLst>
            <c:ext xmlns:c16="http://schemas.microsoft.com/office/drawing/2014/chart" uri="{C3380CC4-5D6E-409C-BE32-E72D297353CC}">
              <c16:uniqueId val="{00000001-9836-4A50-9593-4E3A559349A0}"/>
            </c:ext>
          </c:extLst>
        </c:ser>
        <c:dLbls>
          <c:showLegendKey val="0"/>
          <c:showVal val="0"/>
          <c:showCatName val="0"/>
          <c:showSerName val="0"/>
          <c:showPercent val="0"/>
          <c:showBubbleSize val="0"/>
        </c:dLbls>
        <c:marker val="1"/>
        <c:smooth val="0"/>
        <c:axId val="615145784"/>
        <c:axId val="615146104"/>
      </c:lineChart>
      <c:catAx>
        <c:axId val="615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6104"/>
        <c:crosses val="autoZero"/>
        <c:auto val="1"/>
        <c:lblAlgn val="ctr"/>
        <c:lblOffset val="100"/>
        <c:noMultiLvlLbl val="0"/>
      </c:catAx>
      <c:valAx>
        <c:axId val="61514610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5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FEMALES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Fem'!$E$5</c:f>
              <c:strCache>
                <c:ptCount val="1"/>
                <c:pt idx="0">
                  <c:v>Female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EDA9-4647-BC79-19F4AC8027B8}"/>
              </c:ext>
            </c:extLst>
          </c:dPt>
          <c:cat>
            <c:strRef>
              <c:f>'HLE Male Fem'!$D$6:$D$10</c:f>
              <c:strCache>
                <c:ptCount val="5"/>
                <c:pt idx="0">
                  <c:v>Blackpool</c:v>
                </c:pt>
                <c:pt idx="1">
                  <c:v>Blackburn with Darwen</c:v>
                </c:pt>
                <c:pt idx="2">
                  <c:v>Lancashire</c:v>
                </c:pt>
                <c:pt idx="3">
                  <c:v>North West region</c:v>
                </c:pt>
                <c:pt idx="4">
                  <c:v>Cumbria</c:v>
                </c:pt>
              </c:strCache>
            </c:strRef>
          </c:cat>
          <c:val>
            <c:numRef>
              <c:f>'HLE Male Fem'!$E$6:$E$10</c:f>
              <c:numCache>
                <c:formatCode>General</c:formatCode>
                <c:ptCount val="5"/>
                <c:pt idx="0">
                  <c:v>55.3</c:v>
                </c:pt>
                <c:pt idx="1">
                  <c:v>59.7</c:v>
                </c:pt>
                <c:pt idx="2">
                  <c:v>62</c:v>
                </c:pt>
                <c:pt idx="3">
                  <c:v>62.2</c:v>
                </c:pt>
                <c:pt idx="4">
                  <c:v>66</c:v>
                </c:pt>
              </c:numCache>
            </c:numRef>
          </c:val>
          <c:extLst>
            <c:ext xmlns:c16="http://schemas.microsoft.com/office/drawing/2014/chart" uri="{C3380CC4-5D6E-409C-BE32-E72D297353CC}">
              <c16:uniqueId val="{00000000-EDA9-4647-BC79-19F4AC8027B8}"/>
            </c:ext>
          </c:extLst>
        </c:ser>
        <c:dLbls>
          <c:showLegendKey val="0"/>
          <c:showVal val="0"/>
          <c:showCatName val="0"/>
          <c:showSerName val="0"/>
          <c:showPercent val="0"/>
          <c:showBubbleSize val="0"/>
        </c:dLbls>
        <c:gapWidth val="219"/>
        <c:overlap val="-27"/>
        <c:axId val="493975504"/>
        <c:axId val="493978064"/>
      </c:barChart>
      <c:lineChart>
        <c:grouping val="standard"/>
        <c:varyColors val="0"/>
        <c:ser>
          <c:idx val="1"/>
          <c:order val="1"/>
          <c:tx>
            <c:strRef>
              <c:f>'HLE Male Fem'!$F$5</c:f>
              <c:strCache>
                <c:ptCount val="1"/>
                <c:pt idx="0">
                  <c:v>England average</c:v>
                </c:pt>
              </c:strCache>
            </c:strRef>
          </c:tx>
          <c:spPr>
            <a:ln w="38100" cap="rnd">
              <a:solidFill>
                <a:schemeClr val="accent1"/>
              </a:solidFill>
              <a:round/>
            </a:ln>
            <a:effectLst/>
          </c:spPr>
          <c:marker>
            <c:symbol val="none"/>
          </c:marker>
          <c:cat>
            <c:strRef>
              <c:f>'HLE Male Fem'!$D$6:$D$10</c:f>
              <c:strCache>
                <c:ptCount val="5"/>
                <c:pt idx="0">
                  <c:v>Blackpool</c:v>
                </c:pt>
                <c:pt idx="1">
                  <c:v>Blackburn with Darwen</c:v>
                </c:pt>
                <c:pt idx="2">
                  <c:v>Lancashire</c:v>
                </c:pt>
                <c:pt idx="3">
                  <c:v>North West region</c:v>
                </c:pt>
                <c:pt idx="4">
                  <c:v>Cumbria</c:v>
                </c:pt>
              </c:strCache>
            </c:strRef>
          </c:cat>
          <c:val>
            <c:numRef>
              <c:f>'HLE Male Fem'!$F$6:$F$10</c:f>
              <c:numCache>
                <c:formatCode>General</c:formatCode>
                <c:ptCount val="5"/>
                <c:pt idx="0">
                  <c:v>63.5</c:v>
                </c:pt>
                <c:pt idx="1">
                  <c:v>63.5</c:v>
                </c:pt>
                <c:pt idx="2">
                  <c:v>63.5</c:v>
                </c:pt>
                <c:pt idx="3">
                  <c:v>63.5</c:v>
                </c:pt>
                <c:pt idx="4">
                  <c:v>63.5</c:v>
                </c:pt>
              </c:numCache>
            </c:numRef>
          </c:val>
          <c:smooth val="0"/>
          <c:extLst>
            <c:ext xmlns:c16="http://schemas.microsoft.com/office/drawing/2014/chart" uri="{C3380CC4-5D6E-409C-BE32-E72D297353CC}">
              <c16:uniqueId val="{00000001-EDA9-4647-BC79-19F4AC8027B8}"/>
            </c:ext>
          </c:extLst>
        </c:ser>
        <c:dLbls>
          <c:showLegendKey val="0"/>
          <c:showVal val="0"/>
          <c:showCatName val="0"/>
          <c:showSerName val="0"/>
          <c:showPercent val="0"/>
          <c:showBubbleSize val="0"/>
        </c:dLbls>
        <c:marker val="1"/>
        <c:smooth val="0"/>
        <c:axId val="493975504"/>
        <c:axId val="493978064"/>
      </c:lineChart>
      <c:catAx>
        <c:axId val="49397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8064"/>
        <c:crosses val="autoZero"/>
        <c:auto val="1"/>
        <c:lblAlgn val="ctr"/>
        <c:lblOffset val="100"/>
        <c:noMultiLvlLbl val="0"/>
      </c:catAx>
      <c:valAx>
        <c:axId val="49397806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55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Mortality!$L$3</c:f>
              <c:strCache>
                <c:ptCount val="1"/>
                <c:pt idx="0">
                  <c:v>Area</c:v>
                </c:pt>
              </c:strCache>
            </c:strRef>
          </c:tx>
          <c:spPr>
            <a:solidFill>
              <a:schemeClr val="accent6">
                <a:shade val="76000"/>
              </a:schemeClr>
            </a:solidFill>
            <a:ln>
              <a:noFill/>
            </a:ln>
            <a:effectLst/>
          </c:spPr>
          <c:invertIfNegative val="0"/>
          <c:cat>
            <c:strRef>
              <c:f>Mortality!$K$4:$K$6</c:f>
              <c:strCache>
                <c:ptCount val="3"/>
                <c:pt idx="0">
                  <c:v>Blackpool</c:v>
                </c:pt>
                <c:pt idx="1">
                  <c:v>Wyre</c:v>
                </c:pt>
                <c:pt idx="2">
                  <c:v>Fylde</c:v>
                </c:pt>
              </c:strCache>
            </c:strRef>
          </c:cat>
          <c:val>
            <c:numRef>
              <c:f>Mortality!$L$4:$L$6</c:f>
              <c:numCache>
                <c:formatCode>0</c:formatCode>
                <c:ptCount val="3"/>
                <c:pt idx="0">
                  <c:v>318</c:v>
                </c:pt>
                <c:pt idx="1">
                  <c:v>191</c:v>
                </c:pt>
                <c:pt idx="2">
                  <c:v>172.1</c:v>
                </c:pt>
              </c:numCache>
            </c:numRef>
          </c:val>
          <c:extLst>
            <c:ext xmlns:c16="http://schemas.microsoft.com/office/drawing/2014/chart" uri="{C3380CC4-5D6E-409C-BE32-E72D297353CC}">
              <c16:uniqueId val="{00000000-3506-41FD-9D5F-93C712F7B789}"/>
            </c:ext>
          </c:extLst>
        </c:ser>
        <c:dLbls>
          <c:showLegendKey val="0"/>
          <c:showVal val="0"/>
          <c:showCatName val="0"/>
          <c:showSerName val="0"/>
          <c:showPercent val="0"/>
          <c:showBubbleSize val="0"/>
        </c:dLbls>
        <c:gapWidth val="219"/>
        <c:overlap val="-27"/>
        <c:axId val="1781311984"/>
        <c:axId val="1781312816"/>
      </c:barChart>
      <c:lineChart>
        <c:grouping val="standard"/>
        <c:varyColors val="0"/>
        <c:ser>
          <c:idx val="1"/>
          <c:order val="1"/>
          <c:tx>
            <c:strRef>
              <c:f>Mortality!$M$3</c:f>
              <c:strCache>
                <c:ptCount val="1"/>
                <c:pt idx="0">
                  <c:v>England Average</c:v>
                </c:pt>
              </c:strCache>
            </c:strRef>
          </c:tx>
          <c:spPr>
            <a:ln w="38100" cap="rnd">
              <a:solidFill>
                <a:schemeClr val="accent1"/>
              </a:solidFill>
              <a:round/>
            </a:ln>
            <a:effectLst/>
          </c:spPr>
          <c:marker>
            <c:symbol val="none"/>
          </c:marker>
          <c:cat>
            <c:strRef>
              <c:f>Mortality!$K$4:$K$6</c:f>
              <c:strCache>
                <c:ptCount val="3"/>
                <c:pt idx="0">
                  <c:v>Blackpool</c:v>
                </c:pt>
                <c:pt idx="1">
                  <c:v>Wyre</c:v>
                </c:pt>
                <c:pt idx="2">
                  <c:v>Fylde</c:v>
                </c:pt>
              </c:strCache>
            </c:strRef>
          </c:cat>
          <c:val>
            <c:numRef>
              <c:f>Mortality!$M$4:$M$6</c:f>
              <c:numCache>
                <c:formatCode>0</c:formatCode>
                <c:ptCount val="3"/>
                <c:pt idx="0">
                  <c:v>180.8</c:v>
                </c:pt>
                <c:pt idx="1">
                  <c:v>180.8</c:v>
                </c:pt>
                <c:pt idx="2">
                  <c:v>180.8</c:v>
                </c:pt>
              </c:numCache>
            </c:numRef>
          </c:val>
          <c:smooth val="0"/>
          <c:extLst>
            <c:ext xmlns:c16="http://schemas.microsoft.com/office/drawing/2014/chart" uri="{C3380CC4-5D6E-409C-BE32-E72D297353CC}">
              <c16:uniqueId val="{00000001-3506-41FD-9D5F-93C712F7B789}"/>
            </c:ext>
          </c:extLst>
        </c:ser>
        <c:dLbls>
          <c:showLegendKey val="0"/>
          <c:showVal val="0"/>
          <c:showCatName val="0"/>
          <c:showSerName val="0"/>
          <c:showPercent val="0"/>
          <c:showBubbleSize val="0"/>
        </c:dLbls>
        <c:marker val="1"/>
        <c:smooth val="0"/>
        <c:axId val="1781311984"/>
        <c:axId val="1781312816"/>
      </c:lineChart>
      <c:catAx>
        <c:axId val="178131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12816"/>
        <c:crosses val="autoZero"/>
        <c:auto val="1"/>
        <c:lblAlgn val="ctr"/>
        <c:lblOffset val="100"/>
        <c:noMultiLvlLbl val="0"/>
      </c:catAx>
      <c:valAx>
        <c:axId val="1781312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119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'Physical act.'!$L$1</c:f>
              <c:strCache>
                <c:ptCount val="1"/>
                <c:pt idx="0">
                  <c:v>Area</c:v>
                </c:pt>
              </c:strCache>
            </c:strRef>
          </c:tx>
          <c:spPr>
            <a:solidFill>
              <a:schemeClr val="accent6">
                <a:shade val="76000"/>
              </a:schemeClr>
            </a:solidFill>
            <a:ln>
              <a:noFill/>
            </a:ln>
            <a:effectLst/>
          </c:spPr>
          <c:invertIfNegative val="0"/>
          <c:cat>
            <c:strRef>
              <c:f>'Physical act.'!$K$2:$K$4</c:f>
              <c:strCache>
                <c:ptCount val="3"/>
                <c:pt idx="0">
                  <c:v>Blackpool</c:v>
                </c:pt>
                <c:pt idx="1">
                  <c:v>Wyre</c:v>
                </c:pt>
                <c:pt idx="2">
                  <c:v>Fylde</c:v>
                </c:pt>
              </c:strCache>
            </c:strRef>
          </c:cat>
          <c:val>
            <c:numRef>
              <c:f>'Physical act.'!$L$2:$L$4</c:f>
              <c:numCache>
                <c:formatCode>0</c:formatCode>
                <c:ptCount val="3"/>
                <c:pt idx="0">
                  <c:v>27.0411</c:v>
                </c:pt>
                <c:pt idx="1">
                  <c:v>25.325099999999999</c:v>
                </c:pt>
                <c:pt idx="2">
                  <c:v>21.613499999999998</c:v>
                </c:pt>
              </c:numCache>
            </c:numRef>
          </c:val>
          <c:extLst>
            <c:ext xmlns:c16="http://schemas.microsoft.com/office/drawing/2014/chart" uri="{C3380CC4-5D6E-409C-BE32-E72D297353CC}">
              <c16:uniqueId val="{00000000-A05D-4470-A8FE-787A7ACF6578}"/>
            </c:ext>
          </c:extLst>
        </c:ser>
        <c:dLbls>
          <c:showLegendKey val="0"/>
          <c:showVal val="0"/>
          <c:showCatName val="0"/>
          <c:showSerName val="0"/>
          <c:showPercent val="0"/>
          <c:showBubbleSize val="0"/>
        </c:dLbls>
        <c:gapWidth val="219"/>
        <c:overlap val="-27"/>
        <c:axId val="1778640656"/>
        <c:axId val="1778644816"/>
      </c:barChart>
      <c:lineChart>
        <c:grouping val="standard"/>
        <c:varyColors val="0"/>
        <c:ser>
          <c:idx val="1"/>
          <c:order val="1"/>
          <c:tx>
            <c:strRef>
              <c:f>'Physical act.'!$M$1</c:f>
              <c:strCache>
                <c:ptCount val="1"/>
                <c:pt idx="0">
                  <c:v>England Average</c:v>
                </c:pt>
              </c:strCache>
            </c:strRef>
          </c:tx>
          <c:spPr>
            <a:ln w="38100" cap="rnd">
              <a:solidFill>
                <a:schemeClr val="accent1"/>
              </a:solidFill>
              <a:round/>
            </a:ln>
            <a:effectLst/>
          </c:spPr>
          <c:marker>
            <c:symbol val="none"/>
          </c:marker>
          <c:cat>
            <c:strRef>
              <c:f>'Physical act.'!$K$2:$K$4</c:f>
              <c:strCache>
                <c:ptCount val="3"/>
                <c:pt idx="0">
                  <c:v>Blackpool</c:v>
                </c:pt>
                <c:pt idx="1">
                  <c:v>Wyre</c:v>
                </c:pt>
                <c:pt idx="2">
                  <c:v>Fylde</c:v>
                </c:pt>
              </c:strCache>
            </c:strRef>
          </c:cat>
          <c:val>
            <c:numRef>
              <c:f>'Physical act.'!$M$2:$M$4</c:f>
              <c:numCache>
                <c:formatCode>0</c:formatCode>
                <c:ptCount val="3"/>
                <c:pt idx="0">
                  <c:v>22.902331885474101</c:v>
                </c:pt>
                <c:pt idx="1">
                  <c:v>22.902331885474101</c:v>
                </c:pt>
                <c:pt idx="2">
                  <c:v>22.902331885474101</c:v>
                </c:pt>
              </c:numCache>
            </c:numRef>
          </c:val>
          <c:smooth val="0"/>
          <c:extLst>
            <c:ext xmlns:c16="http://schemas.microsoft.com/office/drawing/2014/chart" uri="{C3380CC4-5D6E-409C-BE32-E72D297353CC}">
              <c16:uniqueId val="{00000001-A05D-4470-A8FE-787A7ACF6578}"/>
            </c:ext>
          </c:extLst>
        </c:ser>
        <c:dLbls>
          <c:showLegendKey val="0"/>
          <c:showVal val="0"/>
          <c:showCatName val="0"/>
          <c:showSerName val="0"/>
          <c:showPercent val="0"/>
          <c:showBubbleSize val="0"/>
        </c:dLbls>
        <c:marker val="1"/>
        <c:smooth val="0"/>
        <c:axId val="1778640656"/>
        <c:axId val="1778644816"/>
      </c:lineChart>
      <c:catAx>
        <c:axId val="177864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8644816"/>
        <c:crosses val="autoZero"/>
        <c:auto val="1"/>
        <c:lblAlgn val="ctr"/>
        <c:lblOffset val="100"/>
        <c:noMultiLvlLbl val="0"/>
      </c:catAx>
      <c:valAx>
        <c:axId val="1778644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864065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'Preterm bi'!$N$13</c:f>
              <c:strCache>
                <c:ptCount val="1"/>
                <c:pt idx="0">
                  <c:v>area</c:v>
                </c:pt>
              </c:strCache>
            </c:strRef>
          </c:tx>
          <c:spPr>
            <a:solidFill>
              <a:schemeClr val="accent6">
                <a:shade val="76000"/>
              </a:schemeClr>
            </a:solidFill>
            <a:ln>
              <a:noFill/>
            </a:ln>
            <a:effectLst/>
          </c:spPr>
          <c:invertIfNegative val="0"/>
          <c:cat>
            <c:strRef>
              <c:f>'Preterm bi'!$M$14:$M$16</c:f>
              <c:strCache>
                <c:ptCount val="3"/>
                <c:pt idx="0">
                  <c:v>Blackpool</c:v>
                </c:pt>
                <c:pt idx="1">
                  <c:v>Wyre</c:v>
                </c:pt>
                <c:pt idx="2">
                  <c:v>Fylde</c:v>
                </c:pt>
              </c:strCache>
            </c:strRef>
          </c:cat>
          <c:val>
            <c:numRef>
              <c:f>'Preterm bi'!$N$14:$N$16</c:f>
              <c:numCache>
                <c:formatCode>General</c:formatCode>
                <c:ptCount val="3"/>
                <c:pt idx="0">
                  <c:v>10.7</c:v>
                </c:pt>
                <c:pt idx="1">
                  <c:v>9.5</c:v>
                </c:pt>
                <c:pt idx="2">
                  <c:v>7.3</c:v>
                </c:pt>
              </c:numCache>
            </c:numRef>
          </c:val>
          <c:extLst>
            <c:ext xmlns:c16="http://schemas.microsoft.com/office/drawing/2014/chart" uri="{C3380CC4-5D6E-409C-BE32-E72D297353CC}">
              <c16:uniqueId val="{00000000-EF36-4A76-A831-D7AD93B96AC3}"/>
            </c:ext>
          </c:extLst>
        </c:ser>
        <c:dLbls>
          <c:showLegendKey val="0"/>
          <c:showVal val="0"/>
          <c:showCatName val="0"/>
          <c:showSerName val="0"/>
          <c:showPercent val="0"/>
          <c:showBubbleSize val="0"/>
        </c:dLbls>
        <c:gapWidth val="219"/>
        <c:overlap val="-27"/>
        <c:axId val="579603504"/>
        <c:axId val="579602544"/>
      </c:barChart>
      <c:lineChart>
        <c:grouping val="standard"/>
        <c:varyColors val="0"/>
        <c:ser>
          <c:idx val="1"/>
          <c:order val="1"/>
          <c:tx>
            <c:strRef>
              <c:f>'Preterm bi'!$O$13</c:f>
              <c:strCache>
                <c:ptCount val="1"/>
                <c:pt idx="0">
                  <c:v>England average</c:v>
                </c:pt>
              </c:strCache>
            </c:strRef>
          </c:tx>
          <c:spPr>
            <a:ln w="38100" cap="rnd">
              <a:solidFill>
                <a:schemeClr val="accent1"/>
              </a:solidFill>
              <a:round/>
            </a:ln>
            <a:effectLst/>
          </c:spPr>
          <c:marker>
            <c:symbol val="none"/>
          </c:marker>
          <c:cat>
            <c:strRef>
              <c:f>'Preterm bi'!$M$14:$M$16</c:f>
              <c:strCache>
                <c:ptCount val="3"/>
                <c:pt idx="0">
                  <c:v>Blackpool</c:v>
                </c:pt>
                <c:pt idx="1">
                  <c:v>Wyre</c:v>
                </c:pt>
                <c:pt idx="2">
                  <c:v>Fylde</c:v>
                </c:pt>
              </c:strCache>
            </c:strRef>
          </c:cat>
          <c:val>
            <c:numRef>
              <c:f>'Preterm bi'!$O$14:$O$16</c:f>
              <c:numCache>
                <c:formatCode>General</c:formatCode>
                <c:ptCount val="3"/>
                <c:pt idx="0">
                  <c:v>8.1</c:v>
                </c:pt>
                <c:pt idx="1">
                  <c:v>8.1</c:v>
                </c:pt>
                <c:pt idx="2">
                  <c:v>8.1</c:v>
                </c:pt>
              </c:numCache>
            </c:numRef>
          </c:val>
          <c:smooth val="0"/>
          <c:extLst>
            <c:ext xmlns:c16="http://schemas.microsoft.com/office/drawing/2014/chart" uri="{C3380CC4-5D6E-409C-BE32-E72D297353CC}">
              <c16:uniqueId val="{00000001-EF36-4A76-A831-D7AD93B96AC3}"/>
            </c:ext>
          </c:extLst>
        </c:ser>
        <c:dLbls>
          <c:showLegendKey val="0"/>
          <c:showVal val="0"/>
          <c:showCatName val="0"/>
          <c:showSerName val="0"/>
          <c:showPercent val="0"/>
          <c:showBubbleSize val="0"/>
        </c:dLbls>
        <c:marker val="1"/>
        <c:smooth val="0"/>
        <c:axId val="579603504"/>
        <c:axId val="579602544"/>
      </c:lineChart>
      <c:catAx>
        <c:axId val="57960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602544"/>
        <c:crosses val="autoZero"/>
        <c:auto val="1"/>
        <c:lblAlgn val="ctr"/>
        <c:lblOffset val="100"/>
        <c:noMultiLvlLbl val="0"/>
      </c:catAx>
      <c:valAx>
        <c:axId val="57960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6035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Female</a:t>
            </a:r>
          </a:p>
        </c:rich>
      </c:tx>
      <c:layout>
        <c:manualLayout>
          <c:xMode val="edge"/>
          <c:yMode val="edge"/>
          <c:x val="0.45864928315412179"/>
          <c:y val="0"/>
        </c:manualLayout>
      </c:layout>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'Female LE_IMD_19-20'!$B$2</c:f>
              <c:strCache>
                <c:ptCount val="1"/>
                <c:pt idx="0">
                  <c:v>2019</c:v>
                </c:pt>
              </c:strCache>
            </c:strRef>
          </c:tx>
          <c:spPr>
            <a:solidFill>
              <a:schemeClr val="accent6">
                <a:shade val="76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LE_IMD_19-20'!$B$3:$B$12</c:f>
              <c:numCache>
                <c:formatCode>General</c:formatCode>
                <c:ptCount val="10"/>
                <c:pt idx="0">
                  <c:v>78.900000000000006</c:v>
                </c:pt>
                <c:pt idx="1">
                  <c:v>80.7</c:v>
                </c:pt>
                <c:pt idx="2">
                  <c:v>82.1</c:v>
                </c:pt>
                <c:pt idx="3">
                  <c:v>82.9</c:v>
                </c:pt>
                <c:pt idx="4">
                  <c:v>83.6</c:v>
                </c:pt>
                <c:pt idx="5">
                  <c:v>84.2</c:v>
                </c:pt>
                <c:pt idx="6">
                  <c:v>84.9</c:v>
                </c:pt>
                <c:pt idx="7">
                  <c:v>85.2</c:v>
                </c:pt>
                <c:pt idx="8">
                  <c:v>85.8</c:v>
                </c:pt>
                <c:pt idx="9">
                  <c:v>86.8</c:v>
                </c:pt>
              </c:numCache>
            </c:numRef>
          </c:val>
          <c:extLst>
            <c:ext xmlns:c16="http://schemas.microsoft.com/office/drawing/2014/chart" uri="{C3380CC4-5D6E-409C-BE32-E72D297353CC}">
              <c16:uniqueId val="{00000000-49EE-4165-903E-C77790E96B0C}"/>
            </c:ext>
          </c:extLst>
        </c:ser>
        <c:ser>
          <c:idx val="1"/>
          <c:order val="1"/>
          <c:tx>
            <c:strRef>
              <c:f>'Female LE_IMD_19-20'!$C$2</c:f>
              <c:strCache>
                <c:ptCount val="1"/>
                <c:pt idx="0">
                  <c:v>2020</c:v>
                </c:pt>
              </c:strCache>
            </c:strRef>
          </c:tx>
          <c:spPr>
            <a:solidFill>
              <a:schemeClr val="accent6">
                <a:tint val="77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LE_IMD_19-20'!$C$3:$C$12</c:f>
              <c:numCache>
                <c:formatCode>General</c:formatCode>
                <c:ptCount val="10"/>
                <c:pt idx="0">
                  <c:v>77.3</c:v>
                </c:pt>
                <c:pt idx="1">
                  <c:v>79.3</c:v>
                </c:pt>
                <c:pt idx="2">
                  <c:v>80.8</c:v>
                </c:pt>
                <c:pt idx="3">
                  <c:v>81.900000000000006</c:v>
                </c:pt>
                <c:pt idx="4">
                  <c:v>82.8</c:v>
                </c:pt>
                <c:pt idx="5">
                  <c:v>83.4</c:v>
                </c:pt>
                <c:pt idx="6">
                  <c:v>83.9</c:v>
                </c:pt>
                <c:pt idx="7">
                  <c:v>84.2</c:v>
                </c:pt>
                <c:pt idx="8">
                  <c:v>84.9</c:v>
                </c:pt>
                <c:pt idx="9">
                  <c:v>85.8</c:v>
                </c:pt>
              </c:numCache>
            </c:numRef>
          </c:val>
          <c:extLst>
            <c:ext xmlns:c16="http://schemas.microsoft.com/office/drawing/2014/chart" uri="{C3380CC4-5D6E-409C-BE32-E72D297353CC}">
              <c16:uniqueId val="{00000001-49EE-4165-903E-C77790E96B0C}"/>
            </c:ext>
          </c:extLst>
        </c:ser>
        <c:dLbls>
          <c:showLegendKey val="0"/>
          <c:showVal val="0"/>
          <c:showCatName val="0"/>
          <c:showSerName val="0"/>
          <c:showPercent val="0"/>
          <c:showBubbleSize val="0"/>
        </c:dLbls>
        <c:gapWidth val="219"/>
        <c:overlap val="-27"/>
        <c:axId val="1055461727"/>
        <c:axId val="1055462143"/>
      </c:barChart>
      <c:catAx>
        <c:axId val="105546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2143"/>
        <c:crosses val="autoZero"/>
        <c:auto val="1"/>
        <c:lblAlgn val="ctr"/>
        <c:lblOffset val="100"/>
        <c:noMultiLvlLbl val="0"/>
      </c:catAx>
      <c:valAx>
        <c:axId val="105546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'Birth weight'!$L$1</c:f>
              <c:strCache>
                <c:ptCount val="1"/>
                <c:pt idx="0">
                  <c:v>Area</c:v>
                </c:pt>
              </c:strCache>
            </c:strRef>
          </c:tx>
          <c:spPr>
            <a:solidFill>
              <a:schemeClr val="accent6">
                <a:shade val="76000"/>
              </a:schemeClr>
            </a:solidFill>
            <a:ln>
              <a:noFill/>
            </a:ln>
            <a:effectLst/>
          </c:spPr>
          <c:invertIfNegative val="0"/>
          <c:cat>
            <c:strRef>
              <c:f>'Birth weight'!$K$2:$K$4</c:f>
              <c:strCache>
                <c:ptCount val="3"/>
                <c:pt idx="0">
                  <c:v>Blackpool</c:v>
                </c:pt>
                <c:pt idx="1">
                  <c:v>Fylde</c:v>
                </c:pt>
                <c:pt idx="2">
                  <c:v>Wyre</c:v>
                </c:pt>
              </c:strCache>
            </c:strRef>
          </c:cat>
          <c:val>
            <c:numRef>
              <c:f>'Birth weight'!$L$2:$L$4</c:f>
              <c:numCache>
                <c:formatCode>0.0</c:formatCode>
                <c:ptCount val="3"/>
                <c:pt idx="0">
                  <c:v>3.6602999999999999</c:v>
                </c:pt>
                <c:pt idx="1">
                  <c:v>3.5087999999999999</c:v>
                </c:pt>
                <c:pt idx="2">
                  <c:v>2.0756999999999999</c:v>
                </c:pt>
              </c:numCache>
            </c:numRef>
          </c:val>
          <c:extLst>
            <c:ext xmlns:c16="http://schemas.microsoft.com/office/drawing/2014/chart" uri="{C3380CC4-5D6E-409C-BE32-E72D297353CC}">
              <c16:uniqueId val="{00000000-1189-4B4E-BA31-CACB110320D9}"/>
            </c:ext>
          </c:extLst>
        </c:ser>
        <c:dLbls>
          <c:showLegendKey val="0"/>
          <c:showVal val="0"/>
          <c:showCatName val="0"/>
          <c:showSerName val="0"/>
          <c:showPercent val="0"/>
          <c:showBubbleSize val="0"/>
        </c:dLbls>
        <c:gapWidth val="219"/>
        <c:overlap val="-27"/>
        <c:axId val="1826538736"/>
        <c:axId val="1826534992"/>
      </c:barChart>
      <c:lineChart>
        <c:grouping val="standard"/>
        <c:varyColors val="0"/>
        <c:ser>
          <c:idx val="1"/>
          <c:order val="1"/>
          <c:tx>
            <c:strRef>
              <c:f>'Birth weight'!$M$1</c:f>
              <c:strCache>
                <c:ptCount val="1"/>
                <c:pt idx="0">
                  <c:v>England Average</c:v>
                </c:pt>
              </c:strCache>
            </c:strRef>
          </c:tx>
          <c:spPr>
            <a:ln w="38100" cap="rnd">
              <a:solidFill>
                <a:schemeClr val="accent1"/>
              </a:solidFill>
              <a:round/>
            </a:ln>
            <a:effectLst/>
          </c:spPr>
          <c:marker>
            <c:symbol val="none"/>
          </c:marker>
          <c:cat>
            <c:strRef>
              <c:f>'Birth weight'!$K$2:$K$4</c:f>
              <c:strCache>
                <c:ptCount val="3"/>
                <c:pt idx="0">
                  <c:v>Blackpool</c:v>
                </c:pt>
                <c:pt idx="1">
                  <c:v>Fylde</c:v>
                </c:pt>
                <c:pt idx="2">
                  <c:v>Wyre</c:v>
                </c:pt>
              </c:strCache>
            </c:strRef>
          </c:cat>
          <c:val>
            <c:numRef>
              <c:f>'Birth weight'!$M$2:$M$4</c:f>
              <c:numCache>
                <c:formatCode>0.0</c:formatCode>
                <c:ptCount val="3"/>
                <c:pt idx="0">
                  <c:v>2.9029182939204698</c:v>
                </c:pt>
                <c:pt idx="1">
                  <c:v>2.9029182939204698</c:v>
                </c:pt>
                <c:pt idx="2">
                  <c:v>2.9029182939204698</c:v>
                </c:pt>
              </c:numCache>
            </c:numRef>
          </c:val>
          <c:smooth val="0"/>
          <c:extLst>
            <c:ext xmlns:c16="http://schemas.microsoft.com/office/drawing/2014/chart" uri="{C3380CC4-5D6E-409C-BE32-E72D297353CC}">
              <c16:uniqueId val="{00000001-1189-4B4E-BA31-CACB110320D9}"/>
            </c:ext>
          </c:extLst>
        </c:ser>
        <c:dLbls>
          <c:showLegendKey val="0"/>
          <c:showVal val="0"/>
          <c:showCatName val="0"/>
          <c:showSerName val="0"/>
          <c:showPercent val="0"/>
          <c:showBubbleSize val="0"/>
        </c:dLbls>
        <c:marker val="1"/>
        <c:smooth val="0"/>
        <c:axId val="1826538736"/>
        <c:axId val="1826534992"/>
      </c:lineChart>
      <c:catAx>
        <c:axId val="182653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34992"/>
        <c:crosses val="autoZero"/>
        <c:auto val="1"/>
        <c:lblAlgn val="ctr"/>
        <c:lblOffset val="100"/>
        <c:noMultiLvlLbl val="0"/>
      </c:catAx>
      <c:valAx>
        <c:axId val="182653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3873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Blackpool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'Bpool LBW'!$B$1</c:f>
              <c:strCache>
                <c:ptCount val="1"/>
                <c:pt idx="0">
                  <c:v>Low birth weight, 2015-20, five year pooled </c:v>
                </c:pt>
              </c:strCache>
            </c:strRef>
          </c:tx>
          <c:spPr>
            <a:solidFill>
              <a:schemeClr val="accent6">
                <a:shade val="76000"/>
              </a:schemeClr>
            </a:solidFill>
            <a:ln>
              <a:noFill/>
            </a:ln>
            <a:effectLst/>
          </c:spPr>
          <c:invertIfNegative val="0"/>
          <c:cat>
            <c:strRef>
              <c:f>'Bpool LBW'!$A$2:$A$22</c:f>
              <c:strCache>
                <c:ptCount val="21"/>
                <c:pt idx="0">
                  <c:v>Talbot</c:v>
                </c:pt>
                <c:pt idx="1">
                  <c:v>Claremont</c:v>
                </c:pt>
                <c:pt idx="2">
                  <c:v>Bloomfield</c:v>
                </c:pt>
                <c:pt idx="3">
                  <c:v>Highfield</c:v>
                </c:pt>
                <c:pt idx="4">
                  <c:v>Waterloo</c:v>
                </c:pt>
                <c:pt idx="5">
                  <c:v>Bispham</c:v>
                </c:pt>
                <c:pt idx="6">
                  <c:v>Ingthorpe</c:v>
                </c:pt>
                <c:pt idx="7">
                  <c:v>Brunswick</c:v>
                </c:pt>
                <c:pt idx="8">
                  <c:v>Hawes Side</c:v>
                </c:pt>
                <c:pt idx="9">
                  <c:v>Tyldesley</c:v>
                </c:pt>
                <c:pt idx="10">
                  <c:v>Layton</c:v>
                </c:pt>
                <c:pt idx="11">
                  <c:v>Anchorsholme</c:v>
                </c:pt>
                <c:pt idx="12">
                  <c:v>Park</c:v>
                </c:pt>
                <c:pt idx="13">
                  <c:v>Warbreck</c:v>
                </c:pt>
                <c:pt idx="14">
                  <c:v>Clifton</c:v>
                </c:pt>
                <c:pt idx="15">
                  <c:v>Greenlands</c:v>
                </c:pt>
                <c:pt idx="16">
                  <c:v>Victoria</c:v>
                </c:pt>
                <c:pt idx="17">
                  <c:v>Squires Gate</c:v>
                </c:pt>
                <c:pt idx="18">
                  <c:v>Stanley</c:v>
                </c:pt>
                <c:pt idx="19">
                  <c:v>Marton</c:v>
                </c:pt>
                <c:pt idx="20">
                  <c:v>Norbreck</c:v>
                </c:pt>
              </c:strCache>
            </c:strRef>
          </c:cat>
          <c:val>
            <c:numRef>
              <c:f>'Bpool LBW'!$B$2:$B$22</c:f>
              <c:numCache>
                <c:formatCode>General</c:formatCode>
                <c:ptCount val="21"/>
                <c:pt idx="0">
                  <c:v>11.140599999999999</c:v>
                </c:pt>
                <c:pt idx="1">
                  <c:v>9.9678000000000004</c:v>
                </c:pt>
                <c:pt idx="2">
                  <c:v>9.6617999999999995</c:v>
                </c:pt>
                <c:pt idx="3">
                  <c:v>8.7774000000000001</c:v>
                </c:pt>
                <c:pt idx="4">
                  <c:v>8.6350999999999996</c:v>
                </c:pt>
                <c:pt idx="5">
                  <c:v>8.5714000000000006</c:v>
                </c:pt>
                <c:pt idx="6">
                  <c:v>8.2227999999999994</c:v>
                </c:pt>
                <c:pt idx="7">
                  <c:v>7.9680999999999997</c:v>
                </c:pt>
                <c:pt idx="8">
                  <c:v>7.8350999999999997</c:v>
                </c:pt>
                <c:pt idx="9">
                  <c:v>7.7103000000000002</c:v>
                </c:pt>
                <c:pt idx="10">
                  <c:v>7.3661000000000003</c:v>
                </c:pt>
                <c:pt idx="11">
                  <c:v>7.3059000000000003</c:v>
                </c:pt>
                <c:pt idx="12">
                  <c:v>6.8826000000000001</c:v>
                </c:pt>
                <c:pt idx="13">
                  <c:v>6.4814999999999996</c:v>
                </c:pt>
                <c:pt idx="14">
                  <c:v>6.2827000000000002</c:v>
                </c:pt>
                <c:pt idx="15">
                  <c:v>6.25</c:v>
                </c:pt>
                <c:pt idx="16">
                  <c:v>5.7553999999999998</c:v>
                </c:pt>
                <c:pt idx="17">
                  <c:v>5.7470999999999997</c:v>
                </c:pt>
                <c:pt idx="18">
                  <c:v>5.4545000000000003</c:v>
                </c:pt>
                <c:pt idx="19">
                  <c:v>4.7618999999999998</c:v>
                </c:pt>
                <c:pt idx="20">
                  <c:v>2.6596000000000002</c:v>
                </c:pt>
              </c:numCache>
            </c:numRef>
          </c:val>
          <c:extLst>
            <c:ext xmlns:c16="http://schemas.microsoft.com/office/drawing/2014/chart" uri="{C3380CC4-5D6E-409C-BE32-E72D297353CC}">
              <c16:uniqueId val="{00000000-4F36-40AA-B4FE-43444AEAE291}"/>
            </c:ext>
          </c:extLst>
        </c:ser>
        <c:dLbls>
          <c:showLegendKey val="0"/>
          <c:showVal val="0"/>
          <c:showCatName val="0"/>
          <c:showSerName val="0"/>
          <c:showPercent val="0"/>
          <c:showBubbleSize val="0"/>
        </c:dLbls>
        <c:gapWidth val="219"/>
        <c:overlap val="-27"/>
        <c:axId val="593985392"/>
        <c:axId val="593984432"/>
      </c:barChart>
      <c:lineChart>
        <c:grouping val="standard"/>
        <c:varyColors val="0"/>
        <c:ser>
          <c:idx val="1"/>
          <c:order val="1"/>
          <c:tx>
            <c:strRef>
              <c:f>'Bpool LBW'!$C$1</c:f>
              <c:strCache>
                <c:ptCount val="1"/>
                <c:pt idx="0">
                  <c:v>England average</c:v>
                </c:pt>
              </c:strCache>
            </c:strRef>
          </c:tx>
          <c:spPr>
            <a:ln w="38100" cap="rnd">
              <a:solidFill>
                <a:schemeClr val="accent1"/>
              </a:solidFill>
              <a:round/>
            </a:ln>
            <a:effectLst/>
          </c:spPr>
          <c:marker>
            <c:symbol val="none"/>
          </c:marker>
          <c:cat>
            <c:strRef>
              <c:f>'Bpool LBW'!$A$2:$A$22</c:f>
              <c:strCache>
                <c:ptCount val="21"/>
                <c:pt idx="0">
                  <c:v>Talbot</c:v>
                </c:pt>
                <c:pt idx="1">
                  <c:v>Claremont</c:v>
                </c:pt>
                <c:pt idx="2">
                  <c:v>Bloomfield</c:v>
                </c:pt>
                <c:pt idx="3">
                  <c:v>Highfield</c:v>
                </c:pt>
                <c:pt idx="4">
                  <c:v>Waterloo</c:v>
                </c:pt>
                <c:pt idx="5">
                  <c:v>Bispham</c:v>
                </c:pt>
                <c:pt idx="6">
                  <c:v>Ingthorpe</c:v>
                </c:pt>
                <c:pt idx="7">
                  <c:v>Brunswick</c:v>
                </c:pt>
                <c:pt idx="8">
                  <c:v>Hawes Side</c:v>
                </c:pt>
                <c:pt idx="9">
                  <c:v>Tyldesley</c:v>
                </c:pt>
                <c:pt idx="10">
                  <c:v>Layton</c:v>
                </c:pt>
                <c:pt idx="11">
                  <c:v>Anchorsholme</c:v>
                </c:pt>
                <c:pt idx="12">
                  <c:v>Park</c:v>
                </c:pt>
                <c:pt idx="13">
                  <c:v>Warbreck</c:v>
                </c:pt>
                <c:pt idx="14">
                  <c:v>Clifton</c:v>
                </c:pt>
                <c:pt idx="15">
                  <c:v>Greenlands</c:v>
                </c:pt>
                <c:pt idx="16">
                  <c:v>Victoria</c:v>
                </c:pt>
                <c:pt idx="17">
                  <c:v>Squires Gate</c:v>
                </c:pt>
                <c:pt idx="18">
                  <c:v>Stanley</c:v>
                </c:pt>
                <c:pt idx="19">
                  <c:v>Marton</c:v>
                </c:pt>
                <c:pt idx="20">
                  <c:v>Norbreck</c:v>
                </c:pt>
              </c:strCache>
            </c:strRef>
          </c:cat>
          <c:val>
            <c:numRef>
              <c:f>'Bpool LBW'!$C$2:$C$22</c:f>
              <c:numCache>
                <c:formatCode>General</c:formatCode>
                <c:ptCount val="21"/>
                <c:pt idx="0">
                  <c:v>6.9</c:v>
                </c:pt>
                <c:pt idx="1">
                  <c:v>6.9</c:v>
                </c:pt>
                <c:pt idx="2">
                  <c:v>6.9</c:v>
                </c:pt>
                <c:pt idx="3">
                  <c:v>6.9</c:v>
                </c:pt>
                <c:pt idx="4">
                  <c:v>6.9</c:v>
                </c:pt>
                <c:pt idx="5">
                  <c:v>6.9</c:v>
                </c:pt>
                <c:pt idx="6">
                  <c:v>6.9</c:v>
                </c:pt>
                <c:pt idx="7">
                  <c:v>6.9</c:v>
                </c:pt>
                <c:pt idx="8">
                  <c:v>6.9</c:v>
                </c:pt>
                <c:pt idx="9">
                  <c:v>6.9</c:v>
                </c:pt>
                <c:pt idx="10">
                  <c:v>6.9</c:v>
                </c:pt>
                <c:pt idx="11">
                  <c:v>6.9</c:v>
                </c:pt>
                <c:pt idx="12">
                  <c:v>6.9</c:v>
                </c:pt>
                <c:pt idx="13">
                  <c:v>6.9</c:v>
                </c:pt>
                <c:pt idx="14">
                  <c:v>6.9</c:v>
                </c:pt>
                <c:pt idx="15">
                  <c:v>6.9</c:v>
                </c:pt>
                <c:pt idx="16">
                  <c:v>6.9</c:v>
                </c:pt>
                <c:pt idx="17">
                  <c:v>6.9</c:v>
                </c:pt>
                <c:pt idx="18">
                  <c:v>6.9</c:v>
                </c:pt>
                <c:pt idx="19">
                  <c:v>6.9</c:v>
                </c:pt>
                <c:pt idx="20">
                  <c:v>6.9</c:v>
                </c:pt>
              </c:numCache>
            </c:numRef>
          </c:val>
          <c:smooth val="0"/>
          <c:extLst>
            <c:ext xmlns:c16="http://schemas.microsoft.com/office/drawing/2014/chart" uri="{C3380CC4-5D6E-409C-BE32-E72D297353CC}">
              <c16:uniqueId val="{00000001-4F36-40AA-B4FE-43444AEAE291}"/>
            </c:ext>
          </c:extLst>
        </c:ser>
        <c:dLbls>
          <c:showLegendKey val="0"/>
          <c:showVal val="0"/>
          <c:showCatName val="0"/>
          <c:showSerName val="0"/>
          <c:showPercent val="0"/>
          <c:showBubbleSize val="0"/>
        </c:dLbls>
        <c:marker val="1"/>
        <c:smooth val="0"/>
        <c:axId val="593985392"/>
        <c:axId val="593984432"/>
      </c:lineChart>
      <c:catAx>
        <c:axId val="59398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984432"/>
        <c:crosses val="autoZero"/>
        <c:auto val="1"/>
        <c:lblAlgn val="ctr"/>
        <c:lblOffset val="100"/>
        <c:noMultiLvlLbl val="0"/>
      </c:catAx>
      <c:valAx>
        <c:axId val="59398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98539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Fylde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'Fylde LB'!$B$1:$B$2</c:f>
              <c:strCache>
                <c:ptCount val="2"/>
                <c:pt idx="0">
                  <c:v>Value</c:v>
                </c:pt>
              </c:strCache>
            </c:strRef>
          </c:tx>
          <c:spPr>
            <a:solidFill>
              <a:schemeClr val="accent6">
                <a:shade val="76000"/>
              </a:schemeClr>
            </a:solidFill>
            <a:ln>
              <a:noFill/>
            </a:ln>
            <a:effectLst/>
          </c:spPr>
          <c:invertIfNegative val="0"/>
          <c:cat>
            <c:strRef>
              <c:f>'Fylde LB'!$A$3:$A$24</c:f>
              <c:strCache>
                <c:ptCount val="22"/>
                <c:pt idx="0">
                  <c:v>Kirkham South</c:v>
                </c:pt>
                <c:pt idx="1">
                  <c:v>Central</c:v>
                </c:pt>
                <c:pt idx="2">
                  <c:v>Warton and Westby</c:v>
                </c:pt>
                <c:pt idx="3">
                  <c:v>Kilnhouse</c:v>
                </c:pt>
                <c:pt idx="4">
                  <c:v>Staining and Weeton</c:v>
                </c:pt>
                <c:pt idx="5">
                  <c:v>Ashton</c:v>
                </c:pt>
                <c:pt idx="6">
                  <c:v>St Leonards</c:v>
                </c:pt>
                <c:pt idx="7">
                  <c:v>Ansdell</c:v>
                </c:pt>
                <c:pt idx="8">
                  <c:v>Freckleton East</c:v>
                </c:pt>
                <c:pt idx="9">
                  <c:v>Elswick and Little Eccleston</c:v>
                </c:pt>
                <c:pt idx="10">
                  <c:v>Singleton and Greenhalgh</c:v>
                </c:pt>
                <c:pt idx="11">
                  <c:v>Fylde</c:v>
                </c:pt>
                <c:pt idx="12">
                  <c:v>St Johns</c:v>
                </c:pt>
                <c:pt idx="13">
                  <c:v>Heyhouses</c:v>
                </c:pt>
                <c:pt idx="14">
                  <c:v>Newton and Treales</c:v>
                </c:pt>
                <c:pt idx="15">
                  <c:v>Medlar-with-Wesham</c:v>
                </c:pt>
                <c:pt idx="16">
                  <c:v>Fairhaven</c:v>
                </c:pt>
                <c:pt idx="17">
                  <c:v>Kirkham North</c:v>
                </c:pt>
                <c:pt idx="18">
                  <c:v>Clifton*</c:v>
                </c:pt>
                <c:pt idx="19">
                  <c:v>Freckleton West*</c:v>
                </c:pt>
                <c:pt idx="20">
                  <c:v>Park*</c:v>
                </c:pt>
                <c:pt idx="21">
                  <c:v>Ribby-with-Wrea*</c:v>
                </c:pt>
              </c:strCache>
            </c:strRef>
          </c:cat>
          <c:val>
            <c:numRef>
              <c:f>'Fylde LB'!$B$3:$B$24</c:f>
              <c:numCache>
                <c:formatCode>General</c:formatCode>
                <c:ptCount val="22"/>
                <c:pt idx="0">
                  <c:v>12.1212</c:v>
                </c:pt>
                <c:pt idx="1">
                  <c:v>9.5541</c:v>
                </c:pt>
                <c:pt idx="2">
                  <c:v>8.3871000000000002</c:v>
                </c:pt>
                <c:pt idx="3">
                  <c:v>7.3826000000000001</c:v>
                </c:pt>
                <c:pt idx="4">
                  <c:v>6.9652000000000003</c:v>
                </c:pt>
                <c:pt idx="5">
                  <c:v>6.9443999999999999</c:v>
                </c:pt>
                <c:pt idx="6">
                  <c:v>6.5217000000000001</c:v>
                </c:pt>
                <c:pt idx="7">
                  <c:v>6.4814999999999996</c:v>
                </c:pt>
                <c:pt idx="8">
                  <c:v>6.25</c:v>
                </c:pt>
                <c:pt idx="9">
                  <c:v>6.25</c:v>
                </c:pt>
                <c:pt idx="10">
                  <c:v>6.1538000000000004</c:v>
                </c:pt>
                <c:pt idx="11">
                  <c:v>6.1105722599418</c:v>
                </c:pt>
                <c:pt idx="12">
                  <c:v>5.9633000000000003</c:v>
                </c:pt>
                <c:pt idx="13">
                  <c:v>5.8036000000000003</c:v>
                </c:pt>
                <c:pt idx="14">
                  <c:v>5.7377000000000002</c:v>
                </c:pt>
                <c:pt idx="15">
                  <c:v>5.6452</c:v>
                </c:pt>
                <c:pt idx="16">
                  <c:v>4.7169999999999996</c:v>
                </c:pt>
                <c:pt idx="17">
                  <c:v>3.8250999999999999</c:v>
                </c:pt>
              </c:numCache>
            </c:numRef>
          </c:val>
          <c:extLst>
            <c:ext xmlns:c16="http://schemas.microsoft.com/office/drawing/2014/chart" uri="{C3380CC4-5D6E-409C-BE32-E72D297353CC}">
              <c16:uniqueId val="{00000000-0842-459F-ABD1-77BD5C705E27}"/>
            </c:ext>
          </c:extLst>
        </c:ser>
        <c:dLbls>
          <c:showLegendKey val="0"/>
          <c:showVal val="0"/>
          <c:showCatName val="0"/>
          <c:showSerName val="0"/>
          <c:showPercent val="0"/>
          <c:showBubbleSize val="0"/>
        </c:dLbls>
        <c:gapWidth val="219"/>
        <c:overlap val="-27"/>
        <c:axId val="1905687568"/>
        <c:axId val="1905684656"/>
      </c:barChart>
      <c:lineChart>
        <c:grouping val="standard"/>
        <c:varyColors val="0"/>
        <c:ser>
          <c:idx val="1"/>
          <c:order val="1"/>
          <c:tx>
            <c:strRef>
              <c:f>'Fylde LB'!$C$1:$C$2</c:f>
              <c:strCache>
                <c:ptCount val="2"/>
                <c:pt idx="0">
                  <c:v>England</c:v>
                </c:pt>
              </c:strCache>
            </c:strRef>
          </c:tx>
          <c:spPr>
            <a:ln w="38100" cap="rnd">
              <a:solidFill>
                <a:schemeClr val="accent1"/>
              </a:solidFill>
              <a:round/>
            </a:ln>
            <a:effectLst/>
          </c:spPr>
          <c:marker>
            <c:symbol val="none"/>
          </c:marker>
          <c:cat>
            <c:strRef>
              <c:f>'Fylde LB'!$A$3:$A$24</c:f>
              <c:strCache>
                <c:ptCount val="22"/>
                <c:pt idx="0">
                  <c:v>Kirkham South</c:v>
                </c:pt>
                <c:pt idx="1">
                  <c:v>Central</c:v>
                </c:pt>
                <c:pt idx="2">
                  <c:v>Warton and Westby</c:v>
                </c:pt>
                <c:pt idx="3">
                  <c:v>Kilnhouse</c:v>
                </c:pt>
                <c:pt idx="4">
                  <c:v>Staining and Weeton</c:v>
                </c:pt>
                <c:pt idx="5">
                  <c:v>Ashton</c:v>
                </c:pt>
                <c:pt idx="6">
                  <c:v>St Leonards</c:v>
                </c:pt>
                <c:pt idx="7">
                  <c:v>Ansdell</c:v>
                </c:pt>
                <c:pt idx="8">
                  <c:v>Freckleton East</c:v>
                </c:pt>
                <c:pt idx="9">
                  <c:v>Elswick and Little Eccleston</c:v>
                </c:pt>
                <c:pt idx="10">
                  <c:v>Singleton and Greenhalgh</c:v>
                </c:pt>
                <c:pt idx="11">
                  <c:v>Fylde</c:v>
                </c:pt>
                <c:pt idx="12">
                  <c:v>St Johns</c:v>
                </c:pt>
                <c:pt idx="13">
                  <c:v>Heyhouses</c:v>
                </c:pt>
                <c:pt idx="14">
                  <c:v>Newton and Treales</c:v>
                </c:pt>
                <c:pt idx="15">
                  <c:v>Medlar-with-Wesham</c:v>
                </c:pt>
                <c:pt idx="16">
                  <c:v>Fairhaven</c:v>
                </c:pt>
                <c:pt idx="17">
                  <c:v>Kirkham North</c:v>
                </c:pt>
                <c:pt idx="18">
                  <c:v>Clifton*</c:v>
                </c:pt>
                <c:pt idx="19">
                  <c:v>Freckleton West*</c:v>
                </c:pt>
                <c:pt idx="20">
                  <c:v>Park*</c:v>
                </c:pt>
                <c:pt idx="21">
                  <c:v>Ribby-with-Wrea*</c:v>
                </c:pt>
              </c:strCache>
            </c:strRef>
          </c:cat>
          <c:val>
            <c:numRef>
              <c:f>'Fylde LB'!$C$3:$C$24</c:f>
              <c:numCache>
                <c:formatCode>General</c:formatCode>
                <c:ptCount val="22"/>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pt idx="21">
                  <c:v>6.9291301303471302</c:v>
                </c:pt>
              </c:numCache>
            </c:numRef>
          </c:val>
          <c:smooth val="0"/>
          <c:extLst>
            <c:ext xmlns:c16="http://schemas.microsoft.com/office/drawing/2014/chart" uri="{C3380CC4-5D6E-409C-BE32-E72D297353CC}">
              <c16:uniqueId val="{00000001-0842-459F-ABD1-77BD5C705E27}"/>
            </c:ext>
          </c:extLst>
        </c:ser>
        <c:dLbls>
          <c:showLegendKey val="0"/>
          <c:showVal val="0"/>
          <c:showCatName val="0"/>
          <c:showSerName val="0"/>
          <c:showPercent val="0"/>
          <c:showBubbleSize val="0"/>
        </c:dLbls>
        <c:marker val="1"/>
        <c:smooth val="0"/>
        <c:axId val="1905687568"/>
        <c:axId val="1905684656"/>
      </c:lineChart>
      <c:catAx>
        <c:axId val="190568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05684656"/>
        <c:crosses val="autoZero"/>
        <c:auto val="1"/>
        <c:lblAlgn val="ctr"/>
        <c:lblOffset val="100"/>
        <c:noMultiLvlLbl val="0"/>
      </c:catAx>
      <c:valAx>
        <c:axId val="190568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056875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Wyre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'Wyre LBW'!$B$1</c:f>
              <c:strCache>
                <c:ptCount val="1"/>
                <c:pt idx="0">
                  <c:v>Low birth weight, 2011-15</c:v>
                </c:pt>
              </c:strCache>
            </c:strRef>
          </c:tx>
          <c:spPr>
            <a:solidFill>
              <a:schemeClr val="accent6">
                <a:shade val="76000"/>
              </a:schemeClr>
            </a:solidFill>
            <a:ln>
              <a:noFill/>
            </a:ln>
            <a:effectLst/>
          </c:spPr>
          <c:invertIfNegative val="0"/>
          <c:cat>
            <c:strRef>
              <c:f>'Wyre LBW'!$A$2:$A$25</c:f>
              <c:strCache>
                <c:ptCount val="24"/>
                <c:pt idx="0">
                  <c:v>Pilling</c:v>
                </c:pt>
                <c:pt idx="1">
                  <c:v>Cleveleys Park</c:v>
                </c:pt>
                <c:pt idx="2">
                  <c:v>Park</c:v>
                </c:pt>
                <c:pt idx="3">
                  <c:v>Mount</c:v>
                </c:pt>
                <c:pt idx="4">
                  <c:v>Pheasant's Wood</c:v>
                </c:pt>
                <c:pt idx="5">
                  <c:v>Preesall</c:v>
                </c:pt>
                <c:pt idx="6">
                  <c:v>Carleton</c:v>
                </c:pt>
                <c:pt idx="7">
                  <c:v>Pharos</c:v>
                </c:pt>
                <c:pt idx="8">
                  <c:v>Brock with Catterall</c:v>
                </c:pt>
                <c:pt idx="9">
                  <c:v>Warren</c:v>
                </c:pt>
                <c:pt idx="10">
                  <c:v>Garstang</c:v>
                </c:pt>
                <c:pt idx="11">
                  <c:v>Tithebarn</c:v>
                </c:pt>
                <c:pt idx="12">
                  <c:v>Hambleton &amp; Stalmine</c:v>
                </c:pt>
                <c:pt idx="13">
                  <c:v>Victoria &amp; Norcross</c:v>
                </c:pt>
                <c:pt idx="14">
                  <c:v>Jubilee</c:v>
                </c:pt>
                <c:pt idx="15">
                  <c:v>Stanah</c:v>
                </c:pt>
                <c:pt idx="16">
                  <c:v>Marsh Mill</c:v>
                </c:pt>
                <c:pt idx="17">
                  <c:v>Rossall</c:v>
                </c:pt>
                <c:pt idx="18">
                  <c:v>Hardhorn with High Cross</c:v>
                </c:pt>
                <c:pt idx="19">
                  <c:v>Bourne</c:v>
                </c:pt>
                <c:pt idx="20">
                  <c:v>Great Eccleston</c:v>
                </c:pt>
                <c:pt idx="21">
                  <c:v>Breck</c:v>
                </c:pt>
                <c:pt idx="22">
                  <c:v>Calder*</c:v>
                </c:pt>
                <c:pt idx="23">
                  <c:v>Wyresdale*</c:v>
                </c:pt>
              </c:strCache>
            </c:strRef>
          </c:cat>
          <c:val>
            <c:numRef>
              <c:f>'Wyre LBW'!$B$2:$B$25</c:f>
              <c:numCache>
                <c:formatCode>General</c:formatCode>
                <c:ptCount val="24"/>
                <c:pt idx="0">
                  <c:v>16.666699999999999</c:v>
                </c:pt>
                <c:pt idx="1">
                  <c:v>10.8108</c:v>
                </c:pt>
                <c:pt idx="2">
                  <c:v>9.4147999999999996</c:v>
                </c:pt>
                <c:pt idx="3">
                  <c:v>9.1632999999999996</c:v>
                </c:pt>
                <c:pt idx="4">
                  <c:v>8.1818000000000008</c:v>
                </c:pt>
                <c:pt idx="5">
                  <c:v>7.9364999999999997</c:v>
                </c:pt>
                <c:pt idx="6">
                  <c:v>7.4379999999999997</c:v>
                </c:pt>
                <c:pt idx="7">
                  <c:v>6.7797000000000001</c:v>
                </c:pt>
                <c:pt idx="8">
                  <c:v>6.6963999999999997</c:v>
                </c:pt>
                <c:pt idx="9">
                  <c:v>6.2827000000000002</c:v>
                </c:pt>
                <c:pt idx="10">
                  <c:v>5.9139999999999997</c:v>
                </c:pt>
                <c:pt idx="11">
                  <c:v>5.7291999999999996</c:v>
                </c:pt>
                <c:pt idx="12">
                  <c:v>5.6604000000000001</c:v>
                </c:pt>
                <c:pt idx="13">
                  <c:v>5.0761000000000003</c:v>
                </c:pt>
                <c:pt idx="14">
                  <c:v>4.9724000000000004</c:v>
                </c:pt>
                <c:pt idx="15">
                  <c:v>4.5454999999999997</c:v>
                </c:pt>
                <c:pt idx="16">
                  <c:v>4.5454999999999997</c:v>
                </c:pt>
                <c:pt idx="17">
                  <c:v>4.4673999999999996</c:v>
                </c:pt>
                <c:pt idx="18">
                  <c:v>4.1269999999999998</c:v>
                </c:pt>
                <c:pt idx="19">
                  <c:v>3.3254000000000001</c:v>
                </c:pt>
                <c:pt idx="20">
                  <c:v>2.9411999999999998</c:v>
                </c:pt>
                <c:pt idx="21">
                  <c:v>2.7585999999999999</c:v>
                </c:pt>
              </c:numCache>
            </c:numRef>
          </c:val>
          <c:extLst>
            <c:ext xmlns:c16="http://schemas.microsoft.com/office/drawing/2014/chart" uri="{C3380CC4-5D6E-409C-BE32-E72D297353CC}">
              <c16:uniqueId val="{00000000-B56A-424A-9E8E-F6080E0DAB81}"/>
            </c:ext>
          </c:extLst>
        </c:ser>
        <c:dLbls>
          <c:showLegendKey val="0"/>
          <c:showVal val="0"/>
          <c:showCatName val="0"/>
          <c:showSerName val="0"/>
          <c:showPercent val="0"/>
          <c:showBubbleSize val="0"/>
        </c:dLbls>
        <c:gapWidth val="219"/>
        <c:overlap val="-27"/>
        <c:axId val="594011632"/>
        <c:axId val="594012592"/>
      </c:barChart>
      <c:lineChart>
        <c:grouping val="standard"/>
        <c:varyColors val="0"/>
        <c:ser>
          <c:idx val="1"/>
          <c:order val="1"/>
          <c:tx>
            <c:strRef>
              <c:f>'Wyre LBW'!$C$1</c:f>
              <c:strCache>
                <c:ptCount val="1"/>
                <c:pt idx="0">
                  <c:v>England average</c:v>
                </c:pt>
              </c:strCache>
            </c:strRef>
          </c:tx>
          <c:spPr>
            <a:ln w="38100" cap="rnd">
              <a:solidFill>
                <a:schemeClr val="accent1"/>
              </a:solidFill>
              <a:round/>
            </a:ln>
            <a:effectLst/>
          </c:spPr>
          <c:marker>
            <c:symbol val="none"/>
          </c:marker>
          <c:cat>
            <c:strRef>
              <c:f>'Wyre LBW'!$A$2:$A$25</c:f>
              <c:strCache>
                <c:ptCount val="24"/>
                <c:pt idx="0">
                  <c:v>Pilling</c:v>
                </c:pt>
                <c:pt idx="1">
                  <c:v>Cleveleys Park</c:v>
                </c:pt>
                <c:pt idx="2">
                  <c:v>Park</c:v>
                </c:pt>
                <c:pt idx="3">
                  <c:v>Mount</c:v>
                </c:pt>
                <c:pt idx="4">
                  <c:v>Pheasant's Wood</c:v>
                </c:pt>
                <c:pt idx="5">
                  <c:v>Preesall</c:v>
                </c:pt>
                <c:pt idx="6">
                  <c:v>Carleton</c:v>
                </c:pt>
                <c:pt idx="7">
                  <c:v>Pharos</c:v>
                </c:pt>
                <c:pt idx="8">
                  <c:v>Brock with Catterall</c:v>
                </c:pt>
                <c:pt idx="9">
                  <c:v>Warren</c:v>
                </c:pt>
                <c:pt idx="10">
                  <c:v>Garstang</c:v>
                </c:pt>
                <c:pt idx="11">
                  <c:v>Tithebarn</c:v>
                </c:pt>
                <c:pt idx="12">
                  <c:v>Hambleton &amp; Stalmine</c:v>
                </c:pt>
                <c:pt idx="13">
                  <c:v>Victoria &amp; Norcross</c:v>
                </c:pt>
                <c:pt idx="14">
                  <c:v>Jubilee</c:v>
                </c:pt>
                <c:pt idx="15">
                  <c:v>Stanah</c:v>
                </c:pt>
                <c:pt idx="16">
                  <c:v>Marsh Mill</c:v>
                </c:pt>
                <c:pt idx="17">
                  <c:v>Rossall</c:v>
                </c:pt>
                <c:pt idx="18">
                  <c:v>Hardhorn with High Cross</c:v>
                </c:pt>
                <c:pt idx="19">
                  <c:v>Bourne</c:v>
                </c:pt>
                <c:pt idx="20">
                  <c:v>Great Eccleston</c:v>
                </c:pt>
                <c:pt idx="21">
                  <c:v>Breck</c:v>
                </c:pt>
                <c:pt idx="22">
                  <c:v>Calder*</c:v>
                </c:pt>
                <c:pt idx="23">
                  <c:v>Wyresdale*</c:v>
                </c:pt>
              </c:strCache>
            </c:strRef>
          </c:cat>
          <c:val>
            <c:numRef>
              <c:f>'Wyre LBW'!$C$2:$C$25</c:f>
              <c:numCache>
                <c:formatCode>General</c:formatCode>
                <c:ptCount val="24"/>
                <c:pt idx="0">
                  <c:v>6.9</c:v>
                </c:pt>
                <c:pt idx="1">
                  <c:v>6.9</c:v>
                </c:pt>
                <c:pt idx="2">
                  <c:v>6.9</c:v>
                </c:pt>
                <c:pt idx="3">
                  <c:v>6.9</c:v>
                </c:pt>
                <c:pt idx="4">
                  <c:v>6.9</c:v>
                </c:pt>
                <c:pt idx="5">
                  <c:v>6.9</c:v>
                </c:pt>
                <c:pt idx="6">
                  <c:v>6.9</c:v>
                </c:pt>
                <c:pt idx="7">
                  <c:v>6.9</c:v>
                </c:pt>
                <c:pt idx="8">
                  <c:v>6.9</c:v>
                </c:pt>
                <c:pt idx="9">
                  <c:v>6.9</c:v>
                </c:pt>
                <c:pt idx="10">
                  <c:v>6.9</c:v>
                </c:pt>
                <c:pt idx="11">
                  <c:v>6.9</c:v>
                </c:pt>
                <c:pt idx="12">
                  <c:v>6.9</c:v>
                </c:pt>
                <c:pt idx="13">
                  <c:v>6.9</c:v>
                </c:pt>
                <c:pt idx="14">
                  <c:v>6.9</c:v>
                </c:pt>
                <c:pt idx="15">
                  <c:v>6.9</c:v>
                </c:pt>
                <c:pt idx="16">
                  <c:v>6.9</c:v>
                </c:pt>
                <c:pt idx="17">
                  <c:v>6.9</c:v>
                </c:pt>
                <c:pt idx="18">
                  <c:v>6.9</c:v>
                </c:pt>
                <c:pt idx="19">
                  <c:v>6.9</c:v>
                </c:pt>
                <c:pt idx="20">
                  <c:v>6.9</c:v>
                </c:pt>
                <c:pt idx="21">
                  <c:v>6.9</c:v>
                </c:pt>
                <c:pt idx="22">
                  <c:v>6.9</c:v>
                </c:pt>
                <c:pt idx="23">
                  <c:v>6.9</c:v>
                </c:pt>
              </c:numCache>
            </c:numRef>
          </c:val>
          <c:smooth val="0"/>
          <c:extLst>
            <c:ext xmlns:c16="http://schemas.microsoft.com/office/drawing/2014/chart" uri="{C3380CC4-5D6E-409C-BE32-E72D297353CC}">
              <c16:uniqueId val="{00000001-B56A-424A-9E8E-F6080E0DAB81}"/>
            </c:ext>
          </c:extLst>
        </c:ser>
        <c:dLbls>
          <c:showLegendKey val="0"/>
          <c:showVal val="0"/>
          <c:showCatName val="0"/>
          <c:showSerName val="0"/>
          <c:showPercent val="0"/>
          <c:showBubbleSize val="0"/>
        </c:dLbls>
        <c:marker val="1"/>
        <c:smooth val="0"/>
        <c:axId val="594011632"/>
        <c:axId val="594012592"/>
      </c:lineChart>
      <c:catAx>
        <c:axId val="5940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012592"/>
        <c:crosses val="autoZero"/>
        <c:auto val="1"/>
        <c:lblAlgn val="ctr"/>
        <c:lblOffset val="100"/>
        <c:noMultiLvlLbl val="0"/>
      </c:catAx>
      <c:valAx>
        <c:axId val="59401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011632"/>
        <c:crosses val="autoZero"/>
        <c:crossBetween val="between"/>
        <c:majorUnit val="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'Smoke Birth'!$L$1</c:f>
              <c:strCache>
                <c:ptCount val="1"/>
                <c:pt idx="0">
                  <c:v>Area</c:v>
                </c:pt>
              </c:strCache>
            </c:strRef>
          </c:tx>
          <c:spPr>
            <a:solidFill>
              <a:schemeClr val="accent6">
                <a:shade val="76000"/>
              </a:schemeClr>
            </a:solidFill>
            <a:ln>
              <a:noFill/>
            </a:ln>
            <a:effectLst/>
          </c:spPr>
          <c:invertIfNegative val="0"/>
          <c:cat>
            <c:strRef>
              <c:f>'Smoke Birth'!$K$2:$K$4</c:f>
              <c:strCache>
                <c:ptCount val="3"/>
                <c:pt idx="0">
                  <c:v>Blackpool</c:v>
                </c:pt>
                <c:pt idx="1">
                  <c:v>Fylde</c:v>
                </c:pt>
                <c:pt idx="2">
                  <c:v>Wyre</c:v>
                </c:pt>
              </c:strCache>
            </c:strRef>
          </c:cat>
          <c:val>
            <c:numRef>
              <c:f>'Smoke Birth'!$L$2:$L$4</c:f>
              <c:numCache>
                <c:formatCode>0</c:formatCode>
                <c:ptCount val="3"/>
                <c:pt idx="0">
                  <c:v>23.117599999999999</c:v>
                </c:pt>
                <c:pt idx="1">
                  <c:v>14.7294</c:v>
                </c:pt>
                <c:pt idx="2">
                  <c:v>14.7294</c:v>
                </c:pt>
              </c:numCache>
            </c:numRef>
          </c:val>
          <c:extLst>
            <c:ext xmlns:c16="http://schemas.microsoft.com/office/drawing/2014/chart" uri="{C3380CC4-5D6E-409C-BE32-E72D297353CC}">
              <c16:uniqueId val="{00000000-CF73-4EE2-A653-1D4A0EBCE3D1}"/>
            </c:ext>
          </c:extLst>
        </c:ser>
        <c:dLbls>
          <c:showLegendKey val="0"/>
          <c:showVal val="0"/>
          <c:showCatName val="0"/>
          <c:showSerName val="0"/>
          <c:showPercent val="0"/>
          <c:showBubbleSize val="0"/>
        </c:dLbls>
        <c:gapWidth val="219"/>
        <c:overlap val="-27"/>
        <c:axId val="1826539152"/>
        <c:axId val="1826534160"/>
      </c:barChart>
      <c:lineChart>
        <c:grouping val="standard"/>
        <c:varyColors val="0"/>
        <c:ser>
          <c:idx val="1"/>
          <c:order val="1"/>
          <c:tx>
            <c:strRef>
              <c:f>'Smoke Birth'!$M$1</c:f>
              <c:strCache>
                <c:ptCount val="1"/>
                <c:pt idx="0">
                  <c:v>England Average</c:v>
                </c:pt>
              </c:strCache>
            </c:strRef>
          </c:tx>
          <c:spPr>
            <a:ln w="38100" cap="rnd">
              <a:solidFill>
                <a:schemeClr val="accent1"/>
              </a:solidFill>
              <a:round/>
            </a:ln>
            <a:effectLst/>
          </c:spPr>
          <c:marker>
            <c:symbol val="none"/>
          </c:marker>
          <c:cat>
            <c:strRef>
              <c:f>'Smoke Birth'!$K$2:$K$4</c:f>
              <c:strCache>
                <c:ptCount val="3"/>
                <c:pt idx="0">
                  <c:v>Blackpool</c:v>
                </c:pt>
                <c:pt idx="1">
                  <c:v>Fylde</c:v>
                </c:pt>
                <c:pt idx="2">
                  <c:v>Wyre</c:v>
                </c:pt>
              </c:strCache>
            </c:strRef>
          </c:cat>
          <c:val>
            <c:numRef>
              <c:f>'Smoke Birth'!$M$2:$M$4</c:f>
              <c:numCache>
                <c:formatCode>0</c:formatCode>
                <c:ptCount val="3"/>
                <c:pt idx="0">
                  <c:v>10.418094342596101</c:v>
                </c:pt>
                <c:pt idx="1">
                  <c:v>10.418094342596101</c:v>
                </c:pt>
                <c:pt idx="2">
                  <c:v>10.418094342596101</c:v>
                </c:pt>
              </c:numCache>
            </c:numRef>
          </c:val>
          <c:smooth val="0"/>
          <c:extLst>
            <c:ext xmlns:c16="http://schemas.microsoft.com/office/drawing/2014/chart" uri="{C3380CC4-5D6E-409C-BE32-E72D297353CC}">
              <c16:uniqueId val="{00000001-CF73-4EE2-A653-1D4A0EBCE3D1}"/>
            </c:ext>
          </c:extLst>
        </c:ser>
        <c:dLbls>
          <c:showLegendKey val="0"/>
          <c:showVal val="0"/>
          <c:showCatName val="0"/>
          <c:showSerName val="0"/>
          <c:showPercent val="0"/>
          <c:showBubbleSize val="0"/>
        </c:dLbls>
        <c:marker val="1"/>
        <c:smooth val="0"/>
        <c:axId val="1826539152"/>
        <c:axId val="1826534160"/>
      </c:lineChart>
      <c:catAx>
        <c:axId val="182653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34160"/>
        <c:crosses val="autoZero"/>
        <c:auto val="1"/>
        <c:lblAlgn val="ctr"/>
        <c:lblOffset val="100"/>
        <c:noMultiLvlLbl val="0"/>
      </c:catAx>
      <c:valAx>
        <c:axId val="182653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391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 Hosp. Ad'!$L$1</c:f>
              <c:strCache>
                <c:ptCount val="1"/>
                <c:pt idx="0">
                  <c:v>Area</c:v>
                </c:pt>
              </c:strCache>
            </c:strRef>
          </c:tx>
          <c:spPr>
            <a:solidFill>
              <a:schemeClr val="accent6">
                <a:shade val="76000"/>
              </a:schemeClr>
            </a:solidFill>
            <a:ln>
              <a:noFill/>
            </a:ln>
            <a:effectLst/>
          </c:spPr>
          <c:invertIfNegative val="0"/>
          <c:cat>
            <c:strRef>
              <c:f>'Sh Hosp. Ad'!$K$2:$K$4</c:f>
              <c:strCache>
                <c:ptCount val="3"/>
                <c:pt idx="0">
                  <c:v>Blackpool</c:v>
                </c:pt>
                <c:pt idx="1">
                  <c:v>Wyre</c:v>
                </c:pt>
                <c:pt idx="2">
                  <c:v>Fylde</c:v>
                </c:pt>
              </c:strCache>
            </c:strRef>
          </c:cat>
          <c:val>
            <c:numRef>
              <c:f>'Sh Hosp. Ad'!$L$2:$L$4</c:f>
              <c:numCache>
                <c:formatCode>0</c:formatCode>
                <c:ptCount val="3"/>
                <c:pt idx="0">
                  <c:v>284.02</c:v>
                </c:pt>
                <c:pt idx="1">
                  <c:v>202.72</c:v>
                </c:pt>
                <c:pt idx="2">
                  <c:v>176.07</c:v>
                </c:pt>
              </c:numCache>
            </c:numRef>
          </c:val>
          <c:extLst>
            <c:ext xmlns:c16="http://schemas.microsoft.com/office/drawing/2014/chart" uri="{C3380CC4-5D6E-409C-BE32-E72D297353CC}">
              <c16:uniqueId val="{00000000-3A59-4513-86B7-B474796EB160}"/>
            </c:ext>
          </c:extLst>
        </c:ser>
        <c:dLbls>
          <c:showLegendKey val="0"/>
          <c:showVal val="0"/>
          <c:showCatName val="0"/>
          <c:showSerName val="0"/>
          <c:showPercent val="0"/>
          <c:showBubbleSize val="0"/>
        </c:dLbls>
        <c:gapWidth val="219"/>
        <c:overlap val="-27"/>
        <c:axId val="1781301584"/>
        <c:axId val="1781321552"/>
      </c:barChart>
      <c:lineChart>
        <c:grouping val="standard"/>
        <c:varyColors val="0"/>
        <c:ser>
          <c:idx val="1"/>
          <c:order val="1"/>
          <c:tx>
            <c:strRef>
              <c:f>'Sh Hosp. Ad'!$M$1</c:f>
              <c:strCache>
                <c:ptCount val="1"/>
                <c:pt idx="0">
                  <c:v>England Average</c:v>
                </c:pt>
              </c:strCache>
            </c:strRef>
          </c:tx>
          <c:spPr>
            <a:ln w="38100" cap="rnd">
              <a:solidFill>
                <a:schemeClr val="accent1"/>
              </a:solidFill>
              <a:round/>
            </a:ln>
            <a:effectLst/>
          </c:spPr>
          <c:marker>
            <c:symbol val="none"/>
          </c:marker>
          <c:cat>
            <c:strRef>
              <c:f>'Sh Hosp. Ad'!$K$2:$K$4</c:f>
              <c:strCache>
                <c:ptCount val="3"/>
                <c:pt idx="0">
                  <c:v>Blackpool</c:v>
                </c:pt>
                <c:pt idx="1">
                  <c:v>Wyre</c:v>
                </c:pt>
                <c:pt idx="2">
                  <c:v>Fylde</c:v>
                </c:pt>
              </c:strCache>
            </c:strRef>
          </c:cat>
          <c:val>
            <c:numRef>
              <c:f>'Sh Hosp. Ad'!$M$2:$M$4</c:f>
              <c:numCache>
                <c:formatCode>0</c:formatCode>
                <c:ptCount val="3"/>
                <c:pt idx="0">
                  <c:v>192.64</c:v>
                </c:pt>
                <c:pt idx="1">
                  <c:v>192.64</c:v>
                </c:pt>
                <c:pt idx="2">
                  <c:v>192.64</c:v>
                </c:pt>
              </c:numCache>
            </c:numRef>
          </c:val>
          <c:smooth val="0"/>
          <c:extLst>
            <c:ext xmlns:c16="http://schemas.microsoft.com/office/drawing/2014/chart" uri="{C3380CC4-5D6E-409C-BE32-E72D297353CC}">
              <c16:uniqueId val="{00000001-3A59-4513-86B7-B474796EB160}"/>
            </c:ext>
          </c:extLst>
        </c:ser>
        <c:dLbls>
          <c:showLegendKey val="0"/>
          <c:showVal val="0"/>
          <c:showCatName val="0"/>
          <c:showSerName val="0"/>
          <c:showPercent val="0"/>
          <c:showBubbleSize val="0"/>
        </c:dLbls>
        <c:marker val="1"/>
        <c:smooth val="0"/>
        <c:axId val="1781301584"/>
        <c:axId val="1781321552"/>
      </c:lineChart>
      <c:catAx>
        <c:axId val="178130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21552"/>
        <c:crosses val="autoZero"/>
        <c:auto val="1"/>
        <c:lblAlgn val="ctr"/>
        <c:lblOffset val="100"/>
        <c:noMultiLvlLbl val="0"/>
      </c:catAx>
      <c:valAx>
        <c:axId val="178132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Admissions,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01584"/>
        <c:crosses val="autoZero"/>
        <c:crossBetween val="between"/>
      </c:val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Blackpool</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'Black Sh'!$B$1:$B$2</c:f>
              <c:strCache>
                <c:ptCount val="2"/>
                <c:pt idx="0">
                  <c:v>Value</c:v>
                </c:pt>
              </c:strCache>
            </c:strRef>
          </c:tx>
          <c:spPr>
            <a:solidFill>
              <a:schemeClr val="accent6">
                <a:shade val="76000"/>
              </a:schemeClr>
            </a:solidFill>
            <a:ln>
              <a:noFill/>
            </a:ln>
            <a:effectLst/>
          </c:spPr>
          <c:invertIfNegative val="0"/>
          <c:cat>
            <c:strRef>
              <c:f>'Black Sh'!$A$3:$A$24</c:f>
              <c:strCache>
                <c:ptCount val="22"/>
                <c:pt idx="0">
                  <c:v>Claremont</c:v>
                </c:pt>
                <c:pt idx="1">
                  <c:v>Bloomfield</c:v>
                </c:pt>
                <c:pt idx="2">
                  <c:v>Talbot</c:v>
                </c:pt>
                <c:pt idx="3">
                  <c:v>Waterloo</c:v>
                </c:pt>
                <c:pt idx="4">
                  <c:v>Park</c:v>
                </c:pt>
                <c:pt idx="5">
                  <c:v>Hawes Side</c:v>
                </c:pt>
                <c:pt idx="6">
                  <c:v>Clifton</c:v>
                </c:pt>
                <c:pt idx="7">
                  <c:v>Blackpool</c:v>
                </c:pt>
                <c:pt idx="8">
                  <c:v>Warbreck</c:v>
                </c:pt>
                <c:pt idx="9">
                  <c:v>Brunswick</c:v>
                </c:pt>
                <c:pt idx="10">
                  <c:v>Victoria</c:v>
                </c:pt>
                <c:pt idx="11">
                  <c:v>Greenlands</c:v>
                </c:pt>
                <c:pt idx="12">
                  <c:v>Ingthorpe</c:v>
                </c:pt>
                <c:pt idx="13">
                  <c:v>Layton</c:v>
                </c:pt>
                <c:pt idx="14">
                  <c:v>Stanley</c:v>
                </c:pt>
                <c:pt idx="15">
                  <c:v>Tyldesley</c:v>
                </c:pt>
                <c:pt idx="16">
                  <c:v>Highfield</c:v>
                </c:pt>
                <c:pt idx="17">
                  <c:v>Squires Gate</c:v>
                </c:pt>
                <c:pt idx="18">
                  <c:v>Bispham</c:v>
                </c:pt>
                <c:pt idx="19">
                  <c:v>Anchorsholme</c:v>
                </c:pt>
                <c:pt idx="20">
                  <c:v>Marton</c:v>
                </c:pt>
                <c:pt idx="21">
                  <c:v>Norbreck</c:v>
                </c:pt>
              </c:strCache>
            </c:strRef>
          </c:cat>
          <c:val>
            <c:numRef>
              <c:f>'Black Sh'!$B$3:$B$24</c:f>
              <c:numCache>
                <c:formatCode>General</c:formatCode>
                <c:ptCount val="22"/>
                <c:pt idx="0">
                  <c:v>481.18110000000001</c:v>
                </c:pt>
                <c:pt idx="1">
                  <c:v>386.2294</c:v>
                </c:pt>
                <c:pt idx="2">
                  <c:v>383.0025</c:v>
                </c:pt>
                <c:pt idx="3">
                  <c:v>333.61509999999998</c:v>
                </c:pt>
                <c:pt idx="4">
                  <c:v>324.54649999999998</c:v>
                </c:pt>
                <c:pt idx="5">
                  <c:v>290.06779999999998</c:v>
                </c:pt>
                <c:pt idx="6">
                  <c:v>274.3587</c:v>
                </c:pt>
                <c:pt idx="7">
                  <c:v>245.94463195501899</c:v>
                </c:pt>
                <c:pt idx="8">
                  <c:v>242.2637</c:v>
                </c:pt>
                <c:pt idx="9">
                  <c:v>234.9128</c:v>
                </c:pt>
                <c:pt idx="10">
                  <c:v>233.20869999999999</c:v>
                </c:pt>
                <c:pt idx="11">
                  <c:v>232.49369999999999</c:v>
                </c:pt>
                <c:pt idx="12">
                  <c:v>229.0958</c:v>
                </c:pt>
                <c:pt idx="13">
                  <c:v>203.58699999999999</c:v>
                </c:pt>
                <c:pt idx="14">
                  <c:v>202.07990000000001</c:v>
                </c:pt>
                <c:pt idx="15">
                  <c:v>194.88810000000001</c:v>
                </c:pt>
                <c:pt idx="16">
                  <c:v>154.8323</c:v>
                </c:pt>
                <c:pt idx="17">
                  <c:v>137.73560000000001</c:v>
                </c:pt>
                <c:pt idx="18">
                  <c:v>134.9676</c:v>
                </c:pt>
                <c:pt idx="19">
                  <c:v>134.36859999999999</c:v>
                </c:pt>
                <c:pt idx="20">
                  <c:v>119.9832</c:v>
                </c:pt>
                <c:pt idx="21">
                  <c:v>75.417100000000005</c:v>
                </c:pt>
              </c:numCache>
            </c:numRef>
          </c:val>
          <c:extLst>
            <c:ext xmlns:c16="http://schemas.microsoft.com/office/drawing/2014/chart" uri="{C3380CC4-5D6E-409C-BE32-E72D297353CC}">
              <c16:uniqueId val="{00000000-99EE-4BE9-8FFC-9BDD3601BCC7}"/>
            </c:ext>
          </c:extLst>
        </c:ser>
        <c:dLbls>
          <c:showLegendKey val="0"/>
          <c:showVal val="0"/>
          <c:showCatName val="0"/>
          <c:showSerName val="0"/>
          <c:showPercent val="0"/>
          <c:showBubbleSize val="0"/>
        </c:dLbls>
        <c:gapWidth val="219"/>
        <c:overlap val="-27"/>
        <c:axId val="1908693120"/>
        <c:axId val="1908693952"/>
      </c:barChart>
      <c:lineChart>
        <c:grouping val="standard"/>
        <c:varyColors val="0"/>
        <c:ser>
          <c:idx val="1"/>
          <c:order val="1"/>
          <c:tx>
            <c:strRef>
              <c:f>'Black Sh'!$C$1:$C$2</c:f>
              <c:strCache>
                <c:ptCount val="2"/>
                <c:pt idx="0">
                  <c:v>England</c:v>
                </c:pt>
              </c:strCache>
            </c:strRef>
          </c:tx>
          <c:spPr>
            <a:ln w="38100" cap="rnd">
              <a:solidFill>
                <a:schemeClr val="accent1"/>
              </a:solidFill>
              <a:round/>
            </a:ln>
            <a:effectLst/>
          </c:spPr>
          <c:marker>
            <c:symbol val="none"/>
          </c:marker>
          <c:cat>
            <c:strRef>
              <c:f>'Black Sh'!$A$3:$A$24</c:f>
              <c:strCache>
                <c:ptCount val="22"/>
                <c:pt idx="0">
                  <c:v>Claremont</c:v>
                </c:pt>
                <c:pt idx="1">
                  <c:v>Bloomfield</c:v>
                </c:pt>
                <c:pt idx="2">
                  <c:v>Talbot</c:v>
                </c:pt>
                <c:pt idx="3">
                  <c:v>Waterloo</c:v>
                </c:pt>
                <c:pt idx="4">
                  <c:v>Park</c:v>
                </c:pt>
                <c:pt idx="5">
                  <c:v>Hawes Side</c:v>
                </c:pt>
                <c:pt idx="6">
                  <c:v>Clifton</c:v>
                </c:pt>
                <c:pt idx="7">
                  <c:v>Blackpool</c:v>
                </c:pt>
                <c:pt idx="8">
                  <c:v>Warbreck</c:v>
                </c:pt>
                <c:pt idx="9">
                  <c:v>Brunswick</c:v>
                </c:pt>
                <c:pt idx="10">
                  <c:v>Victoria</c:v>
                </c:pt>
                <c:pt idx="11">
                  <c:v>Greenlands</c:v>
                </c:pt>
                <c:pt idx="12">
                  <c:v>Ingthorpe</c:v>
                </c:pt>
                <c:pt idx="13">
                  <c:v>Layton</c:v>
                </c:pt>
                <c:pt idx="14">
                  <c:v>Stanley</c:v>
                </c:pt>
                <c:pt idx="15">
                  <c:v>Tyldesley</c:v>
                </c:pt>
                <c:pt idx="16">
                  <c:v>Highfield</c:v>
                </c:pt>
                <c:pt idx="17">
                  <c:v>Squires Gate</c:v>
                </c:pt>
                <c:pt idx="18">
                  <c:v>Bispham</c:v>
                </c:pt>
                <c:pt idx="19">
                  <c:v>Anchorsholme</c:v>
                </c:pt>
                <c:pt idx="20">
                  <c:v>Marton</c:v>
                </c:pt>
                <c:pt idx="21">
                  <c:v>Norbreck</c:v>
                </c:pt>
              </c:strCache>
            </c:strRef>
          </c:cat>
          <c:val>
            <c:numRef>
              <c:f>'Black Sh'!$C$3:$C$24</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numCache>
            </c:numRef>
          </c:val>
          <c:smooth val="0"/>
          <c:extLst>
            <c:ext xmlns:c16="http://schemas.microsoft.com/office/drawing/2014/chart" uri="{C3380CC4-5D6E-409C-BE32-E72D297353CC}">
              <c16:uniqueId val="{00000001-99EE-4BE9-8FFC-9BDD3601BCC7}"/>
            </c:ext>
          </c:extLst>
        </c:ser>
        <c:dLbls>
          <c:showLegendKey val="0"/>
          <c:showVal val="0"/>
          <c:showCatName val="0"/>
          <c:showSerName val="0"/>
          <c:showPercent val="0"/>
          <c:showBubbleSize val="0"/>
        </c:dLbls>
        <c:marker val="1"/>
        <c:smooth val="0"/>
        <c:axId val="1908693120"/>
        <c:axId val="1908693952"/>
      </c:lineChart>
      <c:catAx>
        <c:axId val="19086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08693952"/>
        <c:crosses val="autoZero"/>
        <c:auto val="1"/>
        <c:lblAlgn val="ctr"/>
        <c:lblOffset val="100"/>
        <c:noMultiLvlLbl val="0"/>
      </c:catAx>
      <c:valAx>
        <c:axId val="190869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086931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Fylde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'Fylde sh'!$B$1</c:f>
              <c:strCache>
                <c:ptCount val="1"/>
                <c:pt idx="0">
                  <c:v>Value</c:v>
                </c:pt>
              </c:strCache>
            </c:strRef>
          </c:tx>
          <c:spPr>
            <a:solidFill>
              <a:schemeClr val="accent6">
                <a:shade val="76000"/>
              </a:schemeClr>
            </a:solidFill>
            <a:ln>
              <a:noFill/>
            </a:ln>
            <a:effectLst/>
          </c:spPr>
          <c:invertIfNegative val="0"/>
          <c:cat>
            <c:strRef>
              <c:f>'Fylde sh'!$A$2:$A$23</c:f>
              <c:strCache>
                <c:ptCount val="22"/>
                <c:pt idx="0">
                  <c:v>Elswick and Little Eccleston</c:v>
                </c:pt>
                <c:pt idx="1">
                  <c:v>Ashton</c:v>
                </c:pt>
                <c:pt idx="2">
                  <c:v>Central</c:v>
                </c:pt>
                <c:pt idx="3">
                  <c:v>Medlar-with-Wesham</c:v>
                </c:pt>
                <c:pt idx="4">
                  <c:v>Singleton and Greenhalgh</c:v>
                </c:pt>
                <c:pt idx="5">
                  <c:v>Kilnhouse</c:v>
                </c:pt>
                <c:pt idx="6">
                  <c:v>St Leonards</c:v>
                </c:pt>
                <c:pt idx="7">
                  <c:v>St Johns</c:v>
                </c:pt>
                <c:pt idx="8">
                  <c:v>Warton and Westby</c:v>
                </c:pt>
                <c:pt idx="9">
                  <c:v>Fylde</c:v>
                </c:pt>
                <c:pt idx="10">
                  <c:v>Ribby-with-Wrea</c:v>
                </c:pt>
                <c:pt idx="11">
                  <c:v>Kirkham North</c:v>
                </c:pt>
                <c:pt idx="12">
                  <c:v>Ansdell</c:v>
                </c:pt>
                <c:pt idx="13">
                  <c:v>Freckleton East</c:v>
                </c:pt>
                <c:pt idx="14">
                  <c:v>Heyhouses</c:v>
                </c:pt>
                <c:pt idx="15">
                  <c:v>Fairhaven</c:v>
                </c:pt>
                <c:pt idx="16">
                  <c:v>Newton and Treales</c:v>
                </c:pt>
                <c:pt idx="17">
                  <c:v>Kirkham South</c:v>
                </c:pt>
                <c:pt idx="18">
                  <c:v>Staining and Weeton</c:v>
                </c:pt>
                <c:pt idx="19">
                  <c:v>Freckleton West</c:v>
                </c:pt>
                <c:pt idx="20">
                  <c:v>Clifton</c:v>
                </c:pt>
                <c:pt idx="21">
                  <c:v>Park</c:v>
                </c:pt>
              </c:strCache>
            </c:strRef>
          </c:cat>
          <c:val>
            <c:numRef>
              <c:f>'Fylde sh'!$B$2:$B$23</c:f>
              <c:numCache>
                <c:formatCode>General</c:formatCode>
                <c:ptCount val="22"/>
                <c:pt idx="0">
                  <c:v>184.3272</c:v>
                </c:pt>
                <c:pt idx="1">
                  <c:v>173.27760000000001</c:v>
                </c:pt>
                <c:pt idx="2">
                  <c:v>172.8596</c:v>
                </c:pt>
                <c:pt idx="3">
                  <c:v>137.92080000000001</c:v>
                </c:pt>
                <c:pt idx="4">
                  <c:v>124.80889999999999</c:v>
                </c:pt>
                <c:pt idx="5">
                  <c:v>121.7373</c:v>
                </c:pt>
                <c:pt idx="6">
                  <c:v>112.5253</c:v>
                </c:pt>
                <c:pt idx="7">
                  <c:v>110.54259999999999</c:v>
                </c:pt>
                <c:pt idx="8">
                  <c:v>107.21259999999999</c:v>
                </c:pt>
                <c:pt idx="9">
                  <c:v>103.86261238186999</c:v>
                </c:pt>
                <c:pt idx="10">
                  <c:v>100.41549999999999</c:v>
                </c:pt>
                <c:pt idx="11">
                  <c:v>100.0933</c:v>
                </c:pt>
                <c:pt idx="12">
                  <c:v>99.011799999999994</c:v>
                </c:pt>
                <c:pt idx="13">
                  <c:v>95.3964</c:v>
                </c:pt>
                <c:pt idx="14">
                  <c:v>89.4452</c:v>
                </c:pt>
                <c:pt idx="15">
                  <c:v>85.983800000000002</c:v>
                </c:pt>
                <c:pt idx="16">
                  <c:v>77.166399999999996</c:v>
                </c:pt>
                <c:pt idx="17">
                  <c:v>75.885800000000003</c:v>
                </c:pt>
                <c:pt idx="18">
                  <c:v>71.907200000000003</c:v>
                </c:pt>
                <c:pt idx="19">
                  <c:v>61.938000000000002</c:v>
                </c:pt>
                <c:pt idx="20">
                  <c:v>50.289299999999997</c:v>
                </c:pt>
                <c:pt idx="21">
                  <c:v>48.488500000000002</c:v>
                </c:pt>
              </c:numCache>
            </c:numRef>
          </c:val>
          <c:extLst>
            <c:ext xmlns:c16="http://schemas.microsoft.com/office/drawing/2014/chart" uri="{C3380CC4-5D6E-409C-BE32-E72D297353CC}">
              <c16:uniqueId val="{00000000-022D-47F2-B26A-E380946110E8}"/>
            </c:ext>
          </c:extLst>
        </c:ser>
        <c:dLbls>
          <c:showLegendKey val="0"/>
          <c:showVal val="0"/>
          <c:showCatName val="0"/>
          <c:showSerName val="0"/>
          <c:showPercent val="0"/>
          <c:showBubbleSize val="0"/>
        </c:dLbls>
        <c:gapWidth val="219"/>
        <c:overlap val="-27"/>
        <c:axId val="1910768928"/>
        <c:axId val="1910771008"/>
      </c:barChart>
      <c:lineChart>
        <c:grouping val="standard"/>
        <c:varyColors val="0"/>
        <c:ser>
          <c:idx val="1"/>
          <c:order val="1"/>
          <c:tx>
            <c:strRef>
              <c:f>'Fylde sh'!$C$1</c:f>
              <c:strCache>
                <c:ptCount val="1"/>
                <c:pt idx="0">
                  <c:v>England</c:v>
                </c:pt>
              </c:strCache>
            </c:strRef>
          </c:tx>
          <c:spPr>
            <a:ln w="38100" cap="rnd">
              <a:solidFill>
                <a:schemeClr val="accent1"/>
              </a:solidFill>
              <a:round/>
            </a:ln>
            <a:effectLst/>
          </c:spPr>
          <c:marker>
            <c:symbol val="none"/>
          </c:marker>
          <c:cat>
            <c:strRef>
              <c:f>'Fylde sh'!$A$2:$A$23</c:f>
              <c:strCache>
                <c:ptCount val="22"/>
                <c:pt idx="0">
                  <c:v>Elswick and Little Eccleston</c:v>
                </c:pt>
                <c:pt idx="1">
                  <c:v>Ashton</c:v>
                </c:pt>
                <c:pt idx="2">
                  <c:v>Central</c:v>
                </c:pt>
                <c:pt idx="3">
                  <c:v>Medlar-with-Wesham</c:v>
                </c:pt>
                <c:pt idx="4">
                  <c:v>Singleton and Greenhalgh</c:v>
                </c:pt>
                <c:pt idx="5">
                  <c:v>Kilnhouse</c:v>
                </c:pt>
                <c:pt idx="6">
                  <c:v>St Leonards</c:v>
                </c:pt>
                <c:pt idx="7">
                  <c:v>St Johns</c:v>
                </c:pt>
                <c:pt idx="8">
                  <c:v>Warton and Westby</c:v>
                </c:pt>
                <c:pt idx="9">
                  <c:v>Fylde</c:v>
                </c:pt>
                <c:pt idx="10">
                  <c:v>Ribby-with-Wrea</c:v>
                </c:pt>
                <c:pt idx="11">
                  <c:v>Kirkham North</c:v>
                </c:pt>
                <c:pt idx="12">
                  <c:v>Ansdell</c:v>
                </c:pt>
                <c:pt idx="13">
                  <c:v>Freckleton East</c:v>
                </c:pt>
                <c:pt idx="14">
                  <c:v>Heyhouses</c:v>
                </c:pt>
                <c:pt idx="15">
                  <c:v>Fairhaven</c:v>
                </c:pt>
                <c:pt idx="16">
                  <c:v>Newton and Treales</c:v>
                </c:pt>
                <c:pt idx="17">
                  <c:v>Kirkham South</c:v>
                </c:pt>
                <c:pt idx="18">
                  <c:v>Staining and Weeton</c:v>
                </c:pt>
                <c:pt idx="19">
                  <c:v>Freckleton West</c:v>
                </c:pt>
                <c:pt idx="20">
                  <c:v>Clifton</c:v>
                </c:pt>
                <c:pt idx="21">
                  <c:v>Park</c:v>
                </c:pt>
              </c:strCache>
            </c:strRef>
          </c:cat>
          <c:val>
            <c:numRef>
              <c:f>'Fylde sh'!$C$2:$C$23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numCache>
            </c:numRef>
          </c:val>
          <c:smooth val="0"/>
          <c:extLst>
            <c:ext xmlns:c16="http://schemas.microsoft.com/office/drawing/2014/chart" uri="{C3380CC4-5D6E-409C-BE32-E72D297353CC}">
              <c16:uniqueId val="{00000001-022D-47F2-B26A-E380946110E8}"/>
            </c:ext>
          </c:extLst>
        </c:ser>
        <c:dLbls>
          <c:showLegendKey val="0"/>
          <c:showVal val="0"/>
          <c:showCatName val="0"/>
          <c:showSerName val="0"/>
          <c:showPercent val="0"/>
          <c:showBubbleSize val="0"/>
        </c:dLbls>
        <c:marker val="1"/>
        <c:smooth val="0"/>
        <c:axId val="1910768928"/>
        <c:axId val="1910771008"/>
      </c:lineChart>
      <c:catAx>
        <c:axId val="19107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0771008"/>
        <c:crosses val="autoZero"/>
        <c:auto val="1"/>
        <c:lblAlgn val="ctr"/>
        <c:lblOffset val="100"/>
        <c:noMultiLvlLbl val="0"/>
      </c:catAx>
      <c:valAx>
        <c:axId val="191077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07689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Wyre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'Wyre SH'!$B$1:$B$2</c:f>
              <c:strCache>
                <c:ptCount val="2"/>
                <c:pt idx="0">
                  <c:v>Value</c:v>
                </c:pt>
              </c:strCache>
            </c:strRef>
          </c:tx>
          <c:spPr>
            <a:solidFill>
              <a:schemeClr val="accent6">
                <a:shade val="76000"/>
              </a:schemeClr>
            </a:solidFill>
            <a:ln>
              <a:noFill/>
            </a:ln>
            <a:effectLst/>
          </c:spPr>
          <c:invertIfNegative val="0"/>
          <c:cat>
            <c:strRef>
              <c:f>'Wyre SH'!$A$3:$A$26</c:f>
              <c:strCache>
                <c:ptCount val="24"/>
                <c:pt idx="0">
                  <c:v>Pharos</c:v>
                </c:pt>
                <c:pt idx="1">
                  <c:v>Park</c:v>
                </c:pt>
                <c:pt idx="2">
                  <c:v>Jubilee</c:v>
                </c:pt>
                <c:pt idx="3">
                  <c:v>Warren</c:v>
                </c:pt>
                <c:pt idx="4">
                  <c:v>Rossall</c:v>
                </c:pt>
                <c:pt idx="5">
                  <c:v>Bourne</c:v>
                </c:pt>
                <c:pt idx="6">
                  <c:v>Cleveleys Park</c:v>
                </c:pt>
                <c:pt idx="7">
                  <c:v>Preesall</c:v>
                </c:pt>
                <c:pt idx="8">
                  <c:v>Mount</c:v>
                </c:pt>
                <c:pt idx="9">
                  <c:v>Marsh Mill</c:v>
                </c:pt>
                <c:pt idx="10">
                  <c:v>Victoria &amp; Norcross</c:v>
                </c:pt>
                <c:pt idx="11">
                  <c:v>Wyre</c:v>
                </c:pt>
                <c:pt idx="12">
                  <c:v>Tithebarn</c:v>
                </c:pt>
                <c:pt idx="13">
                  <c:v>Hambleton &amp; Stalmine</c:v>
                </c:pt>
                <c:pt idx="14">
                  <c:v>Garstang</c:v>
                </c:pt>
                <c:pt idx="15">
                  <c:v>Hardhorn with High Cross</c:v>
                </c:pt>
                <c:pt idx="16">
                  <c:v>Pilling</c:v>
                </c:pt>
                <c:pt idx="17">
                  <c:v>Stanah</c:v>
                </c:pt>
                <c:pt idx="18">
                  <c:v>Breck</c:v>
                </c:pt>
                <c:pt idx="19">
                  <c:v>Carleton</c:v>
                </c:pt>
                <c:pt idx="20">
                  <c:v>Calder</c:v>
                </c:pt>
                <c:pt idx="21">
                  <c:v>Pheasant's Wood</c:v>
                </c:pt>
                <c:pt idx="22">
                  <c:v>Brock with Catterall</c:v>
                </c:pt>
                <c:pt idx="23">
                  <c:v>Great Eccleston</c:v>
                </c:pt>
              </c:strCache>
            </c:strRef>
          </c:cat>
          <c:val>
            <c:numRef>
              <c:f>'Wyre SH'!$B$3:$B$26</c:f>
              <c:numCache>
                <c:formatCode>General</c:formatCode>
                <c:ptCount val="24"/>
                <c:pt idx="0">
                  <c:v>297.55070000000001</c:v>
                </c:pt>
                <c:pt idx="1">
                  <c:v>185.35130000000001</c:v>
                </c:pt>
                <c:pt idx="2">
                  <c:v>156.85929999999999</c:v>
                </c:pt>
                <c:pt idx="3">
                  <c:v>142.25299999999999</c:v>
                </c:pt>
                <c:pt idx="4">
                  <c:v>139.9684</c:v>
                </c:pt>
                <c:pt idx="5">
                  <c:v>136.33940000000001</c:v>
                </c:pt>
                <c:pt idx="6">
                  <c:v>135.94970000000001</c:v>
                </c:pt>
                <c:pt idx="7">
                  <c:v>132.75409999999999</c:v>
                </c:pt>
                <c:pt idx="8">
                  <c:v>131.01</c:v>
                </c:pt>
                <c:pt idx="9">
                  <c:v>120.83710000000001</c:v>
                </c:pt>
                <c:pt idx="10">
                  <c:v>120.6031</c:v>
                </c:pt>
                <c:pt idx="11">
                  <c:v>119.413955869036</c:v>
                </c:pt>
                <c:pt idx="12">
                  <c:v>105.3678</c:v>
                </c:pt>
                <c:pt idx="13">
                  <c:v>95.732200000000006</c:v>
                </c:pt>
                <c:pt idx="14">
                  <c:v>90.8232</c:v>
                </c:pt>
                <c:pt idx="15">
                  <c:v>86.395700000000005</c:v>
                </c:pt>
                <c:pt idx="16">
                  <c:v>81.978399999999993</c:v>
                </c:pt>
                <c:pt idx="17">
                  <c:v>81.742699999999999</c:v>
                </c:pt>
                <c:pt idx="18">
                  <c:v>81.033900000000003</c:v>
                </c:pt>
                <c:pt idx="19">
                  <c:v>80.243099999999998</c:v>
                </c:pt>
                <c:pt idx="20">
                  <c:v>77.808899999999994</c:v>
                </c:pt>
                <c:pt idx="21">
                  <c:v>65.189400000000006</c:v>
                </c:pt>
                <c:pt idx="22">
                  <c:v>53.807499999999997</c:v>
                </c:pt>
                <c:pt idx="23">
                  <c:v>53.418300000000002</c:v>
                </c:pt>
              </c:numCache>
            </c:numRef>
          </c:val>
          <c:extLst>
            <c:ext xmlns:c16="http://schemas.microsoft.com/office/drawing/2014/chart" uri="{C3380CC4-5D6E-409C-BE32-E72D297353CC}">
              <c16:uniqueId val="{00000000-388A-4151-9436-2B9AD3517ECE}"/>
            </c:ext>
          </c:extLst>
        </c:ser>
        <c:dLbls>
          <c:showLegendKey val="0"/>
          <c:showVal val="0"/>
          <c:showCatName val="0"/>
          <c:showSerName val="0"/>
          <c:showPercent val="0"/>
          <c:showBubbleSize val="0"/>
        </c:dLbls>
        <c:gapWidth val="219"/>
        <c:overlap val="-27"/>
        <c:axId val="1751700448"/>
        <c:axId val="1751700864"/>
      </c:barChart>
      <c:lineChart>
        <c:grouping val="standard"/>
        <c:varyColors val="0"/>
        <c:ser>
          <c:idx val="1"/>
          <c:order val="1"/>
          <c:tx>
            <c:strRef>
              <c:f>'Wyre SH'!$C$1:$C$2</c:f>
              <c:strCache>
                <c:ptCount val="2"/>
                <c:pt idx="0">
                  <c:v>England</c:v>
                </c:pt>
              </c:strCache>
            </c:strRef>
          </c:tx>
          <c:spPr>
            <a:ln w="38100" cap="rnd">
              <a:solidFill>
                <a:schemeClr val="accent1"/>
              </a:solidFill>
              <a:round/>
            </a:ln>
            <a:effectLst/>
          </c:spPr>
          <c:marker>
            <c:symbol val="none"/>
          </c:marker>
          <c:cat>
            <c:strRef>
              <c:f>'Wyre SH'!$A$3:$A$26</c:f>
              <c:strCache>
                <c:ptCount val="24"/>
                <c:pt idx="0">
                  <c:v>Pharos</c:v>
                </c:pt>
                <c:pt idx="1">
                  <c:v>Park</c:v>
                </c:pt>
                <c:pt idx="2">
                  <c:v>Jubilee</c:v>
                </c:pt>
                <c:pt idx="3">
                  <c:v>Warren</c:v>
                </c:pt>
                <c:pt idx="4">
                  <c:v>Rossall</c:v>
                </c:pt>
                <c:pt idx="5">
                  <c:v>Bourne</c:v>
                </c:pt>
                <c:pt idx="6">
                  <c:v>Cleveleys Park</c:v>
                </c:pt>
                <c:pt idx="7">
                  <c:v>Preesall</c:v>
                </c:pt>
                <c:pt idx="8">
                  <c:v>Mount</c:v>
                </c:pt>
                <c:pt idx="9">
                  <c:v>Marsh Mill</c:v>
                </c:pt>
                <c:pt idx="10">
                  <c:v>Victoria &amp; Norcross</c:v>
                </c:pt>
                <c:pt idx="11">
                  <c:v>Wyre</c:v>
                </c:pt>
                <c:pt idx="12">
                  <c:v>Tithebarn</c:v>
                </c:pt>
                <c:pt idx="13">
                  <c:v>Hambleton &amp; Stalmine</c:v>
                </c:pt>
                <c:pt idx="14">
                  <c:v>Garstang</c:v>
                </c:pt>
                <c:pt idx="15">
                  <c:v>Hardhorn with High Cross</c:v>
                </c:pt>
                <c:pt idx="16">
                  <c:v>Pilling</c:v>
                </c:pt>
                <c:pt idx="17">
                  <c:v>Stanah</c:v>
                </c:pt>
                <c:pt idx="18">
                  <c:v>Breck</c:v>
                </c:pt>
                <c:pt idx="19">
                  <c:v>Carleton</c:v>
                </c:pt>
                <c:pt idx="20">
                  <c:v>Calder</c:v>
                </c:pt>
                <c:pt idx="21">
                  <c:v>Pheasant's Wood</c:v>
                </c:pt>
                <c:pt idx="22">
                  <c:v>Brock with Catterall</c:v>
                </c:pt>
                <c:pt idx="23">
                  <c:v>Great Eccleston</c:v>
                </c:pt>
              </c:strCache>
            </c:strRef>
          </c:cat>
          <c:val>
            <c:numRef>
              <c:f>'Wyre SH'!$C$3:$C$26</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numCache>
            </c:numRef>
          </c:val>
          <c:smooth val="0"/>
          <c:extLst>
            <c:ext xmlns:c16="http://schemas.microsoft.com/office/drawing/2014/chart" uri="{C3380CC4-5D6E-409C-BE32-E72D297353CC}">
              <c16:uniqueId val="{00000001-388A-4151-9436-2B9AD3517ECE}"/>
            </c:ext>
          </c:extLst>
        </c:ser>
        <c:dLbls>
          <c:showLegendKey val="0"/>
          <c:showVal val="0"/>
          <c:showCatName val="0"/>
          <c:showSerName val="0"/>
          <c:showPercent val="0"/>
          <c:showBubbleSize val="0"/>
        </c:dLbls>
        <c:marker val="1"/>
        <c:smooth val="0"/>
        <c:axId val="1751700448"/>
        <c:axId val="1751700864"/>
      </c:lineChart>
      <c:catAx>
        <c:axId val="175170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1700864"/>
        <c:crosses val="autoZero"/>
        <c:auto val="1"/>
        <c:lblAlgn val="ctr"/>
        <c:lblOffset val="100"/>
        <c:noMultiLvlLbl val="0"/>
      </c:catAx>
      <c:valAx>
        <c:axId val="1751700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170044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Suicide!$L$1</c:f>
              <c:strCache>
                <c:ptCount val="1"/>
                <c:pt idx="0">
                  <c:v>Area</c:v>
                </c:pt>
              </c:strCache>
            </c:strRef>
          </c:tx>
          <c:spPr>
            <a:solidFill>
              <a:schemeClr val="accent6">
                <a:shade val="76000"/>
              </a:schemeClr>
            </a:solidFill>
            <a:ln>
              <a:noFill/>
            </a:ln>
            <a:effectLst/>
          </c:spPr>
          <c:invertIfNegative val="0"/>
          <c:cat>
            <c:strRef>
              <c:f>Suicide!$K$2:$K$4</c:f>
              <c:strCache>
                <c:ptCount val="3"/>
                <c:pt idx="0">
                  <c:v>Blackpool</c:v>
                </c:pt>
                <c:pt idx="1">
                  <c:v>Wyre</c:v>
                </c:pt>
                <c:pt idx="2">
                  <c:v>Fylde</c:v>
                </c:pt>
              </c:strCache>
            </c:strRef>
          </c:cat>
          <c:val>
            <c:numRef>
              <c:f>Suicide!$L$2:$L$4</c:f>
              <c:numCache>
                <c:formatCode>0</c:formatCode>
                <c:ptCount val="3"/>
                <c:pt idx="0">
                  <c:v>17.351700000000001</c:v>
                </c:pt>
                <c:pt idx="1">
                  <c:v>14.979699999999999</c:v>
                </c:pt>
                <c:pt idx="2">
                  <c:v>9.3475999999999999</c:v>
                </c:pt>
              </c:numCache>
            </c:numRef>
          </c:val>
          <c:extLst>
            <c:ext xmlns:c16="http://schemas.microsoft.com/office/drawing/2014/chart" uri="{C3380CC4-5D6E-409C-BE32-E72D297353CC}">
              <c16:uniqueId val="{00000000-3BE9-435E-878E-706C1007E2B4}"/>
            </c:ext>
          </c:extLst>
        </c:ser>
        <c:dLbls>
          <c:showLegendKey val="0"/>
          <c:showVal val="0"/>
          <c:showCatName val="0"/>
          <c:showSerName val="0"/>
          <c:showPercent val="0"/>
          <c:showBubbleSize val="0"/>
        </c:dLbls>
        <c:gapWidth val="219"/>
        <c:overlap val="-27"/>
        <c:axId val="3702768"/>
        <c:axId val="3703600"/>
      </c:barChart>
      <c:lineChart>
        <c:grouping val="standard"/>
        <c:varyColors val="0"/>
        <c:ser>
          <c:idx val="1"/>
          <c:order val="1"/>
          <c:tx>
            <c:strRef>
              <c:f>Suicide!$M$1</c:f>
              <c:strCache>
                <c:ptCount val="1"/>
                <c:pt idx="0">
                  <c:v>England Average</c:v>
                </c:pt>
              </c:strCache>
            </c:strRef>
          </c:tx>
          <c:spPr>
            <a:ln w="38100" cap="rnd">
              <a:solidFill>
                <a:schemeClr val="accent1"/>
              </a:solidFill>
              <a:round/>
            </a:ln>
            <a:effectLst/>
          </c:spPr>
          <c:marker>
            <c:symbol val="none"/>
          </c:marker>
          <c:cat>
            <c:strRef>
              <c:f>Suicide!$K$2:$K$4</c:f>
              <c:strCache>
                <c:ptCount val="3"/>
                <c:pt idx="0">
                  <c:v>Blackpool</c:v>
                </c:pt>
                <c:pt idx="1">
                  <c:v>Wyre</c:v>
                </c:pt>
                <c:pt idx="2">
                  <c:v>Fylde</c:v>
                </c:pt>
              </c:strCache>
            </c:strRef>
          </c:cat>
          <c:val>
            <c:numRef>
              <c:f>Suicide!$M$2:$M$4</c:f>
              <c:numCache>
                <c:formatCode>0</c:formatCode>
                <c:ptCount val="3"/>
                <c:pt idx="0">
                  <c:v>10.358462720470699</c:v>
                </c:pt>
                <c:pt idx="1">
                  <c:v>10.358462720470699</c:v>
                </c:pt>
                <c:pt idx="2">
                  <c:v>10.358462720470699</c:v>
                </c:pt>
              </c:numCache>
            </c:numRef>
          </c:val>
          <c:smooth val="0"/>
          <c:extLst>
            <c:ext xmlns:c16="http://schemas.microsoft.com/office/drawing/2014/chart" uri="{C3380CC4-5D6E-409C-BE32-E72D297353CC}">
              <c16:uniqueId val="{00000001-3BE9-435E-878E-706C1007E2B4}"/>
            </c:ext>
          </c:extLst>
        </c:ser>
        <c:dLbls>
          <c:showLegendKey val="0"/>
          <c:showVal val="0"/>
          <c:showCatName val="0"/>
          <c:showSerName val="0"/>
          <c:showPercent val="0"/>
          <c:showBubbleSize val="0"/>
        </c:dLbls>
        <c:marker val="1"/>
        <c:smooth val="0"/>
        <c:axId val="3702768"/>
        <c:axId val="3703600"/>
      </c:lineChart>
      <c:catAx>
        <c:axId val="370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3600"/>
        <c:crosses val="autoZero"/>
        <c:auto val="1"/>
        <c:lblAlgn val="ctr"/>
        <c:lblOffset val="100"/>
        <c:noMultiLvlLbl val="0"/>
      </c:catAx>
      <c:valAx>
        <c:axId val="370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dirty="0"/>
                  <a:t> Rate </a:t>
                </a:r>
                <a:r>
                  <a:rPr lang="en-GB" sz="1600" dirty="0"/>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27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Male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Male'!$M$5</c:f>
              <c:strCache>
                <c:ptCount val="1"/>
              </c:strCache>
            </c:strRef>
          </c:tx>
          <c:spPr>
            <a:solidFill>
              <a:schemeClr val="accent6">
                <a:shade val="76000"/>
              </a:schemeClr>
            </a:solidFill>
            <a:ln>
              <a:noFill/>
            </a:ln>
            <a:effectLst/>
          </c:spPr>
          <c:invertIfNegative val="0"/>
          <c:cat>
            <c:strRef>
              <c:f>'LE Male'!$L$6:$L$8</c:f>
              <c:strCache>
                <c:ptCount val="3"/>
                <c:pt idx="0">
                  <c:v>Fylde</c:v>
                </c:pt>
                <c:pt idx="1">
                  <c:v>Wyre</c:v>
                </c:pt>
                <c:pt idx="2">
                  <c:v>Blackpool</c:v>
                </c:pt>
              </c:strCache>
            </c:strRef>
          </c:cat>
          <c:val>
            <c:numRef>
              <c:f>'LE Male'!$M$6:$M$8</c:f>
              <c:numCache>
                <c:formatCode>0</c:formatCode>
                <c:ptCount val="3"/>
                <c:pt idx="0">
                  <c:v>79.739999999999995</c:v>
                </c:pt>
                <c:pt idx="1">
                  <c:v>78.08</c:v>
                </c:pt>
                <c:pt idx="2">
                  <c:v>74.400000000000006</c:v>
                </c:pt>
              </c:numCache>
            </c:numRef>
          </c:val>
          <c:extLst>
            <c:ext xmlns:c16="http://schemas.microsoft.com/office/drawing/2014/chart" uri="{C3380CC4-5D6E-409C-BE32-E72D297353CC}">
              <c16:uniqueId val="{00000000-1ACF-4DA4-B852-72C893A5BEB4}"/>
            </c:ext>
          </c:extLst>
        </c:ser>
        <c:dLbls>
          <c:showLegendKey val="0"/>
          <c:showVal val="0"/>
          <c:showCatName val="0"/>
          <c:showSerName val="0"/>
          <c:showPercent val="0"/>
          <c:showBubbleSize val="0"/>
        </c:dLbls>
        <c:gapWidth val="219"/>
        <c:overlap val="-27"/>
        <c:axId val="539344568"/>
        <c:axId val="539347448"/>
      </c:barChart>
      <c:lineChart>
        <c:grouping val="standard"/>
        <c:varyColors val="0"/>
        <c:ser>
          <c:idx val="1"/>
          <c:order val="1"/>
          <c:tx>
            <c:strRef>
              <c:f>'LE Male'!$N$5</c:f>
              <c:strCache>
                <c:ptCount val="1"/>
                <c:pt idx="0">
                  <c:v>England average</c:v>
                </c:pt>
              </c:strCache>
            </c:strRef>
          </c:tx>
          <c:spPr>
            <a:ln w="38100" cap="rnd">
              <a:solidFill>
                <a:schemeClr val="accent1"/>
              </a:solidFill>
              <a:round/>
            </a:ln>
            <a:effectLst/>
          </c:spPr>
          <c:marker>
            <c:symbol val="none"/>
          </c:marker>
          <c:cat>
            <c:strRef>
              <c:f>'LE Male'!$L$6:$L$8</c:f>
              <c:strCache>
                <c:ptCount val="3"/>
                <c:pt idx="0">
                  <c:v>Fylde</c:v>
                </c:pt>
                <c:pt idx="1">
                  <c:v>Wyre</c:v>
                </c:pt>
                <c:pt idx="2">
                  <c:v>Blackpool</c:v>
                </c:pt>
              </c:strCache>
            </c:strRef>
          </c:cat>
          <c:val>
            <c:numRef>
              <c:f>'LE Male'!$N$6:$N$8</c:f>
              <c:numCache>
                <c:formatCode>0</c:formatCode>
                <c:ptCount val="3"/>
                <c:pt idx="0">
                  <c:v>80</c:v>
                </c:pt>
                <c:pt idx="1">
                  <c:v>80</c:v>
                </c:pt>
                <c:pt idx="2">
                  <c:v>80</c:v>
                </c:pt>
              </c:numCache>
            </c:numRef>
          </c:val>
          <c:smooth val="0"/>
          <c:extLst>
            <c:ext xmlns:c16="http://schemas.microsoft.com/office/drawing/2014/chart" uri="{C3380CC4-5D6E-409C-BE32-E72D297353CC}">
              <c16:uniqueId val="{00000001-1ACF-4DA4-B852-72C893A5BEB4}"/>
            </c:ext>
          </c:extLst>
        </c:ser>
        <c:dLbls>
          <c:showLegendKey val="0"/>
          <c:showVal val="0"/>
          <c:showCatName val="0"/>
          <c:showSerName val="0"/>
          <c:showPercent val="0"/>
          <c:showBubbleSize val="0"/>
        </c:dLbls>
        <c:marker val="1"/>
        <c:smooth val="0"/>
        <c:axId val="539344568"/>
        <c:axId val="539347448"/>
      </c:lineChart>
      <c:catAx>
        <c:axId val="53934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347448"/>
        <c:crosses val="autoZero"/>
        <c:auto val="1"/>
        <c:lblAlgn val="ctr"/>
        <c:lblOffset val="100"/>
        <c:noMultiLvlLbl val="0"/>
      </c:catAx>
      <c:valAx>
        <c:axId val="539347448"/>
        <c:scaling>
          <c:orientation val="minMax"/>
          <c:min val="7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t>Years</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3445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Fuel!$L$1</c:f>
              <c:strCache>
                <c:ptCount val="1"/>
                <c:pt idx="0">
                  <c:v>Area</c:v>
                </c:pt>
              </c:strCache>
            </c:strRef>
          </c:tx>
          <c:spPr>
            <a:solidFill>
              <a:schemeClr val="accent6">
                <a:shade val="76000"/>
              </a:schemeClr>
            </a:solidFill>
            <a:ln>
              <a:noFill/>
            </a:ln>
            <a:effectLst/>
          </c:spPr>
          <c:invertIfNegative val="0"/>
          <c:cat>
            <c:strRef>
              <c:f>Fuel!$K$2:$K$4</c:f>
              <c:strCache>
                <c:ptCount val="3"/>
                <c:pt idx="0">
                  <c:v>Blackpool</c:v>
                </c:pt>
                <c:pt idx="1">
                  <c:v>Wyre</c:v>
                </c:pt>
                <c:pt idx="2">
                  <c:v>Fylde</c:v>
                </c:pt>
              </c:strCache>
            </c:strRef>
          </c:cat>
          <c:val>
            <c:numRef>
              <c:f>Fuel!$L$2:$L$4</c:f>
              <c:numCache>
                <c:formatCode>0</c:formatCode>
                <c:ptCount val="3"/>
                <c:pt idx="0">
                  <c:v>15.2</c:v>
                </c:pt>
                <c:pt idx="1">
                  <c:v>11.1</c:v>
                </c:pt>
                <c:pt idx="2">
                  <c:v>9.6999999999999993</c:v>
                </c:pt>
              </c:numCache>
            </c:numRef>
          </c:val>
          <c:extLst>
            <c:ext xmlns:c16="http://schemas.microsoft.com/office/drawing/2014/chart" uri="{C3380CC4-5D6E-409C-BE32-E72D297353CC}">
              <c16:uniqueId val="{00000000-537D-45C4-8C55-433486023AEE}"/>
            </c:ext>
          </c:extLst>
        </c:ser>
        <c:dLbls>
          <c:showLegendKey val="0"/>
          <c:showVal val="0"/>
          <c:showCatName val="0"/>
          <c:showSerName val="0"/>
          <c:showPercent val="0"/>
          <c:showBubbleSize val="0"/>
        </c:dLbls>
        <c:gapWidth val="219"/>
        <c:overlap val="-27"/>
        <c:axId val="59304144"/>
        <c:axId val="59304976"/>
      </c:barChart>
      <c:lineChart>
        <c:grouping val="standard"/>
        <c:varyColors val="0"/>
        <c:ser>
          <c:idx val="1"/>
          <c:order val="1"/>
          <c:tx>
            <c:strRef>
              <c:f>Fuel!$M$1</c:f>
              <c:strCache>
                <c:ptCount val="1"/>
                <c:pt idx="0">
                  <c:v>England Average</c:v>
                </c:pt>
              </c:strCache>
            </c:strRef>
          </c:tx>
          <c:spPr>
            <a:ln w="38100" cap="rnd">
              <a:solidFill>
                <a:schemeClr val="accent1"/>
              </a:solidFill>
              <a:round/>
            </a:ln>
            <a:effectLst/>
          </c:spPr>
          <c:marker>
            <c:symbol val="none"/>
          </c:marker>
          <c:cat>
            <c:strRef>
              <c:f>Fuel!$K$2:$K$4</c:f>
              <c:strCache>
                <c:ptCount val="3"/>
                <c:pt idx="0">
                  <c:v>Blackpool</c:v>
                </c:pt>
                <c:pt idx="1">
                  <c:v>Wyre</c:v>
                </c:pt>
                <c:pt idx="2">
                  <c:v>Fylde</c:v>
                </c:pt>
              </c:strCache>
            </c:strRef>
          </c:cat>
          <c:val>
            <c:numRef>
              <c:f>Fuel!$M$2:$M$4</c:f>
              <c:numCache>
                <c:formatCode>0</c:formatCode>
                <c:ptCount val="3"/>
                <c:pt idx="0">
                  <c:v>10.253</c:v>
                </c:pt>
                <c:pt idx="1">
                  <c:v>10.253</c:v>
                </c:pt>
                <c:pt idx="2">
                  <c:v>10.253</c:v>
                </c:pt>
              </c:numCache>
            </c:numRef>
          </c:val>
          <c:smooth val="0"/>
          <c:extLst>
            <c:ext xmlns:c16="http://schemas.microsoft.com/office/drawing/2014/chart" uri="{C3380CC4-5D6E-409C-BE32-E72D297353CC}">
              <c16:uniqueId val="{00000001-537D-45C4-8C55-433486023AEE}"/>
            </c:ext>
          </c:extLst>
        </c:ser>
        <c:dLbls>
          <c:showLegendKey val="0"/>
          <c:showVal val="0"/>
          <c:showCatName val="0"/>
          <c:showSerName val="0"/>
          <c:showPercent val="0"/>
          <c:showBubbleSize val="0"/>
        </c:dLbls>
        <c:marker val="1"/>
        <c:smooth val="0"/>
        <c:axId val="59304144"/>
        <c:axId val="59304976"/>
      </c:lineChart>
      <c:catAx>
        <c:axId val="5930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04976"/>
        <c:crosses val="autoZero"/>
        <c:auto val="1"/>
        <c:lblAlgn val="ctr"/>
        <c:lblOffset val="100"/>
        <c:noMultiLvlLbl val="0"/>
      </c:catAx>
      <c:valAx>
        <c:axId val="5930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0414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0-14'!$L$1</c:f>
              <c:strCache>
                <c:ptCount val="1"/>
                <c:pt idx="0">
                  <c:v>Area</c:v>
                </c:pt>
              </c:strCache>
            </c:strRef>
          </c:tx>
          <c:spPr>
            <a:solidFill>
              <a:schemeClr val="accent6">
                <a:shade val="76000"/>
              </a:schemeClr>
            </a:solidFill>
            <a:ln>
              <a:noFill/>
            </a:ln>
            <a:effectLst/>
          </c:spPr>
          <c:invertIfNegative val="0"/>
          <c:cat>
            <c:strRef>
              <c:f>'HA 0-14'!$K$2:$K$4</c:f>
              <c:strCache>
                <c:ptCount val="3"/>
                <c:pt idx="0">
                  <c:v>Blackpool</c:v>
                </c:pt>
                <c:pt idx="1">
                  <c:v>Wyre</c:v>
                </c:pt>
                <c:pt idx="2">
                  <c:v>Fylde</c:v>
                </c:pt>
              </c:strCache>
            </c:strRef>
          </c:cat>
          <c:val>
            <c:numRef>
              <c:f>'HA 0-14'!$L$2:$L$4</c:f>
              <c:numCache>
                <c:formatCode>0</c:formatCode>
                <c:ptCount val="3"/>
                <c:pt idx="0">
                  <c:v>133.57</c:v>
                </c:pt>
                <c:pt idx="1">
                  <c:v>115.02</c:v>
                </c:pt>
                <c:pt idx="2">
                  <c:v>89.11</c:v>
                </c:pt>
              </c:numCache>
            </c:numRef>
          </c:val>
          <c:extLst>
            <c:ext xmlns:c16="http://schemas.microsoft.com/office/drawing/2014/chart" uri="{C3380CC4-5D6E-409C-BE32-E72D297353CC}">
              <c16:uniqueId val="{00000000-B5EA-4F16-8881-3BE6837C0785}"/>
            </c:ext>
          </c:extLst>
        </c:ser>
        <c:dLbls>
          <c:showLegendKey val="0"/>
          <c:showVal val="0"/>
          <c:showCatName val="0"/>
          <c:showSerName val="0"/>
          <c:showPercent val="0"/>
          <c:showBubbleSize val="0"/>
        </c:dLbls>
        <c:gapWidth val="219"/>
        <c:overlap val="-27"/>
        <c:axId val="1627733407"/>
        <c:axId val="1627736735"/>
      </c:barChart>
      <c:lineChart>
        <c:grouping val="standard"/>
        <c:varyColors val="0"/>
        <c:ser>
          <c:idx val="1"/>
          <c:order val="1"/>
          <c:tx>
            <c:strRef>
              <c:f>'HA 0-14'!$M$1</c:f>
              <c:strCache>
                <c:ptCount val="1"/>
                <c:pt idx="0">
                  <c:v>England Average</c:v>
                </c:pt>
              </c:strCache>
            </c:strRef>
          </c:tx>
          <c:spPr>
            <a:ln w="38100" cap="rnd">
              <a:solidFill>
                <a:schemeClr val="accent1"/>
              </a:solidFill>
              <a:round/>
            </a:ln>
            <a:effectLst/>
          </c:spPr>
          <c:marker>
            <c:symbol val="none"/>
          </c:marker>
          <c:cat>
            <c:strRef>
              <c:f>'HA 0-14'!$K$2:$K$4</c:f>
              <c:strCache>
                <c:ptCount val="3"/>
                <c:pt idx="0">
                  <c:v>Blackpool</c:v>
                </c:pt>
                <c:pt idx="1">
                  <c:v>Wyre</c:v>
                </c:pt>
                <c:pt idx="2">
                  <c:v>Fylde</c:v>
                </c:pt>
              </c:strCache>
            </c:strRef>
          </c:cat>
          <c:val>
            <c:numRef>
              <c:f>'HA 0-14'!$M$2:$M$4</c:f>
              <c:numCache>
                <c:formatCode>0</c:formatCode>
                <c:ptCount val="3"/>
                <c:pt idx="0">
                  <c:v>91.17</c:v>
                </c:pt>
                <c:pt idx="1">
                  <c:v>91.17</c:v>
                </c:pt>
                <c:pt idx="2">
                  <c:v>91.17</c:v>
                </c:pt>
              </c:numCache>
            </c:numRef>
          </c:val>
          <c:smooth val="0"/>
          <c:extLst>
            <c:ext xmlns:c16="http://schemas.microsoft.com/office/drawing/2014/chart" uri="{C3380CC4-5D6E-409C-BE32-E72D297353CC}">
              <c16:uniqueId val="{00000001-B5EA-4F16-8881-3BE6837C0785}"/>
            </c:ext>
          </c:extLst>
        </c:ser>
        <c:dLbls>
          <c:showLegendKey val="0"/>
          <c:showVal val="0"/>
          <c:showCatName val="0"/>
          <c:showSerName val="0"/>
          <c:showPercent val="0"/>
          <c:showBubbleSize val="0"/>
        </c:dLbls>
        <c:marker val="1"/>
        <c:smooth val="0"/>
        <c:axId val="1627733407"/>
        <c:axId val="1627736735"/>
      </c:lineChart>
      <c:catAx>
        <c:axId val="162773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736735"/>
        <c:crosses val="autoZero"/>
        <c:auto val="1"/>
        <c:lblAlgn val="ctr"/>
        <c:lblOffset val="100"/>
        <c:noMultiLvlLbl val="0"/>
      </c:catAx>
      <c:valAx>
        <c:axId val="162773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dirty="0"/>
                  <a:t>Per 10,000</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733407"/>
        <c:crosses val="autoZero"/>
        <c:crossBetween val="between"/>
      </c:val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15-24'!$L$1</c:f>
              <c:strCache>
                <c:ptCount val="1"/>
                <c:pt idx="0">
                  <c:v>Area</c:v>
                </c:pt>
              </c:strCache>
            </c:strRef>
          </c:tx>
          <c:spPr>
            <a:solidFill>
              <a:schemeClr val="accent6">
                <a:shade val="76000"/>
              </a:schemeClr>
            </a:solidFill>
            <a:ln>
              <a:noFill/>
            </a:ln>
            <a:effectLst/>
          </c:spPr>
          <c:invertIfNegative val="0"/>
          <c:cat>
            <c:strRef>
              <c:f>'HA 15-24'!$K$2:$K$4</c:f>
              <c:strCache>
                <c:ptCount val="3"/>
                <c:pt idx="0">
                  <c:v>Blackpool</c:v>
                </c:pt>
                <c:pt idx="1">
                  <c:v>Wyre</c:v>
                </c:pt>
                <c:pt idx="2">
                  <c:v>Fylde</c:v>
                </c:pt>
              </c:strCache>
            </c:strRef>
          </c:cat>
          <c:val>
            <c:numRef>
              <c:f>'HA 15-24'!$L$2:$L$4</c:f>
              <c:numCache>
                <c:formatCode>0</c:formatCode>
                <c:ptCount val="3"/>
                <c:pt idx="0">
                  <c:v>171.04</c:v>
                </c:pt>
                <c:pt idx="1">
                  <c:v>144.22</c:v>
                </c:pt>
                <c:pt idx="2">
                  <c:v>130.38</c:v>
                </c:pt>
              </c:numCache>
            </c:numRef>
          </c:val>
          <c:extLst>
            <c:ext xmlns:c16="http://schemas.microsoft.com/office/drawing/2014/chart" uri="{C3380CC4-5D6E-409C-BE32-E72D297353CC}">
              <c16:uniqueId val="{00000000-5C76-4F2E-A922-8F4ED44C562F}"/>
            </c:ext>
          </c:extLst>
        </c:ser>
        <c:dLbls>
          <c:showLegendKey val="0"/>
          <c:showVal val="0"/>
          <c:showCatName val="0"/>
          <c:showSerName val="0"/>
          <c:showPercent val="0"/>
          <c:showBubbleSize val="0"/>
        </c:dLbls>
        <c:gapWidth val="219"/>
        <c:overlap val="-27"/>
        <c:axId val="1389129663"/>
        <c:axId val="1389130079"/>
      </c:barChart>
      <c:lineChart>
        <c:grouping val="standard"/>
        <c:varyColors val="0"/>
        <c:ser>
          <c:idx val="1"/>
          <c:order val="1"/>
          <c:tx>
            <c:strRef>
              <c:f>'HA 15-24'!$M$1</c:f>
              <c:strCache>
                <c:ptCount val="1"/>
                <c:pt idx="0">
                  <c:v>England Average</c:v>
                </c:pt>
              </c:strCache>
            </c:strRef>
          </c:tx>
          <c:spPr>
            <a:ln w="38100" cap="rnd">
              <a:solidFill>
                <a:schemeClr val="accent1"/>
              </a:solidFill>
              <a:round/>
            </a:ln>
            <a:effectLst/>
          </c:spPr>
          <c:marker>
            <c:symbol val="none"/>
          </c:marker>
          <c:cat>
            <c:strRef>
              <c:f>'HA 15-24'!$K$2:$K$4</c:f>
              <c:strCache>
                <c:ptCount val="3"/>
                <c:pt idx="0">
                  <c:v>Blackpool</c:v>
                </c:pt>
                <c:pt idx="1">
                  <c:v>Wyre</c:v>
                </c:pt>
                <c:pt idx="2">
                  <c:v>Fylde</c:v>
                </c:pt>
              </c:strCache>
            </c:strRef>
          </c:cat>
          <c:val>
            <c:numRef>
              <c:f>'HA 15-24'!$M$2:$M$4</c:f>
              <c:numCache>
                <c:formatCode>0</c:formatCode>
                <c:ptCount val="3"/>
                <c:pt idx="0">
                  <c:v>132.13999999999999</c:v>
                </c:pt>
                <c:pt idx="1">
                  <c:v>132.13999999999999</c:v>
                </c:pt>
                <c:pt idx="2">
                  <c:v>132.13999999999999</c:v>
                </c:pt>
              </c:numCache>
            </c:numRef>
          </c:val>
          <c:smooth val="0"/>
          <c:extLst>
            <c:ext xmlns:c16="http://schemas.microsoft.com/office/drawing/2014/chart" uri="{C3380CC4-5D6E-409C-BE32-E72D297353CC}">
              <c16:uniqueId val="{00000001-5C76-4F2E-A922-8F4ED44C562F}"/>
            </c:ext>
          </c:extLst>
        </c:ser>
        <c:dLbls>
          <c:showLegendKey val="0"/>
          <c:showVal val="0"/>
          <c:showCatName val="0"/>
          <c:showSerName val="0"/>
          <c:showPercent val="0"/>
          <c:showBubbleSize val="0"/>
        </c:dLbls>
        <c:marker val="1"/>
        <c:smooth val="0"/>
        <c:axId val="1389129663"/>
        <c:axId val="1389130079"/>
      </c:lineChart>
      <c:catAx>
        <c:axId val="138912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9130079"/>
        <c:crosses val="autoZero"/>
        <c:auto val="1"/>
        <c:lblAlgn val="ctr"/>
        <c:lblOffset val="100"/>
        <c:noMultiLvlLbl val="0"/>
      </c:catAx>
      <c:valAx>
        <c:axId val="1389130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912966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'Infant. Mort.'!$L$1</c:f>
              <c:strCache>
                <c:ptCount val="1"/>
                <c:pt idx="0">
                  <c:v>Area</c:v>
                </c:pt>
              </c:strCache>
            </c:strRef>
          </c:tx>
          <c:spPr>
            <a:solidFill>
              <a:schemeClr val="accent6">
                <a:shade val="76000"/>
              </a:schemeClr>
            </a:solidFill>
            <a:ln>
              <a:noFill/>
            </a:ln>
            <a:effectLst/>
          </c:spPr>
          <c:invertIfNegative val="0"/>
          <c:cat>
            <c:strRef>
              <c:f>'Infant. Mort.'!$K$2:$K$4</c:f>
              <c:strCache>
                <c:ptCount val="3"/>
                <c:pt idx="0">
                  <c:v>Blackpool</c:v>
                </c:pt>
                <c:pt idx="1">
                  <c:v>Wyre</c:v>
                </c:pt>
                <c:pt idx="2">
                  <c:v>Fylde</c:v>
                </c:pt>
              </c:strCache>
            </c:strRef>
          </c:cat>
          <c:val>
            <c:numRef>
              <c:f>'Infant. Mort.'!$L$2:$L$4</c:f>
              <c:numCache>
                <c:formatCode>0</c:formatCode>
                <c:ptCount val="3"/>
                <c:pt idx="0">
                  <c:v>6.4181999999999997</c:v>
                </c:pt>
                <c:pt idx="1">
                  <c:v>3.6049000000000002</c:v>
                </c:pt>
                <c:pt idx="2">
                  <c:v>3.2751000000000001</c:v>
                </c:pt>
              </c:numCache>
            </c:numRef>
          </c:val>
          <c:extLst>
            <c:ext xmlns:c16="http://schemas.microsoft.com/office/drawing/2014/chart" uri="{C3380CC4-5D6E-409C-BE32-E72D297353CC}">
              <c16:uniqueId val="{00000000-4AAB-4548-A935-F77EB12F4026}"/>
            </c:ext>
          </c:extLst>
        </c:ser>
        <c:dLbls>
          <c:showLegendKey val="0"/>
          <c:showVal val="0"/>
          <c:showCatName val="0"/>
          <c:showSerName val="0"/>
          <c:showPercent val="0"/>
          <c:showBubbleSize val="0"/>
        </c:dLbls>
        <c:gapWidth val="219"/>
        <c:overlap val="-27"/>
        <c:axId val="1625145007"/>
        <c:axId val="1625128783"/>
      </c:barChart>
      <c:lineChart>
        <c:grouping val="standard"/>
        <c:varyColors val="0"/>
        <c:ser>
          <c:idx val="1"/>
          <c:order val="1"/>
          <c:tx>
            <c:strRef>
              <c:f>'Infant. Mort.'!$M$1</c:f>
              <c:strCache>
                <c:ptCount val="1"/>
                <c:pt idx="0">
                  <c:v>England Average</c:v>
                </c:pt>
              </c:strCache>
            </c:strRef>
          </c:tx>
          <c:spPr>
            <a:ln w="38100" cap="rnd">
              <a:solidFill>
                <a:schemeClr val="accent1"/>
              </a:solidFill>
              <a:round/>
            </a:ln>
            <a:effectLst/>
          </c:spPr>
          <c:marker>
            <c:symbol val="none"/>
          </c:marker>
          <c:cat>
            <c:strRef>
              <c:f>'Infant. Mort.'!$K$2:$K$4</c:f>
              <c:strCache>
                <c:ptCount val="3"/>
                <c:pt idx="0">
                  <c:v>Blackpool</c:v>
                </c:pt>
                <c:pt idx="1">
                  <c:v>Wyre</c:v>
                </c:pt>
                <c:pt idx="2">
                  <c:v>Fylde</c:v>
                </c:pt>
              </c:strCache>
            </c:strRef>
          </c:cat>
          <c:val>
            <c:numRef>
              <c:f>'Infant. Mort.'!$M$2:$M$4</c:f>
              <c:numCache>
                <c:formatCode>0</c:formatCode>
                <c:ptCount val="3"/>
                <c:pt idx="0">
                  <c:v>3.9480602249999999</c:v>
                </c:pt>
                <c:pt idx="1">
                  <c:v>3.9480602249999999</c:v>
                </c:pt>
                <c:pt idx="2">
                  <c:v>3.9480602249999999</c:v>
                </c:pt>
              </c:numCache>
            </c:numRef>
          </c:val>
          <c:smooth val="0"/>
          <c:extLst>
            <c:ext xmlns:c16="http://schemas.microsoft.com/office/drawing/2014/chart" uri="{C3380CC4-5D6E-409C-BE32-E72D297353CC}">
              <c16:uniqueId val="{00000001-4AAB-4548-A935-F77EB12F4026}"/>
            </c:ext>
          </c:extLst>
        </c:ser>
        <c:dLbls>
          <c:showLegendKey val="0"/>
          <c:showVal val="0"/>
          <c:showCatName val="0"/>
          <c:showSerName val="0"/>
          <c:showPercent val="0"/>
          <c:showBubbleSize val="0"/>
        </c:dLbls>
        <c:marker val="1"/>
        <c:smooth val="0"/>
        <c:axId val="1625145007"/>
        <c:axId val="1625128783"/>
      </c:lineChart>
      <c:catAx>
        <c:axId val="162514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5128783"/>
        <c:crosses val="autoZero"/>
        <c:auto val="1"/>
        <c:lblAlgn val="ctr"/>
        <c:lblOffset val="100"/>
        <c:noMultiLvlLbl val="0"/>
      </c:catAx>
      <c:valAx>
        <c:axId val="1625128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51450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'Healthy Start'!$C$42</c:f>
              <c:strCache>
                <c:ptCount val="1"/>
                <c:pt idx="0">
                  <c:v>area</c:v>
                </c:pt>
              </c:strCache>
            </c:strRef>
          </c:tx>
          <c:spPr>
            <a:solidFill>
              <a:schemeClr val="accent6">
                <a:shade val="76000"/>
              </a:schemeClr>
            </a:solidFill>
            <a:ln>
              <a:noFill/>
            </a:ln>
            <a:effectLst/>
          </c:spPr>
          <c:invertIfNegative val="0"/>
          <c:cat>
            <c:strRef>
              <c:f>'Healthy Start'!$B$43:$B$45</c:f>
              <c:strCache>
                <c:ptCount val="3"/>
                <c:pt idx="0">
                  <c:v>Blackpool</c:v>
                </c:pt>
                <c:pt idx="1">
                  <c:v>Wyre</c:v>
                </c:pt>
                <c:pt idx="2">
                  <c:v>Fylde</c:v>
                </c:pt>
              </c:strCache>
            </c:strRef>
          </c:cat>
          <c:val>
            <c:numRef>
              <c:f>'Healthy Start'!$C$43:$C$45</c:f>
              <c:numCache>
                <c:formatCode>General</c:formatCode>
                <c:ptCount val="3"/>
                <c:pt idx="0">
                  <c:v>63</c:v>
                </c:pt>
                <c:pt idx="1">
                  <c:v>57</c:v>
                </c:pt>
                <c:pt idx="2">
                  <c:v>53</c:v>
                </c:pt>
              </c:numCache>
            </c:numRef>
          </c:val>
          <c:extLst>
            <c:ext xmlns:c16="http://schemas.microsoft.com/office/drawing/2014/chart" uri="{C3380CC4-5D6E-409C-BE32-E72D297353CC}">
              <c16:uniqueId val="{00000000-E320-4210-8B69-D6CC6259E3B0}"/>
            </c:ext>
          </c:extLst>
        </c:ser>
        <c:dLbls>
          <c:showLegendKey val="0"/>
          <c:showVal val="0"/>
          <c:showCatName val="0"/>
          <c:showSerName val="0"/>
          <c:showPercent val="0"/>
          <c:showBubbleSize val="0"/>
        </c:dLbls>
        <c:gapWidth val="219"/>
        <c:overlap val="-27"/>
        <c:axId val="579642224"/>
        <c:axId val="579642544"/>
      </c:barChart>
      <c:lineChart>
        <c:grouping val="standard"/>
        <c:varyColors val="0"/>
        <c:ser>
          <c:idx val="1"/>
          <c:order val="1"/>
          <c:tx>
            <c:strRef>
              <c:f>'Healthy Start'!$D$42</c:f>
              <c:strCache>
                <c:ptCount val="1"/>
                <c:pt idx="0">
                  <c:v>England average</c:v>
                </c:pt>
              </c:strCache>
            </c:strRef>
          </c:tx>
          <c:spPr>
            <a:ln w="38100" cap="rnd">
              <a:solidFill>
                <a:schemeClr val="accent1"/>
              </a:solidFill>
              <a:round/>
            </a:ln>
            <a:effectLst/>
          </c:spPr>
          <c:marker>
            <c:symbol val="none"/>
          </c:marker>
          <c:cat>
            <c:strRef>
              <c:f>'Healthy Start'!$B$43:$B$45</c:f>
              <c:strCache>
                <c:ptCount val="3"/>
                <c:pt idx="0">
                  <c:v>Blackpool</c:v>
                </c:pt>
                <c:pt idx="1">
                  <c:v>Wyre</c:v>
                </c:pt>
                <c:pt idx="2">
                  <c:v>Fylde</c:v>
                </c:pt>
              </c:strCache>
            </c:strRef>
          </c:cat>
          <c:val>
            <c:numRef>
              <c:f>'Healthy Start'!$D$43:$D$45</c:f>
              <c:numCache>
                <c:formatCode>General</c:formatCode>
                <c:ptCount val="3"/>
                <c:pt idx="0">
                  <c:v>59</c:v>
                </c:pt>
                <c:pt idx="1">
                  <c:v>59</c:v>
                </c:pt>
                <c:pt idx="2">
                  <c:v>59</c:v>
                </c:pt>
              </c:numCache>
            </c:numRef>
          </c:val>
          <c:smooth val="0"/>
          <c:extLst>
            <c:ext xmlns:c16="http://schemas.microsoft.com/office/drawing/2014/chart" uri="{C3380CC4-5D6E-409C-BE32-E72D297353CC}">
              <c16:uniqueId val="{00000001-E320-4210-8B69-D6CC6259E3B0}"/>
            </c:ext>
          </c:extLst>
        </c:ser>
        <c:dLbls>
          <c:showLegendKey val="0"/>
          <c:showVal val="0"/>
          <c:showCatName val="0"/>
          <c:showSerName val="0"/>
          <c:showPercent val="0"/>
          <c:showBubbleSize val="0"/>
        </c:dLbls>
        <c:marker val="1"/>
        <c:smooth val="0"/>
        <c:axId val="579642224"/>
        <c:axId val="579642544"/>
      </c:lineChart>
      <c:catAx>
        <c:axId val="57964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642544"/>
        <c:crosses val="autoZero"/>
        <c:auto val="1"/>
        <c:lblAlgn val="ctr"/>
        <c:lblOffset val="100"/>
        <c:noMultiLvlLbl val="0"/>
      </c:catAx>
      <c:valAx>
        <c:axId val="57964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64222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Ready'!$B$9</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0-2DEB-4F4C-A88C-C5BA30918249}"/>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Ready'!$B$10:$B$14</c:f>
              <c:numCache>
                <c:formatCode>General</c:formatCode>
                <c:ptCount val="5"/>
                <c:pt idx="0">
                  <c:v>59.248600000000003</c:v>
                </c:pt>
                <c:pt idx="1">
                  <c:v>58.461500000000001</c:v>
                </c:pt>
                <c:pt idx="2">
                  <c:v>54.420912322274802</c:v>
                </c:pt>
                <c:pt idx="3">
                  <c:v>52.348999999999997</c:v>
                </c:pt>
                <c:pt idx="4">
                  <c:v>50.111400000000003</c:v>
                </c:pt>
              </c:numCache>
            </c:numRef>
          </c:val>
          <c:extLst>
            <c:ext xmlns:c16="http://schemas.microsoft.com/office/drawing/2014/chart" uri="{C3380CC4-5D6E-409C-BE32-E72D297353CC}">
              <c16:uniqueId val="{00000000-3CA8-4F2E-9AD3-55F1C2173DE9}"/>
            </c:ext>
          </c:extLst>
        </c:ser>
        <c:ser>
          <c:idx val="2"/>
          <c:order val="2"/>
          <c:tx>
            <c:strRef>
              <c:f>'School Ready'!$D$9</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1-2DEB-4F4C-A88C-C5BA30918249}"/>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Ready'!$D$10:$D$14</c:f>
              <c:numCache>
                <c:formatCode>General</c:formatCode>
                <c:ptCount val="5"/>
                <c:pt idx="0">
                  <c:v>68</c:v>
                </c:pt>
                <c:pt idx="1">
                  <c:v>68</c:v>
                </c:pt>
                <c:pt idx="2">
                  <c:v>69</c:v>
                </c:pt>
                <c:pt idx="3">
                  <c:v>69</c:v>
                </c:pt>
                <c:pt idx="4">
                  <c:v>71</c:v>
                </c:pt>
              </c:numCache>
            </c:numRef>
          </c:val>
          <c:extLst>
            <c:ext xmlns:c16="http://schemas.microsoft.com/office/drawing/2014/chart" uri="{C3380CC4-5D6E-409C-BE32-E72D297353CC}">
              <c16:uniqueId val="{00000001-3CA8-4F2E-9AD3-55F1C2173DE9}"/>
            </c:ext>
          </c:extLst>
        </c:ser>
        <c:dLbls>
          <c:showLegendKey val="0"/>
          <c:showVal val="0"/>
          <c:showCatName val="0"/>
          <c:showSerName val="0"/>
          <c:showPercent val="0"/>
          <c:showBubbleSize val="0"/>
        </c:dLbls>
        <c:gapWidth val="219"/>
        <c:axId val="467547464"/>
        <c:axId val="467544904"/>
      </c:barChart>
      <c:lineChart>
        <c:grouping val="standard"/>
        <c:varyColors val="0"/>
        <c:ser>
          <c:idx val="1"/>
          <c:order val="1"/>
          <c:tx>
            <c:strRef>
              <c:f>'School Ready'!$C$9</c:f>
              <c:strCache>
                <c:ptCount val="1"/>
                <c:pt idx="0">
                  <c:v>FSM England Average</c:v>
                </c:pt>
              </c:strCache>
            </c:strRef>
          </c:tx>
          <c:spPr>
            <a:ln w="38100" cap="rnd">
              <a:solidFill>
                <a:schemeClr val="accent1"/>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Ready'!$C$10:$C$14</c:f>
              <c:numCache>
                <c:formatCode>General</c:formatCode>
                <c:ptCount val="5"/>
                <c:pt idx="0">
                  <c:v>56.530944262441203</c:v>
                </c:pt>
                <c:pt idx="1">
                  <c:v>56.530944262441203</c:v>
                </c:pt>
                <c:pt idx="2">
                  <c:v>56.530944262441203</c:v>
                </c:pt>
                <c:pt idx="3">
                  <c:v>56.530944262441203</c:v>
                </c:pt>
                <c:pt idx="4">
                  <c:v>56.530944262441203</c:v>
                </c:pt>
              </c:numCache>
            </c:numRef>
          </c:val>
          <c:smooth val="0"/>
          <c:extLst>
            <c:ext xmlns:c16="http://schemas.microsoft.com/office/drawing/2014/chart" uri="{C3380CC4-5D6E-409C-BE32-E72D297353CC}">
              <c16:uniqueId val="{00000002-3CA8-4F2E-9AD3-55F1C2173DE9}"/>
            </c:ext>
          </c:extLst>
        </c:ser>
        <c:ser>
          <c:idx val="3"/>
          <c:order val="3"/>
          <c:tx>
            <c:strRef>
              <c:f>'School Ready'!$E$9</c:f>
              <c:strCache>
                <c:ptCount val="1"/>
                <c:pt idx="0">
                  <c:v>All other pupils England average</c:v>
                </c:pt>
              </c:strCache>
            </c:strRef>
          </c:tx>
          <c:spPr>
            <a:ln w="38100" cap="rnd">
              <a:solidFill>
                <a:schemeClr val="accent4"/>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Ready'!$E$10:$E$14</c:f>
              <c:numCache>
                <c:formatCode>General</c:formatCode>
                <c:ptCount val="5"/>
                <c:pt idx="0">
                  <c:v>72</c:v>
                </c:pt>
                <c:pt idx="1">
                  <c:v>72</c:v>
                </c:pt>
                <c:pt idx="2">
                  <c:v>72</c:v>
                </c:pt>
                <c:pt idx="3">
                  <c:v>72</c:v>
                </c:pt>
                <c:pt idx="4">
                  <c:v>72</c:v>
                </c:pt>
              </c:numCache>
            </c:numRef>
          </c:val>
          <c:smooth val="0"/>
          <c:extLst>
            <c:ext xmlns:c16="http://schemas.microsoft.com/office/drawing/2014/chart" uri="{C3380CC4-5D6E-409C-BE32-E72D297353CC}">
              <c16:uniqueId val="{00000003-3CA8-4F2E-9AD3-55F1C2173DE9}"/>
            </c:ext>
          </c:extLst>
        </c:ser>
        <c:dLbls>
          <c:showLegendKey val="0"/>
          <c:showVal val="0"/>
          <c:showCatName val="0"/>
          <c:showSerName val="0"/>
          <c:showPercent val="0"/>
          <c:showBubbleSize val="0"/>
        </c:dLbls>
        <c:marker val="1"/>
        <c:smooth val="0"/>
        <c:axId val="467547464"/>
        <c:axId val="467544904"/>
      </c:lineChart>
      <c:catAx>
        <c:axId val="4675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4904"/>
        <c:crosses val="autoZero"/>
        <c:auto val="1"/>
        <c:lblAlgn val="ctr"/>
        <c:lblOffset val="100"/>
        <c:noMultiLvlLbl val="0"/>
      </c:catAx>
      <c:valAx>
        <c:axId val="467544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layout>
            <c:manualLayout>
              <c:xMode val="edge"/>
              <c:yMode val="edge"/>
              <c:x val="5.6116519546373545E-4"/>
              <c:y val="0.3747000992302702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Ready'!$B$27</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0-553A-4DC7-AA2F-AE67BE9D5CE0}"/>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Ready'!$B$28:$B$32</c:f>
              <c:numCache>
                <c:formatCode>General</c:formatCode>
                <c:ptCount val="5"/>
                <c:pt idx="0">
                  <c:v>48</c:v>
                </c:pt>
                <c:pt idx="1">
                  <c:v>46</c:v>
                </c:pt>
                <c:pt idx="2">
                  <c:v>46</c:v>
                </c:pt>
                <c:pt idx="3">
                  <c:v>45</c:v>
                </c:pt>
                <c:pt idx="4">
                  <c:v>43</c:v>
                </c:pt>
              </c:numCache>
            </c:numRef>
          </c:val>
          <c:extLst>
            <c:ext xmlns:c16="http://schemas.microsoft.com/office/drawing/2014/chart" uri="{C3380CC4-5D6E-409C-BE32-E72D297353CC}">
              <c16:uniqueId val="{00000000-FEB3-4013-8FE6-0A749FB70C50}"/>
            </c:ext>
          </c:extLst>
        </c:ser>
        <c:ser>
          <c:idx val="2"/>
          <c:order val="2"/>
          <c:tx>
            <c:strRef>
              <c:f>'School Ready'!$D$27</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1-553A-4DC7-AA2F-AE67BE9D5CE0}"/>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Ready'!$D$28:$D$32</c:f>
              <c:numCache>
                <c:formatCode>General</c:formatCode>
                <c:ptCount val="5"/>
                <c:pt idx="0">
                  <c:v>67</c:v>
                </c:pt>
                <c:pt idx="1">
                  <c:v>69</c:v>
                </c:pt>
                <c:pt idx="2">
                  <c:v>69</c:v>
                </c:pt>
                <c:pt idx="3">
                  <c:v>68</c:v>
                </c:pt>
                <c:pt idx="4">
                  <c:v>69</c:v>
                </c:pt>
              </c:numCache>
            </c:numRef>
          </c:val>
          <c:extLst>
            <c:ext xmlns:c16="http://schemas.microsoft.com/office/drawing/2014/chart" uri="{C3380CC4-5D6E-409C-BE32-E72D297353CC}">
              <c16:uniqueId val="{00000001-FEB3-4013-8FE6-0A749FB70C50}"/>
            </c:ext>
          </c:extLst>
        </c:ser>
        <c:dLbls>
          <c:showLegendKey val="0"/>
          <c:showVal val="0"/>
          <c:showCatName val="0"/>
          <c:showSerName val="0"/>
          <c:showPercent val="0"/>
          <c:showBubbleSize val="0"/>
        </c:dLbls>
        <c:gapWidth val="219"/>
        <c:axId val="507551880"/>
        <c:axId val="507553800"/>
      </c:barChart>
      <c:lineChart>
        <c:grouping val="standard"/>
        <c:varyColors val="0"/>
        <c:ser>
          <c:idx val="1"/>
          <c:order val="1"/>
          <c:tx>
            <c:strRef>
              <c:f>'School Ready'!$C$27</c:f>
              <c:strCache>
                <c:ptCount val="1"/>
                <c:pt idx="0">
                  <c:v>FSM England Average</c:v>
                </c:pt>
              </c:strCache>
            </c:strRef>
          </c:tx>
          <c:spPr>
            <a:ln w="38100" cap="rnd">
              <a:solidFill>
                <a:schemeClr val="accent1"/>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Ready'!$C$28:$C$32</c:f>
              <c:numCache>
                <c:formatCode>General</c:formatCode>
                <c:ptCount val="5"/>
                <c:pt idx="0">
                  <c:v>46</c:v>
                </c:pt>
                <c:pt idx="1">
                  <c:v>46</c:v>
                </c:pt>
                <c:pt idx="2">
                  <c:v>46</c:v>
                </c:pt>
                <c:pt idx="3">
                  <c:v>46</c:v>
                </c:pt>
                <c:pt idx="4">
                  <c:v>46</c:v>
                </c:pt>
              </c:numCache>
            </c:numRef>
          </c:val>
          <c:smooth val="0"/>
          <c:extLst>
            <c:ext xmlns:c16="http://schemas.microsoft.com/office/drawing/2014/chart" uri="{C3380CC4-5D6E-409C-BE32-E72D297353CC}">
              <c16:uniqueId val="{00000002-FEB3-4013-8FE6-0A749FB70C50}"/>
            </c:ext>
          </c:extLst>
        </c:ser>
        <c:ser>
          <c:idx val="3"/>
          <c:order val="3"/>
          <c:tx>
            <c:strRef>
              <c:f>'School Ready'!$E$27</c:f>
              <c:strCache>
                <c:ptCount val="1"/>
                <c:pt idx="0">
                  <c:v>All other pupils England average</c:v>
                </c:pt>
              </c:strCache>
            </c:strRef>
          </c:tx>
          <c:spPr>
            <a:ln w="38100" cap="rnd">
              <a:solidFill>
                <a:schemeClr val="accent4"/>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Ready'!$E$28:$E$32</c:f>
              <c:numCache>
                <c:formatCode>General</c:formatCode>
                <c:ptCount val="5"/>
                <c:pt idx="0">
                  <c:v>68</c:v>
                </c:pt>
                <c:pt idx="1">
                  <c:v>68</c:v>
                </c:pt>
                <c:pt idx="2">
                  <c:v>68</c:v>
                </c:pt>
                <c:pt idx="3">
                  <c:v>68</c:v>
                </c:pt>
                <c:pt idx="4">
                  <c:v>68</c:v>
                </c:pt>
              </c:numCache>
            </c:numRef>
          </c:val>
          <c:smooth val="0"/>
          <c:extLst>
            <c:ext xmlns:c16="http://schemas.microsoft.com/office/drawing/2014/chart" uri="{C3380CC4-5D6E-409C-BE32-E72D297353CC}">
              <c16:uniqueId val="{00000003-FEB3-4013-8FE6-0A749FB70C50}"/>
            </c:ext>
          </c:extLst>
        </c:ser>
        <c:dLbls>
          <c:showLegendKey val="0"/>
          <c:showVal val="0"/>
          <c:showCatName val="0"/>
          <c:showSerName val="0"/>
          <c:showPercent val="0"/>
          <c:showBubbleSize val="0"/>
        </c:dLbls>
        <c:marker val="1"/>
        <c:smooth val="0"/>
        <c:axId val="507551880"/>
        <c:axId val="507553800"/>
      </c:lineChart>
      <c:catAx>
        <c:axId val="50755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3800"/>
        <c:crosses val="autoZero"/>
        <c:auto val="1"/>
        <c:lblAlgn val="ctr"/>
        <c:lblOffset val="100"/>
        <c:noMultiLvlLbl val="0"/>
      </c:catAx>
      <c:valAx>
        <c:axId val="50755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Attain!$G$13</c:f>
              <c:strCache>
                <c:ptCount val="1"/>
                <c:pt idx="0">
                  <c:v>FSM eligible pupil</c:v>
                </c:pt>
              </c:strCache>
            </c:strRef>
          </c:tx>
          <c:spPr>
            <a:solidFill>
              <a:schemeClr val="accent6">
                <a:shade val="58000"/>
              </a:schemeClr>
            </a:solidFill>
            <a:ln>
              <a:noFill/>
            </a:ln>
            <a:effectLst/>
          </c:spPr>
          <c:invertIfNegative val="0"/>
          <c:cat>
            <c:strRef>
              <c:f>Attain!$F$14:$F$16</c:f>
              <c:strCache>
                <c:ptCount val="3"/>
                <c:pt idx="0">
                  <c:v>Wyre</c:v>
                </c:pt>
                <c:pt idx="1">
                  <c:v>Fylde</c:v>
                </c:pt>
                <c:pt idx="2">
                  <c:v>Blackpool</c:v>
                </c:pt>
              </c:strCache>
            </c:strRef>
          </c:cat>
          <c:val>
            <c:numRef>
              <c:f>Attain!$G$14:$G$16</c:f>
              <c:numCache>
                <c:formatCode>General</c:formatCode>
                <c:ptCount val="3"/>
                <c:pt idx="0">
                  <c:v>36.700000000000003</c:v>
                </c:pt>
                <c:pt idx="1">
                  <c:v>36.4</c:v>
                </c:pt>
                <c:pt idx="2">
                  <c:v>31</c:v>
                </c:pt>
              </c:numCache>
            </c:numRef>
          </c:val>
          <c:extLst>
            <c:ext xmlns:c16="http://schemas.microsoft.com/office/drawing/2014/chart" uri="{C3380CC4-5D6E-409C-BE32-E72D297353CC}">
              <c16:uniqueId val="{00000000-3EEA-4ECA-BA29-662610B334B9}"/>
            </c:ext>
          </c:extLst>
        </c:ser>
        <c:ser>
          <c:idx val="2"/>
          <c:order val="2"/>
          <c:tx>
            <c:strRef>
              <c:f>Attain!$I$13</c:f>
              <c:strCache>
                <c:ptCount val="1"/>
                <c:pt idx="0">
                  <c:v>All other pupils</c:v>
                </c:pt>
              </c:strCache>
            </c:strRef>
          </c:tx>
          <c:spPr>
            <a:solidFill>
              <a:schemeClr val="accent6">
                <a:tint val="86000"/>
              </a:schemeClr>
            </a:solidFill>
            <a:ln>
              <a:noFill/>
            </a:ln>
            <a:effectLst/>
          </c:spPr>
          <c:invertIfNegative val="0"/>
          <c:cat>
            <c:strRef>
              <c:f>Attain!$F$14:$F$16</c:f>
              <c:strCache>
                <c:ptCount val="3"/>
                <c:pt idx="0">
                  <c:v>Wyre</c:v>
                </c:pt>
                <c:pt idx="1">
                  <c:v>Fylde</c:v>
                </c:pt>
                <c:pt idx="2">
                  <c:v>Blackpool</c:v>
                </c:pt>
              </c:strCache>
            </c:strRef>
          </c:cat>
          <c:val>
            <c:numRef>
              <c:f>Attain!$I$14:$I$16</c:f>
              <c:numCache>
                <c:formatCode>General</c:formatCode>
                <c:ptCount val="3"/>
                <c:pt idx="0">
                  <c:v>53.5</c:v>
                </c:pt>
                <c:pt idx="1">
                  <c:v>45</c:v>
                </c:pt>
                <c:pt idx="2">
                  <c:v>51</c:v>
                </c:pt>
              </c:numCache>
            </c:numRef>
          </c:val>
          <c:extLst>
            <c:ext xmlns:c16="http://schemas.microsoft.com/office/drawing/2014/chart" uri="{C3380CC4-5D6E-409C-BE32-E72D297353CC}">
              <c16:uniqueId val="{00000001-3EEA-4ECA-BA29-662610B334B9}"/>
            </c:ext>
          </c:extLst>
        </c:ser>
        <c:dLbls>
          <c:showLegendKey val="0"/>
          <c:showVal val="0"/>
          <c:showCatName val="0"/>
          <c:showSerName val="0"/>
          <c:showPercent val="0"/>
          <c:showBubbleSize val="0"/>
        </c:dLbls>
        <c:gapWidth val="219"/>
        <c:axId val="508915144"/>
        <c:axId val="508914504"/>
      </c:barChart>
      <c:lineChart>
        <c:grouping val="standard"/>
        <c:varyColors val="0"/>
        <c:ser>
          <c:idx val="1"/>
          <c:order val="1"/>
          <c:tx>
            <c:strRef>
              <c:f>Attain!$H$13</c:f>
              <c:strCache>
                <c:ptCount val="1"/>
                <c:pt idx="0">
                  <c:v>FSM England average</c:v>
                </c:pt>
              </c:strCache>
            </c:strRef>
          </c:tx>
          <c:spPr>
            <a:ln w="38100" cap="rnd">
              <a:solidFill>
                <a:schemeClr val="accent1"/>
              </a:solidFill>
              <a:round/>
            </a:ln>
            <a:effectLst/>
          </c:spPr>
          <c:marker>
            <c:symbol val="none"/>
          </c:marker>
          <c:cat>
            <c:strRef>
              <c:f>Attain!$F$14:$F$16</c:f>
              <c:strCache>
                <c:ptCount val="3"/>
                <c:pt idx="0">
                  <c:v>Wyre</c:v>
                </c:pt>
                <c:pt idx="1">
                  <c:v>Fylde</c:v>
                </c:pt>
                <c:pt idx="2">
                  <c:v>Blackpool</c:v>
                </c:pt>
              </c:strCache>
            </c:strRef>
          </c:cat>
          <c:val>
            <c:numRef>
              <c:f>Attain!$H$14:$H$16</c:f>
              <c:numCache>
                <c:formatCode>General</c:formatCode>
                <c:ptCount val="3"/>
                <c:pt idx="0">
                  <c:v>38.6</c:v>
                </c:pt>
                <c:pt idx="1">
                  <c:v>38.6</c:v>
                </c:pt>
                <c:pt idx="2">
                  <c:v>38.6</c:v>
                </c:pt>
              </c:numCache>
            </c:numRef>
          </c:val>
          <c:smooth val="0"/>
          <c:extLst>
            <c:ext xmlns:c16="http://schemas.microsoft.com/office/drawing/2014/chart" uri="{C3380CC4-5D6E-409C-BE32-E72D297353CC}">
              <c16:uniqueId val="{00000002-3EEA-4ECA-BA29-662610B334B9}"/>
            </c:ext>
          </c:extLst>
        </c:ser>
        <c:ser>
          <c:idx val="3"/>
          <c:order val="3"/>
          <c:tx>
            <c:strRef>
              <c:f>Attain!$J$13</c:f>
              <c:strCache>
                <c:ptCount val="1"/>
                <c:pt idx="0">
                  <c:v>All other pupils England average</c:v>
                </c:pt>
              </c:strCache>
            </c:strRef>
          </c:tx>
          <c:spPr>
            <a:ln w="38100" cap="rnd">
              <a:solidFill>
                <a:schemeClr val="accent4"/>
              </a:solidFill>
              <a:round/>
            </a:ln>
            <a:effectLst/>
          </c:spPr>
          <c:marker>
            <c:symbol val="none"/>
          </c:marker>
          <c:cat>
            <c:strRef>
              <c:f>Attain!$F$14:$F$16</c:f>
              <c:strCache>
                <c:ptCount val="3"/>
                <c:pt idx="0">
                  <c:v>Wyre</c:v>
                </c:pt>
                <c:pt idx="1">
                  <c:v>Fylde</c:v>
                </c:pt>
                <c:pt idx="2">
                  <c:v>Blackpool</c:v>
                </c:pt>
              </c:strCache>
            </c:strRef>
          </c:cat>
          <c:val>
            <c:numRef>
              <c:f>Attain!$J$14:$J$16</c:f>
              <c:numCache>
                <c:formatCode>General</c:formatCode>
                <c:ptCount val="3"/>
                <c:pt idx="0">
                  <c:v>52.3</c:v>
                </c:pt>
                <c:pt idx="1">
                  <c:v>52.3</c:v>
                </c:pt>
                <c:pt idx="2">
                  <c:v>52.3</c:v>
                </c:pt>
              </c:numCache>
            </c:numRef>
          </c:val>
          <c:smooth val="0"/>
          <c:extLst>
            <c:ext xmlns:c16="http://schemas.microsoft.com/office/drawing/2014/chart" uri="{C3380CC4-5D6E-409C-BE32-E72D297353CC}">
              <c16:uniqueId val="{00000003-3EEA-4ECA-BA29-662610B334B9}"/>
            </c:ext>
          </c:extLst>
        </c:ser>
        <c:dLbls>
          <c:showLegendKey val="0"/>
          <c:showVal val="0"/>
          <c:showCatName val="0"/>
          <c:showSerName val="0"/>
          <c:showPercent val="0"/>
          <c:showBubbleSize val="0"/>
        </c:dLbls>
        <c:marker val="1"/>
        <c:smooth val="0"/>
        <c:axId val="508915144"/>
        <c:axId val="508914504"/>
      </c:lineChart>
      <c:catAx>
        <c:axId val="50891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8914504"/>
        <c:crosses val="autoZero"/>
        <c:auto val="1"/>
        <c:lblAlgn val="ctr"/>
        <c:lblOffset val="100"/>
        <c:noMultiLvlLbl val="0"/>
      </c:catAx>
      <c:valAx>
        <c:axId val="508914504"/>
        <c:scaling>
          <c:orientation val="minMax"/>
          <c:max val="60"/>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t> Average score</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8915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 8'!$L$1</c:f>
              <c:strCache>
                <c:ptCount val="1"/>
                <c:pt idx="0">
                  <c:v>Area</c:v>
                </c:pt>
              </c:strCache>
            </c:strRef>
          </c:tx>
          <c:spPr>
            <a:solidFill>
              <a:schemeClr val="accent6">
                <a:shade val="76000"/>
              </a:schemeClr>
            </a:solidFill>
            <a:ln>
              <a:noFill/>
            </a:ln>
            <a:effectLst/>
          </c:spPr>
          <c:invertIfNegative val="0"/>
          <c:cat>
            <c:strRef>
              <c:f>'Att. 8'!$K$2:$K$4</c:f>
              <c:strCache>
                <c:ptCount val="3"/>
                <c:pt idx="0">
                  <c:v>Fylde</c:v>
                </c:pt>
                <c:pt idx="1">
                  <c:v>Wyre</c:v>
                </c:pt>
                <c:pt idx="2">
                  <c:v>Blackpool</c:v>
                </c:pt>
              </c:strCache>
            </c:strRef>
          </c:cat>
          <c:val>
            <c:numRef>
              <c:f>'Att. 8'!$L$2:$L$4</c:f>
              <c:numCache>
                <c:formatCode>0</c:formatCode>
                <c:ptCount val="3"/>
                <c:pt idx="0">
                  <c:v>51.2</c:v>
                </c:pt>
                <c:pt idx="1">
                  <c:v>49</c:v>
                </c:pt>
                <c:pt idx="2">
                  <c:v>42.9</c:v>
                </c:pt>
              </c:numCache>
            </c:numRef>
          </c:val>
          <c:extLst>
            <c:ext xmlns:c16="http://schemas.microsoft.com/office/drawing/2014/chart" uri="{C3380CC4-5D6E-409C-BE32-E72D297353CC}">
              <c16:uniqueId val="{00000000-5395-4B34-83DA-38A055BB8A80}"/>
            </c:ext>
          </c:extLst>
        </c:ser>
        <c:dLbls>
          <c:showLegendKey val="0"/>
          <c:showVal val="0"/>
          <c:showCatName val="0"/>
          <c:showSerName val="0"/>
          <c:showPercent val="0"/>
          <c:showBubbleSize val="0"/>
        </c:dLbls>
        <c:gapWidth val="219"/>
        <c:overlap val="-27"/>
        <c:axId val="2098402687"/>
        <c:axId val="2098413503"/>
      </c:barChart>
      <c:lineChart>
        <c:grouping val="standard"/>
        <c:varyColors val="0"/>
        <c:ser>
          <c:idx val="1"/>
          <c:order val="1"/>
          <c:tx>
            <c:strRef>
              <c:f>'Att. 8'!$M$1</c:f>
              <c:strCache>
                <c:ptCount val="1"/>
                <c:pt idx="0">
                  <c:v>England Average</c:v>
                </c:pt>
              </c:strCache>
            </c:strRef>
          </c:tx>
          <c:spPr>
            <a:ln w="38100" cap="rnd">
              <a:solidFill>
                <a:schemeClr val="accent1"/>
              </a:solidFill>
              <a:round/>
            </a:ln>
            <a:effectLst/>
          </c:spPr>
          <c:marker>
            <c:symbol val="none"/>
          </c:marker>
          <c:cat>
            <c:strRef>
              <c:f>'Att. 8'!$K$2:$K$4</c:f>
              <c:strCache>
                <c:ptCount val="3"/>
                <c:pt idx="0">
                  <c:v>Fylde</c:v>
                </c:pt>
                <c:pt idx="1">
                  <c:v>Wyre</c:v>
                </c:pt>
                <c:pt idx="2">
                  <c:v>Blackpool</c:v>
                </c:pt>
              </c:strCache>
            </c:strRef>
          </c:cat>
          <c:val>
            <c:numRef>
              <c:f>'Att. 8'!$M$2:$M$4</c:f>
              <c:numCache>
                <c:formatCode>0</c:formatCode>
                <c:ptCount val="3"/>
                <c:pt idx="0">
                  <c:v>50.2</c:v>
                </c:pt>
                <c:pt idx="1">
                  <c:v>50.2</c:v>
                </c:pt>
                <c:pt idx="2">
                  <c:v>50.2</c:v>
                </c:pt>
              </c:numCache>
            </c:numRef>
          </c:val>
          <c:smooth val="0"/>
          <c:extLst>
            <c:ext xmlns:c16="http://schemas.microsoft.com/office/drawing/2014/chart" uri="{C3380CC4-5D6E-409C-BE32-E72D297353CC}">
              <c16:uniqueId val="{00000001-5395-4B34-83DA-38A055BB8A80}"/>
            </c:ext>
          </c:extLst>
        </c:ser>
        <c:dLbls>
          <c:showLegendKey val="0"/>
          <c:showVal val="0"/>
          <c:showCatName val="0"/>
          <c:showSerName val="0"/>
          <c:showPercent val="0"/>
          <c:showBubbleSize val="0"/>
        </c:dLbls>
        <c:marker val="1"/>
        <c:smooth val="0"/>
        <c:axId val="2098402687"/>
        <c:axId val="2098413503"/>
      </c:lineChart>
      <c:catAx>
        <c:axId val="209840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8413503"/>
        <c:crosses val="autoZero"/>
        <c:auto val="1"/>
        <c:lblAlgn val="ctr"/>
        <c:lblOffset val="100"/>
        <c:noMultiLvlLbl val="0"/>
      </c:catAx>
      <c:valAx>
        <c:axId val="2098413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Mean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840268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'Pupil Ab'!$L$1</c:f>
              <c:strCache>
                <c:ptCount val="1"/>
                <c:pt idx="0">
                  <c:v>Area</c:v>
                </c:pt>
              </c:strCache>
            </c:strRef>
          </c:tx>
          <c:spPr>
            <a:solidFill>
              <a:schemeClr val="accent6">
                <a:shade val="76000"/>
              </a:schemeClr>
            </a:solidFill>
            <a:ln>
              <a:noFill/>
            </a:ln>
            <a:effectLst/>
          </c:spPr>
          <c:invertIfNegative val="0"/>
          <c:cat>
            <c:strRef>
              <c:f>'Pupil Ab'!$K$2:$K$4</c:f>
              <c:strCache>
                <c:ptCount val="3"/>
                <c:pt idx="0">
                  <c:v>Blackpool</c:v>
                </c:pt>
                <c:pt idx="1">
                  <c:v>Wyre</c:v>
                </c:pt>
                <c:pt idx="2">
                  <c:v>Fylde</c:v>
                </c:pt>
              </c:strCache>
            </c:strRef>
          </c:cat>
          <c:val>
            <c:numRef>
              <c:f>'Pupil Ab'!$L$2:$L$4</c:f>
              <c:numCache>
                <c:formatCode>0.0</c:formatCode>
                <c:ptCount val="3"/>
                <c:pt idx="0">
                  <c:v>5.069</c:v>
                </c:pt>
                <c:pt idx="1">
                  <c:v>4.4828000000000001</c:v>
                </c:pt>
                <c:pt idx="2">
                  <c:v>4.3419999999999996</c:v>
                </c:pt>
              </c:numCache>
            </c:numRef>
          </c:val>
          <c:extLst>
            <c:ext xmlns:c16="http://schemas.microsoft.com/office/drawing/2014/chart" uri="{C3380CC4-5D6E-409C-BE32-E72D297353CC}">
              <c16:uniqueId val="{00000000-8EAC-49C8-B890-1449A4C76257}"/>
            </c:ext>
          </c:extLst>
        </c:ser>
        <c:dLbls>
          <c:showLegendKey val="0"/>
          <c:showVal val="0"/>
          <c:showCatName val="0"/>
          <c:showSerName val="0"/>
          <c:showPercent val="0"/>
          <c:showBubbleSize val="0"/>
        </c:dLbls>
        <c:gapWidth val="219"/>
        <c:overlap val="-27"/>
        <c:axId val="1771428815"/>
        <c:axId val="1771423823"/>
      </c:barChart>
      <c:lineChart>
        <c:grouping val="standard"/>
        <c:varyColors val="0"/>
        <c:ser>
          <c:idx val="1"/>
          <c:order val="1"/>
          <c:tx>
            <c:strRef>
              <c:f>'Pupil Ab'!$M$1</c:f>
              <c:strCache>
                <c:ptCount val="1"/>
                <c:pt idx="0">
                  <c:v>England Average</c:v>
                </c:pt>
              </c:strCache>
            </c:strRef>
          </c:tx>
          <c:spPr>
            <a:ln w="38100" cap="rnd">
              <a:solidFill>
                <a:schemeClr val="accent1"/>
              </a:solidFill>
              <a:round/>
            </a:ln>
            <a:effectLst/>
          </c:spPr>
          <c:marker>
            <c:symbol val="none"/>
          </c:marker>
          <c:cat>
            <c:strRef>
              <c:f>'Pupil Ab'!$K$2:$K$4</c:f>
              <c:strCache>
                <c:ptCount val="3"/>
                <c:pt idx="0">
                  <c:v>Blackpool</c:v>
                </c:pt>
                <c:pt idx="1">
                  <c:v>Wyre</c:v>
                </c:pt>
                <c:pt idx="2">
                  <c:v>Fylde</c:v>
                </c:pt>
              </c:strCache>
            </c:strRef>
          </c:cat>
          <c:val>
            <c:numRef>
              <c:f>'Pupil Ab'!$M$2:$M$4</c:f>
              <c:numCache>
                <c:formatCode>0.0</c:formatCode>
                <c:ptCount val="3"/>
                <c:pt idx="0">
                  <c:v>4.7261339967118197</c:v>
                </c:pt>
                <c:pt idx="1">
                  <c:v>4.7261339967118197</c:v>
                </c:pt>
                <c:pt idx="2">
                  <c:v>4.7261339967118197</c:v>
                </c:pt>
              </c:numCache>
            </c:numRef>
          </c:val>
          <c:smooth val="0"/>
          <c:extLst>
            <c:ext xmlns:c16="http://schemas.microsoft.com/office/drawing/2014/chart" uri="{C3380CC4-5D6E-409C-BE32-E72D297353CC}">
              <c16:uniqueId val="{00000001-8EAC-49C8-B890-1449A4C76257}"/>
            </c:ext>
          </c:extLst>
        </c:ser>
        <c:dLbls>
          <c:showLegendKey val="0"/>
          <c:showVal val="0"/>
          <c:showCatName val="0"/>
          <c:showSerName val="0"/>
          <c:showPercent val="0"/>
          <c:showBubbleSize val="0"/>
        </c:dLbls>
        <c:marker val="1"/>
        <c:smooth val="0"/>
        <c:axId val="1771428815"/>
        <c:axId val="1771423823"/>
      </c:lineChart>
      <c:catAx>
        <c:axId val="177142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1423823"/>
        <c:crosses val="autoZero"/>
        <c:auto val="1"/>
        <c:lblAlgn val="ctr"/>
        <c:lblOffset val="100"/>
        <c:noMultiLvlLbl val="0"/>
      </c:catAx>
      <c:valAx>
        <c:axId val="1771423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142881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Female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fem'!$M$3</c:f>
              <c:strCache>
                <c:ptCount val="1"/>
                <c:pt idx="0">
                  <c:v>Area</c:v>
                </c:pt>
              </c:strCache>
            </c:strRef>
          </c:tx>
          <c:spPr>
            <a:solidFill>
              <a:schemeClr val="accent6">
                <a:shade val="76000"/>
              </a:schemeClr>
            </a:solidFill>
            <a:ln>
              <a:noFill/>
            </a:ln>
            <a:effectLst/>
          </c:spPr>
          <c:invertIfNegative val="0"/>
          <c:cat>
            <c:strRef>
              <c:f>'LE fem'!$L$4:$L$6</c:f>
              <c:strCache>
                <c:ptCount val="3"/>
                <c:pt idx="0">
                  <c:v>Fylde</c:v>
                </c:pt>
                <c:pt idx="1">
                  <c:v>Wyre</c:v>
                </c:pt>
                <c:pt idx="2">
                  <c:v>Blackpool</c:v>
                </c:pt>
              </c:strCache>
            </c:strRef>
          </c:cat>
          <c:val>
            <c:numRef>
              <c:f>'LE fem'!$M$4:$M$6</c:f>
              <c:numCache>
                <c:formatCode>0</c:formatCode>
                <c:ptCount val="3"/>
                <c:pt idx="0">
                  <c:v>83.34</c:v>
                </c:pt>
                <c:pt idx="1">
                  <c:v>82.46</c:v>
                </c:pt>
                <c:pt idx="2">
                  <c:v>79.540000000000006</c:v>
                </c:pt>
              </c:numCache>
            </c:numRef>
          </c:val>
          <c:extLst>
            <c:ext xmlns:c16="http://schemas.microsoft.com/office/drawing/2014/chart" uri="{C3380CC4-5D6E-409C-BE32-E72D297353CC}">
              <c16:uniqueId val="{00000000-C199-43EA-A115-E62B813C669D}"/>
            </c:ext>
          </c:extLst>
        </c:ser>
        <c:dLbls>
          <c:showLegendKey val="0"/>
          <c:showVal val="0"/>
          <c:showCatName val="0"/>
          <c:showSerName val="0"/>
          <c:showPercent val="0"/>
          <c:showBubbleSize val="0"/>
        </c:dLbls>
        <c:gapWidth val="219"/>
        <c:overlap val="-27"/>
        <c:axId val="1762212272"/>
        <c:axId val="1762201456"/>
      </c:barChart>
      <c:lineChart>
        <c:grouping val="standard"/>
        <c:varyColors val="0"/>
        <c:ser>
          <c:idx val="1"/>
          <c:order val="1"/>
          <c:tx>
            <c:strRef>
              <c:f>'LE fem'!$N$3</c:f>
              <c:strCache>
                <c:ptCount val="1"/>
                <c:pt idx="0">
                  <c:v>England Average</c:v>
                </c:pt>
              </c:strCache>
            </c:strRef>
          </c:tx>
          <c:spPr>
            <a:ln w="38100" cap="rnd">
              <a:solidFill>
                <a:schemeClr val="accent1"/>
              </a:solidFill>
              <a:round/>
            </a:ln>
            <a:effectLst/>
          </c:spPr>
          <c:marker>
            <c:symbol val="none"/>
          </c:marker>
          <c:cat>
            <c:strRef>
              <c:f>'LE fem'!$L$4:$L$6</c:f>
              <c:strCache>
                <c:ptCount val="3"/>
                <c:pt idx="0">
                  <c:v>Fylde</c:v>
                </c:pt>
                <c:pt idx="1">
                  <c:v>Wyre</c:v>
                </c:pt>
                <c:pt idx="2">
                  <c:v>Blackpool</c:v>
                </c:pt>
              </c:strCache>
            </c:strRef>
          </c:cat>
          <c:val>
            <c:numRef>
              <c:f>'LE fem'!$N$4:$N$6</c:f>
              <c:numCache>
                <c:formatCode>0</c:formatCode>
                <c:ptCount val="3"/>
                <c:pt idx="0">
                  <c:v>83.37</c:v>
                </c:pt>
                <c:pt idx="1">
                  <c:v>83.37</c:v>
                </c:pt>
                <c:pt idx="2">
                  <c:v>83.37</c:v>
                </c:pt>
              </c:numCache>
            </c:numRef>
          </c:val>
          <c:smooth val="0"/>
          <c:extLst>
            <c:ext xmlns:c16="http://schemas.microsoft.com/office/drawing/2014/chart" uri="{C3380CC4-5D6E-409C-BE32-E72D297353CC}">
              <c16:uniqueId val="{00000001-C199-43EA-A115-E62B813C669D}"/>
            </c:ext>
          </c:extLst>
        </c:ser>
        <c:dLbls>
          <c:showLegendKey val="0"/>
          <c:showVal val="0"/>
          <c:showCatName val="0"/>
          <c:showSerName val="0"/>
          <c:showPercent val="0"/>
          <c:showBubbleSize val="0"/>
        </c:dLbls>
        <c:marker val="1"/>
        <c:smooth val="0"/>
        <c:axId val="1762212272"/>
        <c:axId val="1762201456"/>
      </c:lineChart>
      <c:catAx>
        <c:axId val="176221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201456"/>
        <c:crosses val="autoZero"/>
        <c:auto val="1"/>
        <c:lblAlgn val="ctr"/>
        <c:lblOffset val="100"/>
        <c:noMultiLvlLbl val="0"/>
      </c:catAx>
      <c:valAx>
        <c:axId val="176220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212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'Youth JS'!$B$2</c:f>
              <c:strCache>
                <c:ptCount val="1"/>
                <c:pt idx="0">
                  <c:v>Area</c:v>
                </c:pt>
              </c:strCache>
            </c:strRef>
          </c:tx>
          <c:spPr>
            <a:solidFill>
              <a:schemeClr val="accent6">
                <a:shade val="76000"/>
              </a:schemeClr>
            </a:solidFill>
            <a:ln>
              <a:noFill/>
            </a:ln>
            <a:effectLst/>
          </c:spPr>
          <c:invertIfNegative val="0"/>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1-56E9-4689-9202-D9C058A2A787}"/>
              </c:ext>
            </c:extLst>
          </c:dPt>
          <c:cat>
            <c:strRef>
              <c:f>'Youth JS'!$A$3:$A$7</c:f>
              <c:strCache>
                <c:ptCount val="5"/>
                <c:pt idx="0">
                  <c:v>Cumbria</c:v>
                </c:pt>
                <c:pt idx="1">
                  <c:v>Blackpool</c:v>
                </c:pt>
                <c:pt idx="2">
                  <c:v>North West region</c:v>
                </c:pt>
                <c:pt idx="3">
                  <c:v>Blackburn with Darwen</c:v>
                </c:pt>
                <c:pt idx="4">
                  <c:v>Lancashire</c:v>
                </c:pt>
              </c:strCache>
            </c:strRef>
          </c:cat>
          <c:val>
            <c:numRef>
              <c:f>'Youth JS'!$B$3:$B$7</c:f>
              <c:numCache>
                <c:formatCode>General</c:formatCode>
                <c:ptCount val="5"/>
                <c:pt idx="0">
                  <c:v>228.47</c:v>
                </c:pt>
                <c:pt idx="1">
                  <c:v>227.11949999999999</c:v>
                </c:pt>
                <c:pt idx="2">
                  <c:v>200.90479339999999</c:v>
                </c:pt>
                <c:pt idx="3">
                  <c:v>144.09360000000001</c:v>
                </c:pt>
                <c:pt idx="4">
                  <c:v>135.79820000000001</c:v>
                </c:pt>
              </c:numCache>
            </c:numRef>
          </c:val>
          <c:extLst>
            <c:ext xmlns:c16="http://schemas.microsoft.com/office/drawing/2014/chart" uri="{C3380CC4-5D6E-409C-BE32-E72D297353CC}">
              <c16:uniqueId val="{00000002-56E9-4689-9202-D9C058A2A787}"/>
            </c:ext>
          </c:extLst>
        </c:ser>
        <c:dLbls>
          <c:showLegendKey val="0"/>
          <c:showVal val="0"/>
          <c:showCatName val="0"/>
          <c:showSerName val="0"/>
          <c:showPercent val="0"/>
          <c:showBubbleSize val="0"/>
        </c:dLbls>
        <c:gapWidth val="219"/>
        <c:overlap val="-27"/>
        <c:axId val="1741024272"/>
        <c:axId val="1741022608"/>
      </c:barChart>
      <c:lineChart>
        <c:grouping val="standard"/>
        <c:varyColors val="0"/>
        <c:ser>
          <c:idx val="1"/>
          <c:order val="1"/>
          <c:tx>
            <c:strRef>
              <c:f>'Youth JS'!$C$2</c:f>
              <c:strCache>
                <c:ptCount val="1"/>
                <c:pt idx="0">
                  <c:v>England Average</c:v>
                </c:pt>
              </c:strCache>
            </c:strRef>
          </c:tx>
          <c:spPr>
            <a:ln w="38100" cap="rnd">
              <a:solidFill>
                <a:schemeClr val="accent1"/>
              </a:solidFill>
              <a:round/>
            </a:ln>
            <a:effectLst/>
          </c:spPr>
          <c:marker>
            <c:symbol val="none"/>
          </c:marker>
          <c:cat>
            <c:strRef>
              <c:f>'Youth JS'!$A$3:$A$7</c:f>
              <c:strCache>
                <c:ptCount val="5"/>
                <c:pt idx="0">
                  <c:v>Cumbria</c:v>
                </c:pt>
                <c:pt idx="1">
                  <c:v>Blackpool</c:v>
                </c:pt>
                <c:pt idx="2">
                  <c:v>North West region</c:v>
                </c:pt>
                <c:pt idx="3">
                  <c:v>Blackburn with Darwen</c:v>
                </c:pt>
                <c:pt idx="4">
                  <c:v>Lancashire</c:v>
                </c:pt>
              </c:strCache>
            </c:strRef>
          </c:cat>
          <c:val>
            <c:numRef>
              <c:f>'Youth JS'!$C$3:$C$7</c:f>
              <c:numCache>
                <c:formatCode>General</c:formatCode>
                <c:ptCount val="5"/>
                <c:pt idx="0">
                  <c:v>207.98481520000001</c:v>
                </c:pt>
                <c:pt idx="1">
                  <c:v>207.98481520000001</c:v>
                </c:pt>
                <c:pt idx="2">
                  <c:v>207.98481520000001</c:v>
                </c:pt>
                <c:pt idx="3">
                  <c:v>207.98481520000001</c:v>
                </c:pt>
                <c:pt idx="4">
                  <c:v>207.98481520000001</c:v>
                </c:pt>
              </c:numCache>
            </c:numRef>
          </c:val>
          <c:smooth val="0"/>
          <c:extLst>
            <c:ext xmlns:c16="http://schemas.microsoft.com/office/drawing/2014/chart" uri="{C3380CC4-5D6E-409C-BE32-E72D297353CC}">
              <c16:uniqueId val="{00000003-56E9-4689-9202-D9C058A2A787}"/>
            </c:ext>
          </c:extLst>
        </c:ser>
        <c:dLbls>
          <c:showLegendKey val="0"/>
          <c:showVal val="0"/>
          <c:showCatName val="0"/>
          <c:showSerName val="0"/>
          <c:showPercent val="0"/>
          <c:showBubbleSize val="0"/>
        </c:dLbls>
        <c:marker val="1"/>
        <c:smooth val="0"/>
        <c:axId val="1741024272"/>
        <c:axId val="1741022608"/>
      </c:lineChart>
      <c:catAx>
        <c:axId val="1741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2608"/>
        <c:crosses val="autoZero"/>
        <c:auto val="1"/>
        <c:lblAlgn val="ctr"/>
        <c:lblOffset val="100"/>
        <c:noMultiLvlLbl val="0"/>
      </c:catAx>
      <c:valAx>
        <c:axId val="174102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 First</a:t>
                </a:r>
                <a:r>
                  <a:rPr lang="en-GB" sz="1600" baseline="0"/>
                  <a:t> time entrants</a:t>
                </a:r>
                <a:r>
                  <a:rPr lang="en-GB" sz="1600"/>
                  <a:t>,</a:t>
                </a:r>
                <a:r>
                  <a:rPr lang="en-GB" sz="1600" baseline="0"/>
                  <a:t>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'U18 Conc.'!$L$1</c:f>
              <c:strCache>
                <c:ptCount val="1"/>
                <c:pt idx="0">
                  <c:v>Area</c:v>
                </c:pt>
              </c:strCache>
            </c:strRef>
          </c:tx>
          <c:spPr>
            <a:solidFill>
              <a:schemeClr val="accent6">
                <a:shade val="76000"/>
              </a:schemeClr>
            </a:solidFill>
            <a:ln>
              <a:noFill/>
            </a:ln>
            <a:effectLst/>
          </c:spPr>
          <c:invertIfNegative val="0"/>
          <c:cat>
            <c:strRef>
              <c:f>'U18 Conc.'!$K$2:$K$4</c:f>
              <c:strCache>
                <c:ptCount val="3"/>
                <c:pt idx="0">
                  <c:v>Blackpool</c:v>
                </c:pt>
                <c:pt idx="1">
                  <c:v>Wyre</c:v>
                </c:pt>
                <c:pt idx="2">
                  <c:v>Fylde</c:v>
                </c:pt>
              </c:strCache>
            </c:strRef>
          </c:cat>
          <c:val>
            <c:numRef>
              <c:f>'U18 Conc.'!$L$2:$L$4</c:f>
              <c:numCache>
                <c:formatCode>0</c:formatCode>
                <c:ptCount val="3"/>
                <c:pt idx="0">
                  <c:v>36.933100000000003</c:v>
                </c:pt>
                <c:pt idx="1">
                  <c:v>22.1099</c:v>
                </c:pt>
                <c:pt idx="2">
                  <c:v>14.542299999999999</c:v>
                </c:pt>
              </c:numCache>
            </c:numRef>
          </c:val>
          <c:extLst>
            <c:ext xmlns:c16="http://schemas.microsoft.com/office/drawing/2014/chart" uri="{C3380CC4-5D6E-409C-BE32-E72D297353CC}">
              <c16:uniqueId val="{00000000-F1E5-47C0-9DD7-10E10EB76543}"/>
            </c:ext>
          </c:extLst>
        </c:ser>
        <c:dLbls>
          <c:showLegendKey val="0"/>
          <c:showVal val="0"/>
          <c:showCatName val="0"/>
          <c:showSerName val="0"/>
          <c:showPercent val="0"/>
          <c:showBubbleSize val="0"/>
        </c:dLbls>
        <c:gapWidth val="219"/>
        <c:overlap val="-27"/>
        <c:axId val="2068196799"/>
        <c:axId val="2068216351"/>
      </c:barChart>
      <c:lineChart>
        <c:grouping val="standard"/>
        <c:varyColors val="0"/>
        <c:ser>
          <c:idx val="1"/>
          <c:order val="1"/>
          <c:tx>
            <c:strRef>
              <c:f>'U18 Conc.'!$M$1</c:f>
              <c:strCache>
                <c:ptCount val="1"/>
                <c:pt idx="0">
                  <c:v>England Average</c:v>
                </c:pt>
              </c:strCache>
            </c:strRef>
          </c:tx>
          <c:spPr>
            <a:ln w="38100" cap="rnd">
              <a:solidFill>
                <a:schemeClr val="accent1"/>
              </a:solidFill>
              <a:round/>
            </a:ln>
            <a:effectLst/>
          </c:spPr>
          <c:marker>
            <c:symbol val="none"/>
          </c:marker>
          <c:cat>
            <c:strRef>
              <c:f>'U18 Conc.'!$K$2:$K$4</c:f>
              <c:strCache>
                <c:ptCount val="3"/>
                <c:pt idx="0">
                  <c:v>Blackpool</c:v>
                </c:pt>
                <c:pt idx="1">
                  <c:v>Wyre</c:v>
                </c:pt>
                <c:pt idx="2">
                  <c:v>Fylde</c:v>
                </c:pt>
              </c:strCache>
            </c:strRef>
          </c:cat>
          <c:val>
            <c:numRef>
              <c:f>'U18 Conc.'!$M$2:$M$4</c:f>
              <c:numCache>
                <c:formatCode>0</c:formatCode>
                <c:ptCount val="3"/>
                <c:pt idx="0">
                  <c:v>16.717263160760702</c:v>
                </c:pt>
                <c:pt idx="1">
                  <c:v>16.717263160760702</c:v>
                </c:pt>
                <c:pt idx="2">
                  <c:v>16.717263160760702</c:v>
                </c:pt>
              </c:numCache>
            </c:numRef>
          </c:val>
          <c:smooth val="0"/>
          <c:extLst>
            <c:ext xmlns:c16="http://schemas.microsoft.com/office/drawing/2014/chart" uri="{C3380CC4-5D6E-409C-BE32-E72D297353CC}">
              <c16:uniqueId val="{00000001-F1E5-47C0-9DD7-10E10EB76543}"/>
            </c:ext>
          </c:extLst>
        </c:ser>
        <c:dLbls>
          <c:showLegendKey val="0"/>
          <c:showVal val="0"/>
          <c:showCatName val="0"/>
          <c:showSerName val="0"/>
          <c:showPercent val="0"/>
          <c:showBubbleSize val="0"/>
        </c:dLbls>
        <c:marker val="1"/>
        <c:smooth val="0"/>
        <c:axId val="2068196799"/>
        <c:axId val="2068216351"/>
      </c:lineChart>
      <c:catAx>
        <c:axId val="206819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216351"/>
        <c:crosses val="autoZero"/>
        <c:auto val="1"/>
        <c:lblAlgn val="ctr"/>
        <c:lblOffset val="100"/>
        <c:noMultiLvlLbl val="0"/>
      </c:catAx>
      <c:valAx>
        <c:axId val="2068216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dirty="0"/>
                  <a:t>Per 1000</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9679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Unemployment!$C$15:$C$17</c:f>
              <c:strCache>
                <c:ptCount val="3"/>
                <c:pt idx="0">
                  <c:v>Fylde</c:v>
                </c:pt>
                <c:pt idx="1">
                  <c:v>Wyre</c:v>
                </c:pt>
                <c:pt idx="2">
                  <c:v>Blackpool</c:v>
                </c:pt>
              </c:strCache>
            </c:strRef>
          </c:cat>
          <c:val>
            <c:numRef>
              <c:f>Unemployment!$D$15:$D$17</c:f>
              <c:numCache>
                <c:formatCode>General</c:formatCode>
                <c:ptCount val="3"/>
                <c:pt idx="0">
                  <c:v>4.2</c:v>
                </c:pt>
                <c:pt idx="1">
                  <c:v>4.4000000000000004</c:v>
                </c:pt>
                <c:pt idx="2">
                  <c:v>6.2</c:v>
                </c:pt>
              </c:numCache>
            </c:numRef>
          </c:val>
          <c:extLst>
            <c:ext xmlns:c16="http://schemas.microsoft.com/office/drawing/2014/chart" uri="{C3380CC4-5D6E-409C-BE32-E72D297353CC}">
              <c16:uniqueId val="{00000000-4A87-4FB4-9F5B-C6C1983B89FC}"/>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Unemployment!$E$15:$E$17</c:f>
              <c:numCache>
                <c:formatCode>0.00</c:formatCode>
                <c:ptCount val="3"/>
                <c:pt idx="0">
                  <c:v>4.5999999999999996</c:v>
                </c:pt>
                <c:pt idx="1">
                  <c:v>4.5999999999999996</c:v>
                </c:pt>
                <c:pt idx="2">
                  <c:v>4.5999999999999996</c:v>
                </c:pt>
              </c:numCache>
            </c:numRef>
          </c:val>
          <c:smooth val="0"/>
          <c:extLst>
            <c:ext xmlns:c16="http://schemas.microsoft.com/office/drawing/2014/chart" uri="{C3380CC4-5D6E-409C-BE32-E72D297353CC}">
              <c16:uniqueId val="{00000001-4A87-4FB4-9F5B-C6C1983B89FC}"/>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'Empl. Gap'!$L$1</c:f>
              <c:strCache>
                <c:ptCount val="1"/>
                <c:pt idx="0">
                  <c:v>Area</c:v>
                </c:pt>
              </c:strCache>
            </c:strRef>
          </c:tx>
          <c:spPr>
            <a:solidFill>
              <a:schemeClr val="accent6">
                <a:shade val="76000"/>
              </a:schemeClr>
            </a:solidFill>
            <a:ln>
              <a:noFill/>
            </a:ln>
            <a:effectLst/>
          </c:spPr>
          <c:invertIfNegative val="0"/>
          <c:cat>
            <c:strRef>
              <c:f>'Empl. Gap'!$K$2:$K$4</c:f>
              <c:strCache>
                <c:ptCount val="3"/>
                <c:pt idx="0">
                  <c:v>Wyre</c:v>
                </c:pt>
                <c:pt idx="1">
                  <c:v>Fylde</c:v>
                </c:pt>
                <c:pt idx="2">
                  <c:v>Blackpool</c:v>
                </c:pt>
              </c:strCache>
            </c:strRef>
          </c:cat>
          <c:val>
            <c:numRef>
              <c:f>'Empl. Gap'!$L$2:$L$4</c:f>
              <c:numCache>
                <c:formatCode>0</c:formatCode>
                <c:ptCount val="3"/>
                <c:pt idx="0">
                  <c:v>17.031500000000001</c:v>
                </c:pt>
                <c:pt idx="1">
                  <c:v>14.4933</c:v>
                </c:pt>
                <c:pt idx="2">
                  <c:v>12.7225</c:v>
                </c:pt>
              </c:numCache>
            </c:numRef>
          </c:val>
          <c:extLst>
            <c:ext xmlns:c16="http://schemas.microsoft.com/office/drawing/2014/chart" uri="{C3380CC4-5D6E-409C-BE32-E72D297353CC}">
              <c16:uniqueId val="{00000000-BCC3-4EB6-9525-478F67DCD6E9}"/>
            </c:ext>
          </c:extLst>
        </c:ser>
        <c:dLbls>
          <c:showLegendKey val="0"/>
          <c:showVal val="0"/>
          <c:showCatName val="0"/>
          <c:showSerName val="0"/>
          <c:showPercent val="0"/>
          <c:showBubbleSize val="0"/>
        </c:dLbls>
        <c:gapWidth val="219"/>
        <c:overlap val="-27"/>
        <c:axId val="3705680"/>
        <c:axId val="3704432"/>
      </c:barChart>
      <c:lineChart>
        <c:grouping val="standard"/>
        <c:varyColors val="0"/>
        <c:ser>
          <c:idx val="1"/>
          <c:order val="1"/>
          <c:tx>
            <c:strRef>
              <c:f>'Empl. Gap'!$M$1</c:f>
              <c:strCache>
                <c:ptCount val="1"/>
                <c:pt idx="0">
                  <c:v>England Average</c:v>
                </c:pt>
              </c:strCache>
            </c:strRef>
          </c:tx>
          <c:spPr>
            <a:ln w="38100" cap="rnd">
              <a:solidFill>
                <a:schemeClr val="accent1"/>
              </a:solidFill>
              <a:round/>
            </a:ln>
            <a:effectLst/>
          </c:spPr>
          <c:marker>
            <c:symbol val="none"/>
          </c:marker>
          <c:cat>
            <c:strRef>
              <c:f>'Empl. Gap'!$K$2:$K$4</c:f>
              <c:strCache>
                <c:ptCount val="3"/>
                <c:pt idx="0">
                  <c:v>Wyre</c:v>
                </c:pt>
                <c:pt idx="1">
                  <c:v>Fylde</c:v>
                </c:pt>
                <c:pt idx="2">
                  <c:v>Blackpool</c:v>
                </c:pt>
              </c:strCache>
            </c:strRef>
          </c:cat>
          <c:val>
            <c:numRef>
              <c:f>'Empl. Gap'!$M$2:$M$4</c:f>
              <c:numCache>
                <c:formatCode>0</c:formatCode>
                <c:ptCount val="3"/>
                <c:pt idx="0">
                  <c:v>10.6189252883502</c:v>
                </c:pt>
                <c:pt idx="1">
                  <c:v>10.6189252883502</c:v>
                </c:pt>
                <c:pt idx="2">
                  <c:v>10.6189252883502</c:v>
                </c:pt>
              </c:numCache>
            </c:numRef>
          </c:val>
          <c:smooth val="0"/>
          <c:extLst>
            <c:ext xmlns:c16="http://schemas.microsoft.com/office/drawing/2014/chart" uri="{C3380CC4-5D6E-409C-BE32-E72D297353CC}">
              <c16:uniqueId val="{00000001-BCC3-4EB6-9525-478F67DCD6E9}"/>
            </c:ext>
          </c:extLst>
        </c:ser>
        <c:dLbls>
          <c:showLegendKey val="0"/>
          <c:showVal val="0"/>
          <c:showCatName val="0"/>
          <c:showSerName val="0"/>
          <c:showPercent val="0"/>
          <c:showBubbleSize val="0"/>
        </c:dLbls>
        <c:marker val="1"/>
        <c:smooth val="0"/>
        <c:axId val="3705680"/>
        <c:axId val="3704432"/>
      </c:lineChart>
      <c:catAx>
        <c:axId val="370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4432"/>
        <c:crosses val="autoZero"/>
        <c:auto val="1"/>
        <c:lblAlgn val="ctr"/>
        <c:lblOffset val="100"/>
        <c:noMultiLvlLbl val="0"/>
      </c:catAx>
      <c:valAx>
        <c:axId val="370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layout>
            <c:manualLayout>
              <c:xMode val="edge"/>
              <c:yMode val="edge"/>
              <c:x val="1.8047785160819074E-2"/>
              <c:y val="0.3521339436026699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568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Absolute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ab'!$C$11</c:f>
              <c:strCache>
                <c:ptCount val="1"/>
                <c:pt idx="0">
                  <c:v>area</c:v>
                </c:pt>
              </c:strCache>
            </c:strRef>
          </c:tx>
          <c:spPr>
            <a:solidFill>
              <a:schemeClr val="accent6">
                <a:shade val="76000"/>
              </a:schemeClr>
            </a:solidFill>
            <a:ln>
              <a:noFill/>
            </a:ln>
            <a:effectLst/>
          </c:spPr>
          <c:invertIfNegative val="0"/>
          <c:cat>
            <c:strRef>
              <c:f>'Ch Pov ab'!$B$12:$B$14</c:f>
              <c:strCache>
                <c:ptCount val="3"/>
                <c:pt idx="0">
                  <c:v>Blackpool</c:v>
                </c:pt>
                <c:pt idx="1">
                  <c:v>Wyre</c:v>
                </c:pt>
                <c:pt idx="2">
                  <c:v>Fylde</c:v>
                </c:pt>
              </c:strCache>
            </c:strRef>
          </c:cat>
          <c:val>
            <c:numRef>
              <c:f>'Ch Pov ab'!$C$12:$C$14</c:f>
              <c:numCache>
                <c:formatCode>General</c:formatCode>
                <c:ptCount val="3"/>
                <c:pt idx="0">
                  <c:v>19.8</c:v>
                </c:pt>
                <c:pt idx="1">
                  <c:v>13.6</c:v>
                </c:pt>
                <c:pt idx="2">
                  <c:v>11.9</c:v>
                </c:pt>
              </c:numCache>
            </c:numRef>
          </c:val>
          <c:extLst>
            <c:ext xmlns:c16="http://schemas.microsoft.com/office/drawing/2014/chart" uri="{C3380CC4-5D6E-409C-BE32-E72D297353CC}">
              <c16:uniqueId val="{00000000-EFB0-4F89-9B32-761A391D798C}"/>
            </c:ext>
          </c:extLst>
        </c:ser>
        <c:dLbls>
          <c:showLegendKey val="0"/>
          <c:showVal val="0"/>
          <c:showCatName val="0"/>
          <c:showSerName val="0"/>
          <c:showPercent val="0"/>
          <c:showBubbleSize val="0"/>
        </c:dLbls>
        <c:gapWidth val="219"/>
        <c:overlap val="-27"/>
        <c:axId val="479725000"/>
        <c:axId val="479726600"/>
      </c:barChart>
      <c:lineChart>
        <c:grouping val="standard"/>
        <c:varyColors val="0"/>
        <c:ser>
          <c:idx val="1"/>
          <c:order val="1"/>
          <c:tx>
            <c:strRef>
              <c:f>'Ch Pov ab'!$D$11</c:f>
              <c:strCache>
                <c:ptCount val="1"/>
                <c:pt idx="0">
                  <c:v>England average</c:v>
                </c:pt>
              </c:strCache>
            </c:strRef>
          </c:tx>
          <c:spPr>
            <a:ln w="38100" cap="rnd">
              <a:solidFill>
                <a:schemeClr val="accent1"/>
              </a:solidFill>
              <a:round/>
            </a:ln>
            <a:effectLst/>
          </c:spPr>
          <c:marker>
            <c:symbol val="none"/>
          </c:marker>
          <c:cat>
            <c:strRef>
              <c:f>'Ch Pov ab'!$B$12:$B$14</c:f>
              <c:strCache>
                <c:ptCount val="3"/>
                <c:pt idx="0">
                  <c:v>Blackpool</c:v>
                </c:pt>
                <c:pt idx="1">
                  <c:v>Wyre</c:v>
                </c:pt>
                <c:pt idx="2">
                  <c:v>Fylde</c:v>
                </c:pt>
              </c:strCache>
            </c:strRef>
          </c:cat>
          <c:val>
            <c:numRef>
              <c:f>'Ch Pov ab'!$D$12:$D$14</c:f>
              <c:numCache>
                <c:formatCode>General</c:formatCode>
                <c:ptCount val="3"/>
                <c:pt idx="0">
                  <c:v>15.6</c:v>
                </c:pt>
                <c:pt idx="1">
                  <c:v>15.6</c:v>
                </c:pt>
                <c:pt idx="2">
                  <c:v>15.6</c:v>
                </c:pt>
              </c:numCache>
            </c:numRef>
          </c:val>
          <c:smooth val="0"/>
          <c:extLst>
            <c:ext xmlns:c16="http://schemas.microsoft.com/office/drawing/2014/chart" uri="{C3380CC4-5D6E-409C-BE32-E72D297353CC}">
              <c16:uniqueId val="{00000001-EFB0-4F89-9B32-761A391D798C}"/>
            </c:ext>
          </c:extLst>
        </c:ser>
        <c:dLbls>
          <c:showLegendKey val="0"/>
          <c:showVal val="0"/>
          <c:showCatName val="0"/>
          <c:showSerName val="0"/>
          <c:showPercent val="0"/>
          <c:showBubbleSize val="0"/>
        </c:dLbls>
        <c:marker val="1"/>
        <c:smooth val="0"/>
        <c:axId val="479725000"/>
        <c:axId val="479726600"/>
      </c:lineChart>
      <c:catAx>
        <c:axId val="47972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726600"/>
        <c:crosses val="autoZero"/>
        <c:auto val="1"/>
        <c:lblAlgn val="ctr"/>
        <c:lblOffset val="100"/>
        <c:noMultiLvlLbl val="0"/>
      </c:catAx>
      <c:valAx>
        <c:axId val="479726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72500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Relative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rel'!$C$11</c:f>
              <c:strCache>
                <c:ptCount val="1"/>
                <c:pt idx="0">
                  <c:v>area</c:v>
                </c:pt>
              </c:strCache>
            </c:strRef>
          </c:tx>
          <c:spPr>
            <a:solidFill>
              <a:schemeClr val="accent6">
                <a:shade val="76000"/>
              </a:schemeClr>
            </a:solidFill>
            <a:ln>
              <a:noFill/>
            </a:ln>
            <a:effectLst/>
          </c:spPr>
          <c:invertIfNegative val="0"/>
          <c:cat>
            <c:strRef>
              <c:f>'Ch Pov rel'!$B$12:$B$14</c:f>
              <c:strCache>
                <c:ptCount val="3"/>
                <c:pt idx="0">
                  <c:v>Blackpool</c:v>
                </c:pt>
                <c:pt idx="1">
                  <c:v>Wyre</c:v>
                </c:pt>
                <c:pt idx="2">
                  <c:v>Fylde</c:v>
                </c:pt>
              </c:strCache>
            </c:strRef>
          </c:cat>
          <c:val>
            <c:numRef>
              <c:f>'Ch Pov rel'!$C$12:$C$14</c:f>
              <c:numCache>
                <c:formatCode>General</c:formatCode>
                <c:ptCount val="3"/>
                <c:pt idx="0">
                  <c:v>24.9</c:v>
                </c:pt>
                <c:pt idx="1">
                  <c:v>17.100000000000001</c:v>
                </c:pt>
                <c:pt idx="2">
                  <c:v>14.4</c:v>
                </c:pt>
              </c:numCache>
            </c:numRef>
          </c:val>
          <c:extLst>
            <c:ext xmlns:c16="http://schemas.microsoft.com/office/drawing/2014/chart" uri="{C3380CC4-5D6E-409C-BE32-E72D297353CC}">
              <c16:uniqueId val="{00000000-520D-4F0C-8A03-A730C2F42758}"/>
            </c:ext>
          </c:extLst>
        </c:ser>
        <c:dLbls>
          <c:showLegendKey val="0"/>
          <c:showVal val="0"/>
          <c:showCatName val="0"/>
          <c:showSerName val="0"/>
          <c:showPercent val="0"/>
          <c:showBubbleSize val="0"/>
        </c:dLbls>
        <c:gapWidth val="219"/>
        <c:overlap val="-27"/>
        <c:axId val="483593288"/>
        <c:axId val="483593608"/>
      </c:barChart>
      <c:lineChart>
        <c:grouping val="standard"/>
        <c:varyColors val="0"/>
        <c:ser>
          <c:idx val="1"/>
          <c:order val="1"/>
          <c:tx>
            <c:strRef>
              <c:f>'Ch Pov rel'!$D$11</c:f>
              <c:strCache>
                <c:ptCount val="1"/>
                <c:pt idx="0">
                  <c:v>England average</c:v>
                </c:pt>
              </c:strCache>
            </c:strRef>
          </c:tx>
          <c:spPr>
            <a:ln w="38100" cap="rnd">
              <a:solidFill>
                <a:schemeClr val="accent1"/>
              </a:solidFill>
              <a:round/>
            </a:ln>
            <a:effectLst/>
          </c:spPr>
          <c:marker>
            <c:symbol val="none"/>
          </c:marker>
          <c:cat>
            <c:strRef>
              <c:f>'Ch Pov rel'!$B$12:$B$14</c:f>
              <c:strCache>
                <c:ptCount val="3"/>
                <c:pt idx="0">
                  <c:v>Blackpool</c:v>
                </c:pt>
                <c:pt idx="1">
                  <c:v>Wyre</c:v>
                </c:pt>
                <c:pt idx="2">
                  <c:v>Fylde</c:v>
                </c:pt>
              </c:strCache>
            </c:strRef>
          </c:cat>
          <c:val>
            <c:numRef>
              <c:f>'Ch Pov rel'!$D$12:$D$14</c:f>
              <c:numCache>
                <c:formatCode>General</c:formatCode>
                <c:ptCount val="3"/>
                <c:pt idx="0">
                  <c:v>19.100000000000001</c:v>
                </c:pt>
                <c:pt idx="1">
                  <c:v>19.100000000000001</c:v>
                </c:pt>
                <c:pt idx="2">
                  <c:v>19.100000000000001</c:v>
                </c:pt>
              </c:numCache>
            </c:numRef>
          </c:val>
          <c:smooth val="0"/>
          <c:extLst>
            <c:ext xmlns:c16="http://schemas.microsoft.com/office/drawing/2014/chart" uri="{C3380CC4-5D6E-409C-BE32-E72D297353CC}">
              <c16:uniqueId val="{00000001-520D-4F0C-8A03-A730C2F42758}"/>
            </c:ext>
          </c:extLst>
        </c:ser>
        <c:dLbls>
          <c:showLegendKey val="0"/>
          <c:showVal val="0"/>
          <c:showCatName val="0"/>
          <c:showSerName val="0"/>
          <c:showPercent val="0"/>
          <c:showBubbleSize val="0"/>
        </c:dLbls>
        <c:marker val="1"/>
        <c:smooth val="0"/>
        <c:axId val="483593288"/>
        <c:axId val="483593608"/>
      </c:lineChart>
      <c:catAx>
        <c:axId val="48359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3593608"/>
        <c:crosses val="autoZero"/>
        <c:auto val="1"/>
        <c:lblAlgn val="ctr"/>
        <c:lblOffset val="100"/>
        <c:noMultiLvlLbl val="0"/>
      </c:catAx>
      <c:valAx>
        <c:axId val="483593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35932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Sheet3!$C$11</c:f>
              <c:strCache>
                <c:ptCount val="1"/>
                <c:pt idx="0">
                  <c:v>2018/19</c:v>
                </c:pt>
              </c:strCache>
            </c:strRef>
          </c:tx>
          <c:spPr>
            <a:solidFill>
              <a:schemeClr val="accent6">
                <a:shade val="76000"/>
              </a:schemeClr>
            </a:solidFill>
            <a:ln>
              <a:noFill/>
            </a:ln>
            <a:effectLst/>
          </c:spPr>
          <c:invertIfNegative val="0"/>
          <c:cat>
            <c:strRef>
              <c:f>Sheet3!$B$12:$B$14</c:f>
              <c:strCache>
                <c:ptCount val="3"/>
                <c:pt idx="0">
                  <c:v>Blackpool</c:v>
                </c:pt>
                <c:pt idx="1">
                  <c:v>Wyre</c:v>
                </c:pt>
                <c:pt idx="2">
                  <c:v>Fylde</c:v>
                </c:pt>
              </c:strCache>
            </c:strRef>
          </c:cat>
          <c:val>
            <c:numRef>
              <c:f>Sheet3!$C$12:$C$14</c:f>
              <c:numCache>
                <c:formatCode>General</c:formatCode>
                <c:ptCount val="3"/>
                <c:pt idx="0">
                  <c:v>36.1</c:v>
                </c:pt>
                <c:pt idx="1">
                  <c:v>28.2</c:v>
                </c:pt>
                <c:pt idx="2">
                  <c:v>24.7</c:v>
                </c:pt>
              </c:numCache>
            </c:numRef>
          </c:val>
          <c:extLst>
            <c:ext xmlns:c16="http://schemas.microsoft.com/office/drawing/2014/chart" uri="{C3380CC4-5D6E-409C-BE32-E72D297353CC}">
              <c16:uniqueId val="{00000000-BD50-432D-9AFF-68F7374E5822}"/>
            </c:ext>
          </c:extLst>
        </c:ser>
        <c:dLbls>
          <c:showLegendKey val="0"/>
          <c:showVal val="0"/>
          <c:showCatName val="0"/>
          <c:showSerName val="0"/>
          <c:showPercent val="0"/>
          <c:showBubbleSize val="0"/>
        </c:dLbls>
        <c:gapWidth val="219"/>
        <c:overlap val="-27"/>
        <c:axId val="570997488"/>
        <c:axId val="570995568"/>
      </c:barChart>
      <c:lineChart>
        <c:grouping val="standard"/>
        <c:varyColors val="0"/>
        <c:ser>
          <c:idx val="1"/>
          <c:order val="1"/>
          <c:tx>
            <c:strRef>
              <c:f>Sheet3!$D$11</c:f>
              <c:strCache>
                <c:ptCount val="1"/>
                <c:pt idx="0">
                  <c:v>England average</c:v>
                </c:pt>
              </c:strCache>
            </c:strRef>
          </c:tx>
          <c:spPr>
            <a:ln w="38100" cap="rnd">
              <a:solidFill>
                <a:schemeClr val="accent1"/>
              </a:solidFill>
              <a:round/>
            </a:ln>
            <a:effectLst/>
          </c:spPr>
          <c:marker>
            <c:symbol val="none"/>
          </c:marker>
          <c:cat>
            <c:strRef>
              <c:f>Sheet3!$B$12:$B$14</c:f>
              <c:strCache>
                <c:ptCount val="3"/>
                <c:pt idx="0">
                  <c:v>Blackpool</c:v>
                </c:pt>
                <c:pt idx="1">
                  <c:v>Wyre</c:v>
                </c:pt>
                <c:pt idx="2">
                  <c:v>Fylde</c:v>
                </c:pt>
              </c:strCache>
            </c:strRef>
          </c:cat>
          <c:val>
            <c:numRef>
              <c:f>Sheet3!$D$12:$D$14</c:f>
              <c:numCache>
                <c:formatCode>General</c:formatCode>
                <c:ptCount val="3"/>
                <c:pt idx="0">
                  <c:v>31</c:v>
                </c:pt>
                <c:pt idx="1">
                  <c:v>31</c:v>
                </c:pt>
                <c:pt idx="2">
                  <c:v>31</c:v>
                </c:pt>
              </c:numCache>
            </c:numRef>
          </c:val>
          <c:smooth val="0"/>
          <c:extLst>
            <c:ext xmlns:c16="http://schemas.microsoft.com/office/drawing/2014/chart" uri="{C3380CC4-5D6E-409C-BE32-E72D297353CC}">
              <c16:uniqueId val="{00000001-BD50-432D-9AFF-68F7374E5822}"/>
            </c:ext>
          </c:extLst>
        </c:ser>
        <c:dLbls>
          <c:showLegendKey val="0"/>
          <c:showVal val="0"/>
          <c:showCatName val="0"/>
          <c:showSerName val="0"/>
          <c:showPercent val="0"/>
          <c:showBubbleSize val="0"/>
        </c:dLbls>
        <c:marker val="1"/>
        <c:smooth val="0"/>
        <c:axId val="570997488"/>
        <c:axId val="570995568"/>
      </c:lineChart>
      <c:catAx>
        <c:axId val="57099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0995568"/>
        <c:crosses val="autoZero"/>
        <c:auto val="1"/>
        <c:lblAlgn val="ctr"/>
        <c:lblOffset val="100"/>
        <c:noMultiLvlLbl val="0"/>
      </c:catAx>
      <c:valAx>
        <c:axId val="570995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09974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Sheet5!$B$3</c:f>
              <c:strCache>
                <c:ptCount val="1"/>
                <c:pt idx="0">
                  <c:v>area</c:v>
                </c:pt>
              </c:strCache>
            </c:strRef>
          </c:tx>
          <c:spPr>
            <a:solidFill>
              <a:schemeClr val="accent6">
                <a:shade val="76000"/>
              </a:schemeClr>
            </a:solidFill>
            <a:ln>
              <a:noFill/>
            </a:ln>
            <a:effectLst/>
          </c:spPr>
          <c:invertIfNegative val="0"/>
          <c:cat>
            <c:strRef>
              <c:f>Sheet5!$A$4:$A$7</c:f>
              <c:strCache>
                <c:ptCount val="4"/>
                <c:pt idx="0">
                  <c:v>Blackburn with Darwen</c:v>
                </c:pt>
                <c:pt idx="1">
                  <c:v>Blackpool</c:v>
                </c:pt>
                <c:pt idx="2">
                  <c:v>Lancashire</c:v>
                </c:pt>
                <c:pt idx="3">
                  <c:v>Cumbria</c:v>
                </c:pt>
              </c:strCache>
            </c:strRef>
          </c:cat>
          <c:val>
            <c:numRef>
              <c:f>Sheet5!$B$4:$B$7</c:f>
              <c:numCache>
                <c:formatCode>General</c:formatCode>
                <c:ptCount val="4"/>
                <c:pt idx="0">
                  <c:v>23.8</c:v>
                </c:pt>
                <c:pt idx="1">
                  <c:v>23.1</c:v>
                </c:pt>
                <c:pt idx="2">
                  <c:v>14.1</c:v>
                </c:pt>
                <c:pt idx="3">
                  <c:v>10.5</c:v>
                </c:pt>
              </c:numCache>
            </c:numRef>
          </c:val>
          <c:extLst>
            <c:ext xmlns:c16="http://schemas.microsoft.com/office/drawing/2014/chart" uri="{C3380CC4-5D6E-409C-BE32-E72D297353CC}">
              <c16:uniqueId val="{00000000-9938-494D-AEE5-1A061976BAC8}"/>
            </c:ext>
          </c:extLst>
        </c:ser>
        <c:dLbls>
          <c:showLegendKey val="0"/>
          <c:showVal val="0"/>
          <c:showCatName val="0"/>
          <c:showSerName val="0"/>
          <c:showPercent val="0"/>
          <c:showBubbleSize val="0"/>
        </c:dLbls>
        <c:gapWidth val="219"/>
        <c:overlap val="-27"/>
        <c:axId val="615870576"/>
        <c:axId val="615867696"/>
      </c:barChart>
      <c:lineChart>
        <c:grouping val="standard"/>
        <c:varyColors val="0"/>
        <c:ser>
          <c:idx val="1"/>
          <c:order val="1"/>
          <c:tx>
            <c:strRef>
              <c:f>Sheet5!$C$3</c:f>
              <c:strCache>
                <c:ptCount val="1"/>
                <c:pt idx="0">
                  <c:v>England </c:v>
                </c:pt>
              </c:strCache>
            </c:strRef>
          </c:tx>
          <c:spPr>
            <a:ln w="38100" cap="rnd">
              <a:solidFill>
                <a:schemeClr val="accent1"/>
              </a:solidFill>
              <a:round/>
            </a:ln>
            <a:effectLst/>
          </c:spPr>
          <c:marker>
            <c:symbol val="none"/>
          </c:marker>
          <c:cat>
            <c:strRef>
              <c:f>Sheet5!$A$4:$A$7</c:f>
              <c:strCache>
                <c:ptCount val="4"/>
                <c:pt idx="0">
                  <c:v>Blackburn with Darwen</c:v>
                </c:pt>
                <c:pt idx="1">
                  <c:v>Blackpool</c:v>
                </c:pt>
                <c:pt idx="2">
                  <c:v>Lancashire</c:v>
                </c:pt>
                <c:pt idx="3">
                  <c:v>Cumbria</c:v>
                </c:pt>
              </c:strCache>
            </c:strRef>
          </c:cat>
          <c:val>
            <c:numRef>
              <c:f>Sheet5!$C$4:$C$7</c:f>
              <c:numCache>
                <c:formatCode>General</c:formatCode>
                <c:ptCount val="4"/>
                <c:pt idx="0">
                  <c:v>14.2</c:v>
                </c:pt>
                <c:pt idx="1">
                  <c:v>14.2</c:v>
                </c:pt>
                <c:pt idx="2">
                  <c:v>14.2</c:v>
                </c:pt>
                <c:pt idx="3">
                  <c:v>14.2</c:v>
                </c:pt>
              </c:numCache>
            </c:numRef>
          </c:val>
          <c:smooth val="0"/>
          <c:extLst>
            <c:ext xmlns:c16="http://schemas.microsoft.com/office/drawing/2014/chart" uri="{C3380CC4-5D6E-409C-BE32-E72D297353CC}">
              <c16:uniqueId val="{00000001-9938-494D-AEE5-1A061976BAC8}"/>
            </c:ext>
          </c:extLst>
        </c:ser>
        <c:dLbls>
          <c:showLegendKey val="0"/>
          <c:showVal val="0"/>
          <c:showCatName val="0"/>
          <c:showSerName val="0"/>
          <c:showPercent val="0"/>
          <c:showBubbleSize val="0"/>
        </c:dLbls>
        <c:marker val="1"/>
        <c:smooth val="0"/>
        <c:axId val="615870576"/>
        <c:axId val="615867696"/>
      </c:lineChart>
      <c:catAx>
        <c:axId val="6158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67696"/>
        <c:crosses val="autoZero"/>
        <c:auto val="1"/>
        <c:lblAlgn val="ctr"/>
        <c:lblOffset val="100"/>
        <c:noMultiLvlLbl val="0"/>
      </c:catAx>
      <c:valAx>
        <c:axId val="61586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705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'Often always lonely'!$H$35</c:f>
              <c:strCache>
                <c:ptCount val="1"/>
              </c:strCache>
            </c:strRef>
          </c:tx>
          <c:spPr>
            <a:solidFill>
              <a:schemeClr val="accent6">
                <a:shade val="76000"/>
              </a:schemeClr>
            </a:solidFill>
            <a:ln>
              <a:noFill/>
            </a:ln>
            <a:effectLst/>
          </c:spPr>
          <c:invertIfNegative val="0"/>
          <c:cat>
            <c:strRef>
              <c:f>'Often always lonely'!$B$54:$B$56</c:f>
              <c:strCache>
                <c:ptCount val="3"/>
                <c:pt idx="0">
                  <c:v>Fylde</c:v>
                </c:pt>
                <c:pt idx="1">
                  <c:v>Wyre</c:v>
                </c:pt>
                <c:pt idx="2">
                  <c:v>Blackpool</c:v>
                </c:pt>
              </c:strCache>
            </c:strRef>
          </c:cat>
          <c:val>
            <c:numRef>
              <c:f>'Often always lonely'!$C$54:$C$56</c:f>
              <c:numCache>
                <c:formatCode>General</c:formatCode>
                <c:ptCount val="3"/>
                <c:pt idx="0">
                  <c:v>1.47</c:v>
                </c:pt>
                <c:pt idx="1">
                  <c:v>1.96</c:v>
                </c:pt>
                <c:pt idx="2">
                  <c:v>7.82</c:v>
                </c:pt>
              </c:numCache>
            </c:numRef>
          </c:val>
          <c:extLst>
            <c:ext xmlns:c16="http://schemas.microsoft.com/office/drawing/2014/chart" uri="{C3380CC4-5D6E-409C-BE32-E72D297353CC}">
              <c16:uniqueId val="{00000000-287E-444A-A18A-56A70B4A7F5A}"/>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strRef>
              <c:f>'Often always lonely'!$I$35</c:f>
              <c:strCache>
                <c:ptCount val="1"/>
                <c:pt idx="0">
                  <c:v>England average</c:v>
                </c:pt>
              </c:strCache>
            </c:strRef>
          </c:tx>
          <c:spPr>
            <a:ln w="38100" cap="rnd">
              <a:solidFill>
                <a:schemeClr val="accent1"/>
              </a:solidFill>
              <a:round/>
            </a:ln>
            <a:effectLst/>
          </c:spPr>
          <c:marker>
            <c:symbol val="none"/>
          </c:marker>
          <c:cat>
            <c:strRef>
              <c:f>'Often always lonely'!$G$36:$G$38</c:f>
              <c:strCache>
                <c:ptCount val="3"/>
                <c:pt idx="0">
                  <c:v>Chorley</c:v>
                </c:pt>
                <c:pt idx="1">
                  <c:v>Preston</c:v>
                </c:pt>
                <c:pt idx="2">
                  <c:v>South Ribble</c:v>
                </c:pt>
              </c:strCache>
            </c:strRef>
          </c:cat>
          <c:val>
            <c:numRef>
              <c:f>'Often always lonely'!$D$54:$D$56</c:f>
              <c:numCache>
                <c:formatCode>0.00</c:formatCode>
                <c:ptCount val="3"/>
                <c:pt idx="0">
                  <c:v>7.26</c:v>
                </c:pt>
                <c:pt idx="1">
                  <c:v>7.26</c:v>
                </c:pt>
                <c:pt idx="2">
                  <c:v>7.26</c:v>
                </c:pt>
              </c:numCache>
            </c:numRef>
          </c:val>
          <c:smooth val="0"/>
          <c:extLst>
            <c:ext xmlns:c16="http://schemas.microsoft.com/office/drawing/2014/chart" uri="{C3380CC4-5D6E-409C-BE32-E72D297353CC}">
              <c16:uniqueId val="{00000001-287E-444A-A18A-56A70B4A7F5A}"/>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'Violent cr.'!$L$1</c:f>
              <c:strCache>
                <c:ptCount val="1"/>
                <c:pt idx="0">
                  <c:v>Area</c:v>
                </c:pt>
              </c:strCache>
            </c:strRef>
          </c:tx>
          <c:spPr>
            <a:solidFill>
              <a:schemeClr val="accent6">
                <a:shade val="76000"/>
              </a:schemeClr>
            </a:solidFill>
            <a:ln>
              <a:noFill/>
            </a:ln>
            <a:effectLst/>
          </c:spPr>
          <c:invertIfNegative val="0"/>
          <c:cat>
            <c:strRef>
              <c:f>'Violent cr.'!$K$2:$K$4</c:f>
              <c:strCache>
                <c:ptCount val="3"/>
                <c:pt idx="0">
                  <c:v>Blackpool</c:v>
                </c:pt>
                <c:pt idx="1">
                  <c:v>Wyre</c:v>
                </c:pt>
                <c:pt idx="2">
                  <c:v>Fylde</c:v>
                </c:pt>
              </c:strCache>
            </c:strRef>
          </c:cat>
          <c:val>
            <c:numRef>
              <c:f>'Violent cr.'!$L$2:$L$4</c:f>
              <c:numCache>
                <c:formatCode>0</c:formatCode>
                <c:ptCount val="3"/>
                <c:pt idx="0">
                  <c:v>67.932500000000005</c:v>
                </c:pt>
                <c:pt idx="1">
                  <c:v>25.611499999999999</c:v>
                </c:pt>
                <c:pt idx="2">
                  <c:v>22.6692</c:v>
                </c:pt>
              </c:numCache>
            </c:numRef>
          </c:val>
          <c:extLst>
            <c:ext xmlns:c16="http://schemas.microsoft.com/office/drawing/2014/chart" uri="{C3380CC4-5D6E-409C-BE32-E72D297353CC}">
              <c16:uniqueId val="{00000000-0B9E-4D8B-925C-DFFF6D0904ED}"/>
            </c:ext>
          </c:extLst>
        </c:ser>
        <c:dLbls>
          <c:showLegendKey val="0"/>
          <c:showVal val="0"/>
          <c:showCatName val="0"/>
          <c:showSerName val="0"/>
          <c:showPercent val="0"/>
          <c:showBubbleSize val="0"/>
        </c:dLbls>
        <c:gapWidth val="219"/>
        <c:overlap val="-27"/>
        <c:axId val="1585318239"/>
        <c:axId val="1585329887"/>
      </c:barChart>
      <c:lineChart>
        <c:grouping val="standard"/>
        <c:varyColors val="0"/>
        <c:ser>
          <c:idx val="1"/>
          <c:order val="1"/>
          <c:tx>
            <c:strRef>
              <c:f>'Violent cr.'!$M$1</c:f>
              <c:strCache>
                <c:ptCount val="1"/>
                <c:pt idx="0">
                  <c:v>England Average</c:v>
                </c:pt>
              </c:strCache>
            </c:strRef>
          </c:tx>
          <c:spPr>
            <a:ln w="38100" cap="rnd">
              <a:solidFill>
                <a:schemeClr val="accent1"/>
              </a:solidFill>
              <a:round/>
            </a:ln>
            <a:effectLst/>
          </c:spPr>
          <c:marker>
            <c:symbol val="none"/>
          </c:marker>
          <c:cat>
            <c:strRef>
              <c:f>'Violent cr.'!$K$2:$K$4</c:f>
              <c:strCache>
                <c:ptCount val="3"/>
                <c:pt idx="0">
                  <c:v>Blackpool</c:v>
                </c:pt>
                <c:pt idx="1">
                  <c:v>Wyre</c:v>
                </c:pt>
                <c:pt idx="2">
                  <c:v>Fylde</c:v>
                </c:pt>
              </c:strCache>
            </c:strRef>
          </c:cat>
          <c:val>
            <c:numRef>
              <c:f>'Violent cr.'!$M$2:$M$4</c:f>
              <c:numCache>
                <c:formatCode>0</c:formatCode>
                <c:ptCount val="3"/>
                <c:pt idx="0">
                  <c:v>29.5122318234313</c:v>
                </c:pt>
                <c:pt idx="1">
                  <c:v>29.5122318234313</c:v>
                </c:pt>
                <c:pt idx="2">
                  <c:v>29.5122318234313</c:v>
                </c:pt>
              </c:numCache>
            </c:numRef>
          </c:val>
          <c:smooth val="0"/>
          <c:extLst>
            <c:ext xmlns:c16="http://schemas.microsoft.com/office/drawing/2014/chart" uri="{C3380CC4-5D6E-409C-BE32-E72D297353CC}">
              <c16:uniqueId val="{00000001-0B9E-4D8B-925C-DFFF6D0904ED}"/>
            </c:ext>
          </c:extLst>
        </c:ser>
        <c:dLbls>
          <c:showLegendKey val="0"/>
          <c:showVal val="0"/>
          <c:showCatName val="0"/>
          <c:showSerName val="0"/>
          <c:showPercent val="0"/>
          <c:showBubbleSize val="0"/>
        </c:dLbls>
        <c:marker val="1"/>
        <c:smooth val="0"/>
        <c:axId val="1585318239"/>
        <c:axId val="1585329887"/>
      </c:lineChart>
      <c:catAx>
        <c:axId val="158531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85329887"/>
        <c:crosses val="autoZero"/>
        <c:auto val="1"/>
        <c:lblAlgn val="ctr"/>
        <c:lblOffset val="100"/>
        <c:noMultiLvlLbl val="0"/>
      </c:catAx>
      <c:valAx>
        <c:axId val="1585329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dirty="0"/>
                  <a:t>Per 1000</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8531823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Blackpool!$B$1</c:f>
              <c:strCache>
                <c:ptCount val="1"/>
                <c:pt idx="0">
                  <c:v>Value</c:v>
                </c:pt>
              </c:strCache>
            </c:strRef>
          </c:tx>
          <c:spPr>
            <a:solidFill>
              <a:schemeClr val="accent6">
                <a:shade val="76000"/>
              </a:schemeClr>
            </a:solidFill>
            <a:ln>
              <a:noFill/>
            </a:ln>
            <a:effectLst/>
          </c:spPr>
          <c:invertIfNegative val="0"/>
          <c:cat>
            <c:strRef>
              <c:f>Blackpool!$A$2:$A$24</c:f>
              <c:strCache>
                <c:ptCount val="22"/>
                <c:pt idx="0">
                  <c:v>Marton</c:v>
                </c:pt>
                <c:pt idx="1">
                  <c:v>Anchorsholme</c:v>
                </c:pt>
                <c:pt idx="2">
                  <c:v>Norbreck</c:v>
                </c:pt>
                <c:pt idx="3">
                  <c:v>Greenlands</c:v>
                </c:pt>
                <c:pt idx="4">
                  <c:v>Stanley</c:v>
                </c:pt>
                <c:pt idx="5">
                  <c:v>Highfield</c:v>
                </c:pt>
                <c:pt idx="6">
                  <c:v>Bispham</c:v>
                </c:pt>
                <c:pt idx="7">
                  <c:v>Squires Gate</c:v>
                </c:pt>
                <c:pt idx="8">
                  <c:v>Ingthorpe</c:v>
                </c:pt>
                <c:pt idx="9">
                  <c:v>Clifton</c:v>
                </c:pt>
                <c:pt idx="10">
                  <c:v>Tyldesley</c:v>
                </c:pt>
                <c:pt idx="11">
                  <c:v>Park</c:v>
                </c:pt>
                <c:pt idx="12">
                  <c:v>Hawes Side</c:v>
                </c:pt>
                <c:pt idx="13">
                  <c:v>Blackpool</c:v>
                </c:pt>
                <c:pt idx="14">
                  <c:v>Brunswick</c:v>
                </c:pt>
                <c:pt idx="15">
                  <c:v>Victoria</c:v>
                </c:pt>
                <c:pt idx="16">
                  <c:v>Layton</c:v>
                </c:pt>
                <c:pt idx="17">
                  <c:v>Warbreck</c:v>
                </c:pt>
                <c:pt idx="18">
                  <c:v>Waterloo</c:v>
                </c:pt>
                <c:pt idx="19">
                  <c:v>Talbot</c:v>
                </c:pt>
                <c:pt idx="20">
                  <c:v>Claremont</c:v>
                </c:pt>
                <c:pt idx="21">
                  <c:v>Bloomfield</c:v>
                </c:pt>
              </c:strCache>
            </c:strRef>
          </c:cat>
          <c:val>
            <c:numRef>
              <c:f>Blackpool!$B$2:$B$24</c:f>
              <c:numCache>
                <c:formatCode>0</c:formatCode>
                <c:ptCount val="23"/>
                <c:pt idx="0">
                  <c:v>80.512799999999999</c:v>
                </c:pt>
                <c:pt idx="1">
                  <c:v>79.551000000000002</c:v>
                </c:pt>
                <c:pt idx="2">
                  <c:v>79.022400000000005</c:v>
                </c:pt>
                <c:pt idx="3">
                  <c:v>78.25</c:v>
                </c:pt>
                <c:pt idx="4">
                  <c:v>77.265000000000001</c:v>
                </c:pt>
                <c:pt idx="5">
                  <c:v>77.136700000000005</c:v>
                </c:pt>
                <c:pt idx="6">
                  <c:v>77.130700000000004</c:v>
                </c:pt>
                <c:pt idx="7">
                  <c:v>76.247600000000006</c:v>
                </c:pt>
                <c:pt idx="8">
                  <c:v>75.2744</c:v>
                </c:pt>
                <c:pt idx="9">
                  <c:v>75.148399999999995</c:v>
                </c:pt>
                <c:pt idx="10">
                  <c:v>75.103899999999996</c:v>
                </c:pt>
                <c:pt idx="11">
                  <c:v>74.47</c:v>
                </c:pt>
                <c:pt idx="12">
                  <c:v>74.285399999999996</c:v>
                </c:pt>
                <c:pt idx="13">
                  <c:v>74.191140044948597</c:v>
                </c:pt>
                <c:pt idx="14">
                  <c:v>73.872600000000006</c:v>
                </c:pt>
                <c:pt idx="15">
                  <c:v>73.822500000000005</c:v>
                </c:pt>
                <c:pt idx="16">
                  <c:v>72.301100000000005</c:v>
                </c:pt>
                <c:pt idx="17">
                  <c:v>71.906899999999993</c:v>
                </c:pt>
                <c:pt idx="18">
                  <c:v>70.287899999999993</c:v>
                </c:pt>
                <c:pt idx="19">
                  <c:v>69.638599999999997</c:v>
                </c:pt>
                <c:pt idx="20">
                  <c:v>68.9602</c:v>
                </c:pt>
                <c:pt idx="21">
                  <c:v>67.288600000000002</c:v>
                </c:pt>
              </c:numCache>
            </c:numRef>
          </c:val>
          <c:extLst>
            <c:ext xmlns:c16="http://schemas.microsoft.com/office/drawing/2014/chart" uri="{C3380CC4-5D6E-409C-BE32-E72D297353CC}">
              <c16:uniqueId val="{00000000-35FB-40DE-9412-1051FEA852A6}"/>
            </c:ext>
          </c:extLst>
        </c:ser>
        <c:dLbls>
          <c:showLegendKey val="0"/>
          <c:showVal val="0"/>
          <c:showCatName val="0"/>
          <c:showSerName val="0"/>
          <c:showPercent val="0"/>
          <c:showBubbleSize val="0"/>
        </c:dLbls>
        <c:gapWidth val="219"/>
        <c:overlap val="-27"/>
        <c:axId val="346931247"/>
        <c:axId val="346910447"/>
      </c:barChart>
      <c:lineChart>
        <c:grouping val="standard"/>
        <c:varyColors val="0"/>
        <c:ser>
          <c:idx val="1"/>
          <c:order val="1"/>
          <c:tx>
            <c:strRef>
              <c:f>Blackpool!$C$1</c:f>
              <c:strCache>
                <c:ptCount val="1"/>
                <c:pt idx="0">
                  <c:v>England</c:v>
                </c:pt>
              </c:strCache>
            </c:strRef>
          </c:tx>
          <c:spPr>
            <a:ln w="38100" cap="rnd">
              <a:solidFill>
                <a:schemeClr val="accent1"/>
              </a:solidFill>
              <a:round/>
            </a:ln>
            <a:effectLst/>
          </c:spPr>
          <c:marker>
            <c:symbol val="none"/>
          </c:marker>
          <c:cat>
            <c:strRef>
              <c:f>Blackpool!$A$2:$A$24</c:f>
              <c:strCache>
                <c:ptCount val="22"/>
                <c:pt idx="0">
                  <c:v>Marton</c:v>
                </c:pt>
                <c:pt idx="1">
                  <c:v>Anchorsholme</c:v>
                </c:pt>
                <c:pt idx="2">
                  <c:v>Norbreck</c:v>
                </c:pt>
                <c:pt idx="3">
                  <c:v>Greenlands</c:v>
                </c:pt>
                <c:pt idx="4">
                  <c:v>Stanley</c:v>
                </c:pt>
                <c:pt idx="5">
                  <c:v>Highfield</c:v>
                </c:pt>
                <c:pt idx="6">
                  <c:v>Bispham</c:v>
                </c:pt>
                <c:pt idx="7">
                  <c:v>Squires Gate</c:v>
                </c:pt>
                <c:pt idx="8">
                  <c:v>Ingthorpe</c:v>
                </c:pt>
                <c:pt idx="9">
                  <c:v>Clifton</c:v>
                </c:pt>
                <c:pt idx="10">
                  <c:v>Tyldesley</c:v>
                </c:pt>
                <c:pt idx="11">
                  <c:v>Park</c:v>
                </c:pt>
                <c:pt idx="12">
                  <c:v>Hawes Side</c:v>
                </c:pt>
                <c:pt idx="13">
                  <c:v>Blackpool</c:v>
                </c:pt>
                <c:pt idx="14">
                  <c:v>Brunswick</c:v>
                </c:pt>
                <c:pt idx="15">
                  <c:v>Victoria</c:v>
                </c:pt>
                <c:pt idx="16">
                  <c:v>Layton</c:v>
                </c:pt>
                <c:pt idx="17">
                  <c:v>Warbreck</c:v>
                </c:pt>
                <c:pt idx="18">
                  <c:v>Waterloo</c:v>
                </c:pt>
                <c:pt idx="19">
                  <c:v>Talbot</c:v>
                </c:pt>
                <c:pt idx="20">
                  <c:v>Claremont</c:v>
                </c:pt>
                <c:pt idx="21">
                  <c:v>Bloomfield</c:v>
                </c:pt>
              </c:strCache>
            </c:strRef>
          </c:cat>
          <c:val>
            <c:numRef>
              <c:f>Blackpool!$C$2:$C$24</c:f>
              <c:numCache>
                <c:formatCode>0</c:formatCode>
                <c:ptCount val="23"/>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pt idx="21">
                  <c:v>79.657066439999994</c:v>
                </c:pt>
              </c:numCache>
            </c:numRef>
          </c:val>
          <c:smooth val="0"/>
          <c:extLst>
            <c:ext xmlns:c16="http://schemas.microsoft.com/office/drawing/2014/chart" uri="{C3380CC4-5D6E-409C-BE32-E72D297353CC}">
              <c16:uniqueId val="{00000001-35FB-40DE-9412-1051FEA852A6}"/>
            </c:ext>
          </c:extLst>
        </c:ser>
        <c:dLbls>
          <c:showLegendKey val="0"/>
          <c:showVal val="0"/>
          <c:showCatName val="0"/>
          <c:showSerName val="0"/>
          <c:showPercent val="0"/>
          <c:showBubbleSize val="0"/>
        </c:dLbls>
        <c:marker val="1"/>
        <c:smooth val="0"/>
        <c:axId val="346931247"/>
        <c:axId val="346910447"/>
      </c:lineChart>
      <c:catAx>
        <c:axId val="34693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6910447"/>
        <c:crosses val="autoZero"/>
        <c:auto val="1"/>
        <c:lblAlgn val="ctr"/>
        <c:lblOffset val="100"/>
        <c:noMultiLvlLbl val="0"/>
      </c:catAx>
      <c:valAx>
        <c:axId val="346910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693124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cat>
            <c:strRef>
              <c:f>affordhous!$B$12:$B$14</c:f>
              <c:strCache>
                <c:ptCount val="3"/>
                <c:pt idx="0">
                  <c:v>Blackpool</c:v>
                </c:pt>
                <c:pt idx="1">
                  <c:v>Wyre</c:v>
                </c:pt>
                <c:pt idx="2">
                  <c:v>Fylde</c:v>
                </c:pt>
              </c:strCache>
            </c:strRef>
          </c:cat>
          <c:val>
            <c:numRef>
              <c:f>affordhous!$C$12:$C$14</c:f>
              <c:numCache>
                <c:formatCode>General</c:formatCode>
                <c:ptCount val="3"/>
                <c:pt idx="0">
                  <c:v>63</c:v>
                </c:pt>
                <c:pt idx="1">
                  <c:v>139</c:v>
                </c:pt>
                <c:pt idx="2">
                  <c:v>159</c:v>
                </c:pt>
              </c:numCache>
            </c:numRef>
          </c:val>
          <c:extLst>
            <c:ext xmlns:c16="http://schemas.microsoft.com/office/drawing/2014/chart" uri="{C3380CC4-5D6E-409C-BE32-E72D297353CC}">
              <c16:uniqueId val="{00000000-F200-4D02-A083-FF8A8B924A04}"/>
            </c:ext>
          </c:extLst>
        </c:ser>
        <c:dLbls>
          <c:showLegendKey val="0"/>
          <c:showVal val="0"/>
          <c:showCatName val="0"/>
          <c:showSerName val="0"/>
          <c:showPercent val="0"/>
          <c:showBubbleSize val="0"/>
        </c:dLbls>
        <c:gapWidth val="219"/>
        <c:overlap val="-27"/>
        <c:axId val="243294088"/>
        <c:axId val="243292488"/>
      </c:barChart>
      <c:catAx>
        <c:axId val="24329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3292488"/>
        <c:crosses val="autoZero"/>
        <c:auto val="1"/>
        <c:lblAlgn val="ctr"/>
        <c:lblOffset val="100"/>
        <c:noMultiLvlLbl val="0"/>
      </c:catAx>
      <c:valAx>
        <c:axId val="243292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Additional housing units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3294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'Homeless temp'!$C$12</c:f>
              <c:strCache>
                <c:ptCount val="1"/>
                <c:pt idx="0">
                  <c:v>area</c:v>
                </c:pt>
              </c:strCache>
            </c:strRef>
          </c:tx>
          <c:spPr>
            <a:solidFill>
              <a:schemeClr val="accent6">
                <a:shade val="76000"/>
              </a:schemeClr>
            </a:solidFill>
            <a:ln>
              <a:noFill/>
            </a:ln>
            <a:effectLst/>
          </c:spPr>
          <c:invertIfNegative val="0"/>
          <c:cat>
            <c:strRef>
              <c:f>'Homeless temp'!$B$13:$B$15</c:f>
              <c:strCache>
                <c:ptCount val="3"/>
                <c:pt idx="0">
                  <c:v>Blackpool</c:v>
                </c:pt>
                <c:pt idx="1">
                  <c:v>Wyre</c:v>
                </c:pt>
                <c:pt idx="2">
                  <c:v>Fylde</c:v>
                </c:pt>
              </c:strCache>
            </c:strRef>
          </c:cat>
          <c:val>
            <c:numRef>
              <c:f>'Homeless temp'!$C$13:$C$15</c:f>
              <c:numCache>
                <c:formatCode>General</c:formatCode>
                <c:ptCount val="3"/>
                <c:pt idx="0">
                  <c:v>19.8</c:v>
                </c:pt>
                <c:pt idx="1">
                  <c:v>9.5</c:v>
                </c:pt>
                <c:pt idx="2">
                  <c:v>6.4</c:v>
                </c:pt>
              </c:numCache>
            </c:numRef>
          </c:val>
          <c:extLst>
            <c:ext xmlns:c16="http://schemas.microsoft.com/office/drawing/2014/chart" uri="{C3380CC4-5D6E-409C-BE32-E72D297353CC}">
              <c16:uniqueId val="{00000000-5E43-4CE4-B51F-CEC0149B0231}"/>
            </c:ext>
          </c:extLst>
        </c:ser>
        <c:dLbls>
          <c:showLegendKey val="0"/>
          <c:showVal val="0"/>
          <c:showCatName val="0"/>
          <c:showSerName val="0"/>
          <c:showPercent val="0"/>
          <c:showBubbleSize val="0"/>
        </c:dLbls>
        <c:gapWidth val="219"/>
        <c:overlap val="-27"/>
        <c:axId val="479667400"/>
        <c:axId val="479667720"/>
      </c:barChart>
      <c:lineChart>
        <c:grouping val="standard"/>
        <c:varyColors val="0"/>
        <c:ser>
          <c:idx val="1"/>
          <c:order val="1"/>
          <c:tx>
            <c:strRef>
              <c:f>'Homeless temp'!$D$12</c:f>
              <c:strCache>
                <c:ptCount val="1"/>
                <c:pt idx="0">
                  <c:v>England average</c:v>
                </c:pt>
              </c:strCache>
            </c:strRef>
          </c:tx>
          <c:spPr>
            <a:ln w="38100" cap="rnd">
              <a:solidFill>
                <a:schemeClr val="accent1"/>
              </a:solidFill>
              <a:round/>
            </a:ln>
            <a:effectLst/>
          </c:spPr>
          <c:marker>
            <c:symbol val="none"/>
          </c:marker>
          <c:cat>
            <c:strRef>
              <c:f>'Homeless temp'!$B$13:$B$15</c:f>
              <c:strCache>
                <c:ptCount val="3"/>
                <c:pt idx="0">
                  <c:v>Blackpool</c:v>
                </c:pt>
                <c:pt idx="1">
                  <c:v>Wyre</c:v>
                </c:pt>
                <c:pt idx="2">
                  <c:v>Fylde</c:v>
                </c:pt>
              </c:strCache>
            </c:strRef>
          </c:cat>
          <c:val>
            <c:numRef>
              <c:f>'Homeless temp'!$D$13:$D$15</c:f>
              <c:numCache>
                <c:formatCode>General</c:formatCode>
                <c:ptCount val="3"/>
                <c:pt idx="0">
                  <c:v>12.3</c:v>
                </c:pt>
                <c:pt idx="1">
                  <c:v>12.3</c:v>
                </c:pt>
                <c:pt idx="2">
                  <c:v>12.3</c:v>
                </c:pt>
              </c:numCache>
            </c:numRef>
          </c:val>
          <c:smooth val="0"/>
          <c:extLst>
            <c:ext xmlns:c16="http://schemas.microsoft.com/office/drawing/2014/chart" uri="{C3380CC4-5D6E-409C-BE32-E72D297353CC}">
              <c16:uniqueId val="{00000001-5E43-4CE4-B51F-CEC0149B0231}"/>
            </c:ext>
          </c:extLst>
        </c:ser>
        <c:dLbls>
          <c:showLegendKey val="0"/>
          <c:showVal val="0"/>
          <c:showCatName val="0"/>
          <c:showSerName val="0"/>
          <c:showPercent val="0"/>
          <c:showBubbleSize val="0"/>
        </c:dLbls>
        <c:marker val="1"/>
        <c:smooth val="0"/>
        <c:axId val="479667400"/>
        <c:axId val="479667720"/>
      </c:lineChart>
      <c:catAx>
        <c:axId val="47966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667720"/>
        <c:crosses val="autoZero"/>
        <c:auto val="1"/>
        <c:lblAlgn val="ctr"/>
        <c:lblOffset val="100"/>
        <c:noMultiLvlLbl val="0"/>
      </c:catAx>
      <c:valAx>
        <c:axId val="479667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Rate 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667400"/>
        <c:crosses val="autoZero"/>
        <c:crossBetween val="between"/>
      </c:valAx>
      <c:spPr>
        <a:noFill/>
        <a:ln>
          <a:noFill/>
        </a:ln>
        <a:effectLst/>
      </c:spPr>
    </c:plotArea>
    <c:legend>
      <c:legendPos val="b"/>
      <c:legendEntry>
        <c:idx val="0"/>
        <c:delete val="1"/>
      </c:legendEntry>
      <c:layout>
        <c:manualLayout>
          <c:xMode val="edge"/>
          <c:yMode val="edge"/>
          <c:x val="0.40611328944907382"/>
          <c:y val="0.91015155363644074"/>
          <c:w val="0.35899099158291864"/>
          <c:h val="8.41136793384697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Distance</c:v>
          </c:tx>
          <c:spPr>
            <a:solidFill>
              <a:schemeClr val="accent6">
                <a:shade val="76000"/>
              </a:schemeClr>
            </a:solidFill>
            <a:ln>
              <a:noFill/>
            </a:ln>
            <a:effectLst/>
          </c:spPr>
          <c:invertIfNegative val="0"/>
          <c:cat>
            <c:strRef>
              <c:f>'Outdoor Space 2'!$Q$11:$Q$13</c:f>
              <c:strCache>
                <c:ptCount val="3"/>
                <c:pt idx="0">
                  <c:v>Fylde</c:v>
                </c:pt>
                <c:pt idx="1">
                  <c:v>Blackpool</c:v>
                </c:pt>
                <c:pt idx="2">
                  <c:v>Wyre</c:v>
                </c:pt>
              </c:strCache>
            </c:strRef>
          </c:cat>
          <c:val>
            <c:numRef>
              <c:f>'Outdoor Space 2'!$R$11:$R$13</c:f>
              <c:numCache>
                <c:formatCode>0.00</c:formatCode>
                <c:ptCount val="3"/>
                <c:pt idx="0">
                  <c:v>380.2</c:v>
                </c:pt>
                <c:pt idx="1">
                  <c:v>386.83</c:v>
                </c:pt>
                <c:pt idx="2">
                  <c:v>393.92</c:v>
                </c:pt>
              </c:numCache>
            </c:numRef>
          </c:val>
          <c:extLst>
            <c:ext xmlns:c16="http://schemas.microsoft.com/office/drawing/2014/chart" uri="{C3380CC4-5D6E-409C-BE32-E72D297353CC}">
              <c16:uniqueId val="{00000000-8093-4228-9693-507AB9057A76}"/>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'Outdoor Space 2'!$S$11:$S$13</c:f>
              <c:numCache>
                <c:formatCode>0.00</c:formatCode>
                <c:ptCount val="3"/>
                <c:pt idx="0">
                  <c:v>385.46</c:v>
                </c:pt>
                <c:pt idx="1">
                  <c:v>385.46</c:v>
                </c:pt>
                <c:pt idx="2">
                  <c:v>385.46</c:v>
                </c:pt>
              </c:numCache>
            </c:numRef>
          </c:val>
          <c:smooth val="0"/>
          <c:extLst>
            <c:ext xmlns:c16="http://schemas.microsoft.com/office/drawing/2014/chart" uri="{C3380CC4-5D6E-409C-BE32-E72D297353CC}">
              <c16:uniqueId val="{00000001-8093-4228-9693-507AB9057A76}"/>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Metres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Cycling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Cycling!$K$15:$K$17</c:f>
              <c:strCache>
                <c:ptCount val="3"/>
                <c:pt idx="0">
                  <c:v>Fylde</c:v>
                </c:pt>
                <c:pt idx="1">
                  <c:v>Wyre</c:v>
                </c:pt>
                <c:pt idx="2">
                  <c:v>Blackpool</c:v>
                </c:pt>
              </c:strCache>
            </c:strRef>
          </c:cat>
          <c:val>
            <c:numRef>
              <c:f>Cycling!$L$15:$L$17</c:f>
              <c:numCache>
                <c:formatCode>0.00</c:formatCode>
                <c:ptCount val="3"/>
                <c:pt idx="0">
                  <c:v>14.847</c:v>
                </c:pt>
                <c:pt idx="1">
                  <c:v>15.415100000000001</c:v>
                </c:pt>
                <c:pt idx="2">
                  <c:v>18.082899999999999</c:v>
                </c:pt>
              </c:numCache>
            </c:numRef>
          </c:val>
          <c:extLst>
            <c:ext xmlns:c16="http://schemas.microsoft.com/office/drawing/2014/chart" uri="{C3380CC4-5D6E-409C-BE32-E72D297353CC}">
              <c16:uniqueId val="{00000000-A44F-4395-A80F-F7ED44FB4A7D}"/>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Cycling!$M$15:$M$17</c:f>
              <c:numCache>
                <c:formatCode>0.00</c:formatCode>
                <c:ptCount val="3"/>
                <c:pt idx="0">
                  <c:v>22.724088680356999</c:v>
                </c:pt>
                <c:pt idx="1">
                  <c:v>22.724088680356999</c:v>
                </c:pt>
                <c:pt idx="2">
                  <c:v>22.724088680356999</c:v>
                </c:pt>
              </c:numCache>
            </c:numRef>
          </c:val>
          <c:smooth val="0"/>
          <c:extLst>
            <c:ext xmlns:c16="http://schemas.microsoft.com/office/drawing/2014/chart" uri="{C3380CC4-5D6E-409C-BE32-E72D297353CC}">
              <c16:uniqueId val="{00000001-A44F-4395-A80F-F7ED44FB4A7D}"/>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Walking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Walking!$M$15</c:f>
              <c:strCache>
                <c:ptCount val="1"/>
                <c:pt idx="0">
                  <c:v>walking</c:v>
                </c:pt>
              </c:strCache>
            </c:strRef>
          </c:tx>
          <c:spPr>
            <a:solidFill>
              <a:schemeClr val="accent6">
                <a:shade val="76000"/>
              </a:schemeClr>
            </a:solidFill>
            <a:ln>
              <a:noFill/>
            </a:ln>
            <a:effectLst/>
          </c:spPr>
          <c:invertIfNegative val="0"/>
          <c:cat>
            <c:strRef>
              <c:f>Walking!$L$16:$L$18</c:f>
              <c:strCache>
                <c:ptCount val="3"/>
                <c:pt idx="0">
                  <c:v>Blackpool</c:v>
                </c:pt>
                <c:pt idx="1">
                  <c:v>Wyre</c:v>
                </c:pt>
                <c:pt idx="2">
                  <c:v>Fylde</c:v>
                </c:pt>
              </c:strCache>
            </c:strRef>
          </c:cat>
          <c:val>
            <c:numRef>
              <c:f>Walking!$M$16:$M$18</c:f>
              <c:numCache>
                <c:formatCode>0</c:formatCode>
                <c:ptCount val="3"/>
                <c:pt idx="0">
                  <c:v>2.2033</c:v>
                </c:pt>
                <c:pt idx="1">
                  <c:v>2.7921</c:v>
                </c:pt>
                <c:pt idx="2">
                  <c:v>2.843</c:v>
                </c:pt>
              </c:numCache>
            </c:numRef>
          </c:val>
          <c:extLst>
            <c:ext xmlns:c16="http://schemas.microsoft.com/office/drawing/2014/chart" uri="{C3380CC4-5D6E-409C-BE32-E72D297353CC}">
              <c16:uniqueId val="{00000000-0923-4E56-B790-D803F9FB69B2}"/>
            </c:ext>
          </c:extLst>
        </c:ser>
        <c:dLbls>
          <c:showLegendKey val="0"/>
          <c:showVal val="0"/>
          <c:showCatName val="0"/>
          <c:showSerName val="0"/>
          <c:showPercent val="0"/>
          <c:showBubbleSize val="0"/>
        </c:dLbls>
        <c:gapWidth val="219"/>
        <c:overlap val="-27"/>
        <c:axId val="662273904"/>
        <c:axId val="662271664"/>
      </c:barChart>
      <c:lineChart>
        <c:grouping val="standard"/>
        <c:varyColors val="0"/>
        <c:ser>
          <c:idx val="1"/>
          <c:order val="1"/>
          <c:tx>
            <c:strRef>
              <c:f>Walking!$N$15</c:f>
              <c:strCache>
                <c:ptCount val="1"/>
                <c:pt idx="0">
                  <c:v>England Average</c:v>
                </c:pt>
              </c:strCache>
            </c:strRef>
          </c:tx>
          <c:spPr>
            <a:ln w="38100" cap="rnd">
              <a:solidFill>
                <a:schemeClr val="accent1"/>
              </a:solidFill>
              <a:round/>
            </a:ln>
            <a:effectLst/>
          </c:spPr>
          <c:marker>
            <c:symbol val="none"/>
          </c:marker>
          <c:cat>
            <c:strRef>
              <c:f>Walking!$L$16:$L$18</c:f>
              <c:strCache>
                <c:ptCount val="3"/>
                <c:pt idx="0">
                  <c:v>Blackpool</c:v>
                </c:pt>
                <c:pt idx="1">
                  <c:v>Wyre</c:v>
                </c:pt>
                <c:pt idx="2">
                  <c:v>Fylde</c:v>
                </c:pt>
              </c:strCache>
            </c:strRef>
          </c:cat>
          <c:val>
            <c:numRef>
              <c:f>Walking!$N$16:$N$18</c:f>
              <c:numCache>
                <c:formatCode>0</c:formatCode>
                <c:ptCount val="3"/>
                <c:pt idx="0">
                  <c:v>3.0980516055962601</c:v>
                </c:pt>
                <c:pt idx="1">
                  <c:v>3.0980516055962601</c:v>
                </c:pt>
                <c:pt idx="2">
                  <c:v>3.0980516055962601</c:v>
                </c:pt>
              </c:numCache>
            </c:numRef>
          </c:val>
          <c:smooth val="0"/>
          <c:extLst>
            <c:ext xmlns:c16="http://schemas.microsoft.com/office/drawing/2014/chart" uri="{C3380CC4-5D6E-409C-BE32-E72D297353CC}">
              <c16:uniqueId val="{00000001-0923-4E56-B790-D803F9FB69B2}"/>
            </c:ext>
          </c:extLst>
        </c:ser>
        <c:dLbls>
          <c:showLegendKey val="0"/>
          <c:showVal val="0"/>
          <c:showCatName val="0"/>
          <c:showSerName val="0"/>
          <c:showPercent val="0"/>
          <c:showBubbleSize val="0"/>
        </c:dLbls>
        <c:marker val="1"/>
        <c:smooth val="0"/>
        <c:axId val="662273904"/>
        <c:axId val="662271664"/>
      </c:lineChart>
      <c:catAx>
        <c:axId val="66227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2271664"/>
        <c:crosses val="autoZero"/>
        <c:auto val="1"/>
        <c:lblAlgn val="ctr"/>
        <c:lblOffset val="100"/>
        <c:noMultiLvlLbl val="0"/>
      </c:catAx>
      <c:valAx>
        <c:axId val="66227166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a:p>
                <a:pPr>
                  <a:defRPr sz="1600"/>
                </a:pP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2273904"/>
        <c:crosses val="autoZero"/>
        <c:crossBetween val="between"/>
        <c:majorUnit val="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Blackpool!$E$1</c:f>
              <c:strCache>
                <c:ptCount val="1"/>
                <c:pt idx="0">
                  <c:v>Value</c:v>
                </c:pt>
              </c:strCache>
            </c:strRef>
          </c:tx>
          <c:spPr>
            <a:solidFill>
              <a:schemeClr val="accent6">
                <a:shade val="76000"/>
              </a:schemeClr>
            </a:solidFill>
            <a:ln>
              <a:noFill/>
            </a:ln>
            <a:effectLst/>
          </c:spPr>
          <c:invertIfNegative val="0"/>
          <c:cat>
            <c:strRef>
              <c:f>Blackpool!$D$2:$D$23</c:f>
              <c:strCache>
                <c:ptCount val="22"/>
                <c:pt idx="0">
                  <c:v>Stanley</c:v>
                </c:pt>
                <c:pt idx="1">
                  <c:v>Greenlands</c:v>
                </c:pt>
                <c:pt idx="2">
                  <c:v>Norbreck</c:v>
                </c:pt>
                <c:pt idx="3">
                  <c:v>Marton</c:v>
                </c:pt>
                <c:pt idx="4">
                  <c:v>Anchorsholme</c:v>
                </c:pt>
                <c:pt idx="5">
                  <c:v>Hawes Side</c:v>
                </c:pt>
                <c:pt idx="6">
                  <c:v>Highfield</c:v>
                </c:pt>
                <c:pt idx="7">
                  <c:v>Bispham</c:v>
                </c:pt>
                <c:pt idx="8">
                  <c:v>Squires Gate</c:v>
                </c:pt>
                <c:pt idx="9">
                  <c:v>Ingthorpe</c:v>
                </c:pt>
                <c:pt idx="10">
                  <c:v>Brunswick</c:v>
                </c:pt>
                <c:pt idx="11">
                  <c:v>Blackpool</c:v>
                </c:pt>
                <c:pt idx="12">
                  <c:v>Warbreck</c:v>
                </c:pt>
                <c:pt idx="13">
                  <c:v>Victoria</c:v>
                </c:pt>
                <c:pt idx="14">
                  <c:v>Clifton</c:v>
                </c:pt>
                <c:pt idx="15">
                  <c:v>Layton</c:v>
                </c:pt>
                <c:pt idx="16">
                  <c:v>Tyldesley</c:v>
                </c:pt>
                <c:pt idx="17">
                  <c:v>Talbot</c:v>
                </c:pt>
                <c:pt idx="18">
                  <c:v>Park</c:v>
                </c:pt>
                <c:pt idx="19">
                  <c:v>Waterloo</c:v>
                </c:pt>
                <c:pt idx="20">
                  <c:v>Bloomfield</c:v>
                </c:pt>
                <c:pt idx="21">
                  <c:v>Claremont</c:v>
                </c:pt>
              </c:strCache>
            </c:strRef>
          </c:cat>
          <c:val>
            <c:numRef>
              <c:f>Blackpool!$E$2:$E$23</c:f>
              <c:numCache>
                <c:formatCode>0</c:formatCode>
                <c:ptCount val="22"/>
                <c:pt idx="0">
                  <c:v>83.028999999999996</c:v>
                </c:pt>
                <c:pt idx="1">
                  <c:v>82.578699999999998</c:v>
                </c:pt>
                <c:pt idx="2">
                  <c:v>82.348500000000001</c:v>
                </c:pt>
                <c:pt idx="3">
                  <c:v>82.223200000000006</c:v>
                </c:pt>
                <c:pt idx="4">
                  <c:v>81.630200000000002</c:v>
                </c:pt>
                <c:pt idx="5">
                  <c:v>81.592699999999994</c:v>
                </c:pt>
                <c:pt idx="6">
                  <c:v>81.096500000000006</c:v>
                </c:pt>
                <c:pt idx="7">
                  <c:v>80.760900000000007</c:v>
                </c:pt>
                <c:pt idx="8">
                  <c:v>80.455299999999994</c:v>
                </c:pt>
                <c:pt idx="9">
                  <c:v>80.097200000000001</c:v>
                </c:pt>
                <c:pt idx="10">
                  <c:v>79.890699999999995</c:v>
                </c:pt>
                <c:pt idx="11">
                  <c:v>79.533515930322494</c:v>
                </c:pt>
                <c:pt idx="12">
                  <c:v>79.319199999999995</c:v>
                </c:pt>
                <c:pt idx="13">
                  <c:v>79.120699999999999</c:v>
                </c:pt>
                <c:pt idx="14">
                  <c:v>79.001300000000001</c:v>
                </c:pt>
                <c:pt idx="15">
                  <c:v>78.947000000000003</c:v>
                </c:pt>
                <c:pt idx="16">
                  <c:v>78.620599999999996</c:v>
                </c:pt>
                <c:pt idx="17">
                  <c:v>78.011399999999995</c:v>
                </c:pt>
                <c:pt idx="18">
                  <c:v>77.2346</c:v>
                </c:pt>
                <c:pt idx="19">
                  <c:v>76.7911</c:v>
                </c:pt>
                <c:pt idx="20">
                  <c:v>76.717799999999997</c:v>
                </c:pt>
                <c:pt idx="21">
                  <c:v>73.552999999999997</c:v>
                </c:pt>
              </c:numCache>
            </c:numRef>
          </c:val>
          <c:extLst>
            <c:ext xmlns:c16="http://schemas.microsoft.com/office/drawing/2014/chart" uri="{C3380CC4-5D6E-409C-BE32-E72D297353CC}">
              <c16:uniqueId val="{00000000-911C-48CD-9C61-5A8BEB22A2E4}"/>
            </c:ext>
          </c:extLst>
        </c:ser>
        <c:dLbls>
          <c:showLegendKey val="0"/>
          <c:showVal val="0"/>
          <c:showCatName val="0"/>
          <c:showSerName val="0"/>
          <c:showPercent val="0"/>
          <c:showBubbleSize val="0"/>
        </c:dLbls>
        <c:gapWidth val="219"/>
        <c:overlap val="-27"/>
        <c:axId val="387135391"/>
        <c:axId val="387134559"/>
      </c:barChart>
      <c:lineChart>
        <c:grouping val="standard"/>
        <c:varyColors val="0"/>
        <c:ser>
          <c:idx val="1"/>
          <c:order val="1"/>
          <c:tx>
            <c:strRef>
              <c:f>Blackpool!$F$1</c:f>
              <c:strCache>
                <c:ptCount val="1"/>
                <c:pt idx="0">
                  <c:v>England</c:v>
                </c:pt>
              </c:strCache>
            </c:strRef>
          </c:tx>
          <c:spPr>
            <a:ln w="38100" cap="rnd">
              <a:solidFill>
                <a:schemeClr val="accent1"/>
              </a:solidFill>
              <a:round/>
            </a:ln>
            <a:effectLst/>
          </c:spPr>
          <c:marker>
            <c:symbol val="none"/>
          </c:marker>
          <c:cat>
            <c:strRef>
              <c:f>Blackpool!$D$2:$D$23</c:f>
              <c:strCache>
                <c:ptCount val="22"/>
                <c:pt idx="0">
                  <c:v>Stanley</c:v>
                </c:pt>
                <c:pt idx="1">
                  <c:v>Greenlands</c:v>
                </c:pt>
                <c:pt idx="2">
                  <c:v>Norbreck</c:v>
                </c:pt>
                <c:pt idx="3">
                  <c:v>Marton</c:v>
                </c:pt>
                <c:pt idx="4">
                  <c:v>Anchorsholme</c:v>
                </c:pt>
                <c:pt idx="5">
                  <c:v>Hawes Side</c:v>
                </c:pt>
                <c:pt idx="6">
                  <c:v>Highfield</c:v>
                </c:pt>
                <c:pt idx="7">
                  <c:v>Bispham</c:v>
                </c:pt>
                <c:pt idx="8">
                  <c:v>Squires Gate</c:v>
                </c:pt>
                <c:pt idx="9">
                  <c:v>Ingthorpe</c:v>
                </c:pt>
                <c:pt idx="10">
                  <c:v>Brunswick</c:v>
                </c:pt>
                <c:pt idx="11">
                  <c:v>Blackpool</c:v>
                </c:pt>
                <c:pt idx="12">
                  <c:v>Warbreck</c:v>
                </c:pt>
                <c:pt idx="13">
                  <c:v>Victoria</c:v>
                </c:pt>
                <c:pt idx="14">
                  <c:v>Clifton</c:v>
                </c:pt>
                <c:pt idx="15">
                  <c:v>Layton</c:v>
                </c:pt>
                <c:pt idx="16">
                  <c:v>Tyldesley</c:v>
                </c:pt>
                <c:pt idx="17">
                  <c:v>Talbot</c:v>
                </c:pt>
                <c:pt idx="18">
                  <c:v>Park</c:v>
                </c:pt>
                <c:pt idx="19">
                  <c:v>Waterloo</c:v>
                </c:pt>
                <c:pt idx="20">
                  <c:v>Bloomfield</c:v>
                </c:pt>
                <c:pt idx="21">
                  <c:v>Claremont</c:v>
                </c:pt>
              </c:strCache>
            </c:strRef>
          </c:cat>
          <c:val>
            <c:numRef>
              <c:f>Blackpool!$F$2:$F$23</c:f>
              <c:numCache>
                <c:formatCode>0</c:formatCode>
                <c:ptCount val="22"/>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pt idx="19">
                  <c:v>83.249040210000004</c:v>
                </c:pt>
                <c:pt idx="20">
                  <c:v>83.249040210000004</c:v>
                </c:pt>
                <c:pt idx="21">
                  <c:v>83.249040210000004</c:v>
                </c:pt>
              </c:numCache>
            </c:numRef>
          </c:val>
          <c:smooth val="0"/>
          <c:extLst>
            <c:ext xmlns:c16="http://schemas.microsoft.com/office/drawing/2014/chart" uri="{C3380CC4-5D6E-409C-BE32-E72D297353CC}">
              <c16:uniqueId val="{00000001-911C-48CD-9C61-5A8BEB22A2E4}"/>
            </c:ext>
          </c:extLst>
        </c:ser>
        <c:dLbls>
          <c:showLegendKey val="0"/>
          <c:showVal val="0"/>
          <c:showCatName val="0"/>
          <c:showSerName val="0"/>
          <c:showPercent val="0"/>
          <c:showBubbleSize val="0"/>
        </c:dLbls>
        <c:marker val="1"/>
        <c:smooth val="0"/>
        <c:axId val="387135391"/>
        <c:axId val="387134559"/>
      </c:lineChart>
      <c:catAx>
        <c:axId val="38713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7134559"/>
        <c:crosses val="autoZero"/>
        <c:auto val="1"/>
        <c:lblAlgn val="ctr"/>
        <c:lblOffset val="100"/>
        <c:noMultiLvlLbl val="0"/>
      </c:catAx>
      <c:valAx>
        <c:axId val="387134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713539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Male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Fylde!$B$1</c:f>
              <c:strCache>
                <c:ptCount val="1"/>
                <c:pt idx="0">
                  <c:v>Value</c:v>
                </c:pt>
              </c:strCache>
            </c:strRef>
          </c:tx>
          <c:spPr>
            <a:solidFill>
              <a:schemeClr val="accent6">
                <a:shade val="76000"/>
              </a:schemeClr>
            </a:solidFill>
            <a:ln>
              <a:noFill/>
            </a:ln>
            <a:effectLst/>
          </c:spPr>
          <c:invertIfNegative val="0"/>
          <c:cat>
            <c:strRef>
              <c:f>Fylde!$A$2:$A$23</c:f>
              <c:strCache>
                <c:ptCount val="22"/>
                <c:pt idx="0">
                  <c:v>St Johns</c:v>
                </c:pt>
                <c:pt idx="1">
                  <c:v>Park</c:v>
                </c:pt>
                <c:pt idx="2">
                  <c:v>Clifton</c:v>
                </c:pt>
                <c:pt idx="3">
                  <c:v>Kirkham North</c:v>
                </c:pt>
                <c:pt idx="4">
                  <c:v>Newton and Treales</c:v>
                </c:pt>
                <c:pt idx="5">
                  <c:v>Warton and Westby</c:v>
                </c:pt>
                <c:pt idx="6">
                  <c:v>Heyhouses</c:v>
                </c:pt>
                <c:pt idx="7">
                  <c:v>Freckleton West</c:v>
                </c:pt>
                <c:pt idx="8">
                  <c:v>Freckleton East</c:v>
                </c:pt>
                <c:pt idx="9">
                  <c:v>Fylde</c:v>
                </c:pt>
                <c:pt idx="10">
                  <c:v>Kilnhouse</c:v>
                </c:pt>
                <c:pt idx="11">
                  <c:v>Ashton</c:v>
                </c:pt>
                <c:pt idx="12">
                  <c:v>Staining and Weeton</c:v>
                </c:pt>
                <c:pt idx="13">
                  <c:v>Ansdell</c:v>
                </c:pt>
                <c:pt idx="14">
                  <c:v>St Leonards</c:v>
                </c:pt>
                <c:pt idx="15">
                  <c:v>Medlar-with-Wesham</c:v>
                </c:pt>
                <c:pt idx="16">
                  <c:v>Kirkham South</c:v>
                </c:pt>
                <c:pt idx="17">
                  <c:v>Central</c:v>
                </c:pt>
                <c:pt idx="18">
                  <c:v>Fairhaven</c:v>
                </c:pt>
                <c:pt idx="19">
                  <c:v>Elswick and Little Eccleston*</c:v>
                </c:pt>
                <c:pt idx="20">
                  <c:v>Ribby-with-Wrea*</c:v>
                </c:pt>
                <c:pt idx="21">
                  <c:v>Singleton and Greenhalgh*</c:v>
                </c:pt>
              </c:strCache>
            </c:strRef>
          </c:cat>
          <c:val>
            <c:numRef>
              <c:f>Fylde!$B$2:$B$23</c:f>
              <c:numCache>
                <c:formatCode>0</c:formatCode>
                <c:ptCount val="22"/>
                <c:pt idx="0">
                  <c:v>83.983699999999999</c:v>
                </c:pt>
                <c:pt idx="1">
                  <c:v>83.218800000000002</c:v>
                </c:pt>
                <c:pt idx="2">
                  <c:v>82.186700000000002</c:v>
                </c:pt>
                <c:pt idx="3">
                  <c:v>81.831699999999998</c:v>
                </c:pt>
                <c:pt idx="4">
                  <c:v>81.807900000000004</c:v>
                </c:pt>
                <c:pt idx="5">
                  <c:v>80.4636</c:v>
                </c:pt>
                <c:pt idx="6">
                  <c:v>79.978999999999999</c:v>
                </c:pt>
                <c:pt idx="7">
                  <c:v>79.834100000000007</c:v>
                </c:pt>
                <c:pt idx="8">
                  <c:v>79.608900000000006</c:v>
                </c:pt>
                <c:pt idx="9">
                  <c:v>79.402621031489801</c:v>
                </c:pt>
                <c:pt idx="10">
                  <c:v>78.809600000000003</c:v>
                </c:pt>
                <c:pt idx="11">
                  <c:v>78.510800000000003</c:v>
                </c:pt>
                <c:pt idx="12">
                  <c:v>77.993099999999998</c:v>
                </c:pt>
                <c:pt idx="13">
                  <c:v>77.918700000000001</c:v>
                </c:pt>
                <c:pt idx="14">
                  <c:v>77.905000000000001</c:v>
                </c:pt>
                <c:pt idx="15">
                  <c:v>77.4178</c:v>
                </c:pt>
                <c:pt idx="16">
                  <c:v>76.204300000000003</c:v>
                </c:pt>
                <c:pt idx="17">
                  <c:v>75.065799999999996</c:v>
                </c:pt>
                <c:pt idx="18">
                  <c:v>74.874799999999993</c:v>
                </c:pt>
              </c:numCache>
            </c:numRef>
          </c:val>
          <c:extLst>
            <c:ext xmlns:c16="http://schemas.microsoft.com/office/drawing/2014/chart" uri="{C3380CC4-5D6E-409C-BE32-E72D297353CC}">
              <c16:uniqueId val="{00000000-B0E6-4BDC-807B-BC8479705CB9}"/>
            </c:ext>
          </c:extLst>
        </c:ser>
        <c:dLbls>
          <c:showLegendKey val="0"/>
          <c:showVal val="0"/>
          <c:showCatName val="0"/>
          <c:showSerName val="0"/>
          <c:showPercent val="0"/>
          <c:showBubbleSize val="0"/>
        </c:dLbls>
        <c:gapWidth val="219"/>
        <c:overlap val="-27"/>
        <c:axId val="114875919"/>
        <c:axId val="114876751"/>
      </c:barChart>
      <c:lineChart>
        <c:grouping val="standard"/>
        <c:varyColors val="0"/>
        <c:ser>
          <c:idx val="1"/>
          <c:order val="1"/>
          <c:tx>
            <c:strRef>
              <c:f>Fylde!$C$1</c:f>
              <c:strCache>
                <c:ptCount val="1"/>
                <c:pt idx="0">
                  <c:v>England</c:v>
                </c:pt>
              </c:strCache>
            </c:strRef>
          </c:tx>
          <c:spPr>
            <a:ln w="28575" cap="rnd">
              <a:solidFill>
                <a:schemeClr val="accent6">
                  <a:tint val="77000"/>
                </a:schemeClr>
              </a:solidFill>
              <a:round/>
            </a:ln>
            <a:effectLst/>
          </c:spPr>
          <c:marker>
            <c:symbol val="none"/>
          </c:marker>
          <c:cat>
            <c:strRef>
              <c:f>Fylde!$A$2:$A$23</c:f>
              <c:strCache>
                <c:ptCount val="22"/>
                <c:pt idx="0">
                  <c:v>St Johns</c:v>
                </c:pt>
                <c:pt idx="1">
                  <c:v>Park</c:v>
                </c:pt>
                <c:pt idx="2">
                  <c:v>Clifton</c:v>
                </c:pt>
                <c:pt idx="3">
                  <c:v>Kirkham North</c:v>
                </c:pt>
                <c:pt idx="4">
                  <c:v>Newton and Treales</c:v>
                </c:pt>
                <c:pt idx="5">
                  <c:v>Warton and Westby</c:v>
                </c:pt>
                <c:pt idx="6">
                  <c:v>Heyhouses</c:v>
                </c:pt>
                <c:pt idx="7">
                  <c:v>Freckleton West</c:v>
                </c:pt>
                <c:pt idx="8">
                  <c:v>Freckleton East</c:v>
                </c:pt>
                <c:pt idx="9">
                  <c:v>Fylde</c:v>
                </c:pt>
                <c:pt idx="10">
                  <c:v>Kilnhouse</c:v>
                </c:pt>
                <c:pt idx="11">
                  <c:v>Ashton</c:v>
                </c:pt>
                <c:pt idx="12">
                  <c:v>Staining and Weeton</c:v>
                </c:pt>
                <c:pt idx="13">
                  <c:v>Ansdell</c:v>
                </c:pt>
                <c:pt idx="14">
                  <c:v>St Leonards</c:v>
                </c:pt>
                <c:pt idx="15">
                  <c:v>Medlar-with-Wesham</c:v>
                </c:pt>
                <c:pt idx="16">
                  <c:v>Kirkham South</c:v>
                </c:pt>
                <c:pt idx="17">
                  <c:v>Central</c:v>
                </c:pt>
                <c:pt idx="18">
                  <c:v>Fairhaven</c:v>
                </c:pt>
                <c:pt idx="19">
                  <c:v>Elswick and Little Eccleston*</c:v>
                </c:pt>
                <c:pt idx="20">
                  <c:v>Ribby-with-Wrea*</c:v>
                </c:pt>
                <c:pt idx="21">
                  <c:v>Singleton and Greenhalgh*</c:v>
                </c:pt>
              </c:strCache>
            </c:strRef>
          </c:cat>
          <c:val>
            <c:numRef>
              <c:f>Fylde!$C$2:$C$23</c:f>
              <c:numCache>
                <c:formatCode>0</c:formatCode>
                <c:ptCount val="22"/>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pt idx="21">
                  <c:v>79.657066439999994</c:v>
                </c:pt>
              </c:numCache>
            </c:numRef>
          </c:val>
          <c:smooth val="0"/>
          <c:extLst>
            <c:ext xmlns:c16="http://schemas.microsoft.com/office/drawing/2014/chart" uri="{C3380CC4-5D6E-409C-BE32-E72D297353CC}">
              <c16:uniqueId val="{00000001-B0E6-4BDC-807B-BC8479705CB9}"/>
            </c:ext>
          </c:extLst>
        </c:ser>
        <c:dLbls>
          <c:showLegendKey val="0"/>
          <c:showVal val="0"/>
          <c:showCatName val="0"/>
          <c:showSerName val="0"/>
          <c:showPercent val="0"/>
          <c:showBubbleSize val="0"/>
        </c:dLbls>
        <c:marker val="1"/>
        <c:smooth val="0"/>
        <c:axId val="114875919"/>
        <c:axId val="114876751"/>
      </c:lineChart>
      <c:catAx>
        <c:axId val="11487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876751"/>
        <c:crosses val="autoZero"/>
        <c:auto val="1"/>
        <c:lblAlgn val="ctr"/>
        <c:lblOffset val="100"/>
        <c:noMultiLvlLbl val="0"/>
      </c:catAx>
      <c:valAx>
        <c:axId val="114876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87591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Female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Fylde!$E$1</c:f>
              <c:strCache>
                <c:ptCount val="1"/>
                <c:pt idx="0">
                  <c:v>Value</c:v>
                </c:pt>
              </c:strCache>
            </c:strRef>
          </c:tx>
          <c:spPr>
            <a:solidFill>
              <a:schemeClr val="accent6">
                <a:shade val="76000"/>
              </a:schemeClr>
            </a:solidFill>
            <a:ln>
              <a:noFill/>
            </a:ln>
            <a:effectLst/>
          </c:spPr>
          <c:invertIfNegative val="0"/>
          <c:cat>
            <c:strRef>
              <c:f>Fylde!$D$2:$D$23</c:f>
              <c:strCache>
                <c:ptCount val="22"/>
                <c:pt idx="0">
                  <c:v>St Johns</c:v>
                </c:pt>
                <c:pt idx="1">
                  <c:v>Park</c:v>
                </c:pt>
                <c:pt idx="2">
                  <c:v>Newton and Treales</c:v>
                </c:pt>
                <c:pt idx="3">
                  <c:v>Kilnhouse</c:v>
                </c:pt>
                <c:pt idx="4">
                  <c:v>Freckleton East</c:v>
                </c:pt>
                <c:pt idx="5">
                  <c:v>Ansdell</c:v>
                </c:pt>
                <c:pt idx="6">
                  <c:v>Clifton</c:v>
                </c:pt>
                <c:pt idx="7">
                  <c:v>Heyhouses</c:v>
                </c:pt>
                <c:pt idx="8">
                  <c:v>Warton and Westby</c:v>
                </c:pt>
                <c:pt idx="9">
                  <c:v>Fylde</c:v>
                </c:pt>
                <c:pt idx="10">
                  <c:v>Staining and Weeton</c:v>
                </c:pt>
                <c:pt idx="11">
                  <c:v>Medlar-with-Wesham</c:v>
                </c:pt>
                <c:pt idx="12">
                  <c:v>St Leonards</c:v>
                </c:pt>
                <c:pt idx="13">
                  <c:v>Freckleton West</c:v>
                </c:pt>
                <c:pt idx="14">
                  <c:v>Ashton</c:v>
                </c:pt>
                <c:pt idx="15">
                  <c:v>Kirkham North</c:v>
                </c:pt>
                <c:pt idx="16">
                  <c:v>Fairhaven</c:v>
                </c:pt>
                <c:pt idx="17">
                  <c:v>Central</c:v>
                </c:pt>
                <c:pt idx="18">
                  <c:v>Kirkham South</c:v>
                </c:pt>
                <c:pt idx="19">
                  <c:v>Elswick and Little Eccleston*</c:v>
                </c:pt>
                <c:pt idx="20">
                  <c:v>Ribby-with-Wrea*</c:v>
                </c:pt>
                <c:pt idx="21">
                  <c:v>Singleton and Greenhalgh*</c:v>
                </c:pt>
              </c:strCache>
            </c:strRef>
          </c:cat>
          <c:val>
            <c:numRef>
              <c:f>Fylde!$E$2:$E$23</c:f>
              <c:numCache>
                <c:formatCode>0</c:formatCode>
                <c:ptCount val="22"/>
                <c:pt idx="0">
                  <c:v>85.136300000000006</c:v>
                </c:pt>
                <c:pt idx="1">
                  <c:v>84.882800000000003</c:v>
                </c:pt>
                <c:pt idx="2">
                  <c:v>84.639099999999999</c:v>
                </c:pt>
                <c:pt idx="3">
                  <c:v>84.532300000000006</c:v>
                </c:pt>
                <c:pt idx="4">
                  <c:v>84.233999999999995</c:v>
                </c:pt>
                <c:pt idx="5">
                  <c:v>83.673299999999998</c:v>
                </c:pt>
                <c:pt idx="6">
                  <c:v>83.3018</c:v>
                </c:pt>
                <c:pt idx="7">
                  <c:v>83.203900000000004</c:v>
                </c:pt>
                <c:pt idx="8">
                  <c:v>83.180199999999999</c:v>
                </c:pt>
                <c:pt idx="9">
                  <c:v>82.872614331396903</c:v>
                </c:pt>
                <c:pt idx="10">
                  <c:v>82.551599999999993</c:v>
                </c:pt>
                <c:pt idx="11">
                  <c:v>82.385099999999994</c:v>
                </c:pt>
                <c:pt idx="12">
                  <c:v>82.375799999999998</c:v>
                </c:pt>
                <c:pt idx="13">
                  <c:v>82.115200000000002</c:v>
                </c:pt>
                <c:pt idx="14">
                  <c:v>81.945499999999996</c:v>
                </c:pt>
                <c:pt idx="15">
                  <c:v>81.160200000000003</c:v>
                </c:pt>
                <c:pt idx="16">
                  <c:v>80.939099999999996</c:v>
                </c:pt>
                <c:pt idx="17">
                  <c:v>80.771600000000007</c:v>
                </c:pt>
                <c:pt idx="18">
                  <c:v>80.760400000000004</c:v>
                </c:pt>
              </c:numCache>
            </c:numRef>
          </c:val>
          <c:extLst>
            <c:ext xmlns:c16="http://schemas.microsoft.com/office/drawing/2014/chart" uri="{C3380CC4-5D6E-409C-BE32-E72D297353CC}">
              <c16:uniqueId val="{00000000-4BE4-4C15-BE6D-46CD5616EA9D}"/>
            </c:ext>
          </c:extLst>
        </c:ser>
        <c:dLbls>
          <c:showLegendKey val="0"/>
          <c:showVal val="0"/>
          <c:showCatName val="0"/>
          <c:showSerName val="0"/>
          <c:showPercent val="0"/>
          <c:showBubbleSize val="0"/>
        </c:dLbls>
        <c:gapWidth val="219"/>
        <c:overlap val="-27"/>
        <c:axId val="119677167"/>
        <c:axId val="119674671"/>
      </c:barChart>
      <c:lineChart>
        <c:grouping val="standard"/>
        <c:varyColors val="0"/>
        <c:ser>
          <c:idx val="1"/>
          <c:order val="1"/>
          <c:tx>
            <c:strRef>
              <c:f>Fylde!$F$1</c:f>
              <c:strCache>
                <c:ptCount val="1"/>
                <c:pt idx="0">
                  <c:v>England</c:v>
                </c:pt>
              </c:strCache>
            </c:strRef>
          </c:tx>
          <c:spPr>
            <a:ln w="38100" cap="rnd">
              <a:solidFill>
                <a:schemeClr val="accent1"/>
              </a:solidFill>
              <a:round/>
            </a:ln>
            <a:effectLst/>
          </c:spPr>
          <c:marker>
            <c:symbol val="none"/>
          </c:marker>
          <c:cat>
            <c:strRef>
              <c:f>Fylde!$D$2:$D$23</c:f>
              <c:strCache>
                <c:ptCount val="22"/>
                <c:pt idx="0">
                  <c:v>St Johns</c:v>
                </c:pt>
                <c:pt idx="1">
                  <c:v>Park</c:v>
                </c:pt>
                <c:pt idx="2">
                  <c:v>Newton and Treales</c:v>
                </c:pt>
                <c:pt idx="3">
                  <c:v>Kilnhouse</c:v>
                </c:pt>
                <c:pt idx="4">
                  <c:v>Freckleton East</c:v>
                </c:pt>
                <c:pt idx="5">
                  <c:v>Ansdell</c:v>
                </c:pt>
                <c:pt idx="6">
                  <c:v>Clifton</c:v>
                </c:pt>
                <c:pt idx="7">
                  <c:v>Heyhouses</c:v>
                </c:pt>
                <c:pt idx="8">
                  <c:v>Warton and Westby</c:v>
                </c:pt>
                <c:pt idx="9">
                  <c:v>Fylde</c:v>
                </c:pt>
                <c:pt idx="10">
                  <c:v>Staining and Weeton</c:v>
                </c:pt>
                <c:pt idx="11">
                  <c:v>Medlar-with-Wesham</c:v>
                </c:pt>
                <c:pt idx="12">
                  <c:v>St Leonards</c:v>
                </c:pt>
                <c:pt idx="13">
                  <c:v>Freckleton West</c:v>
                </c:pt>
                <c:pt idx="14">
                  <c:v>Ashton</c:v>
                </c:pt>
                <c:pt idx="15">
                  <c:v>Kirkham North</c:v>
                </c:pt>
                <c:pt idx="16">
                  <c:v>Fairhaven</c:v>
                </c:pt>
                <c:pt idx="17">
                  <c:v>Central</c:v>
                </c:pt>
                <c:pt idx="18">
                  <c:v>Kirkham South</c:v>
                </c:pt>
                <c:pt idx="19">
                  <c:v>Elswick and Little Eccleston*</c:v>
                </c:pt>
                <c:pt idx="20">
                  <c:v>Ribby-with-Wrea*</c:v>
                </c:pt>
                <c:pt idx="21">
                  <c:v>Singleton and Greenhalgh*</c:v>
                </c:pt>
              </c:strCache>
            </c:strRef>
          </c:cat>
          <c:val>
            <c:numRef>
              <c:f>Fylde!$F$2:$F$23</c:f>
              <c:numCache>
                <c:formatCode>0</c:formatCode>
                <c:ptCount val="22"/>
                <c:pt idx="0">
                  <c:v>82.872614331396903</c:v>
                </c:pt>
                <c:pt idx="1">
                  <c:v>82.872614331396903</c:v>
                </c:pt>
                <c:pt idx="2">
                  <c:v>82.872614331396903</c:v>
                </c:pt>
                <c:pt idx="3">
                  <c:v>82.872614331396903</c:v>
                </c:pt>
                <c:pt idx="4">
                  <c:v>82.872614331396903</c:v>
                </c:pt>
                <c:pt idx="5">
                  <c:v>82.872614331396903</c:v>
                </c:pt>
                <c:pt idx="6">
                  <c:v>82.872614331396903</c:v>
                </c:pt>
                <c:pt idx="7">
                  <c:v>82.872614331396903</c:v>
                </c:pt>
                <c:pt idx="8">
                  <c:v>82.872614331396903</c:v>
                </c:pt>
                <c:pt idx="9">
                  <c:v>82.872614331396903</c:v>
                </c:pt>
                <c:pt idx="10">
                  <c:v>82.872614331396903</c:v>
                </c:pt>
                <c:pt idx="11">
                  <c:v>82.872614331396903</c:v>
                </c:pt>
                <c:pt idx="12">
                  <c:v>82.872614331396903</c:v>
                </c:pt>
                <c:pt idx="13">
                  <c:v>82.872614331396903</c:v>
                </c:pt>
                <c:pt idx="14">
                  <c:v>82.872614331396903</c:v>
                </c:pt>
                <c:pt idx="15">
                  <c:v>82.872614331396903</c:v>
                </c:pt>
                <c:pt idx="16">
                  <c:v>82.872614331396903</c:v>
                </c:pt>
                <c:pt idx="17">
                  <c:v>82.872614331396903</c:v>
                </c:pt>
                <c:pt idx="18">
                  <c:v>82.872614331396903</c:v>
                </c:pt>
                <c:pt idx="19">
                  <c:v>82.872614331396903</c:v>
                </c:pt>
                <c:pt idx="20">
                  <c:v>82.872614331396903</c:v>
                </c:pt>
                <c:pt idx="21">
                  <c:v>82.872614331396903</c:v>
                </c:pt>
              </c:numCache>
            </c:numRef>
          </c:val>
          <c:smooth val="0"/>
          <c:extLst>
            <c:ext xmlns:c16="http://schemas.microsoft.com/office/drawing/2014/chart" uri="{C3380CC4-5D6E-409C-BE32-E72D297353CC}">
              <c16:uniqueId val="{00000001-4BE4-4C15-BE6D-46CD5616EA9D}"/>
            </c:ext>
          </c:extLst>
        </c:ser>
        <c:dLbls>
          <c:showLegendKey val="0"/>
          <c:showVal val="0"/>
          <c:showCatName val="0"/>
          <c:showSerName val="0"/>
          <c:showPercent val="0"/>
          <c:showBubbleSize val="0"/>
        </c:dLbls>
        <c:marker val="1"/>
        <c:smooth val="0"/>
        <c:axId val="119677167"/>
        <c:axId val="119674671"/>
      </c:lineChart>
      <c:catAx>
        <c:axId val="11967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674671"/>
        <c:crosses val="autoZero"/>
        <c:auto val="1"/>
        <c:lblAlgn val="ctr"/>
        <c:lblOffset val="100"/>
        <c:noMultiLvlLbl val="0"/>
      </c:catAx>
      <c:valAx>
        <c:axId val="119674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67716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Wyre!$B$1</c:f>
              <c:strCache>
                <c:ptCount val="1"/>
                <c:pt idx="0">
                  <c:v>Value</c:v>
                </c:pt>
              </c:strCache>
            </c:strRef>
          </c:tx>
          <c:spPr>
            <a:solidFill>
              <a:schemeClr val="accent6">
                <a:shade val="76000"/>
              </a:schemeClr>
            </a:solidFill>
            <a:ln>
              <a:noFill/>
            </a:ln>
            <a:effectLst/>
          </c:spPr>
          <c:invertIfNegative val="0"/>
          <c:cat>
            <c:strRef>
              <c:f>Wyre!$A$2:$A$26</c:f>
              <c:strCache>
                <c:ptCount val="25"/>
                <c:pt idx="0">
                  <c:v>Wyresdale</c:v>
                </c:pt>
                <c:pt idx="1">
                  <c:v>Tithebarn</c:v>
                </c:pt>
                <c:pt idx="2">
                  <c:v>Hardhorn with High Cross</c:v>
                </c:pt>
                <c:pt idx="3">
                  <c:v>Brock with Catterall</c:v>
                </c:pt>
                <c:pt idx="4">
                  <c:v>Victoria &amp; Norcross</c:v>
                </c:pt>
                <c:pt idx="5">
                  <c:v>Pilling</c:v>
                </c:pt>
                <c:pt idx="6">
                  <c:v>Stanah</c:v>
                </c:pt>
                <c:pt idx="7">
                  <c:v>Great Eccleston</c:v>
                </c:pt>
                <c:pt idx="8">
                  <c:v>Bourne</c:v>
                </c:pt>
                <c:pt idx="9">
                  <c:v>Cleveleys Park</c:v>
                </c:pt>
                <c:pt idx="10">
                  <c:v>Garstang</c:v>
                </c:pt>
                <c:pt idx="11">
                  <c:v>Carleton</c:v>
                </c:pt>
                <c:pt idx="12">
                  <c:v>Hambleton &amp; Stalmine</c:v>
                </c:pt>
                <c:pt idx="13">
                  <c:v>Preesall</c:v>
                </c:pt>
                <c:pt idx="14">
                  <c:v>Wyre</c:v>
                </c:pt>
                <c:pt idx="15">
                  <c:v>Breck</c:v>
                </c:pt>
                <c:pt idx="16">
                  <c:v>Marsh Mill</c:v>
                </c:pt>
                <c:pt idx="17">
                  <c:v>Mount</c:v>
                </c:pt>
                <c:pt idx="18">
                  <c:v>Warren</c:v>
                </c:pt>
                <c:pt idx="19">
                  <c:v>Calder</c:v>
                </c:pt>
                <c:pt idx="20">
                  <c:v>Rossall</c:v>
                </c:pt>
                <c:pt idx="21">
                  <c:v>Park</c:v>
                </c:pt>
                <c:pt idx="22">
                  <c:v>Jubilee</c:v>
                </c:pt>
                <c:pt idx="23">
                  <c:v>Pharos</c:v>
                </c:pt>
                <c:pt idx="24">
                  <c:v>Pheasant's Wood*</c:v>
                </c:pt>
              </c:strCache>
            </c:strRef>
          </c:cat>
          <c:val>
            <c:numRef>
              <c:f>Wyre!$B$2:$B$26</c:f>
              <c:numCache>
                <c:formatCode>0</c:formatCode>
                <c:ptCount val="25"/>
                <c:pt idx="0">
                  <c:v>83.711500000000001</c:v>
                </c:pt>
                <c:pt idx="1">
                  <c:v>83.046899999999994</c:v>
                </c:pt>
                <c:pt idx="2">
                  <c:v>82.928799999999995</c:v>
                </c:pt>
                <c:pt idx="3">
                  <c:v>82.334000000000003</c:v>
                </c:pt>
                <c:pt idx="4">
                  <c:v>81.714799999999997</c:v>
                </c:pt>
                <c:pt idx="5">
                  <c:v>81.1126</c:v>
                </c:pt>
                <c:pt idx="6">
                  <c:v>80.545500000000004</c:v>
                </c:pt>
                <c:pt idx="7">
                  <c:v>80.361699999999999</c:v>
                </c:pt>
                <c:pt idx="8">
                  <c:v>79.844200000000001</c:v>
                </c:pt>
                <c:pt idx="9">
                  <c:v>79.732399999999998</c:v>
                </c:pt>
                <c:pt idx="10">
                  <c:v>79.641099999999994</c:v>
                </c:pt>
                <c:pt idx="11">
                  <c:v>79.377899999999997</c:v>
                </c:pt>
                <c:pt idx="12">
                  <c:v>79.138199999999998</c:v>
                </c:pt>
                <c:pt idx="13">
                  <c:v>78.989000000000004</c:v>
                </c:pt>
                <c:pt idx="14">
                  <c:v>78.365208256648401</c:v>
                </c:pt>
                <c:pt idx="15">
                  <c:v>77.766199999999998</c:v>
                </c:pt>
                <c:pt idx="16">
                  <c:v>77.590800000000002</c:v>
                </c:pt>
                <c:pt idx="17">
                  <c:v>76.7624</c:v>
                </c:pt>
                <c:pt idx="18">
                  <c:v>76.275599999999997</c:v>
                </c:pt>
                <c:pt idx="19">
                  <c:v>75.535200000000003</c:v>
                </c:pt>
                <c:pt idx="20">
                  <c:v>74.828800000000001</c:v>
                </c:pt>
                <c:pt idx="21">
                  <c:v>73.620099999999994</c:v>
                </c:pt>
                <c:pt idx="22">
                  <c:v>73.235900000000001</c:v>
                </c:pt>
                <c:pt idx="23">
                  <c:v>71.145300000000006</c:v>
                </c:pt>
              </c:numCache>
            </c:numRef>
          </c:val>
          <c:extLst>
            <c:ext xmlns:c16="http://schemas.microsoft.com/office/drawing/2014/chart" uri="{C3380CC4-5D6E-409C-BE32-E72D297353CC}">
              <c16:uniqueId val="{00000000-8CF9-4FD0-844B-47824848ED5B}"/>
            </c:ext>
          </c:extLst>
        </c:ser>
        <c:dLbls>
          <c:showLegendKey val="0"/>
          <c:showVal val="0"/>
          <c:showCatName val="0"/>
          <c:showSerName val="0"/>
          <c:showPercent val="0"/>
          <c:showBubbleSize val="0"/>
        </c:dLbls>
        <c:gapWidth val="219"/>
        <c:overlap val="-27"/>
        <c:axId val="352433935"/>
        <c:axId val="352431023"/>
      </c:barChart>
      <c:lineChart>
        <c:grouping val="standard"/>
        <c:varyColors val="0"/>
        <c:ser>
          <c:idx val="1"/>
          <c:order val="1"/>
          <c:tx>
            <c:strRef>
              <c:f>Wyre!$C$1</c:f>
              <c:strCache>
                <c:ptCount val="1"/>
                <c:pt idx="0">
                  <c:v>England</c:v>
                </c:pt>
              </c:strCache>
            </c:strRef>
          </c:tx>
          <c:spPr>
            <a:ln w="38100" cap="rnd">
              <a:solidFill>
                <a:schemeClr val="accent1"/>
              </a:solidFill>
              <a:round/>
            </a:ln>
            <a:effectLst/>
          </c:spPr>
          <c:marker>
            <c:symbol val="none"/>
          </c:marker>
          <c:cat>
            <c:strRef>
              <c:f>Wyre!$A$2:$A$26</c:f>
              <c:strCache>
                <c:ptCount val="25"/>
                <c:pt idx="0">
                  <c:v>Wyresdale</c:v>
                </c:pt>
                <c:pt idx="1">
                  <c:v>Tithebarn</c:v>
                </c:pt>
                <c:pt idx="2">
                  <c:v>Hardhorn with High Cross</c:v>
                </c:pt>
                <c:pt idx="3">
                  <c:v>Brock with Catterall</c:v>
                </c:pt>
                <c:pt idx="4">
                  <c:v>Victoria &amp; Norcross</c:v>
                </c:pt>
                <c:pt idx="5">
                  <c:v>Pilling</c:v>
                </c:pt>
                <c:pt idx="6">
                  <c:v>Stanah</c:v>
                </c:pt>
                <c:pt idx="7">
                  <c:v>Great Eccleston</c:v>
                </c:pt>
                <c:pt idx="8">
                  <c:v>Bourne</c:v>
                </c:pt>
                <c:pt idx="9">
                  <c:v>Cleveleys Park</c:v>
                </c:pt>
                <c:pt idx="10">
                  <c:v>Garstang</c:v>
                </c:pt>
                <c:pt idx="11">
                  <c:v>Carleton</c:v>
                </c:pt>
                <c:pt idx="12">
                  <c:v>Hambleton &amp; Stalmine</c:v>
                </c:pt>
                <c:pt idx="13">
                  <c:v>Preesall</c:v>
                </c:pt>
                <c:pt idx="14">
                  <c:v>Wyre</c:v>
                </c:pt>
                <c:pt idx="15">
                  <c:v>Breck</c:v>
                </c:pt>
                <c:pt idx="16">
                  <c:v>Marsh Mill</c:v>
                </c:pt>
                <c:pt idx="17">
                  <c:v>Mount</c:v>
                </c:pt>
                <c:pt idx="18">
                  <c:v>Warren</c:v>
                </c:pt>
                <c:pt idx="19">
                  <c:v>Calder</c:v>
                </c:pt>
                <c:pt idx="20">
                  <c:v>Rossall</c:v>
                </c:pt>
                <c:pt idx="21">
                  <c:v>Park</c:v>
                </c:pt>
                <c:pt idx="22">
                  <c:v>Jubilee</c:v>
                </c:pt>
                <c:pt idx="23">
                  <c:v>Pharos</c:v>
                </c:pt>
                <c:pt idx="24">
                  <c:v>Pheasant's Wood*</c:v>
                </c:pt>
              </c:strCache>
            </c:strRef>
          </c:cat>
          <c:val>
            <c:numRef>
              <c:f>Wyre!$C$2:$C$26</c:f>
              <c:numCache>
                <c:formatCode>0</c:formatCode>
                <c:ptCount val="25"/>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pt idx="21">
                  <c:v>79.657066439999994</c:v>
                </c:pt>
                <c:pt idx="22">
                  <c:v>79.657066439999994</c:v>
                </c:pt>
                <c:pt idx="23">
                  <c:v>79.657066439999994</c:v>
                </c:pt>
                <c:pt idx="24">
                  <c:v>79.657066439999994</c:v>
                </c:pt>
              </c:numCache>
            </c:numRef>
          </c:val>
          <c:smooth val="0"/>
          <c:extLst>
            <c:ext xmlns:c16="http://schemas.microsoft.com/office/drawing/2014/chart" uri="{C3380CC4-5D6E-409C-BE32-E72D297353CC}">
              <c16:uniqueId val="{00000001-8CF9-4FD0-844B-47824848ED5B}"/>
            </c:ext>
          </c:extLst>
        </c:ser>
        <c:dLbls>
          <c:showLegendKey val="0"/>
          <c:showVal val="0"/>
          <c:showCatName val="0"/>
          <c:showSerName val="0"/>
          <c:showPercent val="0"/>
          <c:showBubbleSize val="0"/>
        </c:dLbls>
        <c:marker val="1"/>
        <c:smooth val="0"/>
        <c:axId val="352433935"/>
        <c:axId val="352431023"/>
      </c:lineChart>
      <c:catAx>
        <c:axId val="35243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31023"/>
        <c:crosses val="autoZero"/>
        <c:auto val="1"/>
        <c:lblAlgn val="ctr"/>
        <c:lblOffset val="100"/>
        <c:noMultiLvlLbl val="0"/>
      </c:catAx>
      <c:valAx>
        <c:axId val="352431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3393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9">
  <a:schemeClr val="accent6"/>
</cs:colorStyle>
</file>

<file path=ppt/charts/colors32.xml><?xml version="1.0" encoding="utf-8"?>
<cs:colorStyle xmlns:cs="http://schemas.microsoft.com/office/drawing/2012/chartStyle" xmlns:a="http://schemas.openxmlformats.org/drawingml/2006/main" meth="withinLinear" id="19">
  <a:schemeClr val="accent6"/>
</cs:colorStyle>
</file>

<file path=ppt/charts/colors33.xml><?xml version="1.0" encoding="utf-8"?>
<cs:colorStyle xmlns:cs="http://schemas.microsoft.com/office/drawing/2012/chartStyle" xmlns:a="http://schemas.openxmlformats.org/drawingml/2006/main" meth="withinLinear" id="19">
  <a:schemeClr val="accent6"/>
</cs:colorStyle>
</file>

<file path=ppt/charts/colors34.xml><?xml version="1.0" encoding="utf-8"?>
<cs:colorStyle xmlns:cs="http://schemas.microsoft.com/office/drawing/2012/chartStyle" xmlns:a="http://schemas.openxmlformats.org/drawingml/2006/main" meth="withinLinear" id="19">
  <a:schemeClr val="accent6"/>
</cs:colorStyle>
</file>

<file path=ppt/charts/colors35.xml><?xml version="1.0" encoding="utf-8"?>
<cs:colorStyle xmlns:cs="http://schemas.microsoft.com/office/drawing/2012/chartStyle" xmlns:a="http://schemas.openxmlformats.org/drawingml/2006/main" meth="withinLinear" id="19">
  <a:schemeClr val="accent6"/>
</cs:colorStyle>
</file>

<file path=ppt/charts/colors36.xml><?xml version="1.0" encoding="utf-8"?>
<cs:colorStyle xmlns:cs="http://schemas.microsoft.com/office/drawing/2012/chartStyle" xmlns:a="http://schemas.openxmlformats.org/drawingml/2006/main" meth="withinLinear" id="19">
  <a:schemeClr val="accent6"/>
</cs:colorStyle>
</file>

<file path=ppt/charts/colors37.xml><?xml version="1.0" encoding="utf-8"?>
<cs:colorStyle xmlns:cs="http://schemas.microsoft.com/office/drawing/2012/chartStyle" xmlns:a="http://schemas.openxmlformats.org/drawingml/2006/main" meth="withinLinear" id="19">
  <a:schemeClr val="accent6"/>
</cs:colorStyle>
</file>

<file path=ppt/charts/colors38.xml><?xml version="1.0" encoding="utf-8"?>
<cs:colorStyle xmlns:cs="http://schemas.microsoft.com/office/drawing/2012/chartStyle" xmlns:a="http://schemas.openxmlformats.org/drawingml/2006/main" meth="withinLinear" id="19">
  <a:schemeClr val="accent6"/>
</cs:colorStyle>
</file>

<file path=ppt/charts/colors39.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40.xml><?xml version="1.0" encoding="utf-8"?>
<cs:colorStyle xmlns:cs="http://schemas.microsoft.com/office/drawing/2012/chartStyle" xmlns:a="http://schemas.openxmlformats.org/drawingml/2006/main" meth="withinLinear" id="19">
  <a:schemeClr val="accent6"/>
</cs:colorStyle>
</file>

<file path=ppt/charts/colors41.xml><?xml version="1.0" encoding="utf-8"?>
<cs:colorStyle xmlns:cs="http://schemas.microsoft.com/office/drawing/2012/chartStyle" xmlns:a="http://schemas.openxmlformats.org/drawingml/2006/main" meth="withinLinear" id="19">
  <a:schemeClr val="accent6"/>
</cs:colorStyle>
</file>

<file path=ppt/charts/colors42.xml><?xml version="1.0" encoding="utf-8"?>
<cs:colorStyle xmlns:cs="http://schemas.microsoft.com/office/drawing/2012/chartStyle" xmlns:a="http://schemas.openxmlformats.org/drawingml/2006/main" meth="withinLinear" id="19">
  <a:schemeClr val="accent6"/>
</cs:colorStyle>
</file>

<file path=ppt/charts/colors43.xml><?xml version="1.0" encoding="utf-8"?>
<cs:colorStyle xmlns:cs="http://schemas.microsoft.com/office/drawing/2012/chartStyle" xmlns:a="http://schemas.openxmlformats.org/drawingml/2006/main" meth="withinLinear" id="19">
  <a:schemeClr val="accent6"/>
</cs:colorStyle>
</file>

<file path=ppt/charts/colors44.xml><?xml version="1.0" encoding="utf-8"?>
<cs:colorStyle xmlns:cs="http://schemas.microsoft.com/office/drawing/2012/chartStyle" xmlns:a="http://schemas.openxmlformats.org/drawingml/2006/main" meth="withinLinear" id="19">
  <a:schemeClr val="accent6"/>
</cs:colorStyle>
</file>

<file path=ppt/charts/colors45.xml><?xml version="1.0" encoding="utf-8"?>
<cs:colorStyle xmlns:cs="http://schemas.microsoft.com/office/drawing/2012/chartStyle" xmlns:a="http://schemas.openxmlformats.org/drawingml/2006/main" meth="withinLinear" id="19">
  <a:schemeClr val="accent6"/>
</cs:colorStyle>
</file>

<file path=ppt/charts/colors46.xml><?xml version="1.0" encoding="utf-8"?>
<cs:colorStyle xmlns:cs="http://schemas.microsoft.com/office/drawing/2012/chartStyle" xmlns:a="http://schemas.openxmlformats.org/drawingml/2006/main" meth="withinLinear" id="19">
  <a:schemeClr val="accent6"/>
</cs:colorStyle>
</file>

<file path=ppt/charts/colors47.xml><?xml version="1.0" encoding="utf-8"?>
<cs:colorStyle xmlns:cs="http://schemas.microsoft.com/office/drawing/2012/chartStyle" xmlns:a="http://schemas.openxmlformats.org/drawingml/2006/main" meth="withinLinear" id="19">
  <a:schemeClr val="accent6"/>
</cs:colorStyle>
</file>

<file path=ppt/charts/colors48.xml><?xml version="1.0" encoding="utf-8"?>
<cs:colorStyle xmlns:cs="http://schemas.microsoft.com/office/drawing/2012/chartStyle" xmlns:a="http://schemas.openxmlformats.org/drawingml/2006/main" meth="withinLinear" id="19">
  <a:schemeClr val="accent6"/>
</cs:colorStyle>
</file>

<file path=ppt/charts/colors49.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50.xml><?xml version="1.0" encoding="utf-8"?>
<cs:colorStyle xmlns:cs="http://schemas.microsoft.com/office/drawing/2012/chartStyle" xmlns:a="http://schemas.openxmlformats.org/drawingml/2006/main" meth="withinLinear" id="19">
  <a:schemeClr val="accent6"/>
</cs:colorStyle>
</file>

<file path=ppt/charts/colors51.xml><?xml version="1.0" encoding="utf-8"?>
<cs:colorStyle xmlns:cs="http://schemas.microsoft.com/office/drawing/2012/chartStyle" xmlns:a="http://schemas.openxmlformats.org/drawingml/2006/main" meth="withinLinear" id="19">
  <a:schemeClr val="accent6"/>
</cs:colorStyle>
</file>

<file path=ppt/charts/colors52.xml><?xml version="1.0" encoding="utf-8"?>
<cs:colorStyle xmlns:cs="http://schemas.microsoft.com/office/drawing/2012/chartStyle" xmlns:a="http://schemas.openxmlformats.org/drawingml/2006/main" meth="withinLinear" id="19">
  <a:schemeClr val="accent6"/>
</cs:colorStyle>
</file>

<file path=ppt/charts/colors53.xml><?xml version="1.0" encoding="utf-8"?>
<cs:colorStyle xmlns:cs="http://schemas.microsoft.com/office/drawing/2012/chartStyle" xmlns:a="http://schemas.openxmlformats.org/drawingml/2006/main" meth="withinLinear" id="19">
  <a:schemeClr val="accent6"/>
</cs:colorStyle>
</file>

<file path=ppt/charts/colors54.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0.07933</cdr:x>
      <cdr:y>0.31573</cdr:y>
    </cdr:from>
    <cdr:to>
      <cdr:x>0.19118</cdr:x>
      <cdr:y>0.40733</cdr:y>
    </cdr:to>
    <cdr:sp macro="" textlink="">
      <cdr:nvSpPr>
        <cdr:cNvPr id="2"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42685" y="1591255"/>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1.6 years</a:t>
          </a:r>
        </a:p>
      </cdr:txBody>
    </cdr:sp>
  </cdr:relSizeAnchor>
  <cdr:relSizeAnchor xmlns:cdr="http://schemas.openxmlformats.org/drawingml/2006/chartDrawing">
    <cdr:from>
      <cdr:x>0.88815</cdr:x>
      <cdr:y>0.06702</cdr:y>
    </cdr:from>
    <cdr:to>
      <cdr:x>1</cdr:x>
      <cdr:y>0.15862</cdr:y>
    </cdr:to>
    <cdr:sp macro="" textlink="">
      <cdr:nvSpPr>
        <cdr:cNvPr id="3"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955886" y="337774"/>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0.9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0.075</cdr:x>
      <cdr:y>0.78125</cdr:y>
    </cdr:from>
    <cdr:to>
      <cdr:x>0.275</cdr:x>
      <cdr:y>1</cdr:y>
    </cdr:to>
    <cdr:sp macro="" textlink="">
      <cdr:nvSpPr>
        <cdr:cNvPr id="2" name="TextBox 1">
          <a:extLst xmlns:a="http://schemas.openxmlformats.org/drawingml/2006/main">
            <a:ext uri="{FF2B5EF4-FFF2-40B4-BE49-F238E27FC236}">
              <a16:creationId xmlns:a16="http://schemas.microsoft.com/office/drawing/2014/main" id="{D7664367-B501-48FC-AD57-1B4325C6A139}"/>
            </a:ext>
          </a:extLst>
        </cdr:cNvPr>
        <cdr:cNvSpPr txBox="1"/>
      </cdr:nvSpPr>
      <cdr:spPr>
        <a:xfrm xmlns:a="http://schemas.openxmlformats.org/drawingml/2006/main">
          <a:off x="342900" y="2143124"/>
          <a:ext cx="91440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0.02448</cdr:x>
      <cdr:y>0.89557</cdr:y>
    </cdr:from>
    <cdr:to>
      <cdr:x>0.23073</cdr:x>
      <cdr:y>0.95485</cdr:y>
    </cdr:to>
    <cdr:sp macro="" textlink="">
      <cdr:nvSpPr>
        <cdr:cNvPr id="3" name="TextBox 2">
          <a:extLst xmlns:a="http://schemas.openxmlformats.org/drawingml/2006/main">
            <a:ext uri="{FF2B5EF4-FFF2-40B4-BE49-F238E27FC236}">
              <a16:creationId xmlns:a16="http://schemas.microsoft.com/office/drawing/2014/main" id="{2AB87181-71EB-4610-90B1-DB67EB8E1499}"/>
            </a:ext>
          </a:extLst>
        </cdr:cNvPr>
        <cdr:cNvSpPr txBox="1"/>
      </cdr:nvSpPr>
      <cdr:spPr>
        <a:xfrm xmlns:a="http://schemas.openxmlformats.org/drawingml/2006/main">
          <a:off x="227632" y="5443481"/>
          <a:ext cx="1917915" cy="360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Most deprived</a:t>
          </a:r>
        </a:p>
      </cdr:txBody>
    </cdr:sp>
  </cdr:relSizeAnchor>
  <cdr:relSizeAnchor xmlns:cdr="http://schemas.openxmlformats.org/drawingml/2006/chartDrawing">
    <cdr:from>
      <cdr:x>0.83333</cdr:x>
      <cdr:y>0.8952</cdr:y>
    </cdr:from>
    <cdr:to>
      <cdr:x>1</cdr:x>
      <cdr:y>0.94954</cdr:y>
    </cdr:to>
    <cdr:sp macro="" textlink="">
      <cdr:nvSpPr>
        <cdr:cNvPr id="4" name="TextBox 1">
          <a:extLst xmlns:a="http://schemas.openxmlformats.org/drawingml/2006/main">
            <a:ext uri="{FF2B5EF4-FFF2-40B4-BE49-F238E27FC236}">
              <a16:creationId xmlns:a16="http://schemas.microsoft.com/office/drawing/2014/main" id="{9FD6DD78-0313-49F8-9A9A-89FB55DDB049}"/>
            </a:ext>
          </a:extLst>
        </cdr:cNvPr>
        <cdr:cNvSpPr txBox="1"/>
      </cdr:nvSpPr>
      <cdr:spPr>
        <a:xfrm xmlns:a="http://schemas.openxmlformats.org/drawingml/2006/main">
          <a:off x="7749122" y="5441230"/>
          <a:ext cx="1549861" cy="330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1" dirty="0"/>
            <a:t>Least deprived</a:t>
          </a:r>
        </a:p>
      </cdr:txBody>
    </cdr:sp>
  </cdr:relSizeAnchor>
  <cdr:relSizeAnchor xmlns:cdr="http://schemas.openxmlformats.org/drawingml/2006/chartDrawing">
    <cdr:from>
      <cdr:x>0.04644</cdr:x>
      <cdr:y>0.53996</cdr:y>
    </cdr:from>
    <cdr:to>
      <cdr:x>0.97818</cdr:x>
      <cdr:y>0.54026</cdr:y>
    </cdr:to>
    <cdr:cxnSp macro="">
      <cdr:nvCxnSpPr>
        <cdr:cNvPr id="8" name="Straight Connector 7">
          <a:extLst xmlns:a="http://schemas.openxmlformats.org/drawingml/2006/main">
            <a:ext uri="{FF2B5EF4-FFF2-40B4-BE49-F238E27FC236}">
              <a16:creationId xmlns:a16="http://schemas.microsoft.com/office/drawing/2014/main" id="{51854B8F-5D9B-4D44-89BF-F071FAEA2734}"/>
            </a:ext>
          </a:extLst>
        </cdr:cNvPr>
        <cdr:cNvCxnSpPr/>
      </cdr:nvCxnSpPr>
      <cdr:spPr>
        <a:xfrm xmlns:a="http://schemas.openxmlformats.org/drawingml/2006/main" flipV="1">
          <a:off x="402267" y="3397978"/>
          <a:ext cx="8070779" cy="1888"/>
        </a:xfrm>
        <a:prstGeom xmlns:a="http://schemas.openxmlformats.org/drawingml/2006/main" prst="line">
          <a:avLst/>
        </a:prstGeom>
        <a:ln xmlns:a="http://schemas.openxmlformats.org/drawingml/2006/main" w="12700">
          <a:solidFill>
            <a:schemeClr val="accent6">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0.546</cdr:x>
      <cdr:y>0.44536</cdr:y>
    </cdr:from>
    <cdr:to>
      <cdr:x>0.98979</cdr:x>
      <cdr:y>0.54771</cdr:y>
    </cdr:to>
    <cdr:sp macro="" textlink="">
      <cdr:nvSpPr>
        <cdr:cNvPr id="11" name="TextBox 10">
          <a:extLst xmlns:a="http://schemas.openxmlformats.org/drawingml/2006/main">
            <a:ext uri="{FF2B5EF4-FFF2-40B4-BE49-F238E27FC236}">
              <a16:creationId xmlns:a16="http://schemas.microsoft.com/office/drawing/2014/main" id="{C95BD530-1763-40F0-BE06-826B6C10FEFA}"/>
            </a:ext>
          </a:extLst>
        </cdr:cNvPr>
        <cdr:cNvSpPr txBox="1"/>
      </cdr:nvSpPr>
      <cdr:spPr>
        <a:xfrm xmlns:a="http://schemas.openxmlformats.org/drawingml/2006/main">
          <a:off x="4147416" y="2451238"/>
          <a:ext cx="3371029" cy="563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Lancashire and South Cumbria mortality ratio</a:t>
          </a:r>
        </a:p>
      </cdr:txBody>
    </cdr:sp>
  </cdr:relSizeAnchor>
  <cdr:relSizeAnchor xmlns:cdr="http://schemas.openxmlformats.org/drawingml/2006/chartDrawing">
    <cdr:from>
      <cdr:x>0.0413</cdr:x>
      <cdr:y>0.53786</cdr:y>
    </cdr:from>
    <cdr:to>
      <cdr:x>0.35956</cdr:x>
      <cdr:y>0.60541</cdr:y>
    </cdr:to>
    <cdr:sp macro="" textlink="">
      <cdr:nvSpPr>
        <cdr:cNvPr id="12" name="TextBox 11">
          <a:extLst xmlns:a="http://schemas.openxmlformats.org/drawingml/2006/main">
            <a:ext uri="{FF2B5EF4-FFF2-40B4-BE49-F238E27FC236}">
              <a16:creationId xmlns:a16="http://schemas.microsoft.com/office/drawing/2014/main" id="{59054402-CD9B-49B3-9A50-3C3DF0EFF46D}"/>
            </a:ext>
          </a:extLst>
        </cdr:cNvPr>
        <cdr:cNvSpPr txBox="1"/>
      </cdr:nvSpPr>
      <cdr:spPr>
        <a:xfrm xmlns:a="http://schemas.openxmlformats.org/drawingml/2006/main">
          <a:off x="313715" y="2960353"/>
          <a:ext cx="2417485" cy="371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England and Wales baseline</a:t>
          </a:r>
        </a:p>
      </cdr:txBody>
    </cdr:sp>
  </cdr:relSizeAnchor>
</c:userShapes>
</file>

<file path=ppt/drawings/drawing3.xml><?xml version="1.0" encoding="utf-8"?>
<c:userShapes xmlns:c="http://schemas.openxmlformats.org/drawingml/2006/chart">
  <cdr:relSizeAnchor xmlns:cdr="http://schemas.openxmlformats.org/drawingml/2006/chartDrawing">
    <cdr:from>
      <cdr:x>0.60056</cdr:x>
      <cdr:y>0.24547</cdr:y>
    </cdr:from>
    <cdr:to>
      <cdr:x>0.9331</cdr:x>
      <cdr:y>0.32212</cdr:y>
    </cdr:to>
    <cdr:sp macro="" textlink="">
      <cdr:nvSpPr>
        <cdr:cNvPr id="2" name="TextBox 1">
          <a:extLst xmlns:a="http://schemas.openxmlformats.org/drawingml/2006/main">
            <a:ext uri="{FF2B5EF4-FFF2-40B4-BE49-F238E27FC236}">
              <a16:creationId xmlns:a16="http://schemas.microsoft.com/office/drawing/2014/main" id="{867D8BAE-6C25-4268-933A-941A522BD514}"/>
            </a:ext>
          </a:extLst>
        </cdr:cNvPr>
        <cdr:cNvSpPr txBox="1"/>
      </cdr:nvSpPr>
      <cdr:spPr>
        <a:xfrm xmlns:a="http://schemas.openxmlformats.org/drawingml/2006/main">
          <a:off x="4559691" y="1353843"/>
          <a:ext cx="2524753" cy="422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Burnley &amp; </a:t>
          </a:r>
          <a:r>
            <a:rPr lang="en-GB" sz="1100" dirty="0" err="1"/>
            <a:t>Daneshouse</a:t>
          </a:r>
          <a:endParaRPr lang="en-GB" sz="1100" dirty="0"/>
        </a:p>
      </cdr:txBody>
    </cdr:sp>
  </cdr:relSizeAnchor>
  <cdr:relSizeAnchor xmlns:cdr="http://schemas.openxmlformats.org/drawingml/2006/chartDrawing">
    <cdr:from>
      <cdr:x>0.60432</cdr:x>
      <cdr:y>0.29209</cdr:y>
    </cdr:from>
    <cdr:to>
      <cdr:x>0.63451</cdr:x>
      <cdr:y>0.32212</cdr:y>
    </cdr:to>
    <cdr:cxnSp macro="">
      <cdr:nvCxnSpPr>
        <cdr:cNvPr id="4" name="Straight Arrow Connector 3">
          <a:extLst xmlns:a="http://schemas.openxmlformats.org/drawingml/2006/main">
            <a:ext uri="{FF2B5EF4-FFF2-40B4-BE49-F238E27FC236}">
              <a16:creationId xmlns:a16="http://schemas.microsoft.com/office/drawing/2014/main" id="{9E7EDE0C-4B80-4E6B-8C83-4C321781E48E}"/>
            </a:ext>
          </a:extLst>
        </cdr:cNvPr>
        <cdr:cNvCxnSpPr/>
      </cdr:nvCxnSpPr>
      <cdr:spPr>
        <a:xfrm xmlns:a="http://schemas.openxmlformats.org/drawingml/2006/main" flipH="1">
          <a:off x="5234679" y="1838112"/>
          <a:ext cx="261462" cy="18900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0.04229</cdr:x>
      <cdr:y>0.48339</cdr:y>
    </cdr:from>
    <cdr:to>
      <cdr:x>0.1736</cdr:x>
      <cdr:y>0.66235</cdr:y>
    </cdr:to>
    <cdr:sp macro="" textlink="">
      <cdr:nvSpPr>
        <cdr:cNvPr id="5" name="TextBox 4">
          <a:extLst xmlns:a="http://schemas.openxmlformats.org/drawingml/2006/main">
            <a:ext uri="{FF2B5EF4-FFF2-40B4-BE49-F238E27FC236}">
              <a16:creationId xmlns:a16="http://schemas.microsoft.com/office/drawing/2014/main" id="{A7377001-7ED0-4A65-B4E5-79553B01BEA2}"/>
            </a:ext>
          </a:extLst>
        </cdr:cNvPr>
        <cdr:cNvSpPr txBox="1"/>
      </cdr:nvSpPr>
      <cdr:spPr>
        <a:xfrm xmlns:a="http://schemas.openxmlformats.org/drawingml/2006/main">
          <a:off x="321083" y="2666046"/>
          <a:ext cx="996927"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West </a:t>
          </a:r>
          <a:r>
            <a:rPr lang="en-GB" sz="1100" dirty="0" err="1"/>
            <a:t>Lancs</a:t>
          </a:r>
          <a:endParaRPr lang="en-GB" sz="1100" dirty="0"/>
        </a:p>
        <a:p xmlns:a="http://schemas.openxmlformats.org/drawingml/2006/main">
          <a:r>
            <a:rPr lang="en-GB" sz="1100" dirty="0"/>
            <a:t>Parbold, Appley Bridge &amp; Wrightington</a:t>
          </a:r>
        </a:p>
      </cdr:txBody>
    </cdr:sp>
  </cdr:relSizeAnchor>
  <cdr:relSizeAnchor xmlns:cdr="http://schemas.openxmlformats.org/drawingml/2006/chartDrawing">
    <cdr:from>
      <cdr:x>0.07519</cdr:x>
      <cdr:y>0.65201</cdr:y>
    </cdr:from>
    <cdr:to>
      <cdr:x>0.10056</cdr:x>
      <cdr:y>0.72963</cdr:y>
    </cdr:to>
    <cdr:cxnSp macro="">
      <cdr:nvCxnSpPr>
        <cdr:cNvPr id="6" name="Straight Arrow Connector 5">
          <a:extLst xmlns:a="http://schemas.openxmlformats.org/drawingml/2006/main">
            <a:ext uri="{FF2B5EF4-FFF2-40B4-BE49-F238E27FC236}">
              <a16:creationId xmlns:a16="http://schemas.microsoft.com/office/drawing/2014/main" id="{8EC42633-3EC1-44E6-8035-59F190737228}"/>
            </a:ext>
          </a:extLst>
        </cdr:cNvPr>
        <cdr:cNvCxnSpPr/>
      </cdr:nvCxnSpPr>
      <cdr:spPr>
        <a:xfrm xmlns:a="http://schemas.openxmlformats.org/drawingml/2006/main">
          <a:off x="651282" y="4103077"/>
          <a:ext cx="219808" cy="48846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0.03316</cdr:x>
      <cdr:y>0.85753</cdr:y>
    </cdr:from>
    <cdr:to>
      <cdr:x>0.26229</cdr:x>
      <cdr:y>0.94487</cdr:y>
    </cdr:to>
    <cdr:sp macro="" textlink="">
      <cdr:nvSpPr>
        <cdr:cNvPr id="7" name="TextBox 6">
          <a:extLst xmlns:a="http://schemas.openxmlformats.org/drawingml/2006/main">
            <a:ext uri="{FF2B5EF4-FFF2-40B4-BE49-F238E27FC236}">
              <a16:creationId xmlns:a16="http://schemas.microsoft.com/office/drawing/2014/main" id="{67E8E7D5-5E24-44BE-A167-372D869C2CD5}"/>
            </a:ext>
          </a:extLst>
        </cdr:cNvPr>
        <cdr:cNvSpPr txBox="1"/>
      </cdr:nvSpPr>
      <cdr:spPr>
        <a:xfrm xmlns:a="http://schemas.openxmlformats.org/drawingml/2006/main">
          <a:off x="251800" y="4729526"/>
          <a:ext cx="1739590" cy="481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West </a:t>
          </a:r>
          <a:r>
            <a:rPr lang="en-GB" sz="1000" dirty="0" err="1"/>
            <a:t>Lancs</a:t>
          </a:r>
          <a:r>
            <a:rPr lang="en-GB" sz="1000" dirty="0"/>
            <a:t> Bickerstaffe &amp; Newburgh</a:t>
          </a:r>
        </a:p>
      </cdr:txBody>
    </cdr:sp>
  </cdr:relSizeAnchor>
  <cdr:relSizeAnchor xmlns:cdr="http://schemas.openxmlformats.org/drawingml/2006/chartDrawing">
    <cdr:from>
      <cdr:x>0.13914</cdr:x>
      <cdr:y>0.85104</cdr:y>
    </cdr:from>
    <cdr:to>
      <cdr:x>0.1506</cdr:x>
      <cdr:y>0.87235</cdr:y>
    </cdr:to>
    <cdr:cxnSp macro="">
      <cdr:nvCxnSpPr>
        <cdr:cNvPr id="8" name="Straight Arrow Connector 7">
          <a:extLst xmlns:a="http://schemas.openxmlformats.org/drawingml/2006/main">
            <a:ext uri="{FF2B5EF4-FFF2-40B4-BE49-F238E27FC236}">
              <a16:creationId xmlns:a16="http://schemas.microsoft.com/office/drawing/2014/main" id="{0A1A536F-E7FF-48ED-A1EA-1FD21CC25B24}"/>
            </a:ext>
          </a:extLst>
        </cdr:cNvPr>
        <cdr:cNvCxnSpPr/>
      </cdr:nvCxnSpPr>
      <cdr:spPr>
        <a:xfrm xmlns:a="http://schemas.openxmlformats.org/drawingml/2006/main" flipV="1">
          <a:off x="1205281" y="5355583"/>
          <a:ext cx="99267" cy="134104"/>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0.85318</cdr:x>
      <cdr:y>0.49101</cdr:y>
    </cdr:from>
    <cdr:to>
      <cdr:x>1</cdr:x>
      <cdr:y>0.59847</cdr:y>
    </cdr:to>
    <cdr:sp macro="" textlink="">
      <cdr:nvSpPr>
        <cdr:cNvPr id="10" name="TextBox 9">
          <a:extLst xmlns:a="http://schemas.openxmlformats.org/drawingml/2006/main">
            <a:ext uri="{FF2B5EF4-FFF2-40B4-BE49-F238E27FC236}">
              <a16:creationId xmlns:a16="http://schemas.microsoft.com/office/drawing/2014/main" id="{3C591064-46AB-4E79-B996-69B5FA933715}"/>
            </a:ext>
          </a:extLst>
        </cdr:cNvPr>
        <cdr:cNvSpPr txBox="1"/>
      </cdr:nvSpPr>
      <cdr:spPr>
        <a:xfrm xmlns:a="http://schemas.openxmlformats.org/drawingml/2006/main">
          <a:off x="6477684" y="2708070"/>
          <a:ext cx="1114716" cy="59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Blackpool</a:t>
          </a:r>
        </a:p>
      </cdr:txBody>
    </cdr:sp>
  </cdr:relSizeAnchor>
  <cdr:relSizeAnchor xmlns:cdr="http://schemas.openxmlformats.org/drawingml/2006/chartDrawing">
    <cdr:from>
      <cdr:x>0.88033</cdr:x>
      <cdr:y>0.72224</cdr:y>
    </cdr:from>
    <cdr:to>
      <cdr:x>1</cdr:x>
      <cdr:y>0.9012</cdr:y>
    </cdr:to>
    <cdr:sp macro="" textlink="">
      <cdr:nvSpPr>
        <cdr:cNvPr id="11" name="TextBox 10">
          <a:extLst xmlns:a="http://schemas.openxmlformats.org/drawingml/2006/main">
            <a:ext uri="{FF2B5EF4-FFF2-40B4-BE49-F238E27FC236}">
              <a16:creationId xmlns:a16="http://schemas.microsoft.com/office/drawing/2014/main" id="{35BB3084-65A5-4405-9D69-C0CC501CF4D0}"/>
            </a:ext>
          </a:extLst>
        </cdr:cNvPr>
        <cdr:cNvSpPr txBox="1"/>
      </cdr:nvSpPr>
      <cdr:spPr>
        <a:xfrm xmlns:a="http://schemas.openxmlformats.org/drawingml/2006/main">
          <a:off x="6683816" y="3983374"/>
          <a:ext cx="908583"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dirty="0"/>
            <a:t>Blackpool South Promenade &amp; Seasiders Way</a:t>
          </a:r>
        </a:p>
      </cdr:txBody>
    </cdr:sp>
  </cdr:relSizeAnchor>
  <cdr:relSizeAnchor xmlns:cdr="http://schemas.openxmlformats.org/drawingml/2006/chartDrawing">
    <cdr:from>
      <cdr:x>0.85808</cdr:x>
      <cdr:y>0.78137</cdr:y>
    </cdr:from>
    <cdr:to>
      <cdr:x>0.88346</cdr:x>
      <cdr:y>0.80078</cdr:y>
    </cdr:to>
    <cdr:cxnSp macro="">
      <cdr:nvCxnSpPr>
        <cdr:cNvPr id="12" name="Straight Arrow Connector 11">
          <a:extLst xmlns:a="http://schemas.openxmlformats.org/drawingml/2006/main">
            <a:ext uri="{FF2B5EF4-FFF2-40B4-BE49-F238E27FC236}">
              <a16:creationId xmlns:a16="http://schemas.microsoft.com/office/drawing/2014/main" id="{8DA06941-FC04-4698-8EA7-2438ECA6B67F}"/>
            </a:ext>
          </a:extLst>
        </cdr:cNvPr>
        <cdr:cNvCxnSpPr/>
      </cdr:nvCxnSpPr>
      <cdr:spPr>
        <a:xfrm xmlns:a="http://schemas.openxmlformats.org/drawingml/2006/main" flipH="1" flipV="1">
          <a:off x="7432757" y="4917179"/>
          <a:ext cx="219807" cy="12211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0.6847</cdr:x>
      <cdr:y>0.76495</cdr:y>
    </cdr:from>
    <cdr:to>
      <cdr:x>0.81015</cdr:x>
      <cdr:y>0.9012</cdr:y>
    </cdr:to>
    <cdr:sp macro="" textlink="">
      <cdr:nvSpPr>
        <cdr:cNvPr id="14" name="TextBox 13">
          <a:extLst xmlns:a="http://schemas.openxmlformats.org/drawingml/2006/main">
            <a:ext uri="{FF2B5EF4-FFF2-40B4-BE49-F238E27FC236}">
              <a16:creationId xmlns:a16="http://schemas.microsoft.com/office/drawing/2014/main" id="{158D646C-8DB6-44C2-9BA2-2C384DFA096A}"/>
            </a:ext>
          </a:extLst>
        </cdr:cNvPr>
        <cdr:cNvSpPr txBox="1"/>
      </cdr:nvSpPr>
      <cdr:spPr>
        <a:xfrm xmlns:a="http://schemas.openxmlformats.org/drawingml/2006/main">
          <a:off x="5198496" y="4218935"/>
          <a:ext cx="952488" cy="751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Blackpool </a:t>
          </a:r>
          <a:r>
            <a:rPr lang="en-GB" sz="1100" dirty="0"/>
            <a:t>North East Centre</a:t>
          </a:r>
        </a:p>
      </cdr:txBody>
    </cdr:sp>
  </cdr:relSizeAnchor>
  <cdr:relSizeAnchor xmlns:cdr="http://schemas.openxmlformats.org/drawingml/2006/chartDrawing">
    <cdr:from>
      <cdr:x>0.81955</cdr:x>
      <cdr:y>0.51617</cdr:y>
    </cdr:from>
    <cdr:to>
      <cdr:x>0.85808</cdr:x>
      <cdr:y>0.51617</cdr:y>
    </cdr:to>
    <cdr:cxnSp macro="">
      <cdr:nvCxnSpPr>
        <cdr:cNvPr id="16" name="Straight Arrow Connector 15">
          <a:extLst xmlns:a="http://schemas.openxmlformats.org/drawingml/2006/main">
            <a:ext uri="{FF2B5EF4-FFF2-40B4-BE49-F238E27FC236}">
              <a16:creationId xmlns:a16="http://schemas.microsoft.com/office/drawing/2014/main" id="{49E69EED-1C8C-4854-B7EF-A4FDF6E287EA}"/>
            </a:ext>
          </a:extLst>
        </cdr:cNvPr>
        <cdr:cNvCxnSpPr/>
      </cdr:nvCxnSpPr>
      <cdr:spPr>
        <a:xfrm xmlns:a="http://schemas.openxmlformats.org/drawingml/2006/main" flipH="1">
          <a:off x="7098974" y="3248269"/>
          <a:ext cx="333782" cy="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0.42747</cdr:x>
      <cdr:y>0.24601</cdr:y>
    </cdr:from>
    <cdr:to>
      <cdr:x>0.53576</cdr:x>
      <cdr:y>0.30401</cdr:y>
    </cdr:to>
    <cdr:sp macro="" textlink="">
      <cdr:nvSpPr>
        <cdr:cNvPr id="18" name="TextBox 17">
          <a:extLst xmlns:a="http://schemas.openxmlformats.org/drawingml/2006/main">
            <a:ext uri="{FF2B5EF4-FFF2-40B4-BE49-F238E27FC236}">
              <a16:creationId xmlns:a16="http://schemas.microsoft.com/office/drawing/2014/main" id="{5184F671-1062-44CF-A9F5-2D180316B40C}"/>
            </a:ext>
          </a:extLst>
        </cdr:cNvPr>
        <cdr:cNvSpPr txBox="1"/>
      </cdr:nvSpPr>
      <cdr:spPr>
        <a:xfrm xmlns:a="http://schemas.openxmlformats.org/drawingml/2006/main">
          <a:off x="3702774" y="1548165"/>
          <a:ext cx="938014" cy="364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Preston</a:t>
          </a:r>
        </a:p>
        <a:p xmlns:a="http://schemas.openxmlformats.org/drawingml/2006/main">
          <a:r>
            <a:rPr lang="en-GB" sz="1100" dirty="0"/>
            <a:t>St George's</a:t>
          </a:r>
        </a:p>
      </cdr:txBody>
    </cdr:sp>
  </cdr:relSizeAnchor>
  <cdr:relSizeAnchor xmlns:cdr="http://schemas.openxmlformats.org/drawingml/2006/chartDrawing">
    <cdr:from>
      <cdr:x>0.27822</cdr:x>
      <cdr:y>0.17896</cdr:y>
    </cdr:from>
    <cdr:to>
      <cdr:x>0.45528</cdr:x>
      <cdr:y>0.27684</cdr:y>
    </cdr:to>
    <cdr:sp macro="" textlink="">
      <cdr:nvSpPr>
        <cdr:cNvPr id="19" name="TextBox 18">
          <a:extLst xmlns:a="http://schemas.openxmlformats.org/drawingml/2006/main">
            <a:ext uri="{FF2B5EF4-FFF2-40B4-BE49-F238E27FC236}">
              <a16:creationId xmlns:a16="http://schemas.microsoft.com/office/drawing/2014/main" id="{8E18F599-67FC-47A5-8DA5-ACC4A5A7EFF0}"/>
            </a:ext>
          </a:extLst>
        </cdr:cNvPr>
        <cdr:cNvSpPr txBox="1"/>
      </cdr:nvSpPr>
      <cdr:spPr>
        <a:xfrm xmlns:a="http://schemas.openxmlformats.org/drawingml/2006/main">
          <a:off x="2112395" y="987018"/>
          <a:ext cx="1344273" cy="539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Blackburn with Darwen </a:t>
          </a:r>
          <a:r>
            <a:rPr lang="en-GB" sz="1100" dirty="0" err="1"/>
            <a:t>Bastwell</a:t>
          </a:r>
          <a:endParaRPr lang="en-GB" sz="1100" dirty="0"/>
        </a:p>
      </cdr:txBody>
    </cdr:sp>
  </cdr:relSizeAnchor>
  <cdr:relSizeAnchor xmlns:cdr="http://schemas.openxmlformats.org/drawingml/2006/chartDrawing">
    <cdr:from>
      <cdr:x>0.36654</cdr:x>
      <cdr:y>0.27296</cdr:y>
    </cdr:from>
    <cdr:to>
      <cdr:x>0.36748</cdr:x>
      <cdr:y>0.30401</cdr:y>
    </cdr:to>
    <cdr:cxnSp macro="">
      <cdr:nvCxnSpPr>
        <cdr:cNvPr id="20" name="Straight Arrow Connector 19">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a:off x="3175000" y="1717756"/>
          <a:ext cx="8142" cy="195385"/>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0.73308</cdr:x>
      <cdr:y>0.70246</cdr:y>
    </cdr:from>
    <cdr:to>
      <cdr:x>0.76598</cdr:x>
      <cdr:y>0.70246</cdr:y>
    </cdr:to>
    <cdr:cxnSp macro="">
      <cdr:nvCxnSpPr>
        <cdr:cNvPr id="22" name="Straight Arrow Connector 21">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flipH="1">
          <a:off x="6350001" y="4420577"/>
          <a:ext cx="284935" cy="1"/>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0.50558</cdr:x>
      <cdr:y>0.24608</cdr:y>
    </cdr:from>
    <cdr:to>
      <cdr:x>0.61472</cdr:x>
      <cdr:y>0.3053</cdr:y>
    </cdr:to>
    <cdr:sp macro="" textlink="">
      <cdr:nvSpPr>
        <cdr:cNvPr id="27" name="TextBox 26">
          <a:extLst xmlns:a="http://schemas.openxmlformats.org/drawingml/2006/main">
            <a:ext uri="{FF2B5EF4-FFF2-40B4-BE49-F238E27FC236}">
              <a16:creationId xmlns:a16="http://schemas.microsoft.com/office/drawing/2014/main" id="{21882D1C-942C-445C-921A-9A853932D61F}"/>
            </a:ext>
          </a:extLst>
        </cdr:cNvPr>
        <cdr:cNvSpPr txBox="1"/>
      </cdr:nvSpPr>
      <cdr:spPr>
        <a:xfrm xmlns:a="http://schemas.openxmlformats.org/drawingml/2006/main">
          <a:off x="4379375" y="1548605"/>
          <a:ext cx="945376" cy="37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Pendle </a:t>
          </a:r>
        </a:p>
        <a:p xmlns:a="http://schemas.openxmlformats.org/drawingml/2006/main">
          <a:r>
            <a:rPr lang="en-GB" sz="1100" dirty="0"/>
            <a:t>Nelson Bradley</a:t>
          </a:r>
        </a:p>
      </cdr:txBody>
    </cdr:sp>
  </cdr:relSizeAnchor>
  <cdr:relSizeAnchor xmlns:cdr="http://schemas.openxmlformats.org/drawingml/2006/chartDrawing">
    <cdr:from>
      <cdr:x>0.76718</cdr:x>
      <cdr:y>0.65728</cdr:y>
    </cdr:from>
    <cdr:to>
      <cdr:x>0.93498</cdr:x>
      <cdr:y>0.72348</cdr:y>
    </cdr:to>
    <cdr:sp macro="" textlink="">
      <cdr:nvSpPr>
        <cdr:cNvPr id="28" name="TextBox 27">
          <a:extLst xmlns:a="http://schemas.openxmlformats.org/drawingml/2006/main">
            <a:ext uri="{FF2B5EF4-FFF2-40B4-BE49-F238E27FC236}">
              <a16:creationId xmlns:a16="http://schemas.microsoft.com/office/drawing/2014/main" id="{2774C196-90D4-4ED2-9208-92A74F3B2F60}"/>
            </a:ext>
          </a:extLst>
        </cdr:cNvPr>
        <cdr:cNvSpPr txBox="1"/>
      </cdr:nvSpPr>
      <cdr:spPr>
        <a:xfrm xmlns:a="http://schemas.openxmlformats.org/drawingml/2006/main">
          <a:off x="5824703" y="3625096"/>
          <a:ext cx="1274030"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North Shore</a:t>
          </a:r>
        </a:p>
      </cdr:txBody>
    </cdr:sp>
  </cdr:relSizeAnchor>
  <cdr:relSizeAnchor xmlns:cdr="http://schemas.openxmlformats.org/drawingml/2006/chartDrawing">
    <cdr:from>
      <cdr:x>0.74309</cdr:x>
      <cdr:y>0.56836</cdr:y>
    </cdr:from>
    <cdr:to>
      <cdr:x>0.96697</cdr:x>
      <cdr:y>0.64812</cdr:y>
    </cdr:to>
    <cdr:sp macro="" textlink="">
      <cdr:nvSpPr>
        <cdr:cNvPr id="29" name="TextBox 28">
          <a:extLst xmlns:a="http://schemas.openxmlformats.org/drawingml/2006/main">
            <a:ext uri="{FF2B5EF4-FFF2-40B4-BE49-F238E27FC236}">
              <a16:creationId xmlns:a16="http://schemas.microsoft.com/office/drawing/2014/main" id="{F0FE68DE-84A4-4FF7-816E-41E393620BF4}"/>
            </a:ext>
          </a:extLst>
        </cdr:cNvPr>
        <cdr:cNvSpPr txBox="1"/>
      </cdr:nvSpPr>
      <cdr:spPr>
        <a:xfrm xmlns:a="http://schemas.openxmlformats.org/drawingml/2006/main">
          <a:off x="5641836" y="3134680"/>
          <a:ext cx="1699783" cy="439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Little Layton &amp; Little Carleton</a:t>
          </a:r>
        </a:p>
      </cdr:txBody>
    </cdr:sp>
  </cdr:relSizeAnchor>
  <cdr:relSizeAnchor xmlns:cdr="http://schemas.openxmlformats.org/drawingml/2006/chartDrawing">
    <cdr:from>
      <cdr:x>0.53289</cdr:x>
      <cdr:y>0.29754</cdr:y>
    </cdr:from>
    <cdr:to>
      <cdr:x>0.54887</cdr:x>
      <cdr:y>0.31824</cdr:y>
    </cdr:to>
    <cdr:cxnSp macro="">
      <cdr:nvCxnSpPr>
        <cdr:cNvPr id="30" name="Straight Arrow Connector 29">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a:off x="4615962" y="1872436"/>
          <a:ext cx="138398" cy="13025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0.45395</cdr:x>
      <cdr:y>0.29237</cdr:y>
    </cdr:from>
    <cdr:to>
      <cdr:x>0.45409</cdr:x>
      <cdr:y>0.3186</cdr:y>
    </cdr:to>
    <cdr:cxnSp macro="">
      <cdr:nvCxnSpPr>
        <cdr:cNvPr id="31" name="Straight Arrow Connector 30">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a:off x="3932115" y="1839872"/>
          <a:ext cx="1240" cy="16508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0.72121</cdr:x>
      <cdr:y>0.58378</cdr:y>
    </cdr:from>
    <cdr:to>
      <cdr:x>0.74624</cdr:x>
      <cdr:y>0.59767</cdr:y>
    </cdr:to>
    <cdr:cxnSp macro="">
      <cdr:nvCxnSpPr>
        <cdr:cNvPr id="32" name="Straight Arrow Connector 31">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247168" y="3673756"/>
          <a:ext cx="216806" cy="8739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0.74847</cdr:x>
      <cdr:y>0.74691</cdr:y>
    </cdr:from>
    <cdr:to>
      <cdr:x>0.7547</cdr:x>
      <cdr:y>0.7749</cdr:y>
    </cdr:to>
    <cdr:cxnSp macro="">
      <cdr:nvCxnSpPr>
        <cdr:cNvPr id="33" name="Straight Arrow Connector 32">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483328" y="4700298"/>
          <a:ext cx="53916" cy="17617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0.25283</cdr:x>
      <cdr:y>0.82903</cdr:y>
    </cdr:from>
    <cdr:to>
      <cdr:x>0.62636</cdr:x>
      <cdr:y>0.86803</cdr:y>
    </cdr:to>
    <cdr:sp macro="" textlink="">
      <cdr:nvSpPr>
        <cdr:cNvPr id="50" name="TextBox 49">
          <a:extLst xmlns:a="http://schemas.openxmlformats.org/drawingml/2006/main">
            <a:ext uri="{FF2B5EF4-FFF2-40B4-BE49-F238E27FC236}">
              <a16:creationId xmlns:a16="http://schemas.microsoft.com/office/drawing/2014/main" id="{8F3E74C8-DB61-45CD-BAED-6CC6BCC704F6}"/>
            </a:ext>
          </a:extLst>
        </cdr:cNvPr>
        <cdr:cNvSpPr txBox="1"/>
      </cdr:nvSpPr>
      <cdr:spPr>
        <a:xfrm xmlns:a="http://schemas.openxmlformats.org/drawingml/2006/main">
          <a:off x="1919550" y="4572335"/>
          <a:ext cx="2836031" cy="215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 Lakeland Kendal North &amp; Burneside</a:t>
          </a:r>
        </a:p>
      </cdr:txBody>
    </cdr:sp>
  </cdr:relSizeAnchor>
  <cdr:relSizeAnchor xmlns:cdr="http://schemas.openxmlformats.org/drawingml/2006/chartDrawing">
    <cdr:from>
      <cdr:x>0.19361</cdr:x>
      <cdr:y>0.84476</cdr:y>
    </cdr:from>
    <cdr:to>
      <cdr:x>0.2547</cdr:x>
      <cdr:y>0.85899</cdr:y>
    </cdr:to>
    <cdr:cxnSp macro="">
      <cdr:nvCxnSpPr>
        <cdr:cNvPr id="51" name="Straight Arrow Connector 50">
          <a:extLst xmlns:a="http://schemas.openxmlformats.org/drawingml/2006/main">
            <a:ext uri="{FF2B5EF4-FFF2-40B4-BE49-F238E27FC236}">
              <a16:creationId xmlns:a16="http://schemas.microsoft.com/office/drawing/2014/main" id="{8B84AF6C-AD17-4A2F-806E-B5B81D21516B}"/>
            </a:ext>
          </a:extLst>
        </cdr:cNvPr>
        <cdr:cNvCxnSpPr/>
      </cdr:nvCxnSpPr>
      <cdr:spPr>
        <a:xfrm xmlns:a="http://schemas.openxmlformats.org/drawingml/2006/main" flipH="1" flipV="1">
          <a:off x="1677052" y="5316091"/>
          <a:ext cx="529166" cy="8955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0.2368</cdr:x>
      <cdr:y>0.86804</cdr:y>
    </cdr:from>
    <cdr:to>
      <cdr:x>0.63761</cdr:x>
      <cdr:y>0.91171</cdr:y>
    </cdr:to>
    <cdr:sp macro="" textlink="">
      <cdr:nvSpPr>
        <cdr:cNvPr id="53" name="TextBox 52">
          <a:extLst xmlns:a="http://schemas.openxmlformats.org/drawingml/2006/main">
            <a:ext uri="{FF2B5EF4-FFF2-40B4-BE49-F238E27FC236}">
              <a16:creationId xmlns:a16="http://schemas.microsoft.com/office/drawing/2014/main" id="{F4069DF0-F852-4735-82E1-154361A1239A}"/>
            </a:ext>
          </a:extLst>
        </cdr:cNvPr>
        <cdr:cNvSpPr txBox="1"/>
      </cdr:nvSpPr>
      <cdr:spPr>
        <a:xfrm xmlns:a="http://schemas.openxmlformats.org/drawingml/2006/main">
          <a:off x="1797882" y="4787484"/>
          <a:ext cx="3043124" cy="240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S Lakeland </a:t>
          </a:r>
          <a:r>
            <a:rPr lang="en-GB" sz="1100" dirty="0"/>
            <a:t>Sedbergh &amp; Kirkby Lonsdale</a:t>
          </a:r>
        </a:p>
      </cdr:txBody>
    </cdr:sp>
  </cdr:relSizeAnchor>
  <cdr:relSizeAnchor xmlns:cdr="http://schemas.openxmlformats.org/drawingml/2006/chartDrawing">
    <cdr:from>
      <cdr:x>0.16823</cdr:x>
      <cdr:y>0.84735</cdr:y>
    </cdr:from>
    <cdr:to>
      <cdr:x>0.23966</cdr:x>
      <cdr:y>0.88486</cdr:y>
    </cdr:to>
    <cdr:cxnSp macro="">
      <cdr:nvCxnSpPr>
        <cdr:cNvPr id="55" name="Straight Arrow Connector 54">
          <a:extLst xmlns:a="http://schemas.openxmlformats.org/drawingml/2006/main">
            <a:ext uri="{FF2B5EF4-FFF2-40B4-BE49-F238E27FC236}">
              <a16:creationId xmlns:a16="http://schemas.microsoft.com/office/drawing/2014/main" id="{801B27D1-594E-4A2E-9922-8AC028CA3945}"/>
            </a:ext>
          </a:extLst>
        </cdr:cNvPr>
        <cdr:cNvCxnSpPr/>
      </cdr:nvCxnSpPr>
      <cdr:spPr>
        <a:xfrm xmlns:a="http://schemas.openxmlformats.org/drawingml/2006/main" flipH="1" flipV="1">
          <a:off x="1457245" y="5332373"/>
          <a:ext cx="618717" cy="23608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91612B31-921D-4848-AC87-90E2A78D08B0}" type="datetimeFigureOut">
              <a:rPr lang="en-GB" smtClean="0"/>
              <a:t>13/10/2021</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779030AC-9245-4B2D-A76E-C64A0415618F}" type="slidenum">
              <a:rPr lang="en-GB" smtClean="0"/>
              <a:t>‹#›</a:t>
            </a:fld>
            <a:endParaRPr lang="en-GB"/>
          </a:p>
        </p:txBody>
      </p:sp>
    </p:spTree>
    <p:extLst>
      <p:ext uri="{BB962C8B-B14F-4D97-AF65-F5344CB8AC3E}">
        <p14:creationId xmlns:p14="http://schemas.microsoft.com/office/powerpoint/2010/main" val="1993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a:t>
            </a:fld>
            <a:endParaRPr lang="en-GB"/>
          </a:p>
        </p:txBody>
      </p:sp>
    </p:spTree>
    <p:extLst>
      <p:ext uri="{BB962C8B-B14F-4D97-AF65-F5344CB8AC3E}">
        <p14:creationId xmlns:p14="http://schemas.microsoft.com/office/powerpoint/2010/main" val="170323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a:t>
            </a:fld>
            <a:endParaRPr lang="en-GB"/>
          </a:p>
        </p:txBody>
      </p:sp>
    </p:spTree>
    <p:extLst>
      <p:ext uri="{BB962C8B-B14F-4D97-AF65-F5344CB8AC3E}">
        <p14:creationId xmlns:p14="http://schemas.microsoft.com/office/powerpoint/2010/main" val="222225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15</a:t>
            </a:fld>
            <a:endParaRPr lang="en-GB"/>
          </a:p>
        </p:txBody>
      </p:sp>
    </p:spTree>
    <p:extLst>
      <p:ext uri="{BB962C8B-B14F-4D97-AF65-F5344CB8AC3E}">
        <p14:creationId xmlns:p14="http://schemas.microsoft.com/office/powerpoint/2010/main" val="391087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38</a:t>
            </a:fld>
            <a:endParaRPr lang="en-GB"/>
          </a:p>
        </p:txBody>
      </p:sp>
    </p:spTree>
    <p:extLst>
      <p:ext uri="{BB962C8B-B14F-4D97-AF65-F5344CB8AC3E}">
        <p14:creationId xmlns:p14="http://schemas.microsoft.com/office/powerpoint/2010/main" val="361251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58</a:t>
            </a:fld>
            <a:endParaRPr lang="en-GB"/>
          </a:p>
        </p:txBody>
      </p:sp>
    </p:spTree>
    <p:extLst>
      <p:ext uri="{BB962C8B-B14F-4D97-AF65-F5344CB8AC3E}">
        <p14:creationId xmlns:p14="http://schemas.microsoft.com/office/powerpoint/2010/main" val="97894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64</a:t>
            </a:fld>
            <a:endParaRPr lang="en-GB"/>
          </a:p>
        </p:txBody>
      </p:sp>
    </p:spTree>
    <p:extLst>
      <p:ext uri="{BB962C8B-B14F-4D97-AF65-F5344CB8AC3E}">
        <p14:creationId xmlns:p14="http://schemas.microsoft.com/office/powerpoint/2010/main" val="22231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83F234-44B1-46D2-96E4-27ED41F0F7F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515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8420D-47F2-4F3E-87BD-0B25347528D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870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59B08-2C64-42F2-80CC-067F33DE7458}"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7824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9586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2623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54528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06121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EC6B0-2BF5-874D-B5D8-1875A3F82410}"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8291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EC6B0-2BF5-874D-B5D8-1875A3F82410}"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70196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C6B0-2BF5-874D-B5D8-1875A3F82410}"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1462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3041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9220"/>
            <a:ext cx="10515600" cy="987018"/>
          </a:xfrm>
        </p:spPr>
        <p:txBody>
          <a:bodyPr/>
          <a:lstStyle/>
          <a:p>
            <a:r>
              <a:rPr lang="en-US"/>
              <a:t>Click to edit Master title style</a:t>
            </a:r>
            <a:endParaRPr lang="en-GB" dirty="0"/>
          </a:p>
        </p:txBody>
      </p:sp>
      <p:sp>
        <p:nvSpPr>
          <p:cNvPr id="3" name="Content Placeholder 2"/>
          <p:cNvSpPr>
            <a:spLocks noGrp="1"/>
          </p:cNvSpPr>
          <p:nvPr>
            <p:ph idx="1"/>
          </p:nvPr>
        </p:nvSpPr>
        <p:spPr>
          <a:xfrm>
            <a:off x="838200" y="1646238"/>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4F8BBA-FFC0-4ED4-8FC5-D81261C76034}"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807" y="0"/>
            <a:ext cx="3572566" cy="659219"/>
          </a:xfrm>
          <a:prstGeom prst="rect">
            <a:avLst/>
          </a:prstGeom>
        </p:spPr>
      </p:pic>
    </p:spTree>
    <p:extLst>
      <p:ext uri="{BB962C8B-B14F-4D97-AF65-F5344CB8AC3E}">
        <p14:creationId xmlns:p14="http://schemas.microsoft.com/office/powerpoint/2010/main" val="280718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8640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59141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49245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48805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58151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61614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24045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9076A-E01F-6D40-81E8-B69183928A8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53664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9076A-E01F-6D40-81E8-B69183928A8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11688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076A-E01F-6D40-81E8-B69183928A8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09205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E254E-ED4A-48CD-8868-DD8609AA765A}"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09885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57038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6256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3937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857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0D7EAE-FBE4-4A39-BF67-97DE2E7DEC46}"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6121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4FEC04-A64D-4BA2-B331-26A9F240BE86}" type="datetime1">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750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23D73E-093B-4FFB-98F9-8D5B5F5A0AA1}" type="datetime1">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85587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03F1-7610-4BF8-91DE-53CB627FF72B}" type="datetime1">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92114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A3AFA-F8DF-44E9-A275-0840B55A09F2}"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1760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20A55-1922-4F89-B823-F69CD0DBFA9C}"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74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903A-8896-4A3B-AE98-4B35A2C714D9}" type="datetime1">
              <a:rPr lang="en-GB" smtClean="0"/>
              <a:t>13/10/2021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8997-F432-425E-9889-9D05EBED06BE}" type="slidenum">
              <a:rPr lang="en-GB" smtClean="0"/>
              <a:t>‹#›</a:t>
            </a:fld>
            <a:endParaRPr lang="en-GB"/>
          </a:p>
        </p:txBody>
      </p:sp>
    </p:spTree>
    <p:extLst>
      <p:ext uri="{BB962C8B-B14F-4D97-AF65-F5344CB8AC3E}">
        <p14:creationId xmlns:p14="http://schemas.microsoft.com/office/powerpoint/2010/main" val="26558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C6B0-2BF5-874D-B5D8-1875A3F82410}"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7B1D-2FE3-9B46-84D8-091F59235486}" type="slidenum">
              <a:rPr lang="en-US" smtClean="0"/>
              <a:t>‹#›</a:t>
            </a:fld>
            <a:endParaRPr lang="en-US"/>
          </a:p>
        </p:txBody>
      </p:sp>
    </p:spTree>
    <p:extLst>
      <p:ext uri="{BB962C8B-B14F-4D97-AF65-F5344CB8AC3E}">
        <p14:creationId xmlns:p14="http://schemas.microsoft.com/office/powerpoint/2010/main" val="39772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9076A-E01F-6D40-81E8-B69183928A88}"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268E-75B9-6443-9310-06873C5DDC47}" type="slidenum">
              <a:rPr lang="en-US" smtClean="0"/>
              <a:t>‹#›</a:t>
            </a:fld>
            <a:endParaRPr lang="en-US"/>
          </a:p>
        </p:txBody>
      </p:sp>
    </p:spTree>
    <p:extLst>
      <p:ext uri="{BB962C8B-B14F-4D97-AF65-F5344CB8AC3E}">
        <p14:creationId xmlns:p14="http://schemas.microsoft.com/office/powerpoint/2010/main" val="35836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s://www.gov.uk/government/publications/national-planning-policy-framework--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US" b="0" i="0" dirty="0">
                <a:solidFill>
                  <a:srgbClr val="000000"/>
                </a:solidFill>
                <a:effectLst/>
                <a:latin typeface="neuzeit-grotesk"/>
              </a:rPr>
              <a:t>Fylde Coast ICP</a:t>
            </a:r>
            <a:endParaRPr lang="en-GB" dirty="0"/>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4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261257" y="659220"/>
            <a:ext cx="11092543" cy="987018"/>
          </a:xfrm>
        </p:spPr>
        <p:txBody>
          <a:bodyPr>
            <a:normAutofit fontScale="90000"/>
          </a:bodyPr>
          <a:lstStyle/>
          <a:p>
            <a:r>
              <a:rPr lang="en-GB" sz="2800" i="1" dirty="0">
                <a:solidFill>
                  <a:srgbClr val="FF0000"/>
                </a:solidFill>
                <a:latin typeface="+mn-lt"/>
              </a:rPr>
              <a:t>Within each area, there are more than five years difference in life expectancy between least and most deprived areas</a:t>
            </a:r>
            <a:br>
              <a:rPr lang="en-GB" sz="2800" dirty="0">
                <a:latin typeface="+mn-lt"/>
              </a:rPr>
            </a:br>
            <a:r>
              <a:rPr lang="en-GB" sz="2800" dirty="0">
                <a:latin typeface="+mn-lt"/>
              </a:rPr>
              <a:t>Social gradient in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10</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9181621" y="6198780"/>
            <a:ext cx="3010379" cy="369332"/>
          </a:xfrm>
          <a:prstGeom prst="rect">
            <a:avLst/>
          </a:prstGeom>
          <a:noFill/>
        </p:spPr>
        <p:txBody>
          <a:bodyPr wrap="square" rtlCol="0">
            <a:spAutoFit/>
          </a:bodyPr>
          <a:lstStyle/>
          <a:p>
            <a:pPr algn="r"/>
            <a:r>
              <a:rPr lang="en-GB" dirty="0"/>
              <a:t>Source: DHSC fingertips </a:t>
            </a:r>
          </a:p>
        </p:txBody>
      </p:sp>
      <p:graphicFrame>
        <p:nvGraphicFramePr>
          <p:cNvPr id="8" name="Chart 7">
            <a:extLst>
              <a:ext uri="{FF2B5EF4-FFF2-40B4-BE49-F238E27FC236}">
                <a16:creationId xmlns:a16="http://schemas.microsoft.com/office/drawing/2014/main" id="{DCBFF498-960A-4E24-8E44-113223200D57}"/>
              </a:ext>
            </a:extLst>
          </p:cNvPr>
          <p:cNvGraphicFramePr>
            <a:graphicFrameLocks/>
          </p:cNvGraphicFramePr>
          <p:nvPr>
            <p:extLst>
              <p:ext uri="{D42A27DB-BD31-4B8C-83A1-F6EECF244321}">
                <p14:modId xmlns:p14="http://schemas.microsoft.com/office/powerpoint/2010/main" val="3405313488"/>
              </p:ext>
            </p:extLst>
          </p:nvPr>
        </p:nvGraphicFramePr>
        <p:xfrm>
          <a:off x="451958" y="1833007"/>
          <a:ext cx="10248900" cy="470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3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4425-2377-4140-B239-1FE660417EB0}"/>
              </a:ext>
            </a:extLst>
          </p:cNvPr>
          <p:cNvSpPr>
            <a:spLocks noGrp="1"/>
          </p:cNvSpPr>
          <p:nvPr>
            <p:ph type="title"/>
          </p:nvPr>
        </p:nvSpPr>
        <p:spPr/>
        <p:txBody>
          <a:bodyPr/>
          <a:lstStyle/>
          <a:p>
            <a:r>
              <a:rPr lang="en-GB" dirty="0"/>
              <a:t>COVID-19</a:t>
            </a:r>
          </a:p>
        </p:txBody>
      </p:sp>
      <p:sp>
        <p:nvSpPr>
          <p:cNvPr id="3" name="Text Placeholder 2">
            <a:extLst>
              <a:ext uri="{FF2B5EF4-FFF2-40B4-BE49-F238E27FC236}">
                <a16:creationId xmlns:a16="http://schemas.microsoft.com/office/drawing/2014/main" id="{E673F980-3376-415E-AC1D-BEE3100334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E57D3B-5495-4F37-AD07-AB9F907D682E}"/>
              </a:ext>
            </a:extLst>
          </p:cNvPr>
          <p:cNvSpPr>
            <a:spLocks noGrp="1"/>
          </p:cNvSpPr>
          <p:nvPr>
            <p:ph type="sldNum" sz="quarter" idx="12"/>
          </p:nvPr>
        </p:nvSpPr>
        <p:spPr/>
        <p:txBody>
          <a:bodyPr/>
          <a:lstStyle/>
          <a:p>
            <a:fld id="{2EA68997-F432-425E-9889-9D05EBED06BE}" type="slidenum">
              <a:rPr lang="en-GB" smtClean="0"/>
              <a:t>11</a:t>
            </a:fld>
            <a:endParaRPr lang="en-GB"/>
          </a:p>
        </p:txBody>
      </p:sp>
    </p:spTree>
    <p:extLst>
      <p:ext uri="{BB962C8B-B14F-4D97-AF65-F5344CB8AC3E}">
        <p14:creationId xmlns:p14="http://schemas.microsoft.com/office/powerpoint/2010/main" val="76680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8C1A-06E6-274E-BC2F-BB7F2466CDDD}"/>
              </a:ext>
            </a:extLst>
          </p:cNvPr>
          <p:cNvSpPr>
            <a:spLocks noGrp="1"/>
          </p:cNvSpPr>
          <p:nvPr>
            <p:ph type="title"/>
          </p:nvPr>
        </p:nvSpPr>
        <p:spPr>
          <a:xfrm>
            <a:off x="310038" y="765442"/>
            <a:ext cx="11777675" cy="1325563"/>
          </a:xfrm>
        </p:spPr>
        <p:txBody>
          <a:bodyPr>
            <a:noAutofit/>
          </a:bodyPr>
          <a:lstStyle/>
          <a:p>
            <a:r>
              <a:rPr lang="en-US" sz="2400" i="1" dirty="0">
                <a:solidFill>
                  <a:srgbClr val="FF0000"/>
                </a:solidFill>
                <a:latin typeface="+mn-lt"/>
              </a:rPr>
              <a:t>COVID-19 follows a similar trajectory to inequalities in mortality from other causes – the more deprived the area of residence, the greater the mortality from COVID-19. </a:t>
            </a:r>
            <a:br>
              <a:rPr lang="en-US" sz="2400" dirty="0">
                <a:latin typeface="+mn-lt"/>
              </a:rPr>
            </a:br>
            <a:r>
              <a:rPr lang="en-GB" sz="2400" dirty="0">
                <a:latin typeface="+mn-lt"/>
              </a:rPr>
              <a:t>Age-standardised mortality rates from all causes, COVID-19 and other causes (per 100,000), by deprivation deciles in England</a:t>
            </a:r>
            <a:endParaRPr lang="en-US" sz="2400" dirty="0">
              <a:latin typeface="+mn-lt"/>
            </a:endParaRPr>
          </a:p>
        </p:txBody>
      </p:sp>
      <p:pic>
        <p:nvPicPr>
          <p:cNvPr id="4" name="Picture 3">
            <a:extLst>
              <a:ext uri="{FF2B5EF4-FFF2-40B4-BE49-F238E27FC236}">
                <a16:creationId xmlns:a16="http://schemas.microsoft.com/office/drawing/2014/main" id="{7B7AD7A0-1F6D-A942-AF82-27FC1007E721}"/>
              </a:ext>
            </a:extLst>
          </p:cNvPr>
          <p:cNvPicPr>
            <a:picLocks noChangeAspect="1"/>
          </p:cNvPicPr>
          <p:nvPr/>
        </p:nvPicPr>
        <p:blipFill rotWithShape="1">
          <a:blip r:embed="rId2"/>
          <a:srcRect l="3357" r="4764"/>
          <a:stretch/>
        </p:blipFill>
        <p:spPr>
          <a:xfrm>
            <a:off x="107709" y="2813102"/>
            <a:ext cx="5838569" cy="3404818"/>
          </a:xfrm>
          <a:prstGeom prst="rect">
            <a:avLst/>
          </a:prstGeom>
        </p:spPr>
      </p:pic>
      <p:pic>
        <p:nvPicPr>
          <p:cNvPr id="5" name="Picture 4">
            <a:extLst>
              <a:ext uri="{FF2B5EF4-FFF2-40B4-BE49-F238E27FC236}">
                <a16:creationId xmlns:a16="http://schemas.microsoft.com/office/drawing/2014/main" id="{14CD5717-DF6F-B943-9CC7-8C9943D22BCB}"/>
              </a:ext>
            </a:extLst>
          </p:cNvPr>
          <p:cNvPicPr>
            <a:picLocks noChangeAspect="1"/>
          </p:cNvPicPr>
          <p:nvPr/>
        </p:nvPicPr>
        <p:blipFill rotWithShape="1">
          <a:blip r:embed="rId3"/>
          <a:srcRect t="4922"/>
          <a:stretch/>
        </p:blipFill>
        <p:spPr>
          <a:xfrm>
            <a:off x="8845378" y="102702"/>
            <a:ext cx="3242335" cy="660589"/>
          </a:xfrm>
          <a:prstGeom prst="rect">
            <a:avLst/>
          </a:prstGeom>
        </p:spPr>
      </p:pic>
      <p:sp>
        <p:nvSpPr>
          <p:cNvPr id="6" name="Rectangle 5">
            <a:extLst>
              <a:ext uri="{FF2B5EF4-FFF2-40B4-BE49-F238E27FC236}">
                <a16:creationId xmlns:a16="http://schemas.microsoft.com/office/drawing/2014/main" id="{599965E4-E0E3-1F48-AA90-DF81AF817A00}"/>
              </a:ext>
            </a:extLst>
          </p:cNvPr>
          <p:cNvSpPr/>
          <p:nvPr/>
        </p:nvSpPr>
        <p:spPr>
          <a:xfrm>
            <a:off x="3308747" y="6364992"/>
            <a:ext cx="8793605"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Deaths involving COVID-19 by local area and socioeconomic deprivation</a:t>
            </a:r>
            <a:endParaRPr lang="en-GB" sz="1600" dirty="0">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96B292A-94C6-4443-8FCA-BC705C40E072}"/>
              </a:ext>
            </a:extLst>
          </p:cNvPr>
          <p:cNvPicPr>
            <a:picLocks noChangeAspect="1"/>
          </p:cNvPicPr>
          <p:nvPr/>
        </p:nvPicPr>
        <p:blipFill rotWithShape="1">
          <a:blip r:embed="rId4"/>
          <a:srcRect l="4112" t="14778" r="7383"/>
          <a:stretch/>
        </p:blipFill>
        <p:spPr>
          <a:xfrm>
            <a:off x="5946278" y="3084998"/>
            <a:ext cx="6245722" cy="3132922"/>
          </a:xfrm>
          <a:prstGeom prst="rect">
            <a:avLst/>
          </a:prstGeom>
        </p:spPr>
      </p:pic>
      <p:sp>
        <p:nvSpPr>
          <p:cNvPr id="8" name="TextBox 7">
            <a:extLst>
              <a:ext uri="{FF2B5EF4-FFF2-40B4-BE49-F238E27FC236}">
                <a16:creationId xmlns:a16="http://schemas.microsoft.com/office/drawing/2014/main" id="{E290CF5A-D79F-4DC8-BCB9-97D77373EDB9}"/>
              </a:ext>
            </a:extLst>
          </p:cNvPr>
          <p:cNvSpPr txBox="1"/>
          <p:nvPr/>
        </p:nvSpPr>
        <p:spPr>
          <a:xfrm>
            <a:off x="8457891" y="2466122"/>
            <a:ext cx="1173891" cy="369332"/>
          </a:xfrm>
          <a:prstGeom prst="rect">
            <a:avLst/>
          </a:prstGeom>
          <a:noFill/>
        </p:spPr>
        <p:txBody>
          <a:bodyPr wrap="square" rtlCol="0">
            <a:spAutoFit/>
          </a:bodyPr>
          <a:lstStyle/>
          <a:p>
            <a:r>
              <a:rPr lang="en-GB" dirty="0"/>
              <a:t>Female</a:t>
            </a:r>
          </a:p>
        </p:txBody>
      </p:sp>
      <p:sp>
        <p:nvSpPr>
          <p:cNvPr id="9" name="TextBox 8">
            <a:extLst>
              <a:ext uri="{FF2B5EF4-FFF2-40B4-BE49-F238E27FC236}">
                <a16:creationId xmlns:a16="http://schemas.microsoft.com/office/drawing/2014/main" id="{999DDD30-56A4-41ED-8526-4EFDA9963720}"/>
              </a:ext>
            </a:extLst>
          </p:cNvPr>
          <p:cNvSpPr txBox="1"/>
          <p:nvPr/>
        </p:nvSpPr>
        <p:spPr>
          <a:xfrm>
            <a:off x="2440047" y="2481364"/>
            <a:ext cx="1173891" cy="369332"/>
          </a:xfrm>
          <a:prstGeom prst="rect">
            <a:avLst/>
          </a:prstGeom>
          <a:noFill/>
        </p:spPr>
        <p:txBody>
          <a:bodyPr wrap="square" rtlCol="0">
            <a:spAutoFit/>
          </a:bodyPr>
          <a:lstStyle/>
          <a:p>
            <a:r>
              <a:rPr lang="en-GB" dirty="0"/>
              <a:t>Male</a:t>
            </a:r>
          </a:p>
        </p:txBody>
      </p:sp>
    </p:spTree>
    <p:extLst>
      <p:ext uri="{BB962C8B-B14F-4D97-AF65-F5344CB8AC3E}">
        <p14:creationId xmlns:p14="http://schemas.microsoft.com/office/powerpoint/2010/main" val="224482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235B9-5DED-45C1-B741-9D6D3E21B09D}"/>
              </a:ext>
            </a:extLst>
          </p:cNvPr>
          <p:cNvSpPr>
            <a:spLocks noGrp="1"/>
          </p:cNvSpPr>
          <p:nvPr>
            <p:ph type="sldNum" sz="quarter" idx="12"/>
          </p:nvPr>
        </p:nvSpPr>
        <p:spPr/>
        <p:txBody>
          <a:bodyPr/>
          <a:lstStyle/>
          <a:p>
            <a:fld id="{2EA68997-F432-425E-9889-9D05EBED06BE}" type="slidenum">
              <a:rPr lang="en-GB" smtClean="0"/>
              <a:t>13</a:t>
            </a:fld>
            <a:endParaRPr lang="en-GB"/>
          </a:p>
        </p:txBody>
      </p:sp>
      <p:graphicFrame>
        <p:nvGraphicFramePr>
          <p:cNvPr id="5" name="Chart 4">
            <a:extLst>
              <a:ext uri="{FF2B5EF4-FFF2-40B4-BE49-F238E27FC236}">
                <a16:creationId xmlns:a16="http://schemas.microsoft.com/office/drawing/2014/main" id="{C994DC5F-923F-4EBE-BE46-C938A7881378}"/>
              </a:ext>
            </a:extLst>
          </p:cNvPr>
          <p:cNvGraphicFramePr>
            <a:graphicFrameLocks noGrp="1" noChangeAspect="1"/>
          </p:cNvGraphicFramePr>
          <p:nvPr>
            <p:extLst>
              <p:ext uri="{D42A27DB-BD31-4B8C-83A1-F6EECF244321}">
                <p14:modId xmlns:p14="http://schemas.microsoft.com/office/powerpoint/2010/main" val="22209661"/>
              </p:ext>
            </p:extLst>
          </p:nvPr>
        </p:nvGraphicFramePr>
        <p:xfrm>
          <a:off x="2775284" y="1682758"/>
          <a:ext cx="7118716" cy="515811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C6B0A4D-C36E-41F7-A555-5153E9C411AA}"/>
              </a:ext>
            </a:extLst>
          </p:cNvPr>
          <p:cNvSpPr>
            <a:spLocks noGrp="1"/>
          </p:cNvSpPr>
          <p:nvPr>
            <p:ph type="title"/>
          </p:nvPr>
        </p:nvSpPr>
        <p:spPr>
          <a:xfrm>
            <a:off x="0" y="780078"/>
            <a:ext cx="11777675" cy="953275"/>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In the four most deprived deciles in Lancashire and South Cumbria COVID-19 mortality was greater than the England and Wales average and there are sharp inequalities in the Region</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 and sex standardised COVID-19 mortality ratios by IMD 2019 deciles of MSOAs* in Lancashire and South Cumbria, March 2020 to April 2021</a:t>
            </a:r>
            <a:endParaRPr lang="en-US" sz="2000" dirty="0">
              <a:latin typeface="+mn-lt"/>
            </a:endParaRPr>
          </a:p>
        </p:txBody>
      </p:sp>
      <p:sp>
        <p:nvSpPr>
          <p:cNvPr id="7" name="Rectangle 6">
            <a:extLst>
              <a:ext uri="{FF2B5EF4-FFF2-40B4-BE49-F238E27FC236}">
                <a16:creationId xmlns:a16="http://schemas.microsoft.com/office/drawing/2014/main" id="{6F410232-A83F-47E9-A746-9B82B15CF0AA}"/>
              </a:ext>
            </a:extLst>
          </p:cNvPr>
          <p:cNvSpPr/>
          <p:nvPr/>
        </p:nvSpPr>
        <p:spPr>
          <a:xfrm>
            <a:off x="10267406" y="6364992"/>
            <a:ext cx="1834946"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a:t>
            </a:r>
            <a:endParaRPr lang="en-GB" sz="1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180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819-3109-42A3-940C-5C697B3F3F04}"/>
              </a:ext>
            </a:extLst>
          </p:cNvPr>
          <p:cNvSpPr>
            <a:spLocks noGrp="1"/>
          </p:cNvSpPr>
          <p:nvPr>
            <p:ph type="title"/>
          </p:nvPr>
        </p:nvSpPr>
        <p:spPr>
          <a:xfrm>
            <a:off x="230455" y="298521"/>
            <a:ext cx="2930756" cy="6057829"/>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There is an association between deprivation and COVID-19 mortality, but several</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i="1" dirty="0">
                <a:solidFill>
                  <a:srgbClr val="FF0000"/>
                </a:solidFill>
                <a:effectLst/>
                <a:latin typeface="+mn-lt"/>
                <a:ea typeface="Times New Roman" panose="02020603050405020304" pitchFamily="18" charset="0"/>
                <a:cs typeface="Times New Roman" panose="02020603050405020304" pitchFamily="18" charset="0"/>
              </a:rPr>
              <a:t>areas have higher rates than expected for their deprivation (e.g. Blackburn, Preston)</a:t>
            </a:r>
            <a:br>
              <a:rPr lang="en-GB" sz="2000" dirty="0">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Age-adjusted COVID-19 mortality ratio of observed to expected deaths by level of deprivation, March 2020 to April 2021, neighbourhoods (MSOAs) in Lancashire and South Cumbria </a:t>
            </a:r>
            <a:endParaRPr lang="en-GB" sz="2000" dirty="0">
              <a:latin typeface="+mn-lt"/>
            </a:endParaRPr>
          </a:p>
        </p:txBody>
      </p:sp>
      <p:sp>
        <p:nvSpPr>
          <p:cNvPr id="4" name="Slide Number Placeholder 3">
            <a:extLst>
              <a:ext uri="{FF2B5EF4-FFF2-40B4-BE49-F238E27FC236}">
                <a16:creationId xmlns:a16="http://schemas.microsoft.com/office/drawing/2014/main" id="{312D1139-1785-4044-95F8-E91A4E3FB4E1}"/>
              </a:ext>
            </a:extLst>
          </p:cNvPr>
          <p:cNvSpPr>
            <a:spLocks noGrp="1"/>
          </p:cNvSpPr>
          <p:nvPr>
            <p:ph type="sldNum" sz="quarter" idx="12"/>
          </p:nvPr>
        </p:nvSpPr>
        <p:spPr/>
        <p:txBody>
          <a:bodyPr/>
          <a:lstStyle/>
          <a:p>
            <a:fld id="{2EA68997-F432-425E-9889-9D05EBED06BE}" type="slidenum">
              <a:rPr lang="en-GB" smtClean="0"/>
              <a:t>14</a:t>
            </a:fld>
            <a:endParaRPr lang="en-GB"/>
          </a:p>
        </p:txBody>
      </p:sp>
      <p:graphicFrame>
        <p:nvGraphicFramePr>
          <p:cNvPr id="6" name="Chart 5">
            <a:extLst>
              <a:ext uri="{FF2B5EF4-FFF2-40B4-BE49-F238E27FC236}">
                <a16:creationId xmlns:a16="http://schemas.microsoft.com/office/drawing/2014/main" id="{86225C2F-44BC-4061-B294-7984F0A77128}"/>
              </a:ext>
            </a:extLst>
          </p:cNvPr>
          <p:cNvGraphicFramePr>
            <a:graphicFrameLocks noGrp="1" noChangeAspect="1"/>
          </p:cNvGraphicFramePr>
          <p:nvPr>
            <p:extLst>
              <p:ext uri="{D42A27DB-BD31-4B8C-83A1-F6EECF244321}">
                <p14:modId xmlns:p14="http://schemas.microsoft.com/office/powerpoint/2010/main" val="1201586450"/>
              </p:ext>
            </p:extLst>
          </p:nvPr>
        </p:nvGraphicFramePr>
        <p:xfrm>
          <a:off x="3581401" y="1023604"/>
          <a:ext cx="7592400" cy="551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79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82A2-2AF9-4928-8421-E8B4B247530E}"/>
              </a:ext>
            </a:extLst>
          </p:cNvPr>
          <p:cNvSpPr>
            <a:spLocks noGrp="1"/>
          </p:cNvSpPr>
          <p:nvPr>
            <p:ph type="title"/>
          </p:nvPr>
        </p:nvSpPr>
        <p:spPr>
          <a:xfrm>
            <a:off x="838200" y="644706"/>
            <a:ext cx="10515600" cy="987018"/>
          </a:xfrm>
        </p:spPr>
        <p:txBody>
          <a:bodyPr>
            <a:normAutofit/>
          </a:bodyPr>
          <a:lstStyle/>
          <a:p>
            <a:r>
              <a:rPr lang="en-GB" sz="2800" b="0" i="0" u="none" strike="noStrike" baseline="0" dirty="0">
                <a:effectLst/>
                <a:latin typeface="+mn-lt"/>
              </a:rPr>
              <a:t>Age-standardised mortality rates due to COVID-19 per 100,000 people, March 2020 to April 2021</a:t>
            </a:r>
            <a:endParaRPr lang="en-GB" sz="2800" dirty="0">
              <a:latin typeface="+mn-lt"/>
            </a:endParaRPr>
          </a:p>
        </p:txBody>
      </p:sp>
      <p:sp>
        <p:nvSpPr>
          <p:cNvPr id="4" name="Slide Number Placeholder 3">
            <a:extLst>
              <a:ext uri="{FF2B5EF4-FFF2-40B4-BE49-F238E27FC236}">
                <a16:creationId xmlns:a16="http://schemas.microsoft.com/office/drawing/2014/main" id="{05154A23-EAC9-41C8-9F4D-EF14CD6EF5E6}"/>
              </a:ext>
            </a:extLst>
          </p:cNvPr>
          <p:cNvSpPr>
            <a:spLocks noGrp="1"/>
          </p:cNvSpPr>
          <p:nvPr>
            <p:ph type="sldNum" sz="quarter" idx="12"/>
          </p:nvPr>
        </p:nvSpPr>
        <p:spPr/>
        <p:txBody>
          <a:bodyPr/>
          <a:lstStyle/>
          <a:p>
            <a:fld id="{2EA68997-F432-425E-9889-9D05EBED06BE}" type="slidenum">
              <a:rPr lang="en-GB" smtClean="0"/>
              <a:t>15</a:t>
            </a:fld>
            <a:endParaRPr lang="en-GB"/>
          </a:p>
        </p:txBody>
      </p:sp>
      <p:graphicFrame>
        <p:nvGraphicFramePr>
          <p:cNvPr id="6" name="Chart 5">
            <a:extLst>
              <a:ext uri="{FF2B5EF4-FFF2-40B4-BE49-F238E27FC236}">
                <a16:creationId xmlns:a16="http://schemas.microsoft.com/office/drawing/2014/main" id="{344BCC2B-3727-45AD-93C0-8C1E388B7201}"/>
              </a:ext>
            </a:extLst>
          </p:cNvPr>
          <p:cNvGraphicFramePr>
            <a:graphicFrameLocks/>
          </p:cNvGraphicFramePr>
          <p:nvPr>
            <p:extLst>
              <p:ext uri="{D42A27DB-BD31-4B8C-83A1-F6EECF244321}">
                <p14:modId xmlns:p14="http://schemas.microsoft.com/office/powerpoint/2010/main" val="1265269674"/>
              </p:ext>
            </p:extLst>
          </p:nvPr>
        </p:nvGraphicFramePr>
        <p:xfrm>
          <a:off x="2351314" y="2057400"/>
          <a:ext cx="6030686" cy="42989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FEBBCB2-31C6-4E6D-BE16-122818D113BD}"/>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44755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79E-C25D-44B9-A777-E6A68D81FC53}"/>
              </a:ext>
            </a:extLst>
          </p:cNvPr>
          <p:cNvSpPr>
            <a:spLocks noGrp="1"/>
          </p:cNvSpPr>
          <p:nvPr>
            <p:ph type="title"/>
          </p:nvPr>
        </p:nvSpPr>
        <p:spPr/>
        <p:txBody>
          <a:bodyPr/>
          <a:lstStyle/>
          <a:p>
            <a:r>
              <a:rPr lang="en-GB" dirty="0"/>
              <a:t>Health </a:t>
            </a:r>
          </a:p>
        </p:txBody>
      </p:sp>
      <p:sp>
        <p:nvSpPr>
          <p:cNvPr id="3" name="Text Placeholder 2">
            <a:extLst>
              <a:ext uri="{FF2B5EF4-FFF2-40B4-BE49-F238E27FC236}">
                <a16:creationId xmlns:a16="http://schemas.microsoft.com/office/drawing/2014/main" id="{8375B332-CAA9-4CEF-B72D-F8E245D37A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A3D37D-DB65-42D4-92AD-97FC60351658}"/>
              </a:ext>
            </a:extLst>
          </p:cNvPr>
          <p:cNvSpPr>
            <a:spLocks noGrp="1"/>
          </p:cNvSpPr>
          <p:nvPr>
            <p:ph type="sldNum" sz="quarter" idx="12"/>
          </p:nvPr>
        </p:nvSpPr>
        <p:spPr/>
        <p:txBody>
          <a:bodyPr/>
          <a:lstStyle/>
          <a:p>
            <a:fld id="{2EA68997-F432-425E-9889-9D05EBED06BE}" type="slidenum">
              <a:rPr lang="en-GB" smtClean="0"/>
              <a:t>16</a:t>
            </a:fld>
            <a:endParaRPr lang="en-GB"/>
          </a:p>
        </p:txBody>
      </p:sp>
    </p:spTree>
    <p:extLst>
      <p:ext uri="{BB962C8B-B14F-4D97-AF65-F5344CB8AC3E}">
        <p14:creationId xmlns:p14="http://schemas.microsoft.com/office/powerpoint/2010/main" val="213656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156754" y="659220"/>
            <a:ext cx="11197046" cy="987018"/>
          </a:xfrm>
        </p:spPr>
        <p:txBody>
          <a:bodyPr>
            <a:noAutofit/>
          </a:bodyPr>
          <a:lstStyle/>
          <a:p>
            <a:r>
              <a:rPr lang="en-GB" sz="2400" i="1" dirty="0">
                <a:solidFill>
                  <a:srgbClr val="FF0000"/>
                </a:solidFill>
                <a:latin typeface="+mn-lt"/>
              </a:rPr>
              <a:t>Women in Cumbria live 11 years longer in good health compared to women in Blackpool, for men - 10 years </a:t>
            </a:r>
            <a:br>
              <a:rPr lang="en-GB" sz="2400" dirty="0">
                <a:latin typeface="+mn-lt"/>
              </a:rPr>
            </a:br>
            <a:r>
              <a:rPr lang="en-GB" sz="2400" dirty="0">
                <a:latin typeface="+mn-lt"/>
              </a:rPr>
              <a:t>Healthy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17</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42B7ACC3-EDD5-48AB-A973-B739666A94D6}"/>
              </a:ext>
            </a:extLst>
          </p:cNvPr>
          <p:cNvGraphicFramePr>
            <a:graphicFrameLocks/>
          </p:cNvGraphicFramePr>
          <p:nvPr>
            <p:extLst>
              <p:ext uri="{D42A27DB-BD31-4B8C-83A1-F6EECF244321}">
                <p14:modId xmlns:p14="http://schemas.microsoft.com/office/powerpoint/2010/main" val="1713356075"/>
              </p:ext>
            </p:extLst>
          </p:nvPr>
        </p:nvGraphicFramePr>
        <p:xfrm>
          <a:off x="0" y="1810662"/>
          <a:ext cx="5760000" cy="47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F8AB194-AF23-4282-ACDA-A15804E04EB2}"/>
              </a:ext>
            </a:extLst>
          </p:cNvPr>
          <p:cNvGraphicFramePr>
            <a:graphicFrameLocks/>
          </p:cNvGraphicFramePr>
          <p:nvPr>
            <p:extLst>
              <p:ext uri="{D42A27DB-BD31-4B8C-83A1-F6EECF244321}">
                <p14:modId xmlns:p14="http://schemas.microsoft.com/office/powerpoint/2010/main" val="3096574700"/>
              </p:ext>
            </p:extLst>
          </p:nvPr>
        </p:nvGraphicFramePr>
        <p:xfrm>
          <a:off x="6096000" y="1810662"/>
          <a:ext cx="5760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54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2FF3-FAF1-4B42-850F-7E72ECE4AAFF}"/>
              </a:ext>
            </a:extLst>
          </p:cNvPr>
          <p:cNvSpPr>
            <a:spLocks noGrp="1"/>
          </p:cNvSpPr>
          <p:nvPr>
            <p:ph type="title"/>
          </p:nvPr>
        </p:nvSpPr>
        <p:spPr>
          <a:xfrm>
            <a:off x="821422" y="659220"/>
            <a:ext cx="10515600" cy="987018"/>
          </a:xfrm>
        </p:spPr>
        <p:txBody>
          <a:bodyPr>
            <a:noAutofit/>
          </a:bodyPr>
          <a:lstStyle/>
          <a:p>
            <a:r>
              <a:rPr lang="en-US" sz="2800" dirty="0">
                <a:latin typeface="+mn-lt"/>
              </a:rPr>
              <a:t>Mortality rate from causes considered </a:t>
            </a:r>
            <a:r>
              <a:rPr lang="en-US" sz="2800" i="1" dirty="0">
                <a:latin typeface="+mn-lt"/>
              </a:rPr>
              <a:t>preventable</a:t>
            </a:r>
            <a:r>
              <a:rPr lang="en-US" sz="2800" dirty="0">
                <a:latin typeface="+mn-lt"/>
              </a:rPr>
              <a:t> (including cardiovascular, cancer, respiratory, liver diseases), 2016-18</a:t>
            </a:r>
            <a:br>
              <a:rPr lang="en-US" sz="2800" dirty="0">
                <a:highlight>
                  <a:srgbClr val="FFFF00"/>
                </a:highlight>
                <a:latin typeface="+mn-lt"/>
              </a:rPr>
            </a:br>
            <a:r>
              <a:rPr lang="en-US" sz="2400" dirty="0">
                <a:latin typeface="+mn-lt"/>
              </a:rPr>
              <a:t>Directly </a:t>
            </a:r>
            <a:r>
              <a:rPr lang="en-US" sz="2400" dirty="0" err="1">
                <a:latin typeface="+mn-lt"/>
              </a:rPr>
              <a:t>Standardised</a:t>
            </a:r>
            <a:r>
              <a:rPr lang="en-US" sz="24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204146C9-8E2A-48FF-908D-6EA2796D0B98}"/>
              </a:ext>
            </a:extLst>
          </p:cNvPr>
          <p:cNvSpPr>
            <a:spLocks noGrp="1"/>
          </p:cNvSpPr>
          <p:nvPr>
            <p:ph type="sldNum" sz="quarter" idx="12"/>
          </p:nvPr>
        </p:nvSpPr>
        <p:spPr/>
        <p:txBody>
          <a:bodyPr/>
          <a:lstStyle/>
          <a:p>
            <a:fld id="{2EA68997-F432-425E-9889-9D05EBED06BE}" type="slidenum">
              <a:rPr lang="en-GB" smtClean="0"/>
              <a:t>18</a:t>
            </a:fld>
            <a:endParaRPr lang="en-GB"/>
          </a:p>
        </p:txBody>
      </p:sp>
      <p:graphicFrame>
        <p:nvGraphicFramePr>
          <p:cNvPr id="5" name="Chart 4">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4230957938"/>
              </p:ext>
            </p:extLst>
          </p:nvPr>
        </p:nvGraphicFramePr>
        <p:xfrm>
          <a:off x="2075543" y="1839403"/>
          <a:ext cx="7053943" cy="46259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AF893DA-E7DD-4DC9-A44F-076AFE9EF285}"/>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Tree>
    <p:extLst>
      <p:ext uri="{BB962C8B-B14F-4D97-AF65-F5344CB8AC3E}">
        <p14:creationId xmlns:p14="http://schemas.microsoft.com/office/powerpoint/2010/main" val="409541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Physically in/active adults,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19</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0E00-000006000000}"/>
              </a:ext>
            </a:extLst>
          </p:cNvPr>
          <p:cNvGraphicFramePr>
            <a:graphicFrameLocks/>
          </p:cNvGraphicFramePr>
          <p:nvPr>
            <p:extLst>
              <p:ext uri="{D42A27DB-BD31-4B8C-83A1-F6EECF244321}">
                <p14:modId xmlns:p14="http://schemas.microsoft.com/office/powerpoint/2010/main" val="2845757183"/>
              </p:ext>
            </p:extLst>
          </p:nvPr>
        </p:nvGraphicFramePr>
        <p:xfrm>
          <a:off x="2382611" y="1463676"/>
          <a:ext cx="6557736" cy="507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889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875"/>
            <a:ext cx="12054468" cy="1013522"/>
          </a:xfrm>
          <a:ln>
            <a:noFill/>
          </a:ln>
        </p:spPr>
        <p:style>
          <a:lnRef idx="2">
            <a:schemeClr val="accent6"/>
          </a:lnRef>
          <a:fillRef idx="1">
            <a:schemeClr val="lt1"/>
          </a:fillRef>
          <a:effectRef idx="0">
            <a:schemeClr val="accent6"/>
          </a:effectRef>
          <a:fontRef idx="minor">
            <a:schemeClr val="dk1"/>
          </a:fontRef>
        </p:style>
        <p:txBody>
          <a:bodyPr>
            <a:normAutofit/>
          </a:bodyPr>
          <a:lstStyle/>
          <a:p>
            <a:r>
              <a:rPr lang="en-GB" sz="2400" i="1" dirty="0">
                <a:solidFill>
                  <a:srgbClr val="FF0000"/>
                </a:solidFill>
                <a:latin typeface="+mn-lt"/>
              </a:rPr>
              <a:t>Life expectancy is falling and falling faster in most deprived areas</a:t>
            </a:r>
            <a:br>
              <a:rPr lang="en-GB" sz="2400" i="1" dirty="0">
                <a:solidFill>
                  <a:srgbClr val="FF0000"/>
                </a:solidFill>
                <a:latin typeface="+mn-lt"/>
              </a:rPr>
            </a:br>
            <a:r>
              <a:rPr lang="en-US" sz="2400" dirty="0"/>
              <a:t>Life expectancy at birth by area deprivation deciles and sex, England, 2019-20</a:t>
            </a:r>
            <a:endParaRPr lang="en-GB" sz="2400"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2EA68997-F432-425E-9889-9D05EBED06BE}" type="slidenum">
              <a:rPr lang="en-GB" smtClean="0"/>
              <a:t>2</a:t>
            </a:fld>
            <a:endParaRPr lang="en-GB"/>
          </a:p>
        </p:txBody>
      </p:sp>
      <p:pic>
        <p:nvPicPr>
          <p:cNvPr id="5" name="Picture 4">
            <a:extLst>
              <a:ext uri="{FF2B5EF4-FFF2-40B4-BE49-F238E27FC236}">
                <a16:creationId xmlns:a16="http://schemas.microsoft.com/office/drawing/2014/main" id="{FDE206DC-3952-4BCE-A696-0430871A208F}"/>
              </a:ext>
            </a:extLst>
          </p:cNvPr>
          <p:cNvPicPr>
            <a:picLocks noChangeAspect="1"/>
          </p:cNvPicPr>
          <p:nvPr/>
        </p:nvPicPr>
        <p:blipFill rotWithShape="1">
          <a:blip r:embed="rId3"/>
          <a:srcRect t="4922"/>
          <a:stretch/>
        </p:blipFill>
        <p:spPr>
          <a:xfrm>
            <a:off x="10355580" y="6483850"/>
            <a:ext cx="1836420" cy="374150"/>
          </a:xfrm>
          <a:prstGeom prst="rect">
            <a:avLst/>
          </a:prstGeom>
        </p:spPr>
      </p:pic>
      <p:graphicFrame>
        <p:nvGraphicFramePr>
          <p:cNvPr id="6" name="Chart 5">
            <a:extLst>
              <a:ext uri="{FF2B5EF4-FFF2-40B4-BE49-F238E27FC236}">
                <a16:creationId xmlns:a16="http://schemas.microsoft.com/office/drawing/2014/main" id="{EFE3540C-671D-4908-A83B-6C22E7E0601D}"/>
              </a:ext>
            </a:extLst>
          </p:cNvPr>
          <p:cNvGraphicFramePr>
            <a:graphicFrameLocks/>
          </p:cNvGraphicFramePr>
          <p:nvPr>
            <p:extLst>
              <p:ext uri="{D42A27DB-BD31-4B8C-83A1-F6EECF244321}">
                <p14:modId xmlns:p14="http://schemas.microsoft.com/office/powerpoint/2010/main" val="172482911"/>
              </p:ext>
            </p:extLst>
          </p:nvPr>
        </p:nvGraphicFramePr>
        <p:xfrm>
          <a:off x="193800" y="1513426"/>
          <a:ext cx="5580000"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F3478BA-F327-4D3E-8F94-86284F9D90C3}"/>
              </a:ext>
            </a:extLst>
          </p:cNvPr>
          <p:cNvGraphicFramePr>
            <a:graphicFrameLocks/>
          </p:cNvGraphicFramePr>
          <p:nvPr>
            <p:extLst>
              <p:ext uri="{D42A27DB-BD31-4B8C-83A1-F6EECF244321}">
                <p14:modId xmlns:p14="http://schemas.microsoft.com/office/powerpoint/2010/main" val="629067368"/>
              </p:ext>
            </p:extLst>
          </p:nvPr>
        </p:nvGraphicFramePr>
        <p:xfrm>
          <a:off x="6165012" y="1606912"/>
          <a:ext cx="558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EDD5B3-35F6-4D1F-9B8E-37028727037E}"/>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sp>
        <p:nvSpPr>
          <p:cNvPr id="4" name="TextBox 3">
            <a:extLst>
              <a:ext uri="{FF2B5EF4-FFF2-40B4-BE49-F238E27FC236}">
                <a16:creationId xmlns:a16="http://schemas.microsoft.com/office/drawing/2014/main" id="{0F7D62EA-8B72-4BB2-986E-EC8160DD6F0D}"/>
              </a:ext>
            </a:extLst>
          </p:cNvPr>
          <p:cNvSpPr txBox="1"/>
          <p:nvPr/>
        </p:nvSpPr>
        <p:spPr>
          <a:xfrm>
            <a:off x="5149686" y="1944687"/>
            <a:ext cx="624114" cy="461665"/>
          </a:xfrm>
          <a:prstGeom prst="rect">
            <a:avLst/>
          </a:prstGeom>
          <a:noFill/>
        </p:spPr>
        <p:txBody>
          <a:bodyPr wrap="square" rtlCol="0">
            <a:spAutoFit/>
          </a:bodyPr>
          <a:lstStyle/>
          <a:p>
            <a:r>
              <a:rPr lang="en-GB" sz="1200" dirty="0">
                <a:solidFill>
                  <a:srgbClr val="FF0000"/>
                </a:solidFill>
              </a:rPr>
              <a:t>0.95 years</a:t>
            </a:r>
          </a:p>
        </p:txBody>
      </p:sp>
      <p:sp>
        <p:nvSpPr>
          <p:cNvPr id="9" name="TextBox 8">
            <a:extLst>
              <a:ext uri="{FF2B5EF4-FFF2-40B4-BE49-F238E27FC236}">
                <a16:creationId xmlns:a16="http://schemas.microsoft.com/office/drawing/2014/main" id="{F955FF89-1E13-457B-9F6B-420E16935DA5}"/>
              </a:ext>
            </a:extLst>
          </p:cNvPr>
          <p:cNvSpPr txBox="1"/>
          <p:nvPr/>
        </p:nvSpPr>
        <p:spPr>
          <a:xfrm>
            <a:off x="791028" y="3200172"/>
            <a:ext cx="624114" cy="461665"/>
          </a:xfrm>
          <a:prstGeom prst="rect">
            <a:avLst/>
          </a:prstGeom>
          <a:noFill/>
        </p:spPr>
        <p:txBody>
          <a:bodyPr wrap="square" rtlCol="0">
            <a:spAutoFit/>
          </a:bodyPr>
          <a:lstStyle/>
          <a:p>
            <a:r>
              <a:rPr lang="en-GB" sz="1200" dirty="0">
                <a:solidFill>
                  <a:srgbClr val="FF0000"/>
                </a:solidFill>
              </a:rPr>
              <a:t>1.9 years</a:t>
            </a:r>
          </a:p>
        </p:txBody>
      </p:sp>
    </p:spTree>
    <p:extLst>
      <p:ext uri="{BB962C8B-B14F-4D97-AF65-F5344CB8AC3E}">
        <p14:creationId xmlns:p14="http://schemas.microsoft.com/office/powerpoint/2010/main" val="29972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Preterm (24-36 weeks) births, 2017-2019,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20</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9" name="Chart 8">
            <a:extLst>
              <a:ext uri="{FF2B5EF4-FFF2-40B4-BE49-F238E27FC236}">
                <a16:creationId xmlns:a16="http://schemas.microsoft.com/office/drawing/2014/main" id="{D4FAB846-C50D-4006-AA3E-9A9F2831ECC4}"/>
              </a:ext>
            </a:extLst>
          </p:cNvPr>
          <p:cNvGraphicFramePr>
            <a:graphicFrameLocks/>
          </p:cNvGraphicFramePr>
          <p:nvPr>
            <p:extLst>
              <p:ext uri="{D42A27DB-BD31-4B8C-83A1-F6EECF244321}">
                <p14:modId xmlns:p14="http://schemas.microsoft.com/office/powerpoint/2010/main" val="1941673562"/>
              </p:ext>
            </p:extLst>
          </p:nvPr>
        </p:nvGraphicFramePr>
        <p:xfrm>
          <a:off x="1702676" y="1646238"/>
          <a:ext cx="7923924" cy="49437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77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21</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0F00-000006000000}"/>
              </a:ext>
            </a:extLst>
          </p:cNvPr>
          <p:cNvGraphicFramePr>
            <a:graphicFrameLocks/>
          </p:cNvGraphicFramePr>
          <p:nvPr/>
        </p:nvGraphicFramePr>
        <p:xfrm>
          <a:off x="1741713" y="1619476"/>
          <a:ext cx="7141029" cy="4919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671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22</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7F508B09-EF34-4150-B915-519A57E83AA2}"/>
              </a:ext>
            </a:extLst>
          </p:cNvPr>
          <p:cNvGraphicFramePr>
            <a:graphicFrameLocks/>
          </p:cNvGraphicFramePr>
          <p:nvPr>
            <p:extLst>
              <p:ext uri="{D42A27DB-BD31-4B8C-83A1-F6EECF244321}">
                <p14:modId xmlns:p14="http://schemas.microsoft.com/office/powerpoint/2010/main" val="3388318295"/>
              </p:ext>
            </p:extLst>
          </p:nvPr>
        </p:nvGraphicFramePr>
        <p:xfrm>
          <a:off x="1021080" y="2057399"/>
          <a:ext cx="934212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85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23</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extBox 8">
            <a:extLst>
              <a:ext uri="{FF2B5EF4-FFF2-40B4-BE49-F238E27FC236}">
                <a16:creationId xmlns:a16="http://schemas.microsoft.com/office/drawing/2014/main" id="{C0506BBB-7705-4E12-963F-9268279928B6}"/>
              </a:ext>
            </a:extLst>
          </p:cNvPr>
          <p:cNvSpPr txBox="1"/>
          <p:nvPr/>
        </p:nvSpPr>
        <p:spPr>
          <a:xfrm>
            <a:off x="573578" y="6356350"/>
            <a:ext cx="2310938" cy="369332"/>
          </a:xfrm>
          <a:prstGeom prst="rect">
            <a:avLst/>
          </a:prstGeom>
          <a:noFill/>
        </p:spPr>
        <p:txBody>
          <a:bodyPr wrap="square" rtlCol="0">
            <a:spAutoFit/>
          </a:bodyPr>
          <a:lstStyle/>
          <a:p>
            <a:r>
              <a:rPr lang="en-GB" dirty="0"/>
              <a:t>*data not available</a:t>
            </a:r>
          </a:p>
        </p:txBody>
      </p:sp>
      <p:graphicFrame>
        <p:nvGraphicFramePr>
          <p:cNvPr id="7" name="Chart 6">
            <a:extLst>
              <a:ext uri="{FF2B5EF4-FFF2-40B4-BE49-F238E27FC236}">
                <a16:creationId xmlns:a16="http://schemas.microsoft.com/office/drawing/2014/main" id="{00000000-0008-0000-3000-000002000000}"/>
              </a:ext>
            </a:extLst>
          </p:cNvPr>
          <p:cNvGraphicFramePr>
            <a:graphicFrameLocks/>
          </p:cNvGraphicFramePr>
          <p:nvPr>
            <p:extLst>
              <p:ext uri="{D42A27DB-BD31-4B8C-83A1-F6EECF244321}">
                <p14:modId xmlns:p14="http://schemas.microsoft.com/office/powerpoint/2010/main" val="736153858"/>
              </p:ext>
            </p:extLst>
          </p:nvPr>
        </p:nvGraphicFramePr>
        <p:xfrm>
          <a:off x="417417" y="1530350"/>
          <a:ext cx="11357165" cy="4941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02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24</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extBox 8">
            <a:extLst>
              <a:ext uri="{FF2B5EF4-FFF2-40B4-BE49-F238E27FC236}">
                <a16:creationId xmlns:a16="http://schemas.microsoft.com/office/drawing/2014/main" id="{35BB6C4D-2C5A-423E-BAF0-EC7C63F20837}"/>
              </a:ext>
            </a:extLst>
          </p:cNvPr>
          <p:cNvSpPr txBox="1"/>
          <p:nvPr/>
        </p:nvSpPr>
        <p:spPr>
          <a:xfrm>
            <a:off x="573578" y="6356350"/>
            <a:ext cx="2310938" cy="369332"/>
          </a:xfrm>
          <a:prstGeom prst="rect">
            <a:avLst/>
          </a:prstGeom>
          <a:noFill/>
        </p:spPr>
        <p:txBody>
          <a:bodyPr wrap="square" rtlCol="0">
            <a:spAutoFit/>
          </a:bodyPr>
          <a:lstStyle/>
          <a:p>
            <a:r>
              <a:rPr lang="en-GB" dirty="0"/>
              <a:t>*data not available</a:t>
            </a:r>
          </a:p>
        </p:txBody>
      </p:sp>
      <p:graphicFrame>
        <p:nvGraphicFramePr>
          <p:cNvPr id="11" name="Chart 10">
            <a:extLst>
              <a:ext uri="{FF2B5EF4-FFF2-40B4-BE49-F238E27FC236}">
                <a16:creationId xmlns:a16="http://schemas.microsoft.com/office/drawing/2014/main" id="{CAB46D30-EC14-4EC5-9DBA-BD1FFE9A315B}"/>
              </a:ext>
            </a:extLst>
          </p:cNvPr>
          <p:cNvGraphicFramePr>
            <a:graphicFrameLocks/>
          </p:cNvGraphicFramePr>
          <p:nvPr>
            <p:extLst>
              <p:ext uri="{D42A27DB-BD31-4B8C-83A1-F6EECF244321}">
                <p14:modId xmlns:p14="http://schemas.microsoft.com/office/powerpoint/2010/main" val="3920414416"/>
              </p:ext>
            </p:extLst>
          </p:nvPr>
        </p:nvGraphicFramePr>
        <p:xfrm>
          <a:off x="411479" y="1646238"/>
          <a:ext cx="11519263" cy="471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67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Smoking status at time of delivery,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25</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000-000006000000}"/>
              </a:ext>
            </a:extLst>
          </p:cNvPr>
          <p:cNvGraphicFramePr>
            <a:graphicFrameLocks/>
          </p:cNvGraphicFramePr>
          <p:nvPr>
            <p:extLst>
              <p:ext uri="{D42A27DB-BD31-4B8C-83A1-F6EECF244321}">
                <p14:modId xmlns:p14="http://schemas.microsoft.com/office/powerpoint/2010/main" val="77873201"/>
              </p:ext>
            </p:extLst>
          </p:nvPr>
        </p:nvGraphicFramePr>
        <p:xfrm>
          <a:off x="2278743" y="1646238"/>
          <a:ext cx="6023428" cy="507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3231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Emergency hospital admissions for intentional self-harm, 2019/20, Directly </a:t>
            </a:r>
            <a:r>
              <a:rPr lang="en-US" sz="2800" dirty="0" err="1">
                <a:latin typeface="+mn-lt"/>
              </a:rPr>
              <a:t>standardised</a:t>
            </a:r>
            <a:r>
              <a:rPr lang="en-US" sz="28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100-000006000000}"/>
              </a:ext>
            </a:extLst>
          </p:cNvPr>
          <p:cNvGraphicFramePr>
            <a:graphicFrameLocks/>
          </p:cNvGraphicFramePr>
          <p:nvPr>
            <p:extLst>
              <p:ext uri="{D42A27DB-BD31-4B8C-83A1-F6EECF244321}">
                <p14:modId xmlns:p14="http://schemas.microsoft.com/office/powerpoint/2010/main" val="3094135136"/>
              </p:ext>
            </p:extLst>
          </p:nvPr>
        </p:nvGraphicFramePr>
        <p:xfrm>
          <a:off x="1611086" y="1646238"/>
          <a:ext cx="7155543" cy="507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04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graphicFrame>
        <p:nvGraphicFramePr>
          <p:cNvPr id="8" name="Chart 7">
            <a:extLst>
              <a:ext uri="{FF2B5EF4-FFF2-40B4-BE49-F238E27FC236}">
                <a16:creationId xmlns:a16="http://schemas.microsoft.com/office/drawing/2014/main" id="{7A3C6220-7309-4660-88A2-D310160F4503}"/>
              </a:ext>
            </a:extLst>
          </p:cNvPr>
          <p:cNvGraphicFramePr>
            <a:graphicFrameLocks/>
          </p:cNvGraphicFramePr>
          <p:nvPr>
            <p:extLst>
              <p:ext uri="{D42A27DB-BD31-4B8C-83A1-F6EECF244321}">
                <p14:modId xmlns:p14="http://schemas.microsoft.com/office/powerpoint/2010/main" val="578333528"/>
              </p:ext>
            </p:extLst>
          </p:nvPr>
        </p:nvGraphicFramePr>
        <p:xfrm>
          <a:off x="761456" y="2029297"/>
          <a:ext cx="9760725" cy="4251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2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10" name="Title 1">
            <a:extLst>
              <a:ext uri="{FF2B5EF4-FFF2-40B4-BE49-F238E27FC236}">
                <a16:creationId xmlns:a16="http://schemas.microsoft.com/office/drawing/2014/main" id="{D628C8B6-BB6C-4469-8078-099B5A564E5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graphicFrame>
        <p:nvGraphicFramePr>
          <p:cNvPr id="7" name="Chart 6">
            <a:extLst>
              <a:ext uri="{FF2B5EF4-FFF2-40B4-BE49-F238E27FC236}">
                <a16:creationId xmlns:a16="http://schemas.microsoft.com/office/drawing/2014/main" id="{C6E3D31B-F57C-4C68-BF99-9F6A9DF3126D}"/>
              </a:ext>
            </a:extLst>
          </p:cNvPr>
          <p:cNvGraphicFramePr>
            <a:graphicFrameLocks/>
          </p:cNvGraphicFramePr>
          <p:nvPr>
            <p:extLst>
              <p:ext uri="{D42A27DB-BD31-4B8C-83A1-F6EECF244321}">
                <p14:modId xmlns:p14="http://schemas.microsoft.com/office/powerpoint/2010/main" val="1480936015"/>
              </p:ext>
            </p:extLst>
          </p:nvPr>
        </p:nvGraphicFramePr>
        <p:xfrm>
          <a:off x="642256" y="2137501"/>
          <a:ext cx="10711544" cy="4670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243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4B2096B-223F-47B6-98F0-24E1B746F633}"/>
              </a:ext>
            </a:extLst>
          </p:cNvPr>
          <p:cNvGraphicFramePr>
            <a:graphicFrameLocks/>
          </p:cNvGraphicFramePr>
          <p:nvPr>
            <p:extLst>
              <p:ext uri="{D42A27DB-BD31-4B8C-83A1-F6EECF244321}">
                <p14:modId xmlns:p14="http://schemas.microsoft.com/office/powerpoint/2010/main" val="3577129108"/>
              </p:ext>
            </p:extLst>
          </p:nvPr>
        </p:nvGraphicFramePr>
        <p:xfrm>
          <a:off x="671461" y="2024740"/>
          <a:ext cx="10042665" cy="4588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080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p:txBody>
          <a:bodyPr>
            <a:normAutofit fontScale="90000"/>
          </a:bodyPr>
          <a:lstStyle/>
          <a:p>
            <a:r>
              <a:rPr lang="en-GB" sz="2400" i="1" dirty="0">
                <a:solidFill>
                  <a:srgbClr val="FF0000"/>
                </a:solidFill>
                <a:latin typeface="+mn-lt"/>
              </a:rPr>
              <a:t>On average, men in Fylde live 6 years longer than men in Blackpool, for women - 3 years </a:t>
            </a:r>
            <a:br>
              <a:rPr lang="en-GB" sz="2400" dirty="0">
                <a:latin typeface="+mn-lt"/>
              </a:rPr>
            </a:br>
            <a:r>
              <a:rPr lang="en-GB" sz="2400" dirty="0">
                <a:latin typeface="+mn-lt"/>
              </a:rPr>
              <a:t>Life expectancy, 2017-2019 </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3</a:t>
            </a:fld>
            <a:endParaRPr lang="en-GB"/>
          </a:p>
        </p:txBody>
      </p:sp>
      <p:graphicFrame>
        <p:nvGraphicFramePr>
          <p:cNvPr id="5" name="Chart 4">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129797815"/>
              </p:ext>
            </p:extLst>
          </p:nvPr>
        </p:nvGraphicFramePr>
        <p:xfrm>
          <a:off x="29028" y="1852143"/>
          <a:ext cx="5760000"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D1774A6-7E70-40B2-ABFA-EB0F4F6EC544}"/>
              </a:ext>
            </a:extLst>
          </p:cNvPr>
          <p:cNvSpPr txBox="1"/>
          <p:nvPr/>
        </p:nvSpPr>
        <p:spPr>
          <a:xfrm>
            <a:off x="9689390" y="6154174"/>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2190207092"/>
              </p:ext>
            </p:extLst>
          </p:nvPr>
        </p:nvGraphicFramePr>
        <p:xfrm>
          <a:off x="5789028" y="1910199"/>
          <a:ext cx="57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593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Suicide Rate, 2018-20, Directly </a:t>
            </a:r>
            <a:r>
              <a:rPr lang="en-US" sz="2800" dirty="0" err="1">
                <a:latin typeface="+mn-lt"/>
              </a:rPr>
              <a:t>standardised</a:t>
            </a:r>
            <a:r>
              <a:rPr lang="en-US" sz="2800" dirty="0">
                <a:latin typeface="+mn-lt"/>
              </a:rPr>
              <a:t>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300-000005000000}"/>
              </a:ext>
            </a:extLst>
          </p:cNvPr>
          <p:cNvGraphicFramePr>
            <a:graphicFrameLocks/>
          </p:cNvGraphicFramePr>
          <p:nvPr>
            <p:extLst>
              <p:ext uri="{D42A27DB-BD31-4B8C-83A1-F6EECF244321}">
                <p14:modId xmlns:p14="http://schemas.microsoft.com/office/powerpoint/2010/main" val="2405295215"/>
              </p:ext>
            </p:extLst>
          </p:nvPr>
        </p:nvGraphicFramePr>
        <p:xfrm>
          <a:off x="1799771" y="1961634"/>
          <a:ext cx="7077983" cy="4394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15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percentage of households that experience fuel poverty, 2018/19</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800-000005000000}"/>
              </a:ext>
            </a:extLst>
          </p:cNvPr>
          <p:cNvGraphicFramePr>
            <a:graphicFrameLocks/>
          </p:cNvGraphicFramePr>
          <p:nvPr>
            <p:extLst>
              <p:ext uri="{D42A27DB-BD31-4B8C-83A1-F6EECF244321}">
                <p14:modId xmlns:p14="http://schemas.microsoft.com/office/powerpoint/2010/main" val="532057764"/>
              </p:ext>
            </p:extLst>
          </p:nvPr>
        </p:nvGraphicFramePr>
        <p:xfrm>
          <a:off x="2275568" y="2135515"/>
          <a:ext cx="6335032" cy="4325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026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Blackpool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3980508" y="2573383"/>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31% of households are fuel poor, 368 homes </a:t>
            </a:r>
          </a:p>
          <a:p>
            <a:endParaRPr lang="en-GB" sz="2800" dirty="0"/>
          </a:p>
          <a:p>
            <a:r>
              <a:rPr lang="en-GB" sz="2800" dirty="0"/>
              <a:t>Dark green – lowest proportion – 7.7%</a:t>
            </a:r>
          </a:p>
          <a:p>
            <a:endParaRPr lang="en-GB" sz="2800" dirty="0"/>
          </a:p>
        </p:txBody>
      </p:sp>
      <p:grpSp>
        <p:nvGrpSpPr>
          <p:cNvPr id="3" name="Group 2">
            <a:extLst>
              <a:ext uri="{FF2B5EF4-FFF2-40B4-BE49-F238E27FC236}">
                <a16:creationId xmlns:a16="http://schemas.microsoft.com/office/drawing/2014/main" id="{C8692B02-0222-42F7-8B52-9EE8DE29B361}"/>
              </a:ext>
            </a:extLst>
          </p:cNvPr>
          <p:cNvGrpSpPr/>
          <p:nvPr/>
        </p:nvGrpSpPr>
        <p:grpSpPr>
          <a:xfrm>
            <a:off x="1381460" y="1573475"/>
            <a:ext cx="2599048" cy="5148000"/>
            <a:chOff x="1381460" y="1573475"/>
            <a:chExt cx="2599048" cy="5148000"/>
          </a:xfrm>
        </p:grpSpPr>
        <p:pic>
          <p:nvPicPr>
            <p:cNvPr id="9" name="Picture 8">
              <a:extLst>
                <a:ext uri="{FF2B5EF4-FFF2-40B4-BE49-F238E27FC236}">
                  <a16:creationId xmlns:a16="http://schemas.microsoft.com/office/drawing/2014/main" id="{8F09B338-2BE7-4FDD-B397-93E5CA483F7A}"/>
                </a:ext>
              </a:extLst>
            </p:cNvPr>
            <p:cNvPicPr>
              <a:picLocks noChangeAspect="1"/>
            </p:cNvPicPr>
            <p:nvPr/>
          </p:nvPicPr>
          <p:blipFill rotWithShape="1">
            <a:blip r:embed="rId2"/>
            <a:srcRect l="31288" t="26799" r="50001" b="7315"/>
            <a:stretch/>
          </p:blipFill>
          <p:spPr>
            <a:xfrm>
              <a:off x="1381460" y="1573475"/>
              <a:ext cx="2599048" cy="5148000"/>
            </a:xfrm>
            <a:prstGeom prst="rect">
              <a:avLst/>
            </a:prstGeom>
          </p:spPr>
        </p:pic>
        <p:sp>
          <p:nvSpPr>
            <p:cNvPr id="11" name="Oval 10">
              <a:extLst>
                <a:ext uri="{FF2B5EF4-FFF2-40B4-BE49-F238E27FC236}">
                  <a16:creationId xmlns:a16="http://schemas.microsoft.com/office/drawing/2014/main" id="{72336E39-162E-415F-A439-2EB1E8F4AB7F}"/>
                </a:ext>
              </a:extLst>
            </p:cNvPr>
            <p:cNvSpPr/>
            <p:nvPr/>
          </p:nvSpPr>
          <p:spPr>
            <a:xfrm>
              <a:off x="1541416" y="4558937"/>
              <a:ext cx="736565" cy="118872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11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Fylde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5686694" y="2316847"/>
            <a:ext cx="6235337" cy="3108543"/>
          </a:xfrm>
          <a:prstGeom prst="rect">
            <a:avLst/>
          </a:prstGeom>
          <a:noFill/>
        </p:spPr>
        <p:txBody>
          <a:bodyPr wrap="square" rtlCol="0">
            <a:spAutoFit/>
          </a:bodyPr>
          <a:lstStyle/>
          <a:p>
            <a:r>
              <a:rPr lang="en-GB" sz="2800" dirty="0"/>
              <a:t>Dark red – highest proportion </a:t>
            </a:r>
          </a:p>
          <a:p>
            <a:r>
              <a:rPr lang="en-GB" sz="2800" dirty="0"/>
              <a:t>In circled area estimated 21% of households are fuel poor, 164 homes </a:t>
            </a:r>
          </a:p>
          <a:p>
            <a:endParaRPr lang="en-GB" sz="2800" dirty="0"/>
          </a:p>
          <a:p>
            <a:r>
              <a:rPr lang="en-GB" sz="2800" dirty="0"/>
              <a:t>Dark green – lowest proportion, 5.8%, 63 homes</a:t>
            </a:r>
          </a:p>
          <a:p>
            <a:endParaRPr lang="en-GB" sz="2800" dirty="0"/>
          </a:p>
        </p:txBody>
      </p:sp>
      <p:grpSp>
        <p:nvGrpSpPr>
          <p:cNvPr id="3" name="Group 2">
            <a:extLst>
              <a:ext uri="{FF2B5EF4-FFF2-40B4-BE49-F238E27FC236}">
                <a16:creationId xmlns:a16="http://schemas.microsoft.com/office/drawing/2014/main" id="{13D19764-6ABC-4273-9380-AC32C56ACFC8}"/>
              </a:ext>
            </a:extLst>
          </p:cNvPr>
          <p:cNvGrpSpPr/>
          <p:nvPr/>
        </p:nvGrpSpPr>
        <p:grpSpPr>
          <a:xfrm>
            <a:off x="8706" y="1652928"/>
            <a:ext cx="5677988" cy="4826710"/>
            <a:chOff x="8706" y="1652928"/>
            <a:chExt cx="5677988" cy="4826710"/>
          </a:xfrm>
        </p:grpSpPr>
        <p:pic>
          <p:nvPicPr>
            <p:cNvPr id="5" name="Picture 4">
              <a:extLst>
                <a:ext uri="{FF2B5EF4-FFF2-40B4-BE49-F238E27FC236}">
                  <a16:creationId xmlns:a16="http://schemas.microsoft.com/office/drawing/2014/main" id="{ACE950D9-B384-46E0-B61A-16A5A35E9C25}"/>
                </a:ext>
              </a:extLst>
            </p:cNvPr>
            <p:cNvPicPr>
              <a:picLocks noChangeAspect="1"/>
            </p:cNvPicPr>
            <p:nvPr/>
          </p:nvPicPr>
          <p:blipFill rotWithShape="1">
            <a:blip r:embed="rId2"/>
            <a:srcRect l="29250" t="24004" r="33572" b="19809"/>
            <a:stretch/>
          </p:blipFill>
          <p:spPr>
            <a:xfrm>
              <a:off x="8706" y="1652928"/>
              <a:ext cx="5677988" cy="4826710"/>
            </a:xfrm>
            <a:prstGeom prst="rect">
              <a:avLst/>
            </a:prstGeom>
          </p:spPr>
        </p:pic>
        <p:sp>
          <p:nvSpPr>
            <p:cNvPr id="12" name="Oval 11">
              <a:extLst>
                <a:ext uri="{FF2B5EF4-FFF2-40B4-BE49-F238E27FC236}">
                  <a16:creationId xmlns:a16="http://schemas.microsoft.com/office/drawing/2014/main" id="{384EF4A1-D800-43A4-81DB-AC47627C9594}"/>
                </a:ext>
              </a:extLst>
            </p:cNvPr>
            <p:cNvSpPr/>
            <p:nvPr/>
          </p:nvSpPr>
          <p:spPr>
            <a:xfrm>
              <a:off x="528873" y="5205072"/>
              <a:ext cx="618653" cy="82181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23191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a:t>
            </a:r>
            <a:r>
              <a:rPr lang="en-US" sz="2800" dirty="0" err="1">
                <a:latin typeface="+mn-lt"/>
              </a:rPr>
              <a:t>Wyre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6622869" y="2532291"/>
            <a:ext cx="5720840" cy="1938992"/>
          </a:xfrm>
          <a:prstGeom prst="rect">
            <a:avLst/>
          </a:prstGeom>
          <a:noFill/>
        </p:spPr>
        <p:txBody>
          <a:bodyPr wrap="square" rtlCol="0">
            <a:spAutoFit/>
          </a:bodyPr>
          <a:lstStyle/>
          <a:p>
            <a:r>
              <a:rPr lang="en-GB" sz="2400" dirty="0"/>
              <a:t>Dark red – highest proportion </a:t>
            </a:r>
          </a:p>
          <a:p>
            <a:r>
              <a:rPr lang="en-GB" sz="2400" dirty="0"/>
              <a:t>In circled area estimated 26.5% of households are fuel poor, 144 homes </a:t>
            </a:r>
          </a:p>
          <a:p>
            <a:endParaRPr lang="en-GB" sz="2400" dirty="0"/>
          </a:p>
          <a:p>
            <a:r>
              <a:rPr lang="en-GB" sz="2400" dirty="0"/>
              <a:t>Dark green – lowest proportion, 39 homes</a:t>
            </a:r>
          </a:p>
        </p:txBody>
      </p:sp>
      <p:grpSp>
        <p:nvGrpSpPr>
          <p:cNvPr id="3" name="Group 2">
            <a:extLst>
              <a:ext uri="{FF2B5EF4-FFF2-40B4-BE49-F238E27FC236}">
                <a16:creationId xmlns:a16="http://schemas.microsoft.com/office/drawing/2014/main" id="{A02C4CE3-4566-4355-9ADB-4A1646639C53}"/>
              </a:ext>
            </a:extLst>
          </p:cNvPr>
          <p:cNvGrpSpPr/>
          <p:nvPr/>
        </p:nvGrpSpPr>
        <p:grpSpPr>
          <a:xfrm>
            <a:off x="204107" y="2065430"/>
            <a:ext cx="6092819" cy="4234286"/>
            <a:chOff x="204107" y="2065430"/>
            <a:chExt cx="6092819" cy="4234286"/>
          </a:xfrm>
        </p:grpSpPr>
        <p:pic>
          <p:nvPicPr>
            <p:cNvPr id="5" name="Picture 4">
              <a:extLst>
                <a:ext uri="{FF2B5EF4-FFF2-40B4-BE49-F238E27FC236}">
                  <a16:creationId xmlns:a16="http://schemas.microsoft.com/office/drawing/2014/main" id="{EBDB8527-73CE-4D72-ACAC-62EAFABA3C82}"/>
                </a:ext>
              </a:extLst>
            </p:cNvPr>
            <p:cNvPicPr>
              <a:picLocks noChangeAspect="1"/>
            </p:cNvPicPr>
            <p:nvPr/>
          </p:nvPicPr>
          <p:blipFill rotWithShape="1">
            <a:blip r:embed="rId2"/>
            <a:srcRect l="29786" t="31429" r="33678" b="23432"/>
            <a:stretch/>
          </p:blipFill>
          <p:spPr>
            <a:xfrm>
              <a:off x="204107" y="2065430"/>
              <a:ext cx="6092819" cy="4234286"/>
            </a:xfrm>
            <a:prstGeom prst="rect">
              <a:avLst/>
            </a:prstGeom>
          </p:spPr>
        </p:pic>
        <p:sp>
          <p:nvSpPr>
            <p:cNvPr id="11" name="Oval 10">
              <a:extLst>
                <a:ext uri="{FF2B5EF4-FFF2-40B4-BE49-F238E27FC236}">
                  <a16:creationId xmlns:a16="http://schemas.microsoft.com/office/drawing/2014/main" id="{72336E39-162E-415F-A439-2EB1E8F4AB7F}"/>
                </a:ext>
              </a:extLst>
            </p:cNvPr>
            <p:cNvSpPr/>
            <p:nvPr/>
          </p:nvSpPr>
          <p:spPr>
            <a:xfrm>
              <a:off x="389017" y="3309415"/>
              <a:ext cx="449183" cy="56170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9179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235131" y="659220"/>
            <a:ext cx="11118669" cy="987018"/>
          </a:xfrm>
        </p:spPr>
        <p:txBody>
          <a:bodyPr>
            <a:normAutofit/>
          </a:bodyPr>
          <a:lstStyle/>
          <a:p>
            <a:r>
              <a:rPr lang="en-US" sz="2800" dirty="0">
                <a:latin typeface="+mn-lt"/>
              </a:rPr>
              <a:t>Hospital admissions caused by unintentional and deliberate injuries in children (aged 0-14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47ED0CE9-5A10-4D8F-AA99-92521303E924}"/>
              </a:ext>
            </a:extLst>
          </p:cNvPr>
          <p:cNvGraphicFramePr>
            <a:graphicFrameLocks/>
          </p:cNvGraphicFramePr>
          <p:nvPr>
            <p:extLst>
              <p:ext uri="{D42A27DB-BD31-4B8C-83A1-F6EECF244321}">
                <p14:modId xmlns:p14="http://schemas.microsoft.com/office/powerpoint/2010/main" val="197629167"/>
              </p:ext>
            </p:extLst>
          </p:nvPr>
        </p:nvGraphicFramePr>
        <p:xfrm>
          <a:off x="2380230" y="1994762"/>
          <a:ext cx="6230370" cy="419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157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313509" y="659220"/>
            <a:ext cx="11040291" cy="987018"/>
          </a:xfrm>
        </p:spPr>
        <p:txBody>
          <a:bodyPr>
            <a:normAutofit/>
          </a:bodyPr>
          <a:lstStyle/>
          <a:p>
            <a:r>
              <a:rPr lang="en-US" sz="2800" dirty="0">
                <a:latin typeface="+mn-lt"/>
              </a:rPr>
              <a:t>Hospital admissions caused by unintentional and deliberate injuries in children (aged 15-24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6D6A1C62-EF90-41CE-A4BA-5C10C5E0B31E}"/>
              </a:ext>
            </a:extLst>
          </p:cNvPr>
          <p:cNvGraphicFramePr>
            <a:graphicFrameLocks/>
          </p:cNvGraphicFramePr>
          <p:nvPr>
            <p:extLst>
              <p:ext uri="{D42A27DB-BD31-4B8C-83A1-F6EECF244321}">
                <p14:modId xmlns:p14="http://schemas.microsoft.com/office/powerpoint/2010/main" val="1527482092"/>
              </p:ext>
            </p:extLst>
          </p:nvPr>
        </p:nvGraphicFramePr>
        <p:xfrm>
          <a:off x="2503714" y="1806801"/>
          <a:ext cx="6008915" cy="4658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7671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220-6B76-4862-A853-EB4A4AE0BE9B}"/>
              </a:ext>
            </a:extLst>
          </p:cNvPr>
          <p:cNvSpPr>
            <a:spLocks noGrp="1"/>
          </p:cNvSpPr>
          <p:nvPr>
            <p:ph type="title"/>
          </p:nvPr>
        </p:nvSpPr>
        <p:spPr/>
        <p:txBody>
          <a:bodyPr/>
          <a:lstStyle/>
          <a:p>
            <a:r>
              <a:rPr lang="en-GB" dirty="0"/>
              <a:t>Social determinants of health</a:t>
            </a:r>
          </a:p>
        </p:txBody>
      </p:sp>
      <p:sp>
        <p:nvSpPr>
          <p:cNvPr id="3" name="Text Placeholder 2">
            <a:extLst>
              <a:ext uri="{FF2B5EF4-FFF2-40B4-BE49-F238E27FC236}">
                <a16:creationId xmlns:a16="http://schemas.microsoft.com/office/drawing/2014/main" id="{8A24B98C-4545-488A-A0FE-E448C60A8A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DC2834-1EA0-45F1-8311-DA4DA993BE30}"/>
              </a:ext>
            </a:extLst>
          </p:cNvPr>
          <p:cNvSpPr>
            <a:spLocks noGrp="1"/>
          </p:cNvSpPr>
          <p:nvPr>
            <p:ph type="sldNum" sz="quarter" idx="12"/>
          </p:nvPr>
        </p:nvSpPr>
        <p:spPr/>
        <p:txBody>
          <a:bodyPr/>
          <a:lstStyle/>
          <a:p>
            <a:fld id="{2EA68997-F432-425E-9889-9D05EBED06BE}" type="slidenum">
              <a:rPr lang="en-GB" smtClean="0"/>
              <a:t>37</a:t>
            </a:fld>
            <a:endParaRPr lang="en-GB"/>
          </a:p>
        </p:txBody>
      </p:sp>
      <p:pic>
        <p:nvPicPr>
          <p:cNvPr id="5" name="Picture 4" descr="Screen Clipping">
            <a:extLst>
              <a:ext uri="{FF2B5EF4-FFF2-40B4-BE49-F238E27FC236}">
                <a16:creationId xmlns:a16="http://schemas.microsoft.com/office/drawing/2014/main" id="{FC2840E9-AAB3-4D91-B68D-6F4F56E15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132" y="0"/>
            <a:ext cx="2798186" cy="3758400"/>
          </a:xfrm>
          <a:prstGeom prst="rect">
            <a:avLst/>
          </a:prstGeom>
        </p:spPr>
      </p:pic>
    </p:spTree>
    <p:extLst>
      <p:ext uri="{BB962C8B-B14F-4D97-AF65-F5344CB8AC3E}">
        <p14:creationId xmlns:p14="http://schemas.microsoft.com/office/powerpoint/2010/main" val="2606492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74"/>
            <a:ext cx="4943470" cy="6639852"/>
          </a:xfrm>
          <a:prstGeom prst="rect">
            <a:avLst/>
          </a:prstGeom>
        </p:spPr>
      </p:pic>
      <p:sp>
        <p:nvSpPr>
          <p:cNvPr id="8" name="TextBox 7">
            <a:extLst>
              <a:ext uri="{FF2B5EF4-FFF2-40B4-BE49-F238E27FC236}">
                <a16:creationId xmlns:a16="http://schemas.microsoft.com/office/drawing/2014/main" id="{7521FA19-F4D7-4130-9C80-F86D6E689686}"/>
              </a:ext>
            </a:extLst>
          </p:cNvPr>
          <p:cNvSpPr txBox="1"/>
          <p:nvPr/>
        </p:nvSpPr>
        <p:spPr>
          <a:xfrm>
            <a:off x="5560401" y="2139471"/>
            <a:ext cx="5857875" cy="3416320"/>
          </a:xfrm>
          <a:prstGeom prst="rect">
            <a:avLst/>
          </a:prstGeom>
          <a:noFill/>
        </p:spPr>
        <p:txBody>
          <a:bodyPr wrap="square" rtlCol="0">
            <a:spAutoFit/>
          </a:bodyPr>
          <a:lstStyle/>
          <a:p>
            <a:pPr marL="342900" indent="-342900">
              <a:buFont typeface="+mj-lt"/>
              <a:buAutoNum type="arabicPeriod"/>
            </a:pPr>
            <a:r>
              <a:rPr lang="en-GB" sz="2400" dirty="0"/>
              <a:t>Give every child the best start in life</a:t>
            </a:r>
          </a:p>
          <a:p>
            <a:pPr marL="342900" indent="-342900">
              <a:buFont typeface="+mj-lt"/>
              <a:buAutoNum type="arabicPeriod"/>
            </a:pPr>
            <a:r>
              <a:rPr lang="en-US" sz="2400" b="0" i="0" u="none" strike="noStrike" baseline="0" dirty="0">
                <a:solidFill>
                  <a:srgbClr val="000000"/>
                </a:solidFill>
              </a:rPr>
              <a:t>Enable all children, young people and adults to </a:t>
            </a:r>
            <a:r>
              <a:rPr lang="en-US" sz="2400" b="0" i="0" u="none" strike="noStrike" baseline="0" dirty="0" err="1">
                <a:solidFill>
                  <a:srgbClr val="000000"/>
                </a:solidFill>
              </a:rPr>
              <a:t>maximise</a:t>
            </a:r>
            <a:r>
              <a:rPr lang="en-US" sz="2400" b="0" i="0" u="none" strike="noStrike" baseline="0" dirty="0">
                <a:solidFill>
                  <a:srgbClr val="000000"/>
                </a:solidFill>
              </a:rPr>
              <a:t> their capabilities and have control over their lives </a:t>
            </a:r>
            <a:endParaRPr lang="en-GB" sz="2400" b="0" i="0" u="none" strike="noStrike" baseline="0" dirty="0">
              <a:solidFill>
                <a:srgbClr val="000000"/>
              </a:solidFill>
            </a:endParaRPr>
          </a:p>
          <a:p>
            <a:pPr marL="342900" indent="-342900">
              <a:buFont typeface="+mj-lt"/>
              <a:buAutoNum type="arabicPeriod"/>
            </a:pPr>
            <a:r>
              <a:rPr lang="en-US" sz="2400" b="0" i="0" u="none" strike="noStrike" baseline="0" dirty="0">
                <a:solidFill>
                  <a:srgbClr val="000000"/>
                </a:solidFill>
              </a:rPr>
              <a:t>Create fair employment and good work for all </a:t>
            </a:r>
            <a:endParaRPr lang="en-GB" sz="2400" dirty="0">
              <a:solidFill>
                <a:srgbClr val="000000"/>
              </a:solidFill>
            </a:endParaRPr>
          </a:p>
          <a:p>
            <a:pPr marL="342900" indent="-342900">
              <a:buFont typeface="+mj-lt"/>
              <a:buAutoNum type="arabicPeriod"/>
            </a:pPr>
            <a:r>
              <a:rPr lang="en-US" sz="2400" b="0" i="0" u="none" strike="noStrike" baseline="0" dirty="0">
                <a:solidFill>
                  <a:srgbClr val="000000"/>
                </a:solidFill>
              </a:rPr>
              <a:t>Ensure a healthy standard of living for all</a:t>
            </a:r>
          </a:p>
          <a:p>
            <a:pPr marL="342900" indent="-342900">
              <a:buFont typeface="+mj-lt"/>
              <a:buAutoNum type="arabicPeriod"/>
            </a:pPr>
            <a:r>
              <a:rPr lang="en-US" sz="2400" b="0" i="0" u="none" strike="noStrike" baseline="0" dirty="0">
                <a:solidFill>
                  <a:srgbClr val="000000"/>
                </a:solidFill>
              </a:rPr>
              <a:t>Create and develop healthy and sustainable places and communities </a:t>
            </a:r>
            <a:endParaRPr lang="en-GB" sz="2400" dirty="0"/>
          </a:p>
        </p:txBody>
      </p:sp>
    </p:spTree>
    <p:extLst>
      <p:ext uri="{BB962C8B-B14F-4D97-AF65-F5344CB8AC3E}">
        <p14:creationId xmlns:p14="http://schemas.microsoft.com/office/powerpoint/2010/main" val="3236140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GB" sz="6000" dirty="0"/>
              <a:t>Give every child the best start in life</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39</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05936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121227" y="598170"/>
            <a:ext cx="10515600" cy="987018"/>
          </a:xfrm>
        </p:spPr>
        <p:txBody>
          <a:bodyPr>
            <a:normAutofit/>
          </a:bodyPr>
          <a:lstStyle/>
          <a:p>
            <a:r>
              <a:rPr lang="en-US" sz="2400" i="1" dirty="0">
                <a:solidFill>
                  <a:srgbClr val="FF0000"/>
                </a:solidFill>
                <a:latin typeface="+mn-lt"/>
              </a:rPr>
              <a:t>On average, men in </a:t>
            </a:r>
            <a:r>
              <a:rPr lang="en-US" sz="2400" i="1" dirty="0" err="1">
                <a:solidFill>
                  <a:srgbClr val="FF0000"/>
                </a:solidFill>
                <a:latin typeface="+mn-lt"/>
              </a:rPr>
              <a:t>Marton</a:t>
            </a:r>
            <a:r>
              <a:rPr lang="en-US" sz="2400" i="1" dirty="0">
                <a:solidFill>
                  <a:srgbClr val="FF0000"/>
                </a:solidFill>
                <a:latin typeface="+mn-lt"/>
              </a:rPr>
              <a:t> live 14 years longer than men in Bloomfield</a:t>
            </a:r>
            <a:br>
              <a:rPr lang="en-US" sz="2400" i="1" dirty="0">
                <a:solidFill>
                  <a:srgbClr val="FF0000"/>
                </a:solidFill>
                <a:latin typeface="+mn-lt"/>
              </a:rPr>
            </a:br>
            <a:r>
              <a:rPr lang="en-US" sz="2400" dirty="0">
                <a:latin typeface="+mn-lt"/>
              </a:rPr>
              <a:t>Life expectancy 2015-19: </a:t>
            </a:r>
            <a:r>
              <a:rPr lang="en-US" sz="2400" b="1" dirty="0">
                <a:latin typeface="+mn-lt"/>
              </a:rPr>
              <a:t>Blackpool, Male</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4</a:t>
            </a:fld>
            <a:endParaRPr lang="en-GB"/>
          </a:p>
        </p:txBody>
      </p:sp>
      <p:sp>
        <p:nvSpPr>
          <p:cNvPr id="7" name="TextBox 6">
            <a:extLst>
              <a:ext uri="{FF2B5EF4-FFF2-40B4-BE49-F238E27FC236}">
                <a16:creationId xmlns:a16="http://schemas.microsoft.com/office/drawing/2014/main" id="{9A4997A5-064E-4784-858C-F0BD9DE7BE0A}"/>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5" name="Chart 4">
            <a:extLst>
              <a:ext uri="{FF2B5EF4-FFF2-40B4-BE49-F238E27FC236}">
                <a16:creationId xmlns:a16="http://schemas.microsoft.com/office/drawing/2014/main" id="{EF842C4B-75FD-4554-B489-80737D442D8E}"/>
              </a:ext>
            </a:extLst>
          </p:cNvPr>
          <p:cNvGraphicFramePr>
            <a:graphicFrameLocks/>
          </p:cNvGraphicFramePr>
          <p:nvPr>
            <p:extLst>
              <p:ext uri="{D42A27DB-BD31-4B8C-83A1-F6EECF244321}">
                <p14:modId xmlns:p14="http://schemas.microsoft.com/office/powerpoint/2010/main" val="4215792701"/>
              </p:ext>
            </p:extLst>
          </p:nvPr>
        </p:nvGraphicFramePr>
        <p:xfrm>
          <a:off x="838200" y="2010102"/>
          <a:ext cx="10040348" cy="4526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2755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Infant Mortality Rate, 2017-19,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B9DF4235-A523-42C2-BFA3-A662CBE663C9}"/>
              </a:ext>
            </a:extLst>
          </p:cNvPr>
          <p:cNvGraphicFramePr>
            <a:graphicFrameLocks/>
          </p:cNvGraphicFramePr>
          <p:nvPr>
            <p:extLst>
              <p:ext uri="{D42A27DB-BD31-4B8C-83A1-F6EECF244321}">
                <p14:modId xmlns:p14="http://schemas.microsoft.com/office/powerpoint/2010/main" val="2712367062"/>
              </p:ext>
            </p:extLst>
          </p:nvPr>
        </p:nvGraphicFramePr>
        <p:xfrm>
          <a:off x="2262977" y="1722289"/>
          <a:ext cx="6985000" cy="4644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6174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838200" y="555702"/>
            <a:ext cx="10515600" cy="987018"/>
          </a:xfrm>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400" b="0" i="0" u="none" strike="noStrike" baseline="0" dirty="0">
                <a:effectLst/>
              </a:rPr>
              <a:t>Uptake of Healthy Start Vouchers, 21/06/21 to 18/07/21, percentage</a:t>
            </a:r>
            <a:endParaRPr lang="en-GB" sz="2400" dirty="0">
              <a:highlight>
                <a:srgbClr val="FFFF00"/>
              </a:highlight>
            </a:endParaRPr>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41</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9474200" y="5987018"/>
            <a:ext cx="2311400" cy="369332"/>
          </a:xfrm>
          <a:prstGeom prst="rect">
            <a:avLst/>
          </a:prstGeom>
          <a:noFill/>
        </p:spPr>
        <p:txBody>
          <a:bodyPr wrap="square" rtlCol="0">
            <a:spAutoFit/>
          </a:bodyPr>
          <a:lstStyle/>
          <a:p>
            <a:pPr algn="r"/>
            <a:r>
              <a:rPr lang="en-GB" dirty="0"/>
              <a:t>Source: NHS</a:t>
            </a:r>
          </a:p>
        </p:txBody>
      </p:sp>
      <p:sp>
        <p:nvSpPr>
          <p:cNvPr id="3" name="TextBox 2">
            <a:extLst>
              <a:ext uri="{FF2B5EF4-FFF2-40B4-BE49-F238E27FC236}">
                <a16:creationId xmlns:a16="http://schemas.microsoft.com/office/drawing/2014/main" id="{01A4872B-35B0-49B4-96ED-74324AA76EE1}"/>
              </a:ext>
            </a:extLst>
          </p:cNvPr>
          <p:cNvSpPr txBox="1"/>
          <p:nvPr/>
        </p:nvSpPr>
        <p:spPr>
          <a:xfrm>
            <a:off x="8755602" y="1528465"/>
            <a:ext cx="3029998" cy="4093428"/>
          </a:xfrm>
          <a:prstGeom prst="rect">
            <a:avLst/>
          </a:prstGeom>
          <a:noFill/>
        </p:spPr>
        <p:txBody>
          <a:bodyPr wrap="square" rtlCol="0">
            <a:spAutoFit/>
          </a:bodyPr>
          <a:lstStyle/>
          <a:p>
            <a:r>
              <a:rPr lang="en-US" sz="1600" i="1" dirty="0">
                <a:solidFill>
                  <a:srgbClr val="FF0000"/>
                </a:solidFill>
              </a:rPr>
              <a:t>Uptake is calculated as a percentage of entitled beneficiaries over eligible beneficiaries.</a:t>
            </a:r>
          </a:p>
          <a:p>
            <a:r>
              <a:rPr lang="en-US" sz="1400" i="1" dirty="0">
                <a:solidFill>
                  <a:srgbClr val="FF0000"/>
                </a:solidFill>
              </a:rPr>
              <a:t>Eligible beneficiaries are those who qualify to apply for Healthy Start (</a:t>
            </a:r>
            <a:r>
              <a:rPr lang="en-US" sz="1400" i="1" dirty="0" err="1">
                <a:solidFill>
                  <a:srgbClr val="FF0000"/>
                </a:solidFill>
              </a:rPr>
              <a:t>eg</a:t>
            </a:r>
            <a:r>
              <a:rPr lang="en-US" sz="1400" i="1" dirty="0">
                <a:solidFill>
                  <a:srgbClr val="FF0000"/>
                </a:solidFill>
              </a:rPr>
              <a:t> at least 10 weeks pregnant or have a child under four years old and the family gets: Income Support, or Income-based Jobseeker’s Allowance, or Income-related Employment and Support Allowance, or Child Tax Credit, or Universal Credit). </a:t>
            </a:r>
          </a:p>
          <a:p>
            <a:r>
              <a:rPr lang="en-US" sz="1400" i="1" dirty="0">
                <a:solidFill>
                  <a:srgbClr val="FF0000"/>
                </a:solidFill>
              </a:rPr>
              <a:t>Beneficiaries become entitled once their completed Healthy Start application form has been processed and approved by the Healthy Start Issuing Unit.</a:t>
            </a:r>
            <a:endParaRPr lang="en-GB" sz="1400" i="1" dirty="0">
              <a:solidFill>
                <a:srgbClr val="FF0000"/>
              </a:solidFill>
            </a:endParaRPr>
          </a:p>
        </p:txBody>
      </p:sp>
      <p:graphicFrame>
        <p:nvGraphicFramePr>
          <p:cNvPr id="7" name="Chart 6">
            <a:extLst>
              <a:ext uri="{FF2B5EF4-FFF2-40B4-BE49-F238E27FC236}">
                <a16:creationId xmlns:a16="http://schemas.microsoft.com/office/drawing/2014/main" id="{78A1CD48-046C-4584-A128-74BF87092246}"/>
              </a:ext>
            </a:extLst>
          </p:cNvPr>
          <p:cNvGraphicFramePr>
            <a:graphicFrameLocks/>
          </p:cNvGraphicFramePr>
          <p:nvPr>
            <p:extLst>
              <p:ext uri="{D42A27DB-BD31-4B8C-83A1-F6EECF244321}">
                <p14:modId xmlns:p14="http://schemas.microsoft.com/office/powerpoint/2010/main" val="3903257257"/>
              </p:ext>
            </p:extLst>
          </p:nvPr>
        </p:nvGraphicFramePr>
        <p:xfrm>
          <a:off x="1355835" y="1800060"/>
          <a:ext cx="6805448" cy="429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9263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School Readiness: percentage of children achieving a good level of development at the end of Reception,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E5B1996D-5C7F-454C-8D08-1C9BEBAFEFD4}"/>
              </a:ext>
            </a:extLst>
          </p:cNvPr>
          <p:cNvGraphicFramePr>
            <a:graphicFrameLocks/>
          </p:cNvGraphicFramePr>
          <p:nvPr>
            <p:extLst>
              <p:ext uri="{D42A27DB-BD31-4B8C-83A1-F6EECF244321}">
                <p14:modId xmlns:p14="http://schemas.microsoft.com/office/powerpoint/2010/main" val="2371619756"/>
              </p:ext>
            </p:extLst>
          </p:nvPr>
        </p:nvGraphicFramePr>
        <p:xfrm>
          <a:off x="699407" y="1719818"/>
          <a:ext cx="102162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070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Pupils reaching the expected standard in Key Stage 2 reading, writing and </a:t>
            </a:r>
            <a:r>
              <a:rPr lang="en-US" sz="2800" dirty="0" err="1">
                <a:latin typeface="+mn-lt"/>
              </a:rPr>
              <a:t>maths</a:t>
            </a:r>
            <a:r>
              <a:rPr lang="en-US" sz="2800" dirty="0">
                <a:latin typeface="+mn-lt"/>
              </a:rPr>
              <a:t>, 2018,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A05F6BB0-7F61-418E-9B7A-4A914A9F8FAB}"/>
              </a:ext>
            </a:extLst>
          </p:cNvPr>
          <p:cNvGraphicFramePr>
            <a:graphicFrameLocks/>
          </p:cNvGraphicFramePr>
          <p:nvPr>
            <p:extLst>
              <p:ext uri="{D42A27DB-BD31-4B8C-83A1-F6EECF244321}">
                <p14:modId xmlns:p14="http://schemas.microsoft.com/office/powerpoint/2010/main" val="3855014123"/>
              </p:ext>
            </p:extLst>
          </p:nvPr>
        </p:nvGraphicFramePr>
        <p:xfrm>
          <a:off x="476250" y="1653124"/>
          <a:ext cx="10267950" cy="4848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41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768350"/>
            <a:ext cx="8455842" cy="3794125"/>
          </a:xfrm>
        </p:spPr>
        <p:txBody>
          <a:bodyPr>
            <a:normAutofit fontScale="90000"/>
          </a:bodyPr>
          <a:lstStyle/>
          <a:p>
            <a:r>
              <a:rPr lang="en-US" sz="6000" b="0" i="0" u="none" strike="noStrike" baseline="0" dirty="0">
                <a:solidFill>
                  <a:srgbClr val="000000"/>
                </a:solidFill>
              </a:rPr>
              <a:t>Enable all children, young people and adults to </a:t>
            </a:r>
            <a:r>
              <a:rPr lang="en-US" sz="6000" b="0" i="0" u="none" strike="noStrike" baseline="0" dirty="0" err="1">
                <a:solidFill>
                  <a:srgbClr val="000000"/>
                </a:solidFill>
              </a:rPr>
              <a:t>maximise</a:t>
            </a:r>
            <a:r>
              <a:rPr lang="en-US" sz="6000" b="0" i="0" u="none" strike="noStrike" baseline="0" dirty="0">
                <a:solidFill>
                  <a:srgbClr val="000000"/>
                </a:solidFill>
              </a:rPr>
              <a:t> their capabilities and have control over their lives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44</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875111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95251" y="665296"/>
            <a:ext cx="11439252" cy="1018763"/>
          </a:xfrm>
        </p:spPr>
        <p:txBody>
          <a:bodyPr>
            <a:normAutofit fontScale="90000"/>
          </a:bodyPr>
          <a:lstStyle/>
          <a:p>
            <a:r>
              <a:rPr lang="en-US" sz="2800" i="1" dirty="0">
                <a:solidFill>
                  <a:srgbClr val="FF0000"/>
                </a:solidFill>
                <a:latin typeface="+mn-lt"/>
              </a:rPr>
              <a:t>Pupils eligible for FSM all perform worse than the England average, lowest scores in Blackpool, Fylde pupils not eligible for FSM outperform the national average </a:t>
            </a:r>
            <a:br>
              <a:rPr lang="en-US" sz="2800" dirty="0">
                <a:latin typeface="+mn-lt"/>
              </a:rPr>
            </a:br>
            <a:r>
              <a:rPr lang="en-US" sz="2800" dirty="0">
                <a:latin typeface="+mn-lt"/>
              </a:rPr>
              <a:t>Average Attainment 8 Score per pupil, 2019/20, Free School Meal status</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7" name="Chart 6">
            <a:extLst>
              <a:ext uri="{FF2B5EF4-FFF2-40B4-BE49-F238E27FC236}">
                <a16:creationId xmlns:a16="http://schemas.microsoft.com/office/drawing/2014/main" id="{B7F31939-AC56-463A-8A66-557356F7A221}"/>
              </a:ext>
            </a:extLst>
          </p:cNvPr>
          <p:cNvGraphicFramePr>
            <a:graphicFrameLocks/>
          </p:cNvGraphicFramePr>
          <p:nvPr>
            <p:extLst>
              <p:ext uri="{D42A27DB-BD31-4B8C-83A1-F6EECF244321}">
                <p14:modId xmlns:p14="http://schemas.microsoft.com/office/powerpoint/2010/main" val="1656292687"/>
              </p:ext>
            </p:extLst>
          </p:nvPr>
        </p:nvGraphicFramePr>
        <p:xfrm>
          <a:off x="1130531" y="1684059"/>
          <a:ext cx="9742515" cy="4945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9647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Average Attainment 8 Score, 2019/20, Mean score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9EFAC7E8-FFCC-4117-8A9D-A381CC9CB719}"/>
              </a:ext>
            </a:extLst>
          </p:cNvPr>
          <p:cNvGraphicFramePr>
            <a:graphicFrameLocks/>
          </p:cNvGraphicFramePr>
          <p:nvPr>
            <p:extLst>
              <p:ext uri="{D42A27DB-BD31-4B8C-83A1-F6EECF244321}">
                <p14:modId xmlns:p14="http://schemas.microsoft.com/office/powerpoint/2010/main" val="1734881193"/>
              </p:ext>
            </p:extLst>
          </p:nvPr>
        </p:nvGraphicFramePr>
        <p:xfrm>
          <a:off x="2191657" y="1808559"/>
          <a:ext cx="6999287" cy="4385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40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 Absence,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B751553E-E5B2-494D-8A0E-E877965B8D56}"/>
              </a:ext>
            </a:extLst>
          </p:cNvPr>
          <p:cNvGraphicFramePr>
            <a:graphicFrameLocks/>
          </p:cNvGraphicFramePr>
          <p:nvPr>
            <p:extLst>
              <p:ext uri="{D42A27DB-BD31-4B8C-83A1-F6EECF244321}">
                <p14:modId xmlns:p14="http://schemas.microsoft.com/office/powerpoint/2010/main" val="17012167"/>
              </p:ext>
            </p:extLst>
          </p:nvPr>
        </p:nvGraphicFramePr>
        <p:xfrm>
          <a:off x="2572091" y="2161846"/>
          <a:ext cx="6431416" cy="4303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6741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First time entrants to the youth justice system, 2019, </a:t>
            </a:r>
            <a:br>
              <a:rPr lang="en-US" sz="2800" dirty="0">
                <a:latin typeface="+mn-lt"/>
              </a:rPr>
            </a:br>
            <a:r>
              <a:rPr lang="en-US" sz="2800" dirty="0">
                <a:latin typeface="+mn-lt"/>
              </a:rPr>
              <a:t>Crude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2800-000002000000}"/>
              </a:ext>
            </a:extLst>
          </p:cNvPr>
          <p:cNvGraphicFramePr>
            <a:graphicFrameLocks/>
          </p:cNvGraphicFramePr>
          <p:nvPr>
            <p:extLst>
              <p:ext uri="{D42A27DB-BD31-4B8C-83A1-F6EECF244321}">
                <p14:modId xmlns:p14="http://schemas.microsoft.com/office/powerpoint/2010/main" val="2958278413"/>
              </p:ext>
            </p:extLst>
          </p:nvPr>
        </p:nvGraphicFramePr>
        <p:xfrm>
          <a:off x="2550886" y="1874837"/>
          <a:ext cx="6059714"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5649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Under 18s conception rate/1,000, 2018,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598DE1F8-6818-49DC-803F-DCC0B643154B}"/>
              </a:ext>
            </a:extLst>
          </p:cNvPr>
          <p:cNvGraphicFramePr>
            <a:graphicFrameLocks/>
          </p:cNvGraphicFramePr>
          <p:nvPr>
            <p:extLst>
              <p:ext uri="{D42A27DB-BD31-4B8C-83A1-F6EECF244321}">
                <p14:modId xmlns:p14="http://schemas.microsoft.com/office/powerpoint/2010/main" val="2174962675"/>
              </p:ext>
            </p:extLst>
          </p:nvPr>
        </p:nvGraphicFramePr>
        <p:xfrm>
          <a:off x="2762720" y="2046010"/>
          <a:ext cx="6115730" cy="423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57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121227" y="598170"/>
            <a:ext cx="10515600" cy="987018"/>
          </a:xfrm>
        </p:spPr>
        <p:txBody>
          <a:bodyPr>
            <a:normAutofit/>
          </a:bodyPr>
          <a:lstStyle/>
          <a:p>
            <a:r>
              <a:rPr lang="en-US" sz="2400" i="1" dirty="0">
                <a:solidFill>
                  <a:srgbClr val="FF0000"/>
                </a:solidFill>
                <a:latin typeface="+mn-lt"/>
              </a:rPr>
              <a:t>On average, women in Stanley live 9 years longer than women in Claremont</a:t>
            </a:r>
            <a:br>
              <a:rPr lang="en-US" sz="2400" i="1" dirty="0">
                <a:solidFill>
                  <a:srgbClr val="FF0000"/>
                </a:solidFill>
                <a:latin typeface="+mn-lt"/>
              </a:rPr>
            </a:br>
            <a:r>
              <a:rPr lang="en-US" sz="2400" dirty="0">
                <a:latin typeface="+mn-lt"/>
              </a:rPr>
              <a:t>Life expectancy 2015-19: </a:t>
            </a:r>
            <a:r>
              <a:rPr lang="en-US" sz="2400" b="1" dirty="0">
                <a:latin typeface="+mn-lt"/>
              </a:rPr>
              <a:t>Blackpool, Female</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5</a:t>
            </a:fld>
            <a:endParaRPr lang="en-GB"/>
          </a:p>
        </p:txBody>
      </p:sp>
      <p:sp>
        <p:nvSpPr>
          <p:cNvPr id="7" name="TextBox 6">
            <a:extLst>
              <a:ext uri="{FF2B5EF4-FFF2-40B4-BE49-F238E27FC236}">
                <a16:creationId xmlns:a16="http://schemas.microsoft.com/office/drawing/2014/main" id="{9A4997A5-064E-4784-858C-F0BD9DE7BE0A}"/>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A6B69E41-4827-4F91-9291-9BE4DB2341A5}"/>
              </a:ext>
            </a:extLst>
          </p:cNvPr>
          <p:cNvGraphicFramePr>
            <a:graphicFrameLocks/>
          </p:cNvGraphicFramePr>
          <p:nvPr>
            <p:extLst>
              <p:ext uri="{D42A27DB-BD31-4B8C-83A1-F6EECF244321}">
                <p14:modId xmlns:p14="http://schemas.microsoft.com/office/powerpoint/2010/main" val="2924942225"/>
              </p:ext>
            </p:extLst>
          </p:nvPr>
        </p:nvGraphicFramePr>
        <p:xfrm>
          <a:off x="361579" y="2010102"/>
          <a:ext cx="10992221" cy="4711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80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fair employment and good work for all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50</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950204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9FEB-2CFA-4686-8AAC-D0DCE642EDDC}"/>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Unemployment Apr 2020-Mar 2021; % of the economically active  over-16 population (model based)</a:t>
            </a:r>
            <a:endParaRPr lang="en-GB" sz="2800" dirty="0"/>
          </a:p>
        </p:txBody>
      </p:sp>
      <p:sp>
        <p:nvSpPr>
          <p:cNvPr id="4" name="Slide Number Placeholder 3">
            <a:extLst>
              <a:ext uri="{FF2B5EF4-FFF2-40B4-BE49-F238E27FC236}">
                <a16:creationId xmlns:a16="http://schemas.microsoft.com/office/drawing/2014/main" id="{167BE25D-4368-4D7D-9D72-E291811CA7F2}"/>
              </a:ext>
            </a:extLst>
          </p:cNvPr>
          <p:cNvSpPr>
            <a:spLocks noGrp="1"/>
          </p:cNvSpPr>
          <p:nvPr>
            <p:ph type="sldNum" sz="quarter" idx="12"/>
          </p:nvPr>
        </p:nvSpPr>
        <p:spPr/>
        <p:txBody>
          <a:bodyPr/>
          <a:lstStyle/>
          <a:p>
            <a:fld id="{2EA68997-F432-425E-9889-9D05EBED06BE}" type="slidenum">
              <a:rPr lang="en-GB" smtClean="0"/>
              <a:t>51</a:t>
            </a:fld>
            <a:endParaRPr lang="en-GB"/>
          </a:p>
        </p:txBody>
      </p:sp>
      <p:graphicFrame>
        <p:nvGraphicFramePr>
          <p:cNvPr id="5" name="Chart 4">
            <a:extLst>
              <a:ext uri="{FF2B5EF4-FFF2-40B4-BE49-F238E27FC236}">
                <a16:creationId xmlns:a16="http://schemas.microsoft.com/office/drawing/2014/main" id="{9125755F-2D46-C44D-9FF6-67887E3DF8C0}"/>
              </a:ext>
            </a:extLst>
          </p:cNvPr>
          <p:cNvGraphicFramePr>
            <a:graphicFrameLocks/>
          </p:cNvGraphicFramePr>
          <p:nvPr/>
        </p:nvGraphicFramePr>
        <p:xfrm>
          <a:off x="2422525" y="1559147"/>
          <a:ext cx="6188075" cy="5197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3878D44-BA54-4B20-AC13-C10C2DAB2962}"/>
              </a:ext>
            </a:extLst>
          </p:cNvPr>
          <p:cNvSpPr txBox="1"/>
          <p:nvPr/>
        </p:nvSpPr>
        <p:spPr>
          <a:xfrm>
            <a:off x="10203543" y="6096000"/>
            <a:ext cx="17272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2296902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Gap in the employment rate between those with a long-term health condition and the overall employment rate,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3077326037"/>
              </p:ext>
            </p:extLst>
          </p:nvPr>
        </p:nvGraphicFramePr>
        <p:xfrm>
          <a:off x="1886038" y="1912629"/>
          <a:ext cx="7740562" cy="44437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327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US" sz="6000" b="0" i="0" u="none" strike="noStrike" baseline="0" dirty="0">
                <a:solidFill>
                  <a:srgbClr val="000000"/>
                </a:solidFill>
              </a:rPr>
              <a:t>Ensure a healthy standard of living for all</a:t>
            </a:r>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53</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3504037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51542" y="673508"/>
            <a:ext cx="10802257" cy="1298168"/>
          </a:xfrm>
        </p:spPr>
        <p:txBody>
          <a:bodyPr>
            <a:normAutofit fontScale="90000"/>
          </a:bodyPr>
          <a:lstStyle/>
          <a:p>
            <a:r>
              <a:rPr lang="en-US" sz="2800" i="1" dirty="0">
                <a:solidFill>
                  <a:srgbClr val="FF0000"/>
                </a:solidFill>
                <a:latin typeface="+mn-lt"/>
              </a:rPr>
              <a:t>One in five children live in absolute poverty in Blackpool, slightly more than one in ten children in </a:t>
            </a:r>
            <a:r>
              <a:rPr lang="en-US" sz="2800" i="1" dirty="0" err="1">
                <a:solidFill>
                  <a:srgbClr val="FF0000"/>
                </a:solidFill>
                <a:latin typeface="+mn-lt"/>
              </a:rPr>
              <a:t>Wyre</a:t>
            </a:r>
            <a:r>
              <a:rPr lang="en-US" sz="2800" i="1" dirty="0">
                <a:solidFill>
                  <a:srgbClr val="FF0000"/>
                </a:solidFill>
                <a:latin typeface="+mn-lt"/>
              </a:rPr>
              <a:t> and </a:t>
            </a:r>
            <a:r>
              <a:rPr lang="en-US" sz="2800" i="1" dirty="0" err="1">
                <a:solidFill>
                  <a:srgbClr val="FF0000"/>
                </a:solidFill>
                <a:latin typeface="+mn-lt"/>
              </a:rPr>
              <a:t>Flyde</a:t>
            </a:r>
            <a:r>
              <a:rPr lang="en-US" sz="2800" i="1" dirty="0">
                <a:solidFill>
                  <a:srgbClr val="FF0000"/>
                </a:solidFill>
                <a:latin typeface="+mn-lt"/>
              </a:rPr>
              <a:t> (before housing costs)</a:t>
            </a:r>
            <a:br>
              <a:rPr lang="en-US" sz="2800" dirty="0">
                <a:latin typeface="+mn-lt"/>
              </a:rPr>
            </a:br>
            <a:r>
              <a:rPr lang="en-US" sz="2800" dirty="0">
                <a:latin typeface="+mn-lt"/>
              </a:rPr>
              <a:t>Children in </a:t>
            </a:r>
            <a:r>
              <a:rPr lang="en-US" sz="2800" dirty="0">
                <a:solidFill>
                  <a:srgbClr val="FF0000"/>
                </a:solidFill>
                <a:latin typeface="+mn-lt"/>
              </a:rPr>
              <a:t>absolute and relative </a:t>
            </a:r>
            <a:r>
              <a:rPr lang="en-US" sz="2800" dirty="0">
                <a:latin typeface="+mn-lt"/>
              </a:rPr>
              <a:t>low income families (under 16s)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935D3C20-5F7C-4697-8B6D-79F5ECDB1F6F}"/>
              </a:ext>
            </a:extLst>
          </p:cNvPr>
          <p:cNvGraphicFramePr>
            <a:graphicFrameLocks/>
          </p:cNvGraphicFramePr>
          <p:nvPr>
            <p:extLst>
              <p:ext uri="{D42A27DB-BD31-4B8C-83A1-F6EECF244321}">
                <p14:modId xmlns:p14="http://schemas.microsoft.com/office/powerpoint/2010/main" val="4181501872"/>
              </p:ext>
            </p:extLst>
          </p:nvPr>
        </p:nvGraphicFramePr>
        <p:xfrm>
          <a:off x="71438" y="1800225"/>
          <a:ext cx="6024562" cy="4665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616029A0-230E-4FC4-B647-13BF655F8564}"/>
              </a:ext>
            </a:extLst>
          </p:cNvPr>
          <p:cNvGraphicFramePr>
            <a:graphicFrameLocks/>
          </p:cNvGraphicFramePr>
          <p:nvPr>
            <p:extLst>
              <p:ext uri="{D42A27DB-BD31-4B8C-83A1-F6EECF244321}">
                <p14:modId xmlns:p14="http://schemas.microsoft.com/office/powerpoint/2010/main" val="2184662607"/>
              </p:ext>
            </p:extLst>
          </p:nvPr>
        </p:nvGraphicFramePr>
        <p:xfrm>
          <a:off x="6262688" y="1841392"/>
          <a:ext cx="4948237" cy="4697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8012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68A6-05AA-D94F-BE7C-5CEAA56BCE13}"/>
              </a:ext>
            </a:extLst>
          </p:cNvPr>
          <p:cNvSpPr>
            <a:spLocks noGrp="1"/>
          </p:cNvSpPr>
          <p:nvPr>
            <p:ph type="title"/>
          </p:nvPr>
        </p:nvSpPr>
        <p:spPr>
          <a:xfrm>
            <a:off x="838199" y="659220"/>
            <a:ext cx="11092543" cy="1169580"/>
          </a:xfrm>
        </p:spPr>
        <p:txBody>
          <a:bodyPr>
            <a:noAutofit/>
          </a:bodyPr>
          <a:lstStyle/>
          <a:p>
            <a:r>
              <a:rPr lang="en-US" sz="2400" i="1" dirty="0">
                <a:solidFill>
                  <a:srgbClr val="FF0000"/>
                </a:solidFill>
                <a:latin typeface="+mn-lt"/>
              </a:rPr>
              <a:t>The number of children living in poverty increases when housing costs are included</a:t>
            </a:r>
            <a:br>
              <a:rPr lang="en-US" sz="2400" dirty="0">
                <a:latin typeface="+mn-lt"/>
              </a:rPr>
            </a:br>
            <a:r>
              <a:rPr lang="en-US" sz="2400" dirty="0">
                <a:latin typeface="+mn-lt"/>
              </a:rPr>
              <a:t>Children living in poverty measured </a:t>
            </a:r>
            <a:r>
              <a:rPr lang="en-US" sz="2400" i="1" dirty="0">
                <a:solidFill>
                  <a:srgbClr val="FF0000"/>
                </a:solidFill>
                <a:latin typeface="+mn-lt"/>
              </a:rPr>
              <a:t>after housing costs, </a:t>
            </a:r>
            <a:r>
              <a:rPr lang="en-US" sz="2400" dirty="0">
                <a:latin typeface="+mn-lt"/>
              </a:rPr>
              <a:t>2018/19, percentage</a:t>
            </a:r>
            <a:endParaRPr lang="en-US" sz="2400" dirty="0">
              <a:solidFill>
                <a:srgbClr val="FF0000"/>
              </a:solidFill>
              <a:highlight>
                <a:srgbClr val="FFFF00"/>
              </a:highlight>
              <a:latin typeface="+mn-lt"/>
            </a:endParaRPr>
          </a:p>
        </p:txBody>
      </p:sp>
      <p:sp>
        <p:nvSpPr>
          <p:cNvPr id="4" name="Slide Number Placeholder 3">
            <a:extLst>
              <a:ext uri="{FF2B5EF4-FFF2-40B4-BE49-F238E27FC236}">
                <a16:creationId xmlns:a16="http://schemas.microsoft.com/office/drawing/2014/main" id="{2102E88E-9895-464D-B3D3-FB41CE1BAAC8}"/>
              </a:ext>
            </a:extLst>
          </p:cNvPr>
          <p:cNvSpPr>
            <a:spLocks noGrp="1"/>
          </p:cNvSpPr>
          <p:nvPr>
            <p:ph type="sldNum" sz="quarter" idx="12"/>
          </p:nvPr>
        </p:nvSpPr>
        <p:spPr/>
        <p:txBody>
          <a:bodyPr/>
          <a:lstStyle/>
          <a:p>
            <a:fld id="{2EA68997-F432-425E-9889-9D05EBED06BE}" type="slidenum">
              <a:rPr lang="en-GB" smtClean="0"/>
              <a:t>55</a:t>
            </a:fld>
            <a:endParaRPr lang="en-GB"/>
          </a:p>
        </p:txBody>
      </p:sp>
      <p:graphicFrame>
        <p:nvGraphicFramePr>
          <p:cNvPr id="5" name="Chart 4">
            <a:extLst>
              <a:ext uri="{FF2B5EF4-FFF2-40B4-BE49-F238E27FC236}">
                <a16:creationId xmlns:a16="http://schemas.microsoft.com/office/drawing/2014/main" id="{D7828AA0-4071-4051-B3A8-E2C34C649EBE}"/>
              </a:ext>
            </a:extLst>
          </p:cNvPr>
          <p:cNvGraphicFramePr>
            <a:graphicFrameLocks/>
          </p:cNvGraphicFramePr>
          <p:nvPr>
            <p:extLst>
              <p:ext uri="{D42A27DB-BD31-4B8C-83A1-F6EECF244321}">
                <p14:modId xmlns:p14="http://schemas.microsoft.com/office/powerpoint/2010/main" val="3197160744"/>
              </p:ext>
            </p:extLst>
          </p:nvPr>
        </p:nvGraphicFramePr>
        <p:xfrm>
          <a:off x="2434645" y="1920874"/>
          <a:ext cx="6318069" cy="48006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A22709A-8818-4B8B-A4D7-C84C4C6D0D2A}"/>
              </a:ext>
            </a:extLst>
          </p:cNvPr>
          <p:cNvSpPr txBox="1"/>
          <p:nvPr/>
        </p:nvSpPr>
        <p:spPr>
          <a:xfrm>
            <a:off x="10203543" y="6096000"/>
            <a:ext cx="1727200" cy="369332"/>
          </a:xfrm>
          <a:prstGeom prst="rect">
            <a:avLst/>
          </a:prstGeom>
          <a:noFill/>
        </p:spPr>
        <p:txBody>
          <a:bodyPr wrap="square" rtlCol="0">
            <a:spAutoFit/>
          </a:bodyPr>
          <a:lstStyle/>
          <a:p>
            <a:pPr algn="r"/>
            <a:r>
              <a:rPr lang="en-GB" dirty="0"/>
              <a:t>Source: HBAI</a:t>
            </a:r>
          </a:p>
        </p:txBody>
      </p:sp>
    </p:spTree>
    <p:extLst>
      <p:ext uri="{BB962C8B-B14F-4D97-AF65-F5344CB8AC3E}">
        <p14:creationId xmlns:p14="http://schemas.microsoft.com/office/powerpoint/2010/main" val="2547233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5" name="Title 4">
            <a:extLst>
              <a:ext uri="{FF2B5EF4-FFF2-40B4-BE49-F238E27FC236}">
                <a16:creationId xmlns:a16="http://schemas.microsoft.com/office/drawing/2014/main" id="{BE0780D4-92D4-4DE3-BC0B-AE31EF582A58}"/>
              </a:ext>
            </a:extLst>
          </p:cNvPr>
          <p:cNvSpPr>
            <a:spLocks noGrp="1"/>
          </p:cNvSpPr>
          <p:nvPr>
            <p:ph type="title"/>
          </p:nvPr>
        </p:nvSpPr>
        <p:spPr/>
        <p:txBody>
          <a:bodyPr>
            <a:normAutofit/>
          </a:bodyPr>
          <a:lstStyle/>
          <a:p>
            <a:r>
              <a:rPr lang="en-US" sz="2400" dirty="0">
                <a:latin typeface="+mn-lt"/>
              </a:rPr>
              <a:t>Older people in poverty: income deprivation affecting older people index, 2019, percentage </a:t>
            </a:r>
            <a:endParaRPr lang="en-GB" sz="2400" dirty="0">
              <a:latin typeface="+mn-lt"/>
            </a:endParaRPr>
          </a:p>
        </p:txBody>
      </p:sp>
      <p:graphicFrame>
        <p:nvGraphicFramePr>
          <p:cNvPr id="9" name="Chart 8">
            <a:extLst>
              <a:ext uri="{FF2B5EF4-FFF2-40B4-BE49-F238E27FC236}">
                <a16:creationId xmlns:a16="http://schemas.microsoft.com/office/drawing/2014/main" id="{2771ADD7-73F4-42DB-A39B-13782D61B9CA}"/>
              </a:ext>
            </a:extLst>
          </p:cNvPr>
          <p:cNvGraphicFramePr>
            <a:graphicFrameLocks/>
          </p:cNvGraphicFramePr>
          <p:nvPr>
            <p:extLst>
              <p:ext uri="{D42A27DB-BD31-4B8C-83A1-F6EECF244321}">
                <p14:modId xmlns:p14="http://schemas.microsoft.com/office/powerpoint/2010/main" val="3886492414"/>
              </p:ext>
            </p:extLst>
          </p:nvPr>
        </p:nvGraphicFramePr>
        <p:xfrm>
          <a:off x="2171699" y="1646238"/>
          <a:ext cx="7233557"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334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and develop healthy and sustainable places and communities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57</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167242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B0F8-E188-41C3-871A-FA7906A14E2F}"/>
              </a:ext>
            </a:extLst>
          </p:cNvPr>
          <p:cNvSpPr>
            <a:spLocks noGrp="1"/>
          </p:cNvSpPr>
          <p:nvPr>
            <p:ph type="title"/>
          </p:nvPr>
        </p:nvSpPr>
        <p:spPr/>
        <p:txBody>
          <a:bodyPr>
            <a:normAutofit/>
          </a:bodyPr>
          <a:lstStyle/>
          <a:p>
            <a:r>
              <a:rPr lang="en-GB" sz="2800" dirty="0">
                <a:latin typeface="+mn-lt"/>
              </a:rPr>
              <a:t>People who "often or always" felt lonely, Oct 2020 - Feb 2021, percentage</a:t>
            </a:r>
            <a:endParaRPr lang="en-GB" sz="4000" dirty="0">
              <a:highlight>
                <a:srgbClr val="FFFF00"/>
              </a:highlight>
              <a:latin typeface="+mn-lt"/>
            </a:endParaRPr>
          </a:p>
        </p:txBody>
      </p:sp>
      <p:sp>
        <p:nvSpPr>
          <p:cNvPr id="4" name="Slide Number Placeholder 3">
            <a:extLst>
              <a:ext uri="{FF2B5EF4-FFF2-40B4-BE49-F238E27FC236}">
                <a16:creationId xmlns:a16="http://schemas.microsoft.com/office/drawing/2014/main" id="{266DEE07-0581-49F4-923E-39D00376B5F1}"/>
              </a:ext>
            </a:extLst>
          </p:cNvPr>
          <p:cNvSpPr>
            <a:spLocks noGrp="1"/>
          </p:cNvSpPr>
          <p:nvPr>
            <p:ph type="sldNum" sz="quarter" idx="12"/>
          </p:nvPr>
        </p:nvSpPr>
        <p:spPr/>
        <p:txBody>
          <a:bodyPr/>
          <a:lstStyle/>
          <a:p>
            <a:fld id="{2EA68997-F432-425E-9889-9D05EBED06BE}" type="slidenum">
              <a:rPr lang="en-GB" smtClean="0"/>
              <a:t>58</a:t>
            </a:fld>
            <a:endParaRPr lang="en-GB"/>
          </a:p>
        </p:txBody>
      </p:sp>
      <p:graphicFrame>
        <p:nvGraphicFramePr>
          <p:cNvPr id="5" name="Content Placeholder 4">
            <a:extLst>
              <a:ext uri="{FF2B5EF4-FFF2-40B4-BE49-F238E27FC236}">
                <a16:creationId xmlns:a16="http://schemas.microsoft.com/office/drawing/2014/main" id="{0AFB5E11-749A-A649-8132-7D3D1FB48E33}"/>
              </a:ext>
            </a:extLst>
          </p:cNvPr>
          <p:cNvGraphicFramePr>
            <a:graphicFrameLocks noGrp="1"/>
          </p:cNvGraphicFramePr>
          <p:nvPr>
            <p:ph idx="1"/>
            <p:extLst>
              <p:ext uri="{D42A27DB-BD31-4B8C-83A1-F6EECF244321}">
                <p14:modId xmlns:p14="http://schemas.microsoft.com/office/powerpoint/2010/main" val="2049670194"/>
              </p:ext>
            </p:extLst>
          </p:nvPr>
        </p:nvGraphicFramePr>
        <p:xfrm>
          <a:off x="838200" y="1646238"/>
          <a:ext cx="10515600"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C845CBE-15AF-4920-B289-3E167B8C0613}"/>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2577375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fr-FR" sz="2800" dirty="0">
                <a:latin typeface="+mn-lt"/>
              </a:rPr>
              <a:t>Violence offences per 1,000 population, 2019/20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BCDD33C3-3848-4505-8FB7-D19BC38ECD40}"/>
              </a:ext>
            </a:extLst>
          </p:cNvPr>
          <p:cNvGraphicFramePr>
            <a:graphicFrameLocks/>
          </p:cNvGraphicFramePr>
          <p:nvPr>
            <p:extLst>
              <p:ext uri="{D42A27DB-BD31-4B8C-83A1-F6EECF244321}">
                <p14:modId xmlns:p14="http://schemas.microsoft.com/office/powerpoint/2010/main" val="1611573328"/>
              </p:ext>
            </p:extLst>
          </p:nvPr>
        </p:nvGraphicFramePr>
        <p:xfrm>
          <a:off x="1686561" y="1906588"/>
          <a:ext cx="7940040" cy="471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72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317021" y="688787"/>
            <a:ext cx="10515600" cy="987018"/>
          </a:xfrm>
        </p:spPr>
        <p:txBody>
          <a:bodyPr>
            <a:noAutofit/>
          </a:bodyPr>
          <a:lstStyle/>
          <a:p>
            <a:r>
              <a:rPr lang="en-US" sz="2400" i="1" dirty="0">
                <a:solidFill>
                  <a:srgbClr val="FF0000"/>
                </a:solidFill>
                <a:latin typeface="+mn-lt"/>
              </a:rPr>
              <a:t>On average, men in St. Johns live 9 years longer than men in Fairhaven</a:t>
            </a:r>
            <a:br>
              <a:rPr lang="en-US" sz="2400" i="1" dirty="0">
                <a:solidFill>
                  <a:srgbClr val="FF0000"/>
                </a:solidFill>
                <a:latin typeface="+mn-lt"/>
              </a:rPr>
            </a:br>
            <a:r>
              <a:rPr lang="en-US" sz="2400" dirty="0"/>
              <a:t>Life expectancy 2015-19: </a:t>
            </a:r>
            <a:r>
              <a:rPr lang="en-US" sz="2400" b="1" dirty="0"/>
              <a:t>Fylde, Male </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6</a:t>
            </a:fld>
            <a:endParaRPr lang="en-GB"/>
          </a:p>
        </p:txBody>
      </p:sp>
      <p:sp>
        <p:nvSpPr>
          <p:cNvPr id="5" name="TextBox 4">
            <a:extLst>
              <a:ext uri="{FF2B5EF4-FFF2-40B4-BE49-F238E27FC236}">
                <a16:creationId xmlns:a16="http://schemas.microsoft.com/office/drawing/2014/main" id="{A276DFA7-8307-4B42-B99E-CAA9D943BB47}"/>
              </a:ext>
            </a:extLst>
          </p:cNvPr>
          <p:cNvSpPr txBox="1"/>
          <p:nvPr/>
        </p:nvSpPr>
        <p:spPr>
          <a:xfrm>
            <a:off x="9440300" y="6052104"/>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E890BA7E-DDCF-4AE1-A676-9DCAA3B8E970}"/>
              </a:ext>
            </a:extLst>
          </p:cNvPr>
          <p:cNvGraphicFramePr>
            <a:graphicFrameLocks/>
          </p:cNvGraphicFramePr>
          <p:nvPr>
            <p:extLst>
              <p:ext uri="{D42A27DB-BD31-4B8C-83A1-F6EECF244321}">
                <p14:modId xmlns:p14="http://schemas.microsoft.com/office/powerpoint/2010/main" val="102735150"/>
              </p:ext>
            </p:extLst>
          </p:nvPr>
        </p:nvGraphicFramePr>
        <p:xfrm>
          <a:off x="203178" y="1930834"/>
          <a:ext cx="11377125" cy="43059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3F918BB-C96B-4125-9FC6-B3F5ED1CA11D}"/>
              </a:ext>
            </a:extLst>
          </p:cNvPr>
          <p:cNvSpPr txBox="1"/>
          <p:nvPr/>
        </p:nvSpPr>
        <p:spPr>
          <a:xfrm>
            <a:off x="317021" y="6352143"/>
            <a:ext cx="3263900"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494639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114300" y="701049"/>
            <a:ext cx="11925300" cy="1725681"/>
          </a:xfrm>
        </p:spPr>
        <p:txBody>
          <a:bodyPr>
            <a:normAutofit fontScale="90000"/>
          </a:bodyPr>
          <a:lstStyle/>
          <a:p>
            <a:r>
              <a:rPr lang="en-US" sz="2200" i="1" u="none" strike="noStrike" baseline="0" dirty="0">
                <a:solidFill>
                  <a:srgbClr val="FF0000"/>
                </a:solidFill>
                <a:effectLst/>
                <a:latin typeface="+mn-lt"/>
              </a:rPr>
              <a:t>There is no </a:t>
            </a:r>
            <a:r>
              <a:rPr lang="en-GB" sz="2200" i="1" dirty="0">
                <a:solidFill>
                  <a:srgbClr val="FF0000"/>
                </a:solidFill>
                <a:latin typeface="+mn-lt"/>
              </a:rPr>
              <a:t>agreed definition of affordable housing, the most commonly used definition is in Annex 2 of the </a:t>
            </a:r>
            <a:r>
              <a:rPr lang="en-GB" sz="2200" i="1" dirty="0">
                <a:solidFill>
                  <a:srgbClr val="FF0000"/>
                </a:solidFill>
                <a:latin typeface="+mn-lt"/>
                <a:hlinkClick r:id="rId2">
                  <a:extLst>
                    <a:ext uri="{A12FA001-AC4F-418D-AE19-62706E023703}">
                      <ahyp:hlinkClr xmlns:ahyp="http://schemas.microsoft.com/office/drawing/2018/hyperlinkcolor" val="tx"/>
                    </a:ext>
                  </a:extLst>
                </a:hlinkClick>
              </a:rPr>
              <a:t>National Planning Policy Framework</a:t>
            </a:r>
            <a:r>
              <a:rPr lang="en-GB" sz="2200" i="1" dirty="0">
                <a:solidFill>
                  <a:srgbClr val="FF0000"/>
                </a:solidFill>
                <a:latin typeface="+mn-lt"/>
              </a:rPr>
              <a:t>,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a:t>
            </a:r>
            <a:br>
              <a:rPr lang="en-GB" sz="3600" dirty="0"/>
            </a:br>
            <a:r>
              <a:rPr lang="en-US" sz="3100" b="0" i="0" u="none" strike="noStrike" baseline="0" dirty="0">
                <a:effectLst/>
              </a:rPr>
              <a:t>Total additional affordable dwellings, completions 2019/20</a:t>
            </a:r>
            <a:endParaRPr lang="en-GB" sz="2800" dirty="0"/>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60</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8164286" y="5987018"/>
            <a:ext cx="3621314" cy="369332"/>
          </a:xfrm>
          <a:prstGeom prst="rect">
            <a:avLst/>
          </a:prstGeom>
          <a:noFill/>
        </p:spPr>
        <p:txBody>
          <a:bodyPr wrap="square" rtlCol="0">
            <a:spAutoFit/>
          </a:bodyPr>
          <a:lstStyle/>
          <a:p>
            <a:pPr algn="r"/>
            <a:r>
              <a:rPr lang="en-GB" dirty="0"/>
              <a:t>Source: Lancashire County Council</a:t>
            </a:r>
          </a:p>
        </p:txBody>
      </p:sp>
      <p:graphicFrame>
        <p:nvGraphicFramePr>
          <p:cNvPr id="7" name="Chart 6">
            <a:extLst>
              <a:ext uri="{FF2B5EF4-FFF2-40B4-BE49-F238E27FC236}">
                <a16:creationId xmlns:a16="http://schemas.microsoft.com/office/drawing/2014/main" id="{196A27D8-B7C0-45B2-A54B-CE779B517B4D}"/>
              </a:ext>
            </a:extLst>
          </p:cNvPr>
          <p:cNvGraphicFramePr>
            <a:graphicFrameLocks/>
          </p:cNvGraphicFramePr>
          <p:nvPr>
            <p:extLst>
              <p:ext uri="{D42A27DB-BD31-4B8C-83A1-F6EECF244321}">
                <p14:modId xmlns:p14="http://schemas.microsoft.com/office/powerpoint/2010/main" val="535092131"/>
              </p:ext>
            </p:extLst>
          </p:nvPr>
        </p:nvGraphicFramePr>
        <p:xfrm>
          <a:off x="1821180" y="2426731"/>
          <a:ext cx="6687820" cy="4294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997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838200" y="555702"/>
            <a:ext cx="10515600" cy="987018"/>
          </a:xfrm>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US" sz="2800" b="0" i="0" u="none" strike="noStrike" baseline="0" dirty="0">
                <a:effectLst/>
              </a:rPr>
              <a:t>Households owed a duty under the Homelessness Reduction Act, 2019/20 - crude rate per 1,000</a:t>
            </a:r>
            <a:endParaRPr lang="en-GB" sz="2800" dirty="0"/>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61</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9474200" y="5987018"/>
            <a:ext cx="23114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4B6D400C-B3FC-4D18-A4DA-EEFE91A73A0E}"/>
              </a:ext>
            </a:extLst>
          </p:cNvPr>
          <p:cNvGraphicFramePr>
            <a:graphicFrameLocks/>
          </p:cNvGraphicFramePr>
          <p:nvPr>
            <p:extLst>
              <p:ext uri="{D42A27DB-BD31-4B8C-83A1-F6EECF244321}">
                <p14:modId xmlns:p14="http://schemas.microsoft.com/office/powerpoint/2010/main" val="3945168921"/>
              </p:ext>
            </p:extLst>
          </p:nvPr>
        </p:nvGraphicFramePr>
        <p:xfrm>
          <a:off x="2157413" y="1734972"/>
          <a:ext cx="6453187" cy="4429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8587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65A-226C-4ED4-8567-A4729729EB4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Average distance to nearest Park, Public Garden, or Playing Field</a:t>
            </a:r>
            <a:endParaRPr lang="en-GB" sz="2800" dirty="0"/>
          </a:p>
        </p:txBody>
      </p:sp>
      <p:sp>
        <p:nvSpPr>
          <p:cNvPr id="4" name="Slide Number Placeholder 3">
            <a:extLst>
              <a:ext uri="{FF2B5EF4-FFF2-40B4-BE49-F238E27FC236}">
                <a16:creationId xmlns:a16="http://schemas.microsoft.com/office/drawing/2014/main" id="{C374FC2B-A77C-4713-8FD8-5D853CB812E4}"/>
              </a:ext>
            </a:extLst>
          </p:cNvPr>
          <p:cNvSpPr>
            <a:spLocks noGrp="1"/>
          </p:cNvSpPr>
          <p:nvPr>
            <p:ph type="sldNum" sz="quarter" idx="12"/>
          </p:nvPr>
        </p:nvSpPr>
        <p:spPr/>
        <p:txBody>
          <a:bodyPr/>
          <a:lstStyle/>
          <a:p>
            <a:fld id="{2EA68997-F432-425E-9889-9D05EBED06BE}" type="slidenum">
              <a:rPr lang="en-GB" smtClean="0"/>
              <a:t>62</a:t>
            </a:fld>
            <a:endParaRPr lang="en-GB"/>
          </a:p>
        </p:txBody>
      </p:sp>
      <p:graphicFrame>
        <p:nvGraphicFramePr>
          <p:cNvPr id="5" name="Chart 4">
            <a:extLst>
              <a:ext uri="{FF2B5EF4-FFF2-40B4-BE49-F238E27FC236}">
                <a16:creationId xmlns:a16="http://schemas.microsoft.com/office/drawing/2014/main" id="{A5976755-C66D-594C-A2DB-A554FE947DB3}"/>
              </a:ext>
            </a:extLst>
          </p:cNvPr>
          <p:cNvGraphicFramePr>
            <a:graphicFrameLocks/>
          </p:cNvGraphicFramePr>
          <p:nvPr/>
        </p:nvGraphicFramePr>
        <p:xfrm>
          <a:off x="2636497" y="1524000"/>
          <a:ext cx="6164263" cy="51974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3679AAA-5968-4169-98EA-247E097AA389}"/>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1319319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DC21-A97B-4959-B405-EBA7E703D16F}"/>
              </a:ext>
            </a:extLst>
          </p:cNvPr>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Adults using sustainable travel at least three days per week, 2018/19, percentage</a:t>
            </a:r>
            <a:endParaRPr lang="en-GB" sz="2800"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14815806-85DA-4240-BCCF-6FD349C9D35B}"/>
              </a:ext>
            </a:extLst>
          </p:cNvPr>
          <p:cNvSpPr>
            <a:spLocks noGrp="1"/>
          </p:cNvSpPr>
          <p:nvPr>
            <p:ph type="sldNum" sz="quarter" idx="12"/>
          </p:nvPr>
        </p:nvSpPr>
        <p:spPr/>
        <p:txBody>
          <a:bodyPr/>
          <a:lstStyle/>
          <a:p>
            <a:fld id="{2EA68997-F432-425E-9889-9D05EBED06BE}" type="slidenum">
              <a:rPr lang="en-GB" smtClean="0"/>
              <a:t>63</a:t>
            </a:fld>
            <a:endParaRPr lang="en-GB"/>
          </a:p>
        </p:txBody>
      </p:sp>
      <p:graphicFrame>
        <p:nvGraphicFramePr>
          <p:cNvPr id="5" name="Chart 4">
            <a:extLst>
              <a:ext uri="{FF2B5EF4-FFF2-40B4-BE49-F238E27FC236}">
                <a16:creationId xmlns:a16="http://schemas.microsoft.com/office/drawing/2014/main" id="{79BEA455-8FCA-5F49-B03C-8C7D7DEAFDDC}"/>
              </a:ext>
            </a:extLst>
          </p:cNvPr>
          <p:cNvGraphicFramePr>
            <a:graphicFrameLocks/>
          </p:cNvGraphicFramePr>
          <p:nvPr>
            <p:extLst>
              <p:ext uri="{D42A27DB-BD31-4B8C-83A1-F6EECF244321}">
                <p14:modId xmlns:p14="http://schemas.microsoft.com/office/powerpoint/2010/main" val="2661854467"/>
              </p:ext>
            </p:extLst>
          </p:nvPr>
        </p:nvGraphicFramePr>
        <p:xfrm>
          <a:off x="288833" y="1723290"/>
          <a:ext cx="5348195" cy="46330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C40BF20-64CD-4690-8811-616A8A3BDC44}"/>
              </a:ext>
            </a:extLst>
          </p:cNvPr>
          <p:cNvSpPr txBox="1"/>
          <p:nvPr/>
        </p:nvSpPr>
        <p:spPr>
          <a:xfrm>
            <a:off x="9474200" y="5987018"/>
            <a:ext cx="2311400" cy="369332"/>
          </a:xfrm>
          <a:prstGeom prst="rect">
            <a:avLst/>
          </a:prstGeom>
          <a:noFill/>
        </p:spPr>
        <p:txBody>
          <a:bodyPr wrap="square" rtlCol="0">
            <a:spAutoFit/>
          </a:bodyPr>
          <a:lstStyle/>
          <a:p>
            <a:pPr algn="r"/>
            <a:r>
              <a:rPr lang="en-GB" dirty="0"/>
              <a:t>Source: PHE</a:t>
            </a:r>
          </a:p>
        </p:txBody>
      </p:sp>
      <p:graphicFrame>
        <p:nvGraphicFramePr>
          <p:cNvPr id="9" name="Chart 8">
            <a:extLst>
              <a:ext uri="{FF2B5EF4-FFF2-40B4-BE49-F238E27FC236}">
                <a16:creationId xmlns:a16="http://schemas.microsoft.com/office/drawing/2014/main" id="{51ECF3D2-2D4A-4EA0-B7A7-4ED2A6CD9B10}"/>
              </a:ext>
            </a:extLst>
          </p:cNvPr>
          <p:cNvGraphicFramePr>
            <a:graphicFrameLocks/>
          </p:cNvGraphicFramePr>
          <p:nvPr>
            <p:extLst>
              <p:ext uri="{D42A27DB-BD31-4B8C-83A1-F6EECF244321}">
                <p14:modId xmlns:p14="http://schemas.microsoft.com/office/powerpoint/2010/main" val="1402332194"/>
              </p:ext>
            </p:extLst>
          </p:nvPr>
        </p:nvGraphicFramePr>
        <p:xfrm>
          <a:off x="5878286" y="1723290"/>
          <a:ext cx="6313714" cy="4589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0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US" b="0" i="0" dirty="0">
                <a:solidFill>
                  <a:srgbClr val="000000"/>
                </a:solidFill>
                <a:effectLst/>
                <a:latin typeface="neuzeit-grotesk"/>
              </a:rPr>
              <a:t>Fylde Coast ICP</a:t>
            </a:r>
            <a:endParaRPr lang="en-GB" dirty="0"/>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317021" y="688787"/>
            <a:ext cx="10515600" cy="987018"/>
          </a:xfrm>
        </p:spPr>
        <p:txBody>
          <a:bodyPr>
            <a:noAutofit/>
          </a:bodyPr>
          <a:lstStyle/>
          <a:p>
            <a:r>
              <a:rPr lang="en-US" sz="2400" i="1" dirty="0">
                <a:solidFill>
                  <a:srgbClr val="FF0000"/>
                </a:solidFill>
                <a:latin typeface="+mn-lt"/>
              </a:rPr>
              <a:t>On average, women in St. Johns live 4. years longer than women in Kirkham. South</a:t>
            </a:r>
            <a:br>
              <a:rPr lang="en-US" sz="2400" i="1" dirty="0">
                <a:solidFill>
                  <a:srgbClr val="FF0000"/>
                </a:solidFill>
                <a:latin typeface="+mn-lt"/>
              </a:rPr>
            </a:br>
            <a:r>
              <a:rPr lang="en-US" sz="2400" dirty="0"/>
              <a:t>Life expectancy 2015-19: </a:t>
            </a:r>
            <a:r>
              <a:rPr lang="en-US" sz="2400" b="1" dirty="0"/>
              <a:t>Fylde, Female </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7</a:t>
            </a:fld>
            <a:endParaRPr lang="en-GB"/>
          </a:p>
        </p:txBody>
      </p:sp>
      <p:sp>
        <p:nvSpPr>
          <p:cNvPr id="5" name="TextBox 4">
            <a:extLst>
              <a:ext uri="{FF2B5EF4-FFF2-40B4-BE49-F238E27FC236}">
                <a16:creationId xmlns:a16="http://schemas.microsoft.com/office/drawing/2014/main" id="{A276DFA7-8307-4B42-B99E-CAA9D943BB47}"/>
              </a:ext>
            </a:extLst>
          </p:cNvPr>
          <p:cNvSpPr txBox="1"/>
          <p:nvPr/>
        </p:nvSpPr>
        <p:spPr>
          <a:xfrm>
            <a:off x="9676921" y="6208584"/>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6AED4398-DD6D-45F9-84E1-C54D5CA82D96}"/>
              </a:ext>
            </a:extLst>
          </p:cNvPr>
          <p:cNvGraphicFramePr>
            <a:graphicFrameLocks/>
          </p:cNvGraphicFramePr>
          <p:nvPr>
            <p:extLst>
              <p:ext uri="{D42A27DB-BD31-4B8C-83A1-F6EECF244321}">
                <p14:modId xmlns:p14="http://schemas.microsoft.com/office/powerpoint/2010/main" val="2309105380"/>
              </p:ext>
            </p:extLst>
          </p:nvPr>
        </p:nvGraphicFramePr>
        <p:xfrm>
          <a:off x="234891" y="1874845"/>
          <a:ext cx="11722217" cy="4559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3F918BB-C96B-4125-9FC6-B3F5ED1CA11D}"/>
              </a:ext>
            </a:extLst>
          </p:cNvPr>
          <p:cNvSpPr txBox="1"/>
          <p:nvPr/>
        </p:nvSpPr>
        <p:spPr>
          <a:xfrm>
            <a:off x="317021" y="6352143"/>
            <a:ext cx="3263900"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287599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Autofit/>
          </a:bodyPr>
          <a:lstStyle/>
          <a:p>
            <a:r>
              <a:rPr lang="en-US" sz="2400" i="1" dirty="0">
                <a:solidFill>
                  <a:srgbClr val="FF0000"/>
                </a:solidFill>
                <a:latin typeface="+mn-lt"/>
              </a:rPr>
              <a:t>On average, men in </a:t>
            </a:r>
            <a:r>
              <a:rPr lang="en-US" sz="2400" i="1" dirty="0" err="1">
                <a:solidFill>
                  <a:srgbClr val="FF0000"/>
                </a:solidFill>
                <a:latin typeface="+mn-lt"/>
              </a:rPr>
              <a:t>Wyresdale</a:t>
            </a:r>
            <a:r>
              <a:rPr lang="en-US" sz="2400" i="1" dirty="0">
                <a:solidFill>
                  <a:srgbClr val="FF0000"/>
                </a:solidFill>
                <a:latin typeface="+mn-lt"/>
              </a:rPr>
              <a:t> live 13 years longer than men in Pharos</a:t>
            </a:r>
            <a:br>
              <a:rPr lang="en-US" sz="2400" dirty="0">
                <a:latin typeface="+mn-lt"/>
              </a:rPr>
            </a:br>
            <a:r>
              <a:rPr lang="en-US" sz="2400" dirty="0">
                <a:latin typeface="+mn-lt"/>
              </a:rPr>
              <a:t>Life expectancy 2015-19: </a:t>
            </a:r>
            <a:r>
              <a:rPr lang="en-US" sz="2400" b="1" dirty="0" err="1">
                <a:latin typeface="+mn-lt"/>
              </a:rPr>
              <a:t>Wyre</a:t>
            </a:r>
            <a:r>
              <a:rPr lang="en-US" sz="2400" b="1" dirty="0">
                <a:latin typeface="+mn-lt"/>
              </a:rPr>
              <a:t>, Male </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8</a:t>
            </a:fld>
            <a:endParaRPr lang="en-GB"/>
          </a:p>
        </p:txBody>
      </p:sp>
      <p:sp>
        <p:nvSpPr>
          <p:cNvPr id="5" name="TextBox 4">
            <a:extLst>
              <a:ext uri="{FF2B5EF4-FFF2-40B4-BE49-F238E27FC236}">
                <a16:creationId xmlns:a16="http://schemas.microsoft.com/office/drawing/2014/main" id="{1D7BE731-BDB0-42BD-9ED3-BD26E14A4AFE}"/>
              </a:ext>
            </a:extLst>
          </p:cNvPr>
          <p:cNvSpPr txBox="1"/>
          <p:nvPr/>
        </p:nvSpPr>
        <p:spPr>
          <a:xfrm>
            <a:off x="9817538" y="6014114"/>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C2200DA8-F6EC-4041-9174-DCBBCE53E8DB}"/>
              </a:ext>
            </a:extLst>
          </p:cNvPr>
          <p:cNvGraphicFramePr>
            <a:graphicFrameLocks/>
          </p:cNvGraphicFramePr>
          <p:nvPr>
            <p:extLst>
              <p:ext uri="{D42A27DB-BD31-4B8C-83A1-F6EECF244321}">
                <p14:modId xmlns:p14="http://schemas.microsoft.com/office/powerpoint/2010/main" val="2691097448"/>
              </p:ext>
            </p:extLst>
          </p:nvPr>
        </p:nvGraphicFramePr>
        <p:xfrm>
          <a:off x="63062" y="1907628"/>
          <a:ext cx="11589245" cy="444451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F65641A-E2E0-42B5-9634-2FB343C82ECE}"/>
              </a:ext>
            </a:extLst>
          </p:cNvPr>
          <p:cNvSpPr txBox="1"/>
          <p:nvPr/>
        </p:nvSpPr>
        <p:spPr>
          <a:xfrm>
            <a:off x="317021" y="6352143"/>
            <a:ext cx="3263900"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325610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Autofit/>
          </a:bodyPr>
          <a:lstStyle/>
          <a:p>
            <a:r>
              <a:rPr lang="en-US" sz="2400" i="1" dirty="0">
                <a:solidFill>
                  <a:srgbClr val="FF0000"/>
                </a:solidFill>
                <a:latin typeface="+mn-lt"/>
              </a:rPr>
              <a:t>On average, women in Piling live 13 years longer than women in Pharos</a:t>
            </a:r>
            <a:br>
              <a:rPr lang="en-US" sz="2400" i="1" dirty="0">
                <a:solidFill>
                  <a:srgbClr val="FF0000"/>
                </a:solidFill>
                <a:latin typeface="+mn-lt"/>
              </a:rPr>
            </a:br>
            <a:r>
              <a:rPr lang="en-US" sz="2400" dirty="0">
                <a:latin typeface="+mn-lt"/>
              </a:rPr>
              <a:t>Life expectancy 2015-19: </a:t>
            </a:r>
            <a:r>
              <a:rPr lang="en-US" sz="2400" b="1" dirty="0" err="1">
                <a:latin typeface="+mn-lt"/>
              </a:rPr>
              <a:t>Wyre</a:t>
            </a:r>
            <a:r>
              <a:rPr lang="en-US" sz="2400" b="1" dirty="0">
                <a:latin typeface="+mn-lt"/>
              </a:rPr>
              <a:t>, Female </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9</a:t>
            </a:fld>
            <a:endParaRPr lang="en-GB"/>
          </a:p>
        </p:txBody>
      </p:sp>
      <p:sp>
        <p:nvSpPr>
          <p:cNvPr id="5" name="TextBox 4">
            <a:extLst>
              <a:ext uri="{FF2B5EF4-FFF2-40B4-BE49-F238E27FC236}">
                <a16:creationId xmlns:a16="http://schemas.microsoft.com/office/drawing/2014/main" id="{1D7BE731-BDB0-42BD-9ED3-BD26E14A4AFE}"/>
              </a:ext>
            </a:extLst>
          </p:cNvPr>
          <p:cNvSpPr txBox="1"/>
          <p:nvPr/>
        </p:nvSpPr>
        <p:spPr>
          <a:xfrm>
            <a:off x="9817538" y="6014728"/>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02B50F50-FB35-4A80-8534-54D93815F4CE}"/>
              </a:ext>
            </a:extLst>
          </p:cNvPr>
          <p:cNvGraphicFramePr>
            <a:graphicFrameLocks/>
          </p:cNvGraphicFramePr>
          <p:nvPr>
            <p:extLst>
              <p:ext uri="{D42A27DB-BD31-4B8C-83A1-F6EECF244321}">
                <p14:modId xmlns:p14="http://schemas.microsoft.com/office/powerpoint/2010/main" val="331508999"/>
              </p:ext>
            </p:extLst>
          </p:nvPr>
        </p:nvGraphicFramePr>
        <p:xfrm>
          <a:off x="377506" y="1907628"/>
          <a:ext cx="11751432" cy="444451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C9F3F93-3046-44CE-BE90-8879CC159BF3}"/>
              </a:ext>
            </a:extLst>
          </p:cNvPr>
          <p:cNvSpPr txBox="1"/>
          <p:nvPr/>
        </p:nvSpPr>
        <p:spPr>
          <a:xfrm>
            <a:off x="317021" y="6352143"/>
            <a:ext cx="3263900"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166519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33C5A0B5-4239-FF4D-8161-178D8172DB5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61C39EA0-B5F2-B043-968E-E331A9F43CE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E57599B3-8951-F64D-AA24-FB9240CB32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90AD72FD2BB64F8F6FA92AEF4A1E4D" ma:contentTypeVersion="4" ma:contentTypeDescription="Create a new document." ma:contentTypeScope="" ma:versionID="65813ce1e4518bdf761c6dcefb199d48">
  <xsd:schema xmlns:xsd="http://www.w3.org/2001/XMLSchema" xmlns:xs="http://www.w3.org/2001/XMLSchema" xmlns:p="http://schemas.microsoft.com/office/2006/metadata/properties" xmlns:ns2="ea2bfc16-129c-4670-bd81-09d625af0ed3" targetNamespace="http://schemas.microsoft.com/office/2006/metadata/properties" ma:root="true" ma:fieldsID="55cdcfa97d5ddbe1570b672d1d85e113" ns2:_="">
    <xsd:import namespace="ea2bfc16-129c-4670-bd81-09d625af0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bfc16-129c-4670-bd81-09d625af0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E2CAA-264C-45D7-BCAF-0ECEA96F6FA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F65E81A-53B1-4208-A728-CC4F8A8CE540}">
  <ds:schemaRefs>
    <ds:schemaRef ds:uri="http://schemas.microsoft.com/sharepoint/v3/contenttype/forms"/>
  </ds:schemaRefs>
</ds:datastoreItem>
</file>

<file path=customXml/itemProps3.xml><?xml version="1.0" encoding="utf-8"?>
<ds:datastoreItem xmlns:ds="http://schemas.openxmlformats.org/officeDocument/2006/customXml" ds:itemID="{B9B76755-5B0B-40BF-904F-1CCACA860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bfc16-129c-4670-bd81-09d625af0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1878</TotalTime>
  <Words>1901</Words>
  <Application>Microsoft Office PowerPoint</Application>
  <PresentationFormat>Widescreen</PresentationFormat>
  <Paragraphs>306</Paragraphs>
  <Slides>64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64</vt:i4>
      </vt:variant>
    </vt:vector>
  </HeadingPairs>
  <TitlesOfParts>
    <vt:vector size="71" baseType="lpstr">
      <vt:lpstr>Arial</vt:lpstr>
      <vt:lpstr>Calibri</vt:lpstr>
      <vt:lpstr>Calibri Light</vt:lpstr>
      <vt:lpstr>neuzeit-grotesk</vt:lpstr>
      <vt:lpstr>Office Theme</vt:lpstr>
      <vt:lpstr>1_Custom Design</vt:lpstr>
      <vt:lpstr>Custom Design</vt:lpstr>
      <vt:lpstr>Fylde Coast ICP</vt:lpstr>
      <vt:lpstr>Life expectancy is falling and falling faster in most deprived areas Life expectancy at birth by area deprivation deciles and sex, England, 2019-20</vt:lpstr>
      <vt:lpstr>On average, men in Fylde live 6 years longer than men in Blackpool, for women - 3 years  Life expectancy, 2017-2019 </vt:lpstr>
      <vt:lpstr>On average, men in Marton live 14 years longer than men in Bloomfield Life expectancy 2015-19: Blackpool, Male</vt:lpstr>
      <vt:lpstr>On average, women in Stanley live 9 years longer than women in Claremont Life expectancy 2015-19: Blackpool, Female</vt:lpstr>
      <vt:lpstr>On average, men in St. Johns live 9 years longer than men in Fairhaven Life expectancy 2015-19: Fylde, Male </vt:lpstr>
      <vt:lpstr>On average, women in St. Johns live 4. years longer than women in Kirkham. South Life expectancy 2015-19: Fylde, Female </vt:lpstr>
      <vt:lpstr>On average, men in Wyresdale live 13 years longer than men in Pharos Life expectancy 2015-19: Wyre, Male </vt:lpstr>
      <vt:lpstr>On average, women in Piling live 13 years longer than women in Pharos Life expectancy 2015-19: Wyre, Female </vt:lpstr>
      <vt:lpstr>Within each area, there are more than five years difference in life expectancy between least and most deprived areas Social gradient in life expectancy, 2017-2019</vt:lpstr>
      <vt:lpstr>COVID-19</vt:lpstr>
      <vt:lpstr>COVID-19 follows a similar trajectory to inequalities in mortality from other causes – the more deprived the area of residence, the greater the mortality from COVID-19.  Age-standardised mortality rates from all causes, COVID-19 and other causes (per 100,000), by deprivation deciles in England</vt:lpstr>
      <vt:lpstr>In the four most deprived deciles in Lancashire and South Cumbria COVID-19 mortality was greater than the England and Wales average and there are sharp inequalities in the Region Age and sex standardised COVID-19 mortality ratios by IMD 2019 deciles of MSOAs* in Lancashire and South Cumbria, March 2020 to April 2021</vt:lpstr>
      <vt:lpstr>There is an association between deprivation and COVID-19 mortality, but several areas have higher rates than expected for their deprivation (e.g. Blackburn, Preston) Age-adjusted COVID-19 mortality ratio of observed to expected deaths by level of deprivation, March 2020 to April 2021, neighbourhoods (MSOAs) in Lancashire and South Cumbria </vt:lpstr>
      <vt:lpstr>Age-standardised mortality rates due to COVID-19 per 100,000 people, March 2020 to April 2021</vt:lpstr>
      <vt:lpstr>Health </vt:lpstr>
      <vt:lpstr>Women in Cumbria live 11 years longer in good health compared to women in Blackpool, for men - 10 years  Healthy Life expectancy, 2017-2019</vt:lpstr>
      <vt:lpstr>Mortality rate from causes considered preventable (including cardiovascular, cancer, respiratory, liver diseases), 2016-18 Directly Standardised Rate, per 100,000</vt:lpstr>
      <vt:lpstr>Physically in/active adults, 2019/20, percentage</vt:lpstr>
      <vt:lpstr>Preterm (24-36 weeks) births, 2017-2019, percentage</vt:lpstr>
      <vt:lpstr>Low birth weight of term babies, 2019, percentage</vt:lpstr>
      <vt:lpstr>Low birth weight of term babies, ward level, 2015-19 pooled percentage</vt:lpstr>
      <vt:lpstr>Low birth weight of term babies, ward level, 2015-19 pooled percentage</vt:lpstr>
      <vt:lpstr>Low birth weight of term babies, ward level, 2015-19 pooled percentage</vt:lpstr>
      <vt:lpstr>Smoking status at time of delivery, 2019/20, percentage</vt:lpstr>
      <vt:lpstr>Emergency hospital admissions for intentional self-harm, 2019/20, Directly standardised rate per 100,000</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Suicide Rate, 2018-20, Directly standardised rate - per 100,000</vt:lpstr>
      <vt:lpstr>Estimated percentage of households that experience fuel poverty, 2018/19</vt:lpstr>
      <vt:lpstr>Estimated proportion of fuel poor households,  LSOA 2018/19 – Blackpool </vt:lpstr>
      <vt:lpstr>Estimated proportion of fuel poor households,  LSOA 2018/19 – Fylde</vt:lpstr>
      <vt:lpstr>Estimated proportion of fuel poor households,  LSOA 2018/19 – Wyre</vt:lpstr>
      <vt:lpstr>Hospital admissions caused by unintentional and deliberate injuries in children (aged 0-14 years), 2019/20, Crude rate per 10,000</vt:lpstr>
      <vt:lpstr>Hospital admissions caused by unintentional and deliberate injuries in children (aged 15-24 years), 2019/20, crude rate per 10,000</vt:lpstr>
      <vt:lpstr>Social determinants of health</vt:lpstr>
      <vt:lpstr>PowerPoint Presentation</vt:lpstr>
      <vt:lpstr>Give every child the best start in life</vt:lpstr>
      <vt:lpstr>Infant Mortality Rate, 2017-19, Crude rate per 1000</vt:lpstr>
      <vt:lpstr>Uptake of Healthy Start Vouchers, 21/06/21 to 18/07/21, percentage</vt:lpstr>
      <vt:lpstr>School Readiness: percentage of children achieving a good level of development at the end of Reception, 2018/19, percentage</vt:lpstr>
      <vt:lpstr>Pupils reaching the expected standard in Key Stage 2 reading, writing and maths, 2018, percentage</vt:lpstr>
      <vt:lpstr>Enable all children, young people and adults to maximise their capabilities and have control over their lives </vt:lpstr>
      <vt:lpstr>Pupils eligible for FSM all perform worse than the England average, lowest scores in Blackpool, Fylde pupils not eligible for FSM outperform the national average  Average Attainment 8 Score per pupil, 2019/20, Free School Meal status</vt:lpstr>
      <vt:lpstr>Average Attainment 8 Score, 2019/20, Mean score</vt:lpstr>
      <vt:lpstr>Pupil Absence, 2018/19, percentage</vt:lpstr>
      <vt:lpstr>First time entrants to the youth justice system, 2019,  Crude rate - per 100,000</vt:lpstr>
      <vt:lpstr>Under 18s conception rate/1,000, 2018, crude rate per 1000</vt:lpstr>
      <vt:lpstr>Create fair employment and good work for all </vt:lpstr>
      <vt:lpstr>Unemployment Apr 2020-Mar 2021; % of the economically active  over-16 population (model based)</vt:lpstr>
      <vt:lpstr>Gap in the employment rate between those with a long-term health condition and the overall employment rate, 2019/20, percentage</vt:lpstr>
      <vt:lpstr>Ensure a healthy standard of living for all</vt:lpstr>
      <vt:lpstr>One in five children live in absolute poverty in Blackpool, slightly more than one in ten children in Wyre and Flyde (before housing costs) Children in absolute and relative low income families (under 16s) 2019/20, percentage</vt:lpstr>
      <vt:lpstr>The number of children living in poverty increases when housing costs are included Children living in poverty measured after housing costs, 2018/19, percentage</vt:lpstr>
      <vt:lpstr>Older people in poverty: income deprivation affecting older people index, 2019, percentage </vt:lpstr>
      <vt:lpstr>Create and develop healthy and sustainable places and communities </vt:lpstr>
      <vt:lpstr>People who "often or always" felt lonely, Oct 2020 - Feb 2021, percentage</vt:lpstr>
      <vt:lpstr>Violence offences per 1,000 population, 2019/20</vt:lpstr>
      <vt:lpstr>There is no agreed definition of affordable housing, the most commonly used definition is in Annex 2 of the National Planning Policy Framework,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 Total additional affordable dwellings, completions 2019/20</vt:lpstr>
      <vt:lpstr>Households owed a duty under the Homelessness Reduction Act, 2019/20 - crude rate per 1,000</vt:lpstr>
      <vt:lpstr>Average distance to nearest Park, Public Garden, or Playing Field</vt:lpstr>
      <vt:lpstr>Adults using sustainable travel at least three days per week, 2018/19, percentage</vt:lpstr>
      <vt:lpstr>Fylde Coast ICP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IN ENGLAND:  THE MARMOT REVIEW 10 YEARS ON</dc:title>
  <dc:creator>Joana</dc:creator>
  <cp:lastModifiedBy>Tammy Boyce</cp:lastModifiedBy>
  <cp:revision>146</cp:revision>
  <dcterms:created xsi:type="dcterms:W3CDTF">2021-01-28T09:39:57Z</dcterms:created>
  <dcterms:modified xsi:type="dcterms:W3CDTF">2021-10-13T13:38:09Z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0x0101007590AD72FD2BB64F8F6FA92AEF4A1E4D</vt:lpwstr>
  </property>
</Properties>
</file>