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2.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3.xml" ContentType="application/vnd.openxmlformats-officedocument.drawingml.chartshapes+xml"/>
  <Override PartName="/ppt/notesSlides/notesSlide4.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5.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6.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7.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8.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9.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10.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11.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12.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13.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14.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17.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18.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notesSlides/notesSlide19.xml" ContentType="application/vnd.openxmlformats-officedocument.presentationml.notesSlid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notesSlides/notesSlide20.xml" ContentType="application/vnd.openxmlformats-officedocument.presentationml.notesSlid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notesSlides/notesSlide21.xml" ContentType="application/vnd.openxmlformats-officedocument.presentationml.notesSlid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notesSlides/notesSlide22.xml" ContentType="application/vnd.openxmlformats-officedocument.presentationml.notesSlid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notesSlides/notesSlide23.xml" ContentType="application/vnd.openxmlformats-officedocument.presentationml.notesSlid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 id="2147483660" r:id="rId6"/>
  </p:sldMasterIdLst>
  <p:notesMasterIdLst>
    <p:notesMasterId r:id="rId68"/>
  </p:notesMasterIdLst>
  <p:sldIdLst>
    <p:sldId id="1065" r:id="rId7"/>
    <p:sldId id="953" r:id="rId8"/>
    <p:sldId id="1080" r:id="rId9"/>
    <p:sldId id="1142" r:id="rId10"/>
    <p:sldId id="1185" r:id="rId11"/>
    <p:sldId id="1187" r:id="rId12"/>
    <p:sldId id="1191" r:id="rId13"/>
    <p:sldId id="1189" r:id="rId14"/>
    <p:sldId id="1190" r:id="rId15"/>
    <p:sldId id="1143" r:id="rId16"/>
    <p:sldId id="1073" r:id="rId17"/>
    <p:sldId id="919" r:id="rId18"/>
    <p:sldId id="1145" r:id="rId19"/>
    <p:sldId id="1068" r:id="rId20"/>
    <p:sldId id="1071" r:id="rId21"/>
    <p:sldId id="1082" r:id="rId22"/>
    <p:sldId id="1144" r:id="rId23"/>
    <p:sldId id="1083" r:id="rId24"/>
    <p:sldId id="1100" r:id="rId25"/>
    <p:sldId id="1186" r:id="rId26"/>
    <p:sldId id="1101" r:id="rId27"/>
    <p:sldId id="1147" r:id="rId28"/>
    <p:sldId id="1169" r:id="rId29"/>
    <p:sldId id="1170" r:id="rId30"/>
    <p:sldId id="1102" r:id="rId31"/>
    <p:sldId id="1103" r:id="rId32"/>
    <p:sldId id="1171" r:id="rId33"/>
    <p:sldId id="1148" r:id="rId34"/>
    <p:sldId id="1172" r:id="rId35"/>
    <p:sldId id="1105" r:id="rId36"/>
    <p:sldId id="1116" r:id="rId37"/>
    <p:sldId id="1118" r:id="rId38"/>
    <p:sldId id="1119" r:id="rId39"/>
    <p:sldId id="1151" r:id="rId40"/>
    <p:sldId id="1152" r:id="rId41"/>
    <p:sldId id="1153" r:id="rId42"/>
    <p:sldId id="1120" r:id="rId43"/>
    <p:sldId id="1112" r:id="rId44"/>
    <p:sldId id="1129" r:id="rId45"/>
    <p:sldId id="1157" r:id="rId46"/>
    <p:sldId id="1158" r:id="rId47"/>
    <p:sldId id="1177" r:id="rId48"/>
    <p:sldId id="1123" r:id="rId49"/>
    <p:sldId id="1121" r:id="rId50"/>
    <p:sldId id="1130" r:id="rId51"/>
    <p:sldId id="1122" r:id="rId52"/>
    <p:sldId id="1160" r:id="rId53"/>
    <p:sldId id="1183" r:id="rId54"/>
    <p:sldId id="1184" r:id="rId55"/>
    <p:sldId id="1161" r:id="rId56"/>
    <p:sldId id="1139" r:id="rId57"/>
    <p:sldId id="1162" r:id="rId58"/>
    <p:sldId id="1137" r:id="rId59"/>
    <p:sldId id="1163" r:id="rId60"/>
    <p:sldId id="1067" r:id="rId61"/>
    <p:sldId id="1124" r:id="rId62"/>
    <p:sldId id="1180" r:id="rId63"/>
    <p:sldId id="1134" r:id="rId64"/>
    <p:sldId id="1108" r:id="rId65"/>
    <p:sldId id="1165" r:id="rId66"/>
    <p:sldId id="1166" r:id="rId6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FCFC6"/>
    <a:srgbClr val="66FFCC"/>
    <a:srgbClr val="004600"/>
    <a:srgbClr val="7AE2F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47" autoAdjust="0"/>
    <p:restoredTop sz="58851" autoAdjust="0"/>
  </p:normalViewPr>
  <p:slideViewPr>
    <p:cSldViewPr snapToGrid="0">
      <p:cViewPr varScale="1">
        <p:scale>
          <a:sx n="59" d="100"/>
          <a:sy n="59" d="100"/>
        </p:scale>
        <p:origin x="96" y="1074"/>
      </p:cViewPr>
      <p:guideLst>
        <p:guide orient="horz" pos="2160"/>
        <p:guide pos="3840"/>
      </p:guideLst>
    </p:cSldViewPr>
  </p:slideViewPr>
  <p:outlineViewPr>
    <p:cViewPr>
      <p:scale>
        <a:sx n="33" d="100"/>
        <a:sy n="33" d="100"/>
      </p:scale>
      <p:origin x="0" y="-1494"/>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2" d="100"/>
          <a:sy n="82" d="100"/>
        </p:scale>
        <p:origin x="397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notesMaster" Target="notesMasters/notesMaster1.xml"/><Relationship Id="rId7" Type="http://schemas.openxmlformats.org/officeDocument/2006/relationships/slide" Target="slides/slide1.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tboyc\Downloads\HLE_LE_IMD_2020.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ecile%20graphs%20PETER.xlsx" TargetMode="Externa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MSOA%20graph%20PETER.xlsx" TargetMode="Externa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3.xml"/></Relationships>
</file>

<file path=ppt/charts/_rels/chart14.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Averages%20-%20L&amp;C%2029%20sept.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Averages%20-%20L&amp;C%2029%20sept.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file:///C:\Users\tboyc\Downloads\HLE_LE_IMD_2020.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istricts%20scarlet.xlsx" TargetMode="External"/><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istricts%20scarlet.xlsx" TargetMode="External"/><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istricts%20scarlet.xlsx" TargetMode="External"/><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20no.xlsx" TargetMode="External"/><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20no.xlsx" TargetMode="External"/><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20no.xlsx" TargetMode="External"/><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 TargetMode="External"/><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oleObject" Target="file:///C:\Users\tboyc\Downloads\New%20figures%20LC%20(2).xlsx" TargetMode="External"/><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20no.xlsx" TargetMode="External"/><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54.xml"/><Relationship Id="rId1" Type="http://schemas.microsoft.com/office/2011/relationships/chartStyle" Target="style54.xml"/></Relationships>
</file>

<file path=ppt/charts/_rels/chart6.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r>
              <a:rPr lang="en-GB" sz="2000" dirty="0">
                <a:latin typeface="+mn-lt"/>
              </a:rPr>
              <a:t>Male</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US"/>
        </a:p>
      </c:txPr>
    </c:title>
    <c:autoTitleDeleted val="0"/>
    <c:plotArea>
      <c:layout/>
      <c:barChart>
        <c:barDir val="col"/>
        <c:grouping val="clustered"/>
        <c:varyColors val="0"/>
        <c:ser>
          <c:idx val="0"/>
          <c:order val="0"/>
          <c:tx>
            <c:strRef>
              <c:f>'Male LE_IMD_19-20'!$B$2</c:f>
              <c:strCache>
                <c:ptCount val="1"/>
                <c:pt idx="0">
                  <c:v>2019</c:v>
                </c:pt>
              </c:strCache>
            </c:strRef>
          </c:tx>
          <c:spPr>
            <a:solidFill>
              <a:schemeClr val="accent6">
                <a:shade val="76000"/>
              </a:schemeClr>
            </a:solidFill>
            <a:ln>
              <a:noFill/>
            </a:ln>
            <a:effectLst/>
          </c:spPr>
          <c:invertIfNegative val="0"/>
          <c:cat>
            <c:strRef>
              <c:f>'Male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'Male LE_IMD_19-20'!$B$3:$B$12</c:f>
              <c:numCache>
                <c:formatCode>General</c:formatCode>
                <c:ptCount val="10"/>
                <c:pt idx="0">
                  <c:v>74.3</c:v>
                </c:pt>
                <c:pt idx="1">
                  <c:v>76.599999999999994</c:v>
                </c:pt>
                <c:pt idx="2">
                  <c:v>78</c:v>
                </c:pt>
                <c:pt idx="3">
                  <c:v>79.2</c:v>
                </c:pt>
                <c:pt idx="4">
                  <c:v>80.2</c:v>
                </c:pt>
                <c:pt idx="5">
                  <c:v>81</c:v>
                </c:pt>
                <c:pt idx="6">
                  <c:v>81.599999999999994</c:v>
                </c:pt>
                <c:pt idx="7">
                  <c:v>82</c:v>
                </c:pt>
                <c:pt idx="8">
                  <c:v>82.5</c:v>
                </c:pt>
                <c:pt idx="9">
                  <c:v>83.6</c:v>
                </c:pt>
              </c:numCache>
            </c:numRef>
          </c:val>
          <c:extLst>
            <c:ext xmlns:c16="http://schemas.microsoft.com/office/drawing/2014/chart" uri="{C3380CC4-5D6E-409C-BE32-E72D297353CC}">
              <c16:uniqueId val="{00000000-5AF5-4B4B-90C5-D1E9431B3A2B}"/>
            </c:ext>
          </c:extLst>
        </c:ser>
        <c:ser>
          <c:idx val="1"/>
          <c:order val="1"/>
          <c:tx>
            <c:strRef>
              <c:f>'Male LE_IMD_19-20'!$C$2</c:f>
              <c:strCache>
                <c:ptCount val="1"/>
                <c:pt idx="0">
                  <c:v>2020</c:v>
                </c:pt>
              </c:strCache>
            </c:strRef>
          </c:tx>
          <c:spPr>
            <a:solidFill>
              <a:schemeClr val="accent6">
                <a:tint val="77000"/>
              </a:schemeClr>
            </a:solidFill>
            <a:ln>
              <a:noFill/>
            </a:ln>
            <a:effectLst/>
          </c:spPr>
          <c:invertIfNegative val="0"/>
          <c:cat>
            <c:strRef>
              <c:f>'Male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'Male LE_IMD_19-20'!$C$3:$C$12</c:f>
              <c:numCache>
                <c:formatCode>General</c:formatCode>
                <c:ptCount val="10"/>
                <c:pt idx="0">
                  <c:v>72.400000000000006</c:v>
                </c:pt>
                <c:pt idx="1">
                  <c:v>74.8</c:v>
                </c:pt>
                <c:pt idx="2">
                  <c:v>76.3</c:v>
                </c:pt>
                <c:pt idx="3">
                  <c:v>77.7</c:v>
                </c:pt>
                <c:pt idx="4">
                  <c:v>78.900000000000006</c:v>
                </c:pt>
                <c:pt idx="5">
                  <c:v>79.7</c:v>
                </c:pt>
                <c:pt idx="6">
                  <c:v>80.3</c:v>
                </c:pt>
                <c:pt idx="7">
                  <c:v>80.900000000000006</c:v>
                </c:pt>
                <c:pt idx="8">
                  <c:v>81.5</c:v>
                </c:pt>
                <c:pt idx="9">
                  <c:v>82.6</c:v>
                </c:pt>
              </c:numCache>
            </c:numRef>
          </c:val>
          <c:extLst>
            <c:ext xmlns:c16="http://schemas.microsoft.com/office/drawing/2014/chart" uri="{C3380CC4-5D6E-409C-BE32-E72D297353CC}">
              <c16:uniqueId val="{00000001-5AF5-4B4B-90C5-D1E9431B3A2B}"/>
            </c:ext>
          </c:extLst>
        </c:ser>
        <c:dLbls>
          <c:showLegendKey val="0"/>
          <c:showVal val="0"/>
          <c:showCatName val="0"/>
          <c:showSerName val="0"/>
          <c:showPercent val="0"/>
          <c:showBubbleSize val="0"/>
        </c:dLbls>
        <c:gapWidth val="219"/>
        <c:overlap val="-27"/>
        <c:axId val="1055429823"/>
        <c:axId val="1055419423"/>
      </c:barChart>
      <c:catAx>
        <c:axId val="1055429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19423"/>
        <c:crosses val="autoZero"/>
        <c:auto val="1"/>
        <c:lblAlgn val="ctr"/>
        <c:lblOffset val="100"/>
        <c:noMultiLvlLbl val="0"/>
      </c:catAx>
      <c:valAx>
        <c:axId val="10554194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298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legend>
    <c:plotVisOnly val="1"/>
    <c:dispBlanksAs val="gap"/>
    <c:showDLblsOverMax val="0"/>
  </c:chart>
  <c:spPr>
    <a:noFill/>
    <a:ln>
      <a:noFill/>
    </a:ln>
    <a:effectLst/>
  </c:spPr>
  <c:txPr>
    <a:bodyPr/>
    <a:lstStyle/>
    <a:p>
      <a:pPr>
        <a:defRPr sz="900">
          <a:latin typeface="Cambria" panose="02040503050406030204" pitchFamily="18" charset="0"/>
          <a:ea typeface="Cambria" panose="02040503050406030204" pitchFamily="18"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Female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'South Lake'!$E$1</c:f>
              <c:strCache>
                <c:ptCount val="1"/>
                <c:pt idx="0">
                  <c:v>Value</c:v>
                </c:pt>
              </c:strCache>
            </c:strRef>
          </c:tx>
          <c:spPr>
            <a:solidFill>
              <a:schemeClr val="accent6">
                <a:shade val="76000"/>
              </a:schemeClr>
            </a:solidFill>
            <a:ln>
              <a:noFill/>
            </a:ln>
            <a:effectLst/>
          </c:spPr>
          <c:invertIfNegative val="0"/>
          <c:cat>
            <c:strRef>
              <c:f>'South Lake'!$D$2:$D$20</c:f>
              <c:strCache>
                <c:ptCount val="19"/>
                <c:pt idx="0">
                  <c:v>Ambleside &amp; Grasmere</c:v>
                </c:pt>
                <c:pt idx="1">
                  <c:v>Kendal North</c:v>
                </c:pt>
                <c:pt idx="2">
                  <c:v>Burton &amp; Crooklands</c:v>
                </c:pt>
                <c:pt idx="3">
                  <c:v>Kendal Rural</c:v>
                </c:pt>
                <c:pt idx="4">
                  <c:v>Sedbergh &amp; Kirkby Lonsdale</c:v>
                </c:pt>
                <c:pt idx="5">
                  <c:v>Grange</c:v>
                </c:pt>
                <c:pt idx="6">
                  <c:v>Ulverston West</c:v>
                </c:pt>
                <c:pt idx="7">
                  <c:v>Windermere</c:v>
                </c:pt>
                <c:pt idx="8">
                  <c:v>Bowness &amp; Levens</c:v>
                </c:pt>
                <c:pt idx="9">
                  <c:v>Broughton &amp; Coniston</c:v>
                </c:pt>
                <c:pt idx="10">
                  <c:v>Cartmel</c:v>
                </c:pt>
                <c:pt idx="11">
                  <c:v>South Lakeland</c:v>
                </c:pt>
                <c:pt idx="12">
                  <c:v>Kendal South &amp; Natland</c:v>
                </c:pt>
                <c:pt idx="13">
                  <c:v>Kendal East</c:v>
                </c:pt>
                <c:pt idx="14">
                  <c:v>Arnside &amp; Milnthorpe</c:v>
                </c:pt>
                <c:pt idx="15">
                  <c:v>Kendal West</c:v>
                </c:pt>
                <c:pt idx="16">
                  <c:v>Kendal Town</c:v>
                </c:pt>
                <c:pt idx="17">
                  <c:v>Furness Peninsula</c:v>
                </c:pt>
                <c:pt idx="18">
                  <c:v>Ulverston East</c:v>
                </c:pt>
              </c:strCache>
            </c:strRef>
          </c:cat>
          <c:val>
            <c:numRef>
              <c:f>'South Lake'!$E$2:$E$20</c:f>
              <c:numCache>
                <c:formatCode>0</c:formatCode>
                <c:ptCount val="19"/>
                <c:pt idx="0">
                  <c:v>89.596299999999999</c:v>
                </c:pt>
                <c:pt idx="1">
                  <c:v>87.872100000000003</c:v>
                </c:pt>
                <c:pt idx="2">
                  <c:v>87.716800000000006</c:v>
                </c:pt>
                <c:pt idx="3">
                  <c:v>87.709100000000007</c:v>
                </c:pt>
                <c:pt idx="4">
                  <c:v>87.417599999999993</c:v>
                </c:pt>
                <c:pt idx="5">
                  <c:v>87.338499999999996</c:v>
                </c:pt>
                <c:pt idx="6">
                  <c:v>87.032300000000006</c:v>
                </c:pt>
                <c:pt idx="7">
                  <c:v>86.693700000000007</c:v>
                </c:pt>
                <c:pt idx="8">
                  <c:v>86.143799999999999</c:v>
                </c:pt>
                <c:pt idx="9">
                  <c:v>85.881699999999995</c:v>
                </c:pt>
                <c:pt idx="10">
                  <c:v>85.599900000000005</c:v>
                </c:pt>
                <c:pt idx="11">
                  <c:v>85.034368921585695</c:v>
                </c:pt>
                <c:pt idx="12">
                  <c:v>84.729799999999997</c:v>
                </c:pt>
                <c:pt idx="13">
                  <c:v>83.5471</c:v>
                </c:pt>
                <c:pt idx="14">
                  <c:v>83.403000000000006</c:v>
                </c:pt>
                <c:pt idx="15">
                  <c:v>82.886700000000005</c:v>
                </c:pt>
                <c:pt idx="16">
                  <c:v>82.420599999999993</c:v>
                </c:pt>
                <c:pt idx="17">
                  <c:v>81.5989</c:v>
                </c:pt>
                <c:pt idx="18">
                  <c:v>81.438199999999995</c:v>
                </c:pt>
              </c:numCache>
            </c:numRef>
          </c:val>
          <c:extLst>
            <c:ext xmlns:c16="http://schemas.microsoft.com/office/drawing/2014/chart" uri="{C3380CC4-5D6E-409C-BE32-E72D297353CC}">
              <c16:uniqueId val="{00000000-1995-4CBD-BF78-DAF358826216}"/>
            </c:ext>
          </c:extLst>
        </c:ser>
        <c:dLbls>
          <c:showLegendKey val="0"/>
          <c:showVal val="0"/>
          <c:showCatName val="0"/>
          <c:showSerName val="0"/>
          <c:showPercent val="0"/>
          <c:showBubbleSize val="0"/>
        </c:dLbls>
        <c:gapWidth val="219"/>
        <c:overlap val="-27"/>
        <c:axId val="346944143"/>
        <c:axId val="346935407"/>
      </c:barChart>
      <c:lineChart>
        <c:grouping val="standard"/>
        <c:varyColors val="0"/>
        <c:ser>
          <c:idx val="1"/>
          <c:order val="1"/>
          <c:tx>
            <c:strRef>
              <c:f>'South Lake'!$F$1</c:f>
              <c:strCache>
                <c:ptCount val="1"/>
                <c:pt idx="0">
                  <c:v>England</c:v>
                </c:pt>
              </c:strCache>
            </c:strRef>
          </c:tx>
          <c:spPr>
            <a:ln w="38100" cap="rnd">
              <a:solidFill>
                <a:schemeClr val="accent1"/>
              </a:solidFill>
              <a:round/>
            </a:ln>
            <a:effectLst/>
          </c:spPr>
          <c:marker>
            <c:symbol val="none"/>
          </c:marker>
          <c:cat>
            <c:strRef>
              <c:f>'South Lake'!$D$2:$D$20</c:f>
              <c:strCache>
                <c:ptCount val="19"/>
                <c:pt idx="0">
                  <c:v>Ambleside &amp; Grasmere</c:v>
                </c:pt>
                <c:pt idx="1">
                  <c:v>Kendal North</c:v>
                </c:pt>
                <c:pt idx="2">
                  <c:v>Burton &amp; Crooklands</c:v>
                </c:pt>
                <c:pt idx="3">
                  <c:v>Kendal Rural</c:v>
                </c:pt>
                <c:pt idx="4">
                  <c:v>Sedbergh &amp; Kirkby Lonsdale</c:v>
                </c:pt>
                <c:pt idx="5">
                  <c:v>Grange</c:v>
                </c:pt>
                <c:pt idx="6">
                  <c:v>Ulverston West</c:v>
                </c:pt>
                <c:pt idx="7">
                  <c:v>Windermere</c:v>
                </c:pt>
                <c:pt idx="8">
                  <c:v>Bowness &amp; Levens</c:v>
                </c:pt>
                <c:pt idx="9">
                  <c:v>Broughton &amp; Coniston</c:v>
                </c:pt>
                <c:pt idx="10">
                  <c:v>Cartmel</c:v>
                </c:pt>
                <c:pt idx="11">
                  <c:v>South Lakeland</c:v>
                </c:pt>
                <c:pt idx="12">
                  <c:v>Kendal South &amp; Natland</c:v>
                </c:pt>
                <c:pt idx="13">
                  <c:v>Kendal East</c:v>
                </c:pt>
                <c:pt idx="14">
                  <c:v>Arnside &amp; Milnthorpe</c:v>
                </c:pt>
                <c:pt idx="15">
                  <c:v>Kendal West</c:v>
                </c:pt>
                <c:pt idx="16">
                  <c:v>Kendal Town</c:v>
                </c:pt>
                <c:pt idx="17">
                  <c:v>Furness Peninsula</c:v>
                </c:pt>
                <c:pt idx="18">
                  <c:v>Ulverston East</c:v>
                </c:pt>
              </c:strCache>
            </c:strRef>
          </c:cat>
          <c:val>
            <c:numRef>
              <c:f>'South Lake'!$F$2:$F$20</c:f>
              <c:numCache>
                <c:formatCode>0</c:formatCode>
                <c:ptCount val="19"/>
                <c:pt idx="0">
                  <c:v>83.249040210000004</c:v>
                </c:pt>
                <c:pt idx="1">
                  <c:v>83.249040210000004</c:v>
                </c:pt>
                <c:pt idx="2">
                  <c:v>83.249040210000004</c:v>
                </c:pt>
                <c:pt idx="3">
                  <c:v>83.249040210000004</c:v>
                </c:pt>
                <c:pt idx="4">
                  <c:v>83.249040210000004</c:v>
                </c:pt>
                <c:pt idx="5">
                  <c:v>83.249040210000004</c:v>
                </c:pt>
                <c:pt idx="6">
                  <c:v>83.249040210000004</c:v>
                </c:pt>
                <c:pt idx="7">
                  <c:v>83.249040210000004</c:v>
                </c:pt>
                <c:pt idx="8">
                  <c:v>83.249040210000004</c:v>
                </c:pt>
                <c:pt idx="9">
                  <c:v>83.249040210000004</c:v>
                </c:pt>
                <c:pt idx="10">
                  <c:v>83.249040210000004</c:v>
                </c:pt>
                <c:pt idx="11">
                  <c:v>83.249040210000004</c:v>
                </c:pt>
                <c:pt idx="12">
                  <c:v>83.249040210000004</c:v>
                </c:pt>
                <c:pt idx="13">
                  <c:v>83.249040210000004</c:v>
                </c:pt>
                <c:pt idx="14">
                  <c:v>83.249040210000004</c:v>
                </c:pt>
                <c:pt idx="15">
                  <c:v>83.249040210000004</c:v>
                </c:pt>
                <c:pt idx="16">
                  <c:v>83.249040210000004</c:v>
                </c:pt>
                <c:pt idx="17">
                  <c:v>83.249040210000004</c:v>
                </c:pt>
                <c:pt idx="18">
                  <c:v>83.249040210000004</c:v>
                </c:pt>
              </c:numCache>
            </c:numRef>
          </c:val>
          <c:smooth val="0"/>
          <c:extLst>
            <c:ext xmlns:c16="http://schemas.microsoft.com/office/drawing/2014/chart" uri="{C3380CC4-5D6E-409C-BE32-E72D297353CC}">
              <c16:uniqueId val="{00000001-1995-4CBD-BF78-DAF358826216}"/>
            </c:ext>
          </c:extLst>
        </c:ser>
        <c:dLbls>
          <c:showLegendKey val="0"/>
          <c:showVal val="0"/>
          <c:showCatName val="0"/>
          <c:showSerName val="0"/>
          <c:showPercent val="0"/>
          <c:showBubbleSize val="0"/>
        </c:dLbls>
        <c:marker val="1"/>
        <c:smooth val="0"/>
        <c:axId val="346944143"/>
        <c:axId val="346935407"/>
      </c:lineChart>
      <c:catAx>
        <c:axId val="3469441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46935407"/>
        <c:crosses val="autoZero"/>
        <c:auto val="1"/>
        <c:lblAlgn val="ctr"/>
        <c:lblOffset val="100"/>
        <c:noMultiLvlLbl val="0"/>
      </c:catAx>
      <c:valAx>
        <c:axId val="3469354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469441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0"/>
    <c:plotArea>
      <c:layout>
        <c:manualLayout>
          <c:layoutTarget val="inner"/>
          <c:xMode val="edge"/>
          <c:yMode val="edge"/>
          <c:x val="6.6580927384076991E-2"/>
          <c:y val="0.15580592117546638"/>
          <c:w val="0.90286351706036749"/>
          <c:h val="0.6675975751569122"/>
        </c:manualLayout>
      </c:layout>
      <c:barChart>
        <c:barDir val="col"/>
        <c:grouping val="clustered"/>
        <c:varyColors val="0"/>
        <c:ser>
          <c:idx val="0"/>
          <c:order val="0"/>
          <c:tx>
            <c:strRef>
              <c:f>'Compare_areas-1'!$M$27</c:f>
              <c:strCache>
                <c:ptCount val="1"/>
                <c:pt idx="0">
                  <c:v>Males</c:v>
                </c:pt>
              </c:strCache>
            </c:strRef>
          </c:tx>
          <c:spPr>
            <a:solidFill>
              <a:schemeClr val="accent6">
                <a:shade val="76000"/>
              </a:schemeClr>
            </a:solidFill>
            <a:ln>
              <a:noFill/>
            </a:ln>
            <a:effectLst/>
          </c:spPr>
          <c:invertIfNegative val="0"/>
          <c:cat>
            <c:strRef>
              <c:f>'Compare_areas-1'!$F$28:$F$31</c:f>
              <c:strCache>
                <c:ptCount val="4"/>
                <c:pt idx="0">
                  <c:v>Cumbria</c:v>
                </c:pt>
                <c:pt idx="1">
                  <c:v>Lancashire</c:v>
                </c:pt>
                <c:pt idx="2">
                  <c:v>Blackburn with Darwen</c:v>
                </c:pt>
                <c:pt idx="3">
                  <c:v>Blackpool</c:v>
                </c:pt>
              </c:strCache>
            </c:strRef>
          </c:cat>
          <c:val>
            <c:numRef>
              <c:f>'Compare_areas-1'!$M$28:$M$31</c:f>
              <c:numCache>
                <c:formatCode>General</c:formatCode>
                <c:ptCount val="4"/>
                <c:pt idx="0">
                  <c:v>8.5</c:v>
                </c:pt>
                <c:pt idx="1">
                  <c:v>10.3</c:v>
                </c:pt>
                <c:pt idx="2">
                  <c:v>10.5</c:v>
                </c:pt>
                <c:pt idx="3">
                  <c:v>13.4</c:v>
                </c:pt>
              </c:numCache>
            </c:numRef>
          </c:val>
          <c:extLst>
            <c:ext xmlns:c16="http://schemas.microsoft.com/office/drawing/2014/chart" uri="{C3380CC4-5D6E-409C-BE32-E72D297353CC}">
              <c16:uniqueId val="{00000000-699C-46BC-8DD8-845F82CB4D39}"/>
            </c:ext>
          </c:extLst>
        </c:ser>
        <c:ser>
          <c:idx val="1"/>
          <c:order val="1"/>
          <c:tx>
            <c:strRef>
              <c:f>'Compare_areas-1'!$P$27</c:f>
              <c:strCache>
                <c:ptCount val="1"/>
                <c:pt idx="0">
                  <c:v>Females</c:v>
                </c:pt>
              </c:strCache>
            </c:strRef>
          </c:tx>
          <c:spPr>
            <a:solidFill>
              <a:schemeClr val="accent6">
                <a:tint val="77000"/>
              </a:schemeClr>
            </a:solidFill>
            <a:ln>
              <a:noFill/>
            </a:ln>
            <a:effectLst/>
          </c:spPr>
          <c:invertIfNegative val="0"/>
          <c:val>
            <c:numRef>
              <c:f>'Compare_areas-1'!$P$28:$P$31</c:f>
              <c:numCache>
                <c:formatCode>General</c:formatCode>
                <c:ptCount val="4"/>
                <c:pt idx="0">
                  <c:v>8</c:v>
                </c:pt>
                <c:pt idx="1">
                  <c:v>7.8</c:v>
                </c:pt>
                <c:pt idx="2">
                  <c:v>9.8000000000000007</c:v>
                </c:pt>
                <c:pt idx="3">
                  <c:v>10.9</c:v>
                </c:pt>
              </c:numCache>
            </c:numRef>
          </c:val>
          <c:extLst>
            <c:ext xmlns:c16="http://schemas.microsoft.com/office/drawing/2014/chart" uri="{C3380CC4-5D6E-409C-BE32-E72D297353CC}">
              <c16:uniqueId val="{00000001-699C-46BC-8DD8-845F82CB4D39}"/>
            </c:ext>
          </c:extLst>
        </c:ser>
        <c:dLbls>
          <c:showLegendKey val="0"/>
          <c:showVal val="0"/>
          <c:showCatName val="0"/>
          <c:showSerName val="0"/>
          <c:showPercent val="0"/>
          <c:showBubbleSize val="0"/>
        </c:dLbls>
        <c:gapWidth val="219"/>
        <c:overlap val="-27"/>
        <c:axId val="973089008"/>
        <c:axId val="973088024"/>
      </c:barChart>
      <c:catAx>
        <c:axId val="973089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73088024"/>
        <c:crosses val="autoZero"/>
        <c:auto val="1"/>
        <c:lblAlgn val="ctr"/>
        <c:lblOffset val="100"/>
        <c:noMultiLvlLbl val="0"/>
      </c:catAx>
      <c:valAx>
        <c:axId val="9730880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600" b="1" i="0" u="none" strike="noStrike" kern="1200" baseline="0">
                    <a:solidFill>
                      <a:schemeClr val="tx1">
                        <a:lumMod val="65000"/>
                        <a:lumOff val="35000"/>
                      </a:schemeClr>
                    </a:solidFill>
                    <a:latin typeface="+mn-lt"/>
                    <a:ea typeface="+mn-ea"/>
                    <a:cs typeface="+mn-cs"/>
                  </a:defRPr>
                </a:pPr>
                <a:r>
                  <a:rPr lang="en-GB" sz="2000" b="1" dirty="0"/>
                  <a:t>Difference in </a:t>
                </a:r>
              </a:p>
              <a:p>
                <a:pPr>
                  <a:defRPr sz="1600" b="1"/>
                </a:pPr>
                <a:r>
                  <a:rPr lang="en-GB" sz="2000" b="1" dirty="0"/>
                  <a:t>years of life</a:t>
                </a:r>
              </a:p>
            </c:rich>
          </c:tx>
          <c:layout>
            <c:manualLayout>
              <c:xMode val="edge"/>
              <c:yMode val="edge"/>
              <c:x val="2.7777777777777779E-3"/>
              <c:y val="8.1867891513560838E-3"/>
            </c:manualLayout>
          </c:layout>
          <c:overlay val="0"/>
          <c:spPr>
            <a:noFill/>
            <a:ln>
              <a:noFill/>
            </a:ln>
            <a:effectLst/>
          </c:spPr>
          <c:txPr>
            <a:bodyPr rot="0" spcFirstLastPara="1" vertOverflow="ellipsis"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73089008"/>
        <c:crosses val="autoZero"/>
        <c:crossBetween val="between"/>
        <c:majorUnit val="5"/>
      </c:valAx>
      <c:spPr>
        <a:noFill/>
        <a:ln>
          <a:noFill/>
        </a:ln>
        <a:effectLst/>
      </c:spPr>
    </c:plotArea>
    <c:legend>
      <c:legendPos val="b"/>
      <c:layout>
        <c:manualLayout>
          <c:xMode val="edge"/>
          <c:yMode val="edge"/>
          <c:x val="0.35895852237801135"/>
          <c:y val="6.8032610093063994E-2"/>
          <c:w val="0.32669252310004004"/>
          <c:h val="6.8371545961935051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200" b="1" i="0" u="none" strike="noStrike" kern="1200" spc="0" baseline="0">
                <a:solidFill>
                  <a:sysClr val="windowText" lastClr="000000"/>
                </a:solidFill>
                <a:latin typeface="+mn-lt"/>
                <a:ea typeface="+mn-ea"/>
                <a:cs typeface="+mn-cs"/>
              </a:defRPr>
            </a:pPr>
            <a:r>
              <a:rPr lang="en-US" sz="1200" b="1">
                <a:solidFill>
                  <a:sysClr val="windowText" lastClr="000000"/>
                </a:solidFill>
              </a:rPr>
              <a:t>Mortality ratio</a:t>
            </a:r>
          </a:p>
        </c:rich>
      </c:tx>
      <c:layout>
        <c:manualLayout>
          <c:xMode val="edge"/>
          <c:yMode val="edge"/>
          <c:x val="2.2985564304461932E-3"/>
          <c:y val="2.3148148148148147E-2"/>
        </c:manualLayout>
      </c:layout>
      <c:overlay val="0"/>
      <c:spPr>
        <a:noFill/>
        <a:ln>
          <a:noFill/>
        </a:ln>
        <a:effectLst/>
      </c:spPr>
      <c:txPr>
        <a:bodyPr rot="0" spcFirstLastPara="1" vertOverflow="ellipsis" vert="horz" wrap="square" anchor="ctr" anchorCtr="1"/>
        <a:lstStyle/>
        <a:p>
          <a:pPr algn="l">
            <a:defRPr sz="12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4.5940077533209812E-2"/>
          <c:y val="7.8680973873695714E-2"/>
          <c:w val="0.95172203239859654"/>
          <c:h val="0.7719036195005069"/>
        </c:manualLayout>
      </c:layout>
      <c:barChart>
        <c:barDir val="col"/>
        <c:grouping val="clustered"/>
        <c:varyColors val="0"/>
        <c:ser>
          <c:idx val="0"/>
          <c:order val="0"/>
          <c:tx>
            <c:strRef>
              <c:f>'SMR deciles quintiles'!$AZ$225</c:f>
              <c:strCache>
                <c:ptCount val="1"/>
                <c:pt idx="0">
                  <c:v>Deciles</c:v>
                </c:pt>
              </c:strCache>
            </c:strRef>
          </c:tx>
          <c:spPr>
            <a:solidFill>
              <a:schemeClr val="accent6">
                <a:lumMod val="75000"/>
              </a:schemeClr>
            </a:solidFill>
            <a:ln>
              <a:noFill/>
            </a:ln>
            <a:effectLst/>
          </c:spPr>
          <c:invertIfNegative val="0"/>
          <c:trendline>
            <c:spPr>
              <a:ln w="19050" cap="rnd">
                <a:solidFill>
                  <a:schemeClr val="accent6">
                    <a:lumMod val="75000"/>
                  </a:schemeClr>
                </a:solidFill>
                <a:prstDash val="solid"/>
              </a:ln>
              <a:effectLst/>
            </c:spPr>
            <c:trendlineType val="poly"/>
            <c:order val="2"/>
            <c:dispRSqr val="0"/>
            <c:dispEq val="0"/>
          </c:trendline>
          <c:cat>
            <c:numRef>
              <c:f>'SMR deciles quintiles'!$AZ$226:$AZ$235</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'SMR deciles quintiles'!$BQ$226:$BQ$235</c:f>
              <c:numCache>
                <c:formatCode>0.00</c:formatCode>
                <c:ptCount val="10"/>
                <c:pt idx="0">
                  <c:v>1.5940044505171771</c:v>
                </c:pt>
                <c:pt idx="1">
                  <c:v>1.5523677291089821</c:v>
                </c:pt>
                <c:pt idx="2">
                  <c:v>1.3760292990467993</c:v>
                </c:pt>
                <c:pt idx="3">
                  <c:v>1.1164629133854718</c:v>
                </c:pt>
                <c:pt idx="4">
                  <c:v>1.0010632704001428</c:v>
                </c:pt>
                <c:pt idx="5">
                  <c:v>0.93015635662692675</c:v>
                </c:pt>
                <c:pt idx="6">
                  <c:v>0.86582778575268338</c:v>
                </c:pt>
                <c:pt idx="7">
                  <c:v>0.74606135551928909</c:v>
                </c:pt>
                <c:pt idx="8">
                  <c:v>0.82856046372165904</c:v>
                </c:pt>
                <c:pt idx="9">
                  <c:v>0.64256654421146187</c:v>
                </c:pt>
              </c:numCache>
            </c:numRef>
          </c:val>
          <c:extLst>
            <c:ext xmlns:c16="http://schemas.microsoft.com/office/drawing/2014/chart" uri="{C3380CC4-5D6E-409C-BE32-E72D297353CC}">
              <c16:uniqueId val="{00000001-AF87-4308-A83F-C3E97002A8C3}"/>
            </c:ext>
          </c:extLst>
        </c:ser>
        <c:dLbls>
          <c:showLegendKey val="0"/>
          <c:showVal val="0"/>
          <c:showCatName val="0"/>
          <c:showSerName val="0"/>
          <c:showPercent val="0"/>
          <c:showBubbleSize val="0"/>
        </c:dLbls>
        <c:gapWidth val="150"/>
        <c:axId val="2009163423"/>
        <c:axId val="2009161759"/>
      </c:barChart>
      <c:catAx>
        <c:axId val="2009163423"/>
        <c:scaling>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r>
                  <a:rPr lang="en-GB" sz="1400" b="1">
                    <a:solidFill>
                      <a:sysClr val="windowText" lastClr="000000"/>
                    </a:solidFill>
                  </a:rPr>
                  <a:t>IMD 2019 decile</a:t>
                </a:r>
              </a:p>
            </c:rich>
          </c:tx>
          <c:layout>
            <c:manualLayout>
              <c:xMode val="edge"/>
              <c:yMode val="edge"/>
              <c:x val="0.44719008519533809"/>
              <c:y val="0.95048239277080449"/>
            </c:manualLayout>
          </c:layout>
          <c:overlay val="0"/>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low"/>
        <c:spPr>
          <a:noFill/>
          <a:ln w="25400"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1759"/>
        <c:crossesAt val="1"/>
        <c:auto val="1"/>
        <c:lblAlgn val="ctr"/>
        <c:lblOffset val="100"/>
        <c:tickMarkSkip val="1"/>
        <c:noMultiLvlLbl val="0"/>
      </c:catAx>
      <c:valAx>
        <c:axId val="2009161759"/>
        <c:scaling>
          <c:orientation val="minMax"/>
          <c:max val="1.7500000000000002"/>
          <c:min val="0.5"/>
        </c:scaling>
        <c:delete val="0"/>
        <c:axPos val="l"/>
        <c:majorGridlines>
          <c:spPr>
            <a:ln w="9525" cap="flat" cmpd="sng" algn="ctr">
              <a:noFill/>
              <a:round/>
            </a:ln>
            <a:effectLst/>
          </c:spPr>
        </c:majorGridlines>
        <c:minorGridlines>
          <c:spPr>
            <a:ln w="9525" cap="flat" cmpd="sng" algn="ctr">
              <a:solidFill>
                <a:schemeClr val="tx1">
                  <a:lumMod val="25000"/>
                  <a:lumOff val="75000"/>
                </a:schemeClr>
              </a:solidFill>
              <a:round/>
            </a:ln>
            <a:effectLst/>
          </c:spPr>
        </c:minorGridlines>
        <c:numFmt formatCode="0.00" sourceLinked="1"/>
        <c:majorTickMark val="out"/>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3423"/>
        <c:crosses val="autoZero"/>
        <c:crossBetween val="between"/>
        <c:majorUnit val="0.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800" b="1" i="0" u="none" strike="noStrike" kern="1200" spc="0" baseline="0">
                <a:solidFill>
                  <a:sysClr val="windowText" lastClr="000000"/>
                </a:solidFill>
                <a:latin typeface="+mn-lt"/>
                <a:ea typeface="+mn-ea"/>
                <a:cs typeface="+mn-cs"/>
              </a:defRPr>
            </a:pPr>
            <a:r>
              <a:rPr lang="en-US" sz="1800" b="1">
                <a:solidFill>
                  <a:sysClr val="windowText" lastClr="000000"/>
                </a:solidFill>
              </a:rPr>
              <a:t>Mortality ratio</a:t>
            </a:r>
          </a:p>
        </c:rich>
      </c:tx>
      <c:layout>
        <c:manualLayout>
          <c:xMode val="edge"/>
          <c:yMode val="edge"/>
          <c:x val="2.4351720141193824E-2"/>
          <c:y val="0"/>
        </c:manualLayout>
      </c:layout>
      <c:overlay val="0"/>
      <c:spPr>
        <a:noFill/>
        <a:ln>
          <a:noFill/>
        </a:ln>
        <a:effectLst/>
      </c:spPr>
      <c:txPr>
        <a:bodyPr rot="0" spcFirstLastPara="1" vertOverflow="ellipsis" vert="horz" wrap="square" anchor="ctr" anchorCtr="1"/>
        <a:lstStyle/>
        <a:p>
          <a:pPr algn="l">
            <a:defRPr sz="18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4.691470991673246E-2"/>
          <c:y val="5.8817789451461031E-2"/>
          <c:w val="0.92773198853425731"/>
          <c:h val="0.85060276213665487"/>
        </c:manualLayout>
      </c:layout>
      <c:scatterChart>
        <c:scatterStyle val="lineMarker"/>
        <c:varyColors val="0"/>
        <c:ser>
          <c:idx val="0"/>
          <c:order val="0"/>
          <c:tx>
            <c:strRef>
              <c:f>'SMR deciles quintiles'!$BP$4</c:f>
              <c:strCache>
                <c:ptCount val="1"/>
                <c:pt idx="0">
                  <c:v>Mortality ratio</c:v>
                </c:pt>
              </c:strCache>
            </c:strRef>
          </c:tx>
          <c:spPr>
            <a:ln w="25400" cap="rnd">
              <a:noFill/>
              <a:round/>
            </a:ln>
            <a:effectLst/>
          </c:spPr>
          <c:marker>
            <c:symbol val="circle"/>
            <c:size val="5"/>
            <c:spPr>
              <a:solidFill>
                <a:schemeClr val="accent6">
                  <a:lumMod val="75000"/>
                </a:schemeClr>
              </a:solidFill>
              <a:ln w="9525">
                <a:solidFill>
                  <a:schemeClr val="accent1"/>
                </a:solidFill>
              </a:ln>
              <a:effectLst/>
            </c:spPr>
          </c:marker>
          <c:trendline>
            <c:spPr>
              <a:ln w="19050" cap="rnd">
                <a:solidFill>
                  <a:schemeClr val="accent1"/>
                </a:solidFill>
                <a:prstDash val="sysDot"/>
              </a:ln>
              <a:effectLst/>
            </c:spPr>
            <c:trendlineType val="linear"/>
            <c:dispRSqr val="1"/>
            <c:dispEq val="1"/>
            <c:trendlineLbl>
              <c:layout>
                <c:manualLayout>
                  <c:x val="4.7119340170606178E-2"/>
                  <c:y val="-0.36408162633963825"/>
                </c:manualLayout>
              </c:layout>
              <c:numFmt formatCode="General"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rendlineLbl>
          </c:trendline>
          <c:xVal>
            <c:numRef>
              <c:f>'SMR deciles quintiles'!$CB$7:$CB$223</c:f>
              <c:numCache>
                <c:formatCode>General</c:formatCode>
                <c:ptCount val="217"/>
                <c:pt idx="0">
                  <c:v>86.903303699999995</c:v>
                </c:pt>
                <c:pt idx="1">
                  <c:v>82.707981599999997</c:v>
                </c:pt>
                <c:pt idx="2">
                  <c:v>75.212543640000007</c:v>
                </c:pt>
                <c:pt idx="3">
                  <c:v>72.921562840000007</c:v>
                </c:pt>
                <c:pt idx="4">
                  <c:v>71.75622697</c:v>
                </c:pt>
                <c:pt idx="5">
                  <c:v>64.541673079999995</c:v>
                </c:pt>
                <c:pt idx="6">
                  <c:v>63.816601890000001</c:v>
                </c:pt>
                <c:pt idx="7">
                  <c:v>59.282935930000001</c:v>
                </c:pt>
                <c:pt idx="8">
                  <c:v>59.264915209999998</c:v>
                </c:pt>
                <c:pt idx="9">
                  <c:v>58.576330409999997</c:v>
                </c:pt>
                <c:pt idx="10">
                  <c:v>58.313612730000003</c:v>
                </c:pt>
                <c:pt idx="11">
                  <c:v>57.21346106</c:v>
                </c:pt>
                <c:pt idx="12">
                  <c:v>55.71404527</c:v>
                </c:pt>
                <c:pt idx="13">
                  <c:v>53.69752372</c:v>
                </c:pt>
                <c:pt idx="14">
                  <c:v>52.791559360000001</c:v>
                </c:pt>
                <c:pt idx="15">
                  <c:v>52.273527919999999</c:v>
                </c:pt>
                <c:pt idx="16">
                  <c:v>52.031346079999999</c:v>
                </c:pt>
                <c:pt idx="17">
                  <c:v>51.48993935</c:v>
                </c:pt>
                <c:pt idx="18">
                  <c:v>51.462023569999999</c:v>
                </c:pt>
                <c:pt idx="19">
                  <c:v>51.443812909999998</c:v>
                </c:pt>
                <c:pt idx="20">
                  <c:v>50.992917919999996</c:v>
                </c:pt>
                <c:pt idx="21">
                  <c:v>50.669549269999997</c:v>
                </c:pt>
                <c:pt idx="22">
                  <c:v>49.235739729999999</c:v>
                </c:pt>
                <c:pt idx="23">
                  <c:v>49.070916920000002</c:v>
                </c:pt>
                <c:pt idx="24">
                  <c:v>48.217332519999999</c:v>
                </c:pt>
                <c:pt idx="25">
                  <c:v>48.067162400000001</c:v>
                </c:pt>
                <c:pt idx="26">
                  <c:v>46.326109930000001</c:v>
                </c:pt>
                <c:pt idx="27">
                  <c:v>45.582861280000003</c:v>
                </c:pt>
                <c:pt idx="28">
                  <c:v>45.143830639999997</c:v>
                </c:pt>
                <c:pt idx="29">
                  <c:v>45.038597129999999</c:v>
                </c:pt>
                <c:pt idx="30">
                  <c:v>44.141701019999999</c:v>
                </c:pt>
                <c:pt idx="31">
                  <c:v>43.689910079999997</c:v>
                </c:pt>
                <c:pt idx="32">
                  <c:v>43.297285189999997</c:v>
                </c:pt>
                <c:pt idx="33">
                  <c:v>42.392158299999998</c:v>
                </c:pt>
                <c:pt idx="34">
                  <c:v>41.697147819999998</c:v>
                </c:pt>
                <c:pt idx="35">
                  <c:v>41.507639939999997</c:v>
                </c:pt>
                <c:pt idx="36">
                  <c:v>41.141985230000003</c:v>
                </c:pt>
                <c:pt idx="37">
                  <c:v>41.027052660000003</c:v>
                </c:pt>
                <c:pt idx="38">
                  <c:v>40.908004169999998</c:v>
                </c:pt>
                <c:pt idx="39">
                  <c:v>40.670368590000002</c:v>
                </c:pt>
                <c:pt idx="40">
                  <c:v>40.12466191</c:v>
                </c:pt>
                <c:pt idx="41">
                  <c:v>39.812094479999999</c:v>
                </c:pt>
                <c:pt idx="42">
                  <c:v>39.743816879999997</c:v>
                </c:pt>
                <c:pt idx="43">
                  <c:v>39.528041389999999</c:v>
                </c:pt>
                <c:pt idx="44">
                  <c:v>38.999901270000002</c:v>
                </c:pt>
                <c:pt idx="45">
                  <c:v>38.595440140000001</c:v>
                </c:pt>
                <c:pt idx="46">
                  <c:v>38.588798320000002</c:v>
                </c:pt>
                <c:pt idx="47">
                  <c:v>38.471788480000001</c:v>
                </c:pt>
                <c:pt idx="48">
                  <c:v>38.289344569999997</c:v>
                </c:pt>
                <c:pt idx="49">
                  <c:v>38.210106979999999</c:v>
                </c:pt>
                <c:pt idx="50">
                  <c:v>36.888647020000001</c:v>
                </c:pt>
                <c:pt idx="51">
                  <c:v>36.536825290000003</c:v>
                </c:pt>
                <c:pt idx="52">
                  <c:v>36.33648007</c:v>
                </c:pt>
                <c:pt idx="53">
                  <c:v>36.126813640000002</c:v>
                </c:pt>
                <c:pt idx="54">
                  <c:v>36.092310689999998</c:v>
                </c:pt>
                <c:pt idx="55">
                  <c:v>35.865398229999997</c:v>
                </c:pt>
                <c:pt idx="56">
                  <c:v>35.11463912</c:v>
                </c:pt>
                <c:pt idx="57">
                  <c:v>34.951840019999999</c:v>
                </c:pt>
                <c:pt idx="58">
                  <c:v>34.580276349999998</c:v>
                </c:pt>
                <c:pt idx="59">
                  <c:v>34.307465059999998</c:v>
                </c:pt>
                <c:pt idx="60">
                  <c:v>34.245583850000003</c:v>
                </c:pt>
                <c:pt idx="61">
                  <c:v>33.277466740000001</c:v>
                </c:pt>
                <c:pt idx="62">
                  <c:v>33.133858099999998</c:v>
                </c:pt>
                <c:pt idx="63">
                  <c:v>33.029768939999997</c:v>
                </c:pt>
                <c:pt idx="64">
                  <c:v>32.939723739999998</c:v>
                </c:pt>
                <c:pt idx="65">
                  <c:v>32.714190700000003</c:v>
                </c:pt>
                <c:pt idx="66">
                  <c:v>31.92424252</c:v>
                </c:pt>
                <c:pt idx="67">
                  <c:v>31.813821669999999</c:v>
                </c:pt>
                <c:pt idx="68">
                  <c:v>31.799552349999999</c:v>
                </c:pt>
                <c:pt idx="69">
                  <c:v>31.396162100000002</c:v>
                </c:pt>
                <c:pt idx="70">
                  <c:v>30.645395799999999</c:v>
                </c:pt>
                <c:pt idx="71">
                  <c:v>29.985538309999999</c:v>
                </c:pt>
                <c:pt idx="72">
                  <c:v>29.896997339999999</c:v>
                </c:pt>
                <c:pt idx="73">
                  <c:v>29.708878110000001</c:v>
                </c:pt>
                <c:pt idx="74">
                  <c:v>29.63736574</c:v>
                </c:pt>
                <c:pt idx="75">
                  <c:v>29.587619879999998</c:v>
                </c:pt>
                <c:pt idx="76">
                  <c:v>29.54505078</c:v>
                </c:pt>
                <c:pt idx="77">
                  <c:v>28.56481556</c:v>
                </c:pt>
                <c:pt idx="78">
                  <c:v>28.2825661</c:v>
                </c:pt>
                <c:pt idx="79">
                  <c:v>28.12177149</c:v>
                </c:pt>
                <c:pt idx="80">
                  <c:v>28.032553879999998</c:v>
                </c:pt>
                <c:pt idx="81">
                  <c:v>27.39547464</c:v>
                </c:pt>
                <c:pt idx="82">
                  <c:v>27.261875280000002</c:v>
                </c:pt>
                <c:pt idx="83">
                  <c:v>27.195214497177133</c:v>
                </c:pt>
                <c:pt idx="84">
                  <c:v>27.045784359999999</c:v>
                </c:pt>
                <c:pt idx="85">
                  <c:v>26.511394079999999</c:v>
                </c:pt>
                <c:pt idx="86">
                  <c:v>26.504872930000001</c:v>
                </c:pt>
                <c:pt idx="87">
                  <c:v>26.473245609999999</c:v>
                </c:pt>
                <c:pt idx="88">
                  <c:v>26.335214929999999</c:v>
                </c:pt>
                <c:pt idx="89">
                  <c:v>26.279637170000001</c:v>
                </c:pt>
                <c:pt idx="90">
                  <c:v>25.878977259999999</c:v>
                </c:pt>
                <c:pt idx="91">
                  <c:v>25.80051001</c:v>
                </c:pt>
                <c:pt idx="92">
                  <c:v>25.474262719999999</c:v>
                </c:pt>
                <c:pt idx="93">
                  <c:v>25.471345729999999</c:v>
                </c:pt>
                <c:pt idx="94">
                  <c:v>25.450207679999998</c:v>
                </c:pt>
                <c:pt idx="95">
                  <c:v>24.767283389999999</c:v>
                </c:pt>
                <c:pt idx="96">
                  <c:v>24.7026991</c:v>
                </c:pt>
                <c:pt idx="97">
                  <c:v>24.489816820000001</c:v>
                </c:pt>
                <c:pt idx="98">
                  <c:v>24.45963454</c:v>
                </c:pt>
                <c:pt idx="99">
                  <c:v>23.777188779999999</c:v>
                </c:pt>
                <c:pt idx="100">
                  <c:v>23.603989219999999</c:v>
                </c:pt>
                <c:pt idx="101">
                  <c:v>23.41354479</c:v>
                </c:pt>
                <c:pt idx="102">
                  <c:v>23.387390270000001</c:v>
                </c:pt>
                <c:pt idx="103">
                  <c:v>22.69630076</c:v>
                </c:pt>
                <c:pt idx="104">
                  <c:v>21.512257980000001</c:v>
                </c:pt>
                <c:pt idx="105">
                  <c:v>21.458192870000001</c:v>
                </c:pt>
                <c:pt idx="106">
                  <c:v>21.076972390000002</c:v>
                </c:pt>
                <c:pt idx="107">
                  <c:v>20.856317799999999</c:v>
                </c:pt>
                <c:pt idx="108">
                  <c:v>20.828740490000001</c:v>
                </c:pt>
                <c:pt idx="109">
                  <c:v>20.714959790000002</c:v>
                </c:pt>
                <c:pt idx="110">
                  <c:v>20.659550159999998</c:v>
                </c:pt>
                <c:pt idx="111">
                  <c:v>20.348189850000001</c:v>
                </c:pt>
                <c:pt idx="112">
                  <c:v>20.11774857</c:v>
                </c:pt>
                <c:pt idx="113">
                  <c:v>20.042258619999998</c:v>
                </c:pt>
                <c:pt idx="114">
                  <c:v>19.572493659999999</c:v>
                </c:pt>
                <c:pt idx="115">
                  <c:v>19.55864863</c:v>
                </c:pt>
                <c:pt idx="116">
                  <c:v>19.544069879999999</c:v>
                </c:pt>
                <c:pt idx="117">
                  <c:v>19.260192870000001</c:v>
                </c:pt>
                <c:pt idx="118">
                  <c:v>18.877300049999999</c:v>
                </c:pt>
                <c:pt idx="119">
                  <c:v>18.72255359</c:v>
                </c:pt>
                <c:pt idx="120">
                  <c:v>18.555916530000001</c:v>
                </c:pt>
                <c:pt idx="121">
                  <c:v>18.52323698</c:v>
                </c:pt>
                <c:pt idx="122">
                  <c:v>18.379866360000001</c:v>
                </c:pt>
                <c:pt idx="123">
                  <c:v>17.908919539999999</c:v>
                </c:pt>
                <c:pt idx="124">
                  <c:v>17.887105980000001</c:v>
                </c:pt>
                <c:pt idx="125">
                  <c:v>17.447146440000001</c:v>
                </c:pt>
                <c:pt idx="126">
                  <c:v>17.148374700000002</c:v>
                </c:pt>
                <c:pt idx="127">
                  <c:v>16.951283050000001</c:v>
                </c:pt>
                <c:pt idx="128">
                  <c:v>16.831004950000001</c:v>
                </c:pt>
                <c:pt idx="129">
                  <c:v>16.651745859999998</c:v>
                </c:pt>
                <c:pt idx="130">
                  <c:v>16.305677670000001</c:v>
                </c:pt>
                <c:pt idx="131">
                  <c:v>16.243099390000001</c:v>
                </c:pt>
                <c:pt idx="132">
                  <c:v>16.068469700000001</c:v>
                </c:pt>
                <c:pt idx="133">
                  <c:v>15.4542237</c:v>
                </c:pt>
                <c:pt idx="134">
                  <c:v>15.332939680000001</c:v>
                </c:pt>
                <c:pt idx="135">
                  <c:v>15.123692760000001</c:v>
                </c:pt>
                <c:pt idx="136">
                  <c:v>14.937847209999999</c:v>
                </c:pt>
                <c:pt idx="137">
                  <c:v>14.89629491</c:v>
                </c:pt>
                <c:pt idx="138">
                  <c:v>14.88687313</c:v>
                </c:pt>
                <c:pt idx="139">
                  <c:v>14.81574275</c:v>
                </c:pt>
                <c:pt idx="140">
                  <c:v>14.741746150000001</c:v>
                </c:pt>
                <c:pt idx="141">
                  <c:v>14.590528300000001</c:v>
                </c:pt>
                <c:pt idx="142">
                  <c:v>14.46989119</c:v>
                </c:pt>
                <c:pt idx="143">
                  <c:v>14.434025699999999</c:v>
                </c:pt>
                <c:pt idx="144">
                  <c:v>14.333639420000001</c:v>
                </c:pt>
                <c:pt idx="145">
                  <c:v>14.32043062</c:v>
                </c:pt>
                <c:pt idx="146">
                  <c:v>14.256334239999999</c:v>
                </c:pt>
                <c:pt idx="147">
                  <c:v>14.14913355</c:v>
                </c:pt>
                <c:pt idx="148">
                  <c:v>14.132092910000001</c:v>
                </c:pt>
                <c:pt idx="149">
                  <c:v>14.004825950000001</c:v>
                </c:pt>
                <c:pt idx="150">
                  <c:v>14.000527050000001</c:v>
                </c:pt>
                <c:pt idx="151">
                  <c:v>13.84488269</c:v>
                </c:pt>
                <c:pt idx="152">
                  <c:v>13.656224140000001</c:v>
                </c:pt>
                <c:pt idx="153">
                  <c:v>13.569935317282322</c:v>
                </c:pt>
                <c:pt idx="154">
                  <c:v>13.488449960000001</c:v>
                </c:pt>
                <c:pt idx="155">
                  <c:v>13.37859626</c:v>
                </c:pt>
                <c:pt idx="156">
                  <c:v>13.110210929999999</c:v>
                </c:pt>
                <c:pt idx="157">
                  <c:v>13.097907620000001</c:v>
                </c:pt>
                <c:pt idx="158">
                  <c:v>13.028407639999999</c:v>
                </c:pt>
                <c:pt idx="159">
                  <c:v>13.025543430000001</c:v>
                </c:pt>
                <c:pt idx="160">
                  <c:v>12.84636117</c:v>
                </c:pt>
                <c:pt idx="161">
                  <c:v>12.796793210000001</c:v>
                </c:pt>
                <c:pt idx="162">
                  <c:v>12.71603273</c:v>
                </c:pt>
                <c:pt idx="163">
                  <c:v>12.6257898</c:v>
                </c:pt>
                <c:pt idx="164">
                  <c:v>12.520932070000001</c:v>
                </c:pt>
                <c:pt idx="165">
                  <c:v>12.488012790000001</c:v>
                </c:pt>
                <c:pt idx="166">
                  <c:v>12.20494512</c:v>
                </c:pt>
                <c:pt idx="167">
                  <c:v>12.0850694</c:v>
                </c:pt>
                <c:pt idx="168">
                  <c:v>12.007315500000001</c:v>
                </c:pt>
                <c:pt idx="169">
                  <c:v>11.83250273</c:v>
                </c:pt>
                <c:pt idx="170">
                  <c:v>11.74967148</c:v>
                </c:pt>
                <c:pt idx="171">
                  <c:v>11.746622309999999</c:v>
                </c:pt>
                <c:pt idx="172">
                  <c:v>11.70394795</c:v>
                </c:pt>
                <c:pt idx="173">
                  <c:v>11.693047999999999</c:v>
                </c:pt>
                <c:pt idx="174">
                  <c:v>11.390121349999999</c:v>
                </c:pt>
                <c:pt idx="175">
                  <c:v>11.3816817</c:v>
                </c:pt>
                <c:pt idx="176">
                  <c:v>11.31547464</c:v>
                </c:pt>
                <c:pt idx="177">
                  <c:v>11.21271016</c:v>
                </c:pt>
                <c:pt idx="178">
                  <c:v>11.056084139999999</c:v>
                </c:pt>
                <c:pt idx="179">
                  <c:v>10.9115725</c:v>
                </c:pt>
                <c:pt idx="180">
                  <c:v>10.86792428</c:v>
                </c:pt>
                <c:pt idx="181">
                  <c:v>10.825383260000001</c:v>
                </c:pt>
                <c:pt idx="182">
                  <c:v>10.628661920000001</c:v>
                </c:pt>
                <c:pt idx="183">
                  <c:v>10.349282280000001</c:v>
                </c:pt>
                <c:pt idx="184">
                  <c:v>10.3364548</c:v>
                </c:pt>
                <c:pt idx="185">
                  <c:v>10.326396799999999</c:v>
                </c:pt>
                <c:pt idx="186">
                  <c:v>10.26845988</c:v>
                </c:pt>
                <c:pt idx="187">
                  <c:v>10.246588579999999</c:v>
                </c:pt>
                <c:pt idx="188">
                  <c:v>10.164866740000001</c:v>
                </c:pt>
                <c:pt idx="189">
                  <c:v>10.126330919999999</c:v>
                </c:pt>
                <c:pt idx="190">
                  <c:v>10.067938</c:v>
                </c:pt>
                <c:pt idx="191">
                  <c:v>10.04985263</c:v>
                </c:pt>
                <c:pt idx="192">
                  <c:v>9.8964030180000009</c:v>
                </c:pt>
                <c:pt idx="193">
                  <c:v>9.8184697239999998</c:v>
                </c:pt>
                <c:pt idx="194">
                  <c:v>9.6805847919999994</c:v>
                </c:pt>
                <c:pt idx="195">
                  <c:v>9.6512144810000002</c:v>
                </c:pt>
                <c:pt idx="196">
                  <c:v>9.4129162999999991</c:v>
                </c:pt>
                <c:pt idx="197">
                  <c:v>9.3865546979999994</c:v>
                </c:pt>
                <c:pt idx="198">
                  <c:v>8.8468304460000002</c:v>
                </c:pt>
                <c:pt idx="199">
                  <c:v>8.6928211379999993</c:v>
                </c:pt>
                <c:pt idx="200">
                  <c:v>8.535687222</c:v>
                </c:pt>
                <c:pt idx="201">
                  <c:v>8.4695606780000006</c:v>
                </c:pt>
                <c:pt idx="202">
                  <c:v>8.4573996880000006</c:v>
                </c:pt>
                <c:pt idx="203">
                  <c:v>8.4334888009999993</c:v>
                </c:pt>
                <c:pt idx="204">
                  <c:v>8.2106367939999991</c:v>
                </c:pt>
                <c:pt idx="205">
                  <c:v>7.920664167</c:v>
                </c:pt>
                <c:pt idx="206">
                  <c:v>7.8241284819999999</c:v>
                </c:pt>
                <c:pt idx="207">
                  <c:v>7.2666984179999998</c:v>
                </c:pt>
                <c:pt idx="208">
                  <c:v>7.085234432</c:v>
                </c:pt>
                <c:pt idx="209">
                  <c:v>7.0631570269999999</c:v>
                </c:pt>
                <c:pt idx="210">
                  <c:v>6.905405429</c:v>
                </c:pt>
                <c:pt idx="211">
                  <c:v>6.8442790159999998</c:v>
                </c:pt>
                <c:pt idx="212">
                  <c:v>6.7465464800000001</c:v>
                </c:pt>
                <c:pt idx="213">
                  <c:v>6.6261521630000004</c:v>
                </c:pt>
                <c:pt idx="214">
                  <c:v>6.3400068440000004</c:v>
                </c:pt>
                <c:pt idx="215">
                  <c:v>6.2314424940000004</c:v>
                </c:pt>
                <c:pt idx="216">
                  <c:v>6.0286022790000002</c:v>
                </c:pt>
              </c:numCache>
            </c:numRef>
          </c:xVal>
          <c:yVal>
            <c:numRef>
              <c:f>'SMR deciles quintiles'!$BQ$7:$BQ$223</c:f>
              <c:numCache>
                <c:formatCode>0.00</c:formatCode>
                <c:ptCount val="217"/>
                <c:pt idx="0">
                  <c:v>0.62294663176401666</c:v>
                </c:pt>
                <c:pt idx="1">
                  <c:v>1.85169679638129</c:v>
                </c:pt>
                <c:pt idx="2">
                  <c:v>0.80359194640718223</c:v>
                </c:pt>
                <c:pt idx="3">
                  <c:v>0.9728429305802645</c:v>
                </c:pt>
                <c:pt idx="4">
                  <c:v>1.5335425181969116</c:v>
                </c:pt>
                <c:pt idx="5">
                  <c:v>1.3823862736079977</c:v>
                </c:pt>
                <c:pt idx="6">
                  <c:v>1.3150393218013023</c:v>
                </c:pt>
                <c:pt idx="7">
                  <c:v>1.3129300898887544</c:v>
                </c:pt>
                <c:pt idx="8">
                  <c:v>2.7137904829515143</c:v>
                </c:pt>
                <c:pt idx="9">
                  <c:v>1.9617994324921801</c:v>
                </c:pt>
                <c:pt idx="10">
                  <c:v>1.4337491841031644</c:v>
                </c:pt>
                <c:pt idx="11">
                  <c:v>2.4187787830825358</c:v>
                </c:pt>
                <c:pt idx="12">
                  <c:v>1.8061356795816101</c:v>
                </c:pt>
                <c:pt idx="13">
                  <c:v>1.6259367902886062</c:v>
                </c:pt>
                <c:pt idx="14">
                  <c:v>1.6955074556915428</c:v>
                </c:pt>
                <c:pt idx="15">
                  <c:v>0.8964141788486133</c:v>
                </c:pt>
                <c:pt idx="16">
                  <c:v>1.3444799100069666</c:v>
                </c:pt>
                <c:pt idx="17">
                  <c:v>2.707554778465854</c:v>
                </c:pt>
                <c:pt idx="18">
                  <c:v>1.259559371598755</c:v>
                </c:pt>
                <c:pt idx="19">
                  <c:v>2.4658164143504444</c:v>
                </c:pt>
                <c:pt idx="20">
                  <c:v>1.7983070900315166</c:v>
                </c:pt>
                <c:pt idx="21">
                  <c:v>1.0300804083306547</c:v>
                </c:pt>
                <c:pt idx="22">
                  <c:v>1.6439268970025678</c:v>
                </c:pt>
                <c:pt idx="23">
                  <c:v>1.4222441848990175</c:v>
                </c:pt>
                <c:pt idx="24">
                  <c:v>1.0858229171953671</c:v>
                </c:pt>
                <c:pt idx="25">
                  <c:v>1.0077220232834747</c:v>
                </c:pt>
                <c:pt idx="26">
                  <c:v>1.2284361684944398</c:v>
                </c:pt>
                <c:pt idx="27">
                  <c:v>0.86403452664471947</c:v>
                </c:pt>
                <c:pt idx="28">
                  <c:v>1.875021513506427</c:v>
                </c:pt>
                <c:pt idx="29">
                  <c:v>4.8577883667808877</c:v>
                </c:pt>
                <c:pt idx="30">
                  <c:v>2.7310663075738701</c:v>
                </c:pt>
                <c:pt idx="31">
                  <c:v>2.5452012543945637</c:v>
                </c:pt>
                <c:pt idx="32">
                  <c:v>1.6422738497572997</c:v>
                </c:pt>
                <c:pt idx="33">
                  <c:v>1.069230864492152</c:v>
                </c:pt>
                <c:pt idx="34">
                  <c:v>1.437886082412734</c:v>
                </c:pt>
                <c:pt idx="35">
                  <c:v>0.9404651659164508</c:v>
                </c:pt>
                <c:pt idx="36">
                  <c:v>0.87050491843369282</c:v>
                </c:pt>
                <c:pt idx="37">
                  <c:v>1.85846688292105</c:v>
                </c:pt>
                <c:pt idx="38">
                  <c:v>2.1314452428442627</c:v>
                </c:pt>
                <c:pt idx="39">
                  <c:v>1.1850800178115852</c:v>
                </c:pt>
                <c:pt idx="40">
                  <c:v>1.4397946252543952</c:v>
                </c:pt>
                <c:pt idx="41">
                  <c:v>2.3384227300857932</c:v>
                </c:pt>
                <c:pt idx="42">
                  <c:v>0.73803169951602166</c:v>
                </c:pt>
                <c:pt idx="43">
                  <c:v>1.4715542585675703</c:v>
                </c:pt>
                <c:pt idx="44">
                  <c:v>2.1656393321244063</c:v>
                </c:pt>
                <c:pt idx="45">
                  <c:v>1.7772142825775343</c:v>
                </c:pt>
                <c:pt idx="46">
                  <c:v>1.9178323529978916</c:v>
                </c:pt>
                <c:pt idx="47">
                  <c:v>0.74397670181462994</c:v>
                </c:pt>
                <c:pt idx="48">
                  <c:v>0.86948903139260114</c:v>
                </c:pt>
                <c:pt idx="49">
                  <c:v>1.573233001155506</c:v>
                </c:pt>
                <c:pt idx="50">
                  <c:v>1.4599061048414503</c:v>
                </c:pt>
                <c:pt idx="51">
                  <c:v>1.8783095727312262</c:v>
                </c:pt>
                <c:pt idx="52">
                  <c:v>1.2951575314879864</c:v>
                </c:pt>
                <c:pt idx="53">
                  <c:v>1.9331345259386901</c:v>
                </c:pt>
                <c:pt idx="54">
                  <c:v>1.1574514834005012</c:v>
                </c:pt>
                <c:pt idx="55">
                  <c:v>1.4225393471585568</c:v>
                </c:pt>
                <c:pt idx="56">
                  <c:v>1.3134362494730241</c:v>
                </c:pt>
                <c:pt idx="57">
                  <c:v>1.9404188233411801</c:v>
                </c:pt>
                <c:pt idx="58">
                  <c:v>2.7943103713941735</c:v>
                </c:pt>
                <c:pt idx="59">
                  <c:v>1.0602251017812714</c:v>
                </c:pt>
                <c:pt idx="60">
                  <c:v>0.87214584722430488</c:v>
                </c:pt>
                <c:pt idx="61">
                  <c:v>1.5903288531548272</c:v>
                </c:pt>
                <c:pt idx="62">
                  <c:v>0.90296124990947535</c:v>
                </c:pt>
                <c:pt idx="63">
                  <c:v>0.81840625256263566</c:v>
                </c:pt>
                <c:pt idx="64">
                  <c:v>1.3373117384476727</c:v>
                </c:pt>
                <c:pt idx="65">
                  <c:v>1.0569436312958522</c:v>
                </c:pt>
                <c:pt idx="66">
                  <c:v>0.95672857009329737</c:v>
                </c:pt>
                <c:pt idx="67">
                  <c:v>1.3668955988854008</c:v>
                </c:pt>
                <c:pt idx="68">
                  <c:v>0.96997085604628286</c:v>
                </c:pt>
                <c:pt idx="69">
                  <c:v>1.2231156850998806</c:v>
                </c:pt>
                <c:pt idx="70">
                  <c:v>0.72655737360519057</c:v>
                </c:pt>
                <c:pt idx="71">
                  <c:v>1.1198057402379331</c:v>
                </c:pt>
                <c:pt idx="72">
                  <c:v>0.5469287061777518</c:v>
                </c:pt>
                <c:pt idx="73">
                  <c:v>0.90286177355137831</c:v>
                </c:pt>
                <c:pt idx="74">
                  <c:v>0.48169651701505672</c:v>
                </c:pt>
                <c:pt idx="75">
                  <c:v>1.0408185974192514</c:v>
                </c:pt>
                <c:pt idx="76">
                  <c:v>1.2935860712262812</c:v>
                </c:pt>
                <c:pt idx="77">
                  <c:v>1.3008310360833897</c:v>
                </c:pt>
                <c:pt idx="78">
                  <c:v>0.61846137772660559</c:v>
                </c:pt>
                <c:pt idx="79">
                  <c:v>1.0688882636446166</c:v>
                </c:pt>
                <c:pt idx="80">
                  <c:v>1.1209400470245743</c:v>
                </c:pt>
                <c:pt idx="81">
                  <c:v>1.7504661813157822</c:v>
                </c:pt>
                <c:pt idx="82">
                  <c:v>1.60575102300227</c:v>
                </c:pt>
                <c:pt idx="83">
                  <c:v>0.98211644743229565</c:v>
                </c:pt>
                <c:pt idx="84">
                  <c:v>1.0753611295030303</c:v>
                </c:pt>
                <c:pt idx="85">
                  <c:v>0.77980465031549595</c:v>
                </c:pt>
                <c:pt idx="86">
                  <c:v>0.83009030198322031</c:v>
                </c:pt>
                <c:pt idx="87">
                  <c:v>1.3650192249415665</c:v>
                </c:pt>
                <c:pt idx="88">
                  <c:v>1.2254796799393264</c:v>
                </c:pt>
                <c:pt idx="89">
                  <c:v>0.77676354265823278</c:v>
                </c:pt>
                <c:pt idx="90">
                  <c:v>0.93645806937180409</c:v>
                </c:pt>
                <c:pt idx="91">
                  <c:v>0.87698330541265934</c:v>
                </c:pt>
                <c:pt idx="92">
                  <c:v>0.5562808239729885</c:v>
                </c:pt>
                <c:pt idx="93">
                  <c:v>1.2222136279209541</c:v>
                </c:pt>
                <c:pt idx="94">
                  <c:v>1.2537399932182274</c:v>
                </c:pt>
                <c:pt idx="95">
                  <c:v>0.9475844319204858</c:v>
                </c:pt>
                <c:pt idx="96">
                  <c:v>2.1284616417035371</c:v>
                </c:pt>
                <c:pt idx="97">
                  <c:v>0.96774551811008203</c:v>
                </c:pt>
                <c:pt idx="98">
                  <c:v>1.460612727303817</c:v>
                </c:pt>
                <c:pt idx="99">
                  <c:v>1.1595496756206649</c:v>
                </c:pt>
                <c:pt idx="100">
                  <c:v>0.87319814678673502</c:v>
                </c:pt>
                <c:pt idx="101">
                  <c:v>0.64204854263779076</c:v>
                </c:pt>
                <c:pt idx="102">
                  <c:v>1.3058283217118212</c:v>
                </c:pt>
                <c:pt idx="103">
                  <c:v>0.73385791077288376</c:v>
                </c:pt>
                <c:pt idx="104">
                  <c:v>0.62776383975978178</c:v>
                </c:pt>
                <c:pt idx="105">
                  <c:v>0.69716667179690073</c:v>
                </c:pt>
                <c:pt idx="106">
                  <c:v>1.2729833309667216</c:v>
                </c:pt>
                <c:pt idx="107">
                  <c:v>0.6432392684678655</c:v>
                </c:pt>
                <c:pt idx="108">
                  <c:v>1.0919966334462987</c:v>
                </c:pt>
                <c:pt idx="109">
                  <c:v>0.52801473540687172</c:v>
                </c:pt>
                <c:pt idx="110">
                  <c:v>1.0548198949093071</c:v>
                </c:pt>
                <c:pt idx="111">
                  <c:v>0.79871232838766348</c:v>
                </c:pt>
                <c:pt idx="112">
                  <c:v>0.75732747453960148</c:v>
                </c:pt>
                <c:pt idx="113">
                  <c:v>1.1775631238996869</c:v>
                </c:pt>
                <c:pt idx="114">
                  <c:v>0.95812684894772271</c:v>
                </c:pt>
                <c:pt idx="115">
                  <c:v>1.0979979263997848</c:v>
                </c:pt>
                <c:pt idx="116">
                  <c:v>0.78320452899117754</c:v>
                </c:pt>
                <c:pt idx="117">
                  <c:v>0.55690188353025372</c:v>
                </c:pt>
                <c:pt idx="118">
                  <c:v>1.1759827413704178</c:v>
                </c:pt>
                <c:pt idx="119">
                  <c:v>0.75964090407228724</c:v>
                </c:pt>
                <c:pt idx="120">
                  <c:v>0.67226440261980713</c:v>
                </c:pt>
                <c:pt idx="121">
                  <c:v>1.0574949627714931</c:v>
                </c:pt>
                <c:pt idx="122">
                  <c:v>1.4130785113110682</c:v>
                </c:pt>
                <c:pt idx="123">
                  <c:v>0.40608103955007385</c:v>
                </c:pt>
                <c:pt idx="124">
                  <c:v>0.62599646293553601</c:v>
                </c:pt>
                <c:pt idx="125">
                  <c:v>1.3288571396972291</c:v>
                </c:pt>
                <c:pt idx="126">
                  <c:v>0.63011461895944831</c:v>
                </c:pt>
                <c:pt idx="127">
                  <c:v>1.2700470972702469</c:v>
                </c:pt>
                <c:pt idx="128">
                  <c:v>0.63758163358182296</c:v>
                </c:pt>
                <c:pt idx="129">
                  <c:v>1.0045401215486194</c:v>
                </c:pt>
                <c:pt idx="130">
                  <c:v>0.60860771015386417</c:v>
                </c:pt>
                <c:pt idx="131">
                  <c:v>0.90920857059025628</c:v>
                </c:pt>
                <c:pt idx="132">
                  <c:v>0.65690201157082218</c:v>
                </c:pt>
                <c:pt idx="133">
                  <c:v>0.65961749922251933</c:v>
                </c:pt>
                <c:pt idx="134">
                  <c:v>1.0245491879754658</c:v>
                </c:pt>
                <c:pt idx="135">
                  <c:v>0.42434531363249328</c:v>
                </c:pt>
                <c:pt idx="136">
                  <c:v>1.0624822741996907</c:v>
                </c:pt>
                <c:pt idx="137">
                  <c:v>1.0598571415181233</c:v>
                </c:pt>
                <c:pt idx="138">
                  <c:v>0.31261434350565898</c:v>
                </c:pt>
                <c:pt idx="139">
                  <c:v>0.61596810338683128</c:v>
                </c:pt>
                <c:pt idx="140">
                  <c:v>0.7961047533590313</c:v>
                </c:pt>
                <c:pt idx="141">
                  <c:v>1.1029979794137292</c:v>
                </c:pt>
                <c:pt idx="142">
                  <c:v>0.82179175192640896</c:v>
                </c:pt>
                <c:pt idx="143">
                  <c:v>1.4522204202572646</c:v>
                </c:pt>
                <c:pt idx="144">
                  <c:v>0.72998452812908643</c:v>
                </c:pt>
                <c:pt idx="145">
                  <c:v>0.79015056985257226</c:v>
                </c:pt>
                <c:pt idx="146">
                  <c:v>1.1978969316165826</c:v>
                </c:pt>
                <c:pt idx="147">
                  <c:v>1.530121430669338</c:v>
                </c:pt>
                <c:pt idx="148">
                  <c:v>1.0240696975819759</c:v>
                </c:pt>
                <c:pt idx="149">
                  <c:v>0.92484920934824111</c:v>
                </c:pt>
                <c:pt idx="150">
                  <c:v>0.61408271189353325</c:v>
                </c:pt>
                <c:pt idx="151">
                  <c:v>1.1663352264956823</c:v>
                </c:pt>
                <c:pt idx="152">
                  <c:v>0.44288231734403277</c:v>
                </c:pt>
                <c:pt idx="153">
                  <c:v>0.38051085384915051</c:v>
                </c:pt>
                <c:pt idx="154">
                  <c:v>1.335312241464345</c:v>
                </c:pt>
                <c:pt idx="155">
                  <c:v>0.58905896097602561</c:v>
                </c:pt>
                <c:pt idx="156">
                  <c:v>0.84408353527419377</c:v>
                </c:pt>
                <c:pt idx="157">
                  <c:v>0.33220020347791074</c:v>
                </c:pt>
                <c:pt idx="158">
                  <c:v>0.75673168806630897</c:v>
                </c:pt>
                <c:pt idx="159">
                  <c:v>0.93300640614030383</c:v>
                </c:pt>
                <c:pt idx="160">
                  <c:v>0.54526126290112509</c:v>
                </c:pt>
                <c:pt idx="161">
                  <c:v>0.79325730072065281</c:v>
                </c:pt>
                <c:pt idx="162">
                  <c:v>0.51211068944319027</c:v>
                </c:pt>
                <c:pt idx="163">
                  <c:v>0.84135772408382481</c:v>
                </c:pt>
                <c:pt idx="164">
                  <c:v>1.2861845188477743</c:v>
                </c:pt>
                <c:pt idx="165">
                  <c:v>0.59057147056827186</c:v>
                </c:pt>
                <c:pt idx="166">
                  <c:v>0.86027872482319068</c:v>
                </c:pt>
                <c:pt idx="167">
                  <c:v>0.65551579352061351</c:v>
                </c:pt>
                <c:pt idx="168">
                  <c:v>0.52119818561480191</c:v>
                </c:pt>
                <c:pt idx="169">
                  <c:v>0.79562411442764291</c:v>
                </c:pt>
                <c:pt idx="170">
                  <c:v>0.8148544880156533</c:v>
                </c:pt>
                <c:pt idx="171">
                  <c:v>0.6642584006162765</c:v>
                </c:pt>
                <c:pt idx="172">
                  <c:v>0.62842068877826496</c:v>
                </c:pt>
                <c:pt idx="173">
                  <c:v>0.72244389267662223</c:v>
                </c:pt>
                <c:pt idx="174">
                  <c:v>0.77039602626644965</c:v>
                </c:pt>
                <c:pt idx="175">
                  <c:v>0.30622051194201194</c:v>
                </c:pt>
                <c:pt idx="176">
                  <c:v>1.6097779144624675</c:v>
                </c:pt>
                <c:pt idx="177">
                  <c:v>0.84375613382063708</c:v>
                </c:pt>
                <c:pt idx="178">
                  <c:v>0.99332600935384197</c:v>
                </c:pt>
                <c:pt idx="179">
                  <c:v>0.91247193753880917</c:v>
                </c:pt>
                <c:pt idx="180">
                  <c:v>0.76733413214079438</c:v>
                </c:pt>
                <c:pt idx="181">
                  <c:v>0.62814579917400315</c:v>
                </c:pt>
                <c:pt idx="182">
                  <c:v>0.6981193582999653</c:v>
                </c:pt>
                <c:pt idx="183">
                  <c:v>0.83360716737109219</c:v>
                </c:pt>
                <c:pt idx="184">
                  <c:v>0.98279743355377114</c:v>
                </c:pt>
                <c:pt idx="185">
                  <c:v>1.0680319859606884</c:v>
                </c:pt>
                <c:pt idx="186">
                  <c:v>0.73715656620122583</c:v>
                </c:pt>
                <c:pt idx="187">
                  <c:v>0.88105613619151724</c:v>
                </c:pt>
                <c:pt idx="188">
                  <c:v>0.44873922341446665</c:v>
                </c:pt>
                <c:pt idx="189">
                  <c:v>0.52416518546507385</c:v>
                </c:pt>
                <c:pt idx="190">
                  <c:v>1.163267844445055</c:v>
                </c:pt>
                <c:pt idx="191">
                  <c:v>1.745982967864115</c:v>
                </c:pt>
                <c:pt idx="192">
                  <c:v>0.87309172954363989</c:v>
                </c:pt>
                <c:pt idx="193">
                  <c:v>0.34784187124396859</c:v>
                </c:pt>
                <c:pt idx="194">
                  <c:v>0.43942638926649258</c:v>
                </c:pt>
                <c:pt idx="195">
                  <c:v>0.49316593528684871</c:v>
                </c:pt>
                <c:pt idx="196">
                  <c:v>0.4624614480164978</c:v>
                </c:pt>
                <c:pt idx="197">
                  <c:v>0.4268813202036057</c:v>
                </c:pt>
                <c:pt idx="198">
                  <c:v>0.89403741392672442</c:v>
                </c:pt>
                <c:pt idx="199">
                  <c:v>0.61086336706814182</c:v>
                </c:pt>
                <c:pt idx="200">
                  <c:v>0.53188682432597112</c:v>
                </c:pt>
                <c:pt idx="201">
                  <c:v>0.59219420213846119</c:v>
                </c:pt>
                <c:pt idx="202">
                  <c:v>0.75999736689935082</c:v>
                </c:pt>
                <c:pt idx="203">
                  <c:v>0.58882762861824067</c:v>
                </c:pt>
                <c:pt idx="204">
                  <c:v>0.42599330552329945</c:v>
                </c:pt>
                <c:pt idx="205">
                  <c:v>0.96045545934950061</c:v>
                </c:pt>
                <c:pt idx="206">
                  <c:v>0.73247179208234603</c:v>
                </c:pt>
                <c:pt idx="207">
                  <c:v>1.0941887745960617</c:v>
                </c:pt>
                <c:pt idx="208">
                  <c:v>0.57118538030297372</c:v>
                </c:pt>
                <c:pt idx="209">
                  <c:v>0.47102086289338652</c:v>
                </c:pt>
                <c:pt idx="210">
                  <c:v>0.70281997746988401</c:v>
                </c:pt>
                <c:pt idx="211">
                  <c:v>0.60529643838762925</c:v>
                </c:pt>
                <c:pt idx="212">
                  <c:v>1.0238679218883622</c:v>
                </c:pt>
                <c:pt idx="213">
                  <c:v>0.52794343597677318</c:v>
                </c:pt>
                <c:pt idx="214">
                  <c:v>0.56509319088345533</c:v>
                </c:pt>
                <c:pt idx="215">
                  <c:v>0.54890837907933998</c:v>
                </c:pt>
                <c:pt idx="216">
                  <c:v>0.82579851850814034</c:v>
                </c:pt>
              </c:numCache>
            </c:numRef>
          </c:yVal>
          <c:smooth val="0"/>
          <c:extLst>
            <c:ext xmlns:c16="http://schemas.microsoft.com/office/drawing/2014/chart" uri="{C3380CC4-5D6E-409C-BE32-E72D297353CC}">
              <c16:uniqueId val="{00000001-6B6A-4238-BE5E-285865D27D67}"/>
            </c:ext>
          </c:extLst>
        </c:ser>
        <c:dLbls>
          <c:showLegendKey val="0"/>
          <c:showVal val="0"/>
          <c:showCatName val="0"/>
          <c:showSerName val="0"/>
          <c:showPercent val="0"/>
          <c:showBubbleSize val="0"/>
        </c:dLbls>
        <c:axId val="2009163423"/>
        <c:axId val="2009161759"/>
        <c:extLst>
          <c:ext xmlns:c15="http://schemas.microsoft.com/office/drawing/2012/chart" uri="{02D57815-91ED-43cb-92C2-25804820EDAC}">
            <c15:filteredScatterSeries>
              <c15:ser>
                <c:idx val="1"/>
                <c:order val="1"/>
                <c:spPr>
                  <a:ln w="25400" cap="rnd">
                    <a:noFill/>
                    <a:round/>
                  </a:ln>
                  <a:effectLst/>
                </c:spPr>
                <c:marker>
                  <c:symbol val="circle"/>
                  <c:size val="5"/>
                  <c:spPr>
                    <a:solidFill>
                      <a:schemeClr val="accent2"/>
                    </a:solidFill>
                    <a:ln w="9525">
                      <a:solidFill>
                        <a:schemeClr val="accent2"/>
                      </a:solidFill>
                    </a:ln>
                    <a:effectLst/>
                  </c:spPr>
                </c:marker>
                <c:xVal>
                  <c:numRef>
                    <c:extLst>
                      <c:ext uri="{02D57815-91ED-43cb-92C2-25804820EDAC}">
                        <c15:formulaRef>
                          <c15:sqref>'[1]MSOA all causes COVID deciles'!$CB$7:$CB$329</c15:sqref>
                        </c15:formulaRef>
                      </c:ext>
                    </c:extLst>
                    <c:numCache>
                      <c:formatCode>General</c:formatCode>
                      <c:ptCount val="323"/>
                      <c:pt idx="0">
                        <c:v>75.836221068896151</c:v>
                      </c:pt>
                      <c:pt idx="1">
                        <c:v>74.337700702209702</c:v>
                      </c:pt>
                      <c:pt idx="2">
                        <c:v>73.587800382545453</c:v>
                      </c:pt>
                      <c:pt idx="3">
                        <c:v>73.180206166166883</c:v>
                      </c:pt>
                      <c:pt idx="4">
                        <c:v>69.267098451608334</c:v>
                      </c:pt>
                      <c:pt idx="5">
                        <c:v>69.184896282118061</c:v>
                      </c:pt>
                      <c:pt idx="6">
                        <c:v>68.93278978748161</c:v>
                      </c:pt>
                      <c:pt idx="7">
                        <c:v>68.567506368742016</c:v>
                      </c:pt>
                      <c:pt idx="8">
                        <c:v>68.485856052910052</c:v>
                      </c:pt>
                      <c:pt idx="9">
                        <c:v>68.327039846805661</c:v>
                      </c:pt>
                      <c:pt idx="10">
                        <c:v>67.582495383428338</c:v>
                      </c:pt>
                      <c:pt idx="11">
                        <c:v>66.340846810944527</c:v>
                      </c:pt>
                      <c:pt idx="12">
                        <c:v>64.930631978011164</c:v>
                      </c:pt>
                      <c:pt idx="13">
                        <c:v>64.437259917017883</c:v>
                      </c:pt>
                      <c:pt idx="14">
                        <c:v>64.287325883113922</c:v>
                      </c:pt>
                      <c:pt idx="15">
                        <c:v>62.756979194458964</c:v>
                      </c:pt>
                      <c:pt idx="16">
                        <c:v>62.287861211475054</c:v>
                      </c:pt>
                      <c:pt idx="17">
                        <c:v>62.222148673476887</c:v>
                      </c:pt>
                      <c:pt idx="18">
                        <c:v>61.159599190012187</c:v>
                      </c:pt>
                      <c:pt idx="19">
                        <c:v>60.651983314066058</c:v>
                      </c:pt>
                      <c:pt idx="20">
                        <c:v>60.631716862303655</c:v>
                      </c:pt>
                      <c:pt idx="21">
                        <c:v>60.607371577181894</c:v>
                      </c:pt>
                      <c:pt idx="22">
                        <c:v>60.534071932057522</c:v>
                      </c:pt>
                      <c:pt idx="23">
                        <c:v>60.207894762199516</c:v>
                      </c:pt>
                      <c:pt idx="24">
                        <c:v>60.14431975934481</c:v>
                      </c:pt>
                      <c:pt idx="25">
                        <c:v>59.466701410425401</c:v>
                      </c:pt>
                      <c:pt idx="26">
                        <c:v>59.096076517726345</c:v>
                      </c:pt>
                      <c:pt idx="27">
                        <c:v>59.003360078388496</c:v>
                      </c:pt>
                      <c:pt idx="28">
                        <c:v>58.049196076536525</c:v>
                      </c:pt>
                      <c:pt idx="29">
                        <c:v>57.455572713526045</c:v>
                      </c:pt>
                      <c:pt idx="30">
                        <c:v>57.371356357554603</c:v>
                      </c:pt>
                      <c:pt idx="31">
                        <c:v>56.949073928076253</c:v>
                      </c:pt>
                      <c:pt idx="32">
                        <c:v>56.388760760295803</c:v>
                      </c:pt>
                      <c:pt idx="33">
                        <c:v>56.198309841346145</c:v>
                      </c:pt>
                      <c:pt idx="34">
                        <c:v>55.149218905774596</c:v>
                      </c:pt>
                      <c:pt idx="35">
                        <c:v>54.770519964994953</c:v>
                      </c:pt>
                      <c:pt idx="36">
                        <c:v>54.642309133084737</c:v>
                      </c:pt>
                      <c:pt idx="37">
                        <c:v>54.138896567294651</c:v>
                      </c:pt>
                      <c:pt idx="38">
                        <c:v>54.075216050462835</c:v>
                      </c:pt>
                      <c:pt idx="39">
                        <c:v>53.877557250187557</c:v>
                      </c:pt>
                      <c:pt idx="40">
                        <c:v>53.769867869474147</c:v>
                      </c:pt>
                      <c:pt idx="41">
                        <c:v>53.711971781572487</c:v>
                      </c:pt>
                      <c:pt idx="42">
                        <c:v>53.674867838699846</c:v>
                      </c:pt>
                      <c:pt idx="43">
                        <c:v>53.162750270985399</c:v>
                      </c:pt>
                      <c:pt idx="44">
                        <c:v>52.886724446368547</c:v>
                      </c:pt>
                      <c:pt idx="45">
                        <c:v>52.699561175611052</c:v>
                      </c:pt>
                      <c:pt idx="46">
                        <c:v>52.527116426569727</c:v>
                      </c:pt>
                      <c:pt idx="47">
                        <c:v>52.502289154841662</c:v>
                      </c:pt>
                      <c:pt idx="48">
                        <c:v>52.22475343824599</c:v>
                      </c:pt>
                      <c:pt idx="49">
                        <c:v>52.208919223244159</c:v>
                      </c:pt>
                      <c:pt idx="50">
                        <c:v>51.627044493155097</c:v>
                      </c:pt>
                      <c:pt idx="51">
                        <c:v>51.536069582694843</c:v>
                      </c:pt>
                      <c:pt idx="52">
                        <c:v>51.030246243337935</c:v>
                      </c:pt>
                      <c:pt idx="53">
                        <c:v>50.534058199269822</c:v>
                      </c:pt>
                      <c:pt idx="54">
                        <c:v>49.752866908045974</c:v>
                      </c:pt>
                      <c:pt idx="55">
                        <c:v>49.45888921813625</c:v>
                      </c:pt>
                      <c:pt idx="56">
                        <c:v>48.96726066127485</c:v>
                      </c:pt>
                      <c:pt idx="57">
                        <c:v>48.566263077749092</c:v>
                      </c:pt>
                      <c:pt idx="58">
                        <c:v>48.234651045301291</c:v>
                      </c:pt>
                      <c:pt idx="59">
                        <c:v>47.682473681321582</c:v>
                      </c:pt>
                      <c:pt idx="60">
                        <c:v>47.259851353039139</c:v>
                      </c:pt>
                      <c:pt idx="61">
                        <c:v>47.224369632270871</c:v>
                      </c:pt>
                      <c:pt idx="62">
                        <c:v>47.129535784329562</c:v>
                      </c:pt>
                      <c:pt idx="63">
                        <c:v>46.950707262084833</c:v>
                      </c:pt>
                      <c:pt idx="64">
                        <c:v>46.795703624673877</c:v>
                      </c:pt>
                      <c:pt idx="65">
                        <c:v>46.172573357385872</c:v>
                      </c:pt>
                      <c:pt idx="66">
                        <c:v>45.986109182235417</c:v>
                      </c:pt>
                      <c:pt idx="67">
                        <c:v>45.521718762023831</c:v>
                      </c:pt>
                      <c:pt idx="68">
                        <c:v>45.440720580660376</c:v>
                      </c:pt>
                      <c:pt idx="69">
                        <c:v>45.152877741672825</c:v>
                      </c:pt>
                      <c:pt idx="70">
                        <c:v>45.008514735879288</c:v>
                      </c:pt>
                      <c:pt idx="71">
                        <c:v>44.94556543236321</c:v>
                      </c:pt>
                      <c:pt idx="72">
                        <c:v>43.653861538949904</c:v>
                      </c:pt>
                      <c:pt idx="73">
                        <c:v>42.793829515650742</c:v>
                      </c:pt>
                      <c:pt idx="74">
                        <c:v>42.10881209370784</c:v>
                      </c:pt>
                      <c:pt idx="75">
                        <c:v>42.039651005315221</c:v>
                      </c:pt>
                      <c:pt idx="76">
                        <c:v>41.921963549744397</c:v>
                      </c:pt>
                      <c:pt idx="77">
                        <c:v>41.560041714246118</c:v>
                      </c:pt>
                      <c:pt idx="78">
                        <c:v>41.376037719829711</c:v>
                      </c:pt>
                      <c:pt idx="79">
                        <c:v>41.32746662630953</c:v>
                      </c:pt>
                      <c:pt idx="80">
                        <c:v>41.282682120421754</c:v>
                      </c:pt>
                      <c:pt idx="81">
                        <c:v>41.034505023222827</c:v>
                      </c:pt>
                      <c:pt idx="82">
                        <c:v>40.840780231329695</c:v>
                      </c:pt>
                      <c:pt idx="83">
                        <c:v>40.457721329069138</c:v>
                      </c:pt>
                      <c:pt idx="84">
                        <c:v>40.221563582648876</c:v>
                      </c:pt>
                      <c:pt idx="85">
                        <c:v>40.11922701659752</c:v>
                      </c:pt>
                      <c:pt idx="86">
                        <c:v>39.61231621827217</c:v>
                      </c:pt>
                      <c:pt idx="87">
                        <c:v>39.399782310381354</c:v>
                      </c:pt>
                      <c:pt idx="88">
                        <c:v>38.293575330967002</c:v>
                      </c:pt>
                      <c:pt idx="89">
                        <c:v>38.254543068115019</c:v>
                      </c:pt>
                      <c:pt idx="90">
                        <c:v>38.106907030758322</c:v>
                      </c:pt>
                      <c:pt idx="91">
                        <c:v>37.948271920869274</c:v>
                      </c:pt>
                      <c:pt idx="92">
                        <c:v>36.931536669032255</c:v>
                      </c:pt>
                      <c:pt idx="93">
                        <c:v>36.835252725815131</c:v>
                      </c:pt>
                      <c:pt idx="94">
                        <c:v>36.36249758726813</c:v>
                      </c:pt>
                      <c:pt idx="95">
                        <c:v>35.91887588701816</c:v>
                      </c:pt>
                      <c:pt idx="96">
                        <c:v>35.854121810914378</c:v>
                      </c:pt>
                      <c:pt idx="97">
                        <c:v>35.292769620710601</c:v>
                      </c:pt>
                      <c:pt idx="98">
                        <c:v>35.280185942653681</c:v>
                      </c:pt>
                      <c:pt idx="99">
                        <c:v>35.152574053436886</c:v>
                      </c:pt>
                      <c:pt idx="100">
                        <c:v>35.039926034042558</c:v>
                      </c:pt>
                      <c:pt idx="101">
                        <c:v>35.028927435779821</c:v>
                      </c:pt>
                      <c:pt idx="102">
                        <c:v>34.970958455785883</c:v>
                      </c:pt>
                      <c:pt idx="103">
                        <c:v>34.38755836777505</c:v>
                      </c:pt>
                      <c:pt idx="104">
                        <c:v>34.101681399689262</c:v>
                      </c:pt>
                      <c:pt idx="105">
                        <c:v>33.768788607227812</c:v>
                      </c:pt>
                      <c:pt idx="106">
                        <c:v>33.320870810213421</c:v>
                      </c:pt>
                      <c:pt idx="107">
                        <c:v>33.302123778789436</c:v>
                      </c:pt>
                      <c:pt idx="108">
                        <c:v>32.951204135615683</c:v>
                      </c:pt>
                      <c:pt idx="109">
                        <c:v>32.893274599775239</c:v>
                      </c:pt>
                      <c:pt idx="110">
                        <c:v>32.789005383101852</c:v>
                      </c:pt>
                      <c:pt idx="111">
                        <c:v>32.78295596168158</c:v>
                      </c:pt>
                      <c:pt idx="112">
                        <c:v>32.766412975200303</c:v>
                      </c:pt>
                      <c:pt idx="113">
                        <c:v>32.607877611428577</c:v>
                      </c:pt>
                      <c:pt idx="114">
                        <c:v>32.288882239991707</c:v>
                      </c:pt>
                      <c:pt idx="115">
                        <c:v>32.164407634188777</c:v>
                      </c:pt>
                      <c:pt idx="116">
                        <c:v>32.144146718854628</c:v>
                      </c:pt>
                      <c:pt idx="117">
                        <c:v>31.572201774413976</c:v>
                      </c:pt>
                      <c:pt idx="118">
                        <c:v>31.425457717253575</c:v>
                      </c:pt>
                      <c:pt idx="119">
                        <c:v>30.875771312570784</c:v>
                      </c:pt>
                      <c:pt idx="120">
                        <c:v>30.674874541607497</c:v>
                      </c:pt>
                      <c:pt idx="121">
                        <c:v>30.379244772104606</c:v>
                      </c:pt>
                      <c:pt idx="122">
                        <c:v>30.296072706418975</c:v>
                      </c:pt>
                      <c:pt idx="123">
                        <c:v>30.21987707059618</c:v>
                      </c:pt>
                      <c:pt idx="124">
                        <c:v>29.815624935109181</c:v>
                      </c:pt>
                      <c:pt idx="125">
                        <c:v>29.375722568370165</c:v>
                      </c:pt>
                      <c:pt idx="126">
                        <c:v>29.241501165635682</c:v>
                      </c:pt>
                      <c:pt idx="127">
                        <c:v>29.169057785282135</c:v>
                      </c:pt>
                      <c:pt idx="128">
                        <c:v>29.119817043170659</c:v>
                      </c:pt>
                      <c:pt idx="129">
                        <c:v>29.078474142082268</c:v>
                      </c:pt>
                      <c:pt idx="130">
                        <c:v>28.819422217899792</c:v>
                      </c:pt>
                      <c:pt idx="131">
                        <c:v>28.704697163367609</c:v>
                      </c:pt>
                      <c:pt idx="132">
                        <c:v>28.481675446246744</c:v>
                      </c:pt>
                      <c:pt idx="133">
                        <c:v>28.382312135760106</c:v>
                      </c:pt>
                      <c:pt idx="134">
                        <c:v>28.296158830849983</c:v>
                      </c:pt>
                      <c:pt idx="135">
                        <c:v>28.164680406537421</c:v>
                      </c:pt>
                      <c:pt idx="136">
                        <c:v>27.957759782774307</c:v>
                      </c:pt>
                      <c:pt idx="137">
                        <c:v>27.663859338647139</c:v>
                      </c:pt>
                      <c:pt idx="138">
                        <c:v>27.522340712626995</c:v>
                      </c:pt>
                      <c:pt idx="139">
                        <c:v>27.357204433474809</c:v>
                      </c:pt>
                      <c:pt idx="140">
                        <c:v>27.317709953589418</c:v>
                      </c:pt>
                      <c:pt idx="141">
                        <c:v>27.138784981231023</c:v>
                      </c:pt>
                      <c:pt idx="142">
                        <c:v>26.959424609792492</c:v>
                      </c:pt>
                      <c:pt idx="143">
                        <c:v>26.89300259246362</c:v>
                      </c:pt>
                      <c:pt idx="144">
                        <c:v>26.862810137637638</c:v>
                      </c:pt>
                      <c:pt idx="145">
                        <c:v>26.831772648092969</c:v>
                      </c:pt>
                      <c:pt idx="146">
                        <c:v>26.655817090729006</c:v>
                      </c:pt>
                      <c:pt idx="147">
                        <c:v>25.6592156570632</c:v>
                      </c:pt>
                      <c:pt idx="148">
                        <c:v>25.496560022016965</c:v>
                      </c:pt>
                      <c:pt idx="149">
                        <c:v>25.452872666022419</c:v>
                      </c:pt>
                      <c:pt idx="150">
                        <c:v>25.4517164725481</c:v>
                      </c:pt>
                      <c:pt idx="151">
                        <c:v>24.479106098587359</c:v>
                      </c:pt>
                      <c:pt idx="152">
                        <c:v>24.361733976997865</c:v>
                      </c:pt>
                      <c:pt idx="153">
                        <c:v>24.357543492906515</c:v>
                      </c:pt>
                      <c:pt idx="154">
                        <c:v>24.192739988522245</c:v>
                      </c:pt>
                      <c:pt idx="155">
                        <c:v>24.14934341562639</c:v>
                      </c:pt>
                      <c:pt idx="156">
                        <c:v>23.861747518037891</c:v>
                      </c:pt>
                      <c:pt idx="157">
                        <c:v>23.564671757812498</c:v>
                      </c:pt>
                      <c:pt idx="158">
                        <c:v>23.532632894670254</c:v>
                      </c:pt>
                      <c:pt idx="159">
                        <c:v>23.474654118241531</c:v>
                      </c:pt>
                      <c:pt idx="160">
                        <c:v>23.429881365936609</c:v>
                      </c:pt>
                      <c:pt idx="161">
                        <c:v>22.729684775947067</c:v>
                      </c:pt>
                      <c:pt idx="162">
                        <c:v>22.689399035211263</c:v>
                      </c:pt>
                      <c:pt idx="163">
                        <c:v>22.407776075462266</c:v>
                      </c:pt>
                      <c:pt idx="164">
                        <c:v>22.17650866533149</c:v>
                      </c:pt>
                      <c:pt idx="165">
                        <c:v>22.11287606832008</c:v>
                      </c:pt>
                      <c:pt idx="166">
                        <c:v>21.839129328997291</c:v>
                      </c:pt>
                      <c:pt idx="167">
                        <c:v>21.455029622079504</c:v>
                      </c:pt>
                      <c:pt idx="168">
                        <c:v>21.399905252567816</c:v>
                      </c:pt>
                      <c:pt idx="169">
                        <c:v>21.363340233288774</c:v>
                      </c:pt>
                      <c:pt idx="170">
                        <c:v>21.032231659349591</c:v>
                      </c:pt>
                      <c:pt idx="171">
                        <c:v>20.932670016902033</c:v>
                      </c:pt>
                      <c:pt idx="172">
                        <c:v>20.778607752963193</c:v>
                      </c:pt>
                      <c:pt idx="173">
                        <c:v>20.698669910002906</c:v>
                      </c:pt>
                      <c:pt idx="174">
                        <c:v>20.495691694840367</c:v>
                      </c:pt>
                      <c:pt idx="175">
                        <c:v>20.361137417271323</c:v>
                      </c:pt>
                      <c:pt idx="176">
                        <c:v>20.30091269187167</c:v>
                      </c:pt>
                      <c:pt idx="177">
                        <c:v>19.77044505650289</c:v>
                      </c:pt>
                      <c:pt idx="178">
                        <c:v>19.688414858108107</c:v>
                      </c:pt>
                      <c:pt idx="179">
                        <c:v>19.64942745554859</c:v>
                      </c:pt>
                      <c:pt idx="180">
                        <c:v>19.506268575878593</c:v>
                      </c:pt>
                      <c:pt idx="181">
                        <c:v>19.157345720201238</c:v>
                      </c:pt>
                      <c:pt idx="182">
                        <c:v>19.137573246448166</c:v>
                      </c:pt>
                      <c:pt idx="183">
                        <c:v>19.037315235451505</c:v>
                      </c:pt>
                      <c:pt idx="184">
                        <c:v>19.030394694667432</c:v>
                      </c:pt>
                      <c:pt idx="185">
                        <c:v>18.902863500429596</c:v>
                      </c:pt>
                      <c:pt idx="186">
                        <c:v>18.56477421023871</c:v>
                      </c:pt>
                      <c:pt idx="187">
                        <c:v>17.635341276344086</c:v>
                      </c:pt>
                      <c:pt idx="188">
                        <c:v>17.498934191538911</c:v>
                      </c:pt>
                      <c:pt idx="189">
                        <c:v>17.445755387498252</c:v>
                      </c:pt>
                      <c:pt idx="190">
                        <c:v>17.431806563022743</c:v>
                      </c:pt>
                      <c:pt idx="191">
                        <c:v>17.396665495611181</c:v>
                      </c:pt>
                      <c:pt idx="192">
                        <c:v>17.365538325189551</c:v>
                      </c:pt>
                      <c:pt idx="193">
                        <c:v>17.332494600246253</c:v>
                      </c:pt>
                      <c:pt idx="194">
                        <c:v>17.235178977817217</c:v>
                      </c:pt>
                      <c:pt idx="195">
                        <c:v>17.15162106505932</c:v>
                      </c:pt>
                      <c:pt idx="196">
                        <c:v>17.137979216372887</c:v>
                      </c:pt>
                      <c:pt idx="197">
                        <c:v>16.972267646941223</c:v>
                      </c:pt>
                      <c:pt idx="198">
                        <c:v>16.73829865365353</c:v>
                      </c:pt>
                      <c:pt idx="199">
                        <c:v>16.701355504005701</c:v>
                      </c:pt>
                      <c:pt idx="200">
                        <c:v>16.370302150305307</c:v>
                      </c:pt>
                      <c:pt idx="201">
                        <c:v>16.194215363391844</c:v>
                      </c:pt>
                      <c:pt idx="202">
                        <c:v>16.145440895449809</c:v>
                      </c:pt>
                      <c:pt idx="203">
                        <c:v>16.096950978502836</c:v>
                      </c:pt>
                      <c:pt idx="204">
                        <c:v>16.020868123847468</c:v>
                      </c:pt>
                      <c:pt idx="205">
                        <c:v>16.001832340235627</c:v>
                      </c:pt>
                      <c:pt idx="206">
                        <c:v>15.893539870287626</c:v>
                      </c:pt>
                      <c:pt idx="207">
                        <c:v>15.882852371079299</c:v>
                      </c:pt>
                      <c:pt idx="208">
                        <c:v>15.873725354517612</c:v>
                      </c:pt>
                      <c:pt idx="209">
                        <c:v>15.647432517241377</c:v>
                      </c:pt>
                      <c:pt idx="210">
                        <c:v>15.512665778688524</c:v>
                      </c:pt>
                      <c:pt idx="211">
                        <c:v>15.341906881254667</c:v>
                      </c:pt>
                      <c:pt idx="212">
                        <c:v>15.223875414283111</c:v>
                      </c:pt>
                      <c:pt idx="213">
                        <c:v>15.072050440684873</c:v>
                      </c:pt>
                      <c:pt idx="214">
                        <c:v>14.971891009742041</c:v>
                      </c:pt>
                      <c:pt idx="215">
                        <c:v>14.890880486235595</c:v>
                      </c:pt>
                      <c:pt idx="216">
                        <c:v>14.827840309434421</c:v>
                      </c:pt>
                      <c:pt idx="217">
                        <c:v>14.815280722478494</c:v>
                      </c:pt>
                      <c:pt idx="218">
                        <c:v>14.801522195313524</c:v>
                      </c:pt>
                      <c:pt idx="219">
                        <c:v>14.512456989045081</c:v>
                      </c:pt>
                      <c:pt idx="220">
                        <c:v>14.495440658485641</c:v>
                      </c:pt>
                      <c:pt idx="221">
                        <c:v>14.387138716677832</c:v>
                      </c:pt>
                      <c:pt idx="222">
                        <c:v>14.379503806027822</c:v>
                      </c:pt>
                      <c:pt idx="223">
                        <c:v>14.37044890079688</c:v>
                      </c:pt>
                      <c:pt idx="224">
                        <c:v>14.169651576417849</c:v>
                      </c:pt>
                      <c:pt idx="225">
                        <c:v>13.94716761356565</c:v>
                      </c:pt>
                      <c:pt idx="226">
                        <c:v>13.887823265567766</c:v>
                      </c:pt>
                      <c:pt idx="227">
                        <c:v>13.796140322001035</c:v>
                      </c:pt>
                      <c:pt idx="228">
                        <c:v>13.663829799746917</c:v>
                      </c:pt>
                      <c:pt idx="229">
                        <c:v>13.621923040888889</c:v>
                      </c:pt>
                      <c:pt idx="230">
                        <c:v>13.560793424472818</c:v>
                      </c:pt>
                      <c:pt idx="231">
                        <c:v>13.542938583120547</c:v>
                      </c:pt>
                      <c:pt idx="232">
                        <c:v>13.495436859872614</c:v>
                      </c:pt>
                      <c:pt idx="233">
                        <c:v>13.395684855406104</c:v>
                      </c:pt>
                      <c:pt idx="234">
                        <c:v>13.323498031617776</c:v>
                      </c:pt>
                      <c:pt idx="235">
                        <c:v>13.294966989138395</c:v>
                      </c:pt>
                      <c:pt idx="236">
                        <c:v>13.061186261992621</c:v>
                      </c:pt>
                      <c:pt idx="237">
                        <c:v>13.031002387432675</c:v>
                      </c:pt>
                      <c:pt idx="238">
                        <c:v>13.028555959373341</c:v>
                      </c:pt>
                      <c:pt idx="239">
                        <c:v>12.859133259875261</c:v>
                      </c:pt>
                      <c:pt idx="240">
                        <c:v>12.758135089021616</c:v>
                      </c:pt>
                      <c:pt idx="241">
                        <c:v>12.656455840268457</c:v>
                      </c:pt>
                      <c:pt idx="242">
                        <c:v>12.410858774576273</c:v>
                      </c:pt>
                      <c:pt idx="243">
                        <c:v>12.35711018933177</c:v>
                      </c:pt>
                      <c:pt idx="244">
                        <c:v>12.316333366861031</c:v>
                      </c:pt>
                      <c:pt idx="245">
                        <c:v>12.264409867997426</c:v>
                      </c:pt>
                      <c:pt idx="246">
                        <c:v>12.131400944836432</c:v>
                      </c:pt>
                      <c:pt idx="247">
                        <c:v>11.928459702709183</c:v>
                      </c:pt>
                      <c:pt idx="248">
                        <c:v>11.928339633681553</c:v>
                      </c:pt>
                      <c:pt idx="249">
                        <c:v>11.922539008814104</c:v>
                      </c:pt>
                      <c:pt idx="250">
                        <c:v>11.891437254809484</c:v>
                      </c:pt>
                      <c:pt idx="251">
                        <c:v>11.771212168524871</c:v>
                      </c:pt>
                      <c:pt idx="252">
                        <c:v>11.540690589510694</c:v>
                      </c:pt>
                      <c:pt idx="253">
                        <c:v>11.265213872743548</c:v>
                      </c:pt>
                      <c:pt idx="254">
                        <c:v>11.226256804675323</c:v>
                      </c:pt>
                      <c:pt idx="255">
                        <c:v>11.226154991460925</c:v>
                      </c:pt>
                      <c:pt idx="256">
                        <c:v>11.211031199335812</c:v>
                      </c:pt>
                      <c:pt idx="257">
                        <c:v>10.810032538373051</c:v>
                      </c:pt>
                      <c:pt idx="258">
                        <c:v>10.774192744825406</c:v>
                      </c:pt>
                      <c:pt idx="259">
                        <c:v>10.742300082914571</c:v>
                      </c:pt>
                      <c:pt idx="260">
                        <c:v>10.653715888537908</c:v>
                      </c:pt>
                      <c:pt idx="261">
                        <c:v>10.421652287388259</c:v>
                      </c:pt>
                      <c:pt idx="262">
                        <c:v>10.226675715061729</c:v>
                      </c:pt>
                      <c:pt idx="263">
                        <c:v>10.140638242082533</c:v>
                      </c:pt>
                      <c:pt idx="264">
                        <c:v>10.130250212623414</c:v>
                      </c:pt>
                      <c:pt idx="265">
                        <c:v>10.122453800223632</c:v>
                      </c:pt>
                      <c:pt idx="266">
                        <c:v>10.008776233840535</c:v>
                      </c:pt>
                      <c:pt idx="267">
                        <c:v>9.9050666009298141</c:v>
                      </c:pt>
                      <c:pt idx="268">
                        <c:v>9.8295076219251349</c:v>
                      </c:pt>
                      <c:pt idx="269">
                        <c:v>9.7682429250323128</c:v>
                      </c:pt>
                      <c:pt idx="270">
                        <c:v>9.6856008176330413</c:v>
                      </c:pt>
                      <c:pt idx="271">
                        <c:v>9.6374847587915617</c:v>
                      </c:pt>
                      <c:pt idx="272">
                        <c:v>9.5762925617274313</c:v>
                      </c:pt>
                      <c:pt idx="273">
                        <c:v>9.4685726513581621</c:v>
                      </c:pt>
                      <c:pt idx="274">
                        <c:v>9.3577256515613101</c:v>
                      </c:pt>
                      <c:pt idx="275">
                        <c:v>9.2679489511777327</c:v>
                      </c:pt>
                      <c:pt idx="276">
                        <c:v>9.1561600639348644</c:v>
                      </c:pt>
                      <c:pt idx="277">
                        <c:v>9.1007652733151811</c:v>
                      </c:pt>
                      <c:pt idx="278">
                        <c:v>9.0367623512820519</c:v>
                      </c:pt>
                      <c:pt idx="279">
                        <c:v>8.9396804461643846</c:v>
                      </c:pt>
                      <c:pt idx="280">
                        <c:v>8.8868920295514506</c:v>
                      </c:pt>
                      <c:pt idx="281">
                        <c:v>8.819033194172933</c:v>
                      </c:pt>
                      <c:pt idx="282">
                        <c:v>8.7332177948717966</c:v>
                      </c:pt>
                      <c:pt idx="283">
                        <c:v>8.7150780076894918</c:v>
                      </c:pt>
                      <c:pt idx="284">
                        <c:v>8.6430656706152753</c:v>
                      </c:pt>
                      <c:pt idx="285">
                        <c:v>8.6312205347184854</c:v>
                      </c:pt>
                      <c:pt idx="286">
                        <c:v>8.4800390111473174</c:v>
                      </c:pt>
                      <c:pt idx="287">
                        <c:v>8.4101344009649246</c:v>
                      </c:pt>
                      <c:pt idx="288">
                        <c:v>8.3855418200734384</c:v>
                      </c:pt>
                      <c:pt idx="289">
                        <c:v>8.3636357101791923</c:v>
                      </c:pt>
                      <c:pt idx="290">
                        <c:v>8.085617010080048</c:v>
                      </c:pt>
                      <c:pt idx="291">
                        <c:v>7.9597980033102615</c:v>
                      </c:pt>
                      <c:pt idx="292">
                        <c:v>7.9270413062130167</c:v>
                      </c:pt>
                      <c:pt idx="293">
                        <c:v>7.8462981658972453</c:v>
                      </c:pt>
                      <c:pt idx="294">
                        <c:v>7.6510093688632184</c:v>
                      </c:pt>
                      <c:pt idx="295">
                        <c:v>7.550228852333805</c:v>
                      </c:pt>
                      <c:pt idx="296">
                        <c:v>7.4668960874069281</c:v>
                      </c:pt>
                      <c:pt idx="297">
                        <c:v>7.2729859352353774</c:v>
                      </c:pt>
                      <c:pt idx="298">
                        <c:v>7.1575745192148181</c:v>
                      </c:pt>
                      <c:pt idx="299">
                        <c:v>6.8743735825103238</c:v>
                      </c:pt>
                      <c:pt idx="300">
                        <c:v>6.825893136599424</c:v>
                      </c:pt>
                      <c:pt idx="301">
                        <c:v>6.8152959451925108</c:v>
                      </c:pt>
                      <c:pt idx="302">
                        <c:v>6.7548799146726868</c:v>
                      </c:pt>
                      <c:pt idx="303">
                        <c:v>6.6701228844492437</c:v>
                      </c:pt>
                      <c:pt idx="304">
                        <c:v>6.6524488865061038</c:v>
                      </c:pt>
                      <c:pt idx="305">
                        <c:v>6.6178591089678775</c:v>
                      </c:pt>
                      <c:pt idx="306">
                        <c:v>6.3799498081967227</c:v>
                      </c:pt>
                      <c:pt idx="307">
                        <c:v>5.877341950457093</c:v>
                      </c:pt>
                      <c:pt idx="308">
                        <c:v>5.875993046779878</c:v>
                      </c:pt>
                      <c:pt idx="309">
                        <c:v>5.8219726248088106</c:v>
                      </c:pt>
                      <c:pt idx="310">
                        <c:v>5.4609425698492462</c:v>
                      </c:pt>
                      <c:pt idx="311">
                        <c:v>5.2927841037283132</c:v>
                      </c:pt>
                      <c:pt idx="312">
                        <c:v>5.002636805074971</c:v>
                      </c:pt>
                      <c:pt idx="313">
                        <c:v>4.9718377831449123</c:v>
                      </c:pt>
                      <c:pt idx="314">
                        <c:v>4.8516513946259225</c:v>
                      </c:pt>
                      <c:pt idx="315">
                        <c:v>4.8285589051959894</c:v>
                      </c:pt>
                      <c:pt idx="316">
                        <c:v>4.5241216947093204</c:v>
                      </c:pt>
                      <c:pt idx="317">
                        <c:v>4.4669338881578948</c:v>
                      </c:pt>
                      <c:pt idx="318">
                        <c:v>4.3069910047377329</c:v>
                      </c:pt>
                      <c:pt idx="319">
                        <c:v>4.2649595593965142</c:v>
                      </c:pt>
                      <c:pt idx="320">
                        <c:v>4.2229556155429746</c:v>
                      </c:pt>
                      <c:pt idx="321">
                        <c:v>3.5213027107607955</c:v>
                      </c:pt>
                      <c:pt idx="322">
                        <c:v>3.0690274790672305</c:v>
                      </c:pt>
                    </c:numCache>
                  </c:numRef>
                </c:xVal>
                <c:yVal>
                  <c:numRef>
                    <c:extLst>
                      <c:ext uri="{02D57815-91ED-43cb-92C2-25804820EDAC}">
                        <c15:formulaRef>
                          <c15:sqref>'[1]MSOA all causes COVID deciles'!$BA$10</c15:sqref>
                        </c15:formulaRef>
                      </c:ext>
                    </c:extLst>
                    <c:numCache>
                      <c:formatCode>General</c:formatCode>
                      <c:ptCount val="1"/>
                      <c:pt idx="0">
                        <c:v>0</c:v>
                      </c:pt>
                    </c:numCache>
                  </c:numRef>
                </c:yVal>
                <c:smooth val="0"/>
                <c:extLst>
                  <c:ext xmlns:c16="http://schemas.microsoft.com/office/drawing/2014/chart" uri="{C3380CC4-5D6E-409C-BE32-E72D297353CC}">
                    <c16:uniqueId val="{00000002-6B6A-4238-BE5E-285865D27D67}"/>
                  </c:ext>
                </c:extLst>
              </c15:ser>
            </c15:filteredScatterSeries>
            <c15:filteredScatterSeries>
              <c15:ser>
                <c:idx val="2"/>
                <c:order val="2"/>
                <c:spPr>
                  <a:ln w="25400" cap="rnd">
                    <a:noFill/>
                    <a:round/>
                  </a:ln>
                  <a:effectLst/>
                </c:spPr>
                <c:marker>
                  <c:symbol val="circle"/>
                  <c:size val="5"/>
                  <c:spPr>
                    <a:solidFill>
                      <a:schemeClr val="accent3"/>
                    </a:solidFill>
                    <a:ln w="9525">
                      <a:solidFill>
                        <a:schemeClr val="accent3"/>
                      </a:solidFill>
                    </a:ln>
                    <a:effectLst/>
                  </c:spPr>
                </c:marker>
                <c:xVal>
                  <c:numRef>
                    <c:extLst xmlns:c15="http://schemas.microsoft.com/office/drawing/2012/chart">
                      <c:ext xmlns:c15="http://schemas.microsoft.com/office/drawing/2012/chart" uri="{02D57815-91ED-43cb-92C2-25804820EDAC}">
                        <c15:formulaRef>
                          <c15:sqref>'[1]MSOA all causes COVID deciles'!$CB$7:$CB$329</c15:sqref>
                        </c15:formulaRef>
                      </c:ext>
                    </c:extLst>
                    <c:numCache>
                      <c:formatCode>General</c:formatCode>
                      <c:ptCount val="323"/>
                      <c:pt idx="0">
                        <c:v>75.836221068896151</c:v>
                      </c:pt>
                      <c:pt idx="1">
                        <c:v>74.337700702209702</c:v>
                      </c:pt>
                      <c:pt idx="2">
                        <c:v>73.587800382545453</c:v>
                      </c:pt>
                      <c:pt idx="3">
                        <c:v>73.180206166166883</c:v>
                      </c:pt>
                      <c:pt idx="4">
                        <c:v>69.267098451608334</c:v>
                      </c:pt>
                      <c:pt idx="5">
                        <c:v>69.184896282118061</c:v>
                      </c:pt>
                      <c:pt idx="6">
                        <c:v>68.93278978748161</c:v>
                      </c:pt>
                      <c:pt idx="7">
                        <c:v>68.567506368742016</c:v>
                      </c:pt>
                      <c:pt idx="8">
                        <c:v>68.485856052910052</c:v>
                      </c:pt>
                      <c:pt idx="9">
                        <c:v>68.327039846805661</c:v>
                      </c:pt>
                      <c:pt idx="10">
                        <c:v>67.582495383428338</c:v>
                      </c:pt>
                      <c:pt idx="11">
                        <c:v>66.340846810944527</c:v>
                      </c:pt>
                      <c:pt idx="12">
                        <c:v>64.930631978011164</c:v>
                      </c:pt>
                      <c:pt idx="13">
                        <c:v>64.437259917017883</c:v>
                      </c:pt>
                      <c:pt idx="14">
                        <c:v>64.287325883113922</c:v>
                      </c:pt>
                      <c:pt idx="15">
                        <c:v>62.756979194458964</c:v>
                      </c:pt>
                      <c:pt idx="16">
                        <c:v>62.287861211475054</c:v>
                      </c:pt>
                      <c:pt idx="17">
                        <c:v>62.222148673476887</c:v>
                      </c:pt>
                      <c:pt idx="18">
                        <c:v>61.159599190012187</c:v>
                      </c:pt>
                      <c:pt idx="19">
                        <c:v>60.651983314066058</c:v>
                      </c:pt>
                      <c:pt idx="20">
                        <c:v>60.631716862303655</c:v>
                      </c:pt>
                      <c:pt idx="21">
                        <c:v>60.607371577181894</c:v>
                      </c:pt>
                      <c:pt idx="22">
                        <c:v>60.534071932057522</c:v>
                      </c:pt>
                      <c:pt idx="23">
                        <c:v>60.207894762199516</c:v>
                      </c:pt>
                      <c:pt idx="24">
                        <c:v>60.14431975934481</c:v>
                      </c:pt>
                      <c:pt idx="25">
                        <c:v>59.466701410425401</c:v>
                      </c:pt>
                      <c:pt idx="26">
                        <c:v>59.096076517726345</c:v>
                      </c:pt>
                      <c:pt idx="27">
                        <c:v>59.003360078388496</c:v>
                      </c:pt>
                      <c:pt idx="28">
                        <c:v>58.049196076536525</c:v>
                      </c:pt>
                      <c:pt idx="29">
                        <c:v>57.455572713526045</c:v>
                      </c:pt>
                      <c:pt idx="30">
                        <c:v>57.371356357554603</c:v>
                      </c:pt>
                      <c:pt idx="31">
                        <c:v>56.949073928076253</c:v>
                      </c:pt>
                      <c:pt idx="32">
                        <c:v>56.388760760295803</c:v>
                      </c:pt>
                      <c:pt idx="33">
                        <c:v>56.198309841346145</c:v>
                      </c:pt>
                      <c:pt idx="34">
                        <c:v>55.149218905774596</c:v>
                      </c:pt>
                      <c:pt idx="35">
                        <c:v>54.770519964994953</c:v>
                      </c:pt>
                      <c:pt idx="36">
                        <c:v>54.642309133084737</c:v>
                      </c:pt>
                      <c:pt idx="37">
                        <c:v>54.138896567294651</c:v>
                      </c:pt>
                      <c:pt idx="38">
                        <c:v>54.075216050462835</c:v>
                      </c:pt>
                      <c:pt idx="39">
                        <c:v>53.877557250187557</c:v>
                      </c:pt>
                      <c:pt idx="40">
                        <c:v>53.769867869474147</c:v>
                      </c:pt>
                      <c:pt idx="41">
                        <c:v>53.711971781572487</c:v>
                      </c:pt>
                      <c:pt idx="42">
                        <c:v>53.674867838699846</c:v>
                      </c:pt>
                      <c:pt idx="43">
                        <c:v>53.162750270985399</c:v>
                      </c:pt>
                      <c:pt idx="44">
                        <c:v>52.886724446368547</c:v>
                      </c:pt>
                      <c:pt idx="45">
                        <c:v>52.699561175611052</c:v>
                      </c:pt>
                      <c:pt idx="46">
                        <c:v>52.527116426569727</c:v>
                      </c:pt>
                      <c:pt idx="47">
                        <c:v>52.502289154841662</c:v>
                      </c:pt>
                      <c:pt idx="48">
                        <c:v>52.22475343824599</c:v>
                      </c:pt>
                      <c:pt idx="49">
                        <c:v>52.208919223244159</c:v>
                      </c:pt>
                      <c:pt idx="50">
                        <c:v>51.627044493155097</c:v>
                      </c:pt>
                      <c:pt idx="51">
                        <c:v>51.536069582694843</c:v>
                      </c:pt>
                      <c:pt idx="52">
                        <c:v>51.030246243337935</c:v>
                      </c:pt>
                      <c:pt idx="53">
                        <c:v>50.534058199269822</c:v>
                      </c:pt>
                      <c:pt idx="54">
                        <c:v>49.752866908045974</c:v>
                      </c:pt>
                      <c:pt idx="55">
                        <c:v>49.45888921813625</c:v>
                      </c:pt>
                      <c:pt idx="56">
                        <c:v>48.96726066127485</c:v>
                      </c:pt>
                      <c:pt idx="57">
                        <c:v>48.566263077749092</c:v>
                      </c:pt>
                      <c:pt idx="58">
                        <c:v>48.234651045301291</c:v>
                      </c:pt>
                      <c:pt idx="59">
                        <c:v>47.682473681321582</c:v>
                      </c:pt>
                      <c:pt idx="60">
                        <c:v>47.259851353039139</c:v>
                      </c:pt>
                      <c:pt idx="61">
                        <c:v>47.224369632270871</c:v>
                      </c:pt>
                      <c:pt idx="62">
                        <c:v>47.129535784329562</c:v>
                      </c:pt>
                      <c:pt idx="63">
                        <c:v>46.950707262084833</c:v>
                      </c:pt>
                      <c:pt idx="64">
                        <c:v>46.795703624673877</c:v>
                      </c:pt>
                      <c:pt idx="65">
                        <c:v>46.172573357385872</c:v>
                      </c:pt>
                      <c:pt idx="66">
                        <c:v>45.986109182235417</c:v>
                      </c:pt>
                      <c:pt idx="67">
                        <c:v>45.521718762023831</c:v>
                      </c:pt>
                      <c:pt idx="68">
                        <c:v>45.440720580660376</c:v>
                      </c:pt>
                      <c:pt idx="69">
                        <c:v>45.152877741672825</c:v>
                      </c:pt>
                      <c:pt idx="70">
                        <c:v>45.008514735879288</c:v>
                      </c:pt>
                      <c:pt idx="71">
                        <c:v>44.94556543236321</c:v>
                      </c:pt>
                      <c:pt idx="72">
                        <c:v>43.653861538949904</c:v>
                      </c:pt>
                      <c:pt idx="73">
                        <c:v>42.793829515650742</c:v>
                      </c:pt>
                      <c:pt idx="74">
                        <c:v>42.10881209370784</c:v>
                      </c:pt>
                      <c:pt idx="75">
                        <c:v>42.039651005315221</c:v>
                      </c:pt>
                      <c:pt idx="76">
                        <c:v>41.921963549744397</c:v>
                      </c:pt>
                      <c:pt idx="77">
                        <c:v>41.560041714246118</c:v>
                      </c:pt>
                      <c:pt idx="78">
                        <c:v>41.376037719829711</c:v>
                      </c:pt>
                      <c:pt idx="79">
                        <c:v>41.32746662630953</c:v>
                      </c:pt>
                      <c:pt idx="80">
                        <c:v>41.282682120421754</c:v>
                      </c:pt>
                      <c:pt idx="81">
                        <c:v>41.034505023222827</c:v>
                      </c:pt>
                      <c:pt idx="82">
                        <c:v>40.840780231329695</c:v>
                      </c:pt>
                      <c:pt idx="83">
                        <c:v>40.457721329069138</c:v>
                      </c:pt>
                      <c:pt idx="84">
                        <c:v>40.221563582648876</c:v>
                      </c:pt>
                      <c:pt idx="85">
                        <c:v>40.11922701659752</c:v>
                      </c:pt>
                      <c:pt idx="86">
                        <c:v>39.61231621827217</c:v>
                      </c:pt>
                      <c:pt idx="87">
                        <c:v>39.399782310381354</c:v>
                      </c:pt>
                      <c:pt idx="88">
                        <c:v>38.293575330967002</c:v>
                      </c:pt>
                      <c:pt idx="89">
                        <c:v>38.254543068115019</c:v>
                      </c:pt>
                      <c:pt idx="90">
                        <c:v>38.106907030758322</c:v>
                      </c:pt>
                      <c:pt idx="91">
                        <c:v>37.948271920869274</c:v>
                      </c:pt>
                      <c:pt idx="92">
                        <c:v>36.931536669032255</c:v>
                      </c:pt>
                      <c:pt idx="93">
                        <c:v>36.835252725815131</c:v>
                      </c:pt>
                      <c:pt idx="94">
                        <c:v>36.36249758726813</c:v>
                      </c:pt>
                      <c:pt idx="95">
                        <c:v>35.91887588701816</c:v>
                      </c:pt>
                      <c:pt idx="96">
                        <c:v>35.854121810914378</c:v>
                      </c:pt>
                      <c:pt idx="97">
                        <c:v>35.292769620710601</c:v>
                      </c:pt>
                      <c:pt idx="98">
                        <c:v>35.280185942653681</c:v>
                      </c:pt>
                      <c:pt idx="99">
                        <c:v>35.152574053436886</c:v>
                      </c:pt>
                      <c:pt idx="100">
                        <c:v>35.039926034042558</c:v>
                      </c:pt>
                      <c:pt idx="101">
                        <c:v>35.028927435779821</c:v>
                      </c:pt>
                      <c:pt idx="102">
                        <c:v>34.970958455785883</c:v>
                      </c:pt>
                      <c:pt idx="103">
                        <c:v>34.38755836777505</c:v>
                      </c:pt>
                      <c:pt idx="104">
                        <c:v>34.101681399689262</c:v>
                      </c:pt>
                      <c:pt idx="105">
                        <c:v>33.768788607227812</c:v>
                      </c:pt>
                      <c:pt idx="106">
                        <c:v>33.320870810213421</c:v>
                      </c:pt>
                      <c:pt idx="107">
                        <c:v>33.302123778789436</c:v>
                      </c:pt>
                      <c:pt idx="108">
                        <c:v>32.951204135615683</c:v>
                      </c:pt>
                      <c:pt idx="109">
                        <c:v>32.893274599775239</c:v>
                      </c:pt>
                      <c:pt idx="110">
                        <c:v>32.789005383101852</c:v>
                      </c:pt>
                      <c:pt idx="111">
                        <c:v>32.78295596168158</c:v>
                      </c:pt>
                      <c:pt idx="112">
                        <c:v>32.766412975200303</c:v>
                      </c:pt>
                      <c:pt idx="113">
                        <c:v>32.607877611428577</c:v>
                      </c:pt>
                      <c:pt idx="114">
                        <c:v>32.288882239991707</c:v>
                      </c:pt>
                      <c:pt idx="115">
                        <c:v>32.164407634188777</c:v>
                      </c:pt>
                      <c:pt idx="116">
                        <c:v>32.144146718854628</c:v>
                      </c:pt>
                      <c:pt idx="117">
                        <c:v>31.572201774413976</c:v>
                      </c:pt>
                      <c:pt idx="118">
                        <c:v>31.425457717253575</c:v>
                      </c:pt>
                      <c:pt idx="119">
                        <c:v>30.875771312570784</c:v>
                      </c:pt>
                      <c:pt idx="120">
                        <c:v>30.674874541607497</c:v>
                      </c:pt>
                      <c:pt idx="121">
                        <c:v>30.379244772104606</c:v>
                      </c:pt>
                      <c:pt idx="122">
                        <c:v>30.296072706418975</c:v>
                      </c:pt>
                      <c:pt idx="123">
                        <c:v>30.21987707059618</c:v>
                      </c:pt>
                      <c:pt idx="124">
                        <c:v>29.815624935109181</c:v>
                      </c:pt>
                      <c:pt idx="125">
                        <c:v>29.375722568370165</c:v>
                      </c:pt>
                      <c:pt idx="126">
                        <c:v>29.241501165635682</c:v>
                      </c:pt>
                      <c:pt idx="127">
                        <c:v>29.169057785282135</c:v>
                      </c:pt>
                      <c:pt idx="128">
                        <c:v>29.119817043170659</c:v>
                      </c:pt>
                      <c:pt idx="129">
                        <c:v>29.078474142082268</c:v>
                      </c:pt>
                      <c:pt idx="130">
                        <c:v>28.819422217899792</c:v>
                      </c:pt>
                      <c:pt idx="131">
                        <c:v>28.704697163367609</c:v>
                      </c:pt>
                      <c:pt idx="132">
                        <c:v>28.481675446246744</c:v>
                      </c:pt>
                      <c:pt idx="133">
                        <c:v>28.382312135760106</c:v>
                      </c:pt>
                      <c:pt idx="134">
                        <c:v>28.296158830849983</c:v>
                      </c:pt>
                      <c:pt idx="135">
                        <c:v>28.164680406537421</c:v>
                      </c:pt>
                      <c:pt idx="136">
                        <c:v>27.957759782774307</c:v>
                      </c:pt>
                      <c:pt idx="137">
                        <c:v>27.663859338647139</c:v>
                      </c:pt>
                      <c:pt idx="138">
                        <c:v>27.522340712626995</c:v>
                      </c:pt>
                      <c:pt idx="139">
                        <c:v>27.357204433474809</c:v>
                      </c:pt>
                      <c:pt idx="140">
                        <c:v>27.317709953589418</c:v>
                      </c:pt>
                      <c:pt idx="141">
                        <c:v>27.138784981231023</c:v>
                      </c:pt>
                      <c:pt idx="142">
                        <c:v>26.959424609792492</c:v>
                      </c:pt>
                      <c:pt idx="143">
                        <c:v>26.89300259246362</c:v>
                      </c:pt>
                      <c:pt idx="144">
                        <c:v>26.862810137637638</c:v>
                      </c:pt>
                      <c:pt idx="145">
                        <c:v>26.831772648092969</c:v>
                      </c:pt>
                      <c:pt idx="146">
                        <c:v>26.655817090729006</c:v>
                      </c:pt>
                      <c:pt idx="147">
                        <c:v>25.6592156570632</c:v>
                      </c:pt>
                      <c:pt idx="148">
                        <c:v>25.496560022016965</c:v>
                      </c:pt>
                      <c:pt idx="149">
                        <c:v>25.452872666022419</c:v>
                      </c:pt>
                      <c:pt idx="150">
                        <c:v>25.4517164725481</c:v>
                      </c:pt>
                      <c:pt idx="151">
                        <c:v>24.479106098587359</c:v>
                      </c:pt>
                      <c:pt idx="152">
                        <c:v>24.361733976997865</c:v>
                      </c:pt>
                      <c:pt idx="153">
                        <c:v>24.357543492906515</c:v>
                      </c:pt>
                      <c:pt idx="154">
                        <c:v>24.192739988522245</c:v>
                      </c:pt>
                      <c:pt idx="155">
                        <c:v>24.14934341562639</c:v>
                      </c:pt>
                      <c:pt idx="156">
                        <c:v>23.861747518037891</c:v>
                      </c:pt>
                      <c:pt idx="157">
                        <c:v>23.564671757812498</c:v>
                      </c:pt>
                      <c:pt idx="158">
                        <c:v>23.532632894670254</c:v>
                      </c:pt>
                      <c:pt idx="159">
                        <c:v>23.474654118241531</c:v>
                      </c:pt>
                      <c:pt idx="160">
                        <c:v>23.429881365936609</c:v>
                      </c:pt>
                      <c:pt idx="161">
                        <c:v>22.729684775947067</c:v>
                      </c:pt>
                      <c:pt idx="162">
                        <c:v>22.689399035211263</c:v>
                      </c:pt>
                      <c:pt idx="163">
                        <c:v>22.407776075462266</c:v>
                      </c:pt>
                      <c:pt idx="164">
                        <c:v>22.17650866533149</c:v>
                      </c:pt>
                      <c:pt idx="165">
                        <c:v>22.11287606832008</c:v>
                      </c:pt>
                      <c:pt idx="166">
                        <c:v>21.839129328997291</c:v>
                      </c:pt>
                      <c:pt idx="167">
                        <c:v>21.455029622079504</c:v>
                      </c:pt>
                      <c:pt idx="168">
                        <c:v>21.399905252567816</c:v>
                      </c:pt>
                      <c:pt idx="169">
                        <c:v>21.363340233288774</c:v>
                      </c:pt>
                      <c:pt idx="170">
                        <c:v>21.032231659349591</c:v>
                      </c:pt>
                      <c:pt idx="171">
                        <c:v>20.932670016902033</c:v>
                      </c:pt>
                      <c:pt idx="172">
                        <c:v>20.778607752963193</c:v>
                      </c:pt>
                      <c:pt idx="173">
                        <c:v>20.698669910002906</c:v>
                      </c:pt>
                      <c:pt idx="174">
                        <c:v>20.495691694840367</c:v>
                      </c:pt>
                      <c:pt idx="175">
                        <c:v>20.361137417271323</c:v>
                      </c:pt>
                      <c:pt idx="176">
                        <c:v>20.30091269187167</c:v>
                      </c:pt>
                      <c:pt idx="177">
                        <c:v>19.77044505650289</c:v>
                      </c:pt>
                      <c:pt idx="178">
                        <c:v>19.688414858108107</c:v>
                      </c:pt>
                      <c:pt idx="179">
                        <c:v>19.64942745554859</c:v>
                      </c:pt>
                      <c:pt idx="180">
                        <c:v>19.506268575878593</c:v>
                      </c:pt>
                      <c:pt idx="181">
                        <c:v>19.157345720201238</c:v>
                      </c:pt>
                      <c:pt idx="182">
                        <c:v>19.137573246448166</c:v>
                      </c:pt>
                      <c:pt idx="183">
                        <c:v>19.037315235451505</c:v>
                      </c:pt>
                      <c:pt idx="184">
                        <c:v>19.030394694667432</c:v>
                      </c:pt>
                      <c:pt idx="185">
                        <c:v>18.902863500429596</c:v>
                      </c:pt>
                      <c:pt idx="186">
                        <c:v>18.56477421023871</c:v>
                      </c:pt>
                      <c:pt idx="187">
                        <c:v>17.635341276344086</c:v>
                      </c:pt>
                      <c:pt idx="188">
                        <c:v>17.498934191538911</c:v>
                      </c:pt>
                      <c:pt idx="189">
                        <c:v>17.445755387498252</c:v>
                      </c:pt>
                      <c:pt idx="190">
                        <c:v>17.431806563022743</c:v>
                      </c:pt>
                      <c:pt idx="191">
                        <c:v>17.396665495611181</c:v>
                      </c:pt>
                      <c:pt idx="192">
                        <c:v>17.365538325189551</c:v>
                      </c:pt>
                      <c:pt idx="193">
                        <c:v>17.332494600246253</c:v>
                      </c:pt>
                      <c:pt idx="194">
                        <c:v>17.235178977817217</c:v>
                      </c:pt>
                      <c:pt idx="195">
                        <c:v>17.15162106505932</c:v>
                      </c:pt>
                      <c:pt idx="196">
                        <c:v>17.137979216372887</c:v>
                      </c:pt>
                      <c:pt idx="197">
                        <c:v>16.972267646941223</c:v>
                      </c:pt>
                      <c:pt idx="198">
                        <c:v>16.73829865365353</c:v>
                      </c:pt>
                      <c:pt idx="199">
                        <c:v>16.701355504005701</c:v>
                      </c:pt>
                      <c:pt idx="200">
                        <c:v>16.370302150305307</c:v>
                      </c:pt>
                      <c:pt idx="201">
                        <c:v>16.194215363391844</c:v>
                      </c:pt>
                      <c:pt idx="202">
                        <c:v>16.145440895449809</c:v>
                      </c:pt>
                      <c:pt idx="203">
                        <c:v>16.096950978502836</c:v>
                      </c:pt>
                      <c:pt idx="204">
                        <c:v>16.020868123847468</c:v>
                      </c:pt>
                      <c:pt idx="205">
                        <c:v>16.001832340235627</c:v>
                      </c:pt>
                      <c:pt idx="206">
                        <c:v>15.893539870287626</c:v>
                      </c:pt>
                      <c:pt idx="207">
                        <c:v>15.882852371079299</c:v>
                      </c:pt>
                      <c:pt idx="208">
                        <c:v>15.873725354517612</c:v>
                      </c:pt>
                      <c:pt idx="209">
                        <c:v>15.647432517241377</c:v>
                      </c:pt>
                      <c:pt idx="210">
                        <c:v>15.512665778688524</c:v>
                      </c:pt>
                      <c:pt idx="211">
                        <c:v>15.341906881254667</c:v>
                      </c:pt>
                      <c:pt idx="212">
                        <c:v>15.223875414283111</c:v>
                      </c:pt>
                      <c:pt idx="213">
                        <c:v>15.072050440684873</c:v>
                      </c:pt>
                      <c:pt idx="214">
                        <c:v>14.971891009742041</c:v>
                      </c:pt>
                      <c:pt idx="215">
                        <c:v>14.890880486235595</c:v>
                      </c:pt>
                      <c:pt idx="216">
                        <c:v>14.827840309434421</c:v>
                      </c:pt>
                      <c:pt idx="217">
                        <c:v>14.815280722478494</c:v>
                      </c:pt>
                      <c:pt idx="218">
                        <c:v>14.801522195313524</c:v>
                      </c:pt>
                      <c:pt idx="219">
                        <c:v>14.512456989045081</c:v>
                      </c:pt>
                      <c:pt idx="220">
                        <c:v>14.495440658485641</c:v>
                      </c:pt>
                      <c:pt idx="221">
                        <c:v>14.387138716677832</c:v>
                      </c:pt>
                      <c:pt idx="222">
                        <c:v>14.379503806027822</c:v>
                      </c:pt>
                      <c:pt idx="223">
                        <c:v>14.37044890079688</c:v>
                      </c:pt>
                      <c:pt idx="224">
                        <c:v>14.169651576417849</c:v>
                      </c:pt>
                      <c:pt idx="225">
                        <c:v>13.94716761356565</c:v>
                      </c:pt>
                      <c:pt idx="226">
                        <c:v>13.887823265567766</c:v>
                      </c:pt>
                      <c:pt idx="227">
                        <c:v>13.796140322001035</c:v>
                      </c:pt>
                      <c:pt idx="228">
                        <c:v>13.663829799746917</c:v>
                      </c:pt>
                      <c:pt idx="229">
                        <c:v>13.621923040888889</c:v>
                      </c:pt>
                      <c:pt idx="230">
                        <c:v>13.560793424472818</c:v>
                      </c:pt>
                      <c:pt idx="231">
                        <c:v>13.542938583120547</c:v>
                      </c:pt>
                      <c:pt idx="232">
                        <c:v>13.495436859872614</c:v>
                      </c:pt>
                      <c:pt idx="233">
                        <c:v>13.395684855406104</c:v>
                      </c:pt>
                      <c:pt idx="234">
                        <c:v>13.323498031617776</c:v>
                      </c:pt>
                      <c:pt idx="235">
                        <c:v>13.294966989138395</c:v>
                      </c:pt>
                      <c:pt idx="236">
                        <c:v>13.061186261992621</c:v>
                      </c:pt>
                      <c:pt idx="237">
                        <c:v>13.031002387432675</c:v>
                      </c:pt>
                      <c:pt idx="238">
                        <c:v>13.028555959373341</c:v>
                      </c:pt>
                      <c:pt idx="239">
                        <c:v>12.859133259875261</c:v>
                      </c:pt>
                      <c:pt idx="240">
                        <c:v>12.758135089021616</c:v>
                      </c:pt>
                      <c:pt idx="241">
                        <c:v>12.656455840268457</c:v>
                      </c:pt>
                      <c:pt idx="242">
                        <c:v>12.410858774576273</c:v>
                      </c:pt>
                      <c:pt idx="243">
                        <c:v>12.35711018933177</c:v>
                      </c:pt>
                      <c:pt idx="244">
                        <c:v>12.316333366861031</c:v>
                      </c:pt>
                      <c:pt idx="245">
                        <c:v>12.264409867997426</c:v>
                      </c:pt>
                      <c:pt idx="246">
                        <c:v>12.131400944836432</c:v>
                      </c:pt>
                      <c:pt idx="247">
                        <c:v>11.928459702709183</c:v>
                      </c:pt>
                      <c:pt idx="248">
                        <c:v>11.928339633681553</c:v>
                      </c:pt>
                      <c:pt idx="249">
                        <c:v>11.922539008814104</c:v>
                      </c:pt>
                      <c:pt idx="250">
                        <c:v>11.891437254809484</c:v>
                      </c:pt>
                      <c:pt idx="251">
                        <c:v>11.771212168524871</c:v>
                      </c:pt>
                      <c:pt idx="252">
                        <c:v>11.540690589510694</c:v>
                      </c:pt>
                      <c:pt idx="253">
                        <c:v>11.265213872743548</c:v>
                      </c:pt>
                      <c:pt idx="254">
                        <c:v>11.226256804675323</c:v>
                      </c:pt>
                      <c:pt idx="255">
                        <c:v>11.226154991460925</c:v>
                      </c:pt>
                      <c:pt idx="256">
                        <c:v>11.211031199335812</c:v>
                      </c:pt>
                      <c:pt idx="257">
                        <c:v>10.810032538373051</c:v>
                      </c:pt>
                      <c:pt idx="258">
                        <c:v>10.774192744825406</c:v>
                      </c:pt>
                      <c:pt idx="259">
                        <c:v>10.742300082914571</c:v>
                      </c:pt>
                      <c:pt idx="260">
                        <c:v>10.653715888537908</c:v>
                      </c:pt>
                      <c:pt idx="261">
                        <c:v>10.421652287388259</c:v>
                      </c:pt>
                      <c:pt idx="262">
                        <c:v>10.226675715061729</c:v>
                      </c:pt>
                      <c:pt idx="263">
                        <c:v>10.140638242082533</c:v>
                      </c:pt>
                      <c:pt idx="264">
                        <c:v>10.130250212623414</c:v>
                      </c:pt>
                      <c:pt idx="265">
                        <c:v>10.122453800223632</c:v>
                      </c:pt>
                      <c:pt idx="266">
                        <c:v>10.008776233840535</c:v>
                      </c:pt>
                      <c:pt idx="267">
                        <c:v>9.9050666009298141</c:v>
                      </c:pt>
                      <c:pt idx="268">
                        <c:v>9.8295076219251349</c:v>
                      </c:pt>
                      <c:pt idx="269">
                        <c:v>9.7682429250323128</c:v>
                      </c:pt>
                      <c:pt idx="270">
                        <c:v>9.6856008176330413</c:v>
                      </c:pt>
                      <c:pt idx="271">
                        <c:v>9.6374847587915617</c:v>
                      </c:pt>
                      <c:pt idx="272">
                        <c:v>9.5762925617274313</c:v>
                      </c:pt>
                      <c:pt idx="273">
                        <c:v>9.4685726513581621</c:v>
                      </c:pt>
                      <c:pt idx="274">
                        <c:v>9.3577256515613101</c:v>
                      </c:pt>
                      <c:pt idx="275">
                        <c:v>9.2679489511777327</c:v>
                      </c:pt>
                      <c:pt idx="276">
                        <c:v>9.1561600639348644</c:v>
                      </c:pt>
                      <c:pt idx="277">
                        <c:v>9.1007652733151811</c:v>
                      </c:pt>
                      <c:pt idx="278">
                        <c:v>9.0367623512820519</c:v>
                      </c:pt>
                      <c:pt idx="279">
                        <c:v>8.9396804461643846</c:v>
                      </c:pt>
                      <c:pt idx="280">
                        <c:v>8.8868920295514506</c:v>
                      </c:pt>
                      <c:pt idx="281">
                        <c:v>8.819033194172933</c:v>
                      </c:pt>
                      <c:pt idx="282">
                        <c:v>8.7332177948717966</c:v>
                      </c:pt>
                      <c:pt idx="283">
                        <c:v>8.7150780076894918</c:v>
                      </c:pt>
                      <c:pt idx="284">
                        <c:v>8.6430656706152753</c:v>
                      </c:pt>
                      <c:pt idx="285">
                        <c:v>8.6312205347184854</c:v>
                      </c:pt>
                      <c:pt idx="286">
                        <c:v>8.4800390111473174</c:v>
                      </c:pt>
                      <c:pt idx="287">
                        <c:v>8.4101344009649246</c:v>
                      </c:pt>
                      <c:pt idx="288">
                        <c:v>8.3855418200734384</c:v>
                      </c:pt>
                      <c:pt idx="289">
                        <c:v>8.3636357101791923</c:v>
                      </c:pt>
                      <c:pt idx="290">
                        <c:v>8.085617010080048</c:v>
                      </c:pt>
                      <c:pt idx="291">
                        <c:v>7.9597980033102615</c:v>
                      </c:pt>
                      <c:pt idx="292">
                        <c:v>7.9270413062130167</c:v>
                      </c:pt>
                      <c:pt idx="293">
                        <c:v>7.8462981658972453</c:v>
                      </c:pt>
                      <c:pt idx="294">
                        <c:v>7.6510093688632184</c:v>
                      </c:pt>
                      <c:pt idx="295">
                        <c:v>7.550228852333805</c:v>
                      </c:pt>
                      <c:pt idx="296">
                        <c:v>7.4668960874069281</c:v>
                      </c:pt>
                      <c:pt idx="297">
                        <c:v>7.2729859352353774</c:v>
                      </c:pt>
                      <c:pt idx="298">
                        <c:v>7.1575745192148181</c:v>
                      </c:pt>
                      <c:pt idx="299">
                        <c:v>6.8743735825103238</c:v>
                      </c:pt>
                      <c:pt idx="300">
                        <c:v>6.825893136599424</c:v>
                      </c:pt>
                      <c:pt idx="301">
                        <c:v>6.8152959451925108</c:v>
                      </c:pt>
                      <c:pt idx="302">
                        <c:v>6.7548799146726868</c:v>
                      </c:pt>
                      <c:pt idx="303">
                        <c:v>6.6701228844492437</c:v>
                      </c:pt>
                      <c:pt idx="304">
                        <c:v>6.6524488865061038</c:v>
                      </c:pt>
                      <c:pt idx="305">
                        <c:v>6.6178591089678775</c:v>
                      </c:pt>
                      <c:pt idx="306">
                        <c:v>6.3799498081967227</c:v>
                      </c:pt>
                      <c:pt idx="307">
                        <c:v>5.877341950457093</c:v>
                      </c:pt>
                      <c:pt idx="308">
                        <c:v>5.875993046779878</c:v>
                      </c:pt>
                      <c:pt idx="309">
                        <c:v>5.8219726248088106</c:v>
                      </c:pt>
                      <c:pt idx="310">
                        <c:v>5.4609425698492462</c:v>
                      </c:pt>
                      <c:pt idx="311">
                        <c:v>5.2927841037283132</c:v>
                      </c:pt>
                      <c:pt idx="312">
                        <c:v>5.002636805074971</c:v>
                      </c:pt>
                      <c:pt idx="313">
                        <c:v>4.9718377831449123</c:v>
                      </c:pt>
                      <c:pt idx="314">
                        <c:v>4.8516513946259225</c:v>
                      </c:pt>
                      <c:pt idx="315">
                        <c:v>4.8285589051959894</c:v>
                      </c:pt>
                      <c:pt idx="316">
                        <c:v>4.5241216947093204</c:v>
                      </c:pt>
                      <c:pt idx="317">
                        <c:v>4.4669338881578948</c:v>
                      </c:pt>
                      <c:pt idx="318">
                        <c:v>4.3069910047377329</c:v>
                      </c:pt>
                      <c:pt idx="319">
                        <c:v>4.2649595593965142</c:v>
                      </c:pt>
                      <c:pt idx="320">
                        <c:v>4.2229556155429746</c:v>
                      </c:pt>
                      <c:pt idx="321">
                        <c:v>3.5213027107607955</c:v>
                      </c:pt>
                      <c:pt idx="322">
                        <c:v>3.0690274790672305</c:v>
                      </c:pt>
                    </c:numCache>
                  </c:numRef>
                </c:xVal>
                <c:yVal>
                  <c:numRef>
                    <c:extLst xmlns:c15="http://schemas.microsoft.com/office/drawing/2012/chart">
                      <c:ext xmlns:c15="http://schemas.microsoft.com/office/drawing/2012/chart" uri="{02D57815-91ED-43cb-92C2-25804820EDAC}">
                        <c15:formulaRef>
                          <c15:sqref>'[1]MSOA all causes COVID deciles'!$BA$10</c15:sqref>
                        </c15:formulaRef>
                      </c:ext>
                    </c:extLst>
                    <c:numCache>
                      <c:formatCode>General</c:formatCode>
                      <c:ptCount val="1"/>
                      <c:pt idx="0">
                        <c:v>0</c:v>
                      </c:pt>
                    </c:numCache>
                  </c:numRef>
                </c:yVal>
                <c:smooth val="0"/>
                <c:extLst xmlns:c15="http://schemas.microsoft.com/office/drawing/2012/chart">
                  <c:ext xmlns:c16="http://schemas.microsoft.com/office/drawing/2014/chart" uri="{C3380CC4-5D6E-409C-BE32-E72D297353CC}">
                    <c16:uniqueId val="{00000003-6B6A-4238-BE5E-285865D27D67}"/>
                  </c:ext>
                </c:extLst>
              </c15:ser>
            </c15:filteredScatterSeries>
          </c:ext>
        </c:extLst>
      </c:scatterChart>
      <c:valAx>
        <c:axId val="2009163423"/>
        <c:scaling>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r>
                  <a:rPr lang="en-GB" sz="1400" b="1">
                    <a:solidFill>
                      <a:sysClr val="windowText" lastClr="000000"/>
                    </a:solidFill>
                  </a:rPr>
                  <a:t>IMD 2019 score</a:t>
                </a:r>
              </a:p>
            </c:rich>
          </c:tx>
          <c:overlay val="0"/>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1759"/>
        <c:crosses val="autoZero"/>
        <c:crossBetween val="midCat"/>
      </c:valAx>
      <c:valAx>
        <c:axId val="2009161759"/>
        <c:scaling>
          <c:orientation val="minMax"/>
          <c:max val="4"/>
        </c:scaling>
        <c:delete val="0"/>
        <c:axPos val="l"/>
        <c:majorGridlines>
          <c:spPr>
            <a:ln w="9525" cap="flat" cmpd="sng" algn="ctr">
              <a:noFill/>
              <a:round/>
            </a:ln>
            <a:effectLst/>
          </c:spPr>
        </c:majorGridlines>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3423"/>
        <c:crosses val="autoZero"/>
        <c:crossBetween val="midCat"/>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'Covid Mortality'!$D$7</c:f>
              <c:strCache>
                <c:ptCount val="1"/>
                <c:pt idx="0">
                  <c:v>Area</c:v>
                </c:pt>
              </c:strCache>
            </c:strRef>
          </c:tx>
          <c:spPr>
            <a:solidFill>
              <a:schemeClr val="accent6">
                <a:shade val="76000"/>
              </a:schemeClr>
            </a:solidFill>
            <a:ln>
              <a:noFill/>
            </a:ln>
            <a:effectLst/>
          </c:spPr>
          <c:invertIfNegative val="0"/>
          <c:cat>
            <c:strRef>
              <c:f>'Covid Mortality'!$C$8:$C$10</c:f>
              <c:strCache>
                <c:ptCount val="3"/>
                <c:pt idx="0">
                  <c:v>Barrow in Furness</c:v>
                </c:pt>
                <c:pt idx="1">
                  <c:v>Lancaster</c:v>
                </c:pt>
                <c:pt idx="2">
                  <c:v>South Lakeland</c:v>
                </c:pt>
              </c:strCache>
            </c:strRef>
          </c:cat>
          <c:val>
            <c:numRef>
              <c:f>'Covid Mortality'!$D$8:$D$10</c:f>
              <c:numCache>
                <c:formatCode>#,##0.0</c:formatCode>
                <c:ptCount val="3"/>
                <c:pt idx="0">
                  <c:v>199.6</c:v>
                </c:pt>
                <c:pt idx="1">
                  <c:v>159.4</c:v>
                </c:pt>
                <c:pt idx="2">
                  <c:v>141</c:v>
                </c:pt>
              </c:numCache>
            </c:numRef>
          </c:val>
          <c:extLst>
            <c:ext xmlns:c16="http://schemas.microsoft.com/office/drawing/2014/chart" uri="{C3380CC4-5D6E-409C-BE32-E72D297353CC}">
              <c16:uniqueId val="{00000000-97CB-468F-A95B-3B39D41BE1C6}"/>
            </c:ext>
          </c:extLst>
        </c:ser>
        <c:dLbls>
          <c:showLegendKey val="0"/>
          <c:showVal val="0"/>
          <c:showCatName val="0"/>
          <c:showSerName val="0"/>
          <c:showPercent val="0"/>
          <c:showBubbleSize val="0"/>
        </c:dLbls>
        <c:gapWidth val="219"/>
        <c:overlap val="-27"/>
        <c:axId val="1623025631"/>
        <c:axId val="1623018143"/>
      </c:barChart>
      <c:lineChart>
        <c:grouping val="standard"/>
        <c:varyColors val="0"/>
        <c:ser>
          <c:idx val="1"/>
          <c:order val="1"/>
          <c:tx>
            <c:strRef>
              <c:f>'Covid Mortality'!$E$7</c:f>
              <c:strCache>
                <c:ptCount val="1"/>
                <c:pt idx="0">
                  <c:v>England Average</c:v>
                </c:pt>
              </c:strCache>
            </c:strRef>
          </c:tx>
          <c:spPr>
            <a:ln w="38100" cap="rnd">
              <a:solidFill>
                <a:schemeClr val="accent1"/>
              </a:solidFill>
              <a:round/>
            </a:ln>
            <a:effectLst/>
          </c:spPr>
          <c:marker>
            <c:symbol val="none"/>
          </c:marker>
          <c:cat>
            <c:strRef>
              <c:f>'Covid Mortality'!$C$8:$C$10</c:f>
              <c:strCache>
                <c:ptCount val="3"/>
                <c:pt idx="0">
                  <c:v>Barrow in Furness</c:v>
                </c:pt>
                <c:pt idx="1">
                  <c:v>Lancaster</c:v>
                </c:pt>
                <c:pt idx="2">
                  <c:v>South Lakeland</c:v>
                </c:pt>
              </c:strCache>
            </c:strRef>
          </c:cat>
          <c:val>
            <c:numRef>
              <c:f>'Covid Mortality'!$E$8:$E$10</c:f>
              <c:numCache>
                <c:formatCode>0.00</c:formatCode>
                <c:ptCount val="3"/>
                <c:pt idx="0">
                  <c:v>181.7</c:v>
                </c:pt>
                <c:pt idx="1">
                  <c:v>181.7</c:v>
                </c:pt>
                <c:pt idx="2">
                  <c:v>181.7</c:v>
                </c:pt>
              </c:numCache>
            </c:numRef>
          </c:val>
          <c:smooth val="0"/>
          <c:extLst>
            <c:ext xmlns:c16="http://schemas.microsoft.com/office/drawing/2014/chart" uri="{C3380CC4-5D6E-409C-BE32-E72D297353CC}">
              <c16:uniqueId val="{00000001-97CB-468F-A95B-3B39D41BE1C6}"/>
            </c:ext>
          </c:extLst>
        </c:ser>
        <c:dLbls>
          <c:showLegendKey val="0"/>
          <c:showVal val="0"/>
          <c:showCatName val="0"/>
          <c:showSerName val="0"/>
          <c:showPercent val="0"/>
          <c:showBubbleSize val="0"/>
        </c:dLbls>
        <c:marker val="1"/>
        <c:smooth val="0"/>
        <c:axId val="1623025631"/>
        <c:axId val="1623018143"/>
      </c:lineChart>
      <c:catAx>
        <c:axId val="16230256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3018143"/>
        <c:crosses val="autoZero"/>
        <c:auto val="1"/>
        <c:lblAlgn val="ctr"/>
        <c:lblOffset val="100"/>
        <c:noMultiLvlLbl val="0"/>
      </c:catAx>
      <c:valAx>
        <c:axId val="162301814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Deaths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302563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dirty="0"/>
              <a:t>MALES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'HLE Male Fem'!$B$5</c:f>
              <c:strCache>
                <c:ptCount val="1"/>
                <c:pt idx="0">
                  <c:v>Male</c:v>
                </c:pt>
              </c:strCache>
            </c:strRef>
          </c:tx>
          <c:spPr>
            <a:solidFill>
              <a:schemeClr val="accent6">
                <a:shade val="76000"/>
              </a:schemeClr>
            </a:solidFill>
            <a:ln>
              <a:noFill/>
            </a:ln>
            <a:effectLst/>
          </c:spPr>
          <c:invertIfNegative val="0"/>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3-9836-4A50-9593-4E3A559349A0}"/>
              </c:ext>
            </c:extLst>
          </c:dPt>
          <c:cat>
            <c:strRef>
              <c:f>'HLE Male Fem'!$A$6:$A$10</c:f>
              <c:strCache>
                <c:ptCount val="5"/>
                <c:pt idx="0">
                  <c:v>Blackpool</c:v>
                </c:pt>
                <c:pt idx="1">
                  <c:v>Blackburn with Darwen</c:v>
                </c:pt>
                <c:pt idx="2">
                  <c:v>Lancashire</c:v>
                </c:pt>
                <c:pt idx="3">
                  <c:v>North West region</c:v>
                </c:pt>
                <c:pt idx="4">
                  <c:v>Cumbria</c:v>
                </c:pt>
              </c:strCache>
            </c:strRef>
          </c:cat>
          <c:val>
            <c:numRef>
              <c:f>'HLE Male Fem'!$B$6:$B$10</c:f>
              <c:numCache>
                <c:formatCode>General</c:formatCode>
                <c:ptCount val="5"/>
                <c:pt idx="0">
                  <c:v>53.7</c:v>
                </c:pt>
                <c:pt idx="1">
                  <c:v>59.6</c:v>
                </c:pt>
                <c:pt idx="2">
                  <c:v>60.6</c:v>
                </c:pt>
                <c:pt idx="3">
                  <c:v>61.7</c:v>
                </c:pt>
                <c:pt idx="4">
                  <c:v>62.9</c:v>
                </c:pt>
              </c:numCache>
            </c:numRef>
          </c:val>
          <c:extLst>
            <c:ext xmlns:c16="http://schemas.microsoft.com/office/drawing/2014/chart" uri="{C3380CC4-5D6E-409C-BE32-E72D297353CC}">
              <c16:uniqueId val="{00000000-9836-4A50-9593-4E3A559349A0}"/>
            </c:ext>
          </c:extLst>
        </c:ser>
        <c:dLbls>
          <c:showLegendKey val="0"/>
          <c:showVal val="0"/>
          <c:showCatName val="0"/>
          <c:showSerName val="0"/>
          <c:showPercent val="0"/>
          <c:showBubbleSize val="0"/>
        </c:dLbls>
        <c:gapWidth val="219"/>
        <c:axId val="615145784"/>
        <c:axId val="615146104"/>
      </c:barChart>
      <c:lineChart>
        <c:grouping val="standard"/>
        <c:varyColors val="0"/>
        <c:ser>
          <c:idx val="1"/>
          <c:order val="1"/>
          <c:tx>
            <c:strRef>
              <c:f>'HLE Male Fem'!$C$5</c:f>
              <c:strCache>
                <c:ptCount val="1"/>
                <c:pt idx="0">
                  <c:v>England average</c:v>
                </c:pt>
              </c:strCache>
            </c:strRef>
          </c:tx>
          <c:spPr>
            <a:ln w="38100" cap="rnd">
              <a:solidFill>
                <a:schemeClr val="accent1"/>
              </a:solidFill>
              <a:round/>
            </a:ln>
            <a:effectLst/>
          </c:spPr>
          <c:marker>
            <c:symbol val="none"/>
          </c:marker>
          <c:cat>
            <c:strRef>
              <c:f>'HLE Male Fem'!$A$6:$A$10</c:f>
              <c:strCache>
                <c:ptCount val="5"/>
                <c:pt idx="0">
                  <c:v>Blackpool</c:v>
                </c:pt>
                <c:pt idx="1">
                  <c:v>Blackburn with Darwen</c:v>
                </c:pt>
                <c:pt idx="2">
                  <c:v>Lancashire</c:v>
                </c:pt>
                <c:pt idx="3">
                  <c:v>North West region</c:v>
                </c:pt>
                <c:pt idx="4">
                  <c:v>Cumbria</c:v>
                </c:pt>
              </c:strCache>
            </c:strRef>
          </c:cat>
          <c:val>
            <c:numRef>
              <c:f>'HLE Male Fem'!$C$6:$C$10</c:f>
              <c:numCache>
                <c:formatCode>General</c:formatCode>
                <c:ptCount val="5"/>
                <c:pt idx="0">
                  <c:v>63.2</c:v>
                </c:pt>
                <c:pt idx="1">
                  <c:v>63.2</c:v>
                </c:pt>
                <c:pt idx="2">
                  <c:v>63.2</c:v>
                </c:pt>
                <c:pt idx="3">
                  <c:v>63.2</c:v>
                </c:pt>
                <c:pt idx="4">
                  <c:v>63.2</c:v>
                </c:pt>
              </c:numCache>
            </c:numRef>
          </c:val>
          <c:smooth val="0"/>
          <c:extLst>
            <c:ext xmlns:c16="http://schemas.microsoft.com/office/drawing/2014/chart" uri="{C3380CC4-5D6E-409C-BE32-E72D297353CC}">
              <c16:uniqueId val="{00000001-9836-4A50-9593-4E3A559349A0}"/>
            </c:ext>
          </c:extLst>
        </c:ser>
        <c:dLbls>
          <c:showLegendKey val="0"/>
          <c:showVal val="0"/>
          <c:showCatName val="0"/>
          <c:showSerName val="0"/>
          <c:showPercent val="0"/>
          <c:showBubbleSize val="0"/>
        </c:dLbls>
        <c:marker val="1"/>
        <c:smooth val="0"/>
        <c:axId val="615145784"/>
        <c:axId val="615146104"/>
      </c:lineChart>
      <c:catAx>
        <c:axId val="615145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146104"/>
        <c:crosses val="autoZero"/>
        <c:auto val="1"/>
        <c:lblAlgn val="ctr"/>
        <c:lblOffset val="100"/>
        <c:noMultiLvlLbl val="0"/>
      </c:catAx>
      <c:valAx>
        <c:axId val="615146104"/>
        <c:scaling>
          <c:orientation val="minMax"/>
          <c:min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14578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dirty="0"/>
              <a:t>FEMALES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'HLE Male Fem'!$E$5</c:f>
              <c:strCache>
                <c:ptCount val="1"/>
                <c:pt idx="0">
                  <c:v>Female</c:v>
                </c:pt>
              </c:strCache>
            </c:strRef>
          </c:tx>
          <c:spPr>
            <a:solidFill>
              <a:schemeClr val="accent6">
                <a:shade val="76000"/>
              </a:schemeClr>
            </a:solidFill>
            <a:ln>
              <a:noFill/>
            </a:ln>
            <a:effectLst/>
          </c:spPr>
          <c:invertIfNegative val="0"/>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3-EDA9-4647-BC79-19F4AC8027B8}"/>
              </c:ext>
            </c:extLst>
          </c:dPt>
          <c:cat>
            <c:strRef>
              <c:f>'HLE Male Fem'!$D$6:$D$10</c:f>
              <c:strCache>
                <c:ptCount val="5"/>
                <c:pt idx="0">
                  <c:v>Blackpool</c:v>
                </c:pt>
                <c:pt idx="1">
                  <c:v>Blackburn with Darwen</c:v>
                </c:pt>
                <c:pt idx="2">
                  <c:v>Lancashire</c:v>
                </c:pt>
                <c:pt idx="3">
                  <c:v>North West region</c:v>
                </c:pt>
                <c:pt idx="4">
                  <c:v>Cumbria</c:v>
                </c:pt>
              </c:strCache>
            </c:strRef>
          </c:cat>
          <c:val>
            <c:numRef>
              <c:f>'HLE Male Fem'!$E$6:$E$10</c:f>
              <c:numCache>
                <c:formatCode>General</c:formatCode>
                <c:ptCount val="5"/>
                <c:pt idx="0">
                  <c:v>55.3</c:v>
                </c:pt>
                <c:pt idx="1">
                  <c:v>59.7</c:v>
                </c:pt>
                <c:pt idx="2">
                  <c:v>62</c:v>
                </c:pt>
                <c:pt idx="3">
                  <c:v>62.2</c:v>
                </c:pt>
                <c:pt idx="4">
                  <c:v>66</c:v>
                </c:pt>
              </c:numCache>
            </c:numRef>
          </c:val>
          <c:extLst>
            <c:ext xmlns:c16="http://schemas.microsoft.com/office/drawing/2014/chart" uri="{C3380CC4-5D6E-409C-BE32-E72D297353CC}">
              <c16:uniqueId val="{00000000-EDA9-4647-BC79-19F4AC8027B8}"/>
            </c:ext>
          </c:extLst>
        </c:ser>
        <c:dLbls>
          <c:showLegendKey val="0"/>
          <c:showVal val="0"/>
          <c:showCatName val="0"/>
          <c:showSerName val="0"/>
          <c:showPercent val="0"/>
          <c:showBubbleSize val="0"/>
        </c:dLbls>
        <c:gapWidth val="219"/>
        <c:overlap val="-27"/>
        <c:axId val="493975504"/>
        <c:axId val="493978064"/>
      </c:barChart>
      <c:lineChart>
        <c:grouping val="standard"/>
        <c:varyColors val="0"/>
        <c:ser>
          <c:idx val="1"/>
          <c:order val="1"/>
          <c:tx>
            <c:strRef>
              <c:f>'HLE Male Fem'!$F$5</c:f>
              <c:strCache>
                <c:ptCount val="1"/>
                <c:pt idx="0">
                  <c:v>England average</c:v>
                </c:pt>
              </c:strCache>
            </c:strRef>
          </c:tx>
          <c:spPr>
            <a:ln w="38100" cap="rnd">
              <a:solidFill>
                <a:schemeClr val="accent1"/>
              </a:solidFill>
              <a:round/>
            </a:ln>
            <a:effectLst/>
          </c:spPr>
          <c:marker>
            <c:symbol val="none"/>
          </c:marker>
          <c:cat>
            <c:strRef>
              <c:f>'HLE Male Fem'!$D$6:$D$10</c:f>
              <c:strCache>
                <c:ptCount val="5"/>
                <c:pt idx="0">
                  <c:v>Blackpool</c:v>
                </c:pt>
                <c:pt idx="1">
                  <c:v>Blackburn with Darwen</c:v>
                </c:pt>
                <c:pt idx="2">
                  <c:v>Lancashire</c:v>
                </c:pt>
                <c:pt idx="3">
                  <c:v>North West region</c:v>
                </c:pt>
                <c:pt idx="4">
                  <c:v>Cumbria</c:v>
                </c:pt>
              </c:strCache>
            </c:strRef>
          </c:cat>
          <c:val>
            <c:numRef>
              <c:f>'HLE Male Fem'!$F$6:$F$10</c:f>
              <c:numCache>
                <c:formatCode>General</c:formatCode>
                <c:ptCount val="5"/>
                <c:pt idx="0">
                  <c:v>63.5</c:v>
                </c:pt>
                <c:pt idx="1">
                  <c:v>63.5</c:v>
                </c:pt>
                <c:pt idx="2">
                  <c:v>63.5</c:v>
                </c:pt>
                <c:pt idx="3">
                  <c:v>63.5</c:v>
                </c:pt>
                <c:pt idx="4">
                  <c:v>63.5</c:v>
                </c:pt>
              </c:numCache>
            </c:numRef>
          </c:val>
          <c:smooth val="0"/>
          <c:extLst>
            <c:ext xmlns:c16="http://schemas.microsoft.com/office/drawing/2014/chart" uri="{C3380CC4-5D6E-409C-BE32-E72D297353CC}">
              <c16:uniqueId val="{00000001-EDA9-4647-BC79-19F4AC8027B8}"/>
            </c:ext>
          </c:extLst>
        </c:ser>
        <c:dLbls>
          <c:showLegendKey val="0"/>
          <c:showVal val="0"/>
          <c:showCatName val="0"/>
          <c:showSerName val="0"/>
          <c:showPercent val="0"/>
          <c:showBubbleSize val="0"/>
        </c:dLbls>
        <c:marker val="1"/>
        <c:smooth val="0"/>
        <c:axId val="493975504"/>
        <c:axId val="493978064"/>
      </c:lineChart>
      <c:catAx>
        <c:axId val="493975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93978064"/>
        <c:crosses val="autoZero"/>
        <c:auto val="1"/>
        <c:lblAlgn val="ctr"/>
        <c:lblOffset val="100"/>
        <c:noMultiLvlLbl val="0"/>
      </c:catAx>
      <c:valAx>
        <c:axId val="493978064"/>
        <c:scaling>
          <c:orientation val="minMax"/>
          <c:min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9397550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Mortality!$F$3</c:f>
              <c:strCache>
                <c:ptCount val="1"/>
                <c:pt idx="0">
                  <c:v>Area</c:v>
                </c:pt>
              </c:strCache>
            </c:strRef>
          </c:tx>
          <c:spPr>
            <a:solidFill>
              <a:schemeClr val="accent6">
                <a:shade val="76000"/>
              </a:schemeClr>
            </a:solidFill>
            <a:ln>
              <a:noFill/>
            </a:ln>
            <a:effectLst/>
          </c:spPr>
          <c:invertIfNegative val="0"/>
          <c:cat>
            <c:strRef>
              <c:f>Mortality!$E$4:$E$6</c:f>
              <c:strCache>
                <c:ptCount val="3"/>
                <c:pt idx="0">
                  <c:v>Barrow in Furness</c:v>
                </c:pt>
                <c:pt idx="1">
                  <c:v>Lancaster</c:v>
                </c:pt>
                <c:pt idx="2">
                  <c:v>South Lakeland</c:v>
                </c:pt>
              </c:strCache>
            </c:strRef>
          </c:cat>
          <c:val>
            <c:numRef>
              <c:f>Mortality!$F$4:$F$6</c:f>
              <c:numCache>
                <c:formatCode>0</c:formatCode>
                <c:ptCount val="3"/>
                <c:pt idx="0">
                  <c:v>248</c:v>
                </c:pt>
                <c:pt idx="1">
                  <c:v>202.2</c:v>
                </c:pt>
                <c:pt idx="2">
                  <c:v>142.69999999999999</c:v>
                </c:pt>
              </c:numCache>
            </c:numRef>
          </c:val>
          <c:extLst>
            <c:ext xmlns:c16="http://schemas.microsoft.com/office/drawing/2014/chart" uri="{C3380CC4-5D6E-409C-BE32-E72D297353CC}">
              <c16:uniqueId val="{00000000-D9E9-44D3-978B-0F449AED7D9F}"/>
            </c:ext>
          </c:extLst>
        </c:ser>
        <c:dLbls>
          <c:showLegendKey val="0"/>
          <c:showVal val="0"/>
          <c:showCatName val="0"/>
          <c:showSerName val="0"/>
          <c:showPercent val="0"/>
          <c:showBubbleSize val="0"/>
        </c:dLbls>
        <c:gapWidth val="219"/>
        <c:overlap val="-27"/>
        <c:axId val="1866493696"/>
        <c:axId val="1866505760"/>
      </c:barChart>
      <c:lineChart>
        <c:grouping val="standard"/>
        <c:varyColors val="0"/>
        <c:ser>
          <c:idx val="1"/>
          <c:order val="1"/>
          <c:tx>
            <c:strRef>
              <c:f>Mortality!$G$3</c:f>
              <c:strCache>
                <c:ptCount val="1"/>
                <c:pt idx="0">
                  <c:v>England Average</c:v>
                </c:pt>
              </c:strCache>
            </c:strRef>
          </c:tx>
          <c:spPr>
            <a:ln w="38100" cap="rnd">
              <a:solidFill>
                <a:schemeClr val="accent1"/>
              </a:solidFill>
              <a:round/>
            </a:ln>
            <a:effectLst/>
          </c:spPr>
          <c:marker>
            <c:symbol val="none"/>
          </c:marker>
          <c:cat>
            <c:strRef>
              <c:f>Mortality!$E$4:$E$6</c:f>
              <c:strCache>
                <c:ptCount val="3"/>
                <c:pt idx="0">
                  <c:v>Barrow in Furness</c:v>
                </c:pt>
                <c:pt idx="1">
                  <c:v>Lancaster</c:v>
                </c:pt>
                <c:pt idx="2">
                  <c:v>South Lakeland</c:v>
                </c:pt>
              </c:strCache>
            </c:strRef>
          </c:cat>
          <c:val>
            <c:numRef>
              <c:f>Mortality!$G$4:$G$6</c:f>
              <c:numCache>
                <c:formatCode>0</c:formatCode>
                <c:ptCount val="3"/>
                <c:pt idx="0">
                  <c:v>180.8</c:v>
                </c:pt>
                <c:pt idx="1">
                  <c:v>180.8</c:v>
                </c:pt>
                <c:pt idx="2">
                  <c:v>180.8</c:v>
                </c:pt>
              </c:numCache>
            </c:numRef>
          </c:val>
          <c:smooth val="0"/>
          <c:extLst>
            <c:ext xmlns:c16="http://schemas.microsoft.com/office/drawing/2014/chart" uri="{C3380CC4-5D6E-409C-BE32-E72D297353CC}">
              <c16:uniqueId val="{00000001-D9E9-44D3-978B-0F449AED7D9F}"/>
            </c:ext>
          </c:extLst>
        </c:ser>
        <c:dLbls>
          <c:showLegendKey val="0"/>
          <c:showVal val="0"/>
          <c:showCatName val="0"/>
          <c:showSerName val="0"/>
          <c:showPercent val="0"/>
          <c:showBubbleSize val="0"/>
        </c:dLbls>
        <c:marker val="1"/>
        <c:smooth val="0"/>
        <c:axId val="1866493696"/>
        <c:axId val="1866505760"/>
      </c:lineChart>
      <c:catAx>
        <c:axId val="1866493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66505760"/>
        <c:crosses val="autoZero"/>
        <c:auto val="1"/>
        <c:lblAlgn val="ctr"/>
        <c:lblOffset val="100"/>
        <c:noMultiLvlLbl val="0"/>
      </c:catAx>
      <c:valAx>
        <c:axId val="18665057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Mortality Rate,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66493696"/>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'Physical act.'!$F$1</c:f>
              <c:strCache>
                <c:ptCount val="1"/>
                <c:pt idx="0">
                  <c:v>Area</c:v>
                </c:pt>
              </c:strCache>
            </c:strRef>
          </c:tx>
          <c:spPr>
            <a:solidFill>
              <a:schemeClr val="accent6">
                <a:shade val="76000"/>
              </a:schemeClr>
            </a:solidFill>
            <a:ln>
              <a:noFill/>
            </a:ln>
            <a:effectLst/>
          </c:spPr>
          <c:invertIfNegative val="0"/>
          <c:cat>
            <c:strRef>
              <c:f>'Physical act.'!$E$2:$E$4</c:f>
              <c:strCache>
                <c:ptCount val="3"/>
                <c:pt idx="0">
                  <c:v>Barrow in Furness</c:v>
                </c:pt>
                <c:pt idx="1">
                  <c:v>Lancaster</c:v>
                </c:pt>
                <c:pt idx="2">
                  <c:v>South Lakeland</c:v>
                </c:pt>
              </c:strCache>
            </c:strRef>
          </c:cat>
          <c:val>
            <c:numRef>
              <c:f>'Physical act.'!$F$2:$F$4</c:f>
              <c:numCache>
                <c:formatCode>0</c:formatCode>
                <c:ptCount val="3"/>
                <c:pt idx="0">
                  <c:v>27.5641</c:v>
                </c:pt>
                <c:pt idx="1">
                  <c:v>22.218699999999998</c:v>
                </c:pt>
                <c:pt idx="2">
                  <c:v>18.706099999999999</c:v>
                </c:pt>
              </c:numCache>
            </c:numRef>
          </c:val>
          <c:extLst>
            <c:ext xmlns:c16="http://schemas.microsoft.com/office/drawing/2014/chart" uri="{C3380CC4-5D6E-409C-BE32-E72D297353CC}">
              <c16:uniqueId val="{00000000-EF47-4BF0-B852-6A06A9908EA8}"/>
            </c:ext>
          </c:extLst>
        </c:ser>
        <c:dLbls>
          <c:showLegendKey val="0"/>
          <c:showVal val="0"/>
          <c:showCatName val="0"/>
          <c:showSerName val="0"/>
          <c:showPercent val="0"/>
          <c:showBubbleSize val="0"/>
        </c:dLbls>
        <c:gapWidth val="219"/>
        <c:overlap val="-27"/>
        <c:axId val="1826532912"/>
        <c:axId val="1826544560"/>
      </c:barChart>
      <c:lineChart>
        <c:grouping val="standard"/>
        <c:varyColors val="0"/>
        <c:ser>
          <c:idx val="1"/>
          <c:order val="1"/>
          <c:tx>
            <c:strRef>
              <c:f>'Physical act.'!$G$1</c:f>
              <c:strCache>
                <c:ptCount val="1"/>
                <c:pt idx="0">
                  <c:v>England Average</c:v>
                </c:pt>
              </c:strCache>
            </c:strRef>
          </c:tx>
          <c:spPr>
            <a:ln w="38100" cap="rnd">
              <a:solidFill>
                <a:schemeClr val="accent1"/>
              </a:solidFill>
              <a:round/>
            </a:ln>
            <a:effectLst/>
          </c:spPr>
          <c:marker>
            <c:symbol val="none"/>
          </c:marker>
          <c:cat>
            <c:strRef>
              <c:f>'Physical act.'!$E$2:$E$4</c:f>
              <c:strCache>
                <c:ptCount val="3"/>
                <c:pt idx="0">
                  <c:v>Barrow in Furness</c:v>
                </c:pt>
                <c:pt idx="1">
                  <c:v>Lancaster</c:v>
                </c:pt>
                <c:pt idx="2">
                  <c:v>South Lakeland</c:v>
                </c:pt>
              </c:strCache>
            </c:strRef>
          </c:cat>
          <c:val>
            <c:numRef>
              <c:f>'Physical act.'!$G$2:$G$4</c:f>
              <c:numCache>
                <c:formatCode>0</c:formatCode>
                <c:ptCount val="3"/>
                <c:pt idx="0">
                  <c:v>22.902331885474101</c:v>
                </c:pt>
                <c:pt idx="1">
                  <c:v>22.902331885474101</c:v>
                </c:pt>
                <c:pt idx="2">
                  <c:v>22.902331885474101</c:v>
                </c:pt>
              </c:numCache>
            </c:numRef>
          </c:val>
          <c:smooth val="0"/>
          <c:extLst>
            <c:ext xmlns:c16="http://schemas.microsoft.com/office/drawing/2014/chart" uri="{C3380CC4-5D6E-409C-BE32-E72D297353CC}">
              <c16:uniqueId val="{00000001-EF47-4BF0-B852-6A06A9908EA8}"/>
            </c:ext>
          </c:extLst>
        </c:ser>
        <c:dLbls>
          <c:showLegendKey val="0"/>
          <c:showVal val="0"/>
          <c:showCatName val="0"/>
          <c:showSerName val="0"/>
          <c:showPercent val="0"/>
          <c:showBubbleSize val="0"/>
        </c:dLbls>
        <c:marker val="1"/>
        <c:smooth val="0"/>
        <c:axId val="1826532912"/>
        <c:axId val="1826544560"/>
      </c:lineChart>
      <c:catAx>
        <c:axId val="1826532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6544560"/>
        <c:crosses val="autoZero"/>
        <c:auto val="1"/>
        <c:lblAlgn val="ctr"/>
        <c:lblOffset val="100"/>
        <c:noMultiLvlLbl val="0"/>
      </c:catAx>
      <c:valAx>
        <c:axId val="18265445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6532912"/>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'Preterm bi'!$K$5</c:f>
              <c:strCache>
                <c:ptCount val="1"/>
                <c:pt idx="0">
                  <c:v>Percent preterm births </c:v>
                </c:pt>
              </c:strCache>
            </c:strRef>
          </c:tx>
          <c:spPr>
            <a:solidFill>
              <a:schemeClr val="accent6">
                <a:shade val="76000"/>
              </a:schemeClr>
            </a:solidFill>
            <a:ln>
              <a:noFill/>
            </a:ln>
            <a:effectLst/>
          </c:spPr>
          <c:invertIfNegative val="0"/>
          <c:cat>
            <c:strRef>
              <c:f>'Preterm bi'!$J$6:$J$8</c:f>
              <c:strCache>
                <c:ptCount val="3"/>
                <c:pt idx="0">
                  <c:v>Lancaster</c:v>
                </c:pt>
                <c:pt idx="1">
                  <c:v>Barrow-in-Furness</c:v>
                </c:pt>
                <c:pt idx="2">
                  <c:v>South Lakeland</c:v>
                </c:pt>
              </c:strCache>
            </c:strRef>
          </c:cat>
          <c:val>
            <c:numRef>
              <c:f>'Preterm bi'!$K$6:$K$8</c:f>
              <c:numCache>
                <c:formatCode>General</c:formatCode>
                <c:ptCount val="3"/>
                <c:pt idx="0">
                  <c:v>9.6</c:v>
                </c:pt>
                <c:pt idx="1">
                  <c:v>8</c:v>
                </c:pt>
                <c:pt idx="2">
                  <c:v>7.4</c:v>
                </c:pt>
              </c:numCache>
            </c:numRef>
          </c:val>
          <c:extLst>
            <c:ext xmlns:c16="http://schemas.microsoft.com/office/drawing/2014/chart" uri="{C3380CC4-5D6E-409C-BE32-E72D297353CC}">
              <c16:uniqueId val="{00000000-9E3E-4B37-9F95-7AADD95D3DE6}"/>
            </c:ext>
          </c:extLst>
        </c:ser>
        <c:dLbls>
          <c:showLegendKey val="0"/>
          <c:showVal val="0"/>
          <c:showCatName val="0"/>
          <c:showSerName val="0"/>
          <c:showPercent val="0"/>
          <c:showBubbleSize val="0"/>
        </c:dLbls>
        <c:gapWidth val="219"/>
        <c:overlap val="-27"/>
        <c:axId val="563154888"/>
        <c:axId val="563160968"/>
      </c:barChart>
      <c:lineChart>
        <c:grouping val="standard"/>
        <c:varyColors val="0"/>
        <c:ser>
          <c:idx val="1"/>
          <c:order val="1"/>
          <c:tx>
            <c:strRef>
              <c:f>'Preterm bi'!$L$5</c:f>
              <c:strCache>
                <c:ptCount val="1"/>
                <c:pt idx="0">
                  <c:v>England average</c:v>
                </c:pt>
              </c:strCache>
            </c:strRef>
          </c:tx>
          <c:spPr>
            <a:ln w="38100" cap="rnd">
              <a:solidFill>
                <a:schemeClr val="accent1"/>
              </a:solidFill>
              <a:round/>
            </a:ln>
            <a:effectLst/>
          </c:spPr>
          <c:marker>
            <c:symbol val="none"/>
          </c:marker>
          <c:cat>
            <c:strRef>
              <c:f>'Preterm bi'!$J$6:$J$8</c:f>
              <c:strCache>
                <c:ptCount val="3"/>
                <c:pt idx="0">
                  <c:v>Lancaster</c:v>
                </c:pt>
                <c:pt idx="1">
                  <c:v>Barrow-in-Furness</c:v>
                </c:pt>
                <c:pt idx="2">
                  <c:v>South Lakeland</c:v>
                </c:pt>
              </c:strCache>
            </c:strRef>
          </c:cat>
          <c:val>
            <c:numRef>
              <c:f>'Preterm bi'!$L$6:$L$8</c:f>
              <c:numCache>
                <c:formatCode>General</c:formatCode>
                <c:ptCount val="3"/>
                <c:pt idx="0">
                  <c:v>8.1</c:v>
                </c:pt>
                <c:pt idx="1">
                  <c:v>8.1</c:v>
                </c:pt>
                <c:pt idx="2">
                  <c:v>8.1</c:v>
                </c:pt>
              </c:numCache>
            </c:numRef>
          </c:val>
          <c:smooth val="0"/>
          <c:extLst>
            <c:ext xmlns:c16="http://schemas.microsoft.com/office/drawing/2014/chart" uri="{C3380CC4-5D6E-409C-BE32-E72D297353CC}">
              <c16:uniqueId val="{00000001-9E3E-4B37-9F95-7AADD95D3DE6}"/>
            </c:ext>
          </c:extLst>
        </c:ser>
        <c:dLbls>
          <c:showLegendKey val="0"/>
          <c:showVal val="0"/>
          <c:showCatName val="0"/>
          <c:showSerName val="0"/>
          <c:showPercent val="0"/>
          <c:showBubbleSize val="0"/>
        </c:dLbls>
        <c:marker val="1"/>
        <c:smooth val="0"/>
        <c:axId val="563154888"/>
        <c:axId val="563160968"/>
      </c:lineChart>
      <c:catAx>
        <c:axId val="5631548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63160968"/>
        <c:crosses val="autoZero"/>
        <c:auto val="1"/>
        <c:lblAlgn val="ctr"/>
        <c:lblOffset val="100"/>
        <c:noMultiLvlLbl val="0"/>
      </c:catAx>
      <c:valAx>
        <c:axId val="5631609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6315488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lgn="ctr" rtl="0">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r>
              <a:rPr lang="en-GB" sz="2000" dirty="0">
                <a:latin typeface="+mn-lt"/>
              </a:rPr>
              <a:t>Female</a:t>
            </a:r>
          </a:p>
        </c:rich>
      </c:tx>
      <c:layout>
        <c:manualLayout>
          <c:xMode val="edge"/>
          <c:yMode val="edge"/>
          <c:x val="0.45864928315412179"/>
          <c:y val="0"/>
        </c:manualLayout>
      </c:layout>
      <c:overlay val="0"/>
      <c:spPr>
        <a:noFill/>
        <a:ln>
          <a:noFill/>
        </a:ln>
        <a:effectLst/>
      </c:spPr>
      <c:txPr>
        <a:bodyPr rot="0" spcFirstLastPara="1" vertOverflow="ellipsis" vert="horz" wrap="square" anchor="ctr" anchorCtr="1"/>
        <a:lstStyle/>
        <a:p>
          <a:pPr algn="ctr" rtl="0">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US"/>
        </a:p>
      </c:txPr>
    </c:title>
    <c:autoTitleDeleted val="0"/>
    <c:plotArea>
      <c:layout/>
      <c:barChart>
        <c:barDir val="col"/>
        <c:grouping val="clustered"/>
        <c:varyColors val="0"/>
        <c:ser>
          <c:idx val="0"/>
          <c:order val="0"/>
          <c:tx>
            <c:strRef>
              <c:f>'Female LE_IMD_19-20'!$B$2</c:f>
              <c:strCache>
                <c:ptCount val="1"/>
                <c:pt idx="0">
                  <c:v>2019</c:v>
                </c:pt>
              </c:strCache>
            </c:strRef>
          </c:tx>
          <c:spPr>
            <a:solidFill>
              <a:schemeClr val="accent6">
                <a:shade val="76000"/>
              </a:schemeClr>
            </a:solidFill>
            <a:ln>
              <a:noFill/>
            </a:ln>
            <a:effectLst/>
          </c:spPr>
          <c:invertIfNegative val="0"/>
          <c:cat>
            <c:strRef>
              <c:f>'Female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'Female LE_IMD_19-20'!$B$3:$B$12</c:f>
              <c:numCache>
                <c:formatCode>General</c:formatCode>
                <c:ptCount val="10"/>
                <c:pt idx="0">
                  <c:v>78.900000000000006</c:v>
                </c:pt>
                <c:pt idx="1">
                  <c:v>80.7</c:v>
                </c:pt>
                <c:pt idx="2">
                  <c:v>82.1</c:v>
                </c:pt>
                <c:pt idx="3">
                  <c:v>82.9</c:v>
                </c:pt>
                <c:pt idx="4">
                  <c:v>83.6</c:v>
                </c:pt>
                <c:pt idx="5">
                  <c:v>84.2</c:v>
                </c:pt>
                <c:pt idx="6">
                  <c:v>84.9</c:v>
                </c:pt>
                <c:pt idx="7">
                  <c:v>85.2</c:v>
                </c:pt>
                <c:pt idx="8">
                  <c:v>85.8</c:v>
                </c:pt>
                <c:pt idx="9">
                  <c:v>86.8</c:v>
                </c:pt>
              </c:numCache>
            </c:numRef>
          </c:val>
          <c:extLst>
            <c:ext xmlns:c16="http://schemas.microsoft.com/office/drawing/2014/chart" uri="{C3380CC4-5D6E-409C-BE32-E72D297353CC}">
              <c16:uniqueId val="{00000000-49EE-4165-903E-C77790E96B0C}"/>
            </c:ext>
          </c:extLst>
        </c:ser>
        <c:ser>
          <c:idx val="1"/>
          <c:order val="1"/>
          <c:tx>
            <c:strRef>
              <c:f>'Female LE_IMD_19-20'!$C$2</c:f>
              <c:strCache>
                <c:ptCount val="1"/>
                <c:pt idx="0">
                  <c:v>2020</c:v>
                </c:pt>
              </c:strCache>
            </c:strRef>
          </c:tx>
          <c:spPr>
            <a:solidFill>
              <a:schemeClr val="accent6">
                <a:tint val="77000"/>
              </a:schemeClr>
            </a:solidFill>
            <a:ln>
              <a:noFill/>
            </a:ln>
            <a:effectLst/>
          </c:spPr>
          <c:invertIfNegative val="0"/>
          <c:cat>
            <c:strRef>
              <c:f>'Female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'Female LE_IMD_19-20'!$C$3:$C$12</c:f>
              <c:numCache>
                <c:formatCode>General</c:formatCode>
                <c:ptCount val="10"/>
                <c:pt idx="0">
                  <c:v>77.3</c:v>
                </c:pt>
                <c:pt idx="1">
                  <c:v>79.3</c:v>
                </c:pt>
                <c:pt idx="2">
                  <c:v>80.8</c:v>
                </c:pt>
                <c:pt idx="3">
                  <c:v>81.900000000000006</c:v>
                </c:pt>
                <c:pt idx="4">
                  <c:v>82.8</c:v>
                </c:pt>
                <c:pt idx="5">
                  <c:v>83.4</c:v>
                </c:pt>
                <c:pt idx="6">
                  <c:v>83.9</c:v>
                </c:pt>
                <c:pt idx="7">
                  <c:v>84.2</c:v>
                </c:pt>
                <c:pt idx="8">
                  <c:v>84.9</c:v>
                </c:pt>
                <c:pt idx="9">
                  <c:v>85.8</c:v>
                </c:pt>
              </c:numCache>
            </c:numRef>
          </c:val>
          <c:extLst>
            <c:ext xmlns:c16="http://schemas.microsoft.com/office/drawing/2014/chart" uri="{C3380CC4-5D6E-409C-BE32-E72D297353CC}">
              <c16:uniqueId val="{00000001-49EE-4165-903E-C77790E96B0C}"/>
            </c:ext>
          </c:extLst>
        </c:ser>
        <c:dLbls>
          <c:showLegendKey val="0"/>
          <c:showVal val="0"/>
          <c:showCatName val="0"/>
          <c:showSerName val="0"/>
          <c:showPercent val="0"/>
          <c:showBubbleSize val="0"/>
        </c:dLbls>
        <c:gapWidth val="219"/>
        <c:overlap val="-27"/>
        <c:axId val="1055461727"/>
        <c:axId val="1055462143"/>
      </c:barChart>
      <c:catAx>
        <c:axId val="1055461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62143"/>
        <c:crosses val="autoZero"/>
        <c:auto val="1"/>
        <c:lblAlgn val="ctr"/>
        <c:lblOffset val="100"/>
        <c:noMultiLvlLbl val="0"/>
      </c:catAx>
      <c:valAx>
        <c:axId val="10554621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617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legend>
    <c:plotVisOnly val="1"/>
    <c:dispBlanksAs val="gap"/>
    <c:showDLblsOverMax val="0"/>
  </c:chart>
  <c:spPr>
    <a:noFill/>
    <a:ln>
      <a:noFill/>
    </a:ln>
    <a:effectLst/>
  </c:spPr>
  <c:txPr>
    <a:bodyPr/>
    <a:lstStyle/>
    <a:p>
      <a:pPr>
        <a:defRPr sz="900">
          <a:latin typeface="Cambria" panose="02040503050406030204" pitchFamily="18" charset="0"/>
          <a:ea typeface="Cambria" panose="02040503050406030204" pitchFamily="18" charset="0"/>
        </a:defRPr>
      </a:pPr>
      <a:endParaRPr lang="en-US"/>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'Birth weight'!$F$1</c:f>
              <c:strCache>
                <c:ptCount val="1"/>
                <c:pt idx="0">
                  <c:v>Area</c:v>
                </c:pt>
              </c:strCache>
            </c:strRef>
          </c:tx>
          <c:spPr>
            <a:solidFill>
              <a:schemeClr val="accent6">
                <a:shade val="76000"/>
              </a:schemeClr>
            </a:solidFill>
            <a:ln>
              <a:noFill/>
            </a:ln>
            <a:effectLst/>
          </c:spPr>
          <c:invertIfNegative val="0"/>
          <c:cat>
            <c:strRef>
              <c:f>'Birth weight'!$E$2:$E$4</c:f>
              <c:strCache>
                <c:ptCount val="3"/>
                <c:pt idx="0">
                  <c:v>Lancaster</c:v>
                </c:pt>
                <c:pt idx="1">
                  <c:v>Barrow in Furness</c:v>
                </c:pt>
                <c:pt idx="2">
                  <c:v>South Lakeland</c:v>
                </c:pt>
              </c:strCache>
            </c:strRef>
          </c:cat>
          <c:val>
            <c:numRef>
              <c:f>'Birth weight'!$F$2:$F$4</c:f>
              <c:numCache>
                <c:formatCode>0</c:formatCode>
                <c:ptCount val="3"/>
                <c:pt idx="0">
                  <c:v>3.4796999999999998</c:v>
                </c:pt>
                <c:pt idx="1">
                  <c:v>2.0062000000000002</c:v>
                </c:pt>
                <c:pt idx="2">
                  <c:v>1.1661999999999999</c:v>
                </c:pt>
              </c:numCache>
            </c:numRef>
          </c:val>
          <c:extLst>
            <c:ext xmlns:c16="http://schemas.microsoft.com/office/drawing/2014/chart" uri="{C3380CC4-5D6E-409C-BE32-E72D297353CC}">
              <c16:uniqueId val="{00000000-9A81-4AA5-869B-F2E05A443AB9}"/>
            </c:ext>
          </c:extLst>
        </c:ser>
        <c:dLbls>
          <c:showLegendKey val="0"/>
          <c:showVal val="0"/>
          <c:showCatName val="0"/>
          <c:showSerName val="0"/>
          <c:showPercent val="0"/>
          <c:showBubbleSize val="0"/>
        </c:dLbls>
        <c:gapWidth val="219"/>
        <c:overlap val="-27"/>
        <c:axId val="1826543728"/>
        <c:axId val="1826533328"/>
      </c:barChart>
      <c:lineChart>
        <c:grouping val="standard"/>
        <c:varyColors val="0"/>
        <c:ser>
          <c:idx val="1"/>
          <c:order val="1"/>
          <c:tx>
            <c:strRef>
              <c:f>'Birth weight'!$G$1</c:f>
              <c:strCache>
                <c:ptCount val="1"/>
                <c:pt idx="0">
                  <c:v>England Average</c:v>
                </c:pt>
              </c:strCache>
            </c:strRef>
          </c:tx>
          <c:spPr>
            <a:ln w="38100" cap="rnd">
              <a:solidFill>
                <a:schemeClr val="accent1"/>
              </a:solidFill>
              <a:round/>
            </a:ln>
            <a:effectLst/>
          </c:spPr>
          <c:marker>
            <c:symbol val="none"/>
          </c:marker>
          <c:cat>
            <c:strRef>
              <c:f>'Birth weight'!$E$2:$E$4</c:f>
              <c:strCache>
                <c:ptCount val="3"/>
                <c:pt idx="0">
                  <c:v>Lancaster</c:v>
                </c:pt>
                <c:pt idx="1">
                  <c:v>Barrow in Furness</c:v>
                </c:pt>
                <c:pt idx="2">
                  <c:v>South Lakeland</c:v>
                </c:pt>
              </c:strCache>
            </c:strRef>
          </c:cat>
          <c:val>
            <c:numRef>
              <c:f>'Birth weight'!$G$2:$G$4</c:f>
              <c:numCache>
                <c:formatCode>0</c:formatCode>
                <c:ptCount val="3"/>
                <c:pt idx="0">
                  <c:v>2.9029182939204698</c:v>
                </c:pt>
                <c:pt idx="1">
                  <c:v>2.9029182939204698</c:v>
                </c:pt>
                <c:pt idx="2">
                  <c:v>2.9029182939204698</c:v>
                </c:pt>
              </c:numCache>
            </c:numRef>
          </c:val>
          <c:smooth val="0"/>
          <c:extLst>
            <c:ext xmlns:c16="http://schemas.microsoft.com/office/drawing/2014/chart" uri="{C3380CC4-5D6E-409C-BE32-E72D297353CC}">
              <c16:uniqueId val="{00000001-9A81-4AA5-869B-F2E05A443AB9}"/>
            </c:ext>
          </c:extLst>
        </c:ser>
        <c:dLbls>
          <c:showLegendKey val="0"/>
          <c:showVal val="0"/>
          <c:showCatName val="0"/>
          <c:showSerName val="0"/>
          <c:showPercent val="0"/>
          <c:showBubbleSize val="0"/>
        </c:dLbls>
        <c:marker val="1"/>
        <c:smooth val="0"/>
        <c:axId val="1826543728"/>
        <c:axId val="1826533328"/>
      </c:lineChart>
      <c:catAx>
        <c:axId val="1826543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6533328"/>
        <c:crosses val="autoZero"/>
        <c:auto val="1"/>
        <c:lblAlgn val="ctr"/>
        <c:lblOffset val="100"/>
        <c:noMultiLvlLbl val="0"/>
      </c:catAx>
      <c:valAx>
        <c:axId val="1826533328"/>
        <c:scaling>
          <c:orientation val="minMax"/>
          <c:max val="4"/>
          <c:min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6543728"/>
        <c:crosses val="autoZero"/>
        <c:crossBetween val="between"/>
        <c:majorUnit val="1"/>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Barrow In Furness</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'Bar bab'!$B$1:$B$2</c:f>
              <c:strCache>
                <c:ptCount val="2"/>
                <c:pt idx="0">
                  <c:v>Area</c:v>
                </c:pt>
              </c:strCache>
            </c:strRef>
          </c:tx>
          <c:spPr>
            <a:solidFill>
              <a:schemeClr val="accent6">
                <a:shade val="76000"/>
              </a:schemeClr>
            </a:solidFill>
            <a:ln>
              <a:noFill/>
            </a:ln>
            <a:effectLst/>
          </c:spPr>
          <c:invertIfNegative val="0"/>
          <c:cat>
            <c:strRef>
              <c:f>'Bar bab'!$A$3:$A$15</c:f>
              <c:strCache>
                <c:ptCount val="13"/>
                <c:pt idx="0">
                  <c:v>Barrow Island</c:v>
                </c:pt>
                <c:pt idx="1">
                  <c:v>Central</c:v>
                </c:pt>
                <c:pt idx="2">
                  <c:v>Ormsgill</c:v>
                </c:pt>
                <c:pt idx="3">
                  <c:v>Hindpool</c:v>
                </c:pt>
                <c:pt idx="4">
                  <c:v>Walney South</c:v>
                </c:pt>
                <c:pt idx="5">
                  <c:v>Risedale</c:v>
                </c:pt>
                <c:pt idx="6">
                  <c:v>Dalton South</c:v>
                </c:pt>
                <c:pt idx="7">
                  <c:v>Walney North</c:v>
                </c:pt>
                <c:pt idx="8">
                  <c:v>Parkside</c:v>
                </c:pt>
                <c:pt idx="9">
                  <c:v>Hawcoat</c:v>
                </c:pt>
                <c:pt idx="10">
                  <c:v>Dalton North</c:v>
                </c:pt>
                <c:pt idx="11">
                  <c:v>Newbarns</c:v>
                </c:pt>
                <c:pt idx="12">
                  <c:v>Roosecote</c:v>
                </c:pt>
              </c:strCache>
            </c:strRef>
          </c:cat>
          <c:val>
            <c:numRef>
              <c:f>'Bar bab'!$B$3:$B$15</c:f>
              <c:numCache>
                <c:formatCode>0</c:formatCode>
                <c:ptCount val="13"/>
                <c:pt idx="0">
                  <c:v>13.4969</c:v>
                </c:pt>
                <c:pt idx="1">
                  <c:v>10.416700000000001</c:v>
                </c:pt>
                <c:pt idx="2">
                  <c:v>10.3352</c:v>
                </c:pt>
                <c:pt idx="3">
                  <c:v>8.016</c:v>
                </c:pt>
                <c:pt idx="4">
                  <c:v>7.5187999999999997</c:v>
                </c:pt>
                <c:pt idx="5">
                  <c:v>6.6921999999999997</c:v>
                </c:pt>
                <c:pt idx="6">
                  <c:v>6.5693000000000001</c:v>
                </c:pt>
                <c:pt idx="7">
                  <c:v>6.3025000000000002</c:v>
                </c:pt>
                <c:pt idx="8">
                  <c:v>6.25</c:v>
                </c:pt>
                <c:pt idx="9">
                  <c:v>6</c:v>
                </c:pt>
                <c:pt idx="10">
                  <c:v>5.9016000000000002</c:v>
                </c:pt>
                <c:pt idx="11">
                  <c:v>5.5900999999999996</c:v>
                </c:pt>
                <c:pt idx="12">
                  <c:v>5.0846999999999998</c:v>
                </c:pt>
              </c:numCache>
            </c:numRef>
          </c:val>
          <c:extLst>
            <c:ext xmlns:c16="http://schemas.microsoft.com/office/drawing/2014/chart" uri="{C3380CC4-5D6E-409C-BE32-E72D297353CC}">
              <c16:uniqueId val="{00000000-3ED7-4A45-B864-41C05073220C}"/>
            </c:ext>
          </c:extLst>
        </c:ser>
        <c:dLbls>
          <c:showLegendKey val="0"/>
          <c:showVal val="0"/>
          <c:showCatName val="0"/>
          <c:showSerName val="0"/>
          <c:showPercent val="0"/>
          <c:showBubbleSize val="0"/>
        </c:dLbls>
        <c:gapWidth val="219"/>
        <c:overlap val="-27"/>
        <c:axId val="839230479"/>
        <c:axId val="839230895"/>
      </c:barChart>
      <c:lineChart>
        <c:grouping val="standard"/>
        <c:varyColors val="0"/>
        <c:ser>
          <c:idx val="1"/>
          <c:order val="1"/>
          <c:tx>
            <c:strRef>
              <c:f>'Bar bab'!$C$1:$C$2</c:f>
              <c:strCache>
                <c:ptCount val="2"/>
                <c:pt idx="0">
                  <c:v>England</c:v>
                </c:pt>
              </c:strCache>
            </c:strRef>
          </c:tx>
          <c:spPr>
            <a:ln w="38100" cap="rnd">
              <a:solidFill>
                <a:schemeClr val="accent1"/>
              </a:solidFill>
              <a:round/>
            </a:ln>
            <a:effectLst/>
          </c:spPr>
          <c:marker>
            <c:symbol val="none"/>
          </c:marker>
          <c:cat>
            <c:strRef>
              <c:f>'Bar bab'!$A$3:$A$15</c:f>
              <c:strCache>
                <c:ptCount val="13"/>
                <c:pt idx="0">
                  <c:v>Barrow Island</c:v>
                </c:pt>
                <c:pt idx="1">
                  <c:v>Central</c:v>
                </c:pt>
                <c:pt idx="2">
                  <c:v>Ormsgill</c:v>
                </c:pt>
                <c:pt idx="3">
                  <c:v>Hindpool</c:v>
                </c:pt>
                <c:pt idx="4">
                  <c:v>Walney South</c:v>
                </c:pt>
                <c:pt idx="5">
                  <c:v>Risedale</c:v>
                </c:pt>
                <c:pt idx="6">
                  <c:v>Dalton South</c:v>
                </c:pt>
                <c:pt idx="7">
                  <c:v>Walney North</c:v>
                </c:pt>
                <c:pt idx="8">
                  <c:v>Parkside</c:v>
                </c:pt>
                <c:pt idx="9">
                  <c:v>Hawcoat</c:v>
                </c:pt>
                <c:pt idx="10">
                  <c:v>Dalton North</c:v>
                </c:pt>
                <c:pt idx="11">
                  <c:v>Newbarns</c:v>
                </c:pt>
                <c:pt idx="12">
                  <c:v>Roosecote</c:v>
                </c:pt>
              </c:strCache>
            </c:strRef>
          </c:cat>
          <c:val>
            <c:numRef>
              <c:f>'Bar bab'!$C$3:$C$15</c:f>
              <c:numCache>
                <c:formatCode>0</c:formatCode>
                <c:ptCount val="13"/>
                <c:pt idx="0">
                  <c:v>6.9291301303471302</c:v>
                </c:pt>
                <c:pt idx="1">
                  <c:v>6.9291301303471302</c:v>
                </c:pt>
                <c:pt idx="2">
                  <c:v>6.9291301303471302</c:v>
                </c:pt>
                <c:pt idx="3">
                  <c:v>6.9291301303471302</c:v>
                </c:pt>
                <c:pt idx="4">
                  <c:v>6.9291301303471302</c:v>
                </c:pt>
                <c:pt idx="5">
                  <c:v>6.9291301303471302</c:v>
                </c:pt>
                <c:pt idx="6">
                  <c:v>6.9291301303471302</c:v>
                </c:pt>
                <c:pt idx="7">
                  <c:v>6.9291301303471302</c:v>
                </c:pt>
                <c:pt idx="8">
                  <c:v>6.9291301303471302</c:v>
                </c:pt>
                <c:pt idx="9">
                  <c:v>6.9291301303471302</c:v>
                </c:pt>
                <c:pt idx="10">
                  <c:v>6.9291301303471302</c:v>
                </c:pt>
                <c:pt idx="11">
                  <c:v>6.9291301303471302</c:v>
                </c:pt>
                <c:pt idx="12">
                  <c:v>6.9291301303471302</c:v>
                </c:pt>
              </c:numCache>
            </c:numRef>
          </c:val>
          <c:smooth val="0"/>
          <c:extLst>
            <c:ext xmlns:c16="http://schemas.microsoft.com/office/drawing/2014/chart" uri="{C3380CC4-5D6E-409C-BE32-E72D297353CC}">
              <c16:uniqueId val="{00000001-3ED7-4A45-B864-41C05073220C}"/>
            </c:ext>
          </c:extLst>
        </c:ser>
        <c:dLbls>
          <c:showLegendKey val="0"/>
          <c:showVal val="0"/>
          <c:showCatName val="0"/>
          <c:showSerName val="0"/>
          <c:showPercent val="0"/>
          <c:showBubbleSize val="0"/>
        </c:dLbls>
        <c:marker val="1"/>
        <c:smooth val="0"/>
        <c:axId val="839230479"/>
        <c:axId val="839230895"/>
      </c:lineChart>
      <c:catAx>
        <c:axId val="8392304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39230895"/>
        <c:crosses val="autoZero"/>
        <c:auto val="1"/>
        <c:lblAlgn val="ctr"/>
        <c:lblOffset val="100"/>
        <c:noMultiLvlLbl val="0"/>
      </c:catAx>
      <c:valAx>
        <c:axId val="83923089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39230479"/>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Lancaster</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'Lanc bab'!$B$1:$B$2</c:f>
              <c:strCache>
                <c:ptCount val="2"/>
                <c:pt idx="0">
                  <c:v>Area</c:v>
                </c:pt>
              </c:strCache>
            </c:strRef>
          </c:tx>
          <c:spPr>
            <a:solidFill>
              <a:schemeClr val="accent6">
                <a:shade val="76000"/>
              </a:schemeClr>
            </a:solidFill>
            <a:ln>
              <a:noFill/>
            </a:ln>
            <a:effectLst/>
          </c:spPr>
          <c:invertIfNegative val="0"/>
          <c:cat>
            <c:strRef>
              <c:f>'Lanc bab'!$A$3:$A$30</c:f>
              <c:strCache>
                <c:ptCount val="27"/>
                <c:pt idx="0">
                  <c:v>Silverdale</c:v>
                </c:pt>
                <c:pt idx="1">
                  <c:v>Poulton</c:v>
                </c:pt>
                <c:pt idx="2">
                  <c:v>Heysham North</c:v>
                </c:pt>
                <c:pt idx="3">
                  <c:v>Warton</c:v>
                </c:pt>
                <c:pt idx="4">
                  <c:v>Skerton West</c:v>
                </c:pt>
                <c:pt idx="5">
                  <c:v>Harbour</c:v>
                </c:pt>
                <c:pt idx="6">
                  <c:v>Heysham Central</c:v>
                </c:pt>
                <c:pt idx="7">
                  <c:v>Scotforth East</c:v>
                </c:pt>
                <c:pt idx="8">
                  <c:v>Skerton East</c:v>
                </c:pt>
                <c:pt idx="9">
                  <c:v>Castle</c:v>
                </c:pt>
                <c:pt idx="10">
                  <c:v>Heysham South</c:v>
                </c:pt>
                <c:pt idx="11">
                  <c:v>Overton</c:v>
                </c:pt>
                <c:pt idx="12">
                  <c:v>Westgate</c:v>
                </c:pt>
                <c:pt idx="13">
                  <c:v>Scotforth West</c:v>
                </c:pt>
                <c:pt idx="14">
                  <c:v>John O'Gaunt</c:v>
                </c:pt>
                <c:pt idx="15">
                  <c:v>Torrisholme</c:v>
                </c:pt>
                <c:pt idx="16">
                  <c:v>Carnforth &amp; Millhead</c:v>
                </c:pt>
                <c:pt idx="17">
                  <c:v>Bolton &amp; Slyne</c:v>
                </c:pt>
                <c:pt idx="18">
                  <c:v>Bulk</c:v>
                </c:pt>
                <c:pt idx="19">
                  <c:v>Ellel</c:v>
                </c:pt>
                <c:pt idx="20">
                  <c:v>Bare</c:v>
                </c:pt>
                <c:pt idx="21">
                  <c:v>Lower Lune Valley</c:v>
                </c:pt>
                <c:pt idx="22">
                  <c:v>University &amp; Scotforth Rural</c:v>
                </c:pt>
                <c:pt idx="23">
                  <c:v>Marsh</c:v>
                </c:pt>
                <c:pt idx="24">
                  <c:v>Halton-with-Aughton*</c:v>
                </c:pt>
                <c:pt idx="25">
                  <c:v>Kellet*</c:v>
                </c:pt>
                <c:pt idx="26">
                  <c:v>Upper Lune Valley*</c:v>
                </c:pt>
              </c:strCache>
            </c:strRef>
          </c:cat>
          <c:val>
            <c:numRef>
              <c:f>'Lanc bab'!$B$3:$B$30</c:f>
              <c:numCache>
                <c:formatCode>General</c:formatCode>
                <c:ptCount val="28"/>
                <c:pt idx="0">
                  <c:v>15.5556</c:v>
                </c:pt>
                <c:pt idx="1">
                  <c:v>11.139200000000001</c:v>
                </c:pt>
                <c:pt idx="2">
                  <c:v>10.632899999999999</c:v>
                </c:pt>
                <c:pt idx="3">
                  <c:v>10.1449</c:v>
                </c:pt>
                <c:pt idx="4">
                  <c:v>9.2702000000000009</c:v>
                </c:pt>
                <c:pt idx="5">
                  <c:v>9.0534999999999997</c:v>
                </c:pt>
                <c:pt idx="6">
                  <c:v>8.7786000000000008</c:v>
                </c:pt>
                <c:pt idx="7">
                  <c:v>8.4746000000000006</c:v>
                </c:pt>
                <c:pt idx="8">
                  <c:v>8.3332999999999995</c:v>
                </c:pt>
                <c:pt idx="9">
                  <c:v>8.1340000000000003</c:v>
                </c:pt>
                <c:pt idx="10">
                  <c:v>8.1264000000000003</c:v>
                </c:pt>
                <c:pt idx="11">
                  <c:v>7.3170999999999999</c:v>
                </c:pt>
                <c:pt idx="12">
                  <c:v>7.2319000000000004</c:v>
                </c:pt>
                <c:pt idx="13">
                  <c:v>7.0288000000000004</c:v>
                </c:pt>
                <c:pt idx="14">
                  <c:v>6.8966000000000003</c:v>
                </c:pt>
                <c:pt idx="15">
                  <c:v>6.8701999999999996</c:v>
                </c:pt>
                <c:pt idx="16">
                  <c:v>6.6390000000000002</c:v>
                </c:pt>
                <c:pt idx="17">
                  <c:v>6.4935</c:v>
                </c:pt>
                <c:pt idx="18">
                  <c:v>6.3926999999999996</c:v>
                </c:pt>
                <c:pt idx="19">
                  <c:v>5.9172000000000002</c:v>
                </c:pt>
                <c:pt idx="20">
                  <c:v>5.8394000000000004</c:v>
                </c:pt>
                <c:pt idx="21">
                  <c:v>5.4878</c:v>
                </c:pt>
                <c:pt idx="22">
                  <c:v>4.6875</c:v>
                </c:pt>
                <c:pt idx="23">
                  <c:v>4.6822999999999997</c:v>
                </c:pt>
              </c:numCache>
            </c:numRef>
          </c:val>
          <c:extLst>
            <c:ext xmlns:c16="http://schemas.microsoft.com/office/drawing/2014/chart" uri="{C3380CC4-5D6E-409C-BE32-E72D297353CC}">
              <c16:uniqueId val="{00000000-F62E-4467-B76E-1AD6A3F95C12}"/>
            </c:ext>
          </c:extLst>
        </c:ser>
        <c:dLbls>
          <c:showLegendKey val="0"/>
          <c:showVal val="0"/>
          <c:showCatName val="0"/>
          <c:showSerName val="0"/>
          <c:showPercent val="0"/>
          <c:showBubbleSize val="0"/>
        </c:dLbls>
        <c:gapWidth val="219"/>
        <c:overlap val="-27"/>
        <c:axId val="1291925887"/>
        <c:axId val="1291927967"/>
      </c:barChart>
      <c:lineChart>
        <c:grouping val="standard"/>
        <c:varyColors val="0"/>
        <c:ser>
          <c:idx val="1"/>
          <c:order val="1"/>
          <c:tx>
            <c:strRef>
              <c:f>'Lanc bab'!$C$1:$C$2</c:f>
              <c:strCache>
                <c:ptCount val="2"/>
                <c:pt idx="0">
                  <c:v>England</c:v>
                </c:pt>
              </c:strCache>
            </c:strRef>
          </c:tx>
          <c:spPr>
            <a:ln w="38100" cap="rnd">
              <a:solidFill>
                <a:schemeClr val="accent1"/>
              </a:solidFill>
              <a:round/>
            </a:ln>
            <a:effectLst/>
          </c:spPr>
          <c:marker>
            <c:symbol val="none"/>
          </c:marker>
          <c:cat>
            <c:strRef>
              <c:f>'Lanc bab'!$A$3:$A$30</c:f>
              <c:strCache>
                <c:ptCount val="27"/>
                <c:pt idx="0">
                  <c:v>Silverdale</c:v>
                </c:pt>
                <c:pt idx="1">
                  <c:v>Poulton</c:v>
                </c:pt>
                <c:pt idx="2">
                  <c:v>Heysham North</c:v>
                </c:pt>
                <c:pt idx="3">
                  <c:v>Warton</c:v>
                </c:pt>
                <c:pt idx="4">
                  <c:v>Skerton West</c:v>
                </c:pt>
                <c:pt idx="5">
                  <c:v>Harbour</c:v>
                </c:pt>
                <c:pt idx="6">
                  <c:v>Heysham Central</c:v>
                </c:pt>
                <c:pt idx="7">
                  <c:v>Scotforth East</c:v>
                </c:pt>
                <c:pt idx="8">
                  <c:v>Skerton East</c:v>
                </c:pt>
                <c:pt idx="9">
                  <c:v>Castle</c:v>
                </c:pt>
                <c:pt idx="10">
                  <c:v>Heysham South</c:v>
                </c:pt>
                <c:pt idx="11">
                  <c:v>Overton</c:v>
                </c:pt>
                <c:pt idx="12">
                  <c:v>Westgate</c:v>
                </c:pt>
                <c:pt idx="13">
                  <c:v>Scotforth West</c:v>
                </c:pt>
                <c:pt idx="14">
                  <c:v>John O'Gaunt</c:v>
                </c:pt>
                <c:pt idx="15">
                  <c:v>Torrisholme</c:v>
                </c:pt>
                <c:pt idx="16">
                  <c:v>Carnforth &amp; Millhead</c:v>
                </c:pt>
                <c:pt idx="17">
                  <c:v>Bolton &amp; Slyne</c:v>
                </c:pt>
                <c:pt idx="18">
                  <c:v>Bulk</c:v>
                </c:pt>
                <c:pt idx="19">
                  <c:v>Ellel</c:v>
                </c:pt>
                <c:pt idx="20">
                  <c:v>Bare</c:v>
                </c:pt>
                <c:pt idx="21">
                  <c:v>Lower Lune Valley</c:v>
                </c:pt>
                <c:pt idx="22">
                  <c:v>University &amp; Scotforth Rural</c:v>
                </c:pt>
                <c:pt idx="23">
                  <c:v>Marsh</c:v>
                </c:pt>
                <c:pt idx="24">
                  <c:v>Halton-with-Aughton*</c:v>
                </c:pt>
                <c:pt idx="25">
                  <c:v>Kellet*</c:v>
                </c:pt>
                <c:pt idx="26">
                  <c:v>Upper Lune Valley*</c:v>
                </c:pt>
              </c:strCache>
            </c:strRef>
          </c:cat>
          <c:val>
            <c:numRef>
              <c:f>'Lanc bab'!$C$3:$C$30</c:f>
              <c:numCache>
                <c:formatCode>General</c:formatCode>
                <c:ptCount val="28"/>
                <c:pt idx="0">
                  <c:v>6.9291301303471302</c:v>
                </c:pt>
                <c:pt idx="1">
                  <c:v>6.9291301303471302</c:v>
                </c:pt>
                <c:pt idx="2">
                  <c:v>6.9291301303471302</c:v>
                </c:pt>
                <c:pt idx="3">
                  <c:v>6.9291301303471302</c:v>
                </c:pt>
                <c:pt idx="4">
                  <c:v>6.9291301303471302</c:v>
                </c:pt>
                <c:pt idx="5">
                  <c:v>6.9291301303471302</c:v>
                </c:pt>
                <c:pt idx="6">
                  <c:v>6.9291301303471302</c:v>
                </c:pt>
                <c:pt idx="7">
                  <c:v>6.9291301303471302</c:v>
                </c:pt>
                <c:pt idx="8">
                  <c:v>6.9291301303471302</c:v>
                </c:pt>
                <c:pt idx="9">
                  <c:v>6.9291301303471302</c:v>
                </c:pt>
                <c:pt idx="10">
                  <c:v>6.9291301303471302</c:v>
                </c:pt>
                <c:pt idx="11">
                  <c:v>6.9291301303471302</c:v>
                </c:pt>
                <c:pt idx="12">
                  <c:v>6.9291301303471302</c:v>
                </c:pt>
                <c:pt idx="13">
                  <c:v>6.9291301303471302</c:v>
                </c:pt>
                <c:pt idx="14">
                  <c:v>6.9291301303471302</c:v>
                </c:pt>
                <c:pt idx="15">
                  <c:v>6.9291301303471302</c:v>
                </c:pt>
                <c:pt idx="16">
                  <c:v>6.9291301303471302</c:v>
                </c:pt>
                <c:pt idx="17">
                  <c:v>6.9291301303471302</c:v>
                </c:pt>
                <c:pt idx="18">
                  <c:v>6.9291301303471302</c:v>
                </c:pt>
                <c:pt idx="19">
                  <c:v>6.9291301303471302</c:v>
                </c:pt>
                <c:pt idx="20">
                  <c:v>6.9291301303471302</c:v>
                </c:pt>
                <c:pt idx="21">
                  <c:v>6.9291301303471302</c:v>
                </c:pt>
                <c:pt idx="22">
                  <c:v>6.9291301303471302</c:v>
                </c:pt>
                <c:pt idx="23">
                  <c:v>6.9291301303471302</c:v>
                </c:pt>
                <c:pt idx="24">
                  <c:v>6.9291301303471302</c:v>
                </c:pt>
                <c:pt idx="25">
                  <c:v>6.9291301303471302</c:v>
                </c:pt>
                <c:pt idx="26">
                  <c:v>6.9291301303471302</c:v>
                </c:pt>
              </c:numCache>
            </c:numRef>
          </c:val>
          <c:smooth val="0"/>
          <c:extLst>
            <c:ext xmlns:c16="http://schemas.microsoft.com/office/drawing/2014/chart" uri="{C3380CC4-5D6E-409C-BE32-E72D297353CC}">
              <c16:uniqueId val="{00000001-F62E-4467-B76E-1AD6A3F95C12}"/>
            </c:ext>
          </c:extLst>
        </c:ser>
        <c:dLbls>
          <c:showLegendKey val="0"/>
          <c:showVal val="0"/>
          <c:showCatName val="0"/>
          <c:showSerName val="0"/>
          <c:showPercent val="0"/>
          <c:showBubbleSize val="0"/>
        </c:dLbls>
        <c:marker val="1"/>
        <c:smooth val="0"/>
        <c:axId val="1291925887"/>
        <c:axId val="1291927967"/>
      </c:lineChart>
      <c:catAx>
        <c:axId val="12919258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291927967"/>
        <c:crosses val="autoZero"/>
        <c:auto val="1"/>
        <c:lblAlgn val="ctr"/>
        <c:lblOffset val="100"/>
        <c:noMultiLvlLbl val="0"/>
      </c:catAx>
      <c:valAx>
        <c:axId val="129192796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29192588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South Lakeland</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 lake bab'!$B$1</c:f>
              <c:strCache>
                <c:ptCount val="1"/>
                <c:pt idx="0">
                  <c:v>Area</c:v>
                </c:pt>
              </c:strCache>
            </c:strRef>
          </c:tx>
          <c:spPr>
            <a:solidFill>
              <a:schemeClr val="accent6">
                <a:shade val="76000"/>
              </a:schemeClr>
            </a:solidFill>
            <a:ln>
              <a:noFill/>
            </a:ln>
            <a:effectLst/>
          </c:spPr>
          <c:invertIfNegative val="0"/>
          <c:cat>
            <c:strRef>
              <c:f>'S lake bab'!$A$2:$A$19</c:f>
              <c:strCache>
                <c:ptCount val="18"/>
                <c:pt idx="0">
                  <c:v>Kendal West</c:v>
                </c:pt>
                <c:pt idx="1">
                  <c:v>Kendal North</c:v>
                </c:pt>
                <c:pt idx="2">
                  <c:v>Kendal Town</c:v>
                </c:pt>
                <c:pt idx="3">
                  <c:v>Ambleside &amp; Grasmere</c:v>
                </c:pt>
                <c:pt idx="4">
                  <c:v>Sedbergh &amp; Kirkby Lonsdale</c:v>
                </c:pt>
                <c:pt idx="5">
                  <c:v>Kendal South &amp; Natland</c:v>
                </c:pt>
                <c:pt idx="6">
                  <c:v>Ulverston East</c:v>
                </c:pt>
                <c:pt idx="7">
                  <c:v>Kendal East</c:v>
                </c:pt>
                <c:pt idx="8">
                  <c:v>Burton &amp; Crooklands</c:v>
                </c:pt>
                <c:pt idx="9">
                  <c:v>Furness Peninsula</c:v>
                </c:pt>
                <c:pt idx="10">
                  <c:v>Windermere</c:v>
                </c:pt>
                <c:pt idx="11">
                  <c:v>Arnside &amp; Milnthorpe</c:v>
                </c:pt>
                <c:pt idx="12">
                  <c:v>Cartmel</c:v>
                </c:pt>
                <c:pt idx="13">
                  <c:v>Kendal Rural</c:v>
                </c:pt>
                <c:pt idx="14">
                  <c:v>Ulverston West</c:v>
                </c:pt>
                <c:pt idx="15">
                  <c:v>Broughton &amp; Coniston</c:v>
                </c:pt>
                <c:pt idx="16">
                  <c:v>Grange</c:v>
                </c:pt>
                <c:pt idx="17">
                  <c:v>Bowness &amp; Levens</c:v>
                </c:pt>
              </c:strCache>
            </c:strRef>
          </c:cat>
          <c:val>
            <c:numRef>
              <c:f>'S lake bab'!$B$2:$B$19</c:f>
              <c:numCache>
                <c:formatCode>0</c:formatCode>
                <c:ptCount val="18"/>
                <c:pt idx="0">
                  <c:v>11.5242</c:v>
                </c:pt>
                <c:pt idx="1">
                  <c:v>10.305300000000001</c:v>
                </c:pt>
                <c:pt idx="2">
                  <c:v>8.2949000000000002</c:v>
                </c:pt>
                <c:pt idx="3">
                  <c:v>8.0645000000000007</c:v>
                </c:pt>
                <c:pt idx="4">
                  <c:v>7.9096000000000002</c:v>
                </c:pt>
                <c:pt idx="5">
                  <c:v>7.3800999999999997</c:v>
                </c:pt>
                <c:pt idx="6">
                  <c:v>7.3718000000000004</c:v>
                </c:pt>
                <c:pt idx="7">
                  <c:v>7.1429</c:v>
                </c:pt>
                <c:pt idx="8">
                  <c:v>6.8966000000000003</c:v>
                </c:pt>
                <c:pt idx="9">
                  <c:v>6.3926999999999996</c:v>
                </c:pt>
                <c:pt idx="10">
                  <c:v>6.3414999999999999</c:v>
                </c:pt>
                <c:pt idx="11">
                  <c:v>6.1452999999999998</c:v>
                </c:pt>
                <c:pt idx="12">
                  <c:v>5.8823999999999996</c:v>
                </c:pt>
                <c:pt idx="13">
                  <c:v>5.7142999999999997</c:v>
                </c:pt>
                <c:pt idx="14">
                  <c:v>5.3190999999999997</c:v>
                </c:pt>
                <c:pt idx="15">
                  <c:v>4.5225999999999997</c:v>
                </c:pt>
                <c:pt idx="16">
                  <c:v>4.1666999999999996</c:v>
                </c:pt>
                <c:pt idx="17">
                  <c:v>2.6819999999999999</c:v>
                </c:pt>
              </c:numCache>
            </c:numRef>
          </c:val>
          <c:extLst>
            <c:ext xmlns:c16="http://schemas.microsoft.com/office/drawing/2014/chart" uri="{C3380CC4-5D6E-409C-BE32-E72D297353CC}">
              <c16:uniqueId val="{00000000-DAE6-45AA-9537-9B2475EE3AD9}"/>
            </c:ext>
          </c:extLst>
        </c:ser>
        <c:dLbls>
          <c:showLegendKey val="0"/>
          <c:showVal val="0"/>
          <c:showCatName val="0"/>
          <c:showSerName val="0"/>
          <c:showPercent val="0"/>
          <c:showBubbleSize val="0"/>
        </c:dLbls>
        <c:gapWidth val="219"/>
        <c:overlap val="-27"/>
        <c:axId val="1160863311"/>
        <c:axId val="1160858319"/>
      </c:barChart>
      <c:lineChart>
        <c:grouping val="standard"/>
        <c:varyColors val="0"/>
        <c:ser>
          <c:idx val="1"/>
          <c:order val="1"/>
          <c:tx>
            <c:strRef>
              <c:f>'S lake bab'!$C$1</c:f>
              <c:strCache>
                <c:ptCount val="1"/>
                <c:pt idx="0">
                  <c:v>England</c:v>
                </c:pt>
              </c:strCache>
            </c:strRef>
          </c:tx>
          <c:spPr>
            <a:ln w="38100" cap="rnd">
              <a:solidFill>
                <a:schemeClr val="accent1"/>
              </a:solidFill>
              <a:round/>
            </a:ln>
            <a:effectLst/>
          </c:spPr>
          <c:marker>
            <c:symbol val="none"/>
          </c:marker>
          <c:cat>
            <c:strRef>
              <c:f>'S lake bab'!$A$2:$A$19</c:f>
              <c:strCache>
                <c:ptCount val="18"/>
                <c:pt idx="0">
                  <c:v>Kendal West</c:v>
                </c:pt>
                <c:pt idx="1">
                  <c:v>Kendal North</c:v>
                </c:pt>
                <c:pt idx="2">
                  <c:v>Kendal Town</c:v>
                </c:pt>
                <c:pt idx="3">
                  <c:v>Ambleside &amp; Grasmere</c:v>
                </c:pt>
                <c:pt idx="4">
                  <c:v>Sedbergh &amp; Kirkby Lonsdale</c:v>
                </c:pt>
                <c:pt idx="5">
                  <c:v>Kendal South &amp; Natland</c:v>
                </c:pt>
                <c:pt idx="6">
                  <c:v>Ulverston East</c:v>
                </c:pt>
                <c:pt idx="7">
                  <c:v>Kendal East</c:v>
                </c:pt>
                <c:pt idx="8">
                  <c:v>Burton &amp; Crooklands</c:v>
                </c:pt>
                <c:pt idx="9">
                  <c:v>Furness Peninsula</c:v>
                </c:pt>
                <c:pt idx="10">
                  <c:v>Windermere</c:v>
                </c:pt>
                <c:pt idx="11">
                  <c:v>Arnside &amp; Milnthorpe</c:v>
                </c:pt>
                <c:pt idx="12">
                  <c:v>Cartmel</c:v>
                </c:pt>
                <c:pt idx="13">
                  <c:v>Kendal Rural</c:v>
                </c:pt>
                <c:pt idx="14">
                  <c:v>Ulverston West</c:v>
                </c:pt>
                <c:pt idx="15">
                  <c:v>Broughton &amp; Coniston</c:v>
                </c:pt>
                <c:pt idx="16">
                  <c:v>Grange</c:v>
                </c:pt>
                <c:pt idx="17">
                  <c:v>Bowness &amp; Levens</c:v>
                </c:pt>
              </c:strCache>
            </c:strRef>
          </c:cat>
          <c:val>
            <c:numRef>
              <c:f>'S lake bab'!$C$2:$C$19</c:f>
              <c:numCache>
                <c:formatCode>0</c:formatCode>
                <c:ptCount val="18"/>
                <c:pt idx="0">
                  <c:v>6.9291301303471302</c:v>
                </c:pt>
                <c:pt idx="1">
                  <c:v>6.9291301303471302</c:v>
                </c:pt>
                <c:pt idx="2">
                  <c:v>6.9291301303471302</c:v>
                </c:pt>
                <c:pt idx="3">
                  <c:v>6.9291301303471302</c:v>
                </c:pt>
                <c:pt idx="4">
                  <c:v>6.9291301303471302</c:v>
                </c:pt>
                <c:pt idx="5">
                  <c:v>6.9291301303471302</c:v>
                </c:pt>
                <c:pt idx="6">
                  <c:v>6.9291301303471302</c:v>
                </c:pt>
                <c:pt idx="7">
                  <c:v>6.9291301303471302</c:v>
                </c:pt>
                <c:pt idx="8">
                  <c:v>6.9291301303471302</c:v>
                </c:pt>
                <c:pt idx="9">
                  <c:v>6.9291301303471302</c:v>
                </c:pt>
                <c:pt idx="10">
                  <c:v>6.9291301303471302</c:v>
                </c:pt>
                <c:pt idx="11">
                  <c:v>6.9291301303471302</c:v>
                </c:pt>
                <c:pt idx="12">
                  <c:v>6.9291301303471302</c:v>
                </c:pt>
                <c:pt idx="13">
                  <c:v>6.9291301303471302</c:v>
                </c:pt>
                <c:pt idx="14">
                  <c:v>6.9291301303471302</c:v>
                </c:pt>
                <c:pt idx="15">
                  <c:v>6.9291301303471302</c:v>
                </c:pt>
                <c:pt idx="16">
                  <c:v>6.9291301303471302</c:v>
                </c:pt>
                <c:pt idx="17">
                  <c:v>6.9291301303471302</c:v>
                </c:pt>
              </c:numCache>
            </c:numRef>
          </c:val>
          <c:smooth val="0"/>
          <c:extLst>
            <c:ext xmlns:c16="http://schemas.microsoft.com/office/drawing/2014/chart" uri="{C3380CC4-5D6E-409C-BE32-E72D297353CC}">
              <c16:uniqueId val="{00000001-DAE6-45AA-9537-9B2475EE3AD9}"/>
            </c:ext>
          </c:extLst>
        </c:ser>
        <c:dLbls>
          <c:showLegendKey val="0"/>
          <c:showVal val="0"/>
          <c:showCatName val="0"/>
          <c:showSerName val="0"/>
          <c:showPercent val="0"/>
          <c:showBubbleSize val="0"/>
        </c:dLbls>
        <c:marker val="1"/>
        <c:smooth val="0"/>
        <c:axId val="1160863311"/>
        <c:axId val="1160858319"/>
      </c:lineChart>
      <c:catAx>
        <c:axId val="11608633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60858319"/>
        <c:crosses val="autoZero"/>
        <c:auto val="1"/>
        <c:lblAlgn val="ctr"/>
        <c:lblOffset val="100"/>
        <c:noMultiLvlLbl val="0"/>
      </c:catAx>
      <c:valAx>
        <c:axId val="116085831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6086331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'Smoke Birth'!$F$1</c:f>
              <c:strCache>
                <c:ptCount val="1"/>
                <c:pt idx="0">
                  <c:v>Area</c:v>
                </c:pt>
              </c:strCache>
            </c:strRef>
          </c:tx>
          <c:spPr>
            <a:solidFill>
              <a:schemeClr val="accent6">
                <a:shade val="76000"/>
              </a:schemeClr>
            </a:solidFill>
            <a:ln>
              <a:noFill/>
            </a:ln>
            <a:effectLst/>
          </c:spPr>
          <c:invertIfNegative val="0"/>
          <c:cat>
            <c:strRef>
              <c:f>'Smoke Birth'!$E$2:$E$4</c:f>
              <c:strCache>
                <c:ptCount val="3"/>
                <c:pt idx="0">
                  <c:v>Barrow-in-Furness</c:v>
                </c:pt>
                <c:pt idx="1">
                  <c:v>Lancaster</c:v>
                </c:pt>
                <c:pt idx="2">
                  <c:v>South Lakeland</c:v>
                </c:pt>
              </c:strCache>
            </c:strRef>
          </c:cat>
          <c:val>
            <c:numRef>
              <c:f>'Smoke Birth'!$F$2:$F$4</c:f>
              <c:numCache>
                <c:formatCode>0</c:formatCode>
                <c:ptCount val="3"/>
                <c:pt idx="0">
                  <c:v>9.6306999999999992</c:v>
                </c:pt>
                <c:pt idx="1">
                  <c:v>9.6306999999999992</c:v>
                </c:pt>
                <c:pt idx="2">
                  <c:v>9.6306999999999992</c:v>
                </c:pt>
              </c:numCache>
            </c:numRef>
          </c:val>
          <c:extLst>
            <c:ext xmlns:c16="http://schemas.microsoft.com/office/drawing/2014/chart" uri="{C3380CC4-5D6E-409C-BE32-E72D297353CC}">
              <c16:uniqueId val="{00000000-880A-447A-8372-BE5C37C38738}"/>
            </c:ext>
          </c:extLst>
        </c:ser>
        <c:dLbls>
          <c:showLegendKey val="0"/>
          <c:showVal val="0"/>
          <c:showCatName val="0"/>
          <c:showSerName val="0"/>
          <c:showPercent val="0"/>
          <c:showBubbleSize val="0"/>
        </c:dLbls>
        <c:gapWidth val="219"/>
        <c:overlap val="-27"/>
        <c:axId val="1831683984"/>
        <c:axId val="1831682320"/>
      </c:barChart>
      <c:lineChart>
        <c:grouping val="standard"/>
        <c:varyColors val="0"/>
        <c:ser>
          <c:idx val="1"/>
          <c:order val="1"/>
          <c:tx>
            <c:strRef>
              <c:f>'Smoke Birth'!$G$1</c:f>
              <c:strCache>
                <c:ptCount val="1"/>
                <c:pt idx="0">
                  <c:v>England Average</c:v>
                </c:pt>
              </c:strCache>
            </c:strRef>
          </c:tx>
          <c:spPr>
            <a:ln w="38100" cap="rnd">
              <a:solidFill>
                <a:schemeClr val="accent1"/>
              </a:solidFill>
              <a:round/>
            </a:ln>
            <a:effectLst/>
          </c:spPr>
          <c:marker>
            <c:symbol val="none"/>
          </c:marker>
          <c:cat>
            <c:strRef>
              <c:f>'Smoke Birth'!$E$2:$E$4</c:f>
              <c:strCache>
                <c:ptCount val="3"/>
                <c:pt idx="0">
                  <c:v>Barrow-in-Furness</c:v>
                </c:pt>
                <c:pt idx="1">
                  <c:v>Lancaster</c:v>
                </c:pt>
                <c:pt idx="2">
                  <c:v>South Lakeland</c:v>
                </c:pt>
              </c:strCache>
            </c:strRef>
          </c:cat>
          <c:val>
            <c:numRef>
              <c:f>'Smoke Birth'!$G$2:$G$4</c:f>
              <c:numCache>
                <c:formatCode>0</c:formatCode>
                <c:ptCount val="3"/>
                <c:pt idx="0">
                  <c:v>10.418094342596101</c:v>
                </c:pt>
                <c:pt idx="1">
                  <c:v>10.418094342596101</c:v>
                </c:pt>
                <c:pt idx="2">
                  <c:v>10.418094342596101</c:v>
                </c:pt>
              </c:numCache>
            </c:numRef>
          </c:val>
          <c:smooth val="0"/>
          <c:extLst>
            <c:ext xmlns:c16="http://schemas.microsoft.com/office/drawing/2014/chart" uri="{C3380CC4-5D6E-409C-BE32-E72D297353CC}">
              <c16:uniqueId val="{00000001-880A-447A-8372-BE5C37C38738}"/>
            </c:ext>
          </c:extLst>
        </c:ser>
        <c:dLbls>
          <c:showLegendKey val="0"/>
          <c:showVal val="0"/>
          <c:showCatName val="0"/>
          <c:showSerName val="0"/>
          <c:showPercent val="0"/>
          <c:showBubbleSize val="0"/>
        </c:dLbls>
        <c:marker val="1"/>
        <c:smooth val="0"/>
        <c:axId val="1831683984"/>
        <c:axId val="1831682320"/>
      </c:lineChart>
      <c:catAx>
        <c:axId val="1831683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31682320"/>
        <c:crosses val="autoZero"/>
        <c:auto val="1"/>
        <c:lblAlgn val="ctr"/>
        <c:lblOffset val="100"/>
        <c:noMultiLvlLbl val="0"/>
      </c:catAx>
      <c:valAx>
        <c:axId val="1831682320"/>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3168398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'Sh Hosp. Ad'!$F$1</c:f>
              <c:strCache>
                <c:ptCount val="1"/>
                <c:pt idx="0">
                  <c:v>Area</c:v>
                </c:pt>
              </c:strCache>
            </c:strRef>
          </c:tx>
          <c:spPr>
            <a:solidFill>
              <a:schemeClr val="accent6">
                <a:shade val="76000"/>
              </a:schemeClr>
            </a:solidFill>
            <a:ln>
              <a:noFill/>
            </a:ln>
            <a:effectLst/>
          </c:spPr>
          <c:invertIfNegative val="0"/>
          <c:cat>
            <c:strRef>
              <c:f>'Sh Hosp. Ad'!$E$2:$E$4</c:f>
              <c:strCache>
                <c:ptCount val="3"/>
                <c:pt idx="0">
                  <c:v>Barrow in Furness</c:v>
                </c:pt>
                <c:pt idx="1">
                  <c:v>Lancaster</c:v>
                </c:pt>
                <c:pt idx="2">
                  <c:v>South Lakeland</c:v>
                </c:pt>
              </c:strCache>
            </c:strRef>
          </c:cat>
          <c:val>
            <c:numRef>
              <c:f>'Sh Hosp. Ad'!$F$2:$F$4</c:f>
              <c:numCache>
                <c:formatCode>0</c:formatCode>
                <c:ptCount val="3"/>
                <c:pt idx="0">
                  <c:v>382.47</c:v>
                </c:pt>
                <c:pt idx="1">
                  <c:v>173.66</c:v>
                </c:pt>
                <c:pt idx="2">
                  <c:v>139.06</c:v>
                </c:pt>
              </c:numCache>
            </c:numRef>
          </c:val>
          <c:extLst>
            <c:ext xmlns:c16="http://schemas.microsoft.com/office/drawing/2014/chart" uri="{C3380CC4-5D6E-409C-BE32-E72D297353CC}">
              <c16:uniqueId val="{00000000-6007-48BC-B208-83E3298E5131}"/>
            </c:ext>
          </c:extLst>
        </c:ser>
        <c:dLbls>
          <c:showLegendKey val="0"/>
          <c:showVal val="0"/>
          <c:showCatName val="0"/>
          <c:showSerName val="0"/>
          <c:showPercent val="0"/>
          <c:showBubbleSize val="0"/>
        </c:dLbls>
        <c:gapWidth val="219"/>
        <c:overlap val="-27"/>
        <c:axId val="1829738224"/>
        <c:axId val="1829741552"/>
      </c:barChart>
      <c:lineChart>
        <c:grouping val="standard"/>
        <c:varyColors val="0"/>
        <c:ser>
          <c:idx val="1"/>
          <c:order val="1"/>
          <c:tx>
            <c:strRef>
              <c:f>'Sh Hosp. Ad'!$G$1</c:f>
              <c:strCache>
                <c:ptCount val="1"/>
                <c:pt idx="0">
                  <c:v>England Average</c:v>
                </c:pt>
              </c:strCache>
            </c:strRef>
          </c:tx>
          <c:spPr>
            <a:ln w="38100" cap="rnd">
              <a:solidFill>
                <a:schemeClr val="accent1"/>
              </a:solidFill>
              <a:round/>
            </a:ln>
            <a:effectLst/>
          </c:spPr>
          <c:marker>
            <c:symbol val="none"/>
          </c:marker>
          <c:cat>
            <c:strRef>
              <c:f>'Sh Hosp. Ad'!$E$2:$E$4</c:f>
              <c:strCache>
                <c:ptCount val="3"/>
                <c:pt idx="0">
                  <c:v>Barrow in Furness</c:v>
                </c:pt>
                <c:pt idx="1">
                  <c:v>Lancaster</c:v>
                </c:pt>
                <c:pt idx="2">
                  <c:v>South Lakeland</c:v>
                </c:pt>
              </c:strCache>
            </c:strRef>
          </c:cat>
          <c:val>
            <c:numRef>
              <c:f>'Sh Hosp. Ad'!$G$2:$G$4</c:f>
              <c:numCache>
                <c:formatCode>0</c:formatCode>
                <c:ptCount val="3"/>
                <c:pt idx="0">
                  <c:v>192.64</c:v>
                </c:pt>
                <c:pt idx="1">
                  <c:v>192.64</c:v>
                </c:pt>
                <c:pt idx="2">
                  <c:v>192.64</c:v>
                </c:pt>
              </c:numCache>
            </c:numRef>
          </c:val>
          <c:smooth val="0"/>
          <c:extLst>
            <c:ext xmlns:c16="http://schemas.microsoft.com/office/drawing/2014/chart" uri="{C3380CC4-5D6E-409C-BE32-E72D297353CC}">
              <c16:uniqueId val="{00000001-6007-48BC-B208-83E3298E5131}"/>
            </c:ext>
          </c:extLst>
        </c:ser>
        <c:dLbls>
          <c:showLegendKey val="0"/>
          <c:showVal val="0"/>
          <c:showCatName val="0"/>
          <c:showSerName val="0"/>
          <c:showPercent val="0"/>
          <c:showBubbleSize val="0"/>
        </c:dLbls>
        <c:marker val="1"/>
        <c:smooth val="0"/>
        <c:axId val="1829738224"/>
        <c:axId val="1829741552"/>
      </c:lineChart>
      <c:catAx>
        <c:axId val="1829738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9741552"/>
        <c:crosses val="autoZero"/>
        <c:auto val="1"/>
        <c:lblAlgn val="ctr"/>
        <c:lblOffset val="100"/>
        <c:noMultiLvlLbl val="0"/>
      </c:catAx>
      <c:valAx>
        <c:axId val="18297415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Admissions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973822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Barrow in Furness</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Barrow!$B$1</c:f>
              <c:strCache>
                <c:ptCount val="1"/>
                <c:pt idx="0">
                  <c:v>Area</c:v>
                </c:pt>
              </c:strCache>
            </c:strRef>
          </c:tx>
          <c:spPr>
            <a:solidFill>
              <a:schemeClr val="accent6">
                <a:shade val="76000"/>
              </a:schemeClr>
            </a:solidFill>
            <a:ln>
              <a:noFill/>
            </a:ln>
            <a:effectLst/>
          </c:spPr>
          <c:invertIfNegative val="0"/>
          <c:cat>
            <c:strRef>
              <c:f>Barrow!$A$2:$A$14</c:f>
              <c:strCache>
                <c:ptCount val="13"/>
                <c:pt idx="0">
                  <c:v>Hindpool</c:v>
                </c:pt>
                <c:pt idx="1">
                  <c:v>Central</c:v>
                </c:pt>
                <c:pt idx="2">
                  <c:v>Barrow Island</c:v>
                </c:pt>
                <c:pt idx="3">
                  <c:v>Ormsgill</c:v>
                </c:pt>
                <c:pt idx="4">
                  <c:v>Risedale</c:v>
                </c:pt>
                <c:pt idx="5">
                  <c:v>Parkside</c:v>
                </c:pt>
                <c:pt idx="6">
                  <c:v>Walney North</c:v>
                </c:pt>
                <c:pt idx="7">
                  <c:v>Walney South</c:v>
                </c:pt>
                <c:pt idx="8">
                  <c:v>Newbarns</c:v>
                </c:pt>
                <c:pt idx="9">
                  <c:v>Dalton South</c:v>
                </c:pt>
                <c:pt idx="10">
                  <c:v>Dalton North</c:v>
                </c:pt>
                <c:pt idx="11">
                  <c:v>Hawcoat</c:v>
                </c:pt>
                <c:pt idx="12">
                  <c:v>Roosecote</c:v>
                </c:pt>
              </c:strCache>
            </c:strRef>
          </c:cat>
          <c:val>
            <c:numRef>
              <c:f>Barrow!$B$2:$B$14</c:f>
              <c:numCache>
                <c:formatCode>General</c:formatCode>
                <c:ptCount val="13"/>
                <c:pt idx="0">
                  <c:v>464.6866</c:v>
                </c:pt>
                <c:pt idx="1">
                  <c:v>312.69009999999997</c:v>
                </c:pt>
                <c:pt idx="2">
                  <c:v>283.29570000000001</c:v>
                </c:pt>
                <c:pt idx="3">
                  <c:v>255.09360000000001</c:v>
                </c:pt>
                <c:pt idx="4">
                  <c:v>209.7544</c:v>
                </c:pt>
                <c:pt idx="5">
                  <c:v>200.1688</c:v>
                </c:pt>
                <c:pt idx="6">
                  <c:v>168.95419999999999</c:v>
                </c:pt>
                <c:pt idx="7">
                  <c:v>159.0035</c:v>
                </c:pt>
                <c:pt idx="8">
                  <c:v>129.15710000000001</c:v>
                </c:pt>
                <c:pt idx="9">
                  <c:v>123.4465</c:v>
                </c:pt>
                <c:pt idx="10">
                  <c:v>98.007400000000004</c:v>
                </c:pt>
                <c:pt idx="11">
                  <c:v>80.062299999999993</c:v>
                </c:pt>
                <c:pt idx="12">
                  <c:v>79.379099999999994</c:v>
                </c:pt>
              </c:numCache>
            </c:numRef>
          </c:val>
          <c:extLst>
            <c:ext xmlns:c16="http://schemas.microsoft.com/office/drawing/2014/chart" uri="{C3380CC4-5D6E-409C-BE32-E72D297353CC}">
              <c16:uniqueId val="{00000000-8B75-47AF-8307-409F0F96A504}"/>
            </c:ext>
          </c:extLst>
        </c:ser>
        <c:dLbls>
          <c:showLegendKey val="0"/>
          <c:showVal val="0"/>
          <c:showCatName val="0"/>
          <c:showSerName val="0"/>
          <c:showPercent val="0"/>
          <c:showBubbleSize val="0"/>
        </c:dLbls>
        <c:gapWidth val="219"/>
        <c:overlap val="-27"/>
        <c:axId val="1360874495"/>
        <c:axId val="1360872831"/>
      </c:barChart>
      <c:lineChart>
        <c:grouping val="standard"/>
        <c:varyColors val="0"/>
        <c:ser>
          <c:idx val="1"/>
          <c:order val="1"/>
          <c:tx>
            <c:strRef>
              <c:f>Barrow!$C$1</c:f>
              <c:strCache>
                <c:ptCount val="1"/>
                <c:pt idx="0">
                  <c:v>England</c:v>
                </c:pt>
              </c:strCache>
            </c:strRef>
          </c:tx>
          <c:spPr>
            <a:ln w="38100" cap="rnd">
              <a:solidFill>
                <a:schemeClr val="accent1"/>
              </a:solidFill>
              <a:round/>
            </a:ln>
            <a:effectLst/>
          </c:spPr>
          <c:marker>
            <c:symbol val="none"/>
          </c:marker>
          <c:cat>
            <c:strRef>
              <c:f>Barrow!$A$2:$A$14</c:f>
              <c:strCache>
                <c:ptCount val="13"/>
                <c:pt idx="0">
                  <c:v>Hindpool</c:v>
                </c:pt>
                <c:pt idx="1">
                  <c:v>Central</c:v>
                </c:pt>
                <c:pt idx="2">
                  <c:v>Barrow Island</c:v>
                </c:pt>
                <c:pt idx="3">
                  <c:v>Ormsgill</c:v>
                </c:pt>
                <c:pt idx="4">
                  <c:v>Risedale</c:v>
                </c:pt>
                <c:pt idx="5">
                  <c:v>Parkside</c:v>
                </c:pt>
                <c:pt idx="6">
                  <c:v>Walney North</c:v>
                </c:pt>
                <c:pt idx="7">
                  <c:v>Walney South</c:v>
                </c:pt>
                <c:pt idx="8">
                  <c:v>Newbarns</c:v>
                </c:pt>
                <c:pt idx="9">
                  <c:v>Dalton South</c:v>
                </c:pt>
                <c:pt idx="10">
                  <c:v>Dalton North</c:v>
                </c:pt>
                <c:pt idx="11">
                  <c:v>Hawcoat</c:v>
                </c:pt>
                <c:pt idx="12">
                  <c:v>Roosecote</c:v>
                </c:pt>
              </c:strCache>
            </c:strRef>
          </c:cat>
          <c:val>
            <c:numRef>
              <c:f>Barrow!$C$2:$C$14</c:f>
              <c:numCache>
                <c:formatCode>General</c:formatCode>
                <c:ptCount val="13"/>
                <c:pt idx="0">
                  <c:v>100</c:v>
                </c:pt>
                <c:pt idx="1">
                  <c:v>100</c:v>
                </c:pt>
                <c:pt idx="2">
                  <c:v>100</c:v>
                </c:pt>
                <c:pt idx="3">
                  <c:v>100</c:v>
                </c:pt>
                <c:pt idx="4">
                  <c:v>100</c:v>
                </c:pt>
                <c:pt idx="5">
                  <c:v>100</c:v>
                </c:pt>
                <c:pt idx="6">
                  <c:v>100</c:v>
                </c:pt>
                <c:pt idx="7">
                  <c:v>100</c:v>
                </c:pt>
                <c:pt idx="8">
                  <c:v>100</c:v>
                </c:pt>
                <c:pt idx="9">
                  <c:v>100</c:v>
                </c:pt>
                <c:pt idx="10">
                  <c:v>100</c:v>
                </c:pt>
                <c:pt idx="11">
                  <c:v>100</c:v>
                </c:pt>
                <c:pt idx="12">
                  <c:v>100</c:v>
                </c:pt>
              </c:numCache>
            </c:numRef>
          </c:val>
          <c:smooth val="0"/>
          <c:extLst>
            <c:ext xmlns:c16="http://schemas.microsoft.com/office/drawing/2014/chart" uri="{C3380CC4-5D6E-409C-BE32-E72D297353CC}">
              <c16:uniqueId val="{00000001-8B75-47AF-8307-409F0F96A504}"/>
            </c:ext>
          </c:extLst>
        </c:ser>
        <c:dLbls>
          <c:showLegendKey val="0"/>
          <c:showVal val="0"/>
          <c:showCatName val="0"/>
          <c:showSerName val="0"/>
          <c:showPercent val="0"/>
          <c:showBubbleSize val="0"/>
        </c:dLbls>
        <c:marker val="1"/>
        <c:smooth val="0"/>
        <c:axId val="1360874495"/>
        <c:axId val="1360872831"/>
      </c:lineChart>
      <c:catAx>
        <c:axId val="13608744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60872831"/>
        <c:crosses val="autoZero"/>
        <c:auto val="1"/>
        <c:lblAlgn val="ctr"/>
        <c:lblOffset val="100"/>
        <c:noMultiLvlLbl val="0"/>
      </c:catAx>
      <c:valAx>
        <c:axId val="136087283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Ratio</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60874495"/>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Lancaster</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Lanc!$B$1</c:f>
              <c:strCache>
                <c:ptCount val="1"/>
                <c:pt idx="0">
                  <c:v>Area</c:v>
                </c:pt>
              </c:strCache>
            </c:strRef>
          </c:tx>
          <c:spPr>
            <a:solidFill>
              <a:schemeClr val="accent6">
                <a:shade val="76000"/>
              </a:schemeClr>
            </a:solidFill>
            <a:ln>
              <a:noFill/>
            </a:ln>
            <a:effectLst/>
          </c:spPr>
          <c:invertIfNegative val="0"/>
          <c:cat>
            <c:strRef>
              <c:f>Lanc!$A$2:$A$28</c:f>
              <c:strCache>
                <c:ptCount val="27"/>
                <c:pt idx="0">
                  <c:v>Westgate</c:v>
                </c:pt>
                <c:pt idx="1">
                  <c:v>Poulton</c:v>
                </c:pt>
                <c:pt idx="2">
                  <c:v>Overton</c:v>
                </c:pt>
                <c:pt idx="3">
                  <c:v>Heysham North</c:v>
                </c:pt>
                <c:pt idx="4">
                  <c:v>Skerton East</c:v>
                </c:pt>
                <c:pt idx="5">
                  <c:v>Harbour</c:v>
                </c:pt>
                <c:pt idx="6">
                  <c:v>Skerton West</c:v>
                </c:pt>
                <c:pt idx="7">
                  <c:v>Heysham South</c:v>
                </c:pt>
                <c:pt idx="8">
                  <c:v>Marsh</c:v>
                </c:pt>
                <c:pt idx="9">
                  <c:v>Scotforth East</c:v>
                </c:pt>
                <c:pt idx="10">
                  <c:v>Heysham Central</c:v>
                </c:pt>
                <c:pt idx="11">
                  <c:v>Bulk</c:v>
                </c:pt>
                <c:pt idx="12">
                  <c:v>Castle</c:v>
                </c:pt>
                <c:pt idx="13">
                  <c:v>Kellet</c:v>
                </c:pt>
                <c:pt idx="14">
                  <c:v>Silverdale</c:v>
                </c:pt>
                <c:pt idx="15">
                  <c:v>Warton</c:v>
                </c:pt>
                <c:pt idx="16">
                  <c:v>Bare</c:v>
                </c:pt>
                <c:pt idx="17">
                  <c:v>Carnforth &amp; Millhead</c:v>
                </c:pt>
                <c:pt idx="18">
                  <c:v>Bolton &amp; Slyne</c:v>
                </c:pt>
                <c:pt idx="19">
                  <c:v>Upper Lune Valley</c:v>
                </c:pt>
                <c:pt idx="20">
                  <c:v>Ellel</c:v>
                </c:pt>
                <c:pt idx="21">
                  <c:v>Scotforth West</c:v>
                </c:pt>
                <c:pt idx="22">
                  <c:v>Halton-with-Aughton</c:v>
                </c:pt>
                <c:pt idx="23">
                  <c:v>Lower Lune Valley</c:v>
                </c:pt>
                <c:pt idx="24">
                  <c:v>Torrisholme</c:v>
                </c:pt>
                <c:pt idx="25">
                  <c:v>John O'Gaunt</c:v>
                </c:pt>
                <c:pt idx="26">
                  <c:v>University &amp; Scotforth Rural</c:v>
                </c:pt>
              </c:strCache>
            </c:strRef>
          </c:cat>
          <c:val>
            <c:numRef>
              <c:f>Lanc!$B$2:$B$28</c:f>
              <c:numCache>
                <c:formatCode>0</c:formatCode>
                <c:ptCount val="27"/>
                <c:pt idx="0">
                  <c:v>199.90539999999999</c:v>
                </c:pt>
                <c:pt idx="1">
                  <c:v>199.83430000000001</c:v>
                </c:pt>
                <c:pt idx="2">
                  <c:v>199.24279999999999</c:v>
                </c:pt>
                <c:pt idx="3">
                  <c:v>178.4709</c:v>
                </c:pt>
                <c:pt idx="4">
                  <c:v>155.57339999999999</c:v>
                </c:pt>
                <c:pt idx="5">
                  <c:v>154.38339999999999</c:v>
                </c:pt>
                <c:pt idx="6">
                  <c:v>132.71809999999999</c:v>
                </c:pt>
                <c:pt idx="7">
                  <c:v>132.70570000000001</c:v>
                </c:pt>
                <c:pt idx="8">
                  <c:v>115.2319</c:v>
                </c:pt>
                <c:pt idx="9">
                  <c:v>111.4502</c:v>
                </c:pt>
                <c:pt idx="10">
                  <c:v>111.30670000000001</c:v>
                </c:pt>
                <c:pt idx="11">
                  <c:v>110.43940000000001</c:v>
                </c:pt>
                <c:pt idx="12">
                  <c:v>108.8015</c:v>
                </c:pt>
                <c:pt idx="13">
                  <c:v>108.20180000000001</c:v>
                </c:pt>
                <c:pt idx="14">
                  <c:v>100.1293</c:v>
                </c:pt>
                <c:pt idx="15">
                  <c:v>85.978300000000004</c:v>
                </c:pt>
                <c:pt idx="16">
                  <c:v>75.532499999999999</c:v>
                </c:pt>
                <c:pt idx="17">
                  <c:v>73.505499999999998</c:v>
                </c:pt>
                <c:pt idx="18">
                  <c:v>69.454499999999996</c:v>
                </c:pt>
                <c:pt idx="19">
                  <c:v>68.784700000000001</c:v>
                </c:pt>
                <c:pt idx="20">
                  <c:v>62.195300000000003</c:v>
                </c:pt>
                <c:pt idx="21">
                  <c:v>61.008200000000002</c:v>
                </c:pt>
                <c:pt idx="22">
                  <c:v>58.2898</c:v>
                </c:pt>
                <c:pt idx="23">
                  <c:v>48.416899999999998</c:v>
                </c:pt>
                <c:pt idx="24">
                  <c:v>43.011400000000002</c:v>
                </c:pt>
                <c:pt idx="25">
                  <c:v>38.293700000000001</c:v>
                </c:pt>
                <c:pt idx="26">
                  <c:v>25.017800000000001</c:v>
                </c:pt>
              </c:numCache>
            </c:numRef>
          </c:val>
          <c:extLst>
            <c:ext xmlns:c16="http://schemas.microsoft.com/office/drawing/2014/chart" uri="{C3380CC4-5D6E-409C-BE32-E72D297353CC}">
              <c16:uniqueId val="{00000000-9D82-432B-A9B6-E5E84103040F}"/>
            </c:ext>
          </c:extLst>
        </c:ser>
        <c:dLbls>
          <c:showLegendKey val="0"/>
          <c:showVal val="0"/>
          <c:showCatName val="0"/>
          <c:showSerName val="0"/>
          <c:showPercent val="0"/>
          <c:showBubbleSize val="0"/>
        </c:dLbls>
        <c:gapWidth val="219"/>
        <c:overlap val="-27"/>
        <c:axId val="1160877039"/>
        <c:axId val="1160877455"/>
      </c:barChart>
      <c:lineChart>
        <c:grouping val="standard"/>
        <c:varyColors val="0"/>
        <c:ser>
          <c:idx val="1"/>
          <c:order val="1"/>
          <c:tx>
            <c:strRef>
              <c:f>Lanc!$C$1</c:f>
              <c:strCache>
                <c:ptCount val="1"/>
                <c:pt idx="0">
                  <c:v>England</c:v>
                </c:pt>
              </c:strCache>
            </c:strRef>
          </c:tx>
          <c:spPr>
            <a:ln w="38100" cap="rnd">
              <a:solidFill>
                <a:schemeClr val="accent1"/>
              </a:solidFill>
              <a:round/>
            </a:ln>
            <a:effectLst/>
          </c:spPr>
          <c:marker>
            <c:symbol val="none"/>
          </c:marker>
          <c:cat>
            <c:strRef>
              <c:f>Lanc!$A$2:$A$28</c:f>
              <c:strCache>
                <c:ptCount val="27"/>
                <c:pt idx="0">
                  <c:v>Westgate</c:v>
                </c:pt>
                <c:pt idx="1">
                  <c:v>Poulton</c:v>
                </c:pt>
                <c:pt idx="2">
                  <c:v>Overton</c:v>
                </c:pt>
                <c:pt idx="3">
                  <c:v>Heysham North</c:v>
                </c:pt>
                <c:pt idx="4">
                  <c:v>Skerton East</c:v>
                </c:pt>
                <c:pt idx="5">
                  <c:v>Harbour</c:v>
                </c:pt>
                <c:pt idx="6">
                  <c:v>Skerton West</c:v>
                </c:pt>
                <c:pt idx="7">
                  <c:v>Heysham South</c:v>
                </c:pt>
                <c:pt idx="8">
                  <c:v>Marsh</c:v>
                </c:pt>
                <c:pt idx="9">
                  <c:v>Scotforth East</c:v>
                </c:pt>
                <c:pt idx="10">
                  <c:v>Heysham Central</c:v>
                </c:pt>
                <c:pt idx="11">
                  <c:v>Bulk</c:v>
                </c:pt>
                <c:pt idx="12">
                  <c:v>Castle</c:v>
                </c:pt>
                <c:pt idx="13">
                  <c:v>Kellet</c:v>
                </c:pt>
                <c:pt idx="14">
                  <c:v>Silverdale</c:v>
                </c:pt>
                <c:pt idx="15">
                  <c:v>Warton</c:v>
                </c:pt>
                <c:pt idx="16">
                  <c:v>Bare</c:v>
                </c:pt>
                <c:pt idx="17">
                  <c:v>Carnforth &amp; Millhead</c:v>
                </c:pt>
                <c:pt idx="18">
                  <c:v>Bolton &amp; Slyne</c:v>
                </c:pt>
                <c:pt idx="19">
                  <c:v>Upper Lune Valley</c:v>
                </c:pt>
                <c:pt idx="20">
                  <c:v>Ellel</c:v>
                </c:pt>
                <c:pt idx="21">
                  <c:v>Scotforth West</c:v>
                </c:pt>
                <c:pt idx="22">
                  <c:v>Halton-with-Aughton</c:v>
                </c:pt>
                <c:pt idx="23">
                  <c:v>Lower Lune Valley</c:v>
                </c:pt>
                <c:pt idx="24">
                  <c:v>Torrisholme</c:v>
                </c:pt>
                <c:pt idx="25">
                  <c:v>John O'Gaunt</c:v>
                </c:pt>
                <c:pt idx="26">
                  <c:v>University &amp; Scotforth Rural</c:v>
                </c:pt>
              </c:strCache>
            </c:strRef>
          </c:cat>
          <c:val>
            <c:numRef>
              <c:f>Lanc!$C$2:$C$28</c:f>
              <c:numCache>
                <c:formatCode>0</c:formatCode>
                <c:ptCount val="27"/>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pt idx="26">
                  <c:v>100</c:v>
                </c:pt>
              </c:numCache>
            </c:numRef>
          </c:val>
          <c:smooth val="0"/>
          <c:extLst>
            <c:ext xmlns:c16="http://schemas.microsoft.com/office/drawing/2014/chart" uri="{C3380CC4-5D6E-409C-BE32-E72D297353CC}">
              <c16:uniqueId val="{00000001-9D82-432B-A9B6-E5E84103040F}"/>
            </c:ext>
          </c:extLst>
        </c:ser>
        <c:dLbls>
          <c:showLegendKey val="0"/>
          <c:showVal val="0"/>
          <c:showCatName val="0"/>
          <c:showSerName val="0"/>
          <c:showPercent val="0"/>
          <c:showBubbleSize val="0"/>
        </c:dLbls>
        <c:marker val="1"/>
        <c:smooth val="0"/>
        <c:axId val="1160877039"/>
        <c:axId val="1160877455"/>
      </c:lineChart>
      <c:catAx>
        <c:axId val="116087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60877455"/>
        <c:crosses val="autoZero"/>
        <c:auto val="1"/>
        <c:lblAlgn val="ctr"/>
        <c:lblOffset val="100"/>
        <c:noMultiLvlLbl val="0"/>
      </c:catAx>
      <c:valAx>
        <c:axId val="116087745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Ratio</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60877039"/>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South Lakeland</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 Lak'!$B$1</c:f>
              <c:strCache>
                <c:ptCount val="1"/>
                <c:pt idx="0">
                  <c:v>Area</c:v>
                </c:pt>
              </c:strCache>
            </c:strRef>
          </c:tx>
          <c:spPr>
            <a:solidFill>
              <a:schemeClr val="accent6">
                <a:shade val="76000"/>
              </a:schemeClr>
            </a:solidFill>
            <a:ln>
              <a:noFill/>
            </a:ln>
            <a:effectLst/>
          </c:spPr>
          <c:invertIfNegative val="0"/>
          <c:cat>
            <c:strRef>
              <c:f>'S Lak'!$A$2:$A$19</c:f>
              <c:strCache>
                <c:ptCount val="18"/>
                <c:pt idx="0">
                  <c:v>Ulverston East</c:v>
                </c:pt>
                <c:pt idx="1">
                  <c:v>Kendal North</c:v>
                </c:pt>
                <c:pt idx="2">
                  <c:v>Arnside &amp; Milnthorpe</c:v>
                </c:pt>
                <c:pt idx="3">
                  <c:v>Kendal West</c:v>
                </c:pt>
                <c:pt idx="4">
                  <c:v>Ulverston West</c:v>
                </c:pt>
                <c:pt idx="5">
                  <c:v>Kendal Town</c:v>
                </c:pt>
                <c:pt idx="6">
                  <c:v>Ambleside &amp; Grasmere</c:v>
                </c:pt>
                <c:pt idx="7">
                  <c:v>Burton &amp; Crooklands</c:v>
                </c:pt>
                <c:pt idx="8">
                  <c:v>Kendal East</c:v>
                </c:pt>
                <c:pt idx="9">
                  <c:v>Grange</c:v>
                </c:pt>
                <c:pt idx="10">
                  <c:v>Bowness &amp; Levens</c:v>
                </c:pt>
                <c:pt idx="11">
                  <c:v>Furness Peninsula</c:v>
                </c:pt>
                <c:pt idx="12">
                  <c:v>Kendal South &amp; Natland</c:v>
                </c:pt>
                <c:pt idx="13">
                  <c:v>Sedbergh &amp; Kirkby Lonsdale</c:v>
                </c:pt>
                <c:pt idx="14">
                  <c:v>Broughton &amp; Coniston</c:v>
                </c:pt>
                <c:pt idx="15">
                  <c:v>Windermere</c:v>
                </c:pt>
                <c:pt idx="16">
                  <c:v>Kendal Rural</c:v>
                </c:pt>
                <c:pt idx="17">
                  <c:v>Cartmel*</c:v>
                </c:pt>
              </c:strCache>
            </c:strRef>
          </c:cat>
          <c:val>
            <c:numRef>
              <c:f>'S Lak'!$B$2:$B$19</c:f>
              <c:numCache>
                <c:formatCode>General</c:formatCode>
                <c:ptCount val="18"/>
                <c:pt idx="0">
                  <c:v>204.87430000000001</c:v>
                </c:pt>
                <c:pt idx="1">
                  <c:v>110.22669999999999</c:v>
                </c:pt>
                <c:pt idx="2">
                  <c:v>98.592299999999994</c:v>
                </c:pt>
                <c:pt idx="3">
                  <c:v>98.373400000000004</c:v>
                </c:pt>
                <c:pt idx="4">
                  <c:v>98.090999999999994</c:v>
                </c:pt>
                <c:pt idx="5">
                  <c:v>91.566400000000002</c:v>
                </c:pt>
                <c:pt idx="6">
                  <c:v>83.981200000000001</c:v>
                </c:pt>
                <c:pt idx="7">
                  <c:v>81.468900000000005</c:v>
                </c:pt>
                <c:pt idx="8">
                  <c:v>78.586200000000005</c:v>
                </c:pt>
                <c:pt idx="9">
                  <c:v>77.123199999999997</c:v>
                </c:pt>
                <c:pt idx="10">
                  <c:v>72.790700000000001</c:v>
                </c:pt>
                <c:pt idx="11">
                  <c:v>71.486500000000007</c:v>
                </c:pt>
                <c:pt idx="12">
                  <c:v>57.569699999999997</c:v>
                </c:pt>
                <c:pt idx="13">
                  <c:v>49.252400000000002</c:v>
                </c:pt>
                <c:pt idx="14">
                  <c:v>48.153300000000002</c:v>
                </c:pt>
                <c:pt idx="15">
                  <c:v>44.560200000000002</c:v>
                </c:pt>
                <c:pt idx="16">
                  <c:v>37.641800000000003</c:v>
                </c:pt>
                <c:pt idx="17">
                  <c:v>0</c:v>
                </c:pt>
              </c:numCache>
            </c:numRef>
          </c:val>
          <c:extLst>
            <c:ext xmlns:c16="http://schemas.microsoft.com/office/drawing/2014/chart" uri="{C3380CC4-5D6E-409C-BE32-E72D297353CC}">
              <c16:uniqueId val="{00000000-65E9-4F50-9EF6-FD890E571050}"/>
            </c:ext>
          </c:extLst>
        </c:ser>
        <c:dLbls>
          <c:showLegendKey val="0"/>
          <c:showVal val="0"/>
          <c:showCatName val="0"/>
          <c:showSerName val="0"/>
          <c:showPercent val="0"/>
          <c:showBubbleSize val="0"/>
        </c:dLbls>
        <c:gapWidth val="219"/>
        <c:overlap val="-27"/>
        <c:axId val="1443769359"/>
        <c:axId val="1443770607"/>
      </c:barChart>
      <c:lineChart>
        <c:grouping val="standard"/>
        <c:varyColors val="0"/>
        <c:ser>
          <c:idx val="1"/>
          <c:order val="1"/>
          <c:tx>
            <c:strRef>
              <c:f>'S Lak'!$C$1</c:f>
              <c:strCache>
                <c:ptCount val="1"/>
                <c:pt idx="0">
                  <c:v>England</c:v>
                </c:pt>
              </c:strCache>
            </c:strRef>
          </c:tx>
          <c:spPr>
            <a:ln w="38100" cap="rnd">
              <a:solidFill>
                <a:schemeClr val="accent1"/>
              </a:solidFill>
              <a:round/>
            </a:ln>
            <a:effectLst/>
          </c:spPr>
          <c:marker>
            <c:symbol val="none"/>
          </c:marker>
          <c:cat>
            <c:strRef>
              <c:f>'S Lak'!$A$2:$A$19</c:f>
              <c:strCache>
                <c:ptCount val="18"/>
                <c:pt idx="0">
                  <c:v>Ulverston East</c:v>
                </c:pt>
                <c:pt idx="1">
                  <c:v>Kendal North</c:v>
                </c:pt>
                <c:pt idx="2">
                  <c:v>Arnside &amp; Milnthorpe</c:v>
                </c:pt>
                <c:pt idx="3">
                  <c:v>Kendal West</c:v>
                </c:pt>
                <c:pt idx="4">
                  <c:v>Ulverston West</c:v>
                </c:pt>
                <c:pt idx="5">
                  <c:v>Kendal Town</c:v>
                </c:pt>
                <c:pt idx="6">
                  <c:v>Ambleside &amp; Grasmere</c:v>
                </c:pt>
                <c:pt idx="7">
                  <c:v>Burton &amp; Crooklands</c:v>
                </c:pt>
                <c:pt idx="8">
                  <c:v>Kendal East</c:v>
                </c:pt>
                <c:pt idx="9">
                  <c:v>Grange</c:v>
                </c:pt>
                <c:pt idx="10">
                  <c:v>Bowness &amp; Levens</c:v>
                </c:pt>
                <c:pt idx="11">
                  <c:v>Furness Peninsula</c:v>
                </c:pt>
                <c:pt idx="12">
                  <c:v>Kendal South &amp; Natland</c:v>
                </c:pt>
                <c:pt idx="13">
                  <c:v>Sedbergh &amp; Kirkby Lonsdale</c:v>
                </c:pt>
                <c:pt idx="14">
                  <c:v>Broughton &amp; Coniston</c:v>
                </c:pt>
                <c:pt idx="15">
                  <c:v>Windermere</c:v>
                </c:pt>
                <c:pt idx="16">
                  <c:v>Kendal Rural</c:v>
                </c:pt>
                <c:pt idx="17">
                  <c:v>Cartmel*</c:v>
                </c:pt>
              </c:strCache>
            </c:strRef>
          </c:cat>
          <c:val>
            <c:numRef>
              <c:f>'S Lak'!$C$2:$C$19</c:f>
              <c:numCache>
                <c:formatCode>General</c:formatCode>
                <c:ptCount val="18"/>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numCache>
            </c:numRef>
          </c:val>
          <c:smooth val="0"/>
          <c:extLst>
            <c:ext xmlns:c16="http://schemas.microsoft.com/office/drawing/2014/chart" uri="{C3380CC4-5D6E-409C-BE32-E72D297353CC}">
              <c16:uniqueId val="{00000001-65E9-4F50-9EF6-FD890E571050}"/>
            </c:ext>
          </c:extLst>
        </c:ser>
        <c:dLbls>
          <c:showLegendKey val="0"/>
          <c:showVal val="0"/>
          <c:showCatName val="0"/>
          <c:showSerName val="0"/>
          <c:showPercent val="0"/>
          <c:showBubbleSize val="0"/>
        </c:dLbls>
        <c:marker val="1"/>
        <c:smooth val="0"/>
        <c:axId val="1443769359"/>
        <c:axId val="1443770607"/>
      </c:lineChart>
      <c:catAx>
        <c:axId val="1443769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443770607"/>
        <c:crosses val="autoZero"/>
        <c:auto val="1"/>
        <c:lblAlgn val="ctr"/>
        <c:lblOffset val="100"/>
        <c:noMultiLvlLbl val="0"/>
      </c:catAx>
      <c:valAx>
        <c:axId val="14437706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Ratio</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443769359"/>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Suicide!$F$1</c:f>
              <c:strCache>
                <c:ptCount val="1"/>
                <c:pt idx="0">
                  <c:v>Area</c:v>
                </c:pt>
              </c:strCache>
            </c:strRef>
          </c:tx>
          <c:spPr>
            <a:solidFill>
              <a:schemeClr val="accent6">
                <a:shade val="76000"/>
              </a:schemeClr>
            </a:solidFill>
            <a:ln>
              <a:noFill/>
            </a:ln>
            <a:effectLst/>
          </c:spPr>
          <c:invertIfNegative val="0"/>
          <c:cat>
            <c:strRef>
              <c:f>Suicide!$E$2:$E$4</c:f>
              <c:strCache>
                <c:ptCount val="3"/>
                <c:pt idx="0">
                  <c:v>Barrow in Furness</c:v>
                </c:pt>
                <c:pt idx="1">
                  <c:v>Lancaster</c:v>
                </c:pt>
                <c:pt idx="2">
                  <c:v>South Lakeland</c:v>
                </c:pt>
              </c:strCache>
            </c:strRef>
          </c:cat>
          <c:val>
            <c:numRef>
              <c:f>Suicide!$F$2:$F$4</c:f>
              <c:numCache>
                <c:formatCode>0</c:formatCode>
                <c:ptCount val="3"/>
                <c:pt idx="0">
                  <c:v>20.1571</c:v>
                </c:pt>
                <c:pt idx="1">
                  <c:v>15.083399999999999</c:v>
                </c:pt>
                <c:pt idx="2">
                  <c:v>10.366899999999999</c:v>
                </c:pt>
              </c:numCache>
            </c:numRef>
          </c:val>
          <c:extLst>
            <c:ext xmlns:c16="http://schemas.microsoft.com/office/drawing/2014/chart" uri="{C3380CC4-5D6E-409C-BE32-E72D297353CC}">
              <c16:uniqueId val="{00000000-988E-4701-B651-A0B470EABEC2}"/>
            </c:ext>
          </c:extLst>
        </c:ser>
        <c:dLbls>
          <c:showLegendKey val="0"/>
          <c:showVal val="0"/>
          <c:showCatName val="0"/>
          <c:showSerName val="0"/>
          <c:showPercent val="0"/>
          <c:showBubbleSize val="0"/>
        </c:dLbls>
        <c:gapWidth val="219"/>
        <c:overlap val="-27"/>
        <c:axId val="84625072"/>
        <c:axId val="84635472"/>
      </c:barChart>
      <c:lineChart>
        <c:grouping val="standard"/>
        <c:varyColors val="0"/>
        <c:ser>
          <c:idx val="1"/>
          <c:order val="1"/>
          <c:tx>
            <c:strRef>
              <c:f>Suicide!$G$1</c:f>
              <c:strCache>
                <c:ptCount val="1"/>
                <c:pt idx="0">
                  <c:v>England Average</c:v>
                </c:pt>
              </c:strCache>
            </c:strRef>
          </c:tx>
          <c:spPr>
            <a:ln w="38100" cap="rnd">
              <a:solidFill>
                <a:schemeClr val="accent1"/>
              </a:solidFill>
              <a:round/>
            </a:ln>
            <a:effectLst/>
          </c:spPr>
          <c:marker>
            <c:symbol val="none"/>
          </c:marker>
          <c:cat>
            <c:strRef>
              <c:f>Suicide!$E$2:$E$4</c:f>
              <c:strCache>
                <c:ptCount val="3"/>
                <c:pt idx="0">
                  <c:v>Barrow in Furness</c:v>
                </c:pt>
                <c:pt idx="1">
                  <c:v>Lancaster</c:v>
                </c:pt>
                <c:pt idx="2">
                  <c:v>South Lakeland</c:v>
                </c:pt>
              </c:strCache>
            </c:strRef>
          </c:cat>
          <c:val>
            <c:numRef>
              <c:f>Suicide!$G$2:$G$4</c:f>
              <c:numCache>
                <c:formatCode>0</c:formatCode>
                <c:ptCount val="3"/>
                <c:pt idx="0">
                  <c:v>10.358462720470699</c:v>
                </c:pt>
                <c:pt idx="1">
                  <c:v>10.358462720470699</c:v>
                </c:pt>
                <c:pt idx="2">
                  <c:v>10.358462720470699</c:v>
                </c:pt>
              </c:numCache>
            </c:numRef>
          </c:val>
          <c:smooth val="0"/>
          <c:extLst>
            <c:ext xmlns:c16="http://schemas.microsoft.com/office/drawing/2014/chart" uri="{C3380CC4-5D6E-409C-BE32-E72D297353CC}">
              <c16:uniqueId val="{00000001-988E-4701-B651-A0B470EABEC2}"/>
            </c:ext>
          </c:extLst>
        </c:ser>
        <c:dLbls>
          <c:showLegendKey val="0"/>
          <c:showVal val="0"/>
          <c:showCatName val="0"/>
          <c:showSerName val="0"/>
          <c:showPercent val="0"/>
          <c:showBubbleSize val="0"/>
        </c:dLbls>
        <c:marker val="1"/>
        <c:smooth val="0"/>
        <c:axId val="84625072"/>
        <c:axId val="84635472"/>
      </c:lineChart>
      <c:catAx>
        <c:axId val="84625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4635472"/>
        <c:crosses val="autoZero"/>
        <c:auto val="1"/>
        <c:lblAlgn val="ctr"/>
        <c:lblOffset val="100"/>
        <c:noMultiLvlLbl val="0"/>
      </c:catAx>
      <c:valAx>
        <c:axId val="846354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Rate,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4625072"/>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Male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'LE Male'!$G$5</c:f>
              <c:strCache>
                <c:ptCount val="1"/>
              </c:strCache>
            </c:strRef>
          </c:tx>
          <c:spPr>
            <a:solidFill>
              <a:schemeClr val="accent6">
                <a:shade val="76000"/>
              </a:schemeClr>
            </a:solidFill>
            <a:ln>
              <a:noFill/>
            </a:ln>
            <a:effectLst/>
          </c:spPr>
          <c:invertIfNegative val="0"/>
          <c:cat>
            <c:strRef>
              <c:f>'LE Male'!$F$6:$F$8</c:f>
              <c:strCache>
                <c:ptCount val="3"/>
                <c:pt idx="0">
                  <c:v>South Lakeland</c:v>
                </c:pt>
                <c:pt idx="1">
                  <c:v>Lancaster</c:v>
                </c:pt>
                <c:pt idx="2">
                  <c:v>Barrow in Furness</c:v>
                </c:pt>
              </c:strCache>
            </c:strRef>
          </c:cat>
          <c:val>
            <c:numRef>
              <c:f>'LE Male'!$G$6:$G$8</c:f>
              <c:numCache>
                <c:formatCode>0</c:formatCode>
                <c:ptCount val="3"/>
                <c:pt idx="0">
                  <c:v>81.52</c:v>
                </c:pt>
                <c:pt idx="1">
                  <c:v>78.7</c:v>
                </c:pt>
                <c:pt idx="2">
                  <c:v>77.680000000000007</c:v>
                </c:pt>
              </c:numCache>
            </c:numRef>
          </c:val>
          <c:extLst>
            <c:ext xmlns:c16="http://schemas.microsoft.com/office/drawing/2014/chart" uri="{C3380CC4-5D6E-409C-BE32-E72D297353CC}">
              <c16:uniqueId val="{00000000-6A2A-4826-92A2-33D7E68E40D3}"/>
            </c:ext>
          </c:extLst>
        </c:ser>
        <c:dLbls>
          <c:showLegendKey val="0"/>
          <c:showVal val="0"/>
          <c:showCatName val="0"/>
          <c:showSerName val="0"/>
          <c:showPercent val="0"/>
          <c:showBubbleSize val="0"/>
        </c:dLbls>
        <c:gapWidth val="219"/>
        <c:overlap val="-27"/>
        <c:axId val="539314488"/>
        <c:axId val="539314808"/>
      </c:barChart>
      <c:lineChart>
        <c:grouping val="standard"/>
        <c:varyColors val="0"/>
        <c:ser>
          <c:idx val="1"/>
          <c:order val="1"/>
          <c:tx>
            <c:strRef>
              <c:f>'LE Male'!$H$5</c:f>
              <c:strCache>
                <c:ptCount val="1"/>
                <c:pt idx="0">
                  <c:v>England average</c:v>
                </c:pt>
              </c:strCache>
            </c:strRef>
          </c:tx>
          <c:spPr>
            <a:ln w="38100" cap="rnd">
              <a:solidFill>
                <a:schemeClr val="accent1"/>
              </a:solidFill>
              <a:round/>
            </a:ln>
            <a:effectLst/>
          </c:spPr>
          <c:marker>
            <c:symbol val="none"/>
          </c:marker>
          <c:cat>
            <c:strRef>
              <c:f>'LE Male'!$F$6:$F$8</c:f>
              <c:strCache>
                <c:ptCount val="3"/>
                <c:pt idx="0">
                  <c:v>South Lakeland</c:v>
                </c:pt>
                <c:pt idx="1">
                  <c:v>Lancaster</c:v>
                </c:pt>
                <c:pt idx="2">
                  <c:v>Barrow in Furness</c:v>
                </c:pt>
              </c:strCache>
            </c:strRef>
          </c:cat>
          <c:val>
            <c:numRef>
              <c:f>'LE Male'!$H$6:$H$8</c:f>
              <c:numCache>
                <c:formatCode>0</c:formatCode>
                <c:ptCount val="3"/>
                <c:pt idx="0">
                  <c:v>80</c:v>
                </c:pt>
                <c:pt idx="1">
                  <c:v>80</c:v>
                </c:pt>
                <c:pt idx="2">
                  <c:v>80</c:v>
                </c:pt>
              </c:numCache>
            </c:numRef>
          </c:val>
          <c:smooth val="0"/>
          <c:extLst>
            <c:ext xmlns:c16="http://schemas.microsoft.com/office/drawing/2014/chart" uri="{C3380CC4-5D6E-409C-BE32-E72D297353CC}">
              <c16:uniqueId val="{00000001-6A2A-4826-92A2-33D7E68E40D3}"/>
            </c:ext>
          </c:extLst>
        </c:ser>
        <c:dLbls>
          <c:showLegendKey val="0"/>
          <c:showVal val="0"/>
          <c:showCatName val="0"/>
          <c:showSerName val="0"/>
          <c:showPercent val="0"/>
          <c:showBubbleSize val="0"/>
        </c:dLbls>
        <c:marker val="1"/>
        <c:smooth val="0"/>
        <c:axId val="539314488"/>
        <c:axId val="539314808"/>
      </c:lineChart>
      <c:catAx>
        <c:axId val="539314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39314808"/>
        <c:crosses val="autoZero"/>
        <c:auto val="1"/>
        <c:lblAlgn val="ctr"/>
        <c:lblOffset val="100"/>
        <c:noMultiLvlLbl val="0"/>
      </c:catAx>
      <c:valAx>
        <c:axId val="539314808"/>
        <c:scaling>
          <c:orientation val="minMax"/>
          <c:min val="7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3931448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0"/>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Fuel!$F$1</c:f>
              <c:strCache>
                <c:ptCount val="1"/>
                <c:pt idx="0">
                  <c:v>Area</c:v>
                </c:pt>
              </c:strCache>
            </c:strRef>
          </c:tx>
          <c:spPr>
            <a:solidFill>
              <a:schemeClr val="accent6">
                <a:shade val="76000"/>
              </a:schemeClr>
            </a:solidFill>
            <a:ln>
              <a:noFill/>
            </a:ln>
            <a:effectLst/>
          </c:spPr>
          <c:invertIfNegative val="0"/>
          <c:cat>
            <c:strRef>
              <c:f>Fuel!$E$2:$E$4</c:f>
              <c:strCache>
                <c:ptCount val="3"/>
                <c:pt idx="0">
                  <c:v>Barrow in Furness</c:v>
                </c:pt>
                <c:pt idx="1">
                  <c:v>Lancaster</c:v>
                </c:pt>
                <c:pt idx="2">
                  <c:v>South Lakeland</c:v>
                </c:pt>
              </c:strCache>
            </c:strRef>
          </c:cat>
          <c:val>
            <c:numRef>
              <c:f>Fuel!$F$2:$F$4</c:f>
              <c:numCache>
                <c:formatCode>0</c:formatCode>
                <c:ptCount val="3"/>
                <c:pt idx="0">
                  <c:v>14.4</c:v>
                </c:pt>
                <c:pt idx="1">
                  <c:v>13.8</c:v>
                </c:pt>
                <c:pt idx="2">
                  <c:v>12.5</c:v>
                </c:pt>
              </c:numCache>
            </c:numRef>
          </c:val>
          <c:extLst>
            <c:ext xmlns:c16="http://schemas.microsoft.com/office/drawing/2014/chart" uri="{C3380CC4-5D6E-409C-BE32-E72D297353CC}">
              <c16:uniqueId val="{00000000-8209-4A85-AFCF-DD67B407D8D6}"/>
            </c:ext>
          </c:extLst>
        </c:ser>
        <c:dLbls>
          <c:showLegendKey val="0"/>
          <c:showVal val="0"/>
          <c:showCatName val="0"/>
          <c:showSerName val="0"/>
          <c:showPercent val="0"/>
          <c:showBubbleSize val="0"/>
        </c:dLbls>
        <c:gapWidth val="219"/>
        <c:overlap val="-27"/>
        <c:axId val="57940416"/>
        <c:axId val="57942496"/>
      </c:barChart>
      <c:lineChart>
        <c:grouping val="standard"/>
        <c:varyColors val="0"/>
        <c:ser>
          <c:idx val="1"/>
          <c:order val="1"/>
          <c:tx>
            <c:strRef>
              <c:f>Fuel!$G$1</c:f>
              <c:strCache>
                <c:ptCount val="1"/>
                <c:pt idx="0">
                  <c:v>England Average</c:v>
                </c:pt>
              </c:strCache>
            </c:strRef>
          </c:tx>
          <c:spPr>
            <a:ln w="38100" cap="rnd">
              <a:solidFill>
                <a:schemeClr val="accent1"/>
              </a:solidFill>
              <a:round/>
            </a:ln>
            <a:effectLst/>
          </c:spPr>
          <c:marker>
            <c:symbol val="none"/>
          </c:marker>
          <c:cat>
            <c:strRef>
              <c:f>Fuel!$E$2:$E$4</c:f>
              <c:strCache>
                <c:ptCount val="3"/>
                <c:pt idx="0">
                  <c:v>Barrow in Furness</c:v>
                </c:pt>
                <c:pt idx="1">
                  <c:v>Lancaster</c:v>
                </c:pt>
                <c:pt idx="2">
                  <c:v>South Lakeland</c:v>
                </c:pt>
              </c:strCache>
            </c:strRef>
          </c:cat>
          <c:val>
            <c:numRef>
              <c:f>Fuel!$G$2:$G$4</c:f>
              <c:numCache>
                <c:formatCode>0</c:formatCode>
                <c:ptCount val="3"/>
                <c:pt idx="0">
                  <c:v>10.253</c:v>
                </c:pt>
                <c:pt idx="1">
                  <c:v>10.253</c:v>
                </c:pt>
                <c:pt idx="2">
                  <c:v>10.253</c:v>
                </c:pt>
              </c:numCache>
            </c:numRef>
          </c:val>
          <c:smooth val="0"/>
          <c:extLst>
            <c:ext xmlns:c16="http://schemas.microsoft.com/office/drawing/2014/chart" uri="{C3380CC4-5D6E-409C-BE32-E72D297353CC}">
              <c16:uniqueId val="{00000001-8209-4A85-AFCF-DD67B407D8D6}"/>
            </c:ext>
          </c:extLst>
        </c:ser>
        <c:dLbls>
          <c:showLegendKey val="0"/>
          <c:showVal val="0"/>
          <c:showCatName val="0"/>
          <c:showSerName val="0"/>
          <c:showPercent val="0"/>
          <c:showBubbleSize val="0"/>
        </c:dLbls>
        <c:marker val="1"/>
        <c:smooth val="0"/>
        <c:axId val="57940416"/>
        <c:axId val="57942496"/>
      </c:lineChart>
      <c:catAx>
        <c:axId val="57940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7942496"/>
        <c:crosses val="autoZero"/>
        <c:auto val="1"/>
        <c:lblAlgn val="ctr"/>
        <c:lblOffset val="100"/>
        <c:noMultiLvlLbl val="0"/>
      </c:catAx>
      <c:valAx>
        <c:axId val="579424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sz="1600" dirty="0"/>
                  <a:t>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7940416"/>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'HA 0-14'!$F$1</c:f>
              <c:strCache>
                <c:ptCount val="1"/>
                <c:pt idx="0">
                  <c:v>Area</c:v>
                </c:pt>
              </c:strCache>
            </c:strRef>
          </c:tx>
          <c:spPr>
            <a:solidFill>
              <a:schemeClr val="accent6">
                <a:shade val="76000"/>
              </a:schemeClr>
            </a:solidFill>
            <a:ln>
              <a:noFill/>
            </a:ln>
            <a:effectLst/>
          </c:spPr>
          <c:invertIfNegative val="0"/>
          <c:cat>
            <c:strRef>
              <c:f>'HA 0-14'!$E$2:$E$4</c:f>
              <c:strCache>
                <c:ptCount val="3"/>
                <c:pt idx="0">
                  <c:v>Barrow in Furness</c:v>
                </c:pt>
                <c:pt idx="1">
                  <c:v>Lancaster</c:v>
                </c:pt>
                <c:pt idx="2">
                  <c:v>South Lakeland</c:v>
                </c:pt>
              </c:strCache>
            </c:strRef>
          </c:cat>
          <c:val>
            <c:numRef>
              <c:f>'HA 0-14'!$F$2:$F$4</c:f>
              <c:numCache>
                <c:formatCode>0</c:formatCode>
                <c:ptCount val="3"/>
                <c:pt idx="0">
                  <c:v>144.85</c:v>
                </c:pt>
                <c:pt idx="1">
                  <c:v>133.85</c:v>
                </c:pt>
                <c:pt idx="2">
                  <c:v>128.13999999999999</c:v>
                </c:pt>
              </c:numCache>
            </c:numRef>
          </c:val>
          <c:extLst>
            <c:ext xmlns:c16="http://schemas.microsoft.com/office/drawing/2014/chart" uri="{C3380CC4-5D6E-409C-BE32-E72D297353CC}">
              <c16:uniqueId val="{00000000-058A-40DD-9FA4-2A49A29805F0}"/>
            </c:ext>
          </c:extLst>
        </c:ser>
        <c:dLbls>
          <c:showLegendKey val="0"/>
          <c:showVal val="0"/>
          <c:showCatName val="0"/>
          <c:showSerName val="0"/>
          <c:showPercent val="0"/>
          <c:showBubbleSize val="0"/>
        </c:dLbls>
        <c:gapWidth val="219"/>
        <c:overlap val="-27"/>
        <c:axId val="1577877503"/>
        <c:axId val="1577879167"/>
      </c:barChart>
      <c:lineChart>
        <c:grouping val="standard"/>
        <c:varyColors val="0"/>
        <c:ser>
          <c:idx val="1"/>
          <c:order val="1"/>
          <c:tx>
            <c:strRef>
              <c:f>'HA 0-14'!$G$1</c:f>
              <c:strCache>
                <c:ptCount val="1"/>
                <c:pt idx="0">
                  <c:v>England Average</c:v>
                </c:pt>
              </c:strCache>
            </c:strRef>
          </c:tx>
          <c:spPr>
            <a:ln w="38100" cap="rnd">
              <a:solidFill>
                <a:schemeClr val="accent1"/>
              </a:solidFill>
              <a:round/>
            </a:ln>
            <a:effectLst/>
          </c:spPr>
          <c:marker>
            <c:symbol val="none"/>
          </c:marker>
          <c:cat>
            <c:strRef>
              <c:f>'HA 0-14'!$E$2:$E$4</c:f>
              <c:strCache>
                <c:ptCount val="3"/>
                <c:pt idx="0">
                  <c:v>Barrow in Furness</c:v>
                </c:pt>
                <c:pt idx="1">
                  <c:v>Lancaster</c:v>
                </c:pt>
                <c:pt idx="2">
                  <c:v>South Lakeland</c:v>
                </c:pt>
              </c:strCache>
            </c:strRef>
          </c:cat>
          <c:val>
            <c:numRef>
              <c:f>'HA 0-14'!$G$2:$G$4</c:f>
              <c:numCache>
                <c:formatCode>0</c:formatCode>
                <c:ptCount val="3"/>
                <c:pt idx="0">
                  <c:v>91.17</c:v>
                </c:pt>
                <c:pt idx="1">
                  <c:v>91.17</c:v>
                </c:pt>
                <c:pt idx="2">
                  <c:v>91.17</c:v>
                </c:pt>
              </c:numCache>
            </c:numRef>
          </c:val>
          <c:smooth val="0"/>
          <c:extLst>
            <c:ext xmlns:c16="http://schemas.microsoft.com/office/drawing/2014/chart" uri="{C3380CC4-5D6E-409C-BE32-E72D297353CC}">
              <c16:uniqueId val="{00000001-058A-40DD-9FA4-2A49A29805F0}"/>
            </c:ext>
          </c:extLst>
        </c:ser>
        <c:dLbls>
          <c:showLegendKey val="0"/>
          <c:showVal val="0"/>
          <c:showCatName val="0"/>
          <c:showSerName val="0"/>
          <c:showPercent val="0"/>
          <c:showBubbleSize val="0"/>
        </c:dLbls>
        <c:marker val="1"/>
        <c:smooth val="0"/>
        <c:axId val="1577877503"/>
        <c:axId val="1577879167"/>
      </c:lineChart>
      <c:catAx>
        <c:axId val="15778775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77879167"/>
        <c:crosses val="autoZero"/>
        <c:auto val="1"/>
        <c:lblAlgn val="ctr"/>
        <c:lblOffset val="100"/>
        <c:noMultiLvlLbl val="0"/>
      </c:catAx>
      <c:valAx>
        <c:axId val="157787916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sz="1600" dirty="0"/>
                  <a:t>Admissions per 10,000</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7787750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'HA 15-24'!$F$1</c:f>
              <c:strCache>
                <c:ptCount val="1"/>
                <c:pt idx="0">
                  <c:v>Area</c:v>
                </c:pt>
              </c:strCache>
            </c:strRef>
          </c:tx>
          <c:spPr>
            <a:solidFill>
              <a:schemeClr val="accent6">
                <a:shade val="76000"/>
              </a:schemeClr>
            </a:solidFill>
            <a:ln>
              <a:noFill/>
            </a:ln>
            <a:effectLst/>
          </c:spPr>
          <c:invertIfNegative val="0"/>
          <c:cat>
            <c:strRef>
              <c:f>'HA 15-24'!$E$2:$E$4</c:f>
              <c:strCache>
                <c:ptCount val="3"/>
                <c:pt idx="0">
                  <c:v>Barrow in Furness</c:v>
                </c:pt>
                <c:pt idx="1">
                  <c:v>South Lakeland</c:v>
                </c:pt>
                <c:pt idx="2">
                  <c:v>Lancaster</c:v>
                </c:pt>
              </c:strCache>
            </c:strRef>
          </c:cat>
          <c:val>
            <c:numRef>
              <c:f>'HA 15-24'!$F$2:$F$4</c:f>
              <c:numCache>
                <c:formatCode>0</c:formatCode>
                <c:ptCount val="3"/>
                <c:pt idx="0">
                  <c:v>260.45</c:v>
                </c:pt>
                <c:pt idx="1">
                  <c:v>111.75</c:v>
                </c:pt>
                <c:pt idx="2">
                  <c:v>100.6</c:v>
                </c:pt>
              </c:numCache>
            </c:numRef>
          </c:val>
          <c:extLst>
            <c:ext xmlns:c16="http://schemas.microsoft.com/office/drawing/2014/chart" uri="{C3380CC4-5D6E-409C-BE32-E72D297353CC}">
              <c16:uniqueId val="{00000000-8724-48CA-A81F-8DC1964BADFD}"/>
            </c:ext>
          </c:extLst>
        </c:ser>
        <c:dLbls>
          <c:showLegendKey val="0"/>
          <c:showVal val="0"/>
          <c:showCatName val="0"/>
          <c:showSerName val="0"/>
          <c:showPercent val="0"/>
          <c:showBubbleSize val="0"/>
        </c:dLbls>
        <c:gapWidth val="219"/>
        <c:overlap val="-27"/>
        <c:axId val="1633150911"/>
        <c:axId val="1633155903"/>
      </c:barChart>
      <c:lineChart>
        <c:grouping val="standard"/>
        <c:varyColors val="0"/>
        <c:ser>
          <c:idx val="1"/>
          <c:order val="1"/>
          <c:tx>
            <c:strRef>
              <c:f>'HA 15-24'!$G$1</c:f>
              <c:strCache>
                <c:ptCount val="1"/>
                <c:pt idx="0">
                  <c:v>England Average</c:v>
                </c:pt>
              </c:strCache>
            </c:strRef>
          </c:tx>
          <c:spPr>
            <a:ln w="38100" cap="rnd">
              <a:solidFill>
                <a:schemeClr val="accent1"/>
              </a:solidFill>
              <a:round/>
            </a:ln>
            <a:effectLst/>
          </c:spPr>
          <c:marker>
            <c:symbol val="none"/>
          </c:marker>
          <c:cat>
            <c:strRef>
              <c:f>'HA 15-24'!$E$2:$E$4</c:f>
              <c:strCache>
                <c:ptCount val="3"/>
                <c:pt idx="0">
                  <c:v>Barrow in Furness</c:v>
                </c:pt>
                <c:pt idx="1">
                  <c:v>South Lakeland</c:v>
                </c:pt>
                <c:pt idx="2">
                  <c:v>Lancaster</c:v>
                </c:pt>
              </c:strCache>
            </c:strRef>
          </c:cat>
          <c:val>
            <c:numRef>
              <c:f>'HA 15-24'!$G$2:$G$4</c:f>
              <c:numCache>
                <c:formatCode>0</c:formatCode>
                <c:ptCount val="3"/>
                <c:pt idx="0">
                  <c:v>132.13999999999999</c:v>
                </c:pt>
                <c:pt idx="1">
                  <c:v>132.13999999999999</c:v>
                </c:pt>
                <c:pt idx="2">
                  <c:v>132.13999999999999</c:v>
                </c:pt>
              </c:numCache>
            </c:numRef>
          </c:val>
          <c:smooth val="0"/>
          <c:extLst>
            <c:ext xmlns:c16="http://schemas.microsoft.com/office/drawing/2014/chart" uri="{C3380CC4-5D6E-409C-BE32-E72D297353CC}">
              <c16:uniqueId val="{00000001-8724-48CA-A81F-8DC1964BADFD}"/>
            </c:ext>
          </c:extLst>
        </c:ser>
        <c:dLbls>
          <c:showLegendKey val="0"/>
          <c:showVal val="0"/>
          <c:showCatName val="0"/>
          <c:showSerName val="0"/>
          <c:showPercent val="0"/>
          <c:showBubbleSize val="0"/>
        </c:dLbls>
        <c:marker val="1"/>
        <c:smooth val="0"/>
        <c:axId val="1633150911"/>
        <c:axId val="1633155903"/>
      </c:lineChart>
      <c:catAx>
        <c:axId val="16331509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33155903"/>
        <c:crosses val="autoZero"/>
        <c:auto val="1"/>
        <c:lblAlgn val="ctr"/>
        <c:lblOffset val="100"/>
        <c:noMultiLvlLbl val="0"/>
      </c:catAx>
      <c:valAx>
        <c:axId val="16331559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 10,000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3315091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'Infant. Mort.'!$F$1</c:f>
              <c:strCache>
                <c:ptCount val="1"/>
                <c:pt idx="0">
                  <c:v>Area</c:v>
                </c:pt>
              </c:strCache>
            </c:strRef>
          </c:tx>
          <c:spPr>
            <a:solidFill>
              <a:schemeClr val="accent6">
                <a:shade val="76000"/>
              </a:schemeClr>
            </a:solidFill>
            <a:ln>
              <a:noFill/>
            </a:ln>
            <a:effectLst/>
          </c:spPr>
          <c:invertIfNegative val="0"/>
          <c:cat>
            <c:strRef>
              <c:f>'Infant. Mort.'!$E$2:$E$4</c:f>
              <c:strCache>
                <c:ptCount val="3"/>
                <c:pt idx="0">
                  <c:v>Barrow in Furness</c:v>
                </c:pt>
                <c:pt idx="1">
                  <c:v>Lancaster</c:v>
                </c:pt>
                <c:pt idx="2">
                  <c:v>South Lakeland</c:v>
                </c:pt>
              </c:strCache>
            </c:strRef>
          </c:cat>
          <c:val>
            <c:numRef>
              <c:f>'Infant. Mort.'!$F$2:$F$4</c:f>
              <c:numCache>
                <c:formatCode>0</c:formatCode>
                <c:ptCount val="3"/>
                <c:pt idx="0">
                  <c:v>3.2709999999999999</c:v>
                </c:pt>
                <c:pt idx="1">
                  <c:v>3.18</c:v>
                </c:pt>
                <c:pt idx="2">
                  <c:v>3.0918999999999999</c:v>
                </c:pt>
              </c:numCache>
            </c:numRef>
          </c:val>
          <c:extLst>
            <c:ext xmlns:c16="http://schemas.microsoft.com/office/drawing/2014/chart" uri="{C3380CC4-5D6E-409C-BE32-E72D297353CC}">
              <c16:uniqueId val="{00000000-9BC8-48FB-B91F-375D4A6621A9}"/>
            </c:ext>
          </c:extLst>
        </c:ser>
        <c:dLbls>
          <c:showLegendKey val="0"/>
          <c:showVal val="0"/>
          <c:showCatName val="0"/>
          <c:showSerName val="0"/>
          <c:showPercent val="0"/>
          <c:showBubbleSize val="0"/>
        </c:dLbls>
        <c:gapWidth val="219"/>
        <c:overlap val="-27"/>
        <c:axId val="1645583263"/>
        <c:axId val="1645589087"/>
      </c:barChart>
      <c:lineChart>
        <c:grouping val="standard"/>
        <c:varyColors val="0"/>
        <c:ser>
          <c:idx val="1"/>
          <c:order val="1"/>
          <c:tx>
            <c:strRef>
              <c:f>'Infant. Mort.'!$G$1</c:f>
              <c:strCache>
                <c:ptCount val="1"/>
                <c:pt idx="0">
                  <c:v>England Average</c:v>
                </c:pt>
              </c:strCache>
            </c:strRef>
          </c:tx>
          <c:spPr>
            <a:ln w="38100" cap="rnd">
              <a:solidFill>
                <a:schemeClr val="accent1"/>
              </a:solidFill>
              <a:round/>
            </a:ln>
            <a:effectLst/>
          </c:spPr>
          <c:marker>
            <c:symbol val="none"/>
          </c:marker>
          <c:cat>
            <c:strRef>
              <c:f>'Infant. Mort.'!$E$2:$E$4</c:f>
              <c:strCache>
                <c:ptCount val="3"/>
                <c:pt idx="0">
                  <c:v>Barrow in Furness</c:v>
                </c:pt>
                <c:pt idx="1">
                  <c:v>Lancaster</c:v>
                </c:pt>
                <c:pt idx="2">
                  <c:v>South Lakeland</c:v>
                </c:pt>
              </c:strCache>
            </c:strRef>
          </c:cat>
          <c:val>
            <c:numRef>
              <c:f>'Infant. Mort.'!$G$2:$G$4</c:f>
              <c:numCache>
                <c:formatCode>0</c:formatCode>
                <c:ptCount val="3"/>
                <c:pt idx="0">
                  <c:v>3.9480602249999999</c:v>
                </c:pt>
                <c:pt idx="1">
                  <c:v>3.9480602249999999</c:v>
                </c:pt>
                <c:pt idx="2">
                  <c:v>3.9480602249999999</c:v>
                </c:pt>
              </c:numCache>
            </c:numRef>
          </c:val>
          <c:smooth val="0"/>
          <c:extLst>
            <c:ext xmlns:c16="http://schemas.microsoft.com/office/drawing/2014/chart" uri="{C3380CC4-5D6E-409C-BE32-E72D297353CC}">
              <c16:uniqueId val="{00000001-9BC8-48FB-B91F-375D4A6621A9}"/>
            </c:ext>
          </c:extLst>
        </c:ser>
        <c:dLbls>
          <c:showLegendKey val="0"/>
          <c:showVal val="0"/>
          <c:showCatName val="0"/>
          <c:showSerName val="0"/>
          <c:showPercent val="0"/>
          <c:showBubbleSize val="0"/>
        </c:dLbls>
        <c:marker val="1"/>
        <c:smooth val="0"/>
        <c:axId val="1645583263"/>
        <c:axId val="1645589087"/>
      </c:lineChart>
      <c:catAx>
        <c:axId val="16455832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45589087"/>
        <c:crosses val="autoZero"/>
        <c:auto val="1"/>
        <c:lblAlgn val="ctr"/>
        <c:lblOffset val="100"/>
        <c:noMultiLvlLbl val="0"/>
      </c:catAx>
      <c:valAx>
        <c:axId val="16455890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45583263"/>
        <c:crosses val="autoZero"/>
        <c:crossBetween val="between"/>
        <c:majorUnit val="1"/>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v>%</c:v>
          </c:tx>
          <c:spPr>
            <a:solidFill>
              <a:schemeClr val="accent6">
                <a:shade val="76000"/>
              </a:schemeClr>
            </a:solidFill>
            <a:ln>
              <a:noFill/>
            </a:ln>
            <a:effectLst/>
          </c:spPr>
          <c:invertIfNegative val="0"/>
          <c:cat>
            <c:strRef>
              <c:f>'Healthy Start'!$B$8:$B$10</c:f>
              <c:strCache>
                <c:ptCount val="3"/>
                <c:pt idx="0">
                  <c:v>Barrow in Furness</c:v>
                </c:pt>
                <c:pt idx="1">
                  <c:v>Lancaster</c:v>
                </c:pt>
                <c:pt idx="2">
                  <c:v>South Lakeland</c:v>
                </c:pt>
              </c:strCache>
            </c:strRef>
          </c:cat>
          <c:val>
            <c:numRef>
              <c:f>'Healthy Start'!$C$8:$C$10</c:f>
              <c:numCache>
                <c:formatCode>General</c:formatCode>
                <c:ptCount val="3"/>
                <c:pt idx="0">
                  <c:v>58</c:v>
                </c:pt>
                <c:pt idx="1">
                  <c:v>53</c:v>
                </c:pt>
                <c:pt idx="2">
                  <c:v>49</c:v>
                </c:pt>
              </c:numCache>
            </c:numRef>
          </c:val>
          <c:extLst>
            <c:ext xmlns:c16="http://schemas.microsoft.com/office/drawing/2014/chart" uri="{C3380CC4-5D6E-409C-BE32-E72D297353CC}">
              <c16:uniqueId val="{00000000-E6EA-41FB-984A-1D45E52E6724}"/>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val>
            <c:numRef>
              <c:f>'Healthy Start'!$D$8:$D$10</c:f>
              <c:numCache>
                <c:formatCode>General</c:formatCode>
                <c:ptCount val="3"/>
                <c:pt idx="0">
                  <c:v>59</c:v>
                </c:pt>
                <c:pt idx="1">
                  <c:v>59</c:v>
                </c:pt>
                <c:pt idx="2">
                  <c:v>59</c:v>
                </c:pt>
              </c:numCache>
            </c:numRef>
          </c:val>
          <c:smooth val="0"/>
          <c:extLst>
            <c:ext xmlns:c16="http://schemas.microsoft.com/office/drawing/2014/chart" uri="{C3380CC4-5D6E-409C-BE32-E72D297353CC}">
              <c16:uniqueId val="{00000001-E6EA-41FB-984A-1D45E52E6724}"/>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'School Ready'!$B$9</c:f>
              <c:strCache>
                <c:ptCount val="1"/>
                <c:pt idx="0">
                  <c:v>FSM eligible pupils</c:v>
                </c:pt>
              </c:strCache>
            </c:strRef>
          </c:tx>
          <c:spPr>
            <a:solidFill>
              <a:schemeClr val="accent6">
                <a:shade val="58000"/>
              </a:schemeClr>
            </a:solidFill>
            <a:ln>
              <a:noFill/>
            </a:ln>
            <a:effectLst/>
          </c:spPr>
          <c:invertIfNegative val="0"/>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1-57F8-4F62-B239-6355B7A6903D}"/>
              </c:ext>
            </c:extLst>
          </c:dPt>
          <c:cat>
            <c:strRef>
              <c:f>'School Ready'!$A$10:$A$14</c:f>
              <c:strCache>
                <c:ptCount val="5"/>
                <c:pt idx="0">
                  <c:v>Blackburn with Darwen</c:v>
                </c:pt>
                <c:pt idx="1">
                  <c:v>Blackpool</c:v>
                </c:pt>
                <c:pt idx="2">
                  <c:v>North West region</c:v>
                </c:pt>
                <c:pt idx="3">
                  <c:v>Lancashire</c:v>
                </c:pt>
                <c:pt idx="4">
                  <c:v>Cumbria</c:v>
                </c:pt>
              </c:strCache>
            </c:strRef>
          </c:cat>
          <c:val>
            <c:numRef>
              <c:f>'School Ready'!$B$10:$B$14</c:f>
              <c:numCache>
                <c:formatCode>General</c:formatCode>
                <c:ptCount val="5"/>
                <c:pt idx="0">
                  <c:v>59.248600000000003</c:v>
                </c:pt>
                <c:pt idx="1">
                  <c:v>58.461500000000001</c:v>
                </c:pt>
                <c:pt idx="2">
                  <c:v>54.420912322274802</c:v>
                </c:pt>
                <c:pt idx="3">
                  <c:v>52.348999999999997</c:v>
                </c:pt>
                <c:pt idx="4">
                  <c:v>50.111400000000003</c:v>
                </c:pt>
              </c:numCache>
            </c:numRef>
          </c:val>
          <c:extLst>
            <c:ext xmlns:c16="http://schemas.microsoft.com/office/drawing/2014/chart" uri="{C3380CC4-5D6E-409C-BE32-E72D297353CC}">
              <c16:uniqueId val="{00000002-57F8-4F62-B239-6355B7A6903D}"/>
            </c:ext>
          </c:extLst>
        </c:ser>
        <c:ser>
          <c:idx val="2"/>
          <c:order val="2"/>
          <c:tx>
            <c:strRef>
              <c:f>'School Ready'!$D$9</c:f>
              <c:strCache>
                <c:ptCount val="1"/>
                <c:pt idx="0">
                  <c:v>All other pupils</c:v>
                </c:pt>
              </c:strCache>
            </c:strRef>
          </c:tx>
          <c:spPr>
            <a:solidFill>
              <a:schemeClr val="accent6">
                <a:tint val="86000"/>
              </a:schemeClr>
            </a:solidFill>
            <a:ln>
              <a:noFill/>
            </a:ln>
            <a:effectLst/>
          </c:spPr>
          <c:invertIfNegative val="0"/>
          <c:dPt>
            <c:idx val="2"/>
            <c:invertIfNegative val="0"/>
            <c:bubble3D val="0"/>
            <c:spPr>
              <a:solidFill>
                <a:schemeClr val="bg1">
                  <a:lumMod val="85000"/>
                </a:schemeClr>
              </a:solidFill>
              <a:ln>
                <a:noFill/>
              </a:ln>
              <a:effectLst/>
            </c:spPr>
            <c:extLst>
              <c:ext xmlns:c16="http://schemas.microsoft.com/office/drawing/2014/chart" uri="{C3380CC4-5D6E-409C-BE32-E72D297353CC}">
                <c16:uniqueId val="{00000004-57F8-4F62-B239-6355B7A6903D}"/>
              </c:ext>
            </c:extLst>
          </c:dPt>
          <c:cat>
            <c:strRef>
              <c:f>'School Ready'!$A$10:$A$14</c:f>
              <c:strCache>
                <c:ptCount val="5"/>
                <c:pt idx="0">
                  <c:v>Blackburn with Darwen</c:v>
                </c:pt>
                <c:pt idx="1">
                  <c:v>Blackpool</c:v>
                </c:pt>
                <c:pt idx="2">
                  <c:v>North West region</c:v>
                </c:pt>
                <c:pt idx="3">
                  <c:v>Lancashire</c:v>
                </c:pt>
                <c:pt idx="4">
                  <c:v>Cumbria</c:v>
                </c:pt>
              </c:strCache>
            </c:strRef>
          </c:cat>
          <c:val>
            <c:numRef>
              <c:f>'School Ready'!$D$10:$D$14</c:f>
              <c:numCache>
                <c:formatCode>General</c:formatCode>
                <c:ptCount val="5"/>
                <c:pt idx="0">
                  <c:v>68</c:v>
                </c:pt>
                <c:pt idx="1">
                  <c:v>68</c:v>
                </c:pt>
                <c:pt idx="2">
                  <c:v>69</c:v>
                </c:pt>
                <c:pt idx="3">
                  <c:v>69</c:v>
                </c:pt>
                <c:pt idx="4">
                  <c:v>71</c:v>
                </c:pt>
              </c:numCache>
            </c:numRef>
          </c:val>
          <c:extLst>
            <c:ext xmlns:c16="http://schemas.microsoft.com/office/drawing/2014/chart" uri="{C3380CC4-5D6E-409C-BE32-E72D297353CC}">
              <c16:uniqueId val="{00000005-57F8-4F62-B239-6355B7A6903D}"/>
            </c:ext>
          </c:extLst>
        </c:ser>
        <c:dLbls>
          <c:showLegendKey val="0"/>
          <c:showVal val="0"/>
          <c:showCatName val="0"/>
          <c:showSerName val="0"/>
          <c:showPercent val="0"/>
          <c:showBubbleSize val="0"/>
        </c:dLbls>
        <c:gapWidth val="219"/>
        <c:axId val="467547464"/>
        <c:axId val="467544904"/>
      </c:barChart>
      <c:lineChart>
        <c:grouping val="standard"/>
        <c:varyColors val="0"/>
        <c:ser>
          <c:idx val="1"/>
          <c:order val="1"/>
          <c:tx>
            <c:strRef>
              <c:f>'School Ready'!$C$9</c:f>
              <c:strCache>
                <c:ptCount val="1"/>
                <c:pt idx="0">
                  <c:v>FSM England Average</c:v>
                </c:pt>
              </c:strCache>
            </c:strRef>
          </c:tx>
          <c:spPr>
            <a:ln w="38100" cap="rnd">
              <a:solidFill>
                <a:schemeClr val="accent1"/>
              </a:solidFill>
              <a:round/>
            </a:ln>
            <a:effectLst/>
          </c:spPr>
          <c:marker>
            <c:symbol val="none"/>
          </c:marker>
          <c:cat>
            <c:strRef>
              <c:f>'School Ready'!$A$10:$A$14</c:f>
              <c:strCache>
                <c:ptCount val="5"/>
                <c:pt idx="0">
                  <c:v>Blackburn with Darwen</c:v>
                </c:pt>
                <c:pt idx="1">
                  <c:v>Blackpool</c:v>
                </c:pt>
                <c:pt idx="2">
                  <c:v>North West region</c:v>
                </c:pt>
                <c:pt idx="3">
                  <c:v>Lancashire</c:v>
                </c:pt>
                <c:pt idx="4">
                  <c:v>Cumbria</c:v>
                </c:pt>
              </c:strCache>
            </c:strRef>
          </c:cat>
          <c:val>
            <c:numRef>
              <c:f>'School Ready'!$C$10:$C$14</c:f>
              <c:numCache>
                <c:formatCode>General</c:formatCode>
                <c:ptCount val="5"/>
                <c:pt idx="0">
                  <c:v>56.530944262441203</c:v>
                </c:pt>
                <c:pt idx="1">
                  <c:v>56.530944262441203</c:v>
                </c:pt>
                <c:pt idx="2">
                  <c:v>56.530944262441203</c:v>
                </c:pt>
                <c:pt idx="3">
                  <c:v>56.530944262441203</c:v>
                </c:pt>
                <c:pt idx="4">
                  <c:v>56.530944262441203</c:v>
                </c:pt>
              </c:numCache>
            </c:numRef>
          </c:val>
          <c:smooth val="0"/>
          <c:extLst>
            <c:ext xmlns:c16="http://schemas.microsoft.com/office/drawing/2014/chart" uri="{C3380CC4-5D6E-409C-BE32-E72D297353CC}">
              <c16:uniqueId val="{00000006-57F8-4F62-B239-6355B7A6903D}"/>
            </c:ext>
          </c:extLst>
        </c:ser>
        <c:ser>
          <c:idx val="3"/>
          <c:order val="3"/>
          <c:tx>
            <c:strRef>
              <c:f>'School Ready'!$E$9</c:f>
              <c:strCache>
                <c:ptCount val="1"/>
                <c:pt idx="0">
                  <c:v>All other pupils England average</c:v>
                </c:pt>
              </c:strCache>
            </c:strRef>
          </c:tx>
          <c:spPr>
            <a:ln w="38100" cap="rnd">
              <a:solidFill>
                <a:schemeClr val="accent4"/>
              </a:solidFill>
              <a:round/>
            </a:ln>
            <a:effectLst/>
          </c:spPr>
          <c:marker>
            <c:symbol val="none"/>
          </c:marker>
          <c:cat>
            <c:strRef>
              <c:f>'School Ready'!$A$10:$A$14</c:f>
              <c:strCache>
                <c:ptCount val="5"/>
                <c:pt idx="0">
                  <c:v>Blackburn with Darwen</c:v>
                </c:pt>
                <c:pt idx="1">
                  <c:v>Blackpool</c:v>
                </c:pt>
                <c:pt idx="2">
                  <c:v>North West region</c:v>
                </c:pt>
                <c:pt idx="3">
                  <c:v>Lancashire</c:v>
                </c:pt>
                <c:pt idx="4">
                  <c:v>Cumbria</c:v>
                </c:pt>
              </c:strCache>
            </c:strRef>
          </c:cat>
          <c:val>
            <c:numRef>
              <c:f>'School Ready'!$E$10:$E$14</c:f>
              <c:numCache>
                <c:formatCode>General</c:formatCode>
                <c:ptCount val="5"/>
                <c:pt idx="0">
                  <c:v>72</c:v>
                </c:pt>
                <c:pt idx="1">
                  <c:v>72</c:v>
                </c:pt>
                <c:pt idx="2">
                  <c:v>72</c:v>
                </c:pt>
                <c:pt idx="3">
                  <c:v>72</c:v>
                </c:pt>
                <c:pt idx="4">
                  <c:v>72</c:v>
                </c:pt>
              </c:numCache>
            </c:numRef>
          </c:val>
          <c:smooth val="0"/>
          <c:extLst>
            <c:ext xmlns:c16="http://schemas.microsoft.com/office/drawing/2014/chart" uri="{C3380CC4-5D6E-409C-BE32-E72D297353CC}">
              <c16:uniqueId val="{00000007-57F8-4F62-B239-6355B7A6903D}"/>
            </c:ext>
          </c:extLst>
        </c:ser>
        <c:dLbls>
          <c:showLegendKey val="0"/>
          <c:showVal val="0"/>
          <c:showCatName val="0"/>
          <c:showSerName val="0"/>
          <c:showPercent val="0"/>
          <c:showBubbleSize val="0"/>
        </c:dLbls>
        <c:marker val="1"/>
        <c:smooth val="0"/>
        <c:axId val="467547464"/>
        <c:axId val="467544904"/>
      </c:lineChart>
      <c:catAx>
        <c:axId val="467547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7544904"/>
        <c:crosses val="autoZero"/>
        <c:auto val="1"/>
        <c:lblAlgn val="ctr"/>
        <c:lblOffset val="100"/>
        <c:noMultiLvlLbl val="0"/>
      </c:catAx>
      <c:valAx>
        <c:axId val="4675449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layout>
            <c:manualLayout>
              <c:xMode val="edge"/>
              <c:yMode val="edge"/>
              <c:x val="5.6116519546373545E-4"/>
              <c:y val="0.37470009923027026"/>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7547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'School Ready'!$B$27</c:f>
              <c:strCache>
                <c:ptCount val="1"/>
                <c:pt idx="0">
                  <c:v>FSM eligible pupils</c:v>
                </c:pt>
              </c:strCache>
            </c:strRef>
          </c:tx>
          <c:spPr>
            <a:solidFill>
              <a:schemeClr val="accent6">
                <a:shade val="58000"/>
              </a:schemeClr>
            </a:solidFill>
            <a:ln>
              <a:noFill/>
            </a:ln>
            <a:effectLst/>
          </c:spPr>
          <c:invertIfNegative val="0"/>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1-6BCB-4B6D-A903-99DED2C4BC09}"/>
              </c:ext>
            </c:extLst>
          </c:dPt>
          <c:cat>
            <c:strRef>
              <c:f>'School Ready'!$A$28:$A$32</c:f>
              <c:strCache>
                <c:ptCount val="5"/>
                <c:pt idx="0">
                  <c:v>Cumbria</c:v>
                </c:pt>
                <c:pt idx="1">
                  <c:v>Blackburn with Darwen</c:v>
                </c:pt>
                <c:pt idx="2">
                  <c:v>North West region</c:v>
                </c:pt>
                <c:pt idx="3">
                  <c:v>Blackpool</c:v>
                </c:pt>
                <c:pt idx="4">
                  <c:v>Lancashire</c:v>
                </c:pt>
              </c:strCache>
            </c:strRef>
          </c:cat>
          <c:val>
            <c:numRef>
              <c:f>'School Ready'!$B$28:$B$32</c:f>
              <c:numCache>
                <c:formatCode>General</c:formatCode>
                <c:ptCount val="5"/>
                <c:pt idx="0">
                  <c:v>48</c:v>
                </c:pt>
                <c:pt idx="1">
                  <c:v>46</c:v>
                </c:pt>
                <c:pt idx="2">
                  <c:v>46</c:v>
                </c:pt>
                <c:pt idx="3">
                  <c:v>45</c:v>
                </c:pt>
                <c:pt idx="4">
                  <c:v>43</c:v>
                </c:pt>
              </c:numCache>
            </c:numRef>
          </c:val>
          <c:extLst>
            <c:ext xmlns:c16="http://schemas.microsoft.com/office/drawing/2014/chart" uri="{C3380CC4-5D6E-409C-BE32-E72D297353CC}">
              <c16:uniqueId val="{00000002-6BCB-4B6D-A903-99DED2C4BC09}"/>
            </c:ext>
          </c:extLst>
        </c:ser>
        <c:ser>
          <c:idx val="2"/>
          <c:order val="2"/>
          <c:tx>
            <c:strRef>
              <c:f>'School Ready'!$D$27</c:f>
              <c:strCache>
                <c:ptCount val="1"/>
                <c:pt idx="0">
                  <c:v>All other pupils</c:v>
                </c:pt>
              </c:strCache>
            </c:strRef>
          </c:tx>
          <c:spPr>
            <a:solidFill>
              <a:schemeClr val="accent6">
                <a:tint val="86000"/>
              </a:schemeClr>
            </a:solidFill>
            <a:ln>
              <a:noFill/>
            </a:ln>
            <a:effectLst/>
          </c:spPr>
          <c:invertIfNegative val="0"/>
          <c:dPt>
            <c:idx val="2"/>
            <c:invertIfNegative val="0"/>
            <c:bubble3D val="0"/>
            <c:spPr>
              <a:solidFill>
                <a:schemeClr val="bg1">
                  <a:lumMod val="85000"/>
                </a:schemeClr>
              </a:solidFill>
              <a:ln>
                <a:noFill/>
              </a:ln>
              <a:effectLst/>
            </c:spPr>
            <c:extLst>
              <c:ext xmlns:c16="http://schemas.microsoft.com/office/drawing/2014/chart" uri="{C3380CC4-5D6E-409C-BE32-E72D297353CC}">
                <c16:uniqueId val="{00000004-6BCB-4B6D-A903-99DED2C4BC09}"/>
              </c:ext>
            </c:extLst>
          </c:dPt>
          <c:cat>
            <c:strRef>
              <c:f>'School Ready'!$A$28:$A$32</c:f>
              <c:strCache>
                <c:ptCount val="5"/>
                <c:pt idx="0">
                  <c:v>Cumbria</c:v>
                </c:pt>
                <c:pt idx="1">
                  <c:v>Blackburn with Darwen</c:v>
                </c:pt>
                <c:pt idx="2">
                  <c:v>North West region</c:v>
                </c:pt>
                <c:pt idx="3">
                  <c:v>Blackpool</c:v>
                </c:pt>
                <c:pt idx="4">
                  <c:v>Lancashire</c:v>
                </c:pt>
              </c:strCache>
            </c:strRef>
          </c:cat>
          <c:val>
            <c:numRef>
              <c:f>'School Ready'!$D$28:$D$32</c:f>
              <c:numCache>
                <c:formatCode>General</c:formatCode>
                <c:ptCount val="5"/>
                <c:pt idx="0">
                  <c:v>67</c:v>
                </c:pt>
                <c:pt idx="1">
                  <c:v>69</c:v>
                </c:pt>
                <c:pt idx="2">
                  <c:v>69</c:v>
                </c:pt>
                <c:pt idx="3">
                  <c:v>68</c:v>
                </c:pt>
                <c:pt idx="4">
                  <c:v>69</c:v>
                </c:pt>
              </c:numCache>
            </c:numRef>
          </c:val>
          <c:extLst>
            <c:ext xmlns:c16="http://schemas.microsoft.com/office/drawing/2014/chart" uri="{C3380CC4-5D6E-409C-BE32-E72D297353CC}">
              <c16:uniqueId val="{00000005-6BCB-4B6D-A903-99DED2C4BC09}"/>
            </c:ext>
          </c:extLst>
        </c:ser>
        <c:dLbls>
          <c:showLegendKey val="0"/>
          <c:showVal val="0"/>
          <c:showCatName val="0"/>
          <c:showSerName val="0"/>
          <c:showPercent val="0"/>
          <c:showBubbleSize val="0"/>
        </c:dLbls>
        <c:gapWidth val="219"/>
        <c:axId val="507551880"/>
        <c:axId val="507553800"/>
      </c:barChart>
      <c:lineChart>
        <c:grouping val="standard"/>
        <c:varyColors val="0"/>
        <c:ser>
          <c:idx val="1"/>
          <c:order val="1"/>
          <c:tx>
            <c:strRef>
              <c:f>'School Ready'!$C$27</c:f>
              <c:strCache>
                <c:ptCount val="1"/>
                <c:pt idx="0">
                  <c:v>FSM England Average</c:v>
                </c:pt>
              </c:strCache>
            </c:strRef>
          </c:tx>
          <c:spPr>
            <a:ln w="38100" cap="rnd">
              <a:solidFill>
                <a:schemeClr val="accent1"/>
              </a:solidFill>
              <a:round/>
            </a:ln>
            <a:effectLst/>
          </c:spPr>
          <c:marker>
            <c:symbol val="none"/>
          </c:marker>
          <c:cat>
            <c:strRef>
              <c:f>'School Ready'!$A$28:$A$32</c:f>
              <c:strCache>
                <c:ptCount val="5"/>
                <c:pt idx="0">
                  <c:v>Cumbria</c:v>
                </c:pt>
                <c:pt idx="1">
                  <c:v>Blackburn with Darwen</c:v>
                </c:pt>
                <c:pt idx="2">
                  <c:v>North West region</c:v>
                </c:pt>
                <c:pt idx="3">
                  <c:v>Blackpool</c:v>
                </c:pt>
                <c:pt idx="4">
                  <c:v>Lancashire</c:v>
                </c:pt>
              </c:strCache>
            </c:strRef>
          </c:cat>
          <c:val>
            <c:numRef>
              <c:f>'School Ready'!$C$28:$C$32</c:f>
              <c:numCache>
                <c:formatCode>General</c:formatCode>
                <c:ptCount val="5"/>
                <c:pt idx="0">
                  <c:v>46</c:v>
                </c:pt>
                <c:pt idx="1">
                  <c:v>46</c:v>
                </c:pt>
                <c:pt idx="2">
                  <c:v>46</c:v>
                </c:pt>
                <c:pt idx="3">
                  <c:v>46</c:v>
                </c:pt>
                <c:pt idx="4">
                  <c:v>46</c:v>
                </c:pt>
              </c:numCache>
            </c:numRef>
          </c:val>
          <c:smooth val="0"/>
          <c:extLst>
            <c:ext xmlns:c16="http://schemas.microsoft.com/office/drawing/2014/chart" uri="{C3380CC4-5D6E-409C-BE32-E72D297353CC}">
              <c16:uniqueId val="{00000006-6BCB-4B6D-A903-99DED2C4BC09}"/>
            </c:ext>
          </c:extLst>
        </c:ser>
        <c:ser>
          <c:idx val="3"/>
          <c:order val="3"/>
          <c:tx>
            <c:strRef>
              <c:f>'School Ready'!$E$27</c:f>
              <c:strCache>
                <c:ptCount val="1"/>
                <c:pt idx="0">
                  <c:v>All other pupils England average</c:v>
                </c:pt>
              </c:strCache>
            </c:strRef>
          </c:tx>
          <c:spPr>
            <a:ln w="38100" cap="rnd">
              <a:solidFill>
                <a:schemeClr val="accent4"/>
              </a:solidFill>
              <a:round/>
            </a:ln>
            <a:effectLst/>
          </c:spPr>
          <c:marker>
            <c:symbol val="none"/>
          </c:marker>
          <c:cat>
            <c:strRef>
              <c:f>'School Ready'!$A$28:$A$32</c:f>
              <c:strCache>
                <c:ptCount val="5"/>
                <c:pt idx="0">
                  <c:v>Cumbria</c:v>
                </c:pt>
                <c:pt idx="1">
                  <c:v>Blackburn with Darwen</c:v>
                </c:pt>
                <c:pt idx="2">
                  <c:v>North West region</c:v>
                </c:pt>
                <c:pt idx="3">
                  <c:v>Blackpool</c:v>
                </c:pt>
                <c:pt idx="4">
                  <c:v>Lancashire</c:v>
                </c:pt>
              </c:strCache>
            </c:strRef>
          </c:cat>
          <c:val>
            <c:numRef>
              <c:f>'School Ready'!$E$28:$E$32</c:f>
              <c:numCache>
                <c:formatCode>General</c:formatCode>
                <c:ptCount val="5"/>
                <c:pt idx="0">
                  <c:v>68</c:v>
                </c:pt>
                <c:pt idx="1">
                  <c:v>68</c:v>
                </c:pt>
                <c:pt idx="2">
                  <c:v>68</c:v>
                </c:pt>
                <c:pt idx="3">
                  <c:v>68</c:v>
                </c:pt>
                <c:pt idx="4">
                  <c:v>68</c:v>
                </c:pt>
              </c:numCache>
            </c:numRef>
          </c:val>
          <c:smooth val="0"/>
          <c:extLst>
            <c:ext xmlns:c16="http://schemas.microsoft.com/office/drawing/2014/chart" uri="{C3380CC4-5D6E-409C-BE32-E72D297353CC}">
              <c16:uniqueId val="{00000007-6BCB-4B6D-A903-99DED2C4BC09}"/>
            </c:ext>
          </c:extLst>
        </c:ser>
        <c:dLbls>
          <c:showLegendKey val="0"/>
          <c:showVal val="0"/>
          <c:showCatName val="0"/>
          <c:showSerName val="0"/>
          <c:showPercent val="0"/>
          <c:showBubbleSize val="0"/>
        </c:dLbls>
        <c:marker val="1"/>
        <c:smooth val="0"/>
        <c:axId val="507551880"/>
        <c:axId val="507553800"/>
      </c:lineChart>
      <c:catAx>
        <c:axId val="507551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7553800"/>
        <c:crosses val="autoZero"/>
        <c:auto val="1"/>
        <c:lblAlgn val="ctr"/>
        <c:lblOffset val="100"/>
        <c:noMultiLvlLbl val="0"/>
      </c:catAx>
      <c:valAx>
        <c:axId val="5075538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7551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Attain!$G$33</c:f>
              <c:strCache>
                <c:ptCount val="1"/>
                <c:pt idx="0">
                  <c:v>FSM eligible pupil</c:v>
                </c:pt>
              </c:strCache>
            </c:strRef>
          </c:tx>
          <c:spPr>
            <a:solidFill>
              <a:schemeClr val="accent6">
                <a:shade val="58000"/>
              </a:schemeClr>
            </a:solidFill>
            <a:ln>
              <a:noFill/>
            </a:ln>
            <a:effectLst/>
          </c:spPr>
          <c:invertIfNegative val="0"/>
          <c:cat>
            <c:strRef>
              <c:f>Attain!$F$34:$F$36</c:f>
              <c:strCache>
                <c:ptCount val="3"/>
                <c:pt idx="0">
                  <c:v>Barrow-in-Furness</c:v>
                </c:pt>
                <c:pt idx="1">
                  <c:v>Lancaster</c:v>
                </c:pt>
                <c:pt idx="2">
                  <c:v>South Lakeland</c:v>
                </c:pt>
              </c:strCache>
            </c:strRef>
          </c:cat>
          <c:val>
            <c:numRef>
              <c:f>Attain!$G$34:$G$36</c:f>
              <c:numCache>
                <c:formatCode>General</c:formatCode>
                <c:ptCount val="3"/>
                <c:pt idx="0">
                  <c:v>33.299999999999997</c:v>
                </c:pt>
                <c:pt idx="1">
                  <c:v>34.6</c:v>
                </c:pt>
                <c:pt idx="2">
                  <c:v>40.799999999999997</c:v>
                </c:pt>
              </c:numCache>
            </c:numRef>
          </c:val>
          <c:extLst>
            <c:ext xmlns:c16="http://schemas.microsoft.com/office/drawing/2014/chart" uri="{C3380CC4-5D6E-409C-BE32-E72D297353CC}">
              <c16:uniqueId val="{00000000-4CB0-4552-BA36-A4BFD206D407}"/>
            </c:ext>
          </c:extLst>
        </c:ser>
        <c:ser>
          <c:idx val="2"/>
          <c:order val="2"/>
          <c:tx>
            <c:strRef>
              <c:f>Attain!$I$33</c:f>
              <c:strCache>
                <c:ptCount val="1"/>
                <c:pt idx="0">
                  <c:v>All other pupils</c:v>
                </c:pt>
              </c:strCache>
            </c:strRef>
          </c:tx>
          <c:spPr>
            <a:solidFill>
              <a:schemeClr val="accent6">
                <a:tint val="86000"/>
              </a:schemeClr>
            </a:solidFill>
            <a:ln>
              <a:noFill/>
            </a:ln>
            <a:effectLst/>
          </c:spPr>
          <c:invertIfNegative val="0"/>
          <c:cat>
            <c:strRef>
              <c:f>Attain!$F$34:$F$36</c:f>
              <c:strCache>
                <c:ptCount val="3"/>
                <c:pt idx="0">
                  <c:v>Barrow-in-Furness</c:v>
                </c:pt>
                <c:pt idx="1">
                  <c:v>Lancaster</c:v>
                </c:pt>
                <c:pt idx="2">
                  <c:v>South Lakeland</c:v>
                </c:pt>
              </c:strCache>
            </c:strRef>
          </c:cat>
          <c:val>
            <c:numRef>
              <c:f>Attain!$I$34:$I$36</c:f>
              <c:numCache>
                <c:formatCode>General</c:formatCode>
                <c:ptCount val="3"/>
                <c:pt idx="0">
                  <c:v>49.9</c:v>
                </c:pt>
                <c:pt idx="1">
                  <c:v>54.2</c:v>
                </c:pt>
                <c:pt idx="2">
                  <c:v>52.8</c:v>
                </c:pt>
              </c:numCache>
            </c:numRef>
          </c:val>
          <c:extLst>
            <c:ext xmlns:c16="http://schemas.microsoft.com/office/drawing/2014/chart" uri="{C3380CC4-5D6E-409C-BE32-E72D297353CC}">
              <c16:uniqueId val="{00000001-4CB0-4552-BA36-A4BFD206D407}"/>
            </c:ext>
          </c:extLst>
        </c:ser>
        <c:dLbls>
          <c:showLegendKey val="0"/>
          <c:showVal val="0"/>
          <c:showCatName val="0"/>
          <c:showSerName val="0"/>
          <c:showPercent val="0"/>
          <c:showBubbleSize val="0"/>
        </c:dLbls>
        <c:gapWidth val="219"/>
        <c:axId val="585178352"/>
        <c:axId val="585180912"/>
      </c:barChart>
      <c:lineChart>
        <c:grouping val="standard"/>
        <c:varyColors val="0"/>
        <c:ser>
          <c:idx val="1"/>
          <c:order val="1"/>
          <c:tx>
            <c:strRef>
              <c:f>Attain!$H$33</c:f>
              <c:strCache>
                <c:ptCount val="1"/>
                <c:pt idx="0">
                  <c:v>FSM England average</c:v>
                </c:pt>
              </c:strCache>
            </c:strRef>
          </c:tx>
          <c:spPr>
            <a:ln w="38100" cap="rnd">
              <a:solidFill>
                <a:schemeClr val="accent1"/>
              </a:solidFill>
              <a:round/>
            </a:ln>
            <a:effectLst/>
          </c:spPr>
          <c:marker>
            <c:symbol val="none"/>
          </c:marker>
          <c:cat>
            <c:strRef>
              <c:f>Attain!$F$34:$F$36</c:f>
              <c:strCache>
                <c:ptCount val="3"/>
                <c:pt idx="0">
                  <c:v>Barrow-in-Furness</c:v>
                </c:pt>
                <c:pt idx="1">
                  <c:v>Lancaster</c:v>
                </c:pt>
                <c:pt idx="2">
                  <c:v>South Lakeland</c:v>
                </c:pt>
              </c:strCache>
            </c:strRef>
          </c:cat>
          <c:val>
            <c:numRef>
              <c:f>Attain!$H$34:$H$36</c:f>
              <c:numCache>
                <c:formatCode>General</c:formatCode>
                <c:ptCount val="3"/>
                <c:pt idx="0">
                  <c:v>38.6</c:v>
                </c:pt>
                <c:pt idx="1">
                  <c:v>38.6</c:v>
                </c:pt>
                <c:pt idx="2">
                  <c:v>38.6</c:v>
                </c:pt>
              </c:numCache>
            </c:numRef>
          </c:val>
          <c:smooth val="0"/>
          <c:extLst>
            <c:ext xmlns:c16="http://schemas.microsoft.com/office/drawing/2014/chart" uri="{C3380CC4-5D6E-409C-BE32-E72D297353CC}">
              <c16:uniqueId val="{00000002-4CB0-4552-BA36-A4BFD206D407}"/>
            </c:ext>
          </c:extLst>
        </c:ser>
        <c:ser>
          <c:idx val="3"/>
          <c:order val="3"/>
          <c:tx>
            <c:strRef>
              <c:f>Attain!$J$33</c:f>
              <c:strCache>
                <c:ptCount val="1"/>
                <c:pt idx="0">
                  <c:v>All other pupils England average</c:v>
                </c:pt>
              </c:strCache>
            </c:strRef>
          </c:tx>
          <c:spPr>
            <a:ln w="38100" cap="rnd">
              <a:solidFill>
                <a:schemeClr val="accent4"/>
              </a:solidFill>
              <a:round/>
            </a:ln>
            <a:effectLst/>
          </c:spPr>
          <c:marker>
            <c:symbol val="none"/>
          </c:marker>
          <c:cat>
            <c:strRef>
              <c:f>Attain!$F$34:$F$36</c:f>
              <c:strCache>
                <c:ptCount val="3"/>
                <c:pt idx="0">
                  <c:v>Barrow-in-Furness</c:v>
                </c:pt>
                <c:pt idx="1">
                  <c:v>Lancaster</c:v>
                </c:pt>
                <c:pt idx="2">
                  <c:v>South Lakeland</c:v>
                </c:pt>
              </c:strCache>
            </c:strRef>
          </c:cat>
          <c:val>
            <c:numRef>
              <c:f>Attain!$J$34:$J$36</c:f>
              <c:numCache>
                <c:formatCode>General</c:formatCode>
                <c:ptCount val="3"/>
                <c:pt idx="0">
                  <c:v>52.3</c:v>
                </c:pt>
                <c:pt idx="1">
                  <c:v>52.3</c:v>
                </c:pt>
                <c:pt idx="2">
                  <c:v>52.3</c:v>
                </c:pt>
              </c:numCache>
            </c:numRef>
          </c:val>
          <c:smooth val="0"/>
          <c:extLst>
            <c:ext xmlns:c16="http://schemas.microsoft.com/office/drawing/2014/chart" uri="{C3380CC4-5D6E-409C-BE32-E72D297353CC}">
              <c16:uniqueId val="{00000003-4CB0-4552-BA36-A4BFD206D407}"/>
            </c:ext>
          </c:extLst>
        </c:ser>
        <c:dLbls>
          <c:showLegendKey val="0"/>
          <c:showVal val="0"/>
          <c:showCatName val="0"/>
          <c:showSerName val="0"/>
          <c:showPercent val="0"/>
          <c:showBubbleSize val="0"/>
        </c:dLbls>
        <c:marker val="1"/>
        <c:smooth val="0"/>
        <c:axId val="585178352"/>
        <c:axId val="585180912"/>
      </c:lineChart>
      <c:catAx>
        <c:axId val="585178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85180912"/>
        <c:crosses val="autoZero"/>
        <c:auto val="1"/>
        <c:lblAlgn val="ctr"/>
        <c:lblOffset val="100"/>
        <c:noMultiLvlLbl val="0"/>
      </c:catAx>
      <c:valAx>
        <c:axId val="5851809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dirty="0"/>
                  <a:t>Average</a:t>
                </a:r>
                <a:r>
                  <a:rPr lang="en-US" baseline="0" dirty="0"/>
                  <a:t> Score</a:t>
                </a:r>
                <a:endParaRPr lang="en-US"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851783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'Att. 8'!$F$1</c:f>
              <c:strCache>
                <c:ptCount val="1"/>
                <c:pt idx="0">
                  <c:v>Area</c:v>
                </c:pt>
              </c:strCache>
            </c:strRef>
          </c:tx>
          <c:spPr>
            <a:solidFill>
              <a:schemeClr val="accent6">
                <a:shade val="76000"/>
              </a:schemeClr>
            </a:solidFill>
            <a:ln>
              <a:noFill/>
            </a:ln>
            <a:effectLst/>
          </c:spPr>
          <c:invertIfNegative val="0"/>
          <c:cat>
            <c:strRef>
              <c:f>'Att. 8'!$E$2:$E$4</c:f>
              <c:strCache>
                <c:ptCount val="3"/>
                <c:pt idx="0">
                  <c:v>South Lakeland</c:v>
                </c:pt>
                <c:pt idx="1">
                  <c:v>Lancaster</c:v>
                </c:pt>
                <c:pt idx="2">
                  <c:v>Barrow in Furness</c:v>
                </c:pt>
              </c:strCache>
            </c:strRef>
          </c:cat>
          <c:val>
            <c:numRef>
              <c:f>'Att. 8'!$F$2:$F$4</c:f>
              <c:numCache>
                <c:formatCode>0</c:formatCode>
                <c:ptCount val="3"/>
                <c:pt idx="0">
                  <c:v>52.3</c:v>
                </c:pt>
                <c:pt idx="1">
                  <c:v>49.2</c:v>
                </c:pt>
                <c:pt idx="2">
                  <c:v>47.9</c:v>
                </c:pt>
              </c:numCache>
            </c:numRef>
          </c:val>
          <c:extLst>
            <c:ext xmlns:c16="http://schemas.microsoft.com/office/drawing/2014/chart" uri="{C3380CC4-5D6E-409C-BE32-E72D297353CC}">
              <c16:uniqueId val="{00000000-630A-4CD4-ACFD-343A04E97A16}"/>
            </c:ext>
          </c:extLst>
        </c:ser>
        <c:dLbls>
          <c:showLegendKey val="0"/>
          <c:showVal val="0"/>
          <c:showCatName val="0"/>
          <c:showSerName val="0"/>
          <c:showPercent val="0"/>
          <c:showBubbleSize val="0"/>
        </c:dLbls>
        <c:gapWidth val="219"/>
        <c:overlap val="-27"/>
        <c:axId val="2068096127"/>
        <c:axId val="2068120671"/>
      </c:barChart>
      <c:lineChart>
        <c:grouping val="standard"/>
        <c:varyColors val="0"/>
        <c:ser>
          <c:idx val="1"/>
          <c:order val="1"/>
          <c:tx>
            <c:strRef>
              <c:f>'Att. 8'!$G$1</c:f>
              <c:strCache>
                <c:ptCount val="1"/>
                <c:pt idx="0">
                  <c:v>England Average</c:v>
                </c:pt>
              </c:strCache>
            </c:strRef>
          </c:tx>
          <c:spPr>
            <a:ln w="38100" cap="rnd">
              <a:solidFill>
                <a:schemeClr val="accent1"/>
              </a:solidFill>
              <a:round/>
            </a:ln>
            <a:effectLst/>
          </c:spPr>
          <c:marker>
            <c:symbol val="none"/>
          </c:marker>
          <c:cat>
            <c:strRef>
              <c:f>'Att. 8'!$E$2:$E$4</c:f>
              <c:strCache>
                <c:ptCount val="3"/>
                <c:pt idx="0">
                  <c:v>South Lakeland</c:v>
                </c:pt>
                <c:pt idx="1">
                  <c:v>Lancaster</c:v>
                </c:pt>
                <c:pt idx="2">
                  <c:v>Barrow in Furness</c:v>
                </c:pt>
              </c:strCache>
            </c:strRef>
          </c:cat>
          <c:val>
            <c:numRef>
              <c:f>'Att. 8'!$G$2:$G$4</c:f>
              <c:numCache>
                <c:formatCode>0</c:formatCode>
                <c:ptCount val="3"/>
                <c:pt idx="0">
                  <c:v>50.2</c:v>
                </c:pt>
                <c:pt idx="1">
                  <c:v>50.2</c:v>
                </c:pt>
                <c:pt idx="2">
                  <c:v>50.2</c:v>
                </c:pt>
              </c:numCache>
            </c:numRef>
          </c:val>
          <c:smooth val="0"/>
          <c:extLst>
            <c:ext xmlns:c16="http://schemas.microsoft.com/office/drawing/2014/chart" uri="{C3380CC4-5D6E-409C-BE32-E72D297353CC}">
              <c16:uniqueId val="{00000001-630A-4CD4-ACFD-343A04E97A16}"/>
            </c:ext>
          </c:extLst>
        </c:ser>
        <c:dLbls>
          <c:showLegendKey val="0"/>
          <c:showVal val="0"/>
          <c:showCatName val="0"/>
          <c:showSerName val="0"/>
          <c:showPercent val="0"/>
          <c:showBubbleSize val="0"/>
        </c:dLbls>
        <c:marker val="1"/>
        <c:smooth val="0"/>
        <c:axId val="2068096127"/>
        <c:axId val="2068120671"/>
      </c:lineChart>
      <c:catAx>
        <c:axId val="20680961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8120671"/>
        <c:crosses val="autoZero"/>
        <c:auto val="1"/>
        <c:lblAlgn val="ctr"/>
        <c:lblOffset val="100"/>
        <c:noMultiLvlLbl val="0"/>
      </c:catAx>
      <c:valAx>
        <c:axId val="20681206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Mean</a:t>
                </a:r>
                <a:r>
                  <a:rPr lang="en-GB" sz="1600" baseline="0" dirty="0"/>
                  <a:t> score</a:t>
                </a:r>
                <a:endParaRPr lang="en-GB" sz="1600"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809612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'Pupil Ab'!$F$1</c:f>
              <c:strCache>
                <c:ptCount val="1"/>
                <c:pt idx="0">
                  <c:v>Area</c:v>
                </c:pt>
              </c:strCache>
            </c:strRef>
          </c:tx>
          <c:spPr>
            <a:solidFill>
              <a:schemeClr val="accent6">
                <a:shade val="76000"/>
              </a:schemeClr>
            </a:solidFill>
            <a:ln>
              <a:noFill/>
            </a:ln>
            <a:effectLst/>
          </c:spPr>
          <c:invertIfNegative val="0"/>
          <c:cat>
            <c:strRef>
              <c:f>'Pupil Ab'!$E$2:$E$4</c:f>
              <c:strCache>
                <c:ptCount val="3"/>
                <c:pt idx="0">
                  <c:v>Barrow in Furness</c:v>
                </c:pt>
                <c:pt idx="1">
                  <c:v>Lancaster</c:v>
                </c:pt>
                <c:pt idx="2">
                  <c:v>South Lakeland</c:v>
                </c:pt>
              </c:strCache>
            </c:strRef>
          </c:cat>
          <c:val>
            <c:numRef>
              <c:f>'Pupil Ab'!$F$2:$F$4</c:f>
              <c:numCache>
                <c:formatCode>0</c:formatCode>
                <c:ptCount val="3"/>
                <c:pt idx="0">
                  <c:v>4.8341000000000003</c:v>
                </c:pt>
                <c:pt idx="1">
                  <c:v>4.7</c:v>
                </c:pt>
                <c:pt idx="2">
                  <c:v>4.5151000000000003</c:v>
                </c:pt>
              </c:numCache>
            </c:numRef>
          </c:val>
          <c:extLst>
            <c:ext xmlns:c16="http://schemas.microsoft.com/office/drawing/2014/chart" uri="{C3380CC4-5D6E-409C-BE32-E72D297353CC}">
              <c16:uniqueId val="{00000000-D65D-4314-9E1D-D8A47CD31B09}"/>
            </c:ext>
          </c:extLst>
        </c:ser>
        <c:dLbls>
          <c:showLegendKey val="0"/>
          <c:showVal val="0"/>
          <c:showCatName val="0"/>
          <c:showSerName val="0"/>
          <c:showPercent val="0"/>
          <c:showBubbleSize val="0"/>
        </c:dLbls>
        <c:gapWidth val="219"/>
        <c:overlap val="-27"/>
        <c:axId val="2068183903"/>
        <c:axId val="2068177663"/>
      </c:barChart>
      <c:lineChart>
        <c:grouping val="standard"/>
        <c:varyColors val="0"/>
        <c:ser>
          <c:idx val="1"/>
          <c:order val="1"/>
          <c:tx>
            <c:strRef>
              <c:f>'Pupil Ab'!$G$1</c:f>
              <c:strCache>
                <c:ptCount val="1"/>
                <c:pt idx="0">
                  <c:v>England Average</c:v>
                </c:pt>
              </c:strCache>
            </c:strRef>
          </c:tx>
          <c:spPr>
            <a:ln w="38100" cap="rnd">
              <a:solidFill>
                <a:schemeClr val="accent1"/>
              </a:solidFill>
              <a:round/>
            </a:ln>
            <a:effectLst/>
          </c:spPr>
          <c:marker>
            <c:symbol val="none"/>
          </c:marker>
          <c:cat>
            <c:strRef>
              <c:f>'Pupil Ab'!$E$2:$E$4</c:f>
              <c:strCache>
                <c:ptCount val="3"/>
                <c:pt idx="0">
                  <c:v>Barrow in Furness</c:v>
                </c:pt>
                <c:pt idx="1">
                  <c:v>Lancaster</c:v>
                </c:pt>
                <c:pt idx="2">
                  <c:v>South Lakeland</c:v>
                </c:pt>
              </c:strCache>
            </c:strRef>
          </c:cat>
          <c:val>
            <c:numRef>
              <c:f>'Pupil Ab'!$G$2:$G$4</c:f>
              <c:numCache>
                <c:formatCode>0</c:formatCode>
                <c:ptCount val="3"/>
                <c:pt idx="0">
                  <c:v>4.7261339967118197</c:v>
                </c:pt>
                <c:pt idx="1">
                  <c:v>4.7261339967118197</c:v>
                </c:pt>
                <c:pt idx="2">
                  <c:v>4.7261339967118197</c:v>
                </c:pt>
              </c:numCache>
            </c:numRef>
          </c:val>
          <c:smooth val="0"/>
          <c:extLst>
            <c:ext xmlns:c16="http://schemas.microsoft.com/office/drawing/2014/chart" uri="{C3380CC4-5D6E-409C-BE32-E72D297353CC}">
              <c16:uniqueId val="{00000001-D65D-4314-9E1D-D8A47CD31B09}"/>
            </c:ext>
          </c:extLst>
        </c:ser>
        <c:dLbls>
          <c:showLegendKey val="0"/>
          <c:showVal val="0"/>
          <c:showCatName val="0"/>
          <c:showSerName val="0"/>
          <c:showPercent val="0"/>
          <c:showBubbleSize val="0"/>
        </c:dLbls>
        <c:marker val="1"/>
        <c:smooth val="0"/>
        <c:axId val="2068183903"/>
        <c:axId val="2068177663"/>
      </c:lineChart>
      <c:catAx>
        <c:axId val="2068183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8177663"/>
        <c:crosses val="autoZero"/>
        <c:auto val="1"/>
        <c:lblAlgn val="ctr"/>
        <c:lblOffset val="100"/>
        <c:noMultiLvlLbl val="0"/>
      </c:catAx>
      <c:valAx>
        <c:axId val="20681776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Percentage </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818390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Female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'LE fem'!$G$3</c:f>
              <c:strCache>
                <c:ptCount val="1"/>
                <c:pt idx="0">
                  <c:v>Area</c:v>
                </c:pt>
              </c:strCache>
            </c:strRef>
          </c:tx>
          <c:spPr>
            <a:solidFill>
              <a:schemeClr val="accent6">
                <a:shade val="76000"/>
              </a:schemeClr>
            </a:solidFill>
            <a:ln>
              <a:noFill/>
            </a:ln>
            <a:effectLst/>
          </c:spPr>
          <c:invertIfNegative val="0"/>
          <c:cat>
            <c:strRef>
              <c:f>'LE fem'!$F$4:$F$6</c:f>
              <c:strCache>
                <c:ptCount val="3"/>
                <c:pt idx="0">
                  <c:v>South lakeland</c:v>
                </c:pt>
                <c:pt idx="1">
                  <c:v>Lancaster</c:v>
                </c:pt>
                <c:pt idx="2">
                  <c:v>Barrow in Furness</c:v>
                </c:pt>
              </c:strCache>
            </c:strRef>
          </c:cat>
          <c:val>
            <c:numRef>
              <c:f>'LE fem'!$G$4:$G$6</c:f>
              <c:numCache>
                <c:formatCode>0</c:formatCode>
                <c:ptCount val="3"/>
                <c:pt idx="0">
                  <c:v>85.27</c:v>
                </c:pt>
                <c:pt idx="1">
                  <c:v>82.52</c:v>
                </c:pt>
                <c:pt idx="2">
                  <c:v>81.45</c:v>
                </c:pt>
              </c:numCache>
            </c:numRef>
          </c:val>
          <c:extLst>
            <c:ext xmlns:c16="http://schemas.microsoft.com/office/drawing/2014/chart" uri="{C3380CC4-5D6E-409C-BE32-E72D297353CC}">
              <c16:uniqueId val="{00000000-BFB1-46B4-B059-42CCDDEF952F}"/>
            </c:ext>
          </c:extLst>
        </c:ser>
        <c:dLbls>
          <c:showLegendKey val="0"/>
          <c:showVal val="0"/>
          <c:showCatName val="0"/>
          <c:showSerName val="0"/>
          <c:showPercent val="0"/>
          <c:showBubbleSize val="0"/>
        </c:dLbls>
        <c:gapWidth val="219"/>
        <c:overlap val="-27"/>
        <c:axId val="1503140144"/>
        <c:axId val="1503145552"/>
      </c:barChart>
      <c:lineChart>
        <c:grouping val="standard"/>
        <c:varyColors val="0"/>
        <c:ser>
          <c:idx val="1"/>
          <c:order val="1"/>
          <c:tx>
            <c:strRef>
              <c:f>'LE fem'!$H$3</c:f>
              <c:strCache>
                <c:ptCount val="1"/>
                <c:pt idx="0">
                  <c:v>England Average</c:v>
                </c:pt>
              </c:strCache>
            </c:strRef>
          </c:tx>
          <c:spPr>
            <a:ln w="38100" cap="rnd">
              <a:solidFill>
                <a:schemeClr val="accent1"/>
              </a:solidFill>
              <a:round/>
            </a:ln>
            <a:effectLst/>
          </c:spPr>
          <c:marker>
            <c:symbol val="none"/>
          </c:marker>
          <c:cat>
            <c:strRef>
              <c:f>'LE fem'!$F$4:$F$6</c:f>
              <c:strCache>
                <c:ptCount val="3"/>
                <c:pt idx="0">
                  <c:v>South lakeland</c:v>
                </c:pt>
                <c:pt idx="1">
                  <c:v>Lancaster</c:v>
                </c:pt>
                <c:pt idx="2">
                  <c:v>Barrow in Furness</c:v>
                </c:pt>
              </c:strCache>
            </c:strRef>
          </c:cat>
          <c:val>
            <c:numRef>
              <c:f>'LE fem'!$H$4:$H$6</c:f>
              <c:numCache>
                <c:formatCode>0</c:formatCode>
                <c:ptCount val="3"/>
                <c:pt idx="0">
                  <c:v>83.37</c:v>
                </c:pt>
                <c:pt idx="1">
                  <c:v>83.37</c:v>
                </c:pt>
                <c:pt idx="2">
                  <c:v>83.37</c:v>
                </c:pt>
              </c:numCache>
            </c:numRef>
          </c:val>
          <c:smooth val="0"/>
          <c:extLst>
            <c:ext xmlns:c16="http://schemas.microsoft.com/office/drawing/2014/chart" uri="{C3380CC4-5D6E-409C-BE32-E72D297353CC}">
              <c16:uniqueId val="{00000001-BFB1-46B4-B059-42CCDDEF952F}"/>
            </c:ext>
          </c:extLst>
        </c:ser>
        <c:dLbls>
          <c:showLegendKey val="0"/>
          <c:showVal val="0"/>
          <c:showCatName val="0"/>
          <c:showSerName val="0"/>
          <c:showPercent val="0"/>
          <c:showBubbleSize val="0"/>
        </c:dLbls>
        <c:marker val="1"/>
        <c:smooth val="0"/>
        <c:axId val="1503140144"/>
        <c:axId val="1503145552"/>
      </c:lineChart>
      <c:catAx>
        <c:axId val="1503140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03145552"/>
        <c:crosses val="autoZero"/>
        <c:auto val="1"/>
        <c:lblAlgn val="ctr"/>
        <c:lblOffset val="100"/>
        <c:noMultiLvlLbl val="0"/>
      </c:catAx>
      <c:valAx>
        <c:axId val="15031455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0314014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'Youth JS'!$B$2</c:f>
              <c:strCache>
                <c:ptCount val="1"/>
                <c:pt idx="0">
                  <c:v>Area</c:v>
                </c:pt>
              </c:strCache>
            </c:strRef>
          </c:tx>
          <c:spPr>
            <a:solidFill>
              <a:schemeClr val="accent6">
                <a:shade val="76000"/>
              </a:schemeClr>
            </a:solidFill>
            <a:ln>
              <a:noFill/>
            </a:ln>
            <a:effectLst/>
          </c:spPr>
          <c:invertIfNegative val="0"/>
          <c:dPt>
            <c:idx val="2"/>
            <c:invertIfNegative val="0"/>
            <c:bubble3D val="0"/>
            <c:spPr>
              <a:solidFill>
                <a:schemeClr val="accent3"/>
              </a:solidFill>
              <a:ln>
                <a:noFill/>
              </a:ln>
              <a:effectLst/>
            </c:spPr>
            <c:extLst>
              <c:ext xmlns:c16="http://schemas.microsoft.com/office/drawing/2014/chart" uri="{C3380CC4-5D6E-409C-BE32-E72D297353CC}">
                <c16:uniqueId val="{00000001-56E9-4689-9202-D9C058A2A787}"/>
              </c:ext>
            </c:extLst>
          </c:dPt>
          <c:cat>
            <c:strRef>
              <c:f>'Youth JS'!$A$3:$A$7</c:f>
              <c:strCache>
                <c:ptCount val="5"/>
                <c:pt idx="0">
                  <c:v>Cumbria</c:v>
                </c:pt>
                <c:pt idx="1">
                  <c:v>Blackpool</c:v>
                </c:pt>
                <c:pt idx="2">
                  <c:v>North West region</c:v>
                </c:pt>
                <c:pt idx="3">
                  <c:v>Blackburn with Darwen</c:v>
                </c:pt>
                <c:pt idx="4">
                  <c:v>Lancashire</c:v>
                </c:pt>
              </c:strCache>
            </c:strRef>
          </c:cat>
          <c:val>
            <c:numRef>
              <c:f>'Youth JS'!$B$3:$B$7</c:f>
              <c:numCache>
                <c:formatCode>General</c:formatCode>
                <c:ptCount val="5"/>
                <c:pt idx="0">
                  <c:v>228.47</c:v>
                </c:pt>
                <c:pt idx="1">
                  <c:v>227.11949999999999</c:v>
                </c:pt>
                <c:pt idx="2">
                  <c:v>200.90479339999999</c:v>
                </c:pt>
                <c:pt idx="3">
                  <c:v>144.09360000000001</c:v>
                </c:pt>
                <c:pt idx="4">
                  <c:v>135.79820000000001</c:v>
                </c:pt>
              </c:numCache>
            </c:numRef>
          </c:val>
          <c:extLst>
            <c:ext xmlns:c16="http://schemas.microsoft.com/office/drawing/2014/chart" uri="{C3380CC4-5D6E-409C-BE32-E72D297353CC}">
              <c16:uniqueId val="{00000002-56E9-4689-9202-D9C058A2A787}"/>
            </c:ext>
          </c:extLst>
        </c:ser>
        <c:dLbls>
          <c:showLegendKey val="0"/>
          <c:showVal val="0"/>
          <c:showCatName val="0"/>
          <c:showSerName val="0"/>
          <c:showPercent val="0"/>
          <c:showBubbleSize val="0"/>
        </c:dLbls>
        <c:gapWidth val="219"/>
        <c:overlap val="-27"/>
        <c:axId val="1741024272"/>
        <c:axId val="1741022608"/>
      </c:barChart>
      <c:lineChart>
        <c:grouping val="standard"/>
        <c:varyColors val="0"/>
        <c:ser>
          <c:idx val="1"/>
          <c:order val="1"/>
          <c:tx>
            <c:strRef>
              <c:f>'Youth JS'!$C$2</c:f>
              <c:strCache>
                <c:ptCount val="1"/>
                <c:pt idx="0">
                  <c:v>England Average</c:v>
                </c:pt>
              </c:strCache>
            </c:strRef>
          </c:tx>
          <c:spPr>
            <a:ln w="38100" cap="rnd">
              <a:solidFill>
                <a:schemeClr val="accent1"/>
              </a:solidFill>
              <a:round/>
            </a:ln>
            <a:effectLst/>
          </c:spPr>
          <c:marker>
            <c:symbol val="none"/>
          </c:marker>
          <c:cat>
            <c:strRef>
              <c:f>'Youth JS'!$A$3:$A$7</c:f>
              <c:strCache>
                <c:ptCount val="5"/>
                <c:pt idx="0">
                  <c:v>Cumbria</c:v>
                </c:pt>
                <c:pt idx="1">
                  <c:v>Blackpool</c:v>
                </c:pt>
                <c:pt idx="2">
                  <c:v>North West region</c:v>
                </c:pt>
                <c:pt idx="3">
                  <c:v>Blackburn with Darwen</c:v>
                </c:pt>
                <c:pt idx="4">
                  <c:v>Lancashire</c:v>
                </c:pt>
              </c:strCache>
            </c:strRef>
          </c:cat>
          <c:val>
            <c:numRef>
              <c:f>'Youth JS'!$C$3:$C$7</c:f>
              <c:numCache>
                <c:formatCode>General</c:formatCode>
                <c:ptCount val="5"/>
                <c:pt idx="0">
                  <c:v>207.98481520000001</c:v>
                </c:pt>
                <c:pt idx="1">
                  <c:v>207.98481520000001</c:v>
                </c:pt>
                <c:pt idx="2">
                  <c:v>207.98481520000001</c:v>
                </c:pt>
                <c:pt idx="3">
                  <c:v>207.98481520000001</c:v>
                </c:pt>
                <c:pt idx="4">
                  <c:v>207.98481520000001</c:v>
                </c:pt>
              </c:numCache>
            </c:numRef>
          </c:val>
          <c:smooth val="0"/>
          <c:extLst>
            <c:ext xmlns:c16="http://schemas.microsoft.com/office/drawing/2014/chart" uri="{C3380CC4-5D6E-409C-BE32-E72D297353CC}">
              <c16:uniqueId val="{00000003-56E9-4689-9202-D9C058A2A787}"/>
            </c:ext>
          </c:extLst>
        </c:ser>
        <c:dLbls>
          <c:showLegendKey val="0"/>
          <c:showVal val="0"/>
          <c:showCatName val="0"/>
          <c:showSerName val="0"/>
          <c:showPercent val="0"/>
          <c:showBubbleSize val="0"/>
        </c:dLbls>
        <c:marker val="1"/>
        <c:smooth val="0"/>
        <c:axId val="1741024272"/>
        <c:axId val="1741022608"/>
      </c:lineChart>
      <c:catAx>
        <c:axId val="1741024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41022608"/>
        <c:crosses val="autoZero"/>
        <c:auto val="1"/>
        <c:lblAlgn val="ctr"/>
        <c:lblOffset val="100"/>
        <c:noMultiLvlLbl val="0"/>
      </c:catAx>
      <c:valAx>
        <c:axId val="1741022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 First</a:t>
                </a:r>
                <a:r>
                  <a:rPr lang="en-GB" sz="1600" baseline="0"/>
                  <a:t> time entrants</a:t>
                </a:r>
                <a:r>
                  <a:rPr lang="en-GB" sz="1600"/>
                  <a:t>,</a:t>
                </a:r>
                <a:r>
                  <a:rPr lang="en-GB" sz="1600" baseline="0"/>
                  <a:t>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41024272"/>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'U18 Conc.'!$F$1</c:f>
              <c:strCache>
                <c:ptCount val="1"/>
                <c:pt idx="0">
                  <c:v>Area</c:v>
                </c:pt>
              </c:strCache>
            </c:strRef>
          </c:tx>
          <c:spPr>
            <a:solidFill>
              <a:schemeClr val="accent6">
                <a:shade val="76000"/>
              </a:schemeClr>
            </a:solidFill>
            <a:ln>
              <a:noFill/>
            </a:ln>
            <a:effectLst/>
          </c:spPr>
          <c:invertIfNegative val="0"/>
          <c:cat>
            <c:strRef>
              <c:f>'U18 Conc.'!$E$2:$E$4</c:f>
              <c:strCache>
                <c:ptCount val="3"/>
                <c:pt idx="0">
                  <c:v>Lancaster</c:v>
                </c:pt>
                <c:pt idx="1">
                  <c:v>Barrow in Furness</c:v>
                </c:pt>
                <c:pt idx="2">
                  <c:v>South Lakeland</c:v>
                </c:pt>
              </c:strCache>
            </c:strRef>
          </c:cat>
          <c:val>
            <c:numRef>
              <c:f>'U18 Conc.'!$F$2:$F$4</c:f>
              <c:numCache>
                <c:formatCode>0</c:formatCode>
                <c:ptCount val="3"/>
                <c:pt idx="0">
                  <c:v>23.855</c:v>
                </c:pt>
                <c:pt idx="1">
                  <c:v>20.813600000000001</c:v>
                </c:pt>
                <c:pt idx="2">
                  <c:v>9.9502000000000006</c:v>
                </c:pt>
              </c:numCache>
            </c:numRef>
          </c:val>
          <c:extLst>
            <c:ext xmlns:c16="http://schemas.microsoft.com/office/drawing/2014/chart" uri="{C3380CC4-5D6E-409C-BE32-E72D297353CC}">
              <c16:uniqueId val="{00000000-4E69-4453-B8D5-5E9EA74F0F40}"/>
            </c:ext>
          </c:extLst>
        </c:ser>
        <c:dLbls>
          <c:showLegendKey val="0"/>
          <c:showVal val="0"/>
          <c:showCatName val="0"/>
          <c:showSerName val="0"/>
          <c:showPercent val="0"/>
          <c:showBubbleSize val="0"/>
        </c:dLbls>
        <c:gapWidth val="219"/>
        <c:overlap val="-27"/>
        <c:axId val="2070940927"/>
        <c:axId val="2070941343"/>
      </c:barChart>
      <c:lineChart>
        <c:grouping val="standard"/>
        <c:varyColors val="0"/>
        <c:ser>
          <c:idx val="1"/>
          <c:order val="1"/>
          <c:tx>
            <c:strRef>
              <c:f>'U18 Conc.'!$G$1</c:f>
              <c:strCache>
                <c:ptCount val="1"/>
                <c:pt idx="0">
                  <c:v>England Average</c:v>
                </c:pt>
              </c:strCache>
            </c:strRef>
          </c:tx>
          <c:spPr>
            <a:ln w="38100" cap="rnd">
              <a:solidFill>
                <a:schemeClr val="accent1"/>
              </a:solidFill>
              <a:round/>
            </a:ln>
            <a:effectLst/>
          </c:spPr>
          <c:marker>
            <c:symbol val="none"/>
          </c:marker>
          <c:cat>
            <c:strRef>
              <c:f>'U18 Conc.'!$E$2:$E$4</c:f>
              <c:strCache>
                <c:ptCount val="3"/>
                <c:pt idx="0">
                  <c:v>Lancaster</c:v>
                </c:pt>
                <c:pt idx="1">
                  <c:v>Barrow in Furness</c:v>
                </c:pt>
                <c:pt idx="2">
                  <c:v>South Lakeland</c:v>
                </c:pt>
              </c:strCache>
            </c:strRef>
          </c:cat>
          <c:val>
            <c:numRef>
              <c:f>'U18 Conc.'!$G$2:$G$4</c:f>
              <c:numCache>
                <c:formatCode>0</c:formatCode>
                <c:ptCount val="3"/>
                <c:pt idx="0">
                  <c:v>16.717263160760702</c:v>
                </c:pt>
                <c:pt idx="1">
                  <c:v>16.717263160760702</c:v>
                </c:pt>
                <c:pt idx="2">
                  <c:v>16.717263160760702</c:v>
                </c:pt>
              </c:numCache>
            </c:numRef>
          </c:val>
          <c:smooth val="0"/>
          <c:extLst>
            <c:ext xmlns:c16="http://schemas.microsoft.com/office/drawing/2014/chart" uri="{C3380CC4-5D6E-409C-BE32-E72D297353CC}">
              <c16:uniqueId val="{00000001-4E69-4453-B8D5-5E9EA74F0F40}"/>
            </c:ext>
          </c:extLst>
        </c:ser>
        <c:dLbls>
          <c:showLegendKey val="0"/>
          <c:showVal val="0"/>
          <c:showCatName val="0"/>
          <c:showSerName val="0"/>
          <c:showPercent val="0"/>
          <c:showBubbleSize val="0"/>
        </c:dLbls>
        <c:marker val="1"/>
        <c:smooth val="0"/>
        <c:axId val="2070940927"/>
        <c:axId val="2070941343"/>
      </c:lineChart>
      <c:catAx>
        <c:axId val="20709409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70941343"/>
        <c:crosses val="autoZero"/>
        <c:auto val="1"/>
        <c:lblAlgn val="ctr"/>
        <c:lblOffset val="100"/>
        <c:noMultiLvlLbl val="0"/>
      </c:catAx>
      <c:valAx>
        <c:axId val="207094134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baseline="0" dirty="0"/>
                  <a:t>per 1000</a:t>
                </a:r>
                <a:endParaRPr lang="en-GB" sz="1600" dirty="0"/>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7094092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v>%</c:v>
          </c:tx>
          <c:spPr>
            <a:solidFill>
              <a:schemeClr val="accent6">
                <a:shade val="76000"/>
              </a:schemeClr>
            </a:solidFill>
            <a:ln>
              <a:noFill/>
            </a:ln>
            <a:effectLst/>
          </c:spPr>
          <c:invertIfNegative val="0"/>
          <c:cat>
            <c:strRef>
              <c:f>Unemployment!$C$7:$C$9</c:f>
              <c:strCache>
                <c:ptCount val="3"/>
                <c:pt idx="0">
                  <c:v>Barrow in Furness</c:v>
                </c:pt>
                <c:pt idx="1">
                  <c:v>Lancaster</c:v>
                </c:pt>
                <c:pt idx="2">
                  <c:v>South Lakeland</c:v>
                </c:pt>
              </c:strCache>
            </c:strRef>
          </c:cat>
          <c:val>
            <c:numRef>
              <c:f>Unemployment!$D$7:$D$9</c:f>
              <c:numCache>
                <c:formatCode>General</c:formatCode>
                <c:ptCount val="3"/>
                <c:pt idx="0">
                  <c:v>4.4000000000000004</c:v>
                </c:pt>
                <c:pt idx="1">
                  <c:v>4.4000000000000004</c:v>
                </c:pt>
                <c:pt idx="2">
                  <c:v>3.2</c:v>
                </c:pt>
              </c:numCache>
            </c:numRef>
          </c:val>
          <c:extLst>
            <c:ext xmlns:c16="http://schemas.microsoft.com/office/drawing/2014/chart" uri="{C3380CC4-5D6E-409C-BE32-E72D297353CC}">
              <c16:uniqueId val="{00000000-8D82-49FD-AB18-A068B25DDE97}"/>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val>
            <c:numRef>
              <c:f>Unemployment!$E$7:$E$9</c:f>
              <c:numCache>
                <c:formatCode>0.00</c:formatCode>
                <c:ptCount val="3"/>
                <c:pt idx="0">
                  <c:v>4.5999999999999996</c:v>
                </c:pt>
                <c:pt idx="1">
                  <c:v>4.5999999999999996</c:v>
                </c:pt>
                <c:pt idx="2">
                  <c:v>4.5999999999999996</c:v>
                </c:pt>
              </c:numCache>
            </c:numRef>
          </c:val>
          <c:smooth val="0"/>
          <c:extLst>
            <c:ext xmlns:c16="http://schemas.microsoft.com/office/drawing/2014/chart" uri="{C3380CC4-5D6E-409C-BE32-E72D297353CC}">
              <c16:uniqueId val="{00000001-8D82-49FD-AB18-A068B25DDE97}"/>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sz="1600"/>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'Empl. Gap'!$F$1</c:f>
              <c:strCache>
                <c:ptCount val="1"/>
                <c:pt idx="0">
                  <c:v>Area</c:v>
                </c:pt>
              </c:strCache>
            </c:strRef>
          </c:tx>
          <c:spPr>
            <a:solidFill>
              <a:schemeClr val="accent6">
                <a:shade val="76000"/>
              </a:schemeClr>
            </a:solidFill>
            <a:ln>
              <a:noFill/>
            </a:ln>
            <a:effectLst/>
          </c:spPr>
          <c:invertIfNegative val="0"/>
          <c:cat>
            <c:strRef>
              <c:f>'Empl. Gap'!$E$2:$E$4</c:f>
              <c:strCache>
                <c:ptCount val="3"/>
                <c:pt idx="0">
                  <c:v>Barrow in Furness</c:v>
                </c:pt>
                <c:pt idx="1">
                  <c:v>Lancaster</c:v>
                </c:pt>
                <c:pt idx="2">
                  <c:v>South Lakeland</c:v>
                </c:pt>
              </c:strCache>
            </c:strRef>
          </c:cat>
          <c:val>
            <c:numRef>
              <c:f>'Empl. Gap'!$F$2:$F$4</c:f>
              <c:numCache>
                <c:formatCode>0</c:formatCode>
                <c:ptCount val="3"/>
                <c:pt idx="0">
                  <c:v>21.078299999999999</c:v>
                </c:pt>
                <c:pt idx="1">
                  <c:v>8.6752000000000002</c:v>
                </c:pt>
                <c:pt idx="2">
                  <c:v>6.3688000000000002</c:v>
                </c:pt>
              </c:numCache>
            </c:numRef>
          </c:val>
          <c:extLst>
            <c:ext xmlns:c16="http://schemas.microsoft.com/office/drawing/2014/chart" uri="{C3380CC4-5D6E-409C-BE32-E72D297353CC}">
              <c16:uniqueId val="{00000000-1302-4730-AE4D-5528050C7D4B}"/>
            </c:ext>
          </c:extLst>
        </c:ser>
        <c:dLbls>
          <c:showLegendKey val="0"/>
          <c:showVal val="0"/>
          <c:showCatName val="0"/>
          <c:showSerName val="0"/>
          <c:showPercent val="0"/>
          <c:showBubbleSize val="0"/>
        </c:dLbls>
        <c:gapWidth val="219"/>
        <c:overlap val="-27"/>
        <c:axId val="124091520"/>
        <c:axId val="124115648"/>
      </c:barChart>
      <c:lineChart>
        <c:grouping val="standard"/>
        <c:varyColors val="0"/>
        <c:ser>
          <c:idx val="1"/>
          <c:order val="1"/>
          <c:tx>
            <c:strRef>
              <c:f>'Empl. Gap'!$G$1</c:f>
              <c:strCache>
                <c:ptCount val="1"/>
                <c:pt idx="0">
                  <c:v>England Average</c:v>
                </c:pt>
              </c:strCache>
            </c:strRef>
          </c:tx>
          <c:spPr>
            <a:ln w="38100" cap="rnd">
              <a:solidFill>
                <a:schemeClr val="accent1"/>
              </a:solidFill>
              <a:round/>
            </a:ln>
            <a:effectLst/>
          </c:spPr>
          <c:marker>
            <c:symbol val="none"/>
          </c:marker>
          <c:cat>
            <c:strRef>
              <c:f>'Empl. Gap'!$E$2:$E$4</c:f>
              <c:strCache>
                <c:ptCount val="3"/>
                <c:pt idx="0">
                  <c:v>Barrow in Furness</c:v>
                </c:pt>
                <c:pt idx="1">
                  <c:v>Lancaster</c:v>
                </c:pt>
                <c:pt idx="2">
                  <c:v>South Lakeland</c:v>
                </c:pt>
              </c:strCache>
            </c:strRef>
          </c:cat>
          <c:val>
            <c:numRef>
              <c:f>'Empl. Gap'!$G$2:$G$4</c:f>
              <c:numCache>
                <c:formatCode>0</c:formatCode>
                <c:ptCount val="3"/>
                <c:pt idx="0">
                  <c:v>10.6189252883502</c:v>
                </c:pt>
                <c:pt idx="1">
                  <c:v>10.6189252883502</c:v>
                </c:pt>
                <c:pt idx="2">
                  <c:v>10.6189252883502</c:v>
                </c:pt>
              </c:numCache>
            </c:numRef>
          </c:val>
          <c:smooth val="0"/>
          <c:extLst>
            <c:ext xmlns:c16="http://schemas.microsoft.com/office/drawing/2014/chart" uri="{C3380CC4-5D6E-409C-BE32-E72D297353CC}">
              <c16:uniqueId val="{00000001-1302-4730-AE4D-5528050C7D4B}"/>
            </c:ext>
          </c:extLst>
        </c:ser>
        <c:dLbls>
          <c:showLegendKey val="0"/>
          <c:showVal val="0"/>
          <c:showCatName val="0"/>
          <c:showSerName val="0"/>
          <c:showPercent val="0"/>
          <c:showBubbleSize val="0"/>
        </c:dLbls>
        <c:marker val="1"/>
        <c:smooth val="0"/>
        <c:axId val="124091520"/>
        <c:axId val="124115648"/>
      </c:lineChart>
      <c:catAx>
        <c:axId val="124091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24115648"/>
        <c:crosses val="autoZero"/>
        <c:auto val="1"/>
        <c:lblAlgn val="ctr"/>
        <c:lblOffset val="100"/>
        <c:noMultiLvlLbl val="0"/>
      </c:catAx>
      <c:valAx>
        <c:axId val="1241156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24091520"/>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dirty="0"/>
              <a:t>Absolute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 Pov ab'!$C$3</c:f>
              <c:strCache>
                <c:ptCount val="1"/>
                <c:pt idx="0">
                  <c:v>Area</c:v>
                </c:pt>
              </c:strCache>
            </c:strRef>
          </c:tx>
          <c:spPr>
            <a:solidFill>
              <a:schemeClr val="accent6">
                <a:shade val="76000"/>
              </a:schemeClr>
            </a:solidFill>
            <a:ln>
              <a:noFill/>
            </a:ln>
            <a:effectLst/>
          </c:spPr>
          <c:invertIfNegative val="0"/>
          <c:cat>
            <c:strRef>
              <c:f>'Ch Pov ab'!$B$4:$B$6</c:f>
              <c:strCache>
                <c:ptCount val="3"/>
                <c:pt idx="0">
                  <c:v>Barrow in Furness</c:v>
                </c:pt>
                <c:pt idx="1">
                  <c:v>Lancaster</c:v>
                </c:pt>
                <c:pt idx="2">
                  <c:v>South Lakeland</c:v>
                </c:pt>
              </c:strCache>
            </c:strRef>
          </c:cat>
          <c:val>
            <c:numRef>
              <c:f>'Ch Pov ab'!$C$4:$C$6</c:f>
              <c:numCache>
                <c:formatCode>General</c:formatCode>
                <c:ptCount val="3"/>
                <c:pt idx="0">
                  <c:v>15.9</c:v>
                </c:pt>
                <c:pt idx="1">
                  <c:v>14.2</c:v>
                </c:pt>
                <c:pt idx="2">
                  <c:v>11</c:v>
                </c:pt>
              </c:numCache>
            </c:numRef>
          </c:val>
          <c:extLst>
            <c:ext xmlns:c16="http://schemas.microsoft.com/office/drawing/2014/chart" uri="{C3380CC4-5D6E-409C-BE32-E72D297353CC}">
              <c16:uniqueId val="{00000000-D3FD-4B68-B1D4-12D08334E9EC}"/>
            </c:ext>
          </c:extLst>
        </c:ser>
        <c:dLbls>
          <c:showLegendKey val="0"/>
          <c:showVal val="0"/>
          <c:showCatName val="0"/>
          <c:showSerName val="0"/>
          <c:showPercent val="0"/>
          <c:showBubbleSize val="0"/>
        </c:dLbls>
        <c:gapWidth val="219"/>
        <c:overlap val="-27"/>
        <c:axId val="764906047"/>
        <c:axId val="764900223"/>
      </c:barChart>
      <c:lineChart>
        <c:grouping val="standard"/>
        <c:varyColors val="0"/>
        <c:ser>
          <c:idx val="1"/>
          <c:order val="1"/>
          <c:tx>
            <c:strRef>
              <c:f>'Ch Pov ab'!$D$3</c:f>
              <c:strCache>
                <c:ptCount val="1"/>
                <c:pt idx="0">
                  <c:v>England </c:v>
                </c:pt>
              </c:strCache>
            </c:strRef>
          </c:tx>
          <c:spPr>
            <a:ln w="38100" cap="rnd">
              <a:solidFill>
                <a:schemeClr val="accent1"/>
              </a:solidFill>
              <a:round/>
            </a:ln>
            <a:effectLst/>
          </c:spPr>
          <c:marker>
            <c:symbol val="none"/>
          </c:marker>
          <c:cat>
            <c:strRef>
              <c:f>'Ch Pov ab'!$B$4:$B$6</c:f>
              <c:strCache>
                <c:ptCount val="3"/>
                <c:pt idx="0">
                  <c:v>Barrow in Furness</c:v>
                </c:pt>
                <c:pt idx="1">
                  <c:v>Lancaster</c:v>
                </c:pt>
                <c:pt idx="2">
                  <c:v>South Lakeland</c:v>
                </c:pt>
              </c:strCache>
            </c:strRef>
          </c:cat>
          <c:val>
            <c:numRef>
              <c:f>'Ch Pov ab'!$D$4:$D$6</c:f>
              <c:numCache>
                <c:formatCode>General</c:formatCode>
                <c:ptCount val="3"/>
                <c:pt idx="0">
                  <c:v>15.6</c:v>
                </c:pt>
                <c:pt idx="1">
                  <c:v>15.6</c:v>
                </c:pt>
                <c:pt idx="2">
                  <c:v>15.6</c:v>
                </c:pt>
              </c:numCache>
            </c:numRef>
          </c:val>
          <c:smooth val="0"/>
          <c:extLst>
            <c:ext xmlns:c16="http://schemas.microsoft.com/office/drawing/2014/chart" uri="{C3380CC4-5D6E-409C-BE32-E72D297353CC}">
              <c16:uniqueId val="{00000001-D3FD-4B68-B1D4-12D08334E9EC}"/>
            </c:ext>
          </c:extLst>
        </c:ser>
        <c:dLbls>
          <c:showLegendKey val="0"/>
          <c:showVal val="0"/>
          <c:showCatName val="0"/>
          <c:showSerName val="0"/>
          <c:showPercent val="0"/>
          <c:showBubbleSize val="0"/>
        </c:dLbls>
        <c:marker val="1"/>
        <c:smooth val="0"/>
        <c:axId val="764906047"/>
        <c:axId val="764900223"/>
      </c:lineChart>
      <c:catAx>
        <c:axId val="764906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764900223"/>
        <c:crosses val="autoZero"/>
        <c:auto val="1"/>
        <c:lblAlgn val="ctr"/>
        <c:lblOffset val="100"/>
        <c:noMultiLvlLbl val="0"/>
      </c:catAx>
      <c:valAx>
        <c:axId val="76490022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76490604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dirty="0"/>
              <a:t>Relative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 Pov rel'!$C$3</c:f>
              <c:strCache>
                <c:ptCount val="1"/>
                <c:pt idx="0">
                  <c:v>Area</c:v>
                </c:pt>
              </c:strCache>
            </c:strRef>
          </c:tx>
          <c:spPr>
            <a:solidFill>
              <a:schemeClr val="accent6">
                <a:shade val="76000"/>
              </a:schemeClr>
            </a:solidFill>
            <a:ln>
              <a:noFill/>
            </a:ln>
            <a:effectLst/>
          </c:spPr>
          <c:invertIfNegative val="0"/>
          <c:cat>
            <c:strRef>
              <c:f>'Ch Pov rel'!$B$4:$B$6</c:f>
              <c:strCache>
                <c:ptCount val="3"/>
                <c:pt idx="0">
                  <c:v>Barrow in Furness</c:v>
                </c:pt>
                <c:pt idx="1">
                  <c:v>Lancaster</c:v>
                </c:pt>
                <c:pt idx="2">
                  <c:v>South Lakeland</c:v>
                </c:pt>
              </c:strCache>
            </c:strRef>
          </c:cat>
          <c:val>
            <c:numRef>
              <c:f>'Ch Pov rel'!$C$4:$C$6</c:f>
              <c:numCache>
                <c:formatCode>General</c:formatCode>
                <c:ptCount val="3"/>
                <c:pt idx="0">
                  <c:v>19.8</c:v>
                </c:pt>
                <c:pt idx="1">
                  <c:v>17.399999999999999</c:v>
                </c:pt>
                <c:pt idx="2">
                  <c:v>13.7</c:v>
                </c:pt>
              </c:numCache>
            </c:numRef>
          </c:val>
          <c:extLst>
            <c:ext xmlns:c16="http://schemas.microsoft.com/office/drawing/2014/chart" uri="{C3380CC4-5D6E-409C-BE32-E72D297353CC}">
              <c16:uniqueId val="{00000000-280B-40B2-A004-F3670FD2050D}"/>
            </c:ext>
          </c:extLst>
        </c:ser>
        <c:dLbls>
          <c:showLegendKey val="0"/>
          <c:showVal val="0"/>
          <c:showCatName val="0"/>
          <c:showSerName val="0"/>
          <c:showPercent val="0"/>
          <c:showBubbleSize val="0"/>
        </c:dLbls>
        <c:gapWidth val="219"/>
        <c:overlap val="-27"/>
        <c:axId val="1623012735"/>
        <c:axId val="1623027295"/>
      </c:barChart>
      <c:lineChart>
        <c:grouping val="standard"/>
        <c:varyColors val="0"/>
        <c:ser>
          <c:idx val="1"/>
          <c:order val="1"/>
          <c:tx>
            <c:strRef>
              <c:f>'Ch Pov rel'!$D$3</c:f>
              <c:strCache>
                <c:ptCount val="1"/>
                <c:pt idx="0">
                  <c:v>England </c:v>
                </c:pt>
              </c:strCache>
            </c:strRef>
          </c:tx>
          <c:spPr>
            <a:ln w="38100" cap="rnd">
              <a:solidFill>
                <a:schemeClr val="accent1"/>
              </a:solidFill>
              <a:round/>
            </a:ln>
            <a:effectLst/>
          </c:spPr>
          <c:marker>
            <c:symbol val="none"/>
          </c:marker>
          <c:cat>
            <c:strRef>
              <c:f>'Ch Pov rel'!$B$4:$B$6</c:f>
              <c:strCache>
                <c:ptCount val="3"/>
                <c:pt idx="0">
                  <c:v>Barrow in Furness</c:v>
                </c:pt>
                <c:pt idx="1">
                  <c:v>Lancaster</c:v>
                </c:pt>
                <c:pt idx="2">
                  <c:v>South Lakeland</c:v>
                </c:pt>
              </c:strCache>
            </c:strRef>
          </c:cat>
          <c:val>
            <c:numRef>
              <c:f>'Ch Pov rel'!$D$4:$D$6</c:f>
              <c:numCache>
                <c:formatCode>General</c:formatCode>
                <c:ptCount val="3"/>
                <c:pt idx="0">
                  <c:v>19.100000000000001</c:v>
                </c:pt>
                <c:pt idx="1">
                  <c:v>19.100000000000001</c:v>
                </c:pt>
                <c:pt idx="2">
                  <c:v>19.100000000000001</c:v>
                </c:pt>
              </c:numCache>
            </c:numRef>
          </c:val>
          <c:smooth val="0"/>
          <c:extLst>
            <c:ext xmlns:c16="http://schemas.microsoft.com/office/drawing/2014/chart" uri="{C3380CC4-5D6E-409C-BE32-E72D297353CC}">
              <c16:uniqueId val="{00000001-280B-40B2-A004-F3670FD2050D}"/>
            </c:ext>
          </c:extLst>
        </c:ser>
        <c:dLbls>
          <c:showLegendKey val="0"/>
          <c:showVal val="0"/>
          <c:showCatName val="0"/>
          <c:showSerName val="0"/>
          <c:showPercent val="0"/>
          <c:showBubbleSize val="0"/>
        </c:dLbls>
        <c:marker val="1"/>
        <c:smooth val="0"/>
        <c:axId val="1623012735"/>
        <c:axId val="1623027295"/>
      </c:lineChart>
      <c:catAx>
        <c:axId val="16230127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3027295"/>
        <c:crosses val="autoZero"/>
        <c:auto val="1"/>
        <c:lblAlgn val="ctr"/>
        <c:lblOffset val="100"/>
        <c:noMultiLvlLbl val="0"/>
      </c:catAx>
      <c:valAx>
        <c:axId val="162302729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3012735"/>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PovAHC!$C$3</c:f>
              <c:strCache>
                <c:ptCount val="1"/>
                <c:pt idx="0">
                  <c:v>2018/19</c:v>
                </c:pt>
              </c:strCache>
            </c:strRef>
          </c:tx>
          <c:spPr>
            <a:solidFill>
              <a:schemeClr val="accent6">
                <a:shade val="76000"/>
              </a:schemeClr>
            </a:solidFill>
            <a:ln>
              <a:noFill/>
            </a:ln>
            <a:effectLst/>
          </c:spPr>
          <c:invertIfNegative val="0"/>
          <c:cat>
            <c:strRef>
              <c:f>PovAHC!$B$4:$B$6</c:f>
              <c:strCache>
                <c:ptCount val="3"/>
                <c:pt idx="0">
                  <c:v>Barrow-in-Furness</c:v>
                </c:pt>
                <c:pt idx="1">
                  <c:v>Lancaster</c:v>
                </c:pt>
                <c:pt idx="2">
                  <c:v>South Lakeland</c:v>
                </c:pt>
              </c:strCache>
            </c:strRef>
          </c:cat>
          <c:val>
            <c:numRef>
              <c:f>PovAHC!$C$4:$C$6</c:f>
              <c:numCache>
                <c:formatCode>General</c:formatCode>
                <c:ptCount val="3"/>
                <c:pt idx="0">
                  <c:v>31.1</c:v>
                </c:pt>
                <c:pt idx="1">
                  <c:v>29.9</c:v>
                </c:pt>
                <c:pt idx="2">
                  <c:v>25.6</c:v>
                </c:pt>
              </c:numCache>
            </c:numRef>
          </c:val>
          <c:extLst>
            <c:ext xmlns:c16="http://schemas.microsoft.com/office/drawing/2014/chart" uri="{C3380CC4-5D6E-409C-BE32-E72D297353CC}">
              <c16:uniqueId val="{00000000-5875-4450-8580-B6671A0B84D3}"/>
            </c:ext>
          </c:extLst>
        </c:ser>
        <c:dLbls>
          <c:showLegendKey val="0"/>
          <c:showVal val="0"/>
          <c:showCatName val="0"/>
          <c:showSerName val="0"/>
          <c:showPercent val="0"/>
          <c:showBubbleSize val="0"/>
        </c:dLbls>
        <c:gapWidth val="219"/>
        <c:overlap val="-27"/>
        <c:axId val="551612400"/>
        <c:axId val="551614640"/>
      </c:barChart>
      <c:lineChart>
        <c:grouping val="standard"/>
        <c:varyColors val="0"/>
        <c:ser>
          <c:idx val="1"/>
          <c:order val="1"/>
          <c:tx>
            <c:strRef>
              <c:f>PovAHC!$D$3</c:f>
              <c:strCache>
                <c:ptCount val="1"/>
                <c:pt idx="0">
                  <c:v>England</c:v>
                </c:pt>
              </c:strCache>
            </c:strRef>
          </c:tx>
          <c:spPr>
            <a:ln w="38100" cap="rnd">
              <a:solidFill>
                <a:schemeClr val="accent1"/>
              </a:solidFill>
              <a:round/>
            </a:ln>
            <a:effectLst/>
          </c:spPr>
          <c:marker>
            <c:symbol val="none"/>
          </c:marker>
          <c:cat>
            <c:strRef>
              <c:f>PovAHC!$B$4:$B$6</c:f>
              <c:strCache>
                <c:ptCount val="3"/>
                <c:pt idx="0">
                  <c:v>Barrow-in-Furness</c:v>
                </c:pt>
                <c:pt idx="1">
                  <c:v>Lancaster</c:v>
                </c:pt>
                <c:pt idx="2">
                  <c:v>South Lakeland</c:v>
                </c:pt>
              </c:strCache>
            </c:strRef>
          </c:cat>
          <c:val>
            <c:numRef>
              <c:f>PovAHC!$D$4:$D$6</c:f>
              <c:numCache>
                <c:formatCode>General</c:formatCode>
                <c:ptCount val="3"/>
                <c:pt idx="0">
                  <c:v>31</c:v>
                </c:pt>
                <c:pt idx="1">
                  <c:v>31</c:v>
                </c:pt>
                <c:pt idx="2">
                  <c:v>31</c:v>
                </c:pt>
              </c:numCache>
            </c:numRef>
          </c:val>
          <c:smooth val="0"/>
          <c:extLst>
            <c:ext xmlns:c16="http://schemas.microsoft.com/office/drawing/2014/chart" uri="{C3380CC4-5D6E-409C-BE32-E72D297353CC}">
              <c16:uniqueId val="{00000001-5875-4450-8580-B6671A0B84D3}"/>
            </c:ext>
          </c:extLst>
        </c:ser>
        <c:dLbls>
          <c:showLegendKey val="0"/>
          <c:showVal val="0"/>
          <c:showCatName val="0"/>
          <c:showSerName val="0"/>
          <c:showPercent val="0"/>
          <c:showBubbleSize val="0"/>
        </c:dLbls>
        <c:marker val="1"/>
        <c:smooth val="0"/>
        <c:axId val="551612400"/>
        <c:axId val="551614640"/>
      </c:lineChart>
      <c:catAx>
        <c:axId val="551612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51614640"/>
        <c:crosses val="autoZero"/>
        <c:auto val="1"/>
        <c:lblAlgn val="ctr"/>
        <c:lblOffset val="100"/>
        <c:noMultiLvlLbl val="0"/>
      </c:catAx>
      <c:valAx>
        <c:axId val="5516146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51612400"/>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Sheet5!$B$3</c:f>
              <c:strCache>
                <c:ptCount val="1"/>
                <c:pt idx="0">
                  <c:v>area</c:v>
                </c:pt>
              </c:strCache>
            </c:strRef>
          </c:tx>
          <c:spPr>
            <a:solidFill>
              <a:schemeClr val="accent6">
                <a:shade val="76000"/>
              </a:schemeClr>
            </a:solidFill>
            <a:ln>
              <a:noFill/>
            </a:ln>
            <a:effectLst/>
          </c:spPr>
          <c:invertIfNegative val="0"/>
          <c:cat>
            <c:strRef>
              <c:f>Sheet5!$A$4:$A$7</c:f>
              <c:strCache>
                <c:ptCount val="4"/>
                <c:pt idx="0">
                  <c:v>Blackburn with Darwen</c:v>
                </c:pt>
                <c:pt idx="1">
                  <c:v>Blackpool</c:v>
                </c:pt>
                <c:pt idx="2">
                  <c:v>Lancashire</c:v>
                </c:pt>
                <c:pt idx="3">
                  <c:v>Cumbria</c:v>
                </c:pt>
              </c:strCache>
            </c:strRef>
          </c:cat>
          <c:val>
            <c:numRef>
              <c:f>Sheet5!$B$4:$B$7</c:f>
              <c:numCache>
                <c:formatCode>General</c:formatCode>
                <c:ptCount val="4"/>
                <c:pt idx="0">
                  <c:v>23.8</c:v>
                </c:pt>
                <c:pt idx="1">
                  <c:v>23.1</c:v>
                </c:pt>
                <c:pt idx="2">
                  <c:v>14.1</c:v>
                </c:pt>
                <c:pt idx="3">
                  <c:v>10.5</c:v>
                </c:pt>
              </c:numCache>
            </c:numRef>
          </c:val>
          <c:extLst>
            <c:ext xmlns:c16="http://schemas.microsoft.com/office/drawing/2014/chart" uri="{C3380CC4-5D6E-409C-BE32-E72D297353CC}">
              <c16:uniqueId val="{00000000-4BEB-41D5-956E-FF410EA027AE}"/>
            </c:ext>
          </c:extLst>
        </c:ser>
        <c:dLbls>
          <c:showLegendKey val="0"/>
          <c:showVal val="0"/>
          <c:showCatName val="0"/>
          <c:showSerName val="0"/>
          <c:showPercent val="0"/>
          <c:showBubbleSize val="0"/>
        </c:dLbls>
        <c:gapWidth val="219"/>
        <c:overlap val="-27"/>
        <c:axId val="615870576"/>
        <c:axId val="615867696"/>
      </c:barChart>
      <c:lineChart>
        <c:grouping val="standard"/>
        <c:varyColors val="0"/>
        <c:ser>
          <c:idx val="1"/>
          <c:order val="1"/>
          <c:tx>
            <c:strRef>
              <c:f>Sheet5!$C$3</c:f>
              <c:strCache>
                <c:ptCount val="1"/>
                <c:pt idx="0">
                  <c:v>England </c:v>
                </c:pt>
              </c:strCache>
            </c:strRef>
          </c:tx>
          <c:spPr>
            <a:ln w="38100" cap="rnd">
              <a:solidFill>
                <a:schemeClr val="accent1"/>
              </a:solidFill>
              <a:round/>
            </a:ln>
            <a:effectLst/>
          </c:spPr>
          <c:marker>
            <c:symbol val="none"/>
          </c:marker>
          <c:cat>
            <c:strRef>
              <c:f>Sheet5!$A$4:$A$7</c:f>
              <c:strCache>
                <c:ptCount val="4"/>
                <c:pt idx="0">
                  <c:v>Blackburn with Darwen</c:v>
                </c:pt>
                <c:pt idx="1">
                  <c:v>Blackpool</c:v>
                </c:pt>
                <c:pt idx="2">
                  <c:v>Lancashire</c:v>
                </c:pt>
                <c:pt idx="3">
                  <c:v>Cumbria</c:v>
                </c:pt>
              </c:strCache>
            </c:strRef>
          </c:cat>
          <c:val>
            <c:numRef>
              <c:f>Sheet5!$C$4:$C$7</c:f>
              <c:numCache>
                <c:formatCode>General</c:formatCode>
                <c:ptCount val="4"/>
                <c:pt idx="0">
                  <c:v>14.2</c:v>
                </c:pt>
                <c:pt idx="1">
                  <c:v>14.2</c:v>
                </c:pt>
                <c:pt idx="2">
                  <c:v>14.2</c:v>
                </c:pt>
                <c:pt idx="3">
                  <c:v>14.2</c:v>
                </c:pt>
              </c:numCache>
            </c:numRef>
          </c:val>
          <c:smooth val="0"/>
          <c:extLst>
            <c:ext xmlns:c16="http://schemas.microsoft.com/office/drawing/2014/chart" uri="{C3380CC4-5D6E-409C-BE32-E72D297353CC}">
              <c16:uniqueId val="{00000001-4BEB-41D5-956E-FF410EA027AE}"/>
            </c:ext>
          </c:extLst>
        </c:ser>
        <c:dLbls>
          <c:showLegendKey val="0"/>
          <c:showVal val="0"/>
          <c:showCatName val="0"/>
          <c:showSerName val="0"/>
          <c:showPercent val="0"/>
          <c:showBubbleSize val="0"/>
        </c:dLbls>
        <c:marker val="1"/>
        <c:smooth val="0"/>
        <c:axId val="615870576"/>
        <c:axId val="615867696"/>
      </c:lineChart>
      <c:catAx>
        <c:axId val="61587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867696"/>
        <c:crosses val="autoZero"/>
        <c:auto val="1"/>
        <c:lblAlgn val="ctr"/>
        <c:lblOffset val="100"/>
        <c:noMultiLvlLbl val="0"/>
      </c:catAx>
      <c:valAx>
        <c:axId val="6158676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870576"/>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'Often always lonely'!$H$35</c:f>
              <c:strCache>
                <c:ptCount val="1"/>
              </c:strCache>
            </c:strRef>
          </c:tx>
          <c:spPr>
            <a:solidFill>
              <a:schemeClr val="accent6">
                <a:shade val="76000"/>
              </a:schemeClr>
            </a:solidFill>
            <a:ln>
              <a:noFill/>
            </a:ln>
            <a:effectLst/>
          </c:spPr>
          <c:invertIfNegative val="0"/>
          <c:cat>
            <c:strRef>
              <c:f>'Often always lonely'!$B$46:$B$48</c:f>
              <c:strCache>
                <c:ptCount val="3"/>
                <c:pt idx="0">
                  <c:v>Lancaster</c:v>
                </c:pt>
                <c:pt idx="1">
                  <c:v>Barrow in Furness</c:v>
                </c:pt>
                <c:pt idx="2">
                  <c:v>South Lakeland</c:v>
                </c:pt>
              </c:strCache>
            </c:strRef>
          </c:cat>
          <c:val>
            <c:numRef>
              <c:f>'Often always lonely'!$C$46:$C$48</c:f>
              <c:numCache>
                <c:formatCode>General</c:formatCode>
                <c:ptCount val="3"/>
                <c:pt idx="0">
                  <c:v>10.210000000000001</c:v>
                </c:pt>
                <c:pt idx="1">
                  <c:v>8.61</c:v>
                </c:pt>
                <c:pt idx="2">
                  <c:v>2.94</c:v>
                </c:pt>
              </c:numCache>
            </c:numRef>
          </c:val>
          <c:extLst>
            <c:ext xmlns:c16="http://schemas.microsoft.com/office/drawing/2014/chart" uri="{C3380CC4-5D6E-409C-BE32-E72D297353CC}">
              <c16:uniqueId val="{00000000-3A72-4FF1-90F0-465952D255B4}"/>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strRef>
              <c:f>'Often always lonely'!$I$35</c:f>
              <c:strCache>
                <c:ptCount val="1"/>
                <c:pt idx="0">
                  <c:v>England average</c:v>
                </c:pt>
              </c:strCache>
            </c:strRef>
          </c:tx>
          <c:spPr>
            <a:ln w="38100" cap="rnd">
              <a:solidFill>
                <a:schemeClr val="accent1"/>
              </a:solidFill>
              <a:round/>
            </a:ln>
            <a:effectLst/>
          </c:spPr>
          <c:marker>
            <c:symbol val="none"/>
          </c:marker>
          <c:cat>
            <c:strRef>
              <c:f>'Often always lonely'!$G$36:$G$38</c:f>
              <c:strCache>
                <c:ptCount val="3"/>
                <c:pt idx="0">
                  <c:v>Chorley</c:v>
                </c:pt>
                <c:pt idx="1">
                  <c:v>Preston</c:v>
                </c:pt>
                <c:pt idx="2">
                  <c:v>South Ribble</c:v>
                </c:pt>
              </c:strCache>
            </c:strRef>
          </c:cat>
          <c:val>
            <c:numRef>
              <c:f>'Often always lonely'!$D$46:$D$48</c:f>
              <c:numCache>
                <c:formatCode>0.00</c:formatCode>
                <c:ptCount val="3"/>
                <c:pt idx="0">
                  <c:v>7.26</c:v>
                </c:pt>
                <c:pt idx="1">
                  <c:v>7.26</c:v>
                </c:pt>
                <c:pt idx="2">
                  <c:v>7.26</c:v>
                </c:pt>
              </c:numCache>
            </c:numRef>
          </c:val>
          <c:smooth val="0"/>
          <c:extLst>
            <c:ext xmlns:c16="http://schemas.microsoft.com/office/drawing/2014/chart" uri="{C3380CC4-5D6E-409C-BE32-E72D297353CC}">
              <c16:uniqueId val="{00000001-3A72-4FF1-90F0-465952D255B4}"/>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'Violent cr.'!$F$1</c:f>
              <c:strCache>
                <c:ptCount val="1"/>
                <c:pt idx="0">
                  <c:v>Area</c:v>
                </c:pt>
              </c:strCache>
            </c:strRef>
          </c:tx>
          <c:spPr>
            <a:solidFill>
              <a:schemeClr val="accent6">
                <a:shade val="76000"/>
              </a:schemeClr>
            </a:solidFill>
            <a:ln>
              <a:noFill/>
            </a:ln>
            <a:effectLst/>
          </c:spPr>
          <c:invertIfNegative val="0"/>
          <c:cat>
            <c:strRef>
              <c:f>'Violent cr.'!$E$2:$E$4</c:f>
              <c:strCache>
                <c:ptCount val="3"/>
                <c:pt idx="0">
                  <c:v>Barrow in Furness</c:v>
                </c:pt>
                <c:pt idx="1">
                  <c:v>Lancaster</c:v>
                </c:pt>
                <c:pt idx="2">
                  <c:v>South Lakeland</c:v>
                </c:pt>
              </c:strCache>
            </c:strRef>
          </c:cat>
          <c:val>
            <c:numRef>
              <c:f>'Violent cr.'!$F$2:$F$4</c:f>
              <c:numCache>
                <c:formatCode>0</c:formatCode>
                <c:ptCount val="3"/>
                <c:pt idx="0">
                  <c:v>44.3964</c:v>
                </c:pt>
                <c:pt idx="1">
                  <c:v>31.504899999999999</c:v>
                </c:pt>
                <c:pt idx="2">
                  <c:v>21.244</c:v>
                </c:pt>
              </c:numCache>
            </c:numRef>
          </c:val>
          <c:extLst>
            <c:ext xmlns:c16="http://schemas.microsoft.com/office/drawing/2014/chart" uri="{C3380CC4-5D6E-409C-BE32-E72D297353CC}">
              <c16:uniqueId val="{00000000-E66C-4331-8F5F-FAE7D19A6152}"/>
            </c:ext>
          </c:extLst>
        </c:ser>
        <c:dLbls>
          <c:showLegendKey val="0"/>
          <c:showVal val="0"/>
          <c:showCatName val="0"/>
          <c:showSerName val="0"/>
          <c:showPercent val="0"/>
          <c:showBubbleSize val="0"/>
        </c:dLbls>
        <c:gapWidth val="219"/>
        <c:overlap val="-27"/>
        <c:axId val="2136937887"/>
        <c:axId val="2136947871"/>
      </c:barChart>
      <c:lineChart>
        <c:grouping val="standard"/>
        <c:varyColors val="0"/>
        <c:ser>
          <c:idx val="1"/>
          <c:order val="1"/>
          <c:tx>
            <c:strRef>
              <c:f>'Violent cr.'!$G$1</c:f>
              <c:strCache>
                <c:ptCount val="1"/>
                <c:pt idx="0">
                  <c:v>England Average</c:v>
                </c:pt>
              </c:strCache>
            </c:strRef>
          </c:tx>
          <c:spPr>
            <a:ln w="38100" cap="rnd">
              <a:solidFill>
                <a:schemeClr val="accent1"/>
              </a:solidFill>
              <a:round/>
            </a:ln>
            <a:effectLst/>
          </c:spPr>
          <c:marker>
            <c:symbol val="none"/>
          </c:marker>
          <c:cat>
            <c:strRef>
              <c:f>'Violent cr.'!$E$2:$E$4</c:f>
              <c:strCache>
                <c:ptCount val="3"/>
                <c:pt idx="0">
                  <c:v>Barrow in Furness</c:v>
                </c:pt>
                <c:pt idx="1">
                  <c:v>Lancaster</c:v>
                </c:pt>
                <c:pt idx="2">
                  <c:v>South Lakeland</c:v>
                </c:pt>
              </c:strCache>
            </c:strRef>
          </c:cat>
          <c:val>
            <c:numRef>
              <c:f>'Violent cr.'!$G$2:$G$4</c:f>
              <c:numCache>
                <c:formatCode>0</c:formatCode>
                <c:ptCount val="3"/>
                <c:pt idx="0">
                  <c:v>29.5122318234313</c:v>
                </c:pt>
                <c:pt idx="1">
                  <c:v>29.5122318234313</c:v>
                </c:pt>
                <c:pt idx="2">
                  <c:v>29.5122318234313</c:v>
                </c:pt>
              </c:numCache>
            </c:numRef>
          </c:val>
          <c:smooth val="0"/>
          <c:extLst>
            <c:ext xmlns:c16="http://schemas.microsoft.com/office/drawing/2014/chart" uri="{C3380CC4-5D6E-409C-BE32-E72D297353CC}">
              <c16:uniqueId val="{00000001-E66C-4331-8F5F-FAE7D19A6152}"/>
            </c:ext>
          </c:extLst>
        </c:ser>
        <c:dLbls>
          <c:showLegendKey val="0"/>
          <c:showVal val="0"/>
          <c:showCatName val="0"/>
          <c:showSerName val="0"/>
          <c:showPercent val="0"/>
          <c:showBubbleSize val="0"/>
        </c:dLbls>
        <c:marker val="1"/>
        <c:smooth val="0"/>
        <c:axId val="2136937887"/>
        <c:axId val="2136947871"/>
      </c:lineChart>
      <c:catAx>
        <c:axId val="21369378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136947871"/>
        <c:crosses val="autoZero"/>
        <c:auto val="1"/>
        <c:lblAlgn val="ctr"/>
        <c:lblOffset val="100"/>
        <c:noMultiLvlLbl val="0"/>
      </c:catAx>
      <c:valAx>
        <c:axId val="21369478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13693788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'Overview (37)'!$B$3</c:f>
              <c:strCache>
                <c:ptCount val="1"/>
                <c:pt idx="0">
                  <c:v>Value</c:v>
                </c:pt>
              </c:strCache>
            </c:strRef>
          </c:tx>
          <c:spPr>
            <a:solidFill>
              <a:schemeClr val="accent6">
                <a:shade val="76000"/>
              </a:schemeClr>
            </a:solidFill>
            <a:ln>
              <a:noFill/>
            </a:ln>
            <a:effectLst/>
          </c:spPr>
          <c:invertIfNegative val="0"/>
          <c:cat>
            <c:strRef>
              <c:f>'Overview (37)'!$A$4:$A$31</c:f>
              <c:strCache>
                <c:ptCount val="28"/>
                <c:pt idx="0">
                  <c:v>Upper Lune Valley</c:v>
                </c:pt>
                <c:pt idx="1">
                  <c:v>Kellet</c:v>
                </c:pt>
                <c:pt idx="2">
                  <c:v>Lower Lune Valley</c:v>
                </c:pt>
                <c:pt idx="3">
                  <c:v>Bolton &amp; Slyne</c:v>
                </c:pt>
                <c:pt idx="4">
                  <c:v>Scotforth West</c:v>
                </c:pt>
                <c:pt idx="5">
                  <c:v>Halton-with-Aughton</c:v>
                </c:pt>
                <c:pt idx="6">
                  <c:v>Bare</c:v>
                </c:pt>
                <c:pt idx="7">
                  <c:v>Torrisholme</c:v>
                </c:pt>
                <c:pt idx="8">
                  <c:v>Heysham South</c:v>
                </c:pt>
                <c:pt idx="9">
                  <c:v>Carnforth &amp; Millhead</c:v>
                </c:pt>
                <c:pt idx="10">
                  <c:v>Ellel</c:v>
                </c:pt>
                <c:pt idx="11">
                  <c:v>Lancaster</c:v>
                </c:pt>
                <c:pt idx="12">
                  <c:v>John O'Gaunt</c:v>
                </c:pt>
                <c:pt idx="13">
                  <c:v>Scotforth East</c:v>
                </c:pt>
                <c:pt idx="14">
                  <c:v>Skerton West</c:v>
                </c:pt>
                <c:pt idx="15">
                  <c:v>Heysham North</c:v>
                </c:pt>
                <c:pt idx="16">
                  <c:v>Heysham Central</c:v>
                </c:pt>
                <c:pt idx="17">
                  <c:v>Castle</c:v>
                </c:pt>
                <c:pt idx="18">
                  <c:v>Skerton East</c:v>
                </c:pt>
                <c:pt idx="19">
                  <c:v>Marsh</c:v>
                </c:pt>
                <c:pt idx="20">
                  <c:v>Overton</c:v>
                </c:pt>
                <c:pt idx="21">
                  <c:v>Westgate</c:v>
                </c:pt>
                <c:pt idx="22">
                  <c:v>Bulk</c:v>
                </c:pt>
                <c:pt idx="23">
                  <c:v>Harbour</c:v>
                </c:pt>
                <c:pt idx="24">
                  <c:v>Poulton</c:v>
                </c:pt>
                <c:pt idx="25">
                  <c:v>Silverdale</c:v>
                </c:pt>
                <c:pt idx="26">
                  <c:v>University &amp; Scotforth Rural</c:v>
                </c:pt>
                <c:pt idx="27">
                  <c:v>Warton</c:v>
                </c:pt>
              </c:strCache>
            </c:strRef>
          </c:cat>
          <c:val>
            <c:numRef>
              <c:f>'Overview (37)'!$B$4:$B$31</c:f>
              <c:numCache>
                <c:formatCode>0</c:formatCode>
                <c:ptCount val="28"/>
                <c:pt idx="0">
                  <c:v>84.787700000000001</c:v>
                </c:pt>
                <c:pt idx="1">
                  <c:v>84.415000000000006</c:v>
                </c:pt>
                <c:pt idx="2">
                  <c:v>82.846000000000004</c:v>
                </c:pt>
                <c:pt idx="3">
                  <c:v>81.588899999999995</c:v>
                </c:pt>
                <c:pt idx="4">
                  <c:v>81.450800000000001</c:v>
                </c:pt>
                <c:pt idx="5">
                  <c:v>81.376599999999996</c:v>
                </c:pt>
                <c:pt idx="6">
                  <c:v>81.306399999999996</c:v>
                </c:pt>
                <c:pt idx="7">
                  <c:v>80.680800000000005</c:v>
                </c:pt>
                <c:pt idx="8">
                  <c:v>80.4816</c:v>
                </c:pt>
                <c:pt idx="9">
                  <c:v>79.615899999999996</c:v>
                </c:pt>
                <c:pt idx="10">
                  <c:v>78.7316</c:v>
                </c:pt>
                <c:pt idx="11">
                  <c:v>78.561679085082503</c:v>
                </c:pt>
                <c:pt idx="12">
                  <c:v>78.290300000000002</c:v>
                </c:pt>
                <c:pt idx="13">
                  <c:v>78.070599999999999</c:v>
                </c:pt>
                <c:pt idx="14">
                  <c:v>77.593500000000006</c:v>
                </c:pt>
                <c:pt idx="15">
                  <c:v>77.335700000000003</c:v>
                </c:pt>
                <c:pt idx="16">
                  <c:v>77.130399999999995</c:v>
                </c:pt>
                <c:pt idx="17">
                  <c:v>76.304000000000002</c:v>
                </c:pt>
                <c:pt idx="18">
                  <c:v>76.259299999999996</c:v>
                </c:pt>
                <c:pt idx="19">
                  <c:v>76.066900000000004</c:v>
                </c:pt>
                <c:pt idx="20">
                  <c:v>75.733999999999995</c:v>
                </c:pt>
                <c:pt idx="21">
                  <c:v>75.591200000000001</c:v>
                </c:pt>
                <c:pt idx="22">
                  <c:v>74.930899999999994</c:v>
                </c:pt>
                <c:pt idx="23">
                  <c:v>74.769400000000005</c:v>
                </c:pt>
                <c:pt idx="24">
                  <c:v>72.877899999999997</c:v>
                </c:pt>
                <c:pt idx="25">
                  <c:v>0</c:v>
                </c:pt>
                <c:pt idx="26">
                  <c:v>0</c:v>
                </c:pt>
                <c:pt idx="27">
                  <c:v>0</c:v>
                </c:pt>
              </c:numCache>
            </c:numRef>
          </c:val>
          <c:extLst>
            <c:ext xmlns:c16="http://schemas.microsoft.com/office/drawing/2014/chart" uri="{C3380CC4-5D6E-409C-BE32-E72D297353CC}">
              <c16:uniqueId val="{00000000-FF02-4BDB-A4D8-F74A7D61C16F}"/>
            </c:ext>
          </c:extLst>
        </c:ser>
        <c:dLbls>
          <c:showLegendKey val="0"/>
          <c:showVal val="0"/>
          <c:showCatName val="0"/>
          <c:showSerName val="0"/>
          <c:showPercent val="0"/>
          <c:showBubbleSize val="0"/>
        </c:dLbls>
        <c:gapWidth val="219"/>
        <c:overlap val="-27"/>
        <c:axId val="585125872"/>
        <c:axId val="585128432"/>
      </c:barChart>
      <c:lineChart>
        <c:grouping val="standard"/>
        <c:varyColors val="0"/>
        <c:ser>
          <c:idx val="1"/>
          <c:order val="1"/>
          <c:tx>
            <c:strRef>
              <c:f>'Overview (37)'!$C$3</c:f>
              <c:strCache>
                <c:ptCount val="1"/>
                <c:pt idx="0">
                  <c:v>England average</c:v>
                </c:pt>
              </c:strCache>
            </c:strRef>
          </c:tx>
          <c:spPr>
            <a:ln w="38100" cap="rnd">
              <a:solidFill>
                <a:schemeClr val="accent1"/>
              </a:solidFill>
              <a:round/>
            </a:ln>
            <a:effectLst/>
          </c:spPr>
          <c:marker>
            <c:symbol val="none"/>
          </c:marker>
          <c:cat>
            <c:strRef>
              <c:f>'Overview (37)'!$A$4:$A$31</c:f>
              <c:strCache>
                <c:ptCount val="28"/>
                <c:pt idx="0">
                  <c:v>Upper Lune Valley</c:v>
                </c:pt>
                <c:pt idx="1">
                  <c:v>Kellet</c:v>
                </c:pt>
                <c:pt idx="2">
                  <c:v>Lower Lune Valley</c:v>
                </c:pt>
                <c:pt idx="3">
                  <c:v>Bolton &amp; Slyne</c:v>
                </c:pt>
                <c:pt idx="4">
                  <c:v>Scotforth West</c:v>
                </c:pt>
                <c:pt idx="5">
                  <c:v>Halton-with-Aughton</c:v>
                </c:pt>
                <c:pt idx="6">
                  <c:v>Bare</c:v>
                </c:pt>
                <c:pt idx="7">
                  <c:v>Torrisholme</c:v>
                </c:pt>
                <c:pt idx="8">
                  <c:v>Heysham South</c:v>
                </c:pt>
                <c:pt idx="9">
                  <c:v>Carnforth &amp; Millhead</c:v>
                </c:pt>
                <c:pt idx="10">
                  <c:v>Ellel</c:v>
                </c:pt>
                <c:pt idx="11">
                  <c:v>Lancaster</c:v>
                </c:pt>
                <c:pt idx="12">
                  <c:v>John O'Gaunt</c:v>
                </c:pt>
                <c:pt idx="13">
                  <c:v>Scotforth East</c:v>
                </c:pt>
                <c:pt idx="14">
                  <c:v>Skerton West</c:v>
                </c:pt>
                <c:pt idx="15">
                  <c:v>Heysham North</c:v>
                </c:pt>
                <c:pt idx="16">
                  <c:v>Heysham Central</c:v>
                </c:pt>
                <c:pt idx="17">
                  <c:v>Castle</c:v>
                </c:pt>
                <c:pt idx="18">
                  <c:v>Skerton East</c:v>
                </c:pt>
                <c:pt idx="19">
                  <c:v>Marsh</c:v>
                </c:pt>
                <c:pt idx="20">
                  <c:v>Overton</c:v>
                </c:pt>
                <c:pt idx="21">
                  <c:v>Westgate</c:v>
                </c:pt>
                <c:pt idx="22">
                  <c:v>Bulk</c:v>
                </c:pt>
                <c:pt idx="23">
                  <c:v>Harbour</c:v>
                </c:pt>
                <c:pt idx="24">
                  <c:v>Poulton</c:v>
                </c:pt>
                <c:pt idx="25">
                  <c:v>Silverdale</c:v>
                </c:pt>
                <c:pt idx="26">
                  <c:v>University &amp; Scotforth Rural</c:v>
                </c:pt>
                <c:pt idx="27">
                  <c:v>Warton</c:v>
                </c:pt>
              </c:strCache>
            </c:strRef>
          </c:cat>
          <c:val>
            <c:numRef>
              <c:f>'Overview (37)'!$C$4:$C$31</c:f>
              <c:numCache>
                <c:formatCode>0</c:formatCode>
                <c:ptCount val="28"/>
                <c:pt idx="0">
                  <c:v>79.657066439999994</c:v>
                </c:pt>
                <c:pt idx="1">
                  <c:v>79.657066439999994</c:v>
                </c:pt>
                <c:pt idx="2">
                  <c:v>79.657066439999994</c:v>
                </c:pt>
                <c:pt idx="3">
                  <c:v>79.657066439999994</c:v>
                </c:pt>
                <c:pt idx="4">
                  <c:v>79.657066439999994</c:v>
                </c:pt>
                <c:pt idx="5">
                  <c:v>79.657066439999994</c:v>
                </c:pt>
                <c:pt idx="6">
                  <c:v>79.657066439999994</c:v>
                </c:pt>
                <c:pt idx="7">
                  <c:v>79.657066439999994</c:v>
                </c:pt>
                <c:pt idx="8">
                  <c:v>79.657066439999994</c:v>
                </c:pt>
                <c:pt idx="9">
                  <c:v>79.657066439999994</c:v>
                </c:pt>
                <c:pt idx="10">
                  <c:v>79.657066439999994</c:v>
                </c:pt>
                <c:pt idx="11">
                  <c:v>79.657066439999994</c:v>
                </c:pt>
                <c:pt idx="12">
                  <c:v>79.657066439999994</c:v>
                </c:pt>
                <c:pt idx="13">
                  <c:v>79.657066439999994</c:v>
                </c:pt>
                <c:pt idx="14">
                  <c:v>79.657066439999994</c:v>
                </c:pt>
                <c:pt idx="15">
                  <c:v>79.657066439999994</c:v>
                </c:pt>
                <c:pt idx="16">
                  <c:v>79.657066439999994</c:v>
                </c:pt>
                <c:pt idx="17">
                  <c:v>79.657066439999994</c:v>
                </c:pt>
                <c:pt idx="18">
                  <c:v>79.657066439999994</c:v>
                </c:pt>
                <c:pt idx="19">
                  <c:v>79.657066439999994</c:v>
                </c:pt>
                <c:pt idx="20">
                  <c:v>79.657066439999994</c:v>
                </c:pt>
                <c:pt idx="21">
                  <c:v>79.657066439999994</c:v>
                </c:pt>
                <c:pt idx="22">
                  <c:v>79.657066439999994</c:v>
                </c:pt>
                <c:pt idx="23">
                  <c:v>79.657066439999994</c:v>
                </c:pt>
                <c:pt idx="24">
                  <c:v>79.657066439999994</c:v>
                </c:pt>
                <c:pt idx="25">
                  <c:v>79.657066439999994</c:v>
                </c:pt>
                <c:pt idx="26">
                  <c:v>79.657066439999994</c:v>
                </c:pt>
                <c:pt idx="27">
                  <c:v>79.657066439999994</c:v>
                </c:pt>
              </c:numCache>
            </c:numRef>
          </c:val>
          <c:smooth val="0"/>
          <c:extLst>
            <c:ext xmlns:c16="http://schemas.microsoft.com/office/drawing/2014/chart" uri="{C3380CC4-5D6E-409C-BE32-E72D297353CC}">
              <c16:uniqueId val="{00000001-FF02-4BDB-A4D8-F74A7D61C16F}"/>
            </c:ext>
          </c:extLst>
        </c:ser>
        <c:dLbls>
          <c:showLegendKey val="0"/>
          <c:showVal val="0"/>
          <c:showCatName val="0"/>
          <c:showSerName val="0"/>
          <c:showPercent val="0"/>
          <c:showBubbleSize val="0"/>
        </c:dLbls>
        <c:marker val="1"/>
        <c:smooth val="0"/>
        <c:axId val="585125872"/>
        <c:axId val="585128432"/>
      </c:lineChart>
      <c:catAx>
        <c:axId val="585125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85128432"/>
        <c:crosses val="autoZero"/>
        <c:auto val="1"/>
        <c:lblAlgn val="ctr"/>
        <c:lblOffset val="100"/>
        <c:noMultiLvlLbl val="0"/>
      </c:catAx>
      <c:valAx>
        <c:axId val="585128432"/>
        <c:scaling>
          <c:orientation val="minMax"/>
          <c:max val="86"/>
          <c:min val="7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85125872"/>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'LAnc afford'!$C$4</c:f>
              <c:strCache>
                <c:ptCount val="1"/>
                <c:pt idx="0">
                  <c:v>Houses</c:v>
                </c:pt>
              </c:strCache>
            </c:strRef>
          </c:tx>
          <c:spPr>
            <a:solidFill>
              <a:schemeClr val="accent6"/>
            </a:solidFill>
            <a:ln>
              <a:noFill/>
            </a:ln>
            <a:effectLst/>
          </c:spPr>
          <c:invertIfNegative val="0"/>
          <c:cat>
            <c:strRef>
              <c:f>'LAnc afford'!$B$5:$B$7</c:f>
              <c:strCache>
                <c:ptCount val="3"/>
                <c:pt idx="0">
                  <c:v>Lancaster</c:v>
                </c:pt>
                <c:pt idx="1">
                  <c:v>South Lakeland*</c:v>
                </c:pt>
                <c:pt idx="2">
                  <c:v>Barrow-in-Furness*</c:v>
                </c:pt>
              </c:strCache>
            </c:strRef>
          </c:cat>
          <c:val>
            <c:numRef>
              <c:f>'LAnc afford'!$C$5:$C$7</c:f>
              <c:numCache>
                <c:formatCode>General</c:formatCode>
                <c:ptCount val="3"/>
                <c:pt idx="0">
                  <c:v>44</c:v>
                </c:pt>
                <c:pt idx="1">
                  <c:v>0</c:v>
                </c:pt>
                <c:pt idx="2">
                  <c:v>0</c:v>
                </c:pt>
              </c:numCache>
            </c:numRef>
          </c:val>
          <c:extLst>
            <c:ext xmlns:c16="http://schemas.microsoft.com/office/drawing/2014/chart" uri="{C3380CC4-5D6E-409C-BE32-E72D297353CC}">
              <c16:uniqueId val="{00000000-5B40-4AEB-A5D4-A80009B42D9D}"/>
            </c:ext>
          </c:extLst>
        </c:ser>
        <c:dLbls>
          <c:showLegendKey val="0"/>
          <c:showVal val="0"/>
          <c:showCatName val="0"/>
          <c:showSerName val="0"/>
          <c:showPercent val="0"/>
          <c:showBubbleSize val="0"/>
        </c:dLbls>
        <c:gapWidth val="219"/>
        <c:overlap val="-27"/>
        <c:axId val="1633022015"/>
        <c:axId val="1633029503"/>
      </c:barChart>
      <c:catAx>
        <c:axId val="16330220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33029503"/>
        <c:crosses val="autoZero"/>
        <c:auto val="1"/>
        <c:lblAlgn val="ctr"/>
        <c:lblOffset val="100"/>
        <c:noMultiLvlLbl val="0"/>
      </c:catAx>
      <c:valAx>
        <c:axId val="16330295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Additional housing units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33022015"/>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'Homeless temp'!$C$4</c:f>
              <c:strCache>
                <c:ptCount val="1"/>
                <c:pt idx="0">
                  <c:v>Area</c:v>
                </c:pt>
              </c:strCache>
            </c:strRef>
          </c:tx>
          <c:spPr>
            <a:solidFill>
              <a:schemeClr val="accent6">
                <a:shade val="76000"/>
              </a:schemeClr>
            </a:solidFill>
            <a:ln>
              <a:noFill/>
            </a:ln>
            <a:effectLst/>
          </c:spPr>
          <c:invertIfNegative val="0"/>
          <c:cat>
            <c:strRef>
              <c:f>'Homeless temp'!$B$5:$B$7</c:f>
              <c:strCache>
                <c:ptCount val="3"/>
                <c:pt idx="0">
                  <c:v>Barrow in Furness</c:v>
                </c:pt>
                <c:pt idx="1">
                  <c:v>South Lakeland</c:v>
                </c:pt>
                <c:pt idx="2">
                  <c:v>Lancaster*</c:v>
                </c:pt>
              </c:strCache>
            </c:strRef>
          </c:cat>
          <c:val>
            <c:numRef>
              <c:f>'Homeless temp'!$C$5:$C$7</c:f>
              <c:numCache>
                <c:formatCode>General</c:formatCode>
                <c:ptCount val="3"/>
                <c:pt idx="0">
                  <c:v>10.6</c:v>
                </c:pt>
                <c:pt idx="1">
                  <c:v>7.1</c:v>
                </c:pt>
                <c:pt idx="2">
                  <c:v>0</c:v>
                </c:pt>
              </c:numCache>
            </c:numRef>
          </c:val>
          <c:extLst>
            <c:ext xmlns:c16="http://schemas.microsoft.com/office/drawing/2014/chart" uri="{C3380CC4-5D6E-409C-BE32-E72D297353CC}">
              <c16:uniqueId val="{00000000-033D-4FCC-90BF-1148AD727BF3}"/>
            </c:ext>
          </c:extLst>
        </c:ser>
        <c:dLbls>
          <c:showLegendKey val="0"/>
          <c:showVal val="0"/>
          <c:showCatName val="0"/>
          <c:showSerName val="0"/>
          <c:showPercent val="0"/>
          <c:showBubbleSize val="0"/>
        </c:dLbls>
        <c:gapWidth val="219"/>
        <c:overlap val="-27"/>
        <c:axId val="1518895167"/>
        <c:axId val="1518892671"/>
      </c:barChart>
      <c:lineChart>
        <c:grouping val="standard"/>
        <c:varyColors val="0"/>
        <c:ser>
          <c:idx val="1"/>
          <c:order val="1"/>
          <c:tx>
            <c:strRef>
              <c:f>'Homeless temp'!$D$4</c:f>
              <c:strCache>
                <c:ptCount val="1"/>
                <c:pt idx="0">
                  <c:v>England Average </c:v>
                </c:pt>
              </c:strCache>
            </c:strRef>
          </c:tx>
          <c:spPr>
            <a:ln w="38100" cap="rnd">
              <a:solidFill>
                <a:schemeClr val="accent1"/>
              </a:solidFill>
              <a:round/>
            </a:ln>
            <a:effectLst/>
          </c:spPr>
          <c:marker>
            <c:symbol val="none"/>
          </c:marker>
          <c:cat>
            <c:strRef>
              <c:f>'Homeless temp'!$B$5:$B$7</c:f>
              <c:strCache>
                <c:ptCount val="3"/>
                <c:pt idx="0">
                  <c:v>Barrow in Furness</c:v>
                </c:pt>
                <c:pt idx="1">
                  <c:v>South Lakeland</c:v>
                </c:pt>
                <c:pt idx="2">
                  <c:v>Lancaster*</c:v>
                </c:pt>
              </c:strCache>
            </c:strRef>
          </c:cat>
          <c:val>
            <c:numRef>
              <c:f>'Homeless temp'!$D$5:$D$7</c:f>
              <c:numCache>
                <c:formatCode>General</c:formatCode>
                <c:ptCount val="3"/>
                <c:pt idx="0">
                  <c:v>12.3</c:v>
                </c:pt>
                <c:pt idx="1">
                  <c:v>12.3</c:v>
                </c:pt>
                <c:pt idx="2">
                  <c:v>12.3</c:v>
                </c:pt>
              </c:numCache>
            </c:numRef>
          </c:val>
          <c:smooth val="0"/>
          <c:extLst>
            <c:ext xmlns:c16="http://schemas.microsoft.com/office/drawing/2014/chart" uri="{C3380CC4-5D6E-409C-BE32-E72D297353CC}">
              <c16:uniqueId val="{00000001-033D-4FCC-90BF-1148AD727BF3}"/>
            </c:ext>
          </c:extLst>
        </c:ser>
        <c:dLbls>
          <c:showLegendKey val="0"/>
          <c:showVal val="0"/>
          <c:showCatName val="0"/>
          <c:showSerName val="0"/>
          <c:showPercent val="0"/>
          <c:showBubbleSize val="0"/>
        </c:dLbls>
        <c:marker val="1"/>
        <c:smooth val="0"/>
        <c:axId val="1518895167"/>
        <c:axId val="1518892671"/>
      </c:lineChart>
      <c:catAx>
        <c:axId val="1518895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18892671"/>
        <c:crosses val="autoZero"/>
        <c:auto val="1"/>
        <c:lblAlgn val="ctr"/>
        <c:lblOffset val="100"/>
        <c:noMultiLvlLbl val="0"/>
      </c:catAx>
      <c:valAx>
        <c:axId val="15188926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Rate per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1889516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v>Distance</c:v>
          </c:tx>
          <c:spPr>
            <a:solidFill>
              <a:schemeClr val="accent6">
                <a:shade val="76000"/>
              </a:schemeClr>
            </a:solidFill>
            <a:ln>
              <a:noFill/>
            </a:ln>
            <a:effectLst/>
          </c:spPr>
          <c:invertIfNegative val="0"/>
          <c:cat>
            <c:strRef>
              <c:f>'Outdoor Space 2'!$Q$3:$Q$5</c:f>
              <c:strCache>
                <c:ptCount val="3"/>
                <c:pt idx="0">
                  <c:v>South Lakeland</c:v>
                </c:pt>
                <c:pt idx="1">
                  <c:v>Lancaster</c:v>
                </c:pt>
                <c:pt idx="2">
                  <c:v>Barrow in Furness</c:v>
                </c:pt>
              </c:strCache>
            </c:strRef>
          </c:cat>
          <c:val>
            <c:numRef>
              <c:f>'Outdoor Space 2'!$R$3:$R$5</c:f>
              <c:numCache>
                <c:formatCode>0.00</c:formatCode>
                <c:ptCount val="3"/>
                <c:pt idx="0">
                  <c:v>456.5</c:v>
                </c:pt>
                <c:pt idx="1">
                  <c:v>332.42</c:v>
                </c:pt>
                <c:pt idx="2">
                  <c:v>324.60000000000002</c:v>
                </c:pt>
              </c:numCache>
            </c:numRef>
          </c:val>
          <c:extLst>
            <c:ext xmlns:c16="http://schemas.microsoft.com/office/drawing/2014/chart" uri="{C3380CC4-5D6E-409C-BE32-E72D297353CC}">
              <c16:uniqueId val="{00000000-942B-484E-8235-68C6860ED902}"/>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val>
            <c:numRef>
              <c:f>'Outdoor Space 2'!$S$3:$S$5</c:f>
              <c:numCache>
                <c:formatCode>0.00</c:formatCode>
                <c:ptCount val="3"/>
                <c:pt idx="0">
                  <c:v>385.46</c:v>
                </c:pt>
                <c:pt idx="1">
                  <c:v>385.46</c:v>
                </c:pt>
                <c:pt idx="2">
                  <c:v>385.46</c:v>
                </c:pt>
              </c:numCache>
            </c:numRef>
          </c:val>
          <c:smooth val="0"/>
          <c:extLst>
            <c:ext xmlns:c16="http://schemas.microsoft.com/office/drawing/2014/chart" uri="{C3380CC4-5D6E-409C-BE32-E72D297353CC}">
              <c16:uniqueId val="{00000001-942B-484E-8235-68C6860ED902}"/>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Metres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Cycling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c:v>
          </c:tx>
          <c:spPr>
            <a:solidFill>
              <a:schemeClr val="accent6">
                <a:shade val="76000"/>
              </a:schemeClr>
            </a:solidFill>
            <a:ln>
              <a:noFill/>
            </a:ln>
            <a:effectLst/>
          </c:spPr>
          <c:invertIfNegative val="0"/>
          <c:cat>
            <c:strRef>
              <c:f>Cycling!$K$7:$K$9</c:f>
              <c:strCache>
                <c:ptCount val="3"/>
                <c:pt idx="0">
                  <c:v>Lancaster</c:v>
                </c:pt>
                <c:pt idx="1">
                  <c:v>Barrow in Furness</c:v>
                </c:pt>
                <c:pt idx="2">
                  <c:v>South Lakeland</c:v>
                </c:pt>
              </c:strCache>
            </c:strRef>
          </c:cat>
          <c:val>
            <c:numRef>
              <c:f>Cycling!$L$7:$L$9</c:f>
              <c:numCache>
                <c:formatCode>0.00</c:formatCode>
                <c:ptCount val="3"/>
                <c:pt idx="0">
                  <c:v>22.296600000000002</c:v>
                </c:pt>
                <c:pt idx="1">
                  <c:v>17.761700000000001</c:v>
                </c:pt>
                <c:pt idx="2">
                  <c:v>14.6412</c:v>
                </c:pt>
              </c:numCache>
            </c:numRef>
          </c:val>
          <c:extLst>
            <c:ext xmlns:c16="http://schemas.microsoft.com/office/drawing/2014/chart" uri="{C3380CC4-5D6E-409C-BE32-E72D297353CC}">
              <c16:uniqueId val="{00000000-B475-4C66-BB50-1B4F6ADCCCF0}"/>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val>
            <c:numRef>
              <c:f>Cycling!$M$7:$M$9</c:f>
              <c:numCache>
                <c:formatCode>0.00</c:formatCode>
                <c:ptCount val="3"/>
                <c:pt idx="0">
                  <c:v>22.724088680356999</c:v>
                </c:pt>
                <c:pt idx="1">
                  <c:v>22.724088680356999</c:v>
                </c:pt>
                <c:pt idx="2">
                  <c:v>22.724088680356999</c:v>
                </c:pt>
              </c:numCache>
            </c:numRef>
          </c:val>
          <c:smooth val="0"/>
          <c:extLst>
            <c:ext xmlns:c16="http://schemas.microsoft.com/office/drawing/2014/chart" uri="{C3380CC4-5D6E-409C-BE32-E72D297353CC}">
              <c16:uniqueId val="{00000001-B475-4C66-BB50-1B4F6ADCCCF0}"/>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t>Walking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c:v>
          </c:tx>
          <c:spPr>
            <a:solidFill>
              <a:schemeClr val="accent6">
                <a:shade val="76000"/>
              </a:schemeClr>
            </a:solidFill>
            <a:ln>
              <a:noFill/>
            </a:ln>
            <a:effectLst/>
          </c:spPr>
          <c:invertIfNegative val="0"/>
          <c:cat>
            <c:strRef>
              <c:f>Walking!$L$8:$L$10</c:f>
              <c:strCache>
                <c:ptCount val="3"/>
                <c:pt idx="0">
                  <c:v>South Lakeland</c:v>
                </c:pt>
                <c:pt idx="1">
                  <c:v>Barrow in Furness</c:v>
                </c:pt>
                <c:pt idx="2">
                  <c:v>Lancaster</c:v>
                </c:pt>
              </c:strCache>
            </c:strRef>
          </c:cat>
          <c:val>
            <c:numRef>
              <c:f>Walking!$M$8:$M$10</c:f>
              <c:numCache>
                <c:formatCode>0.00</c:formatCode>
                <c:ptCount val="3"/>
                <c:pt idx="0">
                  <c:v>3.1251000000000002</c:v>
                </c:pt>
                <c:pt idx="1">
                  <c:v>2.4727000000000001</c:v>
                </c:pt>
                <c:pt idx="2">
                  <c:v>1.3714</c:v>
                </c:pt>
              </c:numCache>
            </c:numRef>
          </c:val>
          <c:extLst>
            <c:ext xmlns:c16="http://schemas.microsoft.com/office/drawing/2014/chart" uri="{C3380CC4-5D6E-409C-BE32-E72D297353CC}">
              <c16:uniqueId val="{00000000-9360-45C0-B3FD-927B3A1D9B7E}"/>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val>
            <c:numRef>
              <c:f>Walking!$N$8:$N$10</c:f>
              <c:numCache>
                <c:formatCode>0.00</c:formatCode>
                <c:ptCount val="3"/>
                <c:pt idx="0">
                  <c:v>3.0980516055962601</c:v>
                </c:pt>
                <c:pt idx="1">
                  <c:v>3.0980516055962601</c:v>
                </c:pt>
                <c:pt idx="2">
                  <c:v>3.0980516055962601</c:v>
                </c:pt>
              </c:numCache>
            </c:numRef>
          </c:val>
          <c:smooth val="0"/>
          <c:extLst>
            <c:ext xmlns:c16="http://schemas.microsoft.com/office/drawing/2014/chart" uri="{C3380CC4-5D6E-409C-BE32-E72D297353CC}">
              <c16:uniqueId val="{00000001-9360-45C0-B3FD-927B3A1D9B7E}"/>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'Overview (37)'!$F$3</c:f>
              <c:strCache>
                <c:ptCount val="1"/>
                <c:pt idx="0">
                  <c:v>va</c:v>
                </c:pt>
              </c:strCache>
            </c:strRef>
          </c:tx>
          <c:spPr>
            <a:solidFill>
              <a:schemeClr val="accent6">
                <a:shade val="76000"/>
              </a:schemeClr>
            </a:solidFill>
            <a:ln>
              <a:noFill/>
            </a:ln>
            <a:effectLst/>
          </c:spPr>
          <c:invertIfNegative val="0"/>
          <c:cat>
            <c:strRef>
              <c:f>'Overview (37)'!$E$4:$E$30</c:f>
              <c:strCache>
                <c:ptCount val="27"/>
                <c:pt idx="0">
                  <c:v>University &amp; Scotforth Rural</c:v>
                </c:pt>
                <c:pt idx="1">
                  <c:v>Upper Lune Valley</c:v>
                </c:pt>
                <c:pt idx="2">
                  <c:v>Heysham South</c:v>
                </c:pt>
                <c:pt idx="3">
                  <c:v>Warton</c:v>
                </c:pt>
                <c:pt idx="4">
                  <c:v>Scotforth West</c:v>
                </c:pt>
                <c:pt idx="5">
                  <c:v>John O'Gaunt</c:v>
                </c:pt>
                <c:pt idx="6">
                  <c:v>Lower Lune Valley</c:v>
                </c:pt>
                <c:pt idx="7">
                  <c:v>Scotforth East</c:v>
                </c:pt>
                <c:pt idx="8">
                  <c:v>Kellet</c:v>
                </c:pt>
                <c:pt idx="9">
                  <c:v>Castle</c:v>
                </c:pt>
                <c:pt idx="10">
                  <c:v>Bolton &amp; Slyne</c:v>
                </c:pt>
                <c:pt idx="11">
                  <c:v>Bare</c:v>
                </c:pt>
                <c:pt idx="12">
                  <c:v>Heysham North</c:v>
                </c:pt>
                <c:pt idx="13">
                  <c:v>Torrisholme</c:v>
                </c:pt>
                <c:pt idx="14">
                  <c:v>Halton-with-Aughton</c:v>
                </c:pt>
                <c:pt idx="15">
                  <c:v>Skerton East</c:v>
                </c:pt>
                <c:pt idx="16">
                  <c:v>Lancaster</c:v>
                </c:pt>
                <c:pt idx="17">
                  <c:v>Overton</c:v>
                </c:pt>
                <c:pt idx="18">
                  <c:v>Ellel</c:v>
                </c:pt>
                <c:pt idx="19">
                  <c:v>Carnforth &amp; Millhead</c:v>
                </c:pt>
                <c:pt idx="20">
                  <c:v>Westgate</c:v>
                </c:pt>
                <c:pt idx="21">
                  <c:v>Bulk</c:v>
                </c:pt>
                <c:pt idx="22">
                  <c:v>Harbour</c:v>
                </c:pt>
                <c:pt idx="23">
                  <c:v>Skerton West</c:v>
                </c:pt>
                <c:pt idx="24">
                  <c:v>Marsh</c:v>
                </c:pt>
                <c:pt idx="25">
                  <c:v>Heysham Central</c:v>
                </c:pt>
                <c:pt idx="26">
                  <c:v>Poulton</c:v>
                </c:pt>
              </c:strCache>
            </c:strRef>
          </c:cat>
          <c:val>
            <c:numRef>
              <c:f>'Overview (37)'!$F$4:$F$30</c:f>
              <c:numCache>
                <c:formatCode>0</c:formatCode>
                <c:ptCount val="27"/>
                <c:pt idx="0">
                  <c:v>89.594200000000001</c:v>
                </c:pt>
                <c:pt idx="1">
                  <c:v>89.057199999999995</c:v>
                </c:pt>
                <c:pt idx="2">
                  <c:v>86.107699999999994</c:v>
                </c:pt>
                <c:pt idx="3">
                  <c:v>86.1006</c:v>
                </c:pt>
                <c:pt idx="4">
                  <c:v>85.091399999999993</c:v>
                </c:pt>
                <c:pt idx="5">
                  <c:v>85.042699999999996</c:v>
                </c:pt>
                <c:pt idx="6">
                  <c:v>84.766800000000003</c:v>
                </c:pt>
                <c:pt idx="7">
                  <c:v>84.5745</c:v>
                </c:pt>
                <c:pt idx="8">
                  <c:v>84.568700000000007</c:v>
                </c:pt>
                <c:pt idx="9">
                  <c:v>84.5685</c:v>
                </c:pt>
                <c:pt idx="10">
                  <c:v>84.121099999999998</c:v>
                </c:pt>
                <c:pt idx="11">
                  <c:v>83.317099999999996</c:v>
                </c:pt>
                <c:pt idx="12">
                  <c:v>83.137600000000006</c:v>
                </c:pt>
                <c:pt idx="13">
                  <c:v>82.908299999999997</c:v>
                </c:pt>
                <c:pt idx="14">
                  <c:v>82.725300000000004</c:v>
                </c:pt>
                <c:pt idx="15">
                  <c:v>82.512200000000007</c:v>
                </c:pt>
                <c:pt idx="16">
                  <c:v>82.333430465139003</c:v>
                </c:pt>
                <c:pt idx="17">
                  <c:v>81.375500000000002</c:v>
                </c:pt>
                <c:pt idx="18">
                  <c:v>81.312299999999993</c:v>
                </c:pt>
                <c:pt idx="19">
                  <c:v>80.703100000000006</c:v>
                </c:pt>
                <c:pt idx="20">
                  <c:v>80.566900000000004</c:v>
                </c:pt>
                <c:pt idx="21">
                  <c:v>80.185100000000006</c:v>
                </c:pt>
                <c:pt idx="22">
                  <c:v>80.120199999999997</c:v>
                </c:pt>
                <c:pt idx="23">
                  <c:v>80.062399999999997</c:v>
                </c:pt>
                <c:pt idx="24">
                  <c:v>79.802599999999998</c:v>
                </c:pt>
                <c:pt idx="25">
                  <c:v>79.526499999999999</c:v>
                </c:pt>
                <c:pt idx="26">
                  <c:v>77.5959</c:v>
                </c:pt>
              </c:numCache>
            </c:numRef>
          </c:val>
          <c:extLst>
            <c:ext xmlns:c16="http://schemas.microsoft.com/office/drawing/2014/chart" uri="{C3380CC4-5D6E-409C-BE32-E72D297353CC}">
              <c16:uniqueId val="{00000000-834B-403C-A92E-22C2E3E9B4C2}"/>
            </c:ext>
          </c:extLst>
        </c:ser>
        <c:dLbls>
          <c:showLegendKey val="0"/>
          <c:showVal val="0"/>
          <c:showCatName val="0"/>
          <c:showSerName val="0"/>
          <c:showPercent val="0"/>
          <c:showBubbleSize val="0"/>
        </c:dLbls>
        <c:gapWidth val="219"/>
        <c:overlap val="-27"/>
        <c:axId val="585153392"/>
        <c:axId val="585154672"/>
      </c:barChart>
      <c:lineChart>
        <c:grouping val="standard"/>
        <c:varyColors val="0"/>
        <c:ser>
          <c:idx val="1"/>
          <c:order val="1"/>
          <c:tx>
            <c:strRef>
              <c:f>'Overview (37)'!$G$3</c:f>
              <c:strCache>
                <c:ptCount val="1"/>
                <c:pt idx="0">
                  <c:v>England average</c:v>
                </c:pt>
              </c:strCache>
            </c:strRef>
          </c:tx>
          <c:spPr>
            <a:ln w="38100" cap="rnd">
              <a:solidFill>
                <a:schemeClr val="accent1"/>
              </a:solidFill>
              <a:round/>
            </a:ln>
            <a:effectLst/>
          </c:spPr>
          <c:marker>
            <c:symbol val="none"/>
          </c:marker>
          <c:cat>
            <c:strRef>
              <c:f>'Overview (37)'!$E$4:$E$30</c:f>
              <c:strCache>
                <c:ptCount val="27"/>
                <c:pt idx="0">
                  <c:v>University &amp; Scotforth Rural</c:v>
                </c:pt>
                <c:pt idx="1">
                  <c:v>Upper Lune Valley</c:v>
                </c:pt>
                <c:pt idx="2">
                  <c:v>Heysham South</c:v>
                </c:pt>
                <c:pt idx="3">
                  <c:v>Warton</c:v>
                </c:pt>
                <c:pt idx="4">
                  <c:v>Scotforth West</c:v>
                </c:pt>
                <c:pt idx="5">
                  <c:v>John O'Gaunt</c:v>
                </c:pt>
                <c:pt idx="6">
                  <c:v>Lower Lune Valley</c:v>
                </c:pt>
                <c:pt idx="7">
                  <c:v>Scotforth East</c:v>
                </c:pt>
                <c:pt idx="8">
                  <c:v>Kellet</c:v>
                </c:pt>
                <c:pt idx="9">
                  <c:v>Castle</c:v>
                </c:pt>
                <c:pt idx="10">
                  <c:v>Bolton &amp; Slyne</c:v>
                </c:pt>
                <c:pt idx="11">
                  <c:v>Bare</c:v>
                </c:pt>
                <c:pt idx="12">
                  <c:v>Heysham North</c:v>
                </c:pt>
                <c:pt idx="13">
                  <c:v>Torrisholme</c:v>
                </c:pt>
                <c:pt idx="14">
                  <c:v>Halton-with-Aughton</c:v>
                </c:pt>
                <c:pt idx="15">
                  <c:v>Skerton East</c:v>
                </c:pt>
                <c:pt idx="16">
                  <c:v>Lancaster</c:v>
                </c:pt>
                <c:pt idx="17">
                  <c:v>Overton</c:v>
                </c:pt>
                <c:pt idx="18">
                  <c:v>Ellel</c:v>
                </c:pt>
                <c:pt idx="19">
                  <c:v>Carnforth &amp; Millhead</c:v>
                </c:pt>
                <c:pt idx="20">
                  <c:v>Westgate</c:v>
                </c:pt>
                <c:pt idx="21">
                  <c:v>Bulk</c:v>
                </c:pt>
                <c:pt idx="22">
                  <c:v>Harbour</c:v>
                </c:pt>
                <c:pt idx="23">
                  <c:v>Skerton West</c:v>
                </c:pt>
                <c:pt idx="24">
                  <c:v>Marsh</c:v>
                </c:pt>
                <c:pt idx="25">
                  <c:v>Heysham Central</c:v>
                </c:pt>
                <c:pt idx="26">
                  <c:v>Poulton</c:v>
                </c:pt>
              </c:strCache>
            </c:strRef>
          </c:cat>
          <c:val>
            <c:numRef>
              <c:f>'Overview (37)'!$G$4:$G$30</c:f>
              <c:numCache>
                <c:formatCode>0</c:formatCode>
                <c:ptCount val="27"/>
                <c:pt idx="0">
                  <c:v>83.2</c:v>
                </c:pt>
                <c:pt idx="1">
                  <c:v>83.2</c:v>
                </c:pt>
                <c:pt idx="2">
                  <c:v>83.2</c:v>
                </c:pt>
                <c:pt idx="3">
                  <c:v>83.2</c:v>
                </c:pt>
                <c:pt idx="4">
                  <c:v>83.2</c:v>
                </c:pt>
                <c:pt idx="5">
                  <c:v>83.2</c:v>
                </c:pt>
                <c:pt idx="6">
                  <c:v>83.2</c:v>
                </c:pt>
                <c:pt idx="7">
                  <c:v>83.2</c:v>
                </c:pt>
                <c:pt idx="8">
                  <c:v>83.2</c:v>
                </c:pt>
                <c:pt idx="9">
                  <c:v>83.2</c:v>
                </c:pt>
                <c:pt idx="10">
                  <c:v>83.2</c:v>
                </c:pt>
                <c:pt idx="11">
                  <c:v>83.2</c:v>
                </c:pt>
                <c:pt idx="12">
                  <c:v>83.2</c:v>
                </c:pt>
                <c:pt idx="13">
                  <c:v>83.2</c:v>
                </c:pt>
                <c:pt idx="14">
                  <c:v>83.2</c:v>
                </c:pt>
                <c:pt idx="15">
                  <c:v>83.2</c:v>
                </c:pt>
                <c:pt idx="16">
                  <c:v>83.2</c:v>
                </c:pt>
                <c:pt idx="17">
                  <c:v>83.2</c:v>
                </c:pt>
                <c:pt idx="18">
                  <c:v>83.2</c:v>
                </c:pt>
                <c:pt idx="19">
                  <c:v>83.2</c:v>
                </c:pt>
                <c:pt idx="20">
                  <c:v>83.2</c:v>
                </c:pt>
                <c:pt idx="21">
                  <c:v>83.2</c:v>
                </c:pt>
                <c:pt idx="22">
                  <c:v>83.2</c:v>
                </c:pt>
                <c:pt idx="23">
                  <c:v>83.2</c:v>
                </c:pt>
                <c:pt idx="24">
                  <c:v>83.2</c:v>
                </c:pt>
                <c:pt idx="25">
                  <c:v>83.2</c:v>
                </c:pt>
                <c:pt idx="26">
                  <c:v>83.2</c:v>
                </c:pt>
              </c:numCache>
            </c:numRef>
          </c:val>
          <c:smooth val="0"/>
          <c:extLst>
            <c:ext xmlns:c16="http://schemas.microsoft.com/office/drawing/2014/chart" uri="{C3380CC4-5D6E-409C-BE32-E72D297353CC}">
              <c16:uniqueId val="{00000001-834B-403C-A92E-22C2E3E9B4C2}"/>
            </c:ext>
          </c:extLst>
        </c:ser>
        <c:dLbls>
          <c:showLegendKey val="0"/>
          <c:showVal val="0"/>
          <c:showCatName val="0"/>
          <c:showSerName val="0"/>
          <c:showPercent val="0"/>
          <c:showBubbleSize val="0"/>
        </c:dLbls>
        <c:marker val="1"/>
        <c:smooth val="0"/>
        <c:axId val="585153392"/>
        <c:axId val="585154672"/>
      </c:lineChart>
      <c:catAx>
        <c:axId val="585153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85154672"/>
        <c:crosses val="autoZero"/>
        <c:auto val="1"/>
        <c:lblAlgn val="ctr"/>
        <c:lblOffset val="100"/>
        <c:noMultiLvlLbl val="0"/>
      </c:catAx>
      <c:valAx>
        <c:axId val="5851546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85153392"/>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'Barrow LE'!$B$2</c:f>
              <c:strCache>
                <c:ptCount val="1"/>
                <c:pt idx="0">
                  <c:v>Value</c:v>
                </c:pt>
              </c:strCache>
            </c:strRef>
          </c:tx>
          <c:spPr>
            <a:solidFill>
              <a:schemeClr val="accent6">
                <a:shade val="76000"/>
              </a:schemeClr>
            </a:solidFill>
            <a:ln>
              <a:noFill/>
            </a:ln>
            <a:effectLst/>
          </c:spPr>
          <c:invertIfNegative val="0"/>
          <c:cat>
            <c:strRef>
              <c:f>'Barrow LE'!$A$3:$A$16</c:f>
              <c:strCache>
                <c:ptCount val="14"/>
                <c:pt idx="0">
                  <c:v>Roosecote</c:v>
                </c:pt>
                <c:pt idx="1">
                  <c:v>Parkside</c:v>
                </c:pt>
                <c:pt idx="2">
                  <c:v>Walney South</c:v>
                </c:pt>
                <c:pt idx="3">
                  <c:v>Hawcoat</c:v>
                </c:pt>
                <c:pt idx="4">
                  <c:v>Dalton South</c:v>
                </c:pt>
                <c:pt idx="5">
                  <c:v>Walney North</c:v>
                </c:pt>
                <c:pt idx="6">
                  <c:v>Dalton North</c:v>
                </c:pt>
                <c:pt idx="7">
                  <c:v>Barrow-in-Furness</c:v>
                </c:pt>
                <c:pt idx="8">
                  <c:v>Newbarns</c:v>
                </c:pt>
                <c:pt idx="9">
                  <c:v>Ormsgill</c:v>
                </c:pt>
                <c:pt idx="10">
                  <c:v>Risedale</c:v>
                </c:pt>
                <c:pt idx="11">
                  <c:v>Barrow Island</c:v>
                </c:pt>
                <c:pt idx="12">
                  <c:v>Central</c:v>
                </c:pt>
                <c:pt idx="13">
                  <c:v>Hindpool</c:v>
                </c:pt>
              </c:strCache>
            </c:strRef>
          </c:cat>
          <c:val>
            <c:numRef>
              <c:f>'Barrow LE'!$B$3:$B$16</c:f>
              <c:numCache>
                <c:formatCode>0</c:formatCode>
                <c:ptCount val="14"/>
                <c:pt idx="0">
                  <c:v>82.840500000000006</c:v>
                </c:pt>
                <c:pt idx="1">
                  <c:v>80.611199999999997</c:v>
                </c:pt>
                <c:pt idx="2">
                  <c:v>80.335300000000004</c:v>
                </c:pt>
                <c:pt idx="3">
                  <c:v>79.850800000000007</c:v>
                </c:pt>
                <c:pt idx="4">
                  <c:v>79.772400000000005</c:v>
                </c:pt>
                <c:pt idx="5">
                  <c:v>79.736400000000003</c:v>
                </c:pt>
                <c:pt idx="6">
                  <c:v>78.598500000000001</c:v>
                </c:pt>
                <c:pt idx="7">
                  <c:v>77.422761503505996</c:v>
                </c:pt>
                <c:pt idx="8">
                  <c:v>76.5625</c:v>
                </c:pt>
                <c:pt idx="9">
                  <c:v>75.9666</c:v>
                </c:pt>
                <c:pt idx="10">
                  <c:v>75.626000000000005</c:v>
                </c:pt>
                <c:pt idx="11">
                  <c:v>73.195400000000006</c:v>
                </c:pt>
                <c:pt idx="12">
                  <c:v>71.772999999999996</c:v>
                </c:pt>
                <c:pt idx="13">
                  <c:v>71.186000000000007</c:v>
                </c:pt>
              </c:numCache>
            </c:numRef>
          </c:val>
          <c:extLst>
            <c:ext xmlns:c16="http://schemas.microsoft.com/office/drawing/2014/chart" uri="{C3380CC4-5D6E-409C-BE32-E72D297353CC}">
              <c16:uniqueId val="{00000000-DE2C-42ED-B82C-6E31F51053E5}"/>
            </c:ext>
          </c:extLst>
        </c:ser>
        <c:dLbls>
          <c:showLegendKey val="0"/>
          <c:showVal val="0"/>
          <c:showCatName val="0"/>
          <c:showSerName val="0"/>
          <c:showPercent val="0"/>
          <c:showBubbleSize val="0"/>
        </c:dLbls>
        <c:gapWidth val="219"/>
        <c:overlap val="-27"/>
        <c:axId val="109697423"/>
        <c:axId val="109697007"/>
      </c:barChart>
      <c:lineChart>
        <c:grouping val="standard"/>
        <c:varyColors val="0"/>
        <c:ser>
          <c:idx val="1"/>
          <c:order val="1"/>
          <c:tx>
            <c:strRef>
              <c:f>'Barrow LE'!$C$2</c:f>
              <c:strCache>
                <c:ptCount val="1"/>
                <c:pt idx="0">
                  <c:v>England average</c:v>
                </c:pt>
              </c:strCache>
            </c:strRef>
          </c:tx>
          <c:spPr>
            <a:ln w="38100" cap="rnd">
              <a:solidFill>
                <a:schemeClr val="accent1"/>
              </a:solidFill>
              <a:round/>
            </a:ln>
            <a:effectLst/>
          </c:spPr>
          <c:marker>
            <c:symbol val="none"/>
          </c:marker>
          <c:cat>
            <c:strRef>
              <c:f>'Barrow LE'!$A$3:$A$16</c:f>
              <c:strCache>
                <c:ptCount val="14"/>
                <c:pt idx="0">
                  <c:v>Roosecote</c:v>
                </c:pt>
                <c:pt idx="1">
                  <c:v>Parkside</c:v>
                </c:pt>
                <c:pt idx="2">
                  <c:v>Walney South</c:v>
                </c:pt>
                <c:pt idx="3">
                  <c:v>Hawcoat</c:v>
                </c:pt>
                <c:pt idx="4">
                  <c:v>Dalton South</c:v>
                </c:pt>
                <c:pt idx="5">
                  <c:v>Walney North</c:v>
                </c:pt>
                <c:pt idx="6">
                  <c:v>Dalton North</c:v>
                </c:pt>
                <c:pt idx="7">
                  <c:v>Barrow-in-Furness</c:v>
                </c:pt>
                <c:pt idx="8">
                  <c:v>Newbarns</c:v>
                </c:pt>
                <c:pt idx="9">
                  <c:v>Ormsgill</c:v>
                </c:pt>
                <c:pt idx="10">
                  <c:v>Risedale</c:v>
                </c:pt>
                <c:pt idx="11">
                  <c:v>Barrow Island</c:v>
                </c:pt>
                <c:pt idx="12">
                  <c:v>Central</c:v>
                </c:pt>
                <c:pt idx="13">
                  <c:v>Hindpool</c:v>
                </c:pt>
              </c:strCache>
            </c:strRef>
          </c:cat>
          <c:val>
            <c:numRef>
              <c:f>'Barrow LE'!$C$3:$C$16</c:f>
              <c:numCache>
                <c:formatCode>0</c:formatCode>
                <c:ptCount val="14"/>
                <c:pt idx="0">
                  <c:v>79.657066439999994</c:v>
                </c:pt>
                <c:pt idx="1">
                  <c:v>79.657066439999994</c:v>
                </c:pt>
                <c:pt idx="2">
                  <c:v>79.657066439999994</c:v>
                </c:pt>
                <c:pt idx="3">
                  <c:v>79.657066439999994</c:v>
                </c:pt>
                <c:pt idx="4">
                  <c:v>79.657066439999994</c:v>
                </c:pt>
                <c:pt idx="5">
                  <c:v>79.657066439999994</c:v>
                </c:pt>
                <c:pt idx="6">
                  <c:v>79.657066439999994</c:v>
                </c:pt>
                <c:pt idx="7">
                  <c:v>79.657066439999994</c:v>
                </c:pt>
                <c:pt idx="8">
                  <c:v>79.657066439999994</c:v>
                </c:pt>
                <c:pt idx="9">
                  <c:v>79.657066439999994</c:v>
                </c:pt>
                <c:pt idx="10">
                  <c:v>79.657066439999994</c:v>
                </c:pt>
                <c:pt idx="11">
                  <c:v>79.657066439999994</c:v>
                </c:pt>
                <c:pt idx="12">
                  <c:v>79.657066439999994</c:v>
                </c:pt>
                <c:pt idx="13">
                  <c:v>79.657066439999994</c:v>
                </c:pt>
              </c:numCache>
            </c:numRef>
          </c:val>
          <c:smooth val="0"/>
          <c:extLst>
            <c:ext xmlns:c16="http://schemas.microsoft.com/office/drawing/2014/chart" uri="{C3380CC4-5D6E-409C-BE32-E72D297353CC}">
              <c16:uniqueId val="{00000001-DE2C-42ED-B82C-6E31F51053E5}"/>
            </c:ext>
          </c:extLst>
        </c:ser>
        <c:dLbls>
          <c:showLegendKey val="0"/>
          <c:showVal val="0"/>
          <c:showCatName val="0"/>
          <c:showSerName val="0"/>
          <c:showPercent val="0"/>
          <c:showBubbleSize val="0"/>
        </c:dLbls>
        <c:marker val="1"/>
        <c:smooth val="0"/>
        <c:axId val="109697423"/>
        <c:axId val="109697007"/>
      </c:lineChart>
      <c:catAx>
        <c:axId val="109697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9697007"/>
        <c:crosses val="autoZero"/>
        <c:auto val="1"/>
        <c:lblAlgn val="ctr"/>
        <c:lblOffset val="100"/>
        <c:noMultiLvlLbl val="0"/>
      </c:catAx>
      <c:valAx>
        <c:axId val="1096970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0969742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'Barrow LE'!$F$2</c:f>
              <c:strCache>
                <c:ptCount val="1"/>
              </c:strCache>
            </c:strRef>
          </c:tx>
          <c:spPr>
            <a:solidFill>
              <a:schemeClr val="accent6">
                <a:shade val="76000"/>
              </a:schemeClr>
            </a:solidFill>
            <a:ln>
              <a:noFill/>
            </a:ln>
            <a:effectLst/>
          </c:spPr>
          <c:invertIfNegative val="0"/>
          <c:cat>
            <c:strRef>
              <c:f>'Barrow LE'!$E$3:$E$16</c:f>
              <c:strCache>
                <c:ptCount val="14"/>
                <c:pt idx="0">
                  <c:v>Roosecote</c:v>
                </c:pt>
                <c:pt idx="1">
                  <c:v>Walney North</c:v>
                </c:pt>
                <c:pt idx="2">
                  <c:v>Dalton North</c:v>
                </c:pt>
                <c:pt idx="3">
                  <c:v>Dalton South</c:v>
                </c:pt>
                <c:pt idx="4">
                  <c:v>Hawcoat</c:v>
                </c:pt>
                <c:pt idx="5">
                  <c:v>Ormsgill</c:v>
                </c:pt>
                <c:pt idx="6">
                  <c:v>Barrow-in-Furness</c:v>
                </c:pt>
                <c:pt idx="7">
                  <c:v>Parkside</c:v>
                </c:pt>
                <c:pt idx="8">
                  <c:v>Walney South</c:v>
                </c:pt>
                <c:pt idx="9">
                  <c:v>Newbarns</c:v>
                </c:pt>
                <c:pt idx="10">
                  <c:v>Risedale</c:v>
                </c:pt>
                <c:pt idx="11">
                  <c:v>Barrow Island</c:v>
                </c:pt>
                <c:pt idx="12">
                  <c:v>Hindpool</c:v>
                </c:pt>
                <c:pt idx="13">
                  <c:v>Central</c:v>
                </c:pt>
              </c:strCache>
            </c:strRef>
          </c:cat>
          <c:val>
            <c:numRef>
              <c:f>'Barrow LE'!$F$3:$F$16</c:f>
              <c:numCache>
                <c:formatCode>0</c:formatCode>
                <c:ptCount val="14"/>
                <c:pt idx="0">
                  <c:v>87.176400000000001</c:v>
                </c:pt>
                <c:pt idx="1">
                  <c:v>83.662300000000002</c:v>
                </c:pt>
                <c:pt idx="2">
                  <c:v>83.160600000000002</c:v>
                </c:pt>
                <c:pt idx="3">
                  <c:v>82.528099999999995</c:v>
                </c:pt>
                <c:pt idx="4">
                  <c:v>82.292299999999997</c:v>
                </c:pt>
                <c:pt idx="5">
                  <c:v>82.113600000000005</c:v>
                </c:pt>
                <c:pt idx="6">
                  <c:v>81.132634818815802</c:v>
                </c:pt>
                <c:pt idx="7">
                  <c:v>81.098699999999994</c:v>
                </c:pt>
                <c:pt idx="8">
                  <c:v>80.8185</c:v>
                </c:pt>
                <c:pt idx="9">
                  <c:v>80.733900000000006</c:v>
                </c:pt>
                <c:pt idx="10">
                  <c:v>80.345200000000006</c:v>
                </c:pt>
                <c:pt idx="11">
                  <c:v>78.158600000000007</c:v>
                </c:pt>
                <c:pt idx="12">
                  <c:v>77.646900000000002</c:v>
                </c:pt>
                <c:pt idx="13">
                  <c:v>75.145399999999995</c:v>
                </c:pt>
              </c:numCache>
            </c:numRef>
          </c:val>
          <c:extLst>
            <c:ext xmlns:c16="http://schemas.microsoft.com/office/drawing/2014/chart" uri="{C3380CC4-5D6E-409C-BE32-E72D297353CC}">
              <c16:uniqueId val="{00000000-0CAA-48F0-951D-142FBBCC33A9}"/>
            </c:ext>
          </c:extLst>
        </c:ser>
        <c:dLbls>
          <c:showLegendKey val="0"/>
          <c:showVal val="0"/>
          <c:showCatName val="0"/>
          <c:showSerName val="0"/>
          <c:showPercent val="0"/>
          <c:showBubbleSize val="0"/>
        </c:dLbls>
        <c:gapWidth val="219"/>
        <c:overlap val="-27"/>
        <c:axId val="188385887"/>
        <c:axId val="188392543"/>
      </c:barChart>
      <c:lineChart>
        <c:grouping val="standard"/>
        <c:varyColors val="0"/>
        <c:ser>
          <c:idx val="1"/>
          <c:order val="1"/>
          <c:tx>
            <c:strRef>
              <c:f>'Barrow LE'!$G$2</c:f>
              <c:strCache>
                <c:ptCount val="1"/>
                <c:pt idx="0">
                  <c:v>England average</c:v>
                </c:pt>
              </c:strCache>
            </c:strRef>
          </c:tx>
          <c:spPr>
            <a:ln w="38100" cap="rnd">
              <a:solidFill>
                <a:schemeClr val="accent1"/>
              </a:solidFill>
              <a:round/>
            </a:ln>
            <a:effectLst/>
          </c:spPr>
          <c:marker>
            <c:symbol val="none"/>
          </c:marker>
          <c:cat>
            <c:strRef>
              <c:f>'Barrow LE'!$E$3:$E$16</c:f>
              <c:strCache>
                <c:ptCount val="14"/>
                <c:pt idx="0">
                  <c:v>Roosecote</c:v>
                </c:pt>
                <c:pt idx="1">
                  <c:v>Walney North</c:v>
                </c:pt>
                <c:pt idx="2">
                  <c:v>Dalton North</c:v>
                </c:pt>
                <c:pt idx="3">
                  <c:v>Dalton South</c:v>
                </c:pt>
                <c:pt idx="4">
                  <c:v>Hawcoat</c:v>
                </c:pt>
                <c:pt idx="5">
                  <c:v>Ormsgill</c:v>
                </c:pt>
                <c:pt idx="6">
                  <c:v>Barrow-in-Furness</c:v>
                </c:pt>
                <c:pt idx="7">
                  <c:v>Parkside</c:v>
                </c:pt>
                <c:pt idx="8">
                  <c:v>Walney South</c:v>
                </c:pt>
                <c:pt idx="9">
                  <c:v>Newbarns</c:v>
                </c:pt>
                <c:pt idx="10">
                  <c:v>Risedale</c:v>
                </c:pt>
                <c:pt idx="11">
                  <c:v>Barrow Island</c:v>
                </c:pt>
                <c:pt idx="12">
                  <c:v>Hindpool</c:v>
                </c:pt>
                <c:pt idx="13">
                  <c:v>Central</c:v>
                </c:pt>
              </c:strCache>
            </c:strRef>
          </c:cat>
          <c:val>
            <c:numRef>
              <c:f>'Barrow LE'!$G$3:$G$16</c:f>
              <c:numCache>
                <c:formatCode>0</c:formatCode>
                <c:ptCount val="14"/>
                <c:pt idx="0">
                  <c:v>83.249040210000004</c:v>
                </c:pt>
                <c:pt idx="1">
                  <c:v>83.249040210000004</c:v>
                </c:pt>
                <c:pt idx="2">
                  <c:v>83.249040210000004</c:v>
                </c:pt>
                <c:pt idx="3">
                  <c:v>83.249040210000004</c:v>
                </c:pt>
                <c:pt idx="4">
                  <c:v>83.249040210000004</c:v>
                </c:pt>
                <c:pt idx="5">
                  <c:v>83.249040210000004</c:v>
                </c:pt>
                <c:pt idx="6">
                  <c:v>83.249040210000004</c:v>
                </c:pt>
                <c:pt idx="7">
                  <c:v>83.249040210000004</c:v>
                </c:pt>
                <c:pt idx="8">
                  <c:v>83.249040210000004</c:v>
                </c:pt>
                <c:pt idx="9">
                  <c:v>83.249040210000004</c:v>
                </c:pt>
                <c:pt idx="10">
                  <c:v>83.249040210000004</c:v>
                </c:pt>
                <c:pt idx="11">
                  <c:v>83.249040210000004</c:v>
                </c:pt>
                <c:pt idx="12">
                  <c:v>83.249040210000004</c:v>
                </c:pt>
                <c:pt idx="13">
                  <c:v>83.249040210000004</c:v>
                </c:pt>
              </c:numCache>
            </c:numRef>
          </c:val>
          <c:smooth val="0"/>
          <c:extLst>
            <c:ext xmlns:c16="http://schemas.microsoft.com/office/drawing/2014/chart" uri="{C3380CC4-5D6E-409C-BE32-E72D297353CC}">
              <c16:uniqueId val="{00000001-0CAA-48F0-951D-142FBBCC33A9}"/>
            </c:ext>
          </c:extLst>
        </c:ser>
        <c:dLbls>
          <c:showLegendKey val="0"/>
          <c:showVal val="0"/>
          <c:showCatName val="0"/>
          <c:showSerName val="0"/>
          <c:showPercent val="0"/>
          <c:showBubbleSize val="0"/>
        </c:dLbls>
        <c:marker val="1"/>
        <c:smooth val="0"/>
        <c:axId val="188385887"/>
        <c:axId val="188392543"/>
      </c:lineChart>
      <c:catAx>
        <c:axId val="1883858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8392543"/>
        <c:crosses val="autoZero"/>
        <c:auto val="1"/>
        <c:lblAlgn val="ctr"/>
        <c:lblOffset val="100"/>
        <c:noMultiLvlLbl val="0"/>
      </c:catAx>
      <c:valAx>
        <c:axId val="18839254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838588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Male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'South Lake'!$B$1</c:f>
              <c:strCache>
                <c:ptCount val="1"/>
                <c:pt idx="0">
                  <c:v>Value</c:v>
                </c:pt>
              </c:strCache>
            </c:strRef>
          </c:tx>
          <c:spPr>
            <a:solidFill>
              <a:schemeClr val="accent6">
                <a:shade val="76000"/>
              </a:schemeClr>
            </a:solidFill>
            <a:ln>
              <a:noFill/>
            </a:ln>
            <a:effectLst/>
          </c:spPr>
          <c:invertIfNegative val="0"/>
          <c:cat>
            <c:strRef>
              <c:f>'South Lake'!$A$2:$A$20</c:f>
              <c:strCache>
                <c:ptCount val="19"/>
                <c:pt idx="0">
                  <c:v>Broughton &amp; Coniston</c:v>
                </c:pt>
                <c:pt idx="1">
                  <c:v>Bowness &amp; Levens</c:v>
                </c:pt>
                <c:pt idx="2">
                  <c:v>Ambleside &amp; Grasmere</c:v>
                </c:pt>
                <c:pt idx="3">
                  <c:v>Kendal Rural</c:v>
                </c:pt>
                <c:pt idx="4">
                  <c:v>Windermere</c:v>
                </c:pt>
                <c:pt idx="5">
                  <c:v>Burton &amp; Crooklands</c:v>
                </c:pt>
                <c:pt idx="6">
                  <c:v>Sedbergh &amp; Kirkby Lonsdale</c:v>
                </c:pt>
                <c:pt idx="7">
                  <c:v>Kendal West</c:v>
                </c:pt>
                <c:pt idx="8">
                  <c:v>Ulverston West</c:v>
                </c:pt>
                <c:pt idx="9">
                  <c:v>Cartmel</c:v>
                </c:pt>
                <c:pt idx="10">
                  <c:v>South Lakeland</c:v>
                </c:pt>
                <c:pt idx="11">
                  <c:v>Kendal South &amp; Natland</c:v>
                </c:pt>
                <c:pt idx="12">
                  <c:v>Arnside &amp; Milnthorpe</c:v>
                </c:pt>
                <c:pt idx="13">
                  <c:v>Furness Peninsula</c:v>
                </c:pt>
                <c:pt idx="14">
                  <c:v>Kendal East</c:v>
                </c:pt>
                <c:pt idx="15">
                  <c:v>Grange</c:v>
                </c:pt>
                <c:pt idx="16">
                  <c:v>Kendal North</c:v>
                </c:pt>
                <c:pt idx="17">
                  <c:v>Ulverston East</c:v>
                </c:pt>
                <c:pt idx="18">
                  <c:v>Kendal Town</c:v>
                </c:pt>
              </c:strCache>
            </c:strRef>
          </c:cat>
          <c:val>
            <c:numRef>
              <c:f>'South Lake'!$B$2:$B$20</c:f>
              <c:numCache>
                <c:formatCode>0</c:formatCode>
                <c:ptCount val="19"/>
                <c:pt idx="0">
                  <c:v>84.773600000000002</c:v>
                </c:pt>
                <c:pt idx="1">
                  <c:v>83.578100000000006</c:v>
                </c:pt>
                <c:pt idx="2">
                  <c:v>83.3215</c:v>
                </c:pt>
                <c:pt idx="3">
                  <c:v>83.285499999999999</c:v>
                </c:pt>
                <c:pt idx="4">
                  <c:v>83.015900000000002</c:v>
                </c:pt>
                <c:pt idx="5">
                  <c:v>82.648499999999999</c:v>
                </c:pt>
                <c:pt idx="6">
                  <c:v>82.386899999999997</c:v>
                </c:pt>
                <c:pt idx="7">
                  <c:v>82.141400000000004</c:v>
                </c:pt>
                <c:pt idx="8">
                  <c:v>82.014700000000005</c:v>
                </c:pt>
                <c:pt idx="9">
                  <c:v>81.872699999999995</c:v>
                </c:pt>
                <c:pt idx="10">
                  <c:v>81.745246084527096</c:v>
                </c:pt>
                <c:pt idx="11">
                  <c:v>81.016000000000005</c:v>
                </c:pt>
                <c:pt idx="12">
                  <c:v>80.875100000000003</c:v>
                </c:pt>
                <c:pt idx="13">
                  <c:v>80.866600000000005</c:v>
                </c:pt>
                <c:pt idx="14">
                  <c:v>80.635400000000004</c:v>
                </c:pt>
                <c:pt idx="15">
                  <c:v>80.604900000000001</c:v>
                </c:pt>
                <c:pt idx="16">
                  <c:v>80.286199999999994</c:v>
                </c:pt>
                <c:pt idx="17">
                  <c:v>79.870199999999997</c:v>
                </c:pt>
                <c:pt idx="18">
                  <c:v>79.3459</c:v>
                </c:pt>
              </c:numCache>
            </c:numRef>
          </c:val>
          <c:extLst>
            <c:ext xmlns:c16="http://schemas.microsoft.com/office/drawing/2014/chart" uri="{C3380CC4-5D6E-409C-BE32-E72D297353CC}">
              <c16:uniqueId val="{00000000-94D7-4179-B1DD-E6A95D0DC1AB}"/>
            </c:ext>
          </c:extLst>
        </c:ser>
        <c:dLbls>
          <c:showLegendKey val="0"/>
          <c:showVal val="0"/>
          <c:showCatName val="0"/>
          <c:showSerName val="0"/>
          <c:showPercent val="0"/>
          <c:showBubbleSize val="0"/>
        </c:dLbls>
        <c:gapWidth val="219"/>
        <c:overlap val="-27"/>
        <c:axId val="2135882271"/>
        <c:axId val="2135883103"/>
      </c:barChart>
      <c:lineChart>
        <c:grouping val="standard"/>
        <c:varyColors val="0"/>
        <c:ser>
          <c:idx val="1"/>
          <c:order val="1"/>
          <c:tx>
            <c:strRef>
              <c:f>'South Lake'!$C$1</c:f>
              <c:strCache>
                <c:ptCount val="1"/>
                <c:pt idx="0">
                  <c:v>England</c:v>
                </c:pt>
              </c:strCache>
            </c:strRef>
          </c:tx>
          <c:spPr>
            <a:ln w="38100" cap="rnd">
              <a:solidFill>
                <a:schemeClr val="accent1"/>
              </a:solidFill>
              <a:round/>
            </a:ln>
            <a:effectLst/>
          </c:spPr>
          <c:marker>
            <c:symbol val="none"/>
          </c:marker>
          <c:cat>
            <c:strRef>
              <c:f>'South Lake'!$A$2:$A$20</c:f>
              <c:strCache>
                <c:ptCount val="19"/>
                <c:pt idx="0">
                  <c:v>Broughton &amp; Coniston</c:v>
                </c:pt>
                <c:pt idx="1">
                  <c:v>Bowness &amp; Levens</c:v>
                </c:pt>
                <c:pt idx="2">
                  <c:v>Ambleside &amp; Grasmere</c:v>
                </c:pt>
                <c:pt idx="3">
                  <c:v>Kendal Rural</c:v>
                </c:pt>
                <c:pt idx="4">
                  <c:v>Windermere</c:v>
                </c:pt>
                <c:pt idx="5">
                  <c:v>Burton &amp; Crooklands</c:v>
                </c:pt>
                <c:pt idx="6">
                  <c:v>Sedbergh &amp; Kirkby Lonsdale</c:v>
                </c:pt>
                <c:pt idx="7">
                  <c:v>Kendal West</c:v>
                </c:pt>
                <c:pt idx="8">
                  <c:v>Ulverston West</c:v>
                </c:pt>
                <c:pt idx="9">
                  <c:v>Cartmel</c:v>
                </c:pt>
                <c:pt idx="10">
                  <c:v>South Lakeland</c:v>
                </c:pt>
                <c:pt idx="11">
                  <c:v>Kendal South &amp; Natland</c:v>
                </c:pt>
                <c:pt idx="12">
                  <c:v>Arnside &amp; Milnthorpe</c:v>
                </c:pt>
                <c:pt idx="13">
                  <c:v>Furness Peninsula</c:v>
                </c:pt>
                <c:pt idx="14">
                  <c:v>Kendal East</c:v>
                </c:pt>
                <c:pt idx="15">
                  <c:v>Grange</c:v>
                </c:pt>
                <c:pt idx="16">
                  <c:v>Kendal North</c:v>
                </c:pt>
                <c:pt idx="17">
                  <c:v>Ulverston East</c:v>
                </c:pt>
                <c:pt idx="18">
                  <c:v>Kendal Town</c:v>
                </c:pt>
              </c:strCache>
            </c:strRef>
          </c:cat>
          <c:val>
            <c:numRef>
              <c:f>'South Lake'!$C$2:$C$20</c:f>
              <c:numCache>
                <c:formatCode>0</c:formatCode>
                <c:ptCount val="19"/>
                <c:pt idx="0">
                  <c:v>79.657066439999994</c:v>
                </c:pt>
                <c:pt idx="1">
                  <c:v>79.657066439999994</c:v>
                </c:pt>
                <c:pt idx="2">
                  <c:v>79.657066439999994</c:v>
                </c:pt>
                <c:pt idx="3">
                  <c:v>79.657066439999994</c:v>
                </c:pt>
                <c:pt idx="4">
                  <c:v>79.657066439999994</c:v>
                </c:pt>
                <c:pt idx="5">
                  <c:v>79.657066439999994</c:v>
                </c:pt>
                <c:pt idx="6">
                  <c:v>79.657066439999994</c:v>
                </c:pt>
                <c:pt idx="7">
                  <c:v>79.657066439999994</c:v>
                </c:pt>
                <c:pt idx="8">
                  <c:v>79.657066439999994</c:v>
                </c:pt>
                <c:pt idx="9">
                  <c:v>79.657066439999994</c:v>
                </c:pt>
                <c:pt idx="10">
                  <c:v>79.657066439999994</c:v>
                </c:pt>
                <c:pt idx="11">
                  <c:v>79.657066439999994</c:v>
                </c:pt>
                <c:pt idx="12">
                  <c:v>79.657066439999994</c:v>
                </c:pt>
                <c:pt idx="13">
                  <c:v>79.657066439999994</c:v>
                </c:pt>
                <c:pt idx="14">
                  <c:v>79.657066439999994</c:v>
                </c:pt>
                <c:pt idx="15">
                  <c:v>79.657066439999994</c:v>
                </c:pt>
                <c:pt idx="16">
                  <c:v>79.657066439999994</c:v>
                </c:pt>
                <c:pt idx="17">
                  <c:v>79.657066439999994</c:v>
                </c:pt>
                <c:pt idx="18">
                  <c:v>79.657066439999994</c:v>
                </c:pt>
              </c:numCache>
            </c:numRef>
          </c:val>
          <c:smooth val="0"/>
          <c:extLst>
            <c:ext xmlns:c16="http://schemas.microsoft.com/office/drawing/2014/chart" uri="{C3380CC4-5D6E-409C-BE32-E72D297353CC}">
              <c16:uniqueId val="{00000001-94D7-4179-B1DD-E6A95D0DC1AB}"/>
            </c:ext>
          </c:extLst>
        </c:ser>
        <c:dLbls>
          <c:showLegendKey val="0"/>
          <c:showVal val="0"/>
          <c:showCatName val="0"/>
          <c:showSerName val="0"/>
          <c:showPercent val="0"/>
          <c:showBubbleSize val="0"/>
        </c:dLbls>
        <c:marker val="1"/>
        <c:smooth val="0"/>
        <c:axId val="2135882271"/>
        <c:axId val="2135883103"/>
      </c:lineChart>
      <c:catAx>
        <c:axId val="2135882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135883103"/>
        <c:crosses val="autoZero"/>
        <c:auto val="1"/>
        <c:lblAlgn val="ctr"/>
        <c:lblOffset val="100"/>
        <c:noMultiLvlLbl val="0"/>
      </c:catAx>
      <c:valAx>
        <c:axId val="21358831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13588227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colors10.xml><?xml version="1.0" encoding="utf-8"?>
<cs:colorStyle xmlns:cs="http://schemas.microsoft.com/office/drawing/2012/chartStyle" xmlns:a="http://schemas.openxmlformats.org/drawingml/2006/main" meth="withinLinear" id="19">
  <a:schemeClr val="accent6"/>
</cs:colorStyle>
</file>

<file path=ppt/charts/colors11.xml><?xml version="1.0" encoding="utf-8"?>
<cs:colorStyle xmlns:cs="http://schemas.microsoft.com/office/drawing/2012/chartStyle" xmlns:a="http://schemas.openxmlformats.org/drawingml/2006/main" meth="withinLinear" id="19">
  <a:schemeClr val="accent6"/>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withinLinear" id="19">
  <a:schemeClr val="accent6"/>
</cs:colorStyle>
</file>

<file path=ppt/charts/colors15.xml><?xml version="1.0" encoding="utf-8"?>
<cs:colorStyle xmlns:cs="http://schemas.microsoft.com/office/drawing/2012/chartStyle" xmlns:a="http://schemas.openxmlformats.org/drawingml/2006/main" meth="withinLinear" id="19">
  <a:schemeClr val="accent6"/>
</cs:colorStyle>
</file>

<file path=ppt/charts/colors16.xml><?xml version="1.0" encoding="utf-8"?>
<cs:colorStyle xmlns:cs="http://schemas.microsoft.com/office/drawing/2012/chartStyle" xmlns:a="http://schemas.openxmlformats.org/drawingml/2006/main" meth="withinLinear" id="19">
  <a:schemeClr val="accent6"/>
</cs:colorStyle>
</file>

<file path=ppt/charts/colors17.xml><?xml version="1.0" encoding="utf-8"?>
<cs:colorStyle xmlns:cs="http://schemas.microsoft.com/office/drawing/2012/chartStyle" xmlns:a="http://schemas.openxmlformats.org/drawingml/2006/main" meth="withinLinear" id="19">
  <a:schemeClr val="accent6"/>
</cs:colorStyle>
</file>

<file path=ppt/charts/colors18.xml><?xml version="1.0" encoding="utf-8"?>
<cs:colorStyle xmlns:cs="http://schemas.microsoft.com/office/drawing/2012/chartStyle" xmlns:a="http://schemas.openxmlformats.org/drawingml/2006/main" meth="withinLinear" id="19">
  <a:schemeClr val="accent6"/>
</cs:colorStyle>
</file>

<file path=ppt/charts/colors19.xml><?xml version="1.0" encoding="utf-8"?>
<cs:colorStyle xmlns:cs="http://schemas.microsoft.com/office/drawing/2012/chartStyle" xmlns:a="http://schemas.openxmlformats.org/drawingml/2006/main" meth="withinLinear" id="19">
  <a:schemeClr val="accent6"/>
</cs:colorStyle>
</file>

<file path=ppt/charts/colors2.xml><?xml version="1.0" encoding="utf-8"?>
<cs:colorStyle xmlns:cs="http://schemas.microsoft.com/office/drawing/2012/chartStyle" xmlns:a="http://schemas.openxmlformats.org/drawingml/2006/main" meth="withinLinear" id="19">
  <a:schemeClr val="accent6"/>
</cs:colorStyle>
</file>

<file path=ppt/charts/colors20.xml><?xml version="1.0" encoding="utf-8"?>
<cs:colorStyle xmlns:cs="http://schemas.microsoft.com/office/drawing/2012/chartStyle" xmlns:a="http://schemas.openxmlformats.org/drawingml/2006/main" meth="withinLinear" id="19">
  <a:schemeClr val="accent6"/>
</cs:colorStyle>
</file>

<file path=ppt/charts/colors21.xml><?xml version="1.0" encoding="utf-8"?>
<cs:colorStyle xmlns:cs="http://schemas.microsoft.com/office/drawing/2012/chartStyle" xmlns:a="http://schemas.openxmlformats.org/drawingml/2006/main" meth="withinLinear" id="19">
  <a:schemeClr val="accent6"/>
</cs:colorStyle>
</file>

<file path=ppt/charts/colors22.xml><?xml version="1.0" encoding="utf-8"?>
<cs:colorStyle xmlns:cs="http://schemas.microsoft.com/office/drawing/2012/chartStyle" xmlns:a="http://schemas.openxmlformats.org/drawingml/2006/main" meth="withinLinear" id="19">
  <a:schemeClr val="accent6"/>
</cs:colorStyle>
</file>

<file path=ppt/charts/colors23.xml><?xml version="1.0" encoding="utf-8"?>
<cs:colorStyle xmlns:cs="http://schemas.microsoft.com/office/drawing/2012/chartStyle" xmlns:a="http://schemas.openxmlformats.org/drawingml/2006/main" meth="withinLinear" id="19">
  <a:schemeClr val="accent6"/>
</cs:colorStyle>
</file>

<file path=ppt/charts/colors24.xml><?xml version="1.0" encoding="utf-8"?>
<cs:colorStyle xmlns:cs="http://schemas.microsoft.com/office/drawing/2012/chartStyle" xmlns:a="http://schemas.openxmlformats.org/drawingml/2006/main" meth="withinLinear" id="19">
  <a:schemeClr val="accent6"/>
</cs:colorStyle>
</file>

<file path=ppt/charts/colors25.xml><?xml version="1.0" encoding="utf-8"?>
<cs:colorStyle xmlns:cs="http://schemas.microsoft.com/office/drawing/2012/chartStyle" xmlns:a="http://schemas.openxmlformats.org/drawingml/2006/main" meth="withinLinear" id="19">
  <a:schemeClr val="accent6"/>
</cs:colorStyle>
</file>

<file path=ppt/charts/colors26.xml><?xml version="1.0" encoding="utf-8"?>
<cs:colorStyle xmlns:cs="http://schemas.microsoft.com/office/drawing/2012/chartStyle" xmlns:a="http://schemas.openxmlformats.org/drawingml/2006/main" meth="withinLinear" id="19">
  <a:schemeClr val="accent6"/>
</cs:colorStyle>
</file>

<file path=ppt/charts/colors27.xml><?xml version="1.0" encoding="utf-8"?>
<cs:colorStyle xmlns:cs="http://schemas.microsoft.com/office/drawing/2012/chartStyle" xmlns:a="http://schemas.openxmlformats.org/drawingml/2006/main" meth="withinLinear" id="19">
  <a:schemeClr val="accent6"/>
</cs:colorStyle>
</file>

<file path=ppt/charts/colors28.xml><?xml version="1.0" encoding="utf-8"?>
<cs:colorStyle xmlns:cs="http://schemas.microsoft.com/office/drawing/2012/chartStyle" xmlns:a="http://schemas.openxmlformats.org/drawingml/2006/main" meth="withinLinear" id="19">
  <a:schemeClr val="accent6"/>
</cs:colorStyle>
</file>

<file path=ppt/charts/colors29.xml><?xml version="1.0" encoding="utf-8"?>
<cs:colorStyle xmlns:cs="http://schemas.microsoft.com/office/drawing/2012/chartStyle" xmlns:a="http://schemas.openxmlformats.org/drawingml/2006/main" meth="withinLinear" id="19">
  <a:schemeClr val="accent6"/>
</cs:colorStyle>
</file>

<file path=ppt/charts/colors3.xml><?xml version="1.0" encoding="utf-8"?>
<cs:colorStyle xmlns:cs="http://schemas.microsoft.com/office/drawing/2012/chartStyle" xmlns:a="http://schemas.openxmlformats.org/drawingml/2006/main" meth="withinLinear" id="19">
  <a:schemeClr val="accent6"/>
</cs:colorStyle>
</file>

<file path=ppt/charts/colors30.xml><?xml version="1.0" encoding="utf-8"?>
<cs:colorStyle xmlns:cs="http://schemas.microsoft.com/office/drawing/2012/chartStyle" xmlns:a="http://schemas.openxmlformats.org/drawingml/2006/main" meth="withinLinear" id="19">
  <a:schemeClr val="accent6"/>
</cs:colorStyle>
</file>

<file path=ppt/charts/colors31.xml><?xml version="1.0" encoding="utf-8"?>
<cs:colorStyle xmlns:cs="http://schemas.microsoft.com/office/drawing/2012/chartStyle" xmlns:a="http://schemas.openxmlformats.org/drawingml/2006/main" meth="withinLinear" id="19">
  <a:schemeClr val="accent6"/>
</cs:colorStyle>
</file>

<file path=ppt/charts/colors32.xml><?xml version="1.0" encoding="utf-8"?>
<cs:colorStyle xmlns:cs="http://schemas.microsoft.com/office/drawing/2012/chartStyle" xmlns:a="http://schemas.openxmlformats.org/drawingml/2006/main" meth="withinLinear" id="19">
  <a:schemeClr val="accent6"/>
</cs:colorStyle>
</file>

<file path=ppt/charts/colors33.xml><?xml version="1.0" encoding="utf-8"?>
<cs:colorStyle xmlns:cs="http://schemas.microsoft.com/office/drawing/2012/chartStyle" xmlns:a="http://schemas.openxmlformats.org/drawingml/2006/main" meth="withinLinear" id="19">
  <a:schemeClr val="accent6"/>
</cs:colorStyle>
</file>

<file path=ppt/charts/colors34.xml><?xml version="1.0" encoding="utf-8"?>
<cs:colorStyle xmlns:cs="http://schemas.microsoft.com/office/drawing/2012/chartStyle" xmlns:a="http://schemas.openxmlformats.org/drawingml/2006/main" meth="withinLinear" id="19">
  <a:schemeClr val="accent6"/>
</cs:colorStyle>
</file>

<file path=ppt/charts/colors35.xml><?xml version="1.0" encoding="utf-8"?>
<cs:colorStyle xmlns:cs="http://schemas.microsoft.com/office/drawing/2012/chartStyle" xmlns:a="http://schemas.openxmlformats.org/drawingml/2006/main" meth="withinLinear" id="19">
  <a:schemeClr val="accent6"/>
</cs:colorStyle>
</file>

<file path=ppt/charts/colors36.xml><?xml version="1.0" encoding="utf-8"?>
<cs:colorStyle xmlns:cs="http://schemas.microsoft.com/office/drawing/2012/chartStyle" xmlns:a="http://schemas.openxmlformats.org/drawingml/2006/main" meth="withinLinear" id="19">
  <a:schemeClr val="accent6"/>
</cs:colorStyle>
</file>

<file path=ppt/charts/colors37.xml><?xml version="1.0" encoding="utf-8"?>
<cs:colorStyle xmlns:cs="http://schemas.microsoft.com/office/drawing/2012/chartStyle" xmlns:a="http://schemas.openxmlformats.org/drawingml/2006/main" meth="withinLinear" id="19">
  <a:schemeClr val="accent6"/>
</cs:colorStyle>
</file>

<file path=ppt/charts/colors38.xml><?xml version="1.0" encoding="utf-8"?>
<cs:colorStyle xmlns:cs="http://schemas.microsoft.com/office/drawing/2012/chartStyle" xmlns:a="http://schemas.openxmlformats.org/drawingml/2006/main" meth="withinLinear" id="19">
  <a:schemeClr val="accent6"/>
</cs:colorStyle>
</file>

<file path=ppt/charts/colors39.xml><?xml version="1.0" encoding="utf-8"?>
<cs:colorStyle xmlns:cs="http://schemas.microsoft.com/office/drawing/2012/chartStyle" xmlns:a="http://schemas.openxmlformats.org/drawingml/2006/main" meth="withinLinear" id="19">
  <a:schemeClr val="accent6"/>
</cs:colorStyle>
</file>

<file path=ppt/charts/colors4.xml><?xml version="1.0" encoding="utf-8"?>
<cs:colorStyle xmlns:cs="http://schemas.microsoft.com/office/drawing/2012/chartStyle" xmlns:a="http://schemas.openxmlformats.org/drawingml/2006/main" meth="withinLinear" id="19">
  <a:schemeClr val="accent6"/>
</cs:colorStyle>
</file>

<file path=ppt/charts/colors40.xml><?xml version="1.0" encoding="utf-8"?>
<cs:colorStyle xmlns:cs="http://schemas.microsoft.com/office/drawing/2012/chartStyle" xmlns:a="http://schemas.openxmlformats.org/drawingml/2006/main" meth="withinLinear" id="19">
  <a:schemeClr val="accent6"/>
</cs:colorStyle>
</file>

<file path=ppt/charts/colors41.xml><?xml version="1.0" encoding="utf-8"?>
<cs:colorStyle xmlns:cs="http://schemas.microsoft.com/office/drawing/2012/chartStyle" xmlns:a="http://schemas.openxmlformats.org/drawingml/2006/main" meth="withinLinear" id="19">
  <a:schemeClr val="accent6"/>
</cs:colorStyle>
</file>

<file path=ppt/charts/colors42.xml><?xml version="1.0" encoding="utf-8"?>
<cs:colorStyle xmlns:cs="http://schemas.microsoft.com/office/drawing/2012/chartStyle" xmlns:a="http://schemas.openxmlformats.org/drawingml/2006/main" meth="withinLinear" id="19">
  <a:schemeClr val="accent6"/>
</cs:colorStyle>
</file>

<file path=ppt/charts/colors43.xml><?xml version="1.0" encoding="utf-8"?>
<cs:colorStyle xmlns:cs="http://schemas.microsoft.com/office/drawing/2012/chartStyle" xmlns:a="http://schemas.openxmlformats.org/drawingml/2006/main" meth="withinLinear" id="19">
  <a:schemeClr val="accent6"/>
</cs:colorStyle>
</file>

<file path=ppt/charts/colors44.xml><?xml version="1.0" encoding="utf-8"?>
<cs:colorStyle xmlns:cs="http://schemas.microsoft.com/office/drawing/2012/chartStyle" xmlns:a="http://schemas.openxmlformats.org/drawingml/2006/main" meth="withinLinear" id="19">
  <a:schemeClr val="accent6"/>
</cs:colorStyle>
</file>

<file path=ppt/charts/colors45.xml><?xml version="1.0" encoding="utf-8"?>
<cs:colorStyle xmlns:cs="http://schemas.microsoft.com/office/drawing/2012/chartStyle" xmlns:a="http://schemas.openxmlformats.org/drawingml/2006/main" meth="withinLinear" id="19">
  <a:schemeClr val="accent6"/>
</cs:colorStyle>
</file>

<file path=ppt/charts/colors46.xml><?xml version="1.0" encoding="utf-8"?>
<cs:colorStyle xmlns:cs="http://schemas.microsoft.com/office/drawing/2012/chartStyle" xmlns:a="http://schemas.openxmlformats.org/drawingml/2006/main" meth="withinLinear" id="19">
  <a:schemeClr val="accent6"/>
</cs:colorStyle>
</file>

<file path=ppt/charts/colors47.xml><?xml version="1.0" encoding="utf-8"?>
<cs:colorStyle xmlns:cs="http://schemas.microsoft.com/office/drawing/2012/chartStyle" xmlns:a="http://schemas.openxmlformats.org/drawingml/2006/main" meth="withinLinear" id="19">
  <a:schemeClr val="accent6"/>
</cs:colorStyle>
</file>

<file path=ppt/charts/colors48.xml><?xml version="1.0" encoding="utf-8"?>
<cs:colorStyle xmlns:cs="http://schemas.microsoft.com/office/drawing/2012/chartStyle" xmlns:a="http://schemas.openxmlformats.org/drawingml/2006/main" meth="withinLinear" id="19">
  <a:schemeClr val="accent6"/>
</cs:colorStyle>
</file>

<file path=ppt/charts/colors49.xml><?xml version="1.0" encoding="utf-8"?>
<cs:colorStyle xmlns:cs="http://schemas.microsoft.com/office/drawing/2012/chartStyle" xmlns:a="http://schemas.openxmlformats.org/drawingml/2006/main" meth="withinLinear" id="19">
  <a:schemeClr val="accent6"/>
</cs:colorStyle>
</file>

<file path=ppt/charts/colors5.xml><?xml version="1.0" encoding="utf-8"?>
<cs:colorStyle xmlns:cs="http://schemas.microsoft.com/office/drawing/2012/chartStyle" xmlns:a="http://schemas.openxmlformats.org/drawingml/2006/main" meth="withinLinear" id="19">
  <a:schemeClr val="accent6"/>
</cs:colorStyle>
</file>

<file path=ppt/charts/colors50.xml><?xml version="1.0" encoding="utf-8"?>
<cs:colorStyle xmlns:cs="http://schemas.microsoft.com/office/drawing/2012/chartStyle" xmlns:a="http://schemas.openxmlformats.org/drawingml/2006/main" meth="withinLinear" id="19">
  <a:schemeClr val="accent6"/>
</cs:colorStyle>
</file>

<file path=ppt/charts/colors51.xml><?xml version="1.0" encoding="utf-8"?>
<cs:colorStyle xmlns:cs="http://schemas.microsoft.com/office/drawing/2012/chartStyle" xmlns:a="http://schemas.openxmlformats.org/drawingml/2006/main" meth="withinLinear" id="19">
  <a:schemeClr val="accent6"/>
</cs:colorStyle>
</file>

<file path=ppt/charts/colors52.xml><?xml version="1.0" encoding="utf-8"?>
<cs:colorStyle xmlns:cs="http://schemas.microsoft.com/office/drawing/2012/chartStyle" xmlns:a="http://schemas.openxmlformats.org/drawingml/2006/main" meth="withinLinear" id="19">
  <a:schemeClr val="accent6"/>
</cs:colorStyle>
</file>

<file path=ppt/charts/colors53.xml><?xml version="1.0" encoding="utf-8"?>
<cs:colorStyle xmlns:cs="http://schemas.microsoft.com/office/drawing/2012/chartStyle" xmlns:a="http://schemas.openxmlformats.org/drawingml/2006/main" meth="withinLinear" id="19">
  <a:schemeClr val="accent6"/>
</cs:colorStyle>
</file>

<file path=ppt/charts/colors54.xml><?xml version="1.0" encoding="utf-8"?>
<cs:colorStyle xmlns:cs="http://schemas.microsoft.com/office/drawing/2012/chartStyle" xmlns:a="http://schemas.openxmlformats.org/drawingml/2006/main" meth="withinLinear" id="19">
  <a:schemeClr val="accent6"/>
</cs:colorStyle>
</file>

<file path=ppt/charts/colors6.xml><?xml version="1.0" encoding="utf-8"?>
<cs:colorStyle xmlns:cs="http://schemas.microsoft.com/office/drawing/2012/chartStyle" xmlns:a="http://schemas.openxmlformats.org/drawingml/2006/main" meth="withinLinear" id="19">
  <a:schemeClr val="accent6"/>
</cs:colorStyle>
</file>

<file path=ppt/charts/colors7.xml><?xml version="1.0" encoding="utf-8"?>
<cs:colorStyle xmlns:cs="http://schemas.microsoft.com/office/drawing/2012/chartStyle" xmlns:a="http://schemas.openxmlformats.org/drawingml/2006/main" meth="withinLinear" id="19">
  <a:schemeClr val="accent6"/>
</cs:colorStyle>
</file>

<file path=ppt/charts/colors8.xml><?xml version="1.0" encoding="utf-8"?>
<cs:colorStyle xmlns:cs="http://schemas.microsoft.com/office/drawing/2012/chartStyle" xmlns:a="http://schemas.openxmlformats.org/drawingml/2006/main" meth="withinLinear" id="19">
  <a:schemeClr val="accent6"/>
</cs:colorStyle>
</file>

<file path=ppt/charts/colors9.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0.07933</cdr:x>
      <cdr:y>0.31573</cdr:y>
    </cdr:from>
    <cdr:to>
      <cdr:x>0.19118</cdr:x>
      <cdr:y>0.40733</cdr:y>
    </cdr:to>
    <cdr:sp macro="" textlink="">
      <cdr:nvSpPr>
        <cdr:cNvPr id="2" name="TextBox 3">
          <a:extLst xmlns:a="http://schemas.openxmlformats.org/drawingml/2006/main">
            <a:ext uri="{FF2B5EF4-FFF2-40B4-BE49-F238E27FC236}">
              <a16:creationId xmlns:a16="http://schemas.microsoft.com/office/drawing/2014/main" id="{0F7D62EA-8B72-4BB2-986E-EC8160DD6F0D}"/>
            </a:ext>
          </a:extLst>
        </cdr:cNvPr>
        <cdr:cNvSpPr txBox="1"/>
      </cdr:nvSpPr>
      <cdr:spPr>
        <a:xfrm xmlns:a="http://schemas.openxmlformats.org/drawingml/2006/main">
          <a:off x="442685" y="1591255"/>
          <a:ext cx="624114"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200" dirty="0">
              <a:solidFill>
                <a:srgbClr val="FF0000"/>
              </a:solidFill>
            </a:rPr>
            <a:t>1.6 years</a:t>
          </a:r>
        </a:p>
      </cdr:txBody>
    </cdr:sp>
  </cdr:relSizeAnchor>
  <cdr:relSizeAnchor xmlns:cdr="http://schemas.openxmlformats.org/drawingml/2006/chartDrawing">
    <cdr:from>
      <cdr:x>0.88815</cdr:x>
      <cdr:y>0.06702</cdr:y>
    </cdr:from>
    <cdr:to>
      <cdr:x>1</cdr:x>
      <cdr:y>0.15862</cdr:y>
    </cdr:to>
    <cdr:sp macro="" textlink="">
      <cdr:nvSpPr>
        <cdr:cNvPr id="3" name="TextBox 3">
          <a:extLst xmlns:a="http://schemas.openxmlformats.org/drawingml/2006/main">
            <a:ext uri="{FF2B5EF4-FFF2-40B4-BE49-F238E27FC236}">
              <a16:creationId xmlns:a16="http://schemas.microsoft.com/office/drawing/2014/main" id="{0F7D62EA-8B72-4BB2-986E-EC8160DD6F0D}"/>
            </a:ext>
          </a:extLst>
        </cdr:cNvPr>
        <cdr:cNvSpPr txBox="1"/>
      </cdr:nvSpPr>
      <cdr:spPr>
        <a:xfrm xmlns:a="http://schemas.openxmlformats.org/drawingml/2006/main">
          <a:off x="4955886" y="337774"/>
          <a:ext cx="624114"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200" dirty="0">
              <a:solidFill>
                <a:srgbClr val="FF0000"/>
              </a:solidFill>
            </a:rPr>
            <a:t>0.9 years</a:t>
          </a:r>
        </a:p>
      </cdr:txBody>
    </cdr:sp>
  </cdr:relSizeAnchor>
</c:userShapes>
</file>

<file path=ppt/drawings/drawing2.xml><?xml version="1.0" encoding="utf-8"?>
<c:userShapes xmlns:c="http://schemas.openxmlformats.org/drawingml/2006/chart">
  <cdr:relSizeAnchor xmlns:cdr="http://schemas.openxmlformats.org/drawingml/2006/chartDrawing">
    <cdr:from>
      <cdr:x>0.075</cdr:x>
      <cdr:y>0.78125</cdr:y>
    </cdr:from>
    <cdr:to>
      <cdr:x>0.275</cdr:x>
      <cdr:y>1</cdr:y>
    </cdr:to>
    <cdr:sp macro="" textlink="">
      <cdr:nvSpPr>
        <cdr:cNvPr id="2" name="TextBox 1">
          <a:extLst xmlns:a="http://schemas.openxmlformats.org/drawingml/2006/main">
            <a:ext uri="{FF2B5EF4-FFF2-40B4-BE49-F238E27FC236}">
              <a16:creationId xmlns:a16="http://schemas.microsoft.com/office/drawing/2014/main" id="{D7664367-B501-48FC-AD57-1B4325C6A139}"/>
            </a:ext>
          </a:extLst>
        </cdr:cNvPr>
        <cdr:cNvSpPr txBox="1"/>
      </cdr:nvSpPr>
      <cdr:spPr>
        <a:xfrm xmlns:a="http://schemas.openxmlformats.org/drawingml/2006/main">
          <a:off x="342900" y="2143124"/>
          <a:ext cx="914400" cy="6000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0.02448</cdr:x>
      <cdr:y>0.89557</cdr:y>
    </cdr:from>
    <cdr:to>
      <cdr:x>0.23073</cdr:x>
      <cdr:y>0.95485</cdr:y>
    </cdr:to>
    <cdr:sp macro="" textlink="">
      <cdr:nvSpPr>
        <cdr:cNvPr id="3" name="TextBox 2">
          <a:extLst xmlns:a="http://schemas.openxmlformats.org/drawingml/2006/main">
            <a:ext uri="{FF2B5EF4-FFF2-40B4-BE49-F238E27FC236}">
              <a16:creationId xmlns:a16="http://schemas.microsoft.com/office/drawing/2014/main" id="{2AB87181-71EB-4610-90B1-DB67EB8E1499}"/>
            </a:ext>
          </a:extLst>
        </cdr:cNvPr>
        <cdr:cNvSpPr txBox="1"/>
      </cdr:nvSpPr>
      <cdr:spPr>
        <a:xfrm xmlns:a="http://schemas.openxmlformats.org/drawingml/2006/main">
          <a:off x="227632" y="5443481"/>
          <a:ext cx="1917915" cy="3603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200" b="1" dirty="0"/>
            <a:t>Most deprived</a:t>
          </a:r>
        </a:p>
      </cdr:txBody>
    </cdr:sp>
  </cdr:relSizeAnchor>
  <cdr:relSizeAnchor xmlns:cdr="http://schemas.openxmlformats.org/drawingml/2006/chartDrawing">
    <cdr:from>
      <cdr:x>0.83333</cdr:x>
      <cdr:y>0.8952</cdr:y>
    </cdr:from>
    <cdr:to>
      <cdr:x>1</cdr:x>
      <cdr:y>0.94954</cdr:y>
    </cdr:to>
    <cdr:sp macro="" textlink="">
      <cdr:nvSpPr>
        <cdr:cNvPr id="4" name="TextBox 1">
          <a:extLst xmlns:a="http://schemas.openxmlformats.org/drawingml/2006/main">
            <a:ext uri="{FF2B5EF4-FFF2-40B4-BE49-F238E27FC236}">
              <a16:creationId xmlns:a16="http://schemas.microsoft.com/office/drawing/2014/main" id="{9FD6DD78-0313-49F8-9A9A-89FB55DDB049}"/>
            </a:ext>
          </a:extLst>
        </cdr:cNvPr>
        <cdr:cNvSpPr txBox="1"/>
      </cdr:nvSpPr>
      <cdr:spPr>
        <a:xfrm xmlns:a="http://schemas.openxmlformats.org/drawingml/2006/main">
          <a:off x="7749122" y="5441230"/>
          <a:ext cx="1549861" cy="33029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1200" b="1" dirty="0"/>
            <a:t>Least deprived</a:t>
          </a:r>
        </a:p>
      </cdr:txBody>
    </cdr:sp>
  </cdr:relSizeAnchor>
  <cdr:relSizeAnchor xmlns:cdr="http://schemas.openxmlformats.org/drawingml/2006/chartDrawing">
    <cdr:from>
      <cdr:x>0.04644</cdr:x>
      <cdr:y>0.53996</cdr:y>
    </cdr:from>
    <cdr:to>
      <cdr:x>0.97818</cdr:x>
      <cdr:y>0.54026</cdr:y>
    </cdr:to>
    <cdr:cxnSp macro="">
      <cdr:nvCxnSpPr>
        <cdr:cNvPr id="8" name="Straight Connector 7">
          <a:extLst xmlns:a="http://schemas.openxmlformats.org/drawingml/2006/main">
            <a:ext uri="{FF2B5EF4-FFF2-40B4-BE49-F238E27FC236}">
              <a16:creationId xmlns:a16="http://schemas.microsoft.com/office/drawing/2014/main" id="{51854B8F-5D9B-4D44-89BF-F071FAEA2734}"/>
            </a:ext>
          </a:extLst>
        </cdr:cNvPr>
        <cdr:cNvCxnSpPr/>
      </cdr:nvCxnSpPr>
      <cdr:spPr>
        <a:xfrm xmlns:a="http://schemas.openxmlformats.org/drawingml/2006/main" flipV="1">
          <a:off x="402267" y="3397978"/>
          <a:ext cx="8070779" cy="1888"/>
        </a:xfrm>
        <a:prstGeom xmlns:a="http://schemas.openxmlformats.org/drawingml/2006/main" prst="line">
          <a:avLst/>
        </a:prstGeom>
        <a:ln xmlns:a="http://schemas.openxmlformats.org/drawingml/2006/main" w="12700">
          <a:solidFill>
            <a:schemeClr val="accent6">
              <a:lumMod val="75000"/>
            </a:schemeClr>
          </a:solidFill>
          <a:prstDash val="sys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0.546</cdr:x>
      <cdr:y>0.44536</cdr:y>
    </cdr:from>
    <cdr:to>
      <cdr:x>0.98979</cdr:x>
      <cdr:y>0.54771</cdr:y>
    </cdr:to>
    <cdr:sp macro="" textlink="">
      <cdr:nvSpPr>
        <cdr:cNvPr id="11" name="TextBox 10">
          <a:extLst xmlns:a="http://schemas.openxmlformats.org/drawingml/2006/main">
            <a:ext uri="{FF2B5EF4-FFF2-40B4-BE49-F238E27FC236}">
              <a16:creationId xmlns:a16="http://schemas.microsoft.com/office/drawing/2014/main" id="{C95BD530-1763-40F0-BE06-826B6C10FEFA}"/>
            </a:ext>
          </a:extLst>
        </cdr:cNvPr>
        <cdr:cNvSpPr txBox="1"/>
      </cdr:nvSpPr>
      <cdr:spPr>
        <a:xfrm xmlns:a="http://schemas.openxmlformats.org/drawingml/2006/main">
          <a:off x="4147416" y="2451238"/>
          <a:ext cx="3371029" cy="56332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b="1" dirty="0"/>
            <a:t>Lancashire and South Cumbria mortality ratio</a:t>
          </a:r>
        </a:p>
      </cdr:txBody>
    </cdr:sp>
  </cdr:relSizeAnchor>
  <cdr:relSizeAnchor xmlns:cdr="http://schemas.openxmlformats.org/drawingml/2006/chartDrawing">
    <cdr:from>
      <cdr:x>0.0413</cdr:x>
      <cdr:y>0.53786</cdr:y>
    </cdr:from>
    <cdr:to>
      <cdr:x>0.35956</cdr:x>
      <cdr:y>0.60541</cdr:y>
    </cdr:to>
    <cdr:sp macro="" textlink="">
      <cdr:nvSpPr>
        <cdr:cNvPr id="12" name="TextBox 11">
          <a:extLst xmlns:a="http://schemas.openxmlformats.org/drawingml/2006/main">
            <a:ext uri="{FF2B5EF4-FFF2-40B4-BE49-F238E27FC236}">
              <a16:creationId xmlns:a16="http://schemas.microsoft.com/office/drawing/2014/main" id="{59054402-CD9B-49B3-9A50-3C3DF0EFF46D}"/>
            </a:ext>
          </a:extLst>
        </cdr:cNvPr>
        <cdr:cNvSpPr txBox="1"/>
      </cdr:nvSpPr>
      <cdr:spPr>
        <a:xfrm xmlns:a="http://schemas.openxmlformats.org/drawingml/2006/main">
          <a:off x="313715" y="2960353"/>
          <a:ext cx="2417485" cy="3718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b="1" dirty="0"/>
            <a:t>England and Wales baseline</a:t>
          </a:r>
        </a:p>
      </cdr:txBody>
    </cdr:sp>
  </cdr:relSizeAnchor>
</c:userShapes>
</file>

<file path=ppt/drawings/drawing3.xml><?xml version="1.0" encoding="utf-8"?>
<c:userShapes xmlns:c="http://schemas.openxmlformats.org/drawingml/2006/chart">
  <cdr:relSizeAnchor xmlns:cdr="http://schemas.openxmlformats.org/drawingml/2006/chartDrawing">
    <cdr:from>
      <cdr:x>0.60056</cdr:x>
      <cdr:y>0.24547</cdr:y>
    </cdr:from>
    <cdr:to>
      <cdr:x>0.9331</cdr:x>
      <cdr:y>0.32212</cdr:y>
    </cdr:to>
    <cdr:sp macro="" textlink="">
      <cdr:nvSpPr>
        <cdr:cNvPr id="2" name="TextBox 1">
          <a:extLst xmlns:a="http://schemas.openxmlformats.org/drawingml/2006/main">
            <a:ext uri="{FF2B5EF4-FFF2-40B4-BE49-F238E27FC236}">
              <a16:creationId xmlns:a16="http://schemas.microsoft.com/office/drawing/2014/main" id="{867D8BAE-6C25-4268-933A-941A522BD514}"/>
            </a:ext>
          </a:extLst>
        </cdr:cNvPr>
        <cdr:cNvSpPr txBox="1"/>
      </cdr:nvSpPr>
      <cdr:spPr>
        <a:xfrm xmlns:a="http://schemas.openxmlformats.org/drawingml/2006/main">
          <a:off x="4559691" y="1353843"/>
          <a:ext cx="2524753" cy="4227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Central Burnley &amp; </a:t>
          </a:r>
          <a:r>
            <a:rPr lang="en-GB" sz="1100" dirty="0" err="1"/>
            <a:t>Daneshouse</a:t>
          </a:r>
          <a:endParaRPr lang="en-GB" sz="1100" dirty="0"/>
        </a:p>
      </cdr:txBody>
    </cdr:sp>
  </cdr:relSizeAnchor>
  <cdr:relSizeAnchor xmlns:cdr="http://schemas.openxmlformats.org/drawingml/2006/chartDrawing">
    <cdr:from>
      <cdr:x>0.60432</cdr:x>
      <cdr:y>0.29209</cdr:y>
    </cdr:from>
    <cdr:to>
      <cdr:x>0.63451</cdr:x>
      <cdr:y>0.32212</cdr:y>
    </cdr:to>
    <cdr:cxnSp macro="">
      <cdr:nvCxnSpPr>
        <cdr:cNvPr id="4" name="Straight Arrow Connector 3">
          <a:extLst xmlns:a="http://schemas.openxmlformats.org/drawingml/2006/main">
            <a:ext uri="{FF2B5EF4-FFF2-40B4-BE49-F238E27FC236}">
              <a16:creationId xmlns:a16="http://schemas.microsoft.com/office/drawing/2014/main" id="{9E7EDE0C-4B80-4E6B-8C83-4C321781E48E}"/>
            </a:ext>
          </a:extLst>
        </cdr:cNvPr>
        <cdr:cNvCxnSpPr/>
      </cdr:nvCxnSpPr>
      <cdr:spPr>
        <a:xfrm xmlns:a="http://schemas.openxmlformats.org/drawingml/2006/main" flipH="1">
          <a:off x="5234679" y="1838112"/>
          <a:ext cx="261462" cy="189003"/>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0.04229</cdr:x>
      <cdr:y>0.48339</cdr:y>
    </cdr:from>
    <cdr:to>
      <cdr:x>0.1736</cdr:x>
      <cdr:y>0.66235</cdr:y>
    </cdr:to>
    <cdr:sp macro="" textlink="">
      <cdr:nvSpPr>
        <cdr:cNvPr id="5" name="TextBox 4">
          <a:extLst xmlns:a="http://schemas.openxmlformats.org/drawingml/2006/main">
            <a:ext uri="{FF2B5EF4-FFF2-40B4-BE49-F238E27FC236}">
              <a16:creationId xmlns:a16="http://schemas.microsoft.com/office/drawing/2014/main" id="{A7377001-7ED0-4A65-B4E5-79553B01BEA2}"/>
            </a:ext>
          </a:extLst>
        </cdr:cNvPr>
        <cdr:cNvSpPr txBox="1"/>
      </cdr:nvSpPr>
      <cdr:spPr>
        <a:xfrm xmlns:a="http://schemas.openxmlformats.org/drawingml/2006/main">
          <a:off x="321083" y="2666046"/>
          <a:ext cx="996927" cy="987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West </a:t>
          </a:r>
          <a:r>
            <a:rPr lang="en-GB" sz="1100" dirty="0" err="1"/>
            <a:t>Lancs</a:t>
          </a:r>
          <a:endParaRPr lang="en-GB" sz="1100" dirty="0"/>
        </a:p>
        <a:p xmlns:a="http://schemas.openxmlformats.org/drawingml/2006/main">
          <a:r>
            <a:rPr lang="en-GB" sz="1100" dirty="0"/>
            <a:t>Parbold, Appley Bridge &amp; Wrightington</a:t>
          </a:r>
        </a:p>
      </cdr:txBody>
    </cdr:sp>
  </cdr:relSizeAnchor>
  <cdr:relSizeAnchor xmlns:cdr="http://schemas.openxmlformats.org/drawingml/2006/chartDrawing">
    <cdr:from>
      <cdr:x>0.07519</cdr:x>
      <cdr:y>0.65201</cdr:y>
    </cdr:from>
    <cdr:to>
      <cdr:x>0.10056</cdr:x>
      <cdr:y>0.72963</cdr:y>
    </cdr:to>
    <cdr:cxnSp macro="">
      <cdr:nvCxnSpPr>
        <cdr:cNvPr id="6" name="Straight Arrow Connector 5">
          <a:extLst xmlns:a="http://schemas.openxmlformats.org/drawingml/2006/main">
            <a:ext uri="{FF2B5EF4-FFF2-40B4-BE49-F238E27FC236}">
              <a16:creationId xmlns:a16="http://schemas.microsoft.com/office/drawing/2014/main" id="{8EC42633-3EC1-44E6-8035-59F190737228}"/>
            </a:ext>
          </a:extLst>
        </cdr:cNvPr>
        <cdr:cNvCxnSpPr/>
      </cdr:nvCxnSpPr>
      <cdr:spPr>
        <a:xfrm xmlns:a="http://schemas.openxmlformats.org/drawingml/2006/main">
          <a:off x="651282" y="4103077"/>
          <a:ext cx="219808" cy="488463"/>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0.03316</cdr:x>
      <cdr:y>0.85753</cdr:y>
    </cdr:from>
    <cdr:to>
      <cdr:x>0.26229</cdr:x>
      <cdr:y>0.94487</cdr:y>
    </cdr:to>
    <cdr:sp macro="" textlink="">
      <cdr:nvSpPr>
        <cdr:cNvPr id="7" name="TextBox 6">
          <a:extLst xmlns:a="http://schemas.openxmlformats.org/drawingml/2006/main">
            <a:ext uri="{FF2B5EF4-FFF2-40B4-BE49-F238E27FC236}">
              <a16:creationId xmlns:a16="http://schemas.microsoft.com/office/drawing/2014/main" id="{67E8E7D5-5E24-44BE-A167-372D869C2CD5}"/>
            </a:ext>
          </a:extLst>
        </cdr:cNvPr>
        <cdr:cNvSpPr txBox="1"/>
      </cdr:nvSpPr>
      <cdr:spPr>
        <a:xfrm xmlns:a="http://schemas.openxmlformats.org/drawingml/2006/main">
          <a:off x="251800" y="4729526"/>
          <a:ext cx="1739590" cy="4817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dirty="0"/>
            <a:t>West </a:t>
          </a:r>
          <a:r>
            <a:rPr lang="en-GB" sz="1000" dirty="0" err="1"/>
            <a:t>Lancs</a:t>
          </a:r>
          <a:r>
            <a:rPr lang="en-GB" sz="1000" dirty="0"/>
            <a:t> Bickerstaffe &amp; Newburgh</a:t>
          </a:r>
        </a:p>
      </cdr:txBody>
    </cdr:sp>
  </cdr:relSizeAnchor>
  <cdr:relSizeAnchor xmlns:cdr="http://schemas.openxmlformats.org/drawingml/2006/chartDrawing">
    <cdr:from>
      <cdr:x>0.13914</cdr:x>
      <cdr:y>0.85104</cdr:y>
    </cdr:from>
    <cdr:to>
      <cdr:x>0.1506</cdr:x>
      <cdr:y>0.87235</cdr:y>
    </cdr:to>
    <cdr:cxnSp macro="">
      <cdr:nvCxnSpPr>
        <cdr:cNvPr id="8" name="Straight Arrow Connector 7">
          <a:extLst xmlns:a="http://schemas.openxmlformats.org/drawingml/2006/main">
            <a:ext uri="{FF2B5EF4-FFF2-40B4-BE49-F238E27FC236}">
              <a16:creationId xmlns:a16="http://schemas.microsoft.com/office/drawing/2014/main" id="{0A1A536F-E7FF-48ED-A1EA-1FD21CC25B24}"/>
            </a:ext>
          </a:extLst>
        </cdr:cNvPr>
        <cdr:cNvCxnSpPr/>
      </cdr:nvCxnSpPr>
      <cdr:spPr>
        <a:xfrm xmlns:a="http://schemas.openxmlformats.org/drawingml/2006/main" flipV="1">
          <a:off x="1205281" y="5355583"/>
          <a:ext cx="99267" cy="134104"/>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0.85318</cdr:x>
      <cdr:y>0.49101</cdr:y>
    </cdr:from>
    <cdr:to>
      <cdr:x>1</cdr:x>
      <cdr:y>0.59847</cdr:y>
    </cdr:to>
    <cdr:sp macro="" textlink="">
      <cdr:nvSpPr>
        <cdr:cNvPr id="10" name="TextBox 9">
          <a:extLst xmlns:a="http://schemas.openxmlformats.org/drawingml/2006/main">
            <a:ext uri="{FF2B5EF4-FFF2-40B4-BE49-F238E27FC236}">
              <a16:creationId xmlns:a16="http://schemas.microsoft.com/office/drawing/2014/main" id="{3C591064-46AB-4E79-B996-69B5FA933715}"/>
            </a:ext>
          </a:extLst>
        </cdr:cNvPr>
        <cdr:cNvSpPr txBox="1"/>
      </cdr:nvSpPr>
      <cdr:spPr>
        <a:xfrm xmlns:a="http://schemas.openxmlformats.org/drawingml/2006/main">
          <a:off x="6477684" y="2708070"/>
          <a:ext cx="1114716" cy="5926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Central Blackpool</a:t>
          </a:r>
        </a:p>
      </cdr:txBody>
    </cdr:sp>
  </cdr:relSizeAnchor>
  <cdr:relSizeAnchor xmlns:cdr="http://schemas.openxmlformats.org/drawingml/2006/chartDrawing">
    <cdr:from>
      <cdr:x>0.88033</cdr:x>
      <cdr:y>0.72224</cdr:y>
    </cdr:from>
    <cdr:to>
      <cdr:x>1</cdr:x>
      <cdr:y>0.9012</cdr:y>
    </cdr:to>
    <cdr:sp macro="" textlink="">
      <cdr:nvSpPr>
        <cdr:cNvPr id="11" name="TextBox 10">
          <a:extLst xmlns:a="http://schemas.openxmlformats.org/drawingml/2006/main">
            <a:ext uri="{FF2B5EF4-FFF2-40B4-BE49-F238E27FC236}">
              <a16:creationId xmlns:a16="http://schemas.microsoft.com/office/drawing/2014/main" id="{35BB3084-65A5-4405-9D69-C0CC501CF4D0}"/>
            </a:ext>
          </a:extLst>
        </cdr:cNvPr>
        <cdr:cNvSpPr txBox="1"/>
      </cdr:nvSpPr>
      <cdr:spPr>
        <a:xfrm xmlns:a="http://schemas.openxmlformats.org/drawingml/2006/main">
          <a:off x="6683816" y="3983374"/>
          <a:ext cx="908583" cy="987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50" dirty="0"/>
            <a:t>Blackpool South Promenade &amp; Seasiders Way</a:t>
          </a:r>
        </a:p>
      </cdr:txBody>
    </cdr:sp>
  </cdr:relSizeAnchor>
  <cdr:relSizeAnchor xmlns:cdr="http://schemas.openxmlformats.org/drawingml/2006/chartDrawing">
    <cdr:from>
      <cdr:x>0.85808</cdr:x>
      <cdr:y>0.78137</cdr:y>
    </cdr:from>
    <cdr:to>
      <cdr:x>0.88346</cdr:x>
      <cdr:y>0.80078</cdr:y>
    </cdr:to>
    <cdr:cxnSp macro="">
      <cdr:nvCxnSpPr>
        <cdr:cNvPr id="12" name="Straight Arrow Connector 11">
          <a:extLst xmlns:a="http://schemas.openxmlformats.org/drawingml/2006/main">
            <a:ext uri="{FF2B5EF4-FFF2-40B4-BE49-F238E27FC236}">
              <a16:creationId xmlns:a16="http://schemas.microsoft.com/office/drawing/2014/main" id="{8DA06941-FC04-4698-8EA7-2438ECA6B67F}"/>
            </a:ext>
          </a:extLst>
        </cdr:cNvPr>
        <cdr:cNvCxnSpPr/>
      </cdr:nvCxnSpPr>
      <cdr:spPr>
        <a:xfrm xmlns:a="http://schemas.openxmlformats.org/drawingml/2006/main" flipH="1" flipV="1">
          <a:off x="7432757" y="4917179"/>
          <a:ext cx="219807" cy="122116"/>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0.6847</cdr:x>
      <cdr:y>0.76495</cdr:y>
    </cdr:from>
    <cdr:to>
      <cdr:x>0.81015</cdr:x>
      <cdr:y>0.9012</cdr:y>
    </cdr:to>
    <cdr:sp macro="" textlink="">
      <cdr:nvSpPr>
        <cdr:cNvPr id="14" name="TextBox 13">
          <a:extLst xmlns:a="http://schemas.openxmlformats.org/drawingml/2006/main">
            <a:ext uri="{FF2B5EF4-FFF2-40B4-BE49-F238E27FC236}">
              <a16:creationId xmlns:a16="http://schemas.microsoft.com/office/drawing/2014/main" id="{158D646C-8DB6-44C2-9BA2-2C384DFA096A}"/>
            </a:ext>
          </a:extLst>
        </cdr:cNvPr>
        <cdr:cNvSpPr txBox="1"/>
      </cdr:nvSpPr>
      <cdr:spPr>
        <a:xfrm xmlns:a="http://schemas.openxmlformats.org/drawingml/2006/main">
          <a:off x="5198496" y="4218935"/>
          <a:ext cx="952488" cy="75145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effectLst/>
              <a:latin typeface="+mn-lt"/>
              <a:ea typeface="+mn-ea"/>
              <a:cs typeface="+mn-cs"/>
            </a:rPr>
            <a:t>Blackpool </a:t>
          </a:r>
          <a:r>
            <a:rPr lang="en-GB" sz="1100" dirty="0"/>
            <a:t>North East Centre</a:t>
          </a:r>
        </a:p>
      </cdr:txBody>
    </cdr:sp>
  </cdr:relSizeAnchor>
  <cdr:relSizeAnchor xmlns:cdr="http://schemas.openxmlformats.org/drawingml/2006/chartDrawing">
    <cdr:from>
      <cdr:x>0.81955</cdr:x>
      <cdr:y>0.51617</cdr:y>
    </cdr:from>
    <cdr:to>
      <cdr:x>0.85808</cdr:x>
      <cdr:y>0.51617</cdr:y>
    </cdr:to>
    <cdr:cxnSp macro="">
      <cdr:nvCxnSpPr>
        <cdr:cNvPr id="16" name="Straight Arrow Connector 15">
          <a:extLst xmlns:a="http://schemas.openxmlformats.org/drawingml/2006/main">
            <a:ext uri="{FF2B5EF4-FFF2-40B4-BE49-F238E27FC236}">
              <a16:creationId xmlns:a16="http://schemas.microsoft.com/office/drawing/2014/main" id="{49E69EED-1C8C-4854-B7EF-A4FDF6E287EA}"/>
            </a:ext>
          </a:extLst>
        </cdr:cNvPr>
        <cdr:cNvCxnSpPr/>
      </cdr:nvCxnSpPr>
      <cdr:spPr>
        <a:xfrm xmlns:a="http://schemas.openxmlformats.org/drawingml/2006/main" flipH="1">
          <a:off x="7098974" y="3248269"/>
          <a:ext cx="333782" cy="0"/>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0.42747</cdr:x>
      <cdr:y>0.24601</cdr:y>
    </cdr:from>
    <cdr:to>
      <cdr:x>0.53576</cdr:x>
      <cdr:y>0.30401</cdr:y>
    </cdr:to>
    <cdr:sp macro="" textlink="">
      <cdr:nvSpPr>
        <cdr:cNvPr id="18" name="TextBox 17">
          <a:extLst xmlns:a="http://schemas.openxmlformats.org/drawingml/2006/main">
            <a:ext uri="{FF2B5EF4-FFF2-40B4-BE49-F238E27FC236}">
              <a16:creationId xmlns:a16="http://schemas.microsoft.com/office/drawing/2014/main" id="{5184F671-1062-44CF-A9F5-2D180316B40C}"/>
            </a:ext>
          </a:extLst>
        </cdr:cNvPr>
        <cdr:cNvSpPr txBox="1"/>
      </cdr:nvSpPr>
      <cdr:spPr>
        <a:xfrm xmlns:a="http://schemas.openxmlformats.org/drawingml/2006/main">
          <a:off x="3702774" y="1548165"/>
          <a:ext cx="938014" cy="36497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Preston</a:t>
          </a:r>
        </a:p>
        <a:p xmlns:a="http://schemas.openxmlformats.org/drawingml/2006/main">
          <a:r>
            <a:rPr lang="en-GB" sz="1100" dirty="0"/>
            <a:t>St George's</a:t>
          </a:r>
        </a:p>
      </cdr:txBody>
    </cdr:sp>
  </cdr:relSizeAnchor>
  <cdr:relSizeAnchor xmlns:cdr="http://schemas.openxmlformats.org/drawingml/2006/chartDrawing">
    <cdr:from>
      <cdr:x>0.27822</cdr:x>
      <cdr:y>0.17896</cdr:y>
    </cdr:from>
    <cdr:to>
      <cdr:x>0.45528</cdr:x>
      <cdr:y>0.27684</cdr:y>
    </cdr:to>
    <cdr:sp macro="" textlink="">
      <cdr:nvSpPr>
        <cdr:cNvPr id="19" name="TextBox 18">
          <a:extLst xmlns:a="http://schemas.openxmlformats.org/drawingml/2006/main">
            <a:ext uri="{FF2B5EF4-FFF2-40B4-BE49-F238E27FC236}">
              <a16:creationId xmlns:a16="http://schemas.microsoft.com/office/drawing/2014/main" id="{8E18F599-67FC-47A5-8DA5-ACC4A5A7EFF0}"/>
            </a:ext>
          </a:extLst>
        </cdr:cNvPr>
        <cdr:cNvSpPr txBox="1"/>
      </cdr:nvSpPr>
      <cdr:spPr>
        <a:xfrm xmlns:a="http://schemas.openxmlformats.org/drawingml/2006/main">
          <a:off x="2112395" y="987018"/>
          <a:ext cx="1344273" cy="53984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Blackburn with Darwen </a:t>
          </a:r>
          <a:r>
            <a:rPr lang="en-GB" sz="1100" dirty="0" err="1"/>
            <a:t>Bastwell</a:t>
          </a:r>
          <a:endParaRPr lang="en-GB" sz="1100" dirty="0"/>
        </a:p>
      </cdr:txBody>
    </cdr:sp>
  </cdr:relSizeAnchor>
  <cdr:relSizeAnchor xmlns:cdr="http://schemas.openxmlformats.org/drawingml/2006/chartDrawing">
    <cdr:from>
      <cdr:x>0.36654</cdr:x>
      <cdr:y>0.27296</cdr:y>
    </cdr:from>
    <cdr:to>
      <cdr:x>0.36748</cdr:x>
      <cdr:y>0.30401</cdr:y>
    </cdr:to>
    <cdr:cxnSp macro="">
      <cdr:nvCxnSpPr>
        <cdr:cNvPr id="20" name="Straight Arrow Connector 19">
          <a:extLst xmlns:a="http://schemas.openxmlformats.org/drawingml/2006/main">
            <a:ext uri="{FF2B5EF4-FFF2-40B4-BE49-F238E27FC236}">
              <a16:creationId xmlns:a16="http://schemas.microsoft.com/office/drawing/2014/main" id="{8002490B-DEBF-437C-BB83-1B0036ED3083}"/>
            </a:ext>
          </a:extLst>
        </cdr:cNvPr>
        <cdr:cNvCxnSpPr/>
      </cdr:nvCxnSpPr>
      <cdr:spPr>
        <a:xfrm xmlns:a="http://schemas.openxmlformats.org/drawingml/2006/main">
          <a:off x="3175000" y="1717756"/>
          <a:ext cx="8142" cy="195385"/>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0.73308</cdr:x>
      <cdr:y>0.70246</cdr:y>
    </cdr:from>
    <cdr:to>
      <cdr:x>0.76598</cdr:x>
      <cdr:y>0.70246</cdr:y>
    </cdr:to>
    <cdr:cxnSp macro="">
      <cdr:nvCxnSpPr>
        <cdr:cNvPr id="22" name="Straight Arrow Connector 21">
          <a:extLst xmlns:a="http://schemas.openxmlformats.org/drawingml/2006/main">
            <a:ext uri="{FF2B5EF4-FFF2-40B4-BE49-F238E27FC236}">
              <a16:creationId xmlns:a16="http://schemas.microsoft.com/office/drawing/2014/main" id="{8002490B-DEBF-437C-BB83-1B0036ED3083}"/>
            </a:ext>
          </a:extLst>
        </cdr:cNvPr>
        <cdr:cNvCxnSpPr/>
      </cdr:nvCxnSpPr>
      <cdr:spPr>
        <a:xfrm xmlns:a="http://schemas.openxmlformats.org/drawingml/2006/main" flipH="1">
          <a:off x="6350001" y="4420577"/>
          <a:ext cx="284935" cy="1"/>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0.50558</cdr:x>
      <cdr:y>0.24608</cdr:y>
    </cdr:from>
    <cdr:to>
      <cdr:x>0.61472</cdr:x>
      <cdr:y>0.3053</cdr:y>
    </cdr:to>
    <cdr:sp macro="" textlink="">
      <cdr:nvSpPr>
        <cdr:cNvPr id="27" name="TextBox 26">
          <a:extLst xmlns:a="http://schemas.openxmlformats.org/drawingml/2006/main">
            <a:ext uri="{FF2B5EF4-FFF2-40B4-BE49-F238E27FC236}">
              <a16:creationId xmlns:a16="http://schemas.microsoft.com/office/drawing/2014/main" id="{21882D1C-942C-445C-921A-9A853932D61F}"/>
            </a:ext>
          </a:extLst>
        </cdr:cNvPr>
        <cdr:cNvSpPr txBox="1"/>
      </cdr:nvSpPr>
      <cdr:spPr>
        <a:xfrm xmlns:a="http://schemas.openxmlformats.org/drawingml/2006/main">
          <a:off x="4379375" y="1548605"/>
          <a:ext cx="945376" cy="3726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Pendle </a:t>
          </a:r>
        </a:p>
        <a:p xmlns:a="http://schemas.openxmlformats.org/drawingml/2006/main">
          <a:r>
            <a:rPr lang="en-GB" sz="1100" dirty="0"/>
            <a:t>Nelson Bradley</a:t>
          </a:r>
        </a:p>
      </cdr:txBody>
    </cdr:sp>
  </cdr:relSizeAnchor>
  <cdr:relSizeAnchor xmlns:cdr="http://schemas.openxmlformats.org/drawingml/2006/chartDrawing">
    <cdr:from>
      <cdr:x>0.76718</cdr:x>
      <cdr:y>0.65728</cdr:y>
    </cdr:from>
    <cdr:to>
      <cdr:x>0.93498</cdr:x>
      <cdr:y>0.72348</cdr:y>
    </cdr:to>
    <cdr:sp macro="" textlink="">
      <cdr:nvSpPr>
        <cdr:cNvPr id="28" name="TextBox 27">
          <a:extLst xmlns:a="http://schemas.openxmlformats.org/drawingml/2006/main">
            <a:ext uri="{FF2B5EF4-FFF2-40B4-BE49-F238E27FC236}">
              <a16:creationId xmlns:a16="http://schemas.microsoft.com/office/drawing/2014/main" id="{2774C196-90D4-4ED2-9208-92A74F3B2F60}"/>
            </a:ext>
          </a:extLst>
        </cdr:cNvPr>
        <cdr:cNvSpPr txBox="1"/>
      </cdr:nvSpPr>
      <cdr:spPr>
        <a:xfrm xmlns:a="http://schemas.openxmlformats.org/drawingml/2006/main">
          <a:off x="5824703" y="3625096"/>
          <a:ext cx="1274030" cy="3651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Blackpool North Shore</a:t>
          </a:r>
        </a:p>
      </cdr:txBody>
    </cdr:sp>
  </cdr:relSizeAnchor>
  <cdr:relSizeAnchor xmlns:cdr="http://schemas.openxmlformats.org/drawingml/2006/chartDrawing">
    <cdr:from>
      <cdr:x>0.74309</cdr:x>
      <cdr:y>0.56836</cdr:y>
    </cdr:from>
    <cdr:to>
      <cdr:x>0.96697</cdr:x>
      <cdr:y>0.64812</cdr:y>
    </cdr:to>
    <cdr:sp macro="" textlink="">
      <cdr:nvSpPr>
        <cdr:cNvPr id="29" name="TextBox 28">
          <a:extLst xmlns:a="http://schemas.openxmlformats.org/drawingml/2006/main">
            <a:ext uri="{FF2B5EF4-FFF2-40B4-BE49-F238E27FC236}">
              <a16:creationId xmlns:a16="http://schemas.microsoft.com/office/drawing/2014/main" id="{F0FE68DE-84A4-4FF7-816E-41E393620BF4}"/>
            </a:ext>
          </a:extLst>
        </cdr:cNvPr>
        <cdr:cNvSpPr txBox="1"/>
      </cdr:nvSpPr>
      <cdr:spPr>
        <a:xfrm xmlns:a="http://schemas.openxmlformats.org/drawingml/2006/main">
          <a:off x="5641836" y="3134680"/>
          <a:ext cx="1699783" cy="4399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Blackpool Little Layton &amp; Little Carleton</a:t>
          </a:r>
        </a:p>
      </cdr:txBody>
    </cdr:sp>
  </cdr:relSizeAnchor>
  <cdr:relSizeAnchor xmlns:cdr="http://schemas.openxmlformats.org/drawingml/2006/chartDrawing">
    <cdr:from>
      <cdr:x>0.53289</cdr:x>
      <cdr:y>0.29754</cdr:y>
    </cdr:from>
    <cdr:to>
      <cdr:x>0.54887</cdr:x>
      <cdr:y>0.31824</cdr:y>
    </cdr:to>
    <cdr:cxnSp macro="">
      <cdr:nvCxnSpPr>
        <cdr:cNvPr id="30" name="Straight Arrow Connector 29">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flipH="1">
          <a:off x="4615962" y="1872436"/>
          <a:ext cx="138398" cy="130257"/>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0.45395</cdr:x>
      <cdr:y>0.29237</cdr:y>
    </cdr:from>
    <cdr:to>
      <cdr:x>0.45409</cdr:x>
      <cdr:y>0.3186</cdr:y>
    </cdr:to>
    <cdr:cxnSp macro="">
      <cdr:nvCxnSpPr>
        <cdr:cNvPr id="31" name="Straight Arrow Connector 30">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a:off x="3932115" y="1839872"/>
          <a:ext cx="1240" cy="165087"/>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0.72121</cdr:x>
      <cdr:y>0.58378</cdr:y>
    </cdr:from>
    <cdr:to>
      <cdr:x>0.74624</cdr:x>
      <cdr:y>0.59767</cdr:y>
    </cdr:to>
    <cdr:cxnSp macro="">
      <cdr:nvCxnSpPr>
        <cdr:cNvPr id="32" name="Straight Arrow Connector 31">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flipH="1" flipV="1">
          <a:off x="6247168" y="3673756"/>
          <a:ext cx="216806" cy="87398"/>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0.74847</cdr:x>
      <cdr:y>0.74691</cdr:y>
    </cdr:from>
    <cdr:to>
      <cdr:x>0.7547</cdr:x>
      <cdr:y>0.7749</cdr:y>
    </cdr:to>
    <cdr:cxnSp macro="">
      <cdr:nvCxnSpPr>
        <cdr:cNvPr id="33" name="Straight Arrow Connector 32">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flipH="1" flipV="1">
          <a:off x="6483328" y="4700298"/>
          <a:ext cx="53916" cy="176176"/>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0.25283</cdr:x>
      <cdr:y>0.82903</cdr:y>
    </cdr:from>
    <cdr:to>
      <cdr:x>0.62636</cdr:x>
      <cdr:y>0.86803</cdr:y>
    </cdr:to>
    <cdr:sp macro="" textlink="">
      <cdr:nvSpPr>
        <cdr:cNvPr id="50" name="TextBox 49">
          <a:extLst xmlns:a="http://schemas.openxmlformats.org/drawingml/2006/main">
            <a:ext uri="{FF2B5EF4-FFF2-40B4-BE49-F238E27FC236}">
              <a16:creationId xmlns:a16="http://schemas.microsoft.com/office/drawing/2014/main" id="{8F3E74C8-DB61-45CD-BAED-6CC6BCC704F6}"/>
            </a:ext>
          </a:extLst>
        </cdr:cNvPr>
        <cdr:cNvSpPr txBox="1"/>
      </cdr:nvSpPr>
      <cdr:spPr>
        <a:xfrm xmlns:a="http://schemas.openxmlformats.org/drawingml/2006/main">
          <a:off x="1919550" y="4572335"/>
          <a:ext cx="2836031" cy="2150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S Lakeland Kendal North &amp; Burneside</a:t>
          </a:r>
        </a:p>
      </cdr:txBody>
    </cdr:sp>
  </cdr:relSizeAnchor>
  <cdr:relSizeAnchor xmlns:cdr="http://schemas.openxmlformats.org/drawingml/2006/chartDrawing">
    <cdr:from>
      <cdr:x>0.19361</cdr:x>
      <cdr:y>0.84476</cdr:y>
    </cdr:from>
    <cdr:to>
      <cdr:x>0.2547</cdr:x>
      <cdr:y>0.85899</cdr:y>
    </cdr:to>
    <cdr:cxnSp macro="">
      <cdr:nvCxnSpPr>
        <cdr:cNvPr id="51" name="Straight Arrow Connector 50">
          <a:extLst xmlns:a="http://schemas.openxmlformats.org/drawingml/2006/main">
            <a:ext uri="{FF2B5EF4-FFF2-40B4-BE49-F238E27FC236}">
              <a16:creationId xmlns:a16="http://schemas.microsoft.com/office/drawing/2014/main" id="{8B84AF6C-AD17-4A2F-806E-B5B81D21516B}"/>
            </a:ext>
          </a:extLst>
        </cdr:cNvPr>
        <cdr:cNvCxnSpPr/>
      </cdr:nvCxnSpPr>
      <cdr:spPr>
        <a:xfrm xmlns:a="http://schemas.openxmlformats.org/drawingml/2006/main" flipH="1" flipV="1">
          <a:off x="1677052" y="5316091"/>
          <a:ext cx="529166" cy="89550"/>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0.2368</cdr:x>
      <cdr:y>0.86804</cdr:y>
    </cdr:from>
    <cdr:to>
      <cdr:x>0.63761</cdr:x>
      <cdr:y>0.91171</cdr:y>
    </cdr:to>
    <cdr:sp macro="" textlink="">
      <cdr:nvSpPr>
        <cdr:cNvPr id="53" name="TextBox 52">
          <a:extLst xmlns:a="http://schemas.openxmlformats.org/drawingml/2006/main">
            <a:ext uri="{FF2B5EF4-FFF2-40B4-BE49-F238E27FC236}">
              <a16:creationId xmlns:a16="http://schemas.microsoft.com/office/drawing/2014/main" id="{F4069DF0-F852-4735-82E1-154361A1239A}"/>
            </a:ext>
          </a:extLst>
        </cdr:cNvPr>
        <cdr:cNvSpPr txBox="1"/>
      </cdr:nvSpPr>
      <cdr:spPr>
        <a:xfrm xmlns:a="http://schemas.openxmlformats.org/drawingml/2006/main">
          <a:off x="1797882" y="4787484"/>
          <a:ext cx="3043124" cy="2408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effectLst/>
              <a:latin typeface="+mn-lt"/>
              <a:ea typeface="+mn-ea"/>
              <a:cs typeface="+mn-cs"/>
            </a:rPr>
            <a:t>S Lakeland </a:t>
          </a:r>
          <a:r>
            <a:rPr lang="en-GB" sz="1100" dirty="0"/>
            <a:t>Sedbergh &amp; Kirkby Lonsdale</a:t>
          </a:r>
        </a:p>
      </cdr:txBody>
    </cdr:sp>
  </cdr:relSizeAnchor>
  <cdr:relSizeAnchor xmlns:cdr="http://schemas.openxmlformats.org/drawingml/2006/chartDrawing">
    <cdr:from>
      <cdr:x>0.16823</cdr:x>
      <cdr:y>0.84735</cdr:y>
    </cdr:from>
    <cdr:to>
      <cdr:x>0.23966</cdr:x>
      <cdr:y>0.88486</cdr:y>
    </cdr:to>
    <cdr:cxnSp macro="">
      <cdr:nvCxnSpPr>
        <cdr:cNvPr id="55" name="Straight Arrow Connector 54">
          <a:extLst xmlns:a="http://schemas.openxmlformats.org/drawingml/2006/main">
            <a:ext uri="{FF2B5EF4-FFF2-40B4-BE49-F238E27FC236}">
              <a16:creationId xmlns:a16="http://schemas.microsoft.com/office/drawing/2014/main" id="{801B27D1-594E-4A2E-9922-8AC028CA3945}"/>
            </a:ext>
          </a:extLst>
        </cdr:cNvPr>
        <cdr:cNvCxnSpPr/>
      </cdr:nvCxnSpPr>
      <cdr:spPr>
        <a:xfrm xmlns:a="http://schemas.openxmlformats.org/drawingml/2006/main" flipH="1" flipV="1">
          <a:off x="1457245" y="5332373"/>
          <a:ext cx="618717" cy="236088"/>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6"/>
          </a:xfrm>
          <a:prstGeom prst="rect">
            <a:avLst/>
          </a:prstGeom>
        </p:spPr>
        <p:txBody>
          <a:bodyPr vert="horz" lIns="91294" tIns="45647" rIns="91294" bIns="45647"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294" tIns="45647" rIns="91294" bIns="45647" rtlCol="0"/>
          <a:lstStyle>
            <a:lvl1pPr algn="r">
              <a:defRPr sz="1200"/>
            </a:lvl1pPr>
          </a:lstStyle>
          <a:p>
            <a:fld id="{91612B31-921D-4848-AC87-90E2A78D08B0}" type="datetimeFigureOut">
              <a:rPr lang="en-GB" smtClean="0"/>
              <a:t>13/10/2021</a:t>
            </a:fld>
            <a:endParaRPr lang="en-GB"/>
          </a:p>
        </p:txBody>
      </p:sp>
      <p:sp>
        <p:nvSpPr>
          <p:cNvPr id="4" name="Slide Image Placehold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294" tIns="45647" rIns="91294" bIns="45647"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94" tIns="45647" rIns="91294" bIns="4564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5"/>
            <a:ext cx="2945659" cy="498055"/>
          </a:xfrm>
          <a:prstGeom prst="rect">
            <a:avLst/>
          </a:prstGeom>
        </p:spPr>
        <p:txBody>
          <a:bodyPr vert="horz" lIns="91294" tIns="45647" rIns="91294" bIns="45647"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1294" tIns="45647" rIns="91294" bIns="45647" rtlCol="0" anchor="b"/>
          <a:lstStyle>
            <a:lvl1pPr algn="r">
              <a:defRPr sz="1200"/>
            </a:lvl1pPr>
          </a:lstStyle>
          <a:p>
            <a:fld id="{779030AC-9245-4B2D-A76E-C64A0415618F}" type="slidenum">
              <a:rPr lang="en-GB" smtClean="0"/>
              <a:t>‹#›</a:t>
            </a:fld>
            <a:endParaRPr lang="en-GB"/>
          </a:p>
        </p:txBody>
      </p:sp>
    </p:spTree>
    <p:extLst>
      <p:ext uri="{BB962C8B-B14F-4D97-AF65-F5344CB8AC3E}">
        <p14:creationId xmlns:p14="http://schemas.microsoft.com/office/powerpoint/2010/main" val="1993363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1</a:t>
            </a:fld>
            <a:endParaRPr lang="en-GB"/>
          </a:p>
        </p:txBody>
      </p:sp>
    </p:spTree>
    <p:extLst>
      <p:ext uri="{BB962C8B-B14F-4D97-AF65-F5344CB8AC3E}">
        <p14:creationId xmlns:p14="http://schemas.microsoft.com/office/powerpoint/2010/main" val="1703239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26</a:t>
            </a:fld>
            <a:endParaRPr lang="en-GB"/>
          </a:p>
        </p:txBody>
      </p:sp>
    </p:spTree>
    <p:extLst>
      <p:ext uri="{BB962C8B-B14F-4D97-AF65-F5344CB8AC3E}">
        <p14:creationId xmlns:p14="http://schemas.microsoft.com/office/powerpoint/2010/main" val="2686998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30</a:t>
            </a:fld>
            <a:endParaRPr lang="en-GB"/>
          </a:p>
        </p:txBody>
      </p:sp>
    </p:spTree>
    <p:extLst>
      <p:ext uri="{BB962C8B-B14F-4D97-AF65-F5344CB8AC3E}">
        <p14:creationId xmlns:p14="http://schemas.microsoft.com/office/powerpoint/2010/main" val="2757999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31</a:t>
            </a:fld>
            <a:endParaRPr lang="en-GB"/>
          </a:p>
        </p:txBody>
      </p:sp>
    </p:spTree>
    <p:extLst>
      <p:ext uri="{BB962C8B-B14F-4D97-AF65-F5344CB8AC3E}">
        <p14:creationId xmlns:p14="http://schemas.microsoft.com/office/powerpoint/2010/main" val="2376947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32</a:t>
            </a:fld>
            <a:endParaRPr lang="en-GB"/>
          </a:p>
        </p:txBody>
      </p:sp>
    </p:spTree>
    <p:extLst>
      <p:ext uri="{BB962C8B-B14F-4D97-AF65-F5344CB8AC3E}">
        <p14:creationId xmlns:p14="http://schemas.microsoft.com/office/powerpoint/2010/main" val="3449026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33</a:t>
            </a:fld>
            <a:endParaRPr lang="en-GB"/>
          </a:p>
        </p:txBody>
      </p:sp>
    </p:spTree>
    <p:extLst>
      <p:ext uri="{BB962C8B-B14F-4D97-AF65-F5344CB8AC3E}">
        <p14:creationId xmlns:p14="http://schemas.microsoft.com/office/powerpoint/2010/main" val="523330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35</a:t>
            </a:fld>
            <a:endParaRPr lang="en-GB"/>
          </a:p>
        </p:txBody>
      </p:sp>
    </p:spTree>
    <p:extLst>
      <p:ext uri="{BB962C8B-B14F-4D97-AF65-F5344CB8AC3E}">
        <p14:creationId xmlns:p14="http://schemas.microsoft.com/office/powerpoint/2010/main" val="3612513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37</a:t>
            </a:fld>
            <a:endParaRPr lang="en-GB"/>
          </a:p>
        </p:txBody>
      </p:sp>
    </p:spTree>
    <p:extLst>
      <p:ext uri="{BB962C8B-B14F-4D97-AF65-F5344CB8AC3E}">
        <p14:creationId xmlns:p14="http://schemas.microsoft.com/office/powerpoint/2010/main" val="2774744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38</a:t>
            </a:fld>
            <a:endParaRPr lang="en-GB"/>
          </a:p>
        </p:txBody>
      </p:sp>
    </p:spTree>
    <p:extLst>
      <p:ext uri="{BB962C8B-B14F-4D97-AF65-F5344CB8AC3E}">
        <p14:creationId xmlns:p14="http://schemas.microsoft.com/office/powerpoint/2010/main" val="843233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43</a:t>
            </a:fld>
            <a:endParaRPr lang="en-GB"/>
          </a:p>
        </p:txBody>
      </p:sp>
    </p:spTree>
    <p:extLst>
      <p:ext uri="{BB962C8B-B14F-4D97-AF65-F5344CB8AC3E}">
        <p14:creationId xmlns:p14="http://schemas.microsoft.com/office/powerpoint/2010/main" val="6009381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53</a:t>
            </a:fld>
            <a:endParaRPr lang="en-GB"/>
          </a:p>
        </p:txBody>
      </p:sp>
    </p:spTree>
    <p:extLst>
      <p:ext uri="{BB962C8B-B14F-4D97-AF65-F5344CB8AC3E}">
        <p14:creationId xmlns:p14="http://schemas.microsoft.com/office/powerpoint/2010/main" val="1725262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2</a:t>
            </a:fld>
            <a:endParaRPr lang="en-GB"/>
          </a:p>
        </p:txBody>
      </p:sp>
    </p:spTree>
    <p:extLst>
      <p:ext uri="{BB962C8B-B14F-4D97-AF65-F5344CB8AC3E}">
        <p14:creationId xmlns:p14="http://schemas.microsoft.com/office/powerpoint/2010/main" val="22222546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55</a:t>
            </a:fld>
            <a:endParaRPr lang="en-GB"/>
          </a:p>
        </p:txBody>
      </p:sp>
    </p:spTree>
    <p:extLst>
      <p:ext uri="{BB962C8B-B14F-4D97-AF65-F5344CB8AC3E}">
        <p14:creationId xmlns:p14="http://schemas.microsoft.com/office/powerpoint/2010/main" val="41232981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56</a:t>
            </a:fld>
            <a:endParaRPr lang="en-GB"/>
          </a:p>
        </p:txBody>
      </p:sp>
    </p:spTree>
    <p:extLst>
      <p:ext uri="{BB962C8B-B14F-4D97-AF65-F5344CB8AC3E}">
        <p14:creationId xmlns:p14="http://schemas.microsoft.com/office/powerpoint/2010/main" val="9721280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58</a:t>
            </a:fld>
            <a:endParaRPr lang="en-GB"/>
          </a:p>
        </p:txBody>
      </p:sp>
    </p:spTree>
    <p:extLst>
      <p:ext uri="{BB962C8B-B14F-4D97-AF65-F5344CB8AC3E}">
        <p14:creationId xmlns:p14="http://schemas.microsoft.com/office/powerpoint/2010/main" val="8592652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59</a:t>
            </a:fld>
            <a:endParaRPr lang="en-GB"/>
          </a:p>
        </p:txBody>
      </p:sp>
    </p:spTree>
    <p:extLst>
      <p:ext uri="{BB962C8B-B14F-4D97-AF65-F5344CB8AC3E}">
        <p14:creationId xmlns:p14="http://schemas.microsoft.com/office/powerpoint/2010/main" val="32187422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61</a:t>
            </a:fld>
            <a:endParaRPr lang="en-GB"/>
          </a:p>
        </p:txBody>
      </p:sp>
    </p:spTree>
    <p:extLst>
      <p:ext uri="{BB962C8B-B14F-4D97-AF65-F5344CB8AC3E}">
        <p14:creationId xmlns:p14="http://schemas.microsoft.com/office/powerpoint/2010/main" val="240453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a:t>
            </a:fld>
            <a:endParaRPr lang="en-GB"/>
          </a:p>
        </p:txBody>
      </p:sp>
    </p:spTree>
    <p:extLst>
      <p:ext uri="{BB962C8B-B14F-4D97-AF65-F5344CB8AC3E}">
        <p14:creationId xmlns:p14="http://schemas.microsoft.com/office/powerpoint/2010/main" val="4265663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15</a:t>
            </a:fld>
            <a:endParaRPr lang="en-GB"/>
          </a:p>
        </p:txBody>
      </p:sp>
    </p:spTree>
    <p:extLst>
      <p:ext uri="{BB962C8B-B14F-4D97-AF65-F5344CB8AC3E}">
        <p14:creationId xmlns:p14="http://schemas.microsoft.com/office/powerpoint/2010/main" val="3910876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18</a:t>
            </a:fld>
            <a:endParaRPr lang="en-GB"/>
          </a:p>
        </p:txBody>
      </p:sp>
    </p:spTree>
    <p:extLst>
      <p:ext uri="{BB962C8B-B14F-4D97-AF65-F5344CB8AC3E}">
        <p14:creationId xmlns:p14="http://schemas.microsoft.com/office/powerpoint/2010/main" val="1729869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19</a:t>
            </a:fld>
            <a:endParaRPr lang="en-GB"/>
          </a:p>
        </p:txBody>
      </p:sp>
    </p:spTree>
    <p:extLst>
      <p:ext uri="{BB962C8B-B14F-4D97-AF65-F5344CB8AC3E}">
        <p14:creationId xmlns:p14="http://schemas.microsoft.com/office/powerpoint/2010/main" val="32267451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20</a:t>
            </a:fld>
            <a:endParaRPr lang="en-GB"/>
          </a:p>
        </p:txBody>
      </p:sp>
    </p:spTree>
    <p:extLst>
      <p:ext uri="{BB962C8B-B14F-4D97-AF65-F5344CB8AC3E}">
        <p14:creationId xmlns:p14="http://schemas.microsoft.com/office/powerpoint/2010/main" val="3983666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21</a:t>
            </a:fld>
            <a:endParaRPr lang="en-GB"/>
          </a:p>
        </p:txBody>
      </p:sp>
    </p:spTree>
    <p:extLst>
      <p:ext uri="{BB962C8B-B14F-4D97-AF65-F5344CB8AC3E}">
        <p14:creationId xmlns:p14="http://schemas.microsoft.com/office/powerpoint/2010/main" val="968269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25</a:t>
            </a:fld>
            <a:endParaRPr lang="en-GB"/>
          </a:p>
        </p:txBody>
      </p:sp>
    </p:spTree>
    <p:extLst>
      <p:ext uri="{BB962C8B-B14F-4D97-AF65-F5344CB8AC3E}">
        <p14:creationId xmlns:p14="http://schemas.microsoft.com/office/powerpoint/2010/main" val="1838315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683F234-44B1-46D2-96E4-27ED41F0F7FC}"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751599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68420D-47F2-4F3E-87BD-0B25347528DC}"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1787047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759B08-2C64-42F2-80CC-067F33DE7458}"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378244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595867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026238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5452835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6DEC6B0-2BF5-874D-B5D8-1875A3F82410}"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2061217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6DEC6B0-2BF5-874D-B5D8-1875A3F82410}" type="datetimeFigureOut">
              <a:rPr lang="en-US" smtClean="0"/>
              <a:t>10/13/2021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829174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DEC6B0-2BF5-874D-B5D8-1875A3F82410}" type="datetimeFigureOut">
              <a:rPr lang="en-US" smtClean="0"/>
              <a:t>10/13/2021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701969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DEC6B0-2BF5-874D-B5D8-1875A3F82410}" type="datetimeFigureOut">
              <a:rPr lang="en-US" smtClean="0"/>
              <a:t>10/13/2021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5146201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DEC6B0-2BF5-874D-B5D8-1875A3F82410}"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304197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59220"/>
            <a:ext cx="10515600" cy="987018"/>
          </a:xfrm>
        </p:spPr>
        <p:txBody>
          <a:bodyPr/>
          <a:lstStyle/>
          <a:p>
            <a:r>
              <a:rPr lang="en-US"/>
              <a:t>Click to edit Master title style</a:t>
            </a:r>
            <a:endParaRPr lang="en-GB" dirty="0"/>
          </a:p>
        </p:txBody>
      </p:sp>
      <p:sp>
        <p:nvSpPr>
          <p:cNvPr id="3" name="Content Placeholder 2"/>
          <p:cNvSpPr>
            <a:spLocks noGrp="1"/>
          </p:cNvSpPr>
          <p:nvPr>
            <p:ph idx="1"/>
          </p:nvPr>
        </p:nvSpPr>
        <p:spPr>
          <a:xfrm>
            <a:off x="838200" y="1646238"/>
            <a:ext cx="10515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4F8BBA-FFC0-4ED4-8FC5-D81261C76034}"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2807" y="0"/>
            <a:ext cx="3572566" cy="659219"/>
          </a:xfrm>
          <a:prstGeom prst="rect">
            <a:avLst/>
          </a:prstGeom>
        </p:spPr>
      </p:pic>
    </p:spTree>
    <p:extLst>
      <p:ext uri="{BB962C8B-B14F-4D97-AF65-F5344CB8AC3E}">
        <p14:creationId xmlns:p14="http://schemas.microsoft.com/office/powerpoint/2010/main" val="28071856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DEC6B0-2BF5-874D-B5D8-1875A3F82410}"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2864026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0591410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492450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4880557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581515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6161488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09076A-E01F-6D40-81E8-B69183928A8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2404538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09076A-E01F-6D40-81E8-B69183928A88}" type="datetimeFigureOut">
              <a:rPr lang="en-US" smtClean="0"/>
              <a:t>10/13/2021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5366454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09076A-E01F-6D40-81E8-B69183928A88}" type="datetimeFigureOut">
              <a:rPr lang="en-US" smtClean="0"/>
              <a:t>10/13/2021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21168830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09076A-E01F-6D40-81E8-B69183928A88}" type="datetimeFigureOut">
              <a:rPr lang="en-US" smtClean="0"/>
              <a:t>10/13/2021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092059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FE254E-ED4A-48CD-8868-DD8609AA765A}"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30988556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09076A-E01F-6D40-81E8-B69183928A8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8570382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09076A-E01F-6D40-81E8-B69183928A8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8625637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2393701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857105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30D7EAE-FBE4-4A39-BF67-97DE2E7DEC46}" type="datetime1">
              <a:rPr lang="en-GB" smtClean="0"/>
              <a:t>13/10/2021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361211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04FEC04-A64D-4BA2-B331-26A9F240BE86}" type="datetime1">
              <a:rPr lang="en-GB" smtClean="0"/>
              <a:t>13/10/2021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1775008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23D73E-093B-4FFB-98F9-8D5B5F5A0AA1}" type="datetime1">
              <a:rPr lang="en-GB" smtClean="0"/>
              <a:t>13/10/2021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3855876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703F1-7610-4BF8-91DE-53CB627FF72B}" type="datetime1">
              <a:rPr lang="en-GB" smtClean="0"/>
              <a:t>13/10/2021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1921144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8DA3AFA-F8DF-44E9-A275-0840B55A09F2}" type="datetime1">
              <a:rPr lang="en-GB" smtClean="0"/>
              <a:t>13/10/2021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3176087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6620A55-1922-4F89-B823-F69CD0DBFA9C}" type="datetime1">
              <a:rPr lang="en-GB" smtClean="0"/>
              <a:t>13/10/2021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77455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F4903A-8896-4A3B-AE98-4B35A2C714D9}" type="datetime1">
              <a:rPr lang="en-GB" smtClean="0"/>
              <a:t>13/10/2021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A68997-F432-425E-9889-9D05EBED06BE}" type="slidenum">
              <a:rPr lang="en-GB" smtClean="0"/>
              <a:t>‹#›</a:t>
            </a:fld>
            <a:endParaRPr lang="en-GB"/>
          </a:p>
        </p:txBody>
      </p:sp>
    </p:spTree>
    <p:extLst>
      <p:ext uri="{BB962C8B-B14F-4D97-AF65-F5344CB8AC3E}">
        <p14:creationId xmlns:p14="http://schemas.microsoft.com/office/powerpoint/2010/main" val="2655861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DEC6B0-2BF5-874D-B5D8-1875A3F82410}" type="datetimeFigureOut">
              <a:rPr lang="en-US" smtClean="0"/>
              <a:t>10/13/2021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797B1D-2FE3-9B46-84D8-091F59235486}" type="slidenum">
              <a:rPr lang="en-US" smtClean="0"/>
              <a:t>‹#›</a:t>
            </a:fld>
            <a:endParaRPr lang="en-US"/>
          </a:p>
        </p:txBody>
      </p:sp>
    </p:spTree>
    <p:extLst>
      <p:ext uri="{BB962C8B-B14F-4D97-AF65-F5344CB8AC3E}">
        <p14:creationId xmlns:p14="http://schemas.microsoft.com/office/powerpoint/2010/main" val="397729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09076A-E01F-6D40-81E8-B69183928A88}" type="datetimeFigureOut">
              <a:rPr lang="en-US" smtClean="0"/>
              <a:t>10/13/2021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C6268E-75B9-6443-9310-06873C5DDC47}" type="slidenum">
              <a:rPr lang="en-US" smtClean="0"/>
              <a:t>‹#›</a:t>
            </a:fld>
            <a:endParaRPr lang="en-US"/>
          </a:p>
        </p:txBody>
      </p:sp>
    </p:spTree>
    <p:extLst>
      <p:ext uri="{BB962C8B-B14F-4D97-AF65-F5344CB8AC3E}">
        <p14:creationId xmlns:p14="http://schemas.microsoft.com/office/powerpoint/2010/main" val="3583645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chart" Target="../charts/chart2.xml"/><Relationship Id="rId4" Type="http://schemas.openxmlformats.org/officeDocument/2006/relationships/chart" Target="../charts/chart1.xml"/></Relationships>
</file>

<file path=ppt/slides/_rels/slide20.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30.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chart" Target="../charts/chart4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hyperlink" Target="https://www.gov.uk/government/publications/national-planning-policy-framework--2"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chart" Target="../charts/chart5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6B527-F5E8-47E4-940B-F1A340C4B1CE}"/>
              </a:ext>
            </a:extLst>
          </p:cNvPr>
          <p:cNvSpPr>
            <a:spLocks noGrp="1"/>
          </p:cNvSpPr>
          <p:nvPr>
            <p:ph type="ctrTitle"/>
          </p:nvPr>
        </p:nvSpPr>
        <p:spPr>
          <a:xfrm>
            <a:off x="1230088" y="1122363"/>
            <a:ext cx="9612000" cy="2387600"/>
          </a:xfrm>
        </p:spPr>
        <p:style>
          <a:lnRef idx="2">
            <a:schemeClr val="accent6"/>
          </a:lnRef>
          <a:fillRef idx="1">
            <a:schemeClr val="lt1"/>
          </a:fillRef>
          <a:effectRef idx="0">
            <a:schemeClr val="accent6"/>
          </a:effectRef>
          <a:fontRef idx="minor">
            <a:schemeClr val="dk1"/>
          </a:fontRef>
        </p:style>
        <p:txBody>
          <a:bodyPr>
            <a:normAutofit/>
          </a:bodyPr>
          <a:lstStyle/>
          <a:p>
            <a:r>
              <a:rPr lang="en-US" dirty="0">
                <a:solidFill>
                  <a:srgbClr val="000000"/>
                </a:solidFill>
                <a:latin typeface="neuzeit-grotesk"/>
              </a:rPr>
              <a:t>Bay Health and Care ICP</a:t>
            </a:r>
            <a:endParaRPr lang="en-GB" dirty="0"/>
          </a:p>
        </p:txBody>
      </p:sp>
      <p:pic>
        <p:nvPicPr>
          <p:cNvPr id="6" name="Picture 2" descr="Institute of Health Equity">
            <a:extLst>
              <a:ext uri="{FF2B5EF4-FFF2-40B4-BE49-F238E27FC236}">
                <a16:creationId xmlns:a16="http://schemas.microsoft.com/office/drawing/2014/main" id="{B1BB0DE5-F05B-4AA3-ACF4-DD0DD6A1ED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416" y="5504769"/>
            <a:ext cx="502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842183"/>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93FC2-F78C-495F-BD3E-F788E3F8721B}"/>
              </a:ext>
            </a:extLst>
          </p:cNvPr>
          <p:cNvSpPr>
            <a:spLocks noGrp="1"/>
          </p:cNvSpPr>
          <p:nvPr>
            <p:ph type="title"/>
          </p:nvPr>
        </p:nvSpPr>
        <p:spPr>
          <a:xfrm>
            <a:off x="261257" y="659220"/>
            <a:ext cx="11092543" cy="987018"/>
          </a:xfrm>
        </p:spPr>
        <p:txBody>
          <a:bodyPr>
            <a:normAutofit fontScale="90000"/>
          </a:bodyPr>
          <a:lstStyle/>
          <a:p>
            <a:r>
              <a:rPr lang="en-GB" sz="2800" i="1" dirty="0">
                <a:solidFill>
                  <a:srgbClr val="FF0000"/>
                </a:solidFill>
                <a:latin typeface="+mn-lt"/>
              </a:rPr>
              <a:t>Within each area, there are more than five years difference in life expectancy between least and most deprived areas</a:t>
            </a:r>
            <a:br>
              <a:rPr lang="en-GB" sz="2800" dirty="0">
                <a:latin typeface="+mn-lt"/>
              </a:rPr>
            </a:br>
            <a:r>
              <a:rPr lang="en-GB" sz="2800" dirty="0">
                <a:latin typeface="+mn-lt"/>
              </a:rPr>
              <a:t>Social gradient in life expectancy, 2017-2019</a:t>
            </a:r>
          </a:p>
        </p:txBody>
      </p:sp>
      <p:sp>
        <p:nvSpPr>
          <p:cNvPr id="4" name="Slide Number Placeholder 3">
            <a:extLst>
              <a:ext uri="{FF2B5EF4-FFF2-40B4-BE49-F238E27FC236}">
                <a16:creationId xmlns:a16="http://schemas.microsoft.com/office/drawing/2014/main" id="{C0DA8FFA-470D-496B-A47A-51B2FAAE6ED6}"/>
              </a:ext>
            </a:extLst>
          </p:cNvPr>
          <p:cNvSpPr>
            <a:spLocks noGrp="1"/>
          </p:cNvSpPr>
          <p:nvPr>
            <p:ph type="sldNum" sz="quarter" idx="12"/>
          </p:nvPr>
        </p:nvSpPr>
        <p:spPr/>
        <p:txBody>
          <a:bodyPr/>
          <a:lstStyle/>
          <a:p>
            <a:fld id="{2EA68997-F432-425E-9889-9D05EBED06BE}" type="slidenum">
              <a:rPr lang="en-GB" smtClean="0"/>
              <a:t>10</a:t>
            </a:fld>
            <a:endParaRPr lang="en-GB"/>
          </a:p>
        </p:txBody>
      </p:sp>
      <p:sp>
        <p:nvSpPr>
          <p:cNvPr id="6" name="TextBox 5">
            <a:extLst>
              <a:ext uri="{FF2B5EF4-FFF2-40B4-BE49-F238E27FC236}">
                <a16:creationId xmlns:a16="http://schemas.microsoft.com/office/drawing/2014/main" id="{AD1774A6-7E70-40B2-ABFA-EB0F4F6EC544}"/>
              </a:ext>
            </a:extLst>
          </p:cNvPr>
          <p:cNvSpPr txBox="1"/>
          <p:nvPr/>
        </p:nvSpPr>
        <p:spPr>
          <a:xfrm>
            <a:off x="9181621" y="6198780"/>
            <a:ext cx="3010379" cy="369332"/>
          </a:xfrm>
          <a:prstGeom prst="rect">
            <a:avLst/>
          </a:prstGeom>
          <a:noFill/>
        </p:spPr>
        <p:txBody>
          <a:bodyPr wrap="square" rtlCol="0">
            <a:spAutoFit/>
          </a:bodyPr>
          <a:lstStyle/>
          <a:p>
            <a:pPr algn="r"/>
            <a:r>
              <a:rPr lang="en-GB" dirty="0"/>
              <a:t>Source: DHSC fingertips </a:t>
            </a:r>
          </a:p>
        </p:txBody>
      </p:sp>
      <p:graphicFrame>
        <p:nvGraphicFramePr>
          <p:cNvPr id="8" name="Chart 7">
            <a:extLst>
              <a:ext uri="{FF2B5EF4-FFF2-40B4-BE49-F238E27FC236}">
                <a16:creationId xmlns:a16="http://schemas.microsoft.com/office/drawing/2014/main" id="{DCBFF498-960A-4E24-8E44-113223200D57}"/>
              </a:ext>
            </a:extLst>
          </p:cNvPr>
          <p:cNvGraphicFramePr>
            <a:graphicFrameLocks/>
          </p:cNvGraphicFramePr>
          <p:nvPr/>
        </p:nvGraphicFramePr>
        <p:xfrm>
          <a:off x="451958" y="1833007"/>
          <a:ext cx="10248900" cy="47059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78312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94425-2377-4140-B239-1FE660417EB0}"/>
              </a:ext>
            </a:extLst>
          </p:cNvPr>
          <p:cNvSpPr>
            <a:spLocks noGrp="1"/>
          </p:cNvSpPr>
          <p:nvPr>
            <p:ph type="title"/>
          </p:nvPr>
        </p:nvSpPr>
        <p:spPr/>
        <p:txBody>
          <a:bodyPr/>
          <a:lstStyle/>
          <a:p>
            <a:r>
              <a:rPr lang="en-GB" dirty="0"/>
              <a:t>COVID-19</a:t>
            </a:r>
          </a:p>
        </p:txBody>
      </p:sp>
      <p:sp>
        <p:nvSpPr>
          <p:cNvPr id="3" name="Text Placeholder 2">
            <a:extLst>
              <a:ext uri="{FF2B5EF4-FFF2-40B4-BE49-F238E27FC236}">
                <a16:creationId xmlns:a16="http://schemas.microsoft.com/office/drawing/2014/main" id="{E673F980-3376-415E-AC1D-BEE3100334D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6E57D3B-5495-4F37-AD07-AB9F907D682E}"/>
              </a:ext>
            </a:extLst>
          </p:cNvPr>
          <p:cNvSpPr>
            <a:spLocks noGrp="1"/>
          </p:cNvSpPr>
          <p:nvPr>
            <p:ph type="sldNum" sz="quarter" idx="12"/>
          </p:nvPr>
        </p:nvSpPr>
        <p:spPr/>
        <p:txBody>
          <a:bodyPr/>
          <a:lstStyle/>
          <a:p>
            <a:fld id="{2EA68997-F432-425E-9889-9D05EBED06BE}" type="slidenum">
              <a:rPr lang="en-GB" smtClean="0"/>
              <a:t>11</a:t>
            </a:fld>
            <a:endParaRPr lang="en-GB"/>
          </a:p>
        </p:txBody>
      </p:sp>
    </p:spTree>
    <p:extLst>
      <p:ext uri="{BB962C8B-B14F-4D97-AF65-F5344CB8AC3E}">
        <p14:creationId xmlns:p14="http://schemas.microsoft.com/office/powerpoint/2010/main" val="766809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48C1A-06E6-274E-BC2F-BB7F2466CDDD}"/>
              </a:ext>
            </a:extLst>
          </p:cNvPr>
          <p:cNvSpPr>
            <a:spLocks noGrp="1"/>
          </p:cNvSpPr>
          <p:nvPr>
            <p:ph type="title"/>
          </p:nvPr>
        </p:nvSpPr>
        <p:spPr>
          <a:xfrm>
            <a:off x="310038" y="765442"/>
            <a:ext cx="11777675" cy="1325563"/>
          </a:xfrm>
        </p:spPr>
        <p:txBody>
          <a:bodyPr>
            <a:noAutofit/>
          </a:bodyPr>
          <a:lstStyle/>
          <a:p>
            <a:r>
              <a:rPr lang="en-US" sz="2400" i="1" dirty="0">
                <a:solidFill>
                  <a:srgbClr val="FF0000"/>
                </a:solidFill>
                <a:latin typeface="+mn-lt"/>
              </a:rPr>
              <a:t>COVID-19 follows a similar trajectory to inequalities in mortality from other causes – the more deprived the area of residence, the greater the mortality from COVID-19. </a:t>
            </a:r>
            <a:br>
              <a:rPr lang="en-US" sz="2400" dirty="0">
                <a:latin typeface="+mn-lt"/>
              </a:rPr>
            </a:br>
            <a:r>
              <a:rPr lang="en-GB" sz="2400" dirty="0">
                <a:latin typeface="+mn-lt"/>
              </a:rPr>
              <a:t>Age-standardised mortality rates from all causes, COVID-19 and other causes (per 100,000), by deprivation deciles in England</a:t>
            </a:r>
            <a:endParaRPr lang="en-US" sz="2400" dirty="0"/>
          </a:p>
        </p:txBody>
      </p:sp>
      <p:pic>
        <p:nvPicPr>
          <p:cNvPr id="4" name="Picture 3">
            <a:extLst>
              <a:ext uri="{FF2B5EF4-FFF2-40B4-BE49-F238E27FC236}">
                <a16:creationId xmlns:a16="http://schemas.microsoft.com/office/drawing/2014/main" id="{7B7AD7A0-1F6D-A942-AF82-27FC1007E721}"/>
              </a:ext>
            </a:extLst>
          </p:cNvPr>
          <p:cNvPicPr>
            <a:picLocks noChangeAspect="1"/>
          </p:cNvPicPr>
          <p:nvPr/>
        </p:nvPicPr>
        <p:blipFill rotWithShape="1">
          <a:blip r:embed="rId2"/>
          <a:srcRect l="3357" r="4764"/>
          <a:stretch/>
        </p:blipFill>
        <p:spPr>
          <a:xfrm>
            <a:off x="23269" y="2502724"/>
            <a:ext cx="5838569" cy="3024000"/>
          </a:xfrm>
          <a:prstGeom prst="rect">
            <a:avLst/>
          </a:prstGeom>
        </p:spPr>
      </p:pic>
      <p:pic>
        <p:nvPicPr>
          <p:cNvPr id="5" name="Picture 4">
            <a:extLst>
              <a:ext uri="{FF2B5EF4-FFF2-40B4-BE49-F238E27FC236}">
                <a16:creationId xmlns:a16="http://schemas.microsoft.com/office/drawing/2014/main" id="{14CD5717-DF6F-B943-9CC7-8C9943D22BCB}"/>
              </a:ext>
            </a:extLst>
          </p:cNvPr>
          <p:cNvPicPr>
            <a:picLocks noChangeAspect="1"/>
          </p:cNvPicPr>
          <p:nvPr/>
        </p:nvPicPr>
        <p:blipFill rotWithShape="1">
          <a:blip r:embed="rId3"/>
          <a:srcRect t="4922"/>
          <a:stretch/>
        </p:blipFill>
        <p:spPr>
          <a:xfrm>
            <a:off x="8845378" y="102702"/>
            <a:ext cx="3242335" cy="660589"/>
          </a:xfrm>
          <a:prstGeom prst="rect">
            <a:avLst/>
          </a:prstGeom>
        </p:spPr>
      </p:pic>
      <p:sp>
        <p:nvSpPr>
          <p:cNvPr id="6" name="Rectangle 5">
            <a:extLst>
              <a:ext uri="{FF2B5EF4-FFF2-40B4-BE49-F238E27FC236}">
                <a16:creationId xmlns:a16="http://schemas.microsoft.com/office/drawing/2014/main" id="{599965E4-E0E3-1F48-AA90-DF81AF817A00}"/>
              </a:ext>
            </a:extLst>
          </p:cNvPr>
          <p:cNvSpPr/>
          <p:nvPr/>
        </p:nvSpPr>
        <p:spPr>
          <a:xfrm>
            <a:off x="3308747" y="6364992"/>
            <a:ext cx="8793605" cy="338554"/>
          </a:xfrm>
          <a:prstGeom prst="rect">
            <a:avLst/>
          </a:prstGeom>
        </p:spPr>
        <p:txBody>
          <a:bodyPr wrap="square">
            <a:spAutoFit/>
          </a:bodyPr>
          <a:lstStyle/>
          <a:p>
            <a:pPr algn="r"/>
            <a:r>
              <a:rPr lang="en-GB" sz="1600" dirty="0">
                <a:latin typeface="Helvetica" pitchFamily="2" charset="0"/>
              </a:rPr>
              <a:t>Source: ONS. Deaths involving COVID-19 by local area and socioeconomic deprivation, 2020</a:t>
            </a:r>
            <a:endParaRPr lang="en-GB" sz="1600" dirty="0">
              <a:effectLst/>
              <a:latin typeface="Helvetica" pitchFamily="2" charset="0"/>
            </a:endParaRPr>
          </a:p>
        </p:txBody>
      </p:sp>
      <p:pic>
        <p:nvPicPr>
          <p:cNvPr id="7" name="Picture 6">
            <a:extLst>
              <a:ext uri="{FF2B5EF4-FFF2-40B4-BE49-F238E27FC236}">
                <a16:creationId xmlns:a16="http://schemas.microsoft.com/office/drawing/2014/main" id="{396B292A-94C6-4443-8FCA-BC705C40E072}"/>
              </a:ext>
            </a:extLst>
          </p:cNvPr>
          <p:cNvPicPr>
            <a:picLocks noChangeAspect="1"/>
          </p:cNvPicPr>
          <p:nvPr/>
        </p:nvPicPr>
        <p:blipFill rotWithShape="1">
          <a:blip r:embed="rId4"/>
          <a:srcRect l="4112" t="14778" r="7383"/>
          <a:stretch/>
        </p:blipFill>
        <p:spPr>
          <a:xfrm>
            <a:off x="5861838" y="2819449"/>
            <a:ext cx="6245722" cy="2736000"/>
          </a:xfrm>
          <a:prstGeom prst="rect">
            <a:avLst/>
          </a:prstGeom>
        </p:spPr>
      </p:pic>
      <p:sp>
        <p:nvSpPr>
          <p:cNvPr id="8" name="TextBox 7">
            <a:extLst>
              <a:ext uri="{FF2B5EF4-FFF2-40B4-BE49-F238E27FC236}">
                <a16:creationId xmlns:a16="http://schemas.microsoft.com/office/drawing/2014/main" id="{E290CF5A-D79F-4DC8-BCB9-97D77373EDB9}"/>
              </a:ext>
            </a:extLst>
          </p:cNvPr>
          <p:cNvSpPr txBox="1"/>
          <p:nvPr/>
        </p:nvSpPr>
        <p:spPr>
          <a:xfrm>
            <a:off x="8662502" y="2096622"/>
            <a:ext cx="1173891" cy="369332"/>
          </a:xfrm>
          <a:prstGeom prst="rect">
            <a:avLst/>
          </a:prstGeom>
          <a:noFill/>
        </p:spPr>
        <p:txBody>
          <a:bodyPr wrap="square" rtlCol="0">
            <a:spAutoFit/>
          </a:bodyPr>
          <a:lstStyle/>
          <a:p>
            <a:r>
              <a:rPr lang="en-GB" dirty="0"/>
              <a:t>Female</a:t>
            </a:r>
          </a:p>
        </p:txBody>
      </p:sp>
      <p:sp>
        <p:nvSpPr>
          <p:cNvPr id="9" name="TextBox 8">
            <a:extLst>
              <a:ext uri="{FF2B5EF4-FFF2-40B4-BE49-F238E27FC236}">
                <a16:creationId xmlns:a16="http://schemas.microsoft.com/office/drawing/2014/main" id="{999DDD30-56A4-41ED-8526-4EFDA9963720}"/>
              </a:ext>
            </a:extLst>
          </p:cNvPr>
          <p:cNvSpPr txBox="1"/>
          <p:nvPr/>
        </p:nvSpPr>
        <p:spPr>
          <a:xfrm>
            <a:off x="2355607" y="2023058"/>
            <a:ext cx="1173891" cy="369332"/>
          </a:xfrm>
          <a:prstGeom prst="rect">
            <a:avLst/>
          </a:prstGeom>
          <a:noFill/>
        </p:spPr>
        <p:txBody>
          <a:bodyPr wrap="square" rtlCol="0">
            <a:spAutoFit/>
          </a:bodyPr>
          <a:lstStyle/>
          <a:p>
            <a:r>
              <a:rPr lang="en-GB" dirty="0"/>
              <a:t>Male</a:t>
            </a:r>
          </a:p>
        </p:txBody>
      </p:sp>
    </p:spTree>
    <p:extLst>
      <p:ext uri="{BB962C8B-B14F-4D97-AF65-F5344CB8AC3E}">
        <p14:creationId xmlns:p14="http://schemas.microsoft.com/office/powerpoint/2010/main" val="2244827563"/>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8C235B9-5DED-45C1-B741-9D6D3E21B09D}"/>
              </a:ext>
            </a:extLst>
          </p:cNvPr>
          <p:cNvSpPr>
            <a:spLocks noGrp="1"/>
          </p:cNvSpPr>
          <p:nvPr>
            <p:ph type="sldNum" sz="quarter" idx="12"/>
          </p:nvPr>
        </p:nvSpPr>
        <p:spPr/>
        <p:txBody>
          <a:bodyPr/>
          <a:lstStyle/>
          <a:p>
            <a:fld id="{2EA68997-F432-425E-9889-9D05EBED06BE}" type="slidenum">
              <a:rPr lang="en-GB" smtClean="0"/>
              <a:t>13</a:t>
            </a:fld>
            <a:endParaRPr lang="en-GB"/>
          </a:p>
        </p:txBody>
      </p:sp>
      <p:graphicFrame>
        <p:nvGraphicFramePr>
          <p:cNvPr id="5" name="Chart 4">
            <a:extLst>
              <a:ext uri="{FF2B5EF4-FFF2-40B4-BE49-F238E27FC236}">
                <a16:creationId xmlns:a16="http://schemas.microsoft.com/office/drawing/2014/main" id="{C994DC5F-923F-4EBE-BE46-C938A7881378}"/>
              </a:ext>
            </a:extLst>
          </p:cNvPr>
          <p:cNvGraphicFramePr>
            <a:graphicFrameLocks noGrp="1" noChangeAspect="1"/>
          </p:cNvGraphicFramePr>
          <p:nvPr/>
        </p:nvGraphicFramePr>
        <p:xfrm>
          <a:off x="2298000" y="1256716"/>
          <a:ext cx="7596000" cy="5503948"/>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9C6B0A4D-C36E-41F7-A555-5153E9C411AA}"/>
              </a:ext>
            </a:extLst>
          </p:cNvPr>
          <p:cNvSpPr>
            <a:spLocks noGrp="1"/>
          </p:cNvSpPr>
          <p:nvPr>
            <p:ph type="title"/>
          </p:nvPr>
        </p:nvSpPr>
        <p:spPr>
          <a:xfrm>
            <a:off x="0" y="420367"/>
            <a:ext cx="11777675" cy="953275"/>
          </a:xfrm>
        </p:spPr>
        <p:txBody>
          <a:bodyPr>
            <a:noAutofit/>
          </a:bodyPr>
          <a:lstStyle/>
          <a:p>
            <a:r>
              <a:rPr lang="en-GB" sz="2000" i="1" dirty="0">
                <a:solidFill>
                  <a:srgbClr val="FF0000"/>
                </a:solidFill>
                <a:effectLst/>
                <a:latin typeface="+mn-lt"/>
                <a:ea typeface="Times New Roman" panose="02020603050405020304" pitchFamily="18" charset="0"/>
                <a:cs typeface="Times New Roman" panose="02020603050405020304" pitchFamily="18" charset="0"/>
              </a:rPr>
              <a:t>In the four most deprived deciles in Lancashire and South Cumbria COVID-19 mortality was greater than the England and Wales average and there are sharp inequalities in the Region</a:t>
            </a:r>
            <a:br>
              <a:rPr lang="en-GB" sz="2000" i="1" dirty="0">
                <a:solidFill>
                  <a:srgbClr val="FF0000"/>
                </a:solidFill>
                <a:effectLst/>
                <a:latin typeface="+mn-lt"/>
                <a:ea typeface="Times New Roman" panose="02020603050405020304" pitchFamily="18" charset="0"/>
                <a:cs typeface="Times New Roman" panose="02020603050405020304" pitchFamily="18" charset="0"/>
              </a:rPr>
            </a:br>
            <a:r>
              <a:rPr lang="en-GB" sz="2000" dirty="0">
                <a:effectLst/>
                <a:latin typeface="+mn-lt"/>
                <a:ea typeface="Times New Roman" panose="02020603050405020304" pitchFamily="18" charset="0"/>
                <a:cs typeface="Times New Roman" panose="02020603050405020304" pitchFamily="18" charset="0"/>
              </a:rPr>
              <a:t>Age and sex standardised COVID-19 mortality ratios by IMD 2019 deciles of MSOAs* in Lancashire and South Cumbria, March 2020 to April 2021</a:t>
            </a:r>
            <a:endParaRPr lang="en-US" sz="2000" dirty="0">
              <a:latin typeface="+mn-lt"/>
            </a:endParaRPr>
          </a:p>
        </p:txBody>
      </p:sp>
      <p:sp>
        <p:nvSpPr>
          <p:cNvPr id="7" name="Rectangle 6">
            <a:extLst>
              <a:ext uri="{FF2B5EF4-FFF2-40B4-BE49-F238E27FC236}">
                <a16:creationId xmlns:a16="http://schemas.microsoft.com/office/drawing/2014/main" id="{6F410232-A83F-47E9-A746-9B82B15CF0AA}"/>
              </a:ext>
            </a:extLst>
          </p:cNvPr>
          <p:cNvSpPr/>
          <p:nvPr/>
        </p:nvSpPr>
        <p:spPr>
          <a:xfrm>
            <a:off x="10267406" y="6364992"/>
            <a:ext cx="1834946" cy="338554"/>
          </a:xfrm>
          <a:prstGeom prst="rect">
            <a:avLst/>
          </a:prstGeom>
        </p:spPr>
        <p:txBody>
          <a:bodyPr wrap="square">
            <a:spAutoFit/>
          </a:bodyPr>
          <a:lstStyle/>
          <a:p>
            <a:pPr algn="r"/>
            <a:r>
              <a:rPr lang="en-GB" sz="1600" dirty="0">
                <a:latin typeface="Calibri" panose="020F0502020204030204" pitchFamily="34" charset="0"/>
                <a:cs typeface="Calibri" panose="020F0502020204030204" pitchFamily="34" charset="0"/>
              </a:rPr>
              <a:t>Source: ONS </a:t>
            </a:r>
            <a:endParaRPr lang="en-GB" sz="16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58495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47819-3109-42A3-940C-5C697B3F3F04}"/>
              </a:ext>
            </a:extLst>
          </p:cNvPr>
          <p:cNvSpPr>
            <a:spLocks noGrp="1"/>
          </p:cNvSpPr>
          <p:nvPr>
            <p:ph type="title"/>
          </p:nvPr>
        </p:nvSpPr>
        <p:spPr>
          <a:xfrm>
            <a:off x="838200" y="659220"/>
            <a:ext cx="2743200" cy="5697130"/>
          </a:xfrm>
        </p:spPr>
        <p:txBody>
          <a:bodyPr/>
          <a:lstStyle/>
          <a:p>
            <a:r>
              <a:rPr kumimoji="0" lang="en-GB" sz="2000" b="0" i="1" u="none" strike="noStrike" kern="1200" cap="none" spc="0" normalizeH="0" baseline="0" noProof="0" dirty="0">
                <a:ln>
                  <a:noFill/>
                </a:ln>
                <a:solidFill>
                  <a:srgbClr val="FF0000"/>
                </a:solidFill>
                <a:effectLst/>
                <a:uLnTx/>
                <a:uFillTx/>
                <a:latin typeface="Calibri"/>
                <a:ea typeface="Times New Roman" panose="02020603050405020304" pitchFamily="18" charset="0"/>
                <a:cs typeface="Times New Roman" panose="02020603050405020304" pitchFamily="18" charset="0"/>
              </a:rPr>
              <a:t>There is an association between deprivation and COVID-19 mortality, but several</a:t>
            </a:r>
            <a:br>
              <a:rPr kumimoji="0" lang="en-GB" sz="2000" b="0" i="1" u="none" strike="noStrike" kern="1200" cap="none" spc="0" normalizeH="0" baseline="0" noProof="0" dirty="0">
                <a:ln>
                  <a:noFill/>
                </a:ln>
                <a:solidFill>
                  <a:srgbClr val="FF0000"/>
                </a:solidFill>
                <a:effectLst/>
                <a:uLnTx/>
                <a:uFillTx/>
                <a:latin typeface="Calibri"/>
                <a:ea typeface="Times New Roman" panose="02020603050405020304" pitchFamily="18" charset="0"/>
                <a:cs typeface="Times New Roman" panose="02020603050405020304" pitchFamily="18" charset="0"/>
              </a:rPr>
            </a:br>
            <a:r>
              <a:rPr kumimoji="0" lang="en-GB" sz="2000" b="0" i="1" u="none" strike="noStrike" kern="1200" cap="none" spc="0" normalizeH="0" baseline="0" noProof="0" dirty="0">
                <a:ln>
                  <a:noFill/>
                </a:ln>
                <a:solidFill>
                  <a:srgbClr val="FF0000"/>
                </a:solidFill>
                <a:effectLst/>
                <a:uLnTx/>
                <a:uFillTx/>
                <a:latin typeface="Calibri"/>
                <a:ea typeface="Times New Roman" panose="02020603050405020304" pitchFamily="18" charset="0"/>
                <a:cs typeface="Times New Roman" panose="02020603050405020304" pitchFamily="18" charset="0"/>
              </a:rPr>
              <a:t>areas have higher rates than expected for their deprivation (e.g. Blackburn, Preston)</a:t>
            </a:r>
            <a:br>
              <a:rPr kumimoji="0" lang="en-GB" sz="20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rPr>
            </a:br>
            <a:r>
              <a:rPr kumimoji="0" lang="en-GB" sz="20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rPr>
              <a:t>Age-adjusted COVID-19 mortality ratio of observed to expected deaths by level of deprivation, March 2020 to April 2021, neighbourhoods (MSOAs) in Lancashire and South Cumbria </a:t>
            </a:r>
            <a:endParaRPr lang="en-GB" dirty="0"/>
          </a:p>
        </p:txBody>
      </p:sp>
      <p:sp>
        <p:nvSpPr>
          <p:cNvPr id="4" name="Slide Number Placeholder 3">
            <a:extLst>
              <a:ext uri="{FF2B5EF4-FFF2-40B4-BE49-F238E27FC236}">
                <a16:creationId xmlns:a16="http://schemas.microsoft.com/office/drawing/2014/main" id="{312D1139-1785-4044-95F8-E91A4E3FB4E1}"/>
              </a:ext>
            </a:extLst>
          </p:cNvPr>
          <p:cNvSpPr>
            <a:spLocks noGrp="1"/>
          </p:cNvSpPr>
          <p:nvPr>
            <p:ph type="sldNum" sz="quarter" idx="12"/>
          </p:nvPr>
        </p:nvSpPr>
        <p:spPr/>
        <p:txBody>
          <a:bodyPr/>
          <a:lstStyle/>
          <a:p>
            <a:fld id="{2EA68997-F432-425E-9889-9D05EBED06BE}" type="slidenum">
              <a:rPr lang="en-GB" smtClean="0"/>
              <a:t>14</a:t>
            </a:fld>
            <a:endParaRPr lang="en-GB"/>
          </a:p>
        </p:txBody>
      </p:sp>
      <p:graphicFrame>
        <p:nvGraphicFramePr>
          <p:cNvPr id="6" name="Chart 5">
            <a:extLst>
              <a:ext uri="{FF2B5EF4-FFF2-40B4-BE49-F238E27FC236}">
                <a16:creationId xmlns:a16="http://schemas.microsoft.com/office/drawing/2014/main" id="{F09A38CC-535F-4EB2-B102-F4427E613424}"/>
              </a:ext>
            </a:extLst>
          </p:cNvPr>
          <p:cNvGraphicFramePr>
            <a:graphicFrameLocks noGrp="1" noChangeAspect="1"/>
          </p:cNvGraphicFramePr>
          <p:nvPr>
            <p:extLst>
              <p:ext uri="{D42A27DB-BD31-4B8C-83A1-F6EECF244321}">
                <p14:modId xmlns:p14="http://schemas.microsoft.com/office/powerpoint/2010/main" val="26222181"/>
              </p:ext>
            </p:extLst>
          </p:nvPr>
        </p:nvGraphicFramePr>
        <p:xfrm>
          <a:off x="3581401" y="1023604"/>
          <a:ext cx="7592400" cy="55153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4794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A82A2-2AF9-4928-8421-E8B4B247530E}"/>
              </a:ext>
            </a:extLst>
          </p:cNvPr>
          <p:cNvSpPr>
            <a:spLocks noGrp="1"/>
          </p:cNvSpPr>
          <p:nvPr>
            <p:ph type="title"/>
          </p:nvPr>
        </p:nvSpPr>
        <p:spPr>
          <a:xfrm>
            <a:off x="838200" y="644706"/>
            <a:ext cx="10515600" cy="987018"/>
          </a:xfrm>
        </p:spPr>
        <p:txBody>
          <a:bodyPr>
            <a:normAutofit/>
          </a:bodyPr>
          <a:lstStyle/>
          <a:p>
            <a:r>
              <a:rPr lang="en-GB" sz="2800" b="0" i="0" u="none" strike="noStrike" baseline="0" dirty="0">
                <a:effectLst/>
                <a:latin typeface="+mn-lt"/>
              </a:rPr>
              <a:t>Age-standardised mortality rates due to COVID-19 per 100,000 people, March 2020 to April 2021</a:t>
            </a:r>
            <a:endParaRPr lang="en-GB" sz="2800" dirty="0">
              <a:latin typeface="+mn-lt"/>
            </a:endParaRPr>
          </a:p>
        </p:txBody>
      </p:sp>
      <p:sp>
        <p:nvSpPr>
          <p:cNvPr id="4" name="Slide Number Placeholder 3">
            <a:extLst>
              <a:ext uri="{FF2B5EF4-FFF2-40B4-BE49-F238E27FC236}">
                <a16:creationId xmlns:a16="http://schemas.microsoft.com/office/drawing/2014/main" id="{05154A23-EAC9-41C8-9F4D-EF14CD6EF5E6}"/>
              </a:ext>
            </a:extLst>
          </p:cNvPr>
          <p:cNvSpPr>
            <a:spLocks noGrp="1"/>
          </p:cNvSpPr>
          <p:nvPr>
            <p:ph type="sldNum" sz="quarter" idx="12"/>
          </p:nvPr>
        </p:nvSpPr>
        <p:spPr/>
        <p:txBody>
          <a:bodyPr/>
          <a:lstStyle/>
          <a:p>
            <a:fld id="{2EA68997-F432-425E-9889-9D05EBED06BE}" type="slidenum">
              <a:rPr lang="en-GB" smtClean="0"/>
              <a:t>15</a:t>
            </a:fld>
            <a:endParaRPr lang="en-GB"/>
          </a:p>
        </p:txBody>
      </p:sp>
      <p:sp>
        <p:nvSpPr>
          <p:cNvPr id="7" name="TextBox 6">
            <a:extLst>
              <a:ext uri="{FF2B5EF4-FFF2-40B4-BE49-F238E27FC236}">
                <a16:creationId xmlns:a16="http://schemas.microsoft.com/office/drawing/2014/main" id="{1FEBBCB2-31C6-4E6D-BE16-122818D113BD}"/>
              </a:ext>
            </a:extLst>
          </p:cNvPr>
          <p:cNvSpPr txBox="1"/>
          <p:nvPr/>
        </p:nvSpPr>
        <p:spPr>
          <a:xfrm>
            <a:off x="9474200" y="5987018"/>
            <a:ext cx="2311400" cy="369332"/>
          </a:xfrm>
          <a:prstGeom prst="rect">
            <a:avLst/>
          </a:prstGeom>
          <a:noFill/>
        </p:spPr>
        <p:txBody>
          <a:bodyPr wrap="square" rtlCol="0">
            <a:spAutoFit/>
          </a:bodyPr>
          <a:lstStyle/>
          <a:p>
            <a:pPr algn="r"/>
            <a:r>
              <a:rPr lang="en-GB" dirty="0"/>
              <a:t>Source: ONS</a:t>
            </a:r>
          </a:p>
        </p:txBody>
      </p:sp>
      <p:graphicFrame>
        <p:nvGraphicFramePr>
          <p:cNvPr id="9" name="Chart 8"/>
          <p:cNvGraphicFramePr>
            <a:graphicFrameLocks/>
          </p:cNvGraphicFramePr>
          <p:nvPr>
            <p:extLst>
              <p:ext uri="{D42A27DB-BD31-4B8C-83A1-F6EECF244321}">
                <p14:modId xmlns:p14="http://schemas.microsoft.com/office/powerpoint/2010/main" val="3012117387"/>
              </p:ext>
            </p:extLst>
          </p:nvPr>
        </p:nvGraphicFramePr>
        <p:xfrm>
          <a:off x="2101713" y="1814286"/>
          <a:ext cx="7590927" cy="472462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7550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A079E-C25D-44B9-A777-E6A68D81FC53}"/>
              </a:ext>
            </a:extLst>
          </p:cNvPr>
          <p:cNvSpPr>
            <a:spLocks noGrp="1"/>
          </p:cNvSpPr>
          <p:nvPr>
            <p:ph type="title"/>
          </p:nvPr>
        </p:nvSpPr>
        <p:spPr/>
        <p:txBody>
          <a:bodyPr/>
          <a:lstStyle/>
          <a:p>
            <a:r>
              <a:rPr lang="en-GB" dirty="0"/>
              <a:t>Health </a:t>
            </a:r>
          </a:p>
        </p:txBody>
      </p:sp>
      <p:sp>
        <p:nvSpPr>
          <p:cNvPr id="3" name="Text Placeholder 2">
            <a:extLst>
              <a:ext uri="{FF2B5EF4-FFF2-40B4-BE49-F238E27FC236}">
                <a16:creationId xmlns:a16="http://schemas.microsoft.com/office/drawing/2014/main" id="{8375B332-CAA9-4CEF-B72D-F8E245D37AD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5A3D37D-DB65-42D4-92AD-97FC60351658}"/>
              </a:ext>
            </a:extLst>
          </p:cNvPr>
          <p:cNvSpPr>
            <a:spLocks noGrp="1"/>
          </p:cNvSpPr>
          <p:nvPr>
            <p:ph type="sldNum" sz="quarter" idx="12"/>
          </p:nvPr>
        </p:nvSpPr>
        <p:spPr/>
        <p:txBody>
          <a:bodyPr/>
          <a:lstStyle/>
          <a:p>
            <a:fld id="{2EA68997-F432-425E-9889-9D05EBED06BE}" type="slidenum">
              <a:rPr lang="en-GB" smtClean="0"/>
              <a:t>16</a:t>
            </a:fld>
            <a:endParaRPr lang="en-GB"/>
          </a:p>
        </p:txBody>
      </p:sp>
    </p:spTree>
    <p:extLst>
      <p:ext uri="{BB962C8B-B14F-4D97-AF65-F5344CB8AC3E}">
        <p14:creationId xmlns:p14="http://schemas.microsoft.com/office/powerpoint/2010/main" val="2136569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93FC2-F78C-495F-BD3E-F788E3F8721B}"/>
              </a:ext>
            </a:extLst>
          </p:cNvPr>
          <p:cNvSpPr>
            <a:spLocks noGrp="1"/>
          </p:cNvSpPr>
          <p:nvPr>
            <p:ph type="title"/>
          </p:nvPr>
        </p:nvSpPr>
        <p:spPr>
          <a:xfrm>
            <a:off x="156754" y="659220"/>
            <a:ext cx="11197046" cy="987018"/>
          </a:xfrm>
        </p:spPr>
        <p:txBody>
          <a:bodyPr>
            <a:noAutofit/>
          </a:bodyPr>
          <a:lstStyle/>
          <a:p>
            <a:r>
              <a:rPr lang="en-GB" sz="2400" i="1" dirty="0">
                <a:solidFill>
                  <a:srgbClr val="FF0000"/>
                </a:solidFill>
                <a:latin typeface="+mn-lt"/>
              </a:rPr>
              <a:t>Women in Cumbria live 11 years longer in good health compared to women in Blackpool, for men - 10 years </a:t>
            </a:r>
            <a:br>
              <a:rPr lang="en-GB" sz="2400" dirty="0">
                <a:latin typeface="+mn-lt"/>
              </a:rPr>
            </a:br>
            <a:r>
              <a:rPr lang="en-GB" sz="2400" dirty="0">
                <a:latin typeface="+mn-lt"/>
              </a:rPr>
              <a:t>Healthy Life expectancy, 2017-2019</a:t>
            </a:r>
          </a:p>
        </p:txBody>
      </p:sp>
      <p:sp>
        <p:nvSpPr>
          <p:cNvPr id="4" name="Slide Number Placeholder 3">
            <a:extLst>
              <a:ext uri="{FF2B5EF4-FFF2-40B4-BE49-F238E27FC236}">
                <a16:creationId xmlns:a16="http://schemas.microsoft.com/office/drawing/2014/main" id="{C0DA8FFA-470D-496B-A47A-51B2FAAE6ED6}"/>
              </a:ext>
            </a:extLst>
          </p:cNvPr>
          <p:cNvSpPr>
            <a:spLocks noGrp="1"/>
          </p:cNvSpPr>
          <p:nvPr>
            <p:ph type="sldNum" sz="quarter" idx="12"/>
          </p:nvPr>
        </p:nvSpPr>
        <p:spPr/>
        <p:txBody>
          <a:bodyPr/>
          <a:lstStyle/>
          <a:p>
            <a:fld id="{2EA68997-F432-425E-9889-9D05EBED06BE}" type="slidenum">
              <a:rPr lang="en-GB" smtClean="0"/>
              <a:t>17</a:t>
            </a:fld>
            <a:endParaRPr lang="en-GB"/>
          </a:p>
        </p:txBody>
      </p:sp>
      <p:sp>
        <p:nvSpPr>
          <p:cNvPr id="6" name="TextBox 5">
            <a:extLst>
              <a:ext uri="{FF2B5EF4-FFF2-40B4-BE49-F238E27FC236}">
                <a16:creationId xmlns:a16="http://schemas.microsoft.com/office/drawing/2014/main" id="{AD1774A6-7E70-40B2-ABFA-EB0F4F6EC544}"/>
              </a:ext>
            </a:extLst>
          </p:cNvPr>
          <p:cNvSpPr txBox="1"/>
          <p:nvPr/>
        </p:nvSpPr>
        <p:spPr>
          <a:xfrm>
            <a:off x="4419121" y="6352143"/>
            <a:ext cx="2311400" cy="369332"/>
          </a:xfrm>
          <a:prstGeom prst="rect">
            <a:avLst/>
          </a:prstGeom>
          <a:noFill/>
        </p:spPr>
        <p:txBody>
          <a:bodyPr wrap="square" rtlCol="0">
            <a:spAutoFit/>
          </a:bodyPr>
          <a:lstStyle/>
          <a:p>
            <a:pPr algn="r"/>
            <a:r>
              <a:rPr lang="en-GB" dirty="0"/>
              <a:t>Source: ONS</a:t>
            </a:r>
          </a:p>
        </p:txBody>
      </p:sp>
      <p:graphicFrame>
        <p:nvGraphicFramePr>
          <p:cNvPr id="8" name="Chart 7">
            <a:extLst>
              <a:ext uri="{FF2B5EF4-FFF2-40B4-BE49-F238E27FC236}">
                <a16:creationId xmlns:a16="http://schemas.microsoft.com/office/drawing/2014/main" id="{42B7ACC3-EDD5-48AB-A973-B739666A94D6}"/>
              </a:ext>
            </a:extLst>
          </p:cNvPr>
          <p:cNvGraphicFramePr>
            <a:graphicFrameLocks/>
          </p:cNvGraphicFramePr>
          <p:nvPr/>
        </p:nvGraphicFramePr>
        <p:xfrm>
          <a:off x="0" y="1810662"/>
          <a:ext cx="5760000" cy="4716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4F8AB194-AF23-4282-ACDA-A15804E04EB2}"/>
              </a:ext>
            </a:extLst>
          </p:cNvPr>
          <p:cNvGraphicFramePr>
            <a:graphicFrameLocks/>
          </p:cNvGraphicFramePr>
          <p:nvPr/>
        </p:nvGraphicFramePr>
        <p:xfrm>
          <a:off x="6096000" y="1810662"/>
          <a:ext cx="5760000" cy="471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97482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42FF3-FAF1-4B42-850F-7E72ECE4AAFF}"/>
              </a:ext>
            </a:extLst>
          </p:cNvPr>
          <p:cNvSpPr>
            <a:spLocks noGrp="1"/>
          </p:cNvSpPr>
          <p:nvPr>
            <p:ph type="title"/>
          </p:nvPr>
        </p:nvSpPr>
        <p:spPr/>
        <p:txBody>
          <a:bodyPr>
            <a:noAutofit/>
          </a:bodyPr>
          <a:lstStyle/>
          <a:p>
            <a:r>
              <a:rPr lang="en-US" sz="2800" dirty="0">
                <a:latin typeface="+mn-lt"/>
              </a:rPr>
              <a:t>Mortality rate from causes considered </a:t>
            </a:r>
            <a:r>
              <a:rPr lang="en-US" sz="2800" i="1" dirty="0">
                <a:latin typeface="+mn-lt"/>
              </a:rPr>
              <a:t>preventable </a:t>
            </a:r>
            <a:r>
              <a:rPr lang="en-US" sz="2800" dirty="0">
                <a:latin typeface="+mn-lt"/>
              </a:rPr>
              <a:t>(including cardiovascular, cancer, respiratory, liver diseases), 2016-18</a:t>
            </a:r>
            <a:br>
              <a:rPr lang="en-US" sz="2800" dirty="0">
                <a:latin typeface="+mn-lt"/>
              </a:rPr>
            </a:br>
            <a:r>
              <a:rPr lang="en-US" sz="2400" dirty="0">
                <a:latin typeface="+mn-lt"/>
              </a:rPr>
              <a:t>Directly </a:t>
            </a:r>
            <a:r>
              <a:rPr lang="en-US" sz="2400" dirty="0" err="1">
                <a:latin typeface="+mn-lt"/>
              </a:rPr>
              <a:t>Standardised</a:t>
            </a:r>
            <a:r>
              <a:rPr lang="en-US" sz="2400" dirty="0">
                <a:latin typeface="+mn-lt"/>
              </a:rPr>
              <a:t> Rate, per 100,000</a:t>
            </a:r>
            <a:endParaRPr lang="en-GB" sz="2800" dirty="0">
              <a:latin typeface="+mn-lt"/>
            </a:endParaRPr>
          </a:p>
        </p:txBody>
      </p:sp>
      <p:sp>
        <p:nvSpPr>
          <p:cNvPr id="4" name="Slide Number Placeholder 3">
            <a:extLst>
              <a:ext uri="{FF2B5EF4-FFF2-40B4-BE49-F238E27FC236}">
                <a16:creationId xmlns:a16="http://schemas.microsoft.com/office/drawing/2014/main" id="{204146C9-8E2A-48FF-908D-6EA2796D0B98}"/>
              </a:ext>
            </a:extLst>
          </p:cNvPr>
          <p:cNvSpPr>
            <a:spLocks noGrp="1"/>
          </p:cNvSpPr>
          <p:nvPr>
            <p:ph type="sldNum" sz="quarter" idx="12"/>
          </p:nvPr>
        </p:nvSpPr>
        <p:spPr/>
        <p:txBody>
          <a:bodyPr/>
          <a:lstStyle/>
          <a:p>
            <a:fld id="{2EA68997-F432-425E-9889-9D05EBED06BE}" type="slidenum">
              <a:rPr lang="en-GB" smtClean="0"/>
              <a:t>18</a:t>
            </a:fld>
            <a:endParaRPr lang="en-GB"/>
          </a:p>
        </p:txBody>
      </p:sp>
      <p:sp>
        <p:nvSpPr>
          <p:cNvPr id="6" name="TextBox 5">
            <a:extLst>
              <a:ext uri="{FF2B5EF4-FFF2-40B4-BE49-F238E27FC236}">
                <a16:creationId xmlns:a16="http://schemas.microsoft.com/office/drawing/2014/main" id="{EAF893DA-E7DD-4DC9-A44F-076AFE9EF285}"/>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0500-000003000000}"/>
              </a:ext>
            </a:extLst>
          </p:cNvPr>
          <p:cNvGraphicFramePr>
            <a:graphicFrameLocks/>
          </p:cNvGraphicFramePr>
          <p:nvPr>
            <p:extLst>
              <p:ext uri="{D42A27DB-BD31-4B8C-83A1-F6EECF244321}">
                <p14:modId xmlns:p14="http://schemas.microsoft.com/office/powerpoint/2010/main" val="820639191"/>
              </p:ext>
            </p:extLst>
          </p:nvPr>
        </p:nvGraphicFramePr>
        <p:xfrm>
          <a:off x="2030046" y="2089150"/>
          <a:ext cx="7596554"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95416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Physically in/active adults, 2019/20,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19</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0E00-000004000000}"/>
              </a:ext>
            </a:extLst>
          </p:cNvPr>
          <p:cNvGraphicFramePr>
            <a:graphicFrameLocks/>
          </p:cNvGraphicFramePr>
          <p:nvPr>
            <p:extLst>
              <p:ext uri="{D42A27DB-BD31-4B8C-83A1-F6EECF244321}">
                <p14:modId xmlns:p14="http://schemas.microsoft.com/office/powerpoint/2010/main" val="1489233630"/>
              </p:ext>
            </p:extLst>
          </p:nvPr>
        </p:nvGraphicFramePr>
        <p:xfrm>
          <a:off x="2381739" y="1846440"/>
          <a:ext cx="7244861" cy="46188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49606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800" y="308583"/>
            <a:ext cx="11860668" cy="819814"/>
          </a:xfrm>
        </p:spPr>
        <p:style>
          <a:lnRef idx="2">
            <a:schemeClr val="accent6"/>
          </a:lnRef>
          <a:fillRef idx="1">
            <a:schemeClr val="lt1"/>
          </a:fillRef>
          <a:effectRef idx="0">
            <a:schemeClr val="accent6"/>
          </a:effectRef>
          <a:fontRef idx="minor">
            <a:schemeClr val="dk1"/>
          </a:fontRef>
        </p:style>
        <p:txBody>
          <a:bodyPr>
            <a:normAutofit/>
          </a:bodyPr>
          <a:lstStyle/>
          <a:p>
            <a:r>
              <a:rPr lang="en-GB" sz="2400" i="1" dirty="0">
                <a:solidFill>
                  <a:srgbClr val="FF0000"/>
                </a:solidFill>
                <a:latin typeface="+mn-lt"/>
              </a:rPr>
              <a:t>Life expectancy is falling and falling faster in most deprived areas</a:t>
            </a:r>
            <a:br>
              <a:rPr lang="en-GB" sz="2400" i="1" dirty="0">
                <a:solidFill>
                  <a:srgbClr val="FF0000"/>
                </a:solidFill>
                <a:latin typeface="+mn-lt"/>
              </a:rPr>
            </a:br>
            <a:r>
              <a:rPr lang="en-US" sz="2400" dirty="0"/>
              <a:t>Life expectancy at birth by area deprivation deciles and sex, England, 2019-20</a:t>
            </a:r>
            <a:endParaRPr lang="en-GB" sz="2400" dirty="0">
              <a:latin typeface="+mn-lt"/>
            </a:endParaRPr>
          </a:p>
        </p:txBody>
      </p:sp>
      <p:sp>
        <p:nvSpPr>
          <p:cNvPr id="3" name="Slide Number Placeholder 2"/>
          <p:cNvSpPr>
            <a:spLocks noGrp="1"/>
          </p:cNvSpPr>
          <p:nvPr>
            <p:ph type="sldNum" sz="quarter" idx="12"/>
          </p:nvPr>
        </p:nvSpPr>
        <p:spPr/>
        <p:txBody>
          <a:bodyPr/>
          <a:lstStyle/>
          <a:p>
            <a:fld id="{2EA68997-F432-425E-9889-9D05EBED06BE}" type="slidenum">
              <a:rPr lang="en-GB" smtClean="0"/>
              <a:t>2</a:t>
            </a:fld>
            <a:endParaRPr lang="en-GB"/>
          </a:p>
        </p:txBody>
      </p:sp>
      <p:pic>
        <p:nvPicPr>
          <p:cNvPr id="5" name="Picture 4">
            <a:extLst>
              <a:ext uri="{FF2B5EF4-FFF2-40B4-BE49-F238E27FC236}">
                <a16:creationId xmlns:a16="http://schemas.microsoft.com/office/drawing/2014/main" id="{FDE206DC-3952-4BCE-A696-0430871A208F}"/>
              </a:ext>
            </a:extLst>
          </p:cNvPr>
          <p:cNvPicPr>
            <a:picLocks noChangeAspect="1"/>
          </p:cNvPicPr>
          <p:nvPr/>
        </p:nvPicPr>
        <p:blipFill rotWithShape="1">
          <a:blip r:embed="rId3"/>
          <a:srcRect t="4922"/>
          <a:stretch/>
        </p:blipFill>
        <p:spPr>
          <a:xfrm>
            <a:off x="10355580" y="6483850"/>
            <a:ext cx="1836420" cy="374150"/>
          </a:xfrm>
          <a:prstGeom prst="rect">
            <a:avLst/>
          </a:prstGeom>
        </p:spPr>
      </p:pic>
      <p:graphicFrame>
        <p:nvGraphicFramePr>
          <p:cNvPr id="6" name="Chart 5">
            <a:extLst>
              <a:ext uri="{FF2B5EF4-FFF2-40B4-BE49-F238E27FC236}">
                <a16:creationId xmlns:a16="http://schemas.microsoft.com/office/drawing/2014/main" id="{EFE3540C-671D-4908-A83B-6C22E7E0601D}"/>
              </a:ext>
            </a:extLst>
          </p:cNvPr>
          <p:cNvGraphicFramePr>
            <a:graphicFrameLocks/>
          </p:cNvGraphicFramePr>
          <p:nvPr>
            <p:extLst>
              <p:ext uri="{D42A27DB-BD31-4B8C-83A1-F6EECF244321}">
                <p14:modId xmlns:p14="http://schemas.microsoft.com/office/powerpoint/2010/main" val="172482911"/>
              </p:ext>
            </p:extLst>
          </p:nvPr>
        </p:nvGraphicFramePr>
        <p:xfrm>
          <a:off x="193800" y="1513426"/>
          <a:ext cx="5580000" cy="504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2F3478BA-F327-4D3E-8F94-86284F9D90C3}"/>
              </a:ext>
            </a:extLst>
          </p:cNvPr>
          <p:cNvGraphicFramePr>
            <a:graphicFrameLocks/>
          </p:cNvGraphicFramePr>
          <p:nvPr>
            <p:extLst>
              <p:ext uri="{D42A27DB-BD31-4B8C-83A1-F6EECF244321}">
                <p14:modId xmlns:p14="http://schemas.microsoft.com/office/powerpoint/2010/main" val="629067368"/>
              </p:ext>
            </p:extLst>
          </p:nvPr>
        </p:nvGraphicFramePr>
        <p:xfrm>
          <a:off x="6165012" y="1606912"/>
          <a:ext cx="5580000" cy="5040000"/>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7">
            <a:extLst>
              <a:ext uri="{FF2B5EF4-FFF2-40B4-BE49-F238E27FC236}">
                <a16:creationId xmlns:a16="http://schemas.microsoft.com/office/drawing/2014/main" id="{E7EDD5B3-35F6-4D1F-9B8E-37028727037E}"/>
              </a:ext>
            </a:extLst>
          </p:cNvPr>
          <p:cNvSpPr txBox="1"/>
          <p:nvPr/>
        </p:nvSpPr>
        <p:spPr>
          <a:xfrm>
            <a:off x="4419121" y="6352143"/>
            <a:ext cx="2311400" cy="369332"/>
          </a:xfrm>
          <a:prstGeom prst="rect">
            <a:avLst/>
          </a:prstGeom>
          <a:noFill/>
        </p:spPr>
        <p:txBody>
          <a:bodyPr wrap="square" rtlCol="0">
            <a:spAutoFit/>
          </a:bodyPr>
          <a:lstStyle/>
          <a:p>
            <a:pPr algn="r"/>
            <a:r>
              <a:rPr lang="en-GB" dirty="0"/>
              <a:t>Source: ONS</a:t>
            </a:r>
          </a:p>
        </p:txBody>
      </p:sp>
      <p:sp>
        <p:nvSpPr>
          <p:cNvPr id="4" name="TextBox 3">
            <a:extLst>
              <a:ext uri="{FF2B5EF4-FFF2-40B4-BE49-F238E27FC236}">
                <a16:creationId xmlns:a16="http://schemas.microsoft.com/office/drawing/2014/main" id="{0F7D62EA-8B72-4BB2-986E-EC8160DD6F0D}"/>
              </a:ext>
            </a:extLst>
          </p:cNvPr>
          <p:cNvSpPr txBox="1"/>
          <p:nvPr/>
        </p:nvSpPr>
        <p:spPr>
          <a:xfrm>
            <a:off x="5149686" y="1944687"/>
            <a:ext cx="624114" cy="461665"/>
          </a:xfrm>
          <a:prstGeom prst="rect">
            <a:avLst/>
          </a:prstGeom>
          <a:noFill/>
        </p:spPr>
        <p:txBody>
          <a:bodyPr wrap="square" rtlCol="0">
            <a:spAutoFit/>
          </a:bodyPr>
          <a:lstStyle/>
          <a:p>
            <a:r>
              <a:rPr lang="en-GB" sz="1200" dirty="0">
                <a:solidFill>
                  <a:srgbClr val="FF0000"/>
                </a:solidFill>
              </a:rPr>
              <a:t>0.95 years</a:t>
            </a:r>
          </a:p>
        </p:txBody>
      </p:sp>
      <p:sp>
        <p:nvSpPr>
          <p:cNvPr id="9" name="TextBox 8">
            <a:extLst>
              <a:ext uri="{FF2B5EF4-FFF2-40B4-BE49-F238E27FC236}">
                <a16:creationId xmlns:a16="http://schemas.microsoft.com/office/drawing/2014/main" id="{F955FF89-1E13-457B-9F6B-420E16935DA5}"/>
              </a:ext>
            </a:extLst>
          </p:cNvPr>
          <p:cNvSpPr txBox="1"/>
          <p:nvPr/>
        </p:nvSpPr>
        <p:spPr>
          <a:xfrm>
            <a:off x="791028" y="3200172"/>
            <a:ext cx="624114" cy="461665"/>
          </a:xfrm>
          <a:prstGeom prst="rect">
            <a:avLst/>
          </a:prstGeom>
          <a:noFill/>
        </p:spPr>
        <p:txBody>
          <a:bodyPr wrap="square" rtlCol="0">
            <a:spAutoFit/>
          </a:bodyPr>
          <a:lstStyle/>
          <a:p>
            <a:r>
              <a:rPr lang="en-GB" sz="1200" dirty="0">
                <a:solidFill>
                  <a:srgbClr val="FF0000"/>
                </a:solidFill>
              </a:rPr>
              <a:t>1.9 years</a:t>
            </a:r>
          </a:p>
        </p:txBody>
      </p:sp>
    </p:spTree>
    <p:extLst>
      <p:ext uri="{BB962C8B-B14F-4D97-AF65-F5344CB8AC3E}">
        <p14:creationId xmlns:p14="http://schemas.microsoft.com/office/powerpoint/2010/main" val="299727415"/>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Preterm (24-36 weeks) births, 2017-2019,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20</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5" name="Chart 4">
            <a:extLst>
              <a:ext uri="{FF2B5EF4-FFF2-40B4-BE49-F238E27FC236}">
                <a16:creationId xmlns:a16="http://schemas.microsoft.com/office/drawing/2014/main" id="{D7382AA3-7E99-4F4D-B02F-A3EF42E7F116}"/>
              </a:ext>
            </a:extLst>
          </p:cNvPr>
          <p:cNvGraphicFramePr>
            <a:graphicFrameLocks/>
          </p:cNvGraphicFramePr>
          <p:nvPr>
            <p:extLst>
              <p:ext uri="{D42A27DB-BD31-4B8C-83A1-F6EECF244321}">
                <p14:modId xmlns:p14="http://schemas.microsoft.com/office/powerpoint/2010/main" val="3537916425"/>
              </p:ext>
            </p:extLst>
          </p:nvPr>
        </p:nvGraphicFramePr>
        <p:xfrm>
          <a:off x="2181727" y="1927224"/>
          <a:ext cx="6779114" cy="453810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62166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2019,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21</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0F00-000004000000}"/>
              </a:ext>
            </a:extLst>
          </p:cNvPr>
          <p:cNvGraphicFramePr>
            <a:graphicFrameLocks/>
          </p:cNvGraphicFramePr>
          <p:nvPr>
            <p:extLst>
              <p:ext uri="{D42A27DB-BD31-4B8C-83A1-F6EECF244321}">
                <p14:modId xmlns:p14="http://schemas.microsoft.com/office/powerpoint/2010/main" val="1702699511"/>
              </p:ext>
            </p:extLst>
          </p:nvPr>
        </p:nvGraphicFramePr>
        <p:xfrm>
          <a:off x="1812472" y="1646239"/>
          <a:ext cx="7674428"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744960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ward level, </a:t>
            </a:r>
            <a:r>
              <a:rPr lang="en-US" sz="2800" dirty="0">
                <a:solidFill>
                  <a:srgbClr val="FF0000"/>
                </a:solidFill>
                <a:latin typeface="+mn-lt"/>
              </a:rPr>
              <a:t>2015-19 pooled percentage</a:t>
            </a:r>
            <a:endParaRPr lang="en-GB" sz="2800" dirty="0">
              <a:solidFill>
                <a:srgbClr val="FF0000"/>
              </a:solidFill>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22</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8B97C891-63CD-4036-8AEB-E5DF63CACD90}"/>
              </a:ext>
            </a:extLst>
          </p:cNvPr>
          <p:cNvGraphicFramePr>
            <a:graphicFrameLocks/>
          </p:cNvGraphicFramePr>
          <p:nvPr>
            <p:extLst>
              <p:ext uri="{D42A27DB-BD31-4B8C-83A1-F6EECF244321}">
                <p14:modId xmlns:p14="http://schemas.microsoft.com/office/powerpoint/2010/main" val="2106533430"/>
              </p:ext>
            </p:extLst>
          </p:nvPr>
        </p:nvGraphicFramePr>
        <p:xfrm>
          <a:off x="636814" y="1848517"/>
          <a:ext cx="9566729" cy="50094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66850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ward level, 2015-19</a:t>
            </a:r>
            <a:r>
              <a:rPr lang="en-US" sz="2800" dirty="0">
                <a:solidFill>
                  <a:srgbClr val="FF0000"/>
                </a:solidFill>
                <a:latin typeface="+mn-lt"/>
              </a:rPr>
              <a:t> pooled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23</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F1B520AB-1640-4F61-B913-04FAF16166A3}"/>
              </a:ext>
            </a:extLst>
          </p:cNvPr>
          <p:cNvGraphicFramePr>
            <a:graphicFrameLocks/>
          </p:cNvGraphicFramePr>
          <p:nvPr>
            <p:extLst>
              <p:ext uri="{D42A27DB-BD31-4B8C-83A1-F6EECF244321}">
                <p14:modId xmlns:p14="http://schemas.microsoft.com/office/powerpoint/2010/main" val="2635805305"/>
              </p:ext>
            </p:extLst>
          </p:nvPr>
        </p:nvGraphicFramePr>
        <p:xfrm>
          <a:off x="497305" y="1506071"/>
          <a:ext cx="10856495" cy="469270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5AE8BB82-5F2D-444A-9374-0513DFDA3C11}"/>
              </a:ext>
            </a:extLst>
          </p:cNvPr>
          <p:cNvSpPr txBox="1"/>
          <p:nvPr/>
        </p:nvSpPr>
        <p:spPr>
          <a:xfrm>
            <a:off x="710005" y="6096000"/>
            <a:ext cx="2065468" cy="369332"/>
          </a:xfrm>
          <a:prstGeom prst="rect">
            <a:avLst/>
          </a:prstGeom>
          <a:noFill/>
        </p:spPr>
        <p:txBody>
          <a:bodyPr wrap="square" rtlCol="0">
            <a:spAutoFit/>
          </a:bodyPr>
          <a:lstStyle/>
          <a:p>
            <a:r>
              <a:rPr lang="en-GB" dirty="0"/>
              <a:t>*data not available</a:t>
            </a:r>
          </a:p>
        </p:txBody>
      </p:sp>
    </p:spTree>
    <p:extLst>
      <p:ext uri="{BB962C8B-B14F-4D97-AF65-F5344CB8AC3E}">
        <p14:creationId xmlns:p14="http://schemas.microsoft.com/office/powerpoint/2010/main" val="22203539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ward level, 2015-19</a:t>
            </a:r>
            <a:r>
              <a:rPr lang="en-US" sz="2800" dirty="0">
                <a:solidFill>
                  <a:srgbClr val="FF0000"/>
                </a:solidFill>
                <a:latin typeface="+mn-lt"/>
              </a:rPr>
              <a:t> pooled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24</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91E97A06-7685-4BCA-BD82-7C0EBCBF3957}"/>
              </a:ext>
            </a:extLst>
          </p:cNvPr>
          <p:cNvGraphicFramePr>
            <a:graphicFrameLocks/>
          </p:cNvGraphicFramePr>
          <p:nvPr>
            <p:extLst>
              <p:ext uri="{D42A27DB-BD31-4B8C-83A1-F6EECF244321}">
                <p14:modId xmlns:p14="http://schemas.microsoft.com/office/powerpoint/2010/main" val="951373538"/>
              </p:ext>
            </p:extLst>
          </p:nvPr>
        </p:nvGraphicFramePr>
        <p:xfrm>
          <a:off x="838200" y="1570298"/>
          <a:ext cx="9639747" cy="49686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741511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Smoking status at time of delivery, 2019/20, percentage</a:t>
            </a:r>
            <a:endParaRPr lang="en-GB" sz="2800" dirty="0">
              <a:highlight>
                <a:srgbClr val="FFFF00"/>
              </a:highlight>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25</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000-000004000000}"/>
              </a:ext>
            </a:extLst>
          </p:cNvPr>
          <p:cNvGraphicFramePr>
            <a:graphicFrameLocks/>
          </p:cNvGraphicFramePr>
          <p:nvPr>
            <p:extLst>
              <p:ext uri="{D42A27DB-BD31-4B8C-83A1-F6EECF244321}">
                <p14:modId xmlns:p14="http://schemas.microsoft.com/office/powerpoint/2010/main" val="1918272874"/>
              </p:ext>
            </p:extLst>
          </p:nvPr>
        </p:nvGraphicFramePr>
        <p:xfrm>
          <a:off x="2646535" y="1824956"/>
          <a:ext cx="6267735" cy="42317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665267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Emergency hospital admissions for intentional self-harm, 2019/20, Directly </a:t>
            </a:r>
            <a:r>
              <a:rPr lang="en-US" sz="2800" dirty="0" err="1">
                <a:latin typeface="+mn-lt"/>
              </a:rPr>
              <a:t>standardised</a:t>
            </a:r>
            <a:r>
              <a:rPr lang="en-US" sz="2800" dirty="0">
                <a:latin typeface="+mn-lt"/>
              </a:rPr>
              <a:t> rate per 100, 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1100-000004000000}"/>
              </a:ext>
            </a:extLst>
          </p:cNvPr>
          <p:cNvGraphicFramePr>
            <a:graphicFrameLocks/>
          </p:cNvGraphicFramePr>
          <p:nvPr>
            <p:extLst>
              <p:ext uri="{D42A27DB-BD31-4B8C-83A1-F6EECF244321}">
                <p14:modId xmlns:p14="http://schemas.microsoft.com/office/powerpoint/2010/main" val="545654523"/>
              </p:ext>
            </p:extLst>
          </p:nvPr>
        </p:nvGraphicFramePr>
        <p:xfrm>
          <a:off x="1901953" y="1800665"/>
          <a:ext cx="7621876" cy="46646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0501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fontScale="90000"/>
          </a:bodyPr>
          <a:lstStyle/>
          <a:p>
            <a:r>
              <a:rPr kumimoji="0" lang="en-US" sz="2400" b="0" i="1" u="none" strike="noStrike" kern="1200" cap="none" spc="0" normalizeH="0" baseline="0" noProof="0" dirty="0">
                <a:ln>
                  <a:noFill/>
                </a:ln>
                <a:solidFill>
                  <a:srgbClr val="FF0000"/>
                </a:solidFill>
                <a:effectLst/>
                <a:uLnTx/>
                <a:uFillTx/>
                <a:latin typeface="Calibri"/>
                <a:ea typeface="+mj-ea"/>
                <a:cs typeface="+mj-cs"/>
              </a:rPr>
              <a:t>The lower the ratio, the lower the likelihood someone is in hospital for intentional self-harm</a:t>
            </a:r>
            <a:br>
              <a:rPr kumimoji="0" lang="en-US" sz="2400" b="0" i="0" u="none" strike="noStrike" kern="1200" cap="none" spc="0" normalizeH="0" baseline="0" noProof="0" dirty="0">
                <a:ln>
                  <a:noFill/>
                </a:ln>
                <a:solidFill>
                  <a:prstClr val="black"/>
                </a:solidFill>
                <a:effectLst/>
                <a:uLnTx/>
                <a:uFillTx/>
                <a:latin typeface="Calibri"/>
                <a:ea typeface="+mj-ea"/>
                <a:cs typeface="+mj-cs"/>
              </a:rPr>
            </a:br>
            <a:r>
              <a:rPr kumimoji="0" lang="en-US" sz="2400" b="0" i="0" u="none" strike="noStrike" kern="1200" cap="none" spc="0" normalizeH="0" baseline="0" noProof="0" dirty="0">
                <a:ln>
                  <a:noFill/>
                </a:ln>
                <a:solidFill>
                  <a:prstClr val="black"/>
                </a:solidFill>
                <a:effectLst/>
                <a:uLnTx/>
                <a:uFillTx/>
                <a:latin typeface="Calibri"/>
                <a:ea typeface="+mj-ea"/>
                <a:cs typeface="+mj-cs"/>
              </a:rPr>
              <a:t>Hospital stays for intentional self-harm, 2015/16 – 2019/20,</a:t>
            </a:r>
            <a:r>
              <a:rPr kumimoji="0" lang="en-US" sz="2400" b="0" i="0" u="none" strike="noStrike" kern="1200" cap="none" spc="0" normalizeH="0" baseline="0" noProof="0" dirty="0">
                <a:ln>
                  <a:noFill/>
                </a:ln>
                <a:solidFill>
                  <a:prstClr val="black"/>
                </a:solidFill>
                <a:effectLst/>
                <a:highlight>
                  <a:srgbClr val="FFFF00"/>
                </a:highlight>
                <a:uLnTx/>
                <a:uFillTx/>
                <a:latin typeface="Calibri"/>
                <a:ea typeface="+mj-ea"/>
                <a:cs typeface="+mj-cs"/>
              </a:rPr>
              <a:t> </a:t>
            </a:r>
            <a:br>
              <a:rPr kumimoji="0" lang="en-US" sz="2400" b="0" i="0" u="none" strike="noStrike" kern="1200" cap="none" spc="0" normalizeH="0" baseline="0" noProof="0" dirty="0">
                <a:ln>
                  <a:noFill/>
                </a:ln>
                <a:solidFill>
                  <a:prstClr val="black"/>
                </a:solidFill>
                <a:effectLst/>
                <a:uLnTx/>
                <a:uFillTx/>
                <a:latin typeface="Calibri"/>
                <a:ea typeface="+mj-ea"/>
                <a:cs typeface="+mj-cs"/>
              </a:rPr>
            </a:br>
            <a:r>
              <a:rPr kumimoji="0" lang="en-GB" sz="2400" b="0" i="0" u="none" strike="noStrike" kern="1200" cap="none" spc="0" normalizeH="0" baseline="0" noProof="0" dirty="0">
                <a:ln>
                  <a:noFill/>
                </a:ln>
                <a:solidFill>
                  <a:srgbClr val="333333"/>
                </a:solidFill>
                <a:effectLst/>
                <a:uLnTx/>
                <a:uFillTx/>
                <a:latin typeface="Calibri"/>
                <a:ea typeface="+mj-ea"/>
                <a:cs typeface="+mj-cs"/>
              </a:rPr>
              <a:t>Standardised emergency admission ratio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27</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E0F76F84-103F-41C9-9BE9-7968F457EFC1}"/>
              </a:ext>
            </a:extLst>
          </p:cNvPr>
          <p:cNvGraphicFramePr>
            <a:graphicFrameLocks/>
          </p:cNvGraphicFramePr>
          <p:nvPr>
            <p:extLst>
              <p:ext uri="{D42A27DB-BD31-4B8C-83A1-F6EECF244321}">
                <p14:modId xmlns:p14="http://schemas.microsoft.com/office/powerpoint/2010/main" val="1086795248"/>
              </p:ext>
            </p:extLst>
          </p:nvPr>
        </p:nvGraphicFramePr>
        <p:xfrm>
          <a:off x="640081" y="1745673"/>
          <a:ext cx="9563462" cy="471965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850110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fontScale="90000"/>
          </a:bodyPr>
          <a:lstStyle/>
          <a:p>
            <a:r>
              <a:rPr kumimoji="0" lang="en-US" sz="2400" b="0" i="1" u="none" strike="noStrike" kern="1200" cap="none" spc="0" normalizeH="0" baseline="0" noProof="0" dirty="0">
                <a:ln>
                  <a:noFill/>
                </a:ln>
                <a:solidFill>
                  <a:srgbClr val="FF0000"/>
                </a:solidFill>
                <a:effectLst/>
                <a:uLnTx/>
                <a:uFillTx/>
                <a:latin typeface="Calibri"/>
                <a:ea typeface="+mj-ea"/>
                <a:cs typeface="+mj-cs"/>
              </a:rPr>
              <a:t>The lower the ratio, the lower the likelihood someone is in hospital for intentional self-harm</a:t>
            </a:r>
            <a:br>
              <a:rPr kumimoji="0" lang="en-US" sz="2400" b="0" i="0" u="none" strike="noStrike" kern="1200" cap="none" spc="0" normalizeH="0" baseline="0" noProof="0" dirty="0">
                <a:ln>
                  <a:noFill/>
                </a:ln>
                <a:solidFill>
                  <a:prstClr val="black"/>
                </a:solidFill>
                <a:effectLst/>
                <a:uLnTx/>
                <a:uFillTx/>
                <a:latin typeface="Calibri"/>
                <a:ea typeface="+mj-ea"/>
                <a:cs typeface="+mj-cs"/>
              </a:rPr>
            </a:br>
            <a:r>
              <a:rPr kumimoji="0" lang="en-US" sz="2400" b="0" i="0" u="none" strike="noStrike" kern="1200" cap="none" spc="0" normalizeH="0" baseline="0" noProof="0" dirty="0">
                <a:ln>
                  <a:noFill/>
                </a:ln>
                <a:solidFill>
                  <a:prstClr val="black"/>
                </a:solidFill>
                <a:effectLst/>
                <a:uLnTx/>
                <a:uFillTx/>
                <a:latin typeface="Calibri"/>
                <a:ea typeface="+mj-ea"/>
                <a:cs typeface="+mj-cs"/>
              </a:rPr>
              <a:t>Hospital stays for intentional self-harm, 2015/16 – 2019/20, </a:t>
            </a:r>
            <a:br>
              <a:rPr kumimoji="0" lang="en-US" sz="2400" b="0" i="0" u="none" strike="noStrike" kern="1200" cap="none" spc="0" normalizeH="0" baseline="0" noProof="0" dirty="0">
                <a:ln>
                  <a:noFill/>
                </a:ln>
                <a:solidFill>
                  <a:prstClr val="black"/>
                </a:solidFill>
                <a:effectLst/>
                <a:uLnTx/>
                <a:uFillTx/>
                <a:latin typeface="Calibri"/>
                <a:ea typeface="+mj-ea"/>
                <a:cs typeface="+mj-cs"/>
              </a:rPr>
            </a:br>
            <a:r>
              <a:rPr kumimoji="0" lang="en-GB" sz="2400" b="0" i="0" u="none" strike="noStrike" kern="1200" cap="none" spc="0" normalizeH="0" baseline="0" noProof="0" dirty="0">
                <a:ln>
                  <a:noFill/>
                </a:ln>
                <a:solidFill>
                  <a:srgbClr val="333333"/>
                </a:solidFill>
                <a:effectLst/>
                <a:uLnTx/>
                <a:uFillTx/>
                <a:latin typeface="Calibri"/>
                <a:ea typeface="+mj-ea"/>
                <a:cs typeface="+mj-cs"/>
              </a:rPr>
              <a:t>Standardised emergency admission ratio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28</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D89B7F83-FF1C-47DA-9431-7719D7753A3F}"/>
              </a:ext>
            </a:extLst>
          </p:cNvPr>
          <p:cNvGraphicFramePr>
            <a:graphicFrameLocks/>
          </p:cNvGraphicFramePr>
          <p:nvPr>
            <p:extLst>
              <p:ext uri="{D42A27DB-BD31-4B8C-83A1-F6EECF244321}">
                <p14:modId xmlns:p14="http://schemas.microsoft.com/office/powerpoint/2010/main" val="3252970984"/>
              </p:ext>
            </p:extLst>
          </p:nvPr>
        </p:nvGraphicFramePr>
        <p:xfrm>
          <a:off x="425849" y="1712422"/>
          <a:ext cx="10927951" cy="50090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4328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fontScale="90000"/>
          </a:bodyPr>
          <a:lstStyle/>
          <a:p>
            <a:r>
              <a:rPr kumimoji="0" lang="en-US" sz="2400" b="0" i="1" u="none" strike="noStrike" kern="1200" cap="none" spc="0" normalizeH="0" baseline="0" noProof="0" dirty="0">
                <a:ln>
                  <a:noFill/>
                </a:ln>
                <a:solidFill>
                  <a:srgbClr val="FF0000"/>
                </a:solidFill>
                <a:effectLst/>
                <a:uLnTx/>
                <a:uFillTx/>
                <a:latin typeface="Calibri"/>
                <a:ea typeface="+mj-ea"/>
                <a:cs typeface="+mj-cs"/>
              </a:rPr>
              <a:t>The lower the ratio, the lower the likelihood someone is in hospital for intentional self-harm</a:t>
            </a:r>
            <a:br>
              <a:rPr kumimoji="0" lang="en-US" sz="2400" b="0" i="0" u="none" strike="noStrike" kern="1200" cap="none" spc="0" normalizeH="0" baseline="0" noProof="0" dirty="0">
                <a:ln>
                  <a:noFill/>
                </a:ln>
                <a:solidFill>
                  <a:prstClr val="black"/>
                </a:solidFill>
                <a:effectLst/>
                <a:uLnTx/>
                <a:uFillTx/>
                <a:latin typeface="Calibri"/>
                <a:ea typeface="+mj-ea"/>
                <a:cs typeface="+mj-cs"/>
              </a:rPr>
            </a:br>
            <a:r>
              <a:rPr kumimoji="0" lang="en-US" sz="2400" b="0" i="0" u="none" strike="noStrike" kern="1200" cap="none" spc="0" normalizeH="0" baseline="0" noProof="0" dirty="0">
                <a:ln>
                  <a:noFill/>
                </a:ln>
                <a:solidFill>
                  <a:prstClr val="black"/>
                </a:solidFill>
                <a:effectLst/>
                <a:uLnTx/>
                <a:uFillTx/>
                <a:latin typeface="Calibri"/>
                <a:ea typeface="+mj-ea"/>
                <a:cs typeface="+mj-cs"/>
              </a:rPr>
              <a:t>Hospital stays for intentional self-harm, 2015/16 – 2019/20, </a:t>
            </a:r>
            <a:br>
              <a:rPr kumimoji="0" lang="en-US" sz="2400" b="0" i="0" u="none" strike="noStrike" kern="1200" cap="none" spc="0" normalizeH="0" baseline="0" noProof="0" dirty="0">
                <a:ln>
                  <a:noFill/>
                </a:ln>
                <a:solidFill>
                  <a:prstClr val="black"/>
                </a:solidFill>
                <a:effectLst/>
                <a:uLnTx/>
                <a:uFillTx/>
                <a:latin typeface="Calibri"/>
                <a:ea typeface="+mj-ea"/>
                <a:cs typeface="+mj-cs"/>
              </a:rPr>
            </a:br>
            <a:r>
              <a:rPr kumimoji="0" lang="en-GB" sz="2400" b="0" i="0" u="none" strike="noStrike" kern="1200" cap="none" spc="0" normalizeH="0" baseline="0" noProof="0" dirty="0">
                <a:ln>
                  <a:noFill/>
                </a:ln>
                <a:solidFill>
                  <a:srgbClr val="333333"/>
                </a:solidFill>
                <a:effectLst/>
                <a:uLnTx/>
                <a:uFillTx/>
                <a:latin typeface="Calibri"/>
                <a:ea typeface="+mj-ea"/>
                <a:cs typeface="+mj-cs"/>
              </a:rPr>
              <a:t>Standardised emergency admission ratio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29</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308DE862-45E4-43E0-BB86-CFCE752C2B46}"/>
              </a:ext>
            </a:extLst>
          </p:cNvPr>
          <p:cNvGraphicFramePr>
            <a:graphicFrameLocks/>
          </p:cNvGraphicFramePr>
          <p:nvPr>
            <p:extLst>
              <p:ext uri="{D42A27DB-BD31-4B8C-83A1-F6EECF244321}">
                <p14:modId xmlns:p14="http://schemas.microsoft.com/office/powerpoint/2010/main" val="58085606"/>
              </p:ext>
            </p:extLst>
          </p:nvPr>
        </p:nvGraphicFramePr>
        <p:xfrm>
          <a:off x="420624" y="1646238"/>
          <a:ext cx="9995224" cy="521176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BB88A6A-AFBA-45B0-BBDC-6FAEE94E54AF}"/>
              </a:ext>
            </a:extLst>
          </p:cNvPr>
          <p:cNvSpPr txBox="1"/>
          <p:nvPr/>
        </p:nvSpPr>
        <p:spPr>
          <a:xfrm>
            <a:off x="261257" y="6312814"/>
            <a:ext cx="2384532" cy="369332"/>
          </a:xfrm>
          <a:prstGeom prst="rect">
            <a:avLst/>
          </a:prstGeom>
          <a:noFill/>
        </p:spPr>
        <p:txBody>
          <a:bodyPr wrap="square" rtlCol="0">
            <a:spAutoFit/>
          </a:bodyPr>
          <a:lstStyle/>
          <a:p>
            <a:r>
              <a:rPr lang="en-GB" dirty="0"/>
              <a:t>* Data not available</a:t>
            </a:r>
          </a:p>
        </p:txBody>
      </p:sp>
    </p:spTree>
    <p:extLst>
      <p:ext uri="{BB962C8B-B14F-4D97-AF65-F5344CB8AC3E}">
        <p14:creationId xmlns:p14="http://schemas.microsoft.com/office/powerpoint/2010/main" val="2308698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93FC2-F78C-495F-BD3E-F788E3F8721B}"/>
              </a:ext>
            </a:extLst>
          </p:cNvPr>
          <p:cNvSpPr>
            <a:spLocks noGrp="1"/>
          </p:cNvSpPr>
          <p:nvPr>
            <p:ph type="title"/>
          </p:nvPr>
        </p:nvSpPr>
        <p:spPr/>
        <p:txBody>
          <a:bodyPr>
            <a:normAutofit fontScale="90000"/>
          </a:bodyPr>
          <a:lstStyle/>
          <a:p>
            <a:r>
              <a:rPr lang="en-GB" sz="2800" i="1" dirty="0">
                <a:solidFill>
                  <a:srgbClr val="FF0000"/>
                </a:solidFill>
                <a:latin typeface="+mn-lt"/>
              </a:rPr>
              <a:t>Men in South Lakeland live 4 years longer than men in Barrow in Furness, for women - 4 years </a:t>
            </a:r>
            <a:br>
              <a:rPr lang="en-GB" sz="2800" dirty="0">
                <a:latin typeface="+mn-lt"/>
              </a:rPr>
            </a:br>
            <a:r>
              <a:rPr lang="en-GB" sz="2800" dirty="0">
                <a:latin typeface="+mn-lt"/>
              </a:rPr>
              <a:t>Life expectancy, 2017-2019 </a:t>
            </a:r>
          </a:p>
        </p:txBody>
      </p:sp>
      <p:sp>
        <p:nvSpPr>
          <p:cNvPr id="4" name="Slide Number Placeholder 3">
            <a:extLst>
              <a:ext uri="{FF2B5EF4-FFF2-40B4-BE49-F238E27FC236}">
                <a16:creationId xmlns:a16="http://schemas.microsoft.com/office/drawing/2014/main" id="{C0DA8FFA-470D-496B-A47A-51B2FAAE6ED6}"/>
              </a:ext>
            </a:extLst>
          </p:cNvPr>
          <p:cNvSpPr>
            <a:spLocks noGrp="1"/>
          </p:cNvSpPr>
          <p:nvPr>
            <p:ph type="sldNum" sz="quarter" idx="12"/>
          </p:nvPr>
        </p:nvSpPr>
        <p:spPr/>
        <p:txBody>
          <a:bodyPr/>
          <a:lstStyle/>
          <a:p>
            <a:fld id="{2EA68997-F432-425E-9889-9D05EBED06BE}" type="slidenum">
              <a:rPr lang="en-GB" smtClean="0"/>
              <a:t>3</a:t>
            </a:fld>
            <a:endParaRPr lang="en-GB"/>
          </a:p>
        </p:txBody>
      </p:sp>
      <p:sp>
        <p:nvSpPr>
          <p:cNvPr id="6" name="TextBox 5">
            <a:extLst>
              <a:ext uri="{FF2B5EF4-FFF2-40B4-BE49-F238E27FC236}">
                <a16:creationId xmlns:a16="http://schemas.microsoft.com/office/drawing/2014/main" id="{AD1774A6-7E70-40B2-ABFA-EB0F4F6EC544}"/>
              </a:ext>
            </a:extLst>
          </p:cNvPr>
          <p:cNvSpPr txBox="1"/>
          <p:nvPr/>
        </p:nvSpPr>
        <p:spPr>
          <a:xfrm>
            <a:off x="9693249" y="6080101"/>
            <a:ext cx="2311400" cy="369332"/>
          </a:xfrm>
          <a:prstGeom prst="rect">
            <a:avLst/>
          </a:prstGeom>
          <a:noFill/>
        </p:spPr>
        <p:txBody>
          <a:bodyPr wrap="square" rtlCol="0">
            <a:spAutoFit/>
          </a:bodyPr>
          <a:lstStyle/>
          <a:p>
            <a:pPr algn="r"/>
            <a:r>
              <a:rPr lang="en-GB" dirty="0"/>
              <a:t>Source: ONS</a:t>
            </a:r>
          </a:p>
        </p:txBody>
      </p:sp>
      <p:graphicFrame>
        <p:nvGraphicFramePr>
          <p:cNvPr id="8" name="Chart 7">
            <a:extLst>
              <a:ext uri="{FF2B5EF4-FFF2-40B4-BE49-F238E27FC236}">
                <a16:creationId xmlns:a16="http://schemas.microsoft.com/office/drawing/2014/main" id="{00000000-0008-0000-0000-000008000000}"/>
              </a:ext>
            </a:extLst>
          </p:cNvPr>
          <p:cNvGraphicFramePr>
            <a:graphicFrameLocks/>
          </p:cNvGraphicFramePr>
          <p:nvPr>
            <p:extLst>
              <p:ext uri="{D42A27DB-BD31-4B8C-83A1-F6EECF244321}">
                <p14:modId xmlns:p14="http://schemas.microsoft.com/office/powerpoint/2010/main" val="4031734585"/>
              </p:ext>
            </p:extLst>
          </p:nvPr>
        </p:nvGraphicFramePr>
        <p:xfrm>
          <a:off x="604910" y="1973601"/>
          <a:ext cx="5491089" cy="405117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00000000-0008-0000-0100-000003000000}"/>
              </a:ext>
            </a:extLst>
          </p:cNvPr>
          <p:cNvGraphicFramePr>
            <a:graphicFrameLocks/>
          </p:cNvGraphicFramePr>
          <p:nvPr>
            <p:extLst>
              <p:ext uri="{D42A27DB-BD31-4B8C-83A1-F6EECF244321}">
                <p14:modId xmlns:p14="http://schemas.microsoft.com/office/powerpoint/2010/main" val="1551941114"/>
              </p:ext>
            </p:extLst>
          </p:nvPr>
        </p:nvGraphicFramePr>
        <p:xfrm>
          <a:off x="6508904" y="2154006"/>
          <a:ext cx="5257800" cy="405117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959318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Suicide Rate, 2018-20, Directly </a:t>
            </a:r>
            <a:r>
              <a:rPr lang="en-US" sz="2800" dirty="0" err="1">
                <a:latin typeface="+mn-lt"/>
              </a:rPr>
              <a:t>standardised</a:t>
            </a:r>
            <a:r>
              <a:rPr lang="en-US" sz="2800" dirty="0">
                <a:latin typeface="+mn-lt"/>
              </a:rPr>
              <a:t> rate - per 100,000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30</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1300-000002000000}"/>
              </a:ext>
            </a:extLst>
          </p:cNvPr>
          <p:cNvGraphicFramePr>
            <a:graphicFrameLocks/>
          </p:cNvGraphicFramePr>
          <p:nvPr>
            <p:extLst>
              <p:ext uri="{D42A27DB-BD31-4B8C-83A1-F6EECF244321}">
                <p14:modId xmlns:p14="http://schemas.microsoft.com/office/powerpoint/2010/main" val="2844371432"/>
              </p:ext>
            </p:extLst>
          </p:nvPr>
        </p:nvGraphicFramePr>
        <p:xfrm>
          <a:off x="2321169" y="1646239"/>
          <a:ext cx="7399605"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889099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Estimated percentage of households that experience fuel poverty, 2018</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31</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1800-000003000000}"/>
              </a:ext>
            </a:extLst>
          </p:cNvPr>
          <p:cNvGraphicFramePr>
            <a:graphicFrameLocks/>
          </p:cNvGraphicFramePr>
          <p:nvPr>
            <p:extLst>
              <p:ext uri="{D42A27DB-BD31-4B8C-83A1-F6EECF244321}">
                <p14:modId xmlns:p14="http://schemas.microsoft.com/office/powerpoint/2010/main" val="187221205"/>
              </p:ext>
            </p:extLst>
          </p:nvPr>
        </p:nvGraphicFramePr>
        <p:xfrm>
          <a:off x="2321169" y="1646239"/>
          <a:ext cx="7723163"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480910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Hospital admissions caused by unintentional and deliberate injuries in children (aged 0-14 years), 2019/20, Crude rate per 10,000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32</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EFF94B9D-E152-4366-A342-FFF5D2ED2C49}"/>
              </a:ext>
            </a:extLst>
          </p:cNvPr>
          <p:cNvGraphicFramePr>
            <a:graphicFrameLocks/>
          </p:cNvGraphicFramePr>
          <p:nvPr/>
        </p:nvGraphicFramePr>
        <p:xfrm>
          <a:off x="2090459" y="2015570"/>
          <a:ext cx="7188591"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528117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Hospital admissions caused by unintentional and deliberate injuries in children (aged 15-24 years), 2019/20, crude rate per 10,000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33</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AC356DC3-C881-46BB-9B6A-8DAC7F591325}"/>
              </a:ext>
            </a:extLst>
          </p:cNvPr>
          <p:cNvGraphicFramePr>
            <a:graphicFrameLocks/>
          </p:cNvGraphicFramePr>
          <p:nvPr>
            <p:extLst>
              <p:ext uri="{D42A27DB-BD31-4B8C-83A1-F6EECF244321}">
                <p14:modId xmlns:p14="http://schemas.microsoft.com/office/powerpoint/2010/main" val="400437914"/>
              </p:ext>
            </p:extLst>
          </p:nvPr>
        </p:nvGraphicFramePr>
        <p:xfrm>
          <a:off x="2072250" y="2004124"/>
          <a:ext cx="7554350"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641461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09220-6B76-4862-A853-EB4A4AE0BE9B}"/>
              </a:ext>
            </a:extLst>
          </p:cNvPr>
          <p:cNvSpPr>
            <a:spLocks noGrp="1"/>
          </p:cNvSpPr>
          <p:nvPr>
            <p:ph type="title"/>
          </p:nvPr>
        </p:nvSpPr>
        <p:spPr/>
        <p:txBody>
          <a:bodyPr/>
          <a:lstStyle/>
          <a:p>
            <a:r>
              <a:rPr lang="en-GB" dirty="0"/>
              <a:t>Social determinants of health</a:t>
            </a:r>
          </a:p>
        </p:txBody>
      </p:sp>
      <p:sp>
        <p:nvSpPr>
          <p:cNvPr id="3" name="Text Placeholder 2">
            <a:extLst>
              <a:ext uri="{FF2B5EF4-FFF2-40B4-BE49-F238E27FC236}">
                <a16:creationId xmlns:a16="http://schemas.microsoft.com/office/drawing/2014/main" id="{8A24B98C-4545-488A-A0FE-E448C60A8A7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6DC2834-1EA0-45F1-8311-DA4DA993BE30}"/>
              </a:ext>
            </a:extLst>
          </p:cNvPr>
          <p:cNvSpPr>
            <a:spLocks noGrp="1"/>
          </p:cNvSpPr>
          <p:nvPr>
            <p:ph type="sldNum" sz="quarter" idx="12"/>
          </p:nvPr>
        </p:nvSpPr>
        <p:spPr/>
        <p:txBody>
          <a:bodyPr/>
          <a:lstStyle/>
          <a:p>
            <a:fld id="{2EA68997-F432-425E-9889-9D05EBED06BE}" type="slidenum">
              <a:rPr lang="en-GB" smtClean="0"/>
              <a:t>34</a:t>
            </a:fld>
            <a:endParaRPr lang="en-GB"/>
          </a:p>
        </p:txBody>
      </p:sp>
      <p:pic>
        <p:nvPicPr>
          <p:cNvPr id="5" name="Picture 4" descr="Screen Clipping">
            <a:extLst>
              <a:ext uri="{FF2B5EF4-FFF2-40B4-BE49-F238E27FC236}">
                <a16:creationId xmlns:a16="http://schemas.microsoft.com/office/drawing/2014/main" id="{FC2840E9-AAB3-4D91-B68D-6F4F56E15B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9132" y="0"/>
            <a:ext cx="2798186" cy="3758400"/>
          </a:xfrm>
          <a:prstGeom prst="rect">
            <a:avLst/>
          </a:prstGeom>
        </p:spPr>
      </p:pic>
    </p:spTree>
    <p:extLst>
      <p:ext uri="{BB962C8B-B14F-4D97-AF65-F5344CB8AC3E}">
        <p14:creationId xmlns:p14="http://schemas.microsoft.com/office/powerpoint/2010/main" val="17900416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9074"/>
            <a:ext cx="4943470" cy="6639852"/>
          </a:xfrm>
          <a:prstGeom prst="rect">
            <a:avLst/>
          </a:prstGeom>
        </p:spPr>
      </p:pic>
      <p:sp>
        <p:nvSpPr>
          <p:cNvPr id="8" name="TextBox 7">
            <a:extLst>
              <a:ext uri="{FF2B5EF4-FFF2-40B4-BE49-F238E27FC236}">
                <a16:creationId xmlns:a16="http://schemas.microsoft.com/office/drawing/2014/main" id="{7521FA19-F4D7-4130-9C80-F86D6E689686}"/>
              </a:ext>
            </a:extLst>
          </p:cNvPr>
          <p:cNvSpPr txBox="1"/>
          <p:nvPr/>
        </p:nvSpPr>
        <p:spPr>
          <a:xfrm>
            <a:off x="5560401" y="2139471"/>
            <a:ext cx="5857875" cy="3416320"/>
          </a:xfrm>
          <a:prstGeom prst="rect">
            <a:avLst/>
          </a:prstGeom>
          <a:noFill/>
        </p:spPr>
        <p:txBody>
          <a:bodyPr wrap="square" rtlCol="0">
            <a:spAutoFit/>
          </a:bodyPr>
          <a:lstStyle/>
          <a:p>
            <a:pPr marL="342900" indent="-342900">
              <a:buFont typeface="+mj-lt"/>
              <a:buAutoNum type="arabicPeriod"/>
            </a:pPr>
            <a:r>
              <a:rPr lang="en-GB" sz="2400" dirty="0"/>
              <a:t>Give every child the best start in life</a:t>
            </a:r>
          </a:p>
          <a:p>
            <a:pPr marL="342900" indent="-342900">
              <a:buFont typeface="+mj-lt"/>
              <a:buAutoNum type="arabicPeriod"/>
            </a:pPr>
            <a:r>
              <a:rPr lang="en-US" sz="2400" b="0" i="0" u="none" strike="noStrike" baseline="0" dirty="0">
                <a:solidFill>
                  <a:srgbClr val="000000"/>
                </a:solidFill>
              </a:rPr>
              <a:t>Enable all children, young people and adults to </a:t>
            </a:r>
            <a:r>
              <a:rPr lang="en-US" sz="2400" b="0" i="0" u="none" strike="noStrike" baseline="0" dirty="0" err="1">
                <a:solidFill>
                  <a:srgbClr val="000000"/>
                </a:solidFill>
              </a:rPr>
              <a:t>maximise</a:t>
            </a:r>
            <a:r>
              <a:rPr lang="en-US" sz="2400" b="0" i="0" u="none" strike="noStrike" baseline="0" dirty="0">
                <a:solidFill>
                  <a:srgbClr val="000000"/>
                </a:solidFill>
              </a:rPr>
              <a:t> their capabilities and have control over their lives </a:t>
            </a:r>
            <a:endParaRPr lang="en-GB" sz="2400" b="0" i="0" u="none" strike="noStrike" baseline="0" dirty="0">
              <a:solidFill>
                <a:srgbClr val="000000"/>
              </a:solidFill>
            </a:endParaRPr>
          </a:p>
          <a:p>
            <a:pPr marL="342900" indent="-342900">
              <a:buFont typeface="+mj-lt"/>
              <a:buAutoNum type="arabicPeriod"/>
            </a:pPr>
            <a:r>
              <a:rPr lang="en-US" sz="2400" b="0" i="0" u="none" strike="noStrike" baseline="0" dirty="0">
                <a:solidFill>
                  <a:srgbClr val="000000"/>
                </a:solidFill>
              </a:rPr>
              <a:t>Create fair employment and good work for all </a:t>
            </a:r>
            <a:endParaRPr lang="en-GB" sz="2400" dirty="0">
              <a:solidFill>
                <a:srgbClr val="000000"/>
              </a:solidFill>
            </a:endParaRPr>
          </a:p>
          <a:p>
            <a:pPr marL="342900" indent="-342900">
              <a:buFont typeface="+mj-lt"/>
              <a:buAutoNum type="arabicPeriod"/>
            </a:pPr>
            <a:r>
              <a:rPr lang="en-US" sz="2400" b="0" i="0" u="none" strike="noStrike" baseline="0" dirty="0">
                <a:solidFill>
                  <a:srgbClr val="000000"/>
                </a:solidFill>
              </a:rPr>
              <a:t>Ensure a healthy standard of living for all</a:t>
            </a:r>
          </a:p>
          <a:p>
            <a:pPr marL="342900" indent="-342900">
              <a:buFont typeface="+mj-lt"/>
              <a:buAutoNum type="arabicPeriod"/>
            </a:pPr>
            <a:r>
              <a:rPr lang="en-US" sz="2400" b="0" i="0" u="none" strike="noStrike" baseline="0" dirty="0">
                <a:solidFill>
                  <a:srgbClr val="000000"/>
                </a:solidFill>
              </a:rPr>
              <a:t>Create and develop healthy and sustainable places and communities </a:t>
            </a:r>
            <a:endParaRPr lang="en-GB" sz="2400" dirty="0"/>
          </a:p>
        </p:txBody>
      </p:sp>
    </p:spTree>
    <p:extLst>
      <p:ext uri="{BB962C8B-B14F-4D97-AF65-F5344CB8AC3E}">
        <p14:creationId xmlns:p14="http://schemas.microsoft.com/office/powerpoint/2010/main" val="27185638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lstStyle/>
          <a:p>
            <a:r>
              <a:rPr lang="en-GB" sz="6000" dirty="0"/>
              <a:t>Give every child the best start in life</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36</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20593632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Infant Mortality Rate, 2017-19, Crude rate per 1000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37</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934BB2D8-4166-4CF0-AC0D-598A3161A2E1}"/>
              </a:ext>
            </a:extLst>
          </p:cNvPr>
          <p:cNvGraphicFramePr>
            <a:graphicFrameLocks/>
          </p:cNvGraphicFramePr>
          <p:nvPr>
            <p:extLst>
              <p:ext uri="{D42A27DB-BD31-4B8C-83A1-F6EECF244321}">
                <p14:modId xmlns:p14="http://schemas.microsoft.com/office/powerpoint/2010/main" val="4121172043"/>
              </p:ext>
            </p:extLst>
          </p:nvPr>
        </p:nvGraphicFramePr>
        <p:xfrm>
          <a:off x="1672389" y="1916531"/>
          <a:ext cx="8309811" cy="406320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898987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FE489-E5D9-47C4-A110-968D150A28A6}"/>
              </a:ext>
            </a:extLst>
          </p:cNvPr>
          <p:cNvSpPr>
            <a:spLocks noGrp="1"/>
          </p:cNvSpPr>
          <p:nvPr>
            <p:ph type="title"/>
          </p:nvPr>
        </p:nvSpPr>
        <p:spPr>
          <a:xfrm>
            <a:off x="838200" y="555702"/>
            <a:ext cx="10515600" cy="987018"/>
          </a:xfrm>
        </p:spPr>
        <p:txBody>
          <a:bodyPr>
            <a:norm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Uptake of Healthy Start Vouchers, 21/06/21 to 18/07/21, percentage</a:t>
            </a:r>
            <a:endParaRPr lang="en-GB" sz="2800" dirty="0"/>
          </a:p>
        </p:txBody>
      </p:sp>
      <p:sp>
        <p:nvSpPr>
          <p:cNvPr id="4" name="Slide Number Placeholder 3">
            <a:extLst>
              <a:ext uri="{FF2B5EF4-FFF2-40B4-BE49-F238E27FC236}">
                <a16:creationId xmlns:a16="http://schemas.microsoft.com/office/drawing/2014/main" id="{5BCDDF01-A1D7-47E9-AA59-A86FDA10AF60}"/>
              </a:ext>
            </a:extLst>
          </p:cNvPr>
          <p:cNvSpPr>
            <a:spLocks noGrp="1"/>
          </p:cNvSpPr>
          <p:nvPr>
            <p:ph type="sldNum" sz="quarter" idx="12"/>
          </p:nvPr>
        </p:nvSpPr>
        <p:spPr/>
        <p:txBody>
          <a:bodyPr/>
          <a:lstStyle/>
          <a:p>
            <a:fld id="{2EA68997-F432-425E-9889-9D05EBED06BE}" type="slidenum">
              <a:rPr lang="en-GB" smtClean="0"/>
              <a:t>38</a:t>
            </a:fld>
            <a:endParaRPr lang="en-GB"/>
          </a:p>
        </p:txBody>
      </p:sp>
      <p:sp>
        <p:nvSpPr>
          <p:cNvPr id="6" name="TextBox 5">
            <a:extLst>
              <a:ext uri="{FF2B5EF4-FFF2-40B4-BE49-F238E27FC236}">
                <a16:creationId xmlns:a16="http://schemas.microsoft.com/office/drawing/2014/main" id="{C349DFE5-049D-4F29-B878-62F3B9FF8AC2}"/>
              </a:ext>
            </a:extLst>
          </p:cNvPr>
          <p:cNvSpPr txBox="1"/>
          <p:nvPr/>
        </p:nvSpPr>
        <p:spPr>
          <a:xfrm>
            <a:off x="9474200" y="5987018"/>
            <a:ext cx="2311400" cy="369332"/>
          </a:xfrm>
          <a:prstGeom prst="rect">
            <a:avLst/>
          </a:prstGeom>
          <a:noFill/>
        </p:spPr>
        <p:txBody>
          <a:bodyPr wrap="square" rtlCol="0">
            <a:spAutoFit/>
          </a:bodyPr>
          <a:lstStyle/>
          <a:p>
            <a:pPr algn="r"/>
            <a:r>
              <a:rPr lang="en-GB" dirty="0"/>
              <a:t>Source: NHS</a:t>
            </a:r>
          </a:p>
        </p:txBody>
      </p:sp>
      <p:graphicFrame>
        <p:nvGraphicFramePr>
          <p:cNvPr id="7" name="Chart 6">
            <a:extLst>
              <a:ext uri="{FF2B5EF4-FFF2-40B4-BE49-F238E27FC236}">
                <a16:creationId xmlns:a16="http://schemas.microsoft.com/office/drawing/2014/main" id="{FA98BE06-758E-6B40-81FC-CF0D3F163F54}"/>
              </a:ext>
            </a:extLst>
          </p:cNvPr>
          <p:cNvGraphicFramePr>
            <a:graphicFrameLocks/>
          </p:cNvGraphicFramePr>
          <p:nvPr>
            <p:extLst>
              <p:ext uri="{D42A27DB-BD31-4B8C-83A1-F6EECF244321}">
                <p14:modId xmlns:p14="http://schemas.microsoft.com/office/powerpoint/2010/main" val="2306093602"/>
              </p:ext>
            </p:extLst>
          </p:nvPr>
        </p:nvGraphicFramePr>
        <p:xfrm>
          <a:off x="1165616" y="2007427"/>
          <a:ext cx="6845544" cy="4294871"/>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0F908E01-DC5A-4D9A-9644-D63D7A2D6702}"/>
              </a:ext>
            </a:extLst>
          </p:cNvPr>
          <p:cNvSpPr txBox="1"/>
          <p:nvPr/>
        </p:nvSpPr>
        <p:spPr>
          <a:xfrm>
            <a:off x="8666480" y="1718155"/>
            <a:ext cx="3029998" cy="4093428"/>
          </a:xfrm>
          <a:prstGeom prst="rect">
            <a:avLst/>
          </a:prstGeom>
          <a:noFill/>
        </p:spPr>
        <p:txBody>
          <a:bodyPr wrap="square" rtlCol="0">
            <a:spAutoFit/>
          </a:bodyPr>
          <a:lstStyle/>
          <a:p>
            <a:r>
              <a:rPr lang="en-US" sz="1600" i="1" dirty="0">
                <a:solidFill>
                  <a:srgbClr val="FF0000"/>
                </a:solidFill>
              </a:rPr>
              <a:t>Uptake is calculated as a percentage of entitled beneficiaries over eligible beneficiaries.</a:t>
            </a:r>
          </a:p>
          <a:p>
            <a:r>
              <a:rPr lang="en-US" sz="1400" i="1" dirty="0">
                <a:solidFill>
                  <a:srgbClr val="FF0000"/>
                </a:solidFill>
              </a:rPr>
              <a:t>Eligible beneficiaries are those who qualify to apply for Healthy Start (</a:t>
            </a:r>
            <a:r>
              <a:rPr lang="en-US" sz="1400" i="1" dirty="0" err="1">
                <a:solidFill>
                  <a:srgbClr val="FF0000"/>
                </a:solidFill>
              </a:rPr>
              <a:t>eg</a:t>
            </a:r>
            <a:r>
              <a:rPr lang="en-US" sz="1400" i="1" dirty="0">
                <a:solidFill>
                  <a:srgbClr val="FF0000"/>
                </a:solidFill>
              </a:rPr>
              <a:t> at least 10 weeks pregnant or have a child under four years old and the family gets: Income Support, or Income-based Jobseeker’s Allowance, or Income-related Employment and Support Allowance, or Child Tax Credit, or Universal Credit). </a:t>
            </a:r>
          </a:p>
          <a:p>
            <a:r>
              <a:rPr lang="en-US" sz="1400" i="1" dirty="0">
                <a:solidFill>
                  <a:srgbClr val="FF0000"/>
                </a:solidFill>
              </a:rPr>
              <a:t>Beneficiaries become entitled once their completed Healthy Start application form has been processed and approved by the Healthy Start Issuing Unit.</a:t>
            </a:r>
            <a:endParaRPr lang="en-GB" sz="1400" i="1" dirty="0">
              <a:solidFill>
                <a:srgbClr val="FF0000"/>
              </a:solidFill>
            </a:endParaRPr>
          </a:p>
        </p:txBody>
      </p:sp>
    </p:spTree>
    <p:extLst>
      <p:ext uri="{BB962C8B-B14F-4D97-AF65-F5344CB8AC3E}">
        <p14:creationId xmlns:p14="http://schemas.microsoft.com/office/powerpoint/2010/main" val="3154073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School Readiness: percentage of children achieving a good level of development at the end of Reception, 2018/19,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39</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CBBBC0BE-AABE-4E09-ABA1-FB83162DD58D}"/>
              </a:ext>
            </a:extLst>
          </p:cNvPr>
          <p:cNvGraphicFramePr>
            <a:graphicFrameLocks/>
          </p:cNvGraphicFramePr>
          <p:nvPr>
            <p:extLst>
              <p:ext uri="{D42A27DB-BD31-4B8C-83A1-F6EECF244321}">
                <p14:modId xmlns:p14="http://schemas.microsoft.com/office/powerpoint/2010/main" val="169120139"/>
              </p:ext>
            </p:extLst>
          </p:nvPr>
        </p:nvGraphicFramePr>
        <p:xfrm>
          <a:off x="699407" y="1719818"/>
          <a:ext cx="10216243" cy="48190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55664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rmAutofit/>
          </a:bodyPr>
          <a:lstStyle/>
          <a:p>
            <a:r>
              <a:rPr lang="en-US" sz="2200" i="1" dirty="0">
                <a:solidFill>
                  <a:srgbClr val="FF0000"/>
                </a:solidFill>
                <a:latin typeface="Calibri"/>
              </a:rPr>
              <a:t>On average, men in Upper Lune Valley live 12 years longer than men in Poulton</a:t>
            </a:r>
            <a:br>
              <a:rPr lang="en-US" sz="2200" i="1" dirty="0">
                <a:solidFill>
                  <a:srgbClr val="FF0000"/>
                </a:solidFill>
                <a:latin typeface="Calibri"/>
              </a:rPr>
            </a:br>
            <a:r>
              <a:rPr lang="en-US" sz="2200" dirty="0">
                <a:solidFill>
                  <a:prstClr val="black"/>
                </a:solidFill>
                <a:latin typeface="Calibri"/>
              </a:rPr>
              <a:t>Life expectancy 2015-19, </a:t>
            </a:r>
            <a:r>
              <a:rPr lang="en-US" sz="2200" b="1" dirty="0">
                <a:solidFill>
                  <a:prstClr val="black"/>
                </a:solidFill>
                <a:latin typeface="Calibri"/>
              </a:rPr>
              <a:t>Lancaster, Male</a:t>
            </a:r>
            <a:endParaRPr lang="en-US"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4</a:t>
            </a:fld>
            <a:endParaRPr lang="en-GB"/>
          </a:p>
        </p:txBody>
      </p:sp>
      <p:sp>
        <p:nvSpPr>
          <p:cNvPr id="8" name="TextBox 7">
            <a:extLst>
              <a:ext uri="{FF2B5EF4-FFF2-40B4-BE49-F238E27FC236}">
                <a16:creationId xmlns:a16="http://schemas.microsoft.com/office/drawing/2014/main" id="{E6F4C7F1-2B51-4C96-A424-C9818D567414}"/>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7" name="Chart 6">
            <a:extLst>
              <a:ext uri="{FF2B5EF4-FFF2-40B4-BE49-F238E27FC236}">
                <a16:creationId xmlns:a16="http://schemas.microsoft.com/office/drawing/2014/main" id="{36BE8868-0272-4AAE-AC70-C12DC622642B}"/>
              </a:ext>
            </a:extLst>
          </p:cNvPr>
          <p:cNvGraphicFramePr>
            <a:graphicFrameLocks/>
          </p:cNvGraphicFramePr>
          <p:nvPr>
            <p:extLst>
              <p:ext uri="{D42A27DB-BD31-4B8C-83A1-F6EECF244321}">
                <p14:modId xmlns:p14="http://schemas.microsoft.com/office/powerpoint/2010/main" val="4007896854"/>
              </p:ext>
            </p:extLst>
          </p:nvPr>
        </p:nvGraphicFramePr>
        <p:xfrm>
          <a:off x="681789" y="2242065"/>
          <a:ext cx="10515600" cy="44794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027551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Pupils reaching the expected standard in Key Stage 2 reading, writing and </a:t>
            </a:r>
            <a:r>
              <a:rPr lang="en-US" sz="2800" dirty="0" err="1">
                <a:latin typeface="+mn-lt"/>
              </a:rPr>
              <a:t>maths</a:t>
            </a:r>
            <a:r>
              <a:rPr lang="en-US" sz="2800" dirty="0">
                <a:latin typeface="+mn-lt"/>
              </a:rPr>
              <a:t>, 2018,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A68997-F432-425E-9889-9D05EBED06BE}" type="slidenum">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Source: DfE</a:t>
            </a:r>
          </a:p>
        </p:txBody>
      </p:sp>
      <p:graphicFrame>
        <p:nvGraphicFramePr>
          <p:cNvPr id="8" name="Chart 7">
            <a:extLst>
              <a:ext uri="{FF2B5EF4-FFF2-40B4-BE49-F238E27FC236}">
                <a16:creationId xmlns:a16="http://schemas.microsoft.com/office/drawing/2014/main" id="{DC040B8E-D760-402B-A683-6C3AA481E485}"/>
              </a:ext>
            </a:extLst>
          </p:cNvPr>
          <p:cNvGraphicFramePr>
            <a:graphicFrameLocks/>
          </p:cNvGraphicFramePr>
          <p:nvPr>
            <p:extLst>
              <p:ext uri="{D42A27DB-BD31-4B8C-83A1-F6EECF244321}">
                <p14:modId xmlns:p14="http://schemas.microsoft.com/office/powerpoint/2010/main" val="2493078487"/>
              </p:ext>
            </p:extLst>
          </p:nvPr>
        </p:nvGraphicFramePr>
        <p:xfrm>
          <a:off x="476250" y="1653124"/>
          <a:ext cx="10267950" cy="48487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24176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768350"/>
            <a:ext cx="8455842" cy="3794125"/>
          </a:xfrm>
        </p:spPr>
        <p:txBody>
          <a:bodyPr>
            <a:normAutofit fontScale="90000"/>
          </a:bodyPr>
          <a:lstStyle/>
          <a:p>
            <a:r>
              <a:rPr lang="en-US" sz="6000" b="0" i="0" u="none" strike="noStrike" baseline="0" dirty="0">
                <a:solidFill>
                  <a:srgbClr val="000000"/>
                </a:solidFill>
              </a:rPr>
              <a:t>Enable all children, young people and adults to </a:t>
            </a:r>
            <a:r>
              <a:rPr lang="en-US" sz="6000" b="0" i="0" u="none" strike="noStrike" baseline="0" dirty="0" err="1">
                <a:solidFill>
                  <a:srgbClr val="000000"/>
                </a:solidFill>
              </a:rPr>
              <a:t>maximise</a:t>
            </a:r>
            <a:r>
              <a:rPr lang="en-US" sz="6000" b="0" i="0" u="none" strike="noStrike" baseline="0" dirty="0">
                <a:solidFill>
                  <a:srgbClr val="000000"/>
                </a:solidFill>
              </a:rPr>
              <a:t> their capabilities and have control over their lives </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41</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28751110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95251" y="665296"/>
            <a:ext cx="11439252" cy="1018763"/>
          </a:xfrm>
        </p:spPr>
        <p:txBody>
          <a:bodyPr>
            <a:noAutofit/>
          </a:bodyPr>
          <a:lstStyle/>
          <a:p>
            <a:r>
              <a:rPr lang="en-US" sz="2000" i="1" dirty="0">
                <a:solidFill>
                  <a:srgbClr val="FF0000"/>
                </a:solidFill>
                <a:latin typeface="+mn-lt"/>
              </a:rPr>
              <a:t>Pupils eligible for FSM in Barrow-in-Furness and Lancaster perform worse than the England average, lowest scores in Barrow-in-Furness, Lancaster and South Lakeland pupils not eligible for FSM outperform the national average</a:t>
            </a:r>
            <a:br>
              <a:rPr lang="en-US" sz="2000" dirty="0">
                <a:latin typeface="+mn-lt"/>
              </a:rPr>
            </a:br>
            <a:r>
              <a:rPr lang="en-US" sz="2000" dirty="0">
                <a:latin typeface="+mn-lt"/>
              </a:rPr>
              <a:t>Average Attainment 8 Score, per pupil 2019/20, Free School Meal status</a:t>
            </a:r>
            <a:endParaRPr lang="en-GB" sz="20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42</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DfE</a:t>
            </a:r>
          </a:p>
        </p:txBody>
      </p:sp>
      <p:graphicFrame>
        <p:nvGraphicFramePr>
          <p:cNvPr id="7" name="Chart 6">
            <a:extLst>
              <a:ext uri="{FF2B5EF4-FFF2-40B4-BE49-F238E27FC236}">
                <a16:creationId xmlns:a16="http://schemas.microsoft.com/office/drawing/2014/main" id="{CBC473D6-E011-46BC-8E26-6ABD9406BA34}"/>
              </a:ext>
            </a:extLst>
          </p:cNvPr>
          <p:cNvGraphicFramePr>
            <a:graphicFrameLocks/>
          </p:cNvGraphicFramePr>
          <p:nvPr>
            <p:extLst>
              <p:ext uri="{D42A27DB-BD31-4B8C-83A1-F6EECF244321}">
                <p14:modId xmlns:p14="http://schemas.microsoft.com/office/powerpoint/2010/main" val="3272347834"/>
              </p:ext>
            </p:extLst>
          </p:nvPr>
        </p:nvGraphicFramePr>
        <p:xfrm>
          <a:off x="2197769" y="1684059"/>
          <a:ext cx="6832217" cy="49229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612446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kumimoji="0" lang="en-US" sz="2800" b="0" i="0" u="none" strike="noStrike" kern="1200" cap="none" spc="0" normalizeH="0" baseline="0" noProof="0" dirty="0">
                <a:ln>
                  <a:noFill/>
                </a:ln>
                <a:solidFill>
                  <a:prstClr val="black"/>
                </a:solidFill>
                <a:effectLst/>
                <a:uLnTx/>
                <a:uFillTx/>
                <a:latin typeface="Calibri"/>
                <a:ea typeface="+mj-ea"/>
                <a:cs typeface="+mj-cs"/>
              </a:rPr>
              <a:t>Average Attainment 8 Score, 2019/20, Mean score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43</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A983CEC3-E8CD-4924-950C-E4419D8D6C66}"/>
              </a:ext>
            </a:extLst>
          </p:cNvPr>
          <p:cNvGraphicFramePr>
            <a:graphicFrameLocks/>
          </p:cNvGraphicFramePr>
          <p:nvPr>
            <p:extLst>
              <p:ext uri="{D42A27DB-BD31-4B8C-83A1-F6EECF244321}">
                <p14:modId xmlns:p14="http://schemas.microsoft.com/office/powerpoint/2010/main" val="286724371"/>
              </p:ext>
            </p:extLst>
          </p:nvPr>
        </p:nvGraphicFramePr>
        <p:xfrm>
          <a:off x="2041222" y="1821207"/>
          <a:ext cx="7765366" cy="44594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892909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Pupil Absence, 2018/19,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44</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C100ECB7-3204-4C31-9754-1B873FD481C4}"/>
              </a:ext>
            </a:extLst>
          </p:cNvPr>
          <p:cNvGraphicFramePr>
            <a:graphicFrameLocks/>
          </p:cNvGraphicFramePr>
          <p:nvPr>
            <p:extLst>
              <p:ext uri="{D42A27DB-BD31-4B8C-83A1-F6EECF244321}">
                <p14:modId xmlns:p14="http://schemas.microsoft.com/office/powerpoint/2010/main" val="3080746409"/>
              </p:ext>
            </p:extLst>
          </p:nvPr>
        </p:nvGraphicFramePr>
        <p:xfrm>
          <a:off x="1988932" y="1646238"/>
          <a:ext cx="7418140" cy="47032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391088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First time entrants to the youth justice system, 2019, </a:t>
            </a:r>
            <a:br>
              <a:rPr lang="en-US" sz="2800" dirty="0">
                <a:latin typeface="+mn-lt"/>
              </a:rPr>
            </a:br>
            <a:r>
              <a:rPr lang="en-US" sz="2800" dirty="0">
                <a:latin typeface="+mn-lt"/>
              </a:rPr>
              <a:t>Crude rate - per 100,000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45</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2800-000002000000}"/>
              </a:ext>
            </a:extLst>
          </p:cNvPr>
          <p:cNvGraphicFramePr>
            <a:graphicFrameLocks/>
          </p:cNvGraphicFramePr>
          <p:nvPr/>
        </p:nvGraphicFramePr>
        <p:xfrm>
          <a:off x="2550886" y="1874837"/>
          <a:ext cx="6059714" cy="46640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298678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500576" y="532610"/>
            <a:ext cx="10515600" cy="987018"/>
          </a:xfrm>
        </p:spPr>
        <p:txBody>
          <a:bodyPr>
            <a:normAutofit/>
          </a:bodyPr>
          <a:lstStyle/>
          <a:p>
            <a:r>
              <a:rPr lang="en-US" sz="2800" dirty="0">
                <a:latin typeface="+mn-lt"/>
              </a:rPr>
              <a:t>Under 18s conception rate/1,000, 2018, crude rate per 1000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120FBE02-BDF4-43A9-A33B-756ED9A40D1D}"/>
              </a:ext>
            </a:extLst>
          </p:cNvPr>
          <p:cNvGraphicFramePr>
            <a:graphicFrameLocks/>
          </p:cNvGraphicFramePr>
          <p:nvPr>
            <p:extLst>
              <p:ext uri="{D42A27DB-BD31-4B8C-83A1-F6EECF244321}">
                <p14:modId xmlns:p14="http://schemas.microsoft.com/office/powerpoint/2010/main" val="4211821815"/>
              </p:ext>
            </p:extLst>
          </p:nvPr>
        </p:nvGraphicFramePr>
        <p:xfrm>
          <a:off x="2138289" y="1378634"/>
          <a:ext cx="8065253" cy="47173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535261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normAutofit/>
          </a:bodyPr>
          <a:lstStyle/>
          <a:p>
            <a:r>
              <a:rPr lang="en-US" sz="6000" b="0" i="0" u="none" strike="noStrike" baseline="0" dirty="0">
                <a:solidFill>
                  <a:srgbClr val="000000"/>
                </a:solidFill>
              </a:rPr>
              <a:t>Create fair employment and good work for all </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47</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29502047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89FEB-2CFA-4686-8AAC-D0DCE642EDDC}"/>
              </a:ext>
            </a:extLst>
          </p:cNvPr>
          <p:cNvSpPr>
            <a:spLocks noGrp="1"/>
          </p:cNvSpPr>
          <p:nvPr>
            <p:ph type="title"/>
          </p:nvPr>
        </p:nvSpPr>
        <p:spPr/>
        <p:txBody>
          <a:bodyPr>
            <a:norm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Unemployment Apr 2020-Mar 2021; % of the economically active  over-16 population (model based)</a:t>
            </a:r>
            <a:endParaRPr lang="en-GB" sz="2800" dirty="0"/>
          </a:p>
        </p:txBody>
      </p:sp>
      <p:sp>
        <p:nvSpPr>
          <p:cNvPr id="4" name="Slide Number Placeholder 3">
            <a:extLst>
              <a:ext uri="{FF2B5EF4-FFF2-40B4-BE49-F238E27FC236}">
                <a16:creationId xmlns:a16="http://schemas.microsoft.com/office/drawing/2014/main" id="{167BE25D-4368-4D7D-9D72-E291811CA7F2}"/>
              </a:ext>
            </a:extLst>
          </p:cNvPr>
          <p:cNvSpPr>
            <a:spLocks noGrp="1"/>
          </p:cNvSpPr>
          <p:nvPr>
            <p:ph type="sldNum" sz="quarter" idx="12"/>
          </p:nvPr>
        </p:nvSpPr>
        <p:spPr/>
        <p:txBody>
          <a:bodyPr/>
          <a:lstStyle/>
          <a:p>
            <a:fld id="{2EA68997-F432-425E-9889-9D05EBED06BE}" type="slidenum">
              <a:rPr lang="en-GB" smtClean="0"/>
              <a:t>48</a:t>
            </a:fld>
            <a:endParaRPr lang="en-GB"/>
          </a:p>
        </p:txBody>
      </p:sp>
      <p:sp>
        <p:nvSpPr>
          <p:cNvPr id="6" name="TextBox 5">
            <a:extLst>
              <a:ext uri="{FF2B5EF4-FFF2-40B4-BE49-F238E27FC236}">
                <a16:creationId xmlns:a16="http://schemas.microsoft.com/office/drawing/2014/main" id="{83878D44-BA54-4B20-AC13-C10C2DAB2962}"/>
              </a:ext>
            </a:extLst>
          </p:cNvPr>
          <p:cNvSpPr txBox="1"/>
          <p:nvPr/>
        </p:nvSpPr>
        <p:spPr>
          <a:xfrm>
            <a:off x="10203543" y="6096000"/>
            <a:ext cx="1727200" cy="369332"/>
          </a:xfrm>
          <a:prstGeom prst="rect">
            <a:avLst/>
          </a:prstGeom>
          <a:noFill/>
        </p:spPr>
        <p:txBody>
          <a:bodyPr wrap="square" rtlCol="0">
            <a:spAutoFit/>
          </a:bodyPr>
          <a:lstStyle/>
          <a:p>
            <a:pPr algn="r"/>
            <a:r>
              <a:rPr lang="en-GB" dirty="0"/>
              <a:t>Source: ONS</a:t>
            </a:r>
          </a:p>
        </p:txBody>
      </p:sp>
      <p:graphicFrame>
        <p:nvGraphicFramePr>
          <p:cNvPr id="7" name="Chart 6">
            <a:extLst>
              <a:ext uri="{FF2B5EF4-FFF2-40B4-BE49-F238E27FC236}">
                <a16:creationId xmlns:a16="http://schemas.microsoft.com/office/drawing/2014/main" id="{6B0AB0E8-B4C5-214E-AD86-F06CB74D408E}"/>
              </a:ext>
            </a:extLst>
          </p:cNvPr>
          <p:cNvGraphicFramePr>
            <a:graphicFrameLocks/>
          </p:cNvGraphicFramePr>
          <p:nvPr>
            <p:extLst>
              <p:ext uri="{D42A27DB-BD31-4B8C-83A1-F6EECF244321}">
                <p14:modId xmlns:p14="http://schemas.microsoft.com/office/powerpoint/2010/main" val="859247285"/>
              </p:ext>
            </p:extLst>
          </p:nvPr>
        </p:nvGraphicFramePr>
        <p:xfrm>
          <a:off x="2261063" y="1704744"/>
          <a:ext cx="6809798" cy="46516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208554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Gap in the employment rate between those with a long-term health condition and the overall employment rate, 2019/20,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49</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400-000003000000}"/>
              </a:ext>
            </a:extLst>
          </p:cNvPr>
          <p:cNvGraphicFramePr>
            <a:graphicFrameLocks/>
          </p:cNvGraphicFramePr>
          <p:nvPr>
            <p:extLst>
              <p:ext uri="{D42A27DB-BD31-4B8C-83A1-F6EECF244321}">
                <p14:modId xmlns:p14="http://schemas.microsoft.com/office/powerpoint/2010/main" val="3573431991"/>
              </p:ext>
            </p:extLst>
          </p:nvPr>
        </p:nvGraphicFramePr>
        <p:xfrm>
          <a:off x="1892366" y="1980215"/>
          <a:ext cx="7514705" cy="43004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1508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rmAutofit fontScale="90000"/>
          </a:bodyPr>
          <a:lstStyle/>
          <a:p>
            <a:r>
              <a:rPr lang="en-US" sz="2400" i="1" dirty="0">
                <a:solidFill>
                  <a:srgbClr val="FF0000"/>
                </a:solidFill>
                <a:latin typeface="Calibri"/>
              </a:rPr>
              <a:t>On average, women in University &amp; </a:t>
            </a:r>
            <a:r>
              <a:rPr lang="en-US" sz="2400" i="1" dirty="0" err="1">
                <a:solidFill>
                  <a:srgbClr val="FF0000"/>
                </a:solidFill>
                <a:latin typeface="Calibri"/>
              </a:rPr>
              <a:t>Scotforth</a:t>
            </a:r>
            <a:r>
              <a:rPr lang="en-US" sz="2400" i="1" dirty="0">
                <a:solidFill>
                  <a:srgbClr val="FF0000"/>
                </a:solidFill>
                <a:latin typeface="Calibri"/>
              </a:rPr>
              <a:t> rural live 12 years longer than women in Poulton</a:t>
            </a:r>
            <a:br>
              <a:rPr lang="en-US" sz="2400" i="1" dirty="0">
                <a:solidFill>
                  <a:srgbClr val="FF0000"/>
                </a:solidFill>
                <a:latin typeface="Calibri"/>
              </a:rPr>
            </a:br>
            <a:r>
              <a:rPr lang="en-US" sz="2400" dirty="0">
                <a:solidFill>
                  <a:prstClr val="black"/>
                </a:solidFill>
                <a:latin typeface="Calibri"/>
              </a:rPr>
              <a:t>Life expectancy 2015-19, </a:t>
            </a:r>
            <a:r>
              <a:rPr lang="en-US" sz="2400" b="1" dirty="0">
                <a:solidFill>
                  <a:prstClr val="black"/>
                </a:solidFill>
                <a:latin typeface="Calibri"/>
              </a:rPr>
              <a:t>Lancaster, Female</a:t>
            </a:r>
            <a:endParaRPr lang="en-US"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5</a:t>
            </a:fld>
            <a:endParaRPr lang="en-GB"/>
          </a:p>
        </p:txBody>
      </p:sp>
      <p:sp>
        <p:nvSpPr>
          <p:cNvPr id="8" name="TextBox 7">
            <a:extLst>
              <a:ext uri="{FF2B5EF4-FFF2-40B4-BE49-F238E27FC236}">
                <a16:creationId xmlns:a16="http://schemas.microsoft.com/office/drawing/2014/main" id="{437983BA-2EC5-49EF-A1D6-6B0877F68AE3}"/>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6" name="Chart 5">
            <a:extLst>
              <a:ext uri="{FF2B5EF4-FFF2-40B4-BE49-F238E27FC236}">
                <a16:creationId xmlns:a16="http://schemas.microsoft.com/office/drawing/2014/main" id="{45554DEC-0DA5-46F3-AE1E-4598B43B6B5C}"/>
              </a:ext>
            </a:extLst>
          </p:cNvPr>
          <p:cNvGraphicFramePr>
            <a:graphicFrameLocks/>
          </p:cNvGraphicFramePr>
          <p:nvPr>
            <p:extLst>
              <p:ext uri="{D42A27DB-BD31-4B8C-83A1-F6EECF244321}">
                <p14:modId xmlns:p14="http://schemas.microsoft.com/office/powerpoint/2010/main" val="809038306"/>
              </p:ext>
            </p:extLst>
          </p:nvPr>
        </p:nvGraphicFramePr>
        <p:xfrm>
          <a:off x="268600" y="2149659"/>
          <a:ext cx="11289219" cy="42989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04765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lstStyle/>
          <a:p>
            <a:r>
              <a:rPr lang="en-US" sz="6000" b="0" i="0" u="none" strike="noStrike" baseline="0" dirty="0">
                <a:solidFill>
                  <a:srgbClr val="000000"/>
                </a:solidFill>
              </a:rPr>
              <a:t>Ensure a healthy standard of living for all</a:t>
            </a:r>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50</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35040377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551542" y="673508"/>
            <a:ext cx="10802257" cy="1298168"/>
          </a:xfrm>
        </p:spPr>
        <p:txBody>
          <a:bodyPr>
            <a:normAutofit fontScale="90000"/>
          </a:bodyPr>
          <a:lstStyle/>
          <a:p>
            <a:r>
              <a:rPr lang="en-US" sz="2800" i="1" dirty="0">
                <a:solidFill>
                  <a:srgbClr val="FF0000"/>
                </a:solidFill>
                <a:latin typeface="+mn-lt"/>
              </a:rPr>
              <a:t>One in seven children in Barrow-in-Furness live in absolute poverty (before housing costs)</a:t>
            </a:r>
            <a:br>
              <a:rPr lang="en-US" sz="2800" dirty="0">
                <a:latin typeface="+mn-lt"/>
              </a:rPr>
            </a:br>
            <a:r>
              <a:rPr lang="en-US" sz="2800" dirty="0">
                <a:latin typeface="+mn-lt"/>
              </a:rPr>
              <a:t>Children in </a:t>
            </a:r>
            <a:r>
              <a:rPr lang="en-US" sz="2800" dirty="0">
                <a:solidFill>
                  <a:srgbClr val="FF0000"/>
                </a:solidFill>
                <a:latin typeface="+mn-lt"/>
              </a:rPr>
              <a:t>absolute and relative </a:t>
            </a:r>
            <a:r>
              <a:rPr lang="en-US" sz="2800" dirty="0">
                <a:latin typeface="+mn-lt"/>
              </a:rPr>
              <a:t>low income families (under 16s) 2019/20,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51</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8997F79D-E924-42AF-9C82-41FEE31A5EE2}"/>
              </a:ext>
            </a:extLst>
          </p:cNvPr>
          <p:cNvGraphicFramePr>
            <a:graphicFrameLocks/>
          </p:cNvGraphicFramePr>
          <p:nvPr>
            <p:extLst>
              <p:ext uri="{D42A27DB-BD31-4B8C-83A1-F6EECF244321}">
                <p14:modId xmlns:p14="http://schemas.microsoft.com/office/powerpoint/2010/main" val="1177348950"/>
              </p:ext>
            </p:extLst>
          </p:nvPr>
        </p:nvGraphicFramePr>
        <p:xfrm>
          <a:off x="351536" y="2247748"/>
          <a:ext cx="5557638" cy="403291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03E47EA4-6518-4589-BF68-DE38E8CF8693}"/>
              </a:ext>
            </a:extLst>
          </p:cNvPr>
          <p:cNvGraphicFramePr>
            <a:graphicFrameLocks/>
          </p:cNvGraphicFramePr>
          <p:nvPr>
            <p:extLst>
              <p:ext uri="{D42A27DB-BD31-4B8C-83A1-F6EECF244321}">
                <p14:modId xmlns:p14="http://schemas.microsoft.com/office/powerpoint/2010/main" val="598880606"/>
              </p:ext>
            </p:extLst>
          </p:nvPr>
        </p:nvGraphicFramePr>
        <p:xfrm>
          <a:off x="5909174" y="2196340"/>
          <a:ext cx="5844298" cy="423330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780121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368A6-05AA-D94F-BE7C-5CEAA56BCE13}"/>
              </a:ext>
            </a:extLst>
          </p:cNvPr>
          <p:cNvSpPr>
            <a:spLocks noGrp="1"/>
          </p:cNvSpPr>
          <p:nvPr>
            <p:ph type="title"/>
          </p:nvPr>
        </p:nvSpPr>
        <p:spPr/>
        <p:txBody>
          <a:bodyPr>
            <a:normAutofit fontScale="90000"/>
          </a:bodyPr>
          <a:lstStyle/>
          <a:p>
            <a:r>
              <a:rPr lang="en-US" sz="2800" i="1" dirty="0">
                <a:solidFill>
                  <a:srgbClr val="FF0000"/>
                </a:solidFill>
                <a:latin typeface="+mn-lt"/>
              </a:rPr>
              <a:t>The number of children living in poverty increases when housing costs are included</a:t>
            </a:r>
            <a:br>
              <a:rPr lang="en-US" sz="2800" dirty="0">
                <a:latin typeface="+mn-lt"/>
              </a:rPr>
            </a:br>
            <a:r>
              <a:rPr lang="en-US" sz="2800" dirty="0">
                <a:latin typeface="+mn-lt"/>
              </a:rPr>
              <a:t>Children living in poverty measured </a:t>
            </a:r>
            <a:r>
              <a:rPr lang="en-US" sz="2800" i="1" dirty="0">
                <a:solidFill>
                  <a:srgbClr val="FF0000"/>
                </a:solidFill>
                <a:latin typeface="+mn-lt"/>
              </a:rPr>
              <a:t>after housing costs, </a:t>
            </a:r>
            <a:r>
              <a:rPr lang="en-US" sz="2800" dirty="0">
                <a:latin typeface="+mn-lt"/>
              </a:rPr>
              <a:t>2018/19, percentage</a:t>
            </a:r>
            <a:endParaRPr lang="en-US" dirty="0">
              <a:solidFill>
                <a:srgbClr val="FF0000"/>
              </a:solidFill>
              <a:highlight>
                <a:srgbClr val="FFFF00"/>
              </a:highlight>
            </a:endParaRPr>
          </a:p>
        </p:txBody>
      </p:sp>
      <p:sp>
        <p:nvSpPr>
          <p:cNvPr id="4" name="Slide Number Placeholder 3">
            <a:extLst>
              <a:ext uri="{FF2B5EF4-FFF2-40B4-BE49-F238E27FC236}">
                <a16:creationId xmlns:a16="http://schemas.microsoft.com/office/drawing/2014/main" id="{2102E88E-9895-464D-B3D3-FB41CE1BAAC8}"/>
              </a:ext>
            </a:extLst>
          </p:cNvPr>
          <p:cNvSpPr>
            <a:spLocks noGrp="1"/>
          </p:cNvSpPr>
          <p:nvPr>
            <p:ph type="sldNum" sz="quarter" idx="12"/>
          </p:nvPr>
        </p:nvSpPr>
        <p:spPr/>
        <p:txBody>
          <a:bodyPr/>
          <a:lstStyle/>
          <a:p>
            <a:fld id="{2EA68997-F432-425E-9889-9D05EBED06BE}" type="slidenum">
              <a:rPr lang="en-GB" smtClean="0"/>
              <a:t>52</a:t>
            </a:fld>
            <a:endParaRPr lang="en-GB"/>
          </a:p>
        </p:txBody>
      </p:sp>
      <p:graphicFrame>
        <p:nvGraphicFramePr>
          <p:cNvPr id="5" name="Chart 4">
            <a:extLst>
              <a:ext uri="{FF2B5EF4-FFF2-40B4-BE49-F238E27FC236}">
                <a16:creationId xmlns:a16="http://schemas.microsoft.com/office/drawing/2014/main" id="{BC8C88F3-30D6-4BC8-84B5-B28E01FB7EC8}"/>
              </a:ext>
            </a:extLst>
          </p:cNvPr>
          <p:cNvGraphicFramePr>
            <a:graphicFrameLocks/>
          </p:cNvGraphicFramePr>
          <p:nvPr>
            <p:extLst>
              <p:ext uri="{D42A27DB-BD31-4B8C-83A1-F6EECF244321}">
                <p14:modId xmlns:p14="http://schemas.microsoft.com/office/powerpoint/2010/main" val="1466732689"/>
              </p:ext>
            </p:extLst>
          </p:nvPr>
        </p:nvGraphicFramePr>
        <p:xfrm>
          <a:off x="2231136" y="2057400"/>
          <a:ext cx="6150864" cy="429895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2E214963-A757-49E3-AE41-0716B14CB28A}"/>
              </a:ext>
            </a:extLst>
          </p:cNvPr>
          <p:cNvSpPr txBox="1"/>
          <p:nvPr/>
        </p:nvSpPr>
        <p:spPr>
          <a:xfrm>
            <a:off x="10203543" y="6096000"/>
            <a:ext cx="1727200" cy="369332"/>
          </a:xfrm>
          <a:prstGeom prst="rect">
            <a:avLst/>
          </a:prstGeom>
          <a:noFill/>
        </p:spPr>
        <p:txBody>
          <a:bodyPr wrap="square" rtlCol="0">
            <a:spAutoFit/>
          </a:bodyPr>
          <a:lstStyle/>
          <a:p>
            <a:pPr algn="r"/>
            <a:r>
              <a:rPr lang="en-GB" dirty="0"/>
              <a:t>Source: HBAI</a:t>
            </a:r>
          </a:p>
        </p:txBody>
      </p:sp>
    </p:spTree>
    <p:extLst>
      <p:ext uri="{BB962C8B-B14F-4D97-AF65-F5344CB8AC3E}">
        <p14:creationId xmlns:p14="http://schemas.microsoft.com/office/powerpoint/2010/main" val="25472337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870801" y="935484"/>
            <a:ext cx="10515600" cy="987018"/>
          </a:xfrm>
        </p:spPr>
        <p:txBody>
          <a:bodyPr>
            <a:normAutofit fontScale="90000"/>
          </a:bodyPr>
          <a:lstStyle/>
          <a:p>
            <a:r>
              <a:rPr lang="en-GB" sz="2800" dirty="0">
                <a:latin typeface="+mn-lt"/>
              </a:rPr>
              <a:t>Older people in poverty: income deprivation affecting older people index, 2019, percentage </a:t>
            </a:r>
            <a:br>
              <a:rPr lang="en-GB" sz="2800" dirty="0">
                <a:latin typeface="+mn-lt"/>
              </a:rPr>
            </a:br>
            <a:r>
              <a:rPr lang="en-GB" sz="2800" dirty="0">
                <a:latin typeface="+mn-lt"/>
              </a:rPr>
              <a:t>					</a:t>
            </a:r>
            <a:br>
              <a:rPr lang="en-GB" sz="2800" dirty="0">
                <a:latin typeface="+mn-lt"/>
              </a:rPr>
            </a:b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53</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2771ADD7-73F4-42DB-A39B-13782D61B9CA}"/>
              </a:ext>
            </a:extLst>
          </p:cNvPr>
          <p:cNvGraphicFramePr>
            <a:graphicFrameLocks/>
          </p:cNvGraphicFramePr>
          <p:nvPr>
            <p:extLst>
              <p:ext uri="{D42A27DB-BD31-4B8C-83A1-F6EECF244321}">
                <p14:modId xmlns:p14="http://schemas.microsoft.com/office/powerpoint/2010/main" val="1795170317"/>
              </p:ext>
            </p:extLst>
          </p:nvPr>
        </p:nvGraphicFramePr>
        <p:xfrm>
          <a:off x="2226916" y="1871021"/>
          <a:ext cx="6682154" cy="45943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346836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normAutofit/>
          </a:bodyPr>
          <a:lstStyle/>
          <a:p>
            <a:r>
              <a:rPr lang="en-US" sz="6000" b="0" i="0" u="none" strike="noStrike" baseline="0" dirty="0">
                <a:solidFill>
                  <a:srgbClr val="000000"/>
                </a:solidFill>
              </a:rPr>
              <a:t>Create and develop healthy and sustainable places and communities </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54</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21672421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FB0F8-E188-41C3-871A-FA7906A14E2F}"/>
              </a:ext>
            </a:extLst>
          </p:cNvPr>
          <p:cNvSpPr>
            <a:spLocks noGrp="1"/>
          </p:cNvSpPr>
          <p:nvPr>
            <p:ph type="title"/>
          </p:nvPr>
        </p:nvSpPr>
        <p:spPr/>
        <p:txBody>
          <a:bodyPr>
            <a:normAutofit/>
          </a:bodyPr>
          <a:lstStyle/>
          <a:p>
            <a:r>
              <a:rPr lang="en-GB" sz="2800" dirty="0">
                <a:latin typeface="+mn-lt"/>
              </a:rPr>
              <a:t>People who "often or always" felt lonely, Oct 2020 - Feb 2021, percentage</a:t>
            </a:r>
            <a:endParaRPr lang="en-GB" sz="4000" dirty="0">
              <a:latin typeface="+mn-lt"/>
            </a:endParaRPr>
          </a:p>
        </p:txBody>
      </p:sp>
      <p:sp>
        <p:nvSpPr>
          <p:cNvPr id="4" name="Slide Number Placeholder 3">
            <a:extLst>
              <a:ext uri="{FF2B5EF4-FFF2-40B4-BE49-F238E27FC236}">
                <a16:creationId xmlns:a16="http://schemas.microsoft.com/office/drawing/2014/main" id="{266DEE07-0581-49F4-923E-39D00376B5F1}"/>
              </a:ext>
            </a:extLst>
          </p:cNvPr>
          <p:cNvSpPr>
            <a:spLocks noGrp="1"/>
          </p:cNvSpPr>
          <p:nvPr>
            <p:ph type="sldNum" sz="quarter" idx="12"/>
          </p:nvPr>
        </p:nvSpPr>
        <p:spPr/>
        <p:txBody>
          <a:bodyPr/>
          <a:lstStyle/>
          <a:p>
            <a:fld id="{2EA68997-F432-425E-9889-9D05EBED06BE}" type="slidenum">
              <a:rPr lang="en-GB" smtClean="0"/>
              <a:t>55</a:t>
            </a:fld>
            <a:endParaRPr lang="en-GB"/>
          </a:p>
        </p:txBody>
      </p:sp>
      <p:sp>
        <p:nvSpPr>
          <p:cNvPr id="6" name="TextBox 5">
            <a:extLst>
              <a:ext uri="{FF2B5EF4-FFF2-40B4-BE49-F238E27FC236}">
                <a16:creationId xmlns:a16="http://schemas.microsoft.com/office/drawing/2014/main" id="{7C845CBE-15AF-4920-B289-3E167B8C0613}"/>
              </a:ext>
            </a:extLst>
          </p:cNvPr>
          <p:cNvSpPr txBox="1"/>
          <p:nvPr/>
        </p:nvSpPr>
        <p:spPr>
          <a:xfrm>
            <a:off x="9474200" y="5987018"/>
            <a:ext cx="2311400" cy="369332"/>
          </a:xfrm>
          <a:prstGeom prst="rect">
            <a:avLst/>
          </a:prstGeom>
          <a:noFill/>
        </p:spPr>
        <p:txBody>
          <a:bodyPr wrap="square" rtlCol="0">
            <a:spAutoFit/>
          </a:bodyPr>
          <a:lstStyle/>
          <a:p>
            <a:pPr algn="r"/>
            <a:r>
              <a:rPr lang="en-GB" dirty="0"/>
              <a:t>Source: ONS</a:t>
            </a:r>
          </a:p>
        </p:txBody>
      </p:sp>
      <p:graphicFrame>
        <p:nvGraphicFramePr>
          <p:cNvPr id="7" name="Chart 6">
            <a:extLst>
              <a:ext uri="{FF2B5EF4-FFF2-40B4-BE49-F238E27FC236}">
                <a16:creationId xmlns:a16="http://schemas.microsoft.com/office/drawing/2014/main" id="{F288B93C-1D64-AC4D-9AC8-A14D7F4D5A40}"/>
              </a:ext>
            </a:extLst>
          </p:cNvPr>
          <p:cNvGraphicFramePr>
            <a:graphicFrameLocks/>
          </p:cNvGraphicFramePr>
          <p:nvPr>
            <p:extLst>
              <p:ext uri="{D42A27DB-BD31-4B8C-83A1-F6EECF244321}">
                <p14:modId xmlns:p14="http://schemas.microsoft.com/office/powerpoint/2010/main" val="1830581650"/>
              </p:ext>
            </p:extLst>
          </p:nvPr>
        </p:nvGraphicFramePr>
        <p:xfrm>
          <a:off x="2011680" y="1756007"/>
          <a:ext cx="6792976" cy="49654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445508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fr-FR" sz="2800" dirty="0">
                <a:latin typeface="+mn-lt"/>
              </a:rPr>
              <a:t>Violence offences per 1,000 population, 2019/20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505E1C67-22B1-44A1-983D-F32CD224A03E}"/>
              </a:ext>
            </a:extLst>
          </p:cNvPr>
          <p:cNvGraphicFramePr>
            <a:graphicFrameLocks/>
          </p:cNvGraphicFramePr>
          <p:nvPr>
            <p:extLst>
              <p:ext uri="{D42A27DB-BD31-4B8C-83A1-F6EECF244321}">
                <p14:modId xmlns:p14="http://schemas.microsoft.com/office/powerpoint/2010/main" val="3947415627"/>
              </p:ext>
            </p:extLst>
          </p:nvPr>
        </p:nvGraphicFramePr>
        <p:xfrm>
          <a:off x="2084833" y="1636159"/>
          <a:ext cx="7795376" cy="48291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32085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CDDF01-A1D7-47E9-AA59-A86FDA10AF60}"/>
              </a:ext>
            </a:extLst>
          </p:cNvPr>
          <p:cNvSpPr>
            <a:spLocks noGrp="1"/>
          </p:cNvSpPr>
          <p:nvPr>
            <p:ph type="sldNum" sz="quarter" idx="12"/>
          </p:nvPr>
        </p:nvSpPr>
        <p:spPr/>
        <p:txBody>
          <a:bodyPr/>
          <a:lstStyle/>
          <a:p>
            <a:fld id="{2EA68997-F432-425E-9889-9D05EBED06BE}" type="slidenum">
              <a:rPr lang="en-GB" smtClean="0"/>
              <a:t>57</a:t>
            </a:fld>
            <a:endParaRPr lang="en-GB"/>
          </a:p>
        </p:txBody>
      </p:sp>
      <p:sp>
        <p:nvSpPr>
          <p:cNvPr id="6" name="TextBox 5">
            <a:extLst>
              <a:ext uri="{FF2B5EF4-FFF2-40B4-BE49-F238E27FC236}">
                <a16:creationId xmlns:a16="http://schemas.microsoft.com/office/drawing/2014/main" id="{C349DFE5-049D-4F29-B878-62F3B9FF8AC2}"/>
              </a:ext>
            </a:extLst>
          </p:cNvPr>
          <p:cNvSpPr txBox="1"/>
          <p:nvPr/>
        </p:nvSpPr>
        <p:spPr>
          <a:xfrm>
            <a:off x="8337935" y="6125517"/>
            <a:ext cx="3621314" cy="369332"/>
          </a:xfrm>
          <a:prstGeom prst="rect">
            <a:avLst/>
          </a:prstGeom>
          <a:noFill/>
        </p:spPr>
        <p:txBody>
          <a:bodyPr wrap="square" rtlCol="0">
            <a:spAutoFit/>
          </a:bodyPr>
          <a:lstStyle/>
          <a:p>
            <a:pPr algn="r"/>
            <a:r>
              <a:rPr lang="en-GB" dirty="0"/>
              <a:t>Source: Lancashire County Council</a:t>
            </a:r>
          </a:p>
        </p:txBody>
      </p:sp>
      <p:sp>
        <p:nvSpPr>
          <p:cNvPr id="7" name="TextBox 6">
            <a:extLst>
              <a:ext uri="{FF2B5EF4-FFF2-40B4-BE49-F238E27FC236}">
                <a16:creationId xmlns:a16="http://schemas.microsoft.com/office/drawing/2014/main" id="{943F8A47-0EC4-4B9E-8C6E-D480E4CE588B}"/>
              </a:ext>
            </a:extLst>
          </p:cNvPr>
          <p:cNvSpPr txBox="1"/>
          <p:nvPr/>
        </p:nvSpPr>
        <p:spPr>
          <a:xfrm>
            <a:off x="647114" y="6356350"/>
            <a:ext cx="2082018" cy="646331"/>
          </a:xfrm>
          <a:prstGeom prst="rect">
            <a:avLst/>
          </a:prstGeom>
          <a:noFill/>
        </p:spPr>
        <p:txBody>
          <a:bodyPr wrap="square" rtlCol="0">
            <a:spAutoFit/>
          </a:bodyPr>
          <a:lstStyle/>
          <a:p>
            <a:r>
              <a:rPr lang="en-GB" dirty="0"/>
              <a:t>*data not available</a:t>
            </a:r>
          </a:p>
          <a:p>
            <a:endParaRPr lang="en-GB" dirty="0"/>
          </a:p>
        </p:txBody>
      </p:sp>
      <p:sp>
        <p:nvSpPr>
          <p:cNvPr id="9" name="Title 1">
            <a:extLst>
              <a:ext uri="{FF2B5EF4-FFF2-40B4-BE49-F238E27FC236}">
                <a16:creationId xmlns:a16="http://schemas.microsoft.com/office/drawing/2014/main" id="{9DCE9607-EB43-4820-A995-3A88474991AF}"/>
              </a:ext>
            </a:extLst>
          </p:cNvPr>
          <p:cNvSpPr>
            <a:spLocks noGrp="1"/>
          </p:cNvSpPr>
          <p:nvPr>
            <p:ph type="title"/>
          </p:nvPr>
        </p:nvSpPr>
        <p:spPr>
          <a:xfrm>
            <a:off x="22508" y="679879"/>
            <a:ext cx="11925300" cy="1725681"/>
          </a:xfrm>
        </p:spPr>
        <p:txBody>
          <a:bodyPr>
            <a:normAutofit fontScale="90000"/>
          </a:bodyPr>
          <a:lstStyle/>
          <a:p>
            <a:r>
              <a:rPr lang="en-US" sz="2200" i="1" u="none" strike="noStrike" baseline="0" dirty="0">
                <a:solidFill>
                  <a:srgbClr val="FF0000"/>
                </a:solidFill>
                <a:effectLst/>
                <a:latin typeface="+mn-lt"/>
              </a:rPr>
              <a:t>There is no </a:t>
            </a:r>
            <a:r>
              <a:rPr lang="en-GB" sz="2200" i="1" dirty="0">
                <a:solidFill>
                  <a:srgbClr val="FF0000"/>
                </a:solidFill>
                <a:latin typeface="+mn-lt"/>
              </a:rPr>
              <a:t>agreed definition of affordable housing, the most commonly used definition is in Annex 2 of the </a:t>
            </a:r>
            <a:r>
              <a:rPr lang="en-GB" sz="2200" i="1" dirty="0">
                <a:solidFill>
                  <a:srgbClr val="FF0000"/>
                </a:solidFill>
                <a:latin typeface="+mn-lt"/>
                <a:hlinkClick r:id="rId2">
                  <a:extLst>
                    <a:ext uri="{A12FA001-AC4F-418D-AE19-62706E023703}">
                      <ahyp:hlinkClr xmlns:ahyp="http://schemas.microsoft.com/office/drawing/2018/hyperlinkcolor" val="tx"/>
                    </a:ext>
                  </a:extLst>
                </a:hlinkClick>
              </a:rPr>
              <a:t>National Planning Policy Framework</a:t>
            </a:r>
            <a:r>
              <a:rPr lang="en-GB" sz="2200" i="1" dirty="0">
                <a:solidFill>
                  <a:srgbClr val="FF0000"/>
                </a:solidFill>
                <a:latin typeface="+mn-lt"/>
              </a:rPr>
              <a:t>, used by local planning authorities. This definition incorporates social rent, as well as a range of intermediate rent and for-sale products but it has been criticised by e.g. the Affordable Housing Commission that “many” of these products “are clearly unaffordable to those on mid to lower incomes.”</a:t>
            </a:r>
            <a:br>
              <a:rPr lang="en-GB" sz="3600" dirty="0"/>
            </a:br>
            <a:r>
              <a:rPr lang="en-US" sz="3100" b="0" i="0" u="none" strike="noStrike" baseline="0" dirty="0">
                <a:effectLst/>
              </a:rPr>
              <a:t>Total additional affordable dwellings, completions 2019/20</a:t>
            </a:r>
            <a:endParaRPr lang="en-GB" sz="2800" dirty="0"/>
          </a:p>
        </p:txBody>
      </p:sp>
      <p:graphicFrame>
        <p:nvGraphicFramePr>
          <p:cNvPr id="10" name="Chart 9">
            <a:extLst>
              <a:ext uri="{FF2B5EF4-FFF2-40B4-BE49-F238E27FC236}">
                <a16:creationId xmlns:a16="http://schemas.microsoft.com/office/drawing/2014/main" id="{60A26DEA-3AD6-4F87-B41B-26DF691208BC}"/>
              </a:ext>
            </a:extLst>
          </p:cNvPr>
          <p:cNvGraphicFramePr>
            <a:graphicFrameLocks/>
          </p:cNvGraphicFramePr>
          <p:nvPr>
            <p:extLst>
              <p:ext uri="{D42A27DB-BD31-4B8C-83A1-F6EECF244321}">
                <p14:modId xmlns:p14="http://schemas.microsoft.com/office/powerpoint/2010/main" val="2418858152"/>
              </p:ext>
            </p:extLst>
          </p:nvPr>
        </p:nvGraphicFramePr>
        <p:xfrm>
          <a:off x="2285999" y="2405560"/>
          <a:ext cx="6472989" cy="39507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057234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fontScale="90000"/>
          </a:bodyPr>
          <a:lstStyle/>
          <a:p>
            <a:r>
              <a:rPr lang="en-GB" sz="2800" dirty="0">
                <a:latin typeface="+mn-lt"/>
              </a:rPr>
              <a:t>Households owed a duty under the Homelessness Reduction Act, 2019/20 - crude rate per 1,000</a:t>
            </a:r>
            <a:br>
              <a:rPr lang="en-GB" sz="2800" dirty="0">
                <a:latin typeface="+mn-lt"/>
              </a:rPr>
            </a:b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58</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NHS</a:t>
            </a:r>
          </a:p>
        </p:txBody>
      </p:sp>
      <p:sp>
        <p:nvSpPr>
          <p:cNvPr id="3" name="TextBox 2"/>
          <p:cNvSpPr txBox="1"/>
          <p:nvPr/>
        </p:nvSpPr>
        <p:spPr>
          <a:xfrm>
            <a:off x="647114" y="6356350"/>
            <a:ext cx="2082018" cy="646331"/>
          </a:xfrm>
          <a:prstGeom prst="rect">
            <a:avLst/>
          </a:prstGeom>
          <a:noFill/>
        </p:spPr>
        <p:txBody>
          <a:bodyPr wrap="square" rtlCol="0">
            <a:spAutoFit/>
          </a:bodyPr>
          <a:lstStyle/>
          <a:p>
            <a:r>
              <a:rPr lang="en-GB" dirty="0"/>
              <a:t>*data not available</a:t>
            </a:r>
          </a:p>
          <a:p>
            <a:endParaRPr lang="en-GB" dirty="0"/>
          </a:p>
        </p:txBody>
      </p:sp>
      <p:graphicFrame>
        <p:nvGraphicFramePr>
          <p:cNvPr id="8" name="Chart 7"/>
          <p:cNvGraphicFramePr>
            <a:graphicFrameLocks/>
          </p:cNvGraphicFramePr>
          <p:nvPr>
            <p:extLst>
              <p:ext uri="{D42A27DB-BD31-4B8C-83A1-F6EECF244321}">
                <p14:modId xmlns:p14="http://schemas.microsoft.com/office/powerpoint/2010/main" val="795370316"/>
              </p:ext>
            </p:extLst>
          </p:nvPr>
        </p:nvGraphicFramePr>
        <p:xfrm>
          <a:off x="2225354" y="1766062"/>
          <a:ext cx="7361623" cy="48190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388237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EE65A-226C-4ED4-8567-A4729729EB49}"/>
              </a:ext>
            </a:extLst>
          </p:cNvPr>
          <p:cNvSpPr>
            <a:spLocks noGrp="1"/>
          </p:cNvSpPr>
          <p:nvPr>
            <p:ph type="title"/>
          </p:nvPr>
        </p:nvSpPr>
        <p:spPr/>
        <p:txBody>
          <a:bodyPr>
            <a:norm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Average distance to nearest Park, Public Garden, or Playing Field</a:t>
            </a:r>
            <a:endParaRPr lang="en-GB" sz="2800" dirty="0"/>
          </a:p>
        </p:txBody>
      </p:sp>
      <p:sp>
        <p:nvSpPr>
          <p:cNvPr id="4" name="Slide Number Placeholder 3">
            <a:extLst>
              <a:ext uri="{FF2B5EF4-FFF2-40B4-BE49-F238E27FC236}">
                <a16:creationId xmlns:a16="http://schemas.microsoft.com/office/drawing/2014/main" id="{C374FC2B-A77C-4713-8FD8-5D853CB812E4}"/>
              </a:ext>
            </a:extLst>
          </p:cNvPr>
          <p:cNvSpPr>
            <a:spLocks noGrp="1"/>
          </p:cNvSpPr>
          <p:nvPr>
            <p:ph type="sldNum" sz="quarter" idx="12"/>
          </p:nvPr>
        </p:nvSpPr>
        <p:spPr/>
        <p:txBody>
          <a:bodyPr/>
          <a:lstStyle/>
          <a:p>
            <a:fld id="{2EA68997-F432-425E-9889-9D05EBED06BE}" type="slidenum">
              <a:rPr lang="en-GB" smtClean="0"/>
              <a:t>59</a:t>
            </a:fld>
            <a:endParaRPr lang="en-GB"/>
          </a:p>
        </p:txBody>
      </p:sp>
      <p:sp>
        <p:nvSpPr>
          <p:cNvPr id="6" name="TextBox 5">
            <a:extLst>
              <a:ext uri="{FF2B5EF4-FFF2-40B4-BE49-F238E27FC236}">
                <a16:creationId xmlns:a16="http://schemas.microsoft.com/office/drawing/2014/main" id="{43679AAA-5968-4169-98EA-247E097AA389}"/>
              </a:ext>
            </a:extLst>
          </p:cNvPr>
          <p:cNvSpPr txBox="1"/>
          <p:nvPr/>
        </p:nvSpPr>
        <p:spPr>
          <a:xfrm>
            <a:off x="9474200" y="5987018"/>
            <a:ext cx="2311400" cy="369332"/>
          </a:xfrm>
          <a:prstGeom prst="rect">
            <a:avLst/>
          </a:prstGeom>
          <a:noFill/>
        </p:spPr>
        <p:txBody>
          <a:bodyPr wrap="square" rtlCol="0">
            <a:spAutoFit/>
          </a:bodyPr>
          <a:lstStyle/>
          <a:p>
            <a:pPr algn="r"/>
            <a:r>
              <a:rPr lang="en-GB" dirty="0"/>
              <a:t>Source: ONS</a:t>
            </a:r>
          </a:p>
        </p:txBody>
      </p:sp>
      <p:graphicFrame>
        <p:nvGraphicFramePr>
          <p:cNvPr id="7" name="Chart 6">
            <a:extLst>
              <a:ext uri="{FF2B5EF4-FFF2-40B4-BE49-F238E27FC236}">
                <a16:creationId xmlns:a16="http://schemas.microsoft.com/office/drawing/2014/main" id="{64341AB0-C50C-2649-934C-AAF11DF0EE3E}"/>
              </a:ext>
            </a:extLst>
          </p:cNvPr>
          <p:cNvGraphicFramePr>
            <a:graphicFrameLocks/>
          </p:cNvGraphicFramePr>
          <p:nvPr>
            <p:extLst>
              <p:ext uri="{D42A27DB-BD31-4B8C-83A1-F6EECF244321}">
                <p14:modId xmlns:p14="http://schemas.microsoft.com/office/powerpoint/2010/main" val="1668817943"/>
              </p:ext>
            </p:extLst>
          </p:nvPr>
        </p:nvGraphicFramePr>
        <p:xfrm>
          <a:off x="2553139" y="2015570"/>
          <a:ext cx="6489261" cy="43407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551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a:xfrm>
            <a:off x="410361" y="721697"/>
            <a:ext cx="10515600" cy="987018"/>
          </a:xfrm>
        </p:spPr>
        <p:txBody>
          <a:bodyPr>
            <a:normAutofit/>
          </a:bodyPr>
          <a:lstStyle/>
          <a:p>
            <a:r>
              <a:rPr lang="en-US" sz="2200" i="1" dirty="0">
                <a:solidFill>
                  <a:srgbClr val="FF0000"/>
                </a:solidFill>
                <a:latin typeface="Calibri"/>
              </a:rPr>
              <a:t>On average, Men in </a:t>
            </a:r>
            <a:r>
              <a:rPr lang="en-US" sz="2200" i="1" dirty="0" err="1">
                <a:solidFill>
                  <a:srgbClr val="FF0000"/>
                </a:solidFill>
                <a:latin typeface="Calibri"/>
              </a:rPr>
              <a:t>Roosecote</a:t>
            </a:r>
            <a:r>
              <a:rPr lang="en-US" sz="2200" i="1" dirty="0">
                <a:solidFill>
                  <a:srgbClr val="FF0000"/>
                </a:solidFill>
                <a:latin typeface="Calibri"/>
              </a:rPr>
              <a:t> live 12 years loner than men in </a:t>
            </a:r>
            <a:r>
              <a:rPr lang="en-US" sz="2200" i="1" dirty="0" err="1">
                <a:solidFill>
                  <a:srgbClr val="FF0000"/>
                </a:solidFill>
                <a:latin typeface="Calibri"/>
              </a:rPr>
              <a:t>Hindpool</a:t>
            </a:r>
            <a:br>
              <a:rPr lang="en-US" sz="2200" i="1" dirty="0">
                <a:solidFill>
                  <a:srgbClr val="FF0000"/>
                </a:solidFill>
                <a:latin typeface="Calibri"/>
              </a:rPr>
            </a:br>
            <a:r>
              <a:rPr lang="en-US" sz="2200" dirty="0">
                <a:solidFill>
                  <a:prstClr val="black"/>
                </a:solidFill>
                <a:latin typeface="Calibri"/>
              </a:rPr>
              <a:t>Life expectancy 2015-19, </a:t>
            </a:r>
            <a:r>
              <a:rPr lang="en-US" sz="2200" b="1" dirty="0">
                <a:solidFill>
                  <a:prstClr val="black"/>
                </a:solidFill>
                <a:latin typeface="Calibri"/>
              </a:rPr>
              <a:t>Barrow-in-Furness, Male</a:t>
            </a:r>
            <a:endParaRPr lang="en-US"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6</a:t>
            </a:fld>
            <a:endParaRPr lang="en-GB"/>
          </a:p>
        </p:txBody>
      </p:sp>
      <p:sp>
        <p:nvSpPr>
          <p:cNvPr id="8" name="TextBox 7">
            <a:extLst>
              <a:ext uri="{FF2B5EF4-FFF2-40B4-BE49-F238E27FC236}">
                <a16:creationId xmlns:a16="http://schemas.microsoft.com/office/drawing/2014/main" id="{437983BA-2EC5-49EF-A1D6-6B0877F68AE3}"/>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5" name="Chart 4">
            <a:extLst>
              <a:ext uri="{FF2B5EF4-FFF2-40B4-BE49-F238E27FC236}">
                <a16:creationId xmlns:a16="http://schemas.microsoft.com/office/drawing/2014/main" id="{5A3A00E1-8E4F-4AA9-88F5-33440B281768}"/>
              </a:ext>
            </a:extLst>
          </p:cNvPr>
          <p:cNvGraphicFramePr>
            <a:graphicFrameLocks/>
          </p:cNvGraphicFramePr>
          <p:nvPr>
            <p:extLst>
              <p:ext uri="{D42A27DB-BD31-4B8C-83A1-F6EECF244321}">
                <p14:modId xmlns:p14="http://schemas.microsoft.com/office/powerpoint/2010/main" val="2997549610"/>
              </p:ext>
            </p:extLst>
          </p:nvPr>
        </p:nvGraphicFramePr>
        <p:xfrm>
          <a:off x="268600" y="2035364"/>
          <a:ext cx="11085200" cy="42265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544265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815806-85DA-4240-BCCF-6FD349C9D35B}"/>
              </a:ext>
            </a:extLst>
          </p:cNvPr>
          <p:cNvSpPr>
            <a:spLocks noGrp="1"/>
          </p:cNvSpPr>
          <p:nvPr>
            <p:ph type="sldNum" sz="quarter" idx="12"/>
          </p:nvPr>
        </p:nvSpPr>
        <p:spPr/>
        <p:txBody>
          <a:bodyPr/>
          <a:lstStyle/>
          <a:p>
            <a:fld id="{2EA68997-F432-425E-9889-9D05EBED06BE}" type="slidenum">
              <a:rPr lang="en-GB" smtClean="0"/>
              <a:t>60</a:t>
            </a:fld>
            <a:endParaRPr lang="en-GB"/>
          </a:p>
        </p:txBody>
      </p:sp>
      <p:sp>
        <p:nvSpPr>
          <p:cNvPr id="6" name="TextBox 5">
            <a:extLst>
              <a:ext uri="{FF2B5EF4-FFF2-40B4-BE49-F238E27FC236}">
                <a16:creationId xmlns:a16="http://schemas.microsoft.com/office/drawing/2014/main" id="{1C40BF20-64CD-4690-8811-616A8A3BDC44}"/>
              </a:ext>
            </a:extLst>
          </p:cNvPr>
          <p:cNvSpPr txBox="1"/>
          <p:nvPr/>
        </p:nvSpPr>
        <p:spPr>
          <a:xfrm>
            <a:off x="9474200" y="5987018"/>
            <a:ext cx="23114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DA50930F-9CF7-4E48-B67F-C2C379A6A564}"/>
              </a:ext>
            </a:extLst>
          </p:cNvPr>
          <p:cNvGraphicFramePr>
            <a:graphicFrameLocks/>
          </p:cNvGraphicFramePr>
          <p:nvPr>
            <p:extLst>
              <p:ext uri="{D42A27DB-BD31-4B8C-83A1-F6EECF244321}">
                <p14:modId xmlns:p14="http://schemas.microsoft.com/office/powerpoint/2010/main" val="3583009581"/>
              </p:ext>
            </p:extLst>
          </p:nvPr>
        </p:nvGraphicFramePr>
        <p:xfrm>
          <a:off x="406400" y="2094325"/>
          <a:ext cx="6004316" cy="40773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F10E0FD0-3EB2-4EF7-BD19-78DFF2FE90C7}"/>
              </a:ext>
            </a:extLst>
          </p:cNvPr>
          <p:cNvGraphicFramePr>
            <a:graphicFrameLocks/>
          </p:cNvGraphicFramePr>
          <p:nvPr>
            <p:extLst>
              <p:ext uri="{D42A27DB-BD31-4B8C-83A1-F6EECF244321}">
                <p14:modId xmlns:p14="http://schemas.microsoft.com/office/powerpoint/2010/main" val="3739494231"/>
              </p:ext>
            </p:extLst>
          </p:nvPr>
        </p:nvGraphicFramePr>
        <p:xfrm>
          <a:off x="6188075" y="2238892"/>
          <a:ext cx="5597525" cy="3932792"/>
        </p:xfrm>
        <a:graphic>
          <a:graphicData uri="http://schemas.openxmlformats.org/drawingml/2006/chart">
            <c:chart xmlns:c="http://schemas.openxmlformats.org/drawingml/2006/chart" xmlns:r="http://schemas.openxmlformats.org/officeDocument/2006/relationships" r:id="rId3"/>
          </a:graphicData>
        </a:graphic>
      </p:graphicFrame>
      <p:sp>
        <p:nvSpPr>
          <p:cNvPr id="10" name="Title 1">
            <a:extLst>
              <a:ext uri="{FF2B5EF4-FFF2-40B4-BE49-F238E27FC236}">
                <a16:creationId xmlns:a16="http://schemas.microsoft.com/office/drawing/2014/main" id="{AE031E0A-D08F-44DF-8F7A-622B0FBCD993}"/>
              </a:ext>
            </a:extLst>
          </p:cNvPr>
          <p:cNvSpPr>
            <a:spLocks noGrp="1"/>
          </p:cNvSpPr>
          <p:nvPr>
            <p:ph type="title"/>
          </p:nvPr>
        </p:nvSpPr>
        <p:spPr>
          <a:xfrm>
            <a:off x="838200" y="659220"/>
            <a:ext cx="10515600" cy="987018"/>
          </a:xfrm>
        </p:spPr>
        <p:txBody>
          <a:bodyPr>
            <a:no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Adults using sustainable travel at least three days per week, 2018/19, percentage</a:t>
            </a:r>
            <a:endParaRPr lang="en-GB" sz="2800" dirty="0">
              <a:solidFill>
                <a:srgbClr val="FF0000"/>
              </a:solidFill>
              <a:highlight>
                <a:srgbClr val="FFFF00"/>
              </a:highlight>
            </a:endParaRPr>
          </a:p>
        </p:txBody>
      </p:sp>
    </p:spTree>
    <p:extLst>
      <p:ext uri="{BB962C8B-B14F-4D97-AF65-F5344CB8AC3E}">
        <p14:creationId xmlns:p14="http://schemas.microsoft.com/office/powerpoint/2010/main" val="2274196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6B527-F5E8-47E4-940B-F1A340C4B1CE}"/>
              </a:ext>
            </a:extLst>
          </p:cNvPr>
          <p:cNvSpPr>
            <a:spLocks noGrp="1"/>
          </p:cNvSpPr>
          <p:nvPr>
            <p:ph type="ctrTitle"/>
          </p:nvPr>
        </p:nvSpPr>
        <p:spPr>
          <a:xfrm>
            <a:off x="1230088" y="1122363"/>
            <a:ext cx="9612000" cy="2387600"/>
          </a:xfrm>
        </p:spPr>
        <p:style>
          <a:lnRef idx="2">
            <a:schemeClr val="accent6"/>
          </a:lnRef>
          <a:fillRef idx="1">
            <a:schemeClr val="lt1"/>
          </a:fillRef>
          <a:effectRef idx="0">
            <a:schemeClr val="accent6"/>
          </a:effectRef>
          <a:fontRef idx="minor">
            <a:schemeClr val="dk1"/>
          </a:fontRef>
        </p:style>
        <p:txBody>
          <a:bodyPr>
            <a:normAutofit/>
          </a:bodyPr>
          <a:lstStyle/>
          <a:p>
            <a:r>
              <a:rPr lang="en-US" dirty="0">
                <a:solidFill>
                  <a:srgbClr val="000000"/>
                </a:solidFill>
                <a:latin typeface="neuzeit-grotesk"/>
              </a:rPr>
              <a:t>Bay Health and Care ICP</a:t>
            </a:r>
            <a:endParaRPr lang="en-GB" dirty="0"/>
          </a:p>
        </p:txBody>
      </p:sp>
      <p:pic>
        <p:nvPicPr>
          <p:cNvPr id="6" name="Picture 2" descr="Institute of Health Equity">
            <a:extLst>
              <a:ext uri="{FF2B5EF4-FFF2-40B4-BE49-F238E27FC236}">
                <a16:creationId xmlns:a16="http://schemas.microsoft.com/office/drawing/2014/main" id="{B1BB0DE5-F05B-4AA3-ACF4-DD0DD6A1ED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416" y="5504769"/>
            <a:ext cx="502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095984"/>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a:xfrm>
            <a:off x="410361" y="721697"/>
            <a:ext cx="10515600" cy="987018"/>
          </a:xfrm>
        </p:spPr>
        <p:txBody>
          <a:bodyPr>
            <a:normAutofit/>
          </a:bodyPr>
          <a:lstStyle/>
          <a:p>
            <a:r>
              <a:rPr lang="en-US" sz="2200" i="1" dirty="0">
                <a:solidFill>
                  <a:srgbClr val="FF0000"/>
                </a:solidFill>
                <a:latin typeface="Calibri"/>
              </a:rPr>
              <a:t>On average, women in </a:t>
            </a:r>
            <a:r>
              <a:rPr lang="en-US" sz="2200" i="1" dirty="0" err="1">
                <a:solidFill>
                  <a:srgbClr val="FF0000"/>
                </a:solidFill>
                <a:latin typeface="Calibri"/>
              </a:rPr>
              <a:t>Roosecote</a:t>
            </a:r>
            <a:r>
              <a:rPr lang="en-US" sz="2200" i="1" dirty="0">
                <a:solidFill>
                  <a:srgbClr val="FF0000"/>
                </a:solidFill>
                <a:latin typeface="Calibri"/>
              </a:rPr>
              <a:t> live 12 years longer than women in Central</a:t>
            </a:r>
            <a:br>
              <a:rPr lang="en-US" sz="2200" i="1" dirty="0">
                <a:solidFill>
                  <a:srgbClr val="FF0000"/>
                </a:solidFill>
                <a:latin typeface="Calibri"/>
              </a:rPr>
            </a:br>
            <a:r>
              <a:rPr lang="en-US" sz="2200" dirty="0">
                <a:solidFill>
                  <a:prstClr val="black"/>
                </a:solidFill>
                <a:latin typeface="Calibri"/>
              </a:rPr>
              <a:t>Life expectancy 2015-19, </a:t>
            </a:r>
            <a:r>
              <a:rPr lang="en-US" sz="2200" b="1" dirty="0">
                <a:solidFill>
                  <a:prstClr val="black"/>
                </a:solidFill>
                <a:latin typeface="Calibri"/>
              </a:rPr>
              <a:t>Barrow-in-Furness, Female</a:t>
            </a:r>
            <a:endParaRPr lang="en-US"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7</a:t>
            </a:fld>
            <a:endParaRPr lang="en-GB"/>
          </a:p>
        </p:txBody>
      </p:sp>
      <p:sp>
        <p:nvSpPr>
          <p:cNvPr id="8" name="TextBox 7">
            <a:extLst>
              <a:ext uri="{FF2B5EF4-FFF2-40B4-BE49-F238E27FC236}">
                <a16:creationId xmlns:a16="http://schemas.microsoft.com/office/drawing/2014/main" id="{437983BA-2EC5-49EF-A1D6-6B0877F68AE3}"/>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6" name="Chart 5">
            <a:extLst>
              <a:ext uri="{FF2B5EF4-FFF2-40B4-BE49-F238E27FC236}">
                <a16:creationId xmlns:a16="http://schemas.microsoft.com/office/drawing/2014/main" id="{7522FEE4-7F38-4874-801C-021C973EEB54}"/>
              </a:ext>
            </a:extLst>
          </p:cNvPr>
          <p:cNvGraphicFramePr>
            <a:graphicFrameLocks/>
          </p:cNvGraphicFramePr>
          <p:nvPr>
            <p:extLst>
              <p:ext uri="{D42A27DB-BD31-4B8C-83A1-F6EECF244321}">
                <p14:modId xmlns:p14="http://schemas.microsoft.com/office/powerpoint/2010/main" val="4083553472"/>
              </p:ext>
            </p:extLst>
          </p:nvPr>
        </p:nvGraphicFramePr>
        <p:xfrm>
          <a:off x="624280" y="2081033"/>
          <a:ext cx="10943439" cy="39920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5802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rmAutofit/>
          </a:bodyPr>
          <a:lstStyle/>
          <a:p>
            <a:r>
              <a:rPr lang="en-US" sz="2200" i="1" dirty="0">
                <a:solidFill>
                  <a:srgbClr val="FF0000"/>
                </a:solidFill>
                <a:latin typeface="Calibri"/>
              </a:rPr>
              <a:t>On average, men in Broughton &amp; Coniston live 6 years longer than men in Kendal Town</a:t>
            </a:r>
            <a:br>
              <a:rPr lang="en-US" sz="2200" i="1" dirty="0">
                <a:solidFill>
                  <a:srgbClr val="FF0000"/>
                </a:solidFill>
                <a:latin typeface="Calibri"/>
              </a:rPr>
            </a:br>
            <a:r>
              <a:rPr lang="en-US" sz="2200" dirty="0">
                <a:solidFill>
                  <a:prstClr val="black"/>
                </a:solidFill>
                <a:latin typeface="Calibri"/>
              </a:rPr>
              <a:t>Life expectancy 2015-19, </a:t>
            </a:r>
            <a:r>
              <a:rPr lang="en-US" sz="2200" b="1" dirty="0">
                <a:solidFill>
                  <a:prstClr val="black"/>
                </a:solidFill>
                <a:latin typeface="Calibri"/>
              </a:rPr>
              <a:t>South Lakeland, Male</a:t>
            </a:r>
            <a:endParaRPr lang="en-US"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8</a:t>
            </a:fld>
            <a:endParaRPr lang="en-GB"/>
          </a:p>
        </p:txBody>
      </p:sp>
      <p:sp>
        <p:nvSpPr>
          <p:cNvPr id="8" name="TextBox 7">
            <a:extLst>
              <a:ext uri="{FF2B5EF4-FFF2-40B4-BE49-F238E27FC236}">
                <a16:creationId xmlns:a16="http://schemas.microsoft.com/office/drawing/2014/main" id="{437983BA-2EC5-49EF-A1D6-6B0877F68AE3}"/>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5" name="Chart 4">
            <a:extLst>
              <a:ext uri="{FF2B5EF4-FFF2-40B4-BE49-F238E27FC236}">
                <a16:creationId xmlns:a16="http://schemas.microsoft.com/office/drawing/2014/main" id="{09583C03-F56F-4C22-AA8A-166710CDAA28}"/>
              </a:ext>
            </a:extLst>
          </p:cNvPr>
          <p:cNvGraphicFramePr>
            <a:graphicFrameLocks/>
          </p:cNvGraphicFramePr>
          <p:nvPr>
            <p:extLst>
              <p:ext uri="{D42A27DB-BD31-4B8C-83A1-F6EECF244321}">
                <p14:modId xmlns:p14="http://schemas.microsoft.com/office/powerpoint/2010/main" val="1042464959"/>
              </p:ext>
            </p:extLst>
          </p:nvPr>
        </p:nvGraphicFramePr>
        <p:xfrm>
          <a:off x="268600" y="1646238"/>
          <a:ext cx="10515599" cy="489057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60841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rmAutofit fontScale="90000"/>
          </a:bodyPr>
          <a:lstStyle/>
          <a:p>
            <a:r>
              <a:rPr lang="en-US" sz="2200" i="1" dirty="0">
                <a:solidFill>
                  <a:srgbClr val="FF0000"/>
                </a:solidFill>
                <a:latin typeface="Calibri"/>
              </a:rPr>
              <a:t>On average, women in Ambleside &amp; Grasmere live 9 years longer than women in Ulverston East</a:t>
            </a:r>
            <a:br>
              <a:rPr lang="en-US" sz="2200" i="1" dirty="0">
                <a:solidFill>
                  <a:srgbClr val="FF0000"/>
                </a:solidFill>
                <a:latin typeface="Calibri"/>
              </a:rPr>
            </a:br>
            <a:r>
              <a:rPr lang="en-US" sz="2200" dirty="0">
                <a:solidFill>
                  <a:prstClr val="black"/>
                </a:solidFill>
                <a:latin typeface="Calibri"/>
              </a:rPr>
              <a:t>Life expectancy 2015-19, </a:t>
            </a:r>
            <a:r>
              <a:rPr lang="en-US" sz="2200" b="1" dirty="0">
                <a:solidFill>
                  <a:prstClr val="black"/>
                </a:solidFill>
                <a:latin typeface="Calibri"/>
              </a:rPr>
              <a:t>South Lakeland, Female</a:t>
            </a:r>
            <a:endParaRPr lang="en-US"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9</a:t>
            </a:fld>
            <a:endParaRPr lang="en-GB"/>
          </a:p>
        </p:txBody>
      </p:sp>
      <p:sp>
        <p:nvSpPr>
          <p:cNvPr id="8" name="TextBox 7">
            <a:extLst>
              <a:ext uri="{FF2B5EF4-FFF2-40B4-BE49-F238E27FC236}">
                <a16:creationId xmlns:a16="http://schemas.microsoft.com/office/drawing/2014/main" id="{437983BA-2EC5-49EF-A1D6-6B0877F68AE3}"/>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5" name="Chart 4">
            <a:extLst>
              <a:ext uri="{FF2B5EF4-FFF2-40B4-BE49-F238E27FC236}">
                <a16:creationId xmlns:a16="http://schemas.microsoft.com/office/drawing/2014/main" id="{B9C99E0D-2074-4688-B8A5-DCBB938AC66E}"/>
              </a:ext>
            </a:extLst>
          </p:cNvPr>
          <p:cNvGraphicFramePr>
            <a:graphicFrameLocks/>
          </p:cNvGraphicFramePr>
          <p:nvPr>
            <p:extLst>
              <p:ext uri="{D42A27DB-BD31-4B8C-83A1-F6EECF244321}">
                <p14:modId xmlns:p14="http://schemas.microsoft.com/office/powerpoint/2010/main" val="1219065589"/>
              </p:ext>
            </p:extLst>
          </p:nvPr>
        </p:nvGraphicFramePr>
        <p:xfrm>
          <a:off x="1022887" y="1835111"/>
          <a:ext cx="9515959" cy="470169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891632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new IHE logo" id="{7F1E6070-F93C-684B-A72A-003498B581DD}" vid="{33C5A0B5-4239-FF4D-8161-178D8172DB59}"/>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new IHE logo" id="{7F1E6070-F93C-684B-A72A-003498B581DD}" vid="{61C39EA0-B5F2-B043-968E-E331A9F43CEB}"/>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new IHE logo" id="{7F1E6070-F93C-684B-A72A-003498B581DD}" vid="{E57599B3-8951-F64D-AA24-FB9240CB328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90AD72FD2BB64F8F6FA92AEF4A1E4D" ma:contentTypeVersion="4" ma:contentTypeDescription="Create a new document." ma:contentTypeScope="" ma:versionID="65813ce1e4518bdf761c6dcefb199d48">
  <xsd:schema xmlns:xsd="http://www.w3.org/2001/XMLSchema" xmlns:xs="http://www.w3.org/2001/XMLSchema" xmlns:p="http://schemas.microsoft.com/office/2006/metadata/properties" xmlns:ns2="ea2bfc16-129c-4670-bd81-09d625af0ed3" targetNamespace="http://schemas.microsoft.com/office/2006/metadata/properties" ma:root="true" ma:fieldsID="55cdcfa97d5ddbe1570b672d1d85e113" ns2:_="">
    <xsd:import namespace="ea2bfc16-129c-4670-bd81-09d625af0e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2bfc16-129c-4670-bd81-09d625af0e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5E2CAA-264C-45D7-BCAF-0ECEA96F6FA2}">
  <ds:schemaRefs>
    <ds:schemaRef ds:uri="http://schemas.microsoft.com/office/2006/documentManagement/types"/>
    <ds:schemaRef ds:uri="http://schemas.microsoft.com/office/2006/metadata/properties"/>
    <ds:schemaRef ds:uri="http://purl.org/dc/dcmitype/"/>
    <ds:schemaRef ds:uri="http://schemas.openxmlformats.org/package/2006/metadata/core-properties"/>
    <ds:schemaRef ds:uri="ea2bfc16-129c-4670-bd81-09d625af0ed3"/>
    <ds:schemaRef ds:uri="http://purl.org/dc/terms/"/>
    <ds:schemaRef ds:uri="http://schemas.microsoft.com/office/infopath/2007/PartnerControls"/>
    <ds:schemaRef ds:uri="http://www.w3.org/XML/1998/namespace"/>
    <ds:schemaRef ds:uri="http://purl.org/dc/elements/1.1/"/>
  </ds:schemaRefs>
</ds:datastoreItem>
</file>

<file path=customXml/itemProps2.xml><?xml version="1.0" encoding="utf-8"?>
<ds:datastoreItem xmlns:ds="http://schemas.openxmlformats.org/officeDocument/2006/customXml" ds:itemID="{2F65E81A-53B1-4208-A728-CC4F8A8CE540}">
  <ds:schemaRefs>
    <ds:schemaRef ds:uri="http://schemas.microsoft.com/sharepoint/v3/contenttype/forms"/>
  </ds:schemaRefs>
</ds:datastoreItem>
</file>

<file path=customXml/itemProps3.xml><?xml version="1.0" encoding="utf-8"?>
<ds:datastoreItem xmlns:ds="http://schemas.openxmlformats.org/officeDocument/2006/customXml" ds:itemID="{B9B76755-5B0B-40BF-904F-1CCACA8606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2bfc16-129c-4670-bd81-09d625af0e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1870</TotalTime>
  <Words>1801</Words>
  <Application>Microsoft Office PowerPoint</Application>
  <PresentationFormat>Widescreen</PresentationFormat>
  <Paragraphs>301</Paragraphs>
  <Slides>61</Slides>
  <Notes>24</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61</vt:i4>
      </vt:variant>
    </vt:vector>
  </HeadingPairs>
  <TitlesOfParts>
    <vt:vector size="69" baseType="lpstr">
      <vt:lpstr>Arial</vt:lpstr>
      <vt:lpstr>Calibri</vt:lpstr>
      <vt:lpstr>Calibri Light</vt:lpstr>
      <vt:lpstr>Helvetica</vt:lpstr>
      <vt:lpstr>neuzeit-grotesk</vt:lpstr>
      <vt:lpstr>Office Theme</vt:lpstr>
      <vt:lpstr>1_Custom Design</vt:lpstr>
      <vt:lpstr>Custom Design</vt:lpstr>
      <vt:lpstr>Bay Health and Care ICP</vt:lpstr>
      <vt:lpstr>Life expectancy is falling and falling faster in most deprived areas Life expectancy at birth by area deprivation deciles and sex, England, 2019-20</vt:lpstr>
      <vt:lpstr>Men in South Lakeland live 4 years longer than men in Barrow in Furness, for women - 4 years  Life expectancy, 2017-2019 </vt:lpstr>
      <vt:lpstr>On average, men in Upper Lune Valley live 12 years longer than men in Poulton Life expectancy 2015-19, Lancaster, Male</vt:lpstr>
      <vt:lpstr>On average, women in University &amp; Scotforth rural live 12 years longer than women in Poulton Life expectancy 2015-19, Lancaster, Female</vt:lpstr>
      <vt:lpstr>On average, Men in Roosecote live 12 years loner than men in Hindpool Life expectancy 2015-19, Barrow-in-Furness, Male</vt:lpstr>
      <vt:lpstr>On average, women in Roosecote live 12 years longer than women in Central Life expectancy 2015-19, Barrow-in-Furness, Female</vt:lpstr>
      <vt:lpstr>On average, men in Broughton &amp; Coniston live 6 years longer than men in Kendal Town Life expectancy 2015-19, South Lakeland, Male</vt:lpstr>
      <vt:lpstr>On average, women in Ambleside &amp; Grasmere live 9 years longer than women in Ulverston East Life expectancy 2015-19, South Lakeland, Female</vt:lpstr>
      <vt:lpstr>Within each area, there are more than five years difference in life expectancy between least and most deprived areas Social gradient in life expectancy, 2017-2019</vt:lpstr>
      <vt:lpstr>COVID-19</vt:lpstr>
      <vt:lpstr>COVID-19 follows a similar trajectory to inequalities in mortality from other causes – the more deprived the area of residence, the greater the mortality from COVID-19.  Age-standardised mortality rates from all causes, COVID-19 and other causes (per 100,000), by deprivation deciles in England</vt:lpstr>
      <vt:lpstr>In the four most deprived deciles in Lancashire and South Cumbria COVID-19 mortality was greater than the England and Wales average and there are sharp inequalities in the Region Age and sex standardised COVID-19 mortality ratios by IMD 2019 deciles of MSOAs* in Lancashire and South Cumbria, March 2020 to April 2021</vt:lpstr>
      <vt:lpstr>There is an association between deprivation and COVID-19 mortality, but several areas have higher rates than expected for their deprivation (e.g. Blackburn, Preston) Age-adjusted COVID-19 mortality ratio of observed to expected deaths by level of deprivation, March 2020 to April 2021, neighbourhoods (MSOAs) in Lancashire and South Cumbria </vt:lpstr>
      <vt:lpstr>Age-standardised mortality rates due to COVID-19 per 100,000 people, March 2020 to April 2021</vt:lpstr>
      <vt:lpstr>Health </vt:lpstr>
      <vt:lpstr>Women in Cumbria live 11 years longer in good health compared to women in Blackpool, for men - 10 years  Healthy Life expectancy, 2017-2019</vt:lpstr>
      <vt:lpstr>Mortality rate from causes considered preventable (including cardiovascular, cancer, respiratory, liver diseases), 2016-18 Directly Standardised Rate, per 100,000</vt:lpstr>
      <vt:lpstr>Physically in/active adults, 2019/20, percentage</vt:lpstr>
      <vt:lpstr>Preterm (24-36 weeks) births, 2017-2019, percentage</vt:lpstr>
      <vt:lpstr>Low birth weight of term babies, 2019, percentage</vt:lpstr>
      <vt:lpstr>Low birth weight of term babies, ward level, 2015-19 pooled percentage</vt:lpstr>
      <vt:lpstr>Low birth weight of term babies, ward level, 2015-19 pooled percentage</vt:lpstr>
      <vt:lpstr>Low birth weight of term babies, ward level, 2015-19 pooled percentage</vt:lpstr>
      <vt:lpstr>Smoking status at time of delivery, 2019/20, percentage</vt:lpstr>
      <vt:lpstr>Emergency hospital admissions for intentional self-harm, 2019/20, Directly standardised rate per 100, 000</vt:lpstr>
      <vt:lpstr>The lower the ratio, the lower the likelihood someone is in hospital for intentional self-harm Hospital stays for intentional self-harm, 2015/16 – 2019/20,  Standardised emergency admission ratio </vt:lpstr>
      <vt:lpstr>The lower the ratio, the lower the likelihood someone is in hospital for intentional self-harm Hospital stays for intentional self-harm, 2015/16 – 2019/20,  Standardised emergency admission ratio </vt:lpstr>
      <vt:lpstr>The lower the ratio, the lower the likelihood someone is in hospital for intentional self-harm Hospital stays for intentional self-harm, 2015/16 – 2019/20,  Standardised emergency admission ratio </vt:lpstr>
      <vt:lpstr>Suicide Rate, 2018-20, Directly standardised rate - per 100,000</vt:lpstr>
      <vt:lpstr>Estimated percentage of households that experience fuel poverty, 2018</vt:lpstr>
      <vt:lpstr>Hospital admissions caused by unintentional and deliberate injuries in children (aged 0-14 years), 2019/20, Crude rate per 10,000</vt:lpstr>
      <vt:lpstr>Hospital admissions caused by unintentional and deliberate injuries in children (aged 15-24 years), 2019/20, crude rate per 10,000</vt:lpstr>
      <vt:lpstr>Social determinants of health</vt:lpstr>
      <vt:lpstr>PowerPoint Presentation</vt:lpstr>
      <vt:lpstr>Give every child the best start in life</vt:lpstr>
      <vt:lpstr>Infant Mortality Rate, 2017-19, Crude rate per 1000</vt:lpstr>
      <vt:lpstr>Uptake of Healthy Start Vouchers, 21/06/21 to 18/07/21, percentage</vt:lpstr>
      <vt:lpstr>School Readiness: percentage of children achieving a good level of development at the end of Reception, 2018/19, percentage</vt:lpstr>
      <vt:lpstr>Pupils reaching the expected standard in Key Stage 2 reading, writing and maths, 2018, percentage</vt:lpstr>
      <vt:lpstr>Enable all children, young people and adults to maximise their capabilities and have control over their lives </vt:lpstr>
      <vt:lpstr>Pupils eligible for FSM in Barrow-in-Furness and Lancaster perform worse than the England average, lowest scores in Barrow-in-Furness, Lancaster and South Lakeland pupils not eligible for FSM outperform the national average Average Attainment 8 Score, per pupil 2019/20, Free School Meal status</vt:lpstr>
      <vt:lpstr>Average Attainment 8 Score, 2019/20, Mean score</vt:lpstr>
      <vt:lpstr>Pupil Absence, 2018/19, percentage</vt:lpstr>
      <vt:lpstr>First time entrants to the youth justice system, 2019,  Crude rate - per 100,000</vt:lpstr>
      <vt:lpstr>Under 18s conception rate/1,000, 2018, crude rate per 1000</vt:lpstr>
      <vt:lpstr>Create fair employment and good work for all </vt:lpstr>
      <vt:lpstr>Unemployment Apr 2020-Mar 2021; % of the economically active  over-16 population (model based)</vt:lpstr>
      <vt:lpstr>Gap in the employment rate between those with a long-term health condition and the overall employment rate, 2019/20, percentage</vt:lpstr>
      <vt:lpstr>Ensure a healthy standard of living for all</vt:lpstr>
      <vt:lpstr>One in seven children in Barrow-in-Furness live in absolute poverty (before housing costs) Children in absolute and relative low income families (under 16s) 2019/20, percentage</vt:lpstr>
      <vt:lpstr>The number of children living in poverty increases when housing costs are included Children living in poverty measured after housing costs, 2018/19, percentage</vt:lpstr>
      <vt:lpstr>Older people in poverty: income deprivation affecting older people index, 2019, percentage        </vt:lpstr>
      <vt:lpstr>Create and develop healthy and sustainable places and communities </vt:lpstr>
      <vt:lpstr>People who "often or always" felt lonely, Oct 2020 - Feb 2021, percentage</vt:lpstr>
      <vt:lpstr>Violence offences per 1,000 population, 2019/20</vt:lpstr>
      <vt:lpstr>There is no agreed definition of affordable housing, the most commonly used definition is in Annex 2 of the National Planning Policy Framework, used by local planning authorities. This definition incorporates social rent, as well as a range of intermediate rent and for-sale products but it has been criticised by e.g. the Affordable Housing Commission that “many” of these products “are clearly unaffordable to those on mid to lower incomes.” Total additional affordable dwellings, completions 2019/20</vt:lpstr>
      <vt:lpstr>Households owed a duty under the Homelessness Reduction Act, 2019/20 - crude rate per 1,000 </vt:lpstr>
      <vt:lpstr>Average distance to nearest Park, Public Garden, or Playing Field</vt:lpstr>
      <vt:lpstr>Adults using sustainable travel at least three days per week, 2018/19, percentage</vt:lpstr>
      <vt:lpstr>Bay Health and Care ICP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EQUITY IN ENGLAND:  THE MARMOT REVIEW 10 YEARS ON</dc:title>
  <dc:creator>Joana</dc:creator>
  <cp:lastModifiedBy>Tammy Boyce</cp:lastModifiedBy>
  <cp:revision>109</cp:revision>
  <dcterms:created xsi:type="dcterms:W3CDTF">2021-01-28T09:39:57Z</dcterms:created>
  <dcterms:modified xsi:type="dcterms:W3CDTF">2021-10-13T13:46:47Z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0x0101007590AD72FD2BB64F8F6FA92AEF4A1E4D</vt:lpwstr>
  </property>
</Properties>
</file>