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643" r:id="rId5"/>
    <p:sldId id="623" r:id="rId6"/>
    <p:sldId id="644" r:id="rId7"/>
    <p:sldId id="650" r:id="rId8"/>
    <p:sldId id="647" r:id="rId9"/>
    <p:sldId id="648" r:id="rId10"/>
    <p:sldId id="649" r:id="rId11"/>
    <p:sldId id="599" r:id="rId12"/>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1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55BA06-1EB5-508A-6D0D-0CD7F6DD74D3}" name="JONES, Yvonne (NHS LANCASHIRE AND SOUTH CUMBRIA ICB - 00X)" initials="" userId="S::yvonne.jones14@nhs.net::3d159cc5-3c4d-4ffb-bf6d-eef02cef593d" providerId="AD"/>
  <p188:author id="{0246E206-3B97-3545-9961-2DF96A3BC3F2}" name="ROBERTS, donna (NHS LANCASHIRE AND SOUTH CUMBRIA ICB - 00X)" initials="" userId="S::donna.roberts1@nhs.net::28620746-4708-42cd-b837-68da58435f30" providerId="AD"/>
  <p188:author id="{7E30270C-9EED-0161-1E99-FC6455DADD59}" name="SQUIRES, Sarah (NHS LANCASHIRE AND SOUTH CUMBRIA ICB - 02M)" initials="S0" userId="S::sarah.squires3@nhs.net::5749e81d-e6b9-4da5-a45f-089e8f227ffe" providerId="AD"/>
  <p188:author id="{E08CEB0F-83BA-859D-3D78-2F30772D6B7C}" name="WALLACE, Samantha (NHS LANCASHIRE AND SOUTH CUMBRIA INTEGRATED CARE BOARD)" initials="" userId="S::samantha.wallace9@nhs.net::2639624f-df38-42c6-89e7-3365de523ac0" providerId="AD"/>
  <p188:author id="{D52DDA17-90A9-9B2F-5C5D-9465978D658C}" name="WARDLEWORTH, Debbie (NHS LANCASHIRE AND SOUTH CUMBRIA INTEGRATED CARE BOARD)" initials="" userId="S::debbie.wardleworth@nhs.net::4bf055ef-9c8e-4c31-a9aa-4f79bf00b672" providerId="AD"/>
  <p188:author id="{93E4EB1B-FB9E-E60E-3E3A-E01439C45ADC}" name="PRESCOTT, Faye (NHS LANCASHIRE AND SOUTH CUMBRIA INTEGRATED CARE BOARD)" initials="" userId="S::faye.prescott2@nhs.net::6c49df8b-42fc-486f-9639-b13caa9ed489" providerId="AD"/>
  <p188:author id="{F0B88425-1123-31F0-F0EB-FB6F8D922C2A}" name="WHITE, Andrew (NHS LANCASHIRE AND SOUTH CUMBRIA ICB - 02M)" initials="" userId="S::andrew.white6@nhs.net::0b949912-51c4-4928-a3f4-8453797655eb" providerId="AD"/>
  <p188:author id="{CFB6F72A-68FA-9CE9-3170-F922EC561658}" name="WRIGHT, Jennifer (NHS LANCASHIRE AND SOUTH CUMBRIA INTEGRATED CARE BOARD)" initials="JW" userId="S::jennifer.wright52@nhs.net::83183e7a-bc77-4656-a1c0-c3aca619b36f" providerId="AD"/>
  <p188:author id="{A15B463C-298F-ECB8-C79F-FD39FBCED3BB}" name="RAYNOR, Nicola (NHS LANCASHIRE AND SOUTH CUMBRIA ICB - 02M)" initials="R0" userId="S::nicola.raynor5@nhs.net::5d2ae55e-d63c-4559-9b2f-73a0171335fc" providerId="AD"/>
  <p188:author id="{DAA32542-CB6C-490B-5A5D-F8701649B9BC}" name="SUTCLIFFE, Erika (NHS LANCASHIRE AND SOUTH CUMBRIA INTEGRATED CARE BOARD)" initials="" userId="S::erika.sutcliffe2@nhs.net::baa3fcf8-3b3b-4c9c-bed2-b061288ad067" providerId="AD"/>
  <p188:author id="{1857214C-7F82-E1A2-D34D-266FBC88FA75}" name="ANDERSON, Michael (NHS LANCASHIRE AND SOUTH CUMBRIA ICB - 00R)" initials="" userId="S::michael.anderson4@nhs.net::a258cbfb-f75a-4a02-835a-12bee3b23dcd" providerId="AD"/>
  <p188:author id="{C70F504F-48C3-AC28-8410-8394328CD6AF}" name="FEENEY, Nicola (NHS LANCASHIRE AND SOUTH CUMBRIA ICB - 00R)" initials="" userId="S::nicola.feeney1@nhs.net::1c48c686-9f57-4cbd-81a6-f1d6da47a619" providerId="AD"/>
  <p188:author id="{DD714453-62E5-081C-9B7C-BABB8942BD1C}" name="FAZACKERLEY, Louise (NHS LANCASHIRE AND SOUTH CUMBRIA INTEGRATED CARE BOARD)" initials="" userId="S::louise.fazackerley@nhs.net::9af7bf2b-1000-42a4-9516-3810c94df775" providerId="AD"/>
  <p188:author id="{3E0FCE54-8733-099A-5F81-143537644706}" name="BLOY, Sarah (NHS LANCASHIRE AND SOUTH CUMBRIA ICB - 02M)" initials="" userId="S::sarah.bloy@nhs.net::d979d3bf-1d0e-4bcc-9d12-16d9219c41bf" providerId="AD"/>
  <p188:author id="{EE144F56-80DD-BAD7-6505-209A2817318F}" name="BRACEWELL, Emma (NHS LANCASHIRE AND SOUTH CUMBRIA INTEGRATED CARE BOARD)" initials="" userId="S::emma.bracewell4@nhs.net::113eeb22-71ba-45bb-a01e-2607ac0e96ed" providerId="AD"/>
  <p188:author id="{A738675B-2815-49DC-0EBE-9583204E19C3}" name="ASHWORTH, Angie (NHS LANCASHIRE AND SOUTH CUMBRIA INTEGRATED CARE BOARD)" initials="" userId="S::angie.ashworth@nhs.net::23098445-2806-4efe-9cee-949353e0b394" providerId="AD"/>
  <p188:author id="{E792E662-C833-3BAA-2328-6DCDC05690DD}" name="IANSON, Leanne (NHS LANCASHIRE AND SOUTH CUMBRIA ICB - 00X)" initials="I0" userId="S::leanne.ianson@nhs.net::181f13f3-5353-40c6-b2a8-f9d599b3240e" providerId="AD"/>
  <p188:author id="{7877FF74-893A-B968-E9AA-AF12E0622B62}" name="HUDSPITH, Catherine (NHS LANCASHIRE AND SOUTH CUMBRIA INTEGRATED CARE BOARD)" initials="HB" userId="S::c.hudspith1@nhs.net::f51af0fa-295d-43a3-b28c-4afe3ef74197" providerId="AD"/>
  <p188:author id="{2AE45A8B-E00A-C926-292A-4F4720B14A7D}" name="HORRELL, Brent (NHS LANCASHIRE AND SOUTH CUMBRIA ICB - 02M)" initials="H0" userId="S::brent.horrell@nhs.net::d945d2f2-c55b-4ec8-ab23-3b0d10cea45e" providerId="AD"/>
  <p188:author id="{FF5FF08C-DDBD-C6C4-86C8-15CB515B41FF}" name="BAXTER, Nicola (NHS LANCASHIRE AND SOUTH CUMBRIA INTEGRATED CARE BOARD)" initials="" userId="S::nicola.baxter1@nhs.net::ebc20fe9-5901-455a-b2ea-d9515634e2a6" providerId="AD"/>
  <p188:author id="{6218A494-ECEF-F027-9CA1-DDC376E0F52D}" name="LEPIORZ, Amy (NHS LANCASHIRE AND SOUTH CUMBRIA INTEGRATED CARE BOARD)" initials="LB" userId="S::amy.lepiorz@nhs.net::2b41087c-e7e4-4d9c-b693-b5b379b3fe02" providerId="AD"/>
  <p188:author id="{B48D3D98-2FA3-4190-950B-9DBA279D6900}" name="DENICOLA, Lisa (NHS LANCASHIRE AND SOUTH CUMBRIA ICB - 02M)" initials="" userId="S::lisa.denicola1@nhs.net::8d2a6b84-86e9-44e1-ae99-3b17d7503fae" providerId="AD"/>
  <p188:author id="{6666A1A4-E1FA-D999-43B5-AEDD5ED20B09}" name="PRICE-KIRKHAM, Wayne (NHS LANCASHIRE AND SOUTH CUMBRIA ICB - 00R)" initials="P0" userId="S::wayne.price-kirkham@nhs.net::a0eef81f-05a7-4ab4-8618-73155202fb78" providerId="AD"/>
  <p188:author id="{EFE2A1A6-8068-C8BE-1033-27F55D819637}" name="BAXTER, Nicola (NORTH WEST ANGLIA NHS FOUNDATION TRUST)" initials="" userId="S::nicolabaxter1@nhs.net::f64595f5-ce0a-41e7-8446-f5069fc59140" providerId="AD"/>
  <p188:author id="{72F00ABE-3562-C500-14D0-F308019B3DB8}" name="HOLT, Neil (NHS LANCASHIRE AND SOUTH CUMBRIA ICB - 00Q)" initials="" userId="S::neil.holt@nhs.net::a78f913f-9fd9-4f04-9315-54c4df9e3ed4" providerId="AD"/>
  <p188:author id="{6465A2C2-DFF5-EB46-9BF4-B896DC0A1F27}" name="HAWORTH, Dawn (NHS LANCASHIRE AND SOUTH CUMBRIA ICB - 00R)" initials="H0" userId="S::dawn.haworth2@nhs.net::3813837f-776c-464d-bd6f-dd7d47639a34" providerId="AD"/>
  <p188:author id="{3D2F7CCD-9CDC-4521-B764-B38F6F67C7F5}" name="ARMSTRONG, David (NHS LANCASHIRE AND SOUTH CUMBRIA INTEGRATED CARE BOARD)" initials="DA" userId="S::david.armstrong3@nhs.net::64894702-7af0-448a-a724-2e5db56f5e4d" providerId="AD"/>
  <p188:author id="{4EAF4AD0-1C6F-3885-E2BF-F77B6A53FF33}" name="SHAH, Layla (NHS LANCASHIRE AND SOUTH CUMBRIA ICB - 00R)" initials="S0" userId="S::layla.shah@nhs.net::0a831d69-a2ed-4187-bdae-75e11ef63e53" providerId="AD"/>
  <p188:author id="{AA5327D6-4B8E-C7B4-1FE8-C158AE1E366C}" name="JUSON, Paul (NHS LANCASHIRE AND SOUTH CUMBRIA INTEGRATED CARE BOARD)" initials="" userId="S::paul.juson3@nhs.net::9dffd78d-aaa6-4b3c-9420-e5518fd2bb55" providerId="AD"/>
  <p188:author id="{FC2157DC-390B-ED81-30BC-89A002D701F0}" name="DANSON, Sarah (NHS LANCASHIRE AND SOUTH CUMBRIA INTEGRATED CARE BOARD)" initials="DB" userId="S::sarah.danson@nhs.net::a0838b8c-5a6b-4fd7-a67d-488bdbaa81ce" providerId="AD"/>
  <p188:author id="{B744DAE6-A067-D1DA-ADEC-7AC8516E6720}" name="BARKWORTH, Nicholas (NHS LANCASHIRE AND SOUTH CUMBRIA ICB - 00R)" initials="" userId="S::nick.barkworth@nhs.net::384794c4-1f0b-409a-9239-50c42693b1b0" providerId="AD"/>
  <p188:author id="{AC554FFE-60B0-2820-CD7D-9B3BDE731E44}" name="MILES, John (NHS LANCASHIRE AND SOUTH CUMBRIA ICB - 02M)" initials="M0" userId="S::j.miles@nhs.net::5cbad539-44f3-467d-a9ba-df39d459c48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DC9584"/>
    <a:srgbClr val="0072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3D45AD-51AA-423D-A6F2-F0185B5AE180}" v="6" dt="2026-10-01T11:30:31.3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9" d="100"/>
          <a:sy n="149" d="100"/>
        </p:scale>
        <p:origin x="644" y="96"/>
      </p:cViewPr>
      <p:guideLst>
        <p:guide orient="horz" pos="2137"/>
        <p:guide pos="381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RIGHT, Jennifer (NHS LANCASHIRE AND SOUTH CUMBRIA INTEGRATED CARE BOARD)" userId="83183e7a-bc77-4656-a1c0-c3aca619b36f" providerId="ADAL" clId="{2A5CBBBC-96FB-4287-AC2E-F08013F14AD5}"/>
    <pc:docChg chg="undo custSel delSld modSld">
      <pc:chgData name="WRIGHT, Jennifer (NHS LANCASHIRE AND SOUTH CUMBRIA INTEGRATED CARE BOARD)" userId="83183e7a-bc77-4656-a1c0-c3aca619b36f" providerId="ADAL" clId="{2A5CBBBC-96FB-4287-AC2E-F08013F14AD5}" dt="2026-10-01T15:47:46.423" v="1784" actId="6549"/>
      <pc:docMkLst>
        <pc:docMk/>
      </pc:docMkLst>
      <pc:sldChg chg="addSp delSp modSp mod">
        <pc:chgData name="WRIGHT, Jennifer (NHS LANCASHIRE AND SOUTH CUMBRIA INTEGRATED CARE BOARD)" userId="83183e7a-bc77-4656-a1c0-c3aca619b36f" providerId="ADAL" clId="{2A5CBBBC-96FB-4287-AC2E-F08013F14AD5}" dt="2026-10-01T09:52:45.824" v="398" actId="255"/>
        <pc:sldMkLst>
          <pc:docMk/>
          <pc:sldMk cId="237464840" sldId="623"/>
        </pc:sldMkLst>
        <pc:spChg chg="mod">
          <ac:chgData name="WRIGHT, Jennifer (NHS LANCASHIRE AND SOUTH CUMBRIA INTEGRATED CARE BOARD)" userId="83183e7a-bc77-4656-a1c0-c3aca619b36f" providerId="ADAL" clId="{2A5CBBBC-96FB-4287-AC2E-F08013F14AD5}" dt="2026-10-01T09:52:45.824" v="398" actId="255"/>
          <ac:spMkLst>
            <pc:docMk/>
            <pc:sldMk cId="237464840" sldId="623"/>
            <ac:spMk id="3" creationId="{725B3F4B-B0DB-37AC-86F8-1F4FF2659BD9}"/>
          </ac:spMkLst>
        </pc:spChg>
      </pc:sldChg>
      <pc:sldChg chg="modSp mod">
        <pc:chgData name="WRIGHT, Jennifer (NHS LANCASHIRE AND SOUTH CUMBRIA INTEGRATED CARE BOARD)" userId="83183e7a-bc77-4656-a1c0-c3aca619b36f" providerId="ADAL" clId="{2A5CBBBC-96FB-4287-AC2E-F08013F14AD5}" dt="2026-09-25T13:50:28.535" v="322"/>
        <pc:sldMkLst>
          <pc:docMk/>
          <pc:sldMk cId="147324013" sldId="643"/>
        </pc:sldMkLst>
        <pc:spChg chg="mod">
          <ac:chgData name="WRIGHT, Jennifer (NHS LANCASHIRE AND SOUTH CUMBRIA INTEGRATED CARE BOARD)" userId="83183e7a-bc77-4656-a1c0-c3aca619b36f" providerId="ADAL" clId="{2A5CBBBC-96FB-4287-AC2E-F08013F14AD5}" dt="2026-09-22T07:57:38.575" v="8" actId="20577"/>
          <ac:spMkLst>
            <pc:docMk/>
            <pc:sldMk cId="147324013" sldId="643"/>
            <ac:spMk id="2" creationId="{3D03A70F-1CE8-27E5-32FF-BE7756FD189E}"/>
          </ac:spMkLst>
        </pc:spChg>
        <pc:spChg chg="mod">
          <ac:chgData name="WRIGHT, Jennifer (NHS LANCASHIRE AND SOUTH CUMBRIA INTEGRATED CARE BOARD)" userId="83183e7a-bc77-4656-a1c0-c3aca619b36f" providerId="ADAL" clId="{2A5CBBBC-96FB-4287-AC2E-F08013F14AD5}" dt="2026-09-25T13:50:28.535" v="322"/>
          <ac:spMkLst>
            <pc:docMk/>
            <pc:sldMk cId="147324013" sldId="643"/>
            <ac:spMk id="3" creationId="{6E5468F3-6966-57D3-A6C3-2331D90CF4FB}"/>
          </ac:spMkLst>
        </pc:spChg>
      </pc:sldChg>
      <pc:sldChg chg="modSp mod">
        <pc:chgData name="WRIGHT, Jennifer (NHS LANCASHIRE AND SOUTH CUMBRIA INTEGRATED CARE BOARD)" userId="83183e7a-bc77-4656-a1c0-c3aca619b36f" providerId="ADAL" clId="{2A5CBBBC-96FB-4287-AC2E-F08013F14AD5}" dt="2026-10-01T15:47:46.423" v="1784" actId="6549"/>
        <pc:sldMkLst>
          <pc:docMk/>
          <pc:sldMk cId="529241957" sldId="644"/>
        </pc:sldMkLst>
        <pc:spChg chg="mod">
          <ac:chgData name="WRIGHT, Jennifer (NHS LANCASHIRE AND SOUTH CUMBRIA INTEGRATED CARE BOARD)" userId="83183e7a-bc77-4656-a1c0-c3aca619b36f" providerId="ADAL" clId="{2A5CBBBC-96FB-4287-AC2E-F08013F14AD5}" dt="2026-10-01T15:47:46.423" v="1784" actId="6549"/>
          <ac:spMkLst>
            <pc:docMk/>
            <pc:sldMk cId="529241957" sldId="644"/>
            <ac:spMk id="12" creationId="{2459154F-B2CE-3DDB-7897-860A4E124A5A}"/>
          </ac:spMkLst>
        </pc:spChg>
      </pc:sldChg>
      <pc:sldChg chg="addSp delSp modSp mod">
        <pc:chgData name="WRIGHT, Jennifer (NHS LANCASHIRE AND SOUTH CUMBRIA INTEGRATED CARE BOARD)" userId="83183e7a-bc77-4656-a1c0-c3aca619b36f" providerId="ADAL" clId="{2A5CBBBC-96FB-4287-AC2E-F08013F14AD5}" dt="2026-10-01T11:30:51.473" v="1783" actId="2711"/>
        <pc:sldMkLst>
          <pc:docMk/>
          <pc:sldMk cId="2487880700" sldId="647"/>
        </pc:sldMkLst>
        <pc:spChg chg="mod">
          <ac:chgData name="WRIGHT, Jennifer (NHS LANCASHIRE AND SOUTH CUMBRIA INTEGRATED CARE BOARD)" userId="83183e7a-bc77-4656-a1c0-c3aca619b36f" providerId="ADAL" clId="{2A5CBBBC-96FB-4287-AC2E-F08013F14AD5}" dt="2026-09-25T14:03:35.328" v="347" actId="1076"/>
          <ac:spMkLst>
            <pc:docMk/>
            <pc:sldMk cId="2487880700" sldId="647"/>
            <ac:spMk id="2" creationId="{7569B5BD-71BD-A4E5-CAC9-F7EC65A2FB29}"/>
          </ac:spMkLst>
        </pc:spChg>
        <pc:graphicFrameChg chg="mod modGraphic">
          <ac:chgData name="WRIGHT, Jennifer (NHS LANCASHIRE AND SOUTH CUMBRIA INTEGRATED CARE BOARD)" userId="83183e7a-bc77-4656-a1c0-c3aca619b36f" providerId="ADAL" clId="{2A5CBBBC-96FB-4287-AC2E-F08013F14AD5}" dt="2026-10-01T11:30:51.473" v="1783" actId="2711"/>
          <ac:graphicFrameMkLst>
            <pc:docMk/>
            <pc:sldMk cId="2487880700" sldId="647"/>
            <ac:graphicFrameMk id="3" creationId="{96069452-CB9F-5444-D60A-60C3BBE26560}"/>
          </ac:graphicFrameMkLst>
        </pc:graphicFrameChg>
        <pc:picChg chg="add mod">
          <ac:chgData name="WRIGHT, Jennifer (NHS LANCASHIRE AND SOUTH CUMBRIA INTEGRATED CARE BOARD)" userId="83183e7a-bc77-4656-a1c0-c3aca619b36f" providerId="ADAL" clId="{2A5CBBBC-96FB-4287-AC2E-F08013F14AD5}" dt="2026-10-01T10:11:24.075" v="813" actId="14100"/>
          <ac:picMkLst>
            <pc:docMk/>
            <pc:sldMk cId="2487880700" sldId="647"/>
            <ac:picMk id="6" creationId="{D7876679-C857-D7B2-812E-B031878E0DAB}"/>
          </ac:picMkLst>
        </pc:picChg>
        <pc:picChg chg="add del mod">
          <ac:chgData name="WRIGHT, Jennifer (NHS LANCASHIRE AND SOUTH CUMBRIA INTEGRATED CARE BOARD)" userId="83183e7a-bc77-4656-a1c0-c3aca619b36f" providerId="ADAL" clId="{2A5CBBBC-96FB-4287-AC2E-F08013F14AD5}" dt="2026-10-01T09:54:26.888" v="403" actId="478"/>
          <ac:picMkLst>
            <pc:docMk/>
            <pc:sldMk cId="2487880700" sldId="647"/>
            <ac:picMk id="7" creationId="{8488C83E-92C3-7287-E266-50C50047D7FB}"/>
          </ac:picMkLst>
        </pc:picChg>
      </pc:sldChg>
      <pc:sldChg chg="modSp mod">
        <pc:chgData name="WRIGHT, Jennifer (NHS LANCASHIRE AND SOUTH CUMBRIA INTEGRATED CARE BOARD)" userId="83183e7a-bc77-4656-a1c0-c3aca619b36f" providerId="ADAL" clId="{2A5CBBBC-96FB-4287-AC2E-F08013F14AD5}" dt="2026-10-01T11:30:40.389" v="1782" actId="2711"/>
        <pc:sldMkLst>
          <pc:docMk/>
          <pc:sldMk cId="3419967745" sldId="648"/>
        </pc:sldMkLst>
        <pc:graphicFrameChg chg="mod modGraphic">
          <ac:chgData name="WRIGHT, Jennifer (NHS LANCASHIRE AND SOUTH CUMBRIA INTEGRATED CARE BOARD)" userId="83183e7a-bc77-4656-a1c0-c3aca619b36f" providerId="ADAL" clId="{2A5CBBBC-96FB-4287-AC2E-F08013F14AD5}" dt="2026-10-01T11:30:40.389" v="1782" actId="2711"/>
          <ac:graphicFrameMkLst>
            <pc:docMk/>
            <pc:sldMk cId="3419967745" sldId="648"/>
            <ac:graphicFrameMk id="2" creationId="{478B7F4B-FC8C-0C7A-24A1-012F1E80FC40}"/>
          </ac:graphicFrameMkLst>
        </pc:graphicFrameChg>
      </pc:sldChg>
      <pc:sldChg chg="modSp mod">
        <pc:chgData name="WRIGHT, Jennifer (NHS LANCASHIRE AND SOUTH CUMBRIA INTEGRATED CARE BOARD)" userId="83183e7a-bc77-4656-a1c0-c3aca619b36f" providerId="ADAL" clId="{2A5CBBBC-96FB-4287-AC2E-F08013F14AD5}" dt="2026-10-01T10:44:06.431" v="1780" actId="20577"/>
        <pc:sldMkLst>
          <pc:docMk/>
          <pc:sldMk cId="1267643564" sldId="649"/>
        </pc:sldMkLst>
        <pc:graphicFrameChg chg="mod modGraphic">
          <ac:chgData name="WRIGHT, Jennifer (NHS LANCASHIRE AND SOUTH CUMBRIA INTEGRATED CARE BOARD)" userId="83183e7a-bc77-4656-a1c0-c3aca619b36f" providerId="ADAL" clId="{2A5CBBBC-96FB-4287-AC2E-F08013F14AD5}" dt="2026-10-01T10:44:06.431" v="1780" actId="20577"/>
          <ac:graphicFrameMkLst>
            <pc:docMk/>
            <pc:sldMk cId="1267643564" sldId="649"/>
            <ac:graphicFrameMk id="2" creationId="{A8A1DB16-3482-CD15-8F85-74FE2587DD47}"/>
          </ac:graphicFrameMkLst>
        </pc:graphicFrameChg>
      </pc:sldChg>
      <pc:sldChg chg="modSp mod">
        <pc:chgData name="WRIGHT, Jennifer (NHS LANCASHIRE AND SOUTH CUMBRIA INTEGRATED CARE BOARD)" userId="83183e7a-bc77-4656-a1c0-c3aca619b36f" providerId="ADAL" clId="{2A5CBBBC-96FB-4287-AC2E-F08013F14AD5}" dt="2026-10-01T10:10:25.140" v="791" actId="6549"/>
        <pc:sldMkLst>
          <pc:docMk/>
          <pc:sldMk cId="1763063935" sldId="650"/>
        </pc:sldMkLst>
        <pc:spChg chg="mod">
          <ac:chgData name="WRIGHT, Jennifer (NHS LANCASHIRE AND SOUTH CUMBRIA INTEGRATED CARE BOARD)" userId="83183e7a-bc77-4656-a1c0-c3aca619b36f" providerId="ADAL" clId="{2A5CBBBC-96FB-4287-AC2E-F08013F14AD5}" dt="2026-10-01T10:10:25.140" v="791" actId="6549"/>
          <ac:spMkLst>
            <pc:docMk/>
            <pc:sldMk cId="1763063935" sldId="650"/>
            <ac:spMk id="2" creationId="{36B80DFA-A183-34C3-C77C-3286C0615F1F}"/>
          </ac:spMkLst>
        </pc:spChg>
        <pc:spChg chg="mod">
          <ac:chgData name="WRIGHT, Jennifer (NHS LANCASHIRE AND SOUTH CUMBRIA INTEGRATED CARE BOARD)" userId="83183e7a-bc77-4656-a1c0-c3aca619b36f" providerId="ADAL" clId="{2A5CBBBC-96FB-4287-AC2E-F08013F14AD5}" dt="2026-10-01T09:53:37.059" v="402" actId="14100"/>
          <ac:spMkLst>
            <pc:docMk/>
            <pc:sldMk cId="1763063935" sldId="650"/>
            <ac:spMk id="27" creationId="{21D73B73-F23E-2DC6-470E-371124B3B925}"/>
          </ac:spMkLst>
        </pc:spChg>
        <pc:spChg chg="mod">
          <ac:chgData name="WRIGHT, Jennifer (NHS LANCASHIRE AND SOUTH CUMBRIA INTEGRATED CARE BOARD)" userId="83183e7a-bc77-4656-a1c0-c3aca619b36f" providerId="ADAL" clId="{2A5CBBBC-96FB-4287-AC2E-F08013F14AD5}" dt="2026-10-01T10:09:20.864" v="772" actId="6549"/>
          <ac:spMkLst>
            <pc:docMk/>
            <pc:sldMk cId="1763063935" sldId="650"/>
            <ac:spMk id="31" creationId="{4A9274B7-0F69-2809-1F4C-C1511CFADDB5}"/>
          </ac:spMkLst>
        </pc:spChg>
        <pc:spChg chg="mod">
          <ac:chgData name="WRIGHT, Jennifer (NHS LANCASHIRE AND SOUTH CUMBRIA INTEGRATED CARE BOARD)" userId="83183e7a-bc77-4656-a1c0-c3aca619b36f" providerId="ADAL" clId="{2A5CBBBC-96FB-4287-AC2E-F08013F14AD5}" dt="2026-10-01T10:09:25.158" v="773" actId="6549"/>
          <ac:spMkLst>
            <pc:docMk/>
            <pc:sldMk cId="1763063935" sldId="650"/>
            <ac:spMk id="32" creationId="{F7C2BB85-7391-33FE-A1C1-97B4183845F5}"/>
          </ac:spMkLst>
        </pc:spChg>
      </pc:sldChg>
    </pc:docChg>
  </pc:docChgLst>
  <pc:docChgLst>
    <pc:chgData name="IANSON, Leanne (NHS LANCASHIRE AND SOUTH CUMBRIA ICB - 00X)" userId="181f13f3-5353-40c6-b2a8-f9d599b3240e" providerId="ADAL" clId="{0B6FB646-3B1E-442D-BB3C-1761F1C28512}"/>
    <pc:docChg chg="undo custSel addSld delSld modSld">
      <pc:chgData name="IANSON, Leanne (NHS LANCASHIRE AND SOUTH CUMBRIA ICB - 00X)" userId="181f13f3-5353-40c6-b2a8-f9d599b3240e" providerId="ADAL" clId="{0B6FB646-3B1E-442D-BB3C-1761F1C28512}" dt="2026-09-22T15:09:04.462" v="236" actId="20577"/>
      <pc:docMkLst>
        <pc:docMk/>
      </pc:docMkLst>
      <pc:sldChg chg="addSp delSp modSp mod">
        <pc:chgData name="IANSON, Leanne (NHS LANCASHIRE AND SOUTH CUMBRIA ICB - 00X)" userId="181f13f3-5353-40c6-b2a8-f9d599b3240e" providerId="ADAL" clId="{0B6FB646-3B1E-442D-BB3C-1761F1C28512}" dt="2026-09-22T14:50:17.620" v="25" actId="20577"/>
        <pc:sldMkLst>
          <pc:docMk/>
          <pc:sldMk cId="529241957" sldId="644"/>
        </pc:sldMkLst>
        <pc:spChg chg="mod">
          <ac:chgData name="IANSON, Leanne (NHS LANCASHIRE AND SOUTH CUMBRIA ICB - 00X)" userId="181f13f3-5353-40c6-b2a8-f9d599b3240e" providerId="ADAL" clId="{0B6FB646-3B1E-442D-BB3C-1761F1C28512}" dt="2026-09-22T14:46:39.839" v="2" actId="20577"/>
          <ac:spMkLst>
            <pc:docMk/>
            <pc:sldMk cId="529241957" sldId="644"/>
            <ac:spMk id="2" creationId="{CBDD264B-3502-4BC8-95A8-50B16560B1F0}"/>
          </ac:spMkLst>
        </pc:spChg>
        <pc:spChg chg="mod">
          <ac:chgData name="IANSON, Leanne (NHS LANCASHIRE AND SOUTH CUMBRIA ICB - 00X)" userId="181f13f3-5353-40c6-b2a8-f9d599b3240e" providerId="ADAL" clId="{0B6FB646-3B1E-442D-BB3C-1761F1C28512}" dt="2026-09-22T14:50:17.620" v="25" actId="20577"/>
          <ac:spMkLst>
            <pc:docMk/>
            <pc:sldMk cId="529241957" sldId="644"/>
            <ac:spMk id="12" creationId="{2459154F-B2CE-3DDB-7897-860A4E124A5A}"/>
          </ac:spMkLst>
        </pc:spChg>
        <pc:picChg chg="add mod">
          <ac:chgData name="IANSON, Leanne (NHS LANCASHIRE AND SOUTH CUMBRIA ICB - 00X)" userId="181f13f3-5353-40c6-b2a8-f9d599b3240e" providerId="ADAL" clId="{0B6FB646-3B1E-442D-BB3C-1761F1C28512}" dt="2026-09-22T14:47:49.869" v="7" actId="1076"/>
          <ac:picMkLst>
            <pc:docMk/>
            <pc:sldMk cId="529241957" sldId="644"/>
            <ac:picMk id="3" creationId="{680668FC-0DD4-A295-1745-A0027A33B3AA}"/>
          </ac:picMkLst>
        </pc:picChg>
      </pc:sldChg>
      <pc:sldChg chg="addSp delSp modSp mod">
        <pc:chgData name="IANSON, Leanne (NHS LANCASHIRE AND SOUTH CUMBRIA ICB - 00X)" userId="181f13f3-5353-40c6-b2a8-f9d599b3240e" providerId="ADAL" clId="{0B6FB646-3B1E-442D-BB3C-1761F1C28512}" dt="2026-09-22T14:54:55.326" v="83" actId="108"/>
        <pc:sldMkLst>
          <pc:docMk/>
          <pc:sldMk cId="2487880700" sldId="647"/>
        </pc:sldMkLst>
        <pc:graphicFrameChg chg="mod modGraphic">
          <ac:chgData name="IANSON, Leanne (NHS LANCASHIRE AND SOUTH CUMBRIA ICB - 00X)" userId="181f13f3-5353-40c6-b2a8-f9d599b3240e" providerId="ADAL" clId="{0B6FB646-3B1E-442D-BB3C-1761F1C28512}" dt="2026-09-22T14:54:55.326" v="83" actId="108"/>
          <ac:graphicFrameMkLst>
            <pc:docMk/>
            <pc:sldMk cId="2487880700" sldId="647"/>
            <ac:graphicFrameMk id="3" creationId="{96069452-CB9F-5444-D60A-60C3BBE26560}"/>
          </ac:graphicFrameMkLst>
        </pc:graphicFrameChg>
        <pc:graphicFrameChg chg="modGraphic">
          <ac:chgData name="IANSON, Leanne (NHS LANCASHIRE AND SOUTH CUMBRIA ICB - 00X)" userId="181f13f3-5353-40c6-b2a8-f9d599b3240e" providerId="ADAL" clId="{0B6FB646-3B1E-442D-BB3C-1761F1C28512}" dt="2026-09-22T14:51:30.134" v="42" actId="20577"/>
          <ac:graphicFrameMkLst>
            <pc:docMk/>
            <pc:sldMk cId="2487880700" sldId="647"/>
            <ac:graphicFrameMk id="10" creationId="{19D5703A-80E0-E180-D2BD-0E292AC85ADC}"/>
          </ac:graphicFrameMkLst>
        </pc:graphicFrameChg>
      </pc:sldChg>
      <pc:sldChg chg="addSp delSp modSp mod">
        <pc:chgData name="IANSON, Leanne (NHS LANCASHIRE AND SOUTH CUMBRIA ICB - 00X)" userId="181f13f3-5353-40c6-b2a8-f9d599b3240e" providerId="ADAL" clId="{0B6FB646-3B1E-442D-BB3C-1761F1C28512}" dt="2026-09-22T15:09:04.462" v="236" actId="20577"/>
        <pc:sldMkLst>
          <pc:docMk/>
          <pc:sldMk cId="3419967745" sldId="648"/>
        </pc:sldMkLst>
        <pc:graphicFrameChg chg="mod modGraphic">
          <ac:chgData name="IANSON, Leanne (NHS LANCASHIRE AND SOUTH CUMBRIA ICB - 00X)" userId="181f13f3-5353-40c6-b2a8-f9d599b3240e" providerId="ADAL" clId="{0B6FB646-3B1E-442D-BB3C-1761F1C28512}" dt="2026-09-22T15:09:04.462" v="236" actId="20577"/>
          <ac:graphicFrameMkLst>
            <pc:docMk/>
            <pc:sldMk cId="3419967745" sldId="648"/>
            <ac:graphicFrameMk id="2" creationId="{478B7F4B-FC8C-0C7A-24A1-012F1E80FC40}"/>
          </ac:graphicFrameMkLst>
        </pc:graphicFrameChg>
        <pc:graphicFrameChg chg="modGraphic">
          <ac:chgData name="IANSON, Leanne (NHS LANCASHIRE AND SOUTH CUMBRIA ICB - 00X)" userId="181f13f3-5353-40c6-b2a8-f9d599b3240e" providerId="ADAL" clId="{0B6FB646-3B1E-442D-BB3C-1761F1C28512}" dt="2026-09-22T14:52:21.015" v="51" actId="20577"/>
          <ac:graphicFrameMkLst>
            <pc:docMk/>
            <pc:sldMk cId="3419967745" sldId="648"/>
            <ac:graphicFrameMk id="10" creationId="{95222D07-8855-30CE-9698-18EF9ACCECA8}"/>
          </ac:graphicFrameMkLst>
        </pc:graphicFrameChg>
        <pc:picChg chg="add mod">
          <ac:chgData name="IANSON, Leanne (NHS LANCASHIRE AND SOUTH CUMBRIA ICB - 00X)" userId="181f13f3-5353-40c6-b2a8-f9d599b3240e" providerId="ADAL" clId="{0B6FB646-3B1E-442D-BB3C-1761F1C28512}" dt="2026-09-22T14:55:43.159" v="90" actId="1076"/>
          <ac:picMkLst>
            <pc:docMk/>
            <pc:sldMk cId="3419967745" sldId="648"/>
            <ac:picMk id="3" creationId="{5A2A4B6E-4D3A-ADF5-7D95-CD6327DE24E6}"/>
          </ac:picMkLst>
        </pc:picChg>
      </pc:sldChg>
      <pc:sldChg chg="addSp delSp modSp mod">
        <pc:chgData name="IANSON, Leanne (NHS LANCASHIRE AND SOUTH CUMBRIA ICB - 00X)" userId="181f13f3-5353-40c6-b2a8-f9d599b3240e" providerId="ADAL" clId="{0B6FB646-3B1E-442D-BB3C-1761F1C28512}" dt="2026-09-22T15:07:43.049" v="222" actId="20577"/>
        <pc:sldMkLst>
          <pc:docMk/>
          <pc:sldMk cId="1267643564" sldId="649"/>
        </pc:sldMkLst>
        <pc:graphicFrameChg chg="mod modGraphic">
          <ac:chgData name="IANSON, Leanne (NHS LANCASHIRE AND SOUTH CUMBRIA ICB - 00X)" userId="181f13f3-5353-40c6-b2a8-f9d599b3240e" providerId="ADAL" clId="{0B6FB646-3B1E-442D-BB3C-1761F1C28512}" dt="2026-09-22T15:07:43.049" v="222" actId="20577"/>
          <ac:graphicFrameMkLst>
            <pc:docMk/>
            <pc:sldMk cId="1267643564" sldId="649"/>
            <ac:graphicFrameMk id="2" creationId="{A8A1DB16-3482-CD15-8F85-74FE2587DD47}"/>
          </ac:graphicFrameMkLst>
        </pc:graphicFrameChg>
        <pc:picChg chg="add mod">
          <ac:chgData name="IANSON, Leanne (NHS LANCASHIRE AND SOUTH CUMBRIA ICB - 00X)" userId="181f13f3-5353-40c6-b2a8-f9d599b3240e" providerId="ADAL" clId="{0B6FB646-3B1E-442D-BB3C-1761F1C28512}" dt="2026-09-22T14:57:00.164" v="96" actId="1076"/>
          <ac:picMkLst>
            <pc:docMk/>
            <pc:sldMk cId="1267643564" sldId="649"/>
            <ac:picMk id="3" creationId="{960DB7B9-2805-A2A2-951C-63E215B761D5}"/>
          </ac:picMkLst>
        </pc:picChg>
        <pc:picChg chg="add mod">
          <ac:chgData name="IANSON, Leanne (NHS LANCASHIRE AND SOUTH CUMBRIA ICB - 00X)" userId="181f13f3-5353-40c6-b2a8-f9d599b3240e" providerId="ADAL" clId="{0B6FB646-3B1E-442D-BB3C-1761F1C28512}" dt="2026-09-22T15:01:00.550" v="131" actId="14100"/>
          <ac:picMkLst>
            <pc:docMk/>
            <pc:sldMk cId="1267643564" sldId="649"/>
            <ac:picMk id="5" creationId="{8C255AC1-26AC-BB47-876C-2C0C1BEB2D0D}"/>
          </ac:picMkLst>
        </pc:picChg>
        <pc:picChg chg="add mod">
          <ac:chgData name="IANSON, Leanne (NHS LANCASHIRE AND SOUTH CUMBRIA ICB - 00X)" userId="181f13f3-5353-40c6-b2a8-f9d599b3240e" providerId="ADAL" clId="{0B6FB646-3B1E-442D-BB3C-1761F1C28512}" dt="2026-09-22T15:01:42.166" v="137" actId="14100"/>
          <ac:picMkLst>
            <pc:docMk/>
            <pc:sldMk cId="1267643564" sldId="649"/>
            <ac:picMk id="6" creationId="{D7DB222E-6CE4-D61A-DD41-9578E9A641E7}"/>
          </ac:picMkLst>
        </pc:picChg>
      </pc:sldChg>
      <pc:sldChg chg="addSp delSp modSp add mod">
        <pc:chgData name="IANSON, Leanne (NHS LANCASHIRE AND SOUTH CUMBRIA ICB - 00X)" userId="181f13f3-5353-40c6-b2a8-f9d599b3240e" providerId="ADAL" clId="{0B6FB646-3B1E-442D-BB3C-1761F1C28512}" dt="2026-09-22T14:51:24.701" v="39"/>
        <pc:sldMkLst>
          <pc:docMk/>
          <pc:sldMk cId="1763063935" sldId="650"/>
        </pc:sldMkLst>
        <pc:spChg chg="mod">
          <ac:chgData name="IANSON, Leanne (NHS LANCASHIRE AND SOUTH CUMBRIA ICB - 00X)" userId="181f13f3-5353-40c6-b2a8-f9d599b3240e" providerId="ADAL" clId="{0B6FB646-3B1E-442D-BB3C-1761F1C28512}" dt="2026-09-22T14:51:10.449" v="35" actId="20577"/>
          <ac:spMkLst>
            <pc:docMk/>
            <pc:sldMk cId="1763063935" sldId="650"/>
            <ac:spMk id="2" creationId="{36B80DFA-A183-34C3-C77C-3286C0615F1F}"/>
          </ac:spMkLst>
        </pc:spChg>
        <pc:spChg chg="add mod">
          <ac:chgData name="IANSON, Leanne (NHS LANCASHIRE AND SOUTH CUMBRIA ICB - 00X)" userId="181f13f3-5353-40c6-b2a8-f9d599b3240e" providerId="ADAL" clId="{0B6FB646-3B1E-442D-BB3C-1761F1C28512}" dt="2026-09-22T14:51:24.701" v="39"/>
          <ac:spMkLst>
            <pc:docMk/>
            <pc:sldMk cId="1763063935" sldId="650"/>
            <ac:spMk id="38" creationId="{10824488-9AFB-575E-C52C-7E7541C3E83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373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A31FF3D-C57E-48FF-9FA6-36005D5CDC45}" type="slidenum">
              <a:rPr lang="en-GB" smtClean="0"/>
              <a:t>2</a:t>
            </a:fld>
            <a:endParaRPr lang="en-GB"/>
          </a:p>
        </p:txBody>
      </p:sp>
    </p:spTree>
    <p:extLst>
      <p:ext uri="{BB962C8B-B14F-4D97-AF65-F5344CB8AC3E}">
        <p14:creationId xmlns:p14="http://schemas.microsoft.com/office/powerpoint/2010/main" val="616183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A31FF3D-C57E-48FF-9FA6-36005D5CDC45}" type="slidenum">
              <a:rPr lang="en-GB" smtClean="0"/>
              <a:t>3</a:t>
            </a:fld>
            <a:endParaRPr lang="en-GB"/>
          </a:p>
        </p:txBody>
      </p:sp>
    </p:spTree>
    <p:extLst>
      <p:ext uri="{BB962C8B-B14F-4D97-AF65-F5344CB8AC3E}">
        <p14:creationId xmlns:p14="http://schemas.microsoft.com/office/powerpoint/2010/main" val="743120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278D-7649-1669-86A9-6B14A45A4C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DACDB-289A-6C54-02E5-AB228E1E6ED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8FFBBA1-E50C-DD7D-EB2E-898C496E146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6BAC665-CB74-828C-BE04-1A2B97D80A02}"/>
              </a:ext>
            </a:extLst>
          </p:cNvPr>
          <p:cNvSpPr>
            <a:spLocks noGrp="1"/>
          </p:cNvSpPr>
          <p:nvPr>
            <p:ph type="sldNum" sz="quarter" idx="5"/>
          </p:nvPr>
        </p:nvSpPr>
        <p:spPr/>
        <p:txBody>
          <a:bodyPr/>
          <a:lstStyle/>
          <a:p>
            <a:fld id="{AA31FF3D-C57E-48FF-9FA6-36005D5CDC45}" type="slidenum">
              <a:rPr lang="en-GB" smtClean="0"/>
              <a:t>5</a:t>
            </a:fld>
            <a:endParaRPr lang="en-GB"/>
          </a:p>
        </p:txBody>
      </p:sp>
    </p:spTree>
    <p:extLst>
      <p:ext uri="{BB962C8B-B14F-4D97-AF65-F5344CB8AC3E}">
        <p14:creationId xmlns:p14="http://schemas.microsoft.com/office/powerpoint/2010/main" val="1561219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AF98B-82B0-24CD-6946-E0D0DA448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5188A4-7AEA-BB13-8D1C-9BB40B8D8F5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B0A134A-8577-40AA-5468-E2D2FDEDC8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1518035-307B-E487-344C-A30C40267563}"/>
              </a:ext>
            </a:extLst>
          </p:cNvPr>
          <p:cNvSpPr>
            <a:spLocks noGrp="1"/>
          </p:cNvSpPr>
          <p:nvPr>
            <p:ph type="sldNum" sz="quarter" idx="5"/>
          </p:nvPr>
        </p:nvSpPr>
        <p:spPr/>
        <p:txBody>
          <a:bodyPr/>
          <a:lstStyle/>
          <a:p>
            <a:fld id="{AA31FF3D-C57E-48FF-9FA6-36005D5CDC45}" type="slidenum">
              <a:rPr lang="en-GB" smtClean="0"/>
              <a:t>6</a:t>
            </a:fld>
            <a:endParaRPr lang="en-GB"/>
          </a:p>
        </p:txBody>
      </p:sp>
    </p:spTree>
    <p:extLst>
      <p:ext uri="{BB962C8B-B14F-4D97-AF65-F5344CB8AC3E}">
        <p14:creationId xmlns:p14="http://schemas.microsoft.com/office/powerpoint/2010/main" val="1594029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F6398-A38A-8617-53E8-5B9ECA6A0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6205D-5303-9963-6670-2794EB7AAF8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C09EDF7-908C-8A66-6CE6-2477C878E69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A843B74-C051-91DF-47CE-BA7661E8777F}"/>
              </a:ext>
            </a:extLst>
          </p:cNvPr>
          <p:cNvSpPr>
            <a:spLocks noGrp="1"/>
          </p:cNvSpPr>
          <p:nvPr>
            <p:ph type="sldNum" sz="quarter" idx="5"/>
          </p:nvPr>
        </p:nvSpPr>
        <p:spPr/>
        <p:txBody>
          <a:bodyPr/>
          <a:lstStyle/>
          <a:p>
            <a:fld id="{AA31FF3D-C57E-48FF-9FA6-36005D5CDC45}" type="slidenum">
              <a:rPr lang="en-GB" smtClean="0"/>
              <a:t>7</a:t>
            </a:fld>
            <a:endParaRPr lang="en-GB"/>
          </a:p>
        </p:txBody>
      </p:sp>
    </p:spTree>
    <p:extLst>
      <p:ext uri="{BB962C8B-B14F-4D97-AF65-F5344CB8AC3E}">
        <p14:creationId xmlns:p14="http://schemas.microsoft.com/office/powerpoint/2010/main" val="3720710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B36CB-D94B-48D4-AFA4-EDA188BF3C5E}"/>
              </a:ext>
            </a:extLst>
          </p:cNvPr>
          <p:cNvSpPr>
            <a:spLocks noGrp="1"/>
          </p:cNvSpPr>
          <p:nvPr>
            <p:ph type="ctrTitle"/>
          </p:nvPr>
        </p:nvSpPr>
        <p:spPr>
          <a:xfrm>
            <a:off x="1031966" y="1690777"/>
            <a:ext cx="10354902" cy="1819186"/>
          </a:xfrm>
        </p:spPr>
        <p:txBody>
          <a:bodyPr anchor="b"/>
          <a:lstStyle>
            <a:lvl1pPr algn="ctr">
              <a:defRPr sz="6000" b="1"/>
            </a:lvl1pPr>
          </a:lstStyle>
          <a:p>
            <a:r>
              <a:rPr lang="en-US"/>
              <a:t>Click to edit Master title style</a:t>
            </a:r>
            <a:endParaRPr lang="en-GB"/>
          </a:p>
        </p:txBody>
      </p:sp>
      <p:sp>
        <p:nvSpPr>
          <p:cNvPr id="3" name="Subtitle 2">
            <a:extLst>
              <a:ext uri="{FF2B5EF4-FFF2-40B4-BE49-F238E27FC236}">
                <a16:creationId xmlns:a16="http://schemas.microsoft.com/office/drawing/2014/main" id="{636D89B1-64CE-4B05-AAE5-074032DE03F9}"/>
              </a:ext>
            </a:extLst>
          </p:cNvPr>
          <p:cNvSpPr>
            <a:spLocks noGrp="1"/>
          </p:cNvSpPr>
          <p:nvPr>
            <p:ph type="subTitle" idx="1"/>
          </p:nvPr>
        </p:nvSpPr>
        <p:spPr>
          <a:xfrm>
            <a:off x="1031965" y="3602038"/>
            <a:ext cx="103549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2C7923-AD00-4B40-943F-2DB19FF68D4C}"/>
              </a:ext>
            </a:extLst>
          </p:cNvPr>
          <p:cNvSpPr>
            <a:spLocks noGrp="1"/>
          </p:cNvSpPr>
          <p:nvPr>
            <p:ph type="dt" sz="half" idx="10"/>
          </p:nvPr>
        </p:nvSpPr>
        <p:spPr/>
        <p:txBody>
          <a:bodyPr/>
          <a:lstStyle/>
          <a:p>
            <a:fld id="{C4627B31-A628-4475-9BE1-02A1520BA257}" type="datetime1">
              <a:rPr lang="en-GB" smtClean="0"/>
              <a:t>01/10/2026</a:t>
            </a:fld>
            <a:endParaRPr lang="en-GB"/>
          </a:p>
        </p:txBody>
      </p:sp>
      <p:sp>
        <p:nvSpPr>
          <p:cNvPr id="5" name="Footer Placeholder 4">
            <a:extLst>
              <a:ext uri="{FF2B5EF4-FFF2-40B4-BE49-F238E27FC236}">
                <a16:creationId xmlns:a16="http://schemas.microsoft.com/office/drawing/2014/main" id="{D6A7A2AF-C284-41F5-855B-FB958ECC85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EA1312-A56F-4107-AF60-2CEC1108FDD6}"/>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342997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236A1-C13E-4D71-BF17-82874A16F0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0EE4EA-D4C6-4E7D-9B43-5949519CEA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03DDD2-1229-45D9-A48A-D21A7DCB4776}"/>
              </a:ext>
            </a:extLst>
          </p:cNvPr>
          <p:cNvSpPr>
            <a:spLocks noGrp="1"/>
          </p:cNvSpPr>
          <p:nvPr>
            <p:ph type="dt" sz="half" idx="10"/>
          </p:nvPr>
        </p:nvSpPr>
        <p:spPr/>
        <p:txBody>
          <a:bodyPr/>
          <a:lstStyle/>
          <a:p>
            <a:fld id="{FC1B766A-8271-4045-B3EA-45E17C067BC8}" type="datetime1">
              <a:rPr lang="en-GB" smtClean="0"/>
              <a:t>01/10/2026</a:t>
            </a:fld>
            <a:endParaRPr lang="en-GB"/>
          </a:p>
        </p:txBody>
      </p:sp>
      <p:sp>
        <p:nvSpPr>
          <p:cNvPr id="5" name="Footer Placeholder 4">
            <a:extLst>
              <a:ext uri="{FF2B5EF4-FFF2-40B4-BE49-F238E27FC236}">
                <a16:creationId xmlns:a16="http://schemas.microsoft.com/office/drawing/2014/main" id="{CE32D306-A763-4823-B787-EBB23E25D0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736E41-53EE-44AD-A9C4-9DE60A1AFC48}"/>
              </a:ext>
            </a:extLst>
          </p:cNvPr>
          <p:cNvSpPr>
            <a:spLocks noGrp="1"/>
          </p:cNvSpPr>
          <p:nvPr>
            <p:ph type="sldNum" sz="quarter" idx="12"/>
          </p:nvPr>
        </p:nvSpPr>
        <p:spPr>
          <a:xfrm>
            <a:off x="11515725" y="6356349"/>
            <a:ext cx="485056" cy="365125"/>
          </a:xfrm>
        </p:spPr>
        <p:txBody>
          <a:bodyPr/>
          <a:lstStyle>
            <a:lvl1pPr algn="ctr">
              <a:defRPr/>
            </a:lvl1pPr>
          </a:lstStyle>
          <a:p>
            <a:fld id="{507B77E4-D16E-4E80-BECE-B10ACE50DA11}" type="slidenum">
              <a:rPr lang="en-GB" smtClean="0"/>
              <a:pPr/>
              <a:t>‹#›</a:t>
            </a:fld>
            <a:endParaRPr lang="en-GB"/>
          </a:p>
        </p:txBody>
      </p:sp>
    </p:spTree>
    <p:extLst>
      <p:ext uri="{BB962C8B-B14F-4D97-AF65-F5344CB8AC3E}">
        <p14:creationId xmlns:p14="http://schemas.microsoft.com/office/powerpoint/2010/main" val="1915946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A1AB-71E0-4F72-877C-EF4190496B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AD2F5F-4EB9-4387-A976-A25B7EDAA8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5A7FD-0F4E-4770-BCDE-EEB18302CCE3}"/>
              </a:ext>
            </a:extLst>
          </p:cNvPr>
          <p:cNvSpPr>
            <a:spLocks noGrp="1"/>
          </p:cNvSpPr>
          <p:nvPr>
            <p:ph type="dt" sz="half" idx="10"/>
          </p:nvPr>
        </p:nvSpPr>
        <p:spPr/>
        <p:txBody>
          <a:bodyPr/>
          <a:lstStyle/>
          <a:p>
            <a:fld id="{39F9D354-8EAC-4336-9C03-12B34884C400}" type="datetime1">
              <a:rPr lang="en-GB" smtClean="0"/>
              <a:t>01/10/2026</a:t>
            </a:fld>
            <a:endParaRPr lang="en-GB"/>
          </a:p>
        </p:txBody>
      </p:sp>
      <p:sp>
        <p:nvSpPr>
          <p:cNvPr id="5" name="Footer Placeholder 4">
            <a:extLst>
              <a:ext uri="{FF2B5EF4-FFF2-40B4-BE49-F238E27FC236}">
                <a16:creationId xmlns:a16="http://schemas.microsoft.com/office/drawing/2014/main" id="{3055AE23-3BD8-4F3F-8504-A57CF01486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F193EB-4E55-4452-8BFA-FC4ADFB30B45}"/>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494143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0426E-C5AA-447E-B245-CE13FAC856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631D3B-A82D-4F42-8161-FDEF5C94C7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6B4280-832B-4E3E-A685-288574ACEA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8A551F-DE46-45D9-8187-7C49DB76BC76}"/>
              </a:ext>
            </a:extLst>
          </p:cNvPr>
          <p:cNvSpPr>
            <a:spLocks noGrp="1"/>
          </p:cNvSpPr>
          <p:nvPr>
            <p:ph type="dt" sz="half" idx="10"/>
          </p:nvPr>
        </p:nvSpPr>
        <p:spPr/>
        <p:txBody>
          <a:bodyPr/>
          <a:lstStyle/>
          <a:p>
            <a:fld id="{CC8BCC0B-F367-4E8B-B00D-614398050CCE}" type="datetime1">
              <a:rPr lang="en-GB" smtClean="0"/>
              <a:t>01/10/2026</a:t>
            </a:fld>
            <a:endParaRPr lang="en-GB"/>
          </a:p>
        </p:txBody>
      </p:sp>
      <p:sp>
        <p:nvSpPr>
          <p:cNvPr id="6" name="Footer Placeholder 5">
            <a:extLst>
              <a:ext uri="{FF2B5EF4-FFF2-40B4-BE49-F238E27FC236}">
                <a16:creationId xmlns:a16="http://schemas.microsoft.com/office/drawing/2014/main" id="{A4C0D068-AADB-444B-AF96-AEA7A3E52C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B5855F-6522-410D-9533-DE0786C15F8B}"/>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224791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695F-D396-4053-96F1-06C77BA8CD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B2C5B3-4A31-4F74-BA8A-817FF1C2DA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ADA3FD-8E7C-45F9-AFFD-6944CBA5C2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B90AE02-86C8-4CB8-919E-B419B2EF7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A45E8A-33D4-4584-B0D3-57C9AF296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F32C08-7772-4D0F-83FC-B24E8B9A2882}"/>
              </a:ext>
            </a:extLst>
          </p:cNvPr>
          <p:cNvSpPr>
            <a:spLocks noGrp="1"/>
          </p:cNvSpPr>
          <p:nvPr>
            <p:ph type="dt" sz="half" idx="10"/>
          </p:nvPr>
        </p:nvSpPr>
        <p:spPr/>
        <p:txBody>
          <a:bodyPr/>
          <a:lstStyle/>
          <a:p>
            <a:fld id="{1F174214-55C3-464E-BBF2-DAC244E0F8F9}" type="datetime1">
              <a:rPr lang="en-GB" smtClean="0"/>
              <a:t>01/10/2026</a:t>
            </a:fld>
            <a:endParaRPr lang="en-GB"/>
          </a:p>
        </p:txBody>
      </p:sp>
      <p:sp>
        <p:nvSpPr>
          <p:cNvPr id="8" name="Footer Placeholder 7">
            <a:extLst>
              <a:ext uri="{FF2B5EF4-FFF2-40B4-BE49-F238E27FC236}">
                <a16:creationId xmlns:a16="http://schemas.microsoft.com/office/drawing/2014/main" id="{31221EB3-2F51-4861-8551-80F87B0C011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658968-8CEF-46CF-A1E3-23EEB9AD4E50}"/>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228170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95434-97F3-4F7C-AFD9-F1CE0A296D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CDA661-64F2-44BA-9D48-6E8B3978B16F}"/>
              </a:ext>
            </a:extLst>
          </p:cNvPr>
          <p:cNvSpPr>
            <a:spLocks noGrp="1"/>
          </p:cNvSpPr>
          <p:nvPr>
            <p:ph type="dt" sz="half" idx="10"/>
          </p:nvPr>
        </p:nvSpPr>
        <p:spPr/>
        <p:txBody>
          <a:bodyPr/>
          <a:lstStyle/>
          <a:p>
            <a:fld id="{6CFDA792-EAAA-47F2-9A74-C900FB01117F}" type="datetime1">
              <a:rPr lang="en-GB" smtClean="0"/>
              <a:t>01/10/2026</a:t>
            </a:fld>
            <a:endParaRPr lang="en-GB"/>
          </a:p>
        </p:txBody>
      </p:sp>
      <p:sp>
        <p:nvSpPr>
          <p:cNvPr id="4" name="Footer Placeholder 3">
            <a:extLst>
              <a:ext uri="{FF2B5EF4-FFF2-40B4-BE49-F238E27FC236}">
                <a16:creationId xmlns:a16="http://schemas.microsoft.com/office/drawing/2014/main" id="{8DDEAAFA-31AC-488D-BEC9-D608E644C8C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5AE410-B0C7-4CCF-B861-7AC0D193EE2E}"/>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1296499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2342E-9330-4BB7-8B1D-045B880611B8}"/>
              </a:ext>
            </a:extLst>
          </p:cNvPr>
          <p:cNvSpPr>
            <a:spLocks noGrp="1"/>
          </p:cNvSpPr>
          <p:nvPr>
            <p:ph type="dt" sz="half" idx="10"/>
          </p:nvPr>
        </p:nvSpPr>
        <p:spPr/>
        <p:txBody>
          <a:bodyPr/>
          <a:lstStyle/>
          <a:p>
            <a:fld id="{84C2CDD2-7ADD-42CB-B708-BE6DB136EC22}" type="datetime1">
              <a:rPr lang="en-GB" smtClean="0"/>
              <a:t>01/10/2026</a:t>
            </a:fld>
            <a:endParaRPr lang="en-GB"/>
          </a:p>
        </p:txBody>
      </p:sp>
      <p:sp>
        <p:nvSpPr>
          <p:cNvPr id="3" name="Footer Placeholder 2">
            <a:extLst>
              <a:ext uri="{FF2B5EF4-FFF2-40B4-BE49-F238E27FC236}">
                <a16:creationId xmlns:a16="http://schemas.microsoft.com/office/drawing/2014/main" id="{74965B5D-A0DA-46A2-8211-E32405DC14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B1383DD-ED93-493E-AF86-79F88303C178}"/>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63819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73DE-20D1-4DE3-9909-301E3458F6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B304F6-BAFB-4712-9511-A472107E63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3B43B6-65D9-4DEE-9C63-6F84E8EC08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232E8C-2485-4D6E-AECB-0C245F1440CF}"/>
              </a:ext>
            </a:extLst>
          </p:cNvPr>
          <p:cNvSpPr>
            <a:spLocks noGrp="1"/>
          </p:cNvSpPr>
          <p:nvPr>
            <p:ph type="dt" sz="half" idx="10"/>
          </p:nvPr>
        </p:nvSpPr>
        <p:spPr/>
        <p:txBody>
          <a:bodyPr/>
          <a:lstStyle/>
          <a:p>
            <a:fld id="{0FC64D67-73EF-4625-9A17-393191BC9E4A}" type="datetime1">
              <a:rPr lang="en-GB" smtClean="0"/>
              <a:t>01/10/2026</a:t>
            </a:fld>
            <a:endParaRPr lang="en-GB"/>
          </a:p>
        </p:txBody>
      </p:sp>
      <p:sp>
        <p:nvSpPr>
          <p:cNvPr id="6" name="Footer Placeholder 5">
            <a:extLst>
              <a:ext uri="{FF2B5EF4-FFF2-40B4-BE49-F238E27FC236}">
                <a16:creationId xmlns:a16="http://schemas.microsoft.com/office/drawing/2014/main" id="{53323B59-9DC2-4E2E-A551-295FD78C83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55A9DC-2666-4674-A378-4F964ECB643B}"/>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3874770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B9F1A-672D-4601-821E-4E993AAB2C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9708FC2-EB7D-47B9-BF7A-F9AB3C988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753C29C-A160-4F25-9587-0CEA60082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7D60E5-6D85-45B1-BC0A-68BB62925B40}"/>
              </a:ext>
            </a:extLst>
          </p:cNvPr>
          <p:cNvSpPr>
            <a:spLocks noGrp="1"/>
          </p:cNvSpPr>
          <p:nvPr>
            <p:ph type="dt" sz="half" idx="10"/>
          </p:nvPr>
        </p:nvSpPr>
        <p:spPr/>
        <p:txBody>
          <a:bodyPr/>
          <a:lstStyle/>
          <a:p>
            <a:fld id="{0E46408F-839C-4528-8E66-C8B416F8CD10}" type="datetime1">
              <a:rPr lang="en-GB" smtClean="0"/>
              <a:t>01/10/2026</a:t>
            </a:fld>
            <a:endParaRPr lang="en-GB"/>
          </a:p>
        </p:txBody>
      </p:sp>
      <p:sp>
        <p:nvSpPr>
          <p:cNvPr id="6" name="Footer Placeholder 5">
            <a:extLst>
              <a:ext uri="{FF2B5EF4-FFF2-40B4-BE49-F238E27FC236}">
                <a16:creationId xmlns:a16="http://schemas.microsoft.com/office/drawing/2014/main" id="{CA8BCEA8-6C61-4C97-BF0B-9E6C516EB7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F38056-AD93-45F0-A069-03818ECC1C4E}"/>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736211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178C9-A202-4C51-B684-AA032EABD8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51712D-40E3-4808-8F41-604367F050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F0282E-62AF-462C-ADF8-EAC9CB9AE884}"/>
              </a:ext>
            </a:extLst>
          </p:cNvPr>
          <p:cNvSpPr>
            <a:spLocks noGrp="1"/>
          </p:cNvSpPr>
          <p:nvPr>
            <p:ph type="dt" sz="half" idx="10"/>
          </p:nvPr>
        </p:nvSpPr>
        <p:spPr/>
        <p:txBody>
          <a:bodyPr/>
          <a:lstStyle/>
          <a:p>
            <a:fld id="{F76247AF-18E3-4FF4-8E7C-E108C233B447}" type="datetime1">
              <a:rPr lang="en-GB" smtClean="0"/>
              <a:t>01/10/2026</a:t>
            </a:fld>
            <a:endParaRPr lang="en-GB"/>
          </a:p>
        </p:txBody>
      </p:sp>
      <p:sp>
        <p:nvSpPr>
          <p:cNvPr id="5" name="Footer Placeholder 4">
            <a:extLst>
              <a:ext uri="{FF2B5EF4-FFF2-40B4-BE49-F238E27FC236}">
                <a16:creationId xmlns:a16="http://schemas.microsoft.com/office/drawing/2014/main" id="{3F6A18F8-DBB2-4022-9FFD-4187D9DC1F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E5ED38-9185-4A18-AC56-4057D95F391A}"/>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024973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92E3F8-2304-4551-B7FA-8AA677A5C7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76138-96CD-4183-9D23-AF9D8A2FAF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8F10A5-F94F-471A-BEDA-C188388F408C}"/>
              </a:ext>
            </a:extLst>
          </p:cNvPr>
          <p:cNvSpPr>
            <a:spLocks noGrp="1"/>
          </p:cNvSpPr>
          <p:nvPr>
            <p:ph type="dt" sz="half" idx="10"/>
          </p:nvPr>
        </p:nvSpPr>
        <p:spPr/>
        <p:txBody>
          <a:bodyPr/>
          <a:lstStyle/>
          <a:p>
            <a:fld id="{0CFB61A8-67E4-4DEA-B30B-233998EA809D}" type="datetime1">
              <a:rPr lang="en-GB" smtClean="0"/>
              <a:t>01/10/2026</a:t>
            </a:fld>
            <a:endParaRPr lang="en-GB"/>
          </a:p>
        </p:txBody>
      </p:sp>
      <p:sp>
        <p:nvSpPr>
          <p:cNvPr id="5" name="Footer Placeholder 4">
            <a:extLst>
              <a:ext uri="{FF2B5EF4-FFF2-40B4-BE49-F238E27FC236}">
                <a16:creationId xmlns:a16="http://schemas.microsoft.com/office/drawing/2014/main" id="{C1A511EF-642F-4FA3-AAC0-A1EB4C176E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E1B102-DC2E-4793-9367-584169C35D3C}"/>
              </a:ext>
            </a:extLst>
          </p:cNvPr>
          <p:cNvSpPr>
            <a:spLocks noGrp="1"/>
          </p:cNvSpPr>
          <p:nvPr>
            <p:ph type="sldNum" sz="quarter" idx="12"/>
          </p:nvPr>
        </p:nvSpPr>
        <p:spPr/>
        <p:txBody>
          <a:bodyPr/>
          <a:lstStyle/>
          <a:p>
            <a:fld id="{507B77E4-D16E-4E80-BECE-B10ACE50DA11}" type="slidenum">
              <a:rPr lang="en-GB" smtClean="0"/>
              <a:t>‹#›</a:t>
            </a:fld>
            <a:endParaRPr lang="en-GB"/>
          </a:p>
        </p:txBody>
      </p:sp>
    </p:spTree>
    <p:extLst>
      <p:ext uri="{BB962C8B-B14F-4D97-AF65-F5344CB8AC3E}">
        <p14:creationId xmlns:p14="http://schemas.microsoft.com/office/powerpoint/2010/main" val="2503149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1F84AF1-0702-4EF9-813A-2BB361D138CF}"/>
              </a:ext>
            </a:extLst>
          </p:cNvPr>
          <p:cNvSpPr/>
          <p:nvPr userDrawn="1"/>
        </p:nvSpPr>
        <p:spPr>
          <a:xfrm>
            <a:off x="11524891" y="6356349"/>
            <a:ext cx="475890" cy="682806"/>
          </a:xfrm>
          <a:prstGeom prst="roundRect">
            <a:avLst/>
          </a:pr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A2D1E01E-7A71-4DCC-B6D0-3CB0B9956D74}"/>
              </a:ext>
            </a:extLst>
          </p:cNvPr>
          <p:cNvSpPr>
            <a:spLocks noGrp="1"/>
          </p:cNvSpPr>
          <p:nvPr>
            <p:ph type="title"/>
          </p:nvPr>
        </p:nvSpPr>
        <p:spPr>
          <a:xfrm>
            <a:off x="838200" y="365125"/>
            <a:ext cx="9358223"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60E52C-EF14-4C0E-A81C-450249A6B7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2ADC1E-D8D2-4584-B53B-A7A901FFF1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C0929-79B8-456B-90A3-D74C5E125E35}" type="datetime1">
              <a:rPr lang="en-GB" smtClean="0"/>
              <a:t>01/10/2026</a:t>
            </a:fld>
            <a:endParaRPr lang="en-GB"/>
          </a:p>
        </p:txBody>
      </p:sp>
      <p:sp>
        <p:nvSpPr>
          <p:cNvPr id="5" name="Footer Placeholder 4">
            <a:extLst>
              <a:ext uri="{FF2B5EF4-FFF2-40B4-BE49-F238E27FC236}">
                <a16:creationId xmlns:a16="http://schemas.microsoft.com/office/drawing/2014/main" id="{D0B93FF6-EAEF-4B43-A31B-64728A3470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2EC5121-16DA-467F-8007-37B0D1B44EDB}"/>
              </a:ext>
            </a:extLst>
          </p:cNvPr>
          <p:cNvSpPr>
            <a:spLocks noGrp="1"/>
          </p:cNvSpPr>
          <p:nvPr>
            <p:ph type="sldNum" sz="quarter" idx="4"/>
          </p:nvPr>
        </p:nvSpPr>
        <p:spPr>
          <a:xfrm>
            <a:off x="9257581" y="6356349"/>
            <a:ext cx="2743200" cy="365125"/>
          </a:xfrm>
          <a:prstGeom prst="rect">
            <a:avLst/>
          </a:prstGeom>
        </p:spPr>
        <p:txBody>
          <a:bodyPr vert="horz" lIns="91440" tIns="45720" rIns="91440" bIns="45720" rtlCol="0" anchor="ctr"/>
          <a:lstStyle>
            <a:lvl1pPr algn="r">
              <a:defRPr sz="2000" b="1">
                <a:solidFill>
                  <a:schemeClr val="bg1"/>
                </a:solidFill>
              </a:defRPr>
            </a:lvl1pPr>
          </a:lstStyle>
          <a:p>
            <a:fld id="{507B77E4-D16E-4E80-BECE-B10ACE50DA11}" type="slidenum">
              <a:rPr lang="en-GB" smtClean="0"/>
              <a:pPr/>
              <a:t>‹#›</a:t>
            </a:fld>
            <a:endParaRPr lang="en-GB"/>
          </a:p>
        </p:txBody>
      </p:sp>
      <p:pic>
        <p:nvPicPr>
          <p:cNvPr id="8" name="Picture 7">
            <a:extLst>
              <a:ext uri="{FF2B5EF4-FFF2-40B4-BE49-F238E27FC236}">
                <a16:creationId xmlns:a16="http://schemas.microsoft.com/office/drawing/2014/main" id="{609BCE69-8B30-40F4-94AB-4CC3EEFA68C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351698" y="210500"/>
            <a:ext cx="1576002" cy="1031771"/>
          </a:xfrm>
          <a:prstGeom prst="rect">
            <a:avLst/>
          </a:prstGeom>
        </p:spPr>
      </p:pic>
      <p:sp>
        <p:nvSpPr>
          <p:cNvPr id="10" name="Rectangle 9">
            <a:extLst>
              <a:ext uri="{FF2B5EF4-FFF2-40B4-BE49-F238E27FC236}">
                <a16:creationId xmlns:a16="http://schemas.microsoft.com/office/drawing/2014/main" id="{B9EC2818-4AB5-4BDB-AC2E-6A1E033CFD59}"/>
              </a:ext>
            </a:extLst>
          </p:cNvPr>
          <p:cNvSpPr/>
          <p:nvPr userDrawn="1"/>
        </p:nvSpPr>
        <p:spPr>
          <a:xfrm>
            <a:off x="-63260" y="-74313"/>
            <a:ext cx="444260" cy="71685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8832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3600" b="0" kern="1200">
          <a:solidFill>
            <a:srgbClr val="0072B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hyperlink" Target="https://www.facebook.com/LSCICB" TargetMode="External"/><Relationship Id="rId2" Type="http://schemas.openxmlformats.org/officeDocument/2006/relationships/hyperlink" Target="https://www.lancashireandsouthcumbria.icb.nhs.uk/" TargetMode="Externa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hyperlink" Target="https://twitter.com/LSCIC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A70F-1CE8-27E5-32FF-BE7756FD189E}"/>
              </a:ext>
            </a:extLst>
          </p:cNvPr>
          <p:cNvSpPr>
            <a:spLocks noGrp="1"/>
          </p:cNvSpPr>
          <p:nvPr>
            <p:ph type="title"/>
          </p:nvPr>
        </p:nvSpPr>
        <p:spPr>
          <a:xfrm>
            <a:off x="1009344" y="1300282"/>
            <a:ext cx="9358223" cy="1325563"/>
          </a:xfrm>
        </p:spPr>
        <p:txBody>
          <a:bodyPr>
            <a:normAutofit fontScale="90000"/>
          </a:bodyPr>
          <a:lstStyle/>
          <a:p>
            <a:pPr algn="ctr"/>
            <a:r>
              <a:rPr lang="en-GB" sz="4000" dirty="0"/>
              <a:t>Integrated Primary Care Performance Report</a:t>
            </a:r>
            <a:br>
              <a:rPr lang="en-GB" sz="4000" dirty="0"/>
            </a:br>
            <a:r>
              <a:rPr lang="en-GB" sz="4000" dirty="0"/>
              <a:t>September 2026</a:t>
            </a:r>
            <a:br>
              <a:rPr lang="en-GB" dirty="0"/>
            </a:br>
            <a:endParaRPr lang="en-GB" dirty="0"/>
          </a:p>
        </p:txBody>
      </p:sp>
      <p:sp>
        <p:nvSpPr>
          <p:cNvPr id="3" name="Content Placeholder 2">
            <a:extLst>
              <a:ext uri="{FF2B5EF4-FFF2-40B4-BE49-F238E27FC236}">
                <a16:creationId xmlns:a16="http://schemas.microsoft.com/office/drawing/2014/main" id="{6E5468F3-6966-57D3-A6C3-2331D90CF4FB}"/>
              </a:ext>
            </a:extLst>
          </p:cNvPr>
          <p:cNvSpPr>
            <a:spLocks noGrp="1"/>
          </p:cNvSpPr>
          <p:nvPr>
            <p:ph sz="half" idx="1"/>
          </p:nvPr>
        </p:nvSpPr>
        <p:spPr>
          <a:xfrm>
            <a:off x="838199" y="2924123"/>
            <a:ext cx="10237287" cy="3252839"/>
          </a:xfrm>
        </p:spPr>
        <p:txBody>
          <a:bodyPr/>
          <a:lstStyle/>
          <a:p>
            <a:pPr marL="0" indent="0" algn="ctr">
              <a:buNone/>
            </a:pPr>
            <a:r>
              <a:rPr lang="en-GB" dirty="0"/>
              <a:t>The Integrated Primary Care Performance Report (IPCPR) is produced each month to provide the latest position of Locally Enhanced Services’(LES) and key primary care performance targets. This report focuses on LES data only.</a:t>
            </a:r>
          </a:p>
        </p:txBody>
      </p:sp>
      <p:sp>
        <p:nvSpPr>
          <p:cNvPr id="5" name="Slide Number Placeholder 4">
            <a:extLst>
              <a:ext uri="{FF2B5EF4-FFF2-40B4-BE49-F238E27FC236}">
                <a16:creationId xmlns:a16="http://schemas.microsoft.com/office/drawing/2014/main" id="{1DAA13AD-0B42-D273-EC46-4991B398309C}"/>
              </a:ext>
            </a:extLst>
          </p:cNvPr>
          <p:cNvSpPr>
            <a:spLocks noGrp="1"/>
          </p:cNvSpPr>
          <p:nvPr>
            <p:ph type="sldNum" sz="quarter" idx="12"/>
          </p:nvPr>
        </p:nvSpPr>
        <p:spPr/>
        <p:txBody>
          <a:bodyPr/>
          <a:lstStyle/>
          <a:p>
            <a:fld id="{507B77E4-D16E-4E80-BECE-B10ACE50DA11}" type="slidenum">
              <a:rPr lang="en-GB" smtClean="0"/>
              <a:t>1</a:t>
            </a:fld>
            <a:endParaRPr lang="en-GB"/>
          </a:p>
        </p:txBody>
      </p:sp>
    </p:spTree>
    <p:extLst>
      <p:ext uri="{BB962C8B-B14F-4D97-AF65-F5344CB8AC3E}">
        <p14:creationId xmlns:p14="http://schemas.microsoft.com/office/powerpoint/2010/main" val="147324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5B3F4B-B0DB-37AC-86F8-1F4FF2659BD9}"/>
              </a:ext>
            </a:extLst>
          </p:cNvPr>
          <p:cNvSpPr>
            <a:spLocks noGrp="1"/>
          </p:cNvSpPr>
          <p:nvPr>
            <p:ph idx="1"/>
          </p:nvPr>
        </p:nvSpPr>
        <p:spPr>
          <a:xfrm>
            <a:off x="475806" y="1281731"/>
            <a:ext cx="11524975" cy="5851869"/>
          </a:xfrm>
        </p:spPr>
        <p:txBody>
          <a:bodyPr vert="horz" lIns="91440" tIns="45720" rIns="91440" bIns="45720" rtlCol="0" anchor="t">
            <a:noAutofit/>
          </a:bodyPr>
          <a:lstStyle/>
          <a:p>
            <a:pPr marL="452438" lvl="2" indent="0" algn="just">
              <a:lnSpc>
                <a:spcPct val="100000"/>
              </a:lnSpc>
              <a:spcBef>
                <a:spcPts val="0"/>
              </a:spcBef>
              <a:buNone/>
            </a:pPr>
            <a:endParaRPr lang="en-GB" sz="1050" dirty="0">
              <a:solidFill>
                <a:schemeClr val="tx1">
                  <a:lumMod val="75000"/>
                  <a:lumOff val="25000"/>
                </a:schemeClr>
              </a:solidFill>
              <a:latin typeface="Abadi Extra Light" panose="020B0204020104020204"/>
              <a:ea typeface="Calibri"/>
            </a:endParaRPr>
          </a:p>
          <a:p>
            <a:pPr marL="0" indent="0" algn="just">
              <a:lnSpc>
                <a:spcPct val="100000"/>
              </a:lnSpc>
              <a:spcBef>
                <a:spcPts val="200"/>
              </a:spcBef>
              <a:spcAft>
                <a:spcPts val="200"/>
              </a:spcAft>
              <a:buNone/>
            </a:pPr>
            <a:r>
              <a:rPr lang="en-GB" sz="1400" kern="100" dirty="0">
                <a:latin typeface="Abadi Extra Light" panose="020B0204020104020204"/>
                <a:ea typeface="Aptos" panose="020B0004020202020204" pitchFamily="34" charset="0"/>
                <a:cs typeface="Times New Roman"/>
              </a:rPr>
              <a:t>This iteration of the Integrated Primary Care Performance report contains an updated on LSC ICBs performance against Locally Enhanced Services only and is presented at the following committee</a:t>
            </a:r>
          </a:p>
          <a:p>
            <a:pPr algn="just">
              <a:lnSpc>
                <a:spcPct val="100000"/>
              </a:lnSpc>
              <a:spcBef>
                <a:spcPts val="200"/>
              </a:spcBef>
              <a:spcAft>
                <a:spcPts val="200"/>
              </a:spcAft>
            </a:pPr>
            <a:r>
              <a:rPr lang="en-GB" sz="1400" kern="100" dirty="0">
                <a:latin typeface="Abadi Extra Light" panose="020B0204020104020204"/>
                <a:ea typeface="Aptos" panose="020B0004020202020204" pitchFamily="34" charset="0"/>
                <a:cs typeface="Times New Roman"/>
              </a:rPr>
              <a:t>Primary Care Contracts Committee</a:t>
            </a:r>
          </a:p>
          <a:p>
            <a:pPr marL="0" indent="0" algn="just">
              <a:lnSpc>
                <a:spcPct val="100000"/>
              </a:lnSpc>
              <a:spcBef>
                <a:spcPts val="200"/>
              </a:spcBef>
              <a:spcAft>
                <a:spcPts val="200"/>
              </a:spcAft>
              <a:buNone/>
            </a:pPr>
            <a:endParaRPr lang="en-GB" sz="1400" kern="100" dirty="0">
              <a:latin typeface="Abadi Extra Light" panose="020B0204020104020204"/>
              <a:ea typeface="Aptos" panose="020B0004020202020204" pitchFamily="34" charset="0"/>
              <a:cs typeface="Times New Roman"/>
            </a:endParaRPr>
          </a:p>
          <a:p>
            <a:pPr marL="0" indent="0" algn="just">
              <a:lnSpc>
                <a:spcPct val="100000"/>
              </a:lnSpc>
              <a:spcBef>
                <a:spcPts val="200"/>
              </a:spcBef>
              <a:spcAft>
                <a:spcPts val="200"/>
              </a:spcAft>
              <a:buNone/>
            </a:pPr>
            <a:endParaRPr lang="en-GB" sz="1400" kern="100" dirty="0">
              <a:latin typeface="Abadi Extra Light" panose="020B0204020104020204"/>
              <a:ea typeface="Aptos" panose="020B0004020202020204" pitchFamily="34" charset="0"/>
              <a:cs typeface="Times New Roman"/>
            </a:endParaRPr>
          </a:p>
          <a:p>
            <a:pPr marL="0" indent="0" algn="just">
              <a:lnSpc>
                <a:spcPct val="100000"/>
              </a:lnSpc>
              <a:spcBef>
                <a:spcPts val="200"/>
              </a:spcBef>
              <a:spcAft>
                <a:spcPts val="200"/>
              </a:spcAft>
              <a:buNone/>
            </a:pPr>
            <a:endParaRPr lang="en-GB" sz="1400" kern="100" dirty="0">
              <a:latin typeface="Abadi Extra Light" panose="020B0204020104020204"/>
              <a:ea typeface="Aptos" panose="020B0004020202020204" pitchFamily="34" charset="0"/>
              <a:cs typeface="Times New Roman"/>
            </a:endParaRPr>
          </a:p>
          <a:p>
            <a:pPr marL="0" indent="0" algn="just">
              <a:lnSpc>
                <a:spcPct val="100000"/>
              </a:lnSpc>
              <a:spcBef>
                <a:spcPts val="200"/>
              </a:spcBef>
              <a:spcAft>
                <a:spcPts val="200"/>
              </a:spcAft>
              <a:buNone/>
            </a:pPr>
            <a:r>
              <a:rPr lang="en-GB" sz="1400" b="1" u="sng" kern="100" dirty="0">
                <a:latin typeface="Abadi Extra Light" panose="020B0204020104020204"/>
                <a:ea typeface="Aptos" panose="020B0004020202020204" pitchFamily="34" charset="0"/>
                <a:cs typeface="Times New Roman"/>
              </a:rPr>
              <a:t>September 2026 Report-  Points of Note:</a:t>
            </a:r>
          </a:p>
          <a:p>
            <a:r>
              <a:rPr lang="en-US" sz="1400" dirty="0">
                <a:latin typeface="Abadi Extra Light" panose="020B0204020104020204"/>
              </a:rPr>
              <a:t>All 194 practices have now returned their 2026/27 Local Enhanced Services contracts and participation across the 16 established Local Enhanced Services remains high. </a:t>
            </a:r>
          </a:p>
          <a:p>
            <a:r>
              <a:rPr lang="en-US" sz="1400" b="1" kern="100" dirty="0">
                <a:latin typeface="Abadi Extra Light" panose="020B0204020104020204"/>
                <a:ea typeface="Aptos" panose="020B0004020202020204" pitchFamily="34" charset="0"/>
                <a:cs typeface="Times New Roman"/>
              </a:rPr>
              <a:t>Long Term Conditions LES: </a:t>
            </a:r>
            <a:r>
              <a:rPr lang="en-US" sz="1400" dirty="0">
                <a:solidFill>
                  <a:schemeClr val="tx1"/>
                </a:solidFill>
                <a:latin typeface="Abadi Extra Light" panose="020B0204020104020204"/>
              </a:rPr>
              <a:t>134 practices (69%) have now achieved more than 25% of their annual target, with 62 practices (32%) achieving more than 50%. A</a:t>
            </a:r>
            <a:r>
              <a:rPr lang="en-US" sz="1400" dirty="0">
                <a:latin typeface="Abadi Extra Light" panose="020B0204020104020204"/>
              </a:rPr>
              <a:t>ctivity remains above planned levels.</a:t>
            </a:r>
            <a:endParaRPr lang="en-US" sz="1400" dirty="0">
              <a:solidFill>
                <a:schemeClr val="tx1"/>
              </a:solidFill>
              <a:latin typeface="Abadi Extra Light" panose="020B0204020104020204"/>
            </a:endParaRPr>
          </a:p>
          <a:p>
            <a:pPr marL="0" indent="0">
              <a:buNone/>
            </a:pPr>
            <a:endParaRPr lang="en-GB" sz="1400" b="1" u="sng" kern="100" dirty="0">
              <a:latin typeface="Abadi Extra Light" panose="020B0204020104020204"/>
              <a:ea typeface="Aptos" panose="020B0004020202020204" pitchFamily="34" charset="0"/>
              <a:cs typeface="Times New Roman"/>
            </a:endParaRPr>
          </a:p>
          <a:p>
            <a:pPr marL="0" indent="0">
              <a:lnSpc>
                <a:spcPct val="100000"/>
              </a:lnSpc>
              <a:spcBef>
                <a:spcPts val="0"/>
              </a:spcBef>
              <a:buNone/>
              <a:defRPr/>
            </a:pPr>
            <a:endParaRPr lang="en-US" sz="1050" dirty="0">
              <a:latin typeface="Abadi Extra Light" panose="020B0204020104020204"/>
            </a:endParaRPr>
          </a:p>
          <a:p>
            <a:pPr>
              <a:lnSpc>
                <a:spcPct val="100000"/>
              </a:lnSpc>
              <a:spcBef>
                <a:spcPts val="0"/>
              </a:spcBef>
              <a:defRPr/>
            </a:pPr>
            <a:endParaRPr lang="en-US" sz="1050" dirty="0">
              <a:latin typeface="Abadi Extra Light" panose="020B0204020104020204"/>
            </a:endParaRPr>
          </a:p>
          <a:p>
            <a:pPr>
              <a:lnSpc>
                <a:spcPct val="100000"/>
              </a:lnSpc>
              <a:spcBef>
                <a:spcPts val="0"/>
              </a:spcBef>
              <a:defRPr/>
            </a:pPr>
            <a:endParaRPr lang="en-US" sz="1050" dirty="0"/>
          </a:p>
          <a:p>
            <a:pPr algn="just">
              <a:lnSpc>
                <a:spcPct val="100000"/>
              </a:lnSpc>
              <a:spcBef>
                <a:spcPts val="200"/>
              </a:spcBef>
              <a:spcAft>
                <a:spcPts val="200"/>
              </a:spcAft>
            </a:pPr>
            <a:endParaRPr lang="en-GB" sz="1050" b="1" dirty="0">
              <a:latin typeface="Abadi Extra Light" panose="020B0204020104020204"/>
              <a:cs typeface="Times New Roman"/>
            </a:endParaRPr>
          </a:p>
        </p:txBody>
      </p:sp>
      <p:sp>
        <p:nvSpPr>
          <p:cNvPr id="4" name="Slide Number Placeholder 3">
            <a:extLst>
              <a:ext uri="{FF2B5EF4-FFF2-40B4-BE49-F238E27FC236}">
                <a16:creationId xmlns:a16="http://schemas.microsoft.com/office/drawing/2014/main" id="{FE3A3310-FE10-D37B-A390-98F25C18BE04}"/>
              </a:ext>
            </a:extLst>
          </p:cNvPr>
          <p:cNvSpPr>
            <a:spLocks noGrp="1"/>
          </p:cNvSpPr>
          <p:nvPr>
            <p:ph type="sldNum" sz="quarter" idx="12"/>
          </p:nvPr>
        </p:nvSpPr>
        <p:spPr/>
        <p:txBody>
          <a:bodyPr/>
          <a:lstStyle/>
          <a:p>
            <a:fld id="{507B77E4-D16E-4E80-BECE-B10ACE50DA11}" type="slidenum">
              <a:rPr lang="en-GB" smtClean="0"/>
              <a:pPr/>
              <a:t>2</a:t>
            </a:fld>
            <a:endParaRPr lang="en-GB"/>
          </a:p>
        </p:txBody>
      </p:sp>
      <p:sp>
        <p:nvSpPr>
          <p:cNvPr id="5" name="Title 1">
            <a:extLst>
              <a:ext uri="{FF2B5EF4-FFF2-40B4-BE49-F238E27FC236}">
                <a16:creationId xmlns:a16="http://schemas.microsoft.com/office/drawing/2014/main" id="{D8B4D04A-9C59-D1E2-D5FB-9C6B5C96EA64}"/>
              </a:ext>
            </a:extLst>
          </p:cNvPr>
          <p:cNvSpPr>
            <a:spLocks noGrp="1"/>
          </p:cNvSpPr>
          <p:nvPr>
            <p:ph type="title"/>
          </p:nvPr>
        </p:nvSpPr>
        <p:spPr>
          <a:xfrm>
            <a:off x="838200" y="365125"/>
            <a:ext cx="9358223" cy="354541"/>
          </a:xfrm>
        </p:spPr>
        <p:txBody>
          <a:bodyPr>
            <a:normAutofit/>
          </a:bodyPr>
          <a:lstStyle/>
          <a:p>
            <a:r>
              <a:rPr lang="en-GB" sz="1800"/>
              <a:t>Executive Summary</a:t>
            </a:r>
          </a:p>
        </p:txBody>
      </p:sp>
    </p:spTree>
    <p:extLst>
      <p:ext uri="{BB962C8B-B14F-4D97-AF65-F5344CB8AC3E}">
        <p14:creationId xmlns:p14="http://schemas.microsoft.com/office/powerpoint/2010/main" val="23746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D264B-3502-4BC8-95A8-50B16560B1F0}"/>
              </a:ext>
            </a:extLst>
          </p:cNvPr>
          <p:cNvSpPr>
            <a:spLocks noGrp="1"/>
          </p:cNvSpPr>
          <p:nvPr>
            <p:ph type="title"/>
          </p:nvPr>
        </p:nvSpPr>
        <p:spPr/>
        <p:txBody>
          <a:bodyPr/>
          <a:lstStyle/>
          <a:p>
            <a:r>
              <a:rPr lang="en-GB" sz="2000" dirty="0"/>
              <a:t>Local Enhanced Service (LES) Confirmation of Practice Participation - Aug 2026  </a:t>
            </a:r>
          </a:p>
        </p:txBody>
      </p:sp>
      <p:sp>
        <p:nvSpPr>
          <p:cNvPr id="4" name="Slide Number Placeholder 3">
            <a:extLst>
              <a:ext uri="{FF2B5EF4-FFF2-40B4-BE49-F238E27FC236}">
                <a16:creationId xmlns:a16="http://schemas.microsoft.com/office/drawing/2014/main" id="{76A5223F-70CC-4964-8452-AEB3094D38A6}"/>
              </a:ext>
            </a:extLst>
          </p:cNvPr>
          <p:cNvSpPr>
            <a:spLocks noGrp="1"/>
          </p:cNvSpPr>
          <p:nvPr>
            <p:ph type="sldNum" sz="quarter" idx="12"/>
          </p:nvPr>
        </p:nvSpPr>
        <p:spPr/>
        <p:txBody>
          <a:bodyPr/>
          <a:lstStyle/>
          <a:p>
            <a:fld id="{507B77E4-D16E-4E80-BECE-B10ACE50DA11}" type="slidenum">
              <a:rPr lang="en-GB" smtClean="0"/>
              <a:pPr/>
              <a:t>3</a:t>
            </a:fld>
            <a:endParaRPr lang="en-GB" dirty="0"/>
          </a:p>
        </p:txBody>
      </p:sp>
      <p:sp>
        <p:nvSpPr>
          <p:cNvPr id="12" name="TextBox 11">
            <a:extLst>
              <a:ext uri="{FF2B5EF4-FFF2-40B4-BE49-F238E27FC236}">
                <a16:creationId xmlns:a16="http://schemas.microsoft.com/office/drawing/2014/main" id="{2459154F-B2CE-3DDB-7897-860A4E124A5A}"/>
              </a:ext>
            </a:extLst>
          </p:cNvPr>
          <p:cNvSpPr txBox="1"/>
          <p:nvPr/>
        </p:nvSpPr>
        <p:spPr>
          <a:xfrm>
            <a:off x="506688" y="4595616"/>
            <a:ext cx="11494093" cy="2246769"/>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Abadi Extra Light"/>
              </a:rPr>
              <a:t>All 194 practices have now returned their 2026/27 Local Enhanced Services contracts.</a:t>
            </a:r>
          </a:p>
          <a:p>
            <a:pPr marL="285750" indent="-285750">
              <a:buFont typeface="Arial" panose="020B0604020202020204" pitchFamily="34" charset="0"/>
              <a:buChar char="•"/>
            </a:pPr>
            <a:endParaRPr lang="en-US" sz="1400" dirty="0">
              <a:latin typeface="Abadi Extra Light"/>
            </a:endParaRPr>
          </a:p>
          <a:p>
            <a:pPr marL="285750" indent="-285750">
              <a:buFont typeface="Arial" panose="020B0604020202020204" pitchFamily="34" charset="0"/>
              <a:buChar char="•"/>
            </a:pPr>
            <a:r>
              <a:rPr lang="en-US" sz="1400" dirty="0">
                <a:latin typeface="Abadi Extra Light"/>
              </a:rPr>
              <a:t>Participation across the 16 established Local Enhanced Services remains high, with 12 services achieving sign-up rates of 97% or above, including seven with sign-up rates of 99%.</a:t>
            </a:r>
          </a:p>
          <a:p>
            <a:endParaRPr lang="en-US" sz="1400" dirty="0">
              <a:latin typeface="Abadi Extra Light"/>
            </a:endParaRPr>
          </a:p>
          <a:p>
            <a:pPr marL="285750" indent="-285750">
              <a:buFont typeface="Arial" panose="020B0604020202020204" pitchFamily="34" charset="0"/>
              <a:buChar char="•"/>
            </a:pPr>
            <a:r>
              <a:rPr lang="en-US" sz="1400" dirty="0">
                <a:latin typeface="Abadi Extra Light"/>
              </a:rPr>
              <a:t>66 practices (34%) have currently signed up to the Variation LES which was launched on the 1</a:t>
            </a:r>
            <a:r>
              <a:rPr lang="en-US" sz="1400" baseline="30000" dirty="0">
                <a:latin typeface="Abadi Extra Light"/>
              </a:rPr>
              <a:t>st</a:t>
            </a:r>
            <a:r>
              <a:rPr lang="en-US" sz="1400" dirty="0">
                <a:latin typeface="Abadi Extra Light"/>
              </a:rPr>
              <a:t> September 2026</a:t>
            </a:r>
            <a:r>
              <a:rPr lang="en-US" sz="1400" b="1" dirty="0">
                <a:latin typeface="Abadi Extra Light"/>
              </a:rPr>
              <a:t>. </a:t>
            </a:r>
            <a:r>
              <a:rPr lang="en-US" sz="1400" dirty="0">
                <a:latin typeface="Abadi Extra Light"/>
              </a:rPr>
              <a:t>The Big Primary Care Conversation </a:t>
            </a:r>
            <a:r>
              <a:rPr lang="en-US" sz="1400">
                <a:latin typeface="Abadi Extra Light"/>
              </a:rPr>
              <a:t>webinar provided </a:t>
            </a:r>
            <a:r>
              <a:rPr lang="en-US" sz="1400" dirty="0">
                <a:latin typeface="Abadi Extra Light"/>
              </a:rPr>
              <a:t>practices with further information and an opportunity to ask questions about the LES. Following this, 1 further practice has signed up to the LES. Since the July IPCPR and the webinar 1 further practice has signed up to the LES, place teams continue to work with practices to encourage sign up and answerer any further questions following the webinar. </a:t>
            </a:r>
          </a:p>
          <a:p>
            <a:pPr marL="285750" indent="-285750">
              <a:buFont typeface="Arial" panose="020B0604020202020204" pitchFamily="34" charset="0"/>
              <a:buChar char="•"/>
            </a:pPr>
            <a:endParaRPr lang="en-GB" sz="1400" dirty="0">
              <a:latin typeface="Abadi Extra Light"/>
            </a:endParaRPr>
          </a:p>
        </p:txBody>
      </p:sp>
      <p:pic>
        <p:nvPicPr>
          <p:cNvPr id="3" name="Picture 2">
            <a:extLst>
              <a:ext uri="{FF2B5EF4-FFF2-40B4-BE49-F238E27FC236}">
                <a16:creationId xmlns:a16="http://schemas.microsoft.com/office/drawing/2014/main" id="{680668FC-0DD4-A295-1745-A0027A33B3AA}"/>
              </a:ext>
            </a:extLst>
          </p:cNvPr>
          <p:cNvPicPr>
            <a:picLocks noChangeAspect="1"/>
          </p:cNvPicPr>
          <p:nvPr/>
        </p:nvPicPr>
        <p:blipFill>
          <a:blip r:embed="rId3"/>
          <a:stretch>
            <a:fillRect/>
          </a:stretch>
        </p:blipFill>
        <p:spPr>
          <a:xfrm>
            <a:off x="506687" y="1850983"/>
            <a:ext cx="11494093" cy="2285530"/>
          </a:xfrm>
          <a:prstGeom prst="rect">
            <a:avLst/>
          </a:prstGeom>
        </p:spPr>
      </p:pic>
    </p:spTree>
    <p:extLst>
      <p:ext uri="{BB962C8B-B14F-4D97-AF65-F5344CB8AC3E}">
        <p14:creationId xmlns:p14="http://schemas.microsoft.com/office/powerpoint/2010/main" val="529241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80DFA-A183-34C3-C77C-3286C0615F1F}"/>
              </a:ext>
            </a:extLst>
          </p:cNvPr>
          <p:cNvSpPr>
            <a:spLocks noGrp="1"/>
          </p:cNvSpPr>
          <p:nvPr>
            <p:ph type="title"/>
          </p:nvPr>
        </p:nvSpPr>
        <p:spPr>
          <a:xfrm>
            <a:off x="454969" y="-174203"/>
            <a:ext cx="11569883" cy="1325563"/>
          </a:xfrm>
        </p:spPr>
        <p:txBody>
          <a:bodyPr>
            <a:normAutofit/>
          </a:bodyPr>
          <a:lstStyle/>
          <a:p>
            <a:r>
              <a:rPr lang="en-GB" sz="2000" dirty="0"/>
              <a:t>Local Enhanced Service (LES) Delivery Pictorial: April - August 2026 </a:t>
            </a:r>
            <a:endParaRPr lang="en-GB" sz="2000" dirty="0">
              <a:solidFill>
                <a:schemeClr val="tx2">
                  <a:lumMod val="50000"/>
                  <a:lumOff val="50000"/>
                </a:schemeClr>
              </a:solidFill>
            </a:endParaRPr>
          </a:p>
        </p:txBody>
      </p:sp>
      <p:sp>
        <p:nvSpPr>
          <p:cNvPr id="3" name="Content Placeholder 2">
            <a:extLst>
              <a:ext uri="{FF2B5EF4-FFF2-40B4-BE49-F238E27FC236}">
                <a16:creationId xmlns:a16="http://schemas.microsoft.com/office/drawing/2014/main" id="{88F2C360-B216-71AC-FC26-5D331FC7F154}"/>
              </a:ext>
            </a:extLst>
          </p:cNvPr>
          <p:cNvSpPr>
            <a:spLocks noGrp="1"/>
          </p:cNvSpPr>
          <p:nvPr>
            <p:ph idx="1"/>
          </p:nvPr>
        </p:nvSpPr>
        <p:spPr>
          <a:xfrm>
            <a:off x="454969" y="856738"/>
            <a:ext cx="9682082" cy="406298"/>
          </a:xfrm>
          <a:solidFill>
            <a:schemeClr val="tx2">
              <a:lumMod val="10000"/>
              <a:lumOff val="90000"/>
            </a:schemeClr>
          </a:solidFill>
          <a:ln>
            <a:solidFill>
              <a:schemeClr val="tx2">
                <a:lumMod val="10000"/>
                <a:lumOff val="90000"/>
              </a:schemeClr>
            </a:solidFill>
          </a:ln>
        </p:spPr>
        <p:txBody>
          <a:bodyPr vert="horz" lIns="91440" tIns="45720" rIns="91440" bIns="45720" rtlCol="0" anchor="t">
            <a:normAutofit fontScale="40000" lnSpcReduction="20000"/>
          </a:bodyPr>
          <a:lstStyle/>
          <a:p>
            <a:pPr marL="0" indent="0">
              <a:buNone/>
            </a:pPr>
            <a:r>
              <a:rPr lang="en-US" dirty="0"/>
              <a:t>In 2026/27, the ICB continues to commission services from all LSC general practices. This is the second year of a three-year commissioning plan and, for many practices, represents a stepped change in service delivery expectations. The pictorial below provides a delivery update for each commissioned LES.</a:t>
            </a:r>
            <a:endParaRPr lang="en-GB" dirty="0"/>
          </a:p>
        </p:txBody>
      </p:sp>
      <p:sp>
        <p:nvSpPr>
          <p:cNvPr id="4" name="Rectangle 3">
            <a:extLst>
              <a:ext uri="{FF2B5EF4-FFF2-40B4-BE49-F238E27FC236}">
                <a16:creationId xmlns:a16="http://schemas.microsoft.com/office/drawing/2014/main" id="{517BCF28-5BE9-B98D-088C-D69EEFDD93AC}"/>
              </a:ext>
            </a:extLst>
          </p:cNvPr>
          <p:cNvSpPr/>
          <p:nvPr/>
        </p:nvSpPr>
        <p:spPr>
          <a:xfrm>
            <a:off x="454970" y="1346633"/>
            <a:ext cx="1356858" cy="418663"/>
          </a:xfrm>
          <a:prstGeom prst="rect">
            <a:avLst/>
          </a:prstGeom>
          <a:solidFill>
            <a:schemeClr val="tx2">
              <a:lumMod val="75000"/>
              <a:lumOff val="2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Post Bariatric Monitoring </a:t>
            </a:r>
          </a:p>
        </p:txBody>
      </p:sp>
      <p:sp>
        <p:nvSpPr>
          <p:cNvPr id="5" name="Rectangle 4">
            <a:extLst>
              <a:ext uri="{FF2B5EF4-FFF2-40B4-BE49-F238E27FC236}">
                <a16:creationId xmlns:a16="http://schemas.microsoft.com/office/drawing/2014/main" id="{6505B849-3B12-F313-1A9B-B4BE8EFF432A}"/>
              </a:ext>
            </a:extLst>
          </p:cNvPr>
          <p:cNvSpPr/>
          <p:nvPr/>
        </p:nvSpPr>
        <p:spPr>
          <a:xfrm>
            <a:off x="454970" y="1844535"/>
            <a:ext cx="1356857" cy="1700981"/>
          </a:xfrm>
          <a:prstGeom prst="rect">
            <a:avLst/>
          </a:prstGeom>
          <a:solidFill>
            <a:schemeClr val="tx2">
              <a:lumMod val="75000"/>
              <a:lumOff val="2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727</a:t>
            </a:r>
          </a:p>
          <a:p>
            <a:pPr algn="ctr"/>
            <a:r>
              <a:rPr lang="en-GB" sz="900" dirty="0"/>
              <a:t>patients received their annual monitoring avoiding secondary care follow up</a:t>
            </a:r>
          </a:p>
        </p:txBody>
      </p:sp>
      <p:sp>
        <p:nvSpPr>
          <p:cNvPr id="6" name="Rectangle 5">
            <a:extLst>
              <a:ext uri="{FF2B5EF4-FFF2-40B4-BE49-F238E27FC236}">
                <a16:creationId xmlns:a16="http://schemas.microsoft.com/office/drawing/2014/main" id="{0F3F6DDD-5DDE-511C-2BED-841726983F14}"/>
              </a:ext>
            </a:extLst>
          </p:cNvPr>
          <p:cNvSpPr/>
          <p:nvPr/>
        </p:nvSpPr>
        <p:spPr>
          <a:xfrm>
            <a:off x="1851150" y="1346633"/>
            <a:ext cx="1356858" cy="41866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Dementia</a:t>
            </a:r>
          </a:p>
        </p:txBody>
      </p:sp>
      <p:sp>
        <p:nvSpPr>
          <p:cNvPr id="7" name="Rectangle 6">
            <a:extLst>
              <a:ext uri="{FF2B5EF4-FFF2-40B4-BE49-F238E27FC236}">
                <a16:creationId xmlns:a16="http://schemas.microsoft.com/office/drawing/2014/main" id="{C8C9FA8F-2D29-EB0C-42D2-184F315ECEB9}"/>
              </a:ext>
            </a:extLst>
          </p:cNvPr>
          <p:cNvSpPr/>
          <p:nvPr/>
        </p:nvSpPr>
        <p:spPr>
          <a:xfrm>
            <a:off x="1851150" y="1844535"/>
            <a:ext cx="1356857" cy="1700981"/>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5,136</a:t>
            </a:r>
            <a:endParaRPr lang="en-GB" sz="2800" dirty="0"/>
          </a:p>
          <a:p>
            <a:pPr algn="ctr"/>
            <a:r>
              <a:rPr lang="en-GB" sz="900" dirty="0"/>
              <a:t>patients received a comprehensive assessment and medication review avoiding outpatient follow up </a:t>
            </a:r>
          </a:p>
          <a:p>
            <a:pPr algn="ctr"/>
            <a:endParaRPr lang="en-GB" sz="1000" dirty="0"/>
          </a:p>
        </p:txBody>
      </p:sp>
      <p:sp>
        <p:nvSpPr>
          <p:cNvPr id="8" name="Rectangle 7">
            <a:extLst>
              <a:ext uri="{FF2B5EF4-FFF2-40B4-BE49-F238E27FC236}">
                <a16:creationId xmlns:a16="http://schemas.microsoft.com/office/drawing/2014/main" id="{FF577F67-6695-A436-3A1B-7ED2938A55AA}"/>
              </a:ext>
            </a:extLst>
          </p:cNvPr>
          <p:cNvSpPr/>
          <p:nvPr/>
        </p:nvSpPr>
        <p:spPr>
          <a:xfrm>
            <a:off x="3247330" y="1346633"/>
            <a:ext cx="1356858" cy="418663"/>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Complex Injections</a:t>
            </a:r>
          </a:p>
        </p:txBody>
      </p:sp>
      <p:sp>
        <p:nvSpPr>
          <p:cNvPr id="9" name="Rectangle 8">
            <a:extLst>
              <a:ext uri="{FF2B5EF4-FFF2-40B4-BE49-F238E27FC236}">
                <a16:creationId xmlns:a16="http://schemas.microsoft.com/office/drawing/2014/main" id="{F67E20E3-452F-EF98-AB7E-41D793A19C82}"/>
              </a:ext>
            </a:extLst>
          </p:cNvPr>
          <p:cNvSpPr/>
          <p:nvPr/>
        </p:nvSpPr>
        <p:spPr>
          <a:xfrm>
            <a:off x="3247330" y="1844535"/>
            <a:ext cx="1356857" cy="1700981"/>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878</a:t>
            </a:r>
          </a:p>
          <a:p>
            <a:pPr algn="ctr"/>
            <a:r>
              <a:rPr lang="en-GB" sz="900" dirty="0"/>
              <a:t>patients received an injection for osteoporosis avoiding secondary care attendance </a:t>
            </a:r>
          </a:p>
          <a:p>
            <a:pPr algn="ctr"/>
            <a:endParaRPr lang="en-GB" sz="1000" dirty="0"/>
          </a:p>
        </p:txBody>
      </p:sp>
      <p:sp>
        <p:nvSpPr>
          <p:cNvPr id="10" name="Rectangle 9">
            <a:extLst>
              <a:ext uri="{FF2B5EF4-FFF2-40B4-BE49-F238E27FC236}">
                <a16:creationId xmlns:a16="http://schemas.microsoft.com/office/drawing/2014/main" id="{E989B169-6FC9-F558-87CC-B91A171EE679}"/>
              </a:ext>
            </a:extLst>
          </p:cNvPr>
          <p:cNvSpPr/>
          <p:nvPr/>
        </p:nvSpPr>
        <p:spPr>
          <a:xfrm>
            <a:off x="4643510" y="1346633"/>
            <a:ext cx="1356858" cy="418663"/>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Diabetes</a:t>
            </a:r>
          </a:p>
        </p:txBody>
      </p:sp>
      <p:sp>
        <p:nvSpPr>
          <p:cNvPr id="11" name="Rectangle 10">
            <a:extLst>
              <a:ext uri="{FF2B5EF4-FFF2-40B4-BE49-F238E27FC236}">
                <a16:creationId xmlns:a16="http://schemas.microsoft.com/office/drawing/2014/main" id="{0F0905FB-05CF-76FE-128A-576B4115393F}"/>
              </a:ext>
            </a:extLst>
          </p:cNvPr>
          <p:cNvSpPr/>
          <p:nvPr/>
        </p:nvSpPr>
        <p:spPr>
          <a:xfrm>
            <a:off x="4643510" y="1844535"/>
            <a:ext cx="1356857" cy="170098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5,822</a:t>
            </a:r>
          </a:p>
          <a:p>
            <a:pPr algn="ctr"/>
            <a:r>
              <a:rPr lang="en-US" sz="900" dirty="0"/>
              <a:t>patients received injectable therapy, thereby avoiding referral to secondary care for insulin initiation.</a:t>
            </a:r>
          </a:p>
          <a:p>
            <a:pPr algn="ctr"/>
            <a:endParaRPr lang="en-GB" sz="1000" dirty="0"/>
          </a:p>
        </p:txBody>
      </p:sp>
      <p:sp>
        <p:nvSpPr>
          <p:cNvPr id="12" name="Rectangle 11">
            <a:extLst>
              <a:ext uri="{FF2B5EF4-FFF2-40B4-BE49-F238E27FC236}">
                <a16:creationId xmlns:a16="http://schemas.microsoft.com/office/drawing/2014/main" id="{D3EF99F4-B473-48A3-ABB8-9267BA5816D6}"/>
              </a:ext>
            </a:extLst>
          </p:cNvPr>
          <p:cNvSpPr/>
          <p:nvPr/>
        </p:nvSpPr>
        <p:spPr>
          <a:xfrm>
            <a:off x="6039690" y="1346633"/>
            <a:ext cx="1356858" cy="418663"/>
          </a:xfrm>
          <a:prstGeom prst="rect">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Ring Pessary </a:t>
            </a:r>
          </a:p>
        </p:txBody>
      </p:sp>
      <p:sp>
        <p:nvSpPr>
          <p:cNvPr id="13" name="Rectangle 12">
            <a:extLst>
              <a:ext uri="{FF2B5EF4-FFF2-40B4-BE49-F238E27FC236}">
                <a16:creationId xmlns:a16="http://schemas.microsoft.com/office/drawing/2014/main" id="{3CDBA0CA-25AD-9D9F-8A3A-7A437ED1F384}"/>
              </a:ext>
            </a:extLst>
          </p:cNvPr>
          <p:cNvSpPr/>
          <p:nvPr/>
        </p:nvSpPr>
        <p:spPr>
          <a:xfrm>
            <a:off x="6039690" y="1844535"/>
            <a:ext cx="1356857" cy="1700981"/>
          </a:xfrm>
          <a:prstGeom prst="rect">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1,868</a:t>
            </a:r>
          </a:p>
          <a:p>
            <a:pPr algn="ctr"/>
            <a:r>
              <a:rPr lang="en-US" sz="900" dirty="0"/>
              <a:t>patients received ring pessaries, thereby avoiding referral to secondary care.</a:t>
            </a:r>
          </a:p>
          <a:p>
            <a:pPr algn="ctr"/>
            <a:endParaRPr lang="en-GB" sz="1000" dirty="0"/>
          </a:p>
        </p:txBody>
      </p:sp>
      <p:sp>
        <p:nvSpPr>
          <p:cNvPr id="14" name="Rectangle 13">
            <a:extLst>
              <a:ext uri="{FF2B5EF4-FFF2-40B4-BE49-F238E27FC236}">
                <a16:creationId xmlns:a16="http://schemas.microsoft.com/office/drawing/2014/main" id="{0A474BBE-14EA-7F95-3A8B-0551EAC85300}"/>
              </a:ext>
            </a:extLst>
          </p:cNvPr>
          <p:cNvSpPr/>
          <p:nvPr/>
        </p:nvSpPr>
        <p:spPr>
          <a:xfrm>
            <a:off x="7435870" y="1346633"/>
            <a:ext cx="1356858" cy="418663"/>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Vasectomy </a:t>
            </a:r>
          </a:p>
        </p:txBody>
      </p:sp>
      <p:sp>
        <p:nvSpPr>
          <p:cNvPr id="15" name="Rectangle 14">
            <a:extLst>
              <a:ext uri="{FF2B5EF4-FFF2-40B4-BE49-F238E27FC236}">
                <a16:creationId xmlns:a16="http://schemas.microsoft.com/office/drawing/2014/main" id="{755B1DFC-713A-C821-5D07-527A79366D03}"/>
              </a:ext>
            </a:extLst>
          </p:cNvPr>
          <p:cNvSpPr/>
          <p:nvPr/>
        </p:nvSpPr>
        <p:spPr>
          <a:xfrm>
            <a:off x="7435870" y="1844535"/>
            <a:ext cx="1356857" cy="1700981"/>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713</a:t>
            </a:r>
          </a:p>
          <a:p>
            <a:pPr algn="ctr"/>
            <a:r>
              <a:rPr lang="en-US" sz="900" dirty="0"/>
              <a:t>patients received vasectomies, thereby avoiding referral to secondary care. </a:t>
            </a:r>
          </a:p>
          <a:p>
            <a:pPr algn="ctr"/>
            <a:endParaRPr lang="en-US" sz="900" dirty="0"/>
          </a:p>
          <a:p>
            <a:pPr algn="ctr"/>
            <a:r>
              <a:rPr lang="en-US" sz="900" i="1" dirty="0"/>
              <a:t>Saved 405.7g of CO₂.</a:t>
            </a:r>
          </a:p>
          <a:p>
            <a:pPr algn="ctr"/>
            <a:endParaRPr lang="en-GB" sz="1000" dirty="0"/>
          </a:p>
        </p:txBody>
      </p:sp>
      <p:sp>
        <p:nvSpPr>
          <p:cNvPr id="16" name="Rectangle 15">
            <a:extLst>
              <a:ext uri="{FF2B5EF4-FFF2-40B4-BE49-F238E27FC236}">
                <a16:creationId xmlns:a16="http://schemas.microsoft.com/office/drawing/2014/main" id="{B1419C04-E7DB-DAEA-2089-4D500C2F62FC}"/>
              </a:ext>
            </a:extLst>
          </p:cNvPr>
          <p:cNvSpPr/>
          <p:nvPr/>
        </p:nvSpPr>
        <p:spPr>
          <a:xfrm>
            <a:off x="8819523" y="1346633"/>
            <a:ext cx="1356858" cy="418663"/>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Spiro/FeNO</a:t>
            </a:r>
          </a:p>
        </p:txBody>
      </p:sp>
      <p:sp>
        <p:nvSpPr>
          <p:cNvPr id="17" name="Rectangle 16">
            <a:extLst>
              <a:ext uri="{FF2B5EF4-FFF2-40B4-BE49-F238E27FC236}">
                <a16:creationId xmlns:a16="http://schemas.microsoft.com/office/drawing/2014/main" id="{714C8FD7-8C7C-3714-F016-653FBCA9560E}"/>
              </a:ext>
            </a:extLst>
          </p:cNvPr>
          <p:cNvSpPr/>
          <p:nvPr/>
        </p:nvSpPr>
        <p:spPr>
          <a:xfrm>
            <a:off x="8819523" y="1844535"/>
            <a:ext cx="1356857" cy="1700981"/>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p>
          <a:p>
            <a:pPr algn="ctr"/>
            <a:r>
              <a:rPr lang="en-US" sz="2400" dirty="0"/>
              <a:t>8,906</a:t>
            </a:r>
          </a:p>
          <a:p>
            <a:pPr algn="ctr"/>
            <a:r>
              <a:rPr lang="en-US" sz="900" dirty="0"/>
              <a:t>patients received tests as part of a holistic respiratory assessment, thereby avoiding referral to secondary care diagnostics.</a:t>
            </a:r>
            <a:endParaRPr lang="en-US" sz="900" i="1" dirty="0"/>
          </a:p>
          <a:p>
            <a:pPr algn="ctr"/>
            <a:endParaRPr lang="en-GB" sz="1000" dirty="0"/>
          </a:p>
        </p:txBody>
      </p:sp>
      <p:sp>
        <p:nvSpPr>
          <p:cNvPr id="18" name="Rectangle 17">
            <a:extLst>
              <a:ext uri="{FF2B5EF4-FFF2-40B4-BE49-F238E27FC236}">
                <a16:creationId xmlns:a16="http://schemas.microsoft.com/office/drawing/2014/main" id="{C3E1A3A5-25EE-7E56-2915-71961E4F42DD}"/>
              </a:ext>
            </a:extLst>
          </p:cNvPr>
          <p:cNvSpPr/>
          <p:nvPr/>
        </p:nvSpPr>
        <p:spPr>
          <a:xfrm>
            <a:off x="10203176" y="1346632"/>
            <a:ext cx="1356858" cy="41866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Wound Care</a:t>
            </a:r>
          </a:p>
        </p:txBody>
      </p:sp>
      <p:sp>
        <p:nvSpPr>
          <p:cNvPr id="19" name="Rectangle 18">
            <a:extLst>
              <a:ext uri="{FF2B5EF4-FFF2-40B4-BE49-F238E27FC236}">
                <a16:creationId xmlns:a16="http://schemas.microsoft.com/office/drawing/2014/main" id="{CBDC29EC-BB33-344D-ADA3-CC810959BCEB}"/>
              </a:ext>
            </a:extLst>
          </p:cNvPr>
          <p:cNvSpPr/>
          <p:nvPr/>
        </p:nvSpPr>
        <p:spPr>
          <a:xfrm>
            <a:off x="10203176" y="1844534"/>
            <a:ext cx="1356857" cy="1700981"/>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p>
          <a:p>
            <a:pPr algn="ctr"/>
            <a:r>
              <a:rPr lang="en-US" sz="2400" dirty="0"/>
              <a:t>25,153</a:t>
            </a:r>
          </a:p>
          <a:p>
            <a:pPr algn="ctr"/>
            <a:r>
              <a:rPr lang="en-US" sz="900" dirty="0"/>
              <a:t>patients received wound care treatment, thereby avoiding referral to community and same‑day urgent care services.</a:t>
            </a:r>
          </a:p>
          <a:p>
            <a:pPr algn="ctr"/>
            <a:endParaRPr lang="en-GB" sz="1000" dirty="0"/>
          </a:p>
        </p:txBody>
      </p:sp>
      <p:sp>
        <p:nvSpPr>
          <p:cNvPr id="20" name="Rectangle 19">
            <a:extLst>
              <a:ext uri="{FF2B5EF4-FFF2-40B4-BE49-F238E27FC236}">
                <a16:creationId xmlns:a16="http://schemas.microsoft.com/office/drawing/2014/main" id="{FAD17933-73E6-BEC7-10FF-1987B9706E91}"/>
              </a:ext>
            </a:extLst>
          </p:cNvPr>
          <p:cNvSpPr/>
          <p:nvPr/>
        </p:nvSpPr>
        <p:spPr>
          <a:xfrm>
            <a:off x="454969" y="3740788"/>
            <a:ext cx="1356858" cy="418663"/>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Phlebotomy </a:t>
            </a:r>
          </a:p>
        </p:txBody>
      </p:sp>
      <p:sp>
        <p:nvSpPr>
          <p:cNvPr id="21" name="Rectangle 20">
            <a:extLst>
              <a:ext uri="{FF2B5EF4-FFF2-40B4-BE49-F238E27FC236}">
                <a16:creationId xmlns:a16="http://schemas.microsoft.com/office/drawing/2014/main" id="{98B31EC5-AA4C-57F1-E83A-11D49EDD11CC}"/>
              </a:ext>
            </a:extLst>
          </p:cNvPr>
          <p:cNvSpPr/>
          <p:nvPr/>
        </p:nvSpPr>
        <p:spPr>
          <a:xfrm>
            <a:off x="454969" y="4238690"/>
            <a:ext cx="1356857" cy="1700981"/>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544,396</a:t>
            </a:r>
          </a:p>
          <a:p>
            <a:pPr algn="ctr"/>
            <a:r>
              <a:rPr lang="en-US" sz="900" dirty="0"/>
              <a:t>individual blood test appointments were undertaken in General Practice.</a:t>
            </a:r>
          </a:p>
        </p:txBody>
      </p:sp>
      <p:sp>
        <p:nvSpPr>
          <p:cNvPr id="22" name="Rectangle 21">
            <a:extLst>
              <a:ext uri="{FF2B5EF4-FFF2-40B4-BE49-F238E27FC236}">
                <a16:creationId xmlns:a16="http://schemas.microsoft.com/office/drawing/2014/main" id="{20A263B4-91A5-780B-81A7-8DE735B848DF}"/>
              </a:ext>
            </a:extLst>
          </p:cNvPr>
          <p:cNvSpPr/>
          <p:nvPr/>
        </p:nvSpPr>
        <p:spPr>
          <a:xfrm>
            <a:off x="1851149" y="3740788"/>
            <a:ext cx="1356858" cy="418663"/>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ECGs</a:t>
            </a:r>
          </a:p>
        </p:txBody>
      </p:sp>
      <p:sp>
        <p:nvSpPr>
          <p:cNvPr id="23" name="Rectangle 22">
            <a:extLst>
              <a:ext uri="{FF2B5EF4-FFF2-40B4-BE49-F238E27FC236}">
                <a16:creationId xmlns:a16="http://schemas.microsoft.com/office/drawing/2014/main" id="{D8A11DEF-5531-3663-AE98-DD2C72DBF7B2}"/>
              </a:ext>
            </a:extLst>
          </p:cNvPr>
          <p:cNvSpPr/>
          <p:nvPr/>
        </p:nvSpPr>
        <p:spPr>
          <a:xfrm>
            <a:off x="1851149" y="4238690"/>
            <a:ext cx="1356857" cy="170098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28,051</a:t>
            </a:r>
          </a:p>
          <a:p>
            <a:pPr algn="ctr"/>
            <a:r>
              <a:rPr lang="en-US" sz="900" dirty="0"/>
              <a:t>patients received an ECG, avoiding referral to secondary care CDCs.</a:t>
            </a:r>
          </a:p>
        </p:txBody>
      </p:sp>
      <p:sp>
        <p:nvSpPr>
          <p:cNvPr id="24" name="Rectangle 23">
            <a:extLst>
              <a:ext uri="{FF2B5EF4-FFF2-40B4-BE49-F238E27FC236}">
                <a16:creationId xmlns:a16="http://schemas.microsoft.com/office/drawing/2014/main" id="{D13DC4CE-97F1-DF56-1FCD-195C31E60A82}"/>
              </a:ext>
            </a:extLst>
          </p:cNvPr>
          <p:cNvSpPr/>
          <p:nvPr/>
        </p:nvSpPr>
        <p:spPr>
          <a:xfrm>
            <a:off x="3247329" y="3740788"/>
            <a:ext cx="1356858" cy="418663"/>
          </a:xfrm>
          <a:prstGeom prst="rect">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PSA Tests</a:t>
            </a:r>
          </a:p>
        </p:txBody>
      </p:sp>
      <p:sp>
        <p:nvSpPr>
          <p:cNvPr id="25" name="Rectangle 24">
            <a:extLst>
              <a:ext uri="{FF2B5EF4-FFF2-40B4-BE49-F238E27FC236}">
                <a16:creationId xmlns:a16="http://schemas.microsoft.com/office/drawing/2014/main" id="{9D81611C-AF7D-599F-985D-4BEBC3E38C60}"/>
              </a:ext>
            </a:extLst>
          </p:cNvPr>
          <p:cNvSpPr/>
          <p:nvPr/>
        </p:nvSpPr>
        <p:spPr>
          <a:xfrm>
            <a:off x="3247329" y="4238690"/>
            <a:ext cx="1356857" cy="1700981"/>
          </a:xfrm>
          <a:prstGeom prst="rect">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5,410</a:t>
            </a:r>
          </a:p>
          <a:p>
            <a:pPr algn="ctr"/>
            <a:r>
              <a:rPr lang="en-US" sz="900" dirty="0"/>
              <a:t>patients have been followed up for PSA monitoring, reducing the need for outpatient follow‑up</a:t>
            </a:r>
            <a:r>
              <a:rPr lang="en-US" sz="1000" dirty="0"/>
              <a:t>.</a:t>
            </a:r>
          </a:p>
        </p:txBody>
      </p:sp>
      <p:sp>
        <p:nvSpPr>
          <p:cNvPr id="26" name="Rectangle 25">
            <a:extLst>
              <a:ext uri="{FF2B5EF4-FFF2-40B4-BE49-F238E27FC236}">
                <a16:creationId xmlns:a16="http://schemas.microsoft.com/office/drawing/2014/main" id="{8913EB0B-648A-4858-C089-504A7034E464}"/>
              </a:ext>
            </a:extLst>
          </p:cNvPr>
          <p:cNvSpPr/>
          <p:nvPr/>
        </p:nvSpPr>
        <p:spPr>
          <a:xfrm>
            <a:off x="4643509" y="3740788"/>
            <a:ext cx="1356858" cy="41866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Simple Injections</a:t>
            </a:r>
          </a:p>
        </p:txBody>
      </p:sp>
      <p:sp>
        <p:nvSpPr>
          <p:cNvPr id="27" name="Rectangle 26">
            <a:extLst>
              <a:ext uri="{FF2B5EF4-FFF2-40B4-BE49-F238E27FC236}">
                <a16:creationId xmlns:a16="http://schemas.microsoft.com/office/drawing/2014/main" id="{21D73B73-F23E-2DC6-470E-371124B3B925}"/>
              </a:ext>
            </a:extLst>
          </p:cNvPr>
          <p:cNvSpPr/>
          <p:nvPr/>
        </p:nvSpPr>
        <p:spPr>
          <a:xfrm>
            <a:off x="4682832" y="4238689"/>
            <a:ext cx="1356857" cy="170098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62,253</a:t>
            </a:r>
          </a:p>
          <a:p>
            <a:pPr algn="ctr"/>
            <a:r>
              <a:rPr lang="en-US" sz="900" dirty="0"/>
              <a:t>increased injections for endometriosis and prostate cancer reduced the number of avoided outpatient appointments. Run B12 injection clinics have also been introduced.</a:t>
            </a:r>
          </a:p>
          <a:p>
            <a:pPr algn="ctr"/>
            <a:endParaRPr lang="en-GB" sz="1000" dirty="0"/>
          </a:p>
        </p:txBody>
      </p:sp>
      <p:sp>
        <p:nvSpPr>
          <p:cNvPr id="28" name="Rectangle 27">
            <a:extLst>
              <a:ext uri="{FF2B5EF4-FFF2-40B4-BE49-F238E27FC236}">
                <a16:creationId xmlns:a16="http://schemas.microsoft.com/office/drawing/2014/main" id="{952CD9AC-1531-6371-C705-4C1583DCDDBF}"/>
              </a:ext>
            </a:extLst>
          </p:cNvPr>
          <p:cNvSpPr/>
          <p:nvPr/>
        </p:nvSpPr>
        <p:spPr>
          <a:xfrm>
            <a:off x="6039689" y="3740788"/>
            <a:ext cx="1356858" cy="418663"/>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End of Life Care</a:t>
            </a:r>
          </a:p>
        </p:txBody>
      </p:sp>
      <p:sp>
        <p:nvSpPr>
          <p:cNvPr id="29" name="Rectangle 28">
            <a:extLst>
              <a:ext uri="{FF2B5EF4-FFF2-40B4-BE49-F238E27FC236}">
                <a16:creationId xmlns:a16="http://schemas.microsoft.com/office/drawing/2014/main" id="{20356C2D-EE9F-E595-3617-61C1BE3DE1E7}"/>
              </a:ext>
            </a:extLst>
          </p:cNvPr>
          <p:cNvSpPr/>
          <p:nvPr/>
        </p:nvSpPr>
        <p:spPr>
          <a:xfrm>
            <a:off x="6039689" y="4238690"/>
            <a:ext cx="1356857" cy="1700981"/>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t>TBC</a:t>
            </a:r>
            <a:endParaRPr lang="en-US" sz="2400" dirty="0"/>
          </a:p>
          <a:p>
            <a:pPr algn="ctr"/>
            <a:r>
              <a:rPr lang="en-US" sz="900" dirty="0"/>
              <a:t>patients with an advanced care plan.</a:t>
            </a:r>
          </a:p>
          <a:p>
            <a:pPr algn="ctr"/>
            <a:r>
              <a:rPr lang="en-US" sz="2400" dirty="0"/>
              <a:t>TBC</a:t>
            </a:r>
          </a:p>
          <a:p>
            <a:pPr algn="ctr"/>
            <a:r>
              <a:rPr lang="en-US" sz="900" dirty="0"/>
              <a:t>of the patients on the palliative care register.</a:t>
            </a:r>
          </a:p>
          <a:p>
            <a:pPr algn="ctr"/>
            <a:endParaRPr lang="en-GB" sz="1000" dirty="0"/>
          </a:p>
        </p:txBody>
      </p:sp>
      <p:sp>
        <p:nvSpPr>
          <p:cNvPr id="30" name="Rectangle 29">
            <a:extLst>
              <a:ext uri="{FF2B5EF4-FFF2-40B4-BE49-F238E27FC236}">
                <a16:creationId xmlns:a16="http://schemas.microsoft.com/office/drawing/2014/main" id="{3B04F3A3-8920-8276-2C99-DFD16C4023B3}"/>
              </a:ext>
            </a:extLst>
          </p:cNvPr>
          <p:cNvSpPr/>
          <p:nvPr/>
        </p:nvSpPr>
        <p:spPr>
          <a:xfrm>
            <a:off x="7435869" y="4238690"/>
            <a:ext cx="1356857" cy="1700981"/>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42,047</a:t>
            </a:r>
          </a:p>
          <a:p>
            <a:pPr algn="ctr"/>
            <a:r>
              <a:rPr lang="en-US" sz="1000" dirty="0"/>
              <a:t>patients received a Holistic Health Assessment (HHA).</a:t>
            </a:r>
            <a:endParaRPr lang="en-GB" sz="1000" dirty="0"/>
          </a:p>
        </p:txBody>
      </p:sp>
      <p:sp>
        <p:nvSpPr>
          <p:cNvPr id="31" name="Rectangle 30">
            <a:extLst>
              <a:ext uri="{FF2B5EF4-FFF2-40B4-BE49-F238E27FC236}">
                <a16:creationId xmlns:a16="http://schemas.microsoft.com/office/drawing/2014/main" id="{4A9274B7-0F69-2809-1F4C-C1511CFADDB5}"/>
              </a:ext>
            </a:extLst>
          </p:cNvPr>
          <p:cNvSpPr/>
          <p:nvPr/>
        </p:nvSpPr>
        <p:spPr>
          <a:xfrm>
            <a:off x="8832049" y="4238690"/>
            <a:ext cx="1356857" cy="1700981"/>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TBC</a:t>
            </a:r>
          </a:p>
          <a:p>
            <a:pPr algn="ctr"/>
            <a:r>
              <a:rPr lang="en-US" sz="900" dirty="0"/>
              <a:t> reduction in non‑elective admissions of patients receiving an HHA</a:t>
            </a:r>
          </a:p>
          <a:p>
            <a:pPr algn="ctr"/>
            <a:endParaRPr lang="en-US" sz="900" dirty="0"/>
          </a:p>
        </p:txBody>
      </p:sp>
      <p:sp>
        <p:nvSpPr>
          <p:cNvPr id="32" name="Rectangle 31">
            <a:extLst>
              <a:ext uri="{FF2B5EF4-FFF2-40B4-BE49-F238E27FC236}">
                <a16:creationId xmlns:a16="http://schemas.microsoft.com/office/drawing/2014/main" id="{F7C2BB85-7391-33FE-A1C1-97B4183845F5}"/>
              </a:ext>
            </a:extLst>
          </p:cNvPr>
          <p:cNvSpPr/>
          <p:nvPr/>
        </p:nvSpPr>
        <p:spPr>
          <a:xfrm>
            <a:off x="10228229" y="4238690"/>
            <a:ext cx="1356857" cy="1700981"/>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TBC</a:t>
            </a:r>
          </a:p>
          <a:p>
            <a:pPr algn="ctr"/>
            <a:r>
              <a:rPr lang="en-US" sz="900" dirty="0"/>
              <a:t>of patients receiving an HHA offered social prescribing support.</a:t>
            </a:r>
          </a:p>
          <a:p>
            <a:pPr algn="ctr"/>
            <a:endParaRPr lang="en-US" sz="900" dirty="0"/>
          </a:p>
          <a:p>
            <a:pPr algn="ctr"/>
            <a:endParaRPr lang="en-GB" sz="900" dirty="0"/>
          </a:p>
        </p:txBody>
      </p:sp>
      <p:sp>
        <p:nvSpPr>
          <p:cNvPr id="33" name="Rectangle 32">
            <a:extLst>
              <a:ext uri="{FF2B5EF4-FFF2-40B4-BE49-F238E27FC236}">
                <a16:creationId xmlns:a16="http://schemas.microsoft.com/office/drawing/2014/main" id="{56BBD774-7973-BA5E-95B3-8A18F8A80B40}"/>
              </a:ext>
            </a:extLst>
          </p:cNvPr>
          <p:cNvSpPr/>
          <p:nvPr/>
        </p:nvSpPr>
        <p:spPr>
          <a:xfrm>
            <a:off x="7435868" y="3740787"/>
            <a:ext cx="4149218" cy="418663"/>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Long Term Conditions </a:t>
            </a:r>
          </a:p>
        </p:txBody>
      </p:sp>
      <p:sp>
        <p:nvSpPr>
          <p:cNvPr id="34" name="TextBox 33">
            <a:extLst>
              <a:ext uri="{FF2B5EF4-FFF2-40B4-BE49-F238E27FC236}">
                <a16:creationId xmlns:a16="http://schemas.microsoft.com/office/drawing/2014/main" id="{0388192E-FF3F-4579-27E2-4F77C58FD9EE}"/>
              </a:ext>
            </a:extLst>
          </p:cNvPr>
          <p:cNvSpPr txBox="1"/>
          <p:nvPr/>
        </p:nvSpPr>
        <p:spPr>
          <a:xfrm>
            <a:off x="454969" y="6076183"/>
            <a:ext cx="11130117" cy="430887"/>
          </a:xfrm>
          <a:prstGeom prst="rect">
            <a:avLst/>
          </a:prstGeom>
          <a:solidFill>
            <a:schemeClr val="tx2">
              <a:lumMod val="10000"/>
              <a:lumOff val="90000"/>
            </a:schemeClr>
          </a:solidFill>
          <a:ln>
            <a:solidFill>
              <a:schemeClr val="tx2">
                <a:lumMod val="10000"/>
                <a:lumOff val="90000"/>
              </a:schemeClr>
            </a:solidFill>
          </a:ln>
        </p:spPr>
        <p:txBody>
          <a:bodyPr wrap="square">
            <a:spAutoFit/>
          </a:bodyPr>
          <a:lstStyle/>
          <a:p>
            <a:r>
              <a:rPr lang="en-US" sz="1100" dirty="0"/>
              <a:t>The impact of the LES continues to differ across each place depending on historic commissioning arrangements. The consistent commissioning of the LES represents both the retention of existing impact and the delivery of new impact. The second year of the commissioning plan includes an expanded focus on outcome‑based metrics.</a:t>
            </a:r>
            <a:endParaRPr lang="en-GB" sz="1100" dirty="0"/>
          </a:p>
        </p:txBody>
      </p:sp>
      <p:sp>
        <p:nvSpPr>
          <p:cNvPr id="38" name="Slide Number Placeholder 3">
            <a:extLst>
              <a:ext uri="{FF2B5EF4-FFF2-40B4-BE49-F238E27FC236}">
                <a16:creationId xmlns:a16="http://schemas.microsoft.com/office/drawing/2014/main" id="{10824488-9AFB-575E-C52C-7E7541C3E834}"/>
              </a:ext>
            </a:extLst>
          </p:cNvPr>
          <p:cNvSpPr>
            <a:spLocks noGrp="1"/>
          </p:cNvSpPr>
          <p:nvPr>
            <p:ph type="sldNum" sz="quarter" idx="12"/>
          </p:nvPr>
        </p:nvSpPr>
        <p:spPr>
          <a:xfrm>
            <a:off x="11515725" y="6356349"/>
            <a:ext cx="485056" cy="365125"/>
          </a:xfrm>
        </p:spPr>
        <p:txBody>
          <a:bodyPr/>
          <a:lstStyle/>
          <a:p>
            <a:fld id="{507B77E4-D16E-4E80-BECE-B10ACE50DA11}" type="slidenum">
              <a:rPr lang="en-GB" smtClean="0"/>
              <a:pPr/>
              <a:t>4</a:t>
            </a:fld>
            <a:endParaRPr lang="en-GB" dirty="0"/>
          </a:p>
        </p:txBody>
      </p:sp>
    </p:spTree>
    <p:extLst>
      <p:ext uri="{BB962C8B-B14F-4D97-AF65-F5344CB8AC3E}">
        <p14:creationId xmlns:p14="http://schemas.microsoft.com/office/powerpoint/2010/main" val="1763063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CE316-552E-F710-15CA-7CD8C826F5C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25980ED-D817-2F2D-CDB8-5A76A6CAB9D3}"/>
              </a:ext>
            </a:extLst>
          </p:cNvPr>
          <p:cNvSpPr>
            <a:spLocks noGrp="1"/>
          </p:cNvSpPr>
          <p:nvPr>
            <p:ph type="sldNum" sz="quarter" idx="12"/>
          </p:nvPr>
        </p:nvSpPr>
        <p:spPr/>
        <p:txBody>
          <a:bodyPr/>
          <a:lstStyle/>
          <a:p>
            <a:fld id="{507B77E4-D16E-4E80-BECE-B10ACE50DA11}" type="slidenum">
              <a:rPr lang="en-GB" smtClean="0">
                <a:latin typeface="Calibri" panose="020F0502020204030204" pitchFamily="34" charset="0"/>
                <a:ea typeface="Calibri" panose="020F0502020204030204" pitchFamily="34" charset="0"/>
                <a:cs typeface="Calibri" panose="020F0502020204030204" pitchFamily="34" charset="0"/>
              </a:rPr>
              <a:pPr/>
              <a:t>5</a:t>
            </a:fld>
            <a:endParaRPr lang="en-GB">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Content Placeholder 2">
            <a:extLst>
              <a:ext uri="{FF2B5EF4-FFF2-40B4-BE49-F238E27FC236}">
                <a16:creationId xmlns:a16="http://schemas.microsoft.com/office/drawing/2014/main" id="{96069452-CB9F-5444-D60A-60C3BBE26560}"/>
              </a:ext>
            </a:extLst>
          </p:cNvPr>
          <p:cNvGraphicFramePr>
            <a:graphicFrameLocks noGrp="1"/>
          </p:cNvGraphicFramePr>
          <p:nvPr>
            <p:ph idx="1"/>
            <p:extLst>
              <p:ext uri="{D42A27DB-BD31-4B8C-83A1-F6EECF244321}">
                <p14:modId xmlns:p14="http://schemas.microsoft.com/office/powerpoint/2010/main" val="4067968901"/>
              </p:ext>
            </p:extLst>
          </p:nvPr>
        </p:nvGraphicFramePr>
        <p:xfrm>
          <a:off x="6076060" y="1383632"/>
          <a:ext cx="5989464" cy="4739795"/>
        </p:xfrm>
        <a:graphic>
          <a:graphicData uri="http://schemas.openxmlformats.org/drawingml/2006/table">
            <a:tbl>
              <a:tblPr firstRow="1" bandRow="1">
                <a:tableStyleId>{5940675A-B579-460E-94D1-54222C63F5DA}</a:tableStyleId>
              </a:tblPr>
              <a:tblGrid>
                <a:gridCol w="5989464">
                  <a:extLst>
                    <a:ext uri="{9D8B030D-6E8A-4147-A177-3AD203B41FA5}">
                      <a16:colId xmlns:a16="http://schemas.microsoft.com/office/drawing/2014/main" val="1772709669"/>
                    </a:ext>
                  </a:extLst>
                </a:gridCol>
              </a:tblGrid>
              <a:tr h="1969168">
                <a:tc>
                  <a:txBody>
                    <a:bodyPr/>
                    <a:lstStyle/>
                    <a:p>
                      <a:pPr algn="l"/>
                      <a:r>
                        <a:rPr lang="en-GB" sz="1050" b="1" i="0" dirty="0">
                          <a:solidFill>
                            <a:schemeClr val="tx1"/>
                          </a:solidFill>
                          <a:latin typeface="Abadi Extra Light" panose="020B0204020104020204"/>
                          <a:cs typeface="Arial"/>
                        </a:rPr>
                        <a:t>What does this tell us?  </a:t>
                      </a:r>
                    </a:p>
                    <a:p>
                      <a:pPr algn="l"/>
                      <a:endParaRPr lang="en-US" sz="1050" b="0" dirty="0">
                        <a:latin typeface="Abadi Extra Light" panose="020B0204020104020204"/>
                      </a:endParaRPr>
                    </a:p>
                    <a:p>
                      <a:pPr marL="171450" indent="-171450" algn="l">
                        <a:buFont typeface="Arial" panose="020B0604020202020204" pitchFamily="34" charset="0"/>
                        <a:buChar char="•"/>
                      </a:pPr>
                      <a:r>
                        <a:rPr lang="en-US" sz="1050" kern="1200" dirty="0">
                          <a:solidFill>
                            <a:schemeClr val="tx1"/>
                          </a:solidFill>
                          <a:latin typeface="Abadi Extra Light" panose="020B0204020104020204"/>
                          <a:ea typeface="+mn-ea"/>
                          <a:cs typeface="+mn-cs"/>
                        </a:rPr>
                        <a:t>The Long-Term Conditions (LTC) LES is now in its second year of delivery, with this report providing the year to date Month 5 activity position.</a:t>
                      </a:r>
                    </a:p>
                    <a:p>
                      <a:pPr marL="171450" indent="-171450" algn="l">
                        <a:buFont typeface="Arial" panose="020B0604020202020204" pitchFamily="34" charset="0"/>
                        <a:buChar char="•"/>
                      </a:pPr>
                      <a:r>
                        <a:rPr lang="en-US" sz="1050" kern="1200" dirty="0">
                          <a:solidFill>
                            <a:schemeClr val="tx1"/>
                          </a:solidFill>
                          <a:latin typeface="Abadi Extra Light" panose="020B0204020104020204"/>
                          <a:ea typeface="+mn-ea"/>
                          <a:cs typeface="+mn-cs"/>
                        </a:rPr>
                        <a:t>Overall, across L&amp;SC 134 practices (69%) have now achieved more than 25% of their annual target, with 62 practices (32%) achieving more than 50%. This performance is as expected at this point in the calendar year and show continued growth from the last reporting period.</a:t>
                      </a:r>
                    </a:p>
                    <a:p>
                      <a:pPr marL="171450" indent="-171450" algn="l">
                        <a:buFont typeface="Arial" panose="020B0604020202020204" pitchFamily="34" charset="0"/>
                        <a:buChar char="•"/>
                      </a:pPr>
                      <a:r>
                        <a:rPr lang="en-US" sz="1050" kern="1200" dirty="0">
                          <a:solidFill>
                            <a:schemeClr val="tx1"/>
                          </a:solidFill>
                          <a:latin typeface="Abadi Extra Light" panose="020B0204020104020204"/>
                          <a:ea typeface="+mn-ea"/>
                          <a:cs typeface="+mn-cs"/>
                        </a:rPr>
                        <a:t>Delivery continues to vary across Sub-ICB Groups and individual practices, and activity will continue to be monitored as the year progresses.</a:t>
                      </a:r>
                    </a:p>
                    <a:p>
                      <a:pPr marL="0" indent="0" algn="l">
                        <a:buFont typeface="Arial" panose="020B0604020202020204" pitchFamily="34" charset="0"/>
                        <a:buNone/>
                      </a:pPr>
                      <a:endParaRPr lang="en-US" sz="1050" b="0" i="0" kern="1200" noProof="0" dirty="0">
                        <a:solidFill>
                          <a:schemeClr val="tx1"/>
                        </a:solidFill>
                        <a:latin typeface="Abadi Extra Light" panose="020B0204020104020204"/>
                        <a:ea typeface="+mn-ea"/>
                        <a:cs typeface="Arial"/>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2593262"/>
                  </a:ext>
                </a:extLst>
              </a:tr>
              <a:tr h="8831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dirty="0">
                          <a:latin typeface="Abadi Extra Light" panose="020B0204020104020204"/>
                        </a:rPr>
                        <a:t>Month 5 Position / 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i="0" kern="1200" noProof="0" dirty="0">
                        <a:solidFill>
                          <a:schemeClr val="tx1"/>
                        </a:solidFill>
                        <a:latin typeface="Abadi Extra Light" panose="020B0204020104020204"/>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latin typeface="Abadi Extra Light" panose="020B0204020104020204"/>
                        </a:rPr>
                        <a:t>Monthly activity will continue to be monitored against annual delivery expectations and identify trends in delivery and variation across practices and Sub-ICB Groups.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latin typeface="Abadi Extra Light" panose="020B0204020104020204"/>
                        </a:rPr>
                        <a:t>Ongoing engagement with practices will support consistent delivery and recording of Holistic Health Assessments.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latin typeface="Abadi Extra Light" panose="020B0204020104020204"/>
                        </a:rPr>
                        <a:t>Practices with lower levels of recorded activity will be monitored as the year progresses to identify where further support or engagement may be required.</a:t>
                      </a:r>
                      <a:endParaRPr lang="en-GB" sz="1050" b="0" u="none" dirty="0">
                        <a:latin typeface="Abadi Extra Light" panose="020B0204020104020204"/>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50" b="0" kern="1200" dirty="0">
                        <a:solidFill>
                          <a:schemeClr val="tx1"/>
                        </a:solidFill>
                        <a:latin typeface="Abadi Extra Light" panose="020B0204020104020204"/>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30593950"/>
                  </a:ext>
                </a:extLst>
              </a:tr>
              <a:tr h="1239007">
                <a:tc>
                  <a:txBody>
                    <a:bodyPr/>
                    <a:lstStyle/>
                    <a:p>
                      <a:pPr marL="0" lvl="0" indent="0" algn="l" defTabSz="914400" rtl="0" eaLnBrk="1" latinLnBrk="0" hangingPunct="1">
                        <a:lnSpc>
                          <a:spcPct val="100000"/>
                        </a:lnSpc>
                        <a:spcBef>
                          <a:spcPts val="0"/>
                        </a:spcBef>
                        <a:spcAft>
                          <a:spcPts val="0"/>
                        </a:spcAft>
                        <a:buNone/>
                      </a:pPr>
                      <a:r>
                        <a:rPr lang="en-GB" sz="1050" b="1" i="0" kern="1200" dirty="0">
                          <a:solidFill>
                            <a:schemeClr val="tx1"/>
                          </a:solidFill>
                          <a:latin typeface="Abadi Extra Light" panose="020B0204020104020204"/>
                          <a:ea typeface="+mn-ea"/>
                          <a:cs typeface="Arial"/>
                        </a:rPr>
                        <a:t>Risks:</a:t>
                      </a:r>
                    </a:p>
                    <a:p>
                      <a:pPr marL="0" lvl="0" indent="0" algn="l" defTabSz="914400" rtl="0" eaLnBrk="1" latinLnBrk="0" hangingPunct="1">
                        <a:lnSpc>
                          <a:spcPct val="100000"/>
                        </a:lnSpc>
                        <a:spcBef>
                          <a:spcPts val="0"/>
                        </a:spcBef>
                        <a:spcAft>
                          <a:spcPts val="0"/>
                        </a:spcAft>
                        <a:buNone/>
                      </a:pPr>
                      <a:endParaRPr lang="en-US" sz="1050" b="1" i="0" kern="1200" dirty="0">
                        <a:solidFill>
                          <a:schemeClr val="tx1"/>
                        </a:solidFill>
                        <a:latin typeface="Abadi Extra Light" panose="020B0204020104020204"/>
                        <a:ea typeface="+mn-ea"/>
                        <a:cs typeface="Arial"/>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5108354"/>
                  </a:ext>
                </a:extLst>
              </a:tr>
            </a:tbl>
          </a:graphicData>
        </a:graphic>
      </p:graphicFrame>
      <p:graphicFrame>
        <p:nvGraphicFramePr>
          <p:cNvPr id="11" name="Content Placeholder 2">
            <a:extLst>
              <a:ext uri="{FF2B5EF4-FFF2-40B4-BE49-F238E27FC236}">
                <a16:creationId xmlns:a16="http://schemas.microsoft.com/office/drawing/2014/main" id="{2993BFB6-4399-02F9-0F67-6745F9CDCBFD}"/>
              </a:ext>
            </a:extLst>
          </p:cNvPr>
          <p:cNvGraphicFramePr>
            <a:graphicFrameLocks/>
          </p:cNvGraphicFramePr>
          <p:nvPr/>
        </p:nvGraphicFramePr>
        <p:xfrm>
          <a:off x="501671" y="1284740"/>
          <a:ext cx="5594329" cy="731520"/>
        </p:xfrm>
        <a:graphic>
          <a:graphicData uri="http://schemas.openxmlformats.org/drawingml/2006/table">
            <a:tbl>
              <a:tblPr firstRow="1" bandRow="1">
                <a:tableStyleId>{5940675A-B579-460E-94D1-54222C63F5DA}</a:tableStyleId>
              </a:tblPr>
              <a:tblGrid>
                <a:gridCol w="5594329">
                  <a:extLst>
                    <a:ext uri="{9D8B030D-6E8A-4147-A177-3AD203B41FA5}">
                      <a16:colId xmlns:a16="http://schemas.microsoft.com/office/drawing/2014/main" val="1772709669"/>
                    </a:ext>
                  </a:extLst>
                </a:gridCol>
              </a:tblGrid>
              <a:tr h="654603">
                <a:tc>
                  <a:txBody>
                    <a:bodyPr/>
                    <a:lstStyle/>
                    <a:p>
                      <a:r>
                        <a:rPr lang="en-US" sz="1050" b="1" i="0" dirty="0">
                          <a:solidFill>
                            <a:schemeClr val="bg1">
                              <a:lumMod val="50000"/>
                            </a:schemeClr>
                          </a:solidFill>
                          <a:latin typeface="Abadi Extra Light"/>
                          <a:ea typeface="Calibri"/>
                          <a:cs typeface="Calibri"/>
                        </a:rPr>
                        <a:t>This metric measures</a:t>
                      </a:r>
                    </a:p>
                    <a:p>
                      <a:r>
                        <a:rPr lang="en-US" sz="1050" b="0" i="0" dirty="0">
                          <a:solidFill>
                            <a:schemeClr val="bg1">
                              <a:lumMod val="50000"/>
                            </a:schemeClr>
                          </a:solidFill>
                          <a:latin typeface="Abadi Extra Light"/>
                          <a:ea typeface="Calibri"/>
                          <a:cs typeface="Calibri"/>
                        </a:rPr>
                        <a:t>The number of GP practices within each Sub ICB Group that have achieved different percentages of their annual Holistic Health Assessment (HHA) delivery target for Domain 2 of the Long-Term Conditions (LTC) Local Enhanced Service (LES).</a:t>
                      </a:r>
                      <a:endParaRPr lang="en-GB" sz="1050" b="0" i="0" kern="1200" dirty="0">
                        <a:solidFill>
                          <a:schemeClr val="bg1">
                            <a:lumMod val="50000"/>
                          </a:schemeClr>
                        </a:solidFill>
                        <a:latin typeface="Abadi Extra Light"/>
                        <a:ea typeface="Calibri"/>
                        <a:cs typeface="Calibri"/>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72061624"/>
                  </a:ext>
                </a:extLst>
              </a:tr>
            </a:tbl>
          </a:graphicData>
        </a:graphic>
      </p:graphicFrame>
      <p:sp>
        <p:nvSpPr>
          <p:cNvPr id="8" name="TextBox 7">
            <a:extLst>
              <a:ext uri="{FF2B5EF4-FFF2-40B4-BE49-F238E27FC236}">
                <a16:creationId xmlns:a16="http://schemas.microsoft.com/office/drawing/2014/main" id="{EECC288E-3627-C500-C5CB-7719D8EEE091}"/>
              </a:ext>
            </a:extLst>
          </p:cNvPr>
          <p:cNvSpPr txBox="1"/>
          <p:nvPr/>
        </p:nvSpPr>
        <p:spPr>
          <a:xfrm>
            <a:off x="-24916" y="0"/>
            <a:ext cx="400110" cy="6721473"/>
          </a:xfrm>
          <a:prstGeom prst="rect">
            <a:avLst/>
          </a:prstGeom>
          <a:noFill/>
        </p:spPr>
        <p:txBody>
          <a:bodyPr vert="vert270" wrap="square" rtlCol="0">
            <a:spAutoFit/>
          </a:bodyPr>
          <a:lstStyle/>
          <a:p>
            <a:r>
              <a:rPr lang="en-GB" sz="1400" b="1">
                <a:latin typeface="Abadi Extra Light" panose="020B0204020104020204" pitchFamily="34" charset="0"/>
              </a:rPr>
              <a:t>General Practice:    </a:t>
            </a:r>
            <a:r>
              <a:rPr lang="en-GB" sz="1400">
                <a:latin typeface="Abadi Extra Light" panose="020B0204020104020204" pitchFamily="34" charset="0"/>
              </a:rPr>
              <a:t>Local Enhanced Services</a:t>
            </a:r>
          </a:p>
        </p:txBody>
      </p:sp>
      <p:graphicFrame>
        <p:nvGraphicFramePr>
          <p:cNvPr id="10" name="Table 9">
            <a:extLst>
              <a:ext uri="{FF2B5EF4-FFF2-40B4-BE49-F238E27FC236}">
                <a16:creationId xmlns:a16="http://schemas.microsoft.com/office/drawing/2014/main" id="{19D5703A-80E0-E180-D2BD-0E292AC85ADC}"/>
              </a:ext>
            </a:extLst>
          </p:cNvPr>
          <p:cNvGraphicFramePr>
            <a:graphicFrameLocks noGrp="1"/>
          </p:cNvGraphicFramePr>
          <p:nvPr>
            <p:extLst>
              <p:ext uri="{D42A27DB-BD31-4B8C-83A1-F6EECF244321}">
                <p14:modId xmlns:p14="http://schemas.microsoft.com/office/powerpoint/2010/main" val="286274874"/>
              </p:ext>
            </p:extLst>
          </p:nvPr>
        </p:nvGraphicFramePr>
        <p:xfrm>
          <a:off x="498982" y="126254"/>
          <a:ext cx="9614516" cy="1051560"/>
        </p:xfrm>
        <a:graphic>
          <a:graphicData uri="http://schemas.openxmlformats.org/drawingml/2006/table">
            <a:tbl>
              <a:tblPr firstRow="1" bandRow="1">
                <a:tableStyleId>{5940675A-B579-460E-94D1-54222C63F5DA}</a:tableStyleId>
              </a:tblPr>
              <a:tblGrid>
                <a:gridCol w="809513">
                  <a:extLst>
                    <a:ext uri="{9D8B030D-6E8A-4147-A177-3AD203B41FA5}">
                      <a16:colId xmlns:a16="http://schemas.microsoft.com/office/drawing/2014/main" val="844903451"/>
                    </a:ext>
                  </a:extLst>
                </a:gridCol>
                <a:gridCol w="1017671">
                  <a:extLst>
                    <a:ext uri="{9D8B030D-6E8A-4147-A177-3AD203B41FA5}">
                      <a16:colId xmlns:a16="http://schemas.microsoft.com/office/drawing/2014/main" val="150642026"/>
                    </a:ext>
                  </a:extLst>
                </a:gridCol>
                <a:gridCol w="1590675">
                  <a:extLst>
                    <a:ext uri="{9D8B030D-6E8A-4147-A177-3AD203B41FA5}">
                      <a16:colId xmlns:a16="http://schemas.microsoft.com/office/drawing/2014/main" val="2633645383"/>
                    </a:ext>
                  </a:extLst>
                </a:gridCol>
                <a:gridCol w="523875">
                  <a:extLst>
                    <a:ext uri="{9D8B030D-6E8A-4147-A177-3AD203B41FA5}">
                      <a16:colId xmlns:a16="http://schemas.microsoft.com/office/drawing/2014/main" val="2170868012"/>
                    </a:ext>
                  </a:extLst>
                </a:gridCol>
                <a:gridCol w="1600200">
                  <a:extLst>
                    <a:ext uri="{9D8B030D-6E8A-4147-A177-3AD203B41FA5}">
                      <a16:colId xmlns:a16="http://schemas.microsoft.com/office/drawing/2014/main" val="1688799777"/>
                    </a:ext>
                  </a:extLst>
                </a:gridCol>
                <a:gridCol w="1057275">
                  <a:extLst>
                    <a:ext uri="{9D8B030D-6E8A-4147-A177-3AD203B41FA5}">
                      <a16:colId xmlns:a16="http://schemas.microsoft.com/office/drawing/2014/main" val="1375552321"/>
                    </a:ext>
                  </a:extLst>
                </a:gridCol>
                <a:gridCol w="3015307">
                  <a:extLst>
                    <a:ext uri="{9D8B030D-6E8A-4147-A177-3AD203B41FA5}">
                      <a16:colId xmlns:a16="http://schemas.microsoft.com/office/drawing/2014/main" val="937743691"/>
                    </a:ext>
                  </a:extLst>
                </a:gridCol>
              </a:tblGrid>
              <a:tr h="0">
                <a:tc rowSpan="3">
                  <a:txBody>
                    <a:bodyPr/>
                    <a:lstStyle/>
                    <a:p>
                      <a:pPr algn="ctr"/>
                      <a:r>
                        <a:rPr lang="en-GB" sz="1000" b="1">
                          <a:solidFill>
                            <a:schemeClr val="bg1"/>
                          </a:solidFill>
                        </a:rPr>
                        <a:t>Activity Metric</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6">
                  <a:txBody>
                    <a:bodyPr/>
                    <a:lstStyle/>
                    <a:p>
                      <a:pPr marL="0" marR="0" lvl="0" indent="0" algn="l" rtl="0" eaLnBrk="1" fontAlgn="auto" latinLnBrk="0" hangingPunct="1">
                        <a:lnSpc>
                          <a:spcPct val="100000"/>
                        </a:lnSpc>
                        <a:spcBef>
                          <a:spcPts val="0"/>
                        </a:spcBef>
                        <a:spcAft>
                          <a:spcPts val="0"/>
                        </a:spcAft>
                        <a:buClrTx/>
                        <a:buSzTx/>
                        <a:buFontTx/>
                        <a:buNone/>
                      </a:pPr>
                      <a:r>
                        <a:rPr kumimoji="0" lang="en-US" sz="1600" b="0" i="0" u="none" strike="noStrike" kern="1200" cap="none" spc="0" normalizeH="0" baseline="0" noProof="0" dirty="0">
                          <a:ln>
                            <a:noFill/>
                          </a:ln>
                          <a:solidFill>
                            <a:schemeClr val="tx1"/>
                          </a:solidFill>
                          <a:effectLst/>
                          <a:uLnTx/>
                          <a:uFillTx/>
                          <a:latin typeface="+mn-lt"/>
                          <a:ea typeface="+mn-ea"/>
                          <a:cs typeface="+mn-cs"/>
                        </a:rPr>
                        <a:t>General Practice Local Enhanced Services: Long-Terms Condition </a:t>
                      </a:r>
                      <a:r>
                        <a:rPr lang="en-US" sz="1600" b="0" i="0" u="none" strike="noStrike" kern="1200" cap="none" spc="0" normalizeH="0" baseline="0" noProof="0" dirty="0">
                          <a:ln>
                            <a:noFill/>
                          </a:ln>
                          <a:solidFill>
                            <a:schemeClr val="tx1"/>
                          </a:solidFill>
                          <a:effectLst/>
                          <a:uLnTx/>
                          <a:uFillTx/>
                          <a:latin typeface="+mn-lt"/>
                          <a:ea typeface="+mn-ea"/>
                          <a:cs typeface="+mn-cs"/>
                        </a:rPr>
                        <a:t>Holistic Health Assessment (HHA) – April - Aug 2026 </a:t>
                      </a:r>
                      <a:endParaRPr lang="en-GB" sz="900" b="0" dirty="0">
                        <a:solidFill>
                          <a:schemeClr val="tx1"/>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90335843"/>
                  </a:ext>
                </a:extLst>
              </a:tr>
              <a:tr h="0">
                <a:tc vMerge="1">
                  <a:txBody>
                    <a:bodyPr/>
                    <a:lstStyle/>
                    <a:p>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Primary Care Contracts Sub Committee </a:t>
                      </a:r>
                      <a:r>
                        <a:rPr lang="en-GB" sz="1000" b="1">
                          <a:solidFill>
                            <a:schemeClr val="tx1"/>
                          </a:solidFill>
                        </a:rPr>
                        <a:t>/   Primary Care Medical Services Group</a:t>
                      </a:r>
                    </a:p>
                  </a:txBody>
                  <a:tcP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hMerge="1">
                  <a:txBody>
                    <a:bodyPr/>
                    <a:lstStyle/>
                    <a:p>
                      <a:endParaRP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a:p>
                  </a:txBody>
                  <a:tcPr/>
                </a:tc>
                <a:extLst>
                  <a:ext uri="{0D108BD9-81ED-4DB2-BD59-A6C34878D82A}">
                    <a16:rowId xmlns:a16="http://schemas.microsoft.com/office/drawing/2014/main" val="513784470"/>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Group Chair:</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a:solidFill>
                            <a:schemeClr val="tx1"/>
                          </a:solidFill>
                        </a:rPr>
                        <a:t>Peter Tinson</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SRO: </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a:solidFill>
                            <a:schemeClr val="tx1"/>
                          </a:solidFill>
                        </a:rPr>
                        <a:t>Donna Roberts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b="1">
                          <a:solidFill>
                            <a:schemeClr val="tx1"/>
                          </a:solidFill>
                        </a:rPr>
                        <a:t>Clinical Lead:</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dirty="0">
                          <a:solidFill>
                            <a:schemeClr val="tx1"/>
                          </a:solidFill>
                        </a:rPr>
                        <a:t>John Miles</a:t>
                      </a:r>
                      <a:endParaRPr lang="en-GB" sz="900" dirty="0">
                        <a:solidFill>
                          <a:schemeClr val="tx1"/>
                        </a:solidFill>
                        <a:highlight>
                          <a:srgbClr val="FFFF00"/>
                        </a:highlight>
                      </a:endParaRPr>
                    </a:p>
                  </a:txBody>
                  <a:tcP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6322270"/>
                  </a:ext>
                </a:extLst>
              </a:tr>
            </a:tbl>
          </a:graphicData>
        </a:graphic>
      </p:graphicFrame>
      <p:sp>
        <p:nvSpPr>
          <p:cNvPr id="2" name="TextBox 1">
            <a:extLst>
              <a:ext uri="{FF2B5EF4-FFF2-40B4-BE49-F238E27FC236}">
                <a16:creationId xmlns:a16="http://schemas.microsoft.com/office/drawing/2014/main" id="{7569B5BD-71BD-A4E5-CAC9-F7EC65A2FB29}"/>
              </a:ext>
            </a:extLst>
          </p:cNvPr>
          <p:cNvSpPr txBox="1"/>
          <p:nvPr/>
        </p:nvSpPr>
        <p:spPr>
          <a:xfrm>
            <a:off x="506581" y="6246861"/>
            <a:ext cx="5656063" cy="246221"/>
          </a:xfrm>
          <a:prstGeom prst="rect">
            <a:avLst/>
          </a:prstGeom>
          <a:noFill/>
        </p:spPr>
        <p:txBody>
          <a:bodyPr wrap="square" lIns="91440" tIns="45720" rIns="91440" bIns="45720" rtlCol="0" anchor="t">
            <a:spAutoFit/>
          </a:bodyPr>
          <a:lstStyle/>
          <a:p>
            <a:r>
              <a:rPr lang="en-GB" sz="1000" i="1" dirty="0">
                <a:latin typeface="Abadi" panose="020B0604020104020204" pitchFamily="34" charset="0"/>
              </a:rPr>
              <a:t> </a:t>
            </a:r>
            <a:r>
              <a:rPr lang="en-GB" sz="950" i="1" dirty="0">
                <a:latin typeface="Abadi" panose="020B0604020104020204" pitchFamily="34" charset="0"/>
              </a:rPr>
              <a:t>There are 194 practices who are signed up and delivering a range of LES contracts for 2026/27. </a:t>
            </a:r>
            <a:endParaRPr lang="en-GB" sz="1200" dirty="0">
              <a:latin typeface="Abadi" panose="020B0604020104020204" pitchFamily="34" charset="0"/>
            </a:endParaRPr>
          </a:p>
        </p:txBody>
      </p:sp>
      <p:pic>
        <p:nvPicPr>
          <p:cNvPr id="6" name="Picture 5">
            <a:extLst>
              <a:ext uri="{FF2B5EF4-FFF2-40B4-BE49-F238E27FC236}">
                <a16:creationId xmlns:a16="http://schemas.microsoft.com/office/drawing/2014/main" id="{D7876679-C857-D7B2-812E-B031878E0DAB}"/>
              </a:ext>
            </a:extLst>
          </p:cNvPr>
          <p:cNvPicPr>
            <a:picLocks noChangeAspect="1"/>
          </p:cNvPicPr>
          <p:nvPr/>
        </p:nvPicPr>
        <p:blipFill>
          <a:blip r:embed="rId3"/>
          <a:stretch>
            <a:fillRect/>
          </a:stretch>
        </p:blipFill>
        <p:spPr>
          <a:xfrm>
            <a:off x="375195" y="2191996"/>
            <a:ext cx="5719236" cy="3819370"/>
          </a:xfrm>
          <a:prstGeom prst="rect">
            <a:avLst/>
          </a:prstGeom>
        </p:spPr>
      </p:pic>
    </p:spTree>
    <p:extLst>
      <p:ext uri="{BB962C8B-B14F-4D97-AF65-F5344CB8AC3E}">
        <p14:creationId xmlns:p14="http://schemas.microsoft.com/office/powerpoint/2010/main" val="2487880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12736-0900-7B9F-A326-E65744165A6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08AA39-9822-8E21-2027-669FC67F556F}"/>
              </a:ext>
            </a:extLst>
          </p:cNvPr>
          <p:cNvSpPr>
            <a:spLocks noGrp="1"/>
          </p:cNvSpPr>
          <p:nvPr>
            <p:ph type="sldNum" sz="quarter" idx="12"/>
          </p:nvPr>
        </p:nvSpPr>
        <p:spPr/>
        <p:txBody>
          <a:bodyPr/>
          <a:lstStyle/>
          <a:p>
            <a:fld id="{507B77E4-D16E-4E80-BECE-B10ACE50DA11}" type="slidenum">
              <a:rPr lang="en-GB" smtClean="0">
                <a:latin typeface="Calibri" panose="020F0502020204030204" pitchFamily="34" charset="0"/>
                <a:ea typeface="Calibri" panose="020F0502020204030204" pitchFamily="34" charset="0"/>
                <a:cs typeface="Calibri" panose="020F0502020204030204" pitchFamily="34" charset="0"/>
              </a:rPr>
              <a:pPr/>
              <a:t>6</a:t>
            </a:fld>
            <a:endParaRPr lang="en-GB">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1" name="Content Placeholder 2">
            <a:extLst>
              <a:ext uri="{FF2B5EF4-FFF2-40B4-BE49-F238E27FC236}">
                <a16:creationId xmlns:a16="http://schemas.microsoft.com/office/drawing/2014/main" id="{890A8DD7-ABFD-C2EB-8B50-F0ADFBA69A69}"/>
              </a:ext>
            </a:extLst>
          </p:cNvPr>
          <p:cNvGraphicFramePr>
            <a:graphicFrameLocks/>
          </p:cNvGraphicFramePr>
          <p:nvPr/>
        </p:nvGraphicFramePr>
        <p:xfrm>
          <a:off x="422584" y="1003317"/>
          <a:ext cx="5478286" cy="860643"/>
        </p:xfrm>
        <a:graphic>
          <a:graphicData uri="http://schemas.openxmlformats.org/drawingml/2006/table">
            <a:tbl>
              <a:tblPr firstRow="1" bandRow="1">
                <a:tableStyleId>{5940675A-B579-460E-94D1-54222C63F5DA}</a:tableStyleId>
              </a:tblPr>
              <a:tblGrid>
                <a:gridCol w="5478286">
                  <a:extLst>
                    <a:ext uri="{9D8B030D-6E8A-4147-A177-3AD203B41FA5}">
                      <a16:colId xmlns:a16="http://schemas.microsoft.com/office/drawing/2014/main" val="1772709669"/>
                    </a:ext>
                  </a:extLst>
                </a:gridCol>
              </a:tblGrid>
              <a:tr h="8606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0" dirty="0">
                          <a:solidFill>
                            <a:schemeClr val="bg1">
                              <a:lumMod val="50000"/>
                            </a:schemeClr>
                          </a:solidFill>
                          <a:latin typeface="Abadi Extra Light"/>
                          <a:ea typeface="Calibri"/>
                          <a:cs typeface="Calibri"/>
                        </a:rPr>
                        <a:t>This metric measures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dirty="0">
                          <a:solidFill>
                            <a:schemeClr val="bg1">
                              <a:lumMod val="50000"/>
                            </a:schemeClr>
                          </a:solidFill>
                          <a:latin typeface="Abadi Extra Light"/>
                          <a:ea typeface="Calibri"/>
                          <a:cs typeface="Calibri"/>
                        </a:rPr>
                        <a:t>The table provides a summary of the Lancashire and South Cumbria monthly planned versus actual delivered activity for the Cost and Volume (C&amp;V) Local Enhanced Services (LES) commissioned during 2026/27.</a:t>
                      </a:r>
                      <a:endParaRPr lang="en-GB" sz="1050" b="0" i="0" dirty="0">
                        <a:solidFill>
                          <a:schemeClr val="bg1">
                            <a:lumMod val="50000"/>
                          </a:schemeClr>
                        </a:solidFill>
                        <a:latin typeface="Abadi Extra Light"/>
                        <a:ea typeface="Calibri"/>
                        <a:cs typeface="Calibri"/>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72061624"/>
                  </a:ext>
                </a:extLst>
              </a:tr>
            </a:tbl>
          </a:graphicData>
        </a:graphic>
      </p:graphicFrame>
      <p:sp>
        <p:nvSpPr>
          <p:cNvPr id="8" name="TextBox 7">
            <a:extLst>
              <a:ext uri="{FF2B5EF4-FFF2-40B4-BE49-F238E27FC236}">
                <a16:creationId xmlns:a16="http://schemas.microsoft.com/office/drawing/2014/main" id="{00EE3075-A02E-B476-03A6-4B9218CEB516}"/>
              </a:ext>
            </a:extLst>
          </p:cNvPr>
          <p:cNvSpPr txBox="1"/>
          <p:nvPr/>
        </p:nvSpPr>
        <p:spPr>
          <a:xfrm>
            <a:off x="-24916" y="0"/>
            <a:ext cx="400110" cy="6721473"/>
          </a:xfrm>
          <a:prstGeom prst="rect">
            <a:avLst/>
          </a:prstGeom>
          <a:noFill/>
        </p:spPr>
        <p:txBody>
          <a:bodyPr vert="vert270" wrap="square" rtlCol="0">
            <a:spAutoFit/>
          </a:bodyPr>
          <a:lstStyle/>
          <a:p>
            <a:r>
              <a:rPr lang="en-GB" sz="1400" b="1">
                <a:latin typeface="Abadi Extra Light" panose="020B0204020104020204" pitchFamily="34" charset="0"/>
              </a:rPr>
              <a:t>General Practice:    </a:t>
            </a:r>
            <a:r>
              <a:rPr lang="en-GB" sz="1400">
                <a:latin typeface="Abadi Extra Light" panose="020B0204020104020204" pitchFamily="34" charset="0"/>
              </a:rPr>
              <a:t>Local Enhanced Services</a:t>
            </a:r>
          </a:p>
        </p:txBody>
      </p:sp>
      <p:graphicFrame>
        <p:nvGraphicFramePr>
          <p:cNvPr id="10" name="Table 9">
            <a:extLst>
              <a:ext uri="{FF2B5EF4-FFF2-40B4-BE49-F238E27FC236}">
                <a16:creationId xmlns:a16="http://schemas.microsoft.com/office/drawing/2014/main" id="{95222D07-8855-30CE-9698-18EF9ACCECA8}"/>
              </a:ext>
            </a:extLst>
          </p:cNvPr>
          <p:cNvGraphicFramePr>
            <a:graphicFrameLocks noGrp="1"/>
          </p:cNvGraphicFramePr>
          <p:nvPr>
            <p:extLst>
              <p:ext uri="{D42A27DB-BD31-4B8C-83A1-F6EECF244321}">
                <p14:modId xmlns:p14="http://schemas.microsoft.com/office/powerpoint/2010/main" val="1036570252"/>
              </p:ext>
            </p:extLst>
          </p:nvPr>
        </p:nvGraphicFramePr>
        <p:xfrm>
          <a:off x="498982" y="126254"/>
          <a:ext cx="9614516" cy="807720"/>
        </p:xfrm>
        <a:graphic>
          <a:graphicData uri="http://schemas.openxmlformats.org/drawingml/2006/table">
            <a:tbl>
              <a:tblPr firstRow="1" bandRow="1">
                <a:tableStyleId>{5940675A-B579-460E-94D1-54222C63F5DA}</a:tableStyleId>
              </a:tblPr>
              <a:tblGrid>
                <a:gridCol w="809513">
                  <a:extLst>
                    <a:ext uri="{9D8B030D-6E8A-4147-A177-3AD203B41FA5}">
                      <a16:colId xmlns:a16="http://schemas.microsoft.com/office/drawing/2014/main" val="844903451"/>
                    </a:ext>
                  </a:extLst>
                </a:gridCol>
                <a:gridCol w="1017671">
                  <a:extLst>
                    <a:ext uri="{9D8B030D-6E8A-4147-A177-3AD203B41FA5}">
                      <a16:colId xmlns:a16="http://schemas.microsoft.com/office/drawing/2014/main" val="150642026"/>
                    </a:ext>
                  </a:extLst>
                </a:gridCol>
                <a:gridCol w="1590675">
                  <a:extLst>
                    <a:ext uri="{9D8B030D-6E8A-4147-A177-3AD203B41FA5}">
                      <a16:colId xmlns:a16="http://schemas.microsoft.com/office/drawing/2014/main" val="2633645383"/>
                    </a:ext>
                  </a:extLst>
                </a:gridCol>
                <a:gridCol w="523875">
                  <a:extLst>
                    <a:ext uri="{9D8B030D-6E8A-4147-A177-3AD203B41FA5}">
                      <a16:colId xmlns:a16="http://schemas.microsoft.com/office/drawing/2014/main" val="2170868012"/>
                    </a:ext>
                  </a:extLst>
                </a:gridCol>
                <a:gridCol w="1600200">
                  <a:extLst>
                    <a:ext uri="{9D8B030D-6E8A-4147-A177-3AD203B41FA5}">
                      <a16:colId xmlns:a16="http://schemas.microsoft.com/office/drawing/2014/main" val="1688799777"/>
                    </a:ext>
                  </a:extLst>
                </a:gridCol>
                <a:gridCol w="1057275">
                  <a:extLst>
                    <a:ext uri="{9D8B030D-6E8A-4147-A177-3AD203B41FA5}">
                      <a16:colId xmlns:a16="http://schemas.microsoft.com/office/drawing/2014/main" val="1375552321"/>
                    </a:ext>
                  </a:extLst>
                </a:gridCol>
                <a:gridCol w="3015307">
                  <a:extLst>
                    <a:ext uri="{9D8B030D-6E8A-4147-A177-3AD203B41FA5}">
                      <a16:colId xmlns:a16="http://schemas.microsoft.com/office/drawing/2014/main" val="937743691"/>
                    </a:ext>
                  </a:extLst>
                </a:gridCol>
              </a:tblGrid>
              <a:tr h="0">
                <a:tc rowSpan="3">
                  <a:txBody>
                    <a:bodyPr/>
                    <a:lstStyle/>
                    <a:p>
                      <a:pPr algn="ctr"/>
                      <a:r>
                        <a:rPr lang="en-GB" sz="1000" b="1">
                          <a:solidFill>
                            <a:schemeClr val="bg1"/>
                          </a:solidFill>
                        </a:rPr>
                        <a:t>Activity Metric</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6">
                  <a:txBody>
                    <a:bodyPr/>
                    <a:lstStyle/>
                    <a:p>
                      <a:pPr marL="0" marR="0" lvl="0" indent="0" algn="l" rtl="0" eaLnBrk="1" fontAlgn="auto" latinLnBrk="0" hangingPunct="1">
                        <a:lnSpc>
                          <a:spcPct val="100000"/>
                        </a:lnSpc>
                        <a:spcBef>
                          <a:spcPts val="0"/>
                        </a:spcBef>
                        <a:spcAft>
                          <a:spcPts val="0"/>
                        </a:spcAft>
                        <a:buClrTx/>
                        <a:buSzTx/>
                        <a:buFontTx/>
                        <a:buNone/>
                      </a:pPr>
                      <a:r>
                        <a:rPr kumimoji="0" lang="en-US" sz="1600" b="0" i="0" u="none" strike="noStrike" kern="1200" cap="none" spc="0" normalizeH="0" baseline="0" noProof="0" dirty="0">
                          <a:ln>
                            <a:noFill/>
                          </a:ln>
                          <a:solidFill>
                            <a:schemeClr val="tx1"/>
                          </a:solidFill>
                          <a:effectLst/>
                          <a:uLnTx/>
                          <a:uFillTx/>
                          <a:latin typeface="+mn-lt"/>
                          <a:ea typeface="+mn-ea"/>
                          <a:cs typeface="+mn-cs"/>
                        </a:rPr>
                        <a:t>General Practice Local Enhanced Services: Cost and volume – April - </a:t>
                      </a:r>
                      <a:r>
                        <a:rPr lang="en-US" sz="1600" b="0" i="0" u="none" strike="noStrike" kern="1200" cap="none" spc="0" normalizeH="0" baseline="0" noProof="0" dirty="0">
                          <a:ln>
                            <a:noFill/>
                          </a:ln>
                          <a:solidFill>
                            <a:schemeClr val="tx1"/>
                          </a:solidFill>
                          <a:effectLst/>
                          <a:uLnTx/>
                          <a:uFillTx/>
                          <a:latin typeface="+mn-lt"/>
                          <a:ea typeface="+mn-ea"/>
                          <a:cs typeface="+mn-cs"/>
                        </a:rPr>
                        <a:t>Aug 2026 </a:t>
                      </a:r>
                      <a:endParaRPr lang="en-GB" sz="900" b="0" dirty="0">
                        <a:solidFill>
                          <a:schemeClr val="tx1"/>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90335843"/>
                  </a:ext>
                </a:extLst>
              </a:tr>
              <a:tr h="0">
                <a:tc vMerge="1">
                  <a:txBody>
                    <a:bodyPr/>
                    <a:lstStyle/>
                    <a:p>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tx1"/>
                          </a:solidFill>
                        </a:rPr>
                        <a:t>Primary Care Contracts Sub Committee </a:t>
                      </a:r>
                      <a:r>
                        <a:rPr lang="en-GB" sz="1000" b="1">
                          <a:solidFill>
                            <a:schemeClr val="tx1"/>
                          </a:solidFill>
                        </a:rPr>
                        <a:t>/   Primary Care Medical Services Group</a:t>
                      </a:r>
                    </a:p>
                  </a:txBody>
                  <a:tcP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hMerge="1">
                  <a:txBody>
                    <a:bodyPr/>
                    <a:lstStyle/>
                    <a:p>
                      <a:endParaRP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a:p>
                  </a:txBody>
                  <a:tcPr/>
                </a:tc>
                <a:extLst>
                  <a:ext uri="{0D108BD9-81ED-4DB2-BD59-A6C34878D82A}">
                    <a16:rowId xmlns:a16="http://schemas.microsoft.com/office/drawing/2014/main" val="513784470"/>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Group Chair:</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a:solidFill>
                            <a:schemeClr val="tx1"/>
                          </a:solidFill>
                        </a:rPr>
                        <a:t>Peter Tinson</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SRO: </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a:solidFill>
                            <a:schemeClr val="tx1"/>
                          </a:solidFill>
                        </a:rPr>
                        <a:t>Donna Roberts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b="1">
                          <a:solidFill>
                            <a:schemeClr val="tx1"/>
                          </a:solidFill>
                        </a:rPr>
                        <a:t>Clinical Lead:</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dirty="0">
                          <a:solidFill>
                            <a:schemeClr val="tx1"/>
                          </a:solidFill>
                        </a:rPr>
                        <a:t>John Miles</a:t>
                      </a:r>
                      <a:endParaRPr lang="en-GB" sz="900" dirty="0">
                        <a:solidFill>
                          <a:schemeClr val="tx1"/>
                        </a:solidFill>
                        <a:highlight>
                          <a:srgbClr val="FFFF00"/>
                        </a:highlight>
                      </a:endParaRPr>
                    </a:p>
                  </a:txBody>
                  <a:tcP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6322270"/>
                  </a:ext>
                </a:extLst>
              </a:tr>
            </a:tbl>
          </a:graphicData>
        </a:graphic>
      </p:graphicFrame>
      <p:graphicFrame>
        <p:nvGraphicFramePr>
          <p:cNvPr id="2" name="Content Placeholder 2">
            <a:extLst>
              <a:ext uri="{FF2B5EF4-FFF2-40B4-BE49-F238E27FC236}">
                <a16:creationId xmlns:a16="http://schemas.microsoft.com/office/drawing/2014/main" id="{478B7F4B-FC8C-0C7A-24A1-012F1E80FC40}"/>
              </a:ext>
            </a:extLst>
          </p:cNvPr>
          <p:cNvGraphicFramePr>
            <a:graphicFrameLocks noGrp="1"/>
          </p:cNvGraphicFramePr>
          <p:nvPr>
            <p:ph idx="1"/>
            <p:extLst>
              <p:ext uri="{D42A27DB-BD31-4B8C-83A1-F6EECF244321}">
                <p14:modId xmlns:p14="http://schemas.microsoft.com/office/powerpoint/2010/main" val="2391755011"/>
              </p:ext>
            </p:extLst>
          </p:nvPr>
        </p:nvGraphicFramePr>
        <p:xfrm>
          <a:off x="5982519" y="1003317"/>
          <a:ext cx="5989464" cy="5537008"/>
        </p:xfrm>
        <a:graphic>
          <a:graphicData uri="http://schemas.openxmlformats.org/drawingml/2006/table">
            <a:tbl>
              <a:tblPr firstRow="1" bandRow="1">
                <a:tableStyleId>{5940675A-B579-460E-94D1-54222C63F5DA}</a:tableStyleId>
              </a:tblPr>
              <a:tblGrid>
                <a:gridCol w="5989464">
                  <a:extLst>
                    <a:ext uri="{9D8B030D-6E8A-4147-A177-3AD203B41FA5}">
                      <a16:colId xmlns:a16="http://schemas.microsoft.com/office/drawing/2014/main" val="1772709669"/>
                    </a:ext>
                  </a:extLst>
                </a:gridCol>
              </a:tblGrid>
              <a:tr h="1806261">
                <a:tc>
                  <a:txBody>
                    <a:bodyPr/>
                    <a:lstStyle/>
                    <a:p>
                      <a:pPr algn="l"/>
                      <a:r>
                        <a:rPr lang="en-GB" sz="1050" b="1" i="0" dirty="0">
                          <a:solidFill>
                            <a:schemeClr val="tx1"/>
                          </a:solidFill>
                          <a:latin typeface="Abadi Extra Light" panose="020B0204020104020204"/>
                          <a:cs typeface="Arial"/>
                        </a:rPr>
                        <a:t>What does this tell us?</a:t>
                      </a:r>
                    </a:p>
                    <a:p>
                      <a:pPr algn="l"/>
                      <a:endParaRPr lang="en-GB" sz="1050" b="1" i="0" dirty="0">
                        <a:solidFill>
                          <a:schemeClr val="tx1"/>
                        </a:solidFill>
                        <a:latin typeface="Abadi Extra Light" panose="020B0204020104020204"/>
                        <a:cs typeface="Arial"/>
                      </a:endParaRPr>
                    </a:p>
                    <a:p>
                      <a:pPr marL="171450" lvl="0" indent="-171450">
                        <a:lnSpc>
                          <a:spcPct val="100000"/>
                        </a:lnSpc>
                        <a:spcBef>
                          <a:spcPts val="0"/>
                        </a:spcBef>
                        <a:spcAft>
                          <a:spcPts val="0"/>
                        </a:spcAft>
                        <a:buFont typeface="Arial" panose="020B0604020202020204" pitchFamily="34" charset="0"/>
                        <a:buChar char="•"/>
                      </a:pPr>
                      <a:r>
                        <a:rPr lang="en-US" sz="1050" b="0">
                          <a:latin typeface="Abadi Extra Light" panose="020B0204020104020204"/>
                        </a:rPr>
                        <a:t>The Cost and Volume (C&amp;V) LES programme enables practices across L&amp;SC to deliver a broad range of </a:t>
                      </a:r>
                      <a:r>
                        <a:rPr lang="en-US" sz="1050" b="0" dirty="0">
                          <a:latin typeface="Abadi Extra Light" panose="020B0204020104020204"/>
                        </a:rPr>
                        <a:t>community-based services during 2026/27, supporting patients to access care closer to home and reducing reliance on secondary care services.</a:t>
                      </a:r>
                    </a:p>
                    <a:p>
                      <a:pPr marL="171450" lvl="0" indent="-171450">
                        <a:lnSpc>
                          <a:spcPct val="100000"/>
                        </a:lnSpc>
                        <a:spcBef>
                          <a:spcPts val="0"/>
                        </a:spcBef>
                        <a:spcAft>
                          <a:spcPts val="0"/>
                        </a:spcAft>
                        <a:buFont typeface="Arial" panose="020B0604020202020204" pitchFamily="34" charset="0"/>
                        <a:buChar char="•"/>
                      </a:pPr>
                      <a:r>
                        <a:rPr lang="en-US" sz="1050" b="0" dirty="0">
                          <a:latin typeface="Abadi Extra Light" panose="020B0204020104020204"/>
                        </a:rPr>
                        <a:t>Month 5 (August 2026) continues to show variation between planned and delivered activity across individual services. Activity remains particularly high within Simple Injections and Diabetes, while several other services are currently delivering below planned levels. The position varies further at individual practice and Place level, reinforcing the need to consider the headline activity alongside more detailed analysis of expected delivery.</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2593262"/>
                  </a:ext>
                </a:extLst>
              </a:tr>
              <a:tr h="8831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0" kern="1200" noProof="0" dirty="0">
                          <a:solidFill>
                            <a:schemeClr val="tx1"/>
                          </a:solidFill>
                          <a:latin typeface="Abadi Extra Light" panose="020B0204020104020204"/>
                          <a:ea typeface="+mn-ea"/>
                          <a:cs typeface="Arial"/>
                        </a:rPr>
                        <a:t>Month 5 Position / Actions</a:t>
                      </a:r>
                    </a:p>
                    <a:p>
                      <a:pPr marL="171450" lvl="0" indent="-171450">
                        <a:lnSpc>
                          <a:spcPct val="100000"/>
                        </a:lnSpc>
                        <a:spcBef>
                          <a:spcPts val="0"/>
                        </a:spcBef>
                        <a:spcAft>
                          <a:spcPts val="0"/>
                        </a:spcAft>
                        <a:buFont typeface="Arial" panose="020B0604020202020204" pitchFamily="34" charset="0"/>
                        <a:buChar char="•"/>
                      </a:pPr>
                      <a:r>
                        <a:rPr lang="en-US" sz="1050" b="0" dirty="0">
                          <a:latin typeface="Abadi Extra Light" panose="020B0204020104020204"/>
                        </a:rPr>
                        <a:t>A detailed expected vs delivered activity review has now been completed across the LES portfolio at practice level, including comparison with equivalent 2025/26 activity, to provide further context to current delivery patterns.</a:t>
                      </a:r>
                    </a:p>
                    <a:p>
                      <a:pPr marL="171450" lvl="0" indent="-171450">
                        <a:lnSpc>
                          <a:spcPct val="100000"/>
                        </a:lnSpc>
                        <a:spcBef>
                          <a:spcPts val="0"/>
                        </a:spcBef>
                        <a:spcAft>
                          <a:spcPts val="0"/>
                        </a:spcAft>
                        <a:buFont typeface="Arial" panose="020B0604020202020204" pitchFamily="34" charset="0"/>
                        <a:buChar char="•"/>
                      </a:pPr>
                      <a:r>
                        <a:rPr lang="en-US" sz="1050" b="0" dirty="0">
                          <a:latin typeface="Abadi Extra Light" panose="020B0204020104020204"/>
                        </a:rPr>
                        <a:t>The review has identified several areas requiring further exploration, including significant variation between expected and delivered activity at individual practice level and a small number of potential data quality outliers.</a:t>
                      </a:r>
                    </a:p>
                    <a:p>
                      <a:pPr marL="171450" lvl="0" indent="-171450">
                        <a:lnSpc>
                          <a:spcPct val="100000"/>
                        </a:lnSpc>
                        <a:spcBef>
                          <a:spcPts val="0"/>
                        </a:spcBef>
                        <a:spcAft>
                          <a:spcPts val="0"/>
                        </a:spcAft>
                        <a:buFont typeface="Arial" panose="020B0604020202020204" pitchFamily="34" charset="0"/>
                        <a:buChar char="•"/>
                      </a:pPr>
                      <a:r>
                        <a:rPr lang="en-US" sz="1050" b="0" dirty="0">
                          <a:latin typeface="Abadi Extra Light" panose="020B0204020104020204"/>
                        </a:rPr>
                        <a:t>Further review is being undertaken of Diabetes and Simple Injections, where overall activity remains above planned levels. For Diabetes, this includes consideration of activity across the individual service elements and potential overlap with activity recorded through the obesity pathway for GLP1. </a:t>
                      </a:r>
                    </a:p>
                    <a:p>
                      <a:pPr marL="171450" lvl="0" indent="-171450">
                        <a:lnSpc>
                          <a:spcPct val="100000"/>
                        </a:lnSpc>
                        <a:spcBef>
                          <a:spcPts val="0"/>
                        </a:spcBef>
                        <a:spcAft>
                          <a:spcPts val="0"/>
                        </a:spcAft>
                        <a:buFont typeface="Arial" panose="020B0604020202020204" pitchFamily="34" charset="0"/>
                        <a:buChar char="•"/>
                      </a:pPr>
                      <a:r>
                        <a:rPr lang="en-US" sz="1050" b="0" dirty="0">
                          <a:latin typeface="Abadi Extra Light" panose="020B0204020104020204"/>
                        </a:rPr>
                        <a:t>Vasectomy activity has also been highlighted for further review following significant activity outliers within the practice-level </a:t>
                      </a:r>
                      <a:r>
                        <a:rPr lang="en-US" sz="1050" dirty="0">
                          <a:latin typeface="Abadi Extra Light" panose="020B0204020104020204"/>
                        </a:rPr>
                        <a:t>analysis.</a:t>
                      </a:r>
                    </a:p>
                    <a:p>
                      <a:pPr marL="171450" lvl="0" indent="-171450">
                        <a:lnSpc>
                          <a:spcPct val="100000"/>
                        </a:lnSpc>
                        <a:spcBef>
                          <a:spcPts val="0"/>
                        </a:spcBef>
                        <a:spcAft>
                          <a:spcPts val="0"/>
                        </a:spcAft>
                        <a:buFont typeface="Arial" panose="020B0604020202020204" pitchFamily="34" charset="0"/>
                        <a:buChar char="•"/>
                      </a:pPr>
                      <a:r>
                        <a:rPr lang="en-US" sz="1050" dirty="0">
                          <a:latin typeface="Abadi Extra Light" panose="020B0204020104020204"/>
                        </a:rPr>
                        <a:t>Findings from the review have been shared with relevant colleagues and will be worked through to validate the data, understand the drivers behind variation and identify where further investigation or action is required.</a:t>
                      </a:r>
                      <a:endParaRPr lang="en-US" sz="1050" b="1" i="0" kern="1200" noProof="0" dirty="0">
                        <a:solidFill>
                          <a:schemeClr val="tx1"/>
                        </a:solidFill>
                        <a:latin typeface="Abadi Extra Light" panose="020B0204020104020204"/>
                        <a:ea typeface="+mn-ea"/>
                        <a:cs typeface="Arial"/>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30593950"/>
                  </a:ext>
                </a:extLst>
              </a:tr>
              <a:tr h="1239007">
                <a:tc>
                  <a:txBody>
                    <a:bodyPr/>
                    <a:lstStyle/>
                    <a:p>
                      <a:pPr marL="0" lvl="0" indent="0" algn="l" defTabSz="914400" rtl="0" eaLnBrk="1" latinLnBrk="0" hangingPunct="1">
                        <a:lnSpc>
                          <a:spcPct val="100000"/>
                        </a:lnSpc>
                        <a:spcBef>
                          <a:spcPts val="0"/>
                        </a:spcBef>
                        <a:spcAft>
                          <a:spcPts val="0"/>
                        </a:spcAft>
                        <a:buNone/>
                      </a:pPr>
                      <a:r>
                        <a:rPr lang="en-GB" sz="1050" b="1" i="0" kern="1200" dirty="0">
                          <a:solidFill>
                            <a:schemeClr val="tx1"/>
                          </a:solidFill>
                          <a:latin typeface="Abadi Extra Light" panose="020B0204020104020204"/>
                          <a:ea typeface="+mn-ea"/>
                          <a:cs typeface="Arial"/>
                        </a:rPr>
                        <a:t>Risks:</a:t>
                      </a:r>
                    </a:p>
                    <a:p>
                      <a:pPr marL="171450" indent="-171450">
                        <a:buFont typeface="Arial" panose="020B0604020202020204" pitchFamily="34" charset="0"/>
                        <a:buChar char="•"/>
                      </a:pPr>
                      <a:r>
                        <a:rPr lang="en-US" sz="1050" dirty="0">
                          <a:latin typeface="Abadi Extra Light" panose="020B0204020104020204"/>
                        </a:rPr>
                        <a:t>Risk of over performance against diabetes, vasectomy, PSA testing and simple injections and at sub ICB level. Mitigations for this will be developed pending the outcome of the reviews mentioned above.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5108354"/>
                  </a:ext>
                </a:extLst>
              </a:tr>
            </a:tbl>
          </a:graphicData>
        </a:graphic>
      </p:graphicFrame>
      <p:pic>
        <p:nvPicPr>
          <p:cNvPr id="3" name="Picture 2">
            <a:extLst>
              <a:ext uri="{FF2B5EF4-FFF2-40B4-BE49-F238E27FC236}">
                <a16:creationId xmlns:a16="http://schemas.microsoft.com/office/drawing/2014/main" id="{5A2A4B6E-4D3A-ADF5-7D95-CD6327DE24E6}"/>
              </a:ext>
            </a:extLst>
          </p:cNvPr>
          <p:cNvPicPr>
            <a:picLocks noChangeAspect="1"/>
          </p:cNvPicPr>
          <p:nvPr/>
        </p:nvPicPr>
        <p:blipFill>
          <a:blip r:embed="rId3"/>
          <a:stretch>
            <a:fillRect/>
          </a:stretch>
        </p:blipFill>
        <p:spPr>
          <a:xfrm>
            <a:off x="498982" y="1793925"/>
            <a:ext cx="5352041" cy="4653258"/>
          </a:xfrm>
          <a:prstGeom prst="rect">
            <a:avLst/>
          </a:prstGeom>
        </p:spPr>
      </p:pic>
    </p:spTree>
    <p:extLst>
      <p:ext uri="{BB962C8B-B14F-4D97-AF65-F5344CB8AC3E}">
        <p14:creationId xmlns:p14="http://schemas.microsoft.com/office/powerpoint/2010/main" val="3419967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A63F0-6605-666C-A891-B9ED97908BC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D0D7C-D261-AF9E-E2CD-F31248691500}"/>
              </a:ext>
            </a:extLst>
          </p:cNvPr>
          <p:cNvSpPr>
            <a:spLocks noGrp="1"/>
          </p:cNvSpPr>
          <p:nvPr>
            <p:ph type="sldNum" sz="quarter" idx="12"/>
          </p:nvPr>
        </p:nvSpPr>
        <p:spPr/>
        <p:txBody>
          <a:bodyPr/>
          <a:lstStyle/>
          <a:p>
            <a:fld id="{507B77E4-D16E-4E80-BECE-B10ACE50DA11}" type="slidenum">
              <a:rPr lang="en-GB" smtClean="0">
                <a:latin typeface="Calibri" panose="020F0502020204030204" pitchFamily="34" charset="0"/>
                <a:ea typeface="Calibri" panose="020F0502020204030204" pitchFamily="34" charset="0"/>
                <a:cs typeface="Calibri" panose="020F0502020204030204" pitchFamily="34" charset="0"/>
              </a:rPr>
              <a:pPr/>
              <a:t>7</a:t>
            </a:fld>
            <a:endParaRPr lang="en-GB">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1" name="Content Placeholder 2">
            <a:extLst>
              <a:ext uri="{FF2B5EF4-FFF2-40B4-BE49-F238E27FC236}">
                <a16:creationId xmlns:a16="http://schemas.microsoft.com/office/drawing/2014/main" id="{E096F33A-CF7F-1673-CBD2-A6F1A039D13A}"/>
              </a:ext>
            </a:extLst>
          </p:cNvPr>
          <p:cNvGraphicFramePr>
            <a:graphicFrameLocks/>
          </p:cNvGraphicFramePr>
          <p:nvPr/>
        </p:nvGraphicFramePr>
        <p:xfrm>
          <a:off x="498982" y="1344172"/>
          <a:ext cx="4577220" cy="1024852"/>
        </p:xfrm>
        <a:graphic>
          <a:graphicData uri="http://schemas.openxmlformats.org/drawingml/2006/table">
            <a:tbl>
              <a:tblPr firstRow="1" bandRow="1">
                <a:tableStyleId>{5940675A-B579-460E-94D1-54222C63F5DA}</a:tableStyleId>
              </a:tblPr>
              <a:tblGrid>
                <a:gridCol w="4577220">
                  <a:extLst>
                    <a:ext uri="{9D8B030D-6E8A-4147-A177-3AD203B41FA5}">
                      <a16:colId xmlns:a16="http://schemas.microsoft.com/office/drawing/2014/main" val="1772709669"/>
                    </a:ext>
                  </a:extLst>
                </a:gridCol>
              </a:tblGrid>
              <a:tr h="1024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i="0" dirty="0">
                          <a:solidFill>
                            <a:schemeClr val="bg1">
                              <a:lumMod val="50000"/>
                            </a:schemeClr>
                          </a:solidFill>
                          <a:latin typeface="Abadi Extra Light"/>
                          <a:ea typeface="Calibri"/>
                          <a:cs typeface="Calibri"/>
                        </a:rPr>
                        <a:t>This metric measures</a:t>
                      </a:r>
                    </a:p>
                    <a:p>
                      <a:r>
                        <a:rPr lang="en-US" sz="1050" b="0" i="0" kern="1200" dirty="0">
                          <a:solidFill>
                            <a:schemeClr val="bg1">
                              <a:lumMod val="50000"/>
                            </a:schemeClr>
                          </a:solidFill>
                          <a:latin typeface="Abadi Extra Light"/>
                          <a:ea typeface="Calibri"/>
                          <a:cs typeface="Calibri"/>
                        </a:rPr>
                        <a:t>The table provides a summary of the Lancashire and South Cumbria monthly planned versus actual delivered activity for the Capitated Local Enhanced Services (LES) commissioned during 2026/27.</a:t>
                      </a:r>
                      <a:endParaRPr lang="en-GB" sz="1050" b="0" i="0" kern="1200" dirty="0">
                        <a:solidFill>
                          <a:schemeClr val="bg1">
                            <a:lumMod val="50000"/>
                          </a:schemeClr>
                        </a:solidFill>
                        <a:latin typeface="Abadi Extra Light"/>
                        <a:ea typeface="Calibri"/>
                        <a:cs typeface="Calibri"/>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72061624"/>
                  </a:ext>
                </a:extLst>
              </a:tr>
            </a:tbl>
          </a:graphicData>
        </a:graphic>
      </p:graphicFrame>
      <p:sp>
        <p:nvSpPr>
          <p:cNvPr id="8" name="TextBox 7">
            <a:extLst>
              <a:ext uri="{FF2B5EF4-FFF2-40B4-BE49-F238E27FC236}">
                <a16:creationId xmlns:a16="http://schemas.microsoft.com/office/drawing/2014/main" id="{993A5C22-A4F0-787A-A81B-A295838B2A98}"/>
              </a:ext>
            </a:extLst>
          </p:cNvPr>
          <p:cNvSpPr txBox="1"/>
          <p:nvPr/>
        </p:nvSpPr>
        <p:spPr>
          <a:xfrm>
            <a:off x="-24916" y="0"/>
            <a:ext cx="400110" cy="6721473"/>
          </a:xfrm>
          <a:prstGeom prst="rect">
            <a:avLst/>
          </a:prstGeom>
          <a:noFill/>
        </p:spPr>
        <p:txBody>
          <a:bodyPr vert="vert270" wrap="square" rtlCol="0">
            <a:spAutoFit/>
          </a:bodyPr>
          <a:lstStyle/>
          <a:p>
            <a:r>
              <a:rPr lang="en-GB" sz="1400" b="1">
                <a:latin typeface="Abadi Extra Light" panose="020B0204020104020204" pitchFamily="34" charset="0"/>
              </a:rPr>
              <a:t>General Practice:    </a:t>
            </a:r>
            <a:r>
              <a:rPr lang="en-GB" sz="1400">
                <a:latin typeface="Abadi Extra Light" panose="020B0204020104020204" pitchFamily="34" charset="0"/>
              </a:rPr>
              <a:t>Local Enhanced Services</a:t>
            </a:r>
          </a:p>
        </p:txBody>
      </p:sp>
      <p:graphicFrame>
        <p:nvGraphicFramePr>
          <p:cNvPr id="10" name="Table 9">
            <a:extLst>
              <a:ext uri="{FF2B5EF4-FFF2-40B4-BE49-F238E27FC236}">
                <a16:creationId xmlns:a16="http://schemas.microsoft.com/office/drawing/2014/main" id="{D7FA158B-5CBC-A456-43B3-B0CBDE3E6AB2}"/>
              </a:ext>
            </a:extLst>
          </p:cNvPr>
          <p:cNvGraphicFramePr>
            <a:graphicFrameLocks noGrp="1"/>
          </p:cNvGraphicFramePr>
          <p:nvPr>
            <p:extLst>
              <p:ext uri="{D42A27DB-BD31-4B8C-83A1-F6EECF244321}">
                <p14:modId xmlns:p14="http://schemas.microsoft.com/office/powerpoint/2010/main" val="230095348"/>
              </p:ext>
            </p:extLst>
          </p:nvPr>
        </p:nvGraphicFramePr>
        <p:xfrm>
          <a:off x="498982" y="126254"/>
          <a:ext cx="9614516" cy="807720"/>
        </p:xfrm>
        <a:graphic>
          <a:graphicData uri="http://schemas.openxmlformats.org/drawingml/2006/table">
            <a:tbl>
              <a:tblPr firstRow="1" bandRow="1">
                <a:tableStyleId>{5940675A-B579-460E-94D1-54222C63F5DA}</a:tableStyleId>
              </a:tblPr>
              <a:tblGrid>
                <a:gridCol w="809513">
                  <a:extLst>
                    <a:ext uri="{9D8B030D-6E8A-4147-A177-3AD203B41FA5}">
                      <a16:colId xmlns:a16="http://schemas.microsoft.com/office/drawing/2014/main" val="844903451"/>
                    </a:ext>
                  </a:extLst>
                </a:gridCol>
                <a:gridCol w="1017671">
                  <a:extLst>
                    <a:ext uri="{9D8B030D-6E8A-4147-A177-3AD203B41FA5}">
                      <a16:colId xmlns:a16="http://schemas.microsoft.com/office/drawing/2014/main" val="150642026"/>
                    </a:ext>
                  </a:extLst>
                </a:gridCol>
                <a:gridCol w="1590675">
                  <a:extLst>
                    <a:ext uri="{9D8B030D-6E8A-4147-A177-3AD203B41FA5}">
                      <a16:colId xmlns:a16="http://schemas.microsoft.com/office/drawing/2014/main" val="2633645383"/>
                    </a:ext>
                  </a:extLst>
                </a:gridCol>
                <a:gridCol w="523875">
                  <a:extLst>
                    <a:ext uri="{9D8B030D-6E8A-4147-A177-3AD203B41FA5}">
                      <a16:colId xmlns:a16="http://schemas.microsoft.com/office/drawing/2014/main" val="2170868012"/>
                    </a:ext>
                  </a:extLst>
                </a:gridCol>
                <a:gridCol w="1600200">
                  <a:extLst>
                    <a:ext uri="{9D8B030D-6E8A-4147-A177-3AD203B41FA5}">
                      <a16:colId xmlns:a16="http://schemas.microsoft.com/office/drawing/2014/main" val="1688799777"/>
                    </a:ext>
                  </a:extLst>
                </a:gridCol>
                <a:gridCol w="1057275">
                  <a:extLst>
                    <a:ext uri="{9D8B030D-6E8A-4147-A177-3AD203B41FA5}">
                      <a16:colId xmlns:a16="http://schemas.microsoft.com/office/drawing/2014/main" val="1375552321"/>
                    </a:ext>
                  </a:extLst>
                </a:gridCol>
                <a:gridCol w="3015307">
                  <a:extLst>
                    <a:ext uri="{9D8B030D-6E8A-4147-A177-3AD203B41FA5}">
                      <a16:colId xmlns:a16="http://schemas.microsoft.com/office/drawing/2014/main" val="937743691"/>
                    </a:ext>
                  </a:extLst>
                </a:gridCol>
              </a:tblGrid>
              <a:tr h="0">
                <a:tc rowSpan="3">
                  <a:txBody>
                    <a:bodyPr/>
                    <a:lstStyle/>
                    <a:p>
                      <a:pPr algn="ctr"/>
                      <a:r>
                        <a:rPr lang="en-GB" sz="1000" b="1">
                          <a:solidFill>
                            <a:schemeClr val="bg1"/>
                          </a:solidFill>
                        </a:rPr>
                        <a:t>Activity Metric</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6">
                  <a:txBody>
                    <a:bodyPr/>
                    <a:lstStyle/>
                    <a:p>
                      <a:pPr marL="0" marR="0" lvl="0" indent="0" algn="l" rtl="0" eaLnBrk="1" fontAlgn="auto" latinLnBrk="0" hangingPunct="1">
                        <a:lnSpc>
                          <a:spcPct val="100000"/>
                        </a:lnSpc>
                        <a:spcBef>
                          <a:spcPts val="0"/>
                        </a:spcBef>
                        <a:spcAft>
                          <a:spcPts val="0"/>
                        </a:spcAft>
                        <a:buClrTx/>
                        <a:buSzTx/>
                        <a:buFontTx/>
                        <a:buNone/>
                      </a:pPr>
                      <a:r>
                        <a:rPr kumimoji="0" lang="en-US" sz="1600" b="0" i="0" u="none" strike="noStrike" kern="1200" cap="none" spc="0" normalizeH="0" baseline="0" noProof="0" dirty="0">
                          <a:ln>
                            <a:noFill/>
                          </a:ln>
                          <a:solidFill>
                            <a:schemeClr val="tx1"/>
                          </a:solidFill>
                          <a:effectLst/>
                          <a:uLnTx/>
                          <a:uFillTx/>
                          <a:latin typeface="+mn-lt"/>
                          <a:ea typeface="+mn-ea"/>
                          <a:cs typeface="+mn-cs"/>
                        </a:rPr>
                        <a:t>General Practice Local Enhanced Services: Capitated contracts April – July 2026</a:t>
                      </a:r>
                      <a:endParaRPr lang="en-GB" sz="900" b="0" dirty="0">
                        <a:solidFill>
                          <a:schemeClr val="tx1"/>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90335843"/>
                  </a:ext>
                </a:extLst>
              </a:tr>
              <a:tr h="0">
                <a:tc vMerge="1">
                  <a:txBody>
                    <a:bodyPr/>
                    <a:lstStyle/>
                    <a:p>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rPr>
                        <a:t>Primary Care Contracts Sub Committee </a:t>
                      </a:r>
                      <a:r>
                        <a:rPr lang="en-GB" sz="1000" b="1" dirty="0">
                          <a:solidFill>
                            <a:schemeClr val="tx1"/>
                          </a:solidFill>
                        </a:rPr>
                        <a:t>/   Primary Care Medical Services Group</a:t>
                      </a:r>
                    </a:p>
                  </a:txBody>
                  <a:tcP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hMerge="1">
                  <a:txBody>
                    <a:bodyPr/>
                    <a:lstStyle/>
                    <a:p>
                      <a:endParaRPr/>
                    </a:p>
                  </a:txBody>
                  <a:tcPr>
                    <a:solidFill>
                      <a:schemeClr val="bg1"/>
                    </a:solidFill>
                  </a:tcPr>
                </a:tc>
                <a:tc hMerge="1">
                  <a:txBody>
                    <a:bodyPr/>
                    <a:lstStyle/>
                    <a:p>
                      <a:endParaRPr lang="en-GB"/>
                    </a:p>
                  </a:txBody>
                  <a:tcPr/>
                </a:tc>
                <a:tc hMerge="1">
                  <a:txBody>
                    <a:bodyPr/>
                    <a:lstStyle/>
                    <a:p>
                      <a:endParaRPr lang="en-GB"/>
                    </a:p>
                  </a:txBody>
                  <a:tcPr/>
                </a:tc>
                <a:tc hMerge="1">
                  <a:txBody>
                    <a:bodyPr/>
                    <a:lstStyle/>
                    <a:p>
                      <a:endParaRPr/>
                    </a:p>
                  </a:txBody>
                  <a:tcPr/>
                </a:tc>
                <a:extLst>
                  <a:ext uri="{0D108BD9-81ED-4DB2-BD59-A6C34878D82A}">
                    <a16:rowId xmlns:a16="http://schemas.microsoft.com/office/drawing/2014/main" val="513784470"/>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1"/>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Group Chair:</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a:solidFill>
                            <a:schemeClr val="tx1"/>
                          </a:solidFill>
                        </a:rPr>
                        <a:t>Peter Tinson</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rPr>
                        <a:t>SRO: </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a:solidFill>
                            <a:schemeClr val="tx1"/>
                          </a:solidFill>
                        </a:rPr>
                        <a:t>Donna Roberts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b="1">
                          <a:solidFill>
                            <a:schemeClr val="tx1"/>
                          </a:solidFill>
                        </a:rPr>
                        <a:t>Clinical Lead:</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900" dirty="0">
                          <a:solidFill>
                            <a:schemeClr val="tx1"/>
                          </a:solidFill>
                        </a:rPr>
                        <a:t>John Miles</a:t>
                      </a:r>
                    </a:p>
                  </a:txBody>
                  <a:tcP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6322270"/>
                  </a:ext>
                </a:extLst>
              </a:tr>
            </a:tbl>
          </a:graphicData>
        </a:graphic>
      </p:graphicFrame>
      <p:graphicFrame>
        <p:nvGraphicFramePr>
          <p:cNvPr id="2" name="Content Placeholder 2">
            <a:extLst>
              <a:ext uri="{FF2B5EF4-FFF2-40B4-BE49-F238E27FC236}">
                <a16:creationId xmlns:a16="http://schemas.microsoft.com/office/drawing/2014/main" id="{A8A1DB16-3482-CD15-8F85-74FE2587DD47}"/>
              </a:ext>
            </a:extLst>
          </p:cNvPr>
          <p:cNvGraphicFramePr>
            <a:graphicFrameLocks noGrp="1"/>
          </p:cNvGraphicFramePr>
          <p:nvPr>
            <p:ph idx="1"/>
            <p:extLst>
              <p:ext uri="{D42A27DB-BD31-4B8C-83A1-F6EECF244321}">
                <p14:modId xmlns:p14="http://schemas.microsoft.com/office/powerpoint/2010/main" val="1857645965"/>
              </p:ext>
            </p:extLst>
          </p:nvPr>
        </p:nvGraphicFramePr>
        <p:xfrm>
          <a:off x="6095999" y="1201450"/>
          <a:ext cx="5989464" cy="4652720"/>
        </p:xfrm>
        <a:graphic>
          <a:graphicData uri="http://schemas.openxmlformats.org/drawingml/2006/table">
            <a:tbl>
              <a:tblPr firstRow="1" bandRow="1">
                <a:tableStyleId>{5940675A-B579-460E-94D1-54222C63F5DA}</a:tableStyleId>
              </a:tblPr>
              <a:tblGrid>
                <a:gridCol w="5989464">
                  <a:extLst>
                    <a:ext uri="{9D8B030D-6E8A-4147-A177-3AD203B41FA5}">
                      <a16:colId xmlns:a16="http://schemas.microsoft.com/office/drawing/2014/main" val="1772709669"/>
                    </a:ext>
                  </a:extLst>
                </a:gridCol>
              </a:tblGrid>
              <a:tr h="1722073">
                <a:tc>
                  <a:txBody>
                    <a:bodyPr/>
                    <a:lstStyle/>
                    <a:p>
                      <a:pPr algn="l"/>
                      <a:r>
                        <a:rPr lang="en-GB" sz="1050" b="1" i="0" dirty="0">
                          <a:solidFill>
                            <a:schemeClr val="tx1"/>
                          </a:solidFill>
                          <a:latin typeface="Abadi Extra Light" panose="020B0204020104020204"/>
                          <a:cs typeface="Arial"/>
                        </a:rPr>
                        <a:t>What does this tell us?</a:t>
                      </a:r>
                    </a:p>
                    <a:p>
                      <a:pPr algn="l"/>
                      <a:endParaRPr lang="en-GB" sz="1050" b="1" i="0" dirty="0">
                        <a:solidFill>
                          <a:schemeClr val="tx1"/>
                        </a:solidFill>
                        <a:latin typeface="Abadi Extra Light" panose="020B0204020104020204"/>
                        <a:cs typeface="Arial"/>
                      </a:endParaRPr>
                    </a:p>
                    <a:p>
                      <a:pPr marL="171450" indent="-171450" algn="l" defTabSz="914400" rtl="0" eaLnBrk="1" latinLnBrk="0" hangingPunct="1">
                        <a:buFont typeface="Arial" panose="020B0604020202020204" pitchFamily="34" charset="0"/>
                        <a:buChar char="•"/>
                      </a:pPr>
                      <a:r>
                        <a:rPr lang="en-US" sz="1050" b="0" dirty="0">
                          <a:latin typeface="Abadi Extra Light" panose="020B0204020104020204"/>
                        </a:rPr>
                        <a:t>Month 5 (August 2026) activity continues to show differing delivery positions across the two capitated LESs: </a:t>
                      </a:r>
                    </a:p>
                    <a:p>
                      <a:pPr marL="628650" lvl="1" indent="-171450" algn="l" defTabSz="914400" rtl="0" eaLnBrk="1" latinLnBrk="0" hangingPunct="1">
                        <a:buFont typeface="Arial" panose="020B0604020202020204" pitchFamily="34" charset="0"/>
                        <a:buChar char="•"/>
                      </a:pPr>
                      <a:r>
                        <a:rPr lang="en-US" sz="1050" b="0" dirty="0">
                          <a:latin typeface="Abadi Extra Light" panose="020B0204020104020204"/>
                        </a:rPr>
                        <a:t>LTC LES cumulative activity remains above planned levels, with YTD delivery at 126% of plan.  August’s activity was lower than July by -32.1%</a:t>
                      </a:r>
                    </a:p>
                    <a:p>
                      <a:pPr marL="628650" lvl="1" indent="-171450" algn="l" defTabSz="914400" rtl="0" eaLnBrk="1" latinLnBrk="0" hangingPunct="1">
                        <a:buFont typeface="Arial" panose="020B0604020202020204" pitchFamily="34" charset="0"/>
                        <a:buChar char="•"/>
                      </a:pPr>
                      <a:r>
                        <a:rPr lang="en-US" sz="1050" b="0" dirty="0">
                          <a:latin typeface="Abadi Extra Light" panose="020B0204020104020204"/>
                        </a:rPr>
                        <a:t>Phlebotomy cumulative activity remains below planned levels, with YTD delivery at 80% of plan. August’s activity was lower than in July by -11.7%. </a:t>
                      </a:r>
                    </a:p>
                    <a:p>
                      <a:pPr marL="171450" lvl="0" indent="-171450" algn="l" defTabSz="914400" rtl="0" eaLnBrk="1" latinLnBrk="0" hangingPunct="1">
                        <a:buFont typeface="Arial" panose="020B0604020202020204" pitchFamily="34" charset="0"/>
                        <a:buChar char="•"/>
                      </a:pPr>
                      <a:r>
                        <a:rPr lang="en-US" sz="1050" b="0" dirty="0">
                          <a:latin typeface="Abadi Extra Light" panose="020B0204020104020204"/>
                        </a:rPr>
                        <a:t>The decreases in activity seen in August are at least partly attributable to seasonal variation during the summer holiday period and will continue to be monitored</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2593262"/>
                  </a:ext>
                </a:extLst>
              </a:tr>
              <a:tr h="8831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0" kern="1200" noProof="0" dirty="0">
                          <a:solidFill>
                            <a:schemeClr val="tx1"/>
                          </a:solidFill>
                          <a:latin typeface="Abadi Extra Light" panose="020B0204020104020204"/>
                          <a:ea typeface="+mn-ea"/>
                          <a:cs typeface="Arial"/>
                        </a:rPr>
                        <a:t>Actions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latin typeface="Abadi Extra Light" panose="020B0204020104020204"/>
                        </a:rPr>
                        <a:t>Activity across both capitated LESs will continue to be monitored against planned delivery throughout 2026/27. Variation at individual practice level may not be visible within the overall system position and will therefore continue to be considered alongside the headline activity.</a:t>
                      </a:r>
                    </a:p>
                    <a:p>
                      <a:pPr marL="171450" lvl="0" indent="-171450" algn="l" defTabSz="914400" rtl="0" eaLnBrk="1" latinLnBrk="0" hangingPunct="1">
                        <a:lnSpc>
                          <a:spcPct val="100000"/>
                        </a:lnSpc>
                        <a:spcBef>
                          <a:spcPts val="0"/>
                        </a:spcBef>
                        <a:spcAft>
                          <a:spcPts val="0"/>
                        </a:spcAft>
                        <a:buFont typeface="Arial" panose="020B0604020202020204" pitchFamily="34" charset="0"/>
                        <a:buChar char="•"/>
                      </a:pPr>
                      <a:r>
                        <a:rPr lang="en-US" sz="1050" dirty="0">
                          <a:latin typeface="Abadi Extra Light" panose="020B0204020104020204"/>
                        </a:rPr>
                        <a:t>The wider expected vs delivered activity review has included the capitated LESs, providing additional practice-level context to the overall position and supporting identification of areas of variation.</a:t>
                      </a:r>
                    </a:p>
                    <a:p>
                      <a:pPr marL="171450" lvl="0" indent="-171450" algn="l" defTabSz="914400" rtl="0" eaLnBrk="1" latinLnBrk="0" hangingPunct="1">
                        <a:lnSpc>
                          <a:spcPct val="100000"/>
                        </a:lnSpc>
                        <a:spcBef>
                          <a:spcPts val="0"/>
                        </a:spcBef>
                        <a:spcAft>
                          <a:spcPts val="0"/>
                        </a:spcAft>
                        <a:buFont typeface="Arial" panose="020B0604020202020204" pitchFamily="34" charset="0"/>
                        <a:buChar char="•"/>
                      </a:pPr>
                      <a:r>
                        <a:rPr lang="en-US" sz="1050" b="0" dirty="0">
                          <a:latin typeface="Abadi Extra Light" panose="020B0204020104020204"/>
                        </a:rPr>
                        <a:t>LTC activity will continue to be monitored to understand the drivers behind sustained delivery above planned levels.</a:t>
                      </a:r>
                    </a:p>
                    <a:p>
                      <a:pPr marL="171450" lvl="0" indent="-171450" algn="l" defTabSz="914400" rtl="0" eaLnBrk="1" latinLnBrk="0" hangingPunct="1">
                        <a:lnSpc>
                          <a:spcPct val="100000"/>
                        </a:lnSpc>
                        <a:spcBef>
                          <a:spcPts val="0"/>
                        </a:spcBef>
                        <a:spcAft>
                          <a:spcPts val="0"/>
                        </a:spcAft>
                        <a:buFont typeface="Arial" panose="020B0604020202020204" pitchFamily="34" charset="0"/>
                        <a:buChar char="•"/>
                      </a:pPr>
                      <a:r>
                        <a:rPr lang="en-US" sz="1050" b="0" dirty="0">
                          <a:latin typeface="Abadi Extra Light" panose="020B0204020104020204"/>
                        </a:rPr>
                        <a:t>Phlebotomy activity will continue to be reviewed, </a:t>
                      </a:r>
                      <a:r>
                        <a:rPr lang="en-US" sz="1050" dirty="0">
                          <a:latin typeface="Abadi Extra Light" panose="020B0204020104020204"/>
                        </a:rPr>
                        <a:t>including practice-level variation and any factors affecting recorded activity.</a:t>
                      </a:r>
                      <a:endParaRPr lang="en-US" sz="1050" b="1" i="0" kern="1200" noProof="0" dirty="0">
                        <a:solidFill>
                          <a:schemeClr val="tx1"/>
                        </a:solidFill>
                        <a:latin typeface="Abadi Extra Light" panose="020B0204020104020204"/>
                        <a:ea typeface="+mn-ea"/>
                        <a:cs typeface="Arial"/>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30593950"/>
                  </a:ext>
                </a:extLst>
              </a:tr>
              <a:tr h="1239007">
                <a:tc>
                  <a:txBody>
                    <a:bodyPr/>
                    <a:lstStyle/>
                    <a:p>
                      <a:pPr marL="0" lvl="0" indent="0" algn="l" defTabSz="914400" rtl="0" eaLnBrk="1" latinLnBrk="0" hangingPunct="1">
                        <a:lnSpc>
                          <a:spcPct val="100000"/>
                        </a:lnSpc>
                        <a:spcBef>
                          <a:spcPts val="0"/>
                        </a:spcBef>
                        <a:spcAft>
                          <a:spcPts val="0"/>
                        </a:spcAft>
                        <a:buNone/>
                      </a:pPr>
                      <a:r>
                        <a:rPr lang="en-GB" sz="1050" b="1" i="0" kern="1200" dirty="0">
                          <a:solidFill>
                            <a:schemeClr val="tx1"/>
                          </a:solidFill>
                          <a:latin typeface="Abadi Extra Light" panose="020B0204020104020204"/>
                          <a:ea typeface="+mn-ea"/>
                          <a:cs typeface="Arial"/>
                        </a:rPr>
                        <a:t>Risks: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dirty="0">
                          <a:latin typeface="Abadi Extra Light" panose="020B0204020104020204"/>
                        </a:rPr>
                        <a:t>LTC LES year-to-date activity remains materially above planned levels, and continued monitoring is required to understand whether this trend is sustained and any implications for the contract.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dirty="0">
                          <a:latin typeface="Abadi Extra Light" panose="020B0204020104020204"/>
                        </a:rPr>
                        <a:t>Phlebotomy year-to-date activity remains below planned levels. </a:t>
                      </a:r>
                      <a:endParaRPr lang="en-US" sz="1050" dirty="0">
                        <a:latin typeface="Abadi Extra Light" panose="020B0204020104020204"/>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5108354"/>
                  </a:ext>
                </a:extLst>
              </a:tr>
            </a:tbl>
          </a:graphicData>
        </a:graphic>
      </p:graphicFrame>
      <p:pic>
        <p:nvPicPr>
          <p:cNvPr id="3" name="Picture 2">
            <a:extLst>
              <a:ext uri="{FF2B5EF4-FFF2-40B4-BE49-F238E27FC236}">
                <a16:creationId xmlns:a16="http://schemas.microsoft.com/office/drawing/2014/main" id="{960DB7B9-2805-A2A2-951C-63E215B761D5}"/>
              </a:ext>
            </a:extLst>
          </p:cNvPr>
          <p:cNvPicPr>
            <a:picLocks noChangeAspect="1"/>
          </p:cNvPicPr>
          <p:nvPr/>
        </p:nvPicPr>
        <p:blipFill>
          <a:blip r:embed="rId3"/>
          <a:stretch>
            <a:fillRect/>
          </a:stretch>
        </p:blipFill>
        <p:spPr>
          <a:xfrm>
            <a:off x="604236" y="2248590"/>
            <a:ext cx="5262721" cy="1345517"/>
          </a:xfrm>
          <a:prstGeom prst="rect">
            <a:avLst/>
          </a:prstGeom>
        </p:spPr>
      </p:pic>
      <p:pic>
        <p:nvPicPr>
          <p:cNvPr id="5" name="Picture 4">
            <a:extLst>
              <a:ext uri="{FF2B5EF4-FFF2-40B4-BE49-F238E27FC236}">
                <a16:creationId xmlns:a16="http://schemas.microsoft.com/office/drawing/2014/main" id="{8C255AC1-26AC-BB47-876C-2C0C1BEB2D0D}"/>
              </a:ext>
            </a:extLst>
          </p:cNvPr>
          <p:cNvPicPr>
            <a:picLocks noChangeAspect="1"/>
          </p:cNvPicPr>
          <p:nvPr/>
        </p:nvPicPr>
        <p:blipFill>
          <a:blip r:embed="rId4"/>
          <a:stretch>
            <a:fillRect/>
          </a:stretch>
        </p:blipFill>
        <p:spPr>
          <a:xfrm>
            <a:off x="604236" y="3594107"/>
            <a:ext cx="5262721" cy="1225082"/>
          </a:xfrm>
          <a:prstGeom prst="rect">
            <a:avLst/>
          </a:prstGeom>
        </p:spPr>
      </p:pic>
      <p:pic>
        <p:nvPicPr>
          <p:cNvPr id="6" name="Picture 5">
            <a:extLst>
              <a:ext uri="{FF2B5EF4-FFF2-40B4-BE49-F238E27FC236}">
                <a16:creationId xmlns:a16="http://schemas.microsoft.com/office/drawing/2014/main" id="{D7DB222E-6CE4-D61A-DD41-9578E9A641E7}"/>
              </a:ext>
            </a:extLst>
          </p:cNvPr>
          <p:cNvPicPr>
            <a:picLocks noChangeAspect="1"/>
          </p:cNvPicPr>
          <p:nvPr/>
        </p:nvPicPr>
        <p:blipFill>
          <a:blip r:embed="rId5"/>
          <a:stretch>
            <a:fillRect/>
          </a:stretch>
        </p:blipFill>
        <p:spPr>
          <a:xfrm>
            <a:off x="604236" y="4814246"/>
            <a:ext cx="5262721" cy="1124438"/>
          </a:xfrm>
          <a:prstGeom prst="rect">
            <a:avLst/>
          </a:prstGeom>
        </p:spPr>
      </p:pic>
    </p:spTree>
    <p:extLst>
      <p:ext uri="{BB962C8B-B14F-4D97-AF65-F5344CB8AC3E}">
        <p14:creationId xmlns:p14="http://schemas.microsoft.com/office/powerpoint/2010/main" val="1267643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86451" y="5310360"/>
            <a:ext cx="10803037" cy="420564"/>
          </a:xfrm>
          <a:prstGeom prst="rect">
            <a:avLst/>
          </a:prstGeom>
          <a:noFill/>
        </p:spPr>
        <p:txBody>
          <a:bodyPr wrap="square" rtlCol="0">
            <a:spAutoFit/>
          </a:bodyPr>
          <a:lstStyle/>
          <a:p>
            <a:r>
              <a:rPr lang="en-GB" sz="2133" b="1">
                <a:solidFill>
                  <a:schemeClr val="tx1">
                    <a:lumMod val="75000"/>
                    <a:lumOff val="25000"/>
                  </a:schemeClr>
                </a:solidFill>
                <a:latin typeface="Arial" panose="020B0604020202020204" pitchFamily="34" charset="0"/>
                <a:cs typeface="Arial" panose="020B0604020202020204" pitchFamily="34" charset="0"/>
              </a:rPr>
              <a:t>Web</a:t>
            </a:r>
            <a:r>
              <a:rPr lang="en-GB" sz="2133">
                <a:solidFill>
                  <a:schemeClr val="tx1">
                    <a:lumMod val="75000"/>
                    <a:lumOff val="25000"/>
                  </a:schemeClr>
                </a:solidFill>
                <a:latin typeface="Arial" panose="020B0604020202020204" pitchFamily="34" charset="0"/>
                <a:cs typeface="Arial" panose="020B0604020202020204" pitchFamily="34" charset="0"/>
              </a:rPr>
              <a:t> </a:t>
            </a:r>
            <a:r>
              <a:rPr lang="en-GB" sz="2133">
                <a:solidFill>
                  <a:schemeClr val="tx1">
                    <a:lumMod val="75000"/>
                    <a:lumOff val="25000"/>
                  </a:schemeClr>
                </a:solidFill>
                <a:latin typeface="Arial" panose="020B0604020202020204" pitchFamily="34" charset="0"/>
                <a:cs typeface="Arial" panose="020B0604020202020204" pitchFamily="34" charset="0"/>
                <a:hlinkClick r:id="rId2"/>
              </a:rPr>
              <a:t>lancashireandsouthcumbria.icb.nhs.uk</a:t>
            </a:r>
            <a:r>
              <a:rPr lang="en-GB" sz="2133">
                <a:solidFill>
                  <a:schemeClr val="tx1">
                    <a:lumMod val="75000"/>
                    <a:lumOff val="25000"/>
                  </a:schemeClr>
                </a:solidFill>
                <a:latin typeface="Arial" panose="020B0604020202020204" pitchFamily="34" charset="0"/>
                <a:cs typeface="Arial" panose="020B0604020202020204" pitchFamily="34" charset="0"/>
              </a:rPr>
              <a:t> | </a:t>
            </a:r>
            <a:r>
              <a:rPr lang="en-GB" sz="2133" b="1">
                <a:solidFill>
                  <a:schemeClr val="tx1">
                    <a:lumMod val="75000"/>
                    <a:lumOff val="25000"/>
                  </a:schemeClr>
                </a:solidFill>
                <a:latin typeface="Arial" panose="020B0604020202020204" pitchFamily="34" charset="0"/>
                <a:cs typeface="Arial" panose="020B0604020202020204" pitchFamily="34" charset="0"/>
              </a:rPr>
              <a:t>Facebook</a:t>
            </a:r>
            <a:r>
              <a:rPr lang="en-GB" sz="2133">
                <a:solidFill>
                  <a:schemeClr val="tx1">
                    <a:lumMod val="75000"/>
                    <a:lumOff val="25000"/>
                  </a:schemeClr>
                </a:solidFill>
                <a:latin typeface="Arial" panose="020B0604020202020204" pitchFamily="34" charset="0"/>
                <a:cs typeface="Arial" panose="020B0604020202020204" pitchFamily="34" charset="0"/>
              </a:rPr>
              <a:t> </a:t>
            </a:r>
            <a:r>
              <a:rPr lang="en-GB" sz="2133">
                <a:solidFill>
                  <a:schemeClr val="tx1">
                    <a:lumMod val="75000"/>
                    <a:lumOff val="25000"/>
                  </a:schemeClr>
                </a:solidFill>
                <a:latin typeface="Arial" panose="020B0604020202020204" pitchFamily="34" charset="0"/>
                <a:cs typeface="Arial" panose="020B0604020202020204" pitchFamily="34" charset="0"/>
                <a:hlinkClick r:id="rId3"/>
              </a:rPr>
              <a:t>@LSCICB </a:t>
            </a:r>
            <a:r>
              <a:rPr lang="en-GB" sz="2133">
                <a:solidFill>
                  <a:schemeClr val="tx1">
                    <a:lumMod val="75000"/>
                    <a:lumOff val="25000"/>
                  </a:schemeClr>
                </a:solidFill>
                <a:latin typeface="Arial" panose="020B0604020202020204" pitchFamily="34" charset="0"/>
                <a:cs typeface="Arial" panose="020B0604020202020204" pitchFamily="34" charset="0"/>
              </a:rPr>
              <a:t> | </a:t>
            </a:r>
            <a:r>
              <a:rPr lang="en-GB" sz="2133" b="1">
                <a:solidFill>
                  <a:schemeClr val="tx1">
                    <a:lumMod val="75000"/>
                    <a:lumOff val="25000"/>
                  </a:schemeClr>
                </a:solidFill>
                <a:latin typeface="Arial" panose="020B0604020202020204" pitchFamily="34" charset="0"/>
                <a:cs typeface="Arial" panose="020B0604020202020204" pitchFamily="34" charset="0"/>
              </a:rPr>
              <a:t>Twitter</a:t>
            </a:r>
            <a:r>
              <a:rPr lang="en-GB" sz="2133">
                <a:solidFill>
                  <a:schemeClr val="tx1">
                    <a:lumMod val="75000"/>
                    <a:lumOff val="25000"/>
                  </a:schemeClr>
                </a:solidFill>
                <a:latin typeface="Arial" panose="020B0604020202020204" pitchFamily="34" charset="0"/>
                <a:cs typeface="Arial" panose="020B0604020202020204" pitchFamily="34" charset="0"/>
              </a:rPr>
              <a:t> </a:t>
            </a:r>
            <a:r>
              <a:rPr lang="en-GB" sz="2133">
                <a:solidFill>
                  <a:schemeClr val="tx1">
                    <a:lumMod val="75000"/>
                    <a:lumOff val="25000"/>
                  </a:schemeClr>
                </a:solidFill>
                <a:latin typeface="Arial" panose="020B0604020202020204" pitchFamily="34" charset="0"/>
                <a:cs typeface="Arial" panose="020B0604020202020204" pitchFamily="34" charset="0"/>
                <a:hlinkClick r:id="rId4"/>
              </a:rPr>
              <a:t>@LSCICB</a:t>
            </a:r>
            <a:endParaRPr lang="en-GB" sz="2133">
              <a:solidFill>
                <a:schemeClr val="tx1">
                  <a:lumMod val="75000"/>
                  <a:lumOff val="25000"/>
                </a:schemeClr>
              </a:solidFill>
              <a:latin typeface="Arial" panose="020B0604020202020204" pitchFamily="34" charset="0"/>
              <a:cs typeface="Arial" panose="020B0604020202020204" pitchFamily="34" charset="0"/>
            </a:endParaRPr>
          </a:p>
        </p:txBody>
      </p:sp>
      <p:cxnSp>
        <p:nvCxnSpPr>
          <p:cNvPr id="12" name="Straight Connector 11"/>
          <p:cNvCxnSpPr/>
          <p:nvPr/>
        </p:nvCxnSpPr>
        <p:spPr>
          <a:xfrm>
            <a:off x="586451" y="4817731"/>
            <a:ext cx="10803037" cy="0"/>
          </a:xfrm>
          <a:prstGeom prst="line">
            <a:avLst/>
          </a:prstGeom>
          <a:ln w="57150">
            <a:solidFill>
              <a:srgbClr val="005EB8"/>
            </a:solidFill>
          </a:ln>
          <a:effectLst/>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C24C8744-F785-40B1-B90F-1E474031990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58360" y="2484966"/>
            <a:ext cx="2875280" cy="1888067"/>
          </a:xfrm>
          <a:prstGeom prst="rect">
            <a:avLst/>
          </a:prstGeom>
          <a:noFill/>
          <a:ln>
            <a:noFill/>
          </a:ln>
        </p:spPr>
      </p:pic>
      <p:sp>
        <p:nvSpPr>
          <p:cNvPr id="2" name="Slide Number Placeholder 1">
            <a:extLst>
              <a:ext uri="{FF2B5EF4-FFF2-40B4-BE49-F238E27FC236}">
                <a16:creationId xmlns:a16="http://schemas.microsoft.com/office/drawing/2014/main" id="{887568C5-BA9F-46F9-A36C-CA70C1573CF1}"/>
              </a:ext>
            </a:extLst>
          </p:cNvPr>
          <p:cNvSpPr>
            <a:spLocks noGrp="1"/>
          </p:cNvSpPr>
          <p:nvPr>
            <p:ph type="sldNum" sz="quarter" idx="12"/>
          </p:nvPr>
        </p:nvSpPr>
        <p:spPr/>
        <p:txBody>
          <a:bodyPr/>
          <a:lstStyle/>
          <a:p>
            <a:fld id="{DE4B20A6-AFA1-4363-A256-123012939910}" type="slidenum">
              <a:rPr lang="en-GB" smtClean="0"/>
              <a:t>8</a:t>
            </a:fld>
            <a:endParaRPr lang="en-GB"/>
          </a:p>
        </p:txBody>
      </p:sp>
      <p:sp>
        <p:nvSpPr>
          <p:cNvPr id="3" name="TextBox 2">
            <a:extLst>
              <a:ext uri="{FF2B5EF4-FFF2-40B4-BE49-F238E27FC236}">
                <a16:creationId xmlns:a16="http://schemas.microsoft.com/office/drawing/2014/main" id="{8D49CDF7-B94E-47FD-AE30-0D26E1CEC4DF}"/>
              </a:ext>
            </a:extLst>
          </p:cNvPr>
          <p:cNvSpPr txBox="1"/>
          <p:nvPr/>
        </p:nvSpPr>
        <p:spPr>
          <a:xfrm>
            <a:off x="10096500" y="0"/>
            <a:ext cx="2095500" cy="1457322"/>
          </a:xfrm>
          <a:prstGeom prst="rect">
            <a:avLst/>
          </a:prstGeom>
          <a:solidFill>
            <a:schemeClr val="bg1"/>
          </a:solidFill>
        </p:spPr>
        <p:txBody>
          <a:bodyPr wrap="square" rtlCol="0">
            <a:spAutoFit/>
          </a:bodyPr>
          <a:lstStyle/>
          <a:p>
            <a:endParaRPr lang="en-GB"/>
          </a:p>
        </p:txBody>
      </p:sp>
    </p:spTree>
    <p:extLst>
      <p:ext uri="{BB962C8B-B14F-4D97-AF65-F5344CB8AC3E}">
        <p14:creationId xmlns:p14="http://schemas.microsoft.com/office/powerpoint/2010/main" val="1856783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760762f-6d0f-47a6-8fb9-606f44da572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4109AFC2C6E043A4318249FC3EB332" ma:contentTypeVersion="10" ma:contentTypeDescription="Create a new document." ma:contentTypeScope="" ma:versionID="6d202c3411c7fac7880508c6ba75e883">
  <xsd:schema xmlns:xsd="http://www.w3.org/2001/XMLSchema" xmlns:xs="http://www.w3.org/2001/XMLSchema" xmlns:p="http://schemas.microsoft.com/office/2006/metadata/properties" xmlns:ns2="d760762f-6d0f-47a6-8fb9-606f44da5725" targetNamespace="http://schemas.microsoft.com/office/2006/metadata/properties" ma:root="true" ma:fieldsID="63b0e48cdd305263923f66abfd8919b9" ns2:_="">
    <xsd:import namespace="d760762f-6d0f-47a6-8fb9-606f44da57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60762f-6d0f-47a6-8fb9-606f44da57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151E08-D531-4785-9612-E913C506F88A}">
  <ds:schemaRefs>
    <ds:schemaRef ds:uri="http://purl.org/dc/terms/"/>
    <ds:schemaRef ds:uri="http://schemas.openxmlformats.org/package/2006/metadata/core-properties"/>
    <ds:schemaRef ds:uri="http://schemas.microsoft.com/office/2006/documentManagement/types"/>
    <ds:schemaRef ds:uri="http://purl.org/dc/dcmitype/"/>
    <ds:schemaRef ds:uri="e3018835-b10e-4f88-a9dd-40824a0ab9b2"/>
    <ds:schemaRef ds:uri="35bdebc1-920b-4794-897c-b5fc0995084d"/>
    <ds:schemaRef ds:uri="http://purl.org/dc/elements/1.1/"/>
    <ds:schemaRef ds:uri="http://schemas.microsoft.com/office/2006/metadata/properties"/>
    <ds:schemaRef ds:uri="http://schemas.microsoft.com/sharepoint/v3"/>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D09F9E73-9835-4677-B4E0-19A4117979A5}">
  <ds:schemaRefs>
    <ds:schemaRef ds:uri="http://schemas.microsoft.com/sharepoint/v3/contenttype/forms"/>
  </ds:schemaRefs>
</ds:datastoreItem>
</file>

<file path=customXml/itemProps3.xml><?xml version="1.0" encoding="utf-8"?>
<ds:datastoreItem xmlns:ds="http://schemas.openxmlformats.org/officeDocument/2006/customXml" ds:itemID="{427A75AB-6481-448E-A1BC-6BB331CF26A7}"/>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7134</TotalTime>
  <Words>1765</Words>
  <Application>Microsoft Office PowerPoint</Application>
  <PresentationFormat>Widescreen</PresentationFormat>
  <Paragraphs>164</Paragraphs>
  <Slides>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Abadi</vt:lpstr>
      <vt:lpstr>Abadi Extra Light</vt:lpstr>
      <vt:lpstr>Arial</vt:lpstr>
      <vt:lpstr>Calibri</vt:lpstr>
      <vt:lpstr>Office Theme</vt:lpstr>
      <vt:lpstr>Integrated Primary Care Performance Report September 2026 </vt:lpstr>
      <vt:lpstr>Executive Summary</vt:lpstr>
      <vt:lpstr>Local Enhanced Service (LES) Confirmation of Practice Participation - Aug 2026  </vt:lpstr>
      <vt:lpstr>Local Enhanced Service (LES) Delivery Pictorial: April - August 2026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BRITTON, Mark (NHS FYLDE AND WYRE CCG)</dc:creator>
  <cp:lastModifiedBy>WRIGHT, Jennifer (NHS LANCASHIRE AND SOUTH CUMBRIA INTEGRATED CARE BOARD)</cp:lastModifiedBy>
  <cp:revision>8</cp:revision>
  <cp:lastPrinted>2024-11-11T21:40:32Z</cp:lastPrinted>
  <dcterms:created xsi:type="dcterms:W3CDTF">2022-06-20T08:43:06Z</dcterms:created>
  <dcterms:modified xsi:type="dcterms:W3CDTF">2026-10-01T15:47:53Z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0x0101000A4109AFC2C6E043A4318249FC3EB332</vt:lpwstr>
  </property>
  <property fmtid="{D5CDD505-2E9C-101B-9397-08002B2CF9AE}" pid="3" name="MediaServiceImageTags">
    <vt:lpwstr/>
  </property>
</Properties>
</file>