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modernComment_15C_415135BC.xml" ContentType="application/vnd.ms-powerpoint.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2D6_1CA4BA0A.xml" ContentType="application/vnd.ms-powerpoint.comments+xml"/>
  <Override PartName="/ppt/notesSlides/notesSlide4.xml" ContentType="application/vnd.openxmlformats-officedocument.presentationml.notesSlide+xml"/>
  <Override PartName="/ppt/comments/modernComment_126_A333538.xml" ContentType="application/vnd.ms-powerpoint.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modernComment_12A_374534B3.xml" ContentType="application/vnd.ms-powerpoint.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modernComment_12E_B36388AC.xml" ContentType="application/vnd.ms-powerpoint.comment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omments/modernComment_11C_BE626AD.xml" ContentType="application/vnd.ms-powerpoint.comments+xml"/>
  <Override PartName="/ppt/notesSlides/notesSlide12.xml" ContentType="application/vnd.openxmlformats-officedocument.presentationml.notesSlide+xml"/>
  <Override PartName="/ppt/comments/modernComment_15E_FED778AA.xml" ContentType="application/vnd.ms-powerpoint.comments+xml"/>
  <Override PartName="/ppt/notesSlides/notesSlide13.xml" ContentType="application/vnd.openxmlformats-officedocument.presentationml.notesSlide+xml"/>
  <Override PartName="/ppt/comments/modernComment_2D3_7AC04C10.xml" ContentType="application/vnd.ms-powerpoint.comments+xml"/>
  <Override PartName="/ppt/notesSlides/notesSlide14.xml" ContentType="application/vnd.openxmlformats-officedocument.presentationml.notesSlide+xml"/>
  <Override PartName="/ppt/comments/modernComment_10A_B451155E.xml" ContentType="application/vnd.ms-powerpoint.comments+xml"/>
  <Override PartName="/ppt/notesSlides/notesSlide15.xml" ContentType="application/vnd.openxmlformats-officedocument.presentationml.notesSlide+xml"/>
  <Override PartName="/ppt/comments/modernComment_10B_3E734BFC.xml" ContentType="application/vnd.ms-powerpoint.comments+xml"/>
  <Override PartName="/ppt/notesSlides/notesSlide16.xml" ContentType="application/vnd.openxmlformats-officedocument.presentationml.notesSlide+xml"/>
  <Override PartName="/ppt/comments/modernComment_102_EB0B6EB4.xml" ContentType="application/vnd.ms-powerpoint.comments+xml"/>
  <Override PartName="/ppt/notesSlides/notesSlide17.xml" ContentType="application/vnd.openxmlformats-officedocument.presentationml.notesSlide+xml"/>
  <Override PartName="/ppt/comments/modernComment_141_87377F4F.xml" ContentType="application/vnd.ms-powerpoint.comment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omments/modernComment_159_1F03125A.xml" ContentType="application/vnd.ms-powerpoint.comments+xml"/>
  <Override PartName="/ppt/notesSlides/notesSlide20.xml" ContentType="application/vnd.openxmlformats-officedocument.presentationml.notesSlide+xml"/>
  <Override PartName="/ppt/comments/modernComment_157_DC997399.xml" ContentType="application/vnd.ms-powerpoint.comments+xml"/>
  <Override PartName="/ppt/notesSlides/notesSlide21.xml" ContentType="application/vnd.openxmlformats-officedocument.presentationml.notesSlide+xml"/>
  <Override PartName="/ppt/comments/modernComment_161_CD7A9050.xml" ContentType="application/vnd.ms-powerpoint.comments+xml"/>
  <Override PartName="/ppt/comments/modernComment_2CD_54E69C70.xml" ContentType="application/vnd.ms-powerpoint.comments+xml"/>
  <Override PartName="/ppt/notesSlides/notesSlide22.xml" ContentType="application/vnd.openxmlformats-officedocument.presentationml.notesSlide+xml"/>
  <Override PartName="/ppt/comments/modernComment_2D2_E5FDD966.xml" ContentType="application/vnd.ms-powerpoint.comment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omments/modernComment_108_6AC2B5D2.xml" ContentType="application/vnd.ms-powerpoint.comments+xml"/>
  <Override PartName="/ppt/comments/modernComment_151_222EB4C6.xml" ContentType="application/vnd.ms-powerpoint.comments+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1"/>
  </p:notesMasterIdLst>
  <p:sldIdLst>
    <p:sldId id="720" r:id="rId5"/>
    <p:sldId id="719" r:id="rId6"/>
    <p:sldId id="744" r:id="rId7"/>
    <p:sldId id="334" r:id="rId8"/>
    <p:sldId id="336" r:id="rId9"/>
    <p:sldId id="335" r:id="rId10"/>
    <p:sldId id="348" r:id="rId11"/>
    <p:sldId id="292" r:id="rId12"/>
    <p:sldId id="745" r:id="rId13"/>
    <p:sldId id="729" r:id="rId14"/>
    <p:sldId id="726" r:id="rId15"/>
    <p:sldId id="732" r:id="rId16"/>
    <p:sldId id="294" r:id="rId17"/>
    <p:sldId id="733" r:id="rId18"/>
    <p:sldId id="734" r:id="rId19"/>
    <p:sldId id="295" r:id="rId20"/>
    <p:sldId id="298" r:id="rId21"/>
    <p:sldId id="297" r:id="rId22"/>
    <p:sldId id="296" r:id="rId23"/>
    <p:sldId id="735" r:id="rId24"/>
    <p:sldId id="302" r:id="rId25"/>
    <p:sldId id="301" r:id="rId26"/>
    <p:sldId id="737" r:id="rId27"/>
    <p:sldId id="284" r:id="rId28"/>
    <p:sldId id="350" r:id="rId29"/>
    <p:sldId id="723" r:id="rId30"/>
    <p:sldId id="738" r:id="rId31"/>
    <p:sldId id="266" r:id="rId32"/>
    <p:sldId id="267" r:id="rId33"/>
    <p:sldId id="258" r:id="rId34"/>
    <p:sldId id="739" r:id="rId35"/>
    <p:sldId id="354" r:id="rId36"/>
    <p:sldId id="740" r:id="rId37"/>
    <p:sldId id="321" r:id="rId38"/>
    <p:sldId id="741" r:id="rId39"/>
    <p:sldId id="256" r:id="rId40"/>
    <p:sldId id="340" r:id="rId41"/>
    <p:sldId id="344" r:id="rId42"/>
    <p:sldId id="742" r:id="rId43"/>
    <p:sldId id="345" r:id="rId44"/>
    <p:sldId id="343" r:id="rId45"/>
    <p:sldId id="353" r:id="rId46"/>
    <p:sldId id="717" r:id="rId47"/>
    <p:sldId id="722" r:id="rId48"/>
    <p:sldId id="721" r:id="rId49"/>
    <p:sldId id="752" r:id="rId50"/>
    <p:sldId id="750" r:id="rId51"/>
    <p:sldId id="743" r:id="rId52"/>
    <p:sldId id="264" r:id="rId53"/>
    <p:sldId id="337" r:id="rId54"/>
    <p:sldId id="731" r:id="rId55"/>
    <p:sldId id="351" r:id="rId56"/>
    <p:sldId id="352" r:id="rId57"/>
    <p:sldId id="746" r:id="rId58"/>
    <p:sldId id="749" r:id="rId59"/>
    <p:sldId id="304" r:id="rId60"/>
  </p:sldIdLst>
  <p:sldSz cx="12192000" cy="6858000"/>
  <p:notesSz cx="6858000" cy="9144000"/>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6BD537E-FB98-FB04-A851-A697B2AE7748}" name="RILEY, Jennifer (NHS LANCASHIRE AND SOUTH CUMBRIA INTEGRATED CARE BOARD)" initials="RB" userId="S::jennifer.riley10@nhs.net::1198f656-06c2-445d-9731-50f75b65afd7" providerId="AD"/>
  <p188:author id="{EFB86E97-32D2-7AE5-5E08-7A0616BD85EB}" name="FENBY-TAYLOR, Emily (NHS LANCASHIRE AND SOUTH CUMBRIA ICB - 00R)" initials="EF" userId="S::emily.fenby-taylor@nhs.net::ed3e82a2-2d60-46b9-81f3-509c70f48d9a" providerId="AD"/>
  <p188:author id="{30B81AD4-D9BF-2496-847C-62470DCB4E8D}" name="WESTAWAY, Julia (NHS LANCASHIRE AND SOUTH CUMBRIA ICB - 02M)" initials="JW" userId="S::julia.westaway1@nhs.net::ccdb8554-4dfb-45aa-81fd-2ca94c02b8b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1F77B4"/>
    <a:srgbClr val="EBFFFF"/>
    <a:srgbClr val="E5FFFF"/>
    <a:srgbClr val="F7FFFF"/>
    <a:srgbClr val="E7FFFF"/>
    <a:srgbClr val="2CA02C"/>
    <a:srgbClr val="FF7F0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87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microsoft.com/office/2018/10/relationships/authors" Target="author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ESTAWAY, Julia (NHS LANCASHIRE AND SOUTH CUMBRIA ICB - 02M)" userId="ccdb8554-4dfb-45aa-81fd-2ca94c02b8b7" providerId="ADAL" clId="{A529DE1B-51F2-4202-B5C2-7CA07BF1E0F0}"/>
    <pc:docChg chg="delSld modSld">
      <pc:chgData name="WESTAWAY, Julia (NHS LANCASHIRE AND SOUTH CUMBRIA ICB - 02M)" userId="ccdb8554-4dfb-45aa-81fd-2ca94c02b8b7" providerId="ADAL" clId="{A529DE1B-51F2-4202-B5C2-7CA07BF1E0F0}" dt="2026-10-02T15:45:16.036" v="44" actId="20577"/>
      <pc:docMkLst>
        <pc:docMk/>
      </pc:docMkLst>
      <pc:sldChg chg="modSp mod">
        <pc:chgData name="WESTAWAY, Julia (NHS LANCASHIRE AND SOUTH CUMBRIA ICB - 02M)" userId="ccdb8554-4dfb-45aa-81fd-2ca94c02b8b7" providerId="ADAL" clId="{A529DE1B-51F2-4202-B5C2-7CA07BF1E0F0}" dt="2026-10-02T15:45:16.036" v="44" actId="20577"/>
        <pc:sldMkLst>
          <pc:docMk/>
          <pc:sldMk cId="2188733882" sldId="719"/>
        </pc:sldMkLst>
        <pc:graphicFrameChg chg="mod modGraphic">
          <ac:chgData name="WESTAWAY, Julia (NHS LANCASHIRE AND SOUTH CUMBRIA ICB - 02M)" userId="ccdb8554-4dfb-45aa-81fd-2ca94c02b8b7" providerId="ADAL" clId="{A529DE1B-51F2-4202-B5C2-7CA07BF1E0F0}" dt="2026-10-02T15:45:16.036" v="44" actId="20577"/>
          <ac:graphicFrameMkLst>
            <pc:docMk/>
            <pc:sldMk cId="2188733882" sldId="719"/>
            <ac:graphicFrameMk id="3" creationId="{A7485937-4D5F-5212-2C4C-0493EF94CDD1}"/>
          </ac:graphicFrameMkLst>
        </pc:graphicFrameChg>
      </pc:sldChg>
      <pc:sldChg chg="del">
        <pc:chgData name="WESTAWAY, Julia (NHS LANCASHIRE AND SOUTH CUMBRIA ICB - 02M)" userId="ccdb8554-4dfb-45aa-81fd-2ca94c02b8b7" providerId="ADAL" clId="{A529DE1B-51F2-4202-B5C2-7CA07BF1E0F0}" dt="2026-10-02T15:44:35.508" v="9" actId="47"/>
        <pc:sldMkLst>
          <pc:docMk/>
          <pc:sldMk cId="3426122712" sldId="730"/>
        </pc:sldMkLst>
      </pc:sldChg>
    </pc:docChg>
  </pc:docChgLst>
</pc:chgInfo>
</file>

<file path=ppt/comments/modernComment_2CD_54E69C70.xml><?xml version="1.0" encoding="utf-8"?>
<p188:cmLst xmlns:a="http://schemas.openxmlformats.org/drawingml/2006/main" xmlns:r="http://schemas.openxmlformats.org/officeDocument/2006/relationships" xmlns:p188="http://schemas.microsoft.com/office/powerpoint/2018/8/main">
  <p188:cm id="{FFEDC6C9-7986-4B9B-B1AC-32C711DC66F7}" authorId="{30B81AD4-D9BF-2496-847C-62470DCB4E8D}" status="resolved" created="2026-07-24T11:44:33.802" complete="100000">
    <ac:txMkLst xmlns:ac="http://schemas.microsoft.com/office/drawing/2013/main/command">
      <pc:docMk xmlns:pc="http://schemas.microsoft.com/office/powerpoint/2013/main/command"/>
      <pc:sldMk xmlns:pc="http://schemas.microsoft.com/office/powerpoint/2013/main/command" cId="1424399472" sldId="717"/>
      <ac:spMk id="15" creationId="{42F1D592-A23C-3CB3-48FF-3D0339194FB5}"/>
      <ac:txMk cp="628" len="703">
        <ac:context len="2081" hash="1903011958"/>
      </ac:txMk>
    </ac:txMkLst>
    <p188:pos x="7456285" y="2063917"/>
    <p188:replyLst>
      <p188:reply id="{D6387225-94BF-4338-AA2B-C8CAF9F4E8C2}" authorId="{30B81AD4-D9BF-2496-847C-62470DCB4E8D}" created="2026-07-24T11:45:43.921">
        <p188:txBody>
          <a:bodyPr/>
          <a:lstStyle/>
          <a:p>
            <a:r>
              <a:rPr lang="en-GB"/>
              <a:t>[@RILEY, Jennifer (NHS LANCASHIRE AND SOUTH CUMBRIA INTEGRATED CARE BOARD)] please could you review this slide alongside the proactive care slide.</a:t>
            </a:r>
          </a:p>
        </p188:txBody>
      </p188:reply>
      <p188:reply id="{DFA449DC-8E15-41B0-89D5-7BBCADA60818}" authorId="{16BD537E-FB98-FB04-A851-A697B2AE7748}" created="2026-07-29T11:18:13.592">
        <p188:txBody>
          <a:bodyPr/>
          <a:lstStyle/>
          <a:p>
            <a:r>
              <a:rPr lang="en-GB"/>
              <a:t>Complete.
Note that on last paragraph we haven't yet implemented the first recommendation, and this remains outstanding</a:t>
            </a:r>
          </a:p>
        </p188:txBody>
      </p188:reply>
    </p188:replyLst>
    <p188:txBody>
      <a:bodyPr/>
      <a:lstStyle/>
      <a:p>
        <a:r>
          <a:rPr lang="en-GB"/>
          <a:t>These paras relate to proactive care - we need to make sure there is alignment between this slide and the proactive care case study - possibly having the proactive care slide following this one - but also that they don’t duplicate</a:t>
        </a:r>
      </a:p>
    </p188:txBody>
  </p188:cm>
</p188:cmLst>
</file>

<file path=ppt/comments/modernComment_2D2_E5FDD966.xml><?xml version="1.0" encoding="utf-8"?>
<p188:cmLst xmlns:a="http://schemas.openxmlformats.org/drawingml/2006/main" xmlns:r="http://schemas.openxmlformats.org/officeDocument/2006/relationships" xmlns:p188="http://schemas.microsoft.com/office/powerpoint/2018/8/main">
  <p188:cm id="{7D297605-3637-4034-8D57-3308ECC682A3}" authorId="{30B81AD4-D9BF-2496-847C-62470DCB4E8D}" status="resolved" created="2026-07-22T07:26:03.062">
    <pc:sldMkLst xmlns:pc="http://schemas.microsoft.com/office/powerpoint/2013/main/command">
      <pc:docMk/>
      <pc:sldMk cId="2537058151" sldId="722"/>
    </pc:sldMkLst>
    <p188:replyLst>
      <p188:reply id="{71496C45-EDE4-4FA1-846E-78C0D5DEFE62}" authorId="{EFB86E97-32D2-7AE5-5E08-7A0616BD85EB}" created="2026-07-31T15:04:27.835">
        <p188:txBody>
          <a:bodyPr/>
          <a:lstStyle/>
          <a:p>
            <a:r>
              <a:rPr lang="en-GB"/>
              <a:t>Updated</a:t>
            </a:r>
          </a:p>
        </p188:txBody>
      </p188:reply>
    </p188:replyLst>
    <p188:txBody>
      <a:bodyPr/>
      <a:lstStyle/>
      <a:p>
        <a:r>
          <a:rPr lang="en-GB"/>
          <a:t>Please can you update this to include the latest evaluation -(a lot more doors have now been knocked on). I’ll share it with you</a:t>
        </a:r>
      </a:p>
    </p188:txBody>
  </p188:cm>
  <p188:cm id="{44F52B82-A67C-42E6-AF60-592D524B940C}" authorId="{16BD537E-FB98-FB04-A851-A697B2AE7748}" status="resolved" created="2026-07-29T15:52:53.707">
    <pc:sldMkLst xmlns:pc="http://schemas.microsoft.com/office/powerpoint/2013/main/command">
      <pc:docMk/>
      <pc:sldMk cId="2537058151" sldId="722"/>
    </pc:sldMkLst>
    <p188:replyLst>
      <p188:reply id="{D10E72CE-F57F-4411-BA6F-DFA4AD4E9912}" authorId="{EFB86E97-32D2-7AE5-5E08-7A0616BD85EB}" created="2026-07-30T10:09:14.780">
        <p188:txBody>
          <a:bodyPr/>
          <a:lstStyle/>
          <a:p>
            <a:r>
              <a:rPr lang="en-GB"/>
              <a:t>Yes, it’s on the list to do!</a:t>
            </a:r>
          </a:p>
        </p188:txBody>
      </p188:reply>
      <p188:reply id="{51C2E36E-50CE-4EC2-BAA7-123D547A8276}" authorId="{EFB86E97-32D2-7AE5-5E08-7A0616BD85EB}" created="2026-07-31T15:04:32.807">
        <p188:txBody>
          <a:bodyPr/>
          <a:lstStyle/>
          <a:p>
            <a:r>
              <a:rPr lang="en-GB"/>
              <a:t>Updated</a:t>
            </a:r>
          </a:p>
        </p188:txBody>
      </p188:reply>
    </p188:replyLst>
    <p188:txBody>
      <a:bodyPr/>
      <a:lstStyle/>
      <a:p>
        <a:r>
          <a:rPr lang="en-GB"/>
          <a:t>This doesn't currently include the Phase 2 evaluation - can this be added in using the report?</a:t>
        </a:r>
      </a:p>
    </p188:txBody>
  </p188:cm>
</p188:cmLst>
</file>

<file path=ppt/comments/modernComment_2D3_7AC04C10.xml><?xml version="1.0" encoding="utf-8"?>
<p188:cmLst xmlns:a="http://schemas.openxmlformats.org/drawingml/2006/main" xmlns:r="http://schemas.openxmlformats.org/officeDocument/2006/relationships" xmlns:p188="http://schemas.microsoft.com/office/powerpoint/2018/8/main">
  <p188:cm id="{F3299DDC-A9A3-4A2E-A396-174EC41E8BA2}" authorId="{30B81AD4-D9BF-2496-847C-62470DCB4E8D}" status="resolved" created="2026-07-23T08:59:14.760" complete="100000">
    <ac:deMkLst xmlns:ac="http://schemas.microsoft.com/office/drawing/2013/main/command">
      <pc:docMk xmlns:pc="http://schemas.microsoft.com/office/powerpoint/2013/main/command"/>
      <pc:sldMk xmlns:pc="http://schemas.microsoft.com/office/powerpoint/2013/main/command" cId="2059422736" sldId="723"/>
      <ac:picMk id="5" creationId="{F6818C67-9356-FF8B-C356-2C6230E2BFE6}"/>
    </ac:deMkLst>
    <p188:replyLst>
      <p188:reply id="{B0714536-FF41-4255-8A18-5A93BF9D31A8}" authorId="{30B81AD4-D9BF-2496-847C-62470DCB4E8D}" created="2026-07-24T10:30:37.386">
        <p188:txBody>
          <a:bodyPr/>
          <a:lstStyle/>
          <a:p>
            <a:r>
              <a:rPr lang="en-GB"/>
              <a:t>Do you have the source for this - we’ll need to do some formatting for the final version so could do with the slide in an editable format</a:t>
            </a:r>
          </a:p>
        </p188:txBody>
      </p188:reply>
      <p188:reply id="{F69904D4-F737-402E-BEB2-5CA4F9F62879}" authorId="{EFB86E97-32D2-7AE5-5E08-7A0616BD85EB}" created="2026-07-24T11:56:35.579">
        <p188:txBody>
          <a:bodyPr/>
          <a:lstStyle/>
          <a:p>
            <a:r>
              <a:rPr lang="en-GB"/>
              <a:t>It was from one of the quarterly reports so I don’t have the original but can easily extract the text to edit. Will come back to it</a:t>
            </a:r>
          </a:p>
        </p188:txBody>
      </p188:reply>
    </p188:replyLst>
    <p188:txBody>
      <a:bodyPr/>
      <a:lstStyle/>
      <a:p>
        <a:r>
          <a:rPr lang="en-GB"/>
          <a:t>IBCLCs needs to be explained please</a:t>
        </a:r>
      </a:p>
    </p188:txBody>
    <p188:extLst>
      <p:ext xmlns:p="http://schemas.openxmlformats.org/presentationml/2006/main" uri="{57CB4572-C831-44C2-8A1C-0ADB6CCDFE69}">
        <p223:reactions xmlns:p223="http://schemas.microsoft.com/office/powerpoint/2022/03/main">
          <p223:rxn type="👍">
            <p223:instance time="2026-07-23T09:47:40.794" authorId="{EFB86E97-32D2-7AE5-5E08-7A0616BD85EB}"/>
          </p223:rxn>
        </p223:reactions>
      </p:ext>
    </p188:extLst>
  </p188:cm>
</p188:cmLst>
</file>

<file path=ppt/comments/modernComment_2D6_1CA4BA0A.xml><?xml version="1.0" encoding="utf-8"?>
<p188:cmLst xmlns:a="http://schemas.openxmlformats.org/drawingml/2006/main" xmlns:r="http://schemas.openxmlformats.org/officeDocument/2006/relationships" xmlns:p188="http://schemas.microsoft.com/office/powerpoint/2018/8/main">
  <p188:cm id="{E349C7D5-AF47-439F-9064-8D151DC09437}" authorId="{30B81AD4-D9BF-2496-847C-62470DCB4E8D}" status="resolved" created="2026-07-22T08:53:26.928" complete="100000">
    <ac:txMkLst xmlns:ac="http://schemas.microsoft.com/office/drawing/2013/main/command">
      <pc:docMk xmlns:pc="http://schemas.microsoft.com/office/powerpoint/2013/main/command"/>
      <pc:sldMk xmlns:pc="http://schemas.microsoft.com/office/powerpoint/2013/main/command" cId="480557578" sldId="726"/>
      <ac:spMk id="2" creationId="{691E2BDC-12C3-C691-7637-A01D17D93DF5}"/>
      <ac:txMk cp="9" len="14">
        <ac:context len="24" hash="1035717200"/>
      </ac:txMk>
    </ac:txMkLst>
    <p188:pos x="3416300" y="564209"/>
    <p188:txBody>
      <a:bodyPr/>
      <a:lstStyle/>
      <a:p>
        <a:r>
          <a:rPr lang="en-GB"/>
          <a:t>Please can we add a slide on latest LE/HLE - recognising the challenges in the commentary</a:t>
        </a:r>
      </a:p>
    </p188:txBody>
  </p188:cm>
  <p188:cm id="{43227AE7-6A2F-4BF7-BEF8-674451288EA5}" authorId="{30B81AD4-D9BF-2496-847C-62470DCB4E8D}" status="resolved" created="2026-07-24T09:47:36.172" complete="100000">
    <ac:txMkLst xmlns:ac="http://schemas.microsoft.com/office/drawing/2013/main/command">
      <pc:docMk xmlns:pc="http://schemas.microsoft.com/office/powerpoint/2013/main/command"/>
      <pc:sldMk xmlns:pc="http://schemas.microsoft.com/office/powerpoint/2013/main/command" cId="480557578" sldId="726"/>
      <ac:spMk id="7" creationId="{3AADA80C-2DEA-FAE6-D0F6-94BDF2999DAB}"/>
      <ac:txMk cp="807" len="116">
        <ac:context len="924" hash="544108720"/>
      </ac:txMk>
    </ac:txMkLst>
    <p188:pos x="6324600" y="2162732"/>
    <p188:txBody>
      <a:bodyPr/>
      <a:lstStyle/>
      <a:p>
        <a:r>
          <a:rPr lang="en-GB"/>
          <a:t>I have added this bit. I wonder if we also need a note about how Healthy Life Expectancy is measured and the challenges with the measure? </a:t>
        </a:r>
      </a:p>
    </p188:txBody>
  </p188:cm>
</p188:cmLst>
</file>

<file path=ppt/comments/modernComment_10A_B451155E.xml><?xml version="1.0" encoding="utf-8"?>
<p188:cmLst xmlns:a="http://schemas.openxmlformats.org/drawingml/2006/main" xmlns:r="http://schemas.openxmlformats.org/officeDocument/2006/relationships" xmlns:p188="http://schemas.microsoft.com/office/powerpoint/2018/8/main">
  <p188:cm id="{D3BD57CC-FB62-4601-8120-841B77114A04}" authorId="{30B81AD4-D9BF-2496-847C-62470DCB4E8D}" status="resolved" created="2026-07-24T10:37:28.046" complete="100000">
    <ac:deMkLst xmlns:ac="http://schemas.microsoft.com/office/drawing/2013/main/command">
      <pc:docMk xmlns:pc="http://schemas.microsoft.com/office/powerpoint/2013/main/command"/>
      <pc:sldMk xmlns:pc="http://schemas.microsoft.com/office/powerpoint/2013/main/command" cId="3025212766" sldId="266"/>
      <ac:picMk id="5" creationId="{8483517E-1D78-BEFD-F207-B6445830F3DA}"/>
    </ac:deMkLst>
    <p188:replyLst>
      <p188:reply id="{78C9CA94-CB71-431F-A403-B568A56B5583}" authorId="{30B81AD4-D9BF-2496-847C-62470DCB4E8D}" created="2026-07-24T10:40:34.094">
        <p188:txBody>
          <a:bodyPr/>
          <a:lstStyle/>
          <a:p>
            <a:r>
              <a:rPr lang="en-GB"/>
              <a:t>I’m sure the answer is no, but is there anything by IMD?/ethnicity? </a:t>
            </a:r>
          </a:p>
        </p188:txBody>
      </p188:reply>
      <p188:reply id="{77753481-05FE-4251-95E0-78252209F92B}" authorId="{EFB86E97-32D2-7AE5-5E08-7A0616BD85EB}" created="2026-07-24T11:52:54.058">
        <p188:txBody>
          <a:bodyPr/>
          <a:lstStyle/>
          <a:p>
            <a:r>
              <a:rPr lang="en-GB"/>
              <a:t>Neither is available for the data I have access to. The narrative is a mix of last year’s narrative and quarterly report input from this year, approved by mark welsh</a:t>
            </a:r>
          </a:p>
        </p188:txBody>
      </p188:reply>
    </p188:replyLst>
    <p188:txBody>
      <a:bodyPr/>
      <a:lstStyle/>
      <a:p>
        <a:r>
          <a:rPr lang="en-GB"/>
          <a:t>I guess you know what I’m going to ask… is it feasible to get more years for the total health checks completed? Otherwise this is good. Who has provided the narrative? Just wondering if it would be helpful to use my daily contact with Lesley Tiffen as we have done with Sally</a:t>
        </a:r>
      </a:p>
    </p188:txBody>
  </p188:cm>
</p188:cmLst>
</file>

<file path=ppt/comments/modernComment_10B_3E734BFC.xml><?xml version="1.0" encoding="utf-8"?>
<p188:cmLst xmlns:a="http://schemas.openxmlformats.org/drawingml/2006/main" xmlns:r="http://schemas.openxmlformats.org/officeDocument/2006/relationships" xmlns:p188="http://schemas.microsoft.com/office/powerpoint/2018/8/main">
  <p188:cm id="{F1CE9484-D876-492F-B1F6-402EFB04F87C}" authorId="{30B81AD4-D9BF-2496-847C-62470DCB4E8D}" status="resolved" created="2026-07-24T10:38:13.909" complete="100000">
    <ac:deMkLst xmlns:ac="http://schemas.microsoft.com/office/drawing/2013/main/command">
      <pc:docMk xmlns:pc="http://schemas.microsoft.com/office/powerpoint/2013/main/command"/>
      <pc:sldMk xmlns:pc="http://schemas.microsoft.com/office/powerpoint/2013/main/command" cId="1047743484" sldId="267"/>
      <ac:picMk id="6" creationId="{D16BFC35-F08B-30CA-DE56-C89E256076B7}"/>
    </ac:deMkLst>
    <p188:replyLst>
      <p188:reply id="{EBA346CE-0C3D-4B3B-9DD2-1572B2016822}" authorId="{EFB86E97-32D2-7AE5-5E08-7A0616BD85EB}" created="2026-07-24T11:42:57.735">
        <p188:txBody>
          <a:bodyPr/>
          <a:lstStyle/>
          <a:p>
            <a:r>
              <a:rPr lang="en-GB"/>
              <a:t>I don’t have the underlying data for this measure, the graphs were provided by Glyn</a:t>
            </a:r>
          </a:p>
        </p188:txBody>
      </p188:reply>
    </p188:replyLst>
    <p188:txBody>
      <a:bodyPr/>
      <a:lstStyle/>
      <a:p>
        <a:r>
          <a:rPr lang="en-GB"/>
          <a:t>Is a trend possible?</a:t>
        </a:r>
      </a:p>
    </p188:txBody>
  </p188:cm>
</p188:cmLst>
</file>

<file path=ppt/comments/modernComment_11C_BE626AD.xml><?xml version="1.0" encoding="utf-8"?>
<p188:cmLst xmlns:a="http://schemas.openxmlformats.org/drawingml/2006/main" xmlns:r="http://schemas.openxmlformats.org/officeDocument/2006/relationships" xmlns:p188="http://schemas.microsoft.com/office/powerpoint/2018/8/main">
  <p188:cm id="{82113CDF-F64B-42E4-B44C-ED2BB94770E1}" authorId="{30B81AD4-D9BF-2496-847C-62470DCB4E8D}" status="resolved" created="2026-07-23T08:56:23.059" complete="100000">
    <ac:deMkLst xmlns:ac="http://schemas.microsoft.com/office/drawing/2013/main/command">
      <pc:docMk xmlns:pc="http://schemas.microsoft.com/office/powerpoint/2013/main/command"/>
      <pc:sldMk xmlns:pc="http://schemas.microsoft.com/office/powerpoint/2013/main/command" cId="199632557" sldId="284"/>
      <ac:picMk id="12" creationId="{2EE2B517-BBA7-7D60-81E3-7D4CA7D3DE0A}"/>
    </ac:deMkLst>
    <p188:replyLst>
      <p188:reply id="{F842E834-7239-497A-AA6F-210CA6584388}" authorId="{EFB86E97-32D2-7AE5-5E08-7A0616BD85EB}" created="2026-07-23T09:41:21.946">
        <p188:txBody>
          <a:bodyPr/>
          <a:lstStyle/>
          <a:p>
            <a:r>
              <a:rPr lang="en-GB"/>
              <a:t>It’s % of monthly births that are pre-term for IMD 1 and 5 compared but can remove if unhelpful</a:t>
            </a:r>
          </a:p>
        </p188:txBody>
      </p188:reply>
    </p188:replyLst>
    <p188:txBody>
      <a:bodyPr/>
      <a:lstStyle/>
      <a:p>
        <a:r>
          <a:rPr lang="en-GB"/>
          <a:t>This graph is confusing me. Is it just me? What is it telling us? If its confusing, I wonder if we leave it out?</a:t>
        </a:r>
      </a:p>
    </p188:txBody>
  </p188:cm>
</p188:cmLst>
</file>

<file path=ppt/comments/modernComment_12A_374534B3.xml><?xml version="1.0" encoding="utf-8"?>
<p188:cmLst xmlns:a="http://schemas.openxmlformats.org/drawingml/2006/main" xmlns:r="http://schemas.openxmlformats.org/officeDocument/2006/relationships" xmlns:p188="http://schemas.microsoft.com/office/powerpoint/2018/8/main">
  <p188:cm id="{CFD84703-598C-4496-BF8F-641E46D50F56}" authorId="{30B81AD4-D9BF-2496-847C-62470DCB4E8D}" status="resolved" created="2026-07-22T08:12:36.389" complete="100000">
    <ac:txMkLst xmlns:ac="http://schemas.microsoft.com/office/drawing/2013/main/command">
      <pc:docMk xmlns:pc="http://schemas.microsoft.com/office/powerpoint/2013/main/command"/>
      <pc:sldMk xmlns:pc="http://schemas.microsoft.com/office/powerpoint/2013/main/command" cId="927282355" sldId="298"/>
      <ac:spMk id="3" creationId="{26C13067-1173-62C9-8ABA-994D3637FBB4}"/>
      <ac:txMk cp="135" len="1">
        <ac:context len="1772" hash="2276665984"/>
      </ac:txMk>
    </ac:txMkLst>
    <p188:pos x="4295775" y="489596"/>
    <p188:txBody>
      <a:bodyPr/>
      <a:lstStyle/>
      <a:p>
        <a:r>
          <a:rPr lang="en-GB"/>
          <a:t>Least?</a:t>
        </a:r>
      </a:p>
    </p188:txBody>
  </p188:cm>
  <p188:cm id="{55279120-8182-4087-982A-1D42993100AA}" authorId="{30B81AD4-D9BF-2496-847C-62470DCB4E8D}" status="resolved" created="2026-07-22T08:14:28.871" complete="100000">
    <ac:txMkLst xmlns:ac="http://schemas.microsoft.com/office/drawing/2013/main/command">
      <pc:docMk xmlns:pc="http://schemas.microsoft.com/office/powerpoint/2013/main/command"/>
      <pc:sldMk xmlns:pc="http://schemas.microsoft.com/office/powerpoint/2013/main/command" cId="927282355" sldId="298"/>
      <ac:spMk id="3" creationId="{26C13067-1173-62C9-8ABA-994D3637FBB4}"/>
      <ac:txMk cp="255">
        <ac:context len="1772" hash="2276665984"/>
      </ac:txMk>
    </ac:txMkLst>
    <p188:pos x="6115050" y="699146"/>
    <p188:txBody>
      <a:bodyPr/>
      <a:lstStyle/>
      <a:p>
        <a:r>
          <a:rPr lang="en-GB"/>
          <a:t>Should this say “Asian, Black, mixed and other”</a:t>
        </a:r>
      </a:p>
    </p188:txBody>
  </p188:cm>
  <p188:cm id="{4782124D-970A-4FD7-9102-BE4ABA51460A}" authorId="{30B81AD4-D9BF-2496-847C-62470DCB4E8D}" status="resolved" created="2026-07-22T08:45:58.037" complete="100000">
    <ac:txMkLst xmlns:ac="http://schemas.microsoft.com/office/drawing/2013/main/command">
      <pc:docMk xmlns:pc="http://schemas.microsoft.com/office/powerpoint/2013/main/command"/>
      <pc:sldMk xmlns:pc="http://schemas.microsoft.com/office/powerpoint/2013/main/command" cId="927282355" sldId="298"/>
      <ac:spMk id="3" creationId="{26C13067-1173-62C9-8ABA-994D3637FBB4}"/>
      <ac:txMk cp="807" len="275">
        <ac:context len="1772" hash="2276665984"/>
      </ac:txMk>
    </ac:txMkLst>
    <p188:pos x="6654800" y="1124596"/>
    <p188:txBody>
      <a:bodyPr/>
      <a:lstStyle/>
      <a:p>
        <a:r>
          <a:rPr lang="en-GB"/>
          <a:t>JW to elaborate</a:t>
        </a:r>
      </a:p>
    </p188:txBody>
  </p188:cm>
</p188:cmLst>
</file>

<file path=ppt/comments/modernComment_12E_B36388AC.xml><?xml version="1.0" encoding="utf-8"?>
<p188:cmLst xmlns:a="http://schemas.openxmlformats.org/drawingml/2006/main" xmlns:r="http://schemas.openxmlformats.org/officeDocument/2006/relationships" xmlns:p188="http://schemas.microsoft.com/office/powerpoint/2018/8/main">
  <p188:cm id="{51217F86-3C68-4870-BCCD-F2A3AC6324EA}" authorId="{30B81AD4-D9BF-2496-847C-62470DCB4E8D}" status="resolved" created="2026-07-23T08:48:42.663" complete="100000">
    <ac:deMkLst xmlns:ac="http://schemas.microsoft.com/office/drawing/2013/main/command">
      <pc:docMk xmlns:pc="http://schemas.microsoft.com/office/powerpoint/2013/main/command"/>
      <pc:sldMk xmlns:pc="http://schemas.microsoft.com/office/powerpoint/2013/main/command" cId="3009644716" sldId="302"/>
      <ac:picMk id="13" creationId="{5D5E96C7-226E-6C7B-49C0-40EA8883BF10}"/>
    </ac:deMkLst>
    <p188:replyLst>
      <p188:reply id="{2646DE78-A684-4359-AEC3-627356252C14}" authorId="{30B81AD4-D9BF-2496-847C-62470DCB4E8D}" created="2026-07-23T08:51:24.349">
        <p188:txBody>
          <a:bodyPr/>
          <a:lstStyle/>
          <a:p>
            <a:r>
              <a:rPr lang="en-GB"/>
              <a:t>Also, I’m assuming we don’t have a breakdown by ethnicity or IMD? - we can only show what we’ve got, but I am trying to keep hold of my ambition ☺️</a:t>
            </a:r>
          </a:p>
        </p188:txBody>
      </p188:reply>
      <p188:reply id="{97540AEF-A066-4ABE-B6BE-3DB7D4703BA0}" authorId="{EFB86E97-32D2-7AE5-5E08-7A0616BD85EB}" created="2026-07-23T09:47:07.711">
        <p188:txBody>
          <a:bodyPr/>
          <a:lstStyle/>
          <a:p>
            <a:r>
              <a:rPr lang="en-GB"/>
              <a:t>I could go back a few years but it would be quite time consuming as it isn’t all in one place. And no - I could get it broken down by sub-ICB or PCN level but again very time consuming. </a:t>
            </a:r>
          </a:p>
        </p188:txBody>
      </p188:reply>
      <p188:reply id="{53EBD403-04E1-4DFB-833A-501F5A1BE020}" authorId="{30B81AD4-D9BF-2496-847C-62470DCB4E8D}" created="2026-07-23T14:51:37.760">
        <p188:txBody>
          <a:bodyPr/>
          <a:lstStyle/>
          <a:p>
            <a:r>
              <a:rPr lang="en-GB"/>
              <a:t>If there’s time when we’ve  think we should try to change it to the annual totals over a number of years please. If we run out of time it can stay as it is</a:t>
            </a:r>
          </a:p>
        </p188:txBody>
      </p188:reply>
    </p188:replyLst>
    <p188:txBody>
      <a:bodyPr/>
      <a:lstStyle/>
      <a:p>
        <a:r>
          <a:rPr lang="en-GB"/>
          <a:t>Realise it may not be possible but is there any chance of changing this to be a year end comparison over a longer number of years? I really don’t think its helpful to see the build over the year</a:t>
        </a:r>
      </a:p>
    </p188:txBody>
    <p188:extLst>
      <p:ext xmlns:p="http://schemas.openxmlformats.org/presentationml/2006/main" uri="{57CB4572-C831-44C2-8A1C-0ADB6CCDFE69}">
        <p223:reactions xmlns:p223="http://schemas.microsoft.com/office/powerpoint/2022/03/main">
          <p223:rxn type="👍">
            <p223:instance time="2026-07-23T09:42:25.647" authorId="{EFB86E97-32D2-7AE5-5E08-7A0616BD85EB}"/>
          </p223:rxn>
        </p223:reactions>
      </p:ext>
    </p188:extLst>
  </p188:cm>
</p188:cmLst>
</file>

<file path=ppt/comments/modernComment_15C_415135BC.xml><?xml version="1.0" encoding="utf-8"?>
<p188:cmLst xmlns:a="http://schemas.openxmlformats.org/drawingml/2006/main" xmlns:r="http://schemas.openxmlformats.org/officeDocument/2006/relationships" xmlns:p188="http://schemas.microsoft.com/office/powerpoint/2018/8/main">
  <p188:cm id="{918AD9A0-B75C-440C-B20C-E343490F830E}" authorId="{30B81AD4-D9BF-2496-847C-62470DCB4E8D}" status="resolved" created="2026-07-22T07:18:48.629" complete="100000">
    <ac:deMkLst xmlns:ac="http://schemas.microsoft.com/office/drawing/2013/main/command">
      <pc:docMk xmlns:pc="http://schemas.microsoft.com/office/powerpoint/2013/main/command"/>
      <pc:sldMk xmlns:pc="http://schemas.microsoft.com/office/powerpoint/2013/main/command" cId="1095841212" sldId="348"/>
      <ac:spMk id="6" creationId="{A8DC4298-AE73-4DC7-B34F-2CDDCF957819}"/>
    </ac:deMkLst>
    <p188:replyLst>
      <p188:reply id="{917B8E12-1EF9-4F1C-BF6B-91BDC23317D5}" authorId="{EFB86E97-32D2-7AE5-5E08-7A0616BD85EB}" created="2026-08-06T13:16:36.125">
        <p188:txBody>
          <a:bodyPr/>
          <a:lstStyle/>
          <a:p>
            <a:r>
              <a:rPr lang="en-GB"/>
              <a:t>It was the five year strategic plan - if I clarify that are we happy to leave as is?</a:t>
            </a:r>
          </a:p>
        </p188:txBody>
      </p188:reply>
    </p188:replyLst>
    <p188:txBody>
      <a:bodyPr/>
      <a:lstStyle/>
      <a:p>
        <a:r>
          <a:rPr lang="en-GB"/>
          <a:t>Specify which plan - is this refering to the strategic commissioning plan?. Or if not, Iwonder if we do re-shape this page to reflect what has gone into the stategic commissioning plan and clinical strategy - the “so what” from the pHNA</a:t>
        </a:r>
      </a:p>
    </p188:txBody>
  </p188:cm>
</p188:cmLst>
</file>

<file path=ppt/comments/modernComment_15E_FED778AA.xml><?xml version="1.0" encoding="utf-8"?>
<p188:cmLst xmlns:a="http://schemas.openxmlformats.org/drawingml/2006/main" xmlns:r="http://schemas.openxmlformats.org/officeDocument/2006/relationships" xmlns:p188="http://schemas.microsoft.com/office/powerpoint/2018/8/main">
  <p188:cm id="{626CD7CA-BE3C-41DC-9107-DA865519B6DF}" authorId="{30B81AD4-D9BF-2496-847C-62470DCB4E8D}" status="resolved" created="2026-07-23T08:57:11.045" complete="100000">
    <ac:deMkLst xmlns:ac="http://schemas.microsoft.com/office/drawing/2013/main/command">
      <pc:docMk xmlns:pc="http://schemas.microsoft.com/office/powerpoint/2013/main/command"/>
      <pc:sldMk xmlns:pc="http://schemas.microsoft.com/office/powerpoint/2013/main/command" cId="4275533994" sldId="350"/>
      <ac:picMk id="8" creationId="{203C5367-0523-32BD-44B7-8DA1289DA331}"/>
    </ac:deMkLst>
    <p188:txBody>
      <a:bodyPr/>
      <a:lstStyle/>
      <a:p>
        <a:r>
          <a:rPr lang="en-GB"/>
          <a:t>Needs label on axis for IMD?</a:t>
        </a:r>
      </a:p>
    </p188:txBody>
    <p188:extLst>
      <p:ext xmlns:p="http://schemas.openxmlformats.org/presentationml/2006/main" uri="{57CB4572-C831-44C2-8A1C-0ADB6CCDFE69}">
        <p223:reactions xmlns:p223="http://schemas.microsoft.com/office/powerpoint/2022/03/main">
          <p223:rxn type="👍">
            <p223:instance time="2026-07-23T09:41:28.421" authorId="{EFB86E97-32D2-7AE5-5E08-7A0616BD85EB}"/>
          </p223:rxn>
        </p223:reactions>
      </p:ext>
    </p188:extLst>
  </p188:cm>
  <p188:cm id="{EB41BE6D-15AA-4901-84BA-83362C4ECB2B}" authorId="{30B81AD4-D9BF-2496-847C-62470DCB4E8D}" status="resolved" created="2026-07-23T08:58:19.284" complete="100000">
    <ac:deMkLst xmlns:ac="http://schemas.microsoft.com/office/drawing/2013/main/command">
      <pc:docMk xmlns:pc="http://schemas.microsoft.com/office/powerpoint/2013/main/command"/>
      <pc:sldMk xmlns:pc="http://schemas.microsoft.com/office/powerpoint/2013/main/command" cId="4275533994" sldId="350"/>
      <ac:spMk id="5" creationId="{8935B97F-581E-B8DA-8AD7-98A5DB32165B}"/>
    </ac:deMkLst>
    <p188:txBody>
      <a:bodyPr/>
      <a:lstStyle/>
      <a:p>
        <a:r>
          <a:rPr lang="en-GB"/>
          <a:t>Really good slide. Please could Ellen add if we are doing anything about the later booking</a:t>
        </a:r>
      </a:p>
    </p188:txBody>
  </p188:cm>
</p188:cmLst>
</file>

<file path=ppt/comments/modernComment_102_EB0B6EB4.xml><?xml version="1.0" encoding="utf-8"?>
<p188:cmLst xmlns:a="http://schemas.openxmlformats.org/drawingml/2006/main" xmlns:r="http://schemas.openxmlformats.org/officeDocument/2006/relationships" xmlns:p188="http://schemas.microsoft.com/office/powerpoint/2018/8/main">
  <p188:cm id="{19C0FABE-562A-428D-8700-5823A73085D4}" authorId="{30B81AD4-D9BF-2496-847C-62470DCB4E8D}" status="resolved" created="2026-07-24T10:42:41.796" complete="100000">
    <ac:txMkLst xmlns:ac="http://schemas.microsoft.com/office/drawing/2013/main/command">
      <pc:docMk xmlns:pc="http://schemas.microsoft.com/office/powerpoint/2013/main/command"/>
      <pc:sldMk xmlns:pc="http://schemas.microsoft.com/office/powerpoint/2013/main/command" cId="3943394996" sldId="258"/>
      <ac:spMk id="5" creationId="{7B9F5919-3318-F81A-31CE-4F6AEBBFE3F7}"/>
      <ac:txMk cp="473" len="380">
        <ac:context len="854" hash="1752762561"/>
      </ac:txMk>
    </ac:txMkLst>
    <p188:pos x="5274945" y="2622425"/>
    <p188:replyLst>
      <p188:reply id="{CEC67450-E596-4271-B74D-7F7DEF4C5A14}" authorId="{EFB86E97-32D2-7AE5-5E08-7A0616BD85EB}" created="2026-07-24T11:43:31.350">
        <p188:txBody>
          <a:bodyPr/>
          <a:lstStyle/>
          <a:p>
            <a:r>
              <a:rPr lang="en-GB"/>
              <a:t>I don’t have the underlying data for this measure, the graphs were provided by Glyn. The text is from last year’s slide on this metric</a:t>
            </a:r>
          </a:p>
        </p188:txBody>
      </p188:reply>
    </p188:replyLst>
    <p188:txBody>
      <a:bodyPr/>
      <a:lstStyle/>
      <a:p>
        <a:r>
          <a:rPr lang="en-GB"/>
          <a:t>Is a multi-year trend possible? Anything by IMD or ethnicity? (will be interesting if they havent got the data - it raises the question how are they doing the actions 1-3 listed?)</a:t>
        </a:r>
      </a:p>
    </p188:txBody>
  </p188:cm>
</p188:cmLst>
</file>

<file path=ppt/comments/modernComment_108_6AC2B5D2.xml><?xml version="1.0" encoding="utf-8"?>
<p188:cmLst xmlns:a="http://schemas.openxmlformats.org/drawingml/2006/main" xmlns:r="http://schemas.openxmlformats.org/officeDocument/2006/relationships" xmlns:p188="http://schemas.microsoft.com/office/powerpoint/2018/8/main">
  <p188:cm id="{9E6C2841-3764-4895-9386-CC1C1383B85B}" authorId="{30B81AD4-D9BF-2496-847C-62470DCB4E8D}" status="resolved" created="2026-07-24T11:50:34.710" complete="100000">
    <ac:deMkLst xmlns:ac="http://schemas.microsoft.com/office/drawing/2013/main/command">
      <pc:docMk xmlns:pc="http://schemas.microsoft.com/office/powerpoint/2013/main/command"/>
      <pc:sldMk xmlns:pc="http://schemas.microsoft.com/office/powerpoint/2013/main/command" cId="1791145426" sldId="264"/>
      <ac:picMk id="26" creationId="{C1D6C170-27DD-8743-EC4F-EE8C5328AFA3}"/>
    </ac:deMkLst>
    <p188:replyLst>
      <p188:reply id="{37C5479C-1304-4737-B7FF-B4577FC9634A}" authorId="{EFB86E97-32D2-7AE5-5E08-7A0616BD85EB}" created="2026-07-24T11:55:17.907">
        <p188:txBody>
          <a:bodyPr/>
          <a:lstStyle/>
          <a:p>
            <a:r>
              <a:rPr lang="en-GB"/>
              <a:t>Yes can do</a:t>
            </a:r>
          </a:p>
        </p188:txBody>
      </p188:reply>
    </p188:replyLst>
    <p188:txBody>
      <a:bodyPr/>
      <a:lstStyle/>
      <a:p>
        <a:r>
          <a:rPr lang="en-GB"/>
          <a:t>Please could  this be a rolling 12 month so we see the trend</a:t>
        </a:r>
      </a:p>
    </p188:txBody>
  </p188:cm>
  <p188:cm id="{303B5B26-F562-4D17-A6E0-2598FEF16CC2}" authorId="{30B81AD4-D9BF-2496-847C-62470DCB4E8D}" status="resolved" created="2026-07-24T11:52:24.492" complete="100000">
    <ac:deMkLst xmlns:ac="http://schemas.microsoft.com/office/drawing/2013/main/command">
      <pc:docMk xmlns:pc="http://schemas.microsoft.com/office/powerpoint/2013/main/command"/>
      <pc:sldMk xmlns:pc="http://schemas.microsoft.com/office/powerpoint/2013/main/command" cId="1791145426" sldId="264"/>
      <ac:picMk id="25" creationId="{FBC22754-EDFA-8D2C-6E90-00057C6E5C74}"/>
    </ac:deMkLst>
    <p188:replyLst>
      <p188:reply id="{4090E124-F37D-4422-9DD8-CA42CB62575F}" authorId="{EFB86E97-32D2-7AE5-5E08-7A0616BD85EB}" created="2026-07-24T11:55:13.297">
        <p188:txBody>
          <a:bodyPr/>
          <a:lstStyle/>
          <a:p>
            <a:r>
              <a:rPr lang="en-GB"/>
              <a:t>Yes can do</a:t>
            </a:r>
          </a:p>
        </p188:txBody>
      </p188:reply>
    </p188:replyLst>
    <p188:txBody>
      <a:bodyPr/>
      <a:lstStyle/>
      <a:p>
        <a:r>
          <a:rPr lang="en-GB"/>
          <a:t>Is it possible to show trends?</a:t>
        </a:r>
      </a:p>
    </p188:txBody>
  </p188:cm>
</p188:cmLst>
</file>

<file path=ppt/comments/modernComment_126_A333538.xml><?xml version="1.0" encoding="utf-8"?>
<p188:cmLst xmlns:a="http://schemas.openxmlformats.org/drawingml/2006/main" xmlns:r="http://schemas.openxmlformats.org/officeDocument/2006/relationships" xmlns:p188="http://schemas.microsoft.com/office/powerpoint/2018/8/main">
  <p188:cm id="{5CE29F78-395D-44E8-92D2-794C82969A82}" authorId="{30B81AD4-D9BF-2496-847C-62470DCB4E8D}" status="resolved" created="2026-06-30T15:38:20.635" complete="100000">
    <ac:txMkLst xmlns:ac="http://schemas.microsoft.com/office/drawing/2013/main/command">
      <pc:docMk xmlns:pc="http://schemas.microsoft.com/office/powerpoint/2013/main/command"/>
      <pc:sldMk xmlns:pc="http://schemas.microsoft.com/office/powerpoint/2013/main/command" cId="171128120" sldId="294"/>
      <ac:spMk id="2" creationId="{3EFEFEDA-116E-D703-C473-634C6EC2F367}"/>
      <ac:txMk cp="17" len="24">
        <ac:context len="42" hash="2097602640"/>
      </ac:txMk>
    </ac:txMkLst>
    <p188:pos x="5369560" y="645489"/>
    <p188:replyLst>
      <p188:reply id="{CB8D2FBC-73D4-40CD-B101-AAC7C784BCB1}" authorId="{30B81AD4-D9BF-2496-847C-62470DCB4E8D}" created="2026-06-30T15:41:10.910">
        <p188:txBody>
          <a:bodyPr/>
          <a:lstStyle/>
          <a:p>
            <a:r>
              <a:rPr lang="en-GB"/>
              <a:t>Please could you add what we cover in IPR re the gap between IMD?</a:t>
            </a:r>
          </a:p>
        </p188:txBody>
      </p188:reply>
      <p188:reply id="{14EF74D0-8F6E-4B78-B3B9-91F401510B00}" authorId="{30B81AD4-D9BF-2496-847C-62470DCB4E8D}" created="2026-07-22T07:31:20.413">
        <p188:txBody>
          <a:bodyPr/>
          <a:lstStyle/>
          <a:p>
            <a:r>
              <a:rPr lang="en-GB"/>
              <a:t>I really like this. Very good balance of quantitative and narrative. It is excellent. When we eventually get to this for everything I’ll be happy! Please can we add some wording to reflect that the gap was narrowing but recent improvements in quintile 1 have meant it isnt. Do we know why this is? Please could you ask Teresa or someone</a:t>
            </a:r>
          </a:p>
        </p188:txBody>
      </p188:reply>
      <p188:reply id="{2163E04B-8F60-423F-8D9D-59AFB8C921A9}" authorId="{30B81AD4-D9BF-2496-847C-62470DCB4E8D}" created="2026-07-23T10:58:08.693">
        <p188:txBody>
          <a:bodyPr/>
          <a:lstStyle/>
          <a:p>
            <a:r>
              <a:rPr lang="en-GB"/>
              <a:t>[@FENBY-TAYLOR, Emily (NHS LANCASHIRE AND SOUTH CUMBRIA ICB - 00R)] jen has suggested we ask whether it might be bowel screening because age threshold was changed last year</a:t>
            </a:r>
          </a:p>
        </p188:txBody>
      </p188:reply>
    </p188:replyLst>
    <p188:txBody>
      <a:bodyPr/>
      <a:lstStyle/>
      <a:p>
        <a:r>
          <a:rPr lang="en-GB"/>
          <a:t>[@FENBY-TAYLOR, Emily (NHS LANCASHIRE AND SOUTH CUMBRIA ICB - 00R)] Have switched graphs to match headings</a:t>
        </a:r>
      </a:p>
    </p188:txBody>
  </p188:cm>
  <p188:cm id="{2603ADF3-D832-40AA-9A31-C855A794E708}" authorId="{30B81AD4-D9BF-2496-847C-62470DCB4E8D}" status="resolved" created="2026-07-22T07:56:38.636" complete="100000">
    <ac:txMkLst xmlns:ac="http://schemas.microsoft.com/office/drawing/2013/main/command">
      <pc:docMk xmlns:pc="http://schemas.microsoft.com/office/powerpoint/2013/main/command"/>
      <pc:sldMk xmlns:pc="http://schemas.microsoft.com/office/powerpoint/2013/main/command" cId="171128120" sldId="294"/>
      <ac:spMk id="7" creationId="{D5B3CE41-04E0-8EF6-5F55-706598A2CF42}"/>
      <ac:txMk cp="775" len="294">
        <ac:context len="1247" hash="2673539279"/>
      </ac:txMk>
    </ac:txMkLst>
    <p188:pos x="7672775" y="842297"/>
    <p188:txBody>
      <a:bodyPr/>
      <a:lstStyle/>
      <a:p>
        <a:r>
          <a:rPr lang="en-GB"/>
          <a:t>Please can we add that these gaps have reduced - again it would be interesting to know if this is a result of any specific targeted work</a:t>
        </a:r>
      </a:p>
    </p188:txBody>
  </p188:cm>
  <p188:cm id="{6BEFF159-7AFB-45F2-8E4F-618255312344}" authorId="{16BD537E-FB98-FB04-A851-A697B2AE7748}" status="resolved" created="2026-07-29T15:52:31.565" complete="100000">
    <pc:sldMkLst xmlns:pc="http://schemas.microsoft.com/office/powerpoint/2013/main/command">
      <pc:docMk/>
      <pc:sldMk cId="171128120" sldId="294"/>
    </pc:sldMkLst>
    <p188:replyLst>
      <p188:reply id="{D5826A69-95D6-4314-915D-953E6E0D3C16}" authorId="{30B81AD4-D9BF-2496-847C-62470DCB4E8D}" created="2026-08-03T11:52:08.202">
        <p188:txBody>
          <a:bodyPr/>
          <a:lstStyle/>
          <a:p>
            <a:r>
              <a:rPr lang="en-GB"/>
              <a:t>Emily - if you share this wording with teresa/katie - they might be able to produce enough to make a case study slide - or maybe ask if Tracy or Jenny hill have been involved - if so they might be able to</a:t>
            </a:r>
          </a:p>
        </p188:txBody>
      </p188:reply>
    </p188:replyLst>
    <p188:txBody>
      <a:bodyPr/>
      <a:lstStyle/>
      <a:p>
        <a:r>
          <a:rPr lang="en-GB"/>
          <a:t>If there is room it could be worth adding specific investment in Blackpool to investigate people's understanding of the signs and symptoms of cancer, when to seek support, and views on screening programmes.  The report arising from this engagement work then informed the Magpie campaign, which has performed well in Blackpool.  Recommendations from this report also prompted a pilot from one PCN to provide outreach information and drop in sessions for people to talk about cancer concerns, with access to ringfenced suspected cancer primary care appointments.  In addition, the report identified some concerns and lack of understanding around the HPV vaccine.  As a result of this, communications materials aimed at Year 8 pupils and their families / carers have been co-produced by Public Health colleagues with young people.</a:t>
        </a:r>
      </a:p>
    </p188:txBody>
  </p188:cm>
</p188:cmLst>
</file>

<file path=ppt/comments/modernComment_141_87377F4F.xml><?xml version="1.0" encoding="utf-8"?>
<p188:cmLst xmlns:a="http://schemas.openxmlformats.org/drawingml/2006/main" xmlns:r="http://schemas.openxmlformats.org/officeDocument/2006/relationships" xmlns:p188="http://schemas.microsoft.com/office/powerpoint/2018/8/main">
  <p188:cm id="{F5646CDF-0D9D-4020-99BC-E70965889560}" authorId="{30B81AD4-D9BF-2496-847C-62470DCB4E8D}" status="resolved" created="2026-07-24T11:30:30.753" complete="100000">
    <ac:txMkLst xmlns:ac="http://schemas.microsoft.com/office/drawing/2013/main/command">
      <pc:docMk xmlns:pc="http://schemas.microsoft.com/office/powerpoint/2013/main/command"/>
      <pc:sldMk xmlns:pc="http://schemas.microsoft.com/office/powerpoint/2013/main/command" cId="2268561231" sldId="321"/>
      <ac:spMk id="13" creationId="{DAF480B7-17EB-2779-1527-82F5BC6A7072}"/>
      <ac:txMk cp="312" len="92">
        <ac:context len="1242" hash="3235405484"/>
      </ac:txMk>
    </ac:txMkLst>
    <p188:pos x="8565912" y="635599"/>
    <p188:txBody>
      <a:bodyPr/>
      <a:lstStyle/>
      <a:p>
        <a:r>
          <a:rPr lang="en-GB"/>
          <a:t>I have re-ordered the text slightly to give the summary position first</a:t>
        </a:r>
      </a:p>
    </p188:txBody>
  </p188:cm>
  <p188:cm id="{2BE0BCB9-4ADA-4ED7-861D-E0DBB97059E5}" authorId="{30B81AD4-D9BF-2496-847C-62470DCB4E8D}" status="resolved" created="2026-07-24T11:31:27.811" complete="100000">
    <ac:txMkLst xmlns:ac="http://schemas.microsoft.com/office/drawing/2013/main/command">
      <pc:docMk xmlns:pc="http://schemas.microsoft.com/office/powerpoint/2013/main/command"/>
      <pc:sldMk xmlns:pc="http://schemas.microsoft.com/office/powerpoint/2013/main/command" cId="2268561231" sldId="321"/>
      <ac:spMk id="15" creationId="{874B5765-B4F2-D584-B220-E51A06DC24EE}"/>
      <ac:txMk cp="0">
        <ac:context len="2" hash="442"/>
      </ac:txMk>
    </ac:txMkLst>
    <p188:pos x="2673759" y="817028"/>
    <p188:replyLst>
      <p188:reply id="{86A7042B-818A-475A-AC71-CEE7789E665F}" authorId="{EFB86E97-32D2-7AE5-5E08-7A0616BD85EB}" created="2026-07-24T11:33:09.873">
        <p188:txBody>
          <a:bodyPr/>
          <a:lstStyle/>
          <a:p>
            <a:r>
              <a:rPr lang="en-GB"/>
              <a:t>That is what Scott said, I don’t know anything further</a:t>
            </a:r>
          </a:p>
        </p188:txBody>
      </p188:reply>
    </p188:replyLst>
    <p188:txBody>
      <a:bodyPr/>
      <a:lstStyle/>
      <a:p>
        <a:r>
          <a:rPr lang="en-GB"/>
          <a:t>Is that true? Surely the community services dataset is used for community services?</a:t>
        </a:r>
      </a:p>
    </p188:txBody>
  </p188:cm>
</p188:cmLst>
</file>

<file path=ppt/comments/modernComment_151_222EB4C6.xml><?xml version="1.0" encoding="utf-8"?>
<p188:cmLst xmlns:a="http://schemas.openxmlformats.org/drawingml/2006/main" xmlns:r="http://schemas.openxmlformats.org/officeDocument/2006/relationships" xmlns:p188="http://schemas.microsoft.com/office/powerpoint/2018/8/main">
  <p188:cm id="{AFBDA314-FA35-4150-94B1-88127291609F}" authorId="{30B81AD4-D9BF-2496-847C-62470DCB4E8D}" status="resolved" created="2026-07-24T11:51:59.429" complete="100000">
    <ac:deMkLst xmlns:ac="http://schemas.microsoft.com/office/drawing/2013/main/command">
      <pc:docMk xmlns:pc="http://schemas.microsoft.com/office/powerpoint/2013/main/command"/>
      <pc:sldMk xmlns:pc="http://schemas.microsoft.com/office/powerpoint/2013/main/command" cId="573486278" sldId="337"/>
      <ac:picMk id="7" creationId="{84BB8FFD-C5CF-529B-5429-6E59CFE40A08}"/>
    </ac:deMkLst>
    <p188:txBody>
      <a:bodyPr/>
      <a:lstStyle/>
      <a:p>
        <a:r>
          <a:rPr lang="en-GB"/>
          <a:t>Please can we show rolling 12 month</a:t>
        </a:r>
      </a:p>
    </p188:txBody>
    <p188:extLst>
      <p:ext xmlns:p="http://schemas.openxmlformats.org/presentationml/2006/main" uri="{57CB4572-C831-44C2-8A1C-0ADB6CCDFE69}">
        <p223:reactions xmlns:p223="http://schemas.microsoft.com/office/powerpoint/2022/03/main">
          <p223:rxn type="👍">
            <p223:instance time="2026-07-24T11:55:22.030" authorId="{EFB86E97-32D2-7AE5-5E08-7A0616BD85EB}"/>
          </p223:rxn>
        </p223:reactions>
      </p:ext>
    </p188:extLst>
  </p188:cm>
  <p188:cm id="{2B28B206-9F21-4189-83C1-505FA19DA03C}" authorId="{30B81AD4-D9BF-2496-847C-62470DCB4E8D}" status="resolved" created="2026-07-24T11:52:41.291" complete="100000">
    <ac:deMkLst xmlns:ac="http://schemas.microsoft.com/office/drawing/2013/main/command">
      <pc:docMk xmlns:pc="http://schemas.microsoft.com/office/powerpoint/2013/main/command"/>
      <pc:sldMk xmlns:pc="http://schemas.microsoft.com/office/powerpoint/2013/main/command" cId="573486278" sldId="337"/>
      <ac:picMk id="8" creationId="{8A57AFE9-1D5A-BB5D-327C-A0B04A866165}"/>
    </ac:deMkLst>
    <p188:txBody>
      <a:bodyPr/>
      <a:lstStyle/>
      <a:p>
        <a:r>
          <a:rPr lang="en-GB"/>
          <a:t>Is it possible to show trends?</a:t>
        </a:r>
      </a:p>
    </p188:txBody>
    <p188:extLst>
      <p:ext xmlns:p="http://schemas.openxmlformats.org/presentationml/2006/main" uri="{57CB4572-C831-44C2-8A1C-0ADB6CCDFE69}">
        <p223:reactions xmlns:p223="http://schemas.microsoft.com/office/powerpoint/2022/03/main">
          <p223:rxn type="👍">
            <p223:instance time="2026-07-24T11:55:22.914" authorId="{EFB86E97-32D2-7AE5-5E08-7A0616BD85EB}"/>
          </p223:rxn>
        </p223:reactions>
      </p:ext>
    </p188:extLst>
  </p188:cm>
</p188:cmLst>
</file>

<file path=ppt/comments/modernComment_157_DC997399.xml><?xml version="1.0" encoding="utf-8"?>
<p188:cmLst xmlns:a="http://schemas.openxmlformats.org/drawingml/2006/main" xmlns:r="http://schemas.openxmlformats.org/officeDocument/2006/relationships" xmlns:p188="http://schemas.microsoft.com/office/powerpoint/2018/8/main">
  <p188:cm id="{C1D3043C-4C8C-4584-86AD-E6B79EDA2FB3}" authorId="{30B81AD4-D9BF-2496-847C-62470DCB4E8D}" status="resolved" created="2026-07-24T11:49:22.068" complete="100000">
    <pc:sldMkLst xmlns:pc="http://schemas.microsoft.com/office/powerpoint/2013/main/command">
      <pc:docMk/>
      <pc:sldMk cId="3701044121" sldId="343"/>
    </pc:sldMkLst>
    <p188:replyLst>
      <p188:reply id="{633E171D-A760-4542-86CB-FCF08F1DD4FD}" authorId="{EFB86E97-32D2-7AE5-5E08-7A0616BD85EB}" created="2026-07-24T11:54:42.768">
        <p188:txBody>
          <a:bodyPr/>
          <a:lstStyle/>
          <a:p>
            <a:r>
              <a:rPr lang="en-GB"/>
              <a:t>Same as prev answer, I don’t have the underlying data</a:t>
            </a:r>
          </a:p>
        </p188:txBody>
      </p188:reply>
    </p188:replyLst>
    <p188:txBody>
      <a:bodyPr/>
      <a:lstStyle/>
      <a:p>
        <a:r>
          <a:rPr lang="en-GB"/>
          <a:t>Again, can we show trends?</a:t>
        </a:r>
      </a:p>
    </p188:txBody>
  </p188:cm>
</p188:cmLst>
</file>

<file path=ppt/comments/modernComment_159_1F03125A.xml><?xml version="1.0" encoding="utf-8"?>
<p188:cmLst xmlns:a="http://schemas.openxmlformats.org/drawingml/2006/main" xmlns:r="http://schemas.openxmlformats.org/officeDocument/2006/relationships" xmlns:p188="http://schemas.microsoft.com/office/powerpoint/2018/8/main">
  <p188:cm id="{AF42E95F-58E9-4ACC-81F0-ACAB2F300CDB}" authorId="{30B81AD4-D9BF-2496-847C-62470DCB4E8D}" status="resolved" created="2026-06-30T16:09:43.391" complete="100000">
    <ac:txMkLst xmlns:ac="http://schemas.microsoft.com/office/drawing/2013/main/command">
      <pc:docMk xmlns:pc="http://schemas.microsoft.com/office/powerpoint/2013/main/command"/>
      <pc:sldMk xmlns:pc="http://schemas.microsoft.com/office/powerpoint/2013/main/command" cId="520295002" sldId="345"/>
      <ac:spMk id="2" creationId="{BFE58FB7-0BB4-8B10-B061-95BA724A314B}"/>
      <ac:txMk cp="0" len="77">
        <ac:context len="78" hash="4117146428"/>
      </ac:txMk>
    </ac:txMkLst>
    <p188:pos x="9301480" y="482929"/>
    <p188:replyLst>
      <p188:reply id="{1E1A4B17-DCFB-4FD4-8694-63DFC93B9A24}" authorId="{30B81AD4-D9BF-2496-847C-62470DCB4E8D}" created="2026-07-24T11:48:44.782">
        <p188:txBody>
          <a:bodyPr/>
          <a:lstStyle/>
          <a:p>
            <a:r>
              <a:rPr lang="en-GB"/>
              <a:t>Is it possible to show trends?</a:t>
            </a:r>
          </a:p>
        </p188:txBody>
      </p188:reply>
      <p188:reply id="{58235ECE-52B4-485C-8EB6-6A89674BF7A7}" authorId="{EFB86E97-32D2-7AE5-5E08-7A0616BD85EB}" created="2026-07-24T11:54:24.084">
        <p188:txBody>
          <a:bodyPr/>
          <a:lstStyle/>
          <a:p>
            <a:r>
              <a:rPr lang="en-GB"/>
              <a:t>I don’t have underlying data for this so can’t change the graphs </a:t>
            </a:r>
          </a:p>
        </p188:txBody>
      </p188:reply>
    </p188:replyLst>
    <p188:txBody>
      <a:bodyPr/>
      <a:lstStyle/>
      <a:p>
        <a:r>
          <a:rPr lang="en-GB"/>
          <a:t>[@FENBY-TAYLOR, Emily (NHS LANCASHIRE AND SOUTH CUMBRIA ICB - 00R)] please could you add what we have on UEC from IPR reports. Once these are incorporated, please could you ask Jen to review/add commentary</a:t>
        </a:r>
      </a:p>
    </p188:txBody>
  </p188:cm>
</p188:cmLst>
</file>

<file path=ppt/comments/modernComment_161_CD7A9050.xml><?xml version="1.0" encoding="utf-8"?>
<p188:cmLst xmlns:a="http://schemas.openxmlformats.org/drawingml/2006/main" xmlns:r="http://schemas.openxmlformats.org/officeDocument/2006/relationships" xmlns:p188="http://schemas.microsoft.com/office/powerpoint/2018/8/main">
  <p188:cm id="{7555704B-A194-4CD6-AB01-65D1C28F4D90}" authorId="{30B81AD4-D9BF-2496-847C-62470DCB4E8D}" status="resolved" created="2026-07-24T12:05:57.755" complete="100000">
    <ac:deMkLst xmlns:ac="http://schemas.microsoft.com/office/drawing/2013/main/command">
      <pc:docMk xmlns:pc="http://schemas.microsoft.com/office/powerpoint/2013/main/command"/>
      <pc:sldMk xmlns:pc="http://schemas.microsoft.com/office/powerpoint/2013/main/command" cId="3447361616" sldId="353"/>
      <ac:picMk id="15" creationId="{22A9766E-688A-C2C6-41AD-9D52EBA5855D}"/>
    </ac:deMkLst>
    <p188:replyLst>
      <p188:reply id="{A1BD5D3A-BB2B-4FC8-8CC0-DE6536B1CD40}" authorId="{EFB86E97-32D2-7AE5-5E08-7A0616BD85EB}" created="2026-07-28T14:49:05.715">
        <p188:txBody>
          <a:bodyPr/>
          <a:lstStyle/>
          <a:p>
            <a:r>
              <a:rPr lang="en-GB"/>
              <a:t>I didn’t do this as the gap because the data is in deciles not quintiles, and so just showing IMD 1 vs 10 isn’t very representative. Because its adjusted, I can’t just combine the quintiles into deciles either. I can move it though!</a:t>
            </a:r>
          </a:p>
        </p188:txBody>
      </p188:reply>
    </p188:replyLst>
    <p188:txBody>
      <a:bodyPr/>
      <a:lstStyle/>
      <a:p>
        <a:r>
          <a:rPr lang="en-GB"/>
          <a:t>Wondering of would be better to show the gap between most and least deprived as a trend - if that were possible. Also might it be better to add this graph to the emergency attendances?</a:t>
        </a:r>
      </a:p>
    </p188:txBody>
  </p188:cm>
  <p188:cm id="{A58A64F6-8DA4-4A24-BA9B-E2C925A72678}" authorId="{30B81AD4-D9BF-2496-847C-62470DCB4E8D}" status="resolved" created="2026-07-24T12:07:36.604" complete="100000">
    <ac:deMkLst xmlns:ac="http://schemas.microsoft.com/office/drawing/2013/main/command">
      <pc:docMk xmlns:pc="http://schemas.microsoft.com/office/powerpoint/2013/main/command"/>
      <pc:sldMk xmlns:pc="http://schemas.microsoft.com/office/powerpoint/2013/main/command" cId="3447361616" sldId="353"/>
      <ac:picMk id="11" creationId="{9BE6E75F-2050-5319-A1DE-AB489D257AAD}"/>
    </ac:deMkLst>
    <p188:replyLst>
      <p188:reply id="{A9914851-38FF-49BC-997F-C000E2F2D080}" authorId="{EFB86E97-32D2-7AE5-5E08-7A0616BD85EB}" created="2026-07-28T14:50:50.800">
        <p188:txBody>
          <a:bodyPr/>
          <a:lstStyle/>
          <a:p>
            <a:r>
              <a:rPr lang="en-GB"/>
              <a:t>This isn’t on Aristotle, it was from Philo when I asked for anything extra - it doesn’t have geographical information included and even if it did, creating a new map would be time consuming</a:t>
            </a:r>
          </a:p>
        </p188:txBody>
      </p188:reply>
    </p188:replyLst>
    <p188:txBody>
      <a:bodyPr/>
      <a:lstStyle/>
      <a:p>
        <a:r>
          <a:rPr lang="en-GB"/>
          <a:t>Is there a geographic element to this? Might  an Aristotle graph tool help?</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93689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70725B3-C413-4000-A3DE-08F70BAF04AB}" type="slidenum">
              <a:rPr lang="en-GB" smtClean="0"/>
              <a:t>7</a:t>
            </a:fld>
            <a:endParaRPr lang="en-GB"/>
          </a:p>
        </p:txBody>
      </p:sp>
    </p:spTree>
    <p:extLst>
      <p:ext uri="{BB962C8B-B14F-4D97-AF65-F5344CB8AC3E}">
        <p14:creationId xmlns:p14="http://schemas.microsoft.com/office/powerpoint/2010/main" val="4249904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70725B3-C413-4000-A3DE-08F70BAF04AB}" type="slidenum">
              <a:rPr lang="en-GB" smtClean="0"/>
              <a:t>10</a:t>
            </a:fld>
            <a:endParaRPr lang="en-GB"/>
          </a:p>
        </p:txBody>
      </p:sp>
    </p:spTree>
    <p:extLst>
      <p:ext uri="{BB962C8B-B14F-4D97-AF65-F5344CB8AC3E}">
        <p14:creationId xmlns:p14="http://schemas.microsoft.com/office/powerpoint/2010/main" val="41925615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70725B3-C413-4000-A3DE-08F70BAF04AB}" type="slidenum">
              <a:rPr lang="en-GB" smtClean="0"/>
              <a:t>11</a:t>
            </a:fld>
            <a:endParaRPr lang="en-GB"/>
          </a:p>
        </p:txBody>
      </p:sp>
    </p:spTree>
    <p:extLst>
      <p:ext uri="{BB962C8B-B14F-4D97-AF65-F5344CB8AC3E}">
        <p14:creationId xmlns:p14="http://schemas.microsoft.com/office/powerpoint/2010/main" val="7468201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70725B3-C413-4000-A3DE-08F70BAF04AB}" type="slidenum">
              <a:rPr lang="en-GB" smtClean="0"/>
              <a:t>13</a:t>
            </a:fld>
            <a:endParaRPr lang="en-GB"/>
          </a:p>
        </p:txBody>
      </p:sp>
    </p:spTree>
    <p:extLst>
      <p:ext uri="{BB962C8B-B14F-4D97-AF65-F5344CB8AC3E}">
        <p14:creationId xmlns:p14="http://schemas.microsoft.com/office/powerpoint/2010/main" val="14540787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B6838D-27CA-AA9E-AF04-B8BE721338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E26B44-9821-8F3A-9D08-4A4218F298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8BDDC3-A00A-B505-43F5-F35CE9932694}"/>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93409A3-9AE8-AD64-541D-5F119718E62E}"/>
              </a:ext>
            </a:extLst>
          </p:cNvPr>
          <p:cNvSpPr>
            <a:spLocks noGrp="1"/>
          </p:cNvSpPr>
          <p:nvPr>
            <p:ph type="sldNum" sz="quarter" idx="5"/>
          </p:nvPr>
        </p:nvSpPr>
        <p:spPr/>
        <p:txBody>
          <a:bodyPr/>
          <a:lstStyle/>
          <a:p>
            <a:fld id="{270725B3-C413-4000-A3DE-08F70BAF04AB}" type="slidenum">
              <a:rPr lang="en-GB" smtClean="0"/>
              <a:t>14</a:t>
            </a:fld>
            <a:endParaRPr lang="en-GB"/>
          </a:p>
        </p:txBody>
      </p:sp>
    </p:spTree>
    <p:extLst>
      <p:ext uri="{BB962C8B-B14F-4D97-AF65-F5344CB8AC3E}">
        <p14:creationId xmlns:p14="http://schemas.microsoft.com/office/powerpoint/2010/main" val="41055112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Add text from JW and rearrange</a:t>
            </a:r>
          </a:p>
        </p:txBody>
      </p:sp>
      <p:sp>
        <p:nvSpPr>
          <p:cNvPr id="4" name="Slide Number Placeholder 3"/>
          <p:cNvSpPr>
            <a:spLocks noGrp="1"/>
          </p:cNvSpPr>
          <p:nvPr>
            <p:ph type="sldNum" sz="quarter" idx="5"/>
          </p:nvPr>
        </p:nvSpPr>
        <p:spPr/>
        <p:txBody>
          <a:bodyPr/>
          <a:lstStyle/>
          <a:p>
            <a:fld id="{270725B3-C413-4000-A3DE-08F70BAF04AB}" type="slidenum">
              <a:rPr lang="en-GB" smtClean="0"/>
              <a:t>16</a:t>
            </a:fld>
            <a:endParaRPr lang="en-GB"/>
          </a:p>
        </p:txBody>
      </p:sp>
    </p:spTree>
    <p:extLst>
      <p:ext uri="{BB962C8B-B14F-4D97-AF65-F5344CB8AC3E}">
        <p14:creationId xmlns:p14="http://schemas.microsoft.com/office/powerpoint/2010/main" val="6477262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NOTE – add disclaimer re axis labels</a:t>
            </a:r>
          </a:p>
          <a:p>
            <a:r>
              <a:rPr lang="en-GB"/>
              <a:t>Add graph labels</a:t>
            </a:r>
          </a:p>
        </p:txBody>
      </p:sp>
      <p:sp>
        <p:nvSpPr>
          <p:cNvPr id="4" name="Slide Number Placeholder 3"/>
          <p:cNvSpPr>
            <a:spLocks noGrp="1"/>
          </p:cNvSpPr>
          <p:nvPr>
            <p:ph type="sldNum" sz="quarter" idx="5"/>
          </p:nvPr>
        </p:nvSpPr>
        <p:spPr/>
        <p:txBody>
          <a:bodyPr/>
          <a:lstStyle/>
          <a:p>
            <a:fld id="{270725B3-C413-4000-A3DE-08F70BAF04AB}" type="slidenum">
              <a:rPr lang="en-GB" smtClean="0"/>
              <a:t>18</a:t>
            </a:fld>
            <a:endParaRPr lang="en-GB"/>
          </a:p>
        </p:txBody>
      </p:sp>
    </p:spTree>
    <p:extLst>
      <p:ext uri="{BB962C8B-B14F-4D97-AF65-F5344CB8AC3E}">
        <p14:creationId xmlns:p14="http://schemas.microsoft.com/office/powerpoint/2010/main" val="40618496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Add graph labels</a:t>
            </a:r>
          </a:p>
        </p:txBody>
      </p:sp>
      <p:sp>
        <p:nvSpPr>
          <p:cNvPr id="4" name="Slide Number Placeholder 3"/>
          <p:cNvSpPr>
            <a:spLocks noGrp="1"/>
          </p:cNvSpPr>
          <p:nvPr>
            <p:ph type="sldNum" sz="quarter" idx="5"/>
          </p:nvPr>
        </p:nvSpPr>
        <p:spPr/>
        <p:txBody>
          <a:bodyPr/>
          <a:lstStyle/>
          <a:p>
            <a:fld id="{270725B3-C413-4000-A3DE-08F70BAF04AB}" type="slidenum">
              <a:rPr lang="en-GB" smtClean="0"/>
              <a:t>19</a:t>
            </a:fld>
            <a:endParaRPr lang="en-GB"/>
          </a:p>
        </p:txBody>
      </p:sp>
    </p:spTree>
    <p:extLst>
      <p:ext uri="{BB962C8B-B14F-4D97-AF65-F5344CB8AC3E}">
        <p14:creationId xmlns:p14="http://schemas.microsoft.com/office/powerpoint/2010/main" val="28302607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0725B3-C413-4000-A3DE-08F70BAF04AB}"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083429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70725B3-C413-4000-A3DE-08F70BAF04AB}" type="slidenum">
              <a:rPr lang="en-GB" smtClean="0"/>
              <a:t>22</a:t>
            </a:fld>
            <a:endParaRPr lang="en-GB"/>
          </a:p>
        </p:txBody>
      </p:sp>
    </p:spTree>
    <p:extLst>
      <p:ext uri="{BB962C8B-B14F-4D97-AF65-F5344CB8AC3E}">
        <p14:creationId xmlns:p14="http://schemas.microsoft.com/office/powerpoint/2010/main" val="11891616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4E44DF2-6775-45A9-BB37-4CCA7804D347}" type="slidenum">
              <a:rPr lang="en-GB" smtClean="0"/>
              <a:t>24</a:t>
            </a:fld>
            <a:endParaRPr lang="en-GB"/>
          </a:p>
        </p:txBody>
      </p:sp>
    </p:spTree>
    <p:extLst>
      <p:ext uri="{BB962C8B-B14F-4D97-AF65-F5344CB8AC3E}">
        <p14:creationId xmlns:p14="http://schemas.microsoft.com/office/powerpoint/2010/main" val="28928090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70725B3-C413-4000-A3DE-08F70BAF04AB}" type="slidenum">
              <a:rPr lang="en-GB" smtClean="0"/>
              <a:t>25</a:t>
            </a:fld>
            <a:endParaRPr lang="en-GB"/>
          </a:p>
        </p:txBody>
      </p:sp>
    </p:spTree>
    <p:extLst>
      <p:ext uri="{BB962C8B-B14F-4D97-AF65-F5344CB8AC3E}">
        <p14:creationId xmlns:p14="http://schemas.microsoft.com/office/powerpoint/2010/main" val="8763564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70725B3-C413-4000-A3DE-08F70BAF04AB}" type="slidenum">
              <a:rPr lang="en-GB" smtClean="0"/>
              <a:t>26</a:t>
            </a:fld>
            <a:endParaRPr lang="en-GB"/>
          </a:p>
        </p:txBody>
      </p:sp>
    </p:spTree>
    <p:extLst>
      <p:ext uri="{BB962C8B-B14F-4D97-AF65-F5344CB8AC3E}">
        <p14:creationId xmlns:p14="http://schemas.microsoft.com/office/powerpoint/2010/main" val="9153966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4E44DF2-6775-45A9-BB37-4CCA7804D347}" type="slidenum">
              <a:rPr lang="en-GB" smtClean="0"/>
              <a:t>28</a:t>
            </a:fld>
            <a:endParaRPr lang="en-GB"/>
          </a:p>
        </p:txBody>
      </p:sp>
    </p:spTree>
    <p:extLst>
      <p:ext uri="{BB962C8B-B14F-4D97-AF65-F5344CB8AC3E}">
        <p14:creationId xmlns:p14="http://schemas.microsoft.com/office/powerpoint/2010/main" val="21266763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 GS emailed JE 29/04/26 requesting update with latest figures or expansion to IMD / Eth if sources available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t>Data provided by Julie Eynon: </a:t>
            </a:r>
            <a:r>
              <a:rPr lang="en-GB" err="1"/>
              <a:t>julie.eynon@nhs.net</a:t>
            </a:r>
            <a:endParaRPr lang="en-GB"/>
          </a:p>
          <a:p>
            <a:endParaRPr lang="en-GB"/>
          </a:p>
        </p:txBody>
      </p:sp>
      <p:sp>
        <p:nvSpPr>
          <p:cNvPr id="4" name="Slide Number Placeholder 3"/>
          <p:cNvSpPr>
            <a:spLocks noGrp="1"/>
          </p:cNvSpPr>
          <p:nvPr>
            <p:ph type="sldNum" sz="quarter" idx="5"/>
          </p:nvPr>
        </p:nvSpPr>
        <p:spPr/>
        <p:txBody>
          <a:bodyPr/>
          <a:lstStyle/>
          <a:p>
            <a:fld id="{74E44DF2-6775-45A9-BB37-4CCA7804D347}" type="slidenum">
              <a:rPr lang="en-GB" smtClean="0"/>
              <a:t>29</a:t>
            </a:fld>
            <a:endParaRPr lang="en-GB"/>
          </a:p>
        </p:txBody>
      </p:sp>
    </p:spTree>
    <p:extLst>
      <p:ext uri="{BB962C8B-B14F-4D97-AF65-F5344CB8AC3E}">
        <p14:creationId xmlns:p14="http://schemas.microsoft.com/office/powerpoint/2010/main" val="2463091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sz="1200" kern="120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74E44DF2-6775-45A9-BB37-4CCA7804D347}" type="slidenum">
              <a:rPr lang="en-GB" smtClean="0"/>
              <a:t>30</a:t>
            </a:fld>
            <a:endParaRPr lang="en-GB"/>
          </a:p>
        </p:txBody>
      </p:sp>
    </p:spTree>
    <p:extLst>
      <p:ext uri="{BB962C8B-B14F-4D97-AF65-F5344CB8AC3E}">
        <p14:creationId xmlns:p14="http://schemas.microsoft.com/office/powerpoint/2010/main" val="23574646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70725B3-C413-4000-A3DE-08F70BAF04AB}" type="slidenum">
              <a:rPr lang="en-GB" smtClean="0"/>
              <a:t>32</a:t>
            </a:fld>
            <a:endParaRPr lang="en-GB"/>
          </a:p>
        </p:txBody>
      </p:sp>
    </p:spTree>
    <p:extLst>
      <p:ext uri="{BB962C8B-B14F-4D97-AF65-F5344CB8AC3E}">
        <p14:creationId xmlns:p14="http://schemas.microsoft.com/office/powerpoint/2010/main" val="27946358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E44DF2-6775-45A9-BB37-4CCA7804D347}"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748229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70725B3-C413-4000-A3DE-08F70BAF04AB}" type="slidenum">
              <a:rPr lang="en-GB" smtClean="0"/>
              <a:t>40</a:t>
            </a:fld>
            <a:endParaRPr lang="en-GB"/>
          </a:p>
        </p:txBody>
      </p:sp>
    </p:spTree>
    <p:extLst>
      <p:ext uri="{BB962C8B-B14F-4D97-AF65-F5344CB8AC3E}">
        <p14:creationId xmlns:p14="http://schemas.microsoft.com/office/powerpoint/2010/main" val="36385515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70725B3-C413-4000-A3DE-08F70BAF04AB}" type="slidenum">
              <a:rPr lang="en-GB" smtClean="0"/>
              <a:t>41</a:t>
            </a:fld>
            <a:endParaRPr lang="en-GB"/>
          </a:p>
        </p:txBody>
      </p:sp>
    </p:spTree>
    <p:extLst>
      <p:ext uri="{BB962C8B-B14F-4D97-AF65-F5344CB8AC3E}">
        <p14:creationId xmlns:p14="http://schemas.microsoft.com/office/powerpoint/2010/main" val="12998580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70725B3-C413-4000-A3DE-08F70BAF04AB}" type="slidenum">
              <a:rPr lang="en-GB" smtClean="0"/>
              <a:t>42</a:t>
            </a:fld>
            <a:endParaRPr lang="en-GB"/>
          </a:p>
        </p:txBody>
      </p:sp>
    </p:spTree>
    <p:extLst>
      <p:ext uri="{BB962C8B-B14F-4D97-AF65-F5344CB8AC3E}">
        <p14:creationId xmlns:p14="http://schemas.microsoft.com/office/powerpoint/2010/main" val="5241185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70725B3-C413-4000-A3DE-08F70BAF04AB}" type="slidenum">
              <a:rPr lang="en-GB" smtClean="0"/>
              <a:t>44</a:t>
            </a:fld>
            <a:endParaRPr lang="en-GB"/>
          </a:p>
        </p:txBody>
      </p:sp>
    </p:spTree>
    <p:extLst>
      <p:ext uri="{BB962C8B-B14F-4D97-AF65-F5344CB8AC3E}">
        <p14:creationId xmlns:p14="http://schemas.microsoft.com/office/powerpoint/2010/main" val="17690986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70725B3-C413-4000-A3DE-08F70BAF04AB}" type="slidenum">
              <a:rPr lang="en-GB" smtClean="0"/>
              <a:t>45</a:t>
            </a:fld>
            <a:endParaRPr lang="en-GB"/>
          </a:p>
        </p:txBody>
      </p:sp>
    </p:spTree>
    <p:extLst>
      <p:ext uri="{BB962C8B-B14F-4D97-AF65-F5344CB8AC3E}">
        <p14:creationId xmlns:p14="http://schemas.microsoft.com/office/powerpoint/2010/main" val="27999330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70725B3-C413-4000-A3DE-08F70BAF04AB}" type="slidenum">
              <a:rPr kumimoji="0" lang="en-GB" sz="18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47</a:t>
            </a:fld>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891616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7994A7-F8B8-EA56-5B72-0D6CF5E7EE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27D1B0-CBDD-6B60-9EC1-DFFFBFCD26E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FF87205-EC94-DEA4-F02D-545A1F76C13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a:extLst>
              <a:ext uri="{FF2B5EF4-FFF2-40B4-BE49-F238E27FC236}">
                <a16:creationId xmlns:a16="http://schemas.microsoft.com/office/drawing/2014/main" id="{9BC62A24-E961-DAFE-F6E2-374674F4687B}"/>
              </a:ext>
            </a:extLst>
          </p:cNvPr>
          <p:cNvSpPr>
            <a:spLocks noGrp="1"/>
          </p:cNvSpPr>
          <p:nvPr>
            <p:ph type="sldNum" sz="quarter" idx="5"/>
          </p:nvPr>
        </p:nvSpPr>
        <p:spPr/>
        <p:txBody>
          <a:bodyPr/>
          <a:lstStyle/>
          <a:p>
            <a:fld id="{74E44DF2-6775-45A9-BB37-4CCA7804D347}" type="slidenum">
              <a:rPr lang="en-GB" smtClean="0"/>
              <a:t>49</a:t>
            </a:fld>
            <a:endParaRPr lang="en-GB"/>
          </a:p>
        </p:txBody>
      </p:sp>
    </p:spTree>
    <p:extLst>
      <p:ext uri="{BB962C8B-B14F-4D97-AF65-F5344CB8AC3E}">
        <p14:creationId xmlns:p14="http://schemas.microsoft.com/office/powerpoint/2010/main" val="38454582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7687C-3D3F-E338-4D7A-05BD1809E2E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26B2A05-7F16-D011-B406-E5E130AF0A75}"/>
              </a:ext>
            </a:extLst>
          </p:cNvPr>
          <p:cNvSpPr>
            <a:spLocks noGrp="1"/>
          </p:cNvSpPr>
          <p:nvPr>
            <p:ph type="dt" sz="half" idx="10"/>
          </p:nvPr>
        </p:nvSpPr>
        <p:spPr/>
        <p:txBody>
          <a:bodyPr/>
          <a:lstStyle/>
          <a:p>
            <a:fld id="{2D4C0929-79B8-456B-90A3-D74C5E125E35}" type="datetime1">
              <a:rPr lang="en-GB" smtClean="0"/>
              <a:t>02/10/2026</a:t>
            </a:fld>
            <a:endParaRPr lang="en-GB"/>
          </a:p>
        </p:txBody>
      </p:sp>
      <p:sp>
        <p:nvSpPr>
          <p:cNvPr id="4" name="Footer Placeholder 3">
            <a:extLst>
              <a:ext uri="{FF2B5EF4-FFF2-40B4-BE49-F238E27FC236}">
                <a16:creationId xmlns:a16="http://schemas.microsoft.com/office/drawing/2014/main" id="{3204185C-FAD9-2C8E-F0CB-F56663CE2F4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9CCB30C-092D-3491-002C-704142F36E5B}"/>
              </a:ext>
            </a:extLst>
          </p:cNvPr>
          <p:cNvSpPr>
            <a:spLocks noGrp="1"/>
          </p:cNvSpPr>
          <p:nvPr>
            <p:ph type="sldNum" sz="quarter" idx="12"/>
          </p:nvPr>
        </p:nvSpPr>
        <p:spPr/>
        <p:txBody>
          <a:bodyPr/>
          <a:lstStyle/>
          <a:p>
            <a:fld id="{507B77E4-D16E-4E80-BECE-B10ACE50DA11}" type="slidenum">
              <a:rPr lang="en-GB" smtClean="0"/>
              <a:pPr/>
              <a:t>‹#›</a:t>
            </a:fld>
            <a:endParaRPr lang="en-GB"/>
          </a:p>
        </p:txBody>
      </p:sp>
      <p:sp>
        <p:nvSpPr>
          <p:cNvPr id="7" name="Picture Placeholder 6">
            <a:extLst>
              <a:ext uri="{FF2B5EF4-FFF2-40B4-BE49-F238E27FC236}">
                <a16:creationId xmlns:a16="http://schemas.microsoft.com/office/drawing/2014/main" id="{FD9EE0FA-B2FE-6305-80F4-ECA1221A26C4}"/>
              </a:ext>
            </a:extLst>
          </p:cNvPr>
          <p:cNvSpPr>
            <a:spLocks noGrp="1"/>
          </p:cNvSpPr>
          <p:nvPr>
            <p:ph type="pic" sz="quarter" idx="13"/>
          </p:nvPr>
        </p:nvSpPr>
        <p:spPr>
          <a:xfrm>
            <a:off x="1782702" y="1525137"/>
            <a:ext cx="8626595" cy="2604399"/>
          </a:xfrm>
        </p:spPr>
        <p:txBody>
          <a:bodyPr/>
          <a:lstStyle/>
          <a:p>
            <a:endParaRPr lang="en-GB"/>
          </a:p>
        </p:txBody>
      </p:sp>
      <p:sp>
        <p:nvSpPr>
          <p:cNvPr id="9" name="Text Placeholder 8">
            <a:extLst>
              <a:ext uri="{FF2B5EF4-FFF2-40B4-BE49-F238E27FC236}">
                <a16:creationId xmlns:a16="http://schemas.microsoft.com/office/drawing/2014/main" id="{03A3BAF0-80E5-22D0-460F-5E4F189D74D2}"/>
              </a:ext>
            </a:extLst>
          </p:cNvPr>
          <p:cNvSpPr>
            <a:spLocks noGrp="1"/>
          </p:cNvSpPr>
          <p:nvPr>
            <p:ph type="body" sz="quarter" idx="14"/>
          </p:nvPr>
        </p:nvSpPr>
        <p:spPr>
          <a:xfrm>
            <a:off x="534837" y="4278313"/>
            <a:ext cx="11371411" cy="1931987"/>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205720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C7A9C-EF06-1B7D-1B0F-22C086F7F17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BBE73FC-6F99-02FC-43C7-4DF8168F3312}"/>
              </a:ext>
            </a:extLst>
          </p:cNvPr>
          <p:cNvSpPr>
            <a:spLocks noGrp="1"/>
          </p:cNvSpPr>
          <p:nvPr>
            <p:ph type="dt" sz="half" idx="10"/>
          </p:nvPr>
        </p:nvSpPr>
        <p:spPr/>
        <p:txBody>
          <a:bodyPr/>
          <a:lstStyle/>
          <a:p>
            <a:fld id="{2D4C0929-79B8-456B-90A3-D74C5E125E35}" type="datetime1">
              <a:rPr lang="en-GB" smtClean="0"/>
              <a:t>02/10/2026</a:t>
            </a:fld>
            <a:endParaRPr lang="en-GB"/>
          </a:p>
        </p:txBody>
      </p:sp>
      <p:sp>
        <p:nvSpPr>
          <p:cNvPr id="4" name="Footer Placeholder 3">
            <a:extLst>
              <a:ext uri="{FF2B5EF4-FFF2-40B4-BE49-F238E27FC236}">
                <a16:creationId xmlns:a16="http://schemas.microsoft.com/office/drawing/2014/main" id="{123F7CD2-8028-9AAD-0A49-4975EA2CCBD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CCED150-080F-BED0-A738-D55DB41E4EDC}"/>
              </a:ext>
            </a:extLst>
          </p:cNvPr>
          <p:cNvSpPr>
            <a:spLocks noGrp="1"/>
          </p:cNvSpPr>
          <p:nvPr>
            <p:ph type="sldNum" sz="quarter" idx="12"/>
          </p:nvPr>
        </p:nvSpPr>
        <p:spPr/>
        <p:txBody>
          <a:bodyPr/>
          <a:lstStyle/>
          <a:p>
            <a:fld id="{507B77E4-D16E-4E80-BECE-B10ACE50DA11}" type="slidenum">
              <a:rPr lang="en-GB" smtClean="0"/>
              <a:pPr/>
              <a:t>‹#›</a:t>
            </a:fld>
            <a:endParaRPr lang="en-GB"/>
          </a:p>
        </p:txBody>
      </p:sp>
      <p:sp>
        <p:nvSpPr>
          <p:cNvPr id="7" name="Text Placeholder 6">
            <a:extLst>
              <a:ext uri="{FF2B5EF4-FFF2-40B4-BE49-F238E27FC236}">
                <a16:creationId xmlns:a16="http://schemas.microsoft.com/office/drawing/2014/main" id="{D3C51EB4-4699-023A-0761-62AA2792FD8B}"/>
              </a:ext>
            </a:extLst>
          </p:cNvPr>
          <p:cNvSpPr>
            <a:spLocks noGrp="1"/>
          </p:cNvSpPr>
          <p:nvPr>
            <p:ph type="body" sz="quarter" idx="13"/>
          </p:nvPr>
        </p:nvSpPr>
        <p:spPr>
          <a:xfrm>
            <a:off x="6711950" y="1484313"/>
            <a:ext cx="5289550" cy="4640262"/>
          </a:xfrm>
        </p:spPr>
        <p:txBody>
          <a:bodyPr/>
          <a:lstStyle>
            <a:lvl1pPr marL="0" indent="0">
              <a:buFont typeface="Arial" panose="020B0604020202020204" pitchFamily="34" charset="0"/>
              <a:buNone/>
              <a:defRPr/>
            </a:lvl1pPr>
            <a:lvl2pPr marL="457200" indent="0">
              <a:buFont typeface="Arial" panose="020B0604020202020204" pitchFamily="34" charset="0"/>
              <a:buNone/>
              <a:defRPr/>
            </a:lvl2pPr>
            <a:lvl3pPr marL="914400" indent="0">
              <a:buFont typeface="Arial" panose="020B0604020202020204" pitchFamily="34" charset="0"/>
              <a:buNone/>
              <a:defRPr/>
            </a:lvl3pPr>
            <a:lvl4pPr marL="1371600" indent="0">
              <a:buFont typeface="Arial" panose="020B0604020202020204" pitchFamily="34" charset="0"/>
              <a:buNone/>
              <a:defRPr/>
            </a:lvl4pPr>
            <a:lvl5pPr marL="1828800" indent="0">
              <a:buFont typeface="Arial" panose="020B0604020202020204" pitchFamily="34" charset="0"/>
              <a:buNone/>
              <a:defRPr/>
            </a:lvl5pPr>
          </a:lstStyle>
          <a:p>
            <a:pPr lvl="0"/>
            <a:r>
              <a:rPr lang="en-US"/>
              <a:t>Click to edit Master text styles</a:t>
            </a:r>
          </a:p>
        </p:txBody>
      </p:sp>
      <p:sp>
        <p:nvSpPr>
          <p:cNvPr id="9" name="Picture Placeholder 8">
            <a:extLst>
              <a:ext uri="{FF2B5EF4-FFF2-40B4-BE49-F238E27FC236}">
                <a16:creationId xmlns:a16="http://schemas.microsoft.com/office/drawing/2014/main" id="{823BD20B-1544-0509-F71B-585F1075715B}"/>
              </a:ext>
            </a:extLst>
          </p:cNvPr>
          <p:cNvSpPr>
            <a:spLocks noGrp="1"/>
          </p:cNvSpPr>
          <p:nvPr>
            <p:ph type="pic" sz="quarter" idx="14"/>
          </p:nvPr>
        </p:nvSpPr>
        <p:spPr>
          <a:xfrm>
            <a:off x="381000" y="1484313"/>
            <a:ext cx="6330950" cy="4640262"/>
          </a:xfrm>
        </p:spPr>
        <p:txBody>
          <a:bodyPr/>
          <a:lstStyle/>
          <a:p>
            <a:endParaRPr lang="en-GB"/>
          </a:p>
        </p:txBody>
      </p:sp>
    </p:spTree>
    <p:extLst>
      <p:ext uri="{BB962C8B-B14F-4D97-AF65-F5344CB8AC3E}">
        <p14:creationId xmlns:p14="http://schemas.microsoft.com/office/powerpoint/2010/main" val="28679515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36B18-38FB-729D-E6E8-2751F9F8DB6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110519F-E64A-D931-8DA4-41F1F65115AD}"/>
              </a:ext>
            </a:extLst>
          </p:cNvPr>
          <p:cNvSpPr>
            <a:spLocks noGrp="1"/>
          </p:cNvSpPr>
          <p:nvPr>
            <p:ph type="dt" sz="half" idx="10"/>
          </p:nvPr>
        </p:nvSpPr>
        <p:spPr/>
        <p:txBody>
          <a:bodyPr/>
          <a:lstStyle/>
          <a:p>
            <a:fld id="{2D4C0929-79B8-456B-90A3-D74C5E125E35}" type="datetime1">
              <a:rPr lang="en-GB" smtClean="0"/>
              <a:t>02/10/2026</a:t>
            </a:fld>
            <a:endParaRPr lang="en-GB"/>
          </a:p>
        </p:txBody>
      </p:sp>
      <p:sp>
        <p:nvSpPr>
          <p:cNvPr id="4" name="Footer Placeholder 3">
            <a:extLst>
              <a:ext uri="{FF2B5EF4-FFF2-40B4-BE49-F238E27FC236}">
                <a16:creationId xmlns:a16="http://schemas.microsoft.com/office/drawing/2014/main" id="{0315A160-21DE-4EFB-0F44-DA8DCEA5137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B298B3E-30F4-470F-D1BB-822FAF1B8740}"/>
              </a:ext>
            </a:extLst>
          </p:cNvPr>
          <p:cNvSpPr>
            <a:spLocks noGrp="1"/>
          </p:cNvSpPr>
          <p:nvPr>
            <p:ph type="sldNum" sz="quarter" idx="12"/>
          </p:nvPr>
        </p:nvSpPr>
        <p:spPr/>
        <p:txBody>
          <a:bodyPr/>
          <a:lstStyle/>
          <a:p>
            <a:fld id="{507B77E4-D16E-4E80-BECE-B10ACE50DA11}" type="slidenum">
              <a:rPr lang="en-GB" smtClean="0"/>
              <a:pPr/>
              <a:t>‹#›</a:t>
            </a:fld>
            <a:endParaRPr lang="en-GB"/>
          </a:p>
        </p:txBody>
      </p:sp>
      <p:sp>
        <p:nvSpPr>
          <p:cNvPr id="7" name="Picture Placeholder 6">
            <a:extLst>
              <a:ext uri="{FF2B5EF4-FFF2-40B4-BE49-F238E27FC236}">
                <a16:creationId xmlns:a16="http://schemas.microsoft.com/office/drawing/2014/main" id="{499DE5B9-2CA8-C28B-99EF-2AFC471CC220}"/>
              </a:ext>
            </a:extLst>
          </p:cNvPr>
          <p:cNvSpPr>
            <a:spLocks noGrp="1"/>
          </p:cNvSpPr>
          <p:nvPr>
            <p:ph type="pic" sz="quarter" idx="13"/>
          </p:nvPr>
        </p:nvSpPr>
        <p:spPr>
          <a:xfrm>
            <a:off x="381000" y="1345631"/>
            <a:ext cx="5715000" cy="2984500"/>
          </a:xfrm>
        </p:spPr>
        <p:txBody>
          <a:bodyPr/>
          <a:lstStyle/>
          <a:p>
            <a:endParaRPr lang="en-GB"/>
          </a:p>
        </p:txBody>
      </p:sp>
      <p:sp>
        <p:nvSpPr>
          <p:cNvPr id="8" name="Picture Placeholder 6">
            <a:extLst>
              <a:ext uri="{FF2B5EF4-FFF2-40B4-BE49-F238E27FC236}">
                <a16:creationId xmlns:a16="http://schemas.microsoft.com/office/drawing/2014/main" id="{B940CBF8-54DF-E43D-4D36-139F7A615DB5}"/>
              </a:ext>
            </a:extLst>
          </p:cNvPr>
          <p:cNvSpPr>
            <a:spLocks noGrp="1"/>
          </p:cNvSpPr>
          <p:nvPr>
            <p:ph type="pic" sz="quarter" idx="14"/>
          </p:nvPr>
        </p:nvSpPr>
        <p:spPr>
          <a:xfrm>
            <a:off x="6130506" y="1345631"/>
            <a:ext cx="5715000" cy="2984500"/>
          </a:xfrm>
        </p:spPr>
        <p:txBody>
          <a:bodyPr/>
          <a:lstStyle/>
          <a:p>
            <a:endParaRPr lang="en-GB"/>
          </a:p>
        </p:txBody>
      </p:sp>
      <p:sp>
        <p:nvSpPr>
          <p:cNvPr id="10" name="Text Placeholder 9">
            <a:extLst>
              <a:ext uri="{FF2B5EF4-FFF2-40B4-BE49-F238E27FC236}">
                <a16:creationId xmlns:a16="http://schemas.microsoft.com/office/drawing/2014/main" id="{C1AA79ED-EEFC-2D4B-2B71-678352F30BE4}"/>
              </a:ext>
            </a:extLst>
          </p:cNvPr>
          <p:cNvSpPr>
            <a:spLocks noGrp="1"/>
          </p:cNvSpPr>
          <p:nvPr>
            <p:ph type="body" sz="quarter" idx="15"/>
          </p:nvPr>
        </p:nvSpPr>
        <p:spPr>
          <a:xfrm>
            <a:off x="381000" y="4330700"/>
            <a:ext cx="11464925" cy="1811338"/>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8935165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B36CB-D94B-48D4-AFA4-EDA188BF3C5E}"/>
              </a:ext>
            </a:extLst>
          </p:cNvPr>
          <p:cNvSpPr>
            <a:spLocks noGrp="1"/>
          </p:cNvSpPr>
          <p:nvPr>
            <p:ph type="ctrTitle"/>
          </p:nvPr>
        </p:nvSpPr>
        <p:spPr>
          <a:xfrm>
            <a:off x="1031966" y="1690777"/>
            <a:ext cx="10354902" cy="1819186"/>
          </a:xfrm>
        </p:spPr>
        <p:txBody>
          <a:bodyPr anchor="b"/>
          <a:lstStyle>
            <a:lvl1pPr algn="ctr">
              <a:defRPr sz="6000" b="1"/>
            </a:lvl1pPr>
          </a:lstStyle>
          <a:p>
            <a:r>
              <a:rPr lang="en-US"/>
              <a:t>Click to edit Master title style</a:t>
            </a:r>
            <a:endParaRPr lang="en-GB"/>
          </a:p>
        </p:txBody>
      </p:sp>
      <p:sp>
        <p:nvSpPr>
          <p:cNvPr id="3" name="Subtitle 2">
            <a:extLst>
              <a:ext uri="{FF2B5EF4-FFF2-40B4-BE49-F238E27FC236}">
                <a16:creationId xmlns:a16="http://schemas.microsoft.com/office/drawing/2014/main" id="{636D89B1-64CE-4B05-AAE5-074032DE03F9}"/>
              </a:ext>
            </a:extLst>
          </p:cNvPr>
          <p:cNvSpPr>
            <a:spLocks noGrp="1"/>
          </p:cNvSpPr>
          <p:nvPr>
            <p:ph type="subTitle" idx="1"/>
          </p:nvPr>
        </p:nvSpPr>
        <p:spPr>
          <a:xfrm>
            <a:off x="1031965" y="3602038"/>
            <a:ext cx="10354901"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72C7923-AD00-4B40-943F-2DB19FF68D4C}"/>
              </a:ext>
            </a:extLst>
          </p:cNvPr>
          <p:cNvSpPr>
            <a:spLocks noGrp="1"/>
          </p:cNvSpPr>
          <p:nvPr>
            <p:ph type="dt" sz="half" idx="10"/>
          </p:nvPr>
        </p:nvSpPr>
        <p:spPr/>
        <p:txBody>
          <a:bodyPr/>
          <a:lstStyle/>
          <a:p>
            <a:fld id="{C4627B31-A628-4475-9BE1-02A1520BA257}" type="datetime1">
              <a:rPr lang="en-GB" smtClean="0"/>
              <a:t>02/10/2026</a:t>
            </a:fld>
            <a:endParaRPr lang="en-GB"/>
          </a:p>
        </p:txBody>
      </p:sp>
      <p:sp>
        <p:nvSpPr>
          <p:cNvPr id="5" name="Footer Placeholder 4">
            <a:extLst>
              <a:ext uri="{FF2B5EF4-FFF2-40B4-BE49-F238E27FC236}">
                <a16:creationId xmlns:a16="http://schemas.microsoft.com/office/drawing/2014/main" id="{D6A7A2AF-C284-41F5-855B-FB958ECC85C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9EA1312-A56F-4107-AF60-2CEC1108FDD6}"/>
              </a:ext>
            </a:extLst>
          </p:cNvPr>
          <p:cNvSpPr>
            <a:spLocks noGrp="1"/>
          </p:cNvSpPr>
          <p:nvPr>
            <p:ph type="sldNum" sz="quarter" idx="12"/>
          </p:nvPr>
        </p:nvSpPr>
        <p:spPr/>
        <p:txBody>
          <a:bodyPr/>
          <a:lstStyle/>
          <a:p>
            <a:fld id="{507B77E4-D16E-4E80-BECE-B10ACE50DA11}" type="slidenum">
              <a:rPr lang="en-GB" smtClean="0"/>
              <a:t>‹#›</a:t>
            </a:fld>
            <a:endParaRPr lang="en-GB"/>
          </a:p>
        </p:txBody>
      </p:sp>
    </p:spTree>
    <p:extLst>
      <p:ext uri="{BB962C8B-B14F-4D97-AF65-F5344CB8AC3E}">
        <p14:creationId xmlns:p14="http://schemas.microsoft.com/office/powerpoint/2010/main" val="15500884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236A1-C13E-4D71-BF17-82874A16F02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20EE4EA-D4C6-4E7D-9B43-5949519CEA1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903DDD2-1229-45D9-A48A-D21A7DCB4776}"/>
              </a:ext>
            </a:extLst>
          </p:cNvPr>
          <p:cNvSpPr>
            <a:spLocks noGrp="1"/>
          </p:cNvSpPr>
          <p:nvPr>
            <p:ph type="dt" sz="half" idx="10"/>
          </p:nvPr>
        </p:nvSpPr>
        <p:spPr/>
        <p:txBody>
          <a:bodyPr/>
          <a:lstStyle/>
          <a:p>
            <a:fld id="{FC1B766A-8271-4045-B3EA-45E17C067BC8}" type="datetime1">
              <a:rPr lang="en-GB" smtClean="0"/>
              <a:t>02/10/2026</a:t>
            </a:fld>
            <a:endParaRPr lang="en-GB"/>
          </a:p>
        </p:txBody>
      </p:sp>
      <p:sp>
        <p:nvSpPr>
          <p:cNvPr id="5" name="Footer Placeholder 4">
            <a:extLst>
              <a:ext uri="{FF2B5EF4-FFF2-40B4-BE49-F238E27FC236}">
                <a16:creationId xmlns:a16="http://schemas.microsoft.com/office/drawing/2014/main" id="{CE32D306-A763-4823-B787-EBB23E25D0C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9736E41-53EE-44AD-A9C4-9DE60A1AFC48}"/>
              </a:ext>
            </a:extLst>
          </p:cNvPr>
          <p:cNvSpPr>
            <a:spLocks noGrp="1"/>
          </p:cNvSpPr>
          <p:nvPr>
            <p:ph type="sldNum" sz="quarter" idx="12"/>
          </p:nvPr>
        </p:nvSpPr>
        <p:spPr>
          <a:xfrm>
            <a:off x="11515725" y="6356349"/>
            <a:ext cx="485056" cy="365125"/>
          </a:xfrm>
        </p:spPr>
        <p:txBody>
          <a:bodyPr/>
          <a:lstStyle>
            <a:lvl1pPr algn="ctr">
              <a:defRPr/>
            </a:lvl1pPr>
          </a:lstStyle>
          <a:p>
            <a:fld id="{507B77E4-D16E-4E80-BECE-B10ACE50DA11}" type="slidenum">
              <a:rPr lang="en-GB" smtClean="0"/>
              <a:pPr/>
              <a:t>‹#›</a:t>
            </a:fld>
            <a:endParaRPr lang="en-GB"/>
          </a:p>
        </p:txBody>
      </p:sp>
    </p:spTree>
    <p:extLst>
      <p:ext uri="{BB962C8B-B14F-4D97-AF65-F5344CB8AC3E}">
        <p14:creationId xmlns:p14="http://schemas.microsoft.com/office/powerpoint/2010/main" val="8730611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FA1AB-71E0-4F72-877C-EF4190496BE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1AD2F5F-4EB9-4387-A976-A25B7EDAA8A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925A7FD-0F4E-4770-BCDE-EEB18302CCE3}"/>
              </a:ext>
            </a:extLst>
          </p:cNvPr>
          <p:cNvSpPr>
            <a:spLocks noGrp="1"/>
          </p:cNvSpPr>
          <p:nvPr>
            <p:ph type="dt" sz="half" idx="10"/>
          </p:nvPr>
        </p:nvSpPr>
        <p:spPr/>
        <p:txBody>
          <a:bodyPr/>
          <a:lstStyle/>
          <a:p>
            <a:fld id="{39F9D354-8EAC-4336-9C03-12B34884C400}" type="datetime1">
              <a:rPr lang="en-GB" smtClean="0"/>
              <a:t>02/10/2026</a:t>
            </a:fld>
            <a:endParaRPr lang="en-GB"/>
          </a:p>
        </p:txBody>
      </p:sp>
      <p:sp>
        <p:nvSpPr>
          <p:cNvPr id="5" name="Footer Placeholder 4">
            <a:extLst>
              <a:ext uri="{FF2B5EF4-FFF2-40B4-BE49-F238E27FC236}">
                <a16:creationId xmlns:a16="http://schemas.microsoft.com/office/drawing/2014/main" id="{3055AE23-3BD8-4F3F-8504-A57CF014867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EF193EB-4E55-4452-8BFA-FC4ADFB30B45}"/>
              </a:ext>
            </a:extLst>
          </p:cNvPr>
          <p:cNvSpPr>
            <a:spLocks noGrp="1"/>
          </p:cNvSpPr>
          <p:nvPr>
            <p:ph type="sldNum" sz="quarter" idx="12"/>
          </p:nvPr>
        </p:nvSpPr>
        <p:spPr/>
        <p:txBody>
          <a:bodyPr/>
          <a:lstStyle/>
          <a:p>
            <a:fld id="{507B77E4-D16E-4E80-BECE-B10ACE50DA11}" type="slidenum">
              <a:rPr lang="en-GB" smtClean="0"/>
              <a:t>‹#›</a:t>
            </a:fld>
            <a:endParaRPr lang="en-GB"/>
          </a:p>
        </p:txBody>
      </p:sp>
    </p:spTree>
    <p:extLst>
      <p:ext uri="{BB962C8B-B14F-4D97-AF65-F5344CB8AC3E}">
        <p14:creationId xmlns:p14="http://schemas.microsoft.com/office/powerpoint/2010/main" val="1139730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0426E-C5AA-447E-B245-CE13FAC8561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3631D3B-A82D-4F42-8161-FDEF5C94C70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F6B4280-832B-4E3E-A685-288574ACEAA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58A551F-DE46-45D9-8187-7C49DB76BC76}"/>
              </a:ext>
            </a:extLst>
          </p:cNvPr>
          <p:cNvSpPr>
            <a:spLocks noGrp="1"/>
          </p:cNvSpPr>
          <p:nvPr>
            <p:ph type="dt" sz="half" idx="10"/>
          </p:nvPr>
        </p:nvSpPr>
        <p:spPr/>
        <p:txBody>
          <a:bodyPr/>
          <a:lstStyle/>
          <a:p>
            <a:fld id="{CC8BCC0B-F367-4E8B-B00D-614398050CCE}" type="datetime1">
              <a:rPr lang="en-GB" smtClean="0"/>
              <a:t>02/10/2026</a:t>
            </a:fld>
            <a:endParaRPr lang="en-GB"/>
          </a:p>
        </p:txBody>
      </p:sp>
      <p:sp>
        <p:nvSpPr>
          <p:cNvPr id="6" name="Footer Placeholder 5">
            <a:extLst>
              <a:ext uri="{FF2B5EF4-FFF2-40B4-BE49-F238E27FC236}">
                <a16:creationId xmlns:a16="http://schemas.microsoft.com/office/drawing/2014/main" id="{A4C0D068-AADB-444B-AF96-AEA7A3E52C5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6B5855F-6522-410D-9533-DE0786C15F8B}"/>
              </a:ext>
            </a:extLst>
          </p:cNvPr>
          <p:cNvSpPr>
            <a:spLocks noGrp="1"/>
          </p:cNvSpPr>
          <p:nvPr>
            <p:ph type="sldNum" sz="quarter" idx="12"/>
          </p:nvPr>
        </p:nvSpPr>
        <p:spPr/>
        <p:txBody>
          <a:bodyPr/>
          <a:lstStyle/>
          <a:p>
            <a:fld id="{507B77E4-D16E-4E80-BECE-B10ACE50DA11}" type="slidenum">
              <a:rPr lang="en-GB" smtClean="0"/>
              <a:t>‹#›</a:t>
            </a:fld>
            <a:endParaRPr lang="en-GB"/>
          </a:p>
        </p:txBody>
      </p:sp>
    </p:spTree>
    <p:extLst>
      <p:ext uri="{BB962C8B-B14F-4D97-AF65-F5344CB8AC3E}">
        <p14:creationId xmlns:p14="http://schemas.microsoft.com/office/powerpoint/2010/main" val="20256991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D695F-D396-4053-96F1-06C77BA8CDA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BB2C5B3-4A31-4F74-BA8A-817FF1C2DA6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5ADA3FD-8E7C-45F9-AFFD-6944CBA5C2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B90AE02-86C8-4CB8-919E-B419B2EF7C0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3A45E8A-33D4-4584-B0D3-57C9AF29697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EF32C08-7772-4D0F-83FC-B24E8B9A2882}"/>
              </a:ext>
            </a:extLst>
          </p:cNvPr>
          <p:cNvSpPr>
            <a:spLocks noGrp="1"/>
          </p:cNvSpPr>
          <p:nvPr>
            <p:ph type="dt" sz="half" idx="10"/>
          </p:nvPr>
        </p:nvSpPr>
        <p:spPr/>
        <p:txBody>
          <a:bodyPr/>
          <a:lstStyle/>
          <a:p>
            <a:fld id="{1F174214-55C3-464E-BBF2-DAC244E0F8F9}" type="datetime1">
              <a:rPr lang="en-GB" smtClean="0"/>
              <a:t>02/10/2026</a:t>
            </a:fld>
            <a:endParaRPr lang="en-GB"/>
          </a:p>
        </p:txBody>
      </p:sp>
      <p:sp>
        <p:nvSpPr>
          <p:cNvPr id="8" name="Footer Placeholder 7">
            <a:extLst>
              <a:ext uri="{FF2B5EF4-FFF2-40B4-BE49-F238E27FC236}">
                <a16:creationId xmlns:a16="http://schemas.microsoft.com/office/drawing/2014/main" id="{31221EB3-2F51-4861-8551-80F87B0C011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9658968-8CEF-46CF-A1E3-23EEB9AD4E50}"/>
              </a:ext>
            </a:extLst>
          </p:cNvPr>
          <p:cNvSpPr>
            <a:spLocks noGrp="1"/>
          </p:cNvSpPr>
          <p:nvPr>
            <p:ph type="sldNum" sz="quarter" idx="12"/>
          </p:nvPr>
        </p:nvSpPr>
        <p:spPr/>
        <p:txBody>
          <a:bodyPr/>
          <a:lstStyle/>
          <a:p>
            <a:fld id="{507B77E4-D16E-4E80-BECE-B10ACE50DA11}" type="slidenum">
              <a:rPr lang="en-GB" smtClean="0"/>
              <a:t>‹#›</a:t>
            </a:fld>
            <a:endParaRPr lang="en-GB"/>
          </a:p>
        </p:txBody>
      </p:sp>
    </p:spTree>
    <p:extLst>
      <p:ext uri="{BB962C8B-B14F-4D97-AF65-F5344CB8AC3E}">
        <p14:creationId xmlns:p14="http://schemas.microsoft.com/office/powerpoint/2010/main" val="11208940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95434-97F3-4F7C-AFD9-F1CE0A296D1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ACDA661-64F2-44BA-9D48-6E8B3978B16F}"/>
              </a:ext>
            </a:extLst>
          </p:cNvPr>
          <p:cNvSpPr>
            <a:spLocks noGrp="1"/>
          </p:cNvSpPr>
          <p:nvPr>
            <p:ph type="dt" sz="half" idx="10"/>
          </p:nvPr>
        </p:nvSpPr>
        <p:spPr/>
        <p:txBody>
          <a:bodyPr/>
          <a:lstStyle/>
          <a:p>
            <a:fld id="{6CFDA792-EAAA-47F2-9A74-C900FB01117F}" type="datetime1">
              <a:rPr lang="en-GB" smtClean="0"/>
              <a:t>02/10/2026</a:t>
            </a:fld>
            <a:endParaRPr lang="en-GB"/>
          </a:p>
        </p:txBody>
      </p:sp>
      <p:sp>
        <p:nvSpPr>
          <p:cNvPr id="4" name="Footer Placeholder 3">
            <a:extLst>
              <a:ext uri="{FF2B5EF4-FFF2-40B4-BE49-F238E27FC236}">
                <a16:creationId xmlns:a16="http://schemas.microsoft.com/office/drawing/2014/main" id="{8DDEAAFA-31AC-488D-BEC9-D608E644C8C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85AE410-B0C7-4CCF-B861-7AC0D193EE2E}"/>
              </a:ext>
            </a:extLst>
          </p:cNvPr>
          <p:cNvSpPr>
            <a:spLocks noGrp="1"/>
          </p:cNvSpPr>
          <p:nvPr>
            <p:ph type="sldNum" sz="quarter" idx="12"/>
          </p:nvPr>
        </p:nvSpPr>
        <p:spPr/>
        <p:txBody>
          <a:bodyPr/>
          <a:lstStyle/>
          <a:p>
            <a:fld id="{507B77E4-D16E-4E80-BECE-B10ACE50DA11}" type="slidenum">
              <a:rPr lang="en-GB" smtClean="0"/>
              <a:t>‹#›</a:t>
            </a:fld>
            <a:endParaRPr lang="en-GB"/>
          </a:p>
        </p:txBody>
      </p:sp>
    </p:spTree>
    <p:extLst>
      <p:ext uri="{BB962C8B-B14F-4D97-AF65-F5344CB8AC3E}">
        <p14:creationId xmlns:p14="http://schemas.microsoft.com/office/powerpoint/2010/main" val="4221505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1E2342E-9330-4BB7-8B1D-045B880611B8}"/>
              </a:ext>
            </a:extLst>
          </p:cNvPr>
          <p:cNvSpPr>
            <a:spLocks noGrp="1"/>
          </p:cNvSpPr>
          <p:nvPr>
            <p:ph type="dt" sz="half" idx="10"/>
          </p:nvPr>
        </p:nvSpPr>
        <p:spPr/>
        <p:txBody>
          <a:bodyPr/>
          <a:lstStyle/>
          <a:p>
            <a:fld id="{84C2CDD2-7ADD-42CB-B708-BE6DB136EC22}" type="datetime1">
              <a:rPr lang="en-GB" smtClean="0"/>
              <a:t>02/10/2026</a:t>
            </a:fld>
            <a:endParaRPr lang="en-GB"/>
          </a:p>
        </p:txBody>
      </p:sp>
      <p:sp>
        <p:nvSpPr>
          <p:cNvPr id="3" name="Footer Placeholder 2">
            <a:extLst>
              <a:ext uri="{FF2B5EF4-FFF2-40B4-BE49-F238E27FC236}">
                <a16:creationId xmlns:a16="http://schemas.microsoft.com/office/drawing/2014/main" id="{74965B5D-A0DA-46A2-8211-E32405DC147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B1383DD-ED93-493E-AF86-79F88303C178}"/>
              </a:ext>
            </a:extLst>
          </p:cNvPr>
          <p:cNvSpPr>
            <a:spLocks noGrp="1"/>
          </p:cNvSpPr>
          <p:nvPr>
            <p:ph type="sldNum" sz="quarter" idx="12"/>
          </p:nvPr>
        </p:nvSpPr>
        <p:spPr/>
        <p:txBody>
          <a:bodyPr/>
          <a:lstStyle/>
          <a:p>
            <a:fld id="{507B77E4-D16E-4E80-BECE-B10ACE50DA11}" type="slidenum">
              <a:rPr lang="en-GB" smtClean="0"/>
              <a:t>‹#›</a:t>
            </a:fld>
            <a:endParaRPr lang="en-GB"/>
          </a:p>
        </p:txBody>
      </p:sp>
    </p:spTree>
    <p:extLst>
      <p:ext uri="{BB962C8B-B14F-4D97-AF65-F5344CB8AC3E}">
        <p14:creationId xmlns:p14="http://schemas.microsoft.com/office/powerpoint/2010/main" val="17971712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673DE-20D1-4DE3-9909-301E3458F67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3B304F6-BAFB-4712-9511-A472107E63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93B43B6-65D9-4DEE-9C63-6F84E8EC08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232E8C-2485-4D6E-AECB-0C245F1440CF}"/>
              </a:ext>
            </a:extLst>
          </p:cNvPr>
          <p:cNvSpPr>
            <a:spLocks noGrp="1"/>
          </p:cNvSpPr>
          <p:nvPr>
            <p:ph type="dt" sz="half" idx="10"/>
          </p:nvPr>
        </p:nvSpPr>
        <p:spPr/>
        <p:txBody>
          <a:bodyPr/>
          <a:lstStyle/>
          <a:p>
            <a:fld id="{0FC64D67-73EF-4625-9A17-393191BC9E4A}" type="datetime1">
              <a:rPr lang="en-GB" smtClean="0"/>
              <a:t>02/10/2026</a:t>
            </a:fld>
            <a:endParaRPr lang="en-GB"/>
          </a:p>
        </p:txBody>
      </p:sp>
      <p:sp>
        <p:nvSpPr>
          <p:cNvPr id="6" name="Footer Placeholder 5">
            <a:extLst>
              <a:ext uri="{FF2B5EF4-FFF2-40B4-BE49-F238E27FC236}">
                <a16:creationId xmlns:a16="http://schemas.microsoft.com/office/drawing/2014/main" id="{53323B59-9DC2-4E2E-A551-295FD78C839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F55A9DC-2666-4674-A378-4F964ECB643B}"/>
              </a:ext>
            </a:extLst>
          </p:cNvPr>
          <p:cNvSpPr>
            <a:spLocks noGrp="1"/>
          </p:cNvSpPr>
          <p:nvPr>
            <p:ph type="sldNum" sz="quarter" idx="12"/>
          </p:nvPr>
        </p:nvSpPr>
        <p:spPr/>
        <p:txBody>
          <a:bodyPr/>
          <a:lstStyle/>
          <a:p>
            <a:fld id="{507B77E4-D16E-4E80-BECE-B10ACE50DA11}" type="slidenum">
              <a:rPr lang="en-GB" smtClean="0"/>
              <a:t>‹#›</a:t>
            </a:fld>
            <a:endParaRPr lang="en-GB"/>
          </a:p>
        </p:txBody>
      </p:sp>
    </p:spTree>
    <p:extLst>
      <p:ext uri="{BB962C8B-B14F-4D97-AF65-F5344CB8AC3E}">
        <p14:creationId xmlns:p14="http://schemas.microsoft.com/office/powerpoint/2010/main" val="19038999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B9F1A-672D-4601-821E-4E993AAB2C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9708FC2-EB7D-47B9-BF7A-F9AB3C9884E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753C29C-A160-4F25-9587-0CEA600828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07D60E5-6D85-45B1-BC0A-68BB62925B40}"/>
              </a:ext>
            </a:extLst>
          </p:cNvPr>
          <p:cNvSpPr>
            <a:spLocks noGrp="1"/>
          </p:cNvSpPr>
          <p:nvPr>
            <p:ph type="dt" sz="half" idx="10"/>
          </p:nvPr>
        </p:nvSpPr>
        <p:spPr/>
        <p:txBody>
          <a:bodyPr/>
          <a:lstStyle/>
          <a:p>
            <a:fld id="{0E46408F-839C-4528-8E66-C8B416F8CD10}" type="datetime1">
              <a:rPr lang="en-GB" smtClean="0"/>
              <a:t>02/10/2026</a:t>
            </a:fld>
            <a:endParaRPr lang="en-GB"/>
          </a:p>
        </p:txBody>
      </p:sp>
      <p:sp>
        <p:nvSpPr>
          <p:cNvPr id="6" name="Footer Placeholder 5">
            <a:extLst>
              <a:ext uri="{FF2B5EF4-FFF2-40B4-BE49-F238E27FC236}">
                <a16:creationId xmlns:a16="http://schemas.microsoft.com/office/drawing/2014/main" id="{CA8BCEA8-6C61-4C97-BF0B-9E6C516EB7E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4F38056-AD93-45F0-A069-03818ECC1C4E}"/>
              </a:ext>
            </a:extLst>
          </p:cNvPr>
          <p:cNvSpPr>
            <a:spLocks noGrp="1"/>
          </p:cNvSpPr>
          <p:nvPr>
            <p:ph type="sldNum" sz="quarter" idx="12"/>
          </p:nvPr>
        </p:nvSpPr>
        <p:spPr/>
        <p:txBody>
          <a:bodyPr/>
          <a:lstStyle/>
          <a:p>
            <a:fld id="{507B77E4-D16E-4E80-BECE-B10ACE50DA11}" type="slidenum">
              <a:rPr lang="en-GB" smtClean="0"/>
              <a:t>‹#›</a:t>
            </a:fld>
            <a:endParaRPr lang="en-GB"/>
          </a:p>
        </p:txBody>
      </p:sp>
    </p:spTree>
    <p:extLst>
      <p:ext uri="{BB962C8B-B14F-4D97-AF65-F5344CB8AC3E}">
        <p14:creationId xmlns:p14="http://schemas.microsoft.com/office/powerpoint/2010/main" val="28096620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178C9-A202-4C51-B684-AA032EABD81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051712D-40E3-4808-8F41-604367F050D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6F0282E-62AF-462C-ADF8-EAC9CB9AE884}"/>
              </a:ext>
            </a:extLst>
          </p:cNvPr>
          <p:cNvSpPr>
            <a:spLocks noGrp="1"/>
          </p:cNvSpPr>
          <p:nvPr>
            <p:ph type="dt" sz="half" idx="10"/>
          </p:nvPr>
        </p:nvSpPr>
        <p:spPr/>
        <p:txBody>
          <a:bodyPr/>
          <a:lstStyle/>
          <a:p>
            <a:fld id="{F76247AF-18E3-4FF4-8E7C-E108C233B447}" type="datetime1">
              <a:rPr lang="en-GB" smtClean="0"/>
              <a:t>02/10/2026</a:t>
            </a:fld>
            <a:endParaRPr lang="en-GB"/>
          </a:p>
        </p:txBody>
      </p:sp>
      <p:sp>
        <p:nvSpPr>
          <p:cNvPr id="5" name="Footer Placeholder 4">
            <a:extLst>
              <a:ext uri="{FF2B5EF4-FFF2-40B4-BE49-F238E27FC236}">
                <a16:creationId xmlns:a16="http://schemas.microsoft.com/office/drawing/2014/main" id="{3F6A18F8-DBB2-4022-9FFD-4187D9DC1F5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9E5ED38-9185-4A18-AC56-4057D95F391A}"/>
              </a:ext>
            </a:extLst>
          </p:cNvPr>
          <p:cNvSpPr>
            <a:spLocks noGrp="1"/>
          </p:cNvSpPr>
          <p:nvPr>
            <p:ph type="sldNum" sz="quarter" idx="12"/>
          </p:nvPr>
        </p:nvSpPr>
        <p:spPr/>
        <p:txBody>
          <a:bodyPr/>
          <a:lstStyle/>
          <a:p>
            <a:fld id="{507B77E4-D16E-4E80-BECE-B10ACE50DA11}" type="slidenum">
              <a:rPr lang="en-GB" smtClean="0"/>
              <a:t>‹#›</a:t>
            </a:fld>
            <a:endParaRPr lang="en-GB"/>
          </a:p>
        </p:txBody>
      </p:sp>
    </p:spTree>
    <p:extLst>
      <p:ext uri="{BB962C8B-B14F-4D97-AF65-F5344CB8AC3E}">
        <p14:creationId xmlns:p14="http://schemas.microsoft.com/office/powerpoint/2010/main" val="21174549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392E3F8-2304-4551-B7FA-8AA677A5C71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7176138-96CD-4183-9D23-AF9D8A2FAFF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68F10A5-F94F-471A-BEDA-C188388F408C}"/>
              </a:ext>
            </a:extLst>
          </p:cNvPr>
          <p:cNvSpPr>
            <a:spLocks noGrp="1"/>
          </p:cNvSpPr>
          <p:nvPr>
            <p:ph type="dt" sz="half" idx="10"/>
          </p:nvPr>
        </p:nvSpPr>
        <p:spPr/>
        <p:txBody>
          <a:bodyPr/>
          <a:lstStyle/>
          <a:p>
            <a:fld id="{0CFB61A8-67E4-4DEA-B30B-233998EA809D}" type="datetime1">
              <a:rPr lang="en-GB" smtClean="0"/>
              <a:t>02/10/2026</a:t>
            </a:fld>
            <a:endParaRPr lang="en-GB"/>
          </a:p>
        </p:txBody>
      </p:sp>
      <p:sp>
        <p:nvSpPr>
          <p:cNvPr id="5" name="Footer Placeholder 4">
            <a:extLst>
              <a:ext uri="{FF2B5EF4-FFF2-40B4-BE49-F238E27FC236}">
                <a16:creationId xmlns:a16="http://schemas.microsoft.com/office/drawing/2014/main" id="{C1A511EF-642F-4FA3-AAC0-A1EB4C176E8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1E1B102-DC2E-4793-9367-584169C35D3C}"/>
              </a:ext>
            </a:extLst>
          </p:cNvPr>
          <p:cNvSpPr>
            <a:spLocks noGrp="1"/>
          </p:cNvSpPr>
          <p:nvPr>
            <p:ph type="sldNum" sz="quarter" idx="12"/>
          </p:nvPr>
        </p:nvSpPr>
        <p:spPr/>
        <p:txBody>
          <a:bodyPr/>
          <a:lstStyle/>
          <a:p>
            <a:fld id="{507B77E4-D16E-4E80-BECE-B10ACE50DA11}" type="slidenum">
              <a:rPr lang="en-GB" smtClean="0"/>
              <a:t>‹#›</a:t>
            </a:fld>
            <a:endParaRPr lang="en-GB"/>
          </a:p>
        </p:txBody>
      </p:sp>
    </p:spTree>
    <p:extLst>
      <p:ext uri="{BB962C8B-B14F-4D97-AF65-F5344CB8AC3E}">
        <p14:creationId xmlns:p14="http://schemas.microsoft.com/office/powerpoint/2010/main" val="14623770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31F84AF1-0702-4EF9-813A-2BB361D138CF}"/>
              </a:ext>
            </a:extLst>
          </p:cNvPr>
          <p:cNvSpPr/>
          <p:nvPr userDrawn="1"/>
        </p:nvSpPr>
        <p:spPr>
          <a:xfrm>
            <a:off x="11524891" y="6356349"/>
            <a:ext cx="475890" cy="682806"/>
          </a:xfrm>
          <a:prstGeom prst="roundRect">
            <a:avLst/>
          </a:prstGeom>
          <a:solidFill>
            <a:srgbClr val="0072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Placeholder 1">
            <a:extLst>
              <a:ext uri="{FF2B5EF4-FFF2-40B4-BE49-F238E27FC236}">
                <a16:creationId xmlns:a16="http://schemas.microsoft.com/office/drawing/2014/main" id="{A2D1E01E-7A71-4DCC-B6D0-3CB0B9956D74}"/>
              </a:ext>
            </a:extLst>
          </p:cNvPr>
          <p:cNvSpPr>
            <a:spLocks noGrp="1"/>
          </p:cNvSpPr>
          <p:nvPr>
            <p:ph type="title"/>
          </p:nvPr>
        </p:nvSpPr>
        <p:spPr>
          <a:xfrm>
            <a:off x="381000" y="-5409"/>
            <a:ext cx="9358223"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660E52C-EF14-4C0E-A81C-450249A6B7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32ADC1E-D8D2-4584-B53B-A7A901FFF18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4C0929-79B8-456B-90A3-D74C5E125E35}" type="datetime1">
              <a:rPr lang="en-GB" smtClean="0"/>
              <a:t>02/10/2026</a:t>
            </a:fld>
            <a:endParaRPr lang="en-GB"/>
          </a:p>
        </p:txBody>
      </p:sp>
      <p:sp>
        <p:nvSpPr>
          <p:cNvPr id="5" name="Footer Placeholder 4">
            <a:extLst>
              <a:ext uri="{FF2B5EF4-FFF2-40B4-BE49-F238E27FC236}">
                <a16:creationId xmlns:a16="http://schemas.microsoft.com/office/drawing/2014/main" id="{D0B93FF6-EAEF-4B43-A31B-64728A3470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E2EC5121-16DA-467F-8007-37B0D1B44EDB}"/>
              </a:ext>
            </a:extLst>
          </p:cNvPr>
          <p:cNvSpPr>
            <a:spLocks noGrp="1"/>
          </p:cNvSpPr>
          <p:nvPr>
            <p:ph type="sldNum" sz="quarter" idx="4"/>
          </p:nvPr>
        </p:nvSpPr>
        <p:spPr>
          <a:xfrm>
            <a:off x="9257581" y="6356349"/>
            <a:ext cx="2743200" cy="365125"/>
          </a:xfrm>
          <a:prstGeom prst="rect">
            <a:avLst/>
          </a:prstGeom>
        </p:spPr>
        <p:txBody>
          <a:bodyPr vert="horz" lIns="91440" tIns="45720" rIns="91440" bIns="45720" rtlCol="0" anchor="ctr"/>
          <a:lstStyle>
            <a:lvl1pPr algn="r">
              <a:defRPr sz="2000" b="1">
                <a:solidFill>
                  <a:schemeClr val="bg1"/>
                </a:solidFill>
              </a:defRPr>
            </a:lvl1pPr>
          </a:lstStyle>
          <a:p>
            <a:fld id="{507B77E4-D16E-4E80-BECE-B10ACE50DA11}" type="slidenum">
              <a:rPr lang="en-GB" smtClean="0"/>
              <a:pPr/>
              <a:t>‹#›</a:t>
            </a:fld>
            <a:endParaRPr lang="en-GB"/>
          </a:p>
        </p:txBody>
      </p:sp>
      <p:pic>
        <p:nvPicPr>
          <p:cNvPr id="8" name="Picture 7">
            <a:extLst>
              <a:ext uri="{FF2B5EF4-FFF2-40B4-BE49-F238E27FC236}">
                <a16:creationId xmlns:a16="http://schemas.microsoft.com/office/drawing/2014/main" id="{609BCE69-8B30-40F4-94AB-4CC3EEFA68C5}"/>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10351698" y="210500"/>
            <a:ext cx="1576002" cy="1031771"/>
          </a:xfrm>
          <a:prstGeom prst="rect">
            <a:avLst/>
          </a:prstGeom>
        </p:spPr>
      </p:pic>
      <p:sp>
        <p:nvSpPr>
          <p:cNvPr id="10" name="Rectangle 9">
            <a:extLst>
              <a:ext uri="{FF2B5EF4-FFF2-40B4-BE49-F238E27FC236}">
                <a16:creationId xmlns:a16="http://schemas.microsoft.com/office/drawing/2014/main" id="{B9EC2818-4AB5-4BDB-AC2E-6A1E033CFD59}"/>
              </a:ext>
            </a:extLst>
          </p:cNvPr>
          <p:cNvSpPr/>
          <p:nvPr userDrawn="1"/>
        </p:nvSpPr>
        <p:spPr>
          <a:xfrm>
            <a:off x="-63260" y="-74313"/>
            <a:ext cx="444260" cy="716855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93460996"/>
      </p:ext>
    </p:extLst>
  </p:cSld>
  <p:clrMap bg1="lt1" tx1="dk1" bg2="lt2" tx2="dk2" accent1="accent1" accent2="accent2" accent3="accent3" accent4="accent4" accent5="accent5" accent6="accent6" hlink="hlink" folHlink="folHlink"/>
  <p:sldLayoutIdLst>
    <p:sldLayoutId id="2147483674" r:id="rId1"/>
    <p:sldLayoutId id="2147483673" r:id="rId2"/>
    <p:sldLayoutId id="2147483672"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 id="2147483670" r:id="rId13"/>
    <p:sldLayoutId id="2147483671" r:id="rId14"/>
  </p:sldLayoutIdLst>
  <p:hf hdr="0" ftr="0" dt="0"/>
  <p:txStyles>
    <p:titleStyle>
      <a:lvl1pPr algn="l" defTabSz="914400" rtl="0" eaLnBrk="1" latinLnBrk="0" hangingPunct="1">
        <a:lnSpc>
          <a:spcPct val="90000"/>
        </a:lnSpc>
        <a:spcBef>
          <a:spcPct val="0"/>
        </a:spcBef>
        <a:buNone/>
        <a:defRPr sz="3600" b="0" kern="1200">
          <a:solidFill>
            <a:srgbClr val="0072BC"/>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2">
              <a:lumMod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2">
              <a:lumMod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2">
              <a:lumMod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legislation.gov.uk/ukpga/2006/41/section/13SA" TargetMode="External"/><Relationship Id="rId2" Type="http://schemas.openxmlformats.org/officeDocument/2006/relationships/hyperlink" Target="https://www.england.nhs.uk/long-read/nhs-englands-statement-on-information-on-health-inequalities-duty/" TargetMode="Externa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hyperlink" Target="https://www.legislation.gov.uk/ukpga/2006/41/section/13SA" TargetMode="External"/><Relationship Id="rId2" Type="http://schemas.openxmlformats.org/officeDocument/2006/relationships/hyperlink" Target="https://www.england.nhs.uk/long-read/nhs-englands-statement-on-information-on-health-inequalities-duty/" TargetMode="Externa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hyperlink" Target="https://www.lancashireandsouthcumbria.icb.nhs.uk/about-us/publications/strategies-and-plans/population-health-needs-assessment" TargetMode="Externa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microsoft.com/office/2018/10/relationships/comments" Target="../comments/modernComment_15C_415135BC.xml"/><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image" Target="../media/image3.png"/><Relationship Id="rId4" Type="http://schemas.openxmlformats.org/officeDocument/2006/relationships/hyperlink" Target="Five%20Year%20Strategic%20Commissioning%20Plan"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www.lancashireandsouthcumbria.icb.nhs.uk/our-work/prevention-and-health-inequalities/population-health-academy/best-practice-sessions" TargetMode="External"/><Relationship Id="rId2" Type="http://schemas.openxmlformats.org/officeDocument/2006/relationships/hyperlink" Target="https://www.lancashireandsouthcumbria.icb.nhs.uk/our-work/prevention-and-health-inequalities/population-health-academy/population-health-case-studies" TargetMode="External"/><Relationship Id="rId1" Type="http://schemas.openxmlformats.org/officeDocument/2006/relationships/slideLayout" Target="../slideLayouts/slideLayout5.xml"/><Relationship Id="rId5" Type="http://schemas.openxmlformats.org/officeDocument/2006/relationships/image" Target="../media/image5.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image" Target="../media/image8.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microsoft.com/office/2018/10/relationships/comments" Target="../comments/modernComment_2D6_1CA4BA0A.xml"/><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10.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microsoft.com/office/2018/10/relationships/comments" Target="../comments/modernComment_126_A333538.xml"/><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image" Target="../media/image12.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microsoft.com/office/2018/10/relationships/comments" Target="../comments/modernComment_12A_374534B3.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microsoft.com/office/2018/10/relationships/comments" Target="../comments/modernComment_12E_B36388AC.xml"/><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24.png"/><Relationship Id="rId4" Type="http://schemas.openxmlformats.org/officeDocument/2006/relationships/hyperlink" Target="https://digital.nhs.uk/data-and-information/publications/statistical/learning-disabilities-health-check-scheme/england-april-2026"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microsoft.com/office/2018/10/relationships/comments" Target="../comments/modernComment_11C_BE626AD.xml"/><Relationship Id="rId2" Type="http://schemas.openxmlformats.org/officeDocument/2006/relationships/notesSlide" Target="../notesSlides/notesSlide11.xml"/><Relationship Id="rId1" Type="http://schemas.openxmlformats.org/officeDocument/2006/relationships/slideLayout" Target="../slideLayouts/slideLayout5.xml"/><Relationship Id="rId5" Type="http://schemas.openxmlformats.org/officeDocument/2006/relationships/image" Target="../media/image28.png"/><Relationship Id="rId4" Type="http://schemas.openxmlformats.org/officeDocument/2006/relationships/image" Target="../media/image27.png"/></Relationships>
</file>

<file path=ppt/slides/_rels/slide25.xml.rels><?xml version="1.0" encoding="UTF-8" standalone="yes"?>
<Relationships xmlns="http://schemas.openxmlformats.org/package/2006/relationships"><Relationship Id="rId3" Type="http://schemas.microsoft.com/office/2018/10/relationships/comments" Target="../comments/modernComment_15E_FED778AA.xml"/><Relationship Id="rId2" Type="http://schemas.openxmlformats.org/officeDocument/2006/relationships/notesSlide" Target="../notesSlides/notesSlide12.xml"/><Relationship Id="rId1" Type="http://schemas.openxmlformats.org/officeDocument/2006/relationships/slideLayout" Target="../slideLayouts/slideLayout5.xml"/><Relationship Id="rId5" Type="http://schemas.openxmlformats.org/officeDocument/2006/relationships/image" Target="../media/image30.png"/><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3" Type="http://schemas.microsoft.com/office/2018/10/relationships/comments" Target="../comments/modernComment_2D3_7AC04C10.xml"/><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microsoft.com/office/2018/10/relationships/comments" Target="../comments/modernComment_10A_B451155E.xml"/><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29.xml.rels><?xml version="1.0" encoding="UTF-8" standalone="yes"?>
<Relationships xmlns="http://schemas.openxmlformats.org/package/2006/relationships"><Relationship Id="rId3" Type="http://schemas.microsoft.com/office/2018/10/relationships/comments" Target="../comments/modernComment_10B_3E734BFC.xml"/><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image" Target="../media/image33.png"/><Relationship Id="rId4" Type="http://schemas.openxmlformats.org/officeDocument/2006/relationships/image" Target="../media/image32.png"/></Relationships>
</file>

<file path=ppt/slides/_rels/slide30.xml.rels><?xml version="1.0" encoding="UTF-8" standalone="yes"?>
<Relationships xmlns="http://schemas.openxmlformats.org/package/2006/relationships"><Relationship Id="rId3" Type="http://schemas.microsoft.com/office/2018/10/relationships/comments" Target="../comments/modernComment_102_EB0B6EB4.xml"/><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3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3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37.png"/><Relationship Id="rId2" Type="http://schemas.microsoft.com/office/2018/10/relationships/comments" Target="../comments/modernComment_141_87377F4F.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8.xml"/><Relationship Id="rId1" Type="http://schemas.openxmlformats.org/officeDocument/2006/relationships/slideLayout" Target="../slideLayouts/slideLayout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3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5.xml"/><Relationship Id="rId5" Type="http://schemas.openxmlformats.org/officeDocument/2006/relationships/image" Target="../media/image45.png"/><Relationship Id="rId4" Type="http://schemas.openxmlformats.org/officeDocument/2006/relationships/image" Target="../media/image44.png"/></Relationships>
</file>

<file path=ppt/slides/_rels/slide3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microsoft.com/office/2018/10/relationships/comments" Target="../comments/modernComment_159_1F03125A.xml"/><Relationship Id="rId2" Type="http://schemas.openxmlformats.org/officeDocument/2006/relationships/notesSlide" Target="../notesSlides/notesSlide19.xml"/><Relationship Id="rId1" Type="http://schemas.openxmlformats.org/officeDocument/2006/relationships/slideLayout" Target="../slideLayouts/slideLayout5.xml"/><Relationship Id="rId5" Type="http://schemas.openxmlformats.org/officeDocument/2006/relationships/image" Target="../media/image48.png"/><Relationship Id="rId4" Type="http://schemas.openxmlformats.org/officeDocument/2006/relationships/image" Target="../media/image47.png"/></Relationships>
</file>

<file path=ppt/slides/_rels/slide41.xml.rels><?xml version="1.0" encoding="UTF-8" standalone="yes"?>
<Relationships xmlns="http://schemas.openxmlformats.org/package/2006/relationships"><Relationship Id="rId3" Type="http://schemas.microsoft.com/office/2018/10/relationships/comments" Target="../comments/modernComment_157_DC997399.xml"/><Relationship Id="rId7" Type="http://schemas.openxmlformats.org/officeDocument/2006/relationships/image" Target="../media/image52.pn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42.xml.rels><?xml version="1.0" encoding="UTF-8" standalone="yes"?>
<Relationships xmlns="http://schemas.openxmlformats.org/package/2006/relationships"><Relationship Id="rId3" Type="http://schemas.microsoft.com/office/2018/10/relationships/comments" Target="../comments/modernComment_161_CD7A9050.xml"/><Relationship Id="rId2" Type="http://schemas.openxmlformats.org/officeDocument/2006/relationships/notesSlide" Target="../notesSlides/notesSlide21.xml"/><Relationship Id="rId1" Type="http://schemas.openxmlformats.org/officeDocument/2006/relationships/slideLayout" Target="../slideLayouts/slideLayout5.xml"/><Relationship Id="rId5" Type="http://schemas.openxmlformats.org/officeDocument/2006/relationships/image" Target="../media/image54.png"/><Relationship Id="rId4" Type="http://schemas.openxmlformats.org/officeDocument/2006/relationships/image" Target="../media/image53.png"/></Relationships>
</file>

<file path=ppt/slides/_rels/slide43.xml.rels><?xml version="1.0" encoding="UTF-8" standalone="yes"?>
<Relationships xmlns="http://schemas.openxmlformats.org/package/2006/relationships"><Relationship Id="rId3" Type="http://schemas.openxmlformats.org/officeDocument/2006/relationships/image" Target="../media/image55.png"/><Relationship Id="rId2" Type="http://schemas.microsoft.com/office/2018/10/relationships/comments" Target="../comments/modernComment_2CD_54E69C70.xml"/><Relationship Id="rId1" Type="http://schemas.openxmlformats.org/officeDocument/2006/relationships/slideLayout" Target="../slideLayouts/slideLayout5.xml"/><Relationship Id="rId4" Type="http://schemas.openxmlformats.org/officeDocument/2006/relationships/image" Target="../media/image56.png"/></Relationships>
</file>

<file path=ppt/slides/_rels/slide44.xml.rels><?xml version="1.0" encoding="UTF-8" standalone="yes"?>
<Relationships xmlns="http://schemas.openxmlformats.org/package/2006/relationships"><Relationship Id="rId3" Type="http://schemas.microsoft.com/office/2018/10/relationships/comments" Target="../comments/modernComment_2D2_E5FDD966.xml"/><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57.png"/></Relationships>
</file>

<file path=ppt/slides/_rels/slide4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image" Target="../media/image59.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microsoft.com/office/2018/10/relationships/comments" Target="../comments/modernComment_108_6AC2B5D2.xml"/><Relationship Id="rId2" Type="http://schemas.openxmlformats.org/officeDocument/2006/relationships/notesSlide" Target="../notesSlides/notesSlide25.xml"/><Relationship Id="rId1" Type="http://schemas.openxmlformats.org/officeDocument/2006/relationships/slideLayout" Target="../slideLayouts/slideLayout5.xml"/><Relationship Id="rId5" Type="http://schemas.openxmlformats.org/officeDocument/2006/relationships/image" Target="../media/image61.png"/><Relationship Id="rId4" Type="http://schemas.openxmlformats.org/officeDocument/2006/relationships/image" Target="../media/image60.png"/></Relationships>
</file>

<file path=ppt/slides/_rels/slide50.xml.rels><?xml version="1.0" encoding="UTF-8" standalone="yes"?>
<Relationships xmlns="http://schemas.openxmlformats.org/package/2006/relationships"><Relationship Id="rId3" Type="http://schemas.openxmlformats.org/officeDocument/2006/relationships/image" Target="../media/image62.png"/><Relationship Id="rId2" Type="http://schemas.microsoft.com/office/2018/10/relationships/comments" Target="../comments/modernComment_151_222EB4C6.xml"/><Relationship Id="rId1" Type="http://schemas.openxmlformats.org/officeDocument/2006/relationships/slideLayout" Target="../slideLayouts/slideLayout5.xml"/><Relationship Id="rId4" Type="http://schemas.openxmlformats.org/officeDocument/2006/relationships/image" Target="../media/image63.png"/></Relationships>
</file>

<file path=ppt/slides/_rels/slide51.xml.rels><?xml version="1.0" encoding="UTF-8" standalone="yes"?>
<Relationships xmlns="http://schemas.openxmlformats.org/package/2006/relationships"><Relationship Id="rId2" Type="http://schemas.openxmlformats.org/officeDocument/2006/relationships/hyperlink" Target="https://www.lancashireandsouthcumbria.icb.nhs.uk/about-us/publications/strategies-and-plans/tobacco-free-lancashire-and-south-cumbria-strategy-2023-2028" TargetMode="Externa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hyperlink" Target="https://www.england.nhs.uk/long-term-plan/" TargetMode="Externa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hyperlink" Target="https://www.england.nhs.uk/about/equality/equality-hub/national-healthcare-inequalities-improvement-programme/the-digital-exclusion-risk-atlas/" TargetMode="External"/><Relationship Id="rId1" Type="http://schemas.openxmlformats.org/officeDocument/2006/relationships/slideLayout" Target="../slideLayouts/slideLayout7.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56.xml.rels><?xml version="1.0" encoding="UTF-8" standalone="yes"?>
<Relationships xmlns="http://schemas.openxmlformats.org/package/2006/relationships"><Relationship Id="rId3" Type="http://schemas.openxmlformats.org/officeDocument/2006/relationships/hyperlink" Target="mailto:lscicb.contactus@nhs.net" TargetMode="External"/><Relationship Id="rId2" Type="http://schemas.openxmlformats.org/officeDocument/2006/relationships/hyperlink" Target="https://lancashireandsouthcumbria.icb.nhs.uk/"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E0AB7-4BB6-85B8-C259-D8A71648BE2F}"/>
              </a:ext>
            </a:extLst>
          </p:cNvPr>
          <p:cNvSpPr>
            <a:spLocks noGrp="1"/>
          </p:cNvSpPr>
          <p:nvPr>
            <p:ph type="ctrTitle"/>
          </p:nvPr>
        </p:nvSpPr>
        <p:spPr>
          <a:xfrm>
            <a:off x="369870" y="1690777"/>
            <a:ext cx="11907748" cy="1819186"/>
          </a:xfrm>
        </p:spPr>
        <p:txBody>
          <a:bodyPr>
            <a:normAutofit/>
          </a:bodyPr>
          <a:lstStyle/>
          <a:p>
            <a:r>
              <a:rPr lang="en-GB" sz="5400" b="0"/>
              <a:t>Lancashire and South Cumbria ICB</a:t>
            </a:r>
          </a:p>
        </p:txBody>
      </p:sp>
      <p:sp>
        <p:nvSpPr>
          <p:cNvPr id="3" name="Subtitle 2">
            <a:extLst>
              <a:ext uri="{FF2B5EF4-FFF2-40B4-BE49-F238E27FC236}">
                <a16:creationId xmlns:a16="http://schemas.microsoft.com/office/drawing/2014/main" id="{C774BC87-50A5-6477-F8D9-114D98204D5D}"/>
              </a:ext>
            </a:extLst>
          </p:cNvPr>
          <p:cNvSpPr>
            <a:spLocks noGrp="1"/>
          </p:cNvSpPr>
          <p:nvPr>
            <p:ph type="subTitle" idx="1"/>
          </p:nvPr>
        </p:nvSpPr>
        <p:spPr>
          <a:xfrm>
            <a:off x="1031965" y="3602037"/>
            <a:ext cx="10354901" cy="2655887"/>
          </a:xfrm>
        </p:spPr>
        <p:txBody>
          <a:bodyPr>
            <a:normAutofit fontScale="92500" lnSpcReduction="10000"/>
          </a:bodyPr>
          <a:lstStyle/>
          <a:p>
            <a:r>
              <a:rPr lang="en-GB" sz="3600"/>
              <a:t>Health inequality metrics</a:t>
            </a:r>
            <a:br>
              <a:rPr lang="en-GB" sz="3600"/>
            </a:br>
            <a:r>
              <a:rPr lang="en-GB" sz="3600"/>
              <a:t>2025-26</a:t>
            </a:r>
          </a:p>
          <a:p>
            <a:endParaRPr lang="en-GB" sz="3600"/>
          </a:p>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prstClr val="black"/>
                </a:solidFill>
                <a:effectLst/>
                <a:uLnTx/>
                <a:uFillTx/>
                <a:latin typeface="Aptos"/>
                <a:ea typeface="+mn-ea"/>
                <a:cs typeface="+mn-cs"/>
              </a:rPr>
              <a:t>In November 2023, </a:t>
            </a:r>
            <a:r>
              <a:rPr kumimoji="0" lang="en-US" sz="1400" b="0" i="0" u="sng" strike="noStrike" kern="1200" cap="none" spc="0" normalizeH="0" baseline="0" noProof="0">
                <a:ln>
                  <a:noFill/>
                </a:ln>
                <a:solidFill>
                  <a:prstClr val="black"/>
                </a:solidFill>
                <a:effectLst/>
                <a:uLnTx/>
                <a:uFillTx/>
                <a:latin typeface="Aptos"/>
                <a:ea typeface="+mn-ea"/>
                <a:cs typeface="+mn-cs"/>
                <a:hlinkClick r:id="rId2">
                  <a:extLst>
                    <a:ext uri="{A12FA001-AC4F-418D-AE19-62706E023703}">
                      <ahyp:hlinkClr xmlns:ahyp="http://schemas.microsoft.com/office/drawing/2018/hyperlinkcolor" val="tx"/>
                    </a:ext>
                  </a:extLst>
                </a:hlinkClick>
              </a:rPr>
              <a:t>NHS England published a Legal Statement</a:t>
            </a:r>
            <a:r>
              <a:rPr kumimoji="0" lang="en-US" sz="1400" b="0" i="0" u="none" strike="noStrike" kern="1200" cap="none" spc="0" normalizeH="0" baseline="0" noProof="0">
                <a:ln>
                  <a:noFill/>
                </a:ln>
                <a:solidFill>
                  <a:prstClr val="black"/>
                </a:solidFill>
                <a:effectLst/>
                <a:uLnTx/>
                <a:uFillTx/>
                <a:latin typeface="Aptos"/>
                <a:ea typeface="+mn-ea"/>
                <a:cs typeface="+mn-cs"/>
              </a:rPr>
              <a:t> related to the duty of ICBs to report on health inequalities under section </a:t>
            </a:r>
            <a:r>
              <a:rPr kumimoji="0" lang="en-US" sz="1400" b="0" i="0" u="sng" strike="noStrike" kern="1200" cap="none" spc="0" normalizeH="0" baseline="0" noProof="0">
                <a:ln>
                  <a:noFill/>
                </a:ln>
                <a:solidFill>
                  <a:prstClr val="black"/>
                </a:solidFill>
                <a:effectLst/>
                <a:uLnTx/>
                <a:uFillTx/>
                <a:latin typeface="Aptos"/>
                <a:ea typeface="+mn-ea"/>
                <a:cs typeface="+mn-cs"/>
                <a:hlinkClick r:id="rId3">
                  <a:extLst>
                    <a:ext uri="{A12FA001-AC4F-418D-AE19-62706E023703}">
                      <ahyp:hlinkClr xmlns:ahyp="http://schemas.microsoft.com/office/drawing/2018/hyperlinkcolor" val="tx"/>
                    </a:ext>
                  </a:extLst>
                </a:hlinkClick>
              </a:rPr>
              <a:t>13SA of the National Health Service Act 2006</a:t>
            </a:r>
            <a:r>
              <a:rPr kumimoji="0" lang="en-US" sz="1400" b="0" i="1" u="none" strike="noStrike" kern="1200" cap="none" spc="0" normalizeH="0" baseline="0" noProof="0">
                <a:ln>
                  <a:noFill/>
                </a:ln>
                <a:solidFill>
                  <a:prstClr val="black"/>
                </a:solidFill>
                <a:effectLst/>
                <a:uLnTx/>
                <a:uFillTx/>
                <a:latin typeface="Aptos"/>
                <a:ea typeface="+mn-ea"/>
                <a:cs typeface="+mn-cs"/>
              </a:rPr>
              <a:t> </a:t>
            </a:r>
            <a:r>
              <a:rPr kumimoji="0" lang="en-US" sz="1400" b="0" i="0" u="none" strike="noStrike" kern="1200" cap="none" spc="0" normalizeH="0" baseline="0" noProof="0">
                <a:ln>
                  <a:noFill/>
                </a:ln>
                <a:solidFill>
                  <a:prstClr val="black"/>
                </a:solidFill>
                <a:effectLst/>
                <a:uLnTx/>
                <a:uFillTx/>
                <a:latin typeface="Aptos"/>
                <a:ea typeface="+mn-ea"/>
                <a:cs typeface="+mn-cs"/>
              </a:rPr>
              <a:t>including that “</a:t>
            </a:r>
            <a:r>
              <a:rPr kumimoji="0" lang="en-US" sz="1400" b="0" i="1" u="none" strike="noStrike" kern="1200" cap="none" spc="0" normalizeH="0" baseline="0" noProof="0">
                <a:ln>
                  <a:noFill/>
                </a:ln>
                <a:solidFill>
                  <a:prstClr val="black"/>
                </a:solidFill>
                <a:effectLst/>
                <a:uLnTx/>
                <a:uFillTx/>
                <a:latin typeface="Aptos"/>
                <a:ea typeface="+mn-ea"/>
                <a:cs typeface="+mn-cs"/>
              </a:rPr>
              <a:t>relevant NHS bodies should publish the information on health inequalities within or alongside the </a:t>
            </a:r>
            <a:r>
              <a:rPr kumimoji="0" lang="en-US" sz="1400" b="0" i="1" u="none" strike="noStrike" kern="1200" cap="none" spc="0" normalizeH="0" baseline="0" noProof="0" err="1">
                <a:ln>
                  <a:noFill/>
                </a:ln>
                <a:solidFill>
                  <a:prstClr val="black"/>
                </a:solidFill>
                <a:effectLst/>
                <a:uLnTx/>
                <a:uFillTx/>
                <a:latin typeface="Aptos"/>
                <a:ea typeface="+mn-ea"/>
                <a:cs typeface="+mn-cs"/>
              </a:rPr>
              <a:t>organisation’s</a:t>
            </a:r>
            <a:r>
              <a:rPr kumimoji="0" lang="en-US" sz="1400" b="0" i="1" u="none" strike="noStrike" kern="1200" cap="none" spc="0" normalizeH="0" baseline="0" noProof="0">
                <a:ln>
                  <a:noFill/>
                </a:ln>
                <a:solidFill>
                  <a:prstClr val="black"/>
                </a:solidFill>
                <a:effectLst/>
                <a:uLnTx/>
                <a:uFillTx/>
                <a:latin typeface="Aptos"/>
                <a:ea typeface="+mn-ea"/>
                <a:cs typeface="+mn-cs"/>
              </a:rPr>
              <a:t> annual report”. </a:t>
            </a:r>
          </a:p>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prstClr val="black"/>
                </a:solidFill>
                <a:effectLst/>
                <a:uLnTx/>
                <a:uFillTx/>
                <a:latin typeface="Aptos"/>
                <a:ea typeface="+mn-ea"/>
                <a:cs typeface="+mn-cs"/>
              </a:rPr>
              <a:t>The purpose of this </a:t>
            </a:r>
            <a:r>
              <a:rPr kumimoji="0" lang="en-US" sz="1400" b="1" i="0" u="none" strike="noStrike" kern="1200" cap="none" spc="0" normalizeH="0" baseline="0" noProof="0" err="1">
                <a:ln>
                  <a:noFill/>
                </a:ln>
                <a:solidFill>
                  <a:prstClr val="black"/>
                </a:solidFill>
                <a:effectLst/>
                <a:uLnTx/>
                <a:uFillTx/>
                <a:latin typeface="Aptos"/>
                <a:ea typeface="+mn-ea"/>
                <a:cs typeface="+mn-cs"/>
              </a:rPr>
              <a:t>slideset</a:t>
            </a:r>
            <a:r>
              <a:rPr kumimoji="0" lang="en-US" sz="1400" b="1" i="0" u="none" strike="noStrike" kern="1200" cap="none" spc="0" normalizeH="0" baseline="0" noProof="0">
                <a:ln>
                  <a:noFill/>
                </a:ln>
                <a:solidFill>
                  <a:prstClr val="black"/>
                </a:solidFill>
                <a:effectLst/>
                <a:uLnTx/>
                <a:uFillTx/>
                <a:latin typeface="Aptos"/>
                <a:ea typeface="+mn-ea"/>
                <a:cs typeface="+mn-cs"/>
              </a:rPr>
              <a:t> is to share the information as required within the legal statement. This presentation should be read alongside the ICB’s Annual Report.​</a:t>
            </a:r>
          </a:p>
          <a:p>
            <a:endParaRPr lang="en-GB" sz="3600"/>
          </a:p>
          <a:p>
            <a:endParaRPr lang="en-GB" sz="3600"/>
          </a:p>
        </p:txBody>
      </p:sp>
      <p:sp>
        <p:nvSpPr>
          <p:cNvPr id="4" name="Slide Number Placeholder 3">
            <a:extLst>
              <a:ext uri="{FF2B5EF4-FFF2-40B4-BE49-F238E27FC236}">
                <a16:creationId xmlns:a16="http://schemas.microsoft.com/office/drawing/2014/main" id="{256CB6DB-BFF0-ED71-217A-BEA08CB4BC03}"/>
              </a:ext>
            </a:extLst>
          </p:cNvPr>
          <p:cNvSpPr>
            <a:spLocks noGrp="1"/>
          </p:cNvSpPr>
          <p:nvPr>
            <p:ph type="sldNum" sz="quarter" idx="12"/>
          </p:nvPr>
        </p:nvSpPr>
        <p:spPr/>
        <p:txBody>
          <a:bodyPr/>
          <a:lstStyle/>
          <a:p>
            <a:fld id="{507B77E4-D16E-4E80-BECE-B10ACE50DA11}" type="slidenum">
              <a:rPr lang="en-GB" smtClean="0"/>
              <a:t>1</a:t>
            </a:fld>
            <a:endParaRPr lang="en-GB"/>
          </a:p>
        </p:txBody>
      </p:sp>
    </p:spTree>
    <p:extLst>
      <p:ext uri="{BB962C8B-B14F-4D97-AF65-F5344CB8AC3E}">
        <p14:creationId xmlns:p14="http://schemas.microsoft.com/office/powerpoint/2010/main" val="20223704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A5C7E-6710-A66C-DE87-9A93278FE0E0}"/>
              </a:ext>
            </a:extLst>
          </p:cNvPr>
          <p:cNvSpPr>
            <a:spLocks noGrp="1"/>
          </p:cNvSpPr>
          <p:nvPr>
            <p:ph type="title"/>
          </p:nvPr>
        </p:nvSpPr>
        <p:spPr/>
        <p:txBody>
          <a:bodyPr/>
          <a:lstStyle/>
          <a:p>
            <a:r>
              <a:rPr lang="en-GB"/>
              <a:t>Contents</a:t>
            </a:r>
          </a:p>
        </p:txBody>
      </p:sp>
      <p:graphicFrame>
        <p:nvGraphicFramePr>
          <p:cNvPr id="3" name="Table 2">
            <a:extLst>
              <a:ext uri="{FF2B5EF4-FFF2-40B4-BE49-F238E27FC236}">
                <a16:creationId xmlns:a16="http://schemas.microsoft.com/office/drawing/2014/main" id="{A7485937-4D5F-5212-2C4C-0493EF94CDD1}"/>
              </a:ext>
            </a:extLst>
          </p:cNvPr>
          <p:cNvGraphicFramePr>
            <a:graphicFrameLocks noGrp="1"/>
          </p:cNvGraphicFramePr>
          <p:nvPr>
            <p:extLst>
              <p:ext uri="{D42A27DB-BD31-4B8C-83A1-F6EECF244321}">
                <p14:modId xmlns:p14="http://schemas.microsoft.com/office/powerpoint/2010/main" val="257289755"/>
              </p:ext>
            </p:extLst>
          </p:nvPr>
        </p:nvGraphicFramePr>
        <p:xfrm>
          <a:off x="2741796" y="926231"/>
          <a:ext cx="6506678" cy="5505684"/>
        </p:xfrm>
        <a:graphic>
          <a:graphicData uri="http://schemas.openxmlformats.org/drawingml/2006/table">
            <a:tbl>
              <a:tblPr firstRow="1">
                <a:tableStyleId>{9DCAF9ED-07DC-4A11-8D7F-57B35C25682E}</a:tableStyleId>
              </a:tblPr>
              <a:tblGrid>
                <a:gridCol w="5775158">
                  <a:extLst>
                    <a:ext uri="{9D8B030D-6E8A-4147-A177-3AD203B41FA5}">
                      <a16:colId xmlns:a16="http://schemas.microsoft.com/office/drawing/2014/main" val="4159163440"/>
                    </a:ext>
                  </a:extLst>
                </a:gridCol>
                <a:gridCol w="731520">
                  <a:extLst>
                    <a:ext uri="{9D8B030D-6E8A-4147-A177-3AD203B41FA5}">
                      <a16:colId xmlns:a16="http://schemas.microsoft.com/office/drawing/2014/main" val="4142028070"/>
                    </a:ext>
                  </a:extLst>
                </a:gridCol>
              </a:tblGrid>
              <a:tr h="324084">
                <a:tc>
                  <a:txBody>
                    <a:bodyPr/>
                    <a:lstStyle/>
                    <a:p>
                      <a:pPr>
                        <a:buNone/>
                      </a:pPr>
                      <a:r>
                        <a:rPr lang="en-GB" sz="1400" b="1" dirty="0">
                          <a:solidFill>
                            <a:schemeClr val="bg1"/>
                          </a:solidFill>
                          <a:effectLst/>
                        </a:rPr>
                        <a:t>Section</a:t>
                      </a:r>
                    </a:p>
                  </a:txBody>
                  <a:tcPr anchor="ctr"/>
                </a:tc>
                <a:tc>
                  <a:txBody>
                    <a:bodyPr/>
                    <a:lstStyle/>
                    <a:p>
                      <a:pPr algn="ctr">
                        <a:buNone/>
                      </a:pPr>
                      <a:r>
                        <a:rPr lang="en-GB" sz="1400" b="1">
                          <a:solidFill>
                            <a:schemeClr val="bg1"/>
                          </a:solidFill>
                          <a:effectLst/>
                        </a:rPr>
                        <a:t>Page</a:t>
                      </a:r>
                    </a:p>
                  </a:txBody>
                  <a:tcPr anchor="ctr"/>
                </a:tc>
                <a:extLst>
                  <a:ext uri="{0D108BD9-81ED-4DB2-BD59-A6C34878D82A}">
                    <a16:rowId xmlns:a16="http://schemas.microsoft.com/office/drawing/2014/main" val="3160877315"/>
                  </a:ext>
                </a:extLst>
              </a:tr>
              <a:tr h="0">
                <a:tc>
                  <a:txBody>
                    <a:bodyPr/>
                    <a:lstStyle/>
                    <a:p>
                      <a:pPr>
                        <a:buNone/>
                      </a:pPr>
                      <a:r>
                        <a:rPr lang="en-GB" sz="1400">
                          <a:effectLst/>
                        </a:rPr>
                        <a:t>Executive Summary</a:t>
                      </a:r>
                    </a:p>
                  </a:txBody>
                  <a:tcPr anchor="ctr"/>
                </a:tc>
                <a:tc>
                  <a:txBody>
                    <a:bodyPr/>
                    <a:lstStyle/>
                    <a:p>
                      <a:pPr algn="ctr">
                        <a:buNone/>
                      </a:pPr>
                      <a:r>
                        <a:rPr lang="en-GB" sz="1400">
                          <a:effectLst/>
                        </a:rPr>
                        <a:t>2</a:t>
                      </a:r>
                    </a:p>
                  </a:txBody>
                  <a:tcPr anchor="ctr"/>
                </a:tc>
                <a:extLst>
                  <a:ext uri="{0D108BD9-81ED-4DB2-BD59-A6C34878D82A}">
                    <a16:rowId xmlns:a16="http://schemas.microsoft.com/office/drawing/2014/main" val="613827905"/>
                  </a:ext>
                </a:extLst>
              </a:tr>
              <a:tr h="0">
                <a:tc>
                  <a:txBody>
                    <a:bodyPr/>
                    <a:lstStyle/>
                    <a:p>
                      <a:pPr>
                        <a:buNone/>
                      </a:pPr>
                      <a:r>
                        <a:rPr lang="en-GB" sz="1400">
                          <a:effectLst/>
                        </a:rPr>
                        <a:t>Introduction</a:t>
                      </a:r>
                    </a:p>
                  </a:txBody>
                  <a:tcPr anchor="ctr"/>
                </a:tc>
                <a:tc>
                  <a:txBody>
                    <a:bodyPr/>
                    <a:lstStyle/>
                    <a:p>
                      <a:pPr algn="ctr">
                        <a:buNone/>
                      </a:pPr>
                      <a:r>
                        <a:rPr lang="en-GB" sz="1400" dirty="0">
                          <a:effectLst/>
                        </a:rPr>
                        <a:t>3</a:t>
                      </a:r>
                    </a:p>
                  </a:txBody>
                  <a:tcPr anchor="ctr"/>
                </a:tc>
                <a:extLst>
                  <a:ext uri="{0D108BD9-81ED-4DB2-BD59-A6C34878D82A}">
                    <a16:rowId xmlns:a16="http://schemas.microsoft.com/office/drawing/2014/main" val="3529864990"/>
                  </a:ext>
                </a:extLst>
              </a:tr>
              <a:tr h="0">
                <a:tc>
                  <a:txBody>
                    <a:bodyPr/>
                    <a:lstStyle/>
                    <a:p>
                      <a:pPr>
                        <a:buNone/>
                      </a:pPr>
                      <a:r>
                        <a:rPr lang="en-GB" sz="1400" dirty="0">
                          <a:effectLst/>
                        </a:rPr>
                        <a:t>Life Expectancy and Healthy Life Expectancy</a:t>
                      </a:r>
                    </a:p>
                  </a:txBody>
                  <a:tcPr anchor="ctr"/>
                </a:tc>
                <a:tc>
                  <a:txBody>
                    <a:bodyPr/>
                    <a:lstStyle/>
                    <a:p>
                      <a:pPr algn="ctr">
                        <a:buNone/>
                      </a:pPr>
                      <a:r>
                        <a:rPr lang="en-GB" sz="1400" dirty="0">
                          <a:effectLst/>
                        </a:rPr>
                        <a:t>9</a:t>
                      </a:r>
                    </a:p>
                  </a:txBody>
                  <a:tcPr anchor="ctr"/>
                </a:tc>
                <a:extLst>
                  <a:ext uri="{0D108BD9-81ED-4DB2-BD59-A6C34878D82A}">
                    <a16:rowId xmlns:a16="http://schemas.microsoft.com/office/drawing/2014/main" val="2853210806"/>
                  </a:ext>
                </a:extLst>
              </a:tr>
              <a:tr h="0">
                <a:tc>
                  <a:txBody>
                    <a:bodyPr/>
                    <a:lstStyle/>
                    <a:p>
                      <a:pPr>
                        <a:buNone/>
                      </a:pPr>
                      <a:r>
                        <a:rPr lang="en-GB" sz="1400">
                          <a:effectLst/>
                        </a:rPr>
                        <a:t>Cancer</a:t>
                      </a:r>
                    </a:p>
                  </a:txBody>
                  <a:tcPr anchor="ctr"/>
                </a:tc>
                <a:tc>
                  <a:txBody>
                    <a:bodyPr/>
                    <a:lstStyle/>
                    <a:p>
                      <a:pPr algn="ctr">
                        <a:buNone/>
                      </a:pPr>
                      <a:r>
                        <a:rPr lang="en-GB" sz="1400" dirty="0">
                          <a:effectLst/>
                        </a:rPr>
                        <a:t>12</a:t>
                      </a:r>
                    </a:p>
                  </a:txBody>
                  <a:tcPr anchor="ctr"/>
                </a:tc>
                <a:extLst>
                  <a:ext uri="{0D108BD9-81ED-4DB2-BD59-A6C34878D82A}">
                    <a16:rowId xmlns:a16="http://schemas.microsoft.com/office/drawing/2014/main" val="2362465082"/>
                  </a:ext>
                </a:extLst>
              </a:tr>
              <a:tr h="0">
                <a:tc>
                  <a:txBody>
                    <a:bodyPr/>
                    <a:lstStyle/>
                    <a:p>
                      <a:pPr>
                        <a:buNone/>
                      </a:pPr>
                      <a:r>
                        <a:rPr lang="en-GB" sz="1400">
                          <a:effectLst/>
                        </a:rPr>
                        <a:t>Cardiovascular Disease</a:t>
                      </a:r>
                    </a:p>
                  </a:txBody>
                  <a:tcPr anchor="ctr"/>
                </a:tc>
                <a:tc>
                  <a:txBody>
                    <a:bodyPr/>
                    <a:lstStyle/>
                    <a:p>
                      <a:pPr algn="ctr">
                        <a:buNone/>
                      </a:pPr>
                      <a:r>
                        <a:rPr lang="en-GB" sz="1400" dirty="0">
                          <a:effectLst/>
                        </a:rPr>
                        <a:t>15</a:t>
                      </a:r>
                    </a:p>
                  </a:txBody>
                  <a:tcPr anchor="ctr"/>
                </a:tc>
                <a:extLst>
                  <a:ext uri="{0D108BD9-81ED-4DB2-BD59-A6C34878D82A}">
                    <a16:rowId xmlns:a16="http://schemas.microsoft.com/office/drawing/2014/main" val="4284647585"/>
                  </a:ext>
                </a:extLst>
              </a:tr>
              <a:tr h="0">
                <a:tc>
                  <a:txBody>
                    <a:bodyPr/>
                    <a:lstStyle/>
                    <a:p>
                      <a:pPr>
                        <a:buNone/>
                      </a:pPr>
                      <a:r>
                        <a:rPr lang="en-GB" sz="1400">
                          <a:effectLst/>
                        </a:rPr>
                        <a:t>Learning Disability and Autism</a:t>
                      </a:r>
                    </a:p>
                  </a:txBody>
                  <a:tcPr anchor="ctr"/>
                </a:tc>
                <a:tc>
                  <a:txBody>
                    <a:bodyPr/>
                    <a:lstStyle/>
                    <a:p>
                      <a:pPr algn="ctr">
                        <a:buNone/>
                      </a:pPr>
                      <a:r>
                        <a:rPr lang="en-GB" sz="1400" dirty="0">
                          <a:effectLst/>
                        </a:rPr>
                        <a:t>20</a:t>
                      </a:r>
                    </a:p>
                  </a:txBody>
                  <a:tcPr anchor="ctr"/>
                </a:tc>
                <a:extLst>
                  <a:ext uri="{0D108BD9-81ED-4DB2-BD59-A6C34878D82A}">
                    <a16:rowId xmlns:a16="http://schemas.microsoft.com/office/drawing/2014/main" val="551710868"/>
                  </a:ext>
                </a:extLst>
              </a:tr>
              <a:tr h="0">
                <a:tc>
                  <a:txBody>
                    <a:bodyPr/>
                    <a:lstStyle/>
                    <a:p>
                      <a:pPr>
                        <a:buNone/>
                      </a:pPr>
                      <a:r>
                        <a:rPr lang="en-GB" sz="1400">
                          <a:effectLst/>
                        </a:rPr>
                        <a:t>Maternity</a:t>
                      </a:r>
                    </a:p>
                  </a:txBody>
                  <a:tcPr anchor="ctr"/>
                </a:tc>
                <a:tc>
                  <a:txBody>
                    <a:bodyPr/>
                    <a:lstStyle/>
                    <a:p>
                      <a:pPr algn="ctr">
                        <a:buNone/>
                      </a:pPr>
                      <a:r>
                        <a:rPr lang="en-GB" sz="1400" dirty="0">
                          <a:effectLst/>
                        </a:rPr>
                        <a:t>23</a:t>
                      </a:r>
                    </a:p>
                  </a:txBody>
                  <a:tcPr anchor="ctr"/>
                </a:tc>
                <a:extLst>
                  <a:ext uri="{0D108BD9-81ED-4DB2-BD59-A6C34878D82A}">
                    <a16:rowId xmlns:a16="http://schemas.microsoft.com/office/drawing/2014/main" val="2175337274"/>
                  </a:ext>
                </a:extLst>
              </a:tr>
              <a:tr h="0">
                <a:tc>
                  <a:txBody>
                    <a:bodyPr/>
                    <a:lstStyle/>
                    <a:p>
                      <a:pPr>
                        <a:buNone/>
                      </a:pPr>
                      <a:r>
                        <a:rPr lang="en-GB" sz="1400">
                          <a:effectLst/>
                        </a:rPr>
                        <a:t>Mental Health</a:t>
                      </a:r>
                    </a:p>
                  </a:txBody>
                  <a:tcPr anchor="ctr"/>
                </a:tc>
                <a:tc>
                  <a:txBody>
                    <a:bodyPr/>
                    <a:lstStyle/>
                    <a:p>
                      <a:pPr algn="ctr">
                        <a:buNone/>
                      </a:pPr>
                      <a:r>
                        <a:rPr lang="en-GB" sz="1400" dirty="0">
                          <a:effectLst/>
                        </a:rPr>
                        <a:t>27</a:t>
                      </a:r>
                    </a:p>
                  </a:txBody>
                  <a:tcPr anchor="ctr"/>
                </a:tc>
                <a:extLst>
                  <a:ext uri="{0D108BD9-81ED-4DB2-BD59-A6C34878D82A}">
                    <a16:rowId xmlns:a16="http://schemas.microsoft.com/office/drawing/2014/main" val="4068092031"/>
                  </a:ext>
                </a:extLst>
              </a:tr>
              <a:tr h="0">
                <a:tc>
                  <a:txBody>
                    <a:bodyPr/>
                    <a:lstStyle/>
                    <a:p>
                      <a:pPr>
                        <a:buNone/>
                      </a:pPr>
                      <a:r>
                        <a:rPr lang="en-GB" sz="1400">
                          <a:effectLst/>
                        </a:rPr>
                        <a:t>Children and Young People</a:t>
                      </a:r>
                    </a:p>
                  </a:txBody>
                  <a:tcPr anchor="ctr"/>
                </a:tc>
                <a:tc>
                  <a:txBody>
                    <a:bodyPr/>
                    <a:lstStyle/>
                    <a:p>
                      <a:pPr algn="ctr">
                        <a:buNone/>
                      </a:pPr>
                      <a:r>
                        <a:rPr lang="en-GB" sz="1400" dirty="0">
                          <a:effectLst/>
                        </a:rPr>
                        <a:t>31</a:t>
                      </a:r>
                    </a:p>
                  </a:txBody>
                  <a:tcPr anchor="ctr"/>
                </a:tc>
                <a:extLst>
                  <a:ext uri="{0D108BD9-81ED-4DB2-BD59-A6C34878D82A}">
                    <a16:rowId xmlns:a16="http://schemas.microsoft.com/office/drawing/2014/main" val="1555417552"/>
                  </a:ext>
                </a:extLst>
              </a:tr>
              <a:tr h="0">
                <a:tc>
                  <a:txBody>
                    <a:bodyPr/>
                    <a:lstStyle/>
                    <a:p>
                      <a:pPr>
                        <a:buNone/>
                      </a:pPr>
                      <a:r>
                        <a:rPr lang="en-GB" sz="1400">
                          <a:effectLst/>
                        </a:rPr>
                        <a:t>Data Quality</a:t>
                      </a:r>
                    </a:p>
                  </a:txBody>
                  <a:tcPr anchor="ctr"/>
                </a:tc>
                <a:tc>
                  <a:txBody>
                    <a:bodyPr/>
                    <a:lstStyle/>
                    <a:p>
                      <a:pPr algn="ctr">
                        <a:buNone/>
                      </a:pPr>
                      <a:r>
                        <a:rPr lang="en-GB" sz="1400" dirty="0">
                          <a:effectLst/>
                        </a:rPr>
                        <a:t>33</a:t>
                      </a:r>
                    </a:p>
                  </a:txBody>
                  <a:tcPr anchor="ctr"/>
                </a:tc>
                <a:extLst>
                  <a:ext uri="{0D108BD9-81ED-4DB2-BD59-A6C34878D82A}">
                    <a16:rowId xmlns:a16="http://schemas.microsoft.com/office/drawing/2014/main" val="162197901"/>
                  </a:ext>
                </a:extLst>
              </a:tr>
              <a:tr h="0">
                <a:tc>
                  <a:txBody>
                    <a:bodyPr/>
                    <a:lstStyle/>
                    <a:p>
                      <a:pPr>
                        <a:buNone/>
                      </a:pPr>
                      <a:r>
                        <a:rPr lang="en-GB" sz="1400">
                          <a:effectLst/>
                        </a:rPr>
                        <a:t>Elective Care</a:t>
                      </a:r>
                    </a:p>
                  </a:txBody>
                  <a:tcPr anchor="ctr"/>
                </a:tc>
                <a:tc>
                  <a:txBody>
                    <a:bodyPr/>
                    <a:lstStyle/>
                    <a:p>
                      <a:pPr algn="ctr">
                        <a:buNone/>
                      </a:pPr>
                      <a:r>
                        <a:rPr lang="en-GB" sz="1400" dirty="0">
                          <a:effectLst/>
                        </a:rPr>
                        <a:t>35</a:t>
                      </a:r>
                    </a:p>
                  </a:txBody>
                  <a:tcPr anchor="ctr"/>
                </a:tc>
                <a:extLst>
                  <a:ext uri="{0D108BD9-81ED-4DB2-BD59-A6C34878D82A}">
                    <a16:rowId xmlns:a16="http://schemas.microsoft.com/office/drawing/2014/main" val="2543554902"/>
                  </a:ext>
                </a:extLst>
              </a:tr>
              <a:tr h="0">
                <a:tc>
                  <a:txBody>
                    <a:bodyPr/>
                    <a:lstStyle/>
                    <a:p>
                      <a:pPr>
                        <a:buNone/>
                      </a:pPr>
                      <a:r>
                        <a:rPr lang="en-GB" sz="1400">
                          <a:effectLst/>
                        </a:rPr>
                        <a:t>Urgent and Emergency Care</a:t>
                      </a:r>
                    </a:p>
                  </a:txBody>
                  <a:tcPr anchor="ctr"/>
                </a:tc>
                <a:tc>
                  <a:txBody>
                    <a:bodyPr/>
                    <a:lstStyle/>
                    <a:p>
                      <a:pPr algn="ctr">
                        <a:buNone/>
                      </a:pPr>
                      <a:r>
                        <a:rPr lang="en-GB" sz="1400" dirty="0">
                          <a:effectLst/>
                        </a:rPr>
                        <a:t>39</a:t>
                      </a:r>
                    </a:p>
                  </a:txBody>
                  <a:tcPr anchor="ctr"/>
                </a:tc>
                <a:extLst>
                  <a:ext uri="{0D108BD9-81ED-4DB2-BD59-A6C34878D82A}">
                    <a16:rowId xmlns:a16="http://schemas.microsoft.com/office/drawing/2014/main" val="1026235025"/>
                  </a:ext>
                </a:extLst>
              </a:tr>
              <a:tr h="0">
                <a:tc>
                  <a:txBody>
                    <a:bodyPr/>
                    <a:lstStyle/>
                    <a:p>
                      <a:pPr>
                        <a:buNone/>
                      </a:pPr>
                      <a:r>
                        <a:rPr lang="en-GB" sz="1400" dirty="0">
                          <a:effectLst/>
                        </a:rPr>
                        <a:t>Primary Care</a:t>
                      </a:r>
                    </a:p>
                  </a:txBody>
                  <a:tcPr anchor="ctr"/>
                </a:tc>
                <a:tc>
                  <a:txBody>
                    <a:bodyPr/>
                    <a:lstStyle/>
                    <a:p>
                      <a:pPr algn="ctr">
                        <a:buNone/>
                      </a:pPr>
                      <a:r>
                        <a:rPr lang="en-GB" sz="1400" dirty="0">
                          <a:effectLst/>
                        </a:rPr>
                        <a:t>46</a:t>
                      </a:r>
                    </a:p>
                  </a:txBody>
                  <a:tcPr anchor="ctr"/>
                </a:tc>
                <a:extLst>
                  <a:ext uri="{0D108BD9-81ED-4DB2-BD59-A6C34878D82A}">
                    <a16:rowId xmlns:a16="http://schemas.microsoft.com/office/drawing/2014/main" val="3073378639"/>
                  </a:ext>
                </a:extLst>
              </a:tr>
              <a:tr h="0">
                <a:tc>
                  <a:txBody>
                    <a:bodyPr/>
                    <a:lstStyle/>
                    <a:p>
                      <a:pPr>
                        <a:buNone/>
                      </a:pPr>
                      <a:r>
                        <a:rPr lang="en-GB" sz="1400" dirty="0">
                          <a:effectLst/>
                        </a:rPr>
                        <a:t>Diabetes</a:t>
                      </a:r>
                    </a:p>
                  </a:txBody>
                  <a:tcPr anchor="ctr"/>
                </a:tc>
                <a:tc>
                  <a:txBody>
                    <a:bodyPr/>
                    <a:lstStyle/>
                    <a:p>
                      <a:pPr algn="ctr">
                        <a:buNone/>
                      </a:pPr>
                      <a:r>
                        <a:rPr lang="en-GB" sz="1400" dirty="0">
                          <a:effectLst/>
                        </a:rPr>
                        <a:t>48</a:t>
                      </a:r>
                    </a:p>
                  </a:txBody>
                  <a:tcPr anchor="ctr"/>
                </a:tc>
                <a:extLst>
                  <a:ext uri="{0D108BD9-81ED-4DB2-BD59-A6C34878D82A}">
                    <a16:rowId xmlns:a16="http://schemas.microsoft.com/office/drawing/2014/main" val="2893586387"/>
                  </a:ext>
                </a:extLst>
              </a:tr>
              <a:tr h="0">
                <a:tc>
                  <a:txBody>
                    <a:bodyPr/>
                    <a:lstStyle/>
                    <a:p>
                      <a:pPr>
                        <a:buNone/>
                      </a:pPr>
                      <a:r>
                        <a:rPr lang="en-GB" sz="1400" dirty="0">
                          <a:effectLst/>
                        </a:rPr>
                        <a:t>Treating Tobacco Dependency</a:t>
                      </a:r>
                    </a:p>
                  </a:txBody>
                  <a:tcPr anchor="ctr"/>
                </a:tc>
                <a:tc>
                  <a:txBody>
                    <a:bodyPr/>
                    <a:lstStyle/>
                    <a:p>
                      <a:pPr algn="ctr">
                        <a:buNone/>
                      </a:pPr>
                      <a:r>
                        <a:rPr lang="en-GB" sz="1400" dirty="0">
                          <a:effectLst/>
                        </a:rPr>
                        <a:t>51</a:t>
                      </a:r>
                    </a:p>
                  </a:txBody>
                  <a:tcPr anchor="ctr"/>
                </a:tc>
                <a:extLst>
                  <a:ext uri="{0D108BD9-81ED-4DB2-BD59-A6C34878D82A}">
                    <a16:rowId xmlns:a16="http://schemas.microsoft.com/office/drawing/2014/main" val="208259686"/>
                  </a:ext>
                </a:extLst>
              </a:tr>
              <a:tr h="0">
                <a:tc>
                  <a:txBody>
                    <a:bodyPr/>
                    <a:lstStyle/>
                    <a:p>
                      <a:pPr>
                        <a:buNone/>
                      </a:pPr>
                      <a:r>
                        <a:rPr lang="en-GB" sz="1400" dirty="0">
                          <a:effectLst/>
                        </a:rPr>
                        <a:t>Digital Inclusion</a:t>
                      </a:r>
                    </a:p>
                  </a:txBody>
                  <a:tcPr anchor="ctr"/>
                </a:tc>
                <a:tc>
                  <a:txBody>
                    <a:bodyPr/>
                    <a:lstStyle/>
                    <a:p>
                      <a:pPr algn="ctr">
                        <a:buNone/>
                      </a:pPr>
                      <a:r>
                        <a:rPr lang="en-GB" sz="1400" dirty="0">
                          <a:effectLst/>
                        </a:rPr>
                        <a:t>54</a:t>
                      </a:r>
                    </a:p>
                  </a:txBody>
                  <a:tcPr anchor="ctr"/>
                </a:tc>
                <a:extLst>
                  <a:ext uri="{0D108BD9-81ED-4DB2-BD59-A6C34878D82A}">
                    <a16:rowId xmlns:a16="http://schemas.microsoft.com/office/drawing/2014/main" val="1627687817"/>
                  </a:ext>
                </a:extLst>
              </a:tr>
              <a:tr h="0">
                <a:tc>
                  <a:txBody>
                    <a:bodyPr/>
                    <a:lstStyle/>
                    <a:p>
                      <a:pPr>
                        <a:buNone/>
                      </a:pPr>
                      <a:r>
                        <a:rPr lang="en-GB" sz="1400" dirty="0">
                          <a:effectLst/>
                        </a:rPr>
                        <a:t>Closing slide and contact details</a:t>
                      </a:r>
                    </a:p>
                  </a:txBody>
                  <a:tcPr anchor="ctr"/>
                </a:tc>
                <a:tc>
                  <a:txBody>
                    <a:bodyPr/>
                    <a:lstStyle/>
                    <a:p>
                      <a:pPr algn="ctr">
                        <a:buNone/>
                      </a:pPr>
                      <a:r>
                        <a:rPr lang="en-GB" sz="1400">
                          <a:effectLst/>
                        </a:rPr>
                        <a:t>56</a:t>
                      </a:r>
                      <a:endParaRPr lang="en-GB" sz="1400" dirty="0">
                        <a:effectLst/>
                      </a:endParaRPr>
                    </a:p>
                  </a:txBody>
                  <a:tcPr anchor="ctr"/>
                </a:tc>
                <a:extLst>
                  <a:ext uri="{0D108BD9-81ED-4DB2-BD59-A6C34878D82A}">
                    <a16:rowId xmlns:a16="http://schemas.microsoft.com/office/drawing/2014/main" val="4099066943"/>
                  </a:ext>
                </a:extLst>
              </a:tr>
            </a:tbl>
          </a:graphicData>
        </a:graphic>
      </p:graphicFrame>
    </p:spTree>
    <p:extLst>
      <p:ext uri="{BB962C8B-B14F-4D97-AF65-F5344CB8AC3E}">
        <p14:creationId xmlns:p14="http://schemas.microsoft.com/office/powerpoint/2010/main" val="21887338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559AC77-F381-F035-529A-296D118C4A23}"/>
              </a:ext>
            </a:extLst>
          </p:cNvPr>
          <p:cNvSpPr>
            <a:spLocks noGrp="1"/>
          </p:cNvSpPr>
          <p:nvPr>
            <p:ph type="title"/>
          </p:nvPr>
        </p:nvSpPr>
        <p:spPr/>
        <p:txBody>
          <a:bodyPr/>
          <a:lstStyle/>
          <a:p>
            <a:r>
              <a:rPr lang="en-GB"/>
              <a:t>Introduction</a:t>
            </a:r>
          </a:p>
        </p:txBody>
      </p:sp>
      <p:sp>
        <p:nvSpPr>
          <p:cNvPr id="6" name="Text Placeholder 5">
            <a:extLst>
              <a:ext uri="{FF2B5EF4-FFF2-40B4-BE49-F238E27FC236}">
                <a16:creationId xmlns:a16="http://schemas.microsoft.com/office/drawing/2014/main" id="{D6C9CB04-E2F1-A617-EBBF-3C6D293541D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A96941F4-B299-AB11-F321-99D89F3D9CE6}"/>
              </a:ext>
            </a:extLst>
          </p:cNvPr>
          <p:cNvSpPr>
            <a:spLocks noGrp="1"/>
          </p:cNvSpPr>
          <p:nvPr>
            <p:ph type="sldNum" sz="quarter" idx="12"/>
          </p:nvPr>
        </p:nvSpPr>
        <p:spPr/>
        <p:txBody>
          <a:bodyPr/>
          <a:lstStyle/>
          <a:p>
            <a:fld id="{507B77E4-D16E-4E80-BECE-B10ACE50DA11}" type="slidenum">
              <a:rPr lang="en-GB" smtClean="0"/>
              <a:pPr/>
              <a:t>3</a:t>
            </a:fld>
            <a:endParaRPr lang="en-GB"/>
          </a:p>
        </p:txBody>
      </p:sp>
    </p:spTree>
    <p:extLst>
      <p:ext uri="{BB962C8B-B14F-4D97-AF65-F5344CB8AC3E}">
        <p14:creationId xmlns:p14="http://schemas.microsoft.com/office/powerpoint/2010/main" val="35461892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F451F-68F0-A89F-B78F-131DFEFB0D43}"/>
              </a:ext>
            </a:extLst>
          </p:cNvPr>
          <p:cNvSpPr>
            <a:spLocks noGrp="1"/>
          </p:cNvSpPr>
          <p:nvPr>
            <p:ph type="title"/>
          </p:nvPr>
        </p:nvSpPr>
        <p:spPr/>
        <p:txBody>
          <a:bodyPr/>
          <a:lstStyle/>
          <a:p>
            <a:r>
              <a:rPr lang="en-GB" noProof="0"/>
              <a:t>Purpose of this report</a:t>
            </a:r>
          </a:p>
        </p:txBody>
      </p:sp>
      <p:sp>
        <p:nvSpPr>
          <p:cNvPr id="3" name="Content Placeholder 2">
            <a:extLst>
              <a:ext uri="{FF2B5EF4-FFF2-40B4-BE49-F238E27FC236}">
                <a16:creationId xmlns:a16="http://schemas.microsoft.com/office/drawing/2014/main" id="{9A12234C-5B95-BABE-8D18-9319315EC841}"/>
              </a:ext>
            </a:extLst>
          </p:cNvPr>
          <p:cNvSpPr>
            <a:spLocks noGrp="1"/>
          </p:cNvSpPr>
          <p:nvPr>
            <p:ph idx="1"/>
          </p:nvPr>
        </p:nvSpPr>
        <p:spPr>
          <a:xfrm>
            <a:off x="381000" y="1320154"/>
            <a:ext cx="11811000" cy="5537846"/>
          </a:xfrm>
        </p:spPr>
        <p:txBody>
          <a:bodyPr>
            <a:normAutofit fontScale="92500" lnSpcReduction="10000"/>
          </a:bodyPr>
          <a:lstStyle/>
          <a:p>
            <a:pPr marL="0" indent="0">
              <a:lnSpc>
                <a:spcPct val="100000"/>
              </a:lnSpc>
              <a:buNone/>
            </a:pPr>
            <a:r>
              <a:rPr lang="en-GB" sz="1600" b="1" noProof="0">
                <a:solidFill>
                  <a:schemeClr val="tx1"/>
                </a:solidFill>
              </a:rPr>
              <a:t>In November 2023, </a:t>
            </a:r>
            <a:r>
              <a:rPr lang="en-GB" sz="1600" b="1" u="sng" noProof="0">
                <a:solidFill>
                  <a:schemeClr val="tx1"/>
                </a:solidFill>
                <a:hlinkClick r:id="rId2">
                  <a:extLst>
                    <a:ext uri="{A12FA001-AC4F-418D-AE19-62706E023703}">
                      <ahyp:hlinkClr xmlns:ahyp="http://schemas.microsoft.com/office/drawing/2018/hyperlinkcolor" val="tx"/>
                    </a:ext>
                  </a:extLst>
                </a:hlinkClick>
              </a:rPr>
              <a:t>NHS England published a Legal Statement</a:t>
            </a:r>
            <a:r>
              <a:rPr lang="en-GB" sz="1600" b="1" noProof="0">
                <a:solidFill>
                  <a:schemeClr val="tx1"/>
                </a:solidFill>
              </a:rPr>
              <a:t> related to the duty of ICBs to report on health inequalities under section </a:t>
            </a:r>
            <a:r>
              <a:rPr lang="en-GB" sz="1600" b="1" u="sng" noProof="0">
                <a:solidFill>
                  <a:schemeClr val="tx1"/>
                </a:solidFill>
                <a:hlinkClick r:id="rId3">
                  <a:extLst>
                    <a:ext uri="{A12FA001-AC4F-418D-AE19-62706E023703}">
                      <ahyp:hlinkClr xmlns:ahyp="http://schemas.microsoft.com/office/drawing/2018/hyperlinkcolor" val="tx"/>
                    </a:ext>
                  </a:extLst>
                </a:hlinkClick>
              </a:rPr>
              <a:t>13SA of the National Health Service Act 2006</a:t>
            </a:r>
            <a:r>
              <a:rPr lang="en-GB" sz="1600" b="1" i="1" noProof="0">
                <a:solidFill>
                  <a:schemeClr val="tx1"/>
                </a:solidFill>
              </a:rPr>
              <a:t> </a:t>
            </a:r>
            <a:r>
              <a:rPr lang="en-GB" sz="1600" b="1" noProof="0">
                <a:solidFill>
                  <a:schemeClr val="tx1"/>
                </a:solidFill>
              </a:rPr>
              <a:t>including that “</a:t>
            </a:r>
            <a:r>
              <a:rPr lang="en-GB" sz="1600" b="1" i="1" noProof="0">
                <a:solidFill>
                  <a:schemeClr val="tx1"/>
                </a:solidFill>
              </a:rPr>
              <a:t>relevant NHS bodies should publish the information on health inequalities within or alongside the organisation’s annual report”. </a:t>
            </a:r>
          </a:p>
          <a:p>
            <a:pPr marL="0" indent="0">
              <a:lnSpc>
                <a:spcPct val="100000"/>
              </a:lnSpc>
              <a:buNone/>
            </a:pPr>
            <a:r>
              <a:rPr lang="en-GB" sz="1600" b="1" noProof="0">
                <a:solidFill>
                  <a:schemeClr val="tx1"/>
                </a:solidFill>
              </a:rPr>
              <a:t>The purpose of this </a:t>
            </a:r>
            <a:r>
              <a:rPr lang="en-GB" sz="1600" b="1" noProof="0" err="1">
                <a:solidFill>
                  <a:schemeClr val="tx1"/>
                </a:solidFill>
              </a:rPr>
              <a:t>slideset</a:t>
            </a:r>
            <a:r>
              <a:rPr lang="en-GB" sz="1600" b="1" noProof="0">
                <a:solidFill>
                  <a:schemeClr val="tx1"/>
                </a:solidFill>
              </a:rPr>
              <a:t> is to share the information as required within the legal statement. This presentation should be read alongside the ICB’s Annual Report which includes more information of the work that is underway to understand and address these inequalities.​</a:t>
            </a:r>
          </a:p>
          <a:p>
            <a:pPr marL="0" indent="0">
              <a:lnSpc>
                <a:spcPct val="100000"/>
              </a:lnSpc>
              <a:buNone/>
            </a:pPr>
            <a:r>
              <a:rPr lang="en-GB" sz="1600" noProof="0">
                <a:solidFill>
                  <a:schemeClr val="tx1"/>
                </a:solidFill>
              </a:rPr>
              <a:t>The NHS Constitution states that the NHS has a duty to “…pay particular attention to groups or sections of society where improvements in health and life expectancy are not keeping pace with the rest of the population”.</a:t>
            </a:r>
          </a:p>
          <a:p>
            <a:pPr marL="0" indent="0">
              <a:lnSpc>
                <a:spcPct val="100000"/>
              </a:lnSpc>
              <a:buNone/>
            </a:pPr>
            <a:r>
              <a:rPr lang="en-GB" sz="1600" noProof="0">
                <a:solidFill>
                  <a:schemeClr val="tx1"/>
                </a:solidFill>
              </a:rPr>
              <a:t>Almost a third of people in Lancashire and South Cumbria are identified as being within the most deprived areas of England, and the percentage of children living in poverty across Lancashire and South Cumbria is higher than the national average. This has a huge impact upon their lives and health, with challenges meeting their basic needs including their ability to feed their families, heat their homes and support their children, this means that life is very difficult. </a:t>
            </a:r>
          </a:p>
          <a:p>
            <a:pPr marL="0" indent="0">
              <a:lnSpc>
                <a:spcPct val="100000"/>
              </a:lnSpc>
              <a:buNone/>
            </a:pPr>
            <a:r>
              <a:rPr lang="en-GB" sz="1600" noProof="0">
                <a:solidFill>
                  <a:schemeClr val="tx1"/>
                </a:solidFill>
              </a:rPr>
              <a:t>There are also people who don’t live in deprived areas but for other reasons face significant inequalities in their health, this includes, for example, people in rural and coastal communities, asylum seekers and refugees, people experiencing homelessness, military veterans and Gypsy, Roma and Traveller communities, amongst others.</a:t>
            </a:r>
          </a:p>
          <a:p>
            <a:pPr marL="0" indent="0">
              <a:lnSpc>
                <a:spcPct val="100000"/>
              </a:lnSpc>
              <a:buNone/>
            </a:pPr>
            <a:r>
              <a:rPr lang="en-GB" sz="1600" noProof="0">
                <a:solidFill>
                  <a:schemeClr val="tx1"/>
                </a:solidFill>
              </a:rPr>
              <a:t>The following pages provide data to illustrate some of the areas of inequalities, however the data only tells part of the story; to truly understand health inequalities we use a combination of data, insight from listening to and working with people in their communities and a wide range of local intelligence sources. </a:t>
            </a:r>
          </a:p>
          <a:p>
            <a:pPr marL="0" indent="0">
              <a:lnSpc>
                <a:spcPct val="100000"/>
              </a:lnSpc>
              <a:buNone/>
            </a:pPr>
            <a:r>
              <a:rPr lang="en-GB" sz="1600" noProof="0">
                <a:solidFill>
                  <a:schemeClr val="tx1"/>
                </a:solidFill>
              </a:rPr>
              <a:t>Across the ICB there is excellent work underway to understand the inequalities our population faces and to work with our partners, health providers and the communities themselves to reduce  the gaps in access, experience and outcomes between the most and least disadvantaged groups. The work described in the following pages is a snapshot of the work and more information is available in the annual report.</a:t>
            </a:r>
          </a:p>
        </p:txBody>
      </p:sp>
      <p:sp>
        <p:nvSpPr>
          <p:cNvPr id="4" name="Slide Number Placeholder 3">
            <a:extLst>
              <a:ext uri="{FF2B5EF4-FFF2-40B4-BE49-F238E27FC236}">
                <a16:creationId xmlns:a16="http://schemas.microsoft.com/office/drawing/2014/main" id="{A07B419A-5F7B-F502-2864-3BF750465E4D}"/>
              </a:ext>
            </a:extLst>
          </p:cNvPr>
          <p:cNvSpPr>
            <a:spLocks noGrp="1"/>
          </p:cNvSpPr>
          <p:nvPr>
            <p:ph type="sldNum" sz="quarter" idx="12"/>
          </p:nvPr>
        </p:nvSpPr>
        <p:spPr/>
        <p:txBody>
          <a:bodyPr/>
          <a:lstStyle/>
          <a:p>
            <a:fld id="{507B77E4-D16E-4E80-BECE-B10ACE50DA11}" type="slidenum">
              <a:rPr lang="en-GB" noProof="0" smtClean="0"/>
              <a:pPr/>
              <a:t>4</a:t>
            </a:fld>
            <a:endParaRPr lang="en-GB" noProof="0"/>
          </a:p>
        </p:txBody>
      </p:sp>
    </p:spTree>
    <p:extLst>
      <p:ext uri="{BB962C8B-B14F-4D97-AF65-F5344CB8AC3E}">
        <p14:creationId xmlns:p14="http://schemas.microsoft.com/office/powerpoint/2010/main" val="1097128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89E0B-0593-0857-D93D-8A80D59C7639}"/>
              </a:ext>
            </a:extLst>
          </p:cNvPr>
          <p:cNvSpPr>
            <a:spLocks noGrp="1"/>
          </p:cNvSpPr>
          <p:nvPr>
            <p:ph type="title"/>
          </p:nvPr>
        </p:nvSpPr>
        <p:spPr/>
        <p:txBody>
          <a:bodyPr/>
          <a:lstStyle/>
          <a:p>
            <a:r>
              <a:rPr lang="en-GB" noProof="0"/>
              <a:t>Index of Multiple Deprivation in Lancashire and South Cumbria</a:t>
            </a:r>
          </a:p>
        </p:txBody>
      </p:sp>
      <p:sp>
        <p:nvSpPr>
          <p:cNvPr id="4" name="Slide Number Placeholder 3">
            <a:extLst>
              <a:ext uri="{FF2B5EF4-FFF2-40B4-BE49-F238E27FC236}">
                <a16:creationId xmlns:a16="http://schemas.microsoft.com/office/drawing/2014/main" id="{32B9E65C-2769-D764-334E-8A3809E73CA8}"/>
              </a:ext>
            </a:extLst>
          </p:cNvPr>
          <p:cNvSpPr>
            <a:spLocks noGrp="1"/>
          </p:cNvSpPr>
          <p:nvPr>
            <p:ph type="sldNum" sz="quarter" idx="12"/>
          </p:nvPr>
        </p:nvSpPr>
        <p:spPr/>
        <p:txBody>
          <a:bodyPr/>
          <a:lstStyle/>
          <a:p>
            <a:fld id="{507B77E4-D16E-4E80-BECE-B10ACE50DA11}" type="slidenum">
              <a:rPr lang="en-GB" noProof="0" smtClean="0"/>
              <a:pPr/>
              <a:t>5</a:t>
            </a:fld>
            <a:endParaRPr lang="en-GB" noProof="0"/>
          </a:p>
        </p:txBody>
      </p:sp>
      <p:pic>
        <p:nvPicPr>
          <p:cNvPr id="5" name="Picture 4">
            <a:extLst>
              <a:ext uri="{FF2B5EF4-FFF2-40B4-BE49-F238E27FC236}">
                <a16:creationId xmlns:a16="http://schemas.microsoft.com/office/drawing/2014/main" id="{B2A3192B-8779-1748-2686-963F3E9AA626}"/>
              </a:ext>
            </a:extLst>
          </p:cNvPr>
          <p:cNvPicPr>
            <a:picLocks noChangeAspect="1"/>
          </p:cNvPicPr>
          <p:nvPr/>
        </p:nvPicPr>
        <p:blipFill>
          <a:blip r:embed="rId2"/>
          <a:stretch>
            <a:fillRect/>
          </a:stretch>
        </p:blipFill>
        <p:spPr>
          <a:xfrm>
            <a:off x="700057" y="1449028"/>
            <a:ext cx="3822782" cy="4778477"/>
          </a:xfrm>
          <a:prstGeom prst="rect">
            <a:avLst/>
          </a:prstGeom>
        </p:spPr>
      </p:pic>
      <p:sp>
        <p:nvSpPr>
          <p:cNvPr id="9" name="TextBox 8">
            <a:extLst>
              <a:ext uri="{FF2B5EF4-FFF2-40B4-BE49-F238E27FC236}">
                <a16:creationId xmlns:a16="http://schemas.microsoft.com/office/drawing/2014/main" id="{B345850F-6D4E-5509-99A1-26D7D04E94FA}"/>
              </a:ext>
            </a:extLst>
          </p:cNvPr>
          <p:cNvSpPr txBox="1"/>
          <p:nvPr/>
        </p:nvSpPr>
        <p:spPr>
          <a:xfrm>
            <a:off x="4772434" y="1449028"/>
            <a:ext cx="6985819" cy="4847481"/>
          </a:xfrm>
          <a:prstGeom prst="rect">
            <a:avLst/>
          </a:prstGeom>
          <a:noFill/>
        </p:spPr>
        <p:txBody>
          <a:bodyPr wrap="square">
            <a:spAutoFit/>
          </a:bodyPr>
          <a:lstStyle/>
          <a:p>
            <a:pPr>
              <a:spcAft>
                <a:spcPts val="600"/>
              </a:spcAft>
            </a:pPr>
            <a:r>
              <a:rPr lang="en-US" sz="1400"/>
              <a:t>The Index of Multiple Deprivation (IMD) is an official measure of how relatively deprived different </a:t>
            </a:r>
            <a:r>
              <a:rPr lang="en-US" sz="1400" err="1"/>
              <a:t>neighbourhoods</a:t>
            </a:r>
            <a:r>
              <a:rPr lang="en-US" sz="1400"/>
              <a:t> are across England. It combines a range of factors: income levels, employment opportunities, health outcomes, education, crime rates, housing, and the living environment. Using these, each small area is given a score and rank from most deprived to least deprived. This means that the IMD score highlights which places face the greatest disadvantages (for example, lower incomes or poorer health) compared to others. The latest data was produced in 2025 and replaces the 2019 scores.</a:t>
            </a:r>
          </a:p>
          <a:p>
            <a:pPr>
              <a:spcAft>
                <a:spcPts val="600"/>
              </a:spcAft>
            </a:pPr>
            <a:r>
              <a:rPr lang="en-US" sz="1400"/>
              <a:t>Lancashire and South Cumbria’s latest IMD 2025 data shows many areas remain highly deprived. Blackpool in particular stands out as remaining the most disadvantaged Local Authority in the country, with 7 of England’s 10 most deprived </a:t>
            </a:r>
            <a:r>
              <a:rPr lang="en-US" sz="1400" err="1"/>
              <a:t>neighbourhoods</a:t>
            </a:r>
            <a:r>
              <a:rPr lang="en-US" sz="1400"/>
              <a:t> located within it. This is only a slight improvement from 2019, when even more of the worst-ranked areas were in Blackpool. </a:t>
            </a:r>
          </a:p>
          <a:p>
            <a:pPr>
              <a:spcAft>
                <a:spcPts val="600"/>
              </a:spcAft>
            </a:pPr>
            <a:r>
              <a:rPr lang="en-US" sz="1400"/>
              <a:t>Overall, almost one in three residents of Lancashire and South Cumbria lives in a </a:t>
            </a:r>
            <a:r>
              <a:rPr lang="en-US" sz="1400" err="1"/>
              <a:t>neighbourhood</a:t>
            </a:r>
            <a:r>
              <a:rPr lang="en-US" sz="1400"/>
              <a:t> that is among the most deprived 20% nationally. The broad picture is similar to the IMD 2019 findings. The same communities have the heaviest deprivation, with only minor shifts in relative rankings over time. This indicates that long-standing inequalities persist in our region, underlining the ongoing need to focus support on those most disadvantaged areas.</a:t>
            </a:r>
          </a:p>
          <a:p>
            <a:r>
              <a:rPr lang="en-US" sz="1400"/>
              <a:t>Throughout these slides, where “deprivation” or “disadvantaged” is used as descriptors, the IMD findings are what is being referred to, although it is not always possible to show whether 2019 or 2026 findings are being used. </a:t>
            </a:r>
          </a:p>
        </p:txBody>
      </p:sp>
    </p:spTree>
    <p:extLst>
      <p:ext uri="{BB962C8B-B14F-4D97-AF65-F5344CB8AC3E}">
        <p14:creationId xmlns:p14="http://schemas.microsoft.com/office/powerpoint/2010/main" val="14466268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10FBE-9646-3354-0B93-590AD914F427}"/>
              </a:ext>
            </a:extLst>
          </p:cNvPr>
          <p:cNvSpPr>
            <a:spLocks noGrp="1"/>
          </p:cNvSpPr>
          <p:nvPr>
            <p:ph type="title"/>
          </p:nvPr>
        </p:nvSpPr>
        <p:spPr/>
        <p:txBody>
          <a:bodyPr/>
          <a:lstStyle/>
          <a:p>
            <a:r>
              <a:rPr lang="en-GB" noProof="0"/>
              <a:t>Population Health Needs Assessment</a:t>
            </a:r>
          </a:p>
        </p:txBody>
      </p:sp>
      <p:sp>
        <p:nvSpPr>
          <p:cNvPr id="3" name="Content Placeholder 2">
            <a:extLst>
              <a:ext uri="{FF2B5EF4-FFF2-40B4-BE49-F238E27FC236}">
                <a16:creationId xmlns:a16="http://schemas.microsoft.com/office/drawing/2014/main" id="{B2990E00-9F51-B269-30FB-9C62E720730B}"/>
              </a:ext>
            </a:extLst>
          </p:cNvPr>
          <p:cNvSpPr>
            <a:spLocks noGrp="1"/>
          </p:cNvSpPr>
          <p:nvPr>
            <p:ph idx="1"/>
          </p:nvPr>
        </p:nvSpPr>
        <p:spPr>
          <a:xfrm>
            <a:off x="838199" y="1361684"/>
            <a:ext cx="10970623" cy="5267324"/>
          </a:xfrm>
        </p:spPr>
        <p:txBody>
          <a:bodyPr>
            <a:noAutofit/>
          </a:bodyPr>
          <a:lstStyle/>
          <a:p>
            <a:pPr marL="0" indent="0">
              <a:spcAft>
                <a:spcPts val="600"/>
              </a:spcAft>
              <a:buNone/>
            </a:pPr>
            <a:r>
              <a:rPr lang="en-GB" sz="1600"/>
              <a:t>In 2025, the ICB conducted a Population Health Needs Assessment for the full population of Lancashire and South Cumbria. It highlighted the diversity of our population, as well as the variety in health and poverty across the area. It also noted the vulnerable groups within the population, and the health needs and outcomes service wide. The results were used in the long-term planning for the ICB and will continue to inform how services are planned, with health inequalities considered throughout the process. </a:t>
            </a:r>
            <a:r>
              <a:rPr lang="en-US" sz="1600"/>
              <a:t>Main findings regarding inequalities in health across the population included:</a:t>
            </a:r>
          </a:p>
          <a:p>
            <a:pPr>
              <a:spcBef>
                <a:spcPts val="0"/>
              </a:spcBef>
              <a:spcAft>
                <a:spcPts val="600"/>
              </a:spcAft>
            </a:pPr>
            <a:r>
              <a:rPr lang="en-US" sz="1400" b="1"/>
              <a:t>Long term conditions</a:t>
            </a:r>
          </a:p>
          <a:p>
            <a:pPr marL="457200" lvl="1" indent="0">
              <a:lnSpc>
                <a:spcPct val="100000"/>
              </a:lnSpc>
              <a:spcBef>
                <a:spcPts val="0"/>
              </a:spcBef>
              <a:spcAft>
                <a:spcPts val="600"/>
              </a:spcAft>
              <a:buNone/>
            </a:pPr>
            <a:r>
              <a:rPr lang="en-US" sz="1400"/>
              <a:t>Many long-term conditions are more common in Lancashire and South Cumbria than across England, including hypertension at 16.7% compared with 14.8% nationally, COPD at 2.4% compared with 1.9%, and depression at 16.7% compared with 13.3%. Inequalities are particularly clear after adjusting for age, with depression and multimorbidity more than twice as high in the most deprived decile compared with the least deprived.</a:t>
            </a:r>
            <a:endParaRPr lang="en-US" sz="1400" b="1"/>
          </a:p>
          <a:p>
            <a:pPr>
              <a:spcBef>
                <a:spcPts val="0"/>
              </a:spcBef>
              <a:spcAft>
                <a:spcPts val="600"/>
              </a:spcAft>
            </a:pPr>
            <a:r>
              <a:rPr lang="en-US" sz="1400" b="1"/>
              <a:t>Risk factors</a:t>
            </a:r>
          </a:p>
          <a:p>
            <a:pPr marL="457200" lvl="1" indent="0">
              <a:spcBef>
                <a:spcPts val="0"/>
              </a:spcBef>
              <a:spcAft>
                <a:spcPts val="600"/>
              </a:spcAft>
              <a:buNone/>
            </a:pPr>
            <a:r>
              <a:rPr lang="en-US" sz="1400"/>
              <a:t>The PHNA shows higher local levels of key risk factors that contribute to avoidable illness and mortality. Smoking prevalence is above the England average and higher in more deprived areas, while tobacco, alcohol, high blood pressure, high BMI and dietary risks are identified as important contributors to avoidable deaths.</a:t>
            </a:r>
          </a:p>
          <a:p>
            <a:pPr>
              <a:spcBef>
                <a:spcPts val="0"/>
              </a:spcBef>
              <a:spcAft>
                <a:spcPts val="600"/>
              </a:spcAft>
            </a:pPr>
            <a:r>
              <a:rPr lang="en-US" sz="1400" b="1"/>
              <a:t>Mortality</a:t>
            </a:r>
          </a:p>
          <a:p>
            <a:pPr marL="457200" lvl="1" indent="0">
              <a:spcBef>
                <a:spcPts val="0"/>
              </a:spcBef>
              <a:spcAft>
                <a:spcPts val="600"/>
              </a:spcAft>
              <a:buNone/>
            </a:pPr>
            <a:r>
              <a:rPr lang="en-US" sz="1400"/>
              <a:t>Mortality is consistently higher in more deprived communities. In 2024, all-cause mortality was more than twice as high in the most deprived quintile compared with the least deprived, and COPD mortality was around five times higher.</a:t>
            </a:r>
          </a:p>
          <a:p>
            <a:pPr>
              <a:spcBef>
                <a:spcPts val="0"/>
              </a:spcBef>
              <a:spcAft>
                <a:spcPts val="600"/>
              </a:spcAft>
            </a:pPr>
            <a:r>
              <a:rPr lang="en-US" sz="1400" b="1"/>
              <a:t>Engagement work highlights</a:t>
            </a:r>
          </a:p>
          <a:p>
            <a:pPr marL="457200" lvl="1" indent="0">
              <a:spcBef>
                <a:spcPts val="0"/>
              </a:spcBef>
              <a:spcAft>
                <a:spcPts val="600"/>
              </a:spcAft>
              <a:buNone/>
            </a:pPr>
            <a:r>
              <a:rPr lang="en-US" sz="1400"/>
              <a:t>Local engagement found that people in disadvantaged communities often face practical barriers to care, including poor transport, digital exclusion, low awareness of the full NHS and social care offer, and difficulty navigating complex services. This points to the need for services that are easier to access, better joined up and designed around local community need.</a:t>
            </a:r>
            <a:endParaRPr lang="en-GB" sz="1400" noProof="0"/>
          </a:p>
        </p:txBody>
      </p:sp>
      <p:sp>
        <p:nvSpPr>
          <p:cNvPr id="4" name="Slide Number Placeholder 3">
            <a:extLst>
              <a:ext uri="{FF2B5EF4-FFF2-40B4-BE49-F238E27FC236}">
                <a16:creationId xmlns:a16="http://schemas.microsoft.com/office/drawing/2014/main" id="{D30F6488-3C8B-60D4-CAD1-F2ED987CAB22}"/>
              </a:ext>
            </a:extLst>
          </p:cNvPr>
          <p:cNvSpPr>
            <a:spLocks noGrp="1"/>
          </p:cNvSpPr>
          <p:nvPr>
            <p:ph type="sldNum" sz="quarter" idx="12"/>
          </p:nvPr>
        </p:nvSpPr>
        <p:spPr/>
        <p:txBody>
          <a:bodyPr/>
          <a:lstStyle/>
          <a:p>
            <a:fld id="{507B77E4-D16E-4E80-BECE-B10ACE50DA11}" type="slidenum">
              <a:rPr lang="en-GB" noProof="0" smtClean="0"/>
              <a:pPr/>
              <a:t>6</a:t>
            </a:fld>
            <a:endParaRPr lang="en-GB" noProof="0"/>
          </a:p>
        </p:txBody>
      </p:sp>
      <p:sp>
        <p:nvSpPr>
          <p:cNvPr id="6" name="TextBox 5">
            <a:extLst>
              <a:ext uri="{FF2B5EF4-FFF2-40B4-BE49-F238E27FC236}">
                <a16:creationId xmlns:a16="http://schemas.microsoft.com/office/drawing/2014/main" id="{31750772-8E52-64B5-262A-1DE75A05293A}"/>
              </a:ext>
            </a:extLst>
          </p:cNvPr>
          <p:cNvSpPr txBox="1"/>
          <p:nvPr/>
        </p:nvSpPr>
        <p:spPr>
          <a:xfrm>
            <a:off x="1332998" y="6393805"/>
            <a:ext cx="10182727" cy="461665"/>
          </a:xfrm>
          <a:prstGeom prst="rect">
            <a:avLst/>
          </a:prstGeom>
          <a:noFill/>
        </p:spPr>
        <p:txBody>
          <a:bodyPr wrap="square">
            <a:spAutoFit/>
          </a:bodyPr>
          <a:lstStyle/>
          <a:p>
            <a:pPr marL="0" indent="0">
              <a:buNone/>
            </a:pPr>
            <a:r>
              <a:rPr lang="en-GB" sz="2400" noProof="0">
                <a:hlinkClick r:id="rId2"/>
              </a:rPr>
              <a:t>The full </a:t>
            </a:r>
            <a:r>
              <a:rPr lang="en-GB" sz="2400">
                <a:hlinkClick r:id="rId2"/>
              </a:rPr>
              <a:t>Population Health Needs Assessment can be accessed here.</a:t>
            </a:r>
            <a:endParaRPr lang="en-GB" sz="2400"/>
          </a:p>
        </p:txBody>
      </p:sp>
    </p:spTree>
    <p:extLst>
      <p:ext uri="{BB962C8B-B14F-4D97-AF65-F5344CB8AC3E}">
        <p14:creationId xmlns:p14="http://schemas.microsoft.com/office/powerpoint/2010/main" val="39373300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64854-33E9-37F2-0DF3-81C5BF0AB6DE}"/>
              </a:ext>
            </a:extLst>
          </p:cNvPr>
          <p:cNvSpPr>
            <a:spLocks noGrp="1"/>
          </p:cNvSpPr>
          <p:nvPr>
            <p:ph type="title"/>
          </p:nvPr>
        </p:nvSpPr>
        <p:spPr/>
        <p:txBody>
          <a:bodyPr/>
          <a:lstStyle/>
          <a:p>
            <a:r>
              <a:rPr lang="en-GB" b="1"/>
              <a:t>Our work</a:t>
            </a:r>
          </a:p>
        </p:txBody>
      </p:sp>
      <p:sp>
        <p:nvSpPr>
          <p:cNvPr id="4" name="Slide Number Placeholder 3">
            <a:extLst>
              <a:ext uri="{FF2B5EF4-FFF2-40B4-BE49-F238E27FC236}">
                <a16:creationId xmlns:a16="http://schemas.microsoft.com/office/drawing/2014/main" id="{45F7240C-6737-EA0A-DCF8-7DDF33203572}"/>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507B77E4-D16E-4E80-BECE-B10ACE50DA11}" type="slidenum">
              <a:rPr kumimoji="0" lang="en-GB" sz="2000" b="1" i="0" u="none" strike="noStrike" kern="1200" cap="none" spc="0" normalizeH="0" baseline="0" noProof="0" smtClean="0">
                <a:ln>
                  <a:noFill/>
                </a:ln>
                <a:solidFill>
                  <a:prstClr val="white"/>
                </a:solidFill>
                <a:effectLst/>
                <a:uLnTx/>
                <a:uFillTx/>
                <a:latin typeface="Aptos"/>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7</a:t>
            </a:fld>
            <a:endParaRPr kumimoji="0" lang="en-GB" sz="2000" b="1" i="0" u="none" strike="noStrike" kern="1200" cap="none" spc="0" normalizeH="0" baseline="0" noProof="0">
              <a:ln>
                <a:noFill/>
              </a:ln>
              <a:solidFill>
                <a:prstClr val="white"/>
              </a:solidFill>
              <a:effectLst/>
              <a:uLnTx/>
              <a:uFillTx/>
              <a:latin typeface="Aptos"/>
              <a:ea typeface="+mn-ea"/>
              <a:cs typeface="+mn-cs"/>
            </a:endParaRPr>
          </a:p>
        </p:txBody>
      </p:sp>
      <p:sp>
        <p:nvSpPr>
          <p:cNvPr id="6" name="Content Placeholder 5">
            <a:extLst>
              <a:ext uri="{FF2B5EF4-FFF2-40B4-BE49-F238E27FC236}">
                <a16:creationId xmlns:a16="http://schemas.microsoft.com/office/drawing/2014/main" id="{A8DC4298-AE73-4DC7-B34F-2CDDCF957819}"/>
              </a:ext>
            </a:extLst>
          </p:cNvPr>
          <p:cNvSpPr>
            <a:spLocks noGrp="1"/>
          </p:cNvSpPr>
          <p:nvPr>
            <p:ph idx="1"/>
          </p:nvPr>
        </p:nvSpPr>
        <p:spPr>
          <a:xfrm>
            <a:off x="645158" y="1253330"/>
            <a:ext cx="6769100" cy="5468143"/>
          </a:xfrm>
        </p:spPr>
        <p:txBody>
          <a:bodyPr>
            <a:normAutofit fontScale="92500"/>
          </a:bodyPr>
          <a:lstStyle/>
          <a:p>
            <a:pPr marL="0" indent="0">
              <a:buNone/>
            </a:pPr>
            <a:r>
              <a:rPr lang="en-US" sz="1400"/>
              <a:t>The role of Integrated Care Boards (ICBs) is to reshape the way health care is </a:t>
            </a:r>
            <a:r>
              <a:rPr lang="en-US" sz="1400" err="1"/>
              <a:t>organised</a:t>
            </a:r>
            <a:r>
              <a:rPr lang="en-US" sz="1400"/>
              <a:t> and delivered to </a:t>
            </a:r>
            <a:r>
              <a:rPr lang="en-US" sz="1400" err="1"/>
              <a:t>prioritise</a:t>
            </a:r>
            <a:r>
              <a:rPr lang="en-US" sz="1400"/>
              <a:t> the prevention of ill health, reduce unwarranted variation in outcomes and expand service provision across our communities, </a:t>
            </a:r>
            <a:r>
              <a:rPr lang="en-US" sz="1400" err="1"/>
              <a:t>neighbourhoods</a:t>
            </a:r>
            <a:r>
              <a:rPr lang="en-US" sz="1400"/>
              <a:t> and in our case, the Lancashire and South Cumbria footprint.</a:t>
            </a:r>
          </a:p>
          <a:p>
            <a:pPr marL="0" indent="0">
              <a:buNone/>
            </a:pPr>
            <a:r>
              <a:rPr lang="en-US" sz="1400"/>
              <a:t>Lancashire and South Cumbria Integrated Care Board is committed to improving population health and reducing health inequalities. The ICB’s </a:t>
            </a:r>
            <a:r>
              <a:rPr lang="en-US" sz="1400">
                <a:hlinkClick r:id="rId4"/>
              </a:rPr>
              <a:t>Five Year Strategic Commissioning Plan</a:t>
            </a:r>
            <a:r>
              <a:rPr lang="en-US" sz="1400"/>
              <a:t> provides a medium-term strategic framework that connects national planning requirements with local delivery, articulating our ambitions and setting clear priorities for improving population health outcomes, reducing inequalities, and securing high-quality, sustainable services for the people of Lancashire and South Cumbria. </a:t>
            </a:r>
          </a:p>
          <a:p>
            <a:pPr marL="0" indent="0">
              <a:buNone/>
            </a:pPr>
            <a:r>
              <a:rPr lang="en-US" sz="1400"/>
              <a:t>The plan has been developed in line with the priorities set out in NHS England’s Fit for the Future:10 Year Health Plan for England which signals a fundamental shift in how health and care services are planned, commissioned, and delivered. Central to this national direction are three major shifts: moving care closer to home, accelerating digital transformation, and re-orientating the system towards prevention and earlier intervention. </a:t>
            </a:r>
          </a:p>
          <a:p>
            <a:pPr marL="0" indent="0">
              <a:buNone/>
            </a:pPr>
            <a:r>
              <a:rPr lang="en-US" sz="1400"/>
              <a:t>Value‑based healthcare sits alongside this approach. The focus is on improving outcomes for patients while using resources in the most effective way. In practice, this means directing effort towards the areas and groups with the greatest need, and making sure services deliver real benefit. This supports the wider aim of reducing variation and improving fairness across the system.</a:t>
            </a:r>
          </a:p>
          <a:p>
            <a:pPr marL="0" indent="0">
              <a:buNone/>
            </a:pPr>
            <a:r>
              <a:rPr lang="en-US" sz="1400"/>
              <a:t>The ICB will take a strategic approach to commissioning, setting clear shared priorities and aligning resources to support them. This is intended to bring services together in a more joined‑up way, with a consistent focus on improving outcomes and reducing inequalities.</a:t>
            </a:r>
          </a:p>
          <a:p>
            <a:pPr marL="0" indent="0">
              <a:buNone/>
            </a:pPr>
            <a:r>
              <a:rPr lang="en-US" sz="1400"/>
              <a:t>Partnership working is key. The ICB will work closely with NHS providers, local authorities, and the voluntary, community, faith and social enterprise sector. This reflects the need to address not just healthcare, but the wider factors that influence health and wellbeing.</a:t>
            </a:r>
            <a:endParaRPr lang="en-GB" sz="1400">
              <a:highlight>
                <a:srgbClr val="FFFF00"/>
              </a:highlight>
            </a:endParaRPr>
          </a:p>
        </p:txBody>
      </p:sp>
      <p:pic>
        <p:nvPicPr>
          <p:cNvPr id="10" name="Picture 9">
            <a:extLst>
              <a:ext uri="{FF2B5EF4-FFF2-40B4-BE49-F238E27FC236}">
                <a16:creationId xmlns:a16="http://schemas.microsoft.com/office/drawing/2014/main" id="{A5342A09-3176-BF5F-1679-EE231E87597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67004" y="1635506"/>
            <a:ext cx="4724996" cy="3271151"/>
          </a:xfrm>
          <a:prstGeom prst="rect">
            <a:avLst/>
          </a:prstGeom>
        </p:spPr>
      </p:pic>
    </p:spTree>
    <p:extLst>
      <p:ext uri="{BB962C8B-B14F-4D97-AF65-F5344CB8AC3E}">
        <p14:creationId xmlns:p14="http://schemas.microsoft.com/office/powerpoint/2010/main" val="1095841212"/>
      </p:ext>
    </p:extLst>
  </p:cSld>
  <p:clrMapOvr>
    <a:masterClrMapping/>
  </p:clrMapOvr>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C39506-7AAD-5D06-6180-8C7C6F0379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CB3205-387C-539B-F2E4-FEEA8D2D6CD1}"/>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A4B94B3-978B-E3A6-4AD3-9C8F75D1BD54}"/>
              </a:ext>
            </a:extLst>
          </p:cNvPr>
          <p:cNvSpPr>
            <a:spLocks noGrp="1"/>
          </p:cNvSpPr>
          <p:nvPr>
            <p:ph idx="1"/>
          </p:nvPr>
        </p:nvSpPr>
        <p:spPr>
          <a:xfrm>
            <a:off x="381000" y="1320154"/>
            <a:ext cx="11619781" cy="4646999"/>
          </a:xfrm>
        </p:spPr>
        <p:txBody>
          <a:bodyPr>
            <a:normAutofit/>
          </a:bodyPr>
          <a:lstStyle/>
          <a:p>
            <a:pPr marL="0" indent="0">
              <a:lnSpc>
                <a:spcPct val="100000"/>
              </a:lnSpc>
              <a:buNone/>
            </a:pPr>
            <a:r>
              <a:rPr lang="en-US" sz="1400"/>
              <a:t>This report focuses primarily on quantitative data; however, data alone cannot explain the full picture of health inequalities. While metrics help identify where inequalities exist and which population groups are most affected, they do not explain the underlying causes or the barriers that people experience in accessing services and achieving good health outcomes. </a:t>
            </a:r>
          </a:p>
          <a:p>
            <a:pPr marL="0" indent="0">
              <a:lnSpc>
                <a:spcPct val="100000"/>
              </a:lnSpc>
              <a:buNone/>
            </a:pPr>
            <a:r>
              <a:rPr lang="en-US" sz="1400"/>
              <a:t>Reducing health inequalities requires a broader population health approach that combines data and evidence with a deep understanding of lived experience. This involves working collaboratively with local communities and with voluntary, community, faith and social enterprise (VCFSE) </a:t>
            </a:r>
            <a:r>
              <a:rPr lang="en-US" sz="1400" err="1"/>
              <a:t>organisations</a:t>
            </a:r>
            <a:r>
              <a:rPr lang="en-US" sz="1400"/>
              <a:t> to understand the factors driving inequality, listen to community insight, and co-design solutions that reflect local needs and circumstances. </a:t>
            </a:r>
          </a:p>
          <a:p>
            <a:pPr marL="0" indent="0">
              <a:lnSpc>
                <a:spcPct val="100000"/>
              </a:lnSpc>
              <a:buNone/>
            </a:pPr>
            <a:r>
              <a:rPr lang="en-US" sz="1400"/>
              <a:t>The following slides provide examples of this approach in practice. Additional case studies and examples of learning can be found through the recorded presentations </a:t>
            </a:r>
            <a:r>
              <a:rPr lang="en-GB" sz="1400">
                <a:hlinkClick r:id="rId2"/>
              </a:rPr>
              <a:t>here</a:t>
            </a:r>
            <a:r>
              <a:rPr lang="en-GB" sz="1400"/>
              <a:t> </a:t>
            </a:r>
            <a:r>
              <a:rPr lang="en-US" sz="1400"/>
              <a:t>and best practice sessions available </a:t>
            </a:r>
            <a:r>
              <a:rPr lang="en-GB" sz="1400">
                <a:hlinkClick r:id="rId3"/>
              </a:rPr>
              <a:t>here</a:t>
            </a:r>
            <a:r>
              <a:rPr lang="en-GB" sz="1400"/>
              <a:t>. </a:t>
            </a:r>
          </a:p>
        </p:txBody>
      </p:sp>
      <p:sp>
        <p:nvSpPr>
          <p:cNvPr id="4" name="Slide Number Placeholder 3">
            <a:extLst>
              <a:ext uri="{FF2B5EF4-FFF2-40B4-BE49-F238E27FC236}">
                <a16:creationId xmlns:a16="http://schemas.microsoft.com/office/drawing/2014/main" id="{6692D195-75AA-A694-A56B-B7CFA89D6005}"/>
              </a:ext>
            </a:extLst>
          </p:cNvPr>
          <p:cNvSpPr>
            <a:spLocks noGrp="1"/>
          </p:cNvSpPr>
          <p:nvPr>
            <p:ph type="sldNum" sz="quarter" idx="12"/>
          </p:nvPr>
        </p:nvSpPr>
        <p:spPr/>
        <p:txBody>
          <a:bodyPr/>
          <a:lstStyle/>
          <a:p>
            <a:fld id="{507B77E4-D16E-4E80-BECE-B10ACE50DA11}" type="slidenum">
              <a:rPr lang="en-GB" smtClean="0"/>
              <a:pPr/>
              <a:t>8</a:t>
            </a:fld>
            <a:endParaRPr lang="en-GB"/>
          </a:p>
        </p:txBody>
      </p:sp>
      <p:pic>
        <p:nvPicPr>
          <p:cNvPr id="8" name="Picture 7" descr="A screenshot of a video conference&#10;&#10;AI-generated content may be incorrect.">
            <a:extLst>
              <a:ext uri="{FF2B5EF4-FFF2-40B4-BE49-F238E27FC236}">
                <a16:creationId xmlns:a16="http://schemas.microsoft.com/office/drawing/2014/main" id="{FFE19585-E1DC-2372-E996-EB2C01A6DFF0}"/>
              </a:ext>
            </a:extLst>
          </p:cNvPr>
          <p:cNvPicPr>
            <a:picLocks noChangeAspect="1"/>
          </p:cNvPicPr>
          <p:nvPr/>
        </p:nvPicPr>
        <p:blipFill>
          <a:blip r:embed="rId4" cstate="print">
            <a:extLst>
              <a:ext uri="{28A0092B-C50C-407E-A947-70E740481C1C}">
                <a14:useLocalDpi xmlns:a14="http://schemas.microsoft.com/office/drawing/2010/main" val="0"/>
              </a:ext>
            </a:extLst>
          </a:blip>
          <a:srcRect b="10591"/>
          <a:stretch/>
        </p:blipFill>
        <p:spPr>
          <a:xfrm>
            <a:off x="6455970" y="3813557"/>
            <a:ext cx="5544810" cy="2846870"/>
          </a:xfrm>
          <a:prstGeom prst="rect">
            <a:avLst/>
          </a:prstGeom>
        </p:spPr>
      </p:pic>
      <p:pic>
        <p:nvPicPr>
          <p:cNvPr id="6" name="Picture 5" descr="A screenshot of a computer screen&#10;&#10;AI-generated content may be incorrect.">
            <a:extLst>
              <a:ext uri="{FF2B5EF4-FFF2-40B4-BE49-F238E27FC236}">
                <a16:creationId xmlns:a16="http://schemas.microsoft.com/office/drawing/2014/main" id="{DB04FF48-0BA7-75E8-07CF-5FC4958916C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6233" y="3621446"/>
            <a:ext cx="6678249" cy="2734903"/>
          </a:xfrm>
          <a:prstGeom prst="rect">
            <a:avLst/>
          </a:prstGeom>
        </p:spPr>
      </p:pic>
    </p:spTree>
    <p:extLst>
      <p:ext uri="{BB962C8B-B14F-4D97-AF65-F5344CB8AC3E}">
        <p14:creationId xmlns:p14="http://schemas.microsoft.com/office/powerpoint/2010/main" val="34222374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3FADB7F-DDA5-7775-1B10-8F7864BEA936}"/>
              </a:ext>
            </a:extLst>
          </p:cNvPr>
          <p:cNvSpPr>
            <a:spLocks noGrp="1"/>
          </p:cNvSpPr>
          <p:nvPr>
            <p:ph type="title"/>
          </p:nvPr>
        </p:nvSpPr>
        <p:spPr/>
        <p:txBody>
          <a:bodyPr>
            <a:normAutofit/>
          </a:bodyPr>
          <a:lstStyle/>
          <a:p>
            <a:r>
              <a:rPr lang="en-GB" sz="4000"/>
              <a:t>Life Expectancy and Healthy Life Expectancy</a:t>
            </a:r>
          </a:p>
        </p:txBody>
      </p:sp>
      <p:sp>
        <p:nvSpPr>
          <p:cNvPr id="6" name="Text Placeholder 5">
            <a:extLst>
              <a:ext uri="{FF2B5EF4-FFF2-40B4-BE49-F238E27FC236}">
                <a16:creationId xmlns:a16="http://schemas.microsoft.com/office/drawing/2014/main" id="{0F0C54C7-6DC9-3DE3-FC1E-EBBE9AF5C4EB}"/>
              </a:ext>
            </a:extLst>
          </p:cNvPr>
          <p:cNvSpPr>
            <a:spLocks noGrp="1"/>
          </p:cNvSpPr>
          <p:nvPr>
            <p:ph type="body" idx="1"/>
          </p:nvPr>
        </p:nvSpPr>
        <p:spPr/>
        <p:txBody>
          <a:bodyPr>
            <a:normAutofit fontScale="55000" lnSpcReduction="20000"/>
          </a:bodyPr>
          <a:lstStyle/>
          <a:p>
            <a:pPr>
              <a:lnSpc>
                <a:spcPct val="120000"/>
              </a:lnSpc>
            </a:pPr>
            <a:r>
              <a:rPr lang="en-US"/>
              <a:t>Life expectancy and healthy life expectancy are summary measures of the health of a population. They reflect the cumulative impact of economic, social, environmental and healthcare factors throughout a person's life and are widely used to assess health inequalities. Healthy life expectancy is particularly important as it measures not only how long people live, but how long they can expect to live in good health, providing a key indicator of whether gains in longevity are being translated into improved wellbeing and quality of life.</a:t>
            </a:r>
          </a:p>
          <a:p>
            <a:pPr>
              <a:lnSpc>
                <a:spcPct val="120000"/>
              </a:lnSpc>
            </a:pPr>
            <a:r>
              <a:rPr lang="en-US"/>
              <a:t>As long-term outcome measures, they are not expected to change rapidly and therefore provide an important indicator of whether sustained action to improve health and reduce inequalities is having a lasting impact on communities.</a:t>
            </a:r>
            <a:endParaRPr lang="en-GB"/>
          </a:p>
        </p:txBody>
      </p:sp>
      <p:sp>
        <p:nvSpPr>
          <p:cNvPr id="4" name="Slide Number Placeholder 3">
            <a:extLst>
              <a:ext uri="{FF2B5EF4-FFF2-40B4-BE49-F238E27FC236}">
                <a16:creationId xmlns:a16="http://schemas.microsoft.com/office/drawing/2014/main" id="{2D7DC5DE-EF95-DB9F-355B-E5F83ECAC2CD}"/>
              </a:ext>
            </a:extLst>
          </p:cNvPr>
          <p:cNvSpPr>
            <a:spLocks noGrp="1"/>
          </p:cNvSpPr>
          <p:nvPr>
            <p:ph type="sldNum" sz="quarter" idx="12"/>
          </p:nvPr>
        </p:nvSpPr>
        <p:spPr/>
        <p:txBody>
          <a:bodyPr/>
          <a:lstStyle/>
          <a:p>
            <a:fld id="{507B77E4-D16E-4E80-BECE-B10ACE50DA11}" type="slidenum">
              <a:rPr lang="en-GB" smtClean="0"/>
              <a:pPr/>
              <a:t>9</a:t>
            </a:fld>
            <a:endParaRPr lang="en-GB"/>
          </a:p>
        </p:txBody>
      </p:sp>
    </p:spTree>
    <p:extLst>
      <p:ext uri="{BB962C8B-B14F-4D97-AF65-F5344CB8AC3E}">
        <p14:creationId xmlns:p14="http://schemas.microsoft.com/office/powerpoint/2010/main" val="12451711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428EC-15E7-E2C6-DA73-EF121340835A}"/>
              </a:ext>
            </a:extLst>
          </p:cNvPr>
          <p:cNvSpPr>
            <a:spLocks noGrp="1"/>
          </p:cNvSpPr>
          <p:nvPr>
            <p:ph type="title"/>
          </p:nvPr>
        </p:nvSpPr>
        <p:spPr/>
        <p:txBody>
          <a:bodyPr/>
          <a:lstStyle/>
          <a:p>
            <a:r>
              <a:rPr lang="en-GB"/>
              <a:t>Life expectancy</a:t>
            </a:r>
          </a:p>
        </p:txBody>
      </p:sp>
      <p:sp>
        <p:nvSpPr>
          <p:cNvPr id="4" name="Slide Number Placeholder 3">
            <a:extLst>
              <a:ext uri="{FF2B5EF4-FFF2-40B4-BE49-F238E27FC236}">
                <a16:creationId xmlns:a16="http://schemas.microsoft.com/office/drawing/2014/main" id="{FFE0A22C-6EE7-6399-C564-5D195F13D5F4}"/>
              </a:ext>
            </a:extLst>
          </p:cNvPr>
          <p:cNvSpPr>
            <a:spLocks noGrp="1"/>
          </p:cNvSpPr>
          <p:nvPr>
            <p:ph type="sldNum" sz="quarter" idx="12"/>
          </p:nvPr>
        </p:nvSpPr>
        <p:spPr/>
        <p:txBody>
          <a:bodyPr/>
          <a:lstStyle/>
          <a:p>
            <a:fld id="{507B77E4-D16E-4E80-BECE-B10ACE50DA11}" type="slidenum">
              <a:rPr lang="en-GB" smtClean="0"/>
              <a:pPr/>
              <a:t>10</a:t>
            </a:fld>
            <a:endParaRPr lang="en-GB"/>
          </a:p>
        </p:txBody>
      </p:sp>
      <p:pic>
        <p:nvPicPr>
          <p:cNvPr id="6" name="Picture 5">
            <a:extLst>
              <a:ext uri="{FF2B5EF4-FFF2-40B4-BE49-F238E27FC236}">
                <a16:creationId xmlns:a16="http://schemas.microsoft.com/office/drawing/2014/main" id="{CB58EB8F-8A80-A1B9-5729-EF638BC43FA6}"/>
              </a:ext>
            </a:extLst>
          </p:cNvPr>
          <p:cNvPicPr>
            <a:picLocks noChangeAspect="1"/>
          </p:cNvPicPr>
          <p:nvPr/>
        </p:nvPicPr>
        <p:blipFill>
          <a:blip r:embed="rId3"/>
          <a:stretch>
            <a:fillRect/>
          </a:stretch>
        </p:blipFill>
        <p:spPr>
          <a:xfrm>
            <a:off x="598047" y="1243065"/>
            <a:ext cx="5432010" cy="3219520"/>
          </a:xfrm>
          <a:prstGeom prst="rect">
            <a:avLst/>
          </a:prstGeom>
        </p:spPr>
      </p:pic>
      <p:sp>
        <p:nvSpPr>
          <p:cNvPr id="10" name="TextBox 4">
            <a:extLst>
              <a:ext uri="{FF2B5EF4-FFF2-40B4-BE49-F238E27FC236}">
                <a16:creationId xmlns:a16="http://schemas.microsoft.com/office/drawing/2014/main" id="{051BCDCA-C42A-FC6D-EEEC-6419FE875BC2}"/>
              </a:ext>
            </a:extLst>
          </p:cNvPr>
          <p:cNvSpPr txBox="1"/>
          <p:nvPr/>
        </p:nvSpPr>
        <p:spPr>
          <a:xfrm>
            <a:off x="4515149" y="4624637"/>
            <a:ext cx="6402649" cy="203132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a:t>Life expectancy for men and women is lower than the England average in Lancashire, Blackburn with Darwen and Blackpool, and slightly above average in Westmorland and Furness. </a:t>
            </a:r>
            <a:r>
              <a:rPr lang="en-US" sz="1400"/>
              <a:t>From 2019 to 2022, both the ICB and England experienced a marked drop in life expectancy, reflecting the impact of the COVID-19 pandemic, with only partial recovery by 2025. The gap between local and national life expectancy persisted throughout, and the well-established female advantage in life expectancy remained evident. This pattern highlights both the acute effects of the pandemic and the enduring structural drivers of lower life expectancy in the region, such as deprivation and chronic disease burden.</a:t>
            </a:r>
            <a:endParaRPr lang="en-GB" sz="1200"/>
          </a:p>
        </p:txBody>
      </p:sp>
      <p:pic>
        <p:nvPicPr>
          <p:cNvPr id="12" name="Picture 11">
            <a:extLst>
              <a:ext uri="{FF2B5EF4-FFF2-40B4-BE49-F238E27FC236}">
                <a16:creationId xmlns:a16="http://schemas.microsoft.com/office/drawing/2014/main" id="{B316C125-8949-554D-EEE6-79BB32F4A14D}"/>
              </a:ext>
            </a:extLst>
          </p:cNvPr>
          <p:cNvPicPr>
            <a:picLocks noChangeAspect="1"/>
          </p:cNvPicPr>
          <p:nvPr/>
        </p:nvPicPr>
        <p:blipFill>
          <a:blip r:embed="rId4"/>
          <a:stretch>
            <a:fillRect/>
          </a:stretch>
        </p:blipFill>
        <p:spPr>
          <a:xfrm>
            <a:off x="6247104" y="1243065"/>
            <a:ext cx="5364245" cy="3219520"/>
          </a:xfrm>
          <a:prstGeom prst="rect">
            <a:avLst/>
          </a:prstGeom>
        </p:spPr>
      </p:pic>
      <p:grpSp>
        <p:nvGrpSpPr>
          <p:cNvPr id="14" name="Group 13">
            <a:extLst>
              <a:ext uri="{FF2B5EF4-FFF2-40B4-BE49-F238E27FC236}">
                <a16:creationId xmlns:a16="http://schemas.microsoft.com/office/drawing/2014/main" id="{EAB62C85-FDF1-E4EF-1056-CFFBC8EDA449}"/>
              </a:ext>
            </a:extLst>
          </p:cNvPr>
          <p:cNvGrpSpPr/>
          <p:nvPr/>
        </p:nvGrpSpPr>
        <p:grpSpPr>
          <a:xfrm>
            <a:off x="598047" y="4773672"/>
            <a:ext cx="3767328" cy="2021458"/>
            <a:chOff x="747821" y="4700330"/>
            <a:chExt cx="3767328" cy="2021458"/>
          </a:xfrm>
        </p:grpSpPr>
        <p:pic>
          <p:nvPicPr>
            <p:cNvPr id="9" name="Picture 8">
              <a:extLst>
                <a:ext uri="{FF2B5EF4-FFF2-40B4-BE49-F238E27FC236}">
                  <a16:creationId xmlns:a16="http://schemas.microsoft.com/office/drawing/2014/main" id="{3C7776FE-A418-6FF6-0F42-743DB7A79530}"/>
                </a:ext>
                <a:ext uri="{C183D7F6-B498-43B3-948B-1728B52AA6E4}">
                  <adec:decorative xmlns:adec="http://schemas.microsoft.com/office/drawing/2017/decorative" val="1"/>
                </a:ext>
              </a:extLst>
            </p:cNvPr>
            <p:cNvPicPr>
              <a:picLocks noChangeAspect="1"/>
            </p:cNvPicPr>
            <p:nvPr/>
          </p:nvPicPr>
          <p:blipFill>
            <a:blip r:embed="rId5"/>
            <a:srcRect l="1791" t="28242" r="1049" b="4539"/>
            <a:stretch>
              <a:fillRect/>
            </a:stretch>
          </p:blipFill>
          <p:spPr>
            <a:xfrm>
              <a:off x="747821" y="4700330"/>
              <a:ext cx="3767328" cy="2021458"/>
            </a:xfrm>
            <a:prstGeom prst="rect">
              <a:avLst/>
            </a:prstGeom>
            <a:ln>
              <a:solidFill>
                <a:schemeClr val="bg1">
                  <a:lumMod val="85000"/>
                </a:schemeClr>
              </a:solidFill>
            </a:ln>
          </p:spPr>
        </p:pic>
        <p:pic>
          <p:nvPicPr>
            <p:cNvPr id="13" name="Picture 12">
              <a:extLst>
                <a:ext uri="{FF2B5EF4-FFF2-40B4-BE49-F238E27FC236}">
                  <a16:creationId xmlns:a16="http://schemas.microsoft.com/office/drawing/2014/main" id="{7AD793FA-E542-ED39-47E3-4C8180F47234}"/>
                </a:ext>
                <a:ext uri="{C183D7F6-B498-43B3-948B-1728B52AA6E4}">
                  <adec:decorative xmlns:adec="http://schemas.microsoft.com/office/drawing/2017/decorative" val="1"/>
                </a:ext>
              </a:extLst>
            </p:cNvPr>
            <p:cNvPicPr>
              <a:picLocks noChangeAspect="1"/>
            </p:cNvPicPr>
            <p:nvPr/>
          </p:nvPicPr>
          <p:blipFill>
            <a:blip r:embed="rId5"/>
            <a:srcRect l="36109" t="20029" r="35165" b="72673"/>
            <a:stretch>
              <a:fillRect/>
            </a:stretch>
          </p:blipFill>
          <p:spPr>
            <a:xfrm>
              <a:off x="1135608" y="4831383"/>
              <a:ext cx="1113816" cy="219456"/>
            </a:xfrm>
            <a:prstGeom prst="rect">
              <a:avLst/>
            </a:prstGeom>
            <a:ln>
              <a:noFill/>
            </a:ln>
          </p:spPr>
        </p:pic>
      </p:grpSp>
      <p:graphicFrame>
        <p:nvGraphicFramePr>
          <p:cNvPr id="5" name="Table 4">
            <a:extLst>
              <a:ext uri="{FF2B5EF4-FFF2-40B4-BE49-F238E27FC236}">
                <a16:creationId xmlns:a16="http://schemas.microsoft.com/office/drawing/2014/main" id="{E0260DD7-4BFE-F938-3F9B-9AC941966F8A}"/>
              </a:ext>
            </a:extLst>
          </p:cNvPr>
          <p:cNvGraphicFramePr>
            <a:graphicFrameLocks noGrp="1"/>
          </p:cNvGraphicFramePr>
          <p:nvPr>
            <p:extLst>
              <p:ext uri="{D42A27DB-BD31-4B8C-83A1-F6EECF244321}">
                <p14:modId xmlns:p14="http://schemas.microsoft.com/office/powerpoint/2010/main" val="1377089390"/>
              </p:ext>
            </p:extLst>
          </p:nvPr>
        </p:nvGraphicFramePr>
        <p:xfrm>
          <a:off x="598047" y="4462585"/>
          <a:ext cx="3767328" cy="311087"/>
        </p:xfrm>
        <a:graphic>
          <a:graphicData uri="http://schemas.openxmlformats.org/drawingml/2006/table">
            <a:tbl>
              <a:tblPr bandRow="1">
                <a:tableStyleId>{5C22544A-7EE6-4342-B048-85BDC9FD1C3A}</a:tableStyleId>
              </a:tblPr>
              <a:tblGrid>
                <a:gridCol w="3767328">
                  <a:extLst>
                    <a:ext uri="{9D8B030D-6E8A-4147-A177-3AD203B41FA5}">
                      <a16:colId xmlns:a16="http://schemas.microsoft.com/office/drawing/2014/main" val="1704956633"/>
                    </a:ext>
                  </a:extLst>
                </a:gridCol>
              </a:tblGrid>
              <a:tr h="219067">
                <a:tc>
                  <a:txBody>
                    <a:bodyPr/>
                    <a:lstStyle/>
                    <a:p>
                      <a:pPr marL="0" fontAlgn="base">
                        <a:lnSpc>
                          <a:spcPts val="975"/>
                        </a:lnSpc>
                        <a:buNone/>
                      </a:pPr>
                      <a:r>
                        <a:rPr lang="en-GB" sz="1050" b="1" noProof="0">
                          <a:solidFill>
                            <a:srgbClr val="FFFFFF"/>
                          </a:solidFill>
                          <a:effectLst/>
                          <a:latin typeface="Arial" panose="020B0604020202020204" pitchFamily="34" charset="0"/>
                        </a:rPr>
                        <a:t>Life expectancy for males and females in L&amp;SC, by deprivation</a:t>
                      </a:r>
                      <a:endParaRPr lang="en-GB" noProof="0">
                        <a:effectLst/>
                      </a:endParaRPr>
                    </a:p>
                  </a:txBody>
                  <a:tcPr marL="7620" marR="7620" marT="762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extLst>
                  <a:ext uri="{0D108BD9-81ED-4DB2-BD59-A6C34878D82A}">
                    <a16:rowId xmlns:a16="http://schemas.microsoft.com/office/drawing/2014/main" val="894426405"/>
                  </a:ext>
                </a:extLst>
              </a:tr>
            </a:tbl>
          </a:graphicData>
        </a:graphic>
      </p:graphicFrame>
    </p:spTree>
    <p:extLst>
      <p:ext uri="{BB962C8B-B14F-4D97-AF65-F5344CB8AC3E}">
        <p14:creationId xmlns:p14="http://schemas.microsoft.com/office/powerpoint/2010/main" val="15692747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E2BDC-12C3-C691-7637-A01D17D93DF5}"/>
              </a:ext>
            </a:extLst>
          </p:cNvPr>
          <p:cNvSpPr>
            <a:spLocks noGrp="1"/>
          </p:cNvSpPr>
          <p:nvPr>
            <p:ph type="title"/>
          </p:nvPr>
        </p:nvSpPr>
        <p:spPr/>
        <p:txBody>
          <a:bodyPr/>
          <a:lstStyle/>
          <a:p>
            <a:r>
              <a:rPr lang="en-GB"/>
              <a:t>Healthy Life expectancy</a:t>
            </a:r>
          </a:p>
        </p:txBody>
      </p:sp>
      <p:sp>
        <p:nvSpPr>
          <p:cNvPr id="4" name="Slide Number Placeholder 3">
            <a:extLst>
              <a:ext uri="{FF2B5EF4-FFF2-40B4-BE49-F238E27FC236}">
                <a16:creationId xmlns:a16="http://schemas.microsoft.com/office/drawing/2014/main" id="{26CC880C-671D-694A-C96A-CA11179D4CAC}"/>
              </a:ext>
            </a:extLst>
          </p:cNvPr>
          <p:cNvSpPr>
            <a:spLocks noGrp="1"/>
          </p:cNvSpPr>
          <p:nvPr>
            <p:ph type="sldNum" sz="quarter" idx="12"/>
          </p:nvPr>
        </p:nvSpPr>
        <p:spPr/>
        <p:txBody>
          <a:bodyPr/>
          <a:lstStyle/>
          <a:p>
            <a:fld id="{507B77E4-D16E-4E80-BECE-B10ACE50DA11}" type="slidenum">
              <a:rPr lang="en-GB" smtClean="0"/>
              <a:pPr/>
              <a:t>11</a:t>
            </a:fld>
            <a:endParaRPr lang="en-GB"/>
          </a:p>
        </p:txBody>
      </p:sp>
      <p:pic>
        <p:nvPicPr>
          <p:cNvPr id="5" name="Picture 4" descr="A graph of a number of people with different colored lines&#10;&#10;AI-generated content may be incorrect.">
            <a:extLst>
              <a:ext uri="{FF2B5EF4-FFF2-40B4-BE49-F238E27FC236}">
                <a16:creationId xmlns:a16="http://schemas.microsoft.com/office/drawing/2014/main" id="{9A6E3346-E0AD-2264-1AD4-59CAC61A27BF}"/>
              </a:ext>
            </a:extLst>
          </p:cNvPr>
          <p:cNvPicPr>
            <a:picLocks noChangeAspect="1"/>
          </p:cNvPicPr>
          <p:nvPr/>
        </p:nvPicPr>
        <p:blipFill>
          <a:blip r:embed="rId4"/>
          <a:stretch>
            <a:fillRect/>
          </a:stretch>
        </p:blipFill>
        <p:spPr>
          <a:xfrm>
            <a:off x="705553" y="1261981"/>
            <a:ext cx="5390447" cy="3236026"/>
          </a:xfrm>
          <a:prstGeom prst="rect">
            <a:avLst/>
          </a:prstGeom>
        </p:spPr>
      </p:pic>
      <p:pic>
        <p:nvPicPr>
          <p:cNvPr id="6" name="Picture 5" descr="A graph of a number of people with different colored lines&#10;&#10;AI-generated content may be incorrect.">
            <a:extLst>
              <a:ext uri="{FF2B5EF4-FFF2-40B4-BE49-F238E27FC236}">
                <a16:creationId xmlns:a16="http://schemas.microsoft.com/office/drawing/2014/main" id="{088D9EEE-3B25-72D8-50F5-F16DA5A841F4}"/>
              </a:ext>
            </a:extLst>
          </p:cNvPr>
          <p:cNvPicPr>
            <a:picLocks noChangeAspect="1"/>
          </p:cNvPicPr>
          <p:nvPr/>
        </p:nvPicPr>
        <p:blipFill>
          <a:blip r:embed="rId5"/>
          <a:stretch>
            <a:fillRect/>
          </a:stretch>
        </p:blipFill>
        <p:spPr>
          <a:xfrm>
            <a:off x="6473890" y="1304191"/>
            <a:ext cx="5284363" cy="3168553"/>
          </a:xfrm>
          <a:prstGeom prst="rect">
            <a:avLst/>
          </a:prstGeom>
        </p:spPr>
      </p:pic>
      <p:sp>
        <p:nvSpPr>
          <p:cNvPr id="7" name="TextBox 4">
            <a:extLst>
              <a:ext uri="{FF2B5EF4-FFF2-40B4-BE49-F238E27FC236}">
                <a16:creationId xmlns:a16="http://schemas.microsoft.com/office/drawing/2014/main" id="{3AADA80C-2DEA-FAE6-D0F6-94BDF2999DAB}"/>
              </a:ext>
            </a:extLst>
          </p:cNvPr>
          <p:cNvSpPr txBox="1"/>
          <p:nvPr/>
        </p:nvSpPr>
        <p:spPr>
          <a:xfrm>
            <a:off x="381000" y="4498007"/>
            <a:ext cx="11306175" cy="2185214"/>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a:t>Healthy life expectancy is the average number of years a person can expect to live in good health, based on current mortality rates and the proportion of people who report being in good health. It estimates not just how long people live, but how long they live free from significant ill health or disability.</a:t>
            </a:r>
            <a:endParaRPr lang="en-GB" sz="1400"/>
          </a:p>
          <a:p>
            <a:endParaRPr lang="en-GB" sz="1400"/>
          </a:p>
          <a:p>
            <a:r>
              <a:rPr lang="en-GB" sz="1400"/>
              <a:t>Healthy life expectancy has dropped in all local authorities across Lancashire and South Cumbria in the last 10 years. Since 2021-23, the England-wide pattern of reduction in HLE is evident in all the local authorities in L&amp;SC other than Westmorland &amp; Furness*. Blackburn with Darwen had the biggest decrease in HLE for both men and women.</a:t>
            </a:r>
          </a:p>
          <a:p>
            <a:endParaRPr lang="en-GB" sz="1400"/>
          </a:p>
          <a:p>
            <a:r>
              <a:rPr lang="en-GB" sz="1200"/>
              <a:t>*It should be noted that L&amp;SC only covers part of Westmorland &amp; Furness, and so this data may not be representative of the ICB’s population in that region. There are also some elements of L&amp;SC ICB population who reside in Cumberland and Noth Yorkshire Local Authorities.  </a:t>
            </a:r>
          </a:p>
        </p:txBody>
      </p:sp>
    </p:spTree>
    <p:extLst>
      <p:ext uri="{BB962C8B-B14F-4D97-AF65-F5344CB8AC3E}">
        <p14:creationId xmlns:p14="http://schemas.microsoft.com/office/powerpoint/2010/main" val="480557578"/>
      </p:ext>
    </p:extLst>
  </p:cSld>
  <p:clrMapOvr>
    <a:masterClrMapping/>
  </p:clrMapOvr>
  <p:extLst>
    <p:ext uri="{6950BFC3-D8DA-4A85-94F7-54DA5524770B}">
      <p188:commentRel xmlns:p188="http://schemas.microsoft.com/office/powerpoint/2018/8/main" r:id="rId3"/>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0A2A9AC-D273-4D51-7334-7852F8903E39}"/>
              </a:ext>
            </a:extLst>
          </p:cNvPr>
          <p:cNvSpPr>
            <a:spLocks noGrp="1"/>
          </p:cNvSpPr>
          <p:nvPr>
            <p:ph type="title"/>
          </p:nvPr>
        </p:nvSpPr>
        <p:spPr/>
        <p:txBody>
          <a:bodyPr>
            <a:normAutofit/>
          </a:bodyPr>
          <a:lstStyle/>
          <a:p>
            <a:r>
              <a:rPr lang="en-GB" sz="4000"/>
              <a:t>Cancer</a:t>
            </a:r>
          </a:p>
        </p:txBody>
      </p:sp>
      <p:sp>
        <p:nvSpPr>
          <p:cNvPr id="6" name="Text Placeholder 5">
            <a:extLst>
              <a:ext uri="{FF2B5EF4-FFF2-40B4-BE49-F238E27FC236}">
                <a16:creationId xmlns:a16="http://schemas.microsoft.com/office/drawing/2014/main" id="{C2DCFE60-0280-AC9B-A27A-40083C30D14C}"/>
              </a:ext>
            </a:extLst>
          </p:cNvPr>
          <p:cNvSpPr>
            <a:spLocks noGrp="1"/>
          </p:cNvSpPr>
          <p:nvPr>
            <p:ph type="body" idx="1"/>
          </p:nvPr>
        </p:nvSpPr>
        <p:spPr/>
        <p:txBody>
          <a:bodyPr>
            <a:normAutofit fontScale="70000" lnSpcReduction="20000"/>
          </a:bodyPr>
          <a:lstStyle/>
          <a:p>
            <a:pPr>
              <a:lnSpc>
                <a:spcPct val="120000"/>
              </a:lnSpc>
            </a:pPr>
            <a:r>
              <a:rPr lang="en-US"/>
              <a:t>Cancer is a major contributor to premature mortality and health inequalities and is one of the five national clinical priorities within the NHS Core20PLUS5 approach to reducing healthcare inequalities. It has been identified as a priority because significant improvements in outcomes can be achieved through earlier diagnosis, particularly for people living in the most deprived communities and other underserved groups who are more likely to experience later-stage diagnosis and poorer survival.</a:t>
            </a:r>
            <a:endParaRPr lang="en-GB"/>
          </a:p>
        </p:txBody>
      </p:sp>
      <p:sp>
        <p:nvSpPr>
          <p:cNvPr id="4" name="Slide Number Placeholder 3">
            <a:extLst>
              <a:ext uri="{FF2B5EF4-FFF2-40B4-BE49-F238E27FC236}">
                <a16:creationId xmlns:a16="http://schemas.microsoft.com/office/drawing/2014/main" id="{66139D80-2287-8652-F36C-1B84D34A6E49}"/>
              </a:ext>
            </a:extLst>
          </p:cNvPr>
          <p:cNvSpPr>
            <a:spLocks noGrp="1"/>
          </p:cNvSpPr>
          <p:nvPr>
            <p:ph type="sldNum" sz="quarter" idx="12"/>
          </p:nvPr>
        </p:nvSpPr>
        <p:spPr/>
        <p:txBody>
          <a:bodyPr/>
          <a:lstStyle/>
          <a:p>
            <a:fld id="{507B77E4-D16E-4E80-BECE-B10ACE50DA11}" type="slidenum">
              <a:rPr lang="en-GB" smtClean="0"/>
              <a:pPr/>
              <a:t>12</a:t>
            </a:fld>
            <a:endParaRPr lang="en-GB"/>
          </a:p>
        </p:txBody>
      </p:sp>
    </p:spTree>
    <p:extLst>
      <p:ext uri="{BB962C8B-B14F-4D97-AF65-F5344CB8AC3E}">
        <p14:creationId xmlns:p14="http://schemas.microsoft.com/office/powerpoint/2010/main" val="36279069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EFEDA-116E-D703-C473-634C6EC2F367}"/>
              </a:ext>
            </a:extLst>
          </p:cNvPr>
          <p:cNvSpPr>
            <a:spLocks noGrp="1"/>
          </p:cNvSpPr>
          <p:nvPr>
            <p:ph type="title"/>
          </p:nvPr>
        </p:nvSpPr>
        <p:spPr/>
        <p:txBody>
          <a:bodyPr/>
          <a:lstStyle/>
          <a:p>
            <a:r>
              <a:rPr lang="en-GB"/>
              <a:t>Inequalities in early diagnosis of cancer</a:t>
            </a:r>
            <a:endParaRPr lang="en-GB" noProof="0"/>
          </a:p>
        </p:txBody>
      </p:sp>
      <p:sp>
        <p:nvSpPr>
          <p:cNvPr id="4" name="Slide Number Placeholder 3">
            <a:extLst>
              <a:ext uri="{FF2B5EF4-FFF2-40B4-BE49-F238E27FC236}">
                <a16:creationId xmlns:a16="http://schemas.microsoft.com/office/drawing/2014/main" id="{51857A71-AF8F-D5E7-28D4-A40B5BE73A2F}"/>
              </a:ext>
            </a:extLst>
          </p:cNvPr>
          <p:cNvSpPr>
            <a:spLocks noGrp="1"/>
          </p:cNvSpPr>
          <p:nvPr>
            <p:ph type="sldNum" sz="quarter" idx="12"/>
          </p:nvPr>
        </p:nvSpPr>
        <p:spPr/>
        <p:txBody>
          <a:bodyPr/>
          <a:lstStyle/>
          <a:p>
            <a:fld id="{507B77E4-D16E-4E80-BECE-B10ACE50DA11}" type="slidenum">
              <a:rPr lang="en-GB" noProof="0" smtClean="0"/>
              <a:pPr/>
              <a:t>13</a:t>
            </a:fld>
            <a:endParaRPr lang="en-GB" noProof="0"/>
          </a:p>
        </p:txBody>
      </p:sp>
      <p:graphicFrame>
        <p:nvGraphicFramePr>
          <p:cNvPr id="6" name="Table 5">
            <a:extLst>
              <a:ext uri="{FF2B5EF4-FFF2-40B4-BE49-F238E27FC236}">
                <a16:creationId xmlns:a16="http://schemas.microsoft.com/office/drawing/2014/main" id="{4A895973-F63E-5DA5-D53B-11EBF0E044BB}"/>
              </a:ext>
            </a:extLst>
          </p:cNvPr>
          <p:cNvGraphicFramePr>
            <a:graphicFrameLocks noGrp="1"/>
          </p:cNvGraphicFramePr>
          <p:nvPr>
            <p:extLst>
              <p:ext uri="{D42A27DB-BD31-4B8C-83A1-F6EECF244321}">
                <p14:modId xmlns:p14="http://schemas.microsoft.com/office/powerpoint/2010/main" val="1277966296"/>
              </p:ext>
            </p:extLst>
          </p:nvPr>
        </p:nvGraphicFramePr>
        <p:xfrm>
          <a:off x="531707" y="1137349"/>
          <a:ext cx="4316519" cy="429578"/>
        </p:xfrm>
        <a:graphic>
          <a:graphicData uri="http://schemas.openxmlformats.org/drawingml/2006/table">
            <a:tbl>
              <a:tblPr bandRow="1">
                <a:tableStyleId>{5C22544A-7EE6-4342-B048-85BDC9FD1C3A}</a:tableStyleId>
              </a:tblPr>
              <a:tblGrid>
                <a:gridCol w="4316519">
                  <a:extLst>
                    <a:ext uri="{9D8B030D-6E8A-4147-A177-3AD203B41FA5}">
                      <a16:colId xmlns:a16="http://schemas.microsoft.com/office/drawing/2014/main" val="1704956633"/>
                    </a:ext>
                  </a:extLst>
                </a:gridCol>
              </a:tblGrid>
              <a:tr h="111550">
                <a:tc>
                  <a:txBody>
                    <a:bodyPr/>
                    <a:lstStyle/>
                    <a:p>
                      <a:pPr marL="0" fontAlgn="base">
                        <a:lnSpc>
                          <a:spcPts val="975"/>
                        </a:lnSpc>
                        <a:buNone/>
                      </a:pPr>
                      <a:r>
                        <a:rPr lang="en-GB" sz="1050" b="1" noProof="0">
                          <a:solidFill>
                            <a:srgbClr val="FFFFFF"/>
                          </a:solidFill>
                          <a:effectLst/>
                          <a:latin typeface="Arial" panose="020B0604020202020204" pitchFamily="34" charset="0"/>
                        </a:rPr>
                        <a:t>Early Stage (1&amp;2) Cancer Diagnoses, by Index of Multiple Deprivation </a:t>
                      </a:r>
                    </a:p>
                    <a:p>
                      <a:pPr marL="0" fontAlgn="base">
                        <a:lnSpc>
                          <a:spcPts val="975"/>
                        </a:lnSpc>
                        <a:buNone/>
                      </a:pPr>
                      <a:r>
                        <a:rPr lang="en-GB" sz="800" noProof="0">
                          <a:solidFill>
                            <a:srgbClr val="FFFFFF"/>
                          </a:solidFill>
                          <a:effectLst/>
                          <a:latin typeface="Arial" panose="020B0604020202020204" pitchFamily="34" charset="0"/>
                        </a:rPr>
                        <a:t>(rolling 12 months data)</a:t>
                      </a:r>
                      <a:endParaRPr lang="en-GB" noProof="0">
                        <a:effectLst/>
                      </a:endParaRPr>
                    </a:p>
                  </a:txBody>
                  <a:tcPr marL="7620" marR="7620" marT="762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extLst>
                  <a:ext uri="{0D108BD9-81ED-4DB2-BD59-A6C34878D82A}">
                    <a16:rowId xmlns:a16="http://schemas.microsoft.com/office/drawing/2014/main" val="894426405"/>
                  </a:ext>
                </a:extLst>
              </a:tr>
            </a:tbl>
          </a:graphicData>
        </a:graphic>
      </p:graphicFrame>
      <p:graphicFrame>
        <p:nvGraphicFramePr>
          <p:cNvPr id="8" name="Table 7">
            <a:extLst>
              <a:ext uri="{FF2B5EF4-FFF2-40B4-BE49-F238E27FC236}">
                <a16:creationId xmlns:a16="http://schemas.microsoft.com/office/drawing/2014/main" id="{88B52473-91E2-F481-493F-30857BEA23E6}"/>
              </a:ext>
            </a:extLst>
          </p:cNvPr>
          <p:cNvGraphicFramePr>
            <a:graphicFrameLocks noGrp="1"/>
          </p:cNvGraphicFramePr>
          <p:nvPr>
            <p:extLst>
              <p:ext uri="{D42A27DB-BD31-4B8C-83A1-F6EECF244321}">
                <p14:modId xmlns:p14="http://schemas.microsoft.com/office/powerpoint/2010/main" val="2092896547"/>
              </p:ext>
            </p:extLst>
          </p:nvPr>
        </p:nvGraphicFramePr>
        <p:xfrm>
          <a:off x="5251941" y="1131719"/>
          <a:ext cx="4829062" cy="289229"/>
        </p:xfrm>
        <a:graphic>
          <a:graphicData uri="http://schemas.openxmlformats.org/drawingml/2006/table">
            <a:tbl>
              <a:tblPr bandRow="1">
                <a:tableStyleId>{5C22544A-7EE6-4342-B048-85BDC9FD1C3A}</a:tableStyleId>
              </a:tblPr>
              <a:tblGrid>
                <a:gridCol w="4829062">
                  <a:extLst>
                    <a:ext uri="{9D8B030D-6E8A-4147-A177-3AD203B41FA5}">
                      <a16:colId xmlns:a16="http://schemas.microsoft.com/office/drawing/2014/main" val="2823297748"/>
                    </a:ext>
                  </a:extLst>
                </a:gridCol>
              </a:tblGrid>
              <a:tr h="289229">
                <a:tc>
                  <a:txBody>
                    <a:bodyPr/>
                    <a:lstStyle/>
                    <a:p>
                      <a:pPr marL="0" fontAlgn="base">
                        <a:lnSpc>
                          <a:spcPts val="975"/>
                        </a:lnSpc>
                        <a:buNone/>
                      </a:pPr>
                      <a:r>
                        <a:rPr lang="en-GB" sz="1050" b="1" noProof="0">
                          <a:solidFill>
                            <a:srgbClr val="FFFFFF"/>
                          </a:solidFill>
                          <a:effectLst/>
                          <a:latin typeface="Arial" panose="020B0604020202020204" pitchFamily="34" charset="0"/>
                        </a:rPr>
                        <a:t>Early Stage (1&amp;2) Cancer Diagnoses, by Ethnicity Group </a:t>
                      </a:r>
                      <a:r>
                        <a:rPr lang="en-GB" sz="800" noProof="0">
                          <a:solidFill>
                            <a:srgbClr val="FFFFFF"/>
                          </a:solidFill>
                          <a:effectLst/>
                          <a:latin typeface="Arial" panose="020B0604020202020204" pitchFamily="34" charset="0"/>
                        </a:rPr>
                        <a:t>(rolling 12 months data)</a:t>
                      </a:r>
                      <a:endParaRPr lang="en-GB" noProof="0">
                        <a:effectLst/>
                      </a:endParaRPr>
                    </a:p>
                  </a:txBody>
                  <a:tcPr marL="7620" marR="7620" marT="762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extLst>
                  <a:ext uri="{0D108BD9-81ED-4DB2-BD59-A6C34878D82A}">
                    <a16:rowId xmlns:a16="http://schemas.microsoft.com/office/drawing/2014/main" val="1713819560"/>
                  </a:ext>
                </a:extLst>
              </a:tr>
            </a:tbl>
          </a:graphicData>
        </a:graphic>
      </p:graphicFrame>
      <p:sp>
        <p:nvSpPr>
          <p:cNvPr id="7" name="TextBox 6">
            <a:extLst>
              <a:ext uri="{FF2B5EF4-FFF2-40B4-BE49-F238E27FC236}">
                <a16:creationId xmlns:a16="http://schemas.microsoft.com/office/drawing/2014/main" id="{D5B3CE41-04E0-8EF6-5F55-706598A2CF42}"/>
              </a:ext>
            </a:extLst>
          </p:cNvPr>
          <p:cNvSpPr txBox="1"/>
          <p:nvPr/>
        </p:nvSpPr>
        <p:spPr>
          <a:xfrm>
            <a:off x="381000" y="4873281"/>
            <a:ext cx="11619781" cy="1646605"/>
          </a:xfrm>
          <a:prstGeom prst="rect">
            <a:avLst/>
          </a:prstGeom>
          <a:noFill/>
        </p:spPr>
        <p:txBody>
          <a:bodyPr wrap="square">
            <a:spAutoFit/>
          </a:bodyPr>
          <a:lstStyle/>
          <a:p>
            <a:pPr>
              <a:spcAft>
                <a:spcPts val="600"/>
              </a:spcAft>
            </a:pPr>
            <a:r>
              <a:rPr lang="en-GB" sz="1200" noProof="0"/>
              <a:t>Between March 2025 and March 2026, the proportion of cancers diagnosed at an early stage increased from 53.6% to 56.3%, which was the biggest increase in England for the time period. However, there are inequalities in the proportion of cancers diagnosed at an early stage</a:t>
            </a:r>
            <a:r>
              <a:rPr lang="en-GB" sz="1200"/>
              <a:t>, </a:t>
            </a:r>
            <a:r>
              <a:rPr lang="en-GB" sz="1200" noProof="0"/>
              <a:t>with people living in more deprived areas less likely to be diagnosed at an early stage compared with those living in less deprived areas. </a:t>
            </a:r>
            <a:r>
              <a:rPr lang="en-GB" sz="1200"/>
              <a:t>There was an increase in the gap in October to December 2025, due to early diagnosis rates rising in the least deprived but levelling off in the most deprived. Caution is needed in interpreting this as a real worsening of inequalities, and the ICB will continue to monitor the data to understand if this represents a true worsening or short-term variation only. </a:t>
            </a:r>
          </a:p>
          <a:p>
            <a:pPr>
              <a:spcAft>
                <a:spcPts val="600"/>
              </a:spcAft>
            </a:pPr>
            <a:r>
              <a:rPr lang="en-GB" sz="1200" noProof="0"/>
              <a:t>Differences are also visible between ethnic groups, with some groups consistently having a higher proportion of cancers diagnosed at stage 1 or 2 than others. White groups tend to have higher levels of early diagnosis, while Asian or Asian British and some other ethnic groups show lower levels</a:t>
            </a:r>
            <a:r>
              <a:rPr lang="en-GB" sz="1200"/>
              <a:t>. Although there is a gap between ethnic groups, t</a:t>
            </a:r>
            <a:r>
              <a:rPr lang="en-GB" sz="1200" noProof="0" err="1"/>
              <a:t>hese</a:t>
            </a:r>
            <a:r>
              <a:rPr lang="en-GB" sz="1200" noProof="0"/>
              <a:t> differences have reduced since January 2024, suggesting an improvement in equality of early diagnosis between ethnicities.</a:t>
            </a:r>
          </a:p>
        </p:txBody>
      </p:sp>
      <p:pic>
        <p:nvPicPr>
          <p:cNvPr id="11" name="Picture 10">
            <a:extLst>
              <a:ext uri="{FF2B5EF4-FFF2-40B4-BE49-F238E27FC236}">
                <a16:creationId xmlns:a16="http://schemas.microsoft.com/office/drawing/2014/main" id="{D9D714A1-7D8C-CD3B-F263-4E2D2FA493AD}"/>
              </a:ext>
            </a:extLst>
          </p:cNvPr>
          <p:cNvPicPr>
            <a:picLocks noChangeAspect="1"/>
          </p:cNvPicPr>
          <p:nvPr/>
        </p:nvPicPr>
        <p:blipFill>
          <a:blip r:embed="rId4"/>
          <a:stretch>
            <a:fillRect/>
          </a:stretch>
        </p:blipFill>
        <p:spPr>
          <a:xfrm>
            <a:off x="5251941" y="1610655"/>
            <a:ext cx="6263784" cy="2754600"/>
          </a:xfrm>
          <a:prstGeom prst="rect">
            <a:avLst/>
          </a:prstGeom>
        </p:spPr>
      </p:pic>
      <p:pic>
        <p:nvPicPr>
          <p:cNvPr id="3" name="Picture 2">
            <a:extLst>
              <a:ext uri="{FF2B5EF4-FFF2-40B4-BE49-F238E27FC236}">
                <a16:creationId xmlns:a16="http://schemas.microsoft.com/office/drawing/2014/main" id="{860240E1-3EE0-4D5D-226B-0241A00D5036}"/>
              </a:ext>
            </a:extLst>
          </p:cNvPr>
          <p:cNvPicPr>
            <a:picLocks noChangeAspect="1"/>
          </p:cNvPicPr>
          <p:nvPr/>
        </p:nvPicPr>
        <p:blipFill>
          <a:blip r:embed="rId5"/>
          <a:stretch>
            <a:fillRect/>
          </a:stretch>
        </p:blipFill>
        <p:spPr>
          <a:xfrm>
            <a:off x="531707" y="1564554"/>
            <a:ext cx="4478444" cy="3308727"/>
          </a:xfrm>
          <a:prstGeom prst="rect">
            <a:avLst/>
          </a:prstGeom>
        </p:spPr>
      </p:pic>
    </p:spTree>
    <p:extLst>
      <p:ext uri="{BB962C8B-B14F-4D97-AF65-F5344CB8AC3E}">
        <p14:creationId xmlns:p14="http://schemas.microsoft.com/office/powerpoint/2010/main" val="171128120"/>
      </p:ext>
    </p:extLst>
  </p:cSld>
  <p:clrMapOvr>
    <a:masterClrMapping/>
  </p:clrMapOvr>
  <p:extLst>
    <p:ext uri="{6950BFC3-D8DA-4A85-94F7-54DA5524770B}">
      <p188:commentRel xmlns:p188="http://schemas.microsoft.com/office/powerpoint/2018/8/main" r:id="rId3"/>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ED134A-A497-B0C7-9C53-1282008EC51F}"/>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A9A21F0F-8F2A-3231-E8C2-FAAA25C88CFC}"/>
              </a:ext>
            </a:extLst>
          </p:cNvPr>
          <p:cNvSpPr txBox="1"/>
          <p:nvPr/>
        </p:nvSpPr>
        <p:spPr>
          <a:xfrm>
            <a:off x="6761413" y="1538964"/>
            <a:ext cx="5239368" cy="4924425"/>
          </a:xfrm>
          <a:prstGeom prst="rect">
            <a:avLst/>
          </a:prstGeom>
          <a:solidFill>
            <a:srgbClr val="EBFFFF"/>
          </a:solidFill>
        </p:spPr>
        <p:txBody>
          <a:bodyPr wrap="square">
            <a:spAutoFit/>
          </a:bodyPr>
          <a:lstStyle/>
          <a:p>
            <a:endParaRPr lang="en-US" sz="1200" noProof="0"/>
          </a:p>
          <a:p>
            <a:r>
              <a:rPr lang="en-US" sz="1200"/>
              <a:t>The Cancer Alliance commissioned Magpie, a </a:t>
            </a:r>
            <a:r>
              <a:rPr lang="en-US" sz="1200" err="1"/>
              <a:t>behavioural</a:t>
            </a:r>
            <a:r>
              <a:rPr lang="en-US" sz="1200"/>
              <a:t> science marketing agency, to co-produce two cancer awareness campaigns designed to address health inequalities. Through “Talk. Check. Act on Cancer” and the targeted digital campaign “Check It, Don’t Chance It ”– aimed at people living in IMD 1 and 2 communities we are increasing awareness of cancer symptoms and encouraging prompt action to support early diagnosis. Into 26/27 we intend to build on these campaigns as part of our early diagnosis strategy.</a:t>
            </a:r>
          </a:p>
          <a:p>
            <a:endParaRPr lang="en-US" sz="1200"/>
          </a:p>
          <a:p>
            <a:endParaRPr lang="en-US" sz="1200"/>
          </a:p>
          <a:p>
            <a:endParaRPr lang="en-US" sz="1200"/>
          </a:p>
          <a:p>
            <a:endParaRPr lang="en-US" sz="1200"/>
          </a:p>
          <a:p>
            <a:endParaRPr lang="en-US" sz="1200"/>
          </a:p>
          <a:p>
            <a:endParaRPr lang="en-US" sz="1200"/>
          </a:p>
          <a:p>
            <a:endParaRPr lang="en-US" sz="1200"/>
          </a:p>
          <a:p>
            <a:endParaRPr lang="en-US" sz="1200"/>
          </a:p>
          <a:p>
            <a:endParaRPr lang="en-US" sz="1200"/>
          </a:p>
          <a:p>
            <a:endParaRPr lang="en-US" sz="1200"/>
          </a:p>
          <a:p>
            <a:endParaRPr lang="en-US" sz="1200"/>
          </a:p>
          <a:p>
            <a:endParaRPr lang="en-US" sz="1200"/>
          </a:p>
          <a:p>
            <a:endParaRPr lang="en-US" sz="1200"/>
          </a:p>
          <a:p>
            <a:endParaRPr lang="en-US" sz="1200"/>
          </a:p>
          <a:p>
            <a:endParaRPr lang="en-US" sz="1200"/>
          </a:p>
          <a:p>
            <a:endParaRPr lang="en-GB" sz="1200"/>
          </a:p>
          <a:p>
            <a:endParaRPr lang="en-GB" sz="1400" noProof="0"/>
          </a:p>
        </p:txBody>
      </p:sp>
      <p:sp>
        <p:nvSpPr>
          <p:cNvPr id="2" name="Title 1">
            <a:extLst>
              <a:ext uri="{FF2B5EF4-FFF2-40B4-BE49-F238E27FC236}">
                <a16:creationId xmlns:a16="http://schemas.microsoft.com/office/drawing/2014/main" id="{65376021-72A1-FB6C-3F96-D7792CDE7822}"/>
              </a:ext>
            </a:extLst>
          </p:cNvPr>
          <p:cNvSpPr>
            <a:spLocks noGrp="1"/>
          </p:cNvSpPr>
          <p:nvPr>
            <p:ph type="title"/>
          </p:nvPr>
        </p:nvSpPr>
        <p:spPr/>
        <p:txBody>
          <a:bodyPr/>
          <a:lstStyle/>
          <a:p>
            <a:r>
              <a:rPr lang="en-GB"/>
              <a:t>Inequalities in early diagnosis of cancer</a:t>
            </a:r>
            <a:endParaRPr lang="en-GB" noProof="0"/>
          </a:p>
        </p:txBody>
      </p:sp>
      <p:sp>
        <p:nvSpPr>
          <p:cNvPr id="4" name="Slide Number Placeholder 3">
            <a:extLst>
              <a:ext uri="{FF2B5EF4-FFF2-40B4-BE49-F238E27FC236}">
                <a16:creationId xmlns:a16="http://schemas.microsoft.com/office/drawing/2014/main" id="{418F033A-0D1E-99EB-5688-6AA644248755}"/>
              </a:ext>
            </a:extLst>
          </p:cNvPr>
          <p:cNvSpPr>
            <a:spLocks noGrp="1"/>
          </p:cNvSpPr>
          <p:nvPr>
            <p:ph type="sldNum" sz="quarter" idx="12"/>
          </p:nvPr>
        </p:nvSpPr>
        <p:spPr/>
        <p:txBody>
          <a:bodyPr/>
          <a:lstStyle/>
          <a:p>
            <a:fld id="{507B77E4-D16E-4E80-BECE-B10ACE50DA11}" type="slidenum">
              <a:rPr lang="en-GB" noProof="0" smtClean="0"/>
              <a:pPr/>
              <a:t>14</a:t>
            </a:fld>
            <a:endParaRPr lang="en-GB" noProof="0"/>
          </a:p>
        </p:txBody>
      </p:sp>
      <p:sp>
        <p:nvSpPr>
          <p:cNvPr id="7" name="TextBox 6">
            <a:extLst>
              <a:ext uri="{FF2B5EF4-FFF2-40B4-BE49-F238E27FC236}">
                <a16:creationId xmlns:a16="http://schemas.microsoft.com/office/drawing/2014/main" id="{96089ABB-7F1D-E885-415F-43C9853617A6}"/>
              </a:ext>
            </a:extLst>
          </p:cNvPr>
          <p:cNvSpPr txBox="1"/>
          <p:nvPr/>
        </p:nvSpPr>
        <p:spPr>
          <a:xfrm>
            <a:off x="803869" y="1232646"/>
            <a:ext cx="5920193" cy="5786199"/>
          </a:xfrm>
          <a:prstGeom prst="rect">
            <a:avLst/>
          </a:prstGeom>
          <a:noFill/>
        </p:spPr>
        <p:txBody>
          <a:bodyPr wrap="square">
            <a:spAutoFit/>
          </a:bodyPr>
          <a:lstStyle/>
          <a:p>
            <a:pPr>
              <a:spcAft>
                <a:spcPts val="600"/>
              </a:spcAft>
            </a:pPr>
            <a:r>
              <a:rPr lang="en-GB" sz="1200" noProof="0"/>
              <a:t>Work to improve the early diagnosis of cancer throughout the year has included the implementation of recommendations from lung, pancreatic and prostate cancer learning event analyses, with a health inequalities lens applied throughout. This has included continued rollout of the pancreatic cancer toolkit, development and launch of safety‑netting resources, and pathway review work with primary and secondary care to support earlier access to diagnostics. Education activity has been delivered to primary care and partner organisations, including cancer‑specific webinars and training linked to safety‑netting and awareness, with further sessions planned. </a:t>
            </a:r>
          </a:p>
          <a:p>
            <a:pPr>
              <a:spcAft>
                <a:spcPts val="600"/>
              </a:spcAft>
            </a:pPr>
            <a:r>
              <a:rPr lang="en-GB" sz="1200"/>
              <a:t>Targeted system interventions have also been implemented to support earlier diagnosis in communities experiencing the poorest outcomes. This includes piloting Early Diagnosis Cancer Navigator roles in PCNs with the lowest screening and referral rates and highest levels of deprivation, alongside the Early Diagnosis Education Facilitator role to build cancer capability in primary care. Community‑focused work has continued through the  cancer awareness champions programme and the Cancer Awareness Small Grants Scheme, supporting local engagement activity to raise awareness, improve screening uptake and encourage timely presentation, particularly within Core20Plus populations.</a:t>
            </a:r>
            <a:endParaRPr lang="en-US" sz="1200"/>
          </a:p>
          <a:p>
            <a:r>
              <a:rPr lang="en-US" sz="1200" noProof="0"/>
              <a:t>There was specific investment in Blackpool to investigate people's understanding of the signs and symptoms of cancer, when to seek support, and views on screening </a:t>
            </a:r>
            <a:r>
              <a:rPr lang="en-US" sz="1200" noProof="0" err="1"/>
              <a:t>programmes</a:t>
            </a:r>
            <a:r>
              <a:rPr lang="en-US" sz="1200" noProof="0"/>
              <a:t>. The report arising from this engagement work then informed the Magpie campaign. Recommendations from this report also prompted a pilot from one Primary Care Network to provide outreach information and drop-in sessions for people to talk about cancer concerns, with access to ringfenced suspected cancer primary care appointments. In addition, the report identified some concerns and lack of understanding around the HPV vaccine. As a result of this, communications materials aimed at Year 8 pupils and their families / carers have been co-produced by Public Health colleagues with young people.</a:t>
            </a:r>
          </a:p>
          <a:p>
            <a:endParaRPr lang="en-US" sz="1200" noProof="0"/>
          </a:p>
          <a:p>
            <a:endParaRPr lang="en-GB" sz="1200" noProof="0"/>
          </a:p>
        </p:txBody>
      </p:sp>
      <p:sp>
        <p:nvSpPr>
          <p:cNvPr id="15" name="TextBox 14">
            <a:extLst>
              <a:ext uri="{FF2B5EF4-FFF2-40B4-BE49-F238E27FC236}">
                <a16:creationId xmlns:a16="http://schemas.microsoft.com/office/drawing/2014/main" id="{29B3725F-8006-CE9B-CCBA-0291E3962F76}"/>
              </a:ext>
            </a:extLst>
          </p:cNvPr>
          <p:cNvSpPr txBox="1"/>
          <p:nvPr/>
        </p:nvSpPr>
        <p:spPr>
          <a:xfrm>
            <a:off x="5330602" y="4394354"/>
            <a:ext cx="6861398" cy="269304"/>
          </a:xfrm>
          <a:prstGeom prst="rect">
            <a:avLst/>
          </a:prstGeom>
          <a:noFill/>
        </p:spPr>
        <p:txBody>
          <a:bodyPr wrap="square">
            <a:spAutoFit/>
          </a:bodyPr>
          <a:lstStyle/>
          <a:p>
            <a:pPr>
              <a:spcAft>
                <a:spcPts val="600"/>
              </a:spcAft>
            </a:pPr>
            <a:endParaRPr lang="en-GB" sz="1150"/>
          </a:p>
        </p:txBody>
      </p:sp>
      <p:pic>
        <p:nvPicPr>
          <p:cNvPr id="9" name="Picture 8">
            <a:extLst>
              <a:ext uri="{FF2B5EF4-FFF2-40B4-BE49-F238E27FC236}">
                <a16:creationId xmlns:a16="http://schemas.microsoft.com/office/drawing/2014/main" id="{322ED84B-7F0A-7871-D1D3-08AEB31E1E40}"/>
              </a:ext>
            </a:extLst>
          </p:cNvPr>
          <p:cNvPicPr>
            <a:picLocks noChangeAspect="1"/>
          </p:cNvPicPr>
          <p:nvPr/>
        </p:nvPicPr>
        <p:blipFill>
          <a:blip r:embed="rId3"/>
          <a:stretch>
            <a:fillRect/>
          </a:stretch>
        </p:blipFill>
        <p:spPr>
          <a:xfrm>
            <a:off x="6921144" y="3421781"/>
            <a:ext cx="4919906" cy="2715358"/>
          </a:xfrm>
          <a:prstGeom prst="rect">
            <a:avLst/>
          </a:prstGeom>
        </p:spPr>
      </p:pic>
    </p:spTree>
    <p:extLst>
      <p:ext uri="{BB962C8B-B14F-4D97-AF65-F5344CB8AC3E}">
        <p14:creationId xmlns:p14="http://schemas.microsoft.com/office/powerpoint/2010/main" val="302433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B691497-A8B2-F51F-4BD8-E19531566643}"/>
              </a:ext>
            </a:extLst>
          </p:cNvPr>
          <p:cNvSpPr>
            <a:spLocks noGrp="1"/>
          </p:cNvSpPr>
          <p:nvPr>
            <p:ph type="title"/>
          </p:nvPr>
        </p:nvSpPr>
        <p:spPr/>
        <p:txBody>
          <a:bodyPr>
            <a:normAutofit/>
          </a:bodyPr>
          <a:lstStyle/>
          <a:p>
            <a:r>
              <a:rPr lang="en-GB" sz="4000"/>
              <a:t>Cardiovascular disease</a:t>
            </a:r>
          </a:p>
        </p:txBody>
      </p:sp>
      <p:sp>
        <p:nvSpPr>
          <p:cNvPr id="6" name="Text Placeholder 5">
            <a:extLst>
              <a:ext uri="{FF2B5EF4-FFF2-40B4-BE49-F238E27FC236}">
                <a16:creationId xmlns:a16="http://schemas.microsoft.com/office/drawing/2014/main" id="{AE98F771-3AC0-6990-3142-B9455928FE7E}"/>
              </a:ext>
            </a:extLst>
          </p:cNvPr>
          <p:cNvSpPr>
            <a:spLocks noGrp="1"/>
          </p:cNvSpPr>
          <p:nvPr>
            <p:ph type="body" idx="1"/>
          </p:nvPr>
        </p:nvSpPr>
        <p:spPr/>
        <p:txBody>
          <a:bodyPr>
            <a:normAutofit fontScale="55000" lnSpcReduction="20000"/>
          </a:bodyPr>
          <a:lstStyle/>
          <a:p>
            <a:pPr>
              <a:lnSpc>
                <a:spcPct val="120000"/>
              </a:lnSpc>
            </a:pPr>
            <a:r>
              <a:rPr lang="en-US"/>
              <a:t>Cardiovascular disease (CVD) remains one of the leading causes of premature mortality, disability and health inequality, with a substantial proportion of cases attributable to preventable risk factors. National evidence demonstrates significant variation in cardiovascular outcomes by deprivation, ethnicity, geography and wider social determinants of health, with people living in the most deprived communities experiencing a disproportionate burden of disease. The metrics presented in slides 16-19 examine key indicators across the cardiovascular disease pathway, including prevalence, risk factor management, emergency events and outcomes. Together, these measures provide insight into inequalities in both the prevention and management of cardiovascular disease, helping to identify opportunities to improve outcomes and reduce avoidable variation across Lancashire and South Cumbria.</a:t>
            </a:r>
            <a:endParaRPr lang="en-GB"/>
          </a:p>
        </p:txBody>
      </p:sp>
      <p:sp>
        <p:nvSpPr>
          <p:cNvPr id="4" name="Slide Number Placeholder 3">
            <a:extLst>
              <a:ext uri="{FF2B5EF4-FFF2-40B4-BE49-F238E27FC236}">
                <a16:creationId xmlns:a16="http://schemas.microsoft.com/office/drawing/2014/main" id="{EC523E16-8E7A-0B3F-5BA8-6CF1DE0F87D2}"/>
              </a:ext>
            </a:extLst>
          </p:cNvPr>
          <p:cNvSpPr>
            <a:spLocks noGrp="1"/>
          </p:cNvSpPr>
          <p:nvPr>
            <p:ph type="sldNum" sz="quarter" idx="12"/>
          </p:nvPr>
        </p:nvSpPr>
        <p:spPr/>
        <p:txBody>
          <a:bodyPr/>
          <a:lstStyle/>
          <a:p>
            <a:fld id="{507B77E4-D16E-4E80-BECE-B10ACE50DA11}" type="slidenum">
              <a:rPr lang="en-GB" smtClean="0"/>
              <a:pPr/>
              <a:t>15</a:t>
            </a:fld>
            <a:endParaRPr lang="en-GB"/>
          </a:p>
        </p:txBody>
      </p:sp>
    </p:spTree>
    <p:extLst>
      <p:ext uri="{BB962C8B-B14F-4D97-AF65-F5344CB8AC3E}">
        <p14:creationId xmlns:p14="http://schemas.microsoft.com/office/powerpoint/2010/main" val="39988507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93F2C-E3FD-26D6-9048-98523DCE0ABE}"/>
              </a:ext>
            </a:extLst>
          </p:cNvPr>
          <p:cNvSpPr>
            <a:spLocks noGrp="1"/>
          </p:cNvSpPr>
          <p:nvPr>
            <p:ph type="title"/>
          </p:nvPr>
        </p:nvSpPr>
        <p:spPr/>
        <p:txBody>
          <a:bodyPr/>
          <a:lstStyle/>
          <a:p>
            <a:r>
              <a:rPr lang="en-GB" noProof="0"/>
              <a:t>Inequalities in emergency admissions for stroke and myocardial infarction</a:t>
            </a:r>
          </a:p>
        </p:txBody>
      </p:sp>
      <p:sp>
        <p:nvSpPr>
          <p:cNvPr id="4" name="Slide Number Placeholder 3">
            <a:extLst>
              <a:ext uri="{FF2B5EF4-FFF2-40B4-BE49-F238E27FC236}">
                <a16:creationId xmlns:a16="http://schemas.microsoft.com/office/drawing/2014/main" id="{F9C89C98-A999-091B-0E79-81353C9368DD}"/>
              </a:ext>
            </a:extLst>
          </p:cNvPr>
          <p:cNvSpPr>
            <a:spLocks noGrp="1"/>
          </p:cNvSpPr>
          <p:nvPr>
            <p:ph type="sldNum" sz="quarter" idx="12"/>
          </p:nvPr>
        </p:nvSpPr>
        <p:spPr/>
        <p:txBody>
          <a:bodyPr/>
          <a:lstStyle/>
          <a:p>
            <a:fld id="{507B77E4-D16E-4E80-BECE-B10ACE50DA11}" type="slidenum">
              <a:rPr lang="en-GB" noProof="0" smtClean="0"/>
              <a:pPr/>
              <a:t>16</a:t>
            </a:fld>
            <a:endParaRPr lang="en-GB" noProof="0"/>
          </a:p>
        </p:txBody>
      </p:sp>
      <p:grpSp>
        <p:nvGrpSpPr>
          <p:cNvPr id="10" name="Group 9">
            <a:extLst>
              <a:ext uri="{FF2B5EF4-FFF2-40B4-BE49-F238E27FC236}">
                <a16:creationId xmlns:a16="http://schemas.microsoft.com/office/drawing/2014/main" id="{76D5E01C-5F78-26EA-6359-738E76393697}"/>
              </a:ext>
            </a:extLst>
          </p:cNvPr>
          <p:cNvGrpSpPr/>
          <p:nvPr/>
        </p:nvGrpSpPr>
        <p:grpSpPr>
          <a:xfrm>
            <a:off x="1173972" y="2458802"/>
            <a:ext cx="4038108" cy="3171567"/>
            <a:chOff x="1029865" y="1234306"/>
            <a:chExt cx="4187490" cy="3403003"/>
          </a:xfrm>
        </p:grpSpPr>
        <p:pic>
          <p:nvPicPr>
            <p:cNvPr id="5" name="Picture 4" descr="A blue bar graph with red dots&#10;&#10;AI-generated content may be incorrect.">
              <a:extLst>
                <a:ext uri="{FF2B5EF4-FFF2-40B4-BE49-F238E27FC236}">
                  <a16:creationId xmlns:a16="http://schemas.microsoft.com/office/drawing/2014/main" id="{1C0F2B32-8AA0-E157-1B89-A5428FF33CFB}"/>
                </a:ext>
              </a:extLst>
            </p:cNvPr>
            <p:cNvPicPr>
              <a:picLocks noChangeAspect="1"/>
            </p:cNvPicPr>
            <p:nvPr/>
          </p:nvPicPr>
          <p:blipFill>
            <a:blip r:embed="rId3"/>
            <a:srcRect r="-133"/>
            <a:stretch>
              <a:fillRect/>
            </a:stretch>
          </p:blipFill>
          <p:spPr>
            <a:xfrm>
              <a:off x="1029865" y="1234306"/>
              <a:ext cx="4122752" cy="1669318"/>
            </a:xfrm>
            <a:prstGeom prst="rect">
              <a:avLst/>
            </a:prstGeom>
          </p:spPr>
        </p:pic>
        <p:pic>
          <p:nvPicPr>
            <p:cNvPr id="6" name="Picture 5">
              <a:extLst>
                <a:ext uri="{FF2B5EF4-FFF2-40B4-BE49-F238E27FC236}">
                  <a16:creationId xmlns:a16="http://schemas.microsoft.com/office/drawing/2014/main" id="{E09BC207-53E3-9A09-8501-BCDDBCE9910A}"/>
                </a:ext>
              </a:extLst>
            </p:cNvPr>
            <p:cNvPicPr>
              <a:picLocks noChangeAspect="1"/>
            </p:cNvPicPr>
            <p:nvPr/>
          </p:nvPicPr>
          <p:blipFill>
            <a:blip r:embed="rId4"/>
            <a:srcRect b="331"/>
            <a:stretch>
              <a:fillRect/>
            </a:stretch>
          </p:blipFill>
          <p:spPr>
            <a:xfrm>
              <a:off x="1098088" y="2989472"/>
              <a:ext cx="4119267" cy="1647837"/>
            </a:xfrm>
            <a:prstGeom prst="rect">
              <a:avLst/>
            </a:prstGeom>
          </p:spPr>
        </p:pic>
      </p:grpSp>
      <p:sp>
        <p:nvSpPr>
          <p:cNvPr id="7" name="TextBox 6">
            <a:extLst>
              <a:ext uri="{FF2B5EF4-FFF2-40B4-BE49-F238E27FC236}">
                <a16:creationId xmlns:a16="http://schemas.microsoft.com/office/drawing/2014/main" id="{561242D0-1968-E672-3FC0-6F68E02149CF}"/>
              </a:ext>
            </a:extLst>
          </p:cNvPr>
          <p:cNvSpPr txBox="1"/>
          <p:nvPr/>
        </p:nvSpPr>
        <p:spPr>
          <a:xfrm>
            <a:off x="481581" y="5751785"/>
            <a:ext cx="5428790" cy="830997"/>
          </a:xfrm>
          <a:prstGeom prst="rect">
            <a:avLst/>
          </a:prstGeom>
          <a:noFill/>
        </p:spPr>
        <p:txBody>
          <a:bodyPr wrap="square">
            <a:spAutoFit/>
          </a:bodyPr>
          <a:lstStyle/>
          <a:p>
            <a:r>
              <a:rPr lang="en-GB" sz="1200" noProof="0"/>
              <a:t>The rates of emergency admissions for stroke are highest in the most deprived areas and lowest in the least deprived, creating a strong social gradient. Admissions also vary between ethnic groups, with Black or Black British and Asian or Asian British having higher rates than White and other ethnic groups.</a:t>
            </a:r>
          </a:p>
        </p:txBody>
      </p:sp>
      <p:pic>
        <p:nvPicPr>
          <p:cNvPr id="3" name="Content Placeholder 2">
            <a:extLst>
              <a:ext uri="{FF2B5EF4-FFF2-40B4-BE49-F238E27FC236}">
                <a16:creationId xmlns:a16="http://schemas.microsoft.com/office/drawing/2014/main" id="{62483F29-6D66-60C7-19AC-AF1611105E40}"/>
              </a:ext>
            </a:extLst>
          </p:cNvPr>
          <p:cNvPicPr>
            <a:picLocks noGrp="1" noChangeAspect="1"/>
          </p:cNvPicPr>
          <p:nvPr>
            <p:ph idx="1"/>
          </p:nvPr>
        </p:nvPicPr>
        <p:blipFill>
          <a:blip r:embed="rId5"/>
          <a:srcRect r="139"/>
          <a:stretch>
            <a:fillRect/>
          </a:stretch>
        </p:blipFill>
        <p:spPr>
          <a:xfrm>
            <a:off x="7076673" y="2437803"/>
            <a:ext cx="3758615" cy="1555789"/>
          </a:xfrm>
          <a:prstGeom prst="rect">
            <a:avLst/>
          </a:prstGeom>
        </p:spPr>
      </p:pic>
      <p:pic>
        <p:nvPicPr>
          <p:cNvPr id="8" name="Picture 7" descr="A graph with blue squares and red lines&#10;&#10;AI-generated content may be incorrect.">
            <a:extLst>
              <a:ext uri="{FF2B5EF4-FFF2-40B4-BE49-F238E27FC236}">
                <a16:creationId xmlns:a16="http://schemas.microsoft.com/office/drawing/2014/main" id="{405CBAE4-8287-450E-D5FE-2135783BE2C9}"/>
              </a:ext>
            </a:extLst>
          </p:cNvPr>
          <p:cNvPicPr>
            <a:picLocks noChangeAspect="1"/>
          </p:cNvPicPr>
          <p:nvPr/>
        </p:nvPicPr>
        <p:blipFill>
          <a:blip r:embed="rId6"/>
          <a:srcRect r="144" b="-358"/>
          <a:stretch>
            <a:fillRect/>
          </a:stretch>
        </p:blipFill>
        <p:spPr>
          <a:xfrm>
            <a:off x="7076673" y="4054300"/>
            <a:ext cx="3886114" cy="1576069"/>
          </a:xfrm>
          <a:prstGeom prst="rect">
            <a:avLst/>
          </a:prstGeom>
        </p:spPr>
      </p:pic>
      <p:sp>
        <p:nvSpPr>
          <p:cNvPr id="9" name="TextBox 8">
            <a:extLst>
              <a:ext uri="{FF2B5EF4-FFF2-40B4-BE49-F238E27FC236}">
                <a16:creationId xmlns:a16="http://schemas.microsoft.com/office/drawing/2014/main" id="{0D3FF895-1638-743A-773E-406EC6B28B93}"/>
              </a:ext>
            </a:extLst>
          </p:cNvPr>
          <p:cNvSpPr txBox="1"/>
          <p:nvPr/>
        </p:nvSpPr>
        <p:spPr>
          <a:xfrm>
            <a:off x="6191116" y="5751785"/>
            <a:ext cx="6000884" cy="830997"/>
          </a:xfrm>
          <a:prstGeom prst="rect">
            <a:avLst/>
          </a:prstGeom>
          <a:noFill/>
        </p:spPr>
        <p:txBody>
          <a:bodyPr wrap="square">
            <a:spAutoFit/>
          </a:bodyPr>
          <a:lstStyle/>
          <a:p>
            <a:r>
              <a:rPr lang="en-GB" sz="1200" noProof="0"/>
              <a:t>Emergency admissions for myocardial infarction are highest in the most deprived communities and fall steadily as deprivation decreases. There are also marked differences between ethnic groups, with Asian or Asian British groups showing the highest rates and Mixed groups the lowest. </a:t>
            </a:r>
          </a:p>
        </p:txBody>
      </p:sp>
      <p:sp>
        <p:nvSpPr>
          <p:cNvPr id="12" name="TextBox 11">
            <a:extLst>
              <a:ext uri="{FF2B5EF4-FFF2-40B4-BE49-F238E27FC236}">
                <a16:creationId xmlns:a16="http://schemas.microsoft.com/office/drawing/2014/main" id="{CCD80AF9-40F0-F658-14F4-5F58F0D805C8}"/>
              </a:ext>
            </a:extLst>
          </p:cNvPr>
          <p:cNvSpPr txBox="1"/>
          <p:nvPr/>
        </p:nvSpPr>
        <p:spPr>
          <a:xfrm>
            <a:off x="581892" y="1460532"/>
            <a:ext cx="11418889" cy="461665"/>
          </a:xfrm>
          <a:prstGeom prst="rect">
            <a:avLst/>
          </a:prstGeom>
          <a:noFill/>
        </p:spPr>
        <p:txBody>
          <a:bodyPr wrap="square">
            <a:spAutoFit/>
          </a:bodyPr>
          <a:lstStyle/>
          <a:p>
            <a:r>
              <a:rPr lang="en-US" sz="1200"/>
              <a:t>Emergency admissions for stroke and myocardial infarction (heart attack) are among the most important outcome measures for cardiovascular disease (CVD) because they represent serious events that are often preventable through effective prevention, risk factor management and early intervention.  </a:t>
            </a:r>
            <a:endParaRPr lang="en-GB" sz="1200"/>
          </a:p>
        </p:txBody>
      </p:sp>
      <p:sp>
        <p:nvSpPr>
          <p:cNvPr id="14" name="TextBox 13">
            <a:extLst>
              <a:ext uri="{FF2B5EF4-FFF2-40B4-BE49-F238E27FC236}">
                <a16:creationId xmlns:a16="http://schemas.microsoft.com/office/drawing/2014/main" id="{AE507120-B414-7E09-DBEF-305A39B81218}"/>
              </a:ext>
            </a:extLst>
          </p:cNvPr>
          <p:cNvSpPr txBox="1"/>
          <p:nvPr/>
        </p:nvSpPr>
        <p:spPr>
          <a:xfrm>
            <a:off x="1675526" y="2260688"/>
            <a:ext cx="3975679" cy="261610"/>
          </a:xfrm>
          <a:prstGeom prst="rect">
            <a:avLst/>
          </a:prstGeom>
          <a:noFill/>
        </p:spPr>
        <p:txBody>
          <a:bodyPr wrap="square">
            <a:spAutoFit/>
          </a:bodyPr>
          <a:lstStyle/>
          <a:p>
            <a:r>
              <a:rPr lang="en-GB" sz="1100" b="1" u="sng"/>
              <a:t>Emergency admissions for stroke by IMD and by ethnicity</a:t>
            </a:r>
          </a:p>
        </p:txBody>
      </p:sp>
      <p:sp>
        <p:nvSpPr>
          <p:cNvPr id="16" name="TextBox 15">
            <a:extLst>
              <a:ext uri="{FF2B5EF4-FFF2-40B4-BE49-F238E27FC236}">
                <a16:creationId xmlns:a16="http://schemas.microsoft.com/office/drawing/2014/main" id="{7060DEDC-F248-6444-FEDA-42064927E600}"/>
              </a:ext>
            </a:extLst>
          </p:cNvPr>
          <p:cNvSpPr txBox="1"/>
          <p:nvPr/>
        </p:nvSpPr>
        <p:spPr>
          <a:xfrm>
            <a:off x="7042351" y="2231156"/>
            <a:ext cx="4887379" cy="261610"/>
          </a:xfrm>
          <a:prstGeom prst="rect">
            <a:avLst/>
          </a:prstGeom>
          <a:noFill/>
        </p:spPr>
        <p:txBody>
          <a:bodyPr wrap="square">
            <a:spAutoFit/>
          </a:bodyPr>
          <a:lstStyle/>
          <a:p>
            <a:r>
              <a:rPr lang="en-GB" sz="1100" b="1" u="sng"/>
              <a:t>Emergency admissions for myocardial infarction by IMD and by ethnicity</a:t>
            </a:r>
          </a:p>
        </p:txBody>
      </p:sp>
    </p:spTree>
    <p:extLst>
      <p:ext uri="{BB962C8B-B14F-4D97-AF65-F5344CB8AC3E}">
        <p14:creationId xmlns:p14="http://schemas.microsoft.com/office/powerpoint/2010/main" val="41295320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417C3-D32B-C704-E3A1-F53A7503EE05}"/>
              </a:ext>
            </a:extLst>
          </p:cNvPr>
          <p:cNvSpPr>
            <a:spLocks noGrp="1"/>
          </p:cNvSpPr>
          <p:nvPr>
            <p:ph type="title"/>
          </p:nvPr>
        </p:nvSpPr>
        <p:spPr/>
        <p:txBody>
          <a:bodyPr/>
          <a:lstStyle/>
          <a:p>
            <a:r>
              <a:rPr lang="en-GB" noProof="0"/>
              <a:t>Inequalities in percentage of hypertension patients treated to target</a:t>
            </a:r>
          </a:p>
        </p:txBody>
      </p:sp>
      <p:sp>
        <p:nvSpPr>
          <p:cNvPr id="4" name="Slide Number Placeholder 3">
            <a:extLst>
              <a:ext uri="{FF2B5EF4-FFF2-40B4-BE49-F238E27FC236}">
                <a16:creationId xmlns:a16="http://schemas.microsoft.com/office/drawing/2014/main" id="{02A3EEAB-2134-75D4-4AA1-CCD31ACD9160}"/>
              </a:ext>
            </a:extLst>
          </p:cNvPr>
          <p:cNvSpPr>
            <a:spLocks noGrp="1"/>
          </p:cNvSpPr>
          <p:nvPr>
            <p:ph type="sldNum" sz="quarter" idx="12"/>
          </p:nvPr>
        </p:nvSpPr>
        <p:spPr/>
        <p:txBody>
          <a:bodyPr/>
          <a:lstStyle/>
          <a:p>
            <a:fld id="{507B77E4-D16E-4E80-BECE-B10ACE50DA11}" type="slidenum">
              <a:rPr lang="en-GB" noProof="0" smtClean="0"/>
              <a:pPr/>
              <a:t>17</a:t>
            </a:fld>
            <a:endParaRPr lang="en-GB" noProof="0"/>
          </a:p>
        </p:txBody>
      </p:sp>
      <p:sp>
        <p:nvSpPr>
          <p:cNvPr id="3" name="TextBox 2">
            <a:extLst>
              <a:ext uri="{FF2B5EF4-FFF2-40B4-BE49-F238E27FC236}">
                <a16:creationId xmlns:a16="http://schemas.microsoft.com/office/drawing/2014/main" id="{26C13067-1173-62C9-8ABA-994D3637FBB4}"/>
              </a:ext>
            </a:extLst>
          </p:cNvPr>
          <p:cNvSpPr txBox="1"/>
          <p:nvPr/>
        </p:nvSpPr>
        <p:spPr>
          <a:xfrm>
            <a:off x="5949108" y="1320154"/>
            <a:ext cx="6027969" cy="5247590"/>
          </a:xfrm>
          <a:prstGeom prst="rect">
            <a:avLst/>
          </a:prstGeom>
          <a:noFill/>
        </p:spPr>
        <p:txBody>
          <a:bodyPr wrap="square">
            <a:spAutoFit/>
          </a:bodyPr>
          <a:lstStyle/>
          <a:p>
            <a:pPr>
              <a:spcAft>
                <a:spcPts val="600"/>
              </a:spcAft>
            </a:pPr>
            <a:r>
              <a:rPr lang="en-GB" sz="1200" noProof="0"/>
              <a:t>The proportion of people living in the most deprived areas who have hypertension treated to target is slightly lower than those in the least deprived areas. Similarly</a:t>
            </a:r>
            <a:r>
              <a:rPr lang="en-GB" sz="1200"/>
              <a:t>, treatment to target percentages are lower in people</a:t>
            </a:r>
            <a:r>
              <a:rPr lang="en-GB" sz="1200" noProof="0"/>
              <a:t> from Asian, Black, Mixed and Other backgrounds compared with people from White ethnic groups..</a:t>
            </a:r>
          </a:p>
          <a:p>
            <a:pPr>
              <a:spcAft>
                <a:spcPts val="600"/>
              </a:spcAft>
            </a:pPr>
            <a:r>
              <a:rPr lang="en-GB" sz="1200" noProof="0"/>
              <a:t>Over the past year, our work to improve hypertension treatment to target has included:-</a:t>
            </a:r>
          </a:p>
          <a:p>
            <a:pPr marL="285750" indent="-285750">
              <a:spcAft>
                <a:spcPts val="600"/>
              </a:spcAft>
              <a:buFont typeface="Arial" panose="020B0604020202020204" pitchFamily="34" charset="0"/>
              <a:buChar char="•"/>
            </a:pPr>
            <a:r>
              <a:rPr lang="en-GB" sz="1200"/>
              <a:t>Detailed monitoring of PCN-level data to keep all PCNs informed of data in their practices</a:t>
            </a:r>
          </a:p>
          <a:p>
            <a:pPr marL="285750" indent="-285750">
              <a:spcAft>
                <a:spcPts val="600"/>
              </a:spcAft>
              <a:buFont typeface="Arial" panose="020B0604020202020204" pitchFamily="34" charset="0"/>
              <a:buChar char="•"/>
            </a:pPr>
            <a:r>
              <a:rPr lang="en-GB" sz="1200"/>
              <a:t>Targeted work  to help address areas with greatest inequalities</a:t>
            </a:r>
          </a:p>
          <a:p>
            <a:pPr marL="285750" indent="-285750">
              <a:spcAft>
                <a:spcPts val="600"/>
              </a:spcAft>
              <a:buFont typeface="Arial" panose="020B0604020202020204" pitchFamily="34" charset="0"/>
              <a:buChar char="•"/>
            </a:pPr>
            <a:r>
              <a:rPr lang="en-GB" sz="1200"/>
              <a:t>Sharing resources with primary care, pharmacies, VCFSE sector partners etc such as leaflets , tools etc</a:t>
            </a:r>
          </a:p>
          <a:p>
            <a:pPr marL="285750" indent="-285750">
              <a:spcAft>
                <a:spcPts val="600"/>
              </a:spcAft>
              <a:buFont typeface="Arial" panose="020B0604020202020204" pitchFamily="34" charset="0"/>
              <a:buChar char="•"/>
            </a:pPr>
            <a:r>
              <a:rPr lang="en-GB" sz="1200"/>
              <a:t>PCN‑level deep dives into records and data have been an effective way of improving treatment to target in parts of Lancashire and South Cumbria. Working with those PCN’s has demonstrated some significant improvements for example Millom PCN moving from around 49% to 67.8% treatment-to-</a:t>
            </a:r>
            <a:r>
              <a:rPr lang="en-GB" sz="1200" err="1"/>
              <a:t>traget</a:t>
            </a:r>
            <a:r>
              <a:rPr lang="en-GB" sz="1200"/>
              <a:t> for hypertension following targeted support, and planned roadshows and outreach in East Lancashire to address ongoing variation.</a:t>
            </a:r>
          </a:p>
          <a:p>
            <a:pPr>
              <a:spcAft>
                <a:spcPts val="600"/>
              </a:spcAft>
            </a:pPr>
            <a:r>
              <a:rPr lang="en-GB" sz="1200" noProof="0"/>
              <a:t>Other place‑based work focusing on areas of greatest </a:t>
            </a:r>
            <a:r>
              <a:rPr lang="en-GB" sz="1200"/>
              <a:t>unwarranted variation </a:t>
            </a:r>
            <a:r>
              <a:rPr lang="en-GB" sz="1200" noProof="0"/>
              <a:t>has included community‑based blood pressure case‑finding pilots, including optometry and barber‑shop models in more deprived communities, alongside work with VCFSE partners through HARRI bus roadshows. These approaches aim to reach people less likely to engage with traditional services and reduce unwarranted variation in hypertension outcomes, while ongoing use of hypertension dashboards in primary care supports continued monitoring and improvement.</a:t>
            </a:r>
          </a:p>
          <a:p>
            <a:pPr>
              <a:spcAft>
                <a:spcPts val="600"/>
              </a:spcAft>
            </a:pPr>
            <a:r>
              <a:rPr lang="en-GB" sz="1200"/>
              <a:t>Our work to improve detection of hypertension remains critical as more people in our most disadvantaged communities are likely to have undetected hypertension.</a:t>
            </a:r>
            <a:endParaRPr lang="en-GB" sz="1200" noProof="0"/>
          </a:p>
        </p:txBody>
      </p:sp>
      <p:pic>
        <p:nvPicPr>
          <p:cNvPr id="7" name="Picture 6">
            <a:extLst>
              <a:ext uri="{FF2B5EF4-FFF2-40B4-BE49-F238E27FC236}">
                <a16:creationId xmlns:a16="http://schemas.microsoft.com/office/drawing/2014/main" id="{114AB655-0F95-CAA8-E5C2-2F7ED5730D8C}"/>
              </a:ext>
            </a:extLst>
          </p:cNvPr>
          <p:cNvPicPr>
            <a:picLocks noChangeAspect="1"/>
          </p:cNvPicPr>
          <p:nvPr/>
        </p:nvPicPr>
        <p:blipFill>
          <a:blip r:embed="rId3"/>
          <a:stretch>
            <a:fillRect/>
          </a:stretch>
        </p:blipFill>
        <p:spPr>
          <a:xfrm>
            <a:off x="696514" y="1448437"/>
            <a:ext cx="4413642" cy="2322451"/>
          </a:xfrm>
          <a:prstGeom prst="rect">
            <a:avLst/>
          </a:prstGeom>
        </p:spPr>
      </p:pic>
      <p:pic>
        <p:nvPicPr>
          <p:cNvPr id="9" name="Picture 8">
            <a:extLst>
              <a:ext uri="{FF2B5EF4-FFF2-40B4-BE49-F238E27FC236}">
                <a16:creationId xmlns:a16="http://schemas.microsoft.com/office/drawing/2014/main" id="{7E43FFDB-23FB-FB16-2843-9F6EC8F1A3F0}"/>
              </a:ext>
            </a:extLst>
          </p:cNvPr>
          <p:cNvPicPr>
            <a:picLocks noChangeAspect="1"/>
          </p:cNvPicPr>
          <p:nvPr/>
        </p:nvPicPr>
        <p:blipFill>
          <a:blip r:embed="rId4"/>
          <a:stretch>
            <a:fillRect/>
          </a:stretch>
        </p:blipFill>
        <p:spPr>
          <a:xfrm>
            <a:off x="696514" y="4033898"/>
            <a:ext cx="5168897" cy="2322451"/>
          </a:xfrm>
          <a:prstGeom prst="rect">
            <a:avLst/>
          </a:prstGeom>
        </p:spPr>
      </p:pic>
      <p:graphicFrame>
        <p:nvGraphicFramePr>
          <p:cNvPr id="6" name="Table 5">
            <a:extLst>
              <a:ext uri="{FF2B5EF4-FFF2-40B4-BE49-F238E27FC236}">
                <a16:creationId xmlns:a16="http://schemas.microsoft.com/office/drawing/2014/main" id="{6621A37B-944A-3DF1-5A14-74D6BF72D1E0}"/>
              </a:ext>
            </a:extLst>
          </p:cNvPr>
          <p:cNvGraphicFramePr>
            <a:graphicFrameLocks noGrp="1"/>
          </p:cNvGraphicFramePr>
          <p:nvPr>
            <p:extLst>
              <p:ext uri="{D42A27DB-BD31-4B8C-83A1-F6EECF244321}">
                <p14:modId xmlns:p14="http://schemas.microsoft.com/office/powerpoint/2010/main" val="777143012"/>
              </p:ext>
            </p:extLst>
          </p:nvPr>
        </p:nvGraphicFramePr>
        <p:xfrm>
          <a:off x="696514" y="1220432"/>
          <a:ext cx="4606203" cy="193001"/>
        </p:xfrm>
        <a:graphic>
          <a:graphicData uri="http://schemas.openxmlformats.org/drawingml/2006/table">
            <a:tbl>
              <a:tblPr/>
              <a:tblGrid>
                <a:gridCol w="4606203">
                  <a:extLst>
                    <a:ext uri="{9D8B030D-6E8A-4147-A177-3AD203B41FA5}">
                      <a16:colId xmlns:a16="http://schemas.microsoft.com/office/drawing/2014/main" val="3874840880"/>
                    </a:ext>
                  </a:extLst>
                </a:gridCol>
              </a:tblGrid>
              <a:tr h="193001">
                <a:tc>
                  <a:txBody>
                    <a:bodyPr/>
                    <a:lstStyle/>
                    <a:p>
                      <a:pPr algn="l" fontAlgn="b">
                        <a:buNone/>
                      </a:pPr>
                      <a:r>
                        <a:rPr lang="en-US" sz="1050" b="1" i="0" u="none" strike="noStrike" noProof="0">
                          <a:solidFill>
                            <a:srgbClr val="FFFFFF"/>
                          </a:solidFill>
                          <a:effectLst/>
                          <a:latin typeface="Arial" panose="020B0604020202020204" pitchFamily="34" charset="0"/>
                        </a:rPr>
                        <a:t>Percentage of hypertension patients treated to target by IMD quintile</a:t>
                      </a:r>
                      <a:endParaRPr lang="en-GB" sz="1050" b="0" i="0" u="none" strike="noStrike" noProof="0">
                        <a:solidFill>
                          <a:srgbClr val="FFFFFF"/>
                        </a:solidFill>
                        <a:effectLst/>
                        <a:latin typeface="Arial" panose="020B0604020202020204" pitchFamily="34" charset="0"/>
                      </a:endParaRPr>
                    </a:p>
                  </a:txBody>
                  <a:tcPr marL="7620" marR="7620" marT="7620" marB="0" anchor="b">
                    <a:lnL>
                      <a:noFill/>
                    </a:lnL>
                    <a:lnR>
                      <a:noFill/>
                    </a:lnR>
                    <a:lnT>
                      <a:noFill/>
                    </a:lnT>
                    <a:lnB>
                      <a:noFill/>
                    </a:lnB>
                    <a:solidFill>
                      <a:srgbClr val="0070C0"/>
                    </a:solidFill>
                  </a:tcPr>
                </a:tc>
                <a:extLst>
                  <a:ext uri="{0D108BD9-81ED-4DB2-BD59-A6C34878D82A}">
                    <a16:rowId xmlns:a16="http://schemas.microsoft.com/office/drawing/2014/main" val="4025726428"/>
                  </a:ext>
                </a:extLst>
              </a:tr>
            </a:tbl>
          </a:graphicData>
        </a:graphic>
      </p:graphicFrame>
      <p:graphicFrame>
        <p:nvGraphicFramePr>
          <p:cNvPr id="10" name="Table 9">
            <a:extLst>
              <a:ext uri="{FF2B5EF4-FFF2-40B4-BE49-F238E27FC236}">
                <a16:creationId xmlns:a16="http://schemas.microsoft.com/office/drawing/2014/main" id="{9AAD6580-A81D-6E63-81E5-4E165DB173E5}"/>
              </a:ext>
            </a:extLst>
          </p:cNvPr>
          <p:cNvGraphicFramePr>
            <a:graphicFrameLocks noGrp="1"/>
          </p:cNvGraphicFramePr>
          <p:nvPr>
            <p:extLst>
              <p:ext uri="{D42A27DB-BD31-4B8C-83A1-F6EECF244321}">
                <p14:modId xmlns:p14="http://schemas.microsoft.com/office/powerpoint/2010/main" val="3076443916"/>
              </p:ext>
            </p:extLst>
          </p:nvPr>
        </p:nvGraphicFramePr>
        <p:xfrm>
          <a:off x="696513" y="3805892"/>
          <a:ext cx="4606203" cy="193001"/>
        </p:xfrm>
        <a:graphic>
          <a:graphicData uri="http://schemas.openxmlformats.org/drawingml/2006/table">
            <a:tbl>
              <a:tblPr/>
              <a:tblGrid>
                <a:gridCol w="4606203">
                  <a:extLst>
                    <a:ext uri="{9D8B030D-6E8A-4147-A177-3AD203B41FA5}">
                      <a16:colId xmlns:a16="http://schemas.microsoft.com/office/drawing/2014/main" val="3874840880"/>
                    </a:ext>
                  </a:extLst>
                </a:gridCol>
              </a:tblGrid>
              <a:tr h="193001">
                <a:tc>
                  <a:txBody>
                    <a:bodyPr/>
                    <a:lstStyle/>
                    <a:p>
                      <a:pPr algn="l" fontAlgn="b">
                        <a:buNone/>
                      </a:pPr>
                      <a:r>
                        <a:rPr lang="en-US" sz="1050" b="1" i="0" u="none" strike="noStrike" noProof="0">
                          <a:solidFill>
                            <a:srgbClr val="FFFFFF"/>
                          </a:solidFill>
                          <a:effectLst/>
                          <a:latin typeface="Arial" panose="020B0604020202020204" pitchFamily="34" charset="0"/>
                        </a:rPr>
                        <a:t>Percentage of hypertension patients treated to target by ethnicity</a:t>
                      </a:r>
                      <a:endParaRPr lang="en-GB" sz="1050" b="0" i="0" u="none" strike="noStrike" noProof="0">
                        <a:solidFill>
                          <a:srgbClr val="FFFFFF"/>
                        </a:solidFill>
                        <a:effectLst/>
                        <a:latin typeface="Arial" panose="020B0604020202020204" pitchFamily="34" charset="0"/>
                      </a:endParaRPr>
                    </a:p>
                  </a:txBody>
                  <a:tcPr marL="7620" marR="7620" marT="7620" marB="0" anchor="b">
                    <a:lnL>
                      <a:noFill/>
                    </a:lnL>
                    <a:lnR>
                      <a:noFill/>
                    </a:lnR>
                    <a:lnT>
                      <a:noFill/>
                    </a:lnT>
                    <a:lnB>
                      <a:noFill/>
                    </a:lnB>
                    <a:solidFill>
                      <a:srgbClr val="0070C0"/>
                    </a:solidFill>
                  </a:tcPr>
                </a:tc>
                <a:extLst>
                  <a:ext uri="{0D108BD9-81ED-4DB2-BD59-A6C34878D82A}">
                    <a16:rowId xmlns:a16="http://schemas.microsoft.com/office/drawing/2014/main" val="4025726428"/>
                  </a:ext>
                </a:extLst>
              </a:tr>
            </a:tbl>
          </a:graphicData>
        </a:graphic>
      </p:graphicFrame>
    </p:spTree>
    <p:extLst>
      <p:ext uri="{BB962C8B-B14F-4D97-AF65-F5344CB8AC3E}">
        <p14:creationId xmlns:p14="http://schemas.microsoft.com/office/powerpoint/2010/main" val="927282355"/>
      </p:ext>
    </p:extLst>
  </p:cSld>
  <p:clrMapOvr>
    <a:masterClrMapping/>
  </p:clrMapOvr>
  <p:extLst>
    <p:ext uri="{6950BFC3-D8DA-4A85-94F7-54DA5524770B}">
      <p188:commentRel xmlns:p188="http://schemas.microsoft.com/office/powerpoint/2018/8/main" r:id="rId2"/>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D3FA3-7D94-E311-B7C6-F121ADF7A512}"/>
              </a:ext>
            </a:extLst>
          </p:cNvPr>
          <p:cNvSpPr>
            <a:spLocks noGrp="1"/>
          </p:cNvSpPr>
          <p:nvPr>
            <p:ph type="title"/>
          </p:nvPr>
        </p:nvSpPr>
        <p:spPr>
          <a:xfrm>
            <a:off x="399853" y="-5409"/>
            <a:ext cx="9358223" cy="1325563"/>
          </a:xfrm>
        </p:spPr>
        <p:txBody>
          <a:bodyPr/>
          <a:lstStyle/>
          <a:p>
            <a:r>
              <a:rPr lang="en-GB" noProof="0"/>
              <a:t>Inequalities in percentage of patients who are managed to target for atrial fibrillation</a:t>
            </a:r>
          </a:p>
        </p:txBody>
      </p:sp>
      <p:sp>
        <p:nvSpPr>
          <p:cNvPr id="4" name="Slide Number Placeholder 3">
            <a:extLst>
              <a:ext uri="{FF2B5EF4-FFF2-40B4-BE49-F238E27FC236}">
                <a16:creationId xmlns:a16="http://schemas.microsoft.com/office/drawing/2014/main" id="{3F40980C-9BDE-FCC7-C6DF-405393C47C24}"/>
              </a:ext>
            </a:extLst>
          </p:cNvPr>
          <p:cNvSpPr>
            <a:spLocks noGrp="1"/>
          </p:cNvSpPr>
          <p:nvPr>
            <p:ph type="sldNum" sz="quarter" idx="12"/>
          </p:nvPr>
        </p:nvSpPr>
        <p:spPr/>
        <p:txBody>
          <a:bodyPr/>
          <a:lstStyle/>
          <a:p>
            <a:fld id="{507B77E4-D16E-4E80-BECE-B10ACE50DA11}" type="slidenum">
              <a:rPr lang="en-GB" noProof="0" smtClean="0"/>
              <a:pPr/>
              <a:t>18</a:t>
            </a:fld>
            <a:endParaRPr lang="en-GB" noProof="0"/>
          </a:p>
        </p:txBody>
      </p:sp>
      <p:sp>
        <p:nvSpPr>
          <p:cNvPr id="6" name="TextBox 5">
            <a:extLst>
              <a:ext uri="{FF2B5EF4-FFF2-40B4-BE49-F238E27FC236}">
                <a16:creationId xmlns:a16="http://schemas.microsoft.com/office/drawing/2014/main" id="{1E00DEF9-CE7C-6A5E-D6EA-71E80A8A2646}"/>
              </a:ext>
            </a:extLst>
          </p:cNvPr>
          <p:cNvSpPr txBox="1"/>
          <p:nvPr/>
        </p:nvSpPr>
        <p:spPr>
          <a:xfrm>
            <a:off x="5266605" y="1764654"/>
            <a:ext cx="6830145" cy="3508653"/>
          </a:xfrm>
          <a:prstGeom prst="rect">
            <a:avLst/>
          </a:prstGeom>
          <a:noFill/>
        </p:spPr>
        <p:txBody>
          <a:bodyPr wrap="square">
            <a:spAutoFit/>
          </a:bodyPr>
          <a:lstStyle/>
          <a:p>
            <a:pPr>
              <a:spcAft>
                <a:spcPts val="600"/>
              </a:spcAft>
            </a:pPr>
            <a:r>
              <a:rPr lang="en-GB" sz="1200"/>
              <a:t>Overall, people with atrial fibrillation are managed relatively well across LSC, although there is a small but consistent inequality linked to deprivation and ethnicity.</a:t>
            </a:r>
          </a:p>
          <a:p>
            <a:pPr>
              <a:spcAft>
                <a:spcPts val="600"/>
              </a:spcAft>
            </a:pPr>
            <a:r>
              <a:rPr lang="en-US" sz="1200" noProof="0"/>
              <a:t>Deprivation-related differences in atrial fibrillation management are minimal, though people in the least disadvantaged groups are managed modestly better than those in the most disadvantaged areas</a:t>
            </a:r>
            <a:r>
              <a:rPr lang="en-GB" sz="1200" noProof="0"/>
              <a:t>. </a:t>
            </a:r>
          </a:p>
          <a:p>
            <a:pPr>
              <a:spcAft>
                <a:spcPts val="600"/>
              </a:spcAft>
            </a:pPr>
            <a:r>
              <a:rPr lang="en-GB" sz="1200" noProof="0"/>
              <a:t>White groups have higher proportions of people with atrial fibrillation managed to target compared with several other ethnic groups, while Mixed and Black or Black British groups have lower levels. Asian groups and those with ethnicity recorded as Other or Not stated sit between these.</a:t>
            </a:r>
          </a:p>
          <a:p>
            <a:pPr>
              <a:spcAft>
                <a:spcPts val="600"/>
              </a:spcAft>
            </a:pPr>
            <a:r>
              <a:rPr lang="en-GB" sz="1200" noProof="0"/>
              <a:t>For atrial fibrillation treatment to target, work has primarily been through broader cardiovascular disease optimisation activity, with a focus on anticoagulation and reducing unwarranted variation.</a:t>
            </a:r>
          </a:p>
          <a:p>
            <a:pPr>
              <a:spcAft>
                <a:spcPts val="600"/>
              </a:spcAft>
            </a:pPr>
            <a:r>
              <a:rPr lang="en-GB" sz="1200" noProof="0"/>
              <a:t>Actions have included:-</a:t>
            </a:r>
          </a:p>
          <a:p>
            <a:pPr marL="171450" indent="-171450">
              <a:spcAft>
                <a:spcPts val="600"/>
              </a:spcAft>
              <a:buFont typeface="Arial" panose="020B0604020202020204" pitchFamily="34" charset="0"/>
              <a:buChar char="•"/>
            </a:pPr>
            <a:r>
              <a:rPr lang="en-GB" sz="1200" noProof="0"/>
              <a:t>Medicines optimisation activity, including promotion of pharmacy services such as the New Medicine Service and Discharge Medicines Service, is intended to support safer and more effective management of atrial fibrillation alongside hypertension and cholesterol work. </a:t>
            </a:r>
          </a:p>
          <a:p>
            <a:pPr marL="171450" indent="-171450">
              <a:spcAft>
                <a:spcPts val="600"/>
              </a:spcAft>
              <a:buFont typeface="Arial" panose="020B0604020202020204" pitchFamily="34" charset="0"/>
              <a:buChar char="•"/>
            </a:pPr>
            <a:r>
              <a:rPr lang="en-GB" sz="1200" noProof="0"/>
              <a:t>From an inequality perspective, activity has focused on identifying and prioritising outlier places and populations</a:t>
            </a:r>
            <a:r>
              <a:rPr lang="en-GB" sz="1200"/>
              <a:t>. F</a:t>
            </a:r>
            <a:r>
              <a:rPr lang="en-GB" sz="1200" noProof="0" err="1"/>
              <a:t>urther</a:t>
            </a:r>
            <a:r>
              <a:rPr lang="en-GB" sz="1200" noProof="0"/>
              <a:t> activity is expected to continue into 2026/27.</a:t>
            </a:r>
          </a:p>
        </p:txBody>
      </p:sp>
      <p:pic>
        <p:nvPicPr>
          <p:cNvPr id="9" name="Picture 8">
            <a:extLst>
              <a:ext uri="{FF2B5EF4-FFF2-40B4-BE49-F238E27FC236}">
                <a16:creationId xmlns:a16="http://schemas.microsoft.com/office/drawing/2014/main" id="{26B618A7-4ECE-945F-448E-8CA462046A86}"/>
              </a:ext>
            </a:extLst>
          </p:cNvPr>
          <p:cNvPicPr>
            <a:picLocks noChangeAspect="1"/>
          </p:cNvPicPr>
          <p:nvPr/>
        </p:nvPicPr>
        <p:blipFill>
          <a:blip r:embed="rId3"/>
          <a:stretch>
            <a:fillRect/>
          </a:stretch>
        </p:blipFill>
        <p:spPr>
          <a:xfrm>
            <a:off x="707099" y="4282430"/>
            <a:ext cx="4178408" cy="2511490"/>
          </a:xfrm>
          <a:prstGeom prst="rect">
            <a:avLst/>
          </a:prstGeom>
        </p:spPr>
      </p:pic>
      <p:pic>
        <p:nvPicPr>
          <p:cNvPr id="11" name="Picture 10">
            <a:extLst>
              <a:ext uri="{FF2B5EF4-FFF2-40B4-BE49-F238E27FC236}">
                <a16:creationId xmlns:a16="http://schemas.microsoft.com/office/drawing/2014/main" id="{52FE7158-30E0-434F-F087-220667E90811}"/>
              </a:ext>
            </a:extLst>
          </p:cNvPr>
          <p:cNvPicPr>
            <a:picLocks noChangeAspect="1"/>
          </p:cNvPicPr>
          <p:nvPr/>
        </p:nvPicPr>
        <p:blipFill>
          <a:blip r:embed="rId4"/>
          <a:stretch>
            <a:fillRect/>
          </a:stretch>
        </p:blipFill>
        <p:spPr>
          <a:xfrm>
            <a:off x="696513" y="1456235"/>
            <a:ext cx="4178408" cy="2492384"/>
          </a:xfrm>
          <a:prstGeom prst="rect">
            <a:avLst/>
          </a:prstGeom>
        </p:spPr>
      </p:pic>
      <p:graphicFrame>
        <p:nvGraphicFramePr>
          <p:cNvPr id="5" name="Table 4">
            <a:extLst>
              <a:ext uri="{FF2B5EF4-FFF2-40B4-BE49-F238E27FC236}">
                <a16:creationId xmlns:a16="http://schemas.microsoft.com/office/drawing/2014/main" id="{7BE265A3-FA7A-BD5B-625A-FB7EA68A341B}"/>
              </a:ext>
            </a:extLst>
          </p:cNvPr>
          <p:cNvGraphicFramePr>
            <a:graphicFrameLocks noGrp="1"/>
          </p:cNvGraphicFramePr>
          <p:nvPr>
            <p:extLst>
              <p:ext uri="{D42A27DB-BD31-4B8C-83A1-F6EECF244321}">
                <p14:modId xmlns:p14="http://schemas.microsoft.com/office/powerpoint/2010/main" val="1536928940"/>
              </p:ext>
            </p:extLst>
          </p:nvPr>
        </p:nvGraphicFramePr>
        <p:xfrm>
          <a:off x="696513" y="1125091"/>
          <a:ext cx="4178407" cy="327660"/>
        </p:xfrm>
        <a:graphic>
          <a:graphicData uri="http://schemas.openxmlformats.org/drawingml/2006/table">
            <a:tbl>
              <a:tblPr/>
              <a:tblGrid>
                <a:gridCol w="4178407">
                  <a:extLst>
                    <a:ext uri="{9D8B030D-6E8A-4147-A177-3AD203B41FA5}">
                      <a16:colId xmlns:a16="http://schemas.microsoft.com/office/drawing/2014/main" val="3874840880"/>
                    </a:ext>
                  </a:extLst>
                </a:gridCol>
              </a:tblGrid>
              <a:tr h="193001">
                <a:tc>
                  <a:txBody>
                    <a:bodyPr/>
                    <a:lstStyle/>
                    <a:p>
                      <a:pPr algn="l" fontAlgn="b">
                        <a:buNone/>
                      </a:pPr>
                      <a:r>
                        <a:rPr lang="en-US" sz="1050" b="1" i="0" u="none" strike="noStrike" noProof="0">
                          <a:solidFill>
                            <a:srgbClr val="FFFFFF"/>
                          </a:solidFill>
                          <a:effectLst/>
                          <a:latin typeface="Arial" panose="020B0604020202020204" pitchFamily="34" charset="0"/>
                        </a:rPr>
                        <a:t>Percentage of atrial fibrillation patients treated to target, by IMD quintile</a:t>
                      </a:r>
                      <a:endParaRPr lang="en-GB" sz="1050" b="0" i="0" u="none" strike="noStrike" noProof="0">
                        <a:solidFill>
                          <a:srgbClr val="FFFFFF"/>
                        </a:solidFill>
                        <a:effectLst/>
                        <a:latin typeface="Arial" panose="020B0604020202020204" pitchFamily="34" charset="0"/>
                      </a:endParaRPr>
                    </a:p>
                  </a:txBody>
                  <a:tcPr marL="7620" marR="7620" marT="7620" marB="0" anchor="b">
                    <a:lnL>
                      <a:noFill/>
                    </a:lnL>
                    <a:lnR>
                      <a:noFill/>
                    </a:lnR>
                    <a:lnT>
                      <a:noFill/>
                    </a:lnT>
                    <a:lnB>
                      <a:noFill/>
                    </a:lnB>
                    <a:solidFill>
                      <a:srgbClr val="0070C0"/>
                    </a:solidFill>
                  </a:tcPr>
                </a:tc>
                <a:extLst>
                  <a:ext uri="{0D108BD9-81ED-4DB2-BD59-A6C34878D82A}">
                    <a16:rowId xmlns:a16="http://schemas.microsoft.com/office/drawing/2014/main" val="4025726428"/>
                  </a:ext>
                </a:extLst>
              </a:tr>
            </a:tbl>
          </a:graphicData>
        </a:graphic>
      </p:graphicFrame>
      <p:graphicFrame>
        <p:nvGraphicFramePr>
          <p:cNvPr id="8" name="Table 7">
            <a:extLst>
              <a:ext uri="{FF2B5EF4-FFF2-40B4-BE49-F238E27FC236}">
                <a16:creationId xmlns:a16="http://schemas.microsoft.com/office/drawing/2014/main" id="{D2D2BE2B-1CA8-AAFE-67E4-4DA1B68B8455}"/>
              </a:ext>
            </a:extLst>
          </p:cNvPr>
          <p:cNvGraphicFramePr>
            <a:graphicFrameLocks noGrp="1"/>
          </p:cNvGraphicFramePr>
          <p:nvPr>
            <p:extLst>
              <p:ext uri="{D42A27DB-BD31-4B8C-83A1-F6EECF244321}">
                <p14:modId xmlns:p14="http://schemas.microsoft.com/office/powerpoint/2010/main" val="2265100130"/>
              </p:ext>
            </p:extLst>
          </p:nvPr>
        </p:nvGraphicFramePr>
        <p:xfrm>
          <a:off x="696513" y="3961247"/>
          <a:ext cx="4178408" cy="327660"/>
        </p:xfrm>
        <a:graphic>
          <a:graphicData uri="http://schemas.openxmlformats.org/drawingml/2006/table">
            <a:tbl>
              <a:tblPr/>
              <a:tblGrid>
                <a:gridCol w="4178408">
                  <a:extLst>
                    <a:ext uri="{9D8B030D-6E8A-4147-A177-3AD203B41FA5}">
                      <a16:colId xmlns:a16="http://schemas.microsoft.com/office/drawing/2014/main" val="3874840880"/>
                    </a:ext>
                  </a:extLst>
                </a:gridCol>
              </a:tblGrid>
              <a:tr h="193001">
                <a:tc>
                  <a:txBody>
                    <a:bodyPr/>
                    <a:lstStyle/>
                    <a:p>
                      <a:pPr algn="l" fontAlgn="b">
                        <a:buNone/>
                      </a:pPr>
                      <a:r>
                        <a:rPr lang="en-US" sz="1050" b="1" i="0" u="none" strike="noStrike" noProof="0">
                          <a:solidFill>
                            <a:srgbClr val="FFFFFF"/>
                          </a:solidFill>
                          <a:effectLst/>
                          <a:latin typeface="Arial" panose="020B0604020202020204" pitchFamily="34" charset="0"/>
                        </a:rPr>
                        <a:t>Percentage of atrial fibrillation patients treated to target, by ethnicity</a:t>
                      </a:r>
                      <a:endParaRPr lang="en-GB" sz="1050" b="0" i="0" u="none" strike="noStrike" noProof="0">
                        <a:solidFill>
                          <a:srgbClr val="FFFFFF"/>
                        </a:solidFill>
                        <a:effectLst/>
                        <a:latin typeface="Arial" panose="020B0604020202020204" pitchFamily="34" charset="0"/>
                      </a:endParaRPr>
                    </a:p>
                  </a:txBody>
                  <a:tcPr marL="7620" marR="7620" marT="7620" marB="0" anchor="b">
                    <a:lnL>
                      <a:noFill/>
                    </a:lnL>
                    <a:lnR>
                      <a:noFill/>
                    </a:lnR>
                    <a:lnT>
                      <a:noFill/>
                    </a:lnT>
                    <a:lnB>
                      <a:noFill/>
                    </a:lnB>
                    <a:solidFill>
                      <a:srgbClr val="0070C0"/>
                    </a:solidFill>
                  </a:tcPr>
                </a:tc>
                <a:extLst>
                  <a:ext uri="{0D108BD9-81ED-4DB2-BD59-A6C34878D82A}">
                    <a16:rowId xmlns:a16="http://schemas.microsoft.com/office/drawing/2014/main" val="4025726428"/>
                  </a:ext>
                </a:extLst>
              </a:tr>
            </a:tbl>
          </a:graphicData>
        </a:graphic>
      </p:graphicFrame>
    </p:spTree>
    <p:extLst>
      <p:ext uri="{BB962C8B-B14F-4D97-AF65-F5344CB8AC3E}">
        <p14:creationId xmlns:p14="http://schemas.microsoft.com/office/powerpoint/2010/main" val="26946424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A65D4-4CC5-0728-F872-38C17E4BD2E3}"/>
              </a:ext>
            </a:extLst>
          </p:cNvPr>
          <p:cNvSpPr>
            <a:spLocks noGrp="1"/>
          </p:cNvSpPr>
          <p:nvPr>
            <p:ph type="title"/>
          </p:nvPr>
        </p:nvSpPr>
        <p:spPr/>
        <p:txBody>
          <a:bodyPr>
            <a:normAutofit/>
          </a:bodyPr>
          <a:lstStyle/>
          <a:p>
            <a:r>
              <a:rPr lang="en-GB" noProof="0"/>
              <a:t>Inequalities in percentage of patients who are managed to target for cholesterol</a:t>
            </a:r>
          </a:p>
        </p:txBody>
      </p:sp>
      <p:sp>
        <p:nvSpPr>
          <p:cNvPr id="4" name="Slide Number Placeholder 3">
            <a:extLst>
              <a:ext uri="{FF2B5EF4-FFF2-40B4-BE49-F238E27FC236}">
                <a16:creationId xmlns:a16="http://schemas.microsoft.com/office/drawing/2014/main" id="{CD67E896-5009-3E10-8B70-1D80BE53C2C9}"/>
              </a:ext>
            </a:extLst>
          </p:cNvPr>
          <p:cNvSpPr>
            <a:spLocks noGrp="1"/>
          </p:cNvSpPr>
          <p:nvPr>
            <p:ph type="sldNum" sz="quarter" idx="12"/>
          </p:nvPr>
        </p:nvSpPr>
        <p:spPr/>
        <p:txBody>
          <a:bodyPr/>
          <a:lstStyle/>
          <a:p>
            <a:fld id="{507B77E4-D16E-4E80-BECE-B10ACE50DA11}" type="slidenum">
              <a:rPr lang="en-GB" noProof="0" smtClean="0"/>
              <a:pPr/>
              <a:t>19</a:t>
            </a:fld>
            <a:endParaRPr lang="en-GB" noProof="0"/>
          </a:p>
        </p:txBody>
      </p:sp>
      <p:sp>
        <p:nvSpPr>
          <p:cNvPr id="7" name="TextBox 6">
            <a:extLst>
              <a:ext uri="{FF2B5EF4-FFF2-40B4-BE49-F238E27FC236}">
                <a16:creationId xmlns:a16="http://schemas.microsoft.com/office/drawing/2014/main" id="{E62CEAEB-FC22-431F-A415-EDAE94BB604B}"/>
              </a:ext>
            </a:extLst>
          </p:cNvPr>
          <p:cNvSpPr txBox="1"/>
          <p:nvPr/>
        </p:nvSpPr>
        <p:spPr>
          <a:xfrm>
            <a:off x="5781675" y="1413765"/>
            <a:ext cx="6088341" cy="4170372"/>
          </a:xfrm>
          <a:prstGeom prst="rect">
            <a:avLst/>
          </a:prstGeom>
          <a:noFill/>
        </p:spPr>
        <p:txBody>
          <a:bodyPr wrap="square">
            <a:spAutoFit/>
          </a:bodyPr>
          <a:lstStyle/>
          <a:p>
            <a:pPr>
              <a:spcAft>
                <a:spcPts val="600"/>
              </a:spcAft>
            </a:pPr>
            <a:r>
              <a:rPr lang="en-GB" sz="1200" noProof="0"/>
              <a:t>There are some differences in the proportion of people who are managed to target for cholesterol by level of deprivation. A higher percentage of people living in the most deprived areas have cholesterol managed to target than those living in less deprived areas, with the proportion gradually decreasing across deprivation quintiles and lowest in the least deprived areas.</a:t>
            </a:r>
            <a:endParaRPr lang="en-GB" sz="1200"/>
          </a:p>
          <a:p>
            <a:pPr>
              <a:spcAft>
                <a:spcPts val="600"/>
              </a:spcAft>
            </a:pPr>
            <a:r>
              <a:rPr lang="en-GB" sz="1200" noProof="0"/>
              <a:t> Differences are also evident between ethnic groups. Asian groups have the highest proportions of people managed to target for cholesterol, while people with missing ethnicity have the lowest levels. White, Black, Mixed and Other ethnic groups sit between these extremes.</a:t>
            </a:r>
          </a:p>
          <a:p>
            <a:pPr>
              <a:spcAft>
                <a:spcPts val="600"/>
              </a:spcAft>
            </a:pPr>
            <a:r>
              <a:rPr lang="en-GB" sz="1200" noProof="0"/>
              <a:t>Action to improve cholesterol management to target has focused on embedding consistent clinical guidance, education and data‑driven support across primary care, with evolving attention to variation and inequality. Actions include:-</a:t>
            </a:r>
          </a:p>
          <a:p>
            <a:pPr marL="285750" indent="-285750">
              <a:spcAft>
                <a:spcPts val="600"/>
              </a:spcAft>
              <a:buFont typeface="Arial" panose="020B0604020202020204" pitchFamily="34" charset="0"/>
              <a:buChar char="•"/>
            </a:pPr>
            <a:r>
              <a:rPr lang="en-GB" sz="1200" noProof="0"/>
              <a:t>Secondary prevention lipid guidelines have been developed and promoted through GP communications, alongside ongoing delivery of lipid learning sessions to strengthen clinical confidence and consistency of practice.</a:t>
            </a:r>
          </a:p>
          <a:p>
            <a:pPr marL="285750" indent="-285750">
              <a:spcAft>
                <a:spcPts val="600"/>
              </a:spcAft>
              <a:buFont typeface="Arial" panose="020B0604020202020204" pitchFamily="34" charset="0"/>
              <a:buChar char="•"/>
            </a:pPr>
            <a:r>
              <a:rPr lang="en-GB" sz="1200" noProof="0"/>
              <a:t>Progress has also been made in expanding laboratory reporting pilots across trusts, with early feedback suggesting a positive impact on identification and management, although system and resource constraints have delayed full rollout. </a:t>
            </a:r>
          </a:p>
          <a:p>
            <a:pPr marL="285750" indent="-285750">
              <a:spcAft>
                <a:spcPts val="600"/>
              </a:spcAft>
              <a:buFont typeface="Arial" panose="020B0604020202020204" pitchFamily="34" charset="0"/>
              <a:buChar char="•"/>
            </a:pPr>
            <a:r>
              <a:rPr lang="en-GB" sz="1200" noProof="0"/>
              <a:t>A dashboard to support cholesterol management is established in primary care, helping practices track performance and improvement opportunities. </a:t>
            </a:r>
          </a:p>
        </p:txBody>
      </p:sp>
      <p:pic>
        <p:nvPicPr>
          <p:cNvPr id="6" name="Picture 5">
            <a:extLst>
              <a:ext uri="{FF2B5EF4-FFF2-40B4-BE49-F238E27FC236}">
                <a16:creationId xmlns:a16="http://schemas.microsoft.com/office/drawing/2014/main" id="{0C49FB75-5F87-FC02-8B0E-A9A2B4023566}"/>
              </a:ext>
            </a:extLst>
          </p:cNvPr>
          <p:cNvPicPr>
            <a:picLocks noChangeAspect="1"/>
          </p:cNvPicPr>
          <p:nvPr/>
        </p:nvPicPr>
        <p:blipFill>
          <a:blip r:embed="rId3"/>
          <a:stretch>
            <a:fillRect/>
          </a:stretch>
        </p:blipFill>
        <p:spPr>
          <a:xfrm>
            <a:off x="696513" y="1495621"/>
            <a:ext cx="4323543" cy="2598726"/>
          </a:xfrm>
          <a:prstGeom prst="rect">
            <a:avLst/>
          </a:prstGeom>
        </p:spPr>
      </p:pic>
      <p:pic>
        <p:nvPicPr>
          <p:cNvPr id="9" name="Picture 8">
            <a:extLst>
              <a:ext uri="{FF2B5EF4-FFF2-40B4-BE49-F238E27FC236}">
                <a16:creationId xmlns:a16="http://schemas.microsoft.com/office/drawing/2014/main" id="{5391FF33-400D-88A6-7643-076CF8C732E2}"/>
              </a:ext>
            </a:extLst>
          </p:cNvPr>
          <p:cNvPicPr>
            <a:picLocks noChangeAspect="1"/>
          </p:cNvPicPr>
          <p:nvPr/>
        </p:nvPicPr>
        <p:blipFill>
          <a:blip r:embed="rId4"/>
          <a:stretch>
            <a:fillRect/>
          </a:stretch>
        </p:blipFill>
        <p:spPr>
          <a:xfrm>
            <a:off x="696513" y="4391204"/>
            <a:ext cx="4608985" cy="2330270"/>
          </a:xfrm>
          <a:prstGeom prst="rect">
            <a:avLst/>
          </a:prstGeom>
        </p:spPr>
      </p:pic>
      <p:graphicFrame>
        <p:nvGraphicFramePr>
          <p:cNvPr id="5" name="Table 4">
            <a:extLst>
              <a:ext uri="{FF2B5EF4-FFF2-40B4-BE49-F238E27FC236}">
                <a16:creationId xmlns:a16="http://schemas.microsoft.com/office/drawing/2014/main" id="{C2AF5842-302F-5617-8007-A74AF30068DD}"/>
              </a:ext>
            </a:extLst>
          </p:cNvPr>
          <p:cNvGraphicFramePr>
            <a:graphicFrameLocks noGrp="1"/>
          </p:cNvGraphicFramePr>
          <p:nvPr>
            <p:extLst>
              <p:ext uri="{D42A27DB-BD31-4B8C-83A1-F6EECF244321}">
                <p14:modId xmlns:p14="http://schemas.microsoft.com/office/powerpoint/2010/main" val="2675260397"/>
              </p:ext>
            </p:extLst>
          </p:nvPr>
        </p:nvGraphicFramePr>
        <p:xfrm>
          <a:off x="696515" y="1220432"/>
          <a:ext cx="4323542" cy="327660"/>
        </p:xfrm>
        <a:graphic>
          <a:graphicData uri="http://schemas.openxmlformats.org/drawingml/2006/table">
            <a:tbl>
              <a:tblPr/>
              <a:tblGrid>
                <a:gridCol w="4323542">
                  <a:extLst>
                    <a:ext uri="{9D8B030D-6E8A-4147-A177-3AD203B41FA5}">
                      <a16:colId xmlns:a16="http://schemas.microsoft.com/office/drawing/2014/main" val="3874840880"/>
                    </a:ext>
                  </a:extLst>
                </a:gridCol>
              </a:tblGrid>
              <a:tr h="193001">
                <a:tc>
                  <a:txBody>
                    <a:bodyPr/>
                    <a:lstStyle/>
                    <a:p>
                      <a:pPr algn="l" fontAlgn="b">
                        <a:buNone/>
                      </a:pPr>
                      <a:r>
                        <a:rPr lang="en-US" sz="1050" b="1" i="0" u="none" strike="noStrike" noProof="0">
                          <a:solidFill>
                            <a:srgbClr val="FFFFFF"/>
                          </a:solidFill>
                          <a:effectLst/>
                          <a:latin typeface="Arial" panose="020B0604020202020204" pitchFamily="34" charset="0"/>
                        </a:rPr>
                        <a:t>Percentage of patients with high cholesterol treated to target, by IMD quintile</a:t>
                      </a:r>
                      <a:endParaRPr lang="en-GB" sz="1050" b="0" i="0" u="none" strike="noStrike" noProof="0">
                        <a:solidFill>
                          <a:srgbClr val="FFFFFF"/>
                        </a:solidFill>
                        <a:effectLst/>
                        <a:latin typeface="Arial" panose="020B0604020202020204" pitchFamily="34" charset="0"/>
                      </a:endParaRPr>
                    </a:p>
                  </a:txBody>
                  <a:tcPr marL="7620" marR="7620" marT="7620" marB="0" anchor="b">
                    <a:lnL>
                      <a:noFill/>
                    </a:lnL>
                    <a:lnR>
                      <a:noFill/>
                    </a:lnR>
                    <a:lnT>
                      <a:noFill/>
                    </a:lnT>
                    <a:lnB>
                      <a:noFill/>
                    </a:lnB>
                    <a:solidFill>
                      <a:srgbClr val="0070C0"/>
                    </a:solidFill>
                  </a:tcPr>
                </a:tc>
                <a:extLst>
                  <a:ext uri="{0D108BD9-81ED-4DB2-BD59-A6C34878D82A}">
                    <a16:rowId xmlns:a16="http://schemas.microsoft.com/office/drawing/2014/main" val="4025726428"/>
                  </a:ext>
                </a:extLst>
              </a:tr>
            </a:tbl>
          </a:graphicData>
        </a:graphic>
      </p:graphicFrame>
      <p:graphicFrame>
        <p:nvGraphicFramePr>
          <p:cNvPr id="10" name="Table 9">
            <a:extLst>
              <a:ext uri="{FF2B5EF4-FFF2-40B4-BE49-F238E27FC236}">
                <a16:creationId xmlns:a16="http://schemas.microsoft.com/office/drawing/2014/main" id="{CCC3A8E8-5669-8C9C-5759-BE69255588CB}"/>
              </a:ext>
            </a:extLst>
          </p:cNvPr>
          <p:cNvGraphicFramePr>
            <a:graphicFrameLocks noGrp="1"/>
          </p:cNvGraphicFramePr>
          <p:nvPr>
            <p:extLst>
              <p:ext uri="{D42A27DB-BD31-4B8C-83A1-F6EECF244321}">
                <p14:modId xmlns:p14="http://schemas.microsoft.com/office/powerpoint/2010/main" val="3430793731"/>
              </p:ext>
            </p:extLst>
          </p:nvPr>
        </p:nvGraphicFramePr>
        <p:xfrm>
          <a:off x="696513" y="4049529"/>
          <a:ext cx="4606203" cy="327660"/>
        </p:xfrm>
        <a:graphic>
          <a:graphicData uri="http://schemas.openxmlformats.org/drawingml/2006/table">
            <a:tbl>
              <a:tblPr/>
              <a:tblGrid>
                <a:gridCol w="4606203">
                  <a:extLst>
                    <a:ext uri="{9D8B030D-6E8A-4147-A177-3AD203B41FA5}">
                      <a16:colId xmlns:a16="http://schemas.microsoft.com/office/drawing/2014/main" val="3874840880"/>
                    </a:ext>
                  </a:extLst>
                </a:gridCol>
              </a:tblGrid>
              <a:tr h="193001">
                <a:tc>
                  <a:txBody>
                    <a:bodyPr/>
                    <a:lstStyle/>
                    <a:p>
                      <a:pPr algn="l" fontAlgn="b">
                        <a:buNone/>
                      </a:pPr>
                      <a:r>
                        <a:rPr lang="en-US" sz="1050" b="1" i="0" u="none" strike="noStrike" noProof="0">
                          <a:solidFill>
                            <a:srgbClr val="FFFFFF"/>
                          </a:solidFill>
                          <a:effectLst/>
                          <a:latin typeface="Arial" panose="020B0604020202020204" pitchFamily="34" charset="0"/>
                        </a:rPr>
                        <a:t>Percentage of patients with high cholesterol treated to target by ethnicity</a:t>
                      </a:r>
                      <a:endParaRPr lang="en-GB" sz="1050" b="0" i="0" u="none" strike="noStrike" noProof="0">
                        <a:solidFill>
                          <a:srgbClr val="FFFFFF"/>
                        </a:solidFill>
                        <a:effectLst/>
                        <a:latin typeface="Arial" panose="020B0604020202020204" pitchFamily="34" charset="0"/>
                      </a:endParaRPr>
                    </a:p>
                  </a:txBody>
                  <a:tcPr marL="7620" marR="7620" marT="7620" marB="0" anchor="b">
                    <a:lnL>
                      <a:noFill/>
                    </a:lnL>
                    <a:lnR>
                      <a:noFill/>
                    </a:lnR>
                    <a:lnT>
                      <a:noFill/>
                    </a:lnT>
                    <a:lnB>
                      <a:noFill/>
                    </a:lnB>
                    <a:solidFill>
                      <a:srgbClr val="0070C0"/>
                    </a:solidFill>
                  </a:tcPr>
                </a:tc>
                <a:extLst>
                  <a:ext uri="{0D108BD9-81ED-4DB2-BD59-A6C34878D82A}">
                    <a16:rowId xmlns:a16="http://schemas.microsoft.com/office/drawing/2014/main" val="4025726428"/>
                  </a:ext>
                </a:extLst>
              </a:tr>
            </a:tbl>
          </a:graphicData>
        </a:graphic>
      </p:graphicFrame>
    </p:spTree>
    <p:extLst>
      <p:ext uri="{BB962C8B-B14F-4D97-AF65-F5344CB8AC3E}">
        <p14:creationId xmlns:p14="http://schemas.microsoft.com/office/powerpoint/2010/main" val="17961098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0C8C386-E209-E3A8-1FD0-925DA60F9058}"/>
              </a:ext>
            </a:extLst>
          </p:cNvPr>
          <p:cNvSpPr>
            <a:spLocks noGrp="1"/>
          </p:cNvSpPr>
          <p:nvPr>
            <p:ph type="title"/>
          </p:nvPr>
        </p:nvSpPr>
        <p:spPr/>
        <p:txBody>
          <a:bodyPr>
            <a:normAutofit/>
          </a:bodyPr>
          <a:lstStyle/>
          <a:p>
            <a:r>
              <a:rPr lang="en-GB" sz="4000"/>
              <a:t>People with a learning disability or autism</a:t>
            </a:r>
          </a:p>
        </p:txBody>
      </p:sp>
      <p:sp>
        <p:nvSpPr>
          <p:cNvPr id="6" name="Text Placeholder 5">
            <a:extLst>
              <a:ext uri="{FF2B5EF4-FFF2-40B4-BE49-F238E27FC236}">
                <a16:creationId xmlns:a16="http://schemas.microsoft.com/office/drawing/2014/main" id="{FCA3F6D7-F7E8-57D6-3746-C3D7181D0C45}"/>
              </a:ext>
            </a:extLst>
          </p:cNvPr>
          <p:cNvSpPr>
            <a:spLocks noGrp="1"/>
          </p:cNvSpPr>
          <p:nvPr>
            <p:ph type="body" idx="1"/>
          </p:nvPr>
        </p:nvSpPr>
        <p:spPr/>
        <p:txBody>
          <a:bodyPr>
            <a:normAutofit fontScale="55000" lnSpcReduction="20000"/>
          </a:bodyPr>
          <a:lstStyle/>
          <a:p>
            <a:pPr>
              <a:lnSpc>
                <a:spcPct val="120000"/>
              </a:lnSpc>
            </a:pPr>
            <a:r>
              <a:rPr lang="en-US"/>
              <a:t>People with a learning disability and autistic people experience some of the widest and most persistent health inequalities in the population. National evidence shows poorer physical and mental health outcomes, lower life expectancy, greater barriers to accessing healthcare, and a higher risk of avoidable illness and premature mortality. The metrics presented in slides 21 and 22 examine key indicators of health and care quality for people with a learning disability and autistic people, including access to annual health checks, uptake of preventative interventions, and measures relating to hospital admissions and quality of care. Understanding performance across these indicators is essential to identifying unwarranted variation, improving outcomes and ensuring that services are equitable, accessible and responsive to the needs of these populations</a:t>
            </a:r>
            <a:endParaRPr lang="en-GB"/>
          </a:p>
        </p:txBody>
      </p:sp>
      <p:sp>
        <p:nvSpPr>
          <p:cNvPr id="4" name="Slide Number Placeholder 3">
            <a:extLst>
              <a:ext uri="{FF2B5EF4-FFF2-40B4-BE49-F238E27FC236}">
                <a16:creationId xmlns:a16="http://schemas.microsoft.com/office/drawing/2014/main" id="{37412544-1883-676B-CBAB-422C4F4EDFF4}"/>
              </a:ext>
            </a:extLst>
          </p:cNvPr>
          <p:cNvSpPr>
            <a:spLocks noGrp="1"/>
          </p:cNvSpPr>
          <p:nvPr>
            <p:ph type="sldNum" sz="quarter" idx="12"/>
          </p:nvPr>
        </p:nvSpPr>
        <p:spPr/>
        <p:txBody>
          <a:bodyPr/>
          <a:lstStyle/>
          <a:p>
            <a:fld id="{507B77E4-D16E-4E80-BECE-B10ACE50DA11}" type="slidenum">
              <a:rPr lang="en-GB" smtClean="0"/>
              <a:pPr/>
              <a:t>20</a:t>
            </a:fld>
            <a:endParaRPr lang="en-GB"/>
          </a:p>
        </p:txBody>
      </p:sp>
    </p:spTree>
    <p:extLst>
      <p:ext uri="{BB962C8B-B14F-4D97-AF65-F5344CB8AC3E}">
        <p14:creationId xmlns:p14="http://schemas.microsoft.com/office/powerpoint/2010/main" val="11635258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D951D-285A-EBE6-316B-E8C3A3A78D97}"/>
              </a:ext>
            </a:extLst>
          </p:cNvPr>
          <p:cNvSpPr>
            <a:spLocks noGrp="1"/>
          </p:cNvSpPr>
          <p:nvPr>
            <p:ph type="title"/>
          </p:nvPr>
        </p:nvSpPr>
        <p:spPr/>
        <p:txBody>
          <a:bodyPr>
            <a:normAutofit/>
          </a:bodyPr>
          <a:lstStyle/>
          <a:p>
            <a:r>
              <a:rPr lang="en-GB" noProof="0"/>
              <a:t>Learning disability and autism</a:t>
            </a:r>
            <a:br>
              <a:rPr lang="en-GB" noProof="0"/>
            </a:br>
            <a:r>
              <a:rPr lang="en-GB" sz="2400" noProof="0"/>
              <a:t>Annual health checks</a:t>
            </a:r>
            <a:endParaRPr lang="en-GB" noProof="0"/>
          </a:p>
        </p:txBody>
      </p:sp>
      <p:sp>
        <p:nvSpPr>
          <p:cNvPr id="4" name="Slide Number Placeholder 3">
            <a:extLst>
              <a:ext uri="{FF2B5EF4-FFF2-40B4-BE49-F238E27FC236}">
                <a16:creationId xmlns:a16="http://schemas.microsoft.com/office/drawing/2014/main" id="{32854EED-5572-8747-68A7-319EA4441FD6}"/>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507B77E4-D16E-4E80-BECE-B10ACE50DA11}" type="slidenum">
              <a:rPr kumimoji="0" lang="en-GB" sz="2000" b="1" i="0" u="none" strike="noStrike" kern="1200" cap="none" spc="0" normalizeH="0" baseline="0" noProof="0" smtClean="0">
                <a:ln>
                  <a:noFill/>
                </a:ln>
                <a:solidFill>
                  <a:prstClr val="white"/>
                </a:solidFill>
                <a:effectLst/>
                <a:uLnTx/>
                <a:uFillTx/>
                <a:latin typeface="Aptos"/>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21</a:t>
            </a:fld>
            <a:endParaRPr kumimoji="0" lang="en-GB" sz="2000" b="1" i="0" u="none" strike="noStrike" kern="1200" cap="none" spc="0" normalizeH="0" baseline="0" noProof="0">
              <a:ln>
                <a:noFill/>
              </a:ln>
              <a:solidFill>
                <a:prstClr val="white"/>
              </a:solidFill>
              <a:effectLst/>
              <a:uLnTx/>
              <a:uFillTx/>
              <a:latin typeface="Aptos"/>
              <a:ea typeface="+mn-ea"/>
              <a:cs typeface="+mn-cs"/>
            </a:endParaRPr>
          </a:p>
        </p:txBody>
      </p:sp>
      <p:sp>
        <p:nvSpPr>
          <p:cNvPr id="9" name="TextBox 8">
            <a:extLst>
              <a:ext uri="{FF2B5EF4-FFF2-40B4-BE49-F238E27FC236}">
                <a16:creationId xmlns:a16="http://schemas.microsoft.com/office/drawing/2014/main" id="{754E7C39-3E0A-73CF-056A-1AEFF3B39AC1}"/>
              </a:ext>
            </a:extLst>
          </p:cNvPr>
          <p:cNvSpPr txBox="1"/>
          <p:nvPr/>
        </p:nvSpPr>
        <p:spPr>
          <a:xfrm>
            <a:off x="6873259" y="1210618"/>
            <a:ext cx="5127522" cy="5847755"/>
          </a:xfrm>
          <a:prstGeom prst="rect">
            <a:avLst/>
          </a:prstGeom>
          <a:noFill/>
        </p:spPr>
        <p:txBody>
          <a:bodyPr wrap="square">
            <a:spAutoFit/>
          </a:bodyPr>
          <a:lstStyle/>
          <a:p>
            <a:pPr lvl="0">
              <a:defRPr/>
            </a:pPr>
            <a:r>
              <a:rPr kumimoji="0" lang="en-US" sz="1200" b="0" i="0" u="none" strike="noStrike" kern="1200" cap="none" spc="0" normalizeH="0" baseline="0" noProof="0">
                <a:ln>
                  <a:noFill/>
                </a:ln>
                <a:solidFill>
                  <a:prstClr val="black"/>
                </a:solidFill>
                <a:effectLst/>
                <a:uLnTx/>
                <a:uFillTx/>
                <a:latin typeface="Aptos"/>
                <a:ea typeface="+mn-ea"/>
                <a:cs typeface="+mn-cs"/>
              </a:rPr>
              <a:t>Local data suggests that the rates of annual health checks complete have been slightly lower in 2025-26 than the previous year.</a:t>
            </a:r>
            <a:r>
              <a:rPr lang="en-US" sz="1200">
                <a:solidFill>
                  <a:prstClr val="black"/>
                </a:solidFill>
              </a:rPr>
              <a:t>  Please note the disclaimer below regarding this data*. </a:t>
            </a:r>
            <a:endParaRPr kumimoji="0" lang="en-US" sz="1200" b="0" i="0" u="none" strike="noStrike" kern="1200" cap="none" spc="0" normalizeH="0" baseline="0" noProof="0">
              <a:ln>
                <a:noFill/>
              </a:ln>
              <a:solidFill>
                <a:prstClr val="black"/>
              </a:solidFill>
              <a:effectLst/>
              <a:uLnTx/>
              <a:uFillTx/>
              <a:latin typeface="Apto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Apto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ptos"/>
                <a:ea typeface="+mn-ea"/>
                <a:cs typeface="+mn-cs"/>
              </a:rPr>
              <a:t>Throughout the year, there have been a range of targeted interventions aimed at improving the percentage of patients with learning disability who have had the annual health check. This includes the rollout of digital tools to support information sharing between clinicians, and the development of accessible dashboards to enable better use of health action plans and patient information. In addition, targeted </a:t>
            </a:r>
            <a:r>
              <a:rPr kumimoji="0" lang="en-US" sz="1200" b="0" i="0" u="none" strike="noStrike" kern="1200" cap="none" spc="0" normalizeH="0" baseline="0" noProof="0" err="1">
                <a:ln>
                  <a:noFill/>
                </a:ln>
                <a:solidFill>
                  <a:prstClr val="black"/>
                </a:solidFill>
                <a:effectLst/>
                <a:uLnTx/>
                <a:uFillTx/>
                <a:latin typeface="Aptos"/>
                <a:ea typeface="+mn-ea"/>
                <a:cs typeface="+mn-cs"/>
              </a:rPr>
              <a:t>programmes</a:t>
            </a:r>
            <a:r>
              <a:rPr kumimoji="0" lang="en-US" sz="1200" b="0" i="0" u="none" strike="noStrike" kern="1200" cap="none" spc="0" normalizeH="0" baseline="0" noProof="0">
                <a:ln>
                  <a:noFill/>
                </a:ln>
                <a:solidFill>
                  <a:prstClr val="black"/>
                </a:solidFill>
                <a:effectLst/>
                <a:uLnTx/>
                <a:uFillTx/>
                <a:latin typeface="Aptos"/>
                <a:ea typeface="+mn-ea"/>
                <a:cs typeface="+mn-cs"/>
              </a:rPr>
              <a:t> have been implemented to address specific barriers to uptake, such as the introduction of alternative phlebotomy approaches to support individuals with needle phobia and improve access to routine screening and monitoring.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Apto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ptos"/>
                <a:ea typeface="+mn-ea"/>
                <a:cs typeface="+mn-cs"/>
              </a:rPr>
              <a:t>There is continued focus on increasing awareness and identification of individuals on learning disability registers, alongside engagement activity with communities to improve understanding and access to services. Learning Disability Champions in GP practices continue to work well and pilots in other </a:t>
            </a:r>
            <a:r>
              <a:rPr kumimoji="0" lang="en-US" sz="1200" b="0" i="0" u="none" strike="noStrike" kern="1200" cap="none" spc="0" normalizeH="0" baseline="0" noProof="0" err="1">
                <a:ln>
                  <a:noFill/>
                </a:ln>
                <a:solidFill>
                  <a:prstClr val="black"/>
                </a:solidFill>
                <a:effectLst/>
                <a:uLnTx/>
                <a:uFillTx/>
                <a:latin typeface="Aptos"/>
                <a:ea typeface="+mn-ea"/>
                <a:cs typeface="+mn-cs"/>
              </a:rPr>
              <a:t>organisations</a:t>
            </a:r>
            <a:r>
              <a:rPr kumimoji="0" lang="en-US" sz="1200" b="0" i="0" u="none" strike="noStrike" kern="1200" cap="none" spc="0" normalizeH="0" baseline="0" noProof="0">
                <a:ln>
                  <a:noFill/>
                </a:ln>
                <a:solidFill>
                  <a:prstClr val="black"/>
                </a:solidFill>
                <a:effectLst/>
                <a:uLnTx/>
                <a:uFillTx/>
                <a:latin typeface="Aptos"/>
                <a:ea typeface="+mn-ea"/>
                <a:cs typeface="+mn-cs"/>
              </a:rPr>
              <a:t>, such as a Hospice are ongoing.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Apto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ptos"/>
                <a:ea typeface="+mn-ea"/>
                <a:cs typeface="+mn-cs"/>
              </a:rPr>
              <a:t>Increasing uptake of screening, including  breast, bowel cancer and AAA screening has been a focus, with work ongoing and learning being shared with clinicians to improve uptake.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Apto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ptos"/>
                <a:ea typeface="+mn-ea"/>
                <a:cs typeface="+mn-cs"/>
              </a:rPr>
              <a:t>Workshops and training for GPs and other clinicians has been well received.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highlight>
                <a:srgbClr val="FFFF00"/>
              </a:highlight>
              <a:uLnTx/>
              <a:uFillTx/>
              <a:latin typeface="Apto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ptos"/>
                <a:ea typeface="+mn-ea"/>
                <a:cs typeface="+mn-cs"/>
              </a:rPr>
              <a:t>Delivery remains dependent on securing ongoing funding and maintaining </a:t>
            </a:r>
            <a:r>
              <a:rPr kumimoji="0" lang="en-US" sz="1200" b="0" i="0" u="none" strike="noStrike" kern="1200" cap="none" spc="0" normalizeH="0" baseline="0" noProof="0" err="1">
                <a:ln>
                  <a:noFill/>
                </a:ln>
                <a:solidFill>
                  <a:prstClr val="black"/>
                </a:solidFill>
                <a:effectLst/>
                <a:uLnTx/>
                <a:uFillTx/>
                <a:latin typeface="Aptos"/>
                <a:ea typeface="+mn-ea"/>
                <a:cs typeface="+mn-cs"/>
              </a:rPr>
              <a:t>programme</a:t>
            </a:r>
            <a:r>
              <a:rPr kumimoji="0" lang="en-US" sz="1200" b="0" i="0" u="none" strike="noStrike" kern="1200" cap="none" spc="0" normalizeH="0" baseline="0" noProof="0">
                <a:ln>
                  <a:noFill/>
                </a:ln>
                <a:solidFill>
                  <a:prstClr val="black"/>
                </a:solidFill>
                <a:effectLst/>
                <a:uLnTx/>
                <a:uFillTx/>
                <a:latin typeface="Aptos"/>
                <a:ea typeface="+mn-ea"/>
                <a:cs typeface="+mn-cs"/>
              </a:rPr>
              <a:t> capacity, with risks identified where this may limit future access to tools and interventions that support annual health checks.</a:t>
            </a:r>
            <a:endParaRPr kumimoji="0" lang="en-GB" sz="1200" b="0" i="0" u="none" strike="noStrike" kern="1200" cap="none" spc="0" normalizeH="0" baseline="0" noProof="0">
              <a:ln>
                <a:noFill/>
              </a:ln>
              <a:solidFill>
                <a:prstClr val="black"/>
              </a:solidFill>
              <a:effectLst/>
              <a:uLnTx/>
              <a:uFillTx/>
              <a:latin typeface="Aptos"/>
              <a:ea typeface="+mn-ea"/>
              <a:cs typeface="+mn-cs"/>
            </a:endParaRPr>
          </a:p>
        </p:txBody>
      </p:sp>
      <p:sp>
        <p:nvSpPr>
          <p:cNvPr id="15" name="TextBox 14">
            <a:extLst>
              <a:ext uri="{FF2B5EF4-FFF2-40B4-BE49-F238E27FC236}">
                <a16:creationId xmlns:a16="http://schemas.microsoft.com/office/drawing/2014/main" id="{8CA2E6A2-B8E2-8154-F8B1-EACED6098A64}"/>
              </a:ext>
            </a:extLst>
          </p:cNvPr>
          <p:cNvSpPr txBox="1"/>
          <p:nvPr/>
        </p:nvSpPr>
        <p:spPr>
          <a:xfrm>
            <a:off x="503954" y="5514909"/>
            <a:ext cx="6187153" cy="1107996"/>
          </a:xfrm>
          <a:prstGeom prst="rect">
            <a:avLst/>
          </a:prstGeom>
          <a:solidFill>
            <a:schemeClr val="bg1"/>
          </a:solid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FF0000"/>
                </a:solidFill>
                <a:effectLst/>
                <a:uLnTx/>
                <a:uFillTx/>
                <a:latin typeface="Aptos"/>
                <a:ea typeface="+mn-ea"/>
                <a:cs typeface="+mn-cs"/>
              </a:rPr>
              <a:t>*Please note: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FF0000"/>
                </a:solidFill>
                <a:effectLst/>
                <a:uLnTx/>
                <a:uFillTx/>
                <a:latin typeface="Aptos"/>
                <a:ea typeface="+mn-ea"/>
                <a:cs typeface="+mn-cs"/>
              </a:rPr>
              <a:t>There are some problems with the national data for this metric, where not all checks are being included. For more detail, see the NHS Digital statement here: </a:t>
            </a:r>
            <a:r>
              <a:rPr kumimoji="0" lang="en-US" sz="1100" b="0" i="0" u="none" strike="noStrike" kern="1200" cap="none" spc="0" normalizeH="0" baseline="0" noProof="0">
                <a:ln>
                  <a:noFill/>
                </a:ln>
                <a:solidFill>
                  <a:srgbClr val="FF0000"/>
                </a:solidFill>
                <a:effectLst/>
                <a:uLnTx/>
                <a:uFillTx/>
                <a:latin typeface="Aptos"/>
                <a:ea typeface="+mn-ea"/>
                <a:cs typeface="+mn-cs"/>
                <a:hlinkClick r:id="rId4">
                  <a:extLst>
                    <a:ext uri="{A12FA001-AC4F-418D-AE19-62706E023703}">
                      <ahyp:hlinkClr xmlns:ahyp="http://schemas.microsoft.com/office/drawing/2018/hyperlinkcolor" val="tx"/>
                    </a:ext>
                  </a:extLst>
                </a:hlinkClick>
              </a:rPr>
              <a:t>[Learning Disabilities Health Check Scheme - NHS England Digital</a:t>
            </a:r>
            <a:endParaRPr kumimoji="0" lang="en-US" sz="1100" b="0" i="0" u="none" strike="noStrike" kern="1200" cap="none" spc="0" normalizeH="0" baseline="0" noProof="0">
              <a:ln>
                <a:noFill/>
              </a:ln>
              <a:solidFill>
                <a:srgbClr val="FF0000"/>
              </a:solidFill>
              <a:effectLst/>
              <a:uLnTx/>
              <a:uFillTx/>
              <a:latin typeface="Apto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FF0000"/>
                </a:solidFill>
                <a:effectLst/>
                <a:uLnTx/>
                <a:uFillTx/>
                <a:latin typeface="Aptos"/>
                <a:ea typeface="+mn-ea"/>
                <a:cs typeface="+mn-cs"/>
              </a:rPr>
              <a:t>Local data has been used for this slide but there may be a slight lag in this being recorded and so it may not be completely accurate.</a:t>
            </a:r>
            <a:endParaRPr kumimoji="0" lang="en-GB" sz="1100" b="0" i="0" u="none" strike="noStrike" kern="1200" cap="none" spc="0" normalizeH="0" baseline="0" noProof="0">
              <a:ln>
                <a:noFill/>
              </a:ln>
              <a:solidFill>
                <a:srgbClr val="FF0000"/>
              </a:solidFill>
              <a:effectLst/>
              <a:uLnTx/>
              <a:uFillTx/>
              <a:latin typeface="Aptos"/>
              <a:ea typeface="+mn-ea"/>
              <a:cs typeface="+mn-cs"/>
            </a:endParaRPr>
          </a:p>
        </p:txBody>
      </p:sp>
      <p:graphicFrame>
        <p:nvGraphicFramePr>
          <p:cNvPr id="3" name="Table 2">
            <a:extLst>
              <a:ext uri="{FF2B5EF4-FFF2-40B4-BE49-F238E27FC236}">
                <a16:creationId xmlns:a16="http://schemas.microsoft.com/office/drawing/2014/main" id="{AEB70E93-13E2-7A3B-8704-F7EAB86A639A}"/>
              </a:ext>
            </a:extLst>
          </p:cNvPr>
          <p:cNvGraphicFramePr>
            <a:graphicFrameLocks noGrp="1"/>
          </p:cNvGraphicFramePr>
          <p:nvPr>
            <p:extLst>
              <p:ext uri="{D42A27DB-BD31-4B8C-83A1-F6EECF244321}">
                <p14:modId xmlns:p14="http://schemas.microsoft.com/office/powerpoint/2010/main" val="1703699328"/>
              </p:ext>
            </p:extLst>
          </p:nvPr>
        </p:nvGraphicFramePr>
        <p:xfrm>
          <a:off x="503953" y="1381053"/>
          <a:ext cx="6187153" cy="327660"/>
        </p:xfrm>
        <a:graphic>
          <a:graphicData uri="http://schemas.openxmlformats.org/drawingml/2006/table">
            <a:tbl>
              <a:tblPr/>
              <a:tblGrid>
                <a:gridCol w="6187153">
                  <a:extLst>
                    <a:ext uri="{9D8B030D-6E8A-4147-A177-3AD203B41FA5}">
                      <a16:colId xmlns:a16="http://schemas.microsoft.com/office/drawing/2014/main" val="3874840880"/>
                    </a:ext>
                  </a:extLst>
                </a:gridCol>
              </a:tblGrid>
              <a:tr h="193001">
                <a:tc>
                  <a:txBody>
                    <a:bodyPr/>
                    <a:lstStyle/>
                    <a:p>
                      <a:pPr algn="l" fontAlgn="b">
                        <a:buNone/>
                      </a:pPr>
                      <a:r>
                        <a:rPr lang="en-US" sz="1050" b="1" i="0" u="none" strike="noStrike" noProof="0">
                          <a:solidFill>
                            <a:srgbClr val="FFFFFF"/>
                          </a:solidFill>
                          <a:effectLst/>
                          <a:latin typeface="Arial" panose="020B0604020202020204" pitchFamily="34" charset="0"/>
                        </a:rPr>
                        <a:t>Number and percentage of patients aged 14+ on GP learning disability registers who have had an annual health check</a:t>
                      </a:r>
                      <a:endParaRPr lang="en-GB" sz="1050" b="0" i="0" u="none" strike="noStrike" noProof="0">
                        <a:solidFill>
                          <a:srgbClr val="FFFFFF"/>
                        </a:solidFill>
                        <a:effectLst/>
                        <a:latin typeface="Arial" panose="020B0604020202020204" pitchFamily="34" charset="0"/>
                      </a:endParaRPr>
                    </a:p>
                  </a:txBody>
                  <a:tcPr marL="7620" marR="7620" marT="7620" marB="0" anchor="b">
                    <a:lnL>
                      <a:noFill/>
                    </a:lnL>
                    <a:lnR>
                      <a:noFill/>
                    </a:lnR>
                    <a:lnT>
                      <a:noFill/>
                    </a:lnT>
                    <a:lnB>
                      <a:noFill/>
                    </a:lnB>
                    <a:solidFill>
                      <a:srgbClr val="0070C0"/>
                    </a:solidFill>
                  </a:tcPr>
                </a:tc>
                <a:extLst>
                  <a:ext uri="{0D108BD9-81ED-4DB2-BD59-A6C34878D82A}">
                    <a16:rowId xmlns:a16="http://schemas.microsoft.com/office/drawing/2014/main" val="4025726428"/>
                  </a:ext>
                </a:extLst>
              </a:tr>
            </a:tbl>
          </a:graphicData>
        </a:graphic>
      </p:graphicFrame>
      <p:sp>
        <p:nvSpPr>
          <p:cNvPr id="8" name="TextBox 7">
            <a:extLst>
              <a:ext uri="{FF2B5EF4-FFF2-40B4-BE49-F238E27FC236}">
                <a16:creationId xmlns:a16="http://schemas.microsoft.com/office/drawing/2014/main" id="{A663E493-7D4E-E74F-1E1E-4F112BFDDF4A}"/>
              </a:ext>
            </a:extLst>
          </p:cNvPr>
          <p:cNvSpPr txBox="1"/>
          <p:nvPr/>
        </p:nvSpPr>
        <p:spPr>
          <a:xfrm>
            <a:off x="1628775" y="3103980"/>
            <a:ext cx="740908" cy="338554"/>
          </a:xfrm>
          <a:prstGeom prst="rect">
            <a:avLst/>
          </a:prstGeom>
          <a:noFill/>
        </p:spPr>
        <p:txBody>
          <a:bodyPr wrap="none" rtlCol="0">
            <a:spAutoFit/>
          </a:bodyPr>
          <a:lstStyle/>
          <a:p>
            <a:r>
              <a:rPr lang="en-GB" sz="1600" b="1">
                <a:solidFill>
                  <a:schemeClr val="bg1"/>
                </a:solidFill>
              </a:rPr>
              <a:t>76.6%</a:t>
            </a:r>
          </a:p>
        </p:txBody>
      </p:sp>
      <p:sp>
        <p:nvSpPr>
          <p:cNvPr id="11" name="TextBox 10">
            <a:extLst>
              <a:ext uri="{FF2B5EF4-FFF2-40B4-BE49-F238E27FC236}">
                <a16:creationId xmlns:a16="http://schemas.microsoft.com/office/drawing/2014/main" id="{90D0CBAB-8816-B148-0E6A-B630CA69D908}"/>
              </a:ext>
            </a:extLst>
          </p:cNvPr>
          <p:cNvSpPr txBox="1"/>
          <p:nvPr/>
        </p:nvSpPr>
        <p:spPr>
          <a:xfrm>
            <a:off x="2854946" y="3103980"/>
            <a:ext cx="745717" cy="338554"/>
          </a:xfrm>
          <a:prstGeom prst="rect">
            <a:avLst/>
          </a:prstGeom>
          <a:noFill/>
        </p:spPr>
        <p:txBody>
          <a:bodyPr wrap="none" rtlCol="0">
            <a:spAutoFit/>
          </a:bodyPr>
          <a:lstStyle/>
          <a:p>
            <a:r>
              <a:rPr lang="en-GB" sz="1600" b="1">
                <a:solidFill>
                  <a:schemeClr val="bg1"/>
                </a:solidFill>
              </a:rPr>
              <a:t>75.3%</a:t>
            </a:r>
          </a:p>
        </p:txBody>
      </p:sp>
      <p:sp>
        <p:nvSpPr>
          <p:cNvPr id="14" name="TextBox 13">
            <a:extLst>
              <a:ext uri="{FF2B5EF4-FFF2-40B4-BE49-F238E27FC236}">
                <a16:creationId xmlns:a16="http://schemas.microsoft.com/office/drawing/2014/main" id="{1DCFEADE-FF97-6C89-A1EA-AE7A25CC57FE}"/>
              </a:ext>
            </a:extLst>
          </p:cNvPr>
          <p:cNvSpPr txBox="1"/>
          <p:nvPr/>
        </p:nvSpPr>
        <p:spPr>
          <a:xfrm>
            <a:off x="4085926" y="3103980"/>
            <a:ext cx="745717" cy="338554"/>
          </a:xfrm>
          <a:prstGeom prst="rect">
            <a:avLst/>
          </a:prstGeom>
          <a:noFill/>
        </p:spPr>
        <p:txBody>
          <a:bodyPr wrap="none" rtlCol="0">
            <a:spAutoFit/>
          </a:bodyPr>
          <a:lstStyle/>
          <a:p>
            <a:r>
              <a:rPr lang="en-GB" sz="1600" b="1">
                <a:solidFill>
                  <a:schemeClr val="bg1"/>
                </a:solidFill>
              </a:rPr>
              <a:t>81.4%</a:t>
            </a:r>
          </a:p>
        </p:txBody>
      </p:sp>
      <p:sp>
        <p:nvSpPr>
          <p:cNvPr id="17" name="TextBox 16">
            <a:extLst>
              <a:ext uri="{FF2B5EF4-FFF2-40B4-BE49-F238E27FC236}">
                <a16:creationId xmlns:a16="http://schemas.microsoft.com/office/drawing/2014/main" id="{BB1C7394-D7EA-2B5F-E232-737006C6567F}"/>
              </a:ext>
            </a:extLst>
          </p:cNvPr>
          <p:cNvSpPr txBox="1"/>
          <p:nvPr/>
        </p:nvSpPr>
        <p:spPr>
          <a:xfrm>
            <a:off x="5316906" y="3103980"/>
            <a:ext cx="745717" cy="338554"/>
          </a:xfrm>
          <a:prstGeom prst="rect">
            <a:avLst/>
          </a:prstGeom>
          <a:noFill/>
        </p:spPr>
        <p:txBody>
          <a:bodyPr wrap="none" rtlCol="0">
            <a:spAutoFit/>
          </a:bodyPr>
          <a:lstStyle/>
          <a:p>
            <a:r>
              <a:rPr lang="en-GB" sz="1600" b="1">
                <a:solidFill>
                  <a:schemeClr val="bg1"/>
                </a:solidFill>
              </a:rPr>
              <a:t>80.3%</a:t>
            </a:r>
          </a:p>
        </p:txBody>
      </p:sp>
      <p:pic>
        <p:nvPicPr>
          <p:cNvPr id="19" name="Picture 18">
            <a:extLst>
              <a:ext uri="{FF2B5EF4-FFF2-40B4-BE49-F238E27FC236}">
                <a16:creationId xmlns:a16="http://schemas.microsoft.com/office/drawing/2014/main" id="{843B4775-835A-4A78-2172-879D5CD7DB7C}"/>
              </a:ext>
            </a:extLst>
          </p:cNvPr>
          <p:cNvPicPr>
            <a:picLocks noChangeAspect="1"/>
          </p:cNvPicPr>
          <p:nvPr/>
        </p:nvPicPr>
        <p:blipFill>
          <a:blip r:embed="rId5"/>
          <a:stretch>
            <a:fillRect/>
          </a:stretch>
        </p:blipFill>
        <p:spPr>
          <a:xfrm>
            <a:off x="503953" y="1717216"/>
            <a:ext cx="6187153" cy="3721497"/>
          </a:xfrm>
          <a:prstGeom prst="rect">
            <a:avLst/>
          </a:prstGeom>
        </p:spPr>
      </p:pic>
    </p:spTree>
    <p:extLst>
      <p:ext uri="{BB962C8B-B14F-4D97-AF65-F5344CB8AC3E}">
        <p14:creationId xmlns:p14="http://schemas.microsoft.com/office/powerpoint/2010/main" val="3009644716"/>
      </p:ext>
    </p:extLst>
  </p:cSld>
  <p:clrMapOvr>
    <a:masterClrMapping/>
  </p:clrMapOvr>
  <p:extLst>
    <p:ext uri="{6950BFC3-D8DA-4A85-94F7-54DA5524770B}">
      <p188:commentRel xmlns:p188="http://schemas.microsoft.com/office/powerpoint/2018/8/main" r:id="rId3"/>
    </p:ext>
  </p:extLs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5ADD9-2753-505B-0879-37FC5C507F2D}"/>
              </a:ext>
            </a:extLst>
          </p:cNvPr>
          <p:cNvSpPr>
            <a:spLocks noGrp="1"/>
          </p:cNvSpPr>
          <p:nvPr>
            <p:ph type="title"/>
          </p:nvPr>
        </p:nvSpPr>
        <p:spPr/>
        <p:txBody>
          <a:bodyPr>
            <a:normAutofit/>
          </a:bodyPr>
          <a:lstStyle/>
          <a:p>
            <a:r>
              <a:rPr lang="en-GB" noProof="0"/>
              <a:t>People with learning disability and autism</a:t>
            </a:r>
            <a:br>
              <a:rPr lang="en-GB" noProof="0"/>
            </a:br>
            <a:r>
              <a:rPr lang="en-GB" sz="2400" noProof="0"/>
              <a:t>in mental health inpatient settings</a:t>
            </a:r>
          </a:p>
        </p:txBody>
      </p:sp>
      <p:sp>
        <p:nvSpPr>
          <p:cNvPr id="4" name="Slide Number Placeholder 3">
            <a:extLst>
              <a:ext uri="{FF2B5EF4-FFF2-40B4-BE49-F238E27FC236}">
                <a16:creationId xmlns:a16="http://schemas.microsoft.com/office/drawing/2014/main" id="{9AD54D4F-F3D6-9302-65D1-3ED2CA5B70C0}"/>
              </a:ext>
            </a:extLst>
          </p:cNvPr>
          <p:cNvSpPr>
            <a:spLocks noGrp="1"/>
          </p:cNvSpPr>
          <p:nvPr>
            <p:ph type="sldNum" sz="quarter" idx="12"/>
          </p:nvPr>
        </p:nvSpPr>
        <p:spPr/>
        <p:txBody>
          <a:bodyPr/>
          <a:lstStyle/>
          <a:p>
            <a:fld id="{507B77E4-D16E-4E80-BECE-B10ACE50DA11}" type="slidenum">
              <a:rPr lang="en-GB" noProof="0" smtClean="0"/>
              <a:pPr/>
              <a:t>22</a:t>
            </a:fld>
            <a:endParaRPr lang="en-GB" noProof="0"/>
          </a:p>
        </p:txBody>
      </p:sp>
      <p:pic>
        <p:nvPicPr>
          <p:cNvPr id="7" name="Picture 6">
            <a:extLst>
              <a:ext uri="{FF2B5EF4-FFF2-40B4-BE49-F238E27FC236}">
                <a16:creationId xmlns:a16="http://schemas.microsoft.com/office/drawing/2014/main" id="{1C3B34BE-1985-BC85-DAD5-BAF90F39C01D}"/>
              </a:ext>
            </a:extLst>
          </p:cNvPr>
          <p:cNvPicPr>
            <a:picLocks noChangeAspect="1"/>
          </p:cNvPicPr>
          <p:nvPr/>
        </p:nvPicPr>
        <p:blipFill>
          <a:blip r:embed="rId3"/>
          <a:stretch>
            <a:fillRect/>
          </a:stretch>
        </p:blipFill>
        <p:spPr>
          <a:xfrm>
            <a:off x="6223926" y="2783425"/>
            <a:ext cx="4791405" cy="2879941"/>
          </a:xfrm>
          <a:prstGeom prst="rect">
            <a:avLst/>
          </a:prstGeom>
        </p:spPr>
      </p:pic>
      <p:pic>
        <p:nvPicPr>
          <p:cNvPr id="8" name="Picture 7">
            <a:extLst>
              <a:ext uri="{FF2B5EF4-FFF2-40B4-BE49-F238E27FC236}">
                <a16:creationId xmlns:a16="http://schemas.microsoft.com/office/drawing/2014/main" id="{02255D88-7A03-EA34-204A-96D167EAE128}"/>
              </a:ext>
            </a:extLst>
          </p:cNvPr>
          <p:cNvPicPr>
            <a:picLocks noChangeAspect="1"/>
          </p:cNvPicPr>
          <p:nvPr/>
        </p:nvPicPr>
        <p:blipFill>
          <a:blip r:embed="rId4"/>
          <a:stretch>
            <a:fillRect/>
          </a:stretch>
        </p:blipFill>
        <p:spPr>
          <a:xfrm>
            <a:off x="916947" y="2783425"/>
            <a:ext cx="4441196" cy="2880087"/>
          </a:xfrm>
          <a:prstGeom prst="rect">
            <a:avLst/>
          </a:prstGeom>
        </p:spPr>
      </p:pic>
      <p:graphicFrame>
        <p:nvGraphicFramePr>
          <p:cNvPr id="9" name="Table 8">
            <a:extLst>
              <a:ext uri="{FF2B5EF4-FFF2-40B4-BE49-F238E27FC236}">
                <a16:creationId xmlns:a16="http://schemas.microsoft.com/office/drawing/2014/main" id="{96FD710C-9E57-DA47-074B-065AE08DCAD8}"/>
              </a:ext>
            </a:extLst>
          </p:cNvPr>
          <p:cNvGraphicFramePr>
            <a:graphicFrameLocks noGrp="1"/>
          </p:cNvGraphicFramePr>
          <p:nvPr>
            <p:extLst>
              <p:ext uri="{D42A27DB-BD31-4B8C-83A1-F6EECF244321}">
                <p14:modId xmlns:p14="http://schemas.microsoft.com/office/powerpoint/2010/main" val="3492436540"/>
              </p:ext>
            </p:extLst>
          </p:nvPr>
        </p:nvGraphicFramePr>
        <p:xfrm>
          <a:off x="916947" y="2367342"/>
          <a:ext cx="4441196" cy="342441"/>
        </p:xfrm>
        <a:graphic>
          <a:graphicData uri="http://schemas.openxmlformats.org/drawingml/2006/table">
            <a:tbl>
              <a:tblPr/>
              <a:tblGrid>
                <a:gridCol w="4441196">
                  <a:extLst>
                    <a:ext uri="{9D8B030D-6E8A-4147-A177-3AD203B41FA5}">
                      <a16:colId xmlns:a16="http://schemas.microsoft.com/office/drawing/2014/main" val="3874840880"/>
                    </a:ext>
                  </a:extLst>
                </a:gridCol>
              </a:tblGrid>
              <a:tr h="342441">
                <a:tc>
                  <a:txBody>
                    <a:bodyPr/>
                    <a:lstStyle/>
                    <a:p>
                      <a:pPr algn="l" fontAlgn="b">
                        <a:buNone/>
                      </a:pPr>
                      <a:r>
                        <a:rPr lang="en-US" sz="1050" b="1" i="0" u="none" strike="noStrike" noProof="0">
                          <a:solidFill>
                            <a:srgbClr val="FFFFFF"/>
                          </a:solidFill>
                          <a:effectLst/>
                          <a:latin typeface="Arial" panose="020B0604020202020204" pitchFamily="34" charset="0"/>
                        </a:rPr>
                        <a:t>Rate per 100,000 of people in a mental health inpatient setting who have a learning disability or are autistic, in L&amp;SC and England</a:t>
                      </a:r>
                      <a:endParaRPr lang="en-GB" sz="1050" b="0" i="0" u="none" strike="noStrike" noProof="0">
                        <a:solidFill>
                          <a:srgbClr val="FFFFFF"/>
                        </a:solidFill>
                        <a:effectLst/>
                        <a:latin typeface="Arial" panose="020B0604020202020204" pitchFamily="34" charset="0"/>
                      </a:endParaRPr>
                    </a:p>
                  </a:txBody>
                  <a:tcPr marL="7620" marR="7620" marT="7620" marB="0" anchor="b">
                    <a:lnL>
                      <a:noFill/>
                    </a:lnL>
                    <a:lnR>
                      <a:noFill/>
                    </a:lnR>
                    <a:lnT>
                      <a:noFill/>
                    </a:lnT>
                    <a:lnB>
                      <a:noFill/>
                    </a:lnB>
                    <a:solidFill>
                      <a:srgbClr val="0070C0"/>
                    </a:solidFill>
                  </a:tcPr>
                </a:tc>
                <a:extLst>
                  <a:ext uri="{0D108BD9-81ED-4DB2-BD59-A6C34878D82A}">
                    <a16:rowId xmlns:a16="http://schemas.microsoft.com/office/drawing/2014/main" val="4025726428"/>
                  </a:ext>
                </a:extLst>
              </a:tr>
            </a:tbl>
          </a:graphicData>
        </a:graphic>
      </p:graphicFrame>
      <p:graphicFrame>
        <p:nvGraphicFramePr>
          <p:cNvPr id="10" name="Table 9">
            <a:extLst>
              <a:ext uri="{FF2B5EF4-FFF2-40B4-BE49-F238E27FC236}">
                <a16:creationId xmlns:a16="http://schemas.microsoft.com/office/drawing/2014/main" id="{93CC25EE-ABEB-5130-3FB6-58DC9EED592E}"/>
              </a:ext>
            </a:extLst>
          </p:cNvPr>
          <p:cNvGraphicFramePr>
            <a:graphicFrameLocks noGrp="1"/>
          </p:cNvGraphicFramePr>
          <p:nvPr>
            <p:extLst>
              <p:ext uri="{D42A27DB-BD31-4B8C-83A1-F6EECF244321}">
                <p14:modId xmlns:p14="http://schemas.microsoft.com/office/powerpoint/2010/main" val="3278179685"/>
              </p:ext>
            </p:extLst>
          </p:nvPr>
        </p:nvGraphicFramePr>
        <p:xfrm>
          <a:off x="6223926" y="2367342"/>
          <a:ext cx="4443872" cy="337188"/>
        </p:xfrm>
        <a:graphic>
          <a:graphicData uri="http://schemas.openxmlformats.org/drawingml/2006/table">
            <a:tbl>
              <a:tblPr/>
              <a:tblGrid>
                <a:gridCol w="4443872">
                  <a:extLst>
                    <a:ext uri="{9D8B030D-6E8A-4147-A177-3AD203B41FA5}">
                      <a16:colId xmlns:a16="http://schemas.microsoft.com/office/drawing/2014/main" val="3874840880"/>
                    </a:ext>
                  </a:extLst>
                </a:gridCol>
              </a:tblGrid>
              <a:tr h="337188">
                <a:tc>
                  <a:txBody>
                    <a:bodyPr/>
                    <a:lstStyle/>
                    <a:p>
                      <a:pPr algn="l" fontAlgn="b">
                        <a:buNone/>
                      </a:pPr>
                      <a:r>
                        <a:rPr lang="en-US" sz="1050" b="1" i="0" u="none" strike="noStrike" noProof="0">
                          <a:solidFill>
                            <a:srgbClr val="FFFFFF"/>
                          </a:solidFill>
                          <a:effectLst/>
                          <a:latin typeface="Arial" panose="020B0604020202020204" pitchFamily="34" charset="0"/>
                        </a:rPr>
                        <a:t>Number of people in a mental health inpatient setting who have a learning disability or are autistic</a:t>
                      </a:r>
                      <a:endParaRPr lang="en-GB" sz="1050" b="0" i="0" u="none" strike="noStrike" noProof="0">
                        <a:solidFill>
                          <a:srgbClr val="FFFFFF"/>
                        </a:solidFill>
                        <a:effectLst/>
                        <a:latin typeface="Arial" panose="020B0604020202020204" pitchFamily="34" charset="0"/>
                      </a:endParaRPr>
                    </a:p>
                  </a:txBody>
                  <a:tcPr marL="7620" marR="7620" marT="7620" marB="0" anchor="b">
                    <a:lnL>
                      <a:noFill/>
                    </a:lnL>
                    <a:lnR>
                      <a:noFill/>
                    </a:lnR>
                    <a:lnT>
                      <a:noFill/>
                    </a:lnT>
                    <a:lnB>
                      <a:noFill/>
                    </a:lnB>
                    <a:solidFill>
                      <a:srgbClr val="0070C0"/>
                    </a:solidFill>
                  </a:tcPr>
                </a:tc>
                <a:extLst>
                  <a:ext uri="{0D108BD9-81ED-4DB2-BD59-A6C34878D82A}">
                    <a16:rowId xmlns:a16="http://schemas.microsoft.com/office/drawing/2014/main" val="4025726428"/>
                  </a:ext>
                </a:extLst>
              </a:tr>
            </a:tbl>
          </a:graphicData>
        </a:graphic>
      </p:graphicFrame>
      <p:sp>
        <p:nvSpPr>
          <p:cNvPr id="5" name="TextBox 4">
            <a:extLst>
              <a:ext uri="{FF2B5EF4-FFF2-40B4-BE49-F238E27FC236}">
                <a16:creationId xmlns:a16="http://schemas.microsoft.com/office/drawing/2014/main" id="{F49A6714-B39B-6CE4-D41B-04C32AFB7B0D}"/>
              </a:ext>
            </a:extLst>
          </p:cNvPr>
          <p:cNvSpPr txBox="1"/>
          <p:nvPr/>
        </p:nvSpPr>
        <p:spPr>
          <a:xfrm>
            <a:off x="837367" y="5982810"/>
            <a:ext cx="10678358" cy="738664"/>
          </a:xfrm>
          <a:prstGeom prst="rect">
            <a:avLst/>
          </a:prstGeom>
          <a:noFill/>
        </p:spPr>
        <p:txBody>
          <a:bodyPr wrap="square">
            <a:spAutoFit/>
          </a:bodyPr>
          <a:lstStyle/>
          <a:p>
            <a:r>
              <a:rPr lang="en-US" sz="1400"/>
              <a:t>The local rate of people with a learning disability or who are autistic in mental health inpatient settings is consistently higher than the England average across the whole period, despite improvement in the local number and rate compared to the England average.</a:t>
            </a:r>
          </a:p>
          <a:p>
            <a:endParaRPr lang="en-US" sz="1400"/>
          </a:p>
        </p:txBody>
      </p:sp>
      <p:sp>
        <p:nvSpPr>
          <p:cNvPr id="6" name="TextBox 5">
            <a:extLst>
              <a:ext uri="{FF2B5EF4-FFF2-40B4-BE49-F238E27FC236}">
                <a16:creationId xmlns:a16="http://schemas.microsoft.com/office/drawing/2014/main" id="{322A584F-C104-6604-C193-52F43E93A273}"/>
              </a:ext>
            </a:extLst>
          </p:cNvPr>
          <p:cNvSpPr txBox="1"/>
          <p:nvPr/>
        </p:nvSpPr>
        <p:spPr>
          <a:xfrm>
            <a:off x="837367" y="1201479"/>
            <a:ext cx="10678358" cy="954107"/>
          </a:xfrm>
          <a:prstGeom prst="rect">
            <a:avLst/>
          </a:prstGeom>
          <a:noFill/>
        </p:spPr>
        <p:txBody>
          <a:bodyPr wrap="square">
            <a:spAutoFit/>
          </a:bodyPr>
          <a:lstStyle/>
          <a:p>
            <a:r>
              <a:rPr lang="en-US" sz="1400"/>
              <a:t>Data on people with a learning disability and autistic people in mental health inpatient settings provides an important measure of health inequalities and system performance. Nationally, reducing unnecessary inpatient admissions and supporting people to live well in their communities has been a longstanding NHS priority. Monitoring these metrics helps assess whether people are receiving appropriate, person-</a:t>
            </a:r>
            <a:r>
              <a:rPr lang="en-US" sz="1400" err="1"/>
              <a:t>centred</a:t>
            </a:r>
            <a:r>
              <a:rPr lang="en-US" sz="1400"/>
              <a:t> care close to home and identifies where further action may be needed to reduce inequalities and improve outcomes.</a:t>
            </a:r>
            <a:endParaRPr lang="en-GB" sz="1400"/>
          </a:p>
        </p:txBody>
      </p:sp>
    </p:spTree>
    <p:extLst>
      <p:ext uri="{BB962C8B-B14F-4D97-AF65-F5344CB8AC3E}">
        <p14:creationId xmlns:p14="http://schemas.microsoft.com/office/powerpoint/2010/main" val="2753012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17252FE-AD41-47B2-BFC4-C269EB0B3D0B}"/>
              </a:ext>
            </a:extLst>
          </p:cNvPr>
          <p:cNvSpPr>
            <a:spLocks noGrp="1"/>
          </p:cNvSpPr>
          <p:nvPr>
            <p:ph type="title"/>
          </p:nvPr>
        </p:nvSpPr>
        <p:spPr/>
        <p:txBody>
          <a:bodyPr>
            <a:normAutofit/>
          </a:bodyPr>
          <a:lstStyle/>
          <a:p>
            <a:r>
              <a:rPr lang="en-GB" sz="4000"/>
              <a:t>Maternity</a:t>
            </a:r>
          </a:p>
        </p:txBody>
      </p:sp>
      <p:sp>
        <p:nvSpPr>
          <p:cNvPr id="6" name="Text Placeholder 5">
            <a:extLst>
              <a:ext uri="{FF2B5EF4-FFF2-40B4-BE49-F238E27FC236}">
                <a16:creationId xmlns:a16="http://schemas.microsoft.com/office/drawing/2014/main" id="{A87516F8-868F-A1E1-569A-AB214DDC8E23}"/>
              </a:ext>
            </a:extLst>
          </p:cNvPr>
          <p:cNvSpPr>
            <a:spLocks noGrp="1"/>
          </p:cNvSpPr>
          <p:nvPr>
            <p:ph type="body" idx="1"/>
          </p:nvPr>
        </p:nvSpPr>
        <p:spPr/>
        <p:txBody>
          <a:bodyPr>
            <a:normAutofit fontScale="62500" lnSpcReduction="20000"/>
          </a:bodyPr>
          <a:lstStyle/>
          <a:p>
            <a:pPr>
              <a:lnSpc>
                <a:spcPct val="120000"/>
              </a:lnSpc>
            </a:pPr>
            <a:r>
              <a:rPr lang="en-US"/>
              <a:t>Maternity services are a key area for reducing health inequalities and improving outcomes. National evidence consistently shows significant variation in maternity outcomes by deprivation, ethnicity, age, geography and other inclusion health factors. The legal statement metrics presented in slides 24-26 examine inequalities across key maternity indicators, including access to antenatal care, smoking at the time of delivery, breastfeeding, and maternal and neonatal outcomes. Understanding these differences is essential for identifying where outcomes are poorest, targeting improvement activity, and ensuring that all women and babies have equitable opportunities for a healthy start in life.</a:t>
            </a:r>
            <a:endParaRPr lang="en-GB"/>
          </a:p>
        </p:txBody>
      </p:sp>
      <p:sp>
        <p:nvSpPr>
          <p:cNvPr id="4" name="Slide Number Placeholder 3">
            <a:extLst>
              <a:ext uri="{FF2B5EF4-FFF2-40B4-BE49-F238E27FC236}">
                <a16:creationId xmlns:a16="http://schemas.microsoft.com/office/drawing/2014/main" id="{38C4C02F-FA31-DE78-7E0F-FF5CD1575E06}"/>
              </a:ext>
            </a:extLst>
          </p:cNvPr>
          <p:cNvSpPr>
            <a:spLocks noGrp="1"/>
          </p:cNvSpPr>
          <p:nvPr>
            <p:ph type="sldNum" sz="quarter" idx="12"/>
          </p:nvPr>
        </p:nvSpPr>
        <p:spPr/>
        <p:txBody>
          <a:bodyPr/>
          <a:lstStyle/>
          <a:p>
            <a:fld id="{507B77E4-D16E-4E80-BECE-B10ACE50DA11}" type="slidenum">
              <a:rPr lang="en-GB" smtClean="0"/>
              <a:pPr/>
              <a:t>23</a:t>
            </a:fld>
            <a:endParaRPr lang="en-GB"/>
          </a:p>
        </p:txBody>
      </p:sp>
    </p:spTree>
    <p:extLst>
      <p:ext uri="{BB962C8B-B14F-4D97-AF65-F5344CB8AC3E}">
        <p14:creationId xmlns:p14="http://schemas.microsoft.com/office/powerpoint/2010/main" val="13509491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9621B75-BC37-F977-D4C0-1AD77579712A}"/>
              </a:ext>
            </a:extLst>
          </p:cNvPr>
          <p:cNvSpPr txBox="1">
            <a:spLocks/>
          </p:cNvSpPr>
          <p:nvPr/>
        </p:nvSpPr>
        <p:spPr>
          <a:xfrm>
            <a:off x="593470" y="0"/>
            <a:ext cx="1177036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noProof="0">
                <a:solidFill>
                  <a:schemeClr val="accent1"/>
                </a:solidFill>
              </a:rPr>
              <a:t>Inequalities in preterm births </a:t>
            </a:r>
            <a:r>
              <a:rPr lang="en-GB" sz="3600">
                <a:solidFill>
                  <a:schemeClr val="accent1"/>
                </a:solidFill>
              </a:rPr>
              <a:t>(</a:t>
            </a:r>
            <a:r>
              <a:rPr lang="en-GB" sz="3600" noProof="0">
                <a:solidFill>
                  <a:schemeClr val="accent1"/>
                </a:solidFill>
              </a:rPr>
              <a:t>under 37 weeks)</a:t>
            </a:r>
          </a:p>
        </p:txBody>
      </p:sp>
      <p:graphicFrame>
        <p:nvGraphicFramePr>
          <p:cNvPr id="10" name="Table 9">
            <a:extLst>
              <a:ext uri="{FF2B5EF4-FFF2-40B4-BE49-F238E27FC236}">
                <a16:creationId xmlns:a16="http://schemas.microsoft.com/office/drawing/2014/main" id="{A65D8827-2770-4A80-94AF-2A2C1AEB002C}"/>
              </a:ext>
            </a:extLst>
          </p:cNvPr>
          <p:cNvGraphicFramePr>
            <a:graphicFrameLocks noGrp="1"/>
          </p:cNvGraphicFramePr>
          <p:nvPr>
            <p:extLst>
              <p:ext uri="{D42A27DB-BD31-4B8C-83A1-F6EECF244321}">
                <p14:modId xmlns:p14="http://schemas.microsoft.com/office/powerpoint/2010/main" val="2159713125"/>
              </p:ext>
            </p:extLst>
          </p:nvPr>
        </p:nvGraphicFramePr>
        <p:xfrm>
          <a:off x="6477993" y="1167447"/>
          <a:ext cx="3398404" cy="193001"/>
        </p:xfrm>
        <a:graphic>
          <a:graphicData uri="http://schemas.openxmlformats.org/drawingml/2006/table">
            <a:tbl>
              <a:tblPr/>
              <a:tblGrid>
                <a:gridCol w="3398404">
                  <a:extLst>
                    <a:ext uri="{9D8B030D-6E8A-4147-A177-3AD203B41FA5}">
                      <a16:colId xmlns:a16="http://schemas.microsoft.com/office/drawing/2014/main" val="3874840880"/>
                    </a:ext>
                  </a:extLst>
                </a:gridCol>
              </a:tblGrid>
              <a:tr h="193001">
                <a:tc>
                  <a:txBody>
                    <a:bodyPr/>
                    <a:lstStyle/>
                    <a:p>
                      <a:pPr algn="l" fontAlgn="b">
                        <a:buNone/>
                      </a:pPr>
                      <a:r>
                        <a:rPr lang="en-GB" sz="1050" b="1" i="0" u="none" strike="noStrike" noProof="0">
                          <a:solidFill>
                            <a:srgbClr val="FFFFFF"/>
                          </a:solidFill>
                          <a:effectLst/>
                          <a:latin typeface="Arial" panose="020B0604020202020204" pitchFamily="34" charset="0"/>
                        </a:rPr>
                        <a:t>% of Pre-Term Births, &lt;37 weeks, by Ethnicity Group</a:t>
                      </a:r>
                      <a:endParaRPr lang="en-GB" sz="1050" b="0" i="0" u="none" strike="noStrike" noProof="0">
                        <a:solidFill>
                          <a:srgbClr val="FFFFFF"/>
                        </a:solidFill>
                        <a:effectLst/>
                        <a:latin typeface="Arial" panose="020B0604020202020204" pitchFamily="34" charset="0"/>
                      </a:endParaRPr>
                    </a:p>
                  </a:txBody>
                  <a:tcPr marL="7620" marR="7620" marT="7620" marB="0" anchor="b">
                    <a:lnL>
                      <a:noFill/>
                    </a:lnL>
                    <a:lnR>
                      <a:noFill/>
                    </a:lnR>
                    <a:lnT>
                      <a:noFill/>
                    </a:lnT>
                    <a:lnB>
                      <a:noFill/>
                    </a:lnB>
                    <a:solidFill>
                      <a:srgbClr val="0070C0"/>
                    </a:solidFill>
                  </a:tcPr>
                </a:tc>
                <a:extLst>
                  <a:ext uri="{0D108BD9-81ED-4DB2-BD59-A6C34878D82A}">
                    <a16:rowId xmlns:a16="http://schemas.microsoft.com/office/drawing/2014/main" val="4025726428"/>
                  </a:ext>
                </a:extLst>
              </a:tr>
            </a:tbl>
          </a:graphicData>
        </a:graphic>
      </p:graphicFrame>
      <p:pic>
        <p:nvPicPr>
          <p:cNvPr id="16" name="Picture 15">
            <a:extLst>
              <a:ext uri="{FF2B5EF4-FFF2-40B4-BE49-F238E27FC236}">
                <a16:creationId xmlns:a16="http://schemas.microsoft.com/office/drawing/2014/main" id="{7FF2787C-0CD0-0099-FA37-57C58360AF80}"/>
              </a:ext>
            </a:extLst>
          </p:cNvPr>
          <p:cNvPicPr>
            <a:picLocks noChangeAspect="1"/>
          </p:cNvPicPr>
          <p:nvPr/>
        </p:nvPicPr>
        <p:blipFill>
          <a:blip r:embed="rId4"/>
          <a:stretch>
            <a:fillRect/>
          </a:stretch>
        </p:blipFill>
        <p:spPr>
          <a:xfrm>
            <a:off x="6477993" y="1405016"/>
            <a:ext cx="4559670" cy="2732159"/>
          </a:xfrm>
          <a:prstGeom prst="rect">
            <a:avLst/>
          </a:prstGeom>
        </p:spPr>
      </p:pic>
      <p:pic>
        <p:nvPicPr>
          <p:cNvPr id="2" name="Picture 1">
            <a:extLst>
              <a:ext uri="{FF2B5EF4-FFF2-40B4-BE49-F238E27FC236}">
                <a16:creationId xmlns:a16="http://schemas.microsoft.com/office/drawing/2014/main" id="{8EBB78CD-BB8C-F9B8-7909-EF70859A985E}"/>
              </a:ext>
            </a:extLst>
          </p:cNvPr>
          <p:cNvPicPr>
            <a:picLocks noChangeAspect="1"/>
          </p:cNvPicPr>
          <p:nvPr/>
        </p:nvPicPr>
        <p:blipFill>
          <a:blip r:embed="rId5"/>
          <a:stretch>
            <a:fillRect/>
          </a:stretch>
        </p:blipFill>
        <p:spPr>
          <a:xfrm>
            <a:off x="792585" y="1376537"/>
            <a:ext cx="4539493" cy="2732159"/>
          </a:xfrm>
          <a:prstGeom prst="rect">
            <a:avLst/>
          </a:prstGeom>
        </p:spPr>
      </p:pic>
      <p:sp>
        <p:nvSpPr>
          <p:cNvPr id="8" name="TextBox 7">
            <a:extLst>
              <a:ext uri="{FF2B5EF4-FFF2-40B4-BE49-F238E27FC236}">
                <a16:creationId xmlns:a16="http://schemas.microsoft.com/office/drawing/2014/main" id="{4222E491-8B05-A662-4104-B93D9E3D4E8F}"/>
              </a:ext>
            </a:extLst>
          </p:cNvPr>
          <p:cNvSpPr txBox="1"/>
          <p:nvPr/>
        </p:nvSpPr>
        <p:spPr>
          <a:xfrm>
            <a:off x="831678" y="4216628"/>
            <a:ext cx="10245078" cy="1831271"/>
          </a:xfrm>
          <a:prstGeom prst="rect">
            <a:avLst/>
          </a:prstGeom>
          <a:noFill/>
        </p:spPr>
        <p:txBody>
          <a:bodyPr wrap="square">
            <a:spAutoFit/>
          </a:bodyPr>
          <a:lstStyle/>
          <a:p>
            <a:pPr>
              <a:spcAft>
                <a:spcPts val="600"/>
              </a:spcAft>
            </a:pPr>
            <a:r>
              <a:rPr lang="en-GB" sz="1200" noProof="0"/>
              <a:t>Overall, compared to the previous year, there was a small decrease in the percentage of pre-term births (before 37 weeks), from 6.7% to 6.1%. The pattern from previous data of higher pre-term birth rate in more deprived groups continued this year, and there was a smaller year-on-year improvement in pre-term birth rates for the most deprived group compared to the middle IMD groups. There was a small increase in the pre-term birth rates in the least disadvantaged group, although the rates were still lower than in the most disadvantaged. There was minimal difference between ethnicity groups for this measure. Comparison with previous years is not possible due to low numbers of ethnicity recording points of data previously.</a:t>
            </a:r>
          </a:p>
          <a:p>
            <a:r>
              <a:rPr lang="en-GB" sz="1200" noProof="0"/>
              <a:t>The ICB has focused on reducing risk factors linked to preterm birth by strengthening referral pathways for gestational diabetes, improving communication between maternity and primary care, and expanding prevention support. Work has included increasing access to smoking cessation support, vaccinations, enhanced midwifery continuity of carer </a:t>
            </a:r>
            <a:r>
              <a:rPr lang="en-GB" sz="1200"/>
              <a:t>(</a:t>
            </a:r>
            <a:r>
              <a:rPr lang="en-GB" sz="1200" err="1"/>
              <a:t>EMCoC</a:t>
            </a:r>
            <a:r>
              <a:rPr lang="en-GB" sz="1200"/>
              <a:t>) </a:t>
            </a:r>
            <a:r>
              <a:rPr lang="en-GB" sz="1200" noProof="0"/>
              <a:t>and genetic risk services, alongside widening community engagement and using data to target areas of greatest need. Progress continues, although some timelines have been adjusted due to workforce pressures.</a:t>
            </a:r>
          </a:p>
        </p:txBody>
      </p:sp>
      <p:graphicFrame>
        <p:nvGraphicFramePr>
          <p:cNvPr id="13" name="Table 12">
            <a:extLst>
              <a:ext uri="{FF2B5EF4-FFF2-40B4-BE49-F238E27FC236}">
                <a16:creationId xmlns:a16="http://schemas.microsoft.com/office/drawing/2014/main" id="{B9FDA106-DB11-B497-6191-21D002AD0546}"/>
              </a:ext>
            </a:extLst>
          </p:cNvPr>
          <p:cNvGraphicFramePr>
            <a:graphicFrameLocks noGrp="1"/>
          </p:cNvGraphicFramePr>
          <p:nvPr>
            <p:extLst>
              <p:ext uri="{D42A27DB-BD31-4B8C-83A1-F6EECF244321}">
                <p14:modId xmlns:p14="http://schemas.microsoft.com/office/powerpoint/2010/main" val="3336126730"/>
              </p:ext>
            </p:extLst>
          </p:nvPr>
        </p:nvGraphicFramePr>
        <p:xfrm>
          <a:off x="792586" y="1167447"/>
          <a:ext cx="2829112" cy="193001"/>
        </p:xfrm>
        <a:graphic>
          <a:graphicData uri="http://schemas.openxmlformats.org/drawingml/2006/table">
            <a:tbl>
              <a:tblPr/>
              <a:tblGrid>
                <a:gridCol w="2829112">
                  <a:extLst>
                    <a:ext uri="{9D8B030D-6E8A-4147-A177-3AD203B41FA5}">
                      <a16:colId xmlns:a16="http://schemas.microsoft.com/office/drawing/2014/main" val="3874840880"/>
                    </a:ext>
                  </a:extLst>
                </a:gridCol>
              </a:tblGrid>
              <a:tr h="193001">
                <a:tc>
                  <a:txBody>
                    <a:bodyPr/>
                    <a:lstStyle/>
                    <a:p>
                      <a:pPr algn="l" fontAlgn="b">
                        <a:buNone/>
                      </a:pPr>
                      <a:r>
                        <a:rPr lang="en-GB" sz="1050" b="1" i="0" u="none" strike="noStrike" noProof="0">
                          <a:solidFill>
                            <a:srgbClr val="FFFFFF"/>
                          </a:solidFill>
                          <a:effectLst/>
                          <a:latin typeface="Arial" panose="020B0604020202020204" pitchFamily="34" charset="0"/>
                        </a:rPr>
                        <a:t>% of pre-term births in 2024-25 and 2025-26</a:t>
                      </a:r>
                      <a:endParaRPr lang="en-GB" sz="1050" b="0" i="0" u="none" strike="noStrike" noProof="0">
                        <a:solidFill>
                          <a:srgbClr val="FFFFFF"/>
                        </a:solidFill>
                        <a:effectLst/>
                        <a:latin typeface="Arial" panose="020B0604020202020204" pitchFamily="34" charset="0"/>
                      </a:endParaRPr>
                    </a:p>
                  </a:txBody>
                  <a:tcPr marL="7620" marR="7620" marT="7620" marB="0" anchor="b">
                    <a:lnL>
                      <a:noFill/>
                    </a:lnL>
                    <a:lnR>
                      <a:noFill/>
                    </a:lnR>
                    <a:lnT>
                      <a:noFill/>
                    </a:lnT>
                    <a:lnB>
                      <a:noFill/>
                    </a:lnB>
                    <a:solidFill>
                      <a:srgbClr val="0070C0"/>
                    </a:solidFill>
                  </a:tcPr>
                </a:tc>
                <a:extLst>
                  <a:ext uri="{0D108BD9-81ED-4DB2-BD59-A6C34878D82A}">
                    <a16:rowId xmlns:a16="http://schemas.microsoft.com/office/drawing/2014/main" val="4025726428"/>
                  </a:ext>
                </a:extLst>
              </a:tr>
            </a:tbl>
          </a:graphicData>
        </a:graphic>
      </p:graphicFrame>
    </p:spTree>
    <p:extLst>
      <p:ext uri="{BB962C8B-B14F-4D97-AF65-F5344CB8AC3E}">
        <p14:creationId xmlns:p14="http://schemas.microsoft.com/office/powerpoint/2010/main" val="199632557"/>
      </p:ext>
    </p:extLst>
  </p:cSld>
  <p:clrMapOvr>
    <a:masterClrMapping/>
  </p:clrMapOvr>
  <p:extLst>
    <p:ext uri="{6950BFC3-D8DA-4A85-94F7-54DA5524770B}">
      <p188:commentRel xmlns:p188="http://schemas.microsoft.com/office/powerpoint/2018/8/main" r:id="rId3"/>
    </p:ext>
  </p:extLs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654AD-5345-AD50-87B1-B290C1F5E87E}"/>
              </a:ext>
            </a:extLst>
          </p:cNvPr>
          <p:cNvSpPr>
            <a:spLocks noGrp="1"/>
          </p:cNvSpPr>
          <p:nvPr>
            <p:ph type="title"/>
          </p:nvPr>
        </p:nvSpPr>
        <p:spPr/>
        <p:txBody>
          <a:bodyPr/>
          <a:lstStyle/>
          <a:p>
            <a:r>
              <a:rPr lang="en-US"/>
              <a:t>Inequalities in gestational age at booking</a:t>
            </a:r>
            <a:endParaRPr lang="en-GB"/>
          </a:p>
        </p:txBody>
      </p:sp>
      <p:sp>
        <p:nvSpPr>
          <p:cNvPr id="4" name="Slide Number Placeholder 3">
            <a:extLst>
              <a:ext uri="{FF2B5EF4-FFF2-40B4-BE49-F238E27FC236}">
                <a16:creationId xmlns:a16="http://schemas.microsoft.com/office/drawing/2014/main" id="{4D7747E9-2C44-B1DC-DE8C-995F7A9639EF}"/>
              </a:ext>
            </a:extLst>
          </p:cNvPr>
          <p:cNvSpPr>
            <a:spLocks noGrp="1"/>
          </p:cNvSpPr>
          <p:nvPr>
            <p:ph type="sldNum" sz="quarter" idx="12"/>
          </p:nvPr>
        </p:nvSpPr>
        <p:spPr/>
        <p:txBody>
          <a:bodyPr/>
          <a:lstStyle/>
          <a:p>
            <a:fld id="{507B77E4-D16E-4E80-BECE-B10ACE50DA11}" type="slidenum">
              <a:rPr lang="en-GB" smtClean="0"/>
              <a:pPr/>
              <a:t>25</a:t>
            </a:fld>
            <a:endParaRPr lang="en-GB"/>
          </a:p>
        </p:txBody>
      </p:sp>
      <p:graphicFrame>
        <p:nvGraphicFramePr>
          <p:cNvPr id="10" name="Table 9">
            <a:extLst>
              <a:ext uri="{FF2B5EF4-FFF2-40B4-BE49-F238E27FC236}">
                <a16:creationId xmlns:a16="http://schemas.microsoft.com/office/drawing/2014/main" id="{71C7A42A-39D2-2B6B-13AE-55539483C5BD}"/>
              </a:ext>
            </a:extLst>
          </p:cNvPr>
          <p:cNvGraphicFramePr>
            <a:graphicFrameLocks noGrp="1"/>
          </p:cNvGraphicFramePr>
          <p:nvPr>
            <p:extLst>
              <p:ext uri="{D42A27DB-BD31-4B8C-83A1-F6EECF244321}">
                <p14:modId xmlns:p14="http://schemas.microsoft.com/office/powerpoint/2010/main" val="1757562628"/>
              </p:ext>
            </p:extLst>
          </p:nvPr>
        </p:nvGraphicFramePr>
        <p:xfrm>
          <a:off x="687527" y="1311873"/>
          <a:ext cx="4021849" cy="209561"/>
        </p:xfrm>
        <a:graphic>
          <a:graphicData uri="http://schemas.openxmlformats.org/drawingml/2006/table">
            <a:tbl>
              <a:tblPr/>
              <a:tblGrid>
                <a:gridCol w="4021849">
                  <a:extLst>
                    <a:ext uri="{9D8B030D-6E8A-4147-A177-3AD203B41FA5}">
                      <a16:colId xmlns:a16="http://schemas.microsoft.com/office/drawing/2014/main" val="3874840880"/>
                    </a:ext>
                  </a:extLst>
                </a:gridCol>
              </a:tblGrid>
              <a:tr h="209561">
                <a:tc>
                  <a:txBody>
                    <a:bodyPr/>
                    <a:lstStyle/>
                    <a:p>
                      <a:pPr algn="l" fontAlgn="b">
                        <a:buNone/>
                      </a:pPr>
                      <a:r>
                        <a:rPr lang="en-GB" sz="1050" b="1" i="0" u="none" strike="noStrike" noProof="0">
                          <a:solidFill>
                            <a:srgbClr val="FFFFFF"/>
                          </a:solidFill>
                          <a:effectLst/>
                          <a:latin typeface="Arial" panose="020B0604020202020204" pitchFamily="34" charset="0"/>
                        </a:rPr>
                        <a:t>Gestational age at booking by IMD in L&amp;SC in December 2025</a:t>
                      </a:r>
                      <a:endParaRPr lang="en-GB" sz="1050" b="0" i="0" u="none" strike="noStrike" noProof="0">
                        <a:solidFill>
                          <a:srgbClr val="FFFFFF"/>
                        </a:solidFill>
                        <a:effectLst/>
                        <a:latin typeface="Arial" panose="020B0604020202020204" pitchFamily="34" charset="0"/>
                      </a:endParaRPr>
                    </a:p>
                  </a:txBody>
                  <a:tcPr marL="7620" marR="7620" marT="7620" marB="0" anchor="b">
                    <a:lnL>
                      <a:noFill/>
                    </a:lnL>
                    <a:lnR>
                      <a:noFill/>
                    </a:lnR>
                    <a:lnT>
                      <a:noFill/>
                    </a:lnT>
                    <a:lnB>
                      <a:noFill/>
                    </a:lnB>
                    <a:solidFill>
                      <a:srgbClr val="0070C0"/>
                    </a:solidFill>
                  </a:tcPr>
                </a:tc>
                <a:extLst>
                  <a:ext uri="{0D108BD9-81ED-4DB2-BD59-A6C34878D82A}">
                    <a16:rowId xmlns:a16="http://schemas.microsoft.com/office/drawing/2014/main" val="4025726428"/>
                  </a:ext>
                </a:extLst>
              </a:tr>
            </a:tbl>
          </a:graphicData>
        </a:graphic>
      </p:graphicFrame>
      <p:graphicFrame>
        <p:nvGraphicFramePr>
          <p:cNvPr id="11" name="Table 10">
            <a:extLst>
              <a:ext uri="{FF2B5EF4-FFF2-40B4-BE49-F238E27FC236}">
                <a16:creationId xmlns:a16="http://schemas.microsoft.com/office/drawing/2014/main" id="{435C044D-B51E-9AFC-BDF8-2D89650E260B}"/>
              </a:ext>
            </a:extLst>
          </p:cNvPr>
          <p:cNvGraphicFramePr>
            <a:graphicFrameLocks noGrp="1"/>
          </p:cNvGraphicFramePr>
          <p:nvPr>
            <p:extLst>
              <p:ext uri="{D42A27DB-BD31-4B8C-83A1-F6EECF244321}">
                <p14:modId xmlns:p14="http://schemas.microsoft.com/office/powerpoint/2010/main" val="266406017"/>
              </p:ext>
            </p:extLst>
          </p:nvPr>
        </p:nvGraphicFramePr>
        <p:xfrm>
          <a:off x="5788556" y="1252824"/>
          <a:ext cx="4288894" cy="327660"/>
        </p:xfrm>
        <a:graphic>
          <a:graphicData uri="http://schemas.openxmlformats.org/drawingml/2006/table">
            <a:tbl>
              <a:tblPr/>
              <a:tblGrid>
                <a:gridCol w="4288894">
                  <a:extLst>
                    <a:ext uri="{9D8B030D-6E8A-4147-A177-3AD203B41FA5}">
                      <a16:colId xmlns:a16="http://schemas.microsoft.com/office/drawing/2014/main" val="3874840880"/>
                    </a:ext>
                  </a:extLst>
                </a:gridCol>
              </a:tblGrid>
              <a:tr h="166548">
                <a:tc>
                  <a:txBody>
                    <a:bodyPr/>
                    <a:lstStyle/>
                    <a:p>
                      <a:pPr algn="l" fontAlgn="b">
                        <a:buNone/>
                      </a:pPr>
                      <a:r>
                        <a:rPr lang="en-GB" sz="1050" b="1" i="0" u="none" strike="noStrike" noProof="0">
                          <a:solidFill>
                            <a:srgbClr val="FFFFFF"/>
                          </a:solidFill>
                          <a:effectLst/>
                          <a:latin typeface="Arial" panose="020B0604020202020204" pitchFamily="34" charset="0"/>
                        </a:rPr>
                        <a:t>Gap between most and least deprived quartiles for gestational age at booking</a:t>
                      </a:r>
                      <a:endParaRPr lang="en-GB" sz="1050" b="0" i="0" u="none" strike="noStrike" noProof="0">
                        <a:solidFill>
                          <a:srgbClr val="FFFFFF"/>
                        </a:solidFill>
                        <a:effectLst/>
                        <a:latin typeface="Arial" panose="020B0604020202020204" pitchFamily="34" charset="0"/>
                      </a:endParaRPr>
                    </a:p>
                  </a:txBody>
                  <a:tcPr marL="7620" marR="7620" marT="7620" marB="0" anchor="b">
                    <a:lnL>
                      <a:noFill/>
                    </a:lnL>
                    <a:lnR>
                      <a:noFill/>
                    </a:lnR>
                    <a:lnT>
                      <a:noFill/>
                    </a:lnT>
                    <a:lnB>
                      <a:noFill/>
                    </a:lnB>
                    <a:solidFill>
                      <a:srgbClr val="0070C0"/>
                    </a:solidFill>
                  </a:tcPr>
                </a:tc>
                <a:extLst>
                  <a:ext uri="{0D108BD9-81ED-4DB2-BD59-A6C34878D82A}">
                    <a16:rowId xmlns:a16="http://schemas.microsoft.com/office/drawing/2014/main" val="4025726428"/>
                  </a:ext>
                </a:extLst>
              </a:tr>
            </a:tbl>
          </a:graphicData>
        </a:graphic>
      </p:graphicFrame>
      <p:sp>
        <p:nvSpPr>
          <p:cNvPr id="5" name="TextBox 4">
            <a:extLst>
              <a:ext uri="{FF2B5EF4-FFF2-40B4-BE49-F238E27FC236}">
                <a16:creationId xmlns:a16="http://schemas.microsoft.com/office/drawing/2014/main" id="{8935B97F-581E-B8DA-8AD7-98A5DB32165B}"/>
              </a:ext>
            </a:extLst>
          </p:cNvPr>
          <p:cNvSpPr txBox="1"/>
          <p:nvPr/>
        </p:nvSpPr>
        <p:spPr>
          <a:xfrm>
            <a:off x="539749" y="4455422"/>
            <a:ext cx="10975975" cy="1815882"/>
          </a:xfrm>
          <a:prstGeom prst="rect">
            <a:avLst/>
          </a:prstGeom>
          <a:noFill/>
        </p:spPr>
        <p:txBody>
          <a:bodyPr wrap="square">
            <a:spAutoFit/>
          </a:bodyPr>
          <a:lstStyle/>
          <a:p>
            <a:r>
              <a:rPr lang="en-US" sz="1400"/>
              <a:t>NICE guidance recommends that wherever possible, pregnant women should attend their first antenatal appointment by 10 weeks of pregnancy. This enables early identification of potential risks and ensure that care is planned according to their needs. This is particularly important for women at higher risk of adverse outcomes or with complex social factors.</a:t>
            </a:r>
          </a:p>
          <a:p>
            <a:endParaRPr lang="en-US" sz="1400"/>
          </a:p>
          <a:p>
            <a:r>
              <a:rPr lang="en-US" sz="1400"/>
              <a:t>People living in the least deprived areas are more likely to book their maternity care early in pregnancy, while those in the most deprived areas are less likely to do so. Later booking is more common in the most deprived groups, and this pattern is consistent across all categories. The gap between the most and least deprived groups has changed over time. The gap does not follow a steady pattern and instead goes up and down from year to year. In some years, the local area performs better than the national average, while in other years the gap is similar or wider. </a:t>
            </a:r>
            <a:endParaRPr lang="en-GB" sz="1400"/>
          </a:p>
        </p:txBody>
      </p:sp>
      <p:pic>
        <p:nvPicPr>
          <p:cNvPr id="6" name="Picture 5">
            <a:extLst>
              <a:ext uri="{FF2B5EF4-FFF2-40B4-BE49-F238E27FC236}">
                <a16:creationId xmlns:a16="http://schemas.microsoft.com/office/drawing/2014/main" id="{72B0DB9F-0C0E-773A-BA46-A08B6DBB8D3C}"/>
              </a:ext>
            </a:extLst>
          </p:cNvPr>
          <p:cNvPicPr>
            <a:picLocks noChangeAspect="1"/>
          </p:cNvPicPr>
          <p:nvPr/>
        </p:nvPicPr>
        <p:blipFill>
          <a:blip r:embed="rId4"/>
          <a:stretch>
            <a:fillRect/>
          </a:stretch>
        </p:blipFill>
        <p:spPr>
          <a:xfrm>
            <a:off x="5788556" y="1610613"/>
            <a:ext cx="4578493" cy="2755631"/>
          </a:xfrm>
          <a:prstGeom prst="rect">
            <a:avLst/>
          </a:prstGeom>
        </p:spPr>
      </p:pic>
      <p:grpSp>
        <p:nvGrpSpPr>
          <p:cNvPr id="7" name="Group 6">
            <a:extLst>
              <a:ext uri="{FF2B5EF4-FFF2-40B4-BE49-F238E27FC236}">
                <a16:creationId xmlns:a16="http://schemas.microsoft.com/office/drawing/2014/main" id="{ED1C00E6-D741-8752-CAF5-B3A596E20382}"/>
              </a:ext>
            </a:extLst>
          </p:cNvPr>
          <p:cNvGrpSpPr/>
          <p:nvPr/>
        </p:nvGrpSpPr>
        <p:grpSpPr>
          <a:xfrm>
            <a:off x="687527" y="1581088"/>
            <a:ext cx="4584589" cy="2755631"/>
            <a:chOff x="687527" y="1581088"/>
            <a:chExt cx="4584589" cy="2755631"/>
          </a:xfrm>
        </p:grpSpPr>
        <p:pic>
          <p:nvPicPr>
            <p:cNvPr id="8" name="Picture 7">
              <a:extLst>
                <a:ext uri="{FF2B5EF4-FFF2-40B4-BE49-F238E27FC236}">
                  <a16:creationId xmlns:a16="http://schemas.microsoft.com/office/drawing/2014/main" id="{203C5367-0523-32BD-44B7-8DA1289DA331}"/>
                </a:ext>
              </a:extLst>
            </p:cNvPr>
            <p:cNvPicPr>
              <a:picLocks noChangeAspect="1"/>
            </p:cNvPicPr>
            <p:nvPr/>
          </p:nvPicPr>
          <p:blipFill>
            <a:blip r:embed="rId5"/>
            <a:stretch>
              <a:fillRect/>
            </a:stretch>
          </p:blipFill>
          <p:spPr>
            <a:xfrm>
              <a:off x="687527" y="1581088"/>
              <a:ext cx="4584589" cy="2755631"/>
            </a:xfrm>
            <a:prstGeom prst="rect">
              <a:avLst/>
            </a:prstGeom>
          </p:spPr>
        </p:pic>
        <p:sp>
          <p:nvSpPr>
            <p:cNvPr id="3" name="TextBox 2">
              <a:extLst>
                <a:ext uri="{FF2B5EF4-FFF2-40B4-BE49-F238E27FC236}">
                  <a16:creationId xmlns:a16="http://schemas.microsoft.com/office/drawing/2014/main" id="{364CBC70-B4F1-1F19-7932-E42303ADC87C}"/>
                </a:ext>
              </a:extLst>
            </p:cNvPr>
            <p:cNvSpPr txBox="1"/>
            <p:nvPr/>
          </p:nvSpPr>
          <p:spPr>
            <a:xfrm>
              <a:off x="2698451" y="3872869"/>
              <a:ext cx="835324" cy="230832"/>
            </a:xfrm>
            <a:prstGeom prst="rect">
              <a:avLst/>
            </a:prstGeom>
            <a:noFill/>
          </p:spPr>
          <p:txBody>
            <a:bodyPr wrap="square" rtlCol="0">
              <a:spAutoFit/>
            </a:bodyPr>
            <a:lstStyle/>
            <a:p>
              <a:r>
                <a:rPr lang="en-GB" sz="900">
                  <a:solidFill>
                    <a:schemeClr val="tx1">
                      <a:lumMod val="50000"/>
                      <a:lumOff val="50000"/>
                    </a:schemeClr>
                  </a:solidFill>
                </a:rPr>
                <a:t>IMD Quintile</a:t>
              </a:r>
            </a:p>
          </p:txBody>
        </p:sp>
      </p:grpSp>
    </p:spTree>
    <p:extLst>
      <p:ext uri="{BB962C8B-B14F-4D97-AF65-F5344CB8AC3E}">
        <p14:creationId xmlns:p14="http://schemas.microsoft.com/office/powerpoint/2010/main" val="4275533994"/>
      </p:ext>
    </p:extLst>
  </p:cSld>
  <p:clrMapOvr>
    <a:masterClrMapping/>
  </p:clrMapOvr>
  <p:extLst>
    <p:ext uri="{6950BFC3-D8DA-4A85-94F7-54DA5524770B}">
      <p188:commentRel xmlns:p188="http://schemas.microsoft.com/office/powerpoint/2018/8/main" r:id="rId3"/>
    </p:ext>
  </p:extLs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A607B-72B1-696D-E303-838104705B54}"/>
              </a:ext>
            </a:extLst>
          </p:cNvPr>
          <p:cNvSpPr>
            <a:spLocks noGrp="1"/>
          </p:cNvSpPr>
          <p:nvPr>
            <p:ph type="title"/>
          </p:nvPr>
        </p:nvSpPr>
        <p:spPr/>
        <p:txBody>
          <a:bodyPr/>
          <a:lstStyle/>
          <a:p>
            <a:r>
              <a:rPr lang="en-GB"/>
              <a:t>Case studies</a:t>
            </a:r>
            <a:br>
              <a:rPr lang="en-GB" sz="2400"/>
            </a:br>
            <a:r>
              <a:rPr lang="en-GB" sz="2400"/>
              <a:t>Lancashire and South Cumbria Infant Feeding Network</a:t>
            </a:r>
            <a:endParaRPr lang="en-GB"/>
          </a:p>
        </p:txBody>
      </p:sp>
      <p:sp>
        <p:nvSpPr>
          <p:cNvPr id="4" name="Slide Number Placeholder 3">
            <a:extLst>
              <a:ext uri="{FF2B5EF4-FFF2-40B4-BE49-F238E27FC236}">
                <a16:creationId xmlns:a16="http://schemas.microsoft.com/office/drawing/2014/main" id="{9C5A8890-CDF3-8B2F-9F61-A684EF4B0F97}"/>
              </a:ext>
            </a:extLst>
          </p:cNvPr>
          <p:cNvSpPr>
            <a:spLocks noGrp="1"/>
          </p:cNvSpPr>
          <p:nvPr>
            <p:ph type="sldNum" sz="quarter" idx="12"/>
          </p:nvPr>
        </p:nvSpPr>
        <p:spPr/>
        <p:txBody>
          <a:bodyPr/>
          <a:lstStyle/>
          <a:p>
            <a:fld id="{507B77E4-D16E-4E80-BECE-B10ACE50DA11}" type="slidenum">
              <a:rPr lang="en-GB" smtClean="0"/>
              <a:pPr/>
              <a:t>26</a:t>
            </a:fld>
            <a:endParaRPr lang="en-GB"/>
          </a:p>
        </p:txBody>
      </p:sp>
      <p:graphicFrame>
        <p:nvGraphicFramePr>
          <p:cNvPr id="10" name="Table 9">
            <a:extLst>
              <a:ext uri="{FF2B5EF4-FFF2-40B4-BE49-F238E27FC236}">
                <a16:creationId xmlns:a16="http://schemas.microsoft.com/office/drawing/2014/main" id="{EC2BFEE2-E0DB-4349-CE50-DDAAA8C5BF00}"/>
              </a:ext>
            </a:extLst>
          </p:cNvPr>
          <p:cNvGraphicFramePr>
            <a:graphicFrameLocks noGrp="1"/>
          </p:cNvGraphicFramePr>
          <p:nvPr>
            <p:extLst>
              <p:ext uri="{D42A27DB-BD31-4B8C-83A1-F6EECF244321}">
                <p14:modId xmlns:p14="http://schemas.microsoft.com/office/powerpoint/2010/main" val="2289755183"/>
              </p:ext>
            </p:extLst>
          </p:nvPr>
        </p:nvGraphicFramePr>
        <p:xfrm>
          <a:off x="381000" y="1230608"/>
          <a:ext cx="11644590" cy="5638312"/>
        </p:xfrm>
        <a:graphic>
          <a:graphicData uri="http://schemas.openxmlformats.org/drawingml/2006/table">
            <a:tbl>
              <a:tblPr/>
              <a:tblGrid>
                <a:gridCol w="11644590">
                  <a:extLst>
                    <a:ext uri="{9D8B030D-6E8A-4147-A177-3AD203B41FA5}">
                      <a16:colId xmlns:a16="http://schemas.microsoft.com/office/drawing/2014/main" val="1296412596"/>
                    </a:ext>
                  </a:extLst>
                </a:gridCol>
              </a:tblGrid>
              <a:tr h="4108472">
                <a:tc>
                  <a:txBody>
                    <a:bodyPr/>
                    <a:lstStyle/>
                    <a:p>
                      <a:pPr fontAlgn="t">
                        <a:lnSpc>
                          <a:spcPts val="1500"/>
                        </a:lnSpc>
                        <a:buNone/>
                      </a:pPr>
                      <a:r>
                        <a:rPr lang="en-GB" sz="1200" b="0" i="0">
                          <a:effectLst/>
                          <a:latin typeface="+mn-lt"/>
                        </a:rPr>
                        <a:t>The vision of the Lancashire and South Cumbria Infant Feeding Network is that every pregnant person, new parent, infant and family receives support from maternity, neonatal, health visiting and Family Hub/early help services that are accredited under the UNICEF UK Baby Friendly Initiative (BFI) by April 2027. The network brings together infant feeding leads from maternity, community, local authority and publicly funded peer support services. Members work collaboratively to deliver the Lancashire and South Cumbria Integrated Care Board Infant Feeding Strategy. As part of this work, 25 International Board Certified Lactation Consultants (IBCLCs) have been trained and continue to receive clinical supervision and education. This has created a specialist workforce across Lancashire and South Cumbria, providing expert support for families with more complex infant feeding needs alongside universal services that are working towards BFI accreditation. The network is also involved in projects that work with local communities to improve understanding of infant feeding. This recognises that wider determinants of health influence breastfeeding rates and that improving outcomes requires action beyond implementing BFI accreditation within healthcare services alone.</a:t>
                      </a:r>
                    </a:p>
                    <a:p>
                      <a:pPr fontAlgn="t">
                        <a:lnSpc>
                          <a:spcPts val="1500"/>
                        </a:lnSpc>
                        <a:buNone/>
                      </a:pPr>
                      <a:endParaRPr lang="en-GB" sz="1200" b="0" i="0">
                        <a:effectLst/>
                        <a:latin typeface="+mn-lt"/>
                      </a:endParaRPr>
                    </a:p>
                    <a:p>
                      <a:pPr fontAlgn="t">
                        <a:lnSpc>
                          <a:spcPts val="1500"/>
                        </a:lnSpc>
                        <a:buNone/>
                      </a:pPr>
                      <a:r>
                        <a:rPr lang="en-GB" sz="1200" b="1" i="0">
                          <a:effectLst/>
                          <a:latin typeface="+mn-lt"/>
                        </a:rPr>
                        <a:t>Case Study</a:t>
                      </a:r>
                    </a:p>
                    <a:p>
                      <a:pPr fontAlgn="t">
                        <a:lnSpc>
                          <a:spcPts val="1500"/>
                        </a:lnSpc>
                        <a:buNone/>
                      </a:pPr>
                      <a:r>
                        <a:rPr lang="en-GB" sz="1200" b="0" i="0">
                          <a:effectLst/>
                          <a:latin typeface="+mn-lt"/>
                        </a:rPr>
                        <a:t>A mother and baby were referred to the Lancashire Specialist Infant Feeding Team by a Health Visitor. Despite support from a Midwife and Health Visitor, the mother was experiencing significant pain during feeding and felt unable to continue breastfeeding.</a:t>
                      </a:r>
                    </a:p>
                    <a:p>
                      <a:pPr fontAlgn="t">
                        <a:lnSpc>
                          <a:spcPts val="1500"/>
                        </a:lnSpc>
                        <a:buNone/>
                      </a:pPr>
                      <a:r>
                        <a:rPr lang="en-GB" sz="1200" b="0" i="0">
                          <a:effectLst/>
                          <a:latin typeface="+mn-lt"/>
                        </a:rPr>
                        <a:t>A specialist infant feeding practitioner provided an initial virtual consultation, followed by a home visit because of the severity of the pain and the mother's emotional distress. The family had recently moved in with maternal grandparents after leaving a domestic abuse situation. Breastfeeding was particularly important to the family for cultural and personal reasons, and there were concerns about both infant feeding and maternal mental wellbeing.</a:t>
                      </a:r>
                    </a:p>
                    <a:p>
                      <a:pPr fontAlgn="t">
                        <a:lnSpc>
                          <a:spcPts val="1500"/>
                        </a:lnSpc>
                        <a:buNone/>
                      </a:pPr>
                      <a:r>
                        <a:rPr lang="en-GB" sz="1200" b="0" i="0">
                          <a:effectLst/>
                          <a:latin typeface="+mn-lt"/>
                        </a:rPr>
                        <a:t>Specialist support delivered in the home helped to reduce pain and improve feeding. Although some supplementation with expressed breast milk was required, this was kept to a minimum. The family also attended a specialist infant feeding clinic at their local Family Hub, which operated alongside an NCT peer support group and midwifery clinic. They continued attending the peer support group long after their feeding difficulties had resolved.</a:t>
                      </a:r>
                    </a:p>
                    <a:p>
                      <a:pPr fontAlgn="t">
                        <a:lnSpc>
                          <a:spcPts val="1500"/>
                        </a:lnSpc>
                        <a:buNone/>
                      </a:pPr>
                      <a:r>
                        <a:rPr lang="en-GB" sz="1200" b="0" i="0">
                          <a:effectLst/>
                          <a:latin typeface="+mn-lt"/>
                        </a:rPr>
                        <a:t>The mother went on to exclusively breastfeed beyond 18 months. On returning to work, she contacted the practitioner to thank the team, stating that she did not believe they would have achieved their breastfeeding goals without the tailored support provided by the Lancashire Specialist Infant Feeding Team.</a:t>
                      </a:r>
                    </a:p>
                    <a:p>
                      <a:pPr fontAlgn="t">
                        <a:lnSpc>
                          <a:spcPts val="1500"/>
                        </a:lnSpc>
                        <a:buNone/>
                      </a:pPr>
                      <a:endParaRPr lang="en-GB" sz="1200" b="0" i="0">
                        <a:effectLst/>
                        <a:latin typeface="+mn-lt"/>
                      </a:endParaRPr>
                    </a:p>
                    <a:p>
                      <a:pPr fontAlgn="t">
                        <a:lnSpc>
                          <a:spcPts val="1500"/>
                        </a:lnSpc>
                        <a:buNone/>
                      </a:pPr>
                      <a:r>
                        <a:rPr lang="en-GB" sz="1200" b="1" i="0">
                          <a:effectLst/>
                          <a:latin typeface="+mn-lt"/>
                        </a:rPr>
                        <a:t>Case Study</a:t>
                      </a:r>
                    </a:p>
                    <a:p>
                      <a:pPr fontAlgn="t">
                        <a:lnSpc>
                          <a:spcPts val="1500"/>
                        </a:lnSpc>
                        <a:buNone/>
                      </a:pPr>
                      <a:r>
                        <a:rPr lang="en-GB" sz="1200" b="0" i="0">
                          <a:effectLst/>
                          <a:latin typeface="+mn-lt"/>
                        </a:rPr>
                        <a:t>A transgender father expecting a second child was identified by mental health services as requiring support with infant feeding. Breastfeeding, which was the term the family chose to use, had not been discussed during their previous pregnancy, but they wished to provide human milk for their new baby.</a:t>
                      </a:r>
                    </a:p>
                    <a:p>
                      <a:pPr fontAlgn="t">
                        <a:lnSpc>
                          <a:spcPts val="1500"/>
                        </a:lnSpc>
                        <a:buNone/>
                      </a:pPr>
                      <a:r>
                        <a:rPr lang="en-GB" sz="1200" b="0" i="0">
                          <a:effectLst/>
                          <a:latin typeface="+mn-lt"/>
                        </a:rPr>
                        <a:t>The Infant Feeding Team provided specialist, personalised support to help the family achieve their feeding goals. Support was delivered sensitively, recognising that feeding could potentially trigger feelings of gender dysphoria. The team worked collaboratively with the family, ensuring that feeding plans could be reviewed and adapted if required.</a:t>
                      </a:r>
                    </a:p>
                    <a:p>
                      <a:pPr fontAlgn="t">
                        <a:lnSpc>
                          <a:spcPts val="1500"/>
                        </a:lnSpc>
                        <a:buNone/>
                      </a:pPr>
                      <a:r>
                        <a:rPr lang="en-GB" sz="1200" b="0" i="0">
                          <a:effectLst/>
                          <a:latin typeface="+mn-lt"/>
                        </a:rPr>
                        <a:t>This specialist approach enabled the family to make informed choices and feel supported throughout their infant feeding journey, helping them achieve the outcomes they wanted for their child.</a:t>
                      </a:r>
                    </a:p>
                  </a:txBody>
                  <a:tcPr marL="60716" marR="60716" marT="30358" marB="30358">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79686574"/>
                  </a:ext>
                </a:extLst>
              </a:tr>
              <a:tr h="242865">
                <a:tc>
                  <a:txBody>
                    <a:bodyPr/>
                    <a:lstStyle/>
                    <a:p>
                      <a:endParaRPr lang="en-GB" sz="1200">
                        <a:latin typeface="+mn-lt"/>
                      </a:endParaRPr>
                    </a:p>
                  </a:txBody>
                  <a:tcPr marL="60716" marR="60716" marT="30358" marB="30358">
                    <a:lnL w="12700" cmpd="sng">
                      <a:noFill/>
                      <a:prstDash val="solid"/>
                    </a:lnL>
                    <a:lnR w="12700" cmpd="sng">
                      <a:noFill/>
                      <a:prstDash val="solid"/>
                    </a:lnR>
                    <a:lnT w="9525" cap="flat" cmpd="sng" algn="ctr">
                      <a:noFill/>
                      <a:prstDash val="solid"/>
                      <a:round/>
                      <a:headEnd type="none" w="med" len="med"/>
                      <a:tailEnd type="none" w="med" len="me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4137098377"/>
                  </a:ext>
                </a:extLst>
              </a:tr>
            </a:tbl>
          </a:graphicData>
        </a:graphic>
      </p:graphicFrame>
    </p:spTree>
    <p:extLst>
      <p:ext uri="{BB962C8B-B14F-4D97-AF65-F5344CB8AC3E}">
        <p14:creationId xmlns:p14="http://schemas.microsoft.com/office/powerpoint/2010/main" val="2059422736"/>
      </p:ext>
    </p:extLst>
  </p:cSld>
  <p:clrMapOvr>
    <a:masterClrMapping/>
  </p:clrMapOvr>
  <p:extLst>
    <p:ext uri="{6950BFC3-D8DA-4A85-94F7-54DA5524770B}">
      <p188:commentRel xmlns:p188="http://schemas.microsoft.com/office/powerpoint/2018/8/main" r:id="rId3"/>
    </p:ext>
  </p:extLs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8F0C5DF-C522-F418-1696-C1C3452F6109}"/>
              </a:ext>
            </a:extLst>
          </p:cNvPr>
          <p:cNvSpPr>
            <a:spLocks noGrp="1"/>
          </p:cNvSpPr>
          <p:nvPr>
            <p:ph type="title"/>
          </p:nvPr>
        </p:nvSpPr>
        <p:spPr/>
        <p:txBody>
          <a:bodyPr>
            <a:normAutofit/>
          </a:bodyPr>
          <a:lstStyle/>
          <a:p>
            <a:r>
              <a:rPr lang="en-GB" sz="4000"/>
              <a:t>Mental health</a:t>
            </a:r>
          </a:p>
        </p:txBody>
      </p:sp>
      <p:sp>
        <p:nvSpPr>
          <p:cNvPr id="6" name="Text Placeholder 5">
            <a:extLst>
              <a:ext uri="{FF2B5EF4-FFF2-40B4-BE49-F238E27FC236}">
                <a16:creationId xmlns:a16="http://schemas.microsoft.com/office/drawing/2014/main" id="{51D9841F-4F08-20F8-3DE5-42DD6CECA7E0}"/>
              </a:ext>
            </a:extLst>
          </p:cNvPr>
          <p:cNvSpPr>
            <a:spLocks noGrp="1"/>
          </p:cNvSpPr>
          <p:nvPr>
            <p:ph type="body" idx="1"/>
          </p:nvPr>
        </p:nvSpPr>
        <p:spPr/>
        <p:txBody>
          <a:bodyPr>
            <a:normAutofit fontScale="70000" lnSpcReduction="20000"/>
          </a:bodyPr>
          <a:lstStyle/>
          <a:p>
            <a:pPr>
              <a:lnSpc>
                <a:spcPct val="120000"/>
              </a:lnSpc>
            </a:pPr>
            <a:r>
              <a:rPr lang="en-US"/>
              <a:t>Mental health inequalities can be seen in differences in access to services, experience of care and health outcomes. In line with NHS England's health inequalities reporting requirements, this section focuses on three key indicators: physical health checks for people with Serious Mental Illness, Mental Health Act detention rates and outcomes from NHS Talking Therapies. These measures provide insight into whether different population groups are accessing care equitably and achieving comparable outcomes.</a:t>
            </a:r>
            <a:endParaRPr lang="en-GB"/>
          </a:p>
        </p:txBody>
      </p:sp>
      <p:sp>
        <p:nvSpPr>
          <p:cNvPr id="4" name="Slide Number Placeholder 3">
            <a:extLst>
              <a:ext uri="{FF2B5EF4-FFF2-40B4-BE49-F238E27FC236}">
                <a16:creationId xmlns:a16="http://schemas.microsoft.com/office/drawing/2014/main" id="{48E3E5BB-8BE5-3D1A-9DCB-8F87F8D67646}"/>
              </a:ext>
            </a:extLst>
          </p:cNvPr>
          <p:cNvSpPr>
            <a:spLocks noGrp="1"/>
          </p:cNvSpPr>
          <p:nvPr>
            <p:ph type="sldNum" sz="quarter" idx="12"/>
          </p:nvPr>
        </p:nvSpPr>
        <p:spPr/>
        <p:txBody>
          <a:bodyPr/>
          <a:lstStyle/>
          <a:p>
            <a:fld id="{507B77E4-D16E-4E80-BECE-B10ACE50DA11}" type="slidenum">
              <a:rPr lang="en-GB" smtClean="0"/>
              <a:pPr/>
              <a:t>27</a:t>
            </a:fld>
            <a:endParaRPr lang="en-GB"/>
          </a:p>
        </p:txBody>
      </p:sp>
    </p:spTree>
    <p:extLst>
      <p:ext uri="{BB962C8B-B14F-4D97-AF65-F5344CB8AC3E}">
        <p14:creationId xmlns:p14="http://schemas.microsoft.com/office/powerpoint/2010/main" val="26968665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F2824EA-9E7F-1772-768C-6E0895C60310}"/>
              </a:ext>
            </a:extLst>
          </p:cNvPr>
          <p:cNvSpPr>
            <a:spLocks noGrp="1"/>
          </p:cNvSpPr>
          <p:nvPr>
            <p:ph type="title"/>
          </p:nvPr>
        </p:nvSpPr>
        <p:spPr>
          <a:xfrm>
            <a:off x="436880" y="194842"/>
            <a:ext cx="9882130" cy="910272"/>
          </a:xfrm>
        </p:spPr>
        <p:txBody>
          <a:bodyPr>
            <a:normAutofit fontScale="90000"/>
          </a:bodyPr>
          <a:lstStyle/>
          <a:p>
            <a:r>
              <a:rPr lang="en-GB" sz="3600" b="1" noProof="0">
                <a:latin typeface="Arial"/>
                <a:cs typeface="Arial"/>
              </a:rPr>
              <a:t>Improving health for people with Serious Mental Illness</a:t>
            </a:r>
            <a:endParaRPr lang="en-GB" sz="2200" b="1" noProof="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C6DC09FF-9CFA-B546-D19A-C0F289DAC3FC}"/>
              </a:ext>
            </a:extLst>
          </p:cNvPr>
          <p:cNvSpPr txBox="1"/>
          <p:nvPr/>
        </p:nvSpPr>
        <p:spPr>
          <a:xfrm>
            <a:off x="620654" y="5020408"/>
            <a:ext cx="11170293" cy="1169551"/>
          </a:xfrm>
          <a:prstGeom prst="rect">
            <a:avLst/>
          </a:prstGeom>
          <a:noFill/>
        </p:spPr>
        <p:txBody>
          <a:bodyPr wrap="square" rtlCol="0">
            <a:spAutoFit/>
          </a:bodyPr>
          <a:lstStyle/>
          <a:p>
            <a:endParaRPr lang="en-GB" sz="1400" noProof="0"/>
          </a:p>
          <a:p>
            <a:r>
              <a:rPr lang="en-GB" sz="1400" noProof="0"/>
              <a:t>The ICB continues work to reduce physical health risks for adults with severe mental illness by strengthening delivery of the annual health checks programme. An outreach service is now in place to target people who have not had a check for several years, alongside activity to improve awareness and uptake. Work is also focused on supporting primary care delivery, improving data sharing between services, and using insights from routine data to direct support where it is most needed, with wider partners contributing through community‑based models.</a:t>
            </a:r>
          </a:p>
        </p:txBody>
      </p:sp>
      <p:pic>
        <p:nvPicPr>
          <p:cNvPr id="5" name="Picture 4">
            <a:extLst>
              <a:ext uri="{FF2B5EF4-FFF2-40B4-BE49-F238E27FC236}">
                <a16:creationId xmlns:a16="http://schemas.microsoft.com/office/drawing/2014/main" id="{8483517E-1D78-BEFD-F207-B6445830F3DA}"/>
              </a:ext>
            </a:extLst>
          </p:cNvPr>
          <p:cNvPicPr>
            <a:picLocks noChangeAspect="1"/>
          </p:cNvPicPr>
          <p:nvPr/>
        </p:nvPicPr>
        <p:blipFill>
          <a:blip r:embed="rId4"/>
          <a:stretch>
            <a:fillRect/>
          </a:stretch>
        </p:blipFill>
        <p:spPr>
          <a:xfrm>
            <a:off x="620654" y="1480978"/>
            <a:ext cx="6134637" cy="3687309"/>
          </a:xfrm>
          <a:prstGeom prst="rect">
            <a:avLst/>
          </a:prstGeom>
        </p:spPr>
      </p:pic>
      <p:sp>
        <p:nvSpPr>
          <p:cNvPr id="9" name="TextBox 8">
            <a:extLst>
              <a:ext uri="{FF2B5EF4-FFF2-40B4-BE49-F238E27FC236}">
                <a16:creationId xmlns:a16="http://schemas.microsoft.com/office/drawing/2014/main" id="{2A238343-6A18-56A9-2C69-C6D4617CB9FD}"/>
              </a:ext>
            </a:extLst>
          </p:cNvPr>
          <p:cNvSpPr txBox="1"/>
          <p:nvPr/>
        </p:nvSpPr>
        <p:spPr>
          <a:xfrm>
            <a:off x="6904760" y="1480978"/>
            <a:ext cx="4577994" cy="3539430"/>
          </a:xfrm>
          <a:prstGeom prst="rect">
            <a:avLst/>
          </a:prstGeom>
          <a:noFill/>
        </p:spPr>
        <p:txBody>
          <a:bodyPr wrap="square">
            <a:spAutoFit/>
          </a:bodyPr>
          <a:lstStyle/>
          <a:p>
            <a:r>
              <a:rPr lang="en-GB" sz="1400" noProof="0"/>
              <a:t>Physical health checks for people with serious mental illness (SMI) consist of six checks: </a:t>
            </a:r>
          </a:p>
          <a:p>
            <a:pPr marL="742950" lvl="1" indent="-285750">
              <a:buFont typeface="Arial" panose="020B0604020202020204" pitchFamily="34" charset="0"/>
              <a:buChar char="•"/>
            </a:pPr>
            <a:r>
              <a:rPr lang="en-GB" sz="1400" noProof="0"/>
              <a:t>alcohol consumption status</a:t>
            </a:r>
          </a:p>
          <a:p>
            <a:pPr marL="742950" lvl="1" indent="-285750">
              <a:buFont typeface="Arial" panose="020B0604020202020204" pitchFamily="34" charset="0"/>
              <a:buChar char="•"/>
            </a:pPr>
            <a:r>
              <a:rPr lang="en-GB" sz="1400" noProof="0"/>
              <a:t>blood glucose or HbA1c test (as clinically appropriate)</a:t>
            </a:r>
          </a:p>
          <a:p>
            <a:pPr marL="742950" lvl="1" indent="-285750">
              <a:buFont typeface="Arial" panose="020B0604020202020204" pitchFamily="34" charset="0"/>
              <a:buChar char="•"/>
            </a:pPr>
            <a:r>
              <a:rPr lang="en-GB" sz="1400" noProof="0"/>
              <a:t>blood pressure</a:t>
            </a:r>
          </a:p>
          <a:p>
            <a:pPr marL="742950" lvl="1" indent="-285750">
              <a:buFont typeface="Arial" panose="020B0604020202020204" pitchFamily="34" charset="0"/>
              <a:buChar char="•"/>
            </a:pPr>
            <a:r>
              <a:rPr lang="en-GB" sz="1400" noProof="0"/>
              <a:t>body mass index</a:t>
            </a:r>
          </a:p>
          <a:p>
            <a:pPr marL="742950" lvl="1" indent="-285750">
              <a:buFont typeface="Arial" panose="020B0604020202020204" pitchFamily="34" charset="0"/>
              <a:buChar char="•"/>
            </a:pPr>
            <a:r>
              <a:rPr lang="en-GB" sz="1400" noProof="0"/>
              <a:t>lipid profile</a:t>
            </a:r>
          </a:p>
          <a:p>
            <a:pPr marL="742950" lvl="1" indent="-285750">
              <a:buFont typeface="Arial" panose="020B0604020202020204" pitchFamily="34" charset="0"/>
              <a:buChar char="•"/>
            </a:pPr>
            <a:r>
              <a:rPr lang="en-GB" sz="1400" noProof="0"/>
              <a:t>smoking status. </a:t>
            </a:r>
          </a:p>
          <a:p>
            <a:pPr lvl="1"/>
            <a:endParaRPr lang="en-GB" sz="1400" noProof="0"/>
          </a:p>
          <a:p>
            <a:r>
              <a:rPr lang="en-GB" sz="1400" noProof="0"/>
              <a:t>There was a slight decrease from last year in the percentage of people with SMI who had all six physical health check measures completed, from 63.1% to 60.7%. Overall, the difference was mostly even across the health checks.</a:t>
            </a:r>
          </a:p>
          <a:p>
            <a:pPr marL="742950" lvl="1" indent="-285750">
              <a:buFont typeface="Arial" panose="020B0604020202020204" pitchFamily="34" charset="0"/>
              <a:buChar char="•"/>
            </a:pPr>
            <a:endParaRPr lang="en-GB" sz="1400" noProof="0"/>
          </a:p>
        </p:txBody>
      </p:sp>
      <p:graphicFrame>
        <p:nvGraphicFramePr>
          <p:cNvPr id="2" name="Table 1">
            <a:extLst>
              <a:ext uri="{FF2B5EF4-FFF2-40B4-BE49-F238E27FC236}">
                <a16:creationId xmlns:a16="http://schemas.microsoft.com/office/drawing/2014/main" id="{8C9BB096-E23C-463F-0E69-8D84D57FBC68}"/>
              </a:ext>
            </a:extLst>
          </p:cNvPr>
          <p:cNvGraphicFramePr>
            <a:graphicFrameLocks noGrp="1"/>
          </p:cNvGraphicFramePr>
          <p:nvPr>
            <p:extLst>
              <p:ext uri="{D42A27DB-BD31-4B8C-83A1-F6EECF244321}">
                <p14:modId xmlns:p14="http://schemas.microsoft.com/office/powerpoint/2010/main" val="865620558"/>
              </p:ext>
            </p:extLst>
          </p:nvPr>
        </p:nvGraphicFramePr>
        <p:xfrm>
          <a:off x="620654" y="1188265"/>
          <a:ext cx="6134636" cy="209561"/>
        </p:xfrm>
        <a:graphic>
          <a:graphicData uri="http://schemas.openxmlformats.org/drawingml/2006/table">
            <a:tbl>
              <a:tblPr/>
              <a:tblGrid>
                <a:gridCol w="6134636">
                  <a:extLst>
                    <a:ext uri="{9D8B030D-6E8A-4147-A177-3AD203B41FA5}">
                      <a16:colId xmlns:a16="http://schemas.microsoft.com/office/drawing/2014/main" val="3874840880"/>
                    </a:ext>
                  </a:extLst>
                </a:gridCol>
              </a:tblGrid>
              <a:tr h="209561">
                <a:tc>
                  <a:txBody>
                    <a:bodyPr/>
                    <a:lstStyle/>
                    <a:p>
                      <a:pPr algn="l" fontAlgn="b">
                        <a:buNone/>
                      </a:pPr>
                      <a:r>
                        <a:rPr lang="en-US" sz="1050" b="1" i="0" u="none" strike="noStrike" noProof="0">
                          <a:solidFill>
                            <a:srgbClr val="FFFFFF"/>
                          </a:solidFill>
                          <a:effectLst/>
                          <a:latin typeface="Arial" panose="020B0604020202020204" pitchFamily="34" charset="0"/>
                        </a:rPr>
                        <a:t>Overall number of SMI physical health checks performed in L&amp;SC</a:t>
                      </a:r>
                      <a:endParaRPr lang="en-GB" sz="1050" b="0" i="0" u="none" strike="noStrike" noProof="0">
                        <a:solidFill>
                          <a:srgbClr val="FFFFFF"/>
                        </a:solidFill>
                        <a:effectLst/>
                        <a:latin typeface="Arial" panose="020B0604020202020204" pitchFamily="34" charset="0"/>
                      </a:endParaRPr>
                    </a:p>
                  </a:txBody>
                  <a:tcPr marL="7620" marR="7620" marT="7620" marB="0" anchor="b">
                    <a:lnL>
                      <a:noFill/>
                    </a:lnL>
                    <a:lnR>
                      <a:noFill/>
                    </a:lnR>
                    <a:lnT>
                      <a:noFill/>
                    </a:lnT>
                    <a:lnB>
                      <a:noFill/>
                    </a:lnB>
                    <a:solidFill>
                      <a:srgbClr val="0070C0"/>
                    </a:solidFill>
                  </a:tcPr>
                </a:tc>
                <a:extLst>
                  <a:ext uri="{0D108BD9-81ED-4DB2-BD59-A6C34878D82A}">
                    <a16:rowId xmlns:a16="http://schemas.microsoft.com/office/drawing/2014/main" val="4025726428"/>
                  </a:ext>
                </a:extLst>
              </a:tr>
            </a:tbl>
          </a:graphicData>
        </a:graphic>
      </p:graphicFrame>
    </p:spTree>
    <p:extLst>
      <p:ext uri="{BB962C8B-B14F-4D97-AF65-F5344CB8AC3E}">
        <p14:creationId xmlns:p14="http://schemas.microsoft.com/office/powerpoint/2010/main" val="3025212766"/>
      </p:ext>
    </p:extLst>
  </p:cSld>
  <p:clrMapOvr>
    <a:masterClrMapping/>
  </p:clrMapOvr>
  <p:extLst>
    <p:ext uri="{6950BFC3-D8DA-4A85-94F7-54DA5524770B}">
      <p188:commentRel xmlns:p188="http://schemas.microsoft.com/office/powerpoint/2018/8/main" r:id="rId3"/>
    </p:ext>
  </p:extLs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2EEB20-C454-1C11-2B31-9E9804945269}"/>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0A4B4E55-902F-6932-8D65-85441E70092F}"/>
              </a:ext>
            </a:extLst>
          </p:cNvPr>
          <p:cNvSpPr>
            <a:spLocks noGrp="1"/>
          </p:cNvSpPr>
          <p:nvPr>
            <p:ph type="title"/>
          </p:nvPr>
        </p:nvSpPr>
        <p:spPr>
          <a:xfrm>
            <a:off x="554990" y="239799"/>
            <a:ext cx="10515600" cy="610235"/>
          </a:xfrm>
        </p:spPr>
        <p:txBody>
          <a:bodyPr>
            <a:noAutofit/>
          </a:bodyPr>
          <a:lstStyle/>
          <a:p>
            <a:r>
              <a:rPr lang="en-GB" sz="3600" b="1" noProof="0">
                <a:latin typeface="Arial" panose="020B0604020202020204" pitchFamily="34" charset="0"/>
                <a:cs typeface="Arial" panose="020B0604020202020204" pitchFamily="34" charset="0"/>
              </a:rPr>
              <a:t>Mental Health Act Detentions</a:t>
            </a:r>
            <a:endParaRPr lang="en-GB" sz="2000" b="1" noProof="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09BBD456-065F-7C48-89DC-148FC79A3ACE}"/>
              </a:ext>
            </a:extLst>
          </p:cNvPr>
          <p:cNvSpPr txBox="1"/>
          <p:nvPr/>
        </p:nvSpPr>
        <p:spPr>
          <a:xfrm>
            <a:off x="589611" y="4797785"/>
            <a:ext cx="11344969" cy="2031325"/>
          </a:xfrm>
          <a:prstGeom prst="rect">
            <a:avLst/>
          </a:prstGeom>
          <a:noFill/>
        </p:spPr>
        <p:txBody>
          <a:bodyPr wrap="square" numCol="1" rtlCol="0">
            <a:spAutoFit/>
          </a:bodyPr>
          <a:lstStyle/>
          <a:p>
            <a:r>
              <a:rPr lang="en-GB" sz="1400" noProof="0"/>
              <a:t>This data shows that the rate of detention under the Mental Health Act is higher in more deprived populations. Rates increase as deprivation increases, with the highest rates seen in the most deprived communities. By ethnicity, rates were higher for people who were Black or Black British, and for other ethnic groups. </a:t>
            </a:r>
            <a:r>
              <a:rPr lang="en-GB" sz="1400"/>
              <a:t>People who were Asian, Asian British and White had similarly low rates compared, with mixed categories being in between.</a:t>
            </a:r>
          </a:p>
          <a:p>
            <a:endParaRPr lang="en-GB" sz="1400" noProof="0"/>
          </a:p>
          <a:p>
            <a:r>
              <a:rPr lang="en-US" sz="1400" noProof="0"/>
              <a:t>These findings are consistent with national evidence, which demonstrates persistent inequalities in Mental Health Act detention rates by both deprivation and ethnicity. The patterns seen locally therefore mirror broader national challenges and reinforce the importance of addressing the underlying drivers of mental health inequalities, including deprivation, discrimination, access to services and wider social and economic circumstances.</a:t>
            </a:r>
            <a:endParaRPr lang="en-GB" sz="1400" noProof="0"/>
          </a:p>
        </p:txBody>
      </p:sp>
      <p:pic>
        <p:nvPicPr>
          <p:cNvPr id="6" name="Picture 5">
            <a:extLst>
              <a:ext uri="{FF2B5EF4-FFF2-40B4-BE49-F238E27FC236}">
                <a16:creationId xmlns:a16="http://schemas.microsoft.com/office/drawing/2014/main" id="{D16BFC35-F08B-30CA-DE56-C89E256076B7}"/>
              </a:ext>
            </a:extLst>
          </p:cNvPr>
          <p:cNvPicPr>
            <a:picLocks noChangeAspect="1"/>
          </p:cNvPicPr>
          <p:nvPr/>
        </p:nvPicPr>
        <p:blipFill>
          <a:blip r:embed="rId4"/>
          <a:srcRect l="1321" t="10497" r="991" b="2923"/>
          <a:stretch>
            <a:fillRect/>
          </a:stretch>
        </p:blipFill>
        <p:spPr>
          <a:xfrm>
            <a:off x="612439" y="1688978"/>
            <a:ext cx="6562165" cy="2269863"/>
          </a:xfrm>
          <a:prstGeom prst="rect">
            <a:avLst/>
          </a:prstGeom>
        </p:spPr>
      </p:pic>
      <p:sp>
        <p:nvSpPr>
          <p:cNvPr id="2" name="TextBox 1">
            <a:extLst>
              <a:ext uri="{FF2B5EF4-FFF2-40B4-BE49-F238E27FC236}">
                <a16:creationId xmlns:a16="http://schemas.microsoft.com/office/drawing/2014/main" id="{0E50D19F-0E04-137C-2588-3C2CD447EF6D}"/>
              </a:ext>
            </a:extLst>
          </p:cNvPr>
          <p:cNvSpPr txBox="1"/>
          <p:nvPr/>
        </p:nvSpPr>
        <p:spPr>
          <a:xfrm>
            <a:off x="554990" y="3958841"/>
            <a:ext cx="11610017" cy="615553"/>
          </a:xfrm>
          <a:prstGeom prst="rect">
            <a:avLst/>
          </a:prstGeom>
          <a:noFill/>
        </p:spPr>
        <p:txBody>
          <a:bodyPr wrap="square" lIns="91440" tIns="45720" rIns="91440" bIns="45720" rtlCol="0" anchor="t">
            <a:spAutoFit/>
          </a:bodyPr>
          <a:lstStyle/>
          <a:p>
            <a:r>
              <a:rPr lang="en-GB" sz="1100" b="1" u="sng" noProof="0"/>
              <a:t>Please note </a:t>
            </a:r>
          </a:p>
          <a:p>
            <a:r>
              <a:rPr lang="en-GB" sz="1100"/>
              <a:t>R</a:t>
            </a:r>
            <a:r>
              <a:rPr lang="en-GB" sz="1100" noProof="0"/>
              <a:t>ates are shown as crude rates, meaning they are not adjusted for differences in the make-up of the population (such as age). This means comparisons between groups should be interpreted with some caution, as part of the variation may reflect population differences as well as differences in underlying need.</a:t>
            </a:r>
          </a:p>
        </p:txBody>
      </p:sp>
      <p:pic>
        <p:nvPicPr>
          <p:cNvPr id="5" name="Picture 4">
            <a:extLst>
              <a:ext uri="{FF2B5EF4-FFF2-40B4-BE49-F238E27FC236}">
                <a16:creationId xmlns:a16="http://schemas.microsoft.com/office/drawing/2014/main" id="{22731F80-72AB-1BC2-6B96-F58ACB04D524}"/>
              </a:ext>
            </a:extLst>
          </p:cNvPr>
          <p:cNvPicPr>
            <a:picLocks noChangeAspect="1"/>
          </p:cNvPicPr>
          <p:nvPr/>
        </p:nvPicPr>
        <p:blipFill>
          <a:blip r:embed="rId5"/>
          <a:srcRect l="1274" t="13370" r="1768" b="2923"/>
          <a:stretch>
            <a:fillRect/>
          </a:stretch>
        </p:blipFill>
        <p:spPr>
          <a:xfrm>
            <a:off x="7561880" y="1764282"/>
            <a:ext cx="4238513" cy="2194559"/>
          </a:xfrm>
          <a:prstGeom prst="rect">
            <a:avLst/>
          </a:prstGeom>
        </p:spPr>
      </p:pic>
      <p:graphicFrame>
        <p:nvGraphicFramePr>
          <p:cNvPr id="7" name="Table 6">
            <a:extLst>
              <a:ext uri="{FF2B5EF4-FFF2-40B4-BE49-F238E27FC236}">
                <a16:creationId xmlns:a16="http://schemas.microsoft.com/office/drawing/2014/main" id="{9BD05A97-FFB3-CD72-9EBC-E22522AD0AA4}"/>
              </a:ext>
            </a:extLst>
          </p:cNvPr>
          <p:cNvGraphicFramePr>
            <a:graphicFrameLocks noGrp="1"/>
          </p:cNvGraphicFramePr>
          <p:nvPr>
            <p:extLst>
              <p:ext uri="{D42A27DB-BD31-4B8C-83A1-F6EECF244321}">
                <p14:modId xmlns:p14="http://schemas.microsoft.com/office/powerpoint/2010/main" val="722863280"/>
              </p:ext>
            </p:extLst>
          </p:nvPr>
        </p:nvGraphicFramePr>
        <p:xfrm>
          <a:off x="612439" y="1454264"/>
          <a:ext cx="3248811" cy="209561"/>
        </p:xfrm>
        <a:graphic>
          <a:graphicData uri="http://schemas.openxmlformats.org/drawingml/2006/table">
            <a:tbl>
              <a:tblPr/>
              <a:tblGrid>
                <a:gridCol w="3248811">
                  <a:extLst>
                    <a:ext uri="{9D8B030D-6E8A-4147-A177-3AD203B41FA5}">
                      <a16:colId xmlns:a16="http://schemas.microsoft.com/office/drawing/2014/main" val="3874840880"/>
                    </a:ext>
                  </a:extLst>
                </a:gridCol>
              </a:tblGrid>
              <a:tr h="209561">
                <a:tc>
                  <a:txBody>
                    <a:bodyPr/>
                    <a:lstStyle/>
                    <a:p>
                      <a:pPr algn="l" fontAlgn="b">
                        <a:buNone/>
                      </a:pPr>
                      <a:r>
                        <a:rPr lang="en-US" sz="1050" b="1" i="0" u="none" strike="noStrike" noProof="0">
                          <a:solidFill>
                            <a:srgbClr val="FFFFFF"/>
                          </a:solidFill>
                          <a:effectLst/>
                          <a:latin typeface="Arial" panose="020B0604020202020204" pitchFamily="34" charset="0"/>
                        </a:rPr>
                        <a:t>Crude rate of detention in L&amp;SC, by deprivation</a:t>
                      </a:r>
                      <a:endParaRPr lang="en-GB" sz="1050" b="0" i="0" u="none" strike="noStrike" noProof="0">
                        <a:solidFill>
                          <a:srgbClr val="FFFFFF"/>
                        </a:solidFill>
                        <a:effectLst/>
                        <a:latin typeface="Arial" panose="020B0604020202020204" pitchFamily="34" charset="0"/>
                      </a:endParaRPr>
                    </a:p>
                  </a:txBody>
                  <a:tcPr marL="7620" marR="7620" marT="7620" marB="0" anchor="b">
                    <a:lnL>
                      <a:noFill/>
                    </a:lnL>
                    <a:lnR>
                      <a:noFill/>
                    </a:lnR>
                    <a:lnT>
                      <a:noFill/>
                    </a:lnT>
                    <a:lnB>
                      <a:noFill/>
                    </a:lnB>
                    <a:solidFill>
                      <a:srgbClr val="0070C0"/>
                    </a:solidFill>
                  </a:tcPr>
                </a:tc>
                <a:extLst>
                  <a:ext uri="{0D108BD9-81ED-4DB2-BD59-A6C34878D82A}">
                    <a16:rowId xmlns:a16="http://schemas.microsoft.com/office/drawing/2014/main" val="4025726428"/>
                  </a:ext>
                </a:extLst>
              </a:tr>
            </a:tbl>
          </a:graphicData>
        </a:graphic>
      </p:graphicFrame>
      <p:graphicFrame>
        <p:nvGraphicFramePr>
          <p:cNvPr id="8" name="Table 7">
            <a:extLst>
              <a:ext uri="{FF2B5EF4-FFF2-40B4-BE49-F238E27FC236}">
                <a16:creationId xmlns:a16="http://schemas.microsoft.com/office/drawing/2014/main" id="{FC4B5F45-4CA2-30B9-F096-7B933B8AED1E}"/>
              </a:ext>
            </a:extLst>
          </p:cNvPr>
          <p:cNvGraphicFramePr>
            <a:graphicFrameLocks noGrp="1"/>
          </p:cNvGraphicFramePr>
          <p:nvPr>
            <p:extLst>
              <p:ext uri="{D42A27DB-BD31-4B8C-83A1-F6EECF244321}">
                <p14:modId xmlns:p14="http://schemas.microsoft.com/office/powerpoint/2010/main" val="2833338190"/>
              </p:ext>
            </p:extLst>
          </p:nvPr>
        </p:nvGraphicFramePr>
        <p:xfrm>
          <a:off x="7561880" y="1454264"/>
          <a:ext cx="3248811" cy="209561"/>
        </p:xfrm>
        <a:graphic>
          <a:graphicData uri="http://schemas.openxmlformats.org/drawingml/2006/table">
            <a:tbl>
              <a:tblPr/>
              <a:tblGrid>
                <a:gridCol w="3248811">
                  <a:extLst>
                    <a:ext uri="{9D8B030D-6E8A-4147-A177-3AD203B41FA5}">
                      <a16:colId xmlns:a16="http://schemas.microsoft.com/office/drawing/2014/main" val="3874840880"/>
                    </a:ext>
                  </a:extLst>
                </a:gridCol>
              </a:tblGrid>
              <a:tr h="209561">
                <a:tc>
                  <a:txBody>
                    <a:bodyPr/>
                    <a:lstStyle/>
                    <a:p>
                      <a:pPr algn="l" fontAlgn="b">
                        <a:buNone/>
                      </a:pPr>
                      <a:r>
                        <a:rPr lang="en-US" sz="1050" b="1" i="0" u="none" strike="noStrike" noProof="0">
                          <a:solidFill>
                            <a:srgbClr val="FFFFFF"/>
                          </a:solidFill>
                          <a:effectLst/>
                          <a:latin typeface="Arial" panose="020B0604020202020204" pitchFamily="34" charset="0"/>
                        </a:rPr>
                        <a:t>Crude rate of detention in L&amp;SC, by ethnicity</a:t>
                      </a:r>
                      <a:endParaRPr lang="en-GB" sz="1050" b="0" i="0" u="none" strike="noStrike" noProof="0">
                        <a:solidFill>
                          <a:srgbClr val="FFFFFF"/>
                        </a:solidFill>
                        <a:effectLst/>
                        <a:latin typeface="Arial" panose="020B0604020202020204" pitchFamily="34" charset="0"/>
                      </a:endParaRPr>
                    </a:p>
                  </a:txBody>
                  <a:tcPr marL="7620" marR="7620" marT="7620" marB="0" anchor="b">
                    <a:lnL>
                      <a:noFill/>
                    </a:lnL>
                    <a:lnR>
                      <a:noFill/>
                    </a:lnR>
                    <a:lnT>
                      <a:noFill/>
                    </a:lnT>
                    <a:lnB>
                      <a:noFill/>
                    </a:lnB>
                    <a:solidFill>
                      <a:srgbClr val="0070C0"/>
                    </a:solidFill>
                  </a:tcPr>
                </a:tc>
                <a:extLst>
                  <a:ext uri="{0D108BD9-81ED-4DB2-BD59-A6C34878D82A}">
                    <a16:rowId xmlns:a16="http://schemas.microsoft.com/office/drawing/2014/main" val="4025726428"/>
                  </a:ext>
                </a:extLst>
              </a:tr>
            </a:tbl>
          </a:graphicData>
        </a:graphic>
      </p:graphicFrame>
    </p:spTree>
    <p:extLst>
      <p:ext uri="{BB962C8B-B14F-4D97-AF65-F5344CB8AC3E}">
        <p14:creationId xmlns:p14="http://schemas.microsoft.com/office/powerpoint/2010/main" val="1047743484"/>
      </p:ext>
    </p:extLst>
  </p:cSld>
  <p:clrMapOvr>
    <a:masterClrMapping/>
  </p:clrMapOvr>
  <p:extLst>
    <p:ext uri="{6950BFC3-D8DA-4A85-94F7-54DA5524770B}">
      <p188:commentRel xmlns:p188="http://schemas.microsoft.com/office/powerpoint/2018/8/main" r:id="rId3"/>
    </p:ext>
  </p:extLs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4C7AF-A6C7-3B07-7BD7-FCB0D810A10F}"/>
              </a:ext>
            </a:extLst>
          </p:cNvPr>
          <p:cNvSpPr>
            <a:spLocks noGrp="1"/>
          </p:cNvSpPr>
          <p:nvPr>
            <p:ph type="title"/>
          </p:nvPr>
        </p:nvSpPr>
        <p:spPr>
          <a:xfrm>
            <a:off x="404741" y="0"/>
            <a:ext cx="10515600" cy="1325563"/>
          </a:xfrm>
        </p:spPr>
        <p:txBody>
          <a:bodyPr>
            <a:normAutofit/>
          </a:bodyPr>
          <a:lstStyle/>
          <a:p>
            <a:r>
              <a:rPr lang="en-GB" sz="3600" b="1" noProof="0">
                <a:latin typeface="Arial"/>
                <a:cs typeface="Arial"/>
              </a:rPr>
              <a:t>NHS Talking Therapies Reliable Recovery</a:t>
            </a:r>
            <a:br>
              <a:rPr lang="en-GB" sz="3600" noProof="0">
                <a:latin typeface="Arial" panose="020B0604020202020204" pitchFamily="34" charset="0"/>
                <a:cs typeface="Arial" panose="020B0604020202020204" pitchFamily="34" charset="0"/>
              </a:rPr>
            </a:br>
            <a:r>
              <a:rPr lang="en-GB" sz="2000" noProof="0">
                <a:latin typeface="Arial"/>
                <a:cs typeface="Arial"/>
              </a:rPr>
              <a:t>(</a:t>
            </a:r>
            <a:r>
              <a:rPr lang="en-GB" sz="2000" b="1" noProof="0">
                <a:latin typeface="Arial"/>
                <a:cs typeface="Arial"/>
              </a:rPr>
              <a:t>Formerly IAPT)</a:t>
            </a:r>
          </a:p>
        </p:txBody>
      </p:sp>
      <p:pic>
        <p:nvPicPr>
          <p:cNvPr id="6" name="Picture 5" descr="A graph with blue and red lines&#10;&#10;AI-generated content may be incorrect.">
            <a:extLst>
              <a:ext uri="{FF2B5EF4-FFF2-40B4-BE49-F238E27FC236}">
                <a16:creationId xmlns:a16="http://schemas.microsoft.com/office/drawing/2014/main" id="{665E8FFF-B102-2AD4-36D5-AADD4FDBAB71}"/>
              </a:ext>
            </a:extLst>
          </p:cNvPr>
          <p:cNvPicPr>
            <a:picLocks noChangeAspect="1"/>
          </p:cNvPicPr>
          <p:nvPr/>
        </p:nvPicPr>
        <p:blipFill>
          <a:blip r:embed="rId4"/>
          <a:stretch>
            <a:fillRect/>
          </a:stretch>
        </p:blipFill>
        <p:spPr>
          <a:xfrm>
            <a:off x="482351" y="1654978"/>
            <a:ext cx="6215629" cy="3729377"/>
          </a:xfrm>
          <a:prstGeom prst="rect">
            <a:avLst/>
          </a:prstGeom>
        </p:spPr>
      </p:pic>
      <p:sp>
        <p:nvSpPr>
          <p:cNvPr id="3" name="Content Placeholder 7">
            <a:extLst>
              <a:ext uri="{FF2B5EF4-FFF2-40B4-BE49-F238E27FC236}">
                <a16:creationId xmlns:a16="http://schemas.microsoft.com/office/drawing/2014/main" id="{9770A0C6-8859-E8FA-BD08-FF2D5ABCA87D}"/>
              </a:ext>
            </a:extLst>
          </p:cNvPr>
          <p:cNvSpPr txBox="1">
            <a:spLocks/>
          </p:cNvSpPr>
          <p:nvPr/>
        </p:nvSpPr>
        <p:spPr>
          <a:xfrm>
            <a:off x="482351" y="5292915"/>
            <a:ext cx="6215628" cy="2503488"/>
          </a:xfrm>
          <a:prstGeom prst="rect">
            <a:avLst/>
          </a:prstGeom>
        </p:spPr>
        <p:txBody>
          <a:bodyPr vert="horz" lIns="91440" tIns="45720" rIns="91440" bIns="45720" rtlCol="0" anchor="t">
            <a:no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1400" noProof="0">
                <a:ea typeface="Calibri"/>
                <a:cs typeface="Arial"/>
              </a:rPr>
              <a:t>For this measure, recovery refers to whether a patient who had severe symptoms of anxiety and depression has seen improvement in their condition to the point that they are no longer experiencing severe symptoms. The target for this nationally is 48%. </a:t>
            </a:r>
          </a:p>
          <a:p>
            <a:pPr marL="0" indent="0">
              <a:lnSpc>
                <a:spcPct val="100000"/>
              </a:lnSpc>
              <a:buNone/>
            </a:pPr>
            <a:r>
              <a:rPr lang="en-GB" sz="1400">
                <a:ea typeface="Calibri"/>
                <a:cs typeface="Arial"/>
              </a:rPr>
              <a:t>This target was not met through 2025/26 in L&amp;SC, although all months were above 40%, and several close or above 45%.</a:t>
            </a:r>
            <a:endParaRPr lang="en-GB" sz="1400" noProof="0">
              <a:ea typeface="Calibri"/>
              <a:cs typeface="Arial"/>
            </a:endParaRPr>
          </a:p>
        </p:txBody>
      </p:sp>
      <p:graphicFrame>
        <p:nvGraphicFramePr>
          <p:cNvPr id="4" name="Table 3">
            <a:extLst>
              <a:ext uri="{FF2B5EF4-FFF2-40B4-BE49-F238E27FC236}">
                <a16:creationId xmlns:a16="http://schemas.microsoft.com/office/drawing/2014/main" id="{55D3E345-6E9A-71F7-A2B6-E764D81C0268}"/>
              </a:ext>
            </a:extLst>
          </p:cNvPr>
          <p:cNvGraphicFramePr>
            <a:graphicFrameLocks noGrp="1"/>
          </p:cNvGraphicFramePr>
          <p:nvPr>
            <p:extLst>
              <p:ext uri="{D42A27DB-BD31-4B8C-83A1-F6EECF244321}">
                <p14:modId xmlns:p14="http://schemas.microsoft.com/office/powerpoint/2010/main" val="1166399465"/>
              </p:ext>
            </p:extLst>
          </p:nvPr>
        </p:nvGraphicFramePr>
        <p:xfrm>
          <a:off x="612439" y="1454264"/>
          <a:ext cx="5207448" cy="209561"/>
        </p:xfrm>
        <a:graphic>
          <a:graphicData uri="http://schemas.openxmlformats.org/drawingml/2006/table">
            <a:tbl>
              <a:tblPr/>
              <a:tblGrid>
                <a:gridCol w="5207448">
                  <a:extLst>
                    <a:ext uri="{9D8B030D-6E8A-4147-A177-3AD203B41FA5}">
                      <a16:colId xmlns:a16="http://schemas.microsoft.com/office/drawing/2014/main" val="3874840880"/>
                    </a:ext>
                  </a:extLst>
                </a:gridCol>
              </a:tblGrid>
              <a:tr h="209561">
                <a:tc>
                  <a:txBody>
                    <a:bodyPr/>
                    <a:lstStyle/>
                    <a:p>
                      <a:pPr algn="l" fontAlgn="b">
                        <a:buNone/>
                      </a:pPr>
                      <a:r>
                        <a:rPr lang="en-US" sz="1050" b="1" i="0" u="none" strike="noStrike" noProof="0">
                          <a:solidFill>
                            <a:srgbClr val="FFFFFF"/>
                          </a:solidFill>
                          <a:effectLst/>
                          <a:latin typeface="Arial" panose="020B0604020202020204" pitchFamily="34" charset="0"/>
                        </a:rPr>
                        <a:t>Percentage of patients achieving recovery with NHS Talking Therapies in L&amp;SC</a:t>
                      </a:r>
                      <a:endParaRPr lang="en-GB" sz="1050" b="0" i="0" u="none" strike="noStrike" noProof="0">
                        <a:solidFill>
                          <a:srgbClr val="FFFFFF"/>
                        </a:solidFill>
                        <a:effectLst/>
                        <a:latin typeface="Arial" panose="020B0604020202020204" pitchFamily="34" charset="0"/>
                      </a:endParaRPr>
                    </a:p>
                  </a:txBody>
                  <a:tcPr marL="7620" marR="7620" marT="7620" marB="0" anchor="b">
                    <a:lnL>
                      <a:noFill/>
                    </a:lnL>
                    <a:lnR>
                      <a:noFill/>
                    </a:lnR>
                    <a:lnT>
                      <a:noFill/>
                    </a:lnT>
                    <a:lnB>
                      <a:noFill/>
                    </a:lnB>
                    <a:solidFill>
                      <a:srgbClr val="0070C0"/>
                    </a:solidFill>
                  </a:tcPr>
                </a:tc>
                <a:extLst>
                  <a:ext uri="{0D108BD9-81ED-4DB2-BD59-A6C34878D82A}">
                    <a16:rowId xmlns:a16="http://schemas.microsoft.com/office/drawing/2014/main" val="4025726428"/>
                  </a:ext>
                </a:extLst>
              </a:tr>
            </a:tbl>
          </a:graphicData>
        </a:graphic>
      </p:graphicFrame>
      <p:sp>
        <p:nvSpPr>
          <p:cNvPr id="5" name="TextBox 5">
            <a:extLst>
              <a:ext uri="{FF2B5EF4-FFF2-40B4-BE49-F238E27FC236}">
                <a16:creationId xmlns:a16="http://schemas.microsoft.com/office/drawing/2014/main" id="{7B9F5919-3318-F81A-31CE-4F6AEBBFE3F7}"/>
              </a:ext>
            </a:extLst>
          </p:cNvPr>
          <p:cNvSpPr txBox="1"/>
          <p:nvPr/>
        </p:nvSpPr>
        <p:spPr>
          <a:xfrm>
            <a:off x="6697980" y="1663825"/>
            <a:ext cx="5326380" cy="3970318"/>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a:t>The NHS Talking Therapies team’s work on advancing mental health equalities forms part of NHS England’s commitments to reduce mental health inequalities and builds on the wider Advancing Mental Health Equalities Strategy, which was published in October 2020.</a:t>
            </a:r>
          </a:p>
          <a:p>
            <a:endParaRPr lang="en-US" sz="1400"/>
          </a:p>
          <a:p>
            <a:r>
              <a:rPr lang="en-US" sz="1400"/>
              <a:t>The NHS Talking Therapies </a:t>
            </a:r>
            <a:r>
              <a:rPr lang="en-US" sz="1400" err="1"/>
              <a:t>programme’s</a:t>
            </a:r>
            <a:r>
              <a:rPr lang="en-US" sz="1400"/>
              <a:t> work to advance equalities includes actions to reduce inequalities in access, experience and outcomes for different groups and communities in NHS Talking Therapies services.</a:t>
            </a:r>
          </a:p>
          <a:p>
            <a:endParaRPr lang="en-US" sz="1400"/>
          </a:p>
          <a:p>
            <a:pPr marL="342900" indent="-342900">
              <a:buAutoNum type="arabicPeriod"/>
            </a:pPr>
            <a:r>
              <a:rPr lang="en-US" sz="1400"/>
              <a:t>Inequalities in access: Different groups access services differently, with underrepresentation in some services and overrepresentation in others. </a:t>
            </a:r>
          </a:p>
          <a:p>
            <a:pPr marL="342900" indent="-342900">
              <a:buAutoNum type="arabicPeriod"/>
            </a:pPr>
            <a:r>
              <a:rPr lang="en-US" sz="1400"/>
              <a:t>Inequality in experience: Different groups report having different levels of satisfaction with the healthcare they receive.</a:t>
            </a:r>
          </a:p>
          <a:p>
            <a:pPr marL="342900" indent="-342900">
              <a:buAutoNum type="arabicPeriod"/>
            </a:pPr>
            <a:r>
              <a:rPr lang="en-US" sz="1400"/>
              <a:t>Inequality in outcomes: Different groups receiving the same treatment also have different recovery outcomes. </a:t>
            </a:r>
            <a:endParaRPr lang="en-GB" sz="1400"/>
          </a:p>
        </p:txBody>
      </p:sp>
    </p:spTree>
    <p:extLst>
      <p:ext uri="{BB962C8B-B14F-4D97-AF65-F5344CB8AC3E}">
        <p14:creationId xmlns:p14="http://schemas.microsoft.com/office/powerpoint/2010/main" val="3943394996"/>
      </p:ext>
    </p:extLst>
  </p:cSld>
  <p:clrMapOvr>
    <a:masterClrMapping/>
  </p:clrMapOvr>
  <p:extLst>
    <p:ext uri="{6950BFC3-D8DA-4A85-94F7-54DA5524770B}">
      <p188:commentRel xmlns:p188="http://schemas.microsoft.com/office/powerpoint/2018/8/main" r:id="rId3"/>
    </p:ext>
  </p:extLs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07BBDD8-FC8E-5A04-2660-CD4B7D3849A1}"/>
              </a:ext>
            </a:extLst>
          </p:cNvPr>
          <p:cNvSpPr>
            <a:spLocks noGrp="1"/>
          </p:cNvSpPr>
          <p:nvPr>
            <p:ph type="title"/>
          </p:nvPr>
        </p:nvSpPr>
        <p:spPr/>
        <p:txBody>
          <a:bodyPr>
            <a:normAutofit/>
          </a:bodyPr>
          <a:lstStyle/>
          <a:p>
            <a:r>
              <a:rPr lang="en-GB" sz="4000"/>
              <a:t>Children and young people</a:t>
            </a:r>
          </a:p>
        </p:txBody>
      </p:sp>
      <p:sp>
        <p:nvSpPr>
          <p:cNvPr id="6" name="Text Placeholder 5">
            <a:extLst>
              <a:ext uri="{FF2B5EF4-FFF2-40B4-BE49-F238E27FC236}">
                <a16:creationId xmlns:a16="http://schemas.microsoft.com/office/drawing/2014/main" id="{B33BB798-7821-7DC7-D9E0-03F8DD8CC95A}"/>
              </a:ext>
            </a:extLst>
          </p:cNvPr>
          <p:cNvSpPr>
            <a:spLocks noGrp="1"/>
          </p:cNvSpPr>
          <p:nvPr>
            <p:ph type="body" idx="1"/>
          </p:nvPr>
        </p:nvSpPr>
        <p:spPr/>
        <p:txBody>
          <a:bodyPr>
            <a:normAutofit fontScale="70000" lnSpcReduction="20000"/>
          </a:bodyPr>
          <a:lstStyle/>
          <a:p>
            <a:pPr>
              <a:lnSpc>
                <a:spcPct val="120000"/>
              </a:lnSpc>
            </a:pPr>
            <a:r>
              <a:rPr lang="en-US"/>
              <a:t>Giving children and young people the best start in life is one of the most effective ways of reducing health inequalities and improving long-term health outcomes. NHS England’s Core20PLUS5 approach for children and young people identifies a number of priority areas where inequalities can have lifelong consequences, including learning disability, oral health and outcomes in early life. There are difficulties accessing data on the full range of metrics for children and young people. The following slide focuses on oral health. </a:t>
            </a:r>
            <a:endParaRPr lang="en-GB"/>
          </a:p>
        </p:txBody>
      </p:sp>
      <p:sp>
        <p:nvSpPr>
          <p:cNvPr id="4" name="Slide Number Placeholder 3">
            <a:extLst>
              <a:ext uri="{FF2B5EF4-FFF2-40B4-BE49-F238E27FC236}">
                <a16:creationId xmlns:a16="http://schemas.microsoft.com/office/drawing/2014/main" id="{0C466E1E-1EFC-B2F0-3F2F-30FB9A291B3D}"/>
              </a:ext>
            </a:extLst>
          </p:cNvPr>
          <p:cNvSpPr>
            <a:spLocks noGrp="1"/>
          </p:cNvSpPr>
          <p:nvPr>
            <p:ph type="sldNum" sz="quarter" idx="12"/>
          </p:nvPr>
        </p:nvSpPr>
        <p:spPr/>
        <p:txBody>
          <a:bodyPr/>
          <a:lstStyle/>
          <a:p>
            <a:fld id="{507B77E4-D16E-4E80-BECE-B10ACE50DA11}" type="slidenum">
              <a:rPr lang="en-GB" smtClean="0"/>
              <a:pPr/>
              <a:t>31</a:t>
            </a:fld>
            <a:endParaRPr lang="en-GB"/>
          </a:p>
        </p:txBody>
      </p:sp>
    </p:spTree>
    <p:extLst>
      <p:ext uri="{BB962C8B-B14F-4D97-AF65-F5344CB8AC3E}">
        <p14:creationId xmlns:p14="http://schemas.microsoft.com/office/powerpoint/2010/main" val="18110260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CB947-AC7A-1504-65EE-9EC6D28E544F}"/>
              </a:ext>
            </a:extLst>
          </p:cNvPr>
          <p:cNvSpPr>
            <a:spLocks noGrp="1"/>
          </p:cNvSpPr>
          <p:nvPr>
            <p:ph type="title"/>
          </p:nvPr>
        </p:nvSpPr>
        <p:spPr/>
        <p:txBody>
          <a:bodyPr>
            <a:normAutofit fontScale="90000"/>
          </a:bodyPr>
          <a:lstStyle/>
          <a:p>
            <a:r>
              <a:rPr lang="en-US"/>
              <a:t>Inequalities in elective admissions of hospital-based tooth extractions for children due to dental caries</a:t>
            </a:r>
            <a:endParaRPr lang="en-GB"/>
          </a:p>
        </p:txBody>
      </p:sp>
      <p:sp>
        <p:nvSpPr>
          <p:cNvPr id="3" name="Content Placeholder 2">
            <a:extLst>
              <a:ext uri="{FF2B5EF4-FFF2-40B4-BE49-F238E27FC236}">
                <a16:creationId xmlns:a16="http://schemas.microsoft.com/office/drawing/2014/main" id="{4DBA562A-73CC-117B-0F54-2C4C29600F6B}"/>
              </a:ext>
            </a:extLst>
          </p:cNvPr>
          <p:cNvSpPr>
            <a:spLocks noGrp="1"/>
          </p:cNvSpPr>
          <p:nvPr>
            <p:ph idx="1"/>
          </p:nvPr>
        </p:nvSpPr>
        <p:spPr>
          <a:xfrm>
            <a:off x="517418" y="4699960"/>
            <a:ext cx="11346921" cy="1891340"/>
          </a:xfrm>
        </p:spPr>
        <p:txBody>
          <a:bodyPr>
            <a:normAutofit fontScale="92500"/>
          </a:bodyPr>
          <a:lstStyle/>
          <a:p>
            <a:pPr marL="0" indent="0">
              <a:buNone/>
            </a:pPr>
            <a:r>
              <a:rPr lang="en-US" sz="1600"/>
              <a:t>Addressing the backlog in tooth extractions for children 10 years old and below is one of the key national priorities to address health inequalities for children, set out in the Children and Young People Core20Plus5 framework. </a:t>
            </a:r>
            <a:r>
              <a:rPr lang="en-GB" sz="1600"/>
              <a:t>​In Lancashire and South Cumbria the recovery of waiting lists for dental extraction in children is an ongoing priority, and while this recovery takes place, we would expect to see continuing high levels of admissions for extractions from the most deprived 20% of the population.​ </a:t>
            </a:r>
          </a:p>
          <a:p>
            <a:pPr marL="0" indent="0">
              <a:buNone/>
            </a:pPr>
            <a:r>
              <a:rPr lang="en-GB" sz="1600"/>
              <a:t>In the past year, the ICB has established an Integrated Access Pathway that prioritises patient groups based on the risk of </a:t>
            </a:r>
            <a:r>
              <a:rPr lang="en-GB" sz="1600">
                <a:solidFill>
                  <a:srgbClr val="000000"/>
                </a:solidFill>
                <a:latin typeface="Aptos Narrow" panose="020B0004020202020204" pitchFamily="34" charset="0"/>
              </a:rPr>
              <a:t>adverse impact due to their oral health and offer care. Existing pathways for oral health in children and older adults in care homes have also been improved. The dental investment prioritisation framework was refreshed to ensure that any new investment is in the areas of greatest need.</a:t>
            </a:r>
            <a:r>
              <a:rPr lang="en-GB" sz="1600"/>
              <a:t> </a:t>
            </a:r>
          </a:p>
          <a:p>
            <a:pPr marL="0" indent="0">
              <a:buNone/>
            </a:pPr>
            <a:endParaRPr lang="en-GB" sz="1600"/>
          </a:p>
          <a:p>
            <a:pPr marL="0" indent="0">
              <a:buNone/>
            </a:pPr>
            <a:endParaRPr lang="en-GB" sz="1600"/>
          </a:p>
        </p:txBody>
      </p:sp>
      <p:sp>
        <p:nvSpPr>
          <p:cNvPr id="4" name="Slide Number Placeholder 3">
            <a:extLst>
              <a:ext uri="{FF2B5EF4-FFF2-40B4-BE49-F238E27FC236}">
                <a16:creationId xmlns:a16="http://schemas.microsoft.com/office/drawing/2014/main" id="{EB1D3165-2C86-A144-0C46-FCF2E0B456D9}"/>
              </a:ext>
            </a:extLst>
          </p:cNvPr>
          <p:cNvSpPr>
            <a:spLocks noGrp="1"/>
          </p:cNvSpPr>
          <p:nvPr>
            <p:ph type="sldNum" sz="quarter" idx="12"/>
          </p:nvPr>
        </p:nvSpPr>
        <p:spPr/>
        <p:txBody>
          <a:bodyPr/>
          <a:lstStyle/>
          <a:p>
            <a:fld id="{507B77E4-D16E-4E80-BECE-B10ACE50DA11}" type="slidenum">
              <a:rPr lang="en-GB" smtClean="0"/>
              <a:pPr/>
              <a:t>32</a:t>
            </a:fld>
            <a:endParaRPr lang="en-GB"/>
          </a:p>
        </p:txBody>
      </p:sp>
      <p:pic>
        <p:nvPicPr>
          <p:cNvPr id="11" name="Picture 10">
            <a:extLst>
              <a:ext uri="{FF2B5EF4-FFF2-40B4-BE49-F238E27FC236}">
                <a16:creationId xmlns:a16="http://schemas.microsoft.com/office/drawing/2014/main" id="{6205EDBB-8C93-B2B5-A06B-A8A7F7CA73D7}"/>
              </a:ext>
            </a:extLst>
          </p:cNvPr>
          <p:cNvPicPr>
            <a:picLocks noChangeAspect="1"/>
          </p:cNvPicPr>
          <p:nvPr/>
        </p:nvPicPr>
        <p:blipFill>
          <a:blip r:embed="rId3"/>
          <a:stretch>
            <a:fillRect/>
          </a:stretch>
        </p:blipFill>
        <p:spPr>
          <a:xfrm>
            <a:off x="452367" y="1858867"/>
            <a:ext cx="5162359" cy="2783644"/>
          </a:xfrm>
          <a:prstGeom prst="rect">
            <a:avLst/>
          </a:prstGeom>
        </p:spPr>
      </p:pic>
      <p:pic>
        <p:nvPicPr>
          <p:cNvPr id="12" name="Picture 11">
            <a:extLst>
              <a:ext uri="{FF2B5EF4-FFF2-40B4-BE49-F238E27FC236}">
                <a16:creationId xmlns:a16="http://schemas.microsoft.com/office/drawing/2014/main" id="{1E5B0E27-36CC-8206-BE54-324EB7D87694}"/>
              </a:ext>
            </a:extLst>
          </p:cNvPr>
          <p:cNvPicPr>
            <a:picLocks noChangeAspect="1"/>
          </p:cNvPicPr>
          <p:nvPr/>
        </p:nvPicPr>
        <p:blipFill>
          <a:blip r:embed="rId4"/>
          <a:stretch>
            <a:fillRect/>
          </a:stretch>
        </p:blipFill>
        <p:spPr>
          <a:xfrm>
            <a:off x="6188756" y="1821697"/>
            <a:ext cx="3814963" cy="2848691"/>
          </a:xfrm>
          <a:prstGeom prst="rect">
            <a:avLst/>
          </a:prstGeom>
        </p:spPr>
      </p:pic>
      <p:graphicFrame>
        <p:nvGraphicFramePr>
          <p:cNvPr id="5" name="Table 4">
            <a:extLst>
              <a:ext uri="{FF2B5EF4-FFF2-40B4-BE49-F238E27FC236}">
                <a16:creationId xmlns:a16="http://schemas.microsoft.com/office/drawing/2014/main" id="{216A0131-4463-B32F-EB7D-7F22AD1C58A1}"/>
              </a:ext>
            </a:extLst>
          </p:cNvPr>
          <p:cNvGraphicFramePr>
            <a:graphicFrameLocks noGrp="1"/>
          </p:cNvGraphicFramePr>
          <p:nvPr>
            <p:extLst>
              <p:ext uri="{D42A27DB-BD31-4B8C-83A1-F6EECF244321}">
                <p14:modId xmlns:p14="http://schemas.microsoft.com/office/powerpoint/2010/main" val="2784243791"/>
              </p:ext>
            </p:extLst>
          </p:nvPr>
        </p:nvGraphicFramePr>
        <p:xfrm>
          <a:off x="452367" y="1520152"/>
          <a:ext cx="5151743" cy="327660"/>
        </p:xfrm>
        <a:graphic>
          <a:graphicData uri="http://schemas.openxmlformats.org/drawingml/2006/table">
            <a:tbl>
              <a:tblPr/>
              <a:tblGrid>
                <a:gridCol w="5151743">
                  <a:extLst>
                    <a:ext uri="{9D8B030D-6E8A-4147-A177-3AD203B41FA5}">
                      <a16:colId xmlns:a16="http://schemas.microsoft.com/office/drawing/2014/main" val="3874840880"/>
                    </a:ext>
                  </a:extLst>
                </a:gridCol>
              </a:tblGrid>
              <a:tr h="193001">
                <a:tc>
                  <a:txBody>
                    <a:bodyPr/>
                    <a:lstStyle/>
                    <a:p>
                      <a:pPr algn="l" fontAlgn="b">
                        <a:buNone/>
                      </a:pPr>
                      <a:r>
                        <a:rPr lang="en-US" sz="1050" b="1" i="0" u="none" strike="noStrike" noProof="0">
                          <a:solidFill>
                            <a:srgbClr val="FFFFFF"/>
                          </a:solidFill>
                          <a:effectLst/>
                          <a:latin typeface="Arial" panose="020B0604020202020204" pitchFamily="34" charset="0"/>
                        </a:rPr>
                        <a:t>Elective admissions of hospital-based tooth extractions due to dental caries in under 18s, crude rates, by IMD.</a:t>
                      </a:r>
                    </a:p>
                  </a:txBody>
                  <a:tcPr marL="7620" marR="7620" marT="7620" marB="0" anchor="b">
                    <a:lnL>
                      <a:noFill/>
                    </a:lnL>
                    <a:lnR>
                      <a:noFill/>
                    </a:lnR>
                    <a:lnT>
                      <a:noFill/>
                    </a:lnT>
                    <a:lnB>
                      <a:noFill/>
                    </a:lnB>
                    <a:solidFill>
                      <a:srgbClr val="0070C0"/>
                    </a:solidFill>
                  </a:tcPr>
                </a:tc>
                <a:extLst>
                  <a:ext uri="{0D108BD9-81ED-4DB2-BD59-A6C34878D82A}">
                    <a16:rowId xmlns:a16="http://schemas.microsoft.com/office/drawing/2014/main" val="4025726428"/>
                  </a:ext>
                </a:extLst>
              </a:tr>
            </a:tbl>
          </a:graphicData>
        </a:graphic>
      </p:graphicFrame>
      <p:graphicFrame>
        <p:nvGraphicFramePr>
          <p:cNvPr id="6" name="Table 5">
            <a:extLst>
              <a:ext uri="{FF2B5EF4-FFF2-40B4-BE49-F238E27FC236}">
                <a16:creationId xmlns:a16="http://schemas.microsoft.com/office/drawing/2014/main" id="{BEB1B908-8AAF-82AA-23E0-6F55541C7939}"/>
              </a:ext>
            </a:extLst>
          </p:cNvPr>
          <p:cNvGraphicFramePr>
            <a:graphicFrameLocks noGrp="1"/>
          </p:cNvGraphicFramePr>
          <p:nvPr>
            <p:extLst>
              <p:ext uri="{D42A27DB-BD31-4B8C-83A1-F6EECF244321}">
                <p14:modId xmlns:p14="http://schemas.microsoft.com/office/powerpoint/2010/main" val="3836835088"/>
              </p:ext>
            </p:extLst>
          </p:nvPr>
        </p:nvGraphicFramePr>
        <p:xfrm>
          <a:off x="6192873" y="1520152"/>
          <a:ext cx="5151743" cy="327660"/>
        </p:xfrm>
        <a:graphic>
          <a:graphicData uri="http://schemas.openxmlformats.org/drawingml/2006/table">
            <a:tbl>
              <a:tblPr/>
              <a:tblGrid>
                <a:gridCol w="5151743">
                  <a:extLst>
                    <a:ext uri="{9D8B030D-6E8A-4147-A177-3AD203B41FA5}">
                      <a16:colId xmlns:a16="http://schemas.microsoft.com/office/drawing/2014/main" val="3874840880"/>
                    </a:ext>
                  </a:extLst>
                </a:gridCol>
              </a:tblGrid>
              <a:tr h="193001">
                <a:tc>
                  <a:txBody>
                    <a:bodyPr/>
                    <a:lstStyle/>
                    <a:p>
                      <a:pPr algn="l" fontAlgn="b">
                        <a:buNone/>
                      </a:pPr>
                      <a:r>
                        <a:rPr lang="en-US" sz="1050" b="1" i="0" u="none" strike="noStrike" noProof="0">
                          <a:solidFill>
                            <a:srgbClr val="FFFFFF"/>
                          </a:solidFill>
                          <a:effectLst/>
                          <a:latin typeface="Arial" panose="020B0604020202020204" pitchFamily="34" charset="0"/>
                        </a:rPr>
                        <a:t>Gap in elective admissions of hospital-based tooth extractions due to dental caries between most deprived (IMD 1) and least deprived (IMD 10)</a:t>
                      </a:r>
                      <a:endParaRPr lang="en-GB" sz="1050" b="0" i="0" u="none" strike="noStrike" noProof="0">
                        <a:solidFill>
                          <a:srgbClr val="FFFFFF"/>
                        </a:solidFill>
                        <a:effectLst/>
                        <a:latin typeface="Arial" panose="020B0604020202020204" pitchFamily="34" charset="0"/>
                      </a:endParaRPr>
                    </a:p>
                  </a:txBody>
                  <a:tcPr marL="7620" marR="7620" marT="7620" marB="0" anchor="b">
                    <a:lnL>
                      <a:noFill/>
                    </a:lnL>
                    <a:lnR>
                      <a:noFill/>
                    </a:lnR>
                    <a:lnT>
                      <a:noFill/>
                    </a:lnT>
                    <a:lnB>
                      <a:noFill/>
                    </a:lnB>
                    <a:solidFill>
                      <a:srgbClr val="0070C0"/>
                    </a:solidFill>
                  </a:tcPr>
                </a:tc>
                <a:extLst>
                  <a:ext uri="{0D108BD9-81ED-4DB2-BD59-A6C34878D82A}">
                    <a16:rowId xmlns:a16="http://schemas.microsoft.com/office/drawing/2014/main" val="4025726428"/>
                  </a:ext>
                </a:extLst>
              </a:tr>
            </a:tbl>
          </a:graphicData>
        </a:graphic>
      </p:graphicFrame>
    </p:spTree>
    <p:extLst>
      <p:ext uri="{BB962C8B-B14F-4D97-AF65-F5344CB8AC3E}">
        <p14:creationId xmlns:p14="http://schemas.microsoft.com/office/powerpoint/2010/main" val="5111398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87ABA29-BCD3-1C34-8984-586EA2D882ED}"/>
              </a:ext>
            </a:extLst>
          </p:cNvPr>
          <p:cNvSpPr>
            <a:spLocks noGrp="1"/>
          </p:cNvSpPr>
          <p:nvPr>
            <p:ph type="title"/>
          </p:nvPr>
        </p:nvSpPr>
        <p:spPr/>
        <p:txBody>
          <a:bodyPr>
            <a:normAutofit/>
          </a:bodyPr>
          <a:lstStyle/>
          <a:p>
            <a:r>
              <a:rPr lang="en-GB" sz="4000"/>
              <a:t>Data quality</a:t>
            </a:r>
          </a:p>
        </p:txBody>
      </p:sp>
      <p:sp>
        <p:nvSpPr>
          <p:cNvPr id="6" name="Text Placeholder 5">
            <a:extLst>
              <a:ext uri="{FF2B5EF4-FFF2-40B4-BE49-F238E27FC236}">
                <a16:creationId xmlns:a16="http://schemas.microsoft.com/office/drawing/2014/main" id="{C072ABC3-78B1-A761-8D2D-933A72A3B095}"/>
              </a:ext>
            </a:extLst>
          </p:cNvPr>
          <p:cNvSpPr>
            <a:spLocks noGrp="1"/>
          </p:cNvSpPr>
          <p:nvPr>
            <p:ph type="body" idx="1"/>
          </p:nvPr>
        </p:nvSpPr>
        <p:spPr/>
        <p:txBody>
          <a:bodyPr>
            <a:normAutofit fontScale="62500" lnSpcReduction="20000"/>
          </a:bodyPr>
          <a:lstStyle/>
          <a:p>
            <a:pPr>
              <a:lnSpc>
                <a:spcPct val="120000"/>
              </a:lnSpc>
            </a:pPr>
            <a:r>
              <a:rPr lang="en-US"/>
              <a:t>High-quality data is essential to understanding and addressing health inequalities. Reliable information on characteristics such as ethnicity, deprivation, disability and other protected or disadvantaged groups enables the NHS to identify variation in access, experience and outcomes, target resources effectively and monitor whether actions are reducing inequalities. Poor or incomplete data can mask unmet need, obscure inequalities and limit our ability to evaluate impact. Improving the completeness and quality of health inequalities data therefore remains a critical foundation for delivering equitable services and meeting NHS England's expectations on reducing healthcare inequalities</a:t>
            </a:r>
            <a:endParaRPr lang="en-GB"/>
          </a:p>
        </p:txBody>
      </p:sp>
      <p:sp>
        <p:nvSpPr>
          <p:cNvPr id="4" name="Slide Number Placeholder 3">
            <a:extLst>
              <a:ext uri="{FF2B5EF4-FFF2-40B4-BE49-F238E27FC236}">
                <a16:creationId xmlns:a16="http://schemas.microsoft.com/office/drawing/2014/main" id="{5B3A786F-BE14-FF0A-0FBB-6498888F0190}"/>
              </a:ext>
            </a:extLst>
          </p:cNvPr>
          <p:cNvSpPr>
            <a:spLocks noGrp="1"/>
          </p:cNvSpPr>
          <p:nvPr>
            <p:ph type="sldNum" sz="quarter" idx="12"/>
          </p:nvPr>
        </p:nvSpPr>
        <p:spPr/>
        <p:txBody>
          <a:bodyPr/>
          <a:lstStyle/>
          <a:p>
            <a:fld id="{507B77E4-D16E-4E80-BECE-B10ACE50DA11}" type="slidenum">
              <a:rPr lang="en-GB" smtClean="0"/>
              <a:pPr/>
              <a:t>33</a:t>
            </a:fld>
            <a:endParaRPr lang="en-GB"/>
          </a:p>
        </p:txBody>
      </p:sp>
    </p:spTree>
    <p:extLst>
      <p:ext uri="{BB962C8B-B14F-4D97-AF65-F5344CB8AC3E}">
        <p14:creationId xmlns:p14="http://schemas.microsoft.com/office/powerpoint/2010/main" val="11405138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546E17-887A-728B-61E3-6724F35114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96A2A4-600A-EA7C-AFD1-6A98AE0EAA6D}"/>
              </a:ext>
            </a:extLst>
          </p:cNvPr>
          <p:cNvSpPr>
            <a:spLocks noGrp="1"/>
          </p:cNvSpPr>
          <p:nvPr>
            <p:ph type="title"/>
          </p:nvPr>
        </p:nvSpPr>
        <p:spPr/>
        <p:txBody>
          <a:bodyPr/>
          <a:lstStyle/>
          <a:p>
            <a:r>
              <a:rPr lang="en-GB" noProof="0"/>
              <a:t>Ethnicity recording completeness</a:t>
            </a:r>
          </a:p>
        </p:txBody>
      </p:sp>
      <p:sp>
        <p:nvSpPr>
          <p:cNvPr id="4" name="Slide Number Placeholder 3">
            <a:extLst>
              <a:ext uri="{FF2B5EF4-FFF2-40B4-BE49-F238E27FC236}">
                <a16:creationId xmlns:a16="http://schemas.microsoft.com/office/drawing/2014/main" id="{D0368116-1D39-5F61-D36D-E055576DABE2}"/>
              </a:ext>
            </a:extLst>
          </p:cNvPr>
          <p:cNvSpPr>
            <a:spLocks noGrp="1"/>
          </p:cNvSpPr>
          <p:nvPr>
            <p:ph type="sldNum" sz="quarter" idx="12"/>
          </p:nvPr>
        </p:nvSpPr>
        <p:spPr/>
        <p:txBody>
          <a:bodyPr/>
          <a:lstStyle/>
          <a:p>
            <a:fld id="{507B77E4-D16E-4E80-BECE-B10ACE50DA11}" type="slidenum">
              <a:rPr lang="en-GB" noProof="0" smtClean="0"/>
              <a:pPr/>
              <a:t>34</a:t>
            </a:fld>
            <a:endParaRPr lang="en-GB" noProof="0"/>
          </a:p>
        </p:txBody>
      </p:sp>
      <p:sp>
        <p:nvSpPr>
          <p:cNvPr id="13" name="TextBox 12">
            <a:extLst>
              <a:ext uri="{FF2B5EF4-FFF2-40B4-BE49-F238E27FC236}">
                <a16:creationId xmlns:a16="http://schemas.microsoft.com/office/drawing/2014/main" id="{DAF480B7-17EB-2779-1527-82F5BC6A7072}"/>
              </a:ext>
            </a:extLst>
          </p:cNvPr>
          <p:cNvSpPr txBox="1"/>
          <p:nvPr/>
        </p:nvSpPr>
        <p:spPr>
          <a:xfrm>
            <a:off x="435213" y="4621191"/>
            <a:ext cx="11565568" cy="2308324"/>
          </a:xfrm>
          <a:prstGeom prst="rect">
            <a:avLst/>
          </a:prstGeom>
          <a:noFill/>
        </p:spPr>
        <p:txBody>
          <a:bodyPr wrap="square">
            <a:spAutoFit/>
          </a:bodyPr>
          <a:lstStyle/>
          <a:p>
            <a:r>
              <a:rPr lang="en-US" sz="1200"/>
              <a:t>Accurate ethnicity information helps the NHS understand whether different communities experience different health outcomes and access to care. Improving the quality of ethnicity data supports better planning, monitoring of health inequalities and more equitable services.  </a:t>
            </a:r>
          </a:p>
          <a:p>
            <a:endParaRPr lang="en-US" sz="1200"/>
          </a:p>
          <a:p>
            <a:r>
              <a:rPr lang="en-US" sz="1200"/>
              <a:t>Across Lancashire and South Cumbria, ethnicity coding levels were broadly stable during 2025/26 compared with the previous year. Some </a:t>
            </a:r>
            <a:r>
              <a:rPr lang="en-US" sz="1200" err="1"/>
              <a:t>organisations</a:t>
            </a:r>
            <a:r>
              <a:rPr lang="en-US" sz="1200"/>
              <a:t> showed improvements, while others experienced small reductions. Ethnicity coding completeness was generally highest in maternity services, where all providers achieved over 95% valid ethnicity recording. Emergency care, admitted patient care and outpatient datasets also showed relatively strong performance, with most providers recording valid ethnicity information for more than four in five patients. </a:t>
            </a:r>
          </a:p>
          <a:p>
            <a:endParaRPr lang="en-US" sz="1200"/>
          </a:p>
          <a:p>
            <a:r>
              <a:rPr lang="en-US" sz="1200"/>
              <a:t>System integration and data sharing could improve coding completeness within provider submitted data. ICB analysis has shown that creation of a single integrated dataset could improve all data submissions for all providers, with the largest increases possible in Community Services Dataset, which could increase from 27.4% to 84.3% if patient ethnicity data was shared across </a:t>
            </a:r>
            <a:r>
              <a:rPr lang="en-US" sz="1200" err="1"/>
              <a:t>organisations</a:t>
            </a:r>
            <a:r>
              <a:rPr lang="en-US" sz="1200"/>
              <a:t> and clinical systems.</a:t>
            </a:r>
          </a:p>
          <a:p>
            <a:endParaRPr lang="en-US" sz="1200"/>
          </a:p>
        </p:txBody>
      </p:sp>
      <p:sp>
        <p:nvSpPr>
          <p:cNvPr id="15" name="TextBox 14">
            <a:extLst>
              <a:ext uri="{FF2B5EF4-FFF2-40B4-BE49-F238E27FC236}">
                <a16:creationId xmlns:a16="http://schemas.microsoft.com/office/drawing/2014/main" id="{874B5765-B4F2-D584-B220-E51A06DC24EE}"/>
              </a:ext>
            </a:extLst>
          </p:cNvPr>
          <p:cNvSpPr txBox="1"/>
          <p:nvPr/>
        </p:nvSpPr>
        <p:spPr>
          <a:xfrm>
            <a:off x="9080091" y="3997837"/>
            <a:ext cx="2920690" cy="461665"/>
          </a:xfrm>
          <a:prstGeom prst="rect">
            <a:avLst/>
          </a:prstGeom>
          <a:noFill/>
        </p:spPr>
        <p:txBody>
          <a:bodyPr wrap="square">
            <a:spAutoFit/>
          </a:bodyPr>
          <a:lstStyle/>
          <a:p>
            <a:endParaRPr lang="en-US" sz="1200"/>
          </a:p>
          <a:p>
            <a:endParaRPr lang="en-US" sz="1200"/>
          </a:p>
        </p:txBody>
      </p:sp>
      <p:pic>
        <p:nvPicPr>
          <p:cNvPr id="16" name="Picture 15">
            <a:extLst>
              <a:ext uri="{FF2B5EF4-FFF2-40B4-BE49-F238E27FC236}">
                <a16:creationId xmlns:a16="http://schemas.microsoft.com/office/drawing/2014/main" id="{1544BE7E-23F0-CB52-5D3C-92ABC2E50C1F}"/>
              </a:ext>
            </a:extLst>
          </p:cNvPr>
          <p:cNvPicPr>
            <a:picLocks noChangeAspect="1"/>
          </p:cNvPicPr>
          <p:nvPr/>
        </p:nvPicPr>
        <p:blipFill>
          <a:blip r:embed="rId3"/>
          <a:stretch>
            <a:fillRect/>
          </a:stretch>
        </p:blipFill>
        <p:spPr>
          <a:xfrm>
            <a:off x="506361" y="1139195"/>
            <a:ext cx="8413209" cy="3462828"/>
          </a:xfrm>
          <a:prstGeom prst="rect">
            <a:avLst/>
          </a:prstGeom>
        </p:spPr>
      </p:pic>
      <p:sp>
        <p:nvSpPr>
          <p:cNvPr id="5" name="TextBox 4">
            <a:extLst>
              <a:ext uri="{FF2B5EF4-FFF2-40B4-BE49-F238E27FC236}">
                <a16:creationId xmlns:a16="http://schemas.microsoft.com/office/drawing/2014/main" id="{5DE0A855-577A-81DD-4AF7-DDF64CD15208}"/>
              </a:ext>
            </a:extLst>
          </p:cNvPr>
          <p:cNvSpPr txBox="1"/>
          <p:nvPr/>
        </p:nvSpPr>
        <p:spPr>
          <a:xfrm>
            <a:off x="9080091" y="1712490"/>
            <a:ext cx="2920690" cy="2123658"/>
          </a:xfrm>
          <a:prstGeom prst="rect">
            <a:avLst/>
          </a:prstGeom>
          <a:noFill/>
          <a:ln>
            <a:solidFill>
              <a:schemeClr val="tx1"/>
            </a:solidFill>
          </a:ln>
        </p:spPr>
        <p:txBody>
          <a:bodyPr wrap="square">
            <a:spAutoFit/>
          </a:bodyPr>
          <a:lstStyle/>
          <a:p>
            <a:pPr algn="ctr"/>
            <a:r>
              <a:rPr lang="en-US" sz="1200" b="1" u="sng"/>
              <a:t>Other datasets</a:t>
            </a:r>
          </a:p>
          <a:p>
            <a:endParaRPr lang="en-US" sz="1200"/>
          </a:p>
          <a:p>
            <a:r>
              <a:rPr lang="en-US" sz="1200"/>
              <a:t>Coding completeness in the Mental Health Services dataset is 82.54%.</a:t>
            </a:r>
          </a:p>
          <a:p>
            <a:endParaRPr lang="en-US" sz="1200"/>
          </a:p>
          <a:p>
            <a:r>
              <a:rPr lang="en-US" sz="1200"/>
              <a:t>The Community Services Dataset has the lowest coding completeness amongst the major national datasets. This dataset is not commonly used with L&amp;SC and there is little incentive to improve coding completeness.</a:t>
            </a:r>
          </a:p>
        </p:txBody>
      </p:sp>
    </p:spTree>
    <p:extLst>
      <p:ext uri="{BB962C8B-B14F-4D97-AF65-F5344CB8AC3E}">
        <p14:creationId xmlns:p14="http://schemas.microsoft.com/office/powerpoint/2010/main" val="2268561231"/>
      </p:ext>
    </p:extLst>
  </p:cSld>
  <p:clrMapOvr>
    <a:masterClrMapping/>
  </p:clrMapOvr>
  <p:extLst>
    <p:ext uri="{6950BFC3-D8DA-4A85-94F7-54DA5524770B}">
      <p188:commentRel xmlns:p188="http://schemas.microsoft.com/office/powerpoint/2018/8/main" r:id="rId2"/>
    </p:ext>
  </p:extLs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6933BAD-9611-E767-FA40-C8D80A5CD3EA}"/>
              </a:ext>
            </a:extLst>
          </p:cNvPr>
          <p:cNvSpPr>
            <a:spLocks noGrp="1"/>
          </p:cNvSpPr>
          <p:nvPr>
            <p:ph type="title"/>
          </p:nvPr>
        </p:nvSpPr>
        <p:spPr/>
        <p:txBody>
          <a:bodyPr>
            <a:normAutofit/>
          </a:bodyPr>
          <a:lstStyle/>
          <a:p>
            <a:r>
              <a:rPr lang="en-GB" sz="4000"/>
              <a:t>Elective care</a:t>
            </a:r>
          </a:p>
        </p:txBody>
      </p:sp>
      <p:sp>
        <p:nvSpPr>
          <p:cNvPr id="5" name="Text Placeholder 4">
            <a:extLst>
              <a:ext uri="{FF2B5EF4-FFF2-40B4-BE49-F238E27FC236}">
                <a16:creationId xmlns:a16="http://schemas.microsoft.com/office/drawing/2014/main" id="{3E181C1F-3FD3-DE03-1FC1-8053C41B05DF}"/>
              </a:ext>
            </a:extLst>
          </p:cNvPr>
          <p:cNvSpPr>
            <a:spLocks noGrp="1"/>
          </p:cNvSpPr>
          <p:nvPr>
            <p:ph type="body" idx="1"/>
          </p:nvPr>
        </p:nvSpPr>
        <p:spPr/>
        <p:txBody>
          <a:bodyPr>
            <a:normAutofit fontScale="55000" lnSpcReduction="20000"/>
          </a:bodyPr>
          <a:lstStyle/>
          <a:p>
            <a:pPr>
              <a:lnSpc>
                <a:spcPct val="110000"/>
              </a:lnSpc>
            </a:pPr>
            <a:r>
              <a:rPr lang="en-US"/>
              <a:t>Elective care is a key health inequalities priority because people living in more disadvantaged communities often experience poorer health, greater healthcare need and unequal access to services. Nationally, NHS England has identified reducing inequalities in access, experience and outcomes as a key priority, </a:t>
            </a:r>
            <a:r>
              <a:rPr lang="en-US" err="1"/>
              <a:t>recognising</a:t>
            </a:r>
            <a:r>
              <a:rPr lang="en-US"/>
              <a:t> that elective recovery should not only reduce waiting lists overall but also narrow unwarranted variation between communities.</a:t>
            </a:r>
          </a:p>
          <a:p>
            <a:pPr>
              <a:lnSpc>
                <a:spcPct val="110000"/>
              </a:lnSpc>
            </a:pPr>
            <a:r>
              <a:rPr lang="en-US"/>
              <a:t>Understanding these inequalities is complex and the data should be interpreted with caution. Higher use of elective care in certain populations may reflect greater underlying health need, however it may also reflect ease of access, or levels of health literacy or access to information. Barriers to accessing care can result in unmet need that is not visible in the data. </a:t>
            </a:r>
            <a:endParaRPr lang="en-GB"/>
          </a:p>
        </p:txBody>
      </p:sp>
    </p:spTree>
    <p:extLst>
      <p:ext uri="{BB962C8B-B14F-4D97-AF65-F5344CB8AC3E}">
        <p14:creationId xmlns:p14="http://schemas.microsoft.com/office/powerpoint/2010/main" val="25635754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5">
            <a:extLst>
              <a:ext uri="{FF2B5EF4-FFF2-40B4-BE49-F238E27FC236}">
                <a16:creationId xmlns:a16="http://schemas.microsoft.com/office/drawing/2014/main" id="{F45A33B6-8FDE-1DCF-EF45-8FA412F3CB71}"/>
              </a:ext>
            </a:extLst>
          </p:cNvPr>
          <p:cNvSpPr txBox="1">
            <a:spLocks/>
          </p:cNvSpPr>
          <p:nvPr/>
        </p:nvSpPr>
        <p:spPr>
          <a:xfrm>
            <a:off x="1222407" y="2348564"/>
            <a:ext cx="1463041" cy="3797199"/>
          </a:xfrm>
          <a:prstGeom prst="rect">
            <a:avLst/>
          </a:prstGeom>
        </p:spPr>
        <p:txBody>
          <a:bodyPr vert="horz" lIns="91440" tIns="45720" rIns="9144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1800" b="1" i="0" u="none" strike="noStrike" kern="1200" cap="none" spc="0" normalizeH="0" baseline="0" noProof="0">
              <a:ln>
                <a:noFill/>
              </a:ln>
              <a:solidFill>
                <a:prstClr val="black"/>
              </a:solidFill>
              <a:effectLst/>
              <a:uLnTx/>
              <a:uFillTx/>
              <a:latin typeface="Arial"/>
              <a:ea typeface="+mn-ea"/>
              <a:cs typeface="Arial"/>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1800" b="1" i="0" u="none" strike="noStrike" kern="1200" cap="none" spc="0" normalizeH="0" baseline="0" noProof="0">
              <a:ln>
                <a:noFill/>
              </a:ln>
              <a:solidFill>
                <a:prstClr val="black"/>
              </a:solidFill>
              <a:effectLst/>
              <a:uLnTx/>
              <a:uFillTx/>
              <a:latin typeface="Arial"/>
              <a:ea typeface="+mn-ea"/>
              <a:cs typeface="Arial"/>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400" b="1" i="0" u="none" strike="noStrike" kern="1200" cap="none" spc="0" normalizeH="0" baseline="0" noProof="0">
                <a:ln>
                  <a:noFill/>
                </a:ln>
                <a:solidFill>
                  <a:prstClr val="black"/>
                </a:solidFill>
                <a:effectLst/>
                <a:uLnTx/>
                <a:uFillTx/>
                <a:latin typeface="Arial"/>
                <a:ea typeface="+mn-ea"/>
                <a:cs typeface="Arial"/>
              </a:rPr>
              <a:t>IMD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400" b="1" i="0" u="none" strike="noStrike" kern="1200" cap="none" spc="0" normalizeH="0" baseline="0" noProof="0">
              <a:ln>
                <a:noFill/>
              </a:ln>
              <a:solidFill>
                <a:prstClr val="black"/>
              </a:solidFill>
              <a:effectLst/>
              <a:uLnTx/>
              <a:uFillTx/>
              <a:latin typeface="Arial"/>
              <a:ea typeface="+mn-ea"/>
              <a:cs typeface="Arial"/>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400" b="1" i="0" u="none" strike="noStrike" kern="1200" cap="none" spc="0" normalizeH="0" baseline="0" noProof="0">
              <a:ln>
                <a:noFill/>
              </a:ln>
              <a:solidFill>
                <a:prstClr val="black"/>
              </a:solidFill>
              <a:effectLst/>
              <a:uLnTx/>
              <a:uFillTx/>
              <a:latin typeface="Arial"/>
              <a:ea typeface="+mn-ea"/>
              <a:cs typeface="Arial"/>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400" b="1" i="0" u="none" strike="noStrike" kern="1200" cap="none" spc="0" normalizeH="0" baseline="0" noProof="0">
              <a:ln>
                <a:noFill/>
              </a:ln>
              <a:solidFill>
                <a:prstClr val="black"/>
              </a:solidFill>
              <a:effectLst/>
              <a:uLnTx/>
              <a:uFillTx/>
              <a:latin typeface="Arial"/>
              <a:ea typeface="+mn-ea"/>
              <a:cs typeface="Arial"/>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400" b="1" i="0" u="none" strike="noStrike" kern="1200" cap="none" spc="0" normalizeH="0" baseline="0" noProof="0">
              <a:ln>
                <a:noFill/>
              </a:ln>
              <a:solidFill>
                <a:prstClr val="black"/>
              </a:solidFill>
              <a:effectLst/>
              <a:uLnTx/>
              <a:uFillTx/>
              <a:latin typeface="Arial"/>
              <a:ea typeface="+mn-ea"/>
              <a:cs typeface="Arial"/>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400" b="1" i="0" u="none" strike="noStrike" kern="1200" cap="none" spc="0" normalizeH="0" baseline="0" noProof="0">
              <a:ln>
                <a:noFill/>
              </a:ln>
              <a:solidFill>
                <a:prstClr val="black"/>
              </a:solidFill>
              <a:effectLst/>
              <a:uLnTx/>
              <a:uFillTx/>
              <a:latin typeface="Arial"/>
              <a:ea typeface="+mn-ea"/>
              <a:cs typeface="Arial"/>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400" b="1" i="0" u="none" strike="noStrike" kern="1200" cap="none" spc="0" normalizeH="0" baseline="0" noProof="0">
                <a:ln>
                  <a:noFill/>
                </a:ln>
                <a:solidFill>
                  <a:prstClr val="black"/>
                </a:solidFill>
                <a:effectLst/>
                <a:uLnTx/>
                <a:uFillTx/>
                <a:latin typeface="Arial"/>
                <a:ea typeface="+mn-ea"/>
                <a:cs typeface="Arial"/>
              </a:rPr>
              <a:t>Ethnicity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400" b="0" i="0" u="none" strike="noStrike" kern="1200" cap="none" spc="0" normalizeH="0" baseline="0" noProof="0">
              <a:ln>
                <a:noFill/>
              </a:ln>
              <a:solidFill>
                <a:prstClr val="black"/>
              </a:solidFill>
              <a:effectLst/>
              <a:uLnTx/>
              <a:uFillTx/>
              <a:latin typeface="Arial"/>
              <a:ea typeface="Aptos" panose="020B0004020202020204" pitchFamily="34" charset="0"/>
              <a:cs typeface="Arial"/>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400" b="0" i="0" u="none" strike="noStrike" kern="1200" cap="none" spc="0" normalizeH="0" baseline="0" noProof="0">
              <a:ln>
                <a:noFill/>
              </a:ln>
              <a:solidFill>
                <a:prstClr val="black"/>
              </a:solidFill>
              <a:effectLst/>
              <a:uLnTx/>
              <a:uFillTx/>
              <a:latin typeface="Arial"/>
              <a:ea typeface="+mn-ea"/>
              <a:cs typeface="Arial"/>
            </a:endParaRPr>
          </a:p>
        </p:txBody>
      </p:sp>
      <p:sp>
        <p:nvSpPr>
          <p:cNvPr id="15" name="TextBox 14">
            <a:extLst>
              <a:ext uri="{FF2B5EF4-FFF2-40B4-BE49-F238E27FC236}">
                <a16:creationId xmlns:a16="http://schemas.microsoft.com/office/drawing/2014/main" id="{679F9E5D-E8F4-DD91-4DC0-A3ACC8BF5953}"/>
              </a:ext>
            </a:extLst>
          </p:cNvPr>
          <p:cNvSpPr txBox="1"/>
          <p:nvPr/>
        </p:nvSpPr>
        <p:spPr>
          <a:xfrm>
            <a:off x="407051" y="1203875"/>
            <a:ext cx="11608903" cy="830997"/>
          </a:xfrm>
          <a:prstGeom prst="rect">
            <a:avLst/>
          </a:prstGeom>
          <a:noFill/>
        </p:spPr>
        <p:txBody>
          <a:bodyPr wrap="square" rtlCol="0">
            <a:spAutoFit/>
          </a:bodyPr>
          <a:lstStyle/>
          <a:p>
            <a:pPr lvl="0">
              <a:defRPr/>
            </a:pPr>
            <a:r>
              <a:rPr kumimoji="0" lang="en-GB" sz="1200" b="0" i="0" u="none" strike="noStrike" kern="1200" cap="none" spc="0" normalizeH="0" baseline="0" noProof="0">
                <a:ln>
                  <a:noFill/>
                </a:ln>
                <a:solidFill>
                  <a:prstClr val="black"/>
                </a:solidFill>
                <a:effectLst/>
                <a:uLnTx/>
                <a:uFillTx/>
                <a:latin typeface="Aptos" panose="020B0004020202020204" pitchFamily="34" charset="0"/>
                <a:cs typeface="Arial"/>
              </a:rPr>
              <a:t>The following graphs illustrate at a high level the variation in average waiting times by IMD &amp; Ethnicity across admitted &amp; non-admitted pathways.  </a:t>
            </a:r>
            <a:endParaRPr lang="en-GB" sz="1200">
              <a:solidFill>
                <a:prstClr val="black"/>
              </a:solidFill>
              <a:latin typeface="Aptos" panose="020B0004020202020204" pitchFamily="34" charset="0"/>
              <a:cs typeface="Arial"/>
            </a:endParaRPr>
          </a:p>
          <a:p>
            <a:pPr lvl="0">
              <a:defRPr/>
            </a:pPr>
            <a:r>
              <a:rPr lang="en-GB" sz="1200">
                <a:solidFill>
                  <a:prstClr val="black"/>
                </a:solidFill>
                <a:latin typeface="Aptos" panose="020B0004020202020204" pitchFamily="34" charset="0"/>
                <a:cs typeface="Arial"/>
              </a:rPr>
              <a:t>Work is currently underway to analyse health inequalities in elective care. </a:t>
            </a:r>
            <a:r>
              <a:rPr lang="en-US" sz="1200">
                <a:solidFill>
                  <a:prstClr val="black"/>
                </a:solidFill>
                <a:latin typeface="Aptos" panose="020B0004020202020204" pitchFamily="34" charset="0"/>
                <a:cs typeface="Arial"/>
              </a:rPr>
              <a:t>The work aims to develop a robust current understanding of inequalities in access, experience and outcomes within elective care, review evidence and practice across the country and establish a sustainable approach to analysis and reporting that can be embedded within routine performance and commissioning processes.</a:t>
            </a:r>
            <a:endParaRPr kumimoji="0" lang="en-GB" sz="1200" b="0" i="0" u="none" strike="noStrike" kern="1200" cap="none" spc="0" normalizeH="0" baseline="0" noProof="0">
              <a:ln>
                <a:noFill/>
              </a:ln>
              <a:solidFill>
                <a:prstClr val="black"/>
              </a:solidFill>
              <a:effectLst/>
              <a:uLnTx/>
              <a:uFillTx/>
              <a:latin typeface="Aptos" panose="020B0004020202020204" pitchFamily="34" charset="0"/>
              <a:cs typeface="Arial"/>
            </a:endParaRPr>
          </a:p>
        </p:txBody>
      </p:sp>
      <p:pic>
        <p:nvPicPr>
          <p:cNvPr id="3" name="Picture 2">
            <a:extLst>
              <a:ext uri="{FF2B5EF4-FFF2-40B4-BE49-F238E27FC236}">
                <a16:creationId xmlns:a16="http://schemas.microsoft.com/office/drawing/2014/main" id="{3645E564-2C9C-76AB-F334-04F1761E9C0E}"/>
              </a:ext>
            </a:extLst>
          </p:cNvPr>
          <p:cNvPicPr>
            <a:picLocks noChangeAspect="1"/>
          </p:cNvPicPr>
          <p:nvPr/>
        </p:nvPicPr>
        <p:blipFill>
          <a:blip r:embed="rId3"/>
          <a:stretch>
            <a:fillRect/>
          </a:stretch>
        </p:blipFill>
        <p:spPr>
          <a:xfrm>
            <a:off x="3177953" y="2217164"/>
            <a:ext cx="3913610" cy="2001359"/>
          </a:xfrm>
          <a:prstGeom prst="rect">
            <a:avLst/>
          </a:prstGeom>
        </p:spPr>
      </p:pic>
      <p:pic>
        <p:nvPicPr>
          <p:cNvPr id="5" name="Picture 4">
            <a:extLst>
              <a:ext uri="{FF2B5EF4-FFF2-40B4-BE49-F238E27FC236}">
                <a16:creationId xmlns:a16="http://schemas.microsoft.com/office/drawing/2014/main" id="{EAB64667-6B71-9ADE-2060-A8FFC3D927B7}"/>
              </a:ext>
            </a:extLst>
          </p:cNvPr>
          <p:cNvPicPr>
            <a:picLocks noChangeAspect="1"/>
          </p:cNvPicPr>
          <p:nvPr/>
        </p:nvPicPr>
        <p:blipFill>
          <a:blip r:embed="rId4"/>
          <a:stretch>
            <a:fillRect/>
          </a:stretch>
        </p:blipFill>
        <p:spPr>
          <a:xfrm>
            <a:off x="7212446" y="2212090"/>
            <a:ext cx="3923532" cy="2006433"/>
          </a:xfrm>
          <a:prstGeom prst="rect">
            <a:avLst/>
          </a:prstGeom>
        </p:spPr>
      </p:pic>
      <p:pic>
        <p:nvPicPr>
          <p:cNvPr id="8" name="Picture 7">
            <a:extLst>
              <a:ext uri="{FF2B5EF4-FFF2-40B4-BE49-F238E27FC236}">
                <a16:creationId xmlns:a16="http://schemas.microsoft.com/office/drawing/2014/main" id="{F4339821-68C8-6155-DCA0-BB35578CFA49}"/>
              </a:ext>
            </a:extLst>
          </p:cNvPr>
          <p:cNvPicPr>
            <a:picLocks noChangeAspect="1"/>
          </p:cNvPicPr>
          <p:nvPr/>
        </p:nvPicPr>
        <p:blipFill>
          <a:blip r:embed="rId5"/>
          <a:stretch>
            <a:fillRect/>
          </a:stretch>
        </p:blipFill>
        <p:spPr>
          <a:xfrm>
            <a:off x="3166283" y="4521171"/>
            <a:ext cx="3925279" cy="2330847"/>
          </a:xfrm>
          <a:prstGeom prst="rect">
            <a:avLst/>
          </a:prstGeom>
        </p:spPr>
      </p:pic>
      <p:pic>
        <p:nvPicPr>
          <p:cNvPr id="16" name="Picture 15">
            <a:extLst>
              <a:ext uri="{FF2B5EF4-FFF2-40B4-BE49-F238E27FC236}">
                <a16:creationId xmlns:a16="http://schemas.microsoft.com/office/drawing/2014/main" id="{CF64ECF2-4FDE-EB24-88F4-30AEAD0FCE99}"/>
              </a:ext>
            </a:extLst>
          </p:cNvPr>
          <p:cNvPicPr>
            <a:picLocks noChangeAspect="1"/>
          </p:cNvPicPr>
          <p:nvPr/>
        </p:nvPicPr>
        <p:blipFill>
          <a:blip r:embed="rId6"/>
          <a:stretch>
            <a:fillRect/>
          </a:stretch>
        </p:blipFill>
        <p:spPr>
          <a:xfrm>
            <a:off x="7212849" y="4520928"/>
            <a:ext cx="3925280" cy="2331089"/>
          </a:xfrm>
          <a:prstGeom prst="rect">
            <a:avLst/>
          </a:prstGeom>
        </p:spPr>
      </p:pic>
      <p:sp>
        <p:nvSpPr>
          <p:cNvPr id="4" name="Title 3">
            <a:extLst>
              <a:ext uri="{FF2B5EF4-FFF2-40B4-BE49-F238E27FC236}">
                <a16:creationId xmlns:a16="http://schemas.microsoft.com/office/drawing/2014/main" id="{8CA13DAB-C091-F32C-F843-9C4D37EC2929}"/>
              </a:ext>
            </a:extLst>
          </p:cNvPr>
          <p:cNvSpPr>
            <a:spLocks noGrp="1"/>
          </p:cNvSpPr>
          <p:nvPr>
            <p:ph type="title"/>
          </p:nvPr>
        </p:nvSpPr>
        <p:spPr>
          <a:xfrm>
            <a:off x="291548" y="18641"/>
            <a:ext cx="9358223" cy="1325563"/>
          </a:xfrm>
        </p:spPr>
        <p:txBody>
          <a:bodyPr/>
          <a:lstStyle/>
          <a:p>
            <a:r>
              <a:rPr lang="en-GB"/>
              <a:t>Elective Waiting Times</a:t>
            </a:r>
          </a:p>
        </p:txBody>
      </p:sp>
    </p:spTree>
    <p:extLst>
      <p:ext uri="{BB962C8B-B14F-4D97-AF65-F5344CB8AC3E}">
        <p14:creationId xmlns:p14="http://schemas.microsoft.com/office/powerpoint/2010/main" val="27882905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73493A-F6DD-C272-8E20-93DC767EEC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9640A9-1D69-5A5E-2504-2C03FB1568F7}"/>
              </a:ext>
            </a:extLst>
          </p:cNvPr>
          <p:cNvSpPr>
            <a:spLocks noGrp="1"/>
          </p:cNvSpPr>
          <p:nvPr>
            <p:ph type="title"/>
          </p:nvPr>
        </p:nvSpPr>
        <p:spPr/>
        <p:txBody>
          <a:bodyPr>
            <a:normAutofit fontScale="90000"/>
          </a:bodyPr>
          <a:lstStyle/>
          <a:p>
            <a:r>
              <a:rPr lang="en-GB" b="1" noProof="0"/>
              <a:t>Elective Admissions in adults and children</a:t>
            </a:r>
            <a:br>
              <a:rPr lang="en-GB" noProof="0"/>
            </a:br>
            <a:r>
              <a:rPr lang="en-GB" sz="3100" noProof="0"/>
              <a:t>Directly Standardised Rate (DSR) per 100,000 population</a:t>
            </a:r>
            <a:endParaRPr lang="en-GB" noProof="0"/>
          </a:p>
        </p:txBody>
      </p:sp>
      <p:sp>
        <p:nvSpPr>
          <p:cNvPr id="3" name="Content Placeholder 2">
            <a:extLst>
              <a:ext uri="{FF2B5EF4-FFF2-40B4-BE49-F238E27FC236}">
                <a16:creationId xmlns:a16="http://schemas.microsoft.com/office/drawing/2014/main" id="{37B45F7E-E1D0-467E-F0FC-9E67DCFDE5C4}"/>
              </a:ext>
            </a:extLst>
          </p:cNvPr>
          <p:cNvSpPr>
            <a:spLocks noGrp="1"/>
          </p:cNvSpPr>
          <p:nvPr>
            <p:ph idx="1"/>
          </p:nvPr>
        </p:nvSpPr>
        <p:spPr>
          <a:xfrm>
            <a:off x="447316" y="5711175"/>
            <a:ext cx="6030485" cy="1252841"/>
          </a:xfrm>
        </p:spPr>
        <p:txBody>
          <a:bodyPr>
            <a:normAutofit/>
          </a:bodyPr>
          <a:lstStyle/>
          <a:p>
            <a:pPr marL="0" indent="0">
              <a:buNone/>
            </a:pPr>
            <a:r>
              <a:rPr lang="en-GB" sz="1200" noProof="0"/>
              <a:t>Rates of elective admissions in the most deprived areas </a:t>
            </a:r>
            <a:r>
              <a:rPr lang="en-GB" sz="1200"/>
              <a:t>were higher than</a:t>
            </a:r>
            <a:r>
              <a:rPr lang="en-GB" sz="1200" noProof="0"/>
              <a:t> rates in the least deprived areas, with a gradual decrease as deprivation </a:t>
            </a:r>
            <a:r>
              <a:rPr lang="en-GB" sz="1200"/>
              <a:t>reduces</a:t>
            </a:r>
            <a:r>
              <a:rPr lang="en-GB" sz="1200" noProof="0"/>
              <a:t>. Black </a:t>
            </a:r>
            <a:r>
              <a:rPr lang="en-GB" sz="1200"/>
              <a:t>and Black British populations had </a:t>
            </a:r>
            <a:r>
              <a:rPr lang="en-GB" sz="1200" noProof="0"/>
              <a:t>higher rates of elective admissions compared to all other ethnic groups, with mixed and other being the lowest. </a:t>
            </a:r>
          </a:p>
        </p:txBody>
      </p:sp>
      <p:sp>
        <p:nvSpPr>
          <p:cNvPr id="4" name="Slide Number Placeholder 3">
            <a:extLst>
              <a:ext uri="{FF2B5EF4-FFF2-40B4-BE49-F238E27FC236}">
                <a16:creationId xmlns:a16="http://schemas.microsoft.com/office/drawing/2014/main" id="{D3EF6E39-846F-77AE-DCC0-91D3743473AB}"/>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507B77E4-D16E-4E80-BECE-B10ACE50DA11}" type="slidenum">
              <a:rPr kumimoji="0" lang="en-GB" sz="2000" b="1" i="0" u="none" strike="noStrike" kern="1200" cap="none" spc="0" normalizeH="0" baseline="0" noProof="0" smtClean="0">
                <a:ln>
                  <a:noFill/>
                </a:ln>
                <a:solidFill>
                  <a:prstClr val="white"/>
                </a:solidFill>
                <a:effectLst/>
                <a:uLnTx/>
                <a:uFillTx/>
                <a:latin typeface="Aptos"/>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37</a:t>
            </a:fld>
            <a:endParaRPr kumimoji="0" lang="en-GB" sz="2000" b="1" i="0" u="none" strike="noStrike" kern="1200" cap="none" spc="0" normalizeH="0" baseline="0" noProof="0">
              <a:ln>
                <a:noFill/>
              </a:ln>
              <a:solidFill>
                <a:prstClr val="white"/>
              </a:solidFill>
              <a:effectLst/>
              <a:uLnTx/>
              <a:uFillTx/>
              <a:latin typeface="Aptos"/>
              <a:ea typeface="+mn-ea"/>
              <a:cs typeface="+mn-cs"/>
            </a:endParaRPr>
          </a:p>
        </p:txBody>
      </p:sp>
      <p:pic>
        <p:nvPicPr>
          <p:cNvPr id="5" name="Picture 4">
            <a:extLst>
              <a:ext uri="{FF2B5EF4-FFF2-40B4-BE49-F238E27FC236}">
                <a16:creationId xmlns:a16="http://schemas.microsoft.com/office/drawing/2014/main" id="{E36B90E9-DF24-7E3E-0E8E-CFE84414B9BE}"/>
              </a:ext>
            </a:extLst>
          </p:cNvPr>
          <p:cNvPicPr>
            <a:picLocks noChangeAspect="1"/>
          </p:cNvPicPr>
          <p:nvPr/>
        </p:nvPicPr>
        <p:blipFill>
          <a:blip r:embed="rId2"/>
          <a:stretch>
            <a:fillRect/>
          </a:stretch>
        </p:blipFill>
        <p:spPr>
          <a:xfrm>
            <a:off x="1193202" y="3757985"/>
            <a:ext cx="4572329" cy="1880997"/>
          </a:xfrm>
          <a:prstGeom prst="rect">
            <a:avLst/>
          </a:prstGeom>
        </p:spPr>
      </p:pic>
      <p:pic>
        <p:nvPicPr>
          <p:cNvPr id="6" name="Picture 5">
            <a:extLst>
              <a:ext uri="{FF2B5EF4-FFF2-40B4-BE49-F238E27FC236}">
                <a16:creationId xmlns:a16="http://schemas.microsoft.com/office/drawing/2014/main" id="{EF35B319-423B-178B-A4A4-E5B2CF8E74E0}"/>
              </a:ext>
            </a:extLst>
          </p:cNvPr>
          <p:cNvPicPr>
            <a:picLocks noChangeAspect="1"/>
          </p:cNvPicPr>
          <p:nvPr/>
        </p:nvPicPr>
        <p:blipFill>
          <a:blip r:embed="rId3"/>
          <a:stretch>
            <a:fillRect/>
          </a:stretch>
        </p:blipFill>
        <p:spPr>
          <a:xfrm>
            <a:off x="1193202" y="1465176"/>
            <a:ext cx="4572329" cy="1831107"/>
          </a:xfrm>
          <a:prstGeom prst="rect">
            <a:avLst/>
          </a:prstGeom>
        </p:spPr>
      </p:pic>
      <p:graphicFrame>
        <p:nvGraphicFramePr>
          <p:cNvPr id="7" name="Table 6">
            <a:extLst>
              <a:ext uri="{FF2B5EF4-FFF2-40B4-BE49-F238E27FC236}">
                <a16:creationId xmlns:a16="http://schemas.microsoft.com/office/drawing/2014/main" id="{3CF4AA7C-A87E-6E21-5A5E-5FCB7D6F5B2B}"/>
              </a:ext>
            </a:extLst>
          </p:cNvPr>
          <p:cNvGraphicFramePr>
            <a:graphicFrameLocks noGrp="1"/>
          </p:cNvGraphicFramePr>
          <p:nvPr>
            <p:extLst>
              <p:ext uri="{D42A27DB-BD31-4B8C-83A1-F6EECF244321}">
                <p14:modId xmlns:p14="http://schemas.microsoft.com/office/powerpoint/2010/main" val="1278350405"/>
              </p:ext>
            </p:extLst>
          </p:nvPr>
        </p:nvGraphicFramePr>
        <p:xfrm>
          <a:off x="1193203" y="1151962"/>
          <a:ext cx="4698054" cy="327660"/>
        </p:xfrm>
        <a:graphic>
          <a:graphicData uri="http://schemas.openxmlformats.org/drawingml/2006/table">
            <a:tbl>
              <a:tblPr/>
              <a:tblGrid>
                <a:gridCol w="4698054">
                  <a:extLst>
                    <a:ext uri="{9D8B030D-6E8A-4147-A177-3AD203B41FA5}">
                      <a16:colId xmlns:a16="http://schemas.microsoft.com/office/drawing/2014/main" val="3874840880"/>
                    </a:ext>
                  </a:extLst>
                </a:gridCol>
              </a:tblGrid>
              <a:tr h="161769">
                <a:tc>
                  <a:txBody>
                    <a:bodyPr/>
                    <a:lstStyle/>
                    <a:p>
                      <a:pPr algn="l" fontAlgn="b">
                        <a:buNone/>
                      </a:pPr>
                      <a:r>
                        <a:rPr lang="en-GB" sz="1050" b="1" i="0" u="none" strike="noStrike" noProof="0">
                          <a:solidFill>
                            <a:srgbClr val="FFFFFF"/>
                          </a:solidFill>
                          <a:effectLst/>
                          <a:latin typeface="Arial" panose="020B0604020202020204" pitchFamily="34" charset="0"/>
                        </a:rPr>
                        <a:t>Elective admissions in adults per 100,000. Directly standardised rate, by IMD.</a:t>
                      </a:r>
                      <a:endParaRPr lang="en-GB" sz="1050" b="0" i="0" u="none" strike="noStrike" noProof="0">
                        <a:solidFill>
                          <a:srgbClr val="FFFFFF"/>
                        </a:solidFill>
                        <a:effectLst/>
                        <a:latin typeface="Arial" panose="020B0604020202020204" pitchFamily="34" charset="0"/>
                      </a:endParaRPr>
                    </a:p>
                  </a:txBody>
                  <a:tcPr marL="7620" marR="7620" marT="7620" marB="0">
                    <a:lnL>
                      <a:noFill/>
                    </a:lnL>
                    <a:lnR>
                      <a:noFill/>
                    </a:lnR>
                    <a:lnT>
                      <a:noFill/>
                    </a:lnT>
                    <a:lnB>
                      <a:noFill/>
                    </a:lnB>
                    <a:solidFill>
                      <a:srgbClr val="0070C0"/>
                    </a:solidFill>
                  </a:tcPr>
                </a:tc>
                <a:extLst>
                  <a:ext uri="{0D108BD9-81ED-4DB2-BD59-A6C34878D82A}">
                    <a16:rowId xmlns:a16="http://schemas.microsoft.com/office/drawing/2014/main" val="4025726428"/>
                  </a:ext>
                </a:extLst>
              </a:tr>
            </a:tbl>
          </a:graphicData>
        </a:graphic>
      </p:graphicFrame>
      <p:graphicFrame>
        <p:nvGraphicFramePr>
          <p:cNvPr id="8" name="Table 7">
            <a:extLst>
              <a:ext uri="{FF2B5EF4-FFF2-40B4-BE49-F238E27FC236}">
                <a16:creationId xmlns:a16="http://schemas.microsoft.com/office/drawing/2014/main" id="{B1764B4B-4137-54C1-3CC2-B31F4DACC51F}"/>
              </a:ext>
            </a:extLst>
          </p:cNvPr>
          <p:cNvGraphicFramePr>
            <a:graphicFrameLocks noGrp="1"/>
          </p:cNvGraphicFramePr>
          <p:nvPr>
            <p:extLst>
              <p:ext uri="{D42A27DB-BD31-4B8C-83A1-F6EECF244321}">
                <p14:modId xmlns:p14="http://schemas.microsoft.com/office/powerpoint/2010/main" val="1482604766"/>
              </p:ext>
            </p:extLst>
          </p:nvPr>
        </p:nvGraphicFramePr>
        <p:xfrm>
          <a:off x="1193203" y="3400020"/>
          <a:ext cx="4698054" cy="327660"/>
        </p:xfrm>
        <a:graphic>
          <a:graphicData uri="http://schemas.openxmlformats.org/drawingml/2006/table">
            <a:tbl>
              <a:tblPr/>
              <a:tblGrid>
                <a:gridCol w="4698054">
                  <a:extLst>
                    <a:ext uri="{9D8B030D-6E8A-4147-A177-3AD203B41FA5}">
                      <a16:colId xmlns:a16="http://schemas.microsoft.com/office/drawing/2014/main" val="3874840880"/>
                    </a:ext>
                  </a:extLst>
                </a:gridCol>
              </a:tblGrid>
              <a:tr h="274637">
                <a:tc>
                  <a:txBody>
                    <a:bodyPr/>
                    <a:lstStyle/>
                    <a:p>
                      <a:pPr algn="l" fontAlgn="b">
                        <a:buNone/>
                      </a:pPr>
                      <a:r>
                        <a:rPr lang="en-GB" sz="1050" b="1" i="0" u="none" strike="noStrike" noProof="0">
                          <a:solidFill>
                            <a:srgbClr val="FFFFFF"/>
                          </a:solidFill>
                          <a:effectLst/>
                          <a:latin typeface="Arial" panose="020B0604020202020204" pitchFamily="34" charset="0"/>
                        </a:rPr>
                        <a:t>Elective admissions in adults per 100,000. Directly standardised rate, by ethnicity.</a:t>
                      </a:r>
                      <a:endParaRPr lang="en-GB" sz="1050" b="0" i="0" u="none" strike="noStrike" noProof="0">
                        <a:solidFill>
                          <a:srgbClr val="FFFFFF"/>
                        </a:solidFill>
                        <a:effectLst/>
                        <a:latin typeface="Arial" panose="020B0604020202020204" pitchFamily="34" charset="0"/>
                      </a:endParaRPr>
                    </a:p>
                  </a:txBody>
                  <a:tcPr marL="7620" marR="7620" marT="7620" marB="0" anchor="b">
                    <a:lnL>
                      <a:noFill/>
                    </a:lnL>
                    <a:lnR>
                      <a:noFill/>
                    </a:lnR>
                    <a:lnT>
                      <a:noFill/>
                    </a:lnT>
                    <a:lnB>
                      <a:noFill/>
                    </a:lnB>
                    <a:solidFill>
                      <a:srgbClr val="0070C0"/>
                    </a:solidFill>
                  </a:tcPr>
                </a:tc>
                <a:extLst>
                  <a:ext uri="{0D108BD9-81ED-4DB2-BD59-A6C34878D82A}">
                    <a16:rowId xmlns:a16="http://schemas.microsoft.com/office/drawing/2014/main" val="4025726428"/>
                  </a:ext>
                </a:extLst>
              </a:tr>
            </a:tbl>
          </a:graphicData>
        </a:graphic>
      </p:graphicFrame>
      <p:pic>
        <p:nvPicPr>
          <p:cNvPr id="9" name="Picture 8">
            <a:extLst>
              <a:ext uri="{FF2B5EF4-FFF2-40B4-BE49-F238E27FC236}">
                <a16:creationId xmlns:a16="http://schemas.microsoft.com/office/drawing/2014/main" id="{31E7C1A2-1563-B49E-2C6D-02D9D6C5B7A2}"/>
              </a:ext>
            </a:extLst>
          </p:cNvPr>
          <p:cNvPicPr>
            <a:picLocks noChangeAspect="1"/>
          </p:cNvPicPr>
          <p:nvPr/>
        </p:nvPicPr>
        <p:blipFill>
          <a:blip r:embed="rId4"/>
          <a:stretch>
            <a:fillRect/>
          </a:stretch>
        </p:blipFill>
        <p:spPr>
          <a:xfrm>
            <a:off x="6640585" y="1482034"/>
            <a:ext cx="4510949" cy="1831107"/>
          </a:xfrm>
          <a:prstGeom prst="rect">
            <a:avLst/>
          </a:prstGeom>
        </p:spPr>
      </p:pic>
      <p:pic>
        <p:nvPicPr>
          <p:cNvPr id="10" name="Picture 9">
            <a:extLst>
              <a:ext uri="{FF2B5EF4-FFF2-40B4-BE49-F238E27FC236}">
                <a16:creationId xmlns:a16="http://schemas.microsoft.com/office/drawing/2014/main" id="{F8EA0D8B-04AC-02D5-2577-4118B8863FFB}"/>
              </a:ext>
            </a:extLst>
          </p:cNvPr>
          <p:cNvPicPr>
            <a:picLocks noChangeAspect="1"/>
          </p:cNvPicPr>
          <p:nvPr/>
        </p:nvPicPr>
        <p:blipFill>
          <a:blip r:embed="rId5"/>
          <a:stretch>
            <a:fillRect/>
          </a:stretch>
        </p:blipFill>
        <p:spPr>
          <a:xfrm>
            <a:off x="6690795" y="3818489"/>
            <a:ext cx="4510951" cy="1765469"/>
          </a:xfrm>
          <a:prstGeom prst="rect">
            <a:avLst/>
          </a:prstGeom>
        </p:spPr>
      </p:pic>
      <p:graphicFrame>
        <p:nvGraphicFramePr>
          <p:cNvPr id="11" name="Table 10">
            <a:extLst>
              <a:ext uri="{FF2B5EF4-FFF2-40B4-BE49-F238E27FC236}">
                <a16:creationId xmlns:a16="http://schemas.microsoft.com/office/drawing/2014/main" id="{EB6E2C52-D6C5-52BD-85A0-46BD46680AF4}"/>
              </a:ext>
            </a:extLst>
          </p:cNvPr>
          <p:cNvGraphicFramePr>
            <a:graphicFrameLocks noGrp="1"/>
          </p:cNvGraphicFramePr>
          <p:nvPr>
            <p:extLst>
              <p:ext uri="{D42A27DB-BD31-4B8C-83A1-F6EECF244321}">
                <p14:modId xmlns:p14="http://schemas.microsoft.com/office/powerpoint/2010/main" val="526860075"/>
              </p:ext>
            </p:extLst>
          </p:nvPr>
        </p:nvGraphicFramePr>
        <p:xfrm>
          <a:off x="6640585" y="1263473"/>
          <a:ext cx="4991672" cy="327660"/>
        </p:xfrm>
        <a:graphic>
          <a:graphicData uri="http://schemas.openxmlformats.org/drawingml/2006/table">
            <a:tbl>
              <a:tblPr/>
              <a:tblGrid>
                <a:gridCol w="4991672">
                  <a:extLst>
                    <a:ext uri="{9D8B030D-6E8A-4147-A177-3AD203B41FA5}">
                      <a16:colId xmlns:a16="http://schemas.microsoft.com/office/drawing/2014/main" val="3874840880"/>
                    </a:ext>
                  </a:extLst>
                </a:gridCol>
              </a:tblGrid>
              <a:tr h="161769">
                <a:tc>
                  <a:txBody>
                    <a:bodyPr/>
                    <a:lstStyle/>
                    <a:p>
                      <a:pPr algn="l" fontAlgn="b">
                        <a:buNone/>
                      </a:pPr>
                      <a:r>
                        <a:rPr lang="en-GB" sz="1050" b="1" i="0" u="none" strike="noStrike" noProof="0">
                          <a:solidFill>
                            <a:srgbClr val="FFFFFF"/>
                          </a:solidFill>
                          <a:effectLst/>
                          <a:latin typeface="Arial" panose="020B0604020202020204" pitchFamily="34" charset="0"/>
                        </a:rPr>
                        <a:t>Elective admissions in under 18s per 100,000. Directly standardised rate, by IMD.</a:t>
                      </a:r>
                      <a:endParaRPr lang="en-GB" sz="1050" b="0" i="0" u="none" strike="noStrike" noProof="0">
                        <a:solidFill>
                          <a:srgbClr val="FFFFFF"/>
                        </a:solidFill>
                        <a:effectLst/>
                        <a:latin typeface="Arial" panose="020B0604020202020204" pitchFamily="34" charset="0"/>
                      </a:endParaRPr>
                    </a:p>
                  </a:txBody>
                  <a:tcPr marL="7620" marR="7620" marT="7620" marB="0">
                    <a:lnL>
                      <a:noFill/>
                    </a:lnL>
                    <a:lnR>
                      <a:noFill/>
                    </a:lnR>
                    <a:lnT>
                      <a:noFill/>
                    </a:lnT>
                    <a:lnB>
                      <a:noFill/>
                    </a:lnB>
                    <a:solidFill>
                      <a:srgbClr val="0070C0"/>
                    </a:solidFill>
                  </a:tcPr>
                </a:tc>
                <a:extLst>
                  <a:ext uri="{0D108BD9-81ED-4DB2-BD59-A6C34878D82A}">
                    <a16:rowId xmlns:a16="http://schemas.microsoft.com/office/drawing/2014/main" val="4025726428"/>
                  </a:ext>
                </a:extLst>
              </a:tr>
            </a:tbl>
          </a:graphicData>
        </a:graphic>
      </p:graphicFrame>
      <p:graphicFrame>
        <p:nvGraphicFramePr>
          <p:cNvPr id="12" name="Table 11">
            <a:extLst>
              <a:ext uri="{FF2B5EF4-FFF2-40B4-BE49-F238E27FC236}">
                <a16:creationId xmlns:a16="http://schemas.microsoft.com/office/drawing/2014/main" id="{AE62739B-6B4E-DD8F-B53F-A1E37AA18944}"/>
              </a:ext>
            </a:extLst>
          </p:cNvPr>
          <p:cNvGraphicFramePr>
            <a:graphicFrameLocks noGrp="1"/>
          </p:cNvGraphicFramePr>
          <p:nvPr>
            <p:extLst>
              <p:ext uri="{D42A27DB-BD31-4B8C-83A1-F6EECF244321}">
                <p14:modId xmlns:p14="http://schemas.microsoft.com/office/powerpoint/2010/main" val="430894938"/>
              </p:ext>
            </p:extLst>
          </p:nvPr>
        </p:nvGraphicFramePr>
        <p:xfrm>
          <a:off x="6640586" y="3390255"/>
          <a:ext cx="4698054" cy="327660"/>
        </p:xfrm>
        <a:graphic>
          <a:graphicData uri="http://schemas.openxmlformats.org/drawingml/2006/table">
            <a:tbl>
              <a:tblPr/>
              <a:tblGrid>
                <a:gridCol w="4698054">
                  <a:extLst>
                    <a:ext uri="{9D8B030D-6E8A-4147-A177-3AD203B41FA5}">
                      <a16:colId xmlns:a16="http://schemas.microsoft.com/office/drawing/2014/main" val="3874840880"/>
                    </a:ext>
                  </a:extLst>
                </a:gridCol>
              </a:tblGrid>
              <a:tr h="274637">
                <a:tc>
                  <a:txBody>
                    <a:bodyPr/>
                    <a:lstStyle/>
                    <a:p>
                      <a:pPr algn="l" fontAlgn="b">
                        <a:buNone/>
                      </a:pPr>
                      <a:r>
                        <a:rPr lang="en-GB" sz="1050" b="1" i="0" u="none" strike="noStrike" noProof="0">
                          <a:solidFill>
                            <a:srgbClr val="FFFFFF"/>
                          </a:solidFill>
                          <a:effectLst/>
                          <a:latin typeface="Arial" panose="020B0604020202020204" pitchFamily="34" charset="0"/>
                        </a:rPr>
                        <a:t>Elective admissions in under 18s per 100,000. Directly standardised rate, by ethnicity.</a:t>
                      </a:r>
                      <a:endParaRPr lang="en-GB" sz="1050" b="0" i="0" u="none" strike="noStrike" noProof="0">
                        <a:solidFill>
                          <a:srgbClr val="FFFFFF"/>
                        </a:solidFill>
                        <a:effectLst/>
                        <a:latin typeface="Arial" panose="020B0604020202020204" pitchFamily="34" charset="0"/>
                      </a:endParaRPr>
                    </a:p>
                  </a:txBody>
                  <a:tcPr marL="7620" marR="7620" marT="7620" marB="0" anchor="b">
                    <a:lnL>
                      <a:noFill/>
                    </a:lnL>
                    <a:lnR>
                      <a:noFill/>
                    </a:lnR>
                    <a:lnT>
                      <a:noFill/>
                    </a:lnT>
                    <a:lnB>
                      <a:noFill/>
                    </a:lnB>
                    <a:solidFill>
                      <a:srgbClr val="0070C0"/>
                    </a:solidFill>
                  </a:tcPr>
                </a:tc>
                <a:extLst>
                  <a:ext uri="{0D108BD9-81ED-4DB2-BD59-A6C34878D82A}">
                    <a16:rowId xmlns:a16="http://schemas.microsoft.com/office/drawing/2014/main" val="4025726428"/>
                  </a:ext>
                </a:extLst>
              </a:tr>
            </a:tbl>
          </a:graphicData>
        </a:graphic>
      </p:graphicFrame>
      <p:sp>
        <p:nvSpPr>
          <p:cNvPr id="13" name="Content Placeholder 2">
            <a:extLst>
              <a:ext uri="{FF2B5EF4-FFF2-40B4-BE49-F238E27FC236}">
                <a16:creationId xmlns:a16="http://schemas.microsoft.com/office/drawing/2014/main" id="{8A368B70-5008-4559-C4AB-7D25F3C1F764}"/>
              </a:ext>
            </a:extLst>
          </p:cNvPr>
          <p:cNvSpPr txBox="1">
            <a:spLocks/>
          </p:cNvSpPr>
          <p:nvPr/>
        </p:nvSpPr>
        <p:spPr>
          <a:xfrm>
            <a:off x="6640585" y="5659140"/>
            <a:ext cx="5670685" cy="191834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2">
                    <a:lumMod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2">
                    <a:lumMod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2">
                    <a:lumMod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200"/>
              <a:t>For under 18s, elective admission rates were broadly similar across deprivation levels, with only small differences between the most and least deprived areas. Asian and Asian British having higher elective admission rates than others and          mixed ethnicity groups being lower. </a:t>
            </a:r>
          </a:p>
        </p:txBody>
      </p:sp>
    </p:spTree>
    <p:extLst>
      <p:ext uri="{BB962C8B-B14F-4D97-AF65-F5344CB8AC3E}">
        <p14:creationId xmlns:p14="http://schemas.microsoft.com/office/powerpoint/2010/main" val="34567774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944B6-FFB3-EBF1-6956-33683CE02D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EEB519-8A72-70AD-5B5A-A88D6A32FD7D}"/>
              </a:ext>
            </a:extLst>
          </p:cNvPr>
          <p:cNvSpPr>
            <a:spLocks noGrp="1"/>
          </p:cNvSpPr>
          <p:nvPr>
            <p:ph type="title"/>
          </p:nvPr>
        </p:nvSpPr>
        <p:spPr/>
        <p:txBody>
          <a:bodyPr>
            <a:normAutofit fontScale="90000"/>
          </a:bodyPr>
          <a:lstStyle/>
          <a:p>
            <a:r>
              <a:rPr lang="en-GB" b="1" noProof="0"/>
              <a:t>Elective Recovery, Outpatient Attendances</a:t>
            </a:r>
            <a:br>
              <a:rPr lang="en-GB" b="1" noProof="0"/>
            </a:br>
            <a:r>
              <a:rPr lang="en-GB" sz="3100" noProof="0"/>
              <a:t>Directly Standardised Rate (DSR) per 100,000 population</a:t>
            </a:r>
            <a:endParaRPr lang="en-GB" noProof="0"/>
          </a:p>
        </p:txBody>
      </p:sp>
      <p:sp>
        <p:nvSpPr>
          <p:cNvPr id="4" name="Slide Number Placeholder 3">
            <a:extLst>
              <a:ext uri="{FF2B5EF4-FFF2-40B4-BE49-F238E27FC236}">
                <a16:creationId xmlns:a16="http://schemas.microsoft.com/office/drawing/2014/main" id="{9EB7D4FB-D7E6-8F58-DC95-8AA95F260840}"/>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507B77E4-D16E-4E80-BECE-B10ACE50DA11}" type="slidenum">
              <a:rPr kumimoji="0" lang="en-GB" sz="2000" b="1" i="0" u="none" strike="noStrike" kern="1200" cap="none" spc="0" normalizeH="0" baseline="0" noProof="0" smtClean="0">
                <a:ln>
                  <a:noFill/>
                </a:ln>
                <a:solidFill>
                  <a:prstClr val="white"/>
                </a:solidFill>
                <a:effectLst/>
                <a:uLnTx/>
                <a:uFillTx/>
                <a:latin typeface="Aptos"/>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38</a:t>
            </a:fld>
            <a:endParaRPr kumimoji="0" lang="en-GB" sz="2000" b="1" i="0" u="none" strike="noStrike" kern="1200" cap="none" spc="0" normalizeH="0" baseline="0" noProof="0">
              <a:ln>
                <a:noFill/>
              </a:ln>
              <a:solidFill>
                <a:prstClr val="white"/>
              </a:solidFill>
              <a:effectLst/>
              <a:uLnTx/>
              <a:uFillTx/>
              <a:latin typeface="Aptos"/>
              <a:ea typeface="+mn-ea"/>
              <a:cs typeface="+mn-cs"/>
            </a:endParaRPr>
          </a:p>
        </p:txBody>
      </p:sp>
      <p:pic>
        <p:nvPicPr>
          <p:cNvPr id="7" name="Picture 6">
            <a:extLst>
              <a:ext uri="{FF2B5EF4-FFF2-40B4-BE49-F238E27FC236}">
                <a16:creationId xmlns:a16="http://schemas.microsoft.com/office/drawing/2014/main" id="{A12F8A49-E0AF-A1FE-6B50-D783FC723A06}"/>
              </a:ext>
            </a:extLst>
          </p:cNvPr>
          <p:cNvPicPr>
            <a:picLocks noChangeAspect="1"/>
          </p:cNvPicPr>
          <p:nvPr/>
        </p:nvPicPr>
        <p:blipFill>
          <a:blip r:embed="rId2"/>
          <a:stretch>
            <a:fillRect/>
          </a:stretch>
        </p:blipFill>
        <p:spPr>
          <a:xfrm>
            <a:off x="6487427" y="3132397"/>
            <a:ext cx="5270826" cy="2152219"/>
          </a:xfrm>
          <a:prstGeom prst="rect">
            <a:avLst/>
          </a:prstGeom>
        </p:spPr>
      </p:pic>
      <p:sp>
        <p:nvSpPr>
          <p:cNvPr id="9" name="TextBox 8">
            <a:extLst>
              <a:ext uri="{FF2B5EF4-FFF2-40B4-BE49-F238E27FC236}">
                <a16:creationId xmlns:a16="http://schemas.microsoft.com/office/drawing/2014/main" id="{89F1C068-D434-E598-4A22-066A38934D4D}"/>
              </a:ext>
            </a:extLst>
          </p:cNvPr>
          <p:cNvSpPr txBox="1"/>
          <p:nvPr/>
        </p:nvSpPr>
        <p:spPr>
          <a:xfrm>
            <a:off x="825174" y="3941539"/>
            <a:ext cx="5270826" cy="1384995"/>
          </a:xfrm>
          <a:prstGeom prst="rect">
            <a:avLst/>
          </a:prstGeom>
          <a:noFill/>
        </p:spPr>
        <p:txBody>
          <a:bodyPr wrap="square">
            <a:spAutoFit/>
          </a:bodyPr>
          <a:lstStyle/>
          <a:p>
            <a:r>
              <a:rPr lang="en-GB" sz="1400"/>
              <a:t>Data on outpatient attendances was not available by deprivation groups.</a:t>
            </a:r>
          </a:p>
          <a:p>
            <a:endParaRPr lang="en-GB" sz="1400" noProof="0"/>
          </a:p>
          <a:p>
            <a:endParaRPr lang="en-GB" sz="1400"/>
          </a:p>
          <a:p>
            <a:endParaRPr lang="en-GB" sz="1400" noProof="0"/>
          </a:p>
          <a:p>
            <a:endParaRPr lang="en-GB" sz="1400"/>
          </a:p>
        </p:txBody>
      </p:sp>
      <p:sp>
        <p:nvSpPr>
          <p:cNvPr id="8" name="TextBox 7">
            <a:extLst>
              <a:ext uri="{FF2B5EF4-FFF2-40B4-BE49-F238E27FC236}">
                <a16:creationId xmlns:a16="http://schemas.microsoft.com/office/drawing/2014/main" id="{3E7F455C-3803-BEDA-9EEE-A6B95AE7B700}"/>
              </a:ext>
            </a:extLst>
          </p:cNvPr>
          <p:cNvSpPr txBox="1"/>
          <p:nvPr/>
        </p:nvSpPr>
        <p:spPr>
          <a:xfrm>
            <a:off x="627838" y="1742173"/>
            <a:ext cx="11183162" cy="1169551"/>
          </a:xfrm>
          <a:prstGeom prst="rect">
            <a:avLst/>
          </a:prstGeom>
          <a:noFill/>
        </p:spPr>
        <p:txBody>
          <a:bodyPr wrap="square">
            <a:spAutoFit/>
          </a:bodyPr>
          <a:lstStyle/>
          <a:p>
            <a:r>
              <a:rPr lang="en-US" sz="1400"/>
              <a:t>Outpatient services are often the main gateway to planned care and play an important role in determining whether people are able to access diagnosis, treatment and ongoing management. Nationally, NHS England has highlighted the importance of understanding inequalities across the whole elective pathway, including access, experience and outcomes. Differences in outpatient attendance rates may reflect variation in underlying need but can also be influenced by factors such as referral patterns, transport, digital exclusion, health literacy, caring responsibilities and the ability to attend appointments.</a:t>
            </a:r>
            <a:endParaRPr lang="en-GB" sz="1400"/>
          </a:p>
        </p:txBody>
      </p:sp>
      <p:sp>
        <p:nvSpPr>
          <p:cNvPr id="11" name="TextBox 10">
            <a:extLst>
              <a:ext uri="{FF2B5EF4-FFF2-40B4-BE49-F238E27FC236}">
                <a16:creationId xmlns:a16="http://schemas.microsoft.com/office/drawing/2014/main" id="{A701E83D-6E16-60C2-472D-08261F3F5B14}"/>
              </a:ext>
            </a:extLst>
          </p:cNvPr>
          <p:cNvSpPr txBox="1"/>
          <p:nvPr/>
        </p:nvSpPr>
        <p:spPr>
          <a:xfrm>
            <a:off x="6753115" y="5149862"/>
            <a:ext cx="5005138" cy="954107"/>
          </a:xfrm>
          <a:prstGeom prst="rect">
            <a:avLst/>
          </a:prstGeom>
          <a:noFill/>
        </p:spPr>
        <p:txBody>
          <a:bodyPr wrap="square">
            <a:spAutoFit/>
          </a:bodyPr>
          <a:lstStyle/>
          <a:p>
            <a:endParaRPr lang="en-GB" sz="1400"/>
          </a:p>
          <a:p>
            <a:r>
              <a:rPr lang="en-GB" sz="1400" noProof="0"/>
              <a:t>From the data available, white population groups had the highest outpatient attendance rates, with other ethnic groups being the lowest. </a:t>
            </a:r>
          </a:p>
        </p:txBody>
      </p:sp>
    </p:spTree>
    <p:extLst>
      <p:ext uri="{BB962C8B-B14F-4D97-AF65-F5344CB8AC3E}">
        <p14:creationId xmlns:p14="http://schemas.microsoft.com/office/powerpoint/2010/main" val="21698076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4EC859F-207E-CBDB-761C-6376812EFA09}"/>
              </a:ext>
            </a:extLst>
          </p:cNvPr>
          <p:cNvSpPr>
            <a:spLocks noGrp="1"/>
          </p:cNvSpPr>
          <p:nvPr>
            <p:ph type="title"/>
          </p:nvPr>
        </p:nvSpPr>
        <p:spPr/>
        <p:txBody>
          <a:bodyPr>
            <a:normAutofit/>
          </a:bodyPr>
          <a:lstStyle/>
          <a:p>
            <a:r>
              <a:rPr lang="en-GB" sz="4000"/>
              <a:t>Urgent and Emergency Care</a:t>
            </a:r>
          </a:p>
        </p:txBody>
      </p:sp>
      <p:sp>
        <p:nvSpPr>
          <p:cNvPr id="6" name="Text Placeholder 5">
            <a:extLst>
              <a:ext uri="{FF2B5EF4-FFF2-40B4-BE49-F238E27FC236}">
                <a16:creationId xmlns:a16="http://schemas.microsoft.com/office/drawing/2014/main" id="{5F545D5E-CB95-870B-B9D5-6A03097C38DC}"/>
              </a:ext>
            </a:extLst>
          </p:cNvPr>
          <p:cNvSpPr>
            <a:spLocks noGrp="1"/>
          </p:cNvSpPr>
          <p:nvPr>
            <p:ph type="body" idx="1"/>
          </p:nvPr>
        </p:nvSpPr>
        <p:spPr/>
        <p:txBody>
          <a:bodyPr>
            <a:normAutofit fontScale="70000" lnSpcReduction="20000"/>
          </a:bodyPr>
          <a:lstStyle/>
          <a:p>
            <a:pPr>
              <a:lnSpc>
                <a:spcPct val="120000"/>
              </a:lnSpc>
            </a:pPr>
            <a:r>
              <a:rPr lang="en-US"/>
              <a:t>People living in the most deprived communities are significantly more likely to attend emergency departments, experience emergency admissions and require urgent treatment for conditions that could often be prevented or managed earlier. These inequalities reflect wider differences in health, access to care and the social determinants of health. Reducing avoidable urgent and emergency care demand is therefore central to improving population health outcomes and narrowing health inequalities.</a:t>
            </a:r>
            <a:endParaRPr lang="en-GB"/>
          </a:p>
        </p:txBody>
      </p:sp>
      <p:sp>
        <p:nvSpPr>
          <p:cNvPr id="4" name="Slide Number Placeholder 3">
            <a:extLst>
              <a:ext uri="{FF2B5EF4-FFF2-40B4-BE49-F238E27FC236}">
                <a16:creationId xmlns:a16="http://schemas.microsoft.com/office/drawing/2014/main" id="{4901375F-F9C2-4D7D-0750-D425C7825C9C}"/>
              </a:ext>
            </a:extLst>
          </p:cNvPr>
          <p:cNvSpPr>
            <a:spLocks noGrp="1"/>
          </p:cNvSpPr>
          <p:nvPr>
            <p:ph type="sldNum" sz="quarter" idx="12"/>
          </p:nvPr>
        </p:nvSpPr>
        <p:spPr/>
        <p:txBody>
          <a:bodyPr/>
          <a:lstStyle/>
          <a:p>
            <a:fld id="{507B77E4-D16E-4E80-BECE-B10ACE50DA11}" type="slidenum">
              <a:rPr lang="en-GB" smtClean="0"/>
              <a:pPr/>
              <a:t>39</a:t>
            </a:fld>
            <a:endParaRPr lang="en-GB"/>
          </a:p>
        </p:txBody>
      </p:sp>
    </p:spTree>
    <p:extLst>
      <p:ext uri="{BB962C8B-B14F-4D97-AF65-F5344CB8AC3E}">
        <p14:creationId xmlns:p14="http://schemas.microsoft.com/office/powerpoint/2010/main" val="27150780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19ECE3-FA61-94B1-0A69-63D965AACB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E58FB7-0BB4-8B10-B061-95BA724A314B}"/>
              </a:ext>
            </a:extLst>
          </p:cNvPr>
          <p:cNvSpPr>
            <a:spLocks noGrp="1"/>
          </p:cNvSpPr>
          <p:nvPr>
            <p:ph type="title"/>
          </p:nvPr>
        </p:nvSpPr>
        <p:spPr/>
        <p:txBody>
          <a:bodyPr>
            <a:normAutofit fontScale="90000"/>
          </a:bodyPr>
          <a:lstStyle/>
          <a:p>
            <a:r>
              <a:rPr lang="en-GB" b="1" noProof="0"/>
              <a:t>Emergency Attendances</a:t>
            </a:r>
            <a:br>
              <a:rPr lang="en-GB" b="1" noProof="0"/>
            </a:br>
            <a:r>
              <a:rPr lang="en-GB" sz="3100" noProof="0"/>
              <a:t>Directly Standardised Rate (DSR) per 100,000 population</a:t>
            </a:r>
            <a:endParaRPr lang="en-GB" noProof="0"/>
          </a:p>
        </p:txBody>
      </p:sp>
      <p:sp>
        <p:nvSpPr>
          <p:cNvPr id="4" name="Slide Number Placeholder 3">
            <a:extLst>
              <a:ext uri="{FF2B5EF4-FFF2-40B4-BE49-F238E27FC236}">
                <a16:creationId xmlns:a16="http://schemas.microsoft.com/office/drawing/2014/main" id="{E70DCB45-0FDE-861F-EFBB-835AB9488D96}"/>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507B77E4-D16E-4E80-BECE-B10ACE50DA11}" type="slidenum">
              <a:rPr kumimoji="0" lang="en-GB" sz="2000" b="1" i="0" u="none" strike="noStrike" kern="1200" cap="none" spc="0" normalizeH="0" baseline="0" noProof="0" smtClean="0">
                <a:ln>
                  <a:noFill/>
                </a:ln>
                <a:solidFill>
                  <a:prstClr val="white"/>
                </a:solidFill>
                <a:effectLst/>
                <a:uLnTx/>
                <a:uFillTx/>
                <a:latin typeface="Aptos"/>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40</a:t>
            </a:fld>
            <a:endParaRPr kumimoji="0" lang="en-GB" sz="2000" b="1" i="0" u="none" strike="noStrike" kern="1200" cap="none" spc="0" normalizeH="0" baseline="0" noProof="0">
              <a:ln>
                <a:noFill/>
              </a:ln>
              <a:solidFill>
                <a:prstClr val="white"/>
              </a:solidFill>
              <a:effectLst/>
              <a:uLnTx/>
              <a:uFillTx/>
              <a:latin typeface="Aptos"/>
              <a:ea typeface="+mn-ea"/>
              <a:cs typeface="+mn-cs"/>
            </a:endParaRPr>
          </a:p>
        </p:txBody>
      </p:sp>
      <p:pic>
        <p:nvPicPr>
          <p:cNvPr id="5" name="Picture 4">
            <a:extLst>
              <a:ext uri="{FF2B5EF4-FFF2-40B4-BE49-F238E27FC236}">
                <a16:creationId xmlns:a16="http://schemas.microsoft.com/office/drawing/2014/main" id="{48E47F85-AAD1-43F0-59F8-8C609BC1AECC}"/>
              </a:ext>
            </a:extLst>
          </p:cNvPr>
          <p:cNvPicPr>
            <a:picLocks noChangeAspect="1"/>
          </p:cNvPicPr>
          <p:nvPr/>
        </p:nvPicPr>
        <p:blipFill>
          <a:blip r:embed="rId4"/>
          <a:stretch>
            <a:fillRect/>
          </a:stretch>
        </p:blipFill>
        <p:spPr>
          <a:xfrm>
            <a:off x="981778" y="2189277"/>
            <a:ext cx="4997984" cy="2378446"/>
          </a:xfrm>
          <a:prstGeom prst="rect">
            <a:avLst/>
          </a:prstGeom>
        </p:spPr>
      </p:pic>
      <p:pic>
        <p:nvPicPr>
          <p:cNvPr id="6" name="Picture 5">
            <a:extLst>
              <a:ext uri="{FF2B5EF4-FFF2-40B4-BE49-F238E27FC236}">
                <a16:creationId xmlns:a16="http://schemas.microsoft.com/office/drawing/2014/main" id="{92C6C28E-E971-65AE-34BC-FDB7F2E7419B}"/>
              </a:ext>
            </a:extLst>
          </p:cNvPr>
          <p:cNvPicPr>
            <a:picLocks noChangeAspect="1"/>
          </p:cNvPicPr>
          <p:nvPr/>
        </p:nvPicPr>
        <p:blipFill>
          <a:blip r:embed="rId5"/>
          <a:stretch>
            <a:fillRect/>
          </a:stretch>
        </p:blipFill>
        <p:spPr>
          <a:xfrm>
            <a:off x="6737684" y="2189277"/>
            <a:ext cx="4670079" cy="2378446"/>
          </a:xfrm>
          <a:prstGeom prst="rect">
            <a:avLst/>
          </a:prstGeom>
        </p:spPr>
      </p:pic>
      <p:sp>
        <p:nvSpPr>
          <p:cNvPr id="9" name="TextBox 8">
            <a:extLst>
              <a:ext uri="{FF2B5EF4-FFF2-40B4-BE49-F238E27FC236}">
                <a16:creationId xmlns:a16="http://schemas.microsoft.com/office/drawing/2014/main" id="{DBB7BBE2-822A-76C0-3361-473F18C3AD09}"/>
              </a:ext>
            </a:extLst>
          </p:cNvPr>
          <p:cNvSpPr txBox="1"/>
          <p:nvPr/>
        </p:nvSpPr>
        <p:spPr>
          <a:xfrm>
            <a:off x="636831" y="5010557"/>
            <a:ext cx="11363950" cy="830997"/>
          </a:xfrm>
          <a:prstGeom prst="rect">
            <a:avLst/>
          </a:prstGeom>
          <a:noFill/>
        </p:spPr>
        <p:txBody>
          <a:bodyPr wrap="square">
            <a:spAutoFit/>
          </a:bodyPr>
          <a:lstStyle/>
          <a:p>
            <a:r>
              <a:rPr lang="en-GB" sz="1200" noProof="0"/>
              <a:t>There was a notable difference in emergency attendance rates by deprivation, with people living in the most deprived areas attending emergency care more often than those in less deprived areas. Rates steadily decreased as deprivation </a:t>
            </a:r>
            <a:r>
              <a:rPr lang="en-GB" sz="1200"/>
              <a:t>improved</a:t>
            </a:r>
            <a:r>
              <a:rPr lang="en-GB" sz="1200" noProof="0"/>
              <a:t>. This was the case despite standardisation of the groups.  As the case study describes, this is a consistently known pattern both nationally and locally. Differences are also visible between ethnic groups</a:t>
            </a:r>
            <a:r>
              <a:rPr lang="en-GB" sz="1200"/>
              <a:t>, with White and Asian or Asian British having the highest attendance rates, and Black or Black British having the lowest.</a:t>
            </a:r>
            <a:endParaRPr lang="en-GB" sz="1200" noProof="0"/>
          </a:p>
        </p:txBody>
      </p:sp>
      <p:graphicFrame>
        <p:nvGraphicFramePr>
          <p:cNvPr id="7" name="Table 6">
            <a:extLst>
              <a:ext uri="{FF2B5EF4-FFF2-40B4-BE49-F238E27FC236}">
                <a16:creationId xmlns:a16="http://schemas.microsoft.com/office/drawing/2014/main" id="{28C4105E-CB31-1560-0196-725E218E5416}"/>
              </a:ext>
            </a:extLst>
          </p:cNvPr>
          <p:cNvGraphicFramePr>
            <a:graphicFrameLocks noGrp="1"/>
          </p:cNvGraphicFramePr>
          <p:nvPr>
            <p:extLst>
              <p:ext uri="{D42A27DB-BD31-4B8C-83A1-F6EECF244321}">
                <p14:modId xmlns:p14="http://schemas.microsoft.com/office/powerpoint/2010/main" val="3720896574"/>
              </p:ext>
            </p:extLst>
          </p:nvPr>
        </p:nvGraphicFramePr>
        <p:xfrm>
          <a:off x="1395661" y="1794096"/>
          <a:ext cx="4475747" cy="361964"/>
        </p:xfrm>
        <a:graphic>
          <a:graphicData uri="http://schemas.openxmlformats.org/drawingml/2006/table">
            <a:tbl>
              <a:tblPr/>
              <a:tblGrid>
                <a:gridCol w="4475747">
                  <a:extLst>
                    <a:ext uri="{9D8B030D-6E8A-4147-A177-3AD203B41FA5}">
                      <a16:colId xmlns:a16="http://schemas.microsoft.com/office/drawing/2014/main" val="3874840880"/>
                    </a:ext>
                  </a:extLst>
                </a:gridCol>
              </a:tblGrid>
              <a:tr h="361964">
                <a:tc>
                  <a:txBody>
                    <a:bodyPr/>
                    <a:lstStyle/>
                    <a:p>
                      <a:pPr algn="l" fontAlgn="b">
                        <a:buNone/>
                      </a:pPr>
                      <a:r>
                        <a:rPr lang="en-GB" sz="1050" b="1" i="0" u="none" strike="noStrike" noProof="0">
                          <a:solidFill>
                            <a:srgbClr val="FFFFFF"/>
                          </a:solidFill>
                          <a:effectLst/>
                          <a:latin typeface="Arial" panose="020B0604020202020204" pitchFamily="34" charset="0"/>
                        </a:rPr>
                        <a:t>Emergency attendances per 100,000. Directly standardised rate, by IMD.</a:t>
                      </a:r>
                      <a:endParaRPr lang="en-GB" sz="1050" b="0" i="0" u="none" strike="noStrike" noProof="0">
                        <a:solidFill>
                          <a:srgbClr val="FFFFFF"/>
                        </a:solidFill>
                        <a:effectLst/>
                        <a:latin typeface="Arial" panose="020B0604020202020204" pitchFamily="34" charset="0"/>
                      </a:endParaRPr>
                    </a:p>
                  </a:txBody>
                  <a:tcPr marL="7620" marR="7620" marT="7620" marB="0" anchor="b">
                    <a:lnL>
                      <a:noFill/>
                    </a:lnL>
                    <a:lnR>
                      <a:noFill/>
                    </a:lnR>
                    <a:lnT>
                      <a:noFill/>
                    </a:lnT>
                    <a:lnB>
                      <a:noFill/>
                    </a:lnB>
                    <a:solidFill>
                      <a:srgbClr val="0070C0"/>
                    </a:solidFill>
                  </a:tcPr>
                </a:tc>
                <a:extLst>
                  <a:ext uri="{0D108BD9-81ED-4DB2-BD59-A6C34878D82A}">
                    <a16:rowId xmlns:a16="http://schemas.microsoft.com/office/drawing/2014/main" val="4025726428"/>
                  </a:ext>
                </a:extLst>
              </a:tr>
            </a:tbl>
          </a:graphicData>
        </a:graphic>
      </p:graphicFrame>
      <p:graphicFrame>
        <p:nvGraphicFramePr>
          <p:cNvPr id="10" name="Table 9">
            <a:extLst>
              <a:ext uri="{FF2B5EF4-FFF2-40B4-BE49-F238E27FC236}">
                <a16:creationId xmlns:a16="http://schemas.microsoft.com/office/drawing/2014/main" id="{ADDBE978-E408-EEAD-003F-DC7549B3DBE1}"/>
              </a:ext>
            </a:extLst>
          </p:cNvPr>
          <p:cNvGraphicFramePr>
            <a:graphicFrameLocks noGrp="1"/>
          </p:cNvGraphicFramePr>
          <p:nvPr>
            <p:extLst>
              <p:ext uri="{D42A27DB-BD31-4B8C-83A1-F6EECF244321}">
                <p14:modId xmlns:p14="http://schemas.microsoft.com/office/powerpoint/2010/main" val="1097623764"/>
              </p:ext>
            </p:extLst>
          </p:nvPr>
        </p:nvGraphicFramePr>
        <p:xfrm>
          <a:off x="6932016" y="1794096"/>
          <a:ext cx="4475747" cy="361964"/>
        </p:xfrm>
        <a:graphic>
          <a:graphicData uri="http://schemas.openxmlformats.org/drawingml/2006/table">
            <a:tbl>
              <a:tblPr/>
              <a:tblGrid>
                <a:gridCol w="4475747">
                  <a:extLst>
                    <a:ext uri="{9D8B030D-6E8A-4147-A177-3AD203B41FA5}">
                      <a16:colId xmlns:a16="http://schemas.microsoft.com/office/drawing/2014/main" val="3874840880"/>
                    </a:ext>
                  </a:extLst>
                </a:gridCol>
              </a:tblGrid>
              <a:tr h="361964">
                <a:tc>
                  <a:txBody>
                    <a:bodyPr/>
                    <a:lstStyle/>
                    <a:p>
                      <a:pPr algn="l" fontAlgn="b">
                        <a:buNone/>
                      </a:pPr>
                      <a:r>
                        <a:rPr lang="en-GB" sz="1050" b="1" i="0" u="none" strike="noStrike" noProof="0">
                          <a:solidFill>
                            <a:srgbClr val="FFFFFF"/>
                          </a:solidFill>
                          <a:effectLst/>
                          <a:latin typeface="Arial" panose="020B0604020202020204" pitchFamily="34" charset="0"/>
                        </a:rPr>
                        <a:t>Emergency attendances per 100,000. Directly standardised rate, by ethnicity.</a:t>
                      </a:r>
                      <a:endParaRPr lang="en-GB" sz="1050" b="0" i="0" u="none" strike="noStrike" noProof="0">
                        <a:solidFill>
                          <a:srgbClr val="FFFFFF"/>
                        </a:solidFill>
                        <a:effectLst/>
                        <a:latin typeface="Arial" panose="020B0604020202020204" pitchFamily="34" charset="0"/>
                      </a:endParaRPr>
                    </a:p>
                  </a:txBody>
                  <a:tcPr marL="7620" marR="7620" marT="7620" marB="0" anchor="b">
                    <a:lnL>
                      <a:noFill/>
                    </a:lnL>
                    <a:lnR>
                      <a:noFill/>
                    </a:lnR>
                    <a:lnT>
                      <a:noFill/>
                    </a:lnT>
                    <a:lnB>
                      <a:noFill/>
                    </a:lnB>
                    <a:solidFill>
                      <a:srgbClr val="0070C0"/>
                    </a:solidFill>
                  </a:tcPr>
                </a:tc>
                <a:extLst>
                  <a:ext uri="{0D108BD9-81ED-4DB2-BD59-A6C34878D82A}">
                    <a16:rowId xmlns:a16="http://schemas.microsoft.com/office/drawing/2014/main" val="4025726428"/>
                  </a:ext>
                </a:extLst>
              </a:tr>
            </a:tbl>
          </a:graphicData>
        </a:graphic>
      </p:graphicFrame>
    </p:spTree>
    <p:extLst>
      <p:ext uri="{BB962C8B-B14F-4D97-AF65-F5344CB8AC3E}">
        <p14:creationId xmlns:p14="http://schemas.microsoft.com/office/powerpoint/2010/main" val="520295002"/>
      </p:ext>
    </p:extLst>
  </p:cSld>
  <p:clrMapOvr>
    <a:masterClrMapping/>
  </p:clrMapOvr>
  <p:extLst>
    <p:ext uri="{6950BFC3-D8DA-4A85-94F7-54DA5524770B}">
      <p188:commentRel xmlns:p188="http://schemas.microsoft.com/office/powerpoint/2018/8/main" r:id="rId3"/>
    </p:ext>
  </p:extLs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D0385B-7173-B4B3-87F2-4900312845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9150E6-53BB-4CA7-3F9D-EC422563222A}"/>
              </a:ext>
            </a:extLst>
          </p:cNvPr>
          <p:cNvSpPr>
            <a:spLocks noGrp="1"/>
          </p:cNvSpPr>
          <p:nvPr>
            <p:ph type="title"/>
          </p:nvPr>
        </p:nvSpPr>
        <p:spPr/>
        <p:txBody>
          <a:bodyPr>
            <a:normAutofit fontScale="90000"/>
          </a:bodyPr>
          <a:lstStyle/>
          <a:p>
            <a:r>
              <a:rPr lang="en-GB" b="1" noProof="0"/>
              <a:t>Emergency Admissions</a:t>
            </a:r>
            <a:br>
              <a:rPr lang="en-GB" noProof="0">
                <a:solidFill>
                  <a:schemeClr val="bg1"/>
                </a:solidFill>
              </a:rPr>
            </a:br>
            <a:r>
              <a:rPr lang="en-GB" sz="3100" noProof="0">
                <a:solidFill>
                  <a:schemeClr val="bg1"/>
                </a:solidFill>
              </a:rPr>
              <a:t>Directly Standardised Rate (DSR) per 100,000 population</a:t>
            </a:r>
            <a:endParaRPr lang="en-GB" noProof="0">
              <a:solidFill>
                <a:schemeClr val="bg1"/>
              </a:solidFill>
            </a:endParaRPr>
          </a:p>
        </p:txBody>
      </p:sp>
      <p:sp>
        <p:nvSpPr>
          <p:cNvPr id="4" name="Slide Number Placeholder 3">
            <a:extLst>
              <a:ext uri="{FF2B5EF4-FFF2-40B4-BE49-F238E27FC236}">
                <a16:creationId xmlns:a16="http://schemas.microsoft.com/office/drawing/2014/main" id="{D83EC0C5-75EE-174A-C929-888C97A51D9C}"/>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507B77E4-D16E-4E80-BECE-B10ACE50DA11}" type="slidenum">
              <a:rPr kumimoji="0" lang="en-GB" sz="2000" b="1" i="0" u="none" strike="noStrike" kern="1200" cap="none" spc="0" normalizeH="0" baseline="0" noProof="0" smtClean="0">
                <a:ln>
                  <a:noFill/>
                </a:ln>
                <a:solidFill>
                  <a:prstClr val="white"/>
                </a:solidFill>
                <a:effectLst/>
                <a:uLnTx/>
                <a:uFillTx/>
                <a:latin typeface="Aptos"/>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41</a:t>
            </a:fld>
            <a:endParaRPr kumimoji="0" lang="en-GB" sz="2000" b="1" i="0" u="none" strike="noStrike" kern="1200" cap="none" spc="0" normalizeH="0" baseline="0" noProof="0">
              <a:ln>
                <a:noFill/>
              </a:ln>
              <a:solidFill>
                <a:prstClr val="white"/>
              </a:solidFill>
              <a:effectLst/>
              <a:uLnTx/>
              <a:uFillTx/>
              <a:latin typeface="Aptos"/>
              <a:ea typeface="+mn-ea"/>
              <a:cs typeface="+mn-cs"/>
            </a:endParaRPr>
          </a:p>
        </p:txBody>
      </p:sp>
      <p:pic>
        <p:nvPicPr>
          <p:cNvPr id="7" name="Picture 6">
            <a:extLst>
              <a:ext uri="{FF2B5EF4-FFF2-40B4-BE49-F238E27FC236}">
                <a16:creationId xmlns:a16="http://schemas.microsoft.com/office/drawing/2014/main" id="{B64C3ADA-7B02-2BC9-719C-44F9A241073D}"/>
              </a:ext>
            </a:extLst>
          </p:cNvPr>
          <p:cNvPicPr>
            <a:picLocks noChangeAspect="1"/>
          </p:cNvPicPr>
          <p:nvPr/>
        </p:nvPicPr>
        <p:blipFill>
          <a:blip r:embed="rId4"/>
          <a:stretch>
            <a:fillRect/>
          </a:stretch>
        </p:blipFill>
        <p:spPr>
          <a:xfrm>
            <a:off x="1223900" y="1414111"/>
            <a:ext cx="4590796" cy="1871008"/>
          </a:xfrm>
          <a:prstGeom prst="rect">
            <a:avLst/>
          </a:prstGeom>
        </p:spPr>
      </p:pic>
      <p:pic>
        <p:nvPicPr>
          <p:cNvPr id="8" name="Picture 7">
            <a:extLst>
              <a:ext uri="{FF2B5EF4-FFF2-40B4-BE49-F238E27FC236}">
                <a16:creationId xmlns:a16="http://schemas.microsoft.com/office/drawing/2014/main" id="{0709916F-7820-C88A-24E4-B94D3D06B8C6}"/>
              </a:ext>
            </a:extLst>
          </p:cNvPr>
          <p:cNvPicPr>
            <a:picLocks noChangeAspect="1"/>
          </p:cNvPicPr>
          <p:nvPr/>
        </p:nvPicPr>
        <p:blipFill>
          <a:blip r:embed="rId5"/>
          <a:stretch>
            <a:fillRect/>
          </a:stretch>
        </p:blipFill>
        <p:spPr>
          <a:xfrm>
            <a:off x="1223900" y="3806818"/>
            <a:ext cx="4590796" cy="1899135"/>
          </a:xfrm>
          <a:prstGeom prst="rect">
            <a:avLst/>
          </a:prstGeom>
        </p:spPr>
      </p:pic>
      <p:sp>
        <p:nvSpPr>
          <p:cNvPr id="12" name="TextBox 11">
            <a:extLst>
              <a:ext uri="{FF2B5EF4-FFF2-40B4-BE49-F238E27FC236}">
                <a16:creationId xmlns:a16="http://schemas.microsoft.com/office/drawing/2014/main" id="{3324B4E1-E843-809A-799F-93A6254A4241}"/>
              </a:ext>
            </a:extLst>
          </p:cNvPr>
          <p:cNvSpPr txBox="1"/>
          <p:nvPr/>
        </p:nvSpPr>
        <p:spPr>
          <a:xfrm>
            <a:off x="755873" y="5678896"/>
            <a:ext cx="5526850" cy="830997"/>
          </a:xfrm>
          <a:prstGeom prst="rect">
            <a:avLst/>
          </a:prstGeom>
          <a:noFill/>
        </p:spPr>
        <p:txBody>
          <a:bodyPr wrap="square">
            <a:spAutoFit/>
          </a:bodyPr>
          <a:lstStyle/>
          <a:p>
            <a:r>
              <a:rPr lang="en-GB" sz="1200" noProof="0"/>
              <a:t>Emergency admission rates among adults show a clear pattern by deprivation, with higher rates in the most deprived areas and progressively lower rates in less deprived areas. Differences are also evident by ethnicity</a:t>
            </a:r>
            <a:r>
              <a:rPr lang="en-GB" sz="1200"/>
              <a:t>. </a:t>
            </a:r>
            <a:r>
              <a:rPr lang="en-GB" sz="1200" noProof="0"/>
              <a:t>Asian or Asian British groups show lower rates compared with White and Black or Black British groups.</a:t>
            </a:r>
          </a:p>
        </p:txBody>
      </p:sp>
      <p:graphicFrame>
        <p:nvGraphicFramePr>
          <p:cNvPr id="3" name="Table 2">
            <a:extLst>
              <a:ext uri="{FF2B5EF4-FFF2-40B4-BE49-F238E27FC236}">
                <a16:creationId xmlns:a16="http://schemas.microsoft.com/office/drawing/2014/main" id="{F47A74B5-8E7E-9ABB-D943-FC877D2EB329}"/>
              </a:ext>
            </a:extLst>
          </p:cNvPr>
          <p:cNvGraphicFramePr>
            <a:graphicFrameLocks noGrp="1"/>
          </p:cNvGraphicFramePr>
          <p:nvPr>
            <p:extLst>
              <p:ext uri="{D42A27DB-BD31-4B8C-83A1-F6EECF244321}">
                <p14:modId xmlns:p14="http://schemas.microsoft.com/office/powerpoint/2010/main" val="2616556443"/>
              </p:ext>
            </p:extLst>
          </p:nvPr>
        </p:nvGraphicFramePr>
        <p:xfrm>
          <a:off x="1386495" y="1175355"/>
          <a:ext cx="4466959" cy="327660"/>
        </p:xfrm>
        <a:graphic>
          <a:graphicData uri="http://schemas.openxmlformats.org/drawingml/2006/table">
            <a:tbl>
              <a:tblPr/>
              <a:tblGrid>
                <a:gridCol w="4466959">
                  <a:extLst>
                    <a:ext uri="{9D8B030D-6E8A-4147-A177-3AD203B41FA5}">
                      <a16:colId xmlns:a16="http://schemas.microsoft.com/office/drawing/2014/main" val="3874840880"/>
                    </a:ext>
                  </a:extLst>
                </a:gridCol>
              </a:tblGrid>
              <a:tr h="193001">
                <a:tc>
                  <a:txBody>
                    <a:bodyPr/>
                    <a:lstStyle/>
                    <a:p>
                      <a:pPr algn="l" fontAlgn="b">
                        <a:buNone/>
                      </a:pPr>
                      <a:r>
                        <a:rPr lang="en-GB" sz="1050" b="1" i="0" u="none" strike="noStrike" noProof="0">
                          <a:solidFill>
                            <a:srgbClr val="FFFFFF"/>
                          </a:solidFill>
                          <a:effectLst/>
                          <a:latin typeface="Arial" panose="020B0604020202020204" pitchFamily="34" charset="0"/>
                        </a:rPr>
                        <a:t>Emergency admissions in adults per 100,000. Directly standardised rate, by IMD.</a:t>
                      </a:r>
                      <a:endParaRPr lang="en-GB" sz="1050" b="0" i="0" u="none" strike="noStrike" noProof="0">
                        <a:solidFill>
                          <a:srgbClr val="FFFFFF"/>
                        </a:solidFill>
                        <a:effectLst/>
                        <a:latin typeface="Arial" panose="020B0604020202020204" pitchFamily="34" charset="0"/>
                      </a:endParaRPr>
                    </a:p>
                  </a:txBody>
                  <a:tcPr marL="7620" marR="7620" marT="7620" marB="0" anchor="b">
                    <a:lnL>
                      <a:noFill/>
                    </a:lnL>
                    <a:lnR>
                      <a:noFill/>
                    </a:lnR>
                    <a:lnT>
                      <a:noFill/>
                    </a:lnT>
                    <a:lnB>
                      <a:noFill/>
                    </a:lnB>
                    <a:solidFill>
                      <a:srgbClr val="0070C0"/>
                    </a:solidFill>
                  </a:tcPr>
                </a:tc>
                <a:extLst>
                  <a:ext uri="{0D108BD9-81ED-4DB2-BD59-A6C34878D82A}">
                    <a16:rowId xmlns:a16="http://schemas.microsoft.com/office/drawing/2014/main" val="4025726428"/>
                  </a:ext>
                </a:extLst>
              </a:tr>
            </a:tbl>
          </a:graphicData>
        </a:graphic>
      </p:graphicFrame>
      <p:graphicFrame>
        <p:nvGraphicFramePr>
          <p:cNvPr id="5" name="Table 4">
            <a:extLst>
              <a:ext uri="{FF2B5EF4-FFF2-40B4-BE49-F238E27FC236}">
                <a16:creationId xmlns:a16="http://schemas.microsoft.com/office/drawing/2014/main" id="{6D965552-4A9D-61F7-2615-F6EA10D3FEB1}"/>
              </a:ext>
            </a:extLst>
          </p:cNvPr>
          <p:cNvGraphicFramePr>
            <a:graphicFrameLocks noGrp="1"/>
          </p:cNvGraphicFramePr>
          <p:nvPr>
            <p:extLst>
              <p:ext uri="{D42A27DB-BD31-4B8C-83A1-F6EECF244321}">
                <p14:modId xmlns:p14="http://schemas.microsoft.com/office/powerpoint/2010/main" val="4100148224"/>
              </p:ext>
            </p:extLst>
          </p:nvPr>
        </p:nvGraphicFramePr>
        <p:xfrm>
          <a:off x="1199189" y="3581593"/>
          <a:ext cx="4466959" cy="327660"/>
        </p:xfrm>
        <a:graphic>
          <a:graphicData uri="http://schemas.openxmlformats.org/drawingml/2006/table">
            <a:tbl>
              <a:tblPr/>
              <a:tblGrid>
                <a:gridCol w="4466959">
                  <a:extLst>
                    <a:ext uri="{9D8B030D-6E8A-4147-A177-3AD203B41FA5}">
                      <a16:colId xmlns:a16="http://schemas.microsoft.com/office/drawing/2014/main" val="3874840880"/>
                    </a:ext>
                  </a:extLst>
                </a:gridCol>
              </a:tblGrid>
              <a:tr h="193001">
                <a:tc>
                  <a:txBody>
                    <a:bodyPr/>
                    <a:lstStyle/>
                    <a:p>
                      <a:pPr algn="l" fontAlgn="b">
                        <a:buNone/>
                      </a:pPr>
                      <a:r>
                        <a:rPr lang="en-GB" sz="1050" b="1" i="0" u="none" strike="noStrike" noProof="0">
                          <a:solidFill>
                            <a:srgbClr val="FFFFFF"/>
                          </a:solidFill>
                          <a:effectLst/>
                          <a:latin typeface="Arial" panose="020B0604020202020204" pitchFamily="34" charset="0"/>
                        </a:rPr>
                        <a:t>Emergency admissions in adults per 100,000. Directly standardised rate, by ethnicity.</a:t>
                      </a:r>
                      <a:endParaRPr lang="en-GB" sz="1050" b="0" i="0" u="none" strike="noStrike" noProof="0">
                        <a:solidFill>
                          <a:srgbClr val="FFFFFF"/>
                        </a:solidFill>
                        <a:effectLst/>
                        <a:latin typeface="Arial" panose="020B0604020202020204" pitchFamily="34" charset="0"/>
                      </a:endParaRPr>
                    </a:p>
                  </a:txBody>
                  <a:tcPr marL="7620" marR="7620" marT="7620" marB="0" anchor="b">
                    <a:lnL>
                      <a:noFill/>
                    </a:lnL>
                    <a:lnR>
                      <a:noFill/>
                    </a:lnR>
                    <a:lnT>
                      <a:noFill/>
                    </a:lnT>
                    <a:lnB>
                      <a:noFill/>
                    </a:lnB>
                    <a:solidFill>
                      <a:srgbClr val="0070C0"/>
                    </a:solidFill>
                  </a:tcPr>
                </a:tc>
                <a:extLst>
                  <a:ext uri="{0D108BD9-81ED-4DB2-BD59-A6C34878D82A}">
                    <a16:rowId xmlns:a16="http://schemas.microsoft.com/office/drawing/2014/main" val="4025726428"/>
                  </a:ext>
                </a:extLst>
              </a:tr>
            </a:tbl>
          </a:graphicData>
        </a:graphic>
      </p:graphicFrame>
      <p:pic>
        <p:nvPicPr>
          <p:cNvPr id="6" name="Picture 5">
            <a:extLst>
              <a:ext uri="{FF2B5EF4-FFF2-40B4-BE49-F238E27FC236}">
                <a16:creationId xmlns:a16="http://schemas.microsoft.com/office/drawing/2014/main" id="{6706B196-F5B9-9783-6711-9BD6086DC672}"/>
              </a:ext>
            </a:extLst>
          </p:cNvPr>
          <p:cNvPicPr>
            <a:picLocks noChangeAspect="1"/>
          </p:cNvPicPr>
          <p:nvPr/>
        </p:nvPicPr>
        <p:blipFill>
          <a:blip r:embed="rId6"/>
          <a:stretch>
            <a:fillRect/>
          </a:stretch>
        </p:blipFill>
        <p:spPr>
          <a:xfrm>
            <a:off x="6629748" y="3799157"/>
            <a:ext cx="4404789" cy="1880264"/>
          </a:xfrm>
          <a:prstGeom prst="rect">
            <a:avLst/>
          </a:prstGeom>
        </p:spPr>
      </p:pic>
      <p:pic>
        <p:nvPicPr>
          <p:cNvPr id="9" name="Picture 8">
            <a:extLst>
              <a:ext uri="{FF2B5EF4-FFF2-40B4-BE49-F238E27FC236}">
                <a16:creationId xmlns:a16="http://schemas.microsoft.com/office/drawing/2014/main" id="{F13B0E71-DA6D-A12A-0250-4057374B48A2}"/>
              </a:ext>
            </a:extLst>
          </p:cNvPr>
          <p:cNvPicPr>
            <a:picLocks noChangeAspect="1"/>
          </p:cNvPicPr>
          <p:nvPr/>
        </p:nvPicPr>
        <p:blipFill>
          <a:blip r:embed="rId7"/>
          <a:stretch>
            <a:fillRect/>
          </a:stretch>
        </p:blipFill>
        <p:spPr>
          <a:xfrm>
            <a:off x="6625435" y="1579061"/>
            <a:ext cx="4404789" cy="1858466"/>
          </a:xfrm>
          <a:prstGeom prst="rect">
            <a:avLst/>
          </a:prstGeom>
        </p:spPr>
      </p:pic>
      <p:sp>
        <p:nvSpPr>
          <p:cNvPr id="10" name="TextBox 9">
            <a:extLst>
              <a:ext uri="{FF2B5EF4-FFF2-40B4-BE49-F238E27FC236}">
                <a16:creationId xmlns:a16="http://schemas.microsoft.com/office/drawing/2014/main" id="{C0CB602E-52B3-16D9-222A-CE8BCD4806AD}"/>
              </a:ext>
            </a:extLst>
          </p:cNvPr>
          <p:cNvSpPr txBox="1"/>
          <p:nvPr/>
        </p:nvSpPr>
        <p:spPr>
          <a:xfrm>
            <a:off x="6254325" y="5678978"/>
            <a:ext cx="5746456" cy="1015663"/>
          </a:xfrm>
          <a:prstGeom prst="rect">
            <a:avLst/>
          </a:prstGeom>
          <a:noFill/>
        </p:spPr>
        <p:txBody>
          <a:bodyPr wrap="square">
            <a:spAutoFit/>
          </a:bodyPr>
          <a:lstStyle/>
          <a:p>
            <a:r>
              <a:rPr lang="en-GB" sz="1200" noProof="0"/>
              <a:t>Emergency admission rates for children and young people were broadly similar across levels of deprivation, with no clear pattern in the differences between deprivation groups. Some ethnic groups show higher emergency admission rates than others</a:t>
            </a:r>
            <a:r>
              <a:rPr lang="en-GB" sz="1200"/>
              <a:t>, as </a:t>
            </a:r>
            <a:r>
              <a:rPr lang="en-GB" sz="1200" noProof="0"/>
              <a:t>Asian or Asian </a:t>
            </a:r>
          </a:p>
          <a:p>
            <a:r>
              <a:rPr lang="en-GB" sz="1200" noProof="0"/>
              <a:t>British children had the lowest rates, and White children the highest.</a:t>
            </a:r>
          </a:p>
        </p:txBody>
      </p:sp>
      <p:graphicFrame>
        <p:nvGraphicFramePr>
          <p:cNvPr id="11" name="Table 10">
            <a:extLst>
              <a:ext uri="{FF2B5EF4-FFF2-40B4-BE49-F238E27FC236}">
                <a16:creationId xmlns:a16="http://schemas.microsoft.com/office/drawing/2014/main" id="{C9AE3D60-B4C1-8CC6-E4A3-809DAA0DA5B5}"/>
              </a:ext>
            </a:extLst>
          </p:cNvPr>
          <p:cNvGraphicFramePr>
            <a:graphicFrameLocks noGrp="1"/>
          </p:cNvGraphicFramePr>
          <p:nvPr>
            <p:extLst>
              <p:ext uri="{D42A27DB-BD31-4B8C-83A1-F6EECF244321}">
                <p14:modId xmlns:p14="http://schemas.microsoft.com/office/powerpoint/2010/main" val="2068524642"/>
              </p:ext>
            </p:extLst>
          </p:nvPr>
        </p:nvGraphicFramePr>
        <p:xfrm>
          <a:off x="6989059" y="1179022"/>
          <a:ext cx="3929152" cy="327660"/>
        </p:xfrm>
        <a:graphic>
          <a:graphicData uri="http://schemas.openxmlformats.org/drawingml/2006/table">
            <a:tbl>
              <a:tblPr/>
              <a:tblGrid>
                <a:gridCol w="3929152">
                  <a:extLst>
                    <a:ext uri="{9D8B030D-6E8A-4147-A177-3AD203B41FA5}">
                      <a16:colId xmlns:a16="http://schemas.microsoft.com/office/drawing/2014/main" val="3874840880"/>
                    </a:ext>
                  </a:extLst>
                </a:gridCol>
              </a:tblGrid>
              <a:tr h="193001">
                <a:tc>
                  <a:txBody>
                    <a:bodyPr/>
                    <a:lstStyle/>
                    <a:p>
                      <a:pPr algn="l" fontAlgn="b">
                        <a:buNone/>
                      </a:pPr>
                      <a:r>
                        <a:rPr lang="en-GB" sz="1050" b="1" i="0" u="none" strike="noStrike" noProof="0">
                          <a:solidFill>
                            <a:srgbClr val="FFFFFF"/>
                          </a:solidFill>
                          <a:effectLst/>
                          <a:latin typeface="Arial" panose="020B0604020202020204" pitchFamily="34" charset="0"/>
                        </a:rPr>
                        <a:t>Emergency admissions in under 18s per 100,000. Directly standardised rate, by IMD.</a:t>
                      </a:r>
                      <a:endParaRPr lang="en-GB" sz="1050" b="0" i="0" u="none" strike="noStrike" noProof="0">
                        <a:solidFill>
                          <a:srgbClr val="FFFFFF"/>
                        </a:solidFill>
                        <a:effectLst/>
                        <a:latin typeface="Arial" panose="020B0604020202020204" pitchFamily="34" charset="0"/>
                      </a:endParaRPr>
                    </a:p>
                  </a:txBody>
                  <a:tcPr marL="7620" marR="7620" marT="7620" marB="0" anchor="b">
                    <a:lnL>
                      <a:noFill/>
                    </a:lnL>
                    <a:lnR>
                      <a:noFill/>
                    </a:lnR>
                    <a:lnT>
                      <a:noFill/>
                    </a:lnT>
                    <a:lnB>
                      <a:noFill/>
                    </a:lnB>
                    <a:solidFill>
                      <a:srgbClr val="0070C0"/>
                    </a:solidFill>
                  </a:tcPr>
                </a:tc>
                <a:extLst>
                  <a:ext uri="{0D108BD9-81ED-4DB2-BD59-A6C34878D82A}">
                    <a16:rowId xmlns:a16="http://schemas.microsoft.com/office/drawing/2014/main" val="4025726428"/>
                  </a:ext>
                </a:extLst>
              </a:tr>
            </a:tbl>
          </a:graphicData>
        </a:graphic>
      </p:graphicFrame>
      <p:graphicFrame>
        <p:nvGraphicFramePr>
          <p:cNvPr id="13" name="Table 12">
            <a:extLst>
              <a:ext uri="{FF2B5EF4-FFF2-40B4-BE49-F238E27FC236}">
                <a16:creationId xmlns:a16="http://schemas.microsoft.com/office/drawing/2014/main" id="{56B70689-2B0F-7BA3-3DCF-0C2CF7DD1F2A}"/>
              </a:ext>
            </a:extLst>
          </p:cNvPr>
          <p:cNvGraphicFramePr>
            <a:graphicFrameLocks noGrp="1"/>
          </p:cNvGraphicFramePr>
          <p:nvPr>
            <p:extLst>
              <p:ext uri="{D42A27DB-BD31-4B8C-83A1-F6EECF244321}">
                <p14:modId xmlns:p14="http://schemas.microsoft.com/office/powerpoint/2010/main" val="1488860635"/>
              </p:ext>
            </p:extLst>
          </p:nvPr>
        </p:nvGraphicFramePr>
        <p:xfrm>
          <a:off x="6968618" y="3581593"/>
          <a:ext cx="3929153" cy="327660"/>
        </p:xfrm>
        <a:graphic>
          <a:graphicData uri="http://schemas.openxmlformats.org/drawingml/2006/table">
            <a:tbl>
              <a:tblPr/>
              <a:tblGrid>
                <a:gridCol w="3929153">
                  <a:extLst>
                    <a:ext uri="{9D8B030D-6E8A-4147-A177-3AD203B41FA5}">
                      <a16:colId xmlns:a16="http://schemas.microsoft.com/office/drawing/2014/main" val="3874840880"/>
                    </a:ext>
                  </a:extLst>
                </a:gridCol>
              </a:tblGrid>
              <a:tr h="240803">
                <a:tc>
                  <a:txBody>
                    <a:bodyPr/>
                    <a:lstStyle/>
                    <a:p>
                      <a:pPr algn="l" fontAlgn="b">
                        <a:buNone/>
                      </a:pPr>
                      <a:r>
                        <a:rPr lang="en-GB" sz="1050" b="1" i="0" u="none" strike="noStrike" noProof="0">
                          <a:solidFill>
                            <a:srgbClr val="FFFFFF"/>
                          </a:solidFill>
                          <a:effectLst/>
                          <a:latin typeface="Arial" panose="020B0604020202020204" pitchFamily="34" charset="0"/>
                        </a:rPr>
                        <a:t>Emergency admissions in under 18s per 100,000. Directly standardised rate, by IMD.</a:t>
                      </a:r>
                      <a:endParaRPr lang="en-GB" sz="1050" b="0" i="0" u="none" strike="noStrike" noProof="0">
                        <a:solidFill>
                          <a:srgbClr val="FFFFFF"/>
                        </a:solidFill>
                        <a:effectLst/>
                        <a:latin typeface="Arial" panose="020B0604020202020204" pitchFamily="34" charset="0"/>
                      </a:endParaRPr>
                    </a:p>
                  </a:txBody>
                  <a:tcPr marL="7620" marR="7620" marT="7620" marB="0" anchor="b">
                    <a:lnL>
                      <a:noFill/>
                    </a:lnL>
                    <a:lnR>
                      <a:noFill/>
                    </a:lnR>
                    <a:lnT>
                      <a:noFill/>
                    </a:lnT>
                    <a:lnB>
                      <a:noFill/>
                    </a:lnB>
                    <a:solidFill>
                      <a:srgbClr val="0070C0"/>
                    </a:solidFill>
                  </a:tcPr>
                </a:tc>
                <a:extLst>
                  <a:ext uri="{0D108BD9-81ED-4DB2-BD59-A6C34878D82A}">
                    <a16:rowId xmlns:a16="http://schemas.microsoft.com/office/drawing/2014/main" val="4025726428"/>
                  </a:ext>
                </a:extLst>
              </a:tr>
            </a:tbl>
          </a:graphicData>
        </a:graphic>
      </p:graphicFrame>
    </p:spTree>
    <p:extLst>
      <p:ext uri="{BB962C8B-B14F-4D97-AF65-F5344CB8AC3E}">
        <p14:creationId xmlns:p14="http://schemas.microsoft.com/office/powerpoint/2010/main" val="3701044121"/>
      </p:ext>
    </p:extLst>
  </p:cSld>
  <p:clrMapOvr>
    <a:masterClrMapping/>
  </p:clrMapOvr>
  <p:extLst>
    <p:ext uri="{6950BFC3-D8DA-4A85-94F7-54DA5524770B}">
      <p188:commentRel xmlns:p188="http://schemas.microsoft.com/office/powerpoint/2018/8/main" r:id="rId3"/>
    </p:ext>
  </p:extLs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CE76B-6C4F-8F42-E860-87A91F14D93D}"/>
              </a:ext>
            </a:extLst>
          </p:cNvPr>
          <p:cNvSpPr>
            <a:spLocks noGrp="1"/>
          </p:cNvSpPr>
          <p:nvPr>
            <p:ph type="title"/>
          </p:nvPr>
        </p:nvSpPr>
        <p:spPr>
          <a:xfrm>
            <a:off x="381000" y="-5409"/>
            <a:ext cx="9525000" cy="1325563"/>
          </a:xfrm>
        </p:spPr>
        <p:txBody>
          <a:bodyPr/>
          <a:lstStyle/>
          <a:p>
            <a:r>
              <a:rPr lang="en-US"/>
              <a:t>Non-elective bed days and median time in ED</a:t>
            </a:r>
            <a:endParaRPr lang="en-GB"/>
          </a:p>
        </p:txBody>
      </p:sp>
      <p:sp>
        <p:nvSpPr>
          <p:cNvPr id="3" name="Content Placeholder 2">
            <a:extLst>
              <a:ext uri="{FF2B5EF4-FFF2-40B4-BE49-F238E27FC236}">
                <a16:creationId xmlns:a16="http://schemas.microsoft.com/office/drawing/2014/main" id="{9F781DD8-938F-CB1C-0641-2B0F76340B82}"/>
              </a:ext>
            </a:extLst>
          </p:cNvPr>
          <p:cNvSpPr>
            <a:spLocks noGrp="1"/>
          </p:cNvSpPr>
          <p:nvPr>
            <p:ph idx="1"/>
          </p:nvPr>
        </p:nvSpPr>
        <p:spPr>
          <a:xfrm>
            <a:off x="6115052" y="5246238"/>
            <a:ext cx="6010275" cy="1110111"/>
          </a:xfrm>
        </p:spPr>
        <p:txBody>
          <a:bodyPr>
            <a:noAutofit/>
          </a:bodyPr>
          <a:lstStyle/>
          <a:p>
            <a:pPr marL="0" indent="0">
              <a:buNone/>
            </a:pPr>
            <a:r>
              <a:rPr lang="en-US" sz="1400"/>
              <a:t>The median time spent in the emergency department varies across deprivation levels since 2021. All deciles follow a similar pattern, with waiting times rising to a peak in 2023 and then falling. More deprived groups consistently have a longer median time in the emergency department compared to the least deprived. </a:t>
            </a:r>
            <a:endParaRPr lang="en-GB" sz="1400"/>
          </a:p>
        </p:txBody>
      </p:sp>
      <p:sp>
        <p:nvSpPr>
          <p:cNvPr id="4" name="Slide Number Placeholder 3">
            <a:extLst>
              <a:ext uri="{FF2B5EF4-FFF2-40B4-BE49-F238E27FC236}">
                <a16:creationId xmlns:a16="http://schemas.microsoft.com/office/drawing/2014/main" id="{EEE6BBE4-1D45-5DFE-A4F8-E9B1D1D5453D}"/>
              </a:ext>
            </a:extLst>
          </p:cNvPr>
          <p:cNvSpPr>
            <a:spLocks noGrp="1"/>
          </p:cNvSpPr>
          <p:nvPr>
            <p:ph type="sldNum" sz="quarter" idx="12"/>
          </p:nvPr>
        </p:nvSpPr>
        <p:spPr/>
        <p:txBody>
          <a:bodyPr/>
          <a:lstStyle/>
          <a:p>
            <a:fld id="{507B77E4-D16E-4E80-BECE-B10ACE50DA11}" type="slidenum">
              <a:rPr lang="en-GB" smtClean="0"/>
              <a:pPr/>
              <a:t>42</a:t>
            </a:fld>
            <a:endParaRPr lang="en-GB"/>
          </a:p>
        </p:txBody>
      </p:sp>
      <p:graphicFrame>
        <p:nvGraphicFramePr>
          <p:cNvPr id="5" name="Table 4">
            <a:extLst>
              <a:ext uri="{FF2B5EF4-FFF2-40B4-BE49-F238E27FC236}">
                <a16:creationId xmlns:a16="http://schemas.microsoft.com/office/drawing/2014/main" id="{78305903-B85D-FA2F-ADD9-2A045B0708FF}"/>
              </a:ext>
            </a:extLst>
          </p:cNvPr>
          <p:cNvGraphicFramePr>
            <a:graphicFrameLocks noGrp="1"/>
          </p:cNvGraphicFramePr>
          <p:nvPr>
            <p:extLst>
              <p:ext uri="{D42A27DB-BD31-4B8C-83A1-F6EECF244321}">
                <p14:modId xmlns:p14="http://schemas.microsoft.com/office/powerpoint/2010/main" val="2883978000"/>
              </p:ext>
            </p:extLst>
          </p:nvPr>
        </p:nvGraphicFramePr>
        <p:xfrm>
          <a:off x="6181725" y="1503509"/>
          <a:ext cx="5932481" cy="193001"/>
        </p:xfrm>
        <a:graphic>
          <a:graphicData uri="http://schemas.openxmlformats.org/drawingml/2006/table">
            <a:tbl>
              <a:tblPr/>
              <a:tblGrid>
                <a:gridCol w="5932481">
                  <a:extLst>
                    <a:ext uri="{9D8B030D-6E8A-4147-A177-3AD203B41FA5}">
                      <a16:colId xmlns:a16="http://schemas.microsoft.com/office/drawing/2014/main" val="3874840880"/>
                    </a:ext>
                  </a:extLst>
                </a:gridCol>
              </a:tblGrid>
              <a:tr h="193001">
                <a:tc>
                  <a:txBody>
                    <a:bodyPr/>
                    <a:lstStyle/>
                    <a:p>
                      <a:pPr algn="l" fontAlgn="b">
                        <a:buNone/>
                      </a:pPr>
                      <a:r>
                        <a:rPr lang="en-US" sz="1050" b="1" i="0" u="none" strike="noStrike" noProof="0">
                          <a:solidFill>
                            <a:srgbClr val="FFFFFF"/>
                          </a:solidFill>
                          <a:effectLst/>
                          <a:latin typeface="Arial" panose="020B0604020202020204" pitchFamily="34" charset="0"/>
                        </a:rPr>
                        <a:t>Inequalities in median time in emergency department by IMD, adjusted for age and provider</a:t>
                      </a:r>
                    </a:p>
                  </a:txBody>
                  <a:tcPr marL="7620" marR="7620" marT="7620" marB="0" anchor="b">
                    <a:lnL>
                      <a:noFill/>
                    </a:lnL>
                    <a:lnR>
                      <a:noFill/>
                    </a:lnR>
                    <a:lnT>
                      <a:noFill/>
                    </a:lnT>
                    <a:lnB>
                      <a:noFill/>
                    </a:lnB>
                    <a:solidFill>
                      <a:srgbClr val="0070C0"/>
                    </a:solidFill>
                  </a:tcPr>
                </a:tc>
                <a:extLst>
                  <a:ext uri="{0D108BD9-81ED-4DB2-BD59-A6C34878D82A}">
                    <a16:rowId xmlns:a16="http://schemas.microsoft.com/office/drawing/2014/main" val="4025726428"/>
                  </a:ext>
                </a:extLst>
              </a:tr>
            </a:tbl>
          </a:graphicData>
        </a:graphic>
      </p:graphicFrame>
      <p:pic>
        <p:nvPicPr>
          <p:cNvPr id="11" name="Picture 10">
            <a:extLst>
              <a:ext uri="{FF2B5EF4-FFF2-40B4-BE49-F238E27FC236}">
                <a16:creationId xmlns:a16="http://schemas.microsoft.com/office/drawing/2014/main" id="{9BE6E75F-2050-5319-A1DE-AB489D257AAD}"/>
              </a:ext>
            </a:extLst>
          </p:cNvPr>
          <p:cNvPicPr>
            <a:picLocks noChangeAspect="1"/>
          </p:cNvPicPr>
          <p:nvPr/>
        </p:nvPicPr>
        <p:blipFill>
          <a:blip r:embed="rId4"/>
          <a:stretch>
            <a:fillRect/>
          </a:stretch>
        </p:blipFill>
        <p:spPr>
          <a:xfrm>
            <a:off x="452367" y="1781998"/>
            <a:ext cx="5443608" cy="3269334"/>
          </a:xfrm>
          <a:prstGeom prst="rect">
            <a:avLst/>
          </a:prstGeom>
        </p:spPr>
      </p:pic>
      <p:graphicFrame>
        <p:nvGraphicFramePr>
          <p:cNvPr id="12" name="Table 11">
            <a:extLst>
              <a:ext uri="{FF2B5EF4-FFF2-40B4-BE49-F238E27FC236}">
                <a16:creationId xmlns:a16="http://schemas.microsoft.com/office/drawing/2014/main" id="{EDC9C170-A29F-CF19-3C3E-E72E8BB7EE47}"/>
              </a:ext>
            </a:extLst>
          </p:cNvPr>
          <p:cNvGraphicFramePr>
            <a:graphicFrameLocks noGrp="1"/>
          </p:cNvGraphicFramePr>
          <p:nvPr>
            <p:extLst>
              <p:ext uri="{D42A27DB-BD31-4B8C-83A1-F6EECF244321}">
                <p14:modId xmlns:p14="http://schemas.microsoft.com/office/powerpoint/2010/main" val="3472345365"/>
              </p:ext>
            </p:extLst>
          </p:nvPr>
        </p:nvGraphicFramePr>
        <p:xfrm>
          <a:off x="452367" y="1393705"/>
          <a:ext cx="5443608" cy="327660"/>
        </p:xfrm>
        <a:graphic>
          <a:graphicData uri="http://schemas.openxmlformats.org/drawingml/2006/table">
            <a:tbl>
              <a:tblPr/>
              <a:tblGrid>
                <a:gridCol w="5443608">
                  <a:extLst>
                    <a:ext uri="{9D8B030D-6E8A-4147-A177-3AD203B41FA5}">
                      <a16:colId xmlns:a16="http://schemas.microsoft.com/office/drawing/2014/main" val="3874840880"/>
                    </a:ext>
                  </a:extLst>
                </a:gridCol>
              </a:tblGrid>
              <a:tr h="215455">
                <a:tc>
                  <a:txBody>
                    <a:bodyPr/>
                    <a:lstStyle/>
                    <a:p>
                      <a:pPr algn="l" fontAlgn="b">
                        <a:buNone/>
                      </a:pPr>
                      <a:r>
                        <a:rPr lang="en-US" sz="1050" b="1" i="0" u="none" strike="noStrike" noProof="0">
                          <a:solidFill>
                            <a:srgbClr val="FFFFFF"/>
                          </a:solidFill>
                          <a:effectLst/>
                          <a:latin typeface="Arial" panose="020B0604020202020204" pitchFamily="34" charset="0"/>
                        </a:rPr>
                        <a:t> Non-elective bed days (per 100,000) occupied by asthma, chronic obstructive pulmonary disease and community-acquired pneumonia, adjusted for age, by IMD</a:t>
                      </a:r>
                    </a:p>
                  </a:txBody>
                  <a:tcPr marL="7620" marR="7620" marT="7620" marB="0" anchor="b">
                    <a:lnL>
                      <a:noFill/>
                    </a:lnL>
                    <a:lnR>
                      <a:noFill/>
                    </a:lnR>
                    <a:lnT>
                      <a:noFill/>
                    </a:lnT>
                    <a:lnB>
                      <a:noFill/>
                    </a:lnB>
                    <a:solidFill>
                      <a:srgbClr val="0070C0"/>
                    </a:solidFill>
                  </a:tcPr>
                </a:tc>
                <a:extLst>
                  <a:ext uri="{0D108BD9-81ED-4DB2-BD59-A6C34878D82A}">
                    <a16:rowId xmlns:a16="http://schemas.microsoft.com/office/drawing/2014/main" val="4025726428"/>
                  </a:ext>
                </a:extLst>
              </a:tr>
            </a:tbl>
          </a:graphicData>
        </a:graphic>
      </p:graphicFrame>
      <p:sp>
        <p:nvSpPr>
          <p:cNvPr id="13" name="Content Placeholder 2">
            <a:extLst>
              <a:ext uri="{FF2B5EF4-FFF2-40B4-BE49-F238E27FC236}">
                <a16:creationId xmlns:a16="http://schemas.microsoft.com/office/drawing/2014/main" id="{78342D57-C1AD-4FA0-F2ED-5FBC7F4AA333}"/>
              </a:ext>
            </a:extLst>
          </p:cNvPr>
          <p:cNvSpPr txBox="1">
            <a:spLocks/>
          </p:cNvSpPr>
          <p:nvPr/>
        </p:nvSpPr>
        <p:spPr>
          <a:xfrm>
            <a:off x="381000" y="5225151"/>
            <a:ext cx="5695950" cy="799729"/>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2">
                    <a:lumMod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2">
                    <a:lumMod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2">
                    <a:lumMod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400"/>
              <a:t>Number of bed days occupied due to asthma, COPD and CAP broken down by IMD decile showed that there was a higher number of bed days from these causes from the more deprived areas. There was a similar pattern year-by-year for each decile. </a:t>
            </a:r>
            <a:endParaRPr lang="en-GB" sz="1400"/>
          </a:p>
        </p:txBody>
      </p:sp>
      <p:pic>
        <p:nvPicPr>
          <p:cNvPr id="15" name="Picture 14">
            <a:extLst>
              <a:ext uri="{FF2B5EF4-FFF2-40B4-BE49-F238E27FC236}">
                <a16:creationId xmlns:a16="http://schemas.microsoft.com/office/drawing/2014/main" id="{22A9766E-688A-C2C6-41AD-9D52EBA5855D}"/>
              </a:ext>
            </a:extLst>
          </p:cNvPr>
          <p:cNvPicPr>
            <a:picLocks noChangeAspect="1"/>
          </p:cNvPicPr>
          <p:nvPr/>
        </p:nvPicPr>
        <p:blipFill>
          <a:blip r:embed="rId5"/>
          <a:stretch>
            <a:fillRect/>
          </a:stretch>
        </p:blipFill>
        <p:spPr>
          <a:xfrm>
            <a:off x="6181725" y="1794916"/>
            <a:ext cx="5932481" cy="3256416"/>
          </a:xfrm>
          <a:prstGeom prst="rect">
            <a:avLst/>
          </a:prstGeom>
        </p:spPr>
      </p:pic>
    </p:spTree>
    <p:extLst>
      <p:ext uri="{BB962C8B-B14F-4D97-AF65-F5344CB8AC3E}">
        <p14:creationId xmlns:p14="http://schemas.microsoft.com/office/powerpoint/2010/main" val="3447361616"/>
      </p:ext>
    </p:extLst>
  </p:cSld>
  <p:clrMapOvr>
    <a:masterClrMapping/>
  </p:clrMapOvr>
  <p:extLst>
    <p:ext uri="{6950BFC3-D8DA-4A85-94F7-54DA5524770B}">
      <p188:commentRel xmlns:p188="http://schemas.microsoft.com/office/powerpoint/2018/8/main" r:id="rId3"/>
    </p:ext>
  </p:extLs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8068C-5187-B586-6DC1-50729E25A16D}"/>
              </a:ext>
            </a:extLst>
          </p:cNvPr>
          <p:cNvSpPr>
            <a:spLocks noGrp="1"/>
          </p:cNvSpPr>
          <p:nvPr>
            <p:ph type="title"/>
          </p:nvPr>
        </p:nvSpPr>
        <p:spPr>
          <a:xfrm>
            <a:off x="381000" y="-5409"/>
            <a:ext cx="10428171" cy="1325563"/>
          </a:xfrm>
        </p:spPr>
        <p:txBody>
          <a:bodyPr>
            <a:normAutofit/>
          </a:bodyPr>
          <a:lstStyle/>
          <a:p>
            <a:r>
              <a:rPr lang="en-GB"/>
              <a:t>Addressing the drivers of urgent and emergency care demand</a:t>
            </a:r>
          </a:p>
        </p:txBody>
      </p:sp>
      <p:sp>
        <p:nvSpPr>
          <p:cNvPr id="4" name="Slide Number Placeholder 3">
            <a:extLst>
              <a:ext uri="{FF2B5EF4-FFF2-40B4-BE49-F238E27FC236}">
                <a16:creationId xmlns:a16="http://schemas.microsoft.com/office/drawing/2014/main" id="{A3D11E09-3CC6-AF33-815A-33CDEBF6FD62}"/>
              </a:ext>
            </a:extLst>
          </p:cNvPr>
          <p:cNvSpPr>
            <a:spLocks noGrp="1"/>
          </p:cNvSpPr>
          <p:nvPr>
            <p:ph type="sldNum" sz="quarter" idx="12"/>
          </p:nvPr>
        </p:nvSpPr>
        <p:spPr/>
        <p:txBody>
          <a:bodyPr/>
          <a:lstStyle/>
          <a:p>
            <a:fld id="{507B77E4-D16E-4E80-BECE-B10ACE50DA11}" type="slidenum">
              <a:rPr lang="en-GB" smtClean="0"/>
              <a:pPr/>
              <a:t>43</a:t>
            </a:fld>
            <a:endParaRPr lang="en-GB"/>
          </a:p>
        </p:txBody>
      </p:sp>
      <p:pic>
        <p:nvPicPr>
          <p:cNvPr id="5" name="Picture 4" descr="A map of a city&#10;&#10;AI-generated content may be incorrect.">
            <a:extLst>
              <a:ext uri="{FF2B5EF4-FFF2-40B4-BE49-F238E27FC236}">
                <a16:creationId xmlns:a16="http://schemas.microsoft.com/office/drawing/2014/main" id="{3A651031-66EE-E720-2AF2-C8AE256738E0}"/>
              </a:ext>
            </a:extLst>
          </p:cNvPr>
          <p:cNvPicPr>
            <a:picLocks noChangeAspect="1"/>
          </p:cNvPicPr>
          <p:nvPr/>
        </p:nvPicPr>
        <p:blipFill>
          <a:blip r:embed="rId3"/>
          <a:stretch>
            <a:fillRect/>
          </a:stretch>
        </p:blipFill>
        <p:spPr>
          <a:xfrm>
            <a:off x="827128" y="1320629"/>
            <a:ext cx="3404575" cy="2613895"/>
          </a:xfrm>
          <a:prstGeom prst="rect">
            <a:avLst/>
          </a:prstGeom>
        </p:spPr>
      </p:pic>
      <p:grpSp>
        <p:nvGrpSpPr>
          <p:cNvPr id="6" name="Group 5">
            <a:extLst>
              <a:ext uri="{FF2B5EF4-FFF2-40B4-BE49-F238E27FC236}">
                <a16:creationId xmlns:a16="http://schemas.microsoft.com/office/drawing/2014/main" id="{72D8E227-12F4-67B1-3C35-F5D21382E1F5}"/>
              </a:ext>
            </a:extLst>
          </p:cNvPr>
          <p:cNvGrpSpPr/>
          <p:nvPr/>
        </p:nvGrpSpPr>
        <p:grpSpPr>
          <a:xfrm>
            <a:off x="788627" y="4190117"/>
            <a:ext cx="3517901" cy="2646858"/>
            <a:chOff x="3712463" y="2752162"/>
            <a:chExt cx="3327417" cy="2394340"/>
          </a:xfrm>
        </p:grpSpPr>
        <p:pic>
          <p:nvPicPr>
            <p:cNvPr id="7" name="Picture 6" descr="A map of different states&#10;&#10;AI-generated content may be incorrect.">
              <a:extLst>
                <a:ext uri="{FF2B5EF4-FFF2-40B4-BE49-F238E27FC236}">
                  <a16:creationId xmlns:a16="http://schemas.microsoft.com/office/drawing/2014/main" id="{AE333A89-ECF0-532B-8AC8-7ECD50989AF2}"/>
                </a:ext>
              </a:extLst>
            </p:cNvPr>
            <p:cNvPicPr>
              <a:picLocks noChangeAspect="1"/>
            </p:cNvPicPr>
            <p:nvPr/>
          </p:nvPicPr>
          <p:blipFill>
            <a:blip r:embed="rId4"/>
            <a:srcRect r="59979"/>
            <a:stretch>
              <a:fillRect/>
            </a:stretch>
          </p:blipFill>
          <p:spPr>
            <a:xfrm>
              <a:off x="3712463" y="2752162"/>
              <a:ext cx="1517905" cy="2392722"/>
            </a:xfrm>
            <a:prstGeom prst="rect">
              <a:avLst/>
            </a:prstGeom>
          </p:spPr>
        </p:pic>
        <p:pic>
          <p:nvPicPr>
            <p:cNvPr id="8" name="Picture 7" descr="A map of different states&#10;&#10;AI-generated content may be incorrect.">
              <a:extLst>
                <a:ext uri="{FF2B5EF4-FFF2-40B4-BE49-F238E27FC236}">
                  <a16:creationId xmlns:a16="http://schemas.microsoft.com/office/drawing/2014/main" id="{0B41FAFB-3192-A40B-5194-2336C90D3D23}"/>
                </a:ext>
              </a:extLst>
            </p:cNvPr>
            <p:cNvPicPr>
              <a:picLocks noChangeAspect="1"/>
            </p:cNvPicPr>
            <p:nvPr/>
          </p:nvPicPr>
          <p:blipFill>
            <a:blip r:embed="rId4"/>
            <a:srcRect l="51432" r="-1206"/>
            <a:stretch>
              <a:fillRect/>
            </a:stretch>
          </p:blipFill>
          <p:spPr>
            <a:xfrm>
              <a:off x="5152120" y="2753780"/>
              <a:ext cx="1887760" cy="2392722"/>
            </a:xfrm>
            <a:prstGeom prst="rect">
              <a:avLst/>
            </a:prstGeom>
          </p:spPr>
        </p:pic>
      </p:grpSp>
      <p:graphicFrame>
        <p:nvGraphicFramePr>
          <p:cNvPr id="11" name="Table 10">
            <a:extLst>
              <a:ext uri="{FF2B5EF4-FFF2-40B4-BE49-F238E27FC236}">
                <a16:creationId xmlns:a16="http://schemas.microsoft.com/office/drawing/2014/main" id="{035C0D3F-58F5-C940-2782-7AE267B0423B}"/>
              </a:ext>
            </a:extLst>
          </p:cNvPr>
          <p:cNvGraphicFramePr>
            <a:graphicFrameLocks noGrp="1"/>
          </p:cNvGraphicFramePr>
          <p:nvPr>
            <p:extLst>
              <p:ext uri="{D42A27DB-BD31-4B8C-83A1-F6EECF244321}">
                <p14:modId xmlns:p14="http://schemas.microsoft.com/office/powerpoint/2010/main" val="3685949502"/>
              </p:ext>
            </p:extLst>
          </p:nvPr>
        </p:nvGraphicFramePr>
        <p:xfrm>
          <a:off x="836753" y="1078992"/>
          <a:ext cx="3404575" cy="239766"/>
        </p:xfrm>
        <a:graphic>
          <a:graphicData uri="http://schemas.openxmlformats.org/drawingml/2006/table">
            <a:tbl>
              <a:tblPr/>
              <a:tblGrid>
                <a:gridCol w="3404575">
                  <a:extLst>
                    <a:ext uri="{9D8B030D-6E8A-4147-A177-3AD203B41FA5}">
                      <a16:colId xmlns:a16="http://schemas.microsoft.com/office/drawing/2014/main" val="3874840880"/>
                    </a:ext>
                  </a:extLst>
                </a:gridCol>
              </a:tblGrid>
              <a:tr h="239766">
                <a:tc>
                  <a:txBody>
                    <a:bodyPr/>
                    <a:lstStyle/>
                    <a:p>
                      <a:pPr algn="l" fontAlgn="b">
                        <a:buNone/>
                      </a:pPr>
                      <a:r>
                        <a:rPr lang="en-US" sz="1000" b="1" i="0" u="none" strike="noStrike" noProof="0">
                          <a:solidFill>
                            <a:srgbClr val="FFFFFF"/>
                          </a:solidFill>
                          <a:effectLst/>
                          <a:latin typeface="Arial" panose="020B0604020202020204" pitchFamily="34" charset="0"/>
                        </a:rPr>
                        <a:t>Male and female life expectancy by ward in Blackpool</a:t>
                      </a:r>
                    </a:p>
                  </a:txBody>
                  <a:tcPr marL="7620" marR="7620" marT="7620" marB="0">
                    <a:lnL>
                      <a:noFill/>
                    </a:lnL>
                    <a:lnR>
                      <a:noFill/>
                    </a:lnR>
                    <a:lnT>
                      <a:noFill/>
                    </a:lnT>
                    <a:lnB>
                      <a:noFill/>
                    </a:lnB>
                    <a:solidFill>
                      <a:srgbClr val="0070C0"/>
                    </a:solidFill>
                  </a:tcPr>
                </a:tc>
                <a:extLst>
                  <a:ext uri="{0D108BD9-81ED-4DB2-BD59-A6C34878D82A}">
                    <a16:rowId xmlns:a16="http://schemas.microsoft.com/office/drawing/2014/main" val="4025726428"/>
                  </a:ext>
                </a:extLst>
              </a:tr>
            </a:tbl>
          </a:graphicData>
        </a:graphic>
      </p:graphicFrame>
      <p:graphicFrame>
        <p:nvGraphicFramePr>
          <p:cNvPr id="14" name="Table 13">
            <a:extLst>
              <a:ext uri="{FF2B5EF4-FFF2-40B4-BE49-F238E27FC236}">
                <a16:creationId xmlns:a16="http://schemas.microsoft.com/office/drawing/2014/main" id="{DA88DCC0-D74C-6921-9077-F94D56157CD9}"/>
              </a:ext>
            </a:extLst>
          </p:cNvPr>
          <p:cNvGraphicFramePr>
            <a:graphicFrameLocks noGrp="1"/>
          </p:cNvGraphicFramePr>
          <p:nvPr>
            <p:extLst>
              <p:ext uri="{D42A27DB-BD31-4B8C-83A1-F6EECF244321}">
                <p14:modId xmlns:p14="http://schemas.microsoft.com/office/powerpoint/2010/main" val="1946288623"/>
              </p:ext>
            </p:extLst>
          </p:nvPr>
        </p:nvGraphicFramePr>
        <p:xfrm>
          <a:off x="827128" y="3927808"/>
          <a:ext cx="3404575" cy="239766"/>
        </p:xfrm>
        <a:graphic>
          <a:graphicData uri="http://schemas.openxmlformats.org/drawingml/2006/table">
            <a:tbl>
              <a:tblPr/>
              <a:tblGrid>
                <a:gridCol w="3404575">
                  <a:extLst>
                    <a:ext uri="{9D8B030D-6E8A-4147-A177-3AD203B41FA5}">
                      <a16:colId xmlns:a16="http://schemas.microsoft.com/office/drawing/2014/main" val="3874840880"/>
                    </a:ext>
                  </a:extLst>
                </a:gridCol>
              </a:tblGrid>
              <a:tr h="239766">
                <a:tc>
                  <a:txBody>
                    <a:bodyPr/>
                    <a:lstStyle/>
                    <a:p>
                      <a:pPr algn="l" fontAlgn="b">
                        <a:buNone/>
                      </a:pPr>
                      <a:r>
                        <a:rPr lang="en-US" sz="1000" b="1" i="0" u="none" strike="noStrike" noProof="0">
                          <a:solidFill>
                            <a:srgbClr val="FFFFFF"/>
                          </a:solidFill>
                          <a:effectLst/>
                          <a:latin typeface="Arial" panose="020B0604020202020204" pitchFamily="34" charset="0"/>
                        </a:rPr>
                        <a:t>Age </a:t>
                      </a:r>
                      <a:r>
                        <a:rPr lang="en-US" sz="1000" b="1" i="0" u="none" strike="noStrike" noProof="0" err="1">
                          <a:solidFill>
                            <a:srgbClr val="FFFFFF"/>
                          </a:solidFill>
                          <a:effectLst/>
                          <a:latin typeface="Arial" panose="020B0604020202020204" pitchFamily="34" charset="0"/>
                        </a:rPr>
                        <a:t>standardised</a:t>
                      </a:r>
                      <a:r>
                        <a:rPr lang="en-US" sz="1000" b="1" i="0" u="none" strike="noStrike" noProof="0">
                          <a:solidFill>
                            <a:srgbClr val="FFFFFF"/>
                          </a:solidFill>
                          <a:effectLst/>
                          <a:latin typeface="Arial" panose="020B0604020202020204" pitchFamily="34" charset="0"/>
                        </a:rPr>
                        <a:t> ED attendances by ward in Blackpool</a:t>
                      </a:r>
                    </a:p>
                  </a:txBody>
                  <a:tcPr marL="7620" marR="7620" marT="7620" marB="0">
                    <a:lnL>
                      <a:noFill/>
                    </a:lnL>
                    <a:lnR>
                      <a:noFill/>
                    </a:lnR>
                    <a:lnT>
                      <a:noFill/>
                    </a:lnT>
                    <a:lnB>
                      <a:noFill/>
                    </a:lnB>
                    <a:solidFill>
                      <a:srgbClr val="0070C0"/>
                    </a:solidFill>
                  </a:tcPr>
                </a:tc>
                <a:extLst>
                  <a:ext uri="{0D108BD9-81ED-4DB2-BD59-A6C34878D82A}">
                    <a16:rowId xmlns:a16="http://schemas.microsoft.com/office/drawing/2014/main" val="4025726428"/>
                  </a:ext>
                </a:extLst>
              </a:tr>
            </a:tbl>
          </a:graphicData>
        </a:graphic>
      </p:graphicFrame>
      <p:sp>
        <p:nvSpPr>
          <p:cNvPr id="15" name="TextBox 14">
            <a:extLst>
              <a:ext uri="{FF2B5EF4-FFF2-40B4-BE49-F238E27FC236}">
                <a16:creationId xmlns:a16="http://schemas.microsoft.com/office/drawing/2014/main" id="{42F1D592-A23C-3CB3-48FF-3D0339194FB5}"/>
              </a:ext>
            </a:extLst>
          </p:cNvPr>
          <p:cNvSpPr txBox="1"/>
          <p:nvPr/>
        </p:nvSpPr>
        <p:spPr>
          <a:xfrm>
            <a:off x="4501993" y="1358489"/>
            <a:ext cx="7498788" cy="5432256"/>
          </a:xfrm>
          <a:prstGeom prst="rect">
            <a:avLst/>
          </a:prstGeom>
          <a:noFill/>
        </p:spPr>
        <p:txBody>
          <a:bodyPr wrap="square" lIns="91440" tIns="45720" rIns="91440" bIns="45720" anchor="t">
            <a:spAutoFit/>
          </a:bodyPr>
          <a:lstStyle/>
          <a:p>
            <a:pPr marL="285750" indent="-285750">
              <a:buFont typeface="Arial" panose="020B0604020202020204" pitchFamily="34" charset="0"/>
              <a:buChar char="•"/>
            </a:pPr>
            <a:endParaRPr lang="en-US" sz="1200"/>
          </a:p>
          <a:p>
            <a:pPr>
              <a:spcAft>
                <a:spcPts val="600"/>
              </a:spcAft>
            </a:pPr>
            <a:r>
              <a:rPr lang="en-US" sz="1200"/>
              <a:t>Poverty, economic inactivity, housing challenges and lower educational attainment are key drivers of health inequalities. These factors contribute to higher rates of long-term conditions, poorer healthy life expectancy, increased risk factors such as smoking, and greater likelihood of people reaching health crisis.</a:t>
            </a:r>
          </a:p>
          <a:p>
            <a:pPr>
              <a:spcAft>
                <a:spcPts val="600"/>
              </a:spcAft>
            </a:pPr>
            <a:r>
              <a:rPr lang="en-US" sz="1200"/>
              <a:t>Analysis of Urgent and Emergency Care data alongside health outcomes data in Blackpool show a clear correlation between lower life expectancy and age </a:t>
            </a:r>
            <a:r>
              <a:rPr lang="en-US" sz="1200" err="1"/>
              <a:t>standardised</a:t>
            </a:r>
            <a:r>
              <a:rPr lang="en-US" sz="1200"/>
              <a:t> Emergency Department attendances, suggesting a need to understand the drivers for this and to focus interventions in the central Blackpool wards. </a:t>
            </a:r>
          </a:p>
          <a:p>
            <a:pPr>
              <a:spcAft>
                <a:spcPts val="600"/>
              </a:spcAft>
            </a:pPr>
            <a:r>
              <a:rPr lang="en-US" sz="1200"/>
              <a:t>The</a:t>
            </a:r>
            <a:r>
              <a:rPr lang="en-US" sz="1200" noProof="0"/>
              <a:t> ICB initiated a “test and learn” </a:t>
            </a:r>
            <a:r>
              <a:rPr lang="en-US" sz="1200" noProof="0" err="1"/>
              <a:t>programme</a:t>
            </a:r>
            <a:r>
              <a:rPr lang="en-US" sz="1200" noProof="0"/>
              <a:t> within priority central Blackpool wards (Claremont and Bloomfield, with Park, Talbot and Tyldesley to follow</a:t>
            </a:r>
            <a:r>
              <a:rPr lang="en-US" sz="1200"/>
              <a:t>,</a:t>
            </a:r>
            <a:r>
              <a:rPr lang="en-US" sz="1200" noProof="0"/>
              <a:t> aimed at delivering proactive preventative care to populations more likely to experience health crisis.  This </a:t>
            </a:r>
            <a:r>
              <a:rPr lang="en-US" sz="1200" noProof="0" err="1"/>
              <a:t>programme</a:t>
            </a:r>
            <a:r>
              <a:rPr lang="en-US" sz="1200" noProof="0"/>
              <a:t> consists of integrated outreach and delivery of healthcare and wider support services, and is delivered by </a:t>
            </a:r>
            <a:r>
              <a:rPr lang="en-US" sz="1200"/>
              <a:t>VCFSE</a:t>
            </a:r>
            <a:r>
              <a:rPr lang="en-US" sz="1200" noProof="0"/>
              <a:t>, PCN and community health services working in partnership.  </a:t>
            </a:r>
          </a:p>
          <a:p>
            <a:pPr>
              <a:spcAft>
                <a:spcPts val="600"/>
              </a:spcAft>
            </a:pPr>
            <a:r>
              <a:rPr lang="en-US" sz="1200"/>
              <a:t>The following slide escribes this work in more detail.</a:t>
            </a:r>
          </a:p>
          <a:p>
            <a:pPr>
              <a:spcAft>
                <a:spcPts val="600"/>
              </a:spcAft>
            </a:pPr>
            <a:endParaRPr lang="en-US" sz="1200" noProof="0"/>
          </a:p>
          <a:p>
            <a:pPr>
              <a:spcAft>
                <a:spcPts val="600"/>
              </a:spcAft>
            </a:pPr>
            <a:r>
              <a:rPr lang="en-US" sz="1200" noProof="0"/>
              <a:t>The learning from the “Test and learn” </a:t>
            </a:r>
            <a:r>
              <a:rPr lang="en-US" sz="1200" noProof="0" err="1"/>
              <a:t>programme</a:t>
            </a:r>
            <a:r>
              <a:rPr lang="en-US" sz="1200" noProof="0"/>
              <a:t> in Blackpool </a:t>
            </a:r>
            <a:r>
              <a:rPr lang="en-US" sz="1200"/>
              <a:t>is being harnessed to  </a:t>
            </a:r>
            <a:r>
              <a:rPr lang="en-US" sz="1200" noProof="0"/>
              <a:t>inform </a:t>
            </a:r>
            <a:r>
              <a:rPr lang="en-US" sz="1200"/>
              <a:t>an</a:t>
            </a:r>
            <a:r>
              <a:rPr lang="en-US" sz="1200" noProof="0"/>
              <a:t> LSC-wide approach to </a:t>
            </a:r>
            <a:r>
              <a:rPr lang="en-US" sz="1200"/>
              <a:t>delivering targeted demand management in</a:t>
            </a:r>
            <a:r>
              <a:rPr lang="en-US" sz="1200" noProof="0"/>
              <a:t> the </a:t>
            </a:r>
            <a:r>
              <a:rPr lang="en-US" sz="1200"/>
              <a:t>PCNs</a:t>
            </a:r>
            <a:r>
              <a:rPr lang="en-US" sz="1200" noProof="0"/>
              <a:t> with the highest deprivation. </a:t>
            </a:r>
          </a:p>
          <a:p>
            <a:pPr>
              <a:spcAft>
                <a:spcPts val="600"/>
              </a:spcAft>
            </a:pPr>
            <a:r>
              <a:rPr lang="en-US" sz="1200" noProof="0"/>
              <a:t>Across Lancashire and South Cumbria, the UEC and Population Health Teams have commenced work to review how we embed population health approaches into UEC commissioning in line with the LSC UEC strategy 2024 – 2029.  Actions agreed include:</a:t>
            </a:r>
          </a:p>
          <a:p>
            <a:pPr marL="285750" indent="-285750">
              <a:buFont typeface="Arial" panose="020B0604020202020204" pitchFamily="34" charset="0"/>
              <a:buChar char="•"/>
            </a:pPr>
            <a:r>
              <a:rPr lang="en-US" sz="1200" noProof="0"/>
              <a:t>Developing a PHM approach within each UEC Delivery Board – commencing with providing a breakdown of UEC demand by IMD decile at each Delivery Board </a:t>
            </a:r>
          </a:p>
          <a:p>
            <a:pPr marL="285750" indent="-285750">
              <a:buFont typeface="Arial" panose="020B0604020202020204" pitchFamily="34" charset="0"/>
              <a:buChar char="•"/>
            </a:pPr>
            <a:r>
              <a:rPr lang="en-US" sz="1200" noProof="0"/>
              <a:t>Understanding the impact and scalability of targeted interventions within UEC – starting with priority wards work, LTC LES implementation and targeted demand management</a:t>
            </a:r>
          </a:p>
          <a:p>
            <a:pPr marL="285750" indent="-285750">
              <a:buFont typeface="Arial" panose="020B0604020202020204" pitchFamily="34" charset="0"/>
              <a:buChar char="•"/>
            </a:pPr>
            <a:r>
              <a:rPr lang="en-US" sz="1200" noProof="0"/>
              <a:t>Working with partners to understand and collaborate on wider determinants of health – for example, in using the CVFSE UEC funding to address wider determinants at the point of health crisis</a:t>
            </a:r>
          </a:p>
          <a:p>
            <a:pPr marL="285750" indent="-285750">
              <a:buFont typeface="Arial" panose="020B0604020202020204" pitchFamily="34" charset="0"/>
              <a:buChar char="•"/>
            </a:pPr>
            <a:endParaRPr lang="en-US" sz="1200"/>
          </a:p>
        </p:txBody>
      </p:sp>
    </p:spTree>
    <p:extLst>
      <p:ext uri="{BB962C8B-B14F-4D97-AF65-F5344CB8AC3E}">
        <p14:creationId xmlns:p14="http://schemas.microsoft.com/office/powerpoint/2010/main" val="1424399472"/>
      </p:ext>
    </p:extLst>
  </p:cSld>
  <p:clrMapOvr>
    <a:masterClrMapping/>
  </p:clrMapOvr>
  <p:extLst>
    <p:ext uri="{6950BFC3-D8DA-4A85-94F7-54DA5524770B}">
      <p188:commentRel xmlns:p188="http://schemas.microsoft.com/office/powerpoint/2018/8/main" r:id="rId2"/>
    </p:ext>
  </p:extLs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F0397-39E6-5171-5434-F56ABEFAD2E9}"/>
              </a:ext>
            </a:extLst>
          </p:cNvPr>
          <p:cNvSpPr>
            <a:spLocks noGrp="1"/>
          </p:cNvSpPr>
          <p:nvPr>
            <p:ph type="title"/>
          </p:nvPr>
        </p:nvSpPr>
        <p:spPr/>
        <p:txBody>
          <a:bodyPr/>
          <a:lstStyle/>
          <a:p>
            <a:r>
              <a:rPr lang="en-GB"/>
              <a:t>Proactive Care in Blackpool</a:t>
            </a:r>
          </a:p>
        </p:txBody>
      </p:sp>
      <p:sp>
        <p:nvSpPr>
          <p:cNvPr id="3" name="Content Placeholder 2">
            <a:extLst>
              <a:ext uri="{FF2B5EF4-FFF2-40B4-BE49-F238E27FC236}">
                <a16:creationId xmlns:a16="http://schemas.microsoft.com/office/drawing/2014/main" id="{D84DD468-C315-D5BE-1A37-712A5C3D80BB}"/>
              </a:ext>
            </a:extLst>
          </p:cNvPr>
          <p:cNvSpPr>
            <a:spLocks noGrp="1"/>
          </p:cNvSpPr>
          <p:nvPr>
            <p:ph idx="1"/>
          </p:nvPr>
        </p:nvSpPr>
        <p:spPr>
          <a:xfrm>
            <a:off x="381000" y="1071871"/>
            <a:ext cx="6238875" cy="3184204"/>
          </a:xfrm>
        </p:spPr>
        <p:txBody>
          <a:bodyPr vert="horz" lIns="91440" tIns="45720" rIns="91440" bIns="45720" rtlCol="0" anchor="t">
            <a:normAutofit/>
          </a:bodyPr>
          <a:lstStyle/>
          <a:p>
            <a:pPr marL="0" indent="0">
              <a:spcBef>
                <a:spcPts val="0"/>
              </a:spcBef>
              <a:spcAft>
                <a:spcPts val="600"/>
              </a:spcAft>
              <a:buNone/>
            </a:pPr>
            <a:r>
              <a:rPr lang="en-US" sz="1400"/>
              <a:t>Proactive Care is a multidisciplinary outreach model developed in Blackpool’s priority wards to improve health outcomes and reduce preventable hospital use by addressing both healthcare needs and the wider determinants of health, including housing, income and social isolation. </a:t>
            </a:r>
          </a:p>
          <a:p>
            <a:pPr marL="0" indent="0">
              <a:spcBef>
                <a:spcPts val="0"/>
              </a:spcBef>
              <a:spcAft>
                <a:spcPts val="600"/>
              </a:spcAft>
              <a:buNone/>
            </a:pPr>
            <a:r>
              <a:rPr lang="en-US" sz="1400"/>
              <a:t>Initially piloted in Claremont ward in 2025 and subsequently expanded to Claremont and Bloomfield through a test-and-learn approach, the model combined data-led case finding, clinical outreach, community engagement, door knocking, social prescribing and twice-weekly multidisciplinary team (MDT) huddles. Early evaluation demonstrated the benefits of proactive outreach, with a targeted COPD cohort achieving a 40% attendance rate among people who had previously not responded to invitations, alongside support from community nursing, occupational therapy and wellbeing services for residents with complex clinical and social needs. In Claremont alone, community engagement officers knocked on 576 doors, speaking directly with 174 residents and providing ongoing support to 55 people. </a:t>
            </a:r>
          </a:p>
        </p:txBody>
      </p:sp>
      <p:sp>
        <p:nvSpPr>
          <p:cNvPr id="4" name="Slide Number Placeholder 3">
            <a:extLst>
              <a:ext uri="{FF2B5EF4-FFF2-40B4-BE49-F238E27FC236}">
                <a16:creationId xmlns:a16="http://schemas.microsoft.com/office/drawing/2014/main" id="{70A323DF-891E-5158-C3FC-8CD0A95BDF3A}"/>
              </a:ext>
            </a:extLst>
          </p:cNvPr>
          <p:cNvSpPr>
            <a:spLocks noGrp="1"/>
          </p:cNvSpPr>
          <p:nvPr>
            <p:ph type="sldNum" sz="quarter" idx="12"/>
          </p:nvPr>
        </p:nvSpPr>
        <p:spPr/>
        <p:txBody>
          <a:bodyPr/>
          <a:lstStyle/>
          <a:p>
            <a:fld id="{507B77E4-D16E-4E80-BECE-B10ACE50DA11}" type="slidenum">
              <a:rPr lang="en-GB" smtClean="0"/>
              <a:pPr/>
              <a:t>44</a:t>
            </a:fld>
            <a:endParaRPr lang="en-GB"/>
          </a:p>
        </p:txBody>
      </p:sp>
      <p:pic>
        <p:nvPicPr>
          <p:cNvPr id="5" name="Picture 4" descr="A close-up of several cards&#10;&#10;AI-generated content may be incorrect.">
            <a:extLst>
              <a:ext uri="{FF2B5EF4-FFF2-40B4-BE49-F238E27FC236}">
                <a16:creationId xmlns:a16="http://schemas.microsoft.com/office/drawing/2014/main" id="{8FD86E4B-C319-6437-A675-4E5F2B538DBF}"/>
              </a:ext>
            </a:extLst>
          </p:cNvPr>
          <p:cNvPicPr>
            <a:picLocks noChangeAspect="1"/>
          </p:cNvPicPr>
          <p:nvPr/>
        </p:nvPicPr>
        <p:blipFill>
          <a:blip r:embed="rId4"/>
          <a:stretch>
            <a:fillRect/>
          </a:stretch>
        </p:blipFill>
        <p:spPr>
          <a:xfrm>
            <a:off x="6785257" y="1394394"/>
            <a:ext cx="5331177" cy="2599436"/>
          </a:xfrm>
          <a:prstGeom prst="rect">
            <a:avLst/>
          </a:prstGeom>
          <a:ln>
            <a:solidFill>
              <a:schemeClr val="tx1"/>
            </a:solidFill>
          </a:ln>
        </p:spPr>
      </p:pic>
      <p:sp>
        <p:nvSpPr>
          <p:cNvPr id="10" name="TextBox 9">
            <a:extLst>
              <a:ext uri="{FF2B5EF4-FFF2-40B4-BE49-F238E27FC236}">
                <a16:creationId xmlns:a16="http://schemas.microsoft.com/office/drawing/2014/main" id="{D208CD99-E66E-D942-796F-E7A4F84E39BE}"/>
              </a:ext>
            </a:extLst>
          </p:cNvPr>
          <p:cNvSpPr txBox="1"/>
          <p:nvPr/>
        </p:nvSpPr>
        <p:spPr>
          <a:xfrm>
            <a:off x="381000" y="4079437"/>
            <a:ext cx="11735434" cy="2539157"/>
          </a:xfrm>
          <a:prstGeom prst="rect">
            <a:avLst/>
          </a:prstGeom>
          <a:noFill/>
        </p:spPr>
        <p:txBody>
          <a:bodyPr wrap="square">
            <a:spAutoFit/>
          </a:bodyPr>
          <a:lstStyle/>
          <a:p>
            <a:pPr marL="0" indent="0">
              <a:spcBef>
                <a:spcPts val="0"/>
              </a:spcBef>
              <a:spcAft>
                <a:spcPts val="600"/>
              </a:spcAft>
              <a:buNone/>
            </a:pPr>
            <a:r>
              <a:rPr lang="en-US" sz="1400"/>
              <a:t>Phase 2 expanded the model across Claremont and Bloomfield, reaching 1,812 households through community outreach and a further 237 higher-risk residents through targeted engagement. The evaluation found that the </a:t>
            </a:r>
            <a:r>
              <a:rPr lang="en-US" sz="1400" err="1"/>
              <a:t>programme</a:t>
            </a:r>
            <a:r>
              <a:rPr lang="en-US" sz="1400"/>
              <a:t> successfully identified hidden and unmet need among people who were often poorly served by traditional services. Rather than viewing declined offers of support or missed appointments as failure, the </a:t>
            </a:r>
            <a:r>
              <a:rPr lang="en-US" sz="1400" err="1"/>
              <a:t>programme</a:t>
            </a:r>
            <a:r>
              <a:rPr lang="en-US" sz="1400"/>
              <a:t> used this information to understand barriers to engagement and redirect residents towards more appropriate clinical, community and voluntary sector support. MDTs and brokerage functions played a critical role in coordinating care, connecting residents to housing, welfare, safeguarding and community services, and addressing the wider factors driving poor health and avoidable demand.</a:t>
            </a:r>
          </a:p>
          <a:p>
            <a:pPr marL="0" indent="0">
              <a:spcBef>
                <a:spcPts val="0"/>
              </a:spcBef>
              <a:spcAft>
                <a:spcPts val="600"/>
              </a:spcAft>
              <a:buNone/>
            </a:pPr>
            <a:r>
              <a:rPr lang="en-US" sz="1400"/>
              <a:t>The strongest outcomes were achieved when residents were matched to community-based, relationship-led services, where engagement was sustained and missed appointments were uncommon. Overall, the evaluation concluded that Proactive Care improved the system’s ability to identify, understand and manage complex demand through earlier intervention, better pathway matching and coordinated support. The </a:t>
            </a:r>
            <a:r>
              <a:rPr lang="en-US" sz="1400" err="1"/>
              <a:t>programme</a:t>
            </a:r>
            <a:r>
              <a:rPr lang="en-US" sz="1400"/>
              <a:t> was judged to provide good value for money, with evidence of potential future cost avoidance through earlier identification of need, reduced duplication, improved coordination across </a:t>
            </a:r>
            <a:r>
              <a:rPr lang="en-US" sz="1400" err="1"/>
              <a:t>organisations</a:t>
            </a:r>
            <a:r>
              <a:rPr lang="en-US" sz="1400"/>
              <a:t> and prevention of crisis demand, supporting the case for expansion across all five priority wards.</a:t>
            </a:r>
          </a:p>
        </p:txBody>
      </p:sp>
    </p:spTree>
    <p:extLst>
      <p:ext uri="{BB962C8B-B14F-4D97-AF65-F5344CB8AC3E}">
        <p14:creationId xmlns:p14="http://schemas.microsoft.com/office/powerpoint/2010/main" val="3858618726"/>
      </p:ext>
    </p:extLst>
  </p:cSld>
  <p:clrMapOvr>
    <a:masterClrMapping/>
  </p:clrMapOvr>
  <p:extLst>
    <p:ext uri="{6950BFC3-D8DA-4A85-94F7-54DA5524770B}">
      <p188:commentRel xmlns:p188="http://schemas.microsoft.com/office/powerpoint/2018/8/main" r:id="rId3"/>
    </p:ext>
  </p:extLs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21267-4AB1-786E-F7B2-ABCE55300C49}"/>
              </a:ext>
            </a:extLst>
          </p:cNvPr>
          <p:cNvSpPr>
            <a:spLocks noGrp="1"/>
          </p:cNvSpPr>
          <p:nvPr>
            <p:ph type="title"/>
          </p:nvPr>
        </p:nvSpPr>
        <p:spPr/>
        <p:txBody>
          <a:bodyPr/>
          <a:lstStyle/>
          <a:p>
            <a:r>
              <a:rPr lang="en-GB"/>
              <a:t>Lancaster PCN Health Inclusion and Enhanced Health Checks</a:t>
            </a:r>
          </a:p>
        </p:txBody>
      </p:sp>
      <p:sp>
        <p:nvSpPr>
          <p:cNvPr id="3" name="Content Placeholder 2">
            <a:extLst>
              <a:ext uri="{FF2B5EF4-FFF2-40B4-BE49-F238E27FC236}">
                <a16:creationId xmlns:a16="http://schemas.microsoft.com/office/drawing/2014/main" id="{07C08940-150F-5841-6274-1CA28711CEE4}"/>
              </a:ext>
            </a:extLst>
          </p:cNvPr>
          <p:cNvSpPr>
            <a:spLocks noGrp="1"/>
          </p:cNvSpPr>
          <p:nvPr>
            <p:ph idx="1"/>
          </p:nvPr>
        </p:nvSpPr>
        <p:spPr>
          <a:xfrm>
            <a:off x="600455" y="1405001"/>
            <a:ext cx="7936466" cy="4351338"/>
          </a:xfrm>
        </p:spPr>
        <p:txBody>
          <a:bodyPr>
            <a:normAutofit/>
          </a:bodyPr>
          <a:lstStyle/>
          <a:p>
            <a:pPr marL="0" indent="0">
              <a:buNone/>
            </a:pPr>
            <a:r>
              <a:rPr lang="en-US" sz="1200" dirty="0"/>
              <a:t>Lancaster PCN’s Health Inclusion and Enhanced Health Check approach provides a different example of how focusing on people who are least likely to access services through usual routes can help avoid those people having a health crisis and needing urgent care.</a:t>
            </a:r>
          </a:p>
          <a:p>
            <a:pPr marL="0" indent="0">
              <a:buNone/>
            </a:pPr>
            <a:r>
              <a:rPr lang="en-US" sz="1200" dirty="0"/>
              <a:t>This project focused on supporting people living were not accessing routine care and were identified as being likely to experience poor health outcomes. Through this work, 164 patients received individual Health Inclusion contact or an Enhanced Health Check, including 57 people at the highest levels of need. A review of five patients identified significant physical, mental health and wider social needs, with diagnoses made, treatment given, referrals completed and wider community support put in place.</a:t>
            </a:r>
          </a:p>
          <a:p>
            <a:pPr marL="0" indent="0">
              <a:buNone/>
            </a:pPr>
            <a:r>
              <a:rPr lang="en-US" sz="1200" dirty="0"/>
              <a:t>The evaluation of the initiative estimates that avoiding likely escalation into unscheduled care for five patients could represent a potential system cost saving of £170,091, while also improving access, prevention and support for people who are often least well served by traditional models of care.  </a:t>
            </a:r>
          </a:p>
          <a:p>
            <a:pPr marL="0" indent="0">
              <a:buNone/>
            </a:pPr>
            <a:r>
              <a:rPr lang="en-US" sz="1200" dirty="0"/>
              <a:t>As a result of the work, the PCN have developed the “Patient Reach Model” which identifies and gives value to the time spent building trust, supporting people into care and bringing services closer to them.</a:t>
            </a:r>
            <a:endParaRPr lang="en-GB" sz="1200" dirty="0"/>
          </a:p>
        </p:txBody>
      </p:sp>
      <p:sp>
        <p:nvSpPr>
          <p:cNvPr id="4" name="Slide Number Placeholder 3">
            <a:extLst>
              <a:ext uri="{FF2B5EF4-FFF2-40B4-BE49-F238E27FC236}">
                <a16:creationId xmlns:a16="http://schemas.microsoft.com/office/drawing/2014/main" id="{41D6A98E-1077-073B-473C-B8B24964ACDB}"/>
              </a:ext>
            </a:extLst>
          </p:cNvPr>
          <p:cNvSpPr>
            <a:spLocks noGrp="1"/>
          </p:cNvSpPr>
          <p:nvPr>
            <p:ph type="sldNum" sz="quarter" idx="12"/>
          </p:nvPr>
        </p:nvSpPr>
        <p:spPr/>
        <p:txBody>
          <a:bodyPr/>
          <a:lstStyle/>
          <a:p>
            <a:fld id="{507B77E4-D16E-4E80-BECE-B10ACE50DA11}" type="slidenum">
              <a:rPr lang="en-GB" smtClean="0"/>
              <a:pPr/>
              <a:t>45</a:t>
            </a:fld>
            <a:endParaRPr lang="en-GB"/>
          </a:p>
        </p:txBody>
      </p:sp>
      <p:graphicFrame>
        <p:nvGraphicFramePr>
          <p:cNvPr id="5" name="Table 4">
            <a:extLst>
              <a:ext uri="{FF2B5EF4-FFF2-40B4-BE49-F238E27FC236}">
                <a16:creationId xmlns:a16="http://schemas.microsoft.com/office/drawing/2014/main" id="{25EB02F8-D772-877C-7114-F4B24ECD23D9}"/>
              </a:ext>
            </a:extLst>
          </p:cNvPr>
          <p:cNvGraphicFramePr>
            <a:graphicFrameLocks noGrp="1"/>
          </p:cNvGraphicFramePr>
          <p:nvPr/>
        </p:nvGraphicFramePr>
        <p:xfrm>
          <a:off x="8536921" y="1551207"/>
          <a:ext cx="3331991" cy="2309752"/>
        </p:xfrm>
        <a:graphic>
          <a:graphicData uri="http://schemas.openxmlformats.org/drawingml/2006/table">
            <a:tbl>
              <a:tblPr/>
              <a:tblGrid>
                <a:gridCol w="1932959">
                  <a:extLst>
                    <a:ext uri="{9D8B030D-6E8A-4147-A177-3AD203B41FA5}">
                      <a16:colId xmlns:a16="http://schemas.microsoft.com/office/drawing/2014/main" val="2255320172"/>
                    </a:ext>
                  </a:extLst>
                </a:gridCol>
                <a:gridCol w="1399032">
                  <a:extLst>
                    <a:ext uri="{9D8B030D-6E8A-4147-A177-3AD203B41FA5}">
                      <a16:colId xmlns:a16="http://schemas.microsoft.com/office/drawing/2014/main" val="3399009814"/>
                    </a:ext>
                  </a:extLst>
                </a:gridCol>
              </a:tblGrid>
              <a:tr h="316940">
                <a:tc>
                  <a:txBody>
                    <a:bodyPr/>
                    <a:lstStyle/>
                    <a:p>
                      <a:pPr marL="0" indent="0" algn="l" fontAlgn="base">
                        <a:lnSpc>
                          <a:spcPts val="2175"/>
                        </a:lnSpc>
                        <a:buNone/>
                      </a:pPr>
                      <a:r>
                        <a:rPr lang="en-GB" sz="1100" b="1" i="0">
                          <a:solidFill>
                            <a:srgbClr val="FFFFFF"/>
                          </a:solidFill>
                          <a:effectLst/>
                          <a:latin typeface="Aptos" panose="020B0004020202020204" pitchFamily="34" charset="0"/>
                        </a:rPr>
                        <a:t>Potential escalated intervention</a:t>
                      </a:r>
                      <a:endParaRPr lang="en-US" sz="1100" b="1" i="0">
                        <a:solidFill>
                          <a:srgbClr val="FFFFFF"/>
                        </a:solidFill>
                        <a:effectLst/>
                      </a:endParaRPr>
                    </a:p>
                  </a:txBody>
                  <a:tcPr>
                    <a:lnL w="10678" cap="flat" cmpd="sng" algn="ctr">
                      <a:solidFill>
                        <a:srgbClr val="FFFFFF"/>
                      </a:solidFill>
                      <a:prstDash val="solid"/>
                      <a:round/>
                      <a:headEnd type="none" w="med" len="med"/>
                      <a:tailEnd type="none" w="med" len="med"/>
                    </a:lnL>
                    <a:lnR w="10678" cap="flat" cmpd="sng" algn="ctr">
                      <a:solidFill>
                        <a:srgbClr val="FFFFFF"/>
                      </a:solidFill>
                      <a:prstDash val="solid"/>
                      <a:round/>
                      <a:headEnd type="none" w="med" len="med"/>
                      <a:tailEnd type="none" w="med" len="med"/>
                    </a:lnR>
                    <a:lnT w="10678" cap="flat" cmpd="sng" algn="ctr">
                      <a:solidFill>
                        <a:srgbClr val="FFFFFF"/>
                      </a:solidFill>
                      <a:prstDash val="solid"/>
                      <a:round/>
                      <a:headEnd type="none" w="med" len="med"/>
                      <a:tailEnd type="none" w="med" len="med"/>
                    </a:lnT>
                    <a:lnB w="32033" cap="flat" cmpd="sng" algn="ctr">
                      <a:solidFill>
                        <a:srgbClr val="FFFFFF"/>
                      </a:solidFill>
                      <a:prstDash val="solid"/>
                      <a:round/>
                      <a:headEnd type="none" w="med" len="med"/>
                      <a:tailEnd type="none" w="med" len="med"/>
                    </a:lnB>
                    <a:solidFill>
                      <a:srgbClr val="156082"/>
                    </a:solidFill>
                  </a:tcPr>
                </a:tc>
                <a:tc>
                  <a:txBody>
                    <a:bodyPr/>
                    <a:lstStyle/>
                    <a:p>
                      <a:pPr marL="0" indent="0" algn="l" fontAlgn="base">
                        <a:lnSpc>
                          <a:spcPts val="2175"/>
                        </a:lnSpc>
                        <a:buNone/>
                      </a:pPr>
                      <a:r>
                        <a:rPr lang="en-GB" sz="1100" b="1" i="0">
                          <a:solidFill>
                            <a:srgbClr val="FFFFFF"/>
                          </a:solidFill>
                          <a:effectLst/>
                          <a:latin typeface="Aptos" panose="020B0004020202020204" pitchFamily="34" charset="0"/>
                        </a:rPr>
                        <a:t>Potential system cost saving (total)</a:t>
                      </a:r>
                      <a:endParaRPr lang="en-US" sz="1100" b="1" i="0">
                        <a:solidFill>
                          <a:srgbClr val="FFFFFF"/>
                        </a:solidFill>
                        <a:effectLst/>
                      </a:endParaRPr>
                    </a:p>
                  </a:txBody>
                  <a:tcPr>
                    <a:lnL w="10678" cap="flat" cmpd="sng" algn="ctr">
                      <a:solidFill>
                        <a:srgbClr val="FFFFFF"/>
                      </a:solidFill>
                      <a:prstDash val="solid"/>
                      <a:round/>
                      <a:headEnd type="none" w="med" len="med"/>
                      <a:tailEnd type="none" w="med" len="med"/>
                    </a:lnL>
                    <a:lnR w="10678" cap="flat" cmpd="sng" algn="ctr">
                      <a:solidFill>
                        <a:srgbClr val="FFFFFF"/>
                      </a:solidFill>
                      <a:prstDash val="solid"/>
                      <a:round/>
                      <a:headEnd type="none" w="med" len="med"/>
                      <a:tailEnd type="none" w="med" len="med"/>
                    </a:lnR>
                    <a:lnT w="10678" cap="flat" cmpd="sng" algn="ctr">
                      <a:solidFill>
                        <a:srgbClr val="FFFFFF"/>
                      </a:solidFill>
                      <a:prstDash val="solid"/>
                      <a:round/>
                      <a:headEnd type="none" w="med" len="med"/>
                      <a:tailEnd type="none" w="med" len="med"/>
                    </a:lnT>
                    <a:lnB w="32033" cap="flat" cmpd="sng" algn="ctr">
                      <a:solidFill>
                        <a:srgbClr val="FFFFFF"/>
                      </a:solidFill>
                      <a:prstDash val="solid"/>
                      <a:round/>
                      <a:headEnd type="none" w="med" len="med"/>
                      <a:tailEnd type="none" w="med" len="med"/>
                    </a:lnB>
                    <a:solidFill>
                      <a:srgbClr val="156082"/>
                    </a:solidFill>
                  </a:tcPr>
                </a:tc>
                <a:extLst>
                  <a:ext uri="{0D108BD9-81ED-4DB2-BD59-A6C34878D82A}">
                    <a16:rowId xmlns:a16="http://schemas.microsoft.com/office/drawing/2014/main" val="1240851645"/>
                  </a:ext>
                </a:extLst>
              </a:tr>
              <a:tr h="173116">
                <a:tc>
                  <a:txBody>
                    <a:bodyPr/>
                    <a:lstStyle/>
                    <a:p>
                      <a:pPr marL="0" indent="0" algn="l" fontAlgn="base">
                        <a:lnSpc>
                          <a:spcPts val="2175"/>
                        </a:lnSpc>
                        <a:buNone/>
                      </a:pPr>
                      <a:r>
                        <a:rPr lang="en-GB" sz="1100" b="0" i="0">
                          <a:solidFill>
                            <a:srgbClr val="000000"/>
                          </a:solidFill>
                          <a:effectLst/>
                          <a:latin typeface="Aptos" panose="020B0004020202020204" pitchFamily="34" charset="0"/>
                        </a:rPr>
                        <a:t>See and convey NWAS (4)</a:t>
                      </a:r>
                      <a:r>
                        <a:rPr lang="en-US" sz="1100" b="0" i="0">
                          <a:solidFill>
                            <a:srgbClr val="000000"/>
                          </a:solidFill>
                          <a:effectLst/>
                          <a:latin typeface="Aptos" panose="020B0004020202020204" pitchFamily="34" charset="0"/>
                        </a:rPr>
                        <a:t>​</a:t>
                      </a:r>
                      <a:endParaRPr lang="en-US" sz="1100" b="0" i="0">
                        <a:solidFill>
                          <a:srgbClr val="000000"/>
                        </a:solidFill>
                        <a:effectLst/>
                      </a:endParaRPr>
                    </a:p>
                  </a:txBody>
                  <a:tcPr>
                    <a:lnL w="10678" cap="flat" cmpd="sng" algn="ctr">
                      <a:solidFill>
                        <a:srgbClr val="FFFFFF"/>
                      </a:solidFill>
                      <a:prstDash val="solid"/>
                      <a:round/>
                      <a:headEnd type="none" w="med" len="med"/>
                      <a:tailEnd type="none" w="med" len="med"/>
                    </a:lnL>
                    <a:lnR w="10678" cap="flat" cmpd="sng" algn="ctr">
                      <a:solidFill>
                        <a:srgbClr val="FFFFFF"/>
                      </a:solidFill>
                      <a:prstDash val="solid"/>
                      <a:round/>
                      <a:headEnd type="none" w="med" len="med"/>
                      <a:tailEnd type="none" w="med" len="med"/>
                    </a:lnR>
                    <a:lnT w="32033" cap="flat" cmpd="sng" algn="ctr">
                      <a:solidFill>
                        <a:srgbClr val="FFFFFF"/>
                      </a:solidFill>
                      <a:prstDash val="solid"/>
                      <a:round/>
                      <a:headEnd type="none" w="med" len="med"/>
                      <a:tailEnd type="none" w="med" len="med"/>
                    </a:lnT>
                    <a:lnB w="10678" cap="flat" cmpd="sng" algn="ctr">
                      <a:solidFill>
                        <a:srgbClr val="FFFFFF"/>
                      </a:solidFill>
                      <a:prstDash val="solid"/>
                      <a:round/>
                      <a:headEnd type="none" w="med" len="med"/>
                      <a:tailEnd type="none" w="med" len="med"/>
                    </a:lnB>
                    <a:solidFill>
                      <a:srgbClr val="CCD2D8"/>
                    </a:solidFill>
                  </a:tcPr>
                </a:tc>
                <a:tc>
                  <a:txBody>
                    <a:bodyPr/>
                    <a:lstStyle/>
                    <a:p>
                      <a:pPr marL="0" indent="0" algn="l" fontAlgn="base">
                        <a:lnSpc>
                          <a:spcPts val="2175"/>
                        </a:lnSpc>
                        <a:buNone/>
                      </a:pPr>
                      <a:r>
                        <a:rPr lang="en-GB" sz="1100" b="0" i="0">
                          <a:solidFill>
                            <a:srgbClr val="000000"/>
                          </a:solidFill>
                          <a:effectLst/>
                          <a:latin typeface="Aptos" panose="020B0004020202020204" pitchFamily="34" charset="0"/>
                        </a:rPr>
                        <a:t>£1,668</a:t>
                      </a:r>
                      <a:r>
                        <a:rPr lang="en-US" sz="1100" b="0" i="0">
                          <a:solidFill>
                            <a:srgbClr val="000000"/>
                          </a:solidFill>
                          <a:effectLst/>
                          <a:latin typeface="Aptos" panose="020B0004020202020204" pitchFamily="34" charset="0"/>
                        </a:rPr>
                        <a:t>​</a:t>
                      </a:r>
                      <a:endParaRPr lang="en-US" sz="1100" b="0" i="0">
                        <a:solidFill>
                          <a:srgbClr val="000000"/>
                        </a:solidFill>
                        <a:effectLst/>
                      </a:endParaRPr>
                    </a:p>
                  </a:txBody>
                  <a:tcPr>
                    <a:lnL w="10678" cap="flat" cmpd="sng" algn="ctr">
                      <a:solidFill>
                        <a:srgbClr val="FFFFFF"/>
                      </a:solidFill>
                      <a:prstDash val="solid"/>
                      <a:round/>
                      <a:headEnd type="none" w="med" len="med"/>
                      <a:tailEnd type="none" w="med" len="med"/>
                    </a:lnL>
                    <a:lnR w="10678" cap="flat" cmpd="sng" algn="ctr">
                      <a:solidFill>
                        <a:srgbClr val="FFFFFF"/>
                      </a:solidFill>
                      <a:prstDash val="solid"/>
                      <a:round/>
                      <a:headEnd type="none" w="med" len="med"/>
                      <a:tailEnd type="none" w="med" len="med"/>
                    </a:lnR>
                    <a:lnT w="32033" cap="flat" cmpd="sng" algn="ctr">
                      <a:solidFill>
                        <a:srgbClr val="FFFFFF"/>
                      </a:solidFill>
                      <a:prstDash val="solid"/>
                      <a:round/>
                      <a:headEnd type="none" w="med" len="med"/>
                      <a:tailEnd type="none" w="med" len="med"/>
                    </a:lnT>
                    <a:lnB w="10678" cap="flat" cmpd="sng" algn="ctr">
                      <a:solidFill>
                        <a:srgbClr val="FFFFFF"/>
                      </a:solidFill>
                      <a:prstDash val="solid"/>
                      <a:round/>
                      <a:headEnd type="none" w="med" len="med"/>
                      <a:tailEnd type="none" w="med" len="med"/>
                    </a:lnB>
                    <a:solidFill>
                      <a:srgbClr val="CCD2D8"/>
                    </a:solidFill>
                  </a:tcPr>
                </a:tc>
                <a:extLst>
                  <a:ext uri="{0D108BD9-81ED-4DB2-BD59-A6C34878D82A}">
                    <a16:rowId xmlns:a16="http://schemas.microsoft.com/office/drawing/2014/main" val="3003966890"/>
                  </a:ext>
                </a:extLst>
              </a:tr>
              <a:tr h="173116">
                <a:tc>
                  <a:txBody>
                    <a:bodyPr/>
                    <a:lstStyle/>
                    <a:p>
                      <a:pPr marL="0" indent="0" algn="l" fontAlgn="base">
                        <a:lnSpc>
                          <a:spcPts val="2175"/>
                        </a:lnSpc>
                        <a:buNone/>
                      </a:pPr>
                      <a:r>
                        <a:rPr lang="en-GB" sz="1100" b="0" i="0">
                          <a:solidFill>
                            <a:srgbClr val="000000"/>
                          </a:solidFill>
                          <a:effectLst/>
                          <a:latin typeface="Aptos" panose="020B0004020202020204" pitchFamily="34" charset="0"/>
                        </a:rPr>
                        <a:t>A&amp;E attendance (5)</a:t>
                      </a:r>
                      <a:r>
                        <a:rPr lang="en-US" sz="1100" b="0" i="0">
                          <a:solidFill>
                            <a:srgbClr val="000000"/>
                          </a:solidFill>
                          <a:effectLst/>
                          <a:latin typeface="Aptos" panose="020B0004020202020204" pitchFamily="34" charset="0"/>
                        </a:rPr>
                        <a:t>​</a:t>
                      </a:r>
                      <a:endParaRPr lang="en-US" sz="1100" b="0" i="0">
                        <a:solidFill>
                          <a:srgbClr val="000000"/>
                        </a:solidFill>
                        <a:effectLst/>
                      </a:endParaRPr>
                    </a:p>
                  </a:txBody>
                  <a:tcPr>
                    <a:lnL w="10678" cap="flat" cmpd="sng" algn="ctr">
                      <a:solidFill>
                        <a:srgbClr val="FFFFFF"/>
                      </a:solidFill>
                      <a:prstDash val="solid"/>
                      <a:round/>
                      <a:headEnd type="none" w="med" len="med"/>
                      <a:tailEnd type="none" w="med" len="med"/>
                    </a:lnL>
                    <a:lnR w="10678" cap="flat" cmpd="sng" algn="ctr">
                      <a:solidFill>
                        <a:srgbClr val="FFFFFF"/>
                      </a:solidFill>
                      <a:prstDash val="solid"/>
                      <a:round/>
                      <a:headEnd type="none" w="med" len="med"/>
                      <a:tailEnd type="none" w="med" len="med"/>
                    </a:lnR>
                    <a:lnT w="10678" cap="flat" cmpd="sng" algn="ctr">
                      <a:solidFill>
                        <a:srgbClr val="FFFFFF"/>
                      </a:solidFill>
                      <a:prstDash val="solid"/>
                      <a:round/>
                      <a:headEnd type="none" w="med" len="med"/>
                      <a:tailEnd type="none" w="med" len="med"/>
                    </a:lnT>
                    <a:lnB w="10678" cap="flat" cmpd="sng" algn="ctr">
                      <a:solidFill>
                        <a:srgbClr val="FFFFFF"/>
                      </a:solidFill>
                      <a:prstDash val="solid"/>
                      <a:round/>
                      <a:headEnd type="none" w="med" len="med"/>
                      <a:tailEnd type="none" w="med" len="med"/>
                    </a:lnB>
                    <a:solidFill>
                      <a:srgbClr val="E7EAED"/>
                    </a:solidFill>
                  </a:tcPr>
                </a:tc>
                <a:tc>
                  <a:txBody>
                    <a:bodyPr/>
                    <a:lstStyle/>
                    <a:p>
                      <a:pPr marL="0" indent="0" algn="l" fontAlgn="base">
                        <a:lnSpc>
                          <a:spcPts val="2175"/>
                        </a:lnSpc>
                        <a:buNone/>
                      </a:pPr>
                      <a:r>
                        <a:rPr lang="en-GB" sz="1100" b="0" i="0">
                          <a:solidFill>
                            <a:srgbClr val="000000"/>
                          </a:solidFill>
                          <a:effectLst/>
                          <a:latin typeface="Aptos" panose="020B0004020202020204" pitchFamily="34" charset="0"/>
                        </a:rPr>
                        <a:t>£2,225</a:t>
                      </a:r>
                      <a:r>
                        <a:rPr lang="en-US" sz="1100" b="0" i="0">
                          <a:solidFill>
                            <a:srgbClr val="000000"/>
                          </a:solidFill>
                          <a:effectLst/>
                          <a:latin typeface="Aptos" panose="020B0004020202020204" pitchFamily="34" charset="0"/>
                        </a:rPr>
                        <a:t>​</a:t>
                      </a:r>
                      <a:endParaRPr lang="en-US" sz="1100" b="0" i="0">
                        <a:solidFill>
                          <a:srgbClr val="000000"/>
                        </a:solidFill>
                        <a:effectLst/>
                      </a:endParaRPr>
                    </a:p>
                  </a:txBody>
                  <a:tcPr>
                    <a:lnL w="10678" cap="flat" cmpd="sng" algn="ctr">
                      <a:solidFill>
                        <a:srgbClr val="FFFFFF"/>
                      </a:solidFill>
                      <a:prstDash val="solid"/>
                      <a:round/>
                      <a:headEnd type="none" w="med" len="med"/>
                      <a:tailEnd type="none" w="med" len="med"/>
                    </a:lnL>
                    <a:lnR w="10678" cap="flat" cmpd="sng" algn="ctr">
                      <a:solidFill>
                        <a:srgbClr val="FFFFFF"/>
                      </a:solidFill>
                      <a:prstDash val="solid"/>
                      <a:round/>
                      <a:headEnd type="none" w="med" len="med"/>
                      <a:tailEnd type="none" w="med" len="med"/>
                    </a:lnR>
                    <a:lnT w="10678" cap="flat" cmpd="sng" algn="ctr">
                      <a:solidFill>
                        <a:srgbClr val="FFFFFF"/>
                      </a:solidFill>
                      <a:prstDash val="solid"/>
                      <a:round/>
                      <a:headEnd type="none" w="med" len="med"/>
                      <a:tailEnd type="none" w="med" len="med"/>
                    </a:lnT>
                    <a:lnB w="10678" cap="flat" cmpd="sng" algn="ctr">
                      <a:solidFill>
                        <a:srgbClr val="FFFFFF"/>
                      </a:solidFill>
                      <a:prstDash val="solid"/>
                      <a:round/>
                      <a:headEnd type="none" w="med" len="med"/>
                      <a:tailEnd type="none" w="med" len="med"/>
                    </a:lnB>
                    <a:solidFill>
                      <a:srgbClr val="E7EAED"/>
                    </a:solidFill>
                  </a:tcPr>
                </a:tc>
                <a:extLst>
                  <a:ext uri="{0D108BD9-81ED-4DB2-BD59-A6C34878D82A}">
                    <a16:rowId xmlns:a16="http://schemas.microsoft.com/office/drawing/2014/main" val="2235891192"/>
                  </a:ext>
                </a:extLst>
              </a:tr>
              <a:tr h="316160">
                <a:tc>
                  <a:txBody>
                    <a:bodyPr/>
                    <a:lstStyle/>
                    <a:p>
                      <a:pPr marL="0" indent="0" algn="l" fontAlgn="base">
                        <a:lnSpc>
                          <a:spcPts val="2175"/>
                        </a:lnSpc>
                        <a:buNone/>
                      </a:pPr>
                      <a:r>
                        <a:rPr lang="en-US" sz="1100" b="0" i="0">
                          <a:solidFill>
                            <a:srgbClr val="000000"/>
                          </a:solidFill>
                          <a:effectLst/>
                          <a:latin typeface="Aptos" panose="020B0004020202020204" pitchFamily="34" charset="0"/>
                        </a:rPr>
                        <a:t>Non elective hospital bed (4)</a:t>
                      </a:r>
                      <a:r>
                        <a:rPr lang="en-GB" sz="1100" b="0" i="0">
                          <a:solidFill>
                            <a:srgbClr val="000000"/>
                          </a:solidFill>
                          <a:effectLst/>
                          <a:latin typeface="Aptos" panose="020B0004020202020204" pitchFamily="34" charset="0"/>
                        </a:rPr>
                        <a:t>​</a:t>
                      </a:r>
                      <a:endParaRPr lang="en-GB" sz="1100" b="0" i="0">
                        <a:solidFill>
                          <a:srgbClr val="000000"/>
                        </a:solidFill>
                        <a:effectLst/>
                      </a:endParaRPr>
                    </a:p>
                  </a:txBody>
                  <a:tcPr>
                    <a:lnL w="10678" cap="flat" cmpd="sng" algn="ctr">
                      <a:solidFill>
                        <a:srgbClr val="FFFFFF"/>
                      </a:solidFill>
                      <a:prstDash val="solid"/>
                      <a:round/>
                      <a:headEnd type="none" w="med" len="med"/>
                      <a:tailEnd type="none" w="med" len="med"/>
                    </a:lnL>
                    <a:lnR w="10678" cap="flat" cmpd="sng" algn="ctr">
                      <a:solidFill>
                        <a:srgbClr val="FFFFFF"/>
                      </a:solidFill>
                      <a:prstDash val="solid"/>
                      <a:round/>
                      <a:headEnd type="none" w="med" len="med"/>
                      <a:tailEnd type="none" w="med" len="med"/>
                    </a:lnR>
                    <a:lnT w="10678" cap="flat" cmpd="sng" algn="ctr">
                      <a:solidFill>
                        <a:srgbClr val="FFFFFF"/>
                      </a:solidFill>
                      <a:prstDash val="solid"/>
                      <a:round/>
                      <a:headEnd type="none" w="med" len="med"/>
                      <a:tailEnd type="none" w="med" len="med"/>
                    </a:lnT>
                    <a:lnB w="10678" cap="flat" cmpd="sng" algn="ctr">
                      <a:solidFill>
                        <a:srgbClr val="FFFFFF"/>
                      </a:solidFill>
                      <a:prstDash val="solid"/>
                      <a:round/>
                      <a:headEnd type="none" w="med" len="med"/>
                      <a:tailEnd type="none" w="med" len="med"/>
                    </a:lnB>
                    <a:solidFill>
                      <a:srgbClr val="CCD2D8"/>
                    </a:solidFill>
                  </a:tcPr>
                </a:tc>
                <a:tc>
                  <a:txBody>
                    <a:bodyPr/>
                    <a:lstStyle/>
                    <a:p>
                      <a:pPr marL="0" indent="0" algn="l" fontAlgn="base">
                        <a:lnSpc>
                          <a:spcPts val="2175"/>
                        </a:lnSpc>
                        <a:buNone/>
                      </a:pPr>
                      <a:r>
                        <a:rPr lang="en-GB" sz="1100" b="0" i="0">
                          <a:solidFill>
                            <a:srgbClr val="000000"/>
                          </a:solidFill>
                          <a:effectLst/>
                          <a:latin typeface="Aptos" panose="020B0004020202020204" pitchFamily="34" charset="0"/>
                        </a:rPr>
                        <a:t>£136,952</a:t>
                      </a:r>
                      <a:r>
                        <a:rPr lang="en-US" sz="1100" b="0" i="0">
                          <a:solidFill>
                            <a:srgbClr val="000000"/>
                          </a:solidFill>
                          <a:effectLst/>
                          <a:latin typeface="Aptos" panose="020B0004020202020204" pitchFamily="34" charset="0"/>
                        </a:rPr>
                        <a:t>​</a:t>
                      </a:r>
                      <a:endParaRPr lang="en-US" sz="1100" b="0" i="0">
                        <a:solidFill>
                          <a:srgbClr val="000000"/>
                        </a:solidFill>
                        <a:effectLst/>
                      </a:endParaRPr>
                    </a:p>
                  </a:txBody>
                  <a:tcPr>
                    <a:lnL w="10678" cap="flat" cmpd="sng" algn="ctr">
                      <a:solidFill>
                        <a:srgbClr val="FFFFFF"/>
                      </a:solidFill>
                      <a:prstDash val="solid"/>
                      <a:round/>
                      <a:headEnd type="none" w="med" len="med"/>
                      <a:tailEnd type="none" w="med" len="med"/>
                    </a:lnL>
                    <a:lnR w="10678" cap="flat" cmpd="sng" algn="ctr">
                      <a:solidFill>
                        <a:srgbClr val="FFFFFF"/>
                      </a:solidFill>
                      <a:prstDash val="solid"/>
                      <a:round/>
                      <a:headEnd type="none" w="med" len="med"/>
                      <a:tailEnd type="none" w="med" len="med"/>
                    </a:lnR>
                    <a:lnT w="10678" cap="flat" cmpd="sng" algn="ctr">
                      <a:solidFill>
                        <a:srgbClr val="FFFFFF"/>
                      </a:solidFill>
                      <a:prstDash val="solid"/>
                      <a:round/>
                      <a:headEnd type="none" w="med" len="med"/>
                      <a:tailEnd type="none" w="med" len="med"/>
                    </a:lnT>
                    <a:lnB w="10678" cap="flat" cmpd="sng" algn="ctr">
                      <a:solidFill>
                        <a:srgbClr val="FFFFFF"/>
                      </a:solidFill>
                      <a:prstDash val="solid"/>
                      <a:round/>
                      <a:headEnd type="none" w="med" len="med"/>
                      <a:tailEnd type="none" w="med" len="med"/>
                    </a:lnB>
                    <a:solidFill>
                      <a:srgbClr val="CCD2D8"/>
                    </a:solidFill>
                  </a:tcPr>
                </a:tc>
                <a:extLst>
                  <a:ext uri="{0D108BD9-81ED-4DB2-BD59-A6C34878D82A}">
                    <a16:rowId xmlns:a16="http://schemas.microsoft.com/office/drawing/2014/main" val="3308748503"/>
                  </a:ext>
                </a:extLst>
              </a:tr>
              <a:tr h="173116">
                <a:tc>
                  <a:txBody>
                    <a:bodyPr/>
                    <a:lstStyle/>
                    <a:p>
                      <a:pPr marL="0" indent="0" algn="l" fontAlgn="base">
                        <a:lnSpc>
                          <a:spcPts val="2175"/>
                        </a:lnSpc>
                        <a:buNone/>
                      </a:pPr>
                      <a:r>
                        <a:rPr lang="en-GB" sz="1100" b="0" i="0">
                          <a:solidFill>
                            <a:srgbClr val="000000"/>
                          </a:solidFill>
                          <a:effectLst/>
                          <a:latin typeface="Aptos" panose="020B0004020202020204" pitchFamily="34" charset="0"/>
                        </a:rPr>
                        <a:t>Excess bed day (1)</a:t>
                      </a:r>
                      <a:r>
                        <a:rPr lang="en-US" sz="1100" b="0" i="0">
                          <a:solidFill>
                            <a:srgbClr val="000000"/>
                          </a:solidFill>
                          <a:effectLst/>
                          <a:latin typeface="Aptos" panose="020B0004020202020204" pitchFamily="34" charset="0"/>
                        </a:rPr>
                        <a:t>​</a:t>
                      </a:r>
                      <a:endParaRPr lang="en-US" sz="1100" b="0" i="0">
                        <a:solidFill>
                          <a:srgbClr val="000000"/>
                        </a:solidFill>
                        <a:effectLst/>
                      </a:endParaRPr>
                    </a:p>
                  </a:txBody>
                  <a:tcPr>
                    <a:lnL w="10678" cap="flat" cmpd="sng" algn="ctr">
                      <a:solidFill>
                        <a:srgbClr val="FFFFFF"/>
                      </a:solidFill>
                      <a:prstDash val="solid"/>
                      <a:round/>
                      <a:headEnd type="none" w="med" len="med"/>
                      <a:tailEnd type="none" w="med" len="med"/>
                    </a:lnL>
                    <a:lnR w="10678" cap="flat" cmpd="sng" algn="ctr">
                      <a:solidFill>
                        <a:srgbClr val="FFFFFF"/>
                      </a:solidFill>
                      <a:prstDash val="solid"/>
                      <a:round/>
                      <a:headEnd type="none" w="med" len="med"/>
                      <a:tailEnd type="none" w="med" len="med"/>
                    </a:lnR>
                    <a:lnT w="10678" cap="flat" cmpd="sng" algn="ctr">
                      <a:solidFill>
                        <a:srgbClr val="FFFFFF"/>
                      </a:solidFill>
                      <a:prstDash val="solid"/>
                      <a:round/>
                      <a:headEnd type="none" w="med" len="med"/>
                      <a:tailEnd type="none" w="med" len="med"/>
                    </a:lnT>
                    <a:lnB w="10678" cap="flat" cmpd="sng" algn="ctr">
                      <a:solidFill>
                        <a:srgbClr val="FFFFFF"/>
                      </a:solidFill>
                      <a:prstDash val="solid"/>
                      <a:round/>
                      <a:headEnd type="none" w="med" len="med"/>
                      <a:tailEnd type="none" w="med" len="med"/>
                    </a:lnB>
                    <a:solidFill>
                      <a:srgbClr val="E7EAED"/>
                    </a:solidFill>
                  </a:tcPr>
                </a:tc>
                <a:tc>
                  <a:txBody>
                    <a:bodyPr/>
                    <a:lstStyle/>
                    <a:p>
                      <a:pPr marL="0" indent="0" algn="l" fontAlgn="base">
                        <a:lnSpc>
                          <a:spcPts val="2175"/>
                        </a:lnSpc>
                        <a:buNone/>
                      </a:pPr>
                      <a:r>
                        <a:rPr lang="en-GB" sz="1100" b="0" i="0">
                          <a:solidFill>
                            <a:srgbClr val="000000"/>
                          </a:solidFill>
                          <a:effectLst/>
                          <a:latin typeface="Aptos" panose="020B0004020202020204" pitchFamily="34" charset="0"/>
                        </a:rPr>
                        <a:t>£29,246</a:t>
                      </a:r>
                      <a:r>
                        <a:rPr lang="en-US" sz="1100" b="0" i="0">
                          <a:solidFill>
                            <a:srgbClr val="000000"/>
                          </a:solidFill>
                          <a:effectLst/>
                          <a:latin typeface="Aptos" panose="020B0004020202020204" pitchFamily="34" charset="0"/>
                        </a:rPr>
                        <a:t>​</a:t>
                      </a:r>
                      <a:endParaRPr lang="en-US" sz="1100" b="0" i="0">
                        <a:solidFill>
                          <a:srgbClr val="000000"/>
                        </a:solidFill>
                        <a:effectLst/>
                      </a:endParaRPr>
                    </a:p>
                  </a:txBody>
                  <a:tcPr>
                    <a:lnL w="10678" cap="flat" cmpd="sng" algn="ctr">
                      <a:solidFill>
                        <a:srgbClr val="FFFFFF"/>
                      </a:solidFill>
                      <a:prstDash val="solid"/>
                      <a:round/>
                      <a:headEnd type="none" w="med" len="med"/>
                      <a:tailEnd type="none" w="med" len="med"/>
                    </a:lnL>
                    <a:lnR w="10678" cap="flat" cmpd="sng" algn="ctr">
                      <a:solidFill>
                        <a:srgbClr val="FFFFFF"/>
                      </a:solidFill>
                      <a:prstDash val="solid"/>
                      <a:round/>
                      <a:headEnd type="none" w="med" len="med"/>
                      <a:tailEnd type="none" w="med" len="med"/>
                    </a:lnR>
                    <a:lnT w="10678" cap="flat" cmpd="sng" algn="ctr">
                      <a:solidFill>
                        <a:srgbClr val="FFFFFF"/>
                      </a:solidFill>
                      <a:prstDash val="solid"/>
                      <a:round/>
                      <a:headEnd type="none" w="med" len="med"/>
                      <a:tailEnd type="none" w="med" len="med"/>
                    </a:lnT>
                    <a:lnB w="10678" cap="flat" cmpd="sng" algn="ctr">
                      <a:solidFill>
                        <a:srgbClr val="FFFFFF"/>
                      </a:solidFill>
                      <a:prstDash val="solid"/>
                      <a:round/>
                      <a:headEnd type="none" w="med" len="med"/>
                      <a:tailEnd type="none" w="med" len="med"/>
                    </a:lnB>
                    <a:solidFill>
                      <a:srgbClr val="E7EAED"/>
                    </a:solidFill>
                  </a:tcPr>
                </a:tc>
                <a:extLst>
                  <a:ext uri="{0D108BD9-81ED-4DB2-BD59-A6C34878D82A}">
                    <a16:rowId xmlns:a16="http://schemas.microsoft.com/office/drawing/2014/main" val="3068734845"/>
                  </a:ext>
                </a:extLst>
              </a:tr>
              <a:tr h="173116">
                <a:tc>
                  <a:txBody>
                    <a:bodyPr/>
                    <a:lstStyle/>
                    <a:p>
                      <a:pPr marL="0" indent="0" algn="l" fontAlgn="base">
                        <a:lnSpc>
                          <a:spcPts val="2175"/>
                        </a:lnSpc>
                        <a:buNone/>
                      </a:pPr>
                      <a:r>
                        <a:rPr lang="en-GB" sz="1100" b="1" i="0">
                          <a:solidFill>
                            <a:srgbClr val="000000"/>
                          </a:solidFill>
                          <a:effectLst/>
                          <a:latin typeface="Aptos" panose="020B0004020202020204" pitchFamily="34" charset="0"/>
                        </a:rPr>
                        <a:t>Total</a:t>
                      </a:r>
                      <a:r>
                        <a:rPr lang="en-US" sz="1100" b="0" i="0">
                          <a:solidFill>
                            <a:srgbClr val="000000"/>
                          </a:solidFill>
                          <a:effectLst/>
                          <a:latin typeface="Aptos" panose="020B0004020202020204" pitchFamily="34" charset="0"/>
                        </a:rPr>
                        <a:t>​</a:t>
                      </a:r>
                      <a:endParaRPr lang="en-US" sz="1100" b="0" i="0">
                        <a:solidFill>
                          <a:srgbClr val="000000"/>
                        </a:solidFill>
                        <a:effectLst/>
                      </a:endParaRPr>
                    </a:p>
                  </a:txBody>
                  <a:tcPr>
                    <a:lnL w="10678" cap="flat" cmpd="sng" algn="ctr">
                      <a:solidFill>
                        <a:srgbClr val="FFFFFF"/>
                      </a:solidFill>
                      <a:prstDash val="solid"/>
                      <a:round/>
                      <a:headEnd type="none" w="med" len="med"/>
                      <a:tailEnd type="none" w="med" len="med"/>
                    </a:lnL>
                    <a:lnR w="10678" cap="flat" cmpd="sng" algn="ctr">
                      <a:solidFill>
                        <a:srgbClr val="FFFFFF"/>
                      </a:solidFill>
                      <a:prstDash val="solid"/>
                      <a:round/>
                      <a:headEnd type="none" w="med" len="med"/>
                      <a:tailEnd type="none" w="med" len="med"/>
                    </a:lnR>
                    <a:lnT w="10678" cap="flat" cmpd="sng" algn="ctr">
                      <a:solidFill>
                        <a:srgbClr val="FFFFFF"/>
                      </a:solidFill>
                      <a:prstDash val="solid"/>
                      <a:round/>
                      <a:headEnd type="none" w="med" len="med"/>
                      <a:tailEnd type="none" w="med" len="med"/>
                    </a:lnT>
                    <a:lnB w="10678" cap="flat" cmpd="sng" algn="ctr">
                      <a:solidFill>
                        <a:srgbClr val="FFFFFF"/>
                      </a:solidFill>
                      <a:prstDash val="solid"/>
                      <a:round/>
                      <a:headEnd type="none" w="med" len="med"/>
                      <a:tailEnd type="none" w="med" len="med"/>
                    </a:lnB>
                    <a:solidFill>
                      <a:srgbClr val="CCD2D8"/>
                    </a:solidFill>
                  </a:tcPr>
                </a:tc>
                <a:tc>
                  <a:txBody>
                    <a:bodyPr/>
                    <a:lstStyle/>
                    <a:p>
                      <a:pPr marL="0" indent="0" algn="l" fontAlgn="base">
                        <a:lnSpc>
                          <a:spcPts val="2175"/>
                        </a:lnSpc>
                        <a:buNone/>
                      </a:pPr>
                      <a:r>
                        <a:rPr lang="en-GB" sz="1100" b="1" i="0">
                          <a:solidFill>
                            <a:srgbClr val="000000"/>
                          </a:solidFill>
                          <a:effectLst/>
                          <a:latin typeface="Aptos" panose="020B0004020202020204" pitchFamily="34" charset="0"/>
                        </a:rPr>
                        <a:t>£170,091</a:t>
                      </a:r>
                      <a:r>
                        <a:rPr lang="en-US" sz="1100" b="0" i="0">
                          <a:solidFill>
                            <a:srgbClr val="000000"/>
                          </a:solidFill>
                          <a:effectLst/>
                          <a:latin typeface="Aptos" panose="020B0004020202020204" pitchFamily="34" charset="0"/>
                        </a:rPr>
                        <a:t>​</a:t>
                      </a:r>
                      <a:endParaRPr lang="en-US" sz="1100" b="0" i="0">
                        <a:solidFill>
                          <a:srgbClr val="000000"/>
                        </a:solidFill>
                        <a:effectLst/>
                      </a:endParaRPr>
                    </a:p>
                  </a:txBody>
                  <a:tcPr>
                    <a:lnL w="10678" cap="flat" cmpd="sng" algn="ctr">
                      <a:solidFill>
                        <a:srgbClr val="FFFFFF"/>
                      </a:solidFill>
                      <a:prstDash val="solid"/>
                      <a:round/>
                      <a:headEnd type="none" w="med" len="med"/>
                      <a:tailEnd type="none" w="med" len="med"/>
                    </a:lnL>
                    <a:lnR w="10678" cap="flat" cmpd="sng" algn="ctr">
                      <a:solidFill>
                        <a:srgbClr val="FFFFFF"/>
                      </a:solidFill>
                      <a:prstDash val="solid"/>
                      <a:round/>
                      <a:headEnd type="none" w="med" len="med"/>
                      <a:tailEnd type="none" w="med" len="med"/>
                    </a:lnR>
                    <a:lnT w="10678" cap="flat" cmpd="sng" algn="ctr">
                      <a:solidFill>
                        <a:srgbClr val="FFFFFF"/>
                      </a:solidFill>
                      <a:prstDash val="solid"/>
                      <a:round/>
                      <a:headEnd type="none" w="med" len="med"/>
                      <a:tailEnd type="none" w="med" len="med"/>
                    </a:lnT>
                    <a:lnB w="10678" cap="flat" cmpd="sng" algn="ctr">
                      <a:solidFill>
                        <a:srgbClr val="FFFFFF"/>
                      </a:solidFill>
                      <a:prstDash val="solid"/>
                      <a:round/>
                      <a:headEnd type="none" w="med" len="med"/>
                      <a:tailEnd type="none" w="med" len="med"/>
                    </a:lnB>
                    <a:solidFill>
                      <a:srgbClr val="CCD2D8"/>
                    </a:solidFill>
                  </a:tcPr>
                </a:tc>
                <a:extLst>
                  <a:ext uri="{0D108BD9-81ED-4DB2-BD59-A6C34878D82A}">
                    <a16:rowId xmlns:a16="http://schemas.microsoft.com/office/drawing/2014/main" val="1758651530"/>
                  </a:ext>
                </a:extLst>
              </a:tr>
            </a:tbl>
          </a:graphicData>
        </a:graphic>
      </p:graphicFrame>
      <p:pic>
        <p:nvPicPr>
          <p:cNvPr id="8" name="Picture 7">
            <a:extLst>
              <a:ext uri="{FF2B5EF4-FFF2-40B4-BE49-F238E27FC236}">
                <a16:creationId xmlns:a16="http://schemas.microsoft.com/office/drawing/2014/main" id="{B0E67629-B1C5-2D96-6708-1A399C818E15}"/>
              </a:ext>
            </a:extLst>
          </p:cNvPr>
          <p:cNvPicPr>
            <a:picLocks noChangeAspect="1"/>
          </p:cNvPicPr>
          <p:nvPr/>
        </p:nvPicPr>
        <p:blipFill>
          <a:blip r:embed="rId3"/>
          <a:stretch>
            <a:fillRect/>
          </a:stretch>
        </p:blipFill>
        <p:spPr>
          <a:xfrm>
            <a:off x="1120911" y="4246152"/>
            <a:ext cx="5231725" cy="2475322"/>
          </a:xfrm>
          <a:prstGeom prst="rect">
            <a:avLst/>
          </a:prstGeom>
        </p:spPr>
      </p:pic>
      <p:pic>
        <p:nvPicPr>
          <p:cNvPr id="13" name="Picture 12">
            <a:extLst>
              <a:ext uri="{FF2B5EF4-FFF2-40B4-BE49-F238E27FC236}">
                <a16:creationId xmlns:a16="http://schemas.microsoft.com/office/drawing/2014/main" id="{8F67EF28-62C2-97C3-E50B-42293C6E373E}"/>
              </a:ext>
            </a:extLst>
          </p:cNvPr>
          <p:cNvPicPr>
            <a:picLocks noChangeAspect="1"/>
          </p:cNvPicPr>
          <p:nvPr/>
        </p:nvPicPr>
        <p:blipFill>
          <a:blip r:embed="rId4"/>
          <a:stretch>
            <a:fillRect/>
          </a:stretch>
        </p:blipFill>
        <p:spPr>
          <a:xfrm>
            <a:off x="6843480" y="3959931"/>
            <a:ext cx="3844463" cy="2898069"/>
          </a:xfrm>
          <a:prstGeom prst="rect">
            <a:avLst/>
          </a:prstGeom>
        </p:spPr>
      </p:pic>
      <p:sp>
        <p:nvSpPr>
          <p:cNvPr id="14" name="TextBox 13">
            <a:extLst>
              <a:ext uri="{FF2B5EF4-FFF2-40B4-BE49-F238E27FC236}">
                <a16:creationId xmlns:a16="http://schemas.microsoft.com/office/drawing/2014/main" id="{12CCB27B-E13F-314E-70F5-63E21CB4951E}"/>
              </a:ext>
            </a:extLst>
          </p:cNvPr>
          <p:cNvSpPr txBox="1"/>
          <p:nvPr/>
        </p:nvSpPr>
        <p:spPr>
          <a:xfrm>
            <a:off x="433586" y="4246152"/>
            <a:ext cx="899160" cy="646331"/>
          </a:xfrm>
          <a:prstGeom prst="rect">
            <a:avLst/>
          </a:prstGeom>
          <a:noFill/>
        </p:spPr>
        <p:txBody>
          <a:bodyPr wrap="square" rtlCol="0">
            <a:spAutoFit/>
          </a:bodyPr>
          <a:lstStyle/>
          <a:p>
            <a:r>
              <a:rPr lang="en-GB" sz="1200" b="1"/>
              <a:t>Patient Reach Model</a:t>
            </a:r>
          </a:p>
        </p:txBody>
      </p:sp>
    </p:spTree>
    <p:extLst>
      <p:ext uri="{BB962C8B-B14F-4D97-AF65-F5344CB8AC3E}">
        <p14:creationId xmlns:p14="http://schemas.microsoft.com/office/powerpoint/2010/main" val="42387383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244B76-91B1-70B3-23BB-72C72381336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6F72F99-1F89-A999-98ED-A31C2EEE38A1}"/>
              </a:ext>
            </a:extLst>
          </p:cNvPr>
          <p:cNvSpPr>
            <a:spLocks noGrp="1"/>
          </p:cNvSpPr>
          <p:nvPr>
            <p:ph type="title"/>
          </p:nvPr>
        </p:nvSpPr>
        <p:spPr/>
        <p:txBody>
          <a:bodyPr>
            <a:normAutofit/>
          </a:bodyPr>
          <a:lstStyle/>
          <a:p>
            <a:r>
              <a:rPr lang="en-GB" sz="4000" dirty="0"/>
              <a:t>Addressing health inequalities in primary care</a:t>
            </a:r>
          </a:p>
        </p:txBody>
      </p:sp>
      <p:sp>
        <p:nvSpPr>
          <p:cNvPr id="6" name="Text Placeholder 5">
            <a:extLst>
              <a:ext uri="{FF2B5EF4-FFF2-40B4-BE49-F238E27FC236}">
                <a16:creationId xmlns:a16="http://schemas.microsoft.com/office/drawing/2014/main" id="{F3A72076-4B3F-33BB-64A2-AF79DA35FF32}"/>
              </a:ext>
            </a:extLst>
          </p:cNvPr>
          <p:cNvSpPr>
            <a:spLocks noGrp="1"/>
          </p:cNvSpPr>
          <p:nvPr>
            <p:ph type="body" idx="1"/>
          </p:nvPr>
        </p:nvSpPr>
        <p:spPr/>
        <p:txBody>
          <a:bodyPr>
            <a:normAutofit fontScale="70000" lnSpcReduction="20000"/>
          </a:bodyPr>
          <a:lstStyle/>
          <a:p>
            <a:pPr>
              <a:lnSpc>
                <a:spcPct val="120000"/>
              </a:lnSpc>
            </a:pPr>
            <a:r>
              <a:rPr lang="en-US" dirty="0"/>
              <a:t>The Long Term Conditions Locally Enhanced Service was redesigned to place greater emphasis on reducing health inequalities. The </a:t>
            </a:r>
            <a:r>
              <a:rPr lang="en-US" dirty="0" err="1"/>
              <a:t>programme</a:t>
            </a:r>
            <a:r>
              <a:rPr lang="en-US" dirty="0"/>
              <a:t> provides additional support and funding to general practices to identify people at greatest risk of poor outcomes, understand the causes of health inequity, and take a more proactive and </a:t>
            </a:r>
            <a:r>
              <a:rPr lang="en-US" dirty="0" err="1"/>
              <a:t>personalised</a:t>
            </a:r>
            <a:r>
              <a:rPr lang="en-US" dirty="0"/>
              <a:t> approach to care. This has enabled the development of new models of support, including the Holistic Health Assessment approach described on the following slide. </a:t>
            </a:r>
          </a:p>
        </p:txBody>
      </p:sp>
      <p:sp>
        <p:nvSpPr>
          <p:cNvPr id="4" name="Slide Number Placeholder 3">
            <a:extLst>
              <a:ext uri="{FF2B5EF4-FFF2-40B4-BE49-F238E27FC236}">
                <a16:creationId xmlns:a16="http://schemas.microsoft.com/office/drawing/2014/main" id="{C7D68861-C79A-B40D-D5BF-25772378F365}"/>
              </a:ext>
            </a:extLst>
          </p:cNvPr>
          <p:cNvSpPr>
            <a:spLocks noGrp="1"/>
          </p:cNvSpPr>
          <p:nvPr>
            <p:ph type="sldNum" sz="quarter" idx="12"/>
          </p:nvPr>
        </p:nvSpPr>
        <p:spPr/>
        <p:txBody>
          <a:bodyPr/>
          <a:lstStyle/>
          <a:p>
            <a:fld id="{507B77E4-D16E-4E80-BECE-B10ACE50DA11}" type="slidenum">
              <a:rPr lang="en-GB" smtClean="0"/>
              <a:pPr/>
              <a:t>46</a:t>
            </a:fld>
            <a:endParaRPr lang="en-GB"/>
          </a:p>
        </p:txBody>
      </p:sp>
    </p:spTree>
    <p:extLst>
      <p:ext uri="{BB962C8B-B14F-4D97-AF65-F5344CB8AC3E}">
        <p14:creationId xmlns:p14="http://schemas.microsoft.com/office/powerpoint/2010/main" val="36829917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5ADD9-2753-505B-0879-37FC5C507F2D}"/>
              </a:ext>
            </a:extLst>
          </p:cNvPr>
          <p:cNvSpPr>
            <a:spLocks noGrp="1"/>
          </p:cNvSpPr>
          <p:nvPr>
            <p:ph type="title"/>
          </p:nvPr>
        </p:nvSpPr>
        <p:spPr/>
        <p:txBody>
          <a:bodyPr>
            <a:normAutofit/>
          </a:bodyPr>
          <a:lstStyle/>
          <a:p>
            <a:r>
              <a:rPr lang="en-GB" noProof="0" dirty="0"/>
              <a:t>Holistic Health Assessments (HHA)</a:t>
            </a:r>
            <a:br>
              <a:rPr lang="en-GB" noProof="0" dirty="0"/>
            </a:br>
            <a:r>
              <a:rPr lang="en-GB" sz="2400" noProof="0" dirty="0"/>
              <a:t>as part of the Long Term Condition LES</a:t>
            </a:r>
          </a:p>
        </p:txBody>
      </p:sp>
      <p:sp>
        <p:nvSpPr>
          <p:cNvPr id="16" name="Content Placeholder 15">
            <a:extLst>
              <a:ext uri="{FF2B5EF4-FFF2-40B4-BE49-F238E27FC236}">
                <a16:creationId xmlns:a16="http://schemas.microsoft.com/office/drawing/2014/main" id="{90F5F0D7-7F58-E981-22DB-631097C3A725}"/>
              </a:ext>
            </a:extLst>
          </p:cNvPr>
          <p:cNvSpPr>
            <a:spLocks noGrp="1"/>
          </p:cNvSpPr>
          <p:nvPr>
            <p:ph sz="half" idx="1"/>
          </p:nvPr>
        </p:nvSpPr>
        <p:spPr>
          <a:xfrm>
            <a:off x="600076" y="1336644"/>
            <a:ext cx="5715000" cy="5300130"/>
          </a:xfrm>
        </p:spPr>
        <p:txBody>
          <a:bodyPr>
            <a:normAutofit fontScale="92500" lnSpcReduction="20000"/>
          </a:bodyPr>
          <a:lstStyle/>
          <a:p>
            <a:pPr marL="0" lvl="0" indent="0">
              <a:lnSpc>
                <a:spcPct val="100000"/>
              </a:lnSpc>
              <a:spcBef>
                <a:spcPts val="0"/>
              </a:spcBef>
              <a:buNone/>
              <a:defRPr/>
            </a:pPr>
            <a:r>
              <a:rPr lang="en-US" sz="1500" dirty="0">
                <a:solidFill>
                  <a:prstClr val="black"/>
                </a:solidFill>
              </a:rPr>
              <a:t>Since May 2025 the ICB has commissioned General Practice to provide a Holistic Health Assessment for individual patients with a Long Term Condition who have an additional risk linked to either hospital admission and/or health inequality markers.</a:t>
            </a:r>
          </a:p>
          <a:p>
            <a:pPr marL="0" lvl="0" indent="0">
              <a:lnSpc>
                <a:spcPct val="100000"/>
              </a:lnSpc>
              <a:spcBef>
                <a:spcPts val="0"/>
              </a:spcBef>
              <a:buNone/>
              <a:defRPr/>
            </a:pPr>
            <a:r>
              <a:rPr lang="en-US" sz="1500" dirty="0">
                <a:solidFill>
                  <a:prstClr val="black"/>
                </a:solidFill>
              </a:rPr>
              <a:t> </a:t>
            </a:r>
          </a:p>
          <a:p>
            <a:pPr marL="0" lvl="0" indent="0">
              <a:lnSpc>
                <a:spcPct val="100000"/>
              </a:lnSpc>
              <a:spcBef>
                <a:spcPts val="0"/>
              </a:spcBef>
              <a:buNone/>
              <a:defRPr/>
            </a:pPr>
            <a:r>
              <a:rPr lang="en-US" sz="1500" dirty="0">
                <a:solidFill>
                  <a:prstClr val="black"/>
                </a:solidFill>
              </a:rPr>
              <a:t>This approach specifically focuses on a cohort of patients who are at heightened risk due to their needs but are not supported through other proactive schemes. </a:t>
            </a:r>
          </a:p>
          <a:p>
            <a:pPr marL="0" lvl="0" indent="0">
              <a:lnSpc>
                <a:spcPct val="100000"/>
              </a:lnSpc>
              <a:spcBef>
                <a:spcPts val="0"/>
              </a:spcBef>
              <a:buNone/>
              <a:defRPr/>
            </a:pPr>
            <a:endParaRPr lang="en-US" sz="1500" dirty="0">
              <a:solidFill>
                <a:prstClr val="black"/>
              </a:solidFill>
            </a:endParaRPr>
          </a:p>
          <a:p>
            <a:pPr marL="0" lvl="0" indent="0">
              <a:lnSpc>
                <a:spcPct val="100000"/>
              </a:lnSpc>
              <a:spcBef>
                <a:spcPts val="0"/>
              </a:spcBef>
              <a:buNone/>
              <a:defRPr/>
            </a:pPr>
            <a:r>
              <a:rPr lang="en-US" sz="1500" dirty="0">
                <a:solidFill>
                  <a:prstClr val="black"/>
                </a:solidFill>
              </a:rPr>
              <a:t>The Holistic Health Assessment aims to identify unmet needs that are contributing to the patient’s condition and their clinical care. Typically these patients will receive an additional 20 minute practice appointment with a member of the practice team to talk about things like loneliness, care or housing difficulties, falls and mobility, dental/medication/vision or cancer screening concerns. </a:t>
            </a:r>
          </a:p>
          <a:p>
            <a:pPr marL="0" indent="0">
              <a:lnSpc>
                <a:spcPct val="100000"/>
              </a:lnSpc>
              <a:spcBef>
                <a:spcPts val="0"/>
              </a:spcBef>
              <a:buNone/>
              <a:defRPr/>
            </a:pPr>
            <a:endParaRPr lang="en-US" sz="1500" dirty="0">
              <a:solidFill>
                <a:prstClr val="black"/>
              </a:solidFill>
            </a:endParaRPr>
          </a:p>
          <a:p>
            <a:pPr marL="0" indent="0">
              <a:lnSpc>
                <a:spcPct val="100000"/>
              </a:lnSpc>
              <a:spcBef>
                <a:spcPts val="0"/>
              </a:spcBef>
              <a:buNone/>
              <a:defRPr/>
            </a:pPr>
            <a:r>
              <a:rPr lang="en-US" sz="1500" dirty="0">
                <a:solidFill>
                  <a:prstClr val="black"/>
                </a:solidFill>
              </a:rPr>
              <a:t>Over the course of 2025-26 a total of 95,775 of these assessments were delivered across all practices in the ICB. Within this group of at-risk patients who have been assessed it is estimated that at least 1500 non-elective admissions have been prevented. </a:t>
            </a:r>
          </a:p>
          <a:p>
            <a:pPr marL="0" indent="0">
              <a:lnSpc>
                <a:spcPct val="100000"/>
              </a:lnSpc>
              <a:spcBef>
                <a:spcPts val="0"/>
              </a:spcBef>
              <a:buNone/>
              <a:defRPr/>
            </a:pPr>
            <a:endParaRPr lang="en-US" sz="1500" dirty="0">
              <a:solidFill>
                <a:prstClr val="black"/>
              </a:solidFill>
            </a:endParaRPr>
          </a:p>
          <a:p>
            <a:pPr marL="0" lvl="0" indent="0">
              <a:lnSpc>
                <a:spcPct val="100000"/>
              </a:lnSpc>
              <a:spcBef>
                <a:spcPts val="0"/>
              </a:spcBef>
              <a:buNone/>
              <a:defRPr/>
            </a:pPr>
            <a:r>
              <a:rPr lang="en-US" sz="1500" dirty="0">
                <a:solidFill>
                  <a:prstClr val="black"/>
                </a:solidFill>
              </a:rPr>
              <a:t>There has also been a focus on reviewing and updating the recording of ethnicity records for this cohort – increasing the coding completeness to 96%. </a:t>
            </a:r>
          </a:p>
          <a:p>
            <a:pPr marL="0" lvl="0" indent="0">
              <a:lnSpc>
                <a:spcPct val="100000"/>
              </a:lnSpc>
              <a:spcBef>
                <a:spcPts val="0"/>
              </a:spcBef>
              <a:buNone/>
              <a:defRPr/>
            </a:pPr>
            <a:endParaRPr lang="en-US" sz="1500" dirty="0">
              <a:solidFill>
                <a:prstClr val="black"/>
              </a:solidFill>
            </a:endParaRPr>
          </a:p>
          <a:p>
            <a:pPr marL="0" lvl="0" indent="0">
              <a:lnSpc>
                <a:spcPct val="100000"/>
              </a:lnSpc>
              <a:spcBef>
                <a:spcPts val="0"/>
              </a:spcBef>
              <a:buNone/>
              <a:defRPr/>
            </a:pPr>
            <a:r>
              <a:rPr lang="en-US" sz="1500" dirty="0">
                <a:solidFill>
                  <a:prstClr val="black"/>
                </a:solidFill>
              </a:rPr>
              <a:t>The delivery of this </a:t>
            </a:r>
            <a:r>
              <a:rPr lang="en-US" sz="1500" dirty="0" err="1">
                <a:solidFill>
                  <a:prstClr val="black"/>
                </a:solidFill>
              </a:rPr>
              <a:t>programme</a:t>
            </a:r>
            <a:r>
              <a:rPr lang="en-US" sz="1500" dirty="0">
                <a:solidFill>
                  <a:prstClr val="black"/>
                </a:solidFill>
              </a:rPr>
              <a:t> is continuing into 2026-27, aiming to reproduce the numbers and effectiveness and link the work into wider integrated and </a:t>
            </a:r>
            <a:r>
              <a:rPr lang="en-US" sz="1500" dirty="0" err="1">
                <a:solidFill>
                  <a:prstClr val="black"/>
                </a:solidFill>
              </a:rPr>
              <a:t>neighbourhood</a:t>
            </a:r>
            <a:r>
              <a:rPr lang="en-US" sz="1500" dirty="0">
                <a:solidFill>
                  <a:prstClr val="black"/>
                </a:solidFill>
              </a:rPr>
              <a:t> working. </a:t>
            </a:r>
            <a:endParaRPr lang="en-GB" sz="1500" dirty="0">
              <a:solidFill>
                <a:prstClr val="black"/>
              </a:solidFill>
            </a:endParaRPr>
          </a:p>
          <a:p>
            <a:pPr marL="0" lvl="0" indent="0">
              <a:lnSpc>
                <a:spcPct val="100000"/>
              </a:lnSpc>
              <a:spcBef>
                <a:spcPts val="0"/>
              </a:spcBef>
              <a:buNone/>
              <a:defRPr/>
            </a:pPr>
            <a:endParaRPr lang="en-US" sz="1600" dirty="0">
              <a:solidFill>
                <a:prstClr val="black"/>
              </a:solidFill>
            </a:endParaRPr>
          </a:p>
          <a:p>
            <a:pPr marL="0" indent="0">
              <a:buNone/>
            </a:pPr>
            <a:endParaRPr lang="en-GB" dirty="0"/>
          </a:p>
        </p:txBody>
      </p:sp>
      <p:sp>
        <p:nvSpPr>
          <p:cNvPr id="4" name="Slide Number Placeholder 3">
            <a:extLst>
              <a:ext uri="{FF2B5EF4-FFF2-40B4-BE49-F238E27FC236}">
                <a16:creationId xmlns:a16="http://schemas.microsoft.com/office/drawing/2014/main" id="{9AD54D4F-F3D6-9302-65D1-3ED2CA5B70C0}"/>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507B77E4-D16E-4E80-BECE-B10ACE50DA11}" type="slidenum">
              <a:rPr kumimoji="0" lang="en-GB" sz="2000" b="1" i="0" u="none" strike="noStrike" kern="1200" cap="none" spc="0" normalizeH="0" baseline="0" noProof="0" smtClean="0">
                <a:ln>
                  <a:noFill/>
                </a:ln>
                <a:solidFill>
                  <a:prstClr val="white"/>
                </a:solidFill>
                <a:effectLst/>
                <a:uLnTx/>
                <a:uFillTx/>
                <a:latin typeface="Aptos"/>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47</a:t>
            </a:fld>
            <a:endParaRPr kumimoji="0" lang="en-GB" sz="2000" b="1" i="0" u="none" strike="noStrike" kern="1200" cap="none" spc="0" normalizeH="0" baseline="0" noProof="0">
              <a:ln>
                <a:noFill/>
              </a:ln>
              <a:solidFill>
                <a:prstClr val="white"/>
              </a:solidFill>
              <a:effectLst/>
              <a:uLnTx/>
              <a:uFillTx/>
              <a:latin typeface="Aptos"/>
              <a:ea typeface="+mn-ea"/>
              <a:cs typeface="+mn-cs"/>
            </a:endParaRPr>
          </a:p>
        </p:txBody>
      </p:sp>
      <p:graphicFrame>
        <p:nvGraphicFramePr>
          <p:cNvPr id="11" name="Table 10">
            <a:extLst>
              <a:ext uri="{FF2B5EF4-FFF2-40B4-BE49-F238E27FC236}">
                <a16:creationId xmlns:a16="http://schemas.microsoft.com/office/drawing/2014/main" id="{D2E87600-78F4-BC4E-C0E0-66B48E1F33AC}"/>
              </a:ext>
            </a:extLst>
          </p:cNvPr>
          <p:cNvGraphicFramePr>
            <a:graphicFrameLocks noGrp="1"/>
          </p:cNvGraphicFramePr>
          <p:nvPr>
            <p:extLst>
              <p:ext uri="{D42A27DB-BD31-4B8C-83A1-F6EECF244321}">
                <p14:modId xmlns:p14="http://schemas.microsoft.com/office/powerpoint/2010/main" val="1992350276"/>
              </p:ext>
            </p:extLst>
          </p:nvPr>
        </p:nvGraphicFramePr>
        <p:xfrm>
          <a:off x="6981106" y="1755690"/>
          <a:ext cx="4372694" cy="3613810"/>
        </p:xfrm>
        <a:graphic>
          <a:graphicData uri="http://schemas.openxmlformats.org/drawingml/2006/table">
            <a:tbl>
              <a:tblPr firstRow="1" firstCol="1" bandRow="1">
                <a:tableStyleId>{5C22544A-7EE6-4342-B048-85BDC9FD1C3A}</a:tableStyleId>
              </a:tblPr>
              <a:tblGrid>
                <a:gridCol w="2807160">
                  <a:extLst>
                    <a:ext uri="{9D8B030D-6E8A-4147-A177-3AD203B41FA5}">
                      <a16:colId xmlns:a16="http://schemas.microsoft.com/office/drawing/2014/main" val="1171718772"/>
                    </a:ext>
                  </a:extLst>
                </a:gridCol>
                <a:gridCol w="1565534">
                  <a:extLst>
                    <a:ext uri="{9D8B030D-6E8A-4147-A177-3AD203B41FA5}">
                      <a16:colId xmlns:a16="http://schemas.microsoft.com/office/drawing/2014/main" val="147320217"/>
                    </a:ext>
                  </a:extLst>
                </a:gridCol>
              </a:tblGrid>
              <a:tr h="1445524">
                <a:tc>
                  <a:txBody>
                    <a:bodyPr/>
                    <a:lstStyle/>
                    <a:p>
                      <a:pPr algn="ctr">
                        <a:buNone/>
                      </a:pPr>
                      <a:r>
                        <a:rPr lang="en-GB" sz="1100" dirty="0">
                          <a:effectLst/>
                        </a:rPr>
                        <a:t>Place</a:t>
                      </a:r>
                      <a:endParaRPr lang="en-GB"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dirty="0">
                          <a:effectLst/>
                        </a:rPr>
                        <a:t>Long Term Conditions Service Holistic Health Assessment (HHA) undertaken</a:t>
                      </a:r>
                      <a:endParaRPr lang="en-GB"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extLst>
                  <a:ext uri="{0D108BD9-81ED-4DB2-BD59-A6C34878D82A}">
                    <a16:rowId xmlns:a16="http://schemas.microsoft.com/office/drawing/2014/main" val="3935817752"/>
                  </a:ext>
                </a:extLst>
              </a:tr>
              <a:tr h="361381">
                <a:tc>
                  <a:txBody>
                    <a:bodyPr/>
                    <a:lstStyle/>
                    <a:p>
                      <a:pPr>
                        <a:buNone/>
                      </a:pPr>
                      <a:r>
                        <a:rPr lang="en-GB" sz="1100" dirty="0">
                          <a:effectLst/>
                        </a:rPr>
                        <a:t>East Lancashire and Blackburn with Darwen</a:t>
                      </a:r>
                      <a:endParaRPr lang="en-GB"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tc>
                <a:tc>
                  <a:txBody>
                    <a:bodyPr/>
                    <a:lstStyle/>
                    <a:p>
                      <a:pPr algn="ctr">
                        <a:buNone/>
                      </a:pPr>
                      <a:r>
                        <a:rPr lang="en-GB" sz="1100" dirty="0">
                          <a:effectLst/>
                        </a:rPr>
                        <a:t>33621</a:t>
                      </a:r>
                      <a:endParaRPr lang="en-GB"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tc>
                <a:extLst>
                  <a:ext uri="{0D108BD9-81ED-4DB2-BD59-A6C34878D82A}">
                    <a16:rowId xmlns:a16="http://schemas.microsoft.com/office/drawing/2014/main" val="4097873961"/>
                  </a:ext>
                </a:extLst>
              </a:tr>
              <a:tr h="361381">
                <a:tc>
                  <a:txBody>
                    <a:bodyPr/>
                    <a:lstStyle/>
                    <a:p>
                      <a:pPr>
                        <a:buNone/>
                      </a:pPr>
                      <a:r>
                        <a:rPr lang="en-GB" sz="1100" dirty="0">
                          <a:effectLst/>
                        </a:rPr>
                        <a:t>Greater Preston and Chorley &amp; South Ribble</a:t>
                      </a:r>
                      <a:endParaRPr lang="en-GB"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tc>
                <a:tc>
                  <a:txBody>
                    <a:bodyPr/>
                    <a:lstStyle/>
                    <a:p>
                      <a:pPr algn="ctr">
                        <a:buNone/>
                      </a:pPr>
                      <a:r>
                        <a:rPr lang="en-GB" sz="1100">
                          <a:effectLst/>
                        </a:rPr>
                        <a:t>20749</a:t>
                      </a:r>
                      <a:endParaRPr lang="en-GB"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tc>
                <a:extLst>
                  <a:ext uri="{0D108BD9-81ED-4DB2-BD59-A6C34878D82A}">
                    <a16:rowId xmlns:a16="http://schemas.microsoft.com/office/drawing/2014/main" val="130082979"/>
                  </a:ext>
                </a:extLst>
              </a:tr>
              <a:tr h="361381">
                <a:tc>
                  <a:txBody>
                    <a:bodyPr/>
                    <a:lstStyle/>
                    <a:p>
                      <a:pPr>
                        <a:buNone/>
                      </a:pPr>
                      <a:r>
                        <a:rPr lang="en-GB" sz="1100" dirty="0">
                          <a:effectLst/>
                        </a:rPr>
                        <a:t>Fylde and Wyre and Blackpool</a:t>
                      </a:r>
                      <a:endParaRPr lang="en-GB"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tc>
                <a:tc>
                  <a:txBody>
                    <a:bodyPr/>
                    <a:lstStyle/>
                    <a:p>
                      <a:pPr algn="ctr">
                        <a:buNone/>
                      </a:pPr>
                      <a:r>
                        <a:rPr lang="en-GB" sz="1100">
                          <a:effectLst/>
                        </a:rPr>
                        <a:t>19002</a:t>
                      </a:r>
                      <a:endParaRPr lang="en-GB"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tc>
                <a:extLst>
                  <a:ext uri="{0D108BD9-81ED-4DB2-BD59-A6C34878D82A}">
                    <a16:rowId xmlns:a16="http://schemas.microsoft.com/office/drawing/2014/main" val="3585313232"/>
                  </a:ext>
                </a:extLst>
              </a:tr>
              <a:tr h="361381">
                <a:tc>
                  <a:txBody>
                    <a:bodyPr/>
                    <a:lstStyle/>
                    <a:p>
                      <a:pPr>
                        <a:buNone/>
                      </a:pPr>
                      <a:r>
                        <a:rPr lang="en-GB" sz="1100" dirty="0">
                          <a:effectLst/>
                        </a:rPr>
                        <a:t>Morecambe Bay</a:t>
                      </a:r>
                      <a:endParaRPr lang="en-GB"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tc>
                <a:tc>
                  <a:txBody>
                    <a:bodyPr/>
                    <a:lstStyle/>
                    <a:p>
                      <a:pPr algn="ctr">
                        <a:buNone/>
                      </a:pPr>
                      <a:r>
                        <a:rPr lang="en-GB" sz="1100">
                          <a:effectLst/>
                        </a:rPr>
                        <a:t>16262</a:t>
                      </a:r>
                      <a:endParaRPr lang="en-GB"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tc>
                <a:extLst>
                  <a:ext uri="{0D108BD9-81ED-4DB2-BD59-A6C34878D82A}">
                    <a16:rowId xmlns:a16="http://schemas.microsoft.com/office/drawing/2014/main" val="2677990727"/>
                  </a:ext>
                </a:extLst>
              </a:tr>
              <a:tr h="361381">
                <a:tc>
                  <a:txBody>
                    <a:bodyPr/>
                    <a:lstStyle/>
                    <a:p>
                      <a:pPr>
                        <a:buNone/>
                      </a:pPr>
                      <a:r>
                        <a:rPr lang="en-GB" sz="1100" dirty="0">
                          <a:effectLst/>
                        </a:rPr>
                        <a:t>West Lancashire</a:t>
                      </a:r>
                      <a:endParaRPr lang="en-GB"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tc>
                <a:tc>
                  <a:txBody>
                    <a:bodyPr/>
                    <a:lstStyle/>
                    <a:p>
                      <a:pPr algn="ctr">
                        <a:buNone/>
                      </a:pPr>
                      <a:r>
                        <a:rPr lang="en-GB" sz="1100">
                          <a:effectLst/>
                        </a:rPr>
                        <a:t>6141</a:t>
                      </a:r>
                      <a:endParaRPr lang="en-GB"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tc>
                <a:extLst>
                  <a:ext uri="{0D108BD9-81ED-4DB2-BD59-A6C34878D82A}">
                    <a16:rowId xmlns:a16="http://schemas.microsoft.com/office/drawing/2014/main" val="2272109215"/>
                  </a:ext>
                </a:extLst>
              </a:tr>
              <a:tr h="361381">
                <a:tc>
                  <a:txBody>
                    <a:bodyPr/>
                    <a:lstStyle/>
                    <a:p>
                      <a:pPr>
                        <a:buNone/>
                      </a:pPr>
                      <a:r>
                        <a:rPr lang="en-GB" sz="1100">
                          <a:effectLst/>
                        </a:rPr>
                        <a:t>Totals</a:t>
                      </a:r>
                      <a:endParaRPr lang="en-GB"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tc>
                <a:tc>
                  <a:txBody>
                    <a:bodyPr/>
                    <a:lstStyle/>
                    <a:p>
                      <a:pPr algn="ctr">
                        <a:buNone/>
                      </a:pPr>
                      <a:r>
                        <a:rPr lang="en-GB" sz="1100" b="1" dirty="0">
                          <a:effectLst/>
                        </a:rPr>
                        <a:t>95775</a:t>
                      </a:r>
                      <a:endParaRPr lang="en-GB" sz="1100" b="1"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tc>
                <a:extLst>
                  <a:ext uri="{0D108BD9-81ED-4DB2-BD59-A6C34878D82A}">
                    <a16:rowId xmlns:a16="http://schemas.microsoft.com/office/drawing/2014/main" val="70674085"/>
                  </a:ext>
                </a:extLst>
              </a:tr>
            </a:tbl>
          </a:graphicData>
        </a:graphic>
      </p:graphicFrame>
    </p:spTree>
    <p:extLst>
      <p:ext uri="{BB962C8B-B14F-4D97-AF65-F5344CB8AC3E}">
        <p14:creationId xmlns:p14="http://schemas.microsoft.com/office/powerpoint/2010/main" val="306562438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19A0644-3C4A-2056-7E73-FAB9D83A2B4E}"/>
              </a:ext>
            </a:extLst>
          </p:cNvPr>
          <p:cNvSpPr>
            <a:spLocks noGrp="1"/>
          </p:cNvSpPr>
          <p:nvPr>
            <p:ph type="title"/>
          </p:nvPr>
        </p:nvSpPr>
        <p:spPr/>
        <p:txBody>
          <a:bodyPr>
            <a:normAutofit/>
          </a:bodyPr>
          <a:lstStyle/>
          <a:p>
            <a:r>
              <a:rPr lang="en-GB" sz="4000"/>
              <a:t>Diabetes</a:t>
            </a:r>
          </a:p>
        </p:txBody>
      </p:sp>
      <p:sp>
        <p:nvSpPr>
          <p:cNvPr id="6" name="Text Placeholder 5">
            <a:extLst>
              <a:ext uri="{FF2B5EF4-FFF2-40B4-BE49-F238E27FC236}">
                <a16:creationId xmlns:a16="http://schemas.microsoft.com/office/drawing/2014/main" id="{C5BA23BD-75AD-6555-8E64-4285FB947983}"/>
              </a:ext>
            </a:extLst>
          </p:cNvPr>
          <p:cNvSpPr>
            <a:spLocks noGrp="1"/>
          </p:cNvSpPr>
          <p:nvPr>
            <p:ph type="body" idx="1"/>
          </p:nvPr>
        </p:nvSpPr>
        <p:spPr/>
        <p:txBody>
          <a:bodyPr>
            <a:normAutofit fontScale="70000" lnSpcReduction="20000"/>
          </a:bodyPr>
          <a:lstStyle/>
          <a:p>
            <a:pPr>
              <a:lnSpc>
                <a:spcPct val="120000"/>
              </a:lnSpc>
            </a:pPr>
            <a:r>
              <a:rPr lang="en-US"/>
              <a:t>Diabetes is a key health inequalities priority because outcomes, access to treatment and quality of care vary significantly by deprivation, ethnicity and wider social disadvantage. People living in the most deprived communities and many ethnic minority groups experience higher rates of diabetes, poorer outcomes and greater risk of complications. Focused action can reduce unwarranted variation in care and improve outcomes for populations experiencing the greatest inequalities.</a:t>
            </a:r>
            <a:endParaRPr lang="en-GB"/>
          </a:p>
        </p:txBody>
      </p:sp>
      <p:sp>
        <p:nvSpPr>
          <p:cNvPr id="4" name="Slide Number Placeholder 3">
            <a:extLst>
              <a:ext uri="{FF2B5EF4-FFF2-40B4-BE49-F238E27FC236}">
                <a16:creationId xmlns:a16="http://schemas.microsoft.com/office/drawing/2014/main" id="{6B8D647E-2C98-4526-5F36-307C8D739D16}"/>
              </a:ext>
            </a:extLst>
          </p:cNvPr>
          <p:cNvSpPr>
            <a:spLocks noGrp="1"/>
          </p:cNvSpPr>
          <p:nvPr>
            <p:ph type="sldNum" sz="quarter" idx="12"/>
          </p:nvPr>
        </p:nvSpPr>
        <p:spPr/>
        <p:txBody>
          <a:bodyPr/>
          <a:lstStyle/>
          <a:p>
            <a:fld id="{507B77E4-D16E-4E80-BECE-B10ACE50DA11}" type="slidenum">
              <a:rPr lang="en-GB" smtClean="0"/>
              <a:pPr/>
              <a:t>48</a:t>
            </a:fld>
            <a:endParaRPr lang="en-GB"/>
          </a:p>
        </p:txBody>
      </p:sp>
    </p:spTree>
    <p:extLst>
      <p:ext uri="{BB962C8B-B14F-4D97-AF65-F5344CB8AC3E}">
        <p14:creationId xmlns:p14="http://schemas.microsoft.com/office/powerpoint/2010/main" val="16676251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401EC9-E6CD-899F-6F05-782601F83C9B}"/>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06FFF32E-DA79-E641-D84C-3AB42346B2EE}"/>
              </a:ext>
            </a:extLst>
          </p:cNvPr>
          <p:cNvSpPr>
            <a:spLocks noGrp="1"/>
          </p:cNvSpPr>
          <p:nvPr>
            <p:ph type="title"/>
          </p:nvPr>
        </p:nvSpPr>
        <p:spPr>
          <a:xfrm>
            <a:off x="404740" y="23740"/>
            <a:ext cx="10815485" cy="1181116"/>
          </a:xfrm>
        </p:spPr>
        <p:txBody>
          <a:bodyPr>
            <a:normAutofit/>
          </a:bodyPr>
          <a:lstStyle/>
          <a:p>
            <a:r>
              <a:rPr lang="en-GB" b="1" noProof="0">
                <a:latin typeface="Arial" panose="020B0604020202020204" pitchFamily="34" charset="0"/>
                <a:cs typeface="Arial" panose="020B0604020202020204" pitchFamily="34" charset="0"/>
              </a:rPr>
              <a:t>Type 1 Diabetes</a:t>
            </a:r>
            <a:br>
              <a:rPr lang="en-GB" sz="3200" noProof="0">
                <a:latin typeface="Arial" panose="020B0604020202020204" pitchFamily="34" charset="0"/>
                <a:cs typeface="Arial" panose="020B0604020202020204" pitchFamily="34" charset="0"/>
              </a:rPr>
            </a:br>
            <a:r>
              <a:rPr lang="en-GB" sz="2000" b="1" noProof="0">
                <a:latin typeface="Arial" panose="020B0604020202020204" pitchFamily="34" charset="0"/>
                <a:cs typeface="Arial" panose="020B0604020202020204" pitchFamily="34" charset="0"/>
              </a:rPr>
              <a:t>Variation in Type 1 </a:t>
            </a:r>
            <a:r>
              <a:rPr lang="en-GB" sz="2000" b="1">
                <a:latin typeface="Arial" panose="020B0604020202020204" pitchFamily="34" charset="0"/>
                <a:cs typeface="Arial" panose="020B0604020202020204" pitchFamily="34" charset="0"/>
              </a:rPr>
              <a:t>diabetes patients </a:t>
            </a:r>
            <a:r>
              <a:rPr lang="en-GB" sz="2000" b="1" noProof="0">
                <a:latin typeface="Arial" panose="020B0604020202020204" pitchFamily="34" charset="0"/>
                <a:cs typeface="Arial" panose="020B0604020202020204" pitchFamily="34" charset="0"/>
              </a:rPr>
              <a:t>receiving all 8 care processes</a:t>
            </a:r>
            <a:endParaRPr lang="en-GB" sz="3200" b="1" noProof="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3CD36192-81FD-3362-DF17-FADE042F2BE0}"/>
              </a:ext>
            </a:extLst>
          </p:cNvPr>
          <p:cNvSpPr txBox="1"/>
          <p:nvPr/>
        </p:nvSpPr>
        <p:spPr>
          <a:xfrm>
            <a:off x="539073" y="1709700"/>
            <a:ext cx="5387258" cy="5047536"/>
          </a:xfrm>
          <a:prstGeom prst="rect">
            <a:avLst/>
          </a:prstGeom>
          <a:noFill/>
        </p:spPr>
        <p:txBody>
          <a:bodyPr wrap="square" rtlCol="0">
            <a:spAutoFit/>
          </a:bodyPr>
          <a:lstStyle/>
          <a:p>
            <a:r>
              <a:rPr lang="en-GB" sz="1400"/>
              <a:t>To manage diabetes more effectively we need to improve identification, deliver the 8 care processes (HbA1c measurement, blood pressure measurement, cholesterol level measurement, urine albumin measurement, kidney function measurement, foot surveillance, BMI measurement, and smoking status assessment), and deliver evidence-based treatment. Failure to do this leads to worse outcomes, including long-term complications such as cardiovascular disease, renal failure, and amputations. </a:t>
            </a:r>
          </a:p>
          <a:p>
            <a:endParaRPr lang="en-GB" sz="1400" noProof="0"/>
          </a:p>
          <a:p>
            <a:r>
              <a:rPr lang="en-US" sz="1400"/>
              <a:t>Type 1 diabetes is frequently diagnosed in childhood or adolescence and requires life-long engagement and management. People in lower socio-economic groups face greater barriers in terms of access to services, experience and outcomes.</a:t>
            </a:r>
          </a:p>
          <a:p>
            <a:endParaRPr lang="en-US" sz="1400"/>
          </a:p>
          <a:p>
            <a:r>
              <a:rPr lang="en-GB" sz="1400" noProof="0"/>
              <a:t>The charts show inequalities in the proportion of people with Type 1 diabetes receiving all eight recommended care processes. The percentage of people living in the most deprived areas </a:t>
            </a:r>
            <a:r>
              <a:rPr lang="en-GB" sz="1400"/>
              <a:t>who receive all elements of care was consistently </a:t>
            </a:r>
            <a:r>
              <a:rPr lang="en-GB" sz="1400" noProof="0"/>
              <a:t>lower than those in the least deprived areas</a:t>
            </a:r>
            <a:r>
              <a:rPr lang="en-GB" sz="1400"/>
              <a:t>. </a:t>
            </a:r>
            <a:r>
              <a:rPr lang="en-GB" sz="1400" noProof="0"/>
              <a:t>Differences are also evident between ethnic groups. Mixed and Other ethnic groups show lower proportions receiving all eight care processes</a:t>
            </a:r>
            <a:r>
              <a:rPr lang="en-GB" sz="1400"/>
              <a:t>, as do </a:t>
            </a:r>
            <a:r>
              <a:rPr lang="en-GB" sz="1400" noProof="0"/>
              <a:t>Asian or Asian British groups. </a:t>
            </a:r>
          </a:p>
          <a:p>
            <a:endParaRPr lang="en-GB" sz="1400"/>
          </a:p>
          <a:p>
            <a:endParaRPr lang="en-GB" sz="1400" noProof="0"/>
          </a:p>
        </p:txBody>
      </p:sp>
      <p:graphicFrame>
        <p:nvGraphicFramePr>
          <p:cNvPr id="23" name="Table 22">
            <a:extLst>
              <a:ext uri="{FF2B5EF4-FFF2-40B4-BE49-F238E27FC236}">
                <a16:creationId xmlns:a16="http://schemas.microsoft.com/office/drawing/2014/main" id="{080F62AF-0E65-A03B-AE50-7B83E4D1FDC6}"/>
              </a:ext>
            </a:extLst>
          </p:cNvPr>
          <p:cNvGraphicFramePr>
            <a:graphicFrameLocks noGrp="1"/>
          </p:cNvGraphicFramePr>
          <p:nvPr>
            <p:extLst>
              <p:ext uri="{D42A27DB-BD31-4B8C-83A1-F6EECF244321}">
                <p14:modId xmlns:p14="http://schemas.microsoft.com/office/powerpoint/2010/main" val="354954190"/>
              </p:ext>
            </p:extLst>
          </p:nvPr>
        </p:nvGraphicFramePr>
        <p:xfrm>
          <a:off x="6447674" y="1035916"/>
          <a:ext cx="3900880" cy="327660"/>
        </p:xfrm>
        <a:graphic>
          <a:graphicData uri="http://schemas.openxmlformats.org/drawingml/2006/table">
            <a:tbl>
              <a:tblPr/>
              <a:tblGrid>
                <a:gridCol w="3900880">
                  <a:extLst>
                    <a:ext uri="{9D8B030D-6E8A-4147-A177-3AD203B41FA5}">
                      <a16:colId xmlns:a16="http://schemas.microsoft.com/office/drawing/2014/main" val="3874840880"/>
                    </a:ext>
                  </a:extLst>
                </a:gridCol>
              </a:tblGrid>
              <a:tr h="193001">
                <a:tc>
                  <a:txBody>
                    <a:bodyPr/>
                    <a:lstStyle/>
                    <a:p>
                      <a:pPr algn="l" fontAlgn="b">
                        <a:buNone/>
                      </a:pPr>
                      <a:r>
                        <a:rPr lang="en-GB" sz="1050" b="1" i="0" u="none" strike="noStrike" noProof="0">
                          <a:solidFill>
                            <a:srgbClr val="FFFFFF"/>
                          </a:solidFill>
                          <a:effectLst/>
                          <a:latin typeface="Arial" panose="020B0604020202020204" pitchFamily="34" charset="0"/>
                        </a:rPr>
                        <a:t>% Patients with Type 1 Diabetes Receiving All 8 Care Processes, by IMD </a:t>
                      </a:r>
                      <a:endParaRPr lang="en-GB" sz="1050" b="0" i="0" u="none" strike="noStrike" noProof="0">
                        <a:solidFill>
                          <a:srgbClr val="FFFFFF"/>
                        </a:solidFill>
                        <a:effectLst/>
                        <a:latin typeface="Arial" panose="020B0604020202020204" pitchFamily="34" charset="0"/>
                      </a:endParaRPr>
                    </a:p>
                  </a:txBody>
                  <a:tcPr marL="7620" marR="7620" marT="7620" marB="0" anchor="b">
                    <a:lnL>
                      <a:noFill/>
                    </a:lnL>
                    <a:lnR>
                      <a:noFill/>
                    </a:lnR>
                    <a:lnT>
                      <a:noFill/>
                    </a:lnT>
                    <a:lnB>
                      <a:noFill/>
                    </a:lnB>
                    <a:solidFill>
                      <a:srgbClr val="0070C0"/>
                    </a:solidFill>
                  </a:tcPr>
                </a:tc>
                <a:extLst>
                  <a:ext uri="{0D108BD9-81ED-4DB2-BD59-A6C34878D82A}">
                    <a16:rowId xmlns:a16="http://schemas.microsoft.com/office/drawing/2014/main" val="4025726428"/>
                  </a:ext>
                </a:extLst>
              </a:tr>
            </a:tbl>
          </a:graphicData>
        </a:graphic>
      </p:graphicFrame>
      <p:graphicFrame>
        <p:nvGraphicFramePr>
          <p:cNvPr id="24" name="Table 23">
            <a:extLst>
              <a:ext uri="{FF2B5EF4-FFF2-40B4-BE49-F238E27FC236}">
                <a16:creationId xmlns:a16="http://schemas.microsoft.com/office/drawing/2014/main" id="{C7F940FA-FB7B-C989-6911-95F462C6BA67}"/>
              </a:ext>
            </a:extLst>
          </p:cNvPr>
          <p:cNvGraphicFramePr>
            <a:graphicFrameLocks noGrp="1"/>
          </p:cNvGraphicFramePr>
          <p:nvPr>
            <p:extLst>
              <p:ext uri="{D42A27DB-BD31-4B8C-83A1-F6EECF244321}">
                <p14:modId xmlns:p14="http://schemas.microsoft.com/office/powerpoint/2010/main" val="578755126"/>
              </p:ext>
            </p:extLst>
          </p:nvPr>
        </p:nvGraphicFramePr>
        <p:xfrm>
          <a:off x="6433105" y="3884078"/>
          <a:ext cx="5017443" cy="327660"/>
        </p:xfrm>
        <a:graphic>
          <a:graphicData uri="http://schemas.openxmlformats.org/drawingml/2006/table">
            <a:tbl>
              <a:tblPr/>
              <a:tblGrid>
                <a:gridCol w="5017443">
                  <a:extLst>
                    <a:ext uri="{9D8B030D-6E8A-4147-A177-3AD203B41FA5}">
                      <a16:colId xmlns:a16="http://schemas.microsoft.com/office/drawing/2014/main" val="3874840880"/>
                    </a:ext>
                  </a:extLst>
                </a:gridCol>
              </a:tblGrid>
              <a:tr h="193001">
                <a:tc>
                  <a:txBody>
                    <a:bodyPr/>
                    <a:lstStyle/>
                    <a:p>
                      <a:pPr algn="l" fontAlgn="b">
                        <a:buNone/>
                      </a:pPr>
                      <a:r>
                        <a:rPr lang="en-GB" sz="1050" b="1" i="0" u="none" strike="noStrike" noProof="0">
                          <a:solidFill>
                            <a:srgbClr val="FFFFFF"/>
                          </a:solidFill>
                          <a:effectLst/>
                          <a:latin typeface="Arial" panose="020B0604020202020204" pitchFamily="34" charset="0"/>
                        </a:rPr>
                        <a:t>% Patients with Type 1 Diabetes Receiving All 8 Care Processes, by Ethnicity Group</a:t>
                      </a:r>
                      <a:endParaRPr lang="en-GB" sz="1050" b="0" i="0" u="none" strike="noStrike" noProof="0">
                        <a:solidFill>
                          <a:srgbClr val="FFFFFF"/>
                        </a:solidFill>
                        <a:effectLst/>
                        <a:latin typeface="Arial" panose="020B0604020202020204" pitchFamily="34" charset="0"/>
                      </a:endParaRPr>
                    </a:p>
                  </a:txBody>
                  <a:tcPr marL="7620" marR="7620" marT="7620" marB="0" anchor="b">
                    <a:lnL>
                      <a:noFill/>
                    </a:lnL>
                    <a:lnR>
                      <a:noFill/>
                    </a:lnR>
                    <a:lnT>
                      <a:noFill/>
                    </a:lnT>
                    <a:lnB>
                      <a:noFill/>
                    </a:lnB>
                    <a:solidFill>
                      <a:srgbClr val="0070C0"/>
                    </a:solidFill>
                  </a:tcPr>
                </a:tc>
                <a:extLst>
                  <a:ext uri="{0D108BD9-81ED-4DB2-BD59-A6C34878D82A}">
                    <a16:rowId xmlns:a16="http://schemas.microsoft.com/office/drawing/2014/main" val="4025726428"/>
                  </a:ext>
                </a:extLst>
              </a:tr>
            </a:tbl>
          </a:graphicData>
        </a:graphic>
      </p:graphicFrame>
      <p:pic>
        <p:nvPicPr>
          <p:cNvPr id="7" name="Picture 6">
            <a:extLst>
              <a:ext uri="{FF2B5EF4-FFF2-40B4-BE49-F238E27FC236}">
                <a16:creationId xmlns:a16="http://schemas.microsoft.com/office/drawing/2014/main" id="{D3436D90-9DC9-A87F-758B-21112F21BE20}"/>
              </a:ext>
            </a:extLst>
          </p:cNvPr>
          <p:cNvPicPr>
            <a:picLocks noChangeAspect="1"/>
          </p:cNvPicPr>
          <p:nvPr/>
        </p:nvPicPr>
        <p:blipFill>
          <a:blip r:embed="rId4"/>
          <a:stretch>
            <a:fillRect/>
          </a:stretch>
        </p:blipFill>
        <p:spPr>
          <a:xfrm>
            <a:off x="6433106" y="1363576"/>
            <a:ext cx="3915448" cy="2361781"/>
          </a:xfrm>
          <a:prstGeom prst="rect">
            <a:avLst/>
          </a:prstGeom>
        </p:spPr>
      </p:pic>
      <p:pic>
        <p:nvPicPr>
          <p:cNvPr id="9" name="Picture 8">
            <a:extLst>
              <a:ext uri="{FF2B5EF4-FFF2-40B4-BE49-F238E27FC236}">
                <a16:creationId xmlns:a16="http://schemas.microsoft.com/office/drawing/2014/main" id="{2D6F181F-73F9-33A8-8814-A035AC2E1D3D}"/>
              </a:ext>
            </a:extLst>
          </p:cNvPr>
          <p:cNvPicPr>
            <a:picLocks noChangeAspect="1"/>
          </p:cNvPicPr>
          <p:nvPr/>
        </p:nvPicPr>
        <p:blipFill>
          <a:blip r:embed="rId5"/>
          <a:stretch>
            <a:fillRect/>
          </a:stretch>
        </p:blipFill>
        <p:spPr>
          <a:xfrm>
            <a:off x="6433106" y="4211738"/>
            <a:ext cx="5017443" cy="2505673"/>
          </a:xfrm>
          <a:prstGeom prst="rect">
            <a:avLst/>
          </a:prstGeom>
        </p:spPr>
      </p:pic>
    </p:spTree>
    <p:extLst>
      <p:ext uri="{BB962C8B-B14F-4D97-AF65-F5344CB8AC3E}">
        <p14:creationId xmlns:p14="http://schemas.microsoft.com/office/powerpoint/2010/main" val="1791145426"/>
      </p:ext>
    </p:extLst>
  </p:cSld>
  <p:clrMapOvr>
    <a:masterClrMapping/>
  </p:clrMapOvr>
  <p:extLst>
    <p:ext uri="{6950BFC3-D8DA-4A85-94F7-54DA5524770B}">
      <p188:commentRel xmlns:p188="http://schemas.microsoft.com/office/powerpoint/2018/8/main" r:id="rId3"/>
    </p:ext>
  </p:extLs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48274-B4AF-CD27-01DD-76868F24B15A}"/>
              </a:ext>
            </a:extLst>
          </p:cNvPr>
          <p:cNvSpPr>
            <a:spLocks noGrp="1"/>
          </p:cNvSpPr>
          <p:nvPr>
            <p:ph type="title"/>
          </p:nvPr>
        </p:nvSpPr>
        <p:spPr/>
        <p:txBody>
          <a:bodyPr>
            <a:normAutofit/>
          </a:bodyPr>
          <a:lstStyle/>
          <a:p>
            <a:r>
              <a:rPr lang="en-GB" b="1" noProof="0"/>
              <a:t>Type 2 Diabetes</a:t>
            </a:r>
            <a:br>
              <a:rPr lang="en-GB" sz="1800" b="1" noProof="0"/>
            </a:br>
            <a:r>
              <a:rPr lang="en-GB" sz="1800" b="1" noProof="0"/>
              <a:t>Variation in </a:t>
            </a:r>
            <a:r>
              <a:rPr lang="en-GB" sz="1800" b="1" noProof="0">
                <a:latin typeface="Arial" panose="020B0604020202020204" pitchFamily="34" charset="0"/>
                <a:cs typeface="Arial" panose="020B0604020202020204" pitchFamily="34" charset="0"/>
              </a:rPr>
              <a:t>Type 2 diabetes patients receiving all 8 care processes</a:t>
            </a:r>
            <a:endParaRPr lang="en-GB" b="1" noProof="0"/>
          </a:p>
        </p:txBody>
      </p:sp>
      <p:sp>
        <p:nvSpPr>
          <p:cNvPr id="3" name="Content Placeholder 2">
            <a:extLst>
              <a:ext uri="{FF2B5EF4-FFF2-40B4-BE49-F238E27FC236}">
                <a16:creationId xmlns:a16="http://schemas.microsoft.com/office/drawing/2014/main" id="{6D8C54B7-6A59-3527-D867-E0CBE0A30C36}"/>
              </a:ext>
            </a:extLst>
          </p:cNvPr>
          <p:cNvSpPr>
            <a:spLocks noGrp="1"/>
          </p:cNvSpPr>
          <p:nvPr>
            <p:ph idx="1"/>
          </p:nvPr>
        </p:nvSpPr>
        <p:spPr>
          <a:xfrm>
            <a:off x="5060111" y="1250059"/>
            <a:ext cx="6150587" cy="5721664"/>
          </a:xfrm>
        </p:spPr>
        <p:txBody>
          <a:bodyPr>
            <a:normAutofit/>
          </a:bodyPr>
          <a:lstStyle/>
          <a:p>
            <a:pPr marL="0" indent="0">
              <a:buNone/>
            </a:pPr>
            <a:r>
              <a:rPr lang="en-GB" sz="1400" noProof="0"/>
              <a:t>In Lancashire and South Cumbria, achievement of the eight key care processes is consistently higher for people with Type 2 diabetes compared to those with Type 1 . This is partly due to differences in service models and due to the differing pathways. </a:t>
            </a:r>
          </a:p>
          <a:p>
            <a:pPr marL="0" indent="0">
              <a:buNone/>
            </a:pPr>
            <a:r>
              <a:rPr lang="en-GB" sz="1400"/>
              <a:t>The variation by IMD is less for type 2 diabetes than type 1 diabetes. There is still some variation present, with a slightly smaller percentage of people living in the most deprived areas who received all elements of care than those in the least deprived areas. </a:t>
            </a:r>
          </a:p>
          <a:p>
            <a:pPr marL="0" indent="0">
              <a:buNone/>
            </a:pPr>
            <a:r>
              <a:rPr lang="en-GB" sz="1400"/>
              <a:t>There were wider differences between ethnic groups. White groups had higher levels of complete care compared with most other ethnic groups, while Mixed and Other ethnic groups show lower levels. Asian or Asian British and Black or Black British groups also receive all eight care processes less often than White groups. </a:t>
            </a:r>
            <a:endParaRPr lang="en-GB" sz="1400" noProof="0"/>
          </a:p>
          <a:p>
            <a:pPr marL="0" indent="0">
              <a:buNone/>
            </a:pPr>
            <a:r>
              <a:rPr lang="en-US" sz="1400"/>
              <a:t>The Primary Care Diabetes Local Enhanced Service supports more consistent and equitable diabetes care across Lancashire and South Cumbria, with a focus on delivering care closer to home. It brings together person‑</a:t>
            </a:r>
            <a:r>
              <a:rPr lang="en-US" sz="1400" err="1"/>
              <a:t>centred</a:t>
            </a:r>
            <a:r>
              <a:rPr lang="en-US" sz="1400"/>
              <a:t> care, prevention and self‑management, alongside improved coordination across services. Practices are required to complete annual reviews, including all eight key care processes, to support early identification and management of risk. The ICB also works with NHS England to improve uptake of the National Diabetes Prevention Programme by targeting promotion to groups with lower referral and participation rates, helping to reduce inequalities in diabetes outcomes.</a:t>
            </a:r>
            <a:endParaRPr lang="en-GB" sz="1400"/>
          </a:p>
          <a:p>
            <a:pPr marL="0" indent="0">
              <a:buNone/>
            </a:pPr>
            <a:endParaRPr lang="en-GB" sz="1400" noProof="0"/>
          </a:p>
          <a:p>
            <a:endParaRPr lang="en-GB" sz="1400" noProof="0"/>
          </a:p>
        </p:txBody>
      </p:sp>
      <p:sp>
        <p:nvSpPr>
          <p:cNvPr id="4" name="Slide Number Placeholder 3">
            <a:extLst>
              <a:ext uri="{FF2B5EF4-FFF2-40B4-BE49-F238E27FC236}">
                <a16:creationId xmlns:a16="http://schemas.microsoft.com/office/drawing/2014/main" id="{011509BC-0D50-DB90-8295-2798C3460FD9}"/>
              </a:ext>
            </a:extLst>
          </p:cNvPr>
          <p:cNvSpPr>
            <a:spLocks noGrp="1"/>
          </p:cNvSpPr>
          <p:nvPr>
            <p:ph type="sldNum" sz="quarter" idx="12"/>
          </p:nvPr>
        </p:nvSpPr>
        <p:spPr/>
        <p:txBody>
          <a:bodyPr/>
          <a:lstStyle/>
          <a:p>
            <a:fld id="{507B77E4-D16E-4E80-BECE-B10ACE50DA11}" type="slidenum">
              <a:rPr lang="en-GB" noProof="0" smtClean="0"/>
              <a:pPr/>
              <a:t>50</a:t>
            </a:fld>
            <a:endParaRPr lang="en-GB" noProof="0"/>
          </a:p>
        </p:txBody>
      </p:sp>
      <p:graphicFrame>
        <p:nvGraphicFramePr>
          <p:cNvPr id="5" name="Table 4">
            <a:extLst>
              <a:ext uri="{FF2B5EF4-FFF2-40B4-BE49-F238E27FC236}">
                <a16:creationId xmlns:a16="http://schemas.microsoft.com/office/drawing/2014/main" id="{7BA22AE3-0329-2550-2C16-A1F9CAAAFC80}"/>
              </a:ext>
            </a:extLst>
          </p:cNvPr>
          <p:cNvGraphicFramePr>
            <a:graphicFrameLocks noGrp="1"/>
          </p:cNvGraphicFramePr>
          <p:nvPr>
            <p:extLst>
              <p:ext uri="{D42A27DB-BD31-4B8C-83A1-F6EECF244321}">
                <p14:modId xmlns:p14="http://schemas.microsoft.com/office/powerpoint/2010/main" val="3212262331"/>
              </p:ext>
            </p:extLst>
          </p:nvPr>
        </p:nvGraphicFramePr>
        <p:xfrm>
          <a:off x="475672" y="1216664"/>
          <a:ext cx="4352717" cy="327660"/>
        </p:xfrm>
        <a:graphic>
          <a:graphicData uri="http://schemas.openxmlformats.org/drawingml/2006/table">
            <a:tbl>
              <a:tblPr/>
              <a:tblGrid>
                <a:gridCol w="4352717">
                  <a:extLst>
                    <a:ext uri="{9D8B030D-6E8A-4147-A177-3AD203B41FA5}">
                      <a16:colId xmlns:a16="http://schemas.microsoft.com/office/drawing/2014/main" val="3874840880"/>
                    </a:ext>
                  </a:extLst>
                </a:gridCol>
              </a:tblGrid>
              <a:tr h="193001">
                <a:tc>
                  <a:txBody>
                    <a:bodyPr/>
                    <a:lstStyle/>
                    <a:p>
                      <a:pPr algn="l" fontAlgn="b">
                        <a:buNone/>
                      </a:pPr>
                      <a:r>
                        <a:rPr lang="en-GB" sz="1050" b="1" i="0" u="none" strike="noStrike" noProof="0">
                          <a:solidFill>
                            <a:srgbClr val="FFFFFF"/>
                          </a:solidFill>
                          <a:effectLst/>
                          <a:latin typeface="Arial" panose="020B0604020202020204" pitchFamily="34" charset="0"/>
                        </a:rPr>
                        <a:t>% Patients with Type 2 Diabetes Receiving All 8 Care Processes, by IMD </a:t>
                      </a:r>
                      <a:endParaRPr lang="en-GB" sz="1050" b="0" i="0" u="none" strike="noStrike" noProof="0">
                        <a:solidFill>
                          <a:srgbClr val="FFFFFF"/>
                        </a:solidFill>
                        <a:effectLst/>
                        <a:latin typeface="Arial" panose="020B0604020202020204" pitchFamily="34" charset="0"/>
                      </a:endParaRPr>
                    </a:p>
                  </a:txBody>
                  <a:tcPr marL="7620" marR="7620" marT="7620" marB="0" anchor="b">
                    <a:lnL>
                      <a:noFill/>
                    </a:lnL>
                    <a:lnR>
                      <a:noFill/>
                    </a:lnR>
                    <a:lnT>
                      <a:noFill/>
                    </a:lnT>
                    <a:lnB>
                      <a:noFill/>
                    </a:lnB>
                    <a:solidFill>
                      <a:srgbClr val="0070C0"/>
                    </a:solidFill>
                  </a:tcPr>
                </a:tc>
                <a:extLst>
                  <a:ext uri="{0D108BD9-81ED-4DB2-BD59-A6C34878D82A}">
                    <a16:rowId xmlns:a16="http://schemas.microsoft.com/office/drawing/2014/main" val="4025726428"/>
                  </a:ext>
                </a:extLst>
              </a:tr>
            </a:tbl>
          </a:graphicData>
        </a:graphic>
      </p:graphicFrame>
      <p:graphicFrame>
        <p:nvGraphicFramePr>
          <p:cNvPr id="6" name="Table 5">
            <a:extLst>
              <a:ext uri="{FF2B5EF4-FFF2-40B4-BE49-F238E27FC236}">
                <a16:creationId xmlns:a16="http://schemas.microsoft.com/office/drawing/2014/main" id="{B63826C8-26BA-4C90-BE96-E90BD6DFA1F5}"/>
              </a:ext>
            </a:extLst>
          </p:cNvPr>
          <p:cNvGraphicFramePr>
            <a:graphicFrameLocks noGrp="1"/>
          </p:cNvGraphicFramePr>
          <p:nvPr>
            <p:extLst>
              <p:ext uri="{D42A27DB-BD31-4B8C-83A1-F6EECF244321}">
                <p14:modId xmlns:p14="http://schemas.microsoft.com/office/powerpoint/2010/main" val="457527554"/>
              </p:ext>
            </p:extLst>
          </p:nvPr>
        </p:nvGraphicFramePr>
        <p:xfrm>
          <a:off x="478570" y="4339491"/>
          <a:ext cx="4352718" cy="327660"/>
        </p:xfrm>
        <a:graphic>
          <a:graphicData uri="http://schemas.openxmlformats.org/drawingml/2006/table">
            <a:tbl>
              <a:tblPr/>
              <a:tblGrid>
                <a:gridCol w="4352718">
                  <a:extLst>
                    <a:ext uri="{9D8B030D-6E8A-4147-A177-3AD203B41FA5}">
                      <a16:colId xmlns:a16="http://schemas.microsoft.com/office/drawing/2014/main" val="3874840880"/>
                    </a:ext>
                  </a:extLst>
                </a:gridCol>
              </a:tblGrid>
              <a:tr h="193001">
                <a:tc>
                  <a:txBody>
                    <a:bodyPr/>
                    <a:lstStyle/>
                    <a:p>
                      <a:pPr algn="l" fontAlgn="b">
                        <a:buNone/>
                      </a:pPr>
                      <a:r>
                        <a:rPr lang="en-GB" sz="1050" b="1" i="0" u="none" strike="noStrike" noProof="0">
                          <a:solidFill>
                            <a:srgbClr val="FFFFFF"/>
                          </a:solidFill>
                          <a:effectLst/>
                          <a:latin typeface="Arial" panose="020B0604020202020204" pitchFamily="34" charset="0"/>
                        </a:rPr>
                        <a:t>% Patients with Type 2 Diabetes Receiving All 8 Care Processes, by Ethnicity Group</a:t>
                      </a:r>
                      <a:endParaRPr lang="en-GB" sz="1050" b="0" i="0" u="none" strike="noStrike" noProof="0">
                        <a:solidFill>
                          <a:srgbClr val="FFFFFF"/>
                        </a:solidFill>
                        <a:effectLst/>
                        <a:latin typeface="Arial" panose="020B0604020202020204" pitchFamily="34" charset="0"/>
                      </a:endParaRPr>
                    </a:p>
                  </a:txBody>
                  <a:tcPr marL="7620" marR="7620" marT="7620" marB="0" anchor="b">
                    <a:lnL>
                      <a:noFill/>
                    </a:lnL>
                    <a:lnR>
                      <a:noFill/>
                    </a:lnR>
                    <a:lnT>
                      <a:noFill/>
                    </a:lnT>
                    <a:lnB>
                      <a:noFill/>
                    </a:lnB>
                    <a:solidFill>
                      <a:srgbClr val="0070C0"/>
                    </a:solidFill>
                  </a:tcPr>
                </a:tc>
                <a:extLst>
                  <a:ext uri="{0D108BD9-81ED-4DB2-BD59-A6C34878D82A}">
                    <a16:rowId xmlns:a16="http://schemas.microsoft.com/office/drawing/2014/main" val="4025726428"/>
                  </a:ext>
                </a:extLst>
              </a:tr>
            </a:tbl>
          </a:graphicData>
        </a:graphic>
      </p:graphicFrame>
      <p:pic>
        <p:nvPicPr>
          <p:cNvPr id="10" name="Picture 9">
            <a:extLst>
              <a:ext uri="{FF2B5EF4-FFF2-40B4-BE49-F238E27FC236}">
                <a16:creationId xmlns:a16="http://schemas.microsoft.com/office/drawing/2014/main" id="{6472EBDF-C933-1A14-C81D-E71125227457}"/>
              </a:ext>
            </a:extLst>
          </p:cNvPr>
          <p:cNvPicPr>
            <a:picLocks noChangeAspect="1"/>
          </p:cNvPicPr>
          <p:nvPr/>
        </p:nvPicPr>
        <p:blipFill>
          <a:blip r:embed="rId3"/>
          <a:stretch>
            <a:fillRect/>
          </a:stretch>
        </p:blipFill>
        <p:spPr>
          <a:xfrm>
            <a:off x="481469" y="4667151"/>
            <a:ext cx="4352718" cy="2190849"/>
          </a:xfrm>
          <a:prstGeom prst="rect">
            <a:avLst/>
          </a:prstGeom>
        </p:spPr>
      </p:pic>
      <p:pic>
        <p:nvPicPr>
          <p:cNvPr id="12" name="Picture 11">
            <a:extLst>
              <a:ext uri="{FF2B5EF4-FFF2-40B4-BE49-F238E27FC236}">
                <a16:creationId xmlns:a16="http://schemas.microsoft.com/office/drawing/2014/main" id="{BC549114-2E7F-BCE8-C8C2-31C6122A70BF}"/>
              </a:ext>
            </a:extLst>
          </p:cNvPr>
          <p:cNvPicPr>
            <a:picLocks noChangeAspect="1"/>
          </p:cNvPicPr>
          <p:nvPr/>
        </p:nvPicPr>
        <p:blipFill>
          <a:blip r:embed="rId4"/>
          <a:stretch>
            <a:fillRect/>
          </a:stretch>
        </p:blipFill>
        <p:spPr>
          <a:xfrm>
            <a:off x="475673" y="1544324"/>
            <a:ext cx="4358514" cy="2631337"/>
          </a:xfrm>
          <a:prstGeom prst="rect">
            <a:avLst/>
          </a:prstGeom>
        </p:spPr>
      </p:pic>
    </p:spTree>
    <p:extLst>
      <p:ext uri="{BB962C8B-B14F-4D97-AF65-F5344CB8AC3E}">
        <p14:creationId xmlns:p14="http://schemas.microsoft.com/office/powerpoint/2010/main" val="573486278"/>
      </p:ext>
    </p:extLst>
  </p:cSld>
  <p:clrMapOvr>
    <a:masterClrMapping/>
  </p:clrMapOvr>
  <p:extLst>
    <p:ext uri="{6950BFC3-D8DA-4A85-94F7-54DA5524770B}">
      <p188:commentRel xmlns:p188="http://schemas.microsoft.com/office/powerpoint/2018/8/main" r:id="rId2"/>
    </p:ext>
  </p:extLs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C11B474-8AE6-CC7A-5DB7-7281DCC2AEFE}"/>
              </a:ext>
            </a:extLst>
          </p:cNvPr>
          <p:cNvSpPr>
            <a:spLocks noGrp="1"/>
          </p:cNvSpPr>
          <p:nvPr>
            <p:ph type="title"/>
          </p:nvPr>
        </p:nvSpPr>
        <p:spPr/>
        <p:txBody>
          <a:bodyPr>
            <a:normAutofit/>
          </a:bodyPr>
          <a:lstStyle/>
          <a:p>
            <a:r>
              <a:rPr lang="en-GB" sz="4000"/>
              <a:t>Treating Tobacco Dependency</a:t>
            </a:r>
          </a:p>
        </p:txBody>
      </p:sp>
      <p:sp>
        <p:nvSpPr>
          <p:cNvPr id="6" name="Text Placeholder 5">
            <a:extLst>
              <a:ext uri="{FF2B5EF4-FFF2-40B4-BE49-F238E27FC236}">
                <a16:creationId xmlns:a16="http://schemas.microsoft.com/office/drawing/2014/main" id="{B0B7DF4C-0F56-7466-38C0-0CD7036E2987}"/>
              </a:ext>
            </a:extLst>
          </p:cNvPr>
          <p:cNvSpPr>
            <a:spLocks noGrp="1"/>
          </p:cNvSpPr>
          <p:nvPr>
            <p:ph type="body" idx="1"/>
          </p:nvPr>
        </p:nvSpPr>
        <p:spPr/>
        <p:txBody>
          <a:bodyPr>
            <a:normAutofit fontScale="40000" lnSpcReduction="20000"/>
          </a:bodyPr>
          <a:lstStyle/>
          <a:p>
            <a:pPr>
              <a:lnSpc>
                <a:spcPct val="120000"/>
              </a:lnSpc>
            </a:pPr>
            <a:r>
              <a:rPr lang="en-US"/>
              <a:t>Tobacco dependency is a major driver of health inequalities. Smoking prevalence is significantly higher among people experiencing deprivation, severe mental illness, homelessness, unemployment and other forms of social exclusion. As the leading modifiable risk factor for ill health and premature mortality, smoking is estimated to account for approximately half of the gap in life expectancy between the most and least deprived communities. </a:t>
            </a:r>
            <a:r>
              <a:rPr lang="en-US" err="1"/>
              <a:t>Recognising</a:t>
            </a:r>
            <a:r>
              <a:rPr lang="en-US"/>
              <a:t> its impact across maternity outcomes, mental health, respiratory disease, cancer and cardiovascular disease, NHS England has identified smoking cessation as a Core20PLUS5 priority and a critical intervention for reducing health inequalities.</a:t>
            </a:r>
          </a:p>
          <a:p>
            <a:pPr>
              <a:lnSpc>
                <a:spcPct val="120000"/>
              </a:lnSpc>
            </a:pPr>
            <a:r>
              <a:rPr lang="en-US"/>
              <a:t>The ICB works closely with Local Authorities who commission  community smoking cessation services. Our joint </a:t>
            </a:r>
            <a:r>
              <a:rPr lang="en-US">
                <a:hlinkClick r:id="rId2"/>
              </a:rPr>
              <a:t>Tobacco free Lancashire and South Cumbria Strategy 2023-2028</a:t>
            </a:r>
            <a:r>
              <a:rPr lang="en-US"/>
              <a:t> provides the system-wide framework for reducing smoking prevalence and tobacco-related harm across Lancashire and South Cumbria. </a:t>
            </a:r>
          </a:p>
          <a:p>
            <a:r>
              <a:rPr lang="en-US"/>
              <a:t>As part of this joint approach, the ICB commissions Treating Tobacco Dependency Services in all the Trusts within Lancashire and South Cumbria to support people who are inpatients and people who are pregnant. </a:t>
            </a:r>
            <a:endParaRPr lang="en-GB"/>
          </a:p>
        </p:txBody>
      </p:sp>
      <p:sp>
        <p:nvSpPr>
          <p:cNvPr id="4" name="Slide Number Placeholder 3">
            <a:extLst>
              <a:ext uri="{FF2B5EF4-FFF2-40B4-BE49-F238E27FC236}">
                <a16:creationId xmlns:a16="http://schemas.microsoft.com/office/drawing/2014/main" id="{A7E03B31-7D77-4AB0-0875-3081E42510DC}"/>
              </a:ext>
            </a:extLst>
          </p:cNvPr>
          <p:cNvSpPr>
            <a:spLocks noGrp="1"/>
          </p:cNvSpPr>
          <p:nvPr>
            <p:ph type="sldNum" sz="quarter" idx="12"/>
          </p:nvPr>
        </p:nvSpPr>
        <p:spPr/>
        <p:txBody>
          <a:bodyPr/>
          <a:lstStyle/>
          <a:p>
            <a:fld id="{507B77E4-D16E-4E80-BECE-B10ACE50DA11}" type="slidenum">
              <a:rPr lang="en-GB" smtClean="0"/>
              <a:pPr/>
              <a:t>51</a:t>
            </a:fld>
            <a:endParaRPr lang="en-GB"/>
          </a:p>
        </p:txBody>
      </p:sp>
    </p:spTree>
    <p:extLst>
      <p:ext uri="{BB962C8B-B14F-4D97-AF65-F5344CB8AC3E}">
        <p14:creationId xmlns:p14="http://schemas.microsoft.com/office/powerpoint/2010/main" val="56693811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AF9FE-2A90-C356-31C3-C10172933C7F}"/>
              </a:ext>
            </a:extLst>
          </p:cNvPr>
          <p:cNvSpPr>
            <a:spLocks noGrp="1"/>
          </p:cNvSpPr>
          <p:nvPr>
            <p:ph type="title"/>
          </p:nvPr>
        </p:nvSpPr>
        <p:spPr/>
        <p:txBody>
          <a:bodyPr>
            <a:normAutofit/>
          </a:bodyPr>
          <a:lstStyle/>
          <a:p>
            <a:r>
              <a:rPr lang="en-US"/>
              <a:t>Treating Tobacco Dependency</a:t>
            </a:r>
            <a:endParaRPr lang="en-GB"/>
          </a:p>
        </p:txBody>
      </p:sp>
      <p:sp>
        <p:nvSpPr>
          <p:cNvPr id="4" name="Slide Number Placeholder 3">
            <a:extLst>
              <a:ext uri="{FF2B5EF4-FFF2-40B4-BE49-F238E27FC236}">
                <a16:creationId xmlns:a16="http://schemas.microsoft.com/office/drawing/2014/main" id="{D3C4B012-5637-1AD8-7AF0-AAF266454011}"/>
              </a:ext>
            </a:extLst>
          </p:cNvPr>
          <p:cNvSpPr>
            <a:spLocks noGrp="1"/>
          </p:cNvSpPr>
          <p:nvPr>
            <p:ph type="sldNum" sz="quarter" idx="12"/>
          </p:nvPr>
        </p:nvSpPr>
        <p:spPr/>
        <p:txBody>
          <a:bodyPr/>
          <a:lstStyle/>
          <a:p>
            <a:fld id="{507B77E4-D16E-4E80-BECE-B10ACE50DA11}" type="slidenum">
              <a:rPr lang="en-GB" smtClean="0"/>
              <a:pPr/>
              <a:t>52</a:t>
            </a:fld>
            <a:endParaRPr lang="en-GB"/>
          </a:p>
        </p:txBody>
      </p:sp>
      <p:pic>
        <p:nvPicPr>
          <p:cNvPr id="5" name="Picture 4">
            <a:extLst>
              <a:ext uri="{FF2B5EF4-FFF2-40B4-BE49-F238E27FC236}">
                <a16:creationId xmlns:a16="http://schemas.microsoft.com/office/drawing/2014/main" id="{2997AAF6-DEFF-4F12-9438-84E88A921252}"/>
              </a:ext>
            </a:extLst>
          </p:cNvPr>
          <p:cNvPicPr>
            <a:picLocks noChangeAspect="1"/>
          </p:cNvPicPr>
          <p:nvPr/>
        </p:nvPicPr>
        <p:blipFill>
          <a:blip r:embed="rId2"/>
          <a:stretch>
            <a:fillRect/>
          </a:stretch>
        </p:blipFill>
        <p:spPr>
          <a:xfrm>
            <a:off x="565067" y="1356833"/>
            <a:ext cx="4042558" cy="2429836"/>
          </a:xfrm>
          <a:prstGeom prst="rect">
            <a:avLst/>
          </a:prstGeom>
        </p:spPr>
      </p:pic>
      <p:graphicFrame>
        <p:nvGraphicFramePr>
          <p:cNvPr id="6" name="Table 5">
            <a:extLst>
              <a:ext uri="{FF2B5EF4-FFF2-40B4-BE49-F238E27FC236}">
                <a16:creationId xmlns:a16="http://schemas.microsoft.com/office/drawing/2014/main" id="{7A7475B9-6E97-859D-8691-2860FD5BB60A}"/>
              </a:ext>
            </a:extLst>
          </p:cNvPr>
          <p:cNvGraphicFramePr>
            <a:graphicFrameLocks noGrp="1"/>
          </p:cNvGraphicFramePr>
          <p:nvPr>
            <p:extLst>
              <p:ext uri="{D42A27DB-BD31-4B8C-83A1-F6EECF244321}">
                <p14:modId xmlns:p14="http://schemas.microsoft.com/office/powerpoint/2010/main" val="1551720534"/>
              </p:ext>
            </p:extLst>
          </p:nvPr>
        </p:nvGraphicFramePr>
        <p:xfrm>
          <a:off x="565067" y="1029173"/>
          <a:ext cx="4346986" cy="327660"/>
        </p:xfrm>
        <a:graphic>
          <a:graphicData uri="http://schemas.openxmlformats.org/drawingml/2006/table">
            <a:tbl>
              <a:tblPr/>
              <a:tblGrid>
                <a:gridCol w="4346986">
                  <a:extLst>
                    <a:ext uri="{9D8B030D-6E8A-4147-A177-3AD203B41FA5}">
                      <a16:colId xmlns:a16="http://schemas.microsoft.com/office/drawing/2014/main" val="3874840880"/>
                    </a:ext>
                  </a:extLst>
                </a:gridCol>
              </a:tblGrid>
              <a:tr h="193001">
                <a:tc>
                  <a:txBody>
                    <a:bodyPr/>
                    <a:lstStyle/>
                    <a:p>
                      <a:pPr algn="l" fontAlgn="b">
                        <a:buNone/>
                      </a:pPr>
                      <a:r>
                        <a:rPr lang="en-US" sz="1050" b="1" i="0" u="none" strike="noStrike" noProof="0">
                          <a:solidFill>
                            <a:srgbClr val="FFFFFF"/>
                          </a:solidFill>
                          <a:effectLst/>
                          <a:latin typeface="Arial" panose="020B0604020202020204" pitchFamily="34" charset="0"/>
                        </a:rPr>
                        <a:t>Smokers provided with care plans to support a quit attempt that are recorded as having quit smoking, by deprivation</a:t>
                      </a:r>
                      <a:endParaRPr lang="en-GB" sz="1050" b="0" i="0" u="none" strike="noStrike" noProof="0">
                        <a:solidFill>
                          <a:srgbClr val="FFFFFF"/>
                        </a:solidFill>
                        <a:effectLst/>
                        <a:latin typeface="Arial" panose="020B0604020202020204" pitchFamily="34" charset="0"/>
                      </a:endParaRPr>
                    </a:p>
                  </a:txBody>
                  <a:tcPr marL="7620" marR="7620" marT="7620" marB="0" anchor="b">
                    <a:lnL>
                      <a:noFill/>
                    </a:lnL>
                    <a:lnR>
                      <a:noFill/>
                    </a:lnR>
                    <a:lnT>
                      <a:noFill/>
                    </a:lnT>
                    <a:lnB>
                      <a:noFill/>
                    </a:lnB>
                    <a:solidFill>
                      <a:srgbClr val="0070C0"/>
                    </a:solidFill>
                  </a:tcPr>
                </a:tc>
                <a:extLst>
                  <a:ext uri="{0D108BD9-81ED-4DB2-BD59-A6C34878D82A}">
                    <a16:rowId xmlns:a16="http://schemas.microsoft.com/office/drawing/2014/main" val="4025726428"/>
                  </a:ext>
                </a:extLst>
              </a:tr>
            </a:tbl>
          </a:graphicData>
        </a:graphic>
      </p:graphicFrame>
      <p:pic>
        <p:nvPicPr>
          <p:cNvPr id="7" name="Picture 6">
            <a:extLst>
              <a:ext uri="{FF2B5EF4-FFF2-40B4-BE49-F238E27FC236}">
                <a16:creationId xmlns:a16="http://schemas.microsoft.com/office/drawing/2014/main" id="{383D7622-F18A-1E67-7DB7-E71C146B06AE}"/>
              </a:ext>
            </a:extLst>
          </p:cNvPr>
          <p:cNvPicPr>
            <a:picLocks noChangeAspect="1"/>
          </p:cNvPicPr>
          <p:nvPr/>
        </p:nvPicPr>
        <p:blipFill>
          <a:blip r:embed="rId3"/>
          <a:stretch>
            <a:fillRect/>
          </a:stretch>
        </p:blipFill>
        <p:spPr>
          <a:xfrm>
            <a:off x="565067" y="4324522"/>
            <a:ext cx="4042558" cy="2429835"/>
          </a:xfrm>
          <a:prstGeom prst="rect">
            <a:avLst/>
          </a:prstGeom>
        </p:spPr>
      </p:pic>
      <p:graphicFrame>
        <p:nvGraphicFramePr>
          <p:cNvPr id="8" name="Table 7">
            <a:extLst>
              <a:ext uri="{FF2B5EF4-FFF2-40B4-BE49-F238E27FC236}">
                <a16:creationId xmlns:a16="http://schemas.microsoft.com/office/drawing/2014/main" id="{50D8A758-E23C-4B2A-2537-92FBA1DA25CC}"/>
              </a:ext>
            </a:extLst>
          </p:cNvPr>
          <p:cNvGraphicFramePr>
            <a:graphicFrameLocks noGrp="1"/>
          </p:cNvGraphicFramePr>
          <p:nvPr>
            <p:extLst>
              <p:ext uri="{D42A27DB-BD31-4B8C-83A1-F6EECF244321}">
                <p14:modId xmlns:p14="http://schemas.microsoft.com/office/powerpoint/2010/main" val="2011871407"/>
              </p:ext>
            </p:extLst>
          </p:nvPr>
        </p:nvGraphicFramePr>
        <p:xfrm>
          <a:off x="565067" y="3836843"/>
          <a:ext cx="4469802" cy="487680"/>
        </p:xfrm>
        <a:graphic>
          <a:graphicData uri="http://schemas.openxmlformats.org/drawingml/2006/table">
            <a:tbl>
              <a:tblPr/>
              <a:tblGrid>
                <a:gridCol w="4469802">
                  <a:extLst>
                    <a:ext uri="{9D8B030D-6E8A-4147-A177-3AD203B41FA5}">
                      <a16:colId xmlns:a16="http://schemas.microsoft.com/office/drawing/2014/main" val="3874840880"/>
                    </a:ext>
                  </a:extLst>
                </a:gridCol>
              </a:tblGrid>
              <a:tr h="193001">
                <a:tc>
                  <a:txBody>
                    <a:bodyPr/>
                    <a:lstStyle/>
                    <a:p>
                      <a:pPr algn="l" fontAlgn="b">
                        <a:buNone/>
                      </a:pPr>
                      <a:r>
                        <a:rPr lang="en-US" sz="1050" b="1" i="0" u="none" strike="noStrike" noProof="0">
                          <a:solidFill>
                            <a:srgbClr val="FFFFFF"/>
                          </a:solidFill>
                          <a:effectLst/>
                          <a:latin typeface="Arial" panose="020B0604020202020204" pitchFamily="34" charset="0"/>
                        </a:rPr>
                        <a:t>Maternity smokers who are referred to an in-house tobacco dependence treatment service who are identified as non-smokers at 36 weeks, by deprivation</a:t>
                      </a:r>
                      <a:endParaRPr lang="en-GB" sz="1050" b="0" i="0" u="none" strike="noStrike" noProof="0">
                        <a:solidFill>
                          <a:srgbClr val="FFFFFF"/>
                        </a:solidFill>
                        <a:effectLst/>
                        <a:latin typeface="Arial" panose="020B0604020202020204" pitchFamily="34" charset="0"/>
                      </a:endParaRPr>
                    </a:p>
                  </a:txBody>
                  <a:tcPr marL="7620" marR="7620" marT="7620" marB="0" anchor="b">
                    <a:lnL>
                      <a:noFill/>
                    </a:lnL>
                    <a:lnR>
                      <a:noFill/>
                    </a:lnR>
                    <a:lnT>
                      <a:noFill/>
                    </a:lnT>
                    <a:lnB>
                      <a:noFill/>
                    </a:lnB>
                    <a:solidFill>
                      <a:srgbClr val="0070C0"/>
                    </a:solidFill>
                  </a:tcPr>
                </a:tc>
                <a:extLst>
                  <a:ext uri="{0D108BD9-81ED-4DB2-BD59-A6C34878D82A}">
                    <a16:rowId xmlns:a16="http://schemas.microsoft.com/office/drawing/2014/main" val="4025726428"/>
                  </a:ext>
                </a:extLst>
              </a:tr>
            </a:tbl>
          </a:graphicData>
        </a:graphic>
      </p:graphicFrame>
      <p:sp>
        <p:nvSpPr>
          <p:cNvPr id="12" name="TextBox 11">
            <a:extLst>
              <a:ext uri="{FF2B5EF4-FFF2-40B4-BE49-F238E27FC236}">
                <a16:creationId xmlns:a16="http://schemas.microsoft.com/office/drawing/2014/main" id="{30A8F846-07DC-7100-2AF1-AC91F541DD39}"/>
              </a:ext>
            </a:extLst>
          </p:cNvPr>
          <p:cNvSpPr txBox="1"/>
          <p:nvPr/>
        </p:nvSpPr>
        <p:spPr>
          <a:xfrm>
            <a:off x="5234191" y="1193003"/>
            <a:ext cx="6585962" cy="5570756"/>
          </a:xfrm>
          <a:prstGeom prst="rect">
            <a:avLst/>
          </a:prstGeom>
          <a:noFill/>
        </p:spPr>
        <p:txBody>
          <a:bodyPr wrap="square">
            <a:spAutoFit/>
          </a:bodyPr>
          <a:lstStyle/>
          <a:p>
            <a:pPr marL="0" indent="0">
              <a:spcAft>
                <a:spcPts val="600"/>
              </a:spcAft>
              <a:buNone/>
            </a:pPr>
            <a:r>
              <a:rPr lang="en-US" sz="1400"/>
              <a:t>The proportion of smokers who were provided with a care plan and subsequently recorded as having quit smoking varies across deprivation groups, and the most deprived group appears to have a higher recorded quit rate than several other groups. However, the number of smokers differs considerably between deprivation groups, and small changes in the number of successful quits may have a disproportionate impact on percentages in some cohorts. </a:t>
            </a:r>
          </a:p>
          <a:p>
            <a:pPr>
              <a:spcAft>
                <a:spcPts val="600"/>
              </a:spcAft>
            </a:pPr>
            <a:r>
              <a:rPr lang="en-US" sz="1400"/>
              <a:t>There is a similar issue for the percentage of maternity smokers referred to a specialist tobacco dependence treatment service, as the small numbers within individual cohorts can again mean small differences can have a large impact on the percentage. Performance may also be influenced by variation in local service delivery arrangements and provider-level factors. </a:t>
            </a:r>
          </a:p>
          <a:p>
            <a:pPr>
              <a:spcAft>
                <a:spcPts val="600"/>
              </a:spcAft>
            </a:pPr>
            <a:r>
              <a:rPr lang="en-US" sz="1400"/>
              <a:t>Tobacco dependency work remains a key part of the ICB's prevention and health inequalities agenda, working closely with the Local Authorities. A new role of Tobacco Control Strategic Partnerships Lead has been jointly funded by the ICB and Local Authorities to lead this work across communities and NHS settings. </a:t>
            </a:r>
          </a:p>
          <a:p>
            <a:pPr>
              <a:spcAft>
                <a:spcPts val="600"/>
              </a:spcAft>
            </a:pPr>
            <a:r>
              <a:rPr lang="en-US" sz="1400"/>
              <a:t>During 2025/26 the ICB has undertaken a review of commissioning of Tobacco Dependency Services for inpatient and maternity resulting in recommissioning the tobacco dependency treatment services across all trusts with a focus on improving consistency, quality and equitable access across Lancashire and South Cumbria. Longer-term funding for tobacco dependency services has been agreed and contracts are being amended to reflect a more equitable and outcome-focused approach. This will help provide greater stability for service delivery and increase opportunities for continuous improvement and local partnership working.</a:t>
            </a:r>
            <a:endParaRPr lang="en-GB" sz="1400"/>
          </a:p>
          <a:p>
            <a:pPr marL="0" indent="0">
              <a:spcAft>
                <a:spcPts val="600"/>
              </a:spcAft>
              <a:buNone/>
            </a:pPr>
            <a:endParaRPr lang="en-US" sz="1400"/>
          </a:p>
        </p:txBody>
      </p:sp>
    </p:spTree>
    <p:extLst>
      <p:ext uri="{BB962C8B-B14F-4D97-AF65-F5344CB8AC3E}">
        <p14:creationId xmlns:p14="http://schemas.microsoft.com/office/powerpoint/2010/main" val="70562351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CB1AD-31C3-8835-9BBA-658D032AE6DB}"/>
              </a:ext>
            </a:extLst>
          </p:cNvPr>
          <p:cNvSpPr>
            <a:spLocks noGrp="1"/>
          </p:cNvSpPr>
          <p:nvPr>
            <p:ph type="title"/>
          </p:nvPr>
        </p:nvSpPr>
        <p:spPr/>
        <p:txBody>
          <a:bodyPr>
            <a:normAutofit/>
          </a:bodyPr>
          <a:lstStyle/>
          <a:p>
            <a:r>
              <a:rPr lang="en-US"/>
              <a:t>Treating Tobacco Dependency</a:t>
            </a:r>
            <a:endParaRPr lang="en-GB"/>
          </a:p>
        </p:txBody>
      </p:sp>
      <p:sp>
        <p:nvSpPr>
          <p:cNvPr id="4" name="Slide Number Placeholder 3">
            <a:extLst>
              <a:ext uri="{FF2B5EF4-FFF2-40B4-BE49-F238E27FC236}">
                <a16:creationId xmlns:a16="http://schemas.microsoft.com/office/drawing/2014/main" id="{C96E5AE0-D61B-D516-125C-BDA91CA1FB64}"/>
              </a:ext>
            </a:extLst>
          </p:cNvPr>
          <p:cNvSpPr>
            <a:spLocks noGrp="1"/>
          </p:cNvSpPr>
          <p:nvPr>
            <p:ph type="sldNum" sz="quarter" idx="12"/>
          </p:nvPr>
        </p:nvSpPr>
        <p:spPr/>
        <p:txBody>
          <a:bodyPr/>
          <a:lstStyle/>
          <a:p>
            <a:fld id="{507B77E4-D16E-4E80-BECE-B10ACE50DA11}" type="slidenum">
              <a:rPr lang="en-GB" smtClean="0"/>
              <a:pPr/>
              <a:t>53</a:t>
            </a:fld>
            <a:endParaRPr lang="en-GB"/>
          </a:p>
        </p:txBody>
      </p:sp>
      <p:pic>
        <p:nvPicPr>
          <p:cNvPr id="5" name="Picture 4">
            <a:extLst>
              <a:ext uri="{FF2B5EF4-FFF2-40B4-BE49-F238E27FC236}">
                <a16:creationId xmlns:a16="http://schemas.microsoft.com/office/drawing/2014/main" id="{8EA5F6A3-38A7-BBBC-834E-EBE339F93899}"/>
              </a:ext>
            </a:extLst>
          </p:cNvPr>
          <p:cNvPicPr>
            <a:picLocks noChangeAspect="1"/>
          </p:cNvPicPr>
          <p:nvPr/>
        </p:nvPicPr>
        <p:blipFill>
          <a:blip r:embed="rId2"/>
          <a:stretch>
            <a:fillRect/>
          </a:stretch>
        </p:blipFill>
        <p:spPr>
          <a:xfrm>
            <a:off x="517868" y="1638104"/>
            <a:ext cx="5291411" cy="3180476"/>
          </a:xfrm>
          <a:prstGeom prst="rect">
            <a:avLst/>
          </a:prstGeom>
        </p:spPr>
      </p:pic>
      <p:pic>
        <p:nvPicPr>
          <p:cNvPr id="6" name="Picture 5">
            <a:extLst>
              <a:ext uri="{FF2B5EF4-FFF2-40B4-BE49-F238E27FC236}">
                <a16:creationId xmlns:a16="http://schemas.microsoft.com/office/drawing/2014/main" id="{521B186D-59E2-0171-A3A6-13FD5F7CBC05}"/>
              </a:ext>
            </a:extLst>
          </p:cNvPr>
          <p:cNvPicPr>
            <a:picLocks noChangeAspect="1"/>
          </p:cNvPicPr>
          <p:nvPr/>
        </p:nvPicPr>
        <p:blipFill>
          <a:blip r:embed="rId3"/>
          <a:stretch>
            <a:fillRect/>
          </a:stretch>
        </p:blipFill>
        <p:spPr>
          <a:xfrm>
            <a:off x="6258373" y="1638103"/>
            <a:ext cx="5291411" cy="3180476"/>
          </a:xfrm>
          <a:prstGeom prst="rect">
            <a:avLst/>
          </a:prstGeom>
        </p:spPr>
      </p:pic>
      <p:graphicFrame>
        <p:nvGraphicFramePr>
          <p:cNvPr id="9" name="Table 8">
            <a:extLst>
              <a:ext uri="{FF2B5EF4-FFF2-40B4-BE49-F238E27FC236}">
                <a16:creationId xmlns:a16="http://schemas.microsoft.com/office/drawing/2014/main" id="{B70E7A5A-857E-DDCC-2B37-E06614CF8EDE}"/>
              </a:ext>
            </a:extLst>
          </p:cNvPr>
          <p:cNvGraphicFramePr>
            <a:graphicFrameLocks noGrp="1"/>
          </p:cNvGraphicFramePr>
          <p:nvPr>
            <p:extLst>
              <p:ext uri="{D42A27DB-BD31-4B8C-83A1-F6EECF244321}">
                <p14:modId xmlns:p14="http://schemas.microsoft.com/office/powerpoint/2010/main" val="842698582"/>
              </p:ext>
            </p:extLst>
          </p:nvPr>
        </p:nvGraphicFramePr>
        <p:xfrm>
          <a:off x="517866" y="1219046"/>
          <a:ext cx="5000177" cy="327660"/>
        </p:xfrm>
        <a:graphic>
          <a:graphicData uri="http://schemas.openxmlformats.org/drawingml/2006/table">
            <a:tbl>
              <a:tblPr/>
              <a:tblGrid>
                <a:gridCol w="5000177">
                  <a:extLst>
                    <a:ext uri="{9D8B030D-6E8A-4147-A177-3AD203B41FA5}">
                      <a16:colId xmlns:a16="http://schemas.microsoft.com/office/drawing/2014/main" val="3874840880"/>
                    </a:ext>
                  </a:extLst>
                </a:gridCol>
              </a:tblGrid>
              <a:tr h="193001">
                <a:tc>
                  <a:txBody>
                    <a:bodyPr/>
                    <a:lstStyle/>
                    <a:p>
                      <a:pPr algn="l" fontAlgn="b">
                        <a:buNone/>
                      </a:pPr>
                      <a:r>
                        <a:rPr lang="en-US" sz="1050" b="1" i="0" u="none" strike="noStrike" noProof="0">
                          <a:solidFill>
                            <a:srgbClr val="FFFFFF"/>
                          </a:solidFill>
                          <a:effectLst/>
                          <a:latin typeface="Arial" panose="020B0604020202020204" pitchFamily="34" charset="0"/>
                        </a:rPr>
                        <a:t>Smokers who are identified in hospital that who are provided with tobacco dependence interventions to support a quit attempt, by deprivation</a:t>
                      </a:r>
                      <a:endParaRPr lang="en-GB" sz="1050" b="0" i="0" u="none" strike="noStrike" noProof="0">
                        <a:solidFill>
                          <a:srgbClr val="FFFFFF"/>
                        </a:solidFill>
                        <a:effectLst/>
                        <a:latin typeface="Arial" panose="020B0604020202020204" pitchFamily="34" charset="0"/>
                      </a:endParaRPr>
                    </a:p>
                  </a:txBody>
                  <a:tcPr marL="7620" marR="7620" marT="7620" marB="0" anchor="b">
                    <a:lnL>
                      <a:noFill/>
                    </a:lnL>
                    <a:lnR>
                      <a:noFill/>
                    </a:lnR>
                    <a:lnT>
                      <a:noFill/>
                    </a:lnT>
                    <a:lnB>
                      <a:noFill/>
                    </a:lnB>
                    <a:solidFill>
                      <a:srgbClr val="0070C0"/>
                    </a:solidFill>
                  </a:tcPr>
                </a:tc>
                <a:extLst>
                  <a:ext uri="{0D108BD9-81ED-4DB2-BD59-A6C34878D82A}">
                    <a16:rowId xmlns:a16="http://schemas.microsoft.com/office/drawing/2014/main" val="4025726428"/>
                  </a:ext>
                </a:extLst>
              </a:tr>
            </a:tbl>
          </a:graphicData>
        </a:graphic>
      </p:graphicFrame>
      <p:graphicFrame>
        <p:nvGraphicFramePr>
          <p:cNvPr id="10" name="Table 9">
            <a:extLst>
              <a:ext uri="{FF2B5EF4-FFF2-40B4-BE49-F238E27FC236}">
                <a16:creationId xmlns:a16="http://schemas.microsoft.com/office/drawing/2014/main" id="{F6872261-4A21-FED9-22E5-B779266B085C}"/>
              </a:ext>
            </a:extLst>
          </p:cNvPr>
          <p:cNvGraphicFramePr>
            <a:graphicFrameLocks noGrp="1"/>
          </p:cNvGraphicFramePr>
          <p:nvPr>
            <p:extLst>
              <p:ext uri="{D42A27DB-BD31-4B8C-83A1-F6EECF244321}">
                <p14:modId xmlns:p14="http://schemas.microsoft.com/office/powerpoint/2010/main" val="2028842517"/>
              </p:ext>
            </p:extLst>
          </p:nvPr>
        </p:nvGraphicFramePr>
        <p:xfrm>
          <a:off x="6258372" y="1245967"/>
          <a:ext cx="5322852" cy="327660"/>
        </p:xfrm>
        <a:graphic>
          <a:graphicData uri="http://schemas.openxmlformats.org/drawingml/2006/table">
            <a:tbl>
              <a:tblPr/>
              <a:tblGrid>
                <a:gridCol w="5322852">
                  <a:extLst>
                    <a:ext uri="{9D8B030D-6E8A-4147-A177-3AD203B41FA5}">
                      <a16:colId xmlns:a16="http://schemas.microsoft.com/office/drawing/2014/main" val="3874840880"/>
                    </a:ext>
                  </a:extLst>
                </a:gridCol>
              </a:tblGrid>
              <a:tr h="193001">
                <a:tc>
                  <a:txBody>
                    <a:bodyPr/>
                    <a:lstStyle/>
                    <a:p>
                      <a:pPr algn="l" fontAlgn="b">
                        <a:buNone/>
                      </a:pPr>
                      <a:r>
                        <a:rPr lang="en-US" sz="1050" b="1" i="0" u="none" strike="noStrike" noProof="0">
                          <a:solidFill>
                            <a:srgbClr val="FFFFFF"/>
                          </a:solidFill>
                          <a:effectLst/>
                          <a:latin typeface="Arial" panose="020B0604020202020204" pitchFamily="34" charset="0"/>
                        </a:rPr>
                        <a:t>Smokers who are identified in hospital that who are provided with tobacco dependence interventions to support a quit attempt, by ethnicity</a:t>
                      </a:r>
                      <a:endParaRPr lang="en-GB" sz="1050" b="0" i="0" u="none" strike="noStrike" noProof="0">
                        <a:solidFill>
                          <a:srgbClr val="FFFFFF"/>
                        </a:solidFill>
                        <a:effectLst/>
                        <a:latin typeface="Arial" panose="020B0604020202020204" pitchFamily="34" charset="0"/>
                      </a:endParaRPr>
                    </a:p>
                  </a:txBody>
                  <a:tcPr marL="7620" marR="7620" marT="7620" marB="0" anchor="b">
                    <a:lnL>
                      <a:noFill/>
                    </a:lnL>
                    <a:lnR>
                      <a:noFill/>
                    </a:lnR>
                    <a:lnT>
                      <a:noFill/>
                    </a:lnT>
                    <a:lnB>
                      <a:noFill/>
                    </a:lnB>
                    <a:solidFill>
                      <a:srgbClr val="0070C0"/>
                    </a:solidFill>
                  </a:tcPr>
                </a:tc>
                <a:extLst>
                  <a:ext uri="{0D108BD9-81ED-4DB2-BD59-A6C34878D82A}">
                    <a16:rowId xmlns:a16="http://schemas.microsoft.com/office/drawing/2014/main" val="4025726428"/>
                  </a:ext>
                </a:extLst>
              </a:tr>
            </a:tbl>
          </a:graphicData>
        </a:graphic>
      </p:graphicFrame>
      <p:sp>
        <p:nvSpPr>
          <p:cNvPr id="7" name="TextBox 6">
            <a:extLst>
              <a:ext uri="{FF2B5EF4-FFF2-40B4-BE49-F238E27FC236}">
                <a16:creationId xmlns:a16="http://schemas.microsoft.com/office/drawing/2014/main" id="{0CBCB485-1C48-3CC3-CA03-8D7A8BBDB605}"/>
              </a:ext>
            </a:extLst>
          </p:cNvPr>
          <p:cNvSpPr txBox="1"/>
          <p:nvPr/>
        </p:nvSpPr>
        <p:spPr>
          <a:xfrm>
            <a:off x="469598" y="4815286"/>
            <a:ext cx="5339681" cy="1815882"/>
          </a:xfrm>
          <a:prstGeom prst="rect">
            <a:avLst/>
          </a:prstGeom>
          <a:noFill/>
        </p:spPr>
        <p:txBody>
          <a:bodyPr wrap="square">
            <a:spAutoFit/>
          </a:bodyPr>
          <a:lstStyle/>
          <a:p>
            <a:pPr>
              <a:spcAft>
                <a:spcPts val="600"/>
              </a:spcAft>
            </a:pPr>
            <a:r>
              <a:rPr lang="en-US" sz="1400"/>
              <a:t>The proportion of hospital smokers who were identified and provided with tobacco dependence interventions is broadly similar across most deprivation groups, although the least deprived group appears higher than the others. As the data does not provide information about cohort sizes or statistical confidence, it is not possible to determine whether these differences represent genuine variation or are the result of normal fluctuation within relatively small groups.</a:t>
            </a:r>
          </a:p>
        </p:txBody>
      </p:sp>
      <p:sp>
        <p:nvSpPr>
          <p:cNvPr id="8" name="TextBox 7">
            <a:extLst>
              <a:ext uri="{FF2B5EF4-FFF2-40B4-BE49-F238E27FC236}">
                <a16:creationId xmlns:a16="http://schemas.microsoft.com/office/drawing/2014/main" id="{520495E9-D33B-736A-1C1F-9D16AFF20026}"/>
              </a:ext>
            </a:extLst>
          </p:cNvPr>
          <p:cNvSpPr txBox="1"/>
          <p:nvPr/>
        </p:nvSpPr>
        <p:spPr>
          <a:xfrm>
            <a:off x="6138507" y="4815286"/>
            <a:ext cx="6200454" cy="1600438"/>
          </a:xfrm>
          <a:prstGeom prst="rect">
            <a:avLst/>
          </a:prstGeom>
          <a:noFill/>
        </p:spPr>
        <p:txBody>
          <a:bodyPr wrap="square">
            <a:spAutoFit/>
          </a:bodyPr>
          <a:lstStyle/>
          <a:p>
            <a:pPr>
              <a:spcAft>
                <a:spcPts val="600"/>
              </a:spcAft>
            </a:pPr>
            <a:r>
              <a:rPr lang="en-US" sz="1400"/>
              <a:t>The proportion of hospital smokers who were identified and provided with tobacco dependence interventions does have some variance between ethnic groups, however there are quality issues with the data. Some ethnic groups may contain relatively small populations, and the variance may fall within normal limits. The lower rate observed for Black or Black British groups may warrant further exploration to understand whether there are barriers to access or engagement with tobacco dependence interventions.</a:t>
            </a:r>
            <a:endParaRPr lang="en-GB" sz="1400"/>
          </a:p>
        </p:txBody>
      </p:sp>
      <p:sp>
        <p:nvSpPr>
          <p:cNvPr id="3" name="TextBox 2">
            <a:extLst>
              <a:ext uri="{FF2B5EF4-FFF2-40B4-BE49-F238E27FC236}">
                <a16:creationId xmlns:a16="http://schemas.microsoft.com/office/drawing/2014/main" id="{EC99496B-0589-115D-BEF1-4ABA8C3E67F9}"/>
              </a:ext>
            </a:extLst>
          </p:cNvPr>
          <p:cNvSpPr txBox="1"/>
          <p:nvPr/>
        </p:nvSpPr>
        <p:spPr>
          <a:xfrm>
            <a:off x="2910342" y="4620515"/>
            <a:ext cx="1078992" cy="261610"/>
          </a:xfrm>
          <a:prstGeom prst="rect">
            <a:avLst/>
          </a:prstGeom>
          <a:noFill/>
        </p:spPr>
        <p:txBody>
          <a:bodyPr wrap="square" rtlCol="0">
            <a:spAutoFit/>
          </a:bodyPr>
          <a:lstStyle/>
          <a:p>
            <a:r>
              <a:rPr lang="en-GB" sz="1050">
                <a:solidFill>
                  <a:schemeClr val="tx1">
                    <a:lumMod val="50000"/>
                    <a:lumOff val="50000"/>
                  </a:schemeClr>
                </a:solidFill>
              </a:rPr>
              <a:t>IMD quintile</a:t>
            </a:r>
          </a:p>
        </p:txBody>
      </p:sp>
    </p:spTree>
    <p:extLst>
      <p:ext uri="{BB962C8B-B14F-4D97-AF65-F5344CB8AC3E}">
        <p14:creationId xmlns:p14="http://schemas.microsoft.com/office/powerpoint/2010/main" val="169999118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F669F5-AEDD-1472-DED7-4669749F363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E0B1B56-C00F-3FCF-171F-83D173476759}"/>
              </a:ext>
            </a:extLst>
          </p:cNvPr>
          <p:cNvSpPr>
            <a:spLocks noGrp="1"/>
          </p:cNvSpPr>
          <p:nvPr>
            <p:ph type="title"/>
          </p:nvPr>
        </p:nvSpPr>
        <p:spPr/>
        <p:txBody>
          <a:bodyPr>
            <a:normAutofit/>
          </a:bodyPr>
          <a:lstStyle/>
          <a:p>
            <a:r>
              <a:rPr lang="en-GB" sz="4000"/>
              <a:t>Digital inclusion</a:t>
            </a:r>
            <a:endParaRPr lang="en-GB" sz="4000">
              <a:cs typeface="Arial"/>
            </a:endParaRPr>
          </a:p>
        </p:txBody>
      </p:sp>
      <p:sp>
        <p:nvSpPr>
          <p:cNvPr id="6" name="Text Placeholder 5">
            <a:extLst>
              <a:ext uri="{FF2B5EF4-FFF2-40B4-BE49-F238E27FC236}">
                <a16:creationId xmlns:a16="http://schemas.microsoft.com/office/drawing/2014/main" id="{7D3D24B9-FC6A-FD0A-2D34-1D7F30D8CAF1}"/>
              </a:ext>
            </a:extLst>
          </p:cNvPr>
          <p:cNvSpPr>
            <a:spLocks noGrp="1"/>
          </p:cNvSpPr>
          <p:nvPr>
            <p:ph type="body" idx="1"/>
          </p:nvPr>
        </p:nvSpPr>
        <p:spPr/>
        <p:txBody>
          <a:bodyPr vert="horz" lIns="91440" tIns="45720" rIns="91440" bIns="45720" rtlCol="0" anchor="t">
            <a:noAutofit/>
          </a:bodyPr>
          <a:lstStyle/>
          <a:p>
            <a:r>
              <a:rPr lang="en-US" sz="1000"/>
              <a:t>Digital exclusion is a lack of access to digital technology and the internet, due to broader social inequalities. It can compound health inequalities by exacerbating challenges with access to healthcare, skills and capability to navigate and use services, and the general resources needed to lead a healthy life. </a:t>
            </a:r>
          </a:p>
          <a:p>
            <a:r>
              <a:rPr lang="en-US" sz="1000"/>
              <a:t>The</a:t>
            </a:r>
            <a:r>
              <a:rPr lang="en-US" sz="1000">
                <a:ea typeface="+mn-lt"/>
                <a:cs typeface="+mn-lt"/>
              </a:rPr>
              <a:t> adoption of digital technologies by both patients and staff has significantly increased over the last few years and will likely accelerate with the shift from analogue to digital outlined in </a:t>
            </a:r>
            <a:r>
              <a:rPr lang="en-US" sz="1000">
                <a:ea typeface="+mn-lt"/>
                <a:cs typeface="+mn-lt"/>
                <a:hlinkClick r:id="rId2"/>
              </a:rPr>
              <a:t>Fit for the Future: 10 Year Health Plan for England</a:t>
            </a:r>
            <a:r>
              <a:rPr lang="en-US" sz="1000">
                <a:ea typeface="+mn-lt"/>
                <a:cs typeface="+mn-lt"/>
              </a:rPr>
              <a:t>.</a:t>
            </a:r>
            <a:endParaRPr lang="en-US" sz="1000"/>
          </a:p>
          <a:p>
            <a:r>
              <a:rPr lang="en-US" sz="1000">
                <a:ea typeface="+mn-lt"/>
                <a:cs typeface="+mn-lt"/>
              </a:rPr>
              <a:t>However, the benefits of this shift to digital are not accessible for everyone. A percentage of households still do not have home internet access, many people can no longer afford broadband packages due to rising costs, many adults lack foundation-level digital skills and a significant percentage of people who are offline feel that the NHS is one of the most difficult </a:t>
            </a:r>
            <a:r>
              <a:rPr lang="en-US" sz="1000" err="1">
                <a:ea typeface="+mn-lt"/>
                <a:cs typeface="+mn-lt"/>
              </a:rPr>
              <a:t>organisations</a:t>
            </a:r>
            <a:r>
              <a:rPr lang="en-US" sz="1000">
                <a:ea typeface="+mn-lt"/>
                <a:cs typeface="+mn-lt"/>
              </a:rPr>
              <a:t> to interact with.</a:t>
            </a:r>
          </a:p>
          <a:p>
            <a:r>
              <a:rPr lang="en-US" sz="1000">
                <a:ea typeface="+mn-lt"/>
                <a:cs typeface="+mn-lt"/>
              </a:rPr>
              <a:t>Digital exclusion is a lack of access to digital technology and the internet, due to broader social inequalities. It can compound health inequalities by exacerbating challenges with access to healthcare, skills and capability to navigate and use services, and the general resources needed to lead a healthy life. </a:t>
            </a:r>
          </a:p>
          <a:p>
            <a:pPr>
              <a:lnSpc>
                <a:spcPct val="120000"/>
              </a:lnSpc>
            </a:pPr>
            <a:endParaRPr lang="en-US"/>
          </a:p>
        </p:txBody>
      </p:sp>
      <p:sp>
        <p:nvSpPr>
          <p:cNvPr id="4" name="Slide Number Placeholder 3">
            <a:extLst>
              <a:ext uri="{FF2B5EF4-FFF2-40B4-BE49-F238E27FC236}">
                <a16:creationId xmlns:a16="http://schemas.microsoft.com/office/drawing/2014/main" id="{790C53EC-A4CB-806F-2712-0CE218D65377}"/>
              </a:ext>
            </a:extLst>
          </p:cNvPr>
          <p:cNvSpPr>
            <a:spLocks noGrp="1"/>
          </p:cNvSpPr>
          <p:nvPr>
            <p:ph type="sldNum" sz="quarter" idx="12"/>
          </p:nvPr>
        </p:nvSpPr>
        <p:spPr/>
        <p:txBody>
          <a:bodyPr/>
          <a:lstStyle/>
          <a:p>
            <a:fld id="{507B77E4-D16E-4E80-BECE-B10ACE50DA11}" type="slidenum">
              <a:rPr lang="en-GB" smtClean="0"/>
              <a:pPr/>
              <a:t>54</a:t>
            </a:fld>
            <a:endParaRPr lang="en-GB"/>
          </a:p>
        </p:txBody>
      </p:sp>
    </p:spTree>
    <p:extLst>
      <p:ext uri="{BB962C8B-B14F-4D97-AF65-F5344CB8AC3E}">
        <p14:creationId xmlns:p14="http://schemas.microsoft.com/office/powerpoint/2010/main" val="374147492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8A8CEF-F4BF-B34E-66DA-1A767AAC6129}"/>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2CE3E4E2-9BE6-4EFC-FC43-9B4198E4D855}"/>
              </a:ext>
            </a:extLst>
          </p:cNvPr>
          <p:cNvSpPr txBox="1"/>
          <p:nvPr/>
        </p:nvSpPr>
        <p:spPr>
          <a:xfrm>
            <a:off x="9214791" y="6261912"/>
            <a:ext cx="2415234" cy="553998"/>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000">
                <a:solidFill>
                  <a:srgbClr val="1C1B1B"/>
                </a:solidFill>
                <a:highlight>
                  <a:srgbClr val="FCF8F8"/>
                </a:highlight>
                <a:ea typeface="+mn-lt"/>
                <a:cs typeface="+mn-lt"/>
              </a:rPr>
              <a:t>Index of Multiple Deprivation in Lancashire and South Cumbria (Source: </a:t>
            </a:r>
            <a:r>
              <a:rPr lang="en-GB" sz="1000">
                <a:solidFill>
                  <a:srgbClr val="1C1B1B"/>
                </a:solidFill>
                <a:highlight>
                  <a:srgbClr val="FCF8F8"/>
                </a:highlight>
                <a:ea typeface="+mn-lt"/>
                <a:cs typeface="+mn-lt"/>
                <a:hlinkClick r:id="rId2"/>
              </a:rPr>
              <a:t>Digital Exclusion Risk Atlas (DERA)</a:t>
            </a:r>
            <a:r>
              <a:rPr lang="en-GB" sz="1000">
                <a:solidFill>
                  <a:srgbClr val="1C1B1B"/>
                </a:solidFill>
                <a:highlight>
                  <a:srgbClr val="FCF8F8"/>
                </a:highlight>
                <a:ea typeface="+mn-lt"/>
                <a:cs typeface="+mn-lt"/>
              </a:rPr>
              <a:t>)</a:t>
            </a:r>
            <a:endParaRPr lang="en-GB" sz="1000" u="sng">
              <a:solidFill>
                <a:srgbClr val="000000"/>
              </a:solidFill>
              <a:highlight>
                <a:srgbClr val="FCF8F8"/>
              </a:highlight>
            </a:endParaRPr>
          </a:p>
        </p:txBody>
      </p:sp>
      <p:sp>
        <p:nvSpPr>
          <p:cNvPr id="2" name="Title 1">
            <a:extLst>
              <a:ext uri="{FF2B5EF4-FFF2-40B4-BE49-F238E27FC236}">
                <a16:creationId xmlns:a16="http://schemas.microsoft.com/office/drawing/2014/main" id="{A0DF14C2-259B-0399-596D-F027C07C116D}"/>
              </a:ext>
            </a:extLst>
          </p:cNvPr>
          <p:cNvSpPr>
            <a:spLocks noGrp="1"/>
          </p:cNvSpPr>
          <p:nvPr>
            <p:ph type="title"/>
          </p:nvPr>
        </p:nvSpPr>
        <p:spPr/>
        <p:txBody>
          <a:bodyPr/>
          <a:lstStyle/>
          <a:p>
            <a:r>
              <a:rPr lang="en-US">
                <a:cs typeface="Arial"/>
              </a:rPr>
              <a:t>Digital inclusion</a:t>
            </a:r>
            <a:endParaRPr lang="en-US"/>
          </a:p>
        </p:txBody>
      </p:sp>
      <p:sp>
        <p:nvSpPr>
          <p:cNvPr id="3" name="Content Placeholder 2">
            <a:extLst>
              <a:ext uri="{FF2B5EF4-FFF2-40B4-BE49-F238E27FC236}">
                <a16:creationId xmlns:a16="http://schemas.microsoft.com/office/drawing/2014/main" id="{7ADD40C7-1BBC-C282-454A-C0DC8B0E6EE5}"/>
              </a:ext>
            </a:extLst>
          </p:cNvPr>
          <p:cNvSpPr>
            <a:spLocks noGrp="1"/>
          </p:cNvSpPr>
          <p:nvPr>
            <p:ph sz="half" idx="1"/>
          </p:nvPr>
        </p:nvSpPr>
        <p:spPr>
          <a:xfrm>
            <a:off x="629009" y="1207921"/>
            <a:ext cx="11449194" cy="5113337"/>
          </a:xfrm>
        </p:spPr>
        <p:txBody>
          <a:bodyPr vert="horz" lIns="91440" tIns="45720" rIns="91440" bIns="45720" rtlCol="0" anchor="t">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1400"/>
              <a:t>Some particular groups face a higher risk of being digitally excluded. These groups also generally face a higher risk of health inequalities. They include older people, people in more socio-economically disadvantaged groups, socially excluded groups (including people experiencing homelessness, people seeking asylum and people in contact with the justice system), disabled people and people with life-impacting conditions, people living in areas with inadequate broadband and mobile data coverage and people less fluent in understanding the English language.</a:t>
            </a:r>
          </a:p>
          <a:p>
            <a:pPr marL="0" indent="0">
              <a:buNone/>
              <a:defRPr/>
            </a:pPr>
            <a:r>
              <a:rPr lang="en-US" sz="1400"/>
              <a:t>Analysis using the </a:t>
            </a:r>
            <a:r>
              <a:rPr lang="en-US" sz="1400">
                <a:solidFill>
                  <a:srgbClr val="3B3838"/>
                </a:solidFill>
                <a:hlinkClick r:id="rId2"/>
              </a:rPr>
              <a:t>Digital Exclusion Risk Atlas (DERA)</a:t>
            </a:r>
            <a:r>
              <a:rPr lang="en-US" sz="1400"/>
              <a:t> suggests the highest risks align closely to areas in IMD deciles 1 and 2 and are concentrated in parts of Blackpool, Blackburn with Darwen, Burnley, Hyndburn, Pendle, Preston, West Lancashire and Morecambe. However rural areas of South Cumbria, North Yorkshire and Ribble Valley that are amongst the least deprived face additional challenges related to connectivity and access. </a:t>
            </a:r>
          </a:p>
        </p:txBody>
      </p:sp>
      <p:pic>
        <p:nvPicPr>
          <p:cNvPr id="7" name="Content Placeholder 6">
            <a:extLst>
              <a:ext uri="{FF2B5EF4-FFF2-40B4-BE49-F238E27FC236}">
                <a16:creationId xmlns:a16="http://schemas.microsoft.com/office/drawing/2014/main" id="{75764385-727F-2556-C8B7-990FD387DCF4}"/>
              </a:ext>
            </a:extLst>
          </p:cNvPr>
          <p:cNvPicPr>
            <a:picLocks noGrp="1" noChangeAspect="1"/>
          </p:cNvPicPr>
          <p:nvPr>
            <p:ph sz="half" idx="2"/>
          </p:nvPr>
        </p:nvPicPr>
        <p:blipFill>
          <a:blip r:embed="rId3"/>
          <a:srcRect l="2572" t="1907" r="4127" b="1907"/>
          <a:stretch>
            <a:fillRect/>
          </a:stretch>
        </p:blipFill>
        <p:spPr>
          <a:xfrm>
            <a:off x="6210300" y="2762443"/>
            <a:ext cx="2799631" cy="3473128"/>
          </a:xfrm>
          <a:prstGeom prst="rect">
            <a:avLst/>
          </a:prstGeom>
        </p:spPr>
      </p:pic>
      <p:sp>
        <p:nvSpPr>
          <p:cNvPr id="4" name="Slide Number Placeholder 3">
            <a:extLst>
              <a:ext uri="{FF2B5EF4-FFF2-40B4-BE49-F238E27FC236}">
                <a16:creationId xmlns:a16="http://schemas.microsoft.com/office/drawing/2014/main" id="{229E1A06-EF4A-9CA5-CB78-9AB72917AF8B}"/>
              </a:ext>
            </a:extLst>
          </p:cNvPr>
          <p:cNvSpPr>
            <a:spLocks noGrp="1"/>
          </p:cNvSpPr>
          <p:nvPr>
            <p:ph type="sldNum" sz="quarter" idx="12"/>
          </p:nvPr>
        </p:nvSpPr>
        <p:spPr/>
        <p:txBody>
          <a:bodyPr/>
          <a:lstStyle/>
          <a:p>
            <a:fld id="{507B77E4-D16E-4E80-BECE-B10ACE50DA11}" type="slidenum">
              <a:rPr lang="en-GB" smtClean="0"/>
              <a:pPr/>
              <a:t>55</a:t>
            </a:fld>
            <a:endParaRPr lang="en-GB"/>
          </a:p>
        </p:txBody>
      </p:sp>
      <p:sp>
        <p:nvSpPr>
          <p:cNvPr id="5" name="TextBox 4">
            <a:extLst>
              <a:ext uri="{FF2B5EF4-FFF2-40B4-BE49-F238E27FC236}">
                <a16:creationId xmlns:a16="http://schemas.microsoft.com/office/drawing/2014/main" id="{BC019A36-83D3-04DF-8EA0-D97ED549DC27}"/>
              </a:ext>
            </a:extLst>
          </p:cNvPr>
          <p:cNvSpPr txBox="1"/>
          <p:nvPr/>
        </p:nvSpPr>
        <p:spPr>
          <a:xfrm>
            <a:off x="6153150" y="6261912"/>
            <a:ext cx="2856781" cy="553998"/>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000">
                <a:solidFill>
                  <a:srgbClr val="1C1B1B"/>
                </a:solidFill>
                <a:highlight>
                  <a:srgbClr val="FCF8F8"/>
                </a:highlight>
                <a:ea typeface="+mn-lt"/>
                <a:cs typeface="+mn-lt"/>
              </a:rPr>
              <a:t>DERA composite measure for LSOAs in Lancashire and South Cumbria (Source: </a:t>
            </a:r>
            <a:r>
              <a:rPr lang="en-GB" sz="1000">
                <a:solidFill>
                  <a:srgbClr val="1C1B1B"/>
                </a:solidFill>
                <a:highlight>
                  <a:srgbClr val="FCF8F8"/>
                </a:highlight>
                <a:ea typeface="+mn-lt"/>
                <a:cs typeface="+mn-lt"/>
                <a:hlinkClick r:id="rId2"/>
              </a:rPr>
              <a:t>Digital Exclusion Risk Atlas (DERA)</a:t>
            </a:r>
            <a:r>
              <a:rPr lang="en-GB" sz="1000">
                <a:solidFill>
                  <a:srgbClr val="1C1B1B"/>
                </a:solidFill>
                <a:highlight>
                  <a:srgbClr val="FCF8F8"/>
                </a:highlight>
                <a:ea typeface="+mn-lt"/>
                <a:cs typeface="+mn-lt"/>
              </a:rPr>
              <a:t>)</a:t>
            </a:r>
            <a:endParaRPr lang="en-GB" sz="1000" u="sng">
              <a:solidFill>
                <a:srgbClr val="000000"/>
              </a:solidFill>
              <a:highlight>
                <a:srgbClr val="FCF8F8"/>
              </a:highlight>
            </a:endParaRPr>
          </a:p>
        </p:txBody>
      </p:sp>
      <p:pic>
        <p:nvPicPr>
          <p:cNvPr id="6" name="Picture 5">
            <a:extLst>
              <a:ext uri="{FF2B5EF4-FFF2-40B4-BE49-F238E27FC236}">
                <a16:creationId xmlns:a16="http://schemas.microsoft.com/office/drawing/2014/main" id="{2430B85E-AF29-2938-6890-20B14DE08504}"/>
              </a:ext>
            </a:extLst>
          </p:cNvPr>
          <p:cNvPicPr>
            <a:picLocks noChangeAspect="1"/>
          </p:cNvPicPr>
          <p:nvPr/>
        </p:nvPicPr>
        <p:blipFill>
          <a:blip r:embed="rId4"/>
          <a:stretch>
            <a:fillRect/>
          </a:stretch>
        </p:blipFill>
        <p:spPr>
          <a:xfrm>
            <a:off x="6210300" y="4473294"/>
            <a:ext cx="739067" cy="1762276"/>
          </a:xfrm>
          <a:prstGeom prst="rect">
            <a:avLst/>
          </a:prstGeom>
        </p:spPr>
      </p:pic>
      <p:pic>
        <p:nvPicPr>
          <p:cNvPr id="11" name="Picture 10">
            <a:extLst>
              <a:ext uri="{FF2B5EF4-FFF2-40B4-BE49-F238E27FC236}">
                <a16:creationId xmlns:a16="http://schemas.microsoft.com/office/drawing/2014/main" id="{C2BBB74E-B58C-0B01-FDA3-E517FEE5DC0D}"/>
              </a:ext>
            </a:extLst>
          </p:cNvPr>
          <p:cNvPicPr>
            <a:picLocks noChangeAspect="1"/>
          </p:cNvPicPr>
          <p:nvPr/>
        </p:nvPicPr>
        <p:blipFill>
          <a:blip r:embed="rId5"/>
          <a:stretch>
            <a:fillRect/>
          </a:stretch>
        </p:blipFill>
        <p:spPr>
          <a:xfrm>
            <a:off x="9278572" y="2762443"/>
            <a:ext cx="2799631" cy="3473127"/>
          </a:xfrm>
          <a:prstGeom prst="rect">
            <a:avLst/>
          </a:prstGeom>
        </p:spPr>
      </p:pic>
      <p:pic>
        <p:nvPicPr>
          <p:cNvPr id="9" name="Picture 8">
            <a:extLst>
              <a:ext uri="{FF2B5EF4-FFF2-40B4-BE49-F238E27FC236}">
                <a16:creationId xmlns:a16="http://schemas.microsoft.com/office/drawing/2014/main" id="{A8C62199-58F7-094A-1049-DB77154F0477}"/>
              </a:ext>
            </a:extLst>
          </p:cNvPr>
          <p:cNvPicPr>
            <a:picLocks noChangeAspect="1"/>
          </p:cNvPicPr>
          <p:nvPr/>
        </p:nvPicPr>
        <p:blipFill>
          <a:blip r:embed="rId6"/>
          <a:srcRect l="4826" t="22768" r="52561"/>
          <a:stretch>
            <a:fillRect/>
          </a:stretch>
        </p:blipFill>
        <p:spPr>
          <a:xfrm>
            <a:off x="9278572" y="5363765"/>
            <a:ext cx="418380" cy="922403"/>
          </a:xfrm>
          <a:prstGeom prst="rect">
            <a:avLst/>
          </a:prstGeom>
        </p:spPr>
      </p:pic>
      <p:sp>
        <p:nvSpPr>
          <p:cNvPr id="12" name="Content Placeholder 2">
            <a:extLst>
              <a:ext uri="{FF2B5EF4-FFF2-40B4-BE49-F238E27FC236}">
                <a16:creationId xmlns:a16="http://schemas.microsoft.com/office/drawing/2014/main" id="{B52CEF29-EBA3-69B2-016A-0205BA17E1A3}"/>
              </a:ext>
            </a:extLst>
          </p:cNvPr>
          <p:cNvSpPr txBox="1">
            <a:spLocks/>
          </p:cNvSpPr>
          <p:nvPr/>
        </p:nvSpPr>
        <p:spPr>
          <a:xfrm>
            <a:off x="629009" y="2807096"/>
            <a:ext cx="5581291" cy="511333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2">
                    <a:lumMod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2">
                    <a:lumMod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2">
                    <a:lumMod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defRPr/>
            </a:pPr>
            <a:r>
              <a:rPr lang="en-US" sz="1400"/>
              <a:t>Digital exclusion can limit access to healthcare, reduce health literacy and self-management, and increase social isolation. As healthcare becomes increasingly digital, addressing digital exclusion is essential to reducing inequalities and improving outcomes across Lancashire and South Cumbria.</a:t>
            </a:r>
          </a:p>
          <a:p>
            <a:pPr marL="0" indent="0">
              <a:buFont typeface="Arial" panose="020B0604020202020204" pitchFamily="34" charset="0"/>
              <a:buNone/>
              <a:defRPr/>
            </a:pPr>
            <a:r>
              <a:rPr lang="en-US" sz="1400"/>
              <a:t>In 2025/26 the ICB has been involved in discussions with colleagues from other NW ICBs and NW NHSE to more clearly understand the risks of digital exclusion and to consider what action can be taken with system partners to address the risks of digital exclusion.</a:t>
            </a:r>
          </a:p>
          <a:p>
            <a:pPr marL="0" indent="0">
              <a:buFont typeface="Arial" panose="020B0604020202020204" pitchFamily="34" charset="0"/>
              <a:buNone/>
            </a:pPr>
            <a:r>
              <a:rPr lang="en-US" sz="1400"/>
              <a:t>Further work is underway to:-</a:t>
            </a:r>
          </a:p>
          <a:p>
            <a:pPr marL="285750" indent="-285750"/>
            <a:r>
              <a:rPr lang="en-US" sz="1400"/>
              <a:t>Address the risk of digital exclusion in commissioning decisions, especially those involving the adoption of a digital solution; and </a:t>
            </a:r>
          </a:p>
          <a:p>
            <a:pPr marL="285750" indent="-285750"/>
            <a:r>
              <a:rPr lang="en-US" sz="1400"/>
              <a:t>Ensure a robust process for assessing the risk of digital exclusion through incorporating it into our new Integrated Impact Assessment (IIA)</a:t>
            </a:r>
          </a:p>
        </p:txBody>
      </p:sp>
    </p:spTree>
    <p:extLst>
      <p:ext uri="{BB962C8B-B14F-4D97-AF65-F5344CB8AC3E}">
        <p14:creationId xmlns:p14="http://schemas.microsoft.com/office/powerpoint/2010/main" val="228520804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631C1E0-F136-6A78-6A17-A6B7619DDB91}"/>
              </a:ext>
            </a:extLst>
          </p:cNvPr>
          <p:cNvSpPr>
            <a:spLocks noGrp="1"/>
          </p:cNvSpPr>
          <p:nvPr>
            <p:ph type="title"/>
          </p:nvPr>
        </p:nvSpPr>
        <p:spPr/>
        <p:txBody>
          <a:bodyPr>
            <a:noAutofit/>
          </a:bodyPr>
          <a:lstStyle/>
          <a:p>
            <a:pPr algn="ctr"/>
            <a:r>
              <a:rPr lang="en-GB" sz="3200"/>
              <a:t>For more information see</a:t>
            </a:r>
            <a:br>
              <a:rPr lang="en-GB" sz="3200"/>
            </a:br>
            <a:r>
              <a:rPr lang="en-US" sz="3200">
                <a:hlinkClick r:id="rId2"/>
              </a:rPr>
              <a:t>lancashireandsouthcumbria.icb.nhs.uk</a:t>
            </a:r>
            <a:br>
              <a:rPr lang="en-US" sz="3200"/>
            </a:br>
            <a:br>
              <a:rPr lang="en-US" sz="3200"/>
            </a:br>
            <a:r>
              <a:rPr lang="en-US" sz="3200"/>
              <a:t>telephone 0300 373 3550</a:t>
            </a:r>
            <a:br>
              <a:rPr lang="en-US" sz="3200"/>
            </a:br>
            <a:r>
              <a:rPr lang="en-US" sz="3200"/>
              <a:t>or</a:t>
            </a:r>
            <a:br>
              <a:rPr lang="en-US" sz="3200"/>
            </a:br>
            <a:r>
              <a:rPr lang="en-US" sz="3200"/>
              <a:t>email </a:t>
            </a:r>
            <a:r>
              <a:rPr lang="en-US" sz="3200" u="sng">
                <a:hlinkClick r:id="rId3"/>
              </a:rPr>
              <a:t>lscicb.contactus@nhs.net</a:t>
            </a:r>
            <a:endParaRPr lang="en-GB" sz="3200"/>
          </a:p>
        </p:txBody>
      </p:sp>
      <p:sp>
        <p:nvSpPr>
          <p:cNvPr id="3" name="Slide Number Placeholder 2">
            <a:extLst>
              <a:ext uri="{FF2B5EF4-FFF2-40B4-BE49-F238E27FC236}">
                <a16:creationId xmlns:a16="http://schemas.microsoft.com/office/drawing/2014/main" id="{01325F17-CA07-0EA9-A3D0-AE21D2805F05}"/>
              </a:ext>
            </a:extLst>
          </p:cNvPr>
          <p:cNvSpPr>
            <a:spLocks noGrp="1"/>
          </p:cNvSpPr>
          <p:nvPr>
            <p:ph type="sldNum" sz="quarter" idx="12"/>
          </p:nvPr>
        </p:nvSpPr>
        <p:spPr/>
        <p:txBody>
          <a:bodyPr/>
          <a:lstStyle/>
          <a:p>
            <a:fld id="{507B77E4-D16E-4E80-BECE-B10ACE50DA11}" type="slidenum">
              <a:rPr lang="en-GB" smtClean="0"/>
              <a:pPr/>
              <a:t>56</a:t>
            </a:fld>
            <a:endParaRPr lang="en-GB"/>
          </a:p>
        </p:txBody>
      </p:sp>
    </p:spTree>
    <p:extLst>
      <p:ext uri="{BB962C8B-B14F-4D97-AF65-F5344CB8AC3E}">
        <p14:creationId xmlns:p14="http://schemas.microsoft.com/office/powerpoint/2010/main" val="2268890899"/>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Arial"/>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34EE08F76271E47A8C9D53446E66A50" ma:contentTypeVersion="19" ma:contentTypeDescription="Create a new document." ma:contentTypeScope="" ma:versionID="bc8f355e164acc8629f32d4feeb16a34">
  <xsd:schema xmlns:xsd="http://www.w3.org/2001/XMLSchema" xmlns:xs="http://www.w3.org/2001/XMLSchema" xmlns:p="http://schemas.microsoft.com/office/2006/metadata/properties" xmlns:ns1="http://schemas.microsoft.com/sharepoint/v3" xmlns:ns2="6d6a54b7-fc96-4537-b515-e30173027318" xmlns:ns3="b41175ad-5aee-4862-9c19-d00d69a21c19" targetNamespace="http://schemas.microsoft.com/office/2006/metadata/properties" ma:root="true" ma:fieldsID="4c2dc1cbe3f85bee7147b9f5fd588e0e" ns1:_="" ns2:_="" ns3:_="">
    <xsd:import namespace="http://schemas.microsoft.com/sharepoint/v3"/>
    <xsd:import namespace="6d6a54b7-fc96-4537-b515-e30173027318"/>
    <xsd:import namespace="b41175ad-5aee-4862-9c19-d00d69a21c1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1:_ip_UnifiedCompliancePolicyProperties" minOccurs="0"/>
                <xsd:element ref="ns1:_ip_UnifiedCompliancePolicyUIAction"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2" nillable="true" ma:displayName="Unified Compliance Policy Properties" ma:hidden="true" ma:internalName="_ip_UnifiedCompliancePolicyProperties">
      <xsd:simpleType>
        <xsd:restriction base="dms:Note"/>
      </xsd:simpleType>
    </xsd:element>
    <xsd:element name="_ip_UnifiedCompliancePolicyUIAction" ma:index="2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d6a54b7-fc96-4537-b515-e3017302731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4" nillable="true" ma:displayName="Location" ma:indexed="true" ma:internalName="MediaServiceLocation" ma:readOnly="true">
      <xsd:simpleType>
        <xsd:restriction base="dms:Text"/>
      </xsd:simple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41175ad-5aee-4862-9c19-d00d69a21c19"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79361c5e-0b12-4ff3-ab77-7bf8dc326cf0}" ma:internalName="TaxCatchAll" ma:showField="CatchAllData" ma:web="b41175ad-5aee-4862-9c19-d00d69a21c1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b41175ad-5aee-4862-9c19-d00d69a21c19" xsi:nil="true"/>
    <_ip_UnifiedCompliancePolicyUIAction xmlns="http://schemas.microsoft.com/sharepoint/v3" xsi:nil="true"/>
    <lcf76f155ced4ddcb4097134ff3c332f xmlns="6d6a54b7-fc96-4537-b515-e30173027318">
      <Terms xmlns="http://schemas.microsoft.com/office/infopath/2007/PartnerControls"/>
    </lcf76f155ced4ddcb4097134ff3c332f>
    <_ip_UnifiedCompliancePolicyProperties xmlns="http://schemas.microsoft.com/sharepoint/v3" xsi:nil="true"/>
  </documentManagement>
</p:properties>
</file>

<file path=customXml/itemProps1.xml><?xml version="1.0" encoding="utf-8"?>
<ds:datastoreItem xmlns:ds="http://schemas.openxmlformats.org/officeDocument/2006/customXml" ds:itemID="{6008E2EB-3704-4219-95E3-F76D7E49B71C}">
  <ds:schemaRefs>
    <ds:schemaRef ds:uri="6d6a54b7-fc96-4537-b515-e30173027318"/>
    <ds:schemaRef ds:uri="b41175ad-5aee-4862-9c19-d00d69a21c1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0D5092A-26FC-4CF4-8341-21787BD36B48}">
  <ds:schemaRefs>
    <ds:schemaRef ds:uri="http://schemas.microsoft.com/sharepoint/v3/contenttype/forms"/>
  </ds:schemaRefs>
</ds:datastoreItem>
</file>

<file path=customXml/itemProps3.xml><?xml version="1.0" encoding="utf-8"?>
<ds:datastoreItem xmlns:ds="http://schemas.openxmlformats.org/officeDocument/2006/customXml" ds:itemID="{F8B3792A-87D6-421F-AF57-F1A922CD4DF1}">
  <ds:schemaRefs>
    <ds:schemaRef ds:uri="6d6a54b7-fc96-4537-b515-e30173027318"/>
    <ds:schemaRef ds:uri="b41175ad-5aee-4862-9c19-d00d69a21c1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39</TotalTime>
  <Words>11747</Words>
  <Application>Microsoft Office PowerPoint</Application>
  <PresentationFormat>Widescreen</PresentationFormat>
  <Paragraphs>506</Paragraphs>
  <Slides>56</Slides>
  <Notes>25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56</vt:i4>
      </vt:variant>
    </vt:vector>
  </HeadingPairs>
  <TitlesOfParts>
    <vt:vector size="61" baseType="lpstr">
      <vt:lpstr>Aptos</vt:lpstr>
      <vt:lpstr>Aptos Narrow</vt:lpstr>
      <vt:lpstr>Arial</vt:lpstr>
      <vt:lpstr>Calibri</vt:lpstr>
      <vt:lpstr>1_Office Theme</vt:lpstr>
      <vt:lpstr>Lancashire and South Cumbria ICB</vt:lpstr>
      <vt:lpstr>Contents</vt:lpstr>
      <vt:lpstr>Introduction</vt:lpstr>
      <vt:lpstr>Purpose of this report</vt:lpstr>
      <vt:lpstr>Index of Multiple Deprivation in Lancashire and South Cumbria</vt:lpstr>
      <vt:lpstr>Population Health Needs Assessment</vt:lpstr>
      <vt:lpstr>Our work</vt:lpstr>
      <vt:lpstr>PowerPoint Presentation</vt:lpstr>
      <vt:lpstr>Life Expectancy and Healthy Life Expectancy</vt:lpstr>
      <vt:lpstr>Life expectancy</vt:lpstr>
      <vt:lpstr>Healthy Life expectancy</vt:lpstr>
      <vt:lpstr>Cancer</vt:lpstr>
      <vt:lpstr>Inequalities in early diagnosis of cancer</vt:lpstr>
      <vt:lpstr>Inequalities in early diagnosis of cancer</vt:lpstr>
      <vt:lpstr>Cardiovascular disease</vt:lpstr>
      <vt:lpstr>Inequalities in emergency admissions for stroke and myocardial infarction</vt:lpstr>
      <vt:lpstr>Inequalities in percentage of hypertension patients treated to target</vt:lpstr>
      <vt:lpstr>Inequalities in percentage of patients who are managed to target for atrial fibrillation</vt:lpstr>
      <vt:lpstr>Inequalities in percentage of patients who are managed to target for cholesterol</vt:lpstr>
      <vt:lpstr>People with a learning disability or autism</vt:lpstr>
      <vt:lpstr>Learning disability and autism Annual health checks</vt:lpstr>
      <vt:lpstr>People with learning disability and autism in mental health inpatient settings</vt:lpstr>
      <vt:lpstr>Maternity</vt:lpstr>
      <vt:lpstr>PowerPoint Presentation</vt:lpstr>
      <vt:lpstr>Inequalities in gestational age at booking</vt:lpstr>
      <vt:lpstr>Case studies Lancashire and South Cumbria Infant Feeding Network</vt:lpstr>
      <vt:lpstr>Mental health</vt:lpstr>
      <vt:lpstr>Improving health for people with Serious Mental Illness</vt:lpstr>
      <vt:lpstr>Mental Health Act Detentions</vt:lpstr>
      <vt:lpstr>NHS Talking Therapies Reliable Recovery (Formerly IAPT)</vt:lpstr>
      <vt:lpstr>Children and young people</vt:lpstr>
      <vt:lpstr>Inequalities in elective admissions of hospital-based tooth extractions for children due to dental caries</vt:lpstr>
      <vt:lpstr>Data quality</vt:lpstr>
      <vt:lpstr>Ethnicity recording completeness</vt:lpstr>
      <vt:lpstr>Elective care</vt:lpstr>
      <vt:lpstr>Elective Waiting Times</vt:lpstr>
      <vt:lpstr>Elective Admissions in adults and children Directly Standardised Rate (DSR) per 100,000 population</vt:lpstr>
      <vt:lpstr>Elective Recovery, Outpatient Attendances Directly Standardised Rate (DSR) per 100,000 population</vt:lpstr>
      <vt:lpstr>Urgent and Emergency Care</vt:lpstr>
      <vt:lpstr>Emergency Attendances Directly Standardised Rate (DSR) per 100,000 population</vt:lpstr>
      <vt:lpstr>Emergency Admissions Directly Standardised Rate (DSR) per 100,000 population</vt:lpstr>
      <vt:lpstr>Non-elective bed days and median time in ED</vt:lpstr>
      <vt:lpstr>Addressing the drivers of urgent and emergency care demand</vt:lpstr>
      <vt:lpstr>Proactive Care in Blackpool</vt:lpstr>
      <vt:lpstr>Lancaster PCN Health Inclusion and Enhanced Health Checks</vt:lpstr>
      <vt:lpstr>Addressing health inequalities in primary care</vt:lpstr>
      <vt:lpstr>Holistic Health Assessments (HHA) as part of the Long Term Condition LES</vt:lpstr>
      <vt:lpstr>Diabetes</vt:lpstr>
      <vt:lpstr>Type 1 Diabetes Variation in Type 1 diabetes patients receiving all 8 care processes</vt:lpstr>
      <vt:lpstr>Type 2 Diabetes Variation in Type 2 diabetes patients receiving all 8 care processes</vt:lpstr>
      <vt:lpstr>Treating Tobacco Dependency</vt:lpstr>
      <vt:lpstr>Treating Tobacco Dependency</vt:lpstr>
      <vt:lpstr>Treating Tobacco Dependency</vt:lpstr>
      <vt:lpstr>Digital inclusion</vt:lpstr>
      <vt:lpstr>Digital inclusion</vt:lpstr>
      <vt:lpstr>For more information see lancashireandsouthcumbria.icb.nhs.uk  telephone 0300 373 3550 or email lscicb.contactus@nhs.net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WESTAWAY, Julia (NHS LANCASHIRE AND SOUTH CUMBRIA ICB - 02M)</cp:lastModifiedBy>
  <cp:revision>2</cp:revision>
  <dcterms:created xsi:type="dcterms:W3CDTF">2013-07-15T20:26:40Z</dcterms:created>
  <dcterms:modified xsi:type="dcterms:W3CDTF">2026-10-02T15:45:16Z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0x010100434EE08F76271E47A8C9D53446E66A50</vt:lpwstr>
  </property>
  <property fmtid="{D5CDD505-2E9C-101B-9397-08002B2CF9AE}" pid="3" name="MediaServiceImageTags">
    <vt:lpwstr/>
  </property>
</Properties>
</file>