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643" r:id="rId5"/>
    <p:sldId id="623" r:id="rId6"/>
    <p:sldId id="642" r:id="rId7"/>
    <p:sldId id="644" r:id="rId8"/>
    <p:sldId id="314" r:id="rId9"/>
    <p:sldId id="647" r:id="rId10"/>
    <p:sldId id="648" r:id="rId11"/>
    <p:sldId id="649" r:id="rId12"/>
    <p:sldId id="257" r:id="rId13"/>
    <p:sldId id="629" r:id="rId14"/>
    <p:sldId id="604" r:id="rId15"/>
    <p:sldId id="605" r:id="rId16"/>
    <p:sldId id="650" r:id="rId17"/>
    <p:sldId id="615" r:id="rId18"/>
    <p:sldId id="619" r:id="rId19"/>
    <p:sldId id="617" r:id="rId20"/>
    <p:sldId id="622" r:id="rId21"/>
    <p:sldId id="618" r:id="rId22"/>
    <p:sldId id="620" r:id="rId23"/>
    <p:sldId id="324" r:id="rId24"/>
    <p:sldId id="599" r:id="rId25"/>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55BA06-1EB5-508A-6D0D-0CD7F6DD74D3}" name="JONES, Yvonne (NHS LANCASHIRE AND SOUTH CUMBRIA ICB - 00X)" initials="" userId="S::yvonne.jones14@nhs.net::3d159cc5-3c4d-4ffb-bf6d-eef02cef593d" providerId="AD"/>
  <p188:author id="{0246E206-3B97-3545-9961-2DF96A3BC3F2}" name="ROBERTS, donna (NHS LANCASHIRE AND SOUTH CUMBRIA ICB - 00X)" initials="" userId="S::donna.roberts1@nhs.net::28620746-4708-42cd-b837-68da58435f30" providerId="AD"/>
  <p188:author id="{7E30270C-9EED-0161-1E99-FC6455DADD59}" name="SQUIRES, Sarah (NHS LANCASHIRE AND SOUTH CUMBRIA ICB - 02M)" initials="S0" userId="S::sarah.squires3@nhs.net::5749e81d-e6b9-4da5-a45f-089e8f227ffe" providerId="AD"/>
  <p188:author id="{E08CEB0F-83BA-859D-3D78-2F30772D6B7C}" name="WALLACE, Samantha (NHS LANCASHIRE AND SOUTH CUMBRIA INTEGRATED CARE BOARD)" initials="" userId="S::samantha.wallace9@nhs.net::2639624f-df38-42c6-89e7-3365de523ac0" providerId="AD"/>
  <p188:author id="{D52DDA17-90A9-9B2F-5C5D-9465978D658C}" name="WARDLEWORTH, Debbie (NHS LANCASHIRE AND SOUTH CUMBRIA INTEGRATED CARE BOARD)" initials="" userId="S::debbie.wardleworth@nhs.net::4bf055ef-9c8e-4c31-a9aa-4f79bf00b672" providerId="AD"/>
  <p188:author id="{93E4EB1B-FB9E-E60E-3E3A-E01439C45ADC}" name="PRESCOTT, Faye (NHS LANCASHIRE AND SOUTH CUMBRIA INTEGRATED CARE BOARD)" initials="" userId="S::faye.prescott2@nhs.net::6c49df8b-42fc-486f-9639-b13caa9ed489" providerId="AD"/>
  <p188:author id="{F0B88425-1123-31F0-F0EB-FB6F8D922C2A}" name="WHITE, Andrew (NHS LANCASHIRE AND SOUTH CUMBRIA ICB - 02M)" initials="" userId="S::andrew.white6@nhs.net::0b949912-51c4-4928-a3f4-8453797655eb" providerId="AD"/>
  <p188:author id="{CFB6F72A-68FA-9CE9-3170-F922EC561658}" name="WRIGHT, Jennifer (NHS LANCASHIRE AND SOUTH CUMBRIA INTEGRATED CARE BOARD)" initials="JW" userId="S::jennifer.wright52@nhs.net::83183e7a-bc77-4656-a1c0-c3aca619b36f" providerId="AD"/>
  <p188:author id="{A15B463C-298F-ECB8-C79F-FD39FBCED3BB}" name="RAYNOR, Nicola (NHS LANCASHIRE AND SOUTH CUMBRIA ICB - 02M)" initials="R0" userId="S::nicola.raynor5@nhs.net::5d2ae55e-d63c-4559-9b2f-73a0171335fc" providerId="AD"/>
  <p188:author id="{DAA32542-CB6C-490B-5A5D-F8701649B9BC}" name="SUTCLIFFE, Erika (NHS LANCASHIRE AND SOUTH CUMBRIA INTEGRATED CARE BOARD)" initials="" userId="S::erika.sutcliffe2@nhs.net::baa3fcf8-3b3b-4c9c-bed2-b061288ad067" providerId="AD"/>
  <p188:author id="{1857214C-7F82-E1A2-D34D-266FBC88FA75}" name="ANDERSON, Michael (NHS LANCASHIRE AND SOUTH CUMBRIA ICB - 00R)" initials="" userId="S::michael.anderson4@nhs.net::a258cbfb-f75a-4a02-835a-12bee3b23dcd" providerId="AD"/>
  <p188:author id="{C70F504F-48C3-AC28-8410-8394328CD6AF}" name="FEENEY, Nicola (NHS LANCASHIRE AND SOUTH CUMBRIA ICB - 00R)" initials="" userId="S::nicola.feeney1@nhs.net::1c48c686-9f57-4cbd-81a6-f1d6da47a619" providerId="AD"/>
  <p188:author id="{DD714453-62E5-081C-9B7C-BABB8942BD1C}" name="FAZACKERLEY, Louise (NHS LANCASHIRE AND SOUTH CUMBRIA INTEGRATED CARE BOARD)" initials="" userId="S::louise.fazackerley@nhs.net::9af7bf2b-1000-42a4-9516-3810c94df775" providerId="AD"/>
  <p188:author id="{3E0FCE54-8733-099A-5F81-143537644706}" name="BLOY, Sarah (NHS LANCASHIRE AND SOUTH CUMBRIA ICB - 02M)" initials="" userId="S::sarah.bloy@nhs.net::d979d3bf-1d0e-4bcc-9d12-16d9219c41bf" providerId="AD"/>
  <p188:author id="{EE144F56-80DD-BAD7-6505-209A2817318F}" name="BRACEWELL, Emma (NHS LANCASHIRE AND SOUTH CUMBRIA INTEGRATED CARE BOARD)" initials="" userId="S::emma.bracewell4@nhs.net::113eeb22-71ba-45bb-a01e-2607ac0e96ed" providerId="AD"/>
  <p188:author id="{A738675B-2815-49DC-0EBE-9583204E19C3}" name="ASHWORTH, Angie (NHS LANCASHIRE AND SOUTH CUMBRIA INTEGRATED CARE BOARD)" initials="" userId="S::angie.ashworth@nhs.net::23098445-2806-4efe-9cee-949353e0b394" providerId="AD"/>
  <p188:author id="{E792E662-C833-3BAA-2328-6DCDC05690DD}" name="IANSON, Leanne (NHS LANCASHIRE AND SOUTH CUMBRIA ICB - 00X)" initials="I0" userId="S::leanne.ianson@nhs.net::181f13f3-5353-40c6-b2a8-f9d599b3240e" providerId="AD"/>
  <p188:author id="{7877FF74-893A-B968-E9AA-AF12E0622B62}" name="HUDSPITH, Catherine (NHS LANCASHIRE AND SOUTH CUMBRIA INTEGRATED CARE BOARD)" initials="HB" userId="S::c.hudspith1@nhs.net::f51af0fa-295d-43a3-b28c-4afe3ef74197" providerId="AD"/>
  <p188:author id="{2AE45A8B-E00A-C926-292A-4F4720B14A7D}" name="HORRELL, Brent (NHS LANCASHIRE AND SOUTH CUMBRIA ICB - 02M)" initials="H0" userId="S::brent.horrell@nhs.net::d945d2f2-c55b-4ec8-ab23-3b0d10cea45e" providerId="AD"/>
  <p188:author id="{FF5FF08C-DDBD-C6C4-86C8-15CB515B41FF}" name="BAXTER, Nicola (NHS LANCASHIRE AND SOUTH CUMBRIA INTEGRATED CARE BOARD)" initials="" userId="S::nicola.baxter1@nhs.net::ebc20fe9-5901-455a-b2ea-d9515634e2a6" providerId="AD"/>
  <p188:author id="{6218A494-ECEF-F027-9CA1-DDC376E0F52D}" name="LEPIORZ, Amy (NHS LANCASHIRE AND SOUTH CUMBRIA INTEGRATED CARE BOARD)" initials="LB" userId="S::amy.lepiorz@nhs.net::2b41087c-e7e4-4d9c-b693-b5b379b3fe02" providerId="AD"/>
  <p188:author id="{B48D3D98-2FA3-4190-950B-9DBA279D6900}" name="DENICOLA, Lisa (NHS LANCASHIRE AND SOUTH CUMBRIA ICB - 02M)" initials="" userId="S::lisa.denicola1@nhs.net::8d2a6b84-86e9-44e1-ae99-3b17d7503fae" providerId="AD"/>
  <p188:author id="{6666A1A4-E1FA-D999-43B5-AEDD5ED20B09}" name="PRICE-KIRKHAM, Wayne (NHS LANCASHIRE AND SOUTH CUMBRIA ICB - 00R)" initials="P0" userId="S::wayne.price-kirkham@nhs.net::a0eef81f-05a7-4ab4-8618-73155202fb78" providerId="AD"/>
  <p188:author id="{EFE2A1A6-8068-C8BE-1033-27F55D819637}" name="BAXTER, Nicola (NORTH WEST ANGLIA NHS FOUNDATION TRUST)" initials="" userId="S::nicolabaxter1@nhs.net::f64595f5-ce0a-41e7-8446-f5069fc59140" providerId="AD"/>
  <p188:author id="{72F00ABE-3562-C500-14D0-F308019B3DB8}" name="HOLT, Neil (NHS LANCASHIRE AND SOUTH CUMBRIA ICB - 00Q)" initials="" userId="S::neil.holt@nhs.net::a78f913f-9fd9-4f04-9315-54c4df9e3ed4" providerId="AD"/>
  <p188:author id="{6465A2C2-DFF5-EB46-9BF4-B896DC0A1F27}" name="HAWORTH, Dawn (NHS LANCASHIRE AND SOUTH CUMBRIA ICB - 00R)" initials="H0" userId="S::dawn.haworth2@nhs.net::3813837f-776c-464d-bd6f-dd7d47639a34" providerId="AD"/>
  <p188:author id="{3D2F7CCD-9CDC-4521-B764-B38F6F67C7F5}" name="ARMSTRONG, David (NHS LANCASHIRE AND SOUTH CUMBRIA INTEGRATED CARE BOARD)" initials="DA" userId="S::david.armstrong3@nhs.net::64894702-7af0-448a-a724-2e5db56f5e4d" providerId="AD"/>
  <p188:author id="{4EAF4AD0-1C6F-3885-E2BF-F77B6A53FF33}" name="SHAH, Layla (NHS LANCASHIRE AND SOUTH CUMBRIA ICB - 00R)" initials="S0" userId="S::layla.shah@nhs.net::0a831d69-a2ed-4187-bdae-75e11ef63e53" providerId="AD"/>
  <p188:author id="{AA5327D6-4B8E-C7B4-1FE8-C158AE1E366C}" name="JUSON, Paul (NHS LANCASHIRE AND SOUTH CUMBRIA INTEGRATED CARE BOARD)" initials="" userId="S::paul.juson3@nhs.net::9dffd78d-aaa6-4b3c-9420-e5518fd2bb55" providerId="AD"/>
  <p188:author id="{FC2157DC-390B-ED81-30BC-89A002D701F0}" name="DANSON, Sarah (NHS LANCASHIRE AND SOUTH CUMBRIA INTEGRATED CARE BOARD)" initials="DB" userId="S::sarah.danson@nhs.net::a0838b8c-5a6b-4fd7-a67d-488bdbaa81ce" providerId="AD"/>
  <p188:author id="{B744DAE6-A067-D1DA-ADEC-7AC8516E6720}" name="BARKWORTH, Nicholas (NHS LANCASHIRE AND SOUTH CUMBRIA ICB - 00R)" initials="" userId="S::nick.barkworth@nhs.net::384794c4-1f0b-409a-9239-50c42693b1b0" providerId="AD"/>
  <p188:author id="{AC554FFE-60B0-2820-CD7D-9B3BDE731E44}" name="MILES, John (NHS LANCASHIRE AND SOUTH CUMBRIA ICB - 02M)" initials="M0" userId="S::j.miles@nhs.net::5cbad539-44f3-467d-a9ba-df39d459c48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DC9584"/>
    <a:srgbClr val="0072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A83E06-CD1B-4A9C-A181-44BC8F1C3B45}" v="18" dt="2026-09-08T12:07:21.7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102" y="-18"/>
      </p:cViewPr>
      <p:guideLst>
        <p:guide orient="horz" pos="2137"/>
        <p:guide pos="381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QUIRES, Sarah (NHS LANCASHIRE AND SOUTH CUMBRIA ICB - 02M)" userId="5749e81d-e6b9-4da5-a45f-089e8f227ffe" providerId="ADAL" clId="{26476288-3957-4398-81D8-950EE773BB84}"/>
    <pc:docChg chg="undo custSel delSld modSld">
      <pc:chgData name="SQUIRES, Sarah (NHS LANCASHIRE AND SOUTH CUMBRIA ICB - 02M)" userId="5749e81d-e6b9-4da5-a45f-089e8f227ffe" providerId="ADAL" clId="{26476288-3957-4398-81D8-950EE773BB84}" dt="2026-09-08T12:07:47.039" v="1872" actId="20577"/>
      <pc:docMkLst>
        <pc:docMk/>
      </pc:docMkLst>
      <pc:sldChg chg="modSp mod modCm">
        <pc:chgData name="SQUIRES, Sarah (NHS LANCASHIRE AND SOUTH CUMBRIA ICB - 02M)" userId="5749e81d-e6b9-4da5-a45f-089e8f227ffe" providerId="ADAL" clId="{26476288-3957-4398-81D8-950EE773BB84}" dt="2026-09-08T09:14:36.155" v="265" actId="13926"/>
        <pc:sldMkLst>
          <pc:docMk/>
          <pc:sldMk cId="3550795499" sldId="257"/>
        </pc:sldMkLst>
        <pc:graphicFrameChg chg="mod modGraphic">
          <ac:chgData name="SQUIRES, Sarah (NHS LANCASHIRE AND SOUTH CUMBRIA ICB - 02M)" userId="5749e81d-e6b9-4da5-a45f-089e8f227ffe" providerId="ADAL" clId="{26476288-3957-4398-81D8-950EE773BB84}" dt="2026-09-08T09:14:36.155" v="265" actId="13926"/>
          <ac:graphicFrameMkLst>
            <pc:docMk/>
            <pc:sldMk cId="3550795499" sldId="257"/>
            <ac:graphicFrameMk id="3" creationId="{4873F778-1D38-3056-9B29-377A6B2A745A}"/>
          </ac:graphicFrameMkLst>
        </pc:graphicFrameChg>
        <pc:extLst>
          <p:ext xmlns:p="http://schemas.openxmlformats.org/presentationml/2006/main" uri="{D6D511B9-2390-475A-947B-AFAB55BFBCF1}">
            <pc226:cmChg xmlns:pc226="http://schemas.microsoft.com/office/powerpoint/2022/06/main/command" chg="mod">
              <pc226:chgData name="SQUIRES, Sarah (NHS LANCASHIRE AND SOUTH CUMBRIA ICB - 02M)" userId="5749e81d-e6b9-4da5-a45f-089e8f227ffe" providerId="ADAL" clId="{26476288-3957-4398-81D8-950EE773BB84}" dt="2026-09-08T09:14:25.443" v="264" actId="20577"/>
              <pc2:cmMkLst xmlns:pc2="http://schemas.microsoft.com/office/powerpoint/2019/9/main/command">
                <pc:docMk/>
                <pc:sldMk cId="3550795499" sldId="257"/>
                <pc2:cmMk id="{06A5DF29-82AF-4A99-B92E-BA4178960E02}"/>
              </pc2:cmMkLst>
            </pc226:cmChg>
          </p:ext>
        </pc:extLst>
      </pc:sldChg>
      <pc:sldChg chg="del">
        <pc:chgData name="SQUIRES, Sarah (NHS LANCASHIRE AND SOUTH CUMBRIA ICB - 02M)" userId="5749e81d-e6b9-4da5-a45f-089e8f227ffe" providerId="ADAL" clId="{26476288-3957-4398-81D8-950EE773BB84}" dt="2026-09-08T09:13:11.524" v="237" actId="2696"/>
        <pc:sldMkLst>
          <pc:docMk/>
          <pc:sldMk cId="1822181602" sldId="607"/>
        </pc:sldMkLst>
      </pc:sldChg>
      <pc:sldChg chg="del">
        <pc:chgData name="SQUIRES, Sarah (NHS LANCASHIRE AND SOUTH CUMBRIA ICB - 02M)" userId="5749e81d-e6b9-4da5-a45f-089e8f227ffe" providerId="ADAL" clId="{26476288-3957-4398-81D8-950EE773BB84}" dt="2026-09-08T09:13:00.329" v="236" actId="47"/>
        <pc:sldMkLst>
          <pc:docMk/>
          <pc:sldMk cId="1558764855" sldId="608"/>
        </pc:sldMkLst>
      </pc:sldChg>
      <pc:sldChg chg="del">
        <pc:chgData name="SQUIRES, Sarah (NHS LANCASHIRE AND SOUTH CUMBRIA ICB - 02M)" userId="5749e81d-e6b9-4da5-a45f-089e8f227ffe" providerId="ADAL" clId="{26476288-3957-4398-81D8-950EE773BB84}" dt="2026-09-08T09:13:11.524" v="237" actId="2696"/>
        <pc:sldMkLst>
          <pc:docMk/>
          <pc:sldMk cId="423925056" sldId="609"/>
        </pc:sldMkLst>
      </pc:sldChg>
      <pc:sldChg chg="addSp delSp modSp mod">
        <pc:chgData name="SQUIRES, Sarah (NHS LANCASHIRE AND SOUTH CUMBRIA ICB - 02M)" userId="5749e81d-e6b9-4da5-a45f-089e8f227ffe" providerId="ADAL" clId="{26476288-3957-4398-81D8-950EE773BB84}" dt="2026-09-08T11:33:17.312" v="723" actId="20577"/>
        <pc:sldMkLst>
          <pc:docMk/>
          <pc:sldMk cId="1486748879" sldId="619"/>
        </pc:sldMkLst>
        <pc:spChg chg="add del mod">
          <ac:chgData name="SQUIRES, Sarah (NHS LANCASHIRE AND SOUTH CUMBRIA ICB - 02M)" userId="5749e81d-e6b9-4da5-a45f-089e8f227ffe" providerId="ADAL" clId="{26476288-3957-4398-81D8-950EE773BB84}" dt="2026-09-08T09:24:03.982" v="410"/>
          <ac:spMkLst>
            <pc:docMk/>
            <pc:sldMk cId="1486748879" sldId="619"/>
            <ac:spMk id="2" creationId="{4FE7ED9C-8D7C-109F-9941-051F0F898984}"/>
          </ac:spMkLst>
        </pc:spChg>
        <pc:spChg chg="add mod">
          <ac:chgData name="SQUIRES, Sarah (NHS LANCASHIRE AND SOUTH CUMBRIA ICB - 02M)" userId="5749e81d-e6b9-4da5-a45f-089e8f227ffe" providerId="ADAL" clId="{26476288-3957-4398-81D8-950EE773BB84}" dt="2026-09-08T11:32:01.283" v="609" actId="20577"/>
          <ac:spMkLst>
            <pc:docMk/>
            <pc:sldMk cId="1486748879" sldId="619"/>
            <ac:spMk id="6" creationId="{FCE36E0D-2EA2-E88E-6185-B0BD3E61AC84}"/>
          </ac:spMkLst>
        </pc:spChg>
        <pc:spChg chg="mod">
          <ac:chgData name="SQUIRES, Sarah (NHS LANCASHIRE AND SOUTH CUMBRIA ICB - 02M)" userId="5749e81d-e6b9-4da5-a45f-089e8f227ffe" providerId="ADAL" clId="{26476288-3957-4398-81D8-950EE773BB84}" dt="2026-09-08T09:22:20.609" v="359" actId="14100"/>
          <ac:spMkLst>
            <pc:docMk/>
            <pc:sldMk cId="1486748879" sldId="619"/>
            <ac:spMk id="7" creationId="{5E09AA5B-5AF7-A1B9-EDD4-3D987911AEFF}"/>
          </ac:spMkLst>
        </pc:spChg>
        <pc:graphicFrameChg chg="modGraphic">
          <ac:chgData name="SQUIRES, Sarah (NHS LANCASHIRE AND SOUTH CUMBRIA ICB - 02M)" userId="5749e81d-e6b9-4da5-a45f-089e8f227ffe" providerId="ADAL" clId="{26476288-3957-4398-81D8-950EE773BB84}" dt="2026-09-08T11:33:17.312" v="723" actId="20577"/>
          <ac:graphicFrameMkLst>
            <pc:docMk/>
            <pc:sldMk cId="1486748879" sldId="619"/>
            <ac:graphicFrameMk id="3" creationId="{4873F778-1D38-3056-9B29-377A6B2A745A}"/>
          </ac:graphicFrameMkLst>
        </pc:graphicFrameChg>
        <pc:graphicFrameChg chg="modGraphic">
          <ac:chgData name="SQUIRES, Sarah (NHS LANCASHIRE AND SOUTH CUMBRIA ICB - 02M)" userId="5749e81d-e6b9-4da5-a45f-089e8f227ffe" providerId="ADAL" clId="{26476288-3957-4398-81D8-950EE773BB84}" dt="2026-09-08T09:21:51.106" v="353" actId="13926"/>
          <ac:graphicFrameMkLst>
            <pc:docMk/>
            <pc:sldMk cId="1486748879" sldId="619"/>
            <ac:graphicFrameMk id="5" creationId="{B6D0D932-FD1E-BB2E-E238-FEA4DFADE068}"/>
          </ac:graphicFrameMkLst>
        </pc:graphicFrameChg>
        <pc:graphicFrameChg chg="mod">
          <ac:chgData name="SQUIRES, Sarah (NHS LANCASHIRE AND SOUTH CUMBRIA ICB - 02M)" userId="5749e81d-e6b9-4da5-a45f-089e8f227ffe" providerId="ADAL" clId="{26476288-3957-4398-81D8-950EE773BB84}" dt="2026-09-08T09:22:31.568" v="360" actId="1076"/>
          <ac:graphicFrameMkLst>
            <pc:docMk/>
            <pc:sldMk cId="1486748879" sldId="619"/>
            <ac:graphicFrameMk id="15" creationId="{F45D7D37-283E-1CB1-57D4-56CBDDBE8D97}"/>
          </ac:graphicFrameMkLst>
        </pc:graphicFrameChg>
      </pc:sldChg>
      <pc:sldChg chg="addSp delSp modSp mod">
        <pc:chgData name="SQUIRES, Sarah (NHS LANCASHIRE AND SOUTH CUMBRIA ICB - 02M)" userId="5749e81d-e6b9-4da5-a45f-089e8f227ffe" providerId="ADAL" clId="{26476288-3957-4398-81D8-950EE773BB84}" dt="2026-09-08T12:06:54.393" v="1864" actId="20577"/>
        <pc:sldMkLst>
          <pc:docMk/>
          <pc:sldMk cId="3144208999" sldId="620"/>
        </pc:sldMkLst>
        <pc:spChg chg="del">
          <ac:chgData name="SQUIRES, Sarah (NHS LANCASHIRE AND SOUTH CUMBRIA ICB - 02M)" userId="5749e81d-e6b9-4da5-a45f-089e8f227ffe" providerId="ADAL" clId="{26476288-3957-4398-81D8-950EE773BB84}" dt="2026-09-08T11:30:37.791" v="584" actId="478"/>
          <ac:spMkLst>
            <pc:docMk/>
            <pc:sldMk cId="3144208999" sldId="620"/>
            <ac:spMk id="8" creationId="{EA0DC7B6-9378-3239-D0E0-87C499D6D47D}"/>
          </ac:spMkLst>
        </pc:spChg>
        <pc:spChg chg="add mod">
          <ac:chgData name="SQUIRES, Sarah (NHS LANCASHIRE AND SOUTH CUMBRIA ICB - 02M)" userId="5749e81d-e6b9-4da5-a45f-089e8f227ffe" providerId="ADAL" clId="{26476288-3957-4398-81D8-950EE773BB84}" dt="2026-09-08T11:31:48.810" v="601" actId="20577"/>
          <ac:spMkLst>
            <pc:docMk/>
            <pc:sldMk cId="3144208999" sldId="620"/>
            <ac:spMk id="9" creationId="{FA0F4FE0-7526-40F9-7A5A-AB6D2ACF88EC}"/>
          </ac:spMkLst>
        </pc:spChg>
        <pc:graphicFrameChg chg="mod modGraphic">
          <ac:chgData name="SQUIRES, Sarah (NHS LANCASHIRE AND SOUTH CUMBRIA ICB - 02M)" userId="5749e81d-e6b9-4da5-a45f-089e8f227ffe" providerId="ADAL" clId="{26476288-3957-4398-81D8-950EE773BB84}" dt="2026-09-08T11:58:22.593" v="1836" actId="20577"/>
          <ac:graphicFrameMkLst>
            <pc:docMk/>
            <pc:sldMk cId="3144208999" sldId="620"/>
            <ac:graphicFrameMk id="3" creationId="{4873F778-1D38-3056-9B29-377A6B2A745A}"/>
          </ac:graphicFrameMkLst>
        </pc:graphicFrameChg>
        <pc:graphicFrameChg chg="modGraphic">
          <ac:chgData name="SQUIRES, Sarah (NHS LANCASHIRE AND SOUTH CUMBRIA ICB - 02M)" userId="5749e81d-e6b9-4da5-a45f-089e8f227ffe" providerId="ADAL" clId="{26476288-3957-4398-81D8-950EE773BB84}" dt="2026-09-08T12:06:54.393" v="1864" actId="20577"/>
          <ac:graphicFrameMkLst>
            <pc:docMk/>
            <pc:sldMk cId="3144208999" sldId="620"/>
            <ac:graphicFrameMk id="5" creationId="{B6D0D932-FD1E-BB2E-E238-FEA4DFADE068}"/>
          </ac:graphicFrameMkLst>
        </pc:graphicFrameChg>
        <pc:graphicFrameChg chg="mod modGraphic">
          <ac:chgData name="SQUIRES, Sarah (NHS LANCASHIRE AND SOUTH CUMBRIA ICB - 02M)" userId="5749e81d-e6b9-4da5-a45f-089e8f227ffe" providerId="ADAL" clId="{26476288-3957-4398-81D8-950EE773BB84}" dt="2026-09-08T11:31:05.640" v="590" actId="14100"/>
          <ac:graphicFrameMkLst>
            <pc:docMk/>
            <pc:sldMk cId="3144208999" sldId="620"/>
            <ac:graphicFrameMk id="11" creationId="{E23F9D83-3159-13D6-3327-7DD7BE488863}"/>
          </ac:graphicFrameMkLst>
        </pc:graphicFrameChg>
        <pc:graphicFrameChg chg="del">
          <ac:chgData name="SQUIRES, Sarah (NHS LANCASHIRE AND SOUTH CUMBRIA ICB - 02M)" userId="5749e81d-e6b9-4da5-a45f-089e8f227ffe" providerId="ADAL" clId="{26476288-3957-4398-81D8-950EE773BB84}" dt="2026-09-08T11:30:39.995" v="585" actId="478"/>
          <ac:graphicFrameMkLst>
            <pc:docMk/>
            <pc:sldMk cId="3144208999" sldId="620"/>
            <ac:graphicFrameMk id="13" creationId="{BF313A6E-9024-509B-8DD2-5301A046F944}"/>
          </ac:graphicFrameMkLst>
        </pc:graphicFrameChg>
      </pc:sldChg>
      <pc:sldChg chg="modSp mod">
        <pc:chgData name="SQUIRES, Sarah (NHS LANCASHIRE AND SOUTH CUMBRIA ICB - 02M)" userId="5749e81d-e6b9-4da5-a45f-089e8f227ffe" providerId="ADAL" clId="{26476288-3957-4398-81D8-950EE773BB84}" dt="2026-09-08T12:07:47.039" v="1872" actId="20577"/>
        <pc:sldMkLst>
          <pc:docMk/>
          <pc:sldMk cId="237464840" sldId="623"/>
        </pc:sldMkLst>
        <pc:spChg chg="mod">
          <ac:chgData name="SQUIRES, Sarah (NHS LANCASHIRE AND SOUTH CUMBRIA ICB - 02M)" userId="5749e81d-e6b9-4da5-a45f-089e8f227ffe" providerId="ADAL" clId="{26476288-3957-4398-81D8-950EE773BB84}" dt="2026-09-08T12:07:47.039" v="1872" actId="20577"/>
          <ac:spMkLst>
            <pc:docMk/>
            <pc:sldMk cId="237464840" sldId="623"/>
            <ac:spMk id="3" creationId="{725B3F4B-B0DB-37AC-86F8-1F4FF2659BD9}"/>
          </ac:spMkLst>
        </pc:spChg>
      </pc:sldChg>
      <pc:sldChg chg="modSp mod">
        <pc:chgData name="SQUIRES, Sarah (NHS LANCASHIRE AND SOUTH CUMBRIA ICB - 02M)" userId="5749e81d-e6b9-4da5-a45f-089e8f227ffe" providerId="ADAL" clId="{26476288-3957-4398-81D8-950EE773BB84}" dt="2026-09-08T09:13:49.806" v="239" actId="1076"/>
        <pc:sldMkLst>
          <pc:docMk/>
          <pc:sldMk cId="1267643564" sldId="649"/>
        </pc:sldMkLst>
        <pc:graphicFrameChg chg="mod modGraphic">
          <ac:chgData name="SQUIRES, Sarah (NHS LANCASHIRE AND SOUTH CUMBRIA ICB - 02M)" userId="5749e81d-e6b9-4da5-a45f-089e8f227ffe" providerId="ADAL" clId="{26476288-3957-4398-81D8-950EE773BB84}" dt="2026-09-08T09:13:49.806" v="239" actId="1076"/>
          <ac:graphicFrameMkLst>
            <pc:docMk/>
            <pc:sldMk cId="1267643564" sldId="649"/>
            <ac:graphicFrameMk id="2" creationId="{A8A1DB16-3482-CD15-8F85-74FE2587DD47}"/>
          </ac:graphicFrameMkLst>
        </pc:graphicFrameChg>
      </pc:sldChg>
      <pc:sldChg chg="modSp mod">
        <pc:chgData name="SQUIRES, Sarah (NHS LANCASHIRE AND SOUTH CUMBRIA ICB - 02M)" userId="5749e81d-e6b9-4da5-a45f-089e8f227ffe" providerId="ADAL" clId="{26476288-3957-4398-81D8-950EE773BB84}" dt="2026-09-08T09:21:43.867" v="352" actId="13926"/>
        <pc:sldMkLst>
          <pc:docMk/>
          <pc:sldMk cId="362331051" sldId="650"/>
        </pc:sldMkLst>
        <pc:graphicFrameChg chg="mod">
          <ac:chgData name="SQUIRES, Sarah (NHS LANCASHIRE AND SOUTH CUMBRIA ICB - 02M)" userId="5749e81d-e6b9-4da5-a45f-089e8f227ffe" providerId="ADAL" clId="{26476288-3957-4398-81D8-950EE773BB84}" dt="2026-09-08T09:21:33.624" v="351" actId="1076"/>
          <ac:graphicFrameMkLst>
            <pc:docMk/>
            <pc:sldMk cId="362331051" sldId="650"/>
            <ac:graphicFrameMk id="2" creationId="{9C803B7B-5AFA-8F42-4F0B-8E05618C56CB}"/>
          </ac:graphicFrameMkLst>
        </pc:graphicFrameChg>
        <pc:graphicFrameChg chg="mod modGraphic">
          <ac:chgData name="SQUIRES, Sarah (NHS LANCASHIRE AND SOUTH CUMBRIA ICB - 02M)" userId="5749e81d-e6b9-4da5-a45f-089e8f227ffe" providerId="ADAL" clId="{26476288-3957-4398-81D8-950EE773BB84}" dt="2026-09-08T09:21:43.867" v="352" actId="13926"/>
          <ac:graphicFrameMkLst>
            <pc:docMk/>
            <pc:sldMk cId="362331051" sldId="650"/>
            <ac:graphicFrameMk id="3" creationId="{1DC5FF9A-E363-F367-0E22-83221909FE46}"/>
          </ac:graphicFrameMkLst>
        </pc:graphicFrameChg>
        <pc:graphicFrameChg chg="mod">
          <ac:chgData name="SQUIRES, Sarah (NHS LANCASHIRE AND SOUTH CUMBRIA ICB - 02M)" userId="5749e81d-e6b9-4da5-a45f-089e8f227ffe" providerId="ADAL" clId="{26476288-3957-4398-81D8-950EE773BB84}" dt="2026-09-08T09:21:33.624" v="351" actId="1076"/>
          <ac:graphicFrameMkLst>
            <pc:docMk/>
            <pc:sldMk cId="362331051" sldId="650"/>
            <ac:graphicFrameMk id="9" creationId="{092FC065-9616-C827-3FB0-985A1C26C90A}"/>
          </ac:graphicFrameMkLst>
        </pc:graphicFrameChg>
        <pc:graphicFrameChg chg="mod">
          <ac:chgData name="SQUIRES, Sarah (NHS LANCASHIRE AND SOUTH CUMBRIA ICB - 02M)" userId="5749e81d-e6b9-4da5-a45f-089e8f227ffe" providerId="ADAL" clId="{26476288-3957-4398-81D8-950EE773BB84}" dt="2026-09-08T09:21:33.624" v="351" actId="1076"/>
          <ac:graphicFrameMkLst>
            <pc:docMk/>
            <pc:sldMk cId="362331051" sldId="650"/>
            <ac:graphicFrameMk id="10" creationId="{63A2BCEF-9C30-E0AF-9E19-6B1A52C3235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373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2</a:t>
            </a:fld>
            <a:endParaRPr lang="en-GB"/>
          </a:p>
        </p:txBody>
      </p:sp>
    </p:spTree>
    <p:extLst>
      <p:ext uri="{BB962C8B-B14F-4D97-AF65-F5344CB8AC3E}">
        <p14:creationId xmlns:p14="http://schemas.microsoft.com/office/powerpoint/2010/main" val="616183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DB523-82CA-05A3-1DE2-5079A2765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0C848-D95F-7E80-86D5-7782849E11A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B8B034E-21D6-53BC-C27B-EF4DD0EBB7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2FD719B-C569-985F-2F87-5398F412AC74}"/>
              </a:ext>
            </a:extLst>
          </p:cNvPr>
          <p:cNvSpPr>
            <a:spLocks noGrp="1"/>
          </p:cNvSpPr>
          <p:nvPr>
            <p:ph type="sldNum" sz="quarter" idx="5"/>
          </p:nvPr>
        </p:nvSpPr>
        <p:spPr/>
        <p:txBody>
          <a:bodyPr/>
          <a:lstStyle/>
          <a:p>
            <a:fld id="{AA31FF3D-C57E-48FF-9FA6-36005D5CDC45}" type="slidenum">
              <a:rPr lang="en-GB" smtClean="0"/>
              <a:t>13</a:t>
            </a:fld>
            <a:endParaRPr lang="en-GB"/>
          </a:p>
        </p:txBody>
      </p:sp>
    </p:spTree>
    <p:extLst>
      <p:ext uri="{BB962C8B-B14F-4D97-AF65-F5344CB8AC3E}">
        <p14:creationId xmlns:p14="http://schemas.microsoft.com/office/powerpoint/2010/main" val="212859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14</a:t>
            </a:fld>
            <a:endParaRPr lang="en-GB"/>
          </a:p>
        </p:txBody>
      </p:sp>
    </p:spTree>
    <p:extLst>
      <p:ext uri="{BB962C8B-B14F-4D97-AF65-F5344CB8AC3E}">
        <p14:creationId xmlns:p14="http://schemas.microsoft.com/office/powerpoint/2010/main" val="3967189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15</a:t>
            </a:fld>
            <a:endParaRPr lang="en-GB"/>
          </a:p>
        </p:txBody>
      </p:sp>
    </p:spTree>
    <p:extLst>
      <p:ext uri="{BB962C8B-B14F-4D97-AF65-F5344CB8AC3E}">
        <p14:creationId xmlns:p14="http://schemas.microsoft.com/office/powerpoint/2010/main" val="1594252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16</a:t>
            </a:fld>
            <a:endParaRPr lang="en-GB"/>
          </a:p>
        </p:txBody>
      </p:sp>
    </p:spTree>
    <p:extLst>
      <p:ext uri="{BB962C8B-B14F-4D97-AF65-F5344CB8AC3E}">
        <p14:creationId xmlns:p14="http://schemas.microsoft.com/office/powerpoint/2010/main" val="1873922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17</a:t>
            </a:fld>
            <a:endParaRPr lang="en-GB"/>
          </a:p>
        </p:txBody>
      </p:sp>
    </p:spTree>
    <p:extLst>
      <p:ext uri="{BB962C8B-B14F-4D97-AF65-F5344CB8AC3E}">
        <p14:creationId xmlns:p14="http://schemas.microsoft.com/office/powerpoint/2010/main" val="4028283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18</a:t>
            </a:fld>
            <a:endParaRPr lang="en-GB"/>
          </a:p>
        </p:txBody>
      </p:sp>
    </p:spTree>
    <p:extLst>
      <p:ext uri="{BB962C8B-B14F-4D97-AF65-F5344CB8AC3E}">
        <p14:creationId xmlns:p14="http://schemas.microsoft.com/office/powerpoint/2010/main" val="2002613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19</a:t>
            </a:fld>
            <a:endParaRPr lang="en-GB"/>
          </a:p>
        </p:txBody>
      </p:sp>
    </p:spTree>
    <p:extLst>
      <p:ext uri="{BB962C8B-B14F-4D97-AF65-F5344CB8AC3E}">
        <p14:creationId xmlns:p14="http://schemas.microsoft.com/office/powerpoint/2010/main" val="93419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2FC5F-F72D-1F5C-1C98-EE53CA3051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F68AC-5A1A-16AF-5944-8A15C27FEF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3145DEA-C689-4EBA-3BAB-5959F0447B1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BCA22C-880B-9358-5F2F-6272947C2975}"/>
              </a:ext>
            </a:extLst>
          </p:cNvPr>
          <p:cNvSpPr>
            <a:spLocks noGrp="1"/>
          </p:cNvSpPr>
          <p:nvPr>
            <p:ph type="sldNum" sz="quarter" idx="5"/>
          </p:nvPr>
        </p:nvSpPr>
        <p:spPr/>
        <p:txBody>
          <a:bodyPr/>
          <a:lstStyle/>
          <a:p>
            <a:fld id="{AA31FF3D-C57E-48FF-9FA6-36005D5CDC45}" type="slidenum">
              <a:rPr lang="en-GB" smtClean="0"/>
              <a:t>3</a:t>
            </a:fld>
            <a:endParaRPr lang="en-GB"/>
          </a:p>
        </p:txBody>
      </p:sp>
    </p:spTree>
    <p:extLst>
      <p:ext uri="{BB962C8B-B14F-4D97-AF65-F5344CB8AC3E}">
        <p14:creationId xmlns:p14="http://schemas.microsoft.com/office/powerpoint/2010/main" val="1021264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4</a:t>
            </a:fld>
            <a:endParaRPr lang="en-GB"/>
          </a:p>
        </p:txBody>
      </p:sp>
    </p:spTree>
    <p:extLst>
      <p:ext uri="{BB962C8B-B14F-4D97-AF65-F5344CB8AC3E}">
        <p14:creationId xmlns:p14="http://schemas.microsoft.com/office/powerpoint/2010/main" val="743120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278D-7649-1669-86A9-6B14A45A4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DACDB-289A-6C54-02E5-AB228E1E6ED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FFBBA1-E50C-DD7D-EB2E-898C496E146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BAC665-CB74-828C-BE04-1A2B97D80A02}"/>
              </a:ext>
            </a:extLst>
          </p:cNvPr>
          <p:cNvSpPr>
            <a:spLocks noGrp="1"/>
          </p:cNvSpPr>
          <p:nvPr>
            <p:ph type="sldNum" sz="quarter" idx="5"/>
          </p:nvPr>
        </p:nvSpPr>
        <p:spPr/>
        <p:txBody>
          <a:bodyPr/>
          <a:lstStyle/>
          <a:p>
            <a:fld id="{AA31FF3D-C57E-48FF-9FA6-36005D5CDC45}" type="slidenum">
              <a:rPr lang="en-GB" smtClean="0"/>
              <a:t>6</a:t>
            </a:fld>
            <a:endParaRPr lang="en-GB"/>
          </a:p>
        </p:txBody>
      </p:sp>
    </p:spTree>
    <p:extLst>
      <p:ext uri="{BB962C8B-B14F-4D97-AF65-F5344CB8AC3E}">
        <p14:creationId xmlns:p14="http://schemas.microsoft.com/office/powerpoint/2010/main" val="1561219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AF98B-82B0-24CD-6946-E0D0DA448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188A4-7AEA-BB13-8D1C-9BB40B8D8F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B0A134A-8577-40AA-5468-E2D2FDEDC8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1518035-307B-E487-344C-A30C40267563}"/>
              </a:ext>
            </a:extLst>
          </p:cNvPr>
          <p:cNvSpPr>
            <a:spLocks noGrp="1"/>
          </p:cNvSpPr>
          <p:nvPr>
            <p:ph type="sldNum" sz="quarter" idx="5"/>
          </p:nvPr>
        </p:nvSpPr>
        <p:spPr/>
        <p:txBody>
          <a:bodyPr/>
          <a:lstStyle/>
          <a:p>
            <a:fld id="{AA31FF3D-C57E-48FF-9FA6-36005D5CDC45}" type="slidenum">
              <a:rPr lang="en-GB" smtClean="0"/>
              <a:t>7</a:t>
            </a:fld>
            <a:endParaRPr lang="en-GB"/>
          </a:p>
        </p:txBody>
      </p:sp>
    </p:spTree>
    <p:extLst>
      <p:ext uri="{BB962C8B-B14F-4D97-AF65-F5344CB8AC3E}">
        <p14:creationId xmlns:p14="http://schemas.microsoft.com/office/powerpoint/2010/main" val="1594029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F6398-A38A-8617-53E8-5B9ECA6A0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6205D-5303-9963-6670-2794EB7AAF8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09EDF7-908C-8A66-6CE6-2477C878E69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A843B74-C051-91DF-47CE-BA7661E8777F}"/>
              </a:ext>
            </a:extLst>
          </p:cNvPr>
          <p:cNvSpPr>
            <a:spLocks noGrp="1"/>
          </p:cNvSpPr>
          <p:nvPr>
            <p:ph type="sldNum" sz="quarter" idx="5"/>
          </p:nvPr>
        </p:nvSpPr>
        <p:spPr/>
        <p:txBody>
          <a:bodyPr/>
          <a:lstStyle/>
          <a:p>
            <a:fld id="{AA31FF3D-C57E-48FF-9FA6-36005D5CDC45}" type="slidenum">
              <a:rPr lang="en-GB" smtClean="0"/>
              <a:t>8</a:t>
            </a:fld>
            <a:endParaRPr lang="en-GB"/>
          </a:p>
        </p:txBody>
      </p:sp>
    </p:spTree>
    <p:extLst>
      <p:ext uri="{BB962C8B-B14F-4D97-AF65-F5344CB8AC3E}">
        <p14:creationId xmlns:p14="http://schemas.microsoft.com/office/powerpoint/2010/main" val="3720710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9</a:t>
            </a:fld>
            <a:endParaRPr lang="en-GB"/>
          </a:p>
        </p:txBody>
      </p:sp>
    </p:spTree>
    <p:extLst>
      <p:ext uri="{BB962C8B-B14F-4D97-AF65-F5344CB8AC3E}">
        <p14:creationId xmlns:p14="http://schemas.microsoft.com/office/powerpoint/2010/main" val="3142599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31FF3D-C57E-48FF-9FA6-36005D5CDC45}" type="slidenum">
              <a:rPr lang="en-GB" smtClean="0"/>
              <a:t>10</a:t>
            </a:fld>
            <a:endParaRPr lang="en-GB"/>
          </a:p>
        </p:txBody>
      </p:sp>
    </p:spTree>
    <p:extLst>
      <p:ext uri="{BB962C8B-B14F-4D97-AF65-F5344CB8AC3E}">
        <p14:creationId xmlns:p14="http://schemas.microsoft.com/office/powerpoint/2010/main" val="319656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11</a:t>
            </a:fld>
            <a:endParaRPr lang="en-GB"/>
          </a:p>
        </p:txBody>
      </p:sp>
    </p:spTree>
    <p:extLst>
      <p:ext uri="{BB962C8B-B14F-4D97-AF65-F5344CB8AC3E}">
        <p14:creationId xmlns:p14="http://schemas.microsoft.com/office/powerpoint/2010/main" val="3548453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a:t>Click to edit Master title style</a:t>
            </a:r>
            <a:endParaRPr lang="en-GB"/>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07/09/2026</a:t>
            </a:fld>
            <a:endParaRPr lang="en-GB"/>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07/09/2026</a:t>
            </a:fld>
            <a:endParaRPr lang="en-GB"/>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07/09/2026</a:t>
            </a:fld>
            <a:endParaRPr lang="en-GB"/>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50314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07/09/2026</a:t>
            </a:fld>
            <a:endParaRPr lang="en-GB"/>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07/09/2026</a:t>
            </a:fld>
            <a:endParaRPr lang="en-GB"/>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07/09/2026</a:t>
            </a:fld>
            <a:endParaRPr lang="en-GB"/>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07/09/2026</a:t>
            </a:fld>
            <a:endParaRPr lang="en-GB"/>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07/09/2026</a:t>
            </a:fld>
            <a:endParaRPr lang="en-GB"/>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07/09/2026</a:t>
            </a:fld>
            <a:endParaRPr lang="en-GB"/>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07/09/2026</a:t>
            </a:fld>
            <a:endParaRPr lang="en-GB"/>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07/09/2026</a:t>
            </a:fld>
            <a:endParaRPr lang="en-GB"/>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07/09/2026</a:t>
            </a:fld>
            <a:endParaRPr lang="en-GB"/>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nhsbsa.nhs.uk/prescription-data/dispensing-data/dispensing-contractors-data"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facebook.com/LSCICB" TargetMode="External"/><Relationship Id="rId2" Type="http://schemas.openxmlformats.org/officeDocument/2006/relationships/hyperlink" Target="https://www.lancashireandsouthcumbria.icb.nhs.uk/" TargetMode="Externa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hyperlink" Target="https://twitter.com/LSCICB"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3A70F-1CE8-27E5-32FF-BE7756FD189E}"/>
              </a:ext>
            </a:extLst>
          </p:cNvPr>
          <p:cNvSpPr>
            <a:spLocks noGrp="1"/>
          </p:cNvSpPr>
          <p:nvPr>
            <p:ph type="title"/>
          </p:nvPr>
        </p:nvSpPr>
        <p:spPr>
          <a:xfrm>
            <a:off x="1009344" y="1300282"/>
            <a:ext cx="9358223" cy="1325563"/>
          </a:xfrm>
        </p:spPr>
        <p:txBody>
          <a:bodyPr>
            <a:normAutofit fontScale="90000"/>
          </a:bodyPr>
          <a:lstStyle/>
          <a:p>
            <a:pPr algn="ctr"/>
            <a:r>
              <a:rPr lang="en-GB" sz="4000" dirty="0"/>
              <a:t>Integrated Primary Care Performance Report</a:t>
            </a:r>
            <a:br>
              <a:rPr lang="en-GB" sz="4000" dirty="0"/>
            </a:br>
            <a:r>
              <a:rPr lang="en-GB" sz="4000" dirty="0"/>
              <a:t>August 2026</a:t>
            </a:r>
            <a:br>
              <a:rPr lang="en-GB" dirty="0"/>
            </a:br>
            <a:endParaRPr lang="en-GB" dirty="0"/>
          </a:p>
        </p:txBody>
      </p:sp>
      <p:sp>
        <p:nvSpPr>
          <p:cNvPr id="3" name="Content Placeholder 2">
            <a:extLst>
              <a:ext uri="{FF2B5EF4-FFF2-40B4-BE49-F238E27FC236}">
                <a16:creationId xmlns:a16="http://schemas.microsoft.com/office/drawing/2014/main" id="{6E5468F3-6966-57D3-A6C3-2331D90CF4FB}"/>
              </a:ext>
            </a:extLst>
          </p:cNvPr>
          <p:cNvSpPr>
            <a:spLocks noGrp="1"/>
          </p:cNvSpPr>
          <p:nvPr>
            <p:ph sz="half" idx="1"/>
          </p:nvPr>
        </p:nvSpPr>
        <p:spPr>
          <a:xfrm>
            <a:off x="838199" y="2924123"/>
            <a:ext cx="10237287" cy="3252839"/>
          </a:xfrm>
        </p:spPr>
        <p:txBody>
          <a:bodyPr/>
          <a:lstStyle/>
          <a:p>
            <a:pPr marL="0" indent="0" algn="ctr">
              <a:buNone/>
            </a:pPr>
            <a:r>
              <a:rPr lang="en-GB" dirty="0"/>
              <a:t>The Integrated Primary Care Performance Report (IPCPR) is produced each month to provide the latest position of Locally Enhanced Services’(LES) and key primary care performance targets. </a:t>
            </a:r>
          </a:p>
          <a:p>
            <a:pPr marL="0" indent="0">
              <a:buNone/>
            </a:pPr>
            <a:endParaRPr lang="en-GB" dirty="0"/>
          </a:p>
        </p:txBody>
      </p:sp>
      <p:sp>
        <p:nvSpPr>
          <p:cNvPr id="5" name="Slide Number Placeholder 4">
            <a:extLst>
              <a:ext uri="{FF2B5EF4-FFF2-40B4-BE49-F238E27FC236}">
                <a16:creationId xmlns:a16="http://schemas.microsoft.com/office/drawing/2014/main" id="{1DAA13AD-0B42-D273-EC46-4991B398309C}"/>
              </a:ext>
            </a:extLst>
          </p:cNvPr>
          <p:cNvSpPr>
            <a:spLocks noGrp="1"/>
          </p:cNvSpPr>
          <p:nvPr>
            <p:ph type="sldNum" sz="quarter" idx="12"/>
          </p:nvPr>
        </p:nvSpPr>
        <p:spPr/>
        <p:txBody>
          <a:bodyPr/>
          <a:lstStyle/>
          <a:p>
            <a:fld id="{507B77E4-D16E-4E80-BECE-B10ACE50DA11}" type="slidenum">
              <a:rPr lang="en-GB" smtClean="0"/>
              <a:t>1</a:t>
            </a:fld>
            <a:endParaRPr lang="en-GB"/>
          </a:p>
        </p:txBody>
      </p:sp>
    </p:spTree>
    <p:extLst>
      <p:ext uri="{BB962C8B-B14F-4D97-AF65-F5344CB8AC3E}">
        <p14:creationId xmlns:p14="http://schemas.microsoft.com/office/powerpoint/2010/main" val="147324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10</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602615878"/>
              </p:ext>
            </p:extLst>
          </p:nvPr>
        </p:nvGraphicFramePr>
        <p:xfrm>
          <a:off x="6279126" y="1182307"/>
          <a:ext cx="5721655" cy="5786370"/>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236040">
                <a:tc>
                  <a:txBody>
                    <a:bodyPr/>
                    <a:lstStyle/>
                    <a:p>
                      <a:pPr algn="just"/>
                      <a:r>
                        <a:rPr lang="en-GB" sz="1050" b="1" dirty="0">
                          <a:solidFill>
                            <a:schemeClr val="tx1"/>
                          </a:solidFill>
                          <a:latin typeface="Abadi Extra Light" panose="020B0204020104020204"/>
                        </a:rPr>
                        <a:t>What does this tell us?  </a:t>
                      </a:r>
                    </a:p>
                    <a:p>
                      <a:pPr marL="188640" indent="-188640">
                        <a:buFont typeface="Arial" panose="020B0604020202020204" pitchFamily="34" charset="0"/>
                        <a:buChar char="•"/>
                        <a:defRPr/>
                      </a:pPr>
                      <a:r>
                        <a:rPr lang="en-GB" sz="1050" dirty="0">
                          <a:latin typeface="Abadi Extra Light" panose="020B0204020104020204"/>
                        </a:rPr>
                        <a:t>The number of general practitioner appointments per FTE General Practitioner across L&amp;SC is marginally higher than the North West average though lower than the national average.</a:t>
                      </a:r>
                    </a:p>
                    <a:p>
                      <a:pPr marL="188640" indent="-188640">
                        <a:buFont typeface="Arial" panose="020B0604020202020204" pitchFamily="34" charset="0"/>
                        <a:buChar char="•"/>
                        <a:defRPr/>
                      </a:pPr>
                      <a:r>
                        <a:rPr lang="en-GB" sz="1050" dirty="0">
                          <a:latin typeface="Abadi Extra Light" panose="020B0204020104020204"/>
                        </a:rPr>
                        <a:t>There are variations by sub-ICB (and PCN / Practice) with </a:t>
                      </a:r>
                      <a:r>
                        <a:rPr lang="en-GB" sz="1050" dirty="0" err="1">
                          <a:latin typeface="Abadi Extra Light" panose="020B0204020104020204"/>
                        </a:rPr>
                        <a:t>BwD</a:t>
                      </a:r>
                      <a:r>
                        <a:rPr lang="en-GB" sz="1050" dirty="0">
                          <a:latin typeface="Abadi Extra Light" panose="020B0204020104020204"/>
                        </a:rPr>
                        <a:t> and West Lancs GPs undertaking more appointments per FTE GP than national average.</a:t>
                      </a:r>
                    </a:p>
                    <a:p>
                      <a:pPr marL="188640" indent="-188640">
                        <a:buFont typeface="Arial" panose="020B0604020202020204" pitchFamily="34" charset="0"/>
                        <a:buChar char="•"/>
                        <a:defRPr/>
                      </a:pPr>
                      <a:r>
                        <a:rPr lang="en-GB" sz="1050" dirty="0">
                          <a:latin typeface="Abadi Extra Light" panose="020B0204020104020204"/>
                        </a:rPr>
                        <a:t>Blackpool Sub-ICB GPs are undertaking around 70 appointments fewer per FTE GP than the L&amp;SC average.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378630">
                <a:tc>
                  <a:txBody>
                    <a:bodyPr/>
                    <a:lstStyle/>
                    <a:p>
                      <a:pPr algn="just"/>
                      <a:r>
                        <a:rPr lang="en-GB" sz="1050" b="1" dirty="0">
                          <a:solidFill>
                            <a:schemeClr val="tx1"/>
                          </a:solidFill>
                          <a:latin typeface="Abadi Extra Light" panose="020B0204020104020204"/>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latin typeface="Abadi Extra Light"/>
                          <a:ea typeface="+mn-ea"/>
                          <a:cs typeface="+mn-cs"/>
                        </a:rPr>
                        <a:t>The ARRS scheme now allows for greater flexibility in funding, time is needed to understand if this flexibility has an impact on recruitment levels. As of June 2026, the </a:t>
                      </a:r>
                      <a:r>
                        <a:rPr lang="en-GB" sz="1050" kern="1200" dirty="0">
                          <a:solidFill>
                            <a:schemeClr val="tx1"/>
                          </a:solidFill>
                          <a:effectLst/>
                          <a:latin typeface="Abadi Extra Light" panose="020B0204020104020204"/>
                          <a:ea typeface="+mn-ea"/>
                          <a:cs typeface="+mn-cs"/>
                        </a:rPr>
                        <a:t>total number of GPs employed through ARRS across the whole of LSC is 46.27 WTE.</a:t>
                      </a:r>
                      <a:endParaRPr lang="en-GB" sz="1050" i="0" kern="1200" dirty="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panose="020B0204020104020204"/>
                          <a:ea typeface="+mn-ea"/>
                          <a:cs typeface="+mn-cs"/>
                        </a:rPr>
                        <a:t>The ICB is working with practices to promote and support them access additional funding via the new national practice-level GP reimbursement scheme which allows GP practices to claim funding to recruit new salaried GPs, increase hours for existing salaried GPs, or continue to fund GP posts previously supported by PCN schemes. The scheme aims to boost capacity for clinically urgent same-day access.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panose="020B0204020104020204"/>
                          <a:ea typeface="+mn-ea"/>
                          <a:cs typeface="+mn-cs"/>
                        </a:rPr>
                        <a:t>ICB workforce development managers, facilitated by the training hub remaining in place support practices and PCNs with recruitment.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panose="020B0204020104020204"/>
                          <a:ea typeface="+mn-ea"/>
                          <a:cs typeface="+mn-cs"/>
                        </a:rPr>
                        <a:t>Investment has agreed to fund the Training Hub for the 2026/27 financial year.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panose="020B0204020104020204"/>
                          <a:ea typeface="+mn-ea"/>
                          <a:cs typeface="+mn-cs"/>
                        </a:rPr>
                        <a:t>The ICB’s work to support practices with Access and the new ICB’s </a:t>
                      </a:r>
                      <a:r>
                        <a:rPr lang="en-GB" sz="1050" i="0" kern="1200" dirty="0">
                          <a:solidFill>
                            <a:schemeClr val="tx1"/>
                          </a:solidFill>
                          <a:latin typeface="Abadi Extra Light" panose="020B0204020104020204"/>
                          <a:ea typeface="+mn-ea"/>
                          <a:cs typeface="+mn-cs"/>
                        </a:rPr>
                        <a:t>Local Enhanced Services (LES)</a:t>
                      </a:r>
                      <a:r>
                        <a:rPr lang="en-US" sz="1050" i="0" kern="1200" dirty="0">
                          <a:solidFill>
                            <a:schemeClr val="tx1"/>
                          </a:solidFill>
                          <a:latin typeface="Abadi Extra Light" panose="020B0204020104020204"/>
                          <a:ea typeface="+mn-ea"/>
                          <a:cs typeface="+mn-cs"/>
                        </a:rPr>
                        <a:t> will continue to support this indicator’s performance during 2026/27.</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2052152">
                <a:tc>
                  <a:txBody>
                    <a:bodyPr/>
                    <a:lstStyle/>
                    <a:p>
                      <a:pPr algn="just"/>
                      <a:r>
                        <a:rPr lang="en-GB" sz="1050" b="1" dirty="0">
                          <a:solidFill>
                            <a:schemeClr val="tx1"/>
                          </a:solidFill>
                          <a:latin typeface="Abadi Extra Light" panose="020B0204020104020204"/>
                        </a:rPr>
                        <a:t>Risks:</a:t>
                      </a:r>
                      <a:endParaRPr lang="en-GB" sz="1050" b="0" dirty="0">
                        <a:solidFill>
                          <a:schemeClr val="tx1"/>
                        </a:solidFill>
                        <a:latin typeface="Abadi Extra Light" panose="020B0204020104020204"/>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panose="020B0204020104020204"/>
                        </a:rPr>
                        <a:t>Given the predictions in workforce as the primary driver of capacity there is assessed to be a risk that demand will continue to exceed capacity for the new financial year.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panose="020B0204020104020204"/>
                        </a:rPr>
                        <a:t>There is a risk that practices may not recruit additional GPs as the costs of running a practice is increasing (putting pressure on practice budgets and affecting recruitment plans) and limitations of the </a:t>
                      </a:r>
                      <a:r>
                        <a:rPr lang="en-US" sz="1050" i="0" kern="1200" dirty="0">
                          <a:solidFill>
                            <a:schemeClr val="tx1"/>
                          </a:solidFill>
                          <a:latin typeface="Abadi Extra Light" panose="020B0204020104020204"/>
                          <a:ea typeface="+mn-ea"/>
                          <a:cs typeface="+mn-cs"/>
                        </a:rPr>
                        <a:t>GP reimbursement scheme</a:t>
                      </a:r>
                      <a:r>
                        <a:rPr lang="en-GB" sz="1050" dirty="0">
                          <a:solidFill>
                            <a:schemeClr val="tx1"/>
                          </a:solidFill>
                          <a:latin typeface="Abadi Extra Light" panose="020B0204020104020204"/>
                        </a:rPr>
                        <a: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solidFill>
                            <a:schemeClr val="tx1"/>
                          </a:solidFill>
                          <a:latin typeface="Abadi Extra Light" panose="020B0204020104020204"/>
                        </a:rPr>
                        <a:t>This data also uses GPAD data as its basis which is nationally </a:t>
                      </a:r>
                      <a:r>
                        <a:rPr lang="en-US" sz="1050" dirty="0" err="1">
                          <a:solidFill>
                            <a:schemeClr val="tx1"/>
                          </a:solidFill>
                          <a:latin typeface="Abadi Extra Light" panose="020B0204020104020204"/>
                        </a:rPr>
                        <a:t>recognised</a:t>
                      </a:r>
                      <a:r>
                        <a:rPr lang="en-US" sz="1050" dirty="0">
                          <a:solidFill>
                            <a:schemeClr val="tx1"/>
                          </a:solidFill>
                          <a:latin typeface="Abadi Extra Light" panose="020B0204020104020204"/>
                        </a:rPr>
                        <a:t> to be experimental.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panose="020B0204020104020204"/>
                          <a:ea typeface="+mn-ea"/>
                          <a:cs typeface="+mn-cs"/>
                        </a:rPr>
                        <a:t>There is no national modelling or expectations of the impact of OC and MGP on these metrics.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Abadi Extra Light"/>
                        </a:rPr>
                        <a:t>GP Collective Action, this does not currently impact on appointments or workforce, but the ICB is closely monitoring the new actions announced each month.</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solidFill>
                          <a:schemeClr val="tx1"/>
                        </a:solidFill>
                        <a:latin typeface="Abadi Extra Light" panose="020B0204020104020204"/>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dirty="0">
                        <a:solidFill>
                          <a:schemeClr val="tx1"/>
                        </a:solidFill>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913173947"/>
              </p:ext>
            </p:extLst>
          </p:nvPr>
        </p:nvGraphicFramePr>
        <p:xfrm>
          <a:off x="535440" y="1182307"/>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is built from GP appointment data being linked with NHS GP workforce data. It provides an approximation of workload intensity for individual GPs. There is not a current benchmark or defined limits for appropriate workload intensity. This metric is helpful to monitor medium term workload trends. The metric is limited by not capturing all General Practitioner activity. </a:t>
                      </a:r>
                      <a:endParaRPr lang="en-GB" sz="1050" i="0" dirty="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811157129"/>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3. </a:t>
                      </a:r>
                      <a:r>
                        <a:rPr lang="en-US" sz="1600" dirty="0"/>
                        <a:t>General Practitioner Appointments per General Practitioner FTE : June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CB739273-A702-2C49-2EC3-627FF83FC71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 &amp; Workforce</a:t>
            </a:r>
          </a:p>
        </p:txBody>
      </p:sp>
      <p:sp>
        <p:nvSpPr>
          <p:cNvPr id="10" name="TextBox 9">
            <a:extLst>
              <a:ext uri="{FF2B5EF4-FFF2-40B4-BE49-F238E27FC236}">
                <a16:creationId xmlns:a16="http://schemas.microsoft.com/office/drawing/2014/main" id="{E4EA9611-985F-859A-436B-094B3792F71C}"/>
              </a:ext>
            </a:extLst>
          </p:cNvPr>
          <p:cNvSpPr txBox="1"/>
          <p:nvPr/>
        </p:nvSpPr>
        <p:spPr>
          <a:xfrm>
            <a:off x="526123" y="2447031"/>
            <a:ext cx="1758122" cy="261610"/>
          </a:xfrm>
          <a:prstGeom prst="rect">
            <a:avLst/>
          </a:prstGeom>
          <a:noFill/>
        </p:spPr>
        <p:txBody>
          <a:bodyPr wrap="square" rtlCol="0">
            <a:spAutoFit/>
          </a:bodyPr>
          <a:lstStyle/>
          <a:p>
            <a:r>
              <a:rPr lang="en-GB" sz="1100" b="1" dirty="0">
                <a:solidFill>
                  <a:schemeClr val="bg1">
                    <a:lumMod val="50000"/>
                  </a:schemeClr>
                </a:solidFill>
                <a:latin typeface="Abadi Extra Light"/>
                <a:ea typeface="Calibri"/>
                <a:cs typeface="Calibri"/>
              </a:rPr>
              <a:t>June 2026</a:t>
            </a:r>
          </a:p>
        </p:txBody>
      </p:sp>
      <p:graphicFrame>
        <p:nvGraphicFramePr>
          <p:cNvPr id="7" name="Table 6">
            <a:extLst>
              <a:ext uri="{FF2B5EF4-FFF2-40B4-BE49-F238E27FC236}">
                <a16:creationId xmlns:a16="http://schemas.microsoft.com/office/drawing/2014/main" id="{822E8CC6-9C8F-DE28-684E-7E7B1EDE36DF}"/>
              </a:ext>
            </a:extLst>
          </p:cNvPr>
          <p:cNvGraphicFramePr>
            <a:graphicFrameLocks noGrp="1"/>
          </p:cNvGraphicFramePr>
          <p:nvPr>
            <p:extLst>
              <p:ext uri="{D42A27DB-BD31-4B8C-83A1-F6EECF244321}">
                <p14:modId xmlns:p14="http://schemas.microsoft.com/office/powerpoint/2010/main" val="2086283270"/>
              </p:ext>
            </p:extLst>
          </p:nvPr>
        </p:nvGraphicFramePr>
        <p:xfrm>
          <a:off x="518642" y="2740976"/>
          <a:ext cx="5568046" cy="619760"/>
        </p:xfrm>
        <a:graphic>
          <a:graphicData uri="http://schemas.openxmlformats.org/drawingml/2006/table">
            <a:tbl>
              <a:tblPr firstRow="1" bandRow="1">
                <a:tableStyleId>{5C22544A-7EE6-4342-B048-85BDC9FD1C3A}</a:tableStyleId>
              </a:tblPr>
              <a:tblGrid>
                <a:gridCol w="506186">
                  <a:extLst>
                    <a:ext uri="{9D8B030D-6E8A-4147-A177-3AD203B41FA5}">
                      <a16:colId xmlns:a16="http://schemas.microsoft.com/office/drawing/2014/main" val="2634743259"/>
                    </a:ext>
                  </a:extLst>
                </a:gridCol>
                <a:gridCol w="506186">
                  <a:extLst>
                    <a:ext uri="{9D8B030D-6E8A-4147-A177-3AD203B41FA5}">
                      <a16:colId xmlns:a16="http://schemas.microsoft.com/office/drawing/2014/main" val="1414988195"/>
                    </a:ext>
                  </a:extLst>
                </a:gridCol>
                <a:gridCol w="506186">
                  <a:extLst>
                    <a:ext uri="{9D8B030D-6E8A-4147-A177-3AD203B41FA5}">
                      <a16:colId xmlns:a16="http://schemas.microsoft.com/office/drawing/2014/main" val="1602483377"/>
                    </a:ext>
                  </a:extLst>
                </a:gridCol>
                <a:gridCol w="506186">
                  <a:extLst>
                    <a:ext uri="{9D8B030D-6E8A-4147-A177-3AD203B41FA5}">
                      <a16:colId xmlns:a16="http://schemas.microsoft.com/office/drawing/2014/main" val="2929746958"/>
                    </a:ext>
                  </a:extLst>
                </a:gridCol>
                <a:gridCol w="506186">
                  <a:extLst>
                    <a:ext uri="{9D8B030D-6E8A-4147-A177-3AD203B41FA5}">
                      <a16:colId xmlns:a16="http://schemas.microsoft.com/office/drawing/2014/main" val="2660940487"/>
                    </a:ext>
                  </a:extLst>
                </a:gridCol>
                <a:gridCol w="506186">
                  <a:extLst>
                    <a:ext uri="{9D8B030D-6E8A-4147-A177-3AD203B41FA5}">
                      <a16:colId xmlns:a16="http://schemas.microsoft.com/office/drawing/2014/main" val="3507435902"/>
                    </a:ext>
                  </a:extLst>
                </a:gridCol>
                <a:gridCol w="506186">
                  <a:extLst>
                    <a:ext uri="{9D8B030D-6E8A-4147-A177-3AD203B41FA5}">
                      <a16:colId xmlns:a16="http://schemas.microsoft.com/office/drawing/2014/main" val="2335844761"/>
                    </a:ext>
                  </a:extLst>
                </a:gridCol>
                <a:gridCol w="506186">
                  <a:extLst>
                    <a:ext uri="{9D8B030D-6E8A-4147-A177-3AD203B41FA5}">
                      <a16:colId xmlns:a16="http://schemas.microsoft.com/office/drawing/2014/main" val="2259887316"/>
                    </a:ext>
                  </a:extLst>
                </a:gridCol>
                <a:gridCol w="506186">
                  <a:extLst>
                    <a:ext uri="{9D8B030D-6E8A-4147-A177-3AD203B41FA5}">
                      <a16:colId xmlns:a16="http://schemas.microsoft.com/office/drawing/2014/main" val="1070017833"/>
                    </a:ext>
                  </a:extLst>
                </a:gridCol>
                <a:gridCol w="506186">
                  <a:extLst>
                    <a:ext uri="{9D8B030D-6E8A-4147-A177-3AD203B41FA5}">
                      <a16:colId xmlns:a16="http://schemas.microsoft.com/office/drawing/2014/main" val="3509496752"/>
                    </a:ext>
                  </a:extLst>
                </a:gridCol>
                <a:gridCol w="506186">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55924">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dirty="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40870">
                <a:tc>
                  <a:txBody>
                    <a:bodyPr/>
                    <a:lstStyle/>
                    <a:p>
                      <a:pPr algn="ctr"/>
                      <a:r>
                        <a:rPr lang="en-GB" sz="900" dirty="0"/>
                        <a:t>395.4</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dirty="0"/>
                        <a:t>351.4</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dirty="0"/>
                        <a:t>361.9</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dirty="0"/>
                    </a:p>
                  </a:txBody>
                  <a:tcPr>
                    <a:solidFill>
                      <a:schemeClr val="bg1"/>
                    </a:solidFill>
                  </a:tcPr>
                </a:tc>
                <a:extLst>
                  <a:ext uri="{0D108BD9-81ED-4DB2-BD59-A6C34878D82A}">
                    <a16:rowId xmlns:a16="http://schemas.microsoft.com/office/drawing/2014/main" val="3136140083"/>
                  </a:ext>
                </a:extLst>
              </a:tr>
            </a:tbl>
          </a:graphicData>
        </a:graphic>
      </p:graphicFrame>
      <p:pic>
        <p:nvPicPr>
          <p:cNvPr id="9" name="Picture 8">
            <a:extLst>
              <a:ext uri="{FF2B5EF4-FFF2-40B4-BE49-F238E27FC236}">
                <a16:creationId xmlns:a16="http://schemas.microsoft.com/office/drawing/2014/main" id="{0B479685-4CEF-7E79-FB96-C3A6C7FA5160}"/>
              </a:ext>
            </a:extLst>
          </p:cNvPr>
          <p:cNvPicPr>
            <a:picLocks noChangeAspect="1"/>
          </p:cNvPicPr>
          <p:nvPr/>
        </p:nvPicPr>
        <p:blipFill>
          <a:blip r:embed="rId3"/>
          <a:stretch>
            <a:fillRect/>
          </a:stretch>
        </p:blipFill>
        <p:spPr>
          <a:xfrm>
            <a:off x="494443" y="3497265"/>
            <a:ext cx="5688462" cy="3249610"/>
          </a:xfrm>
          <a:prstGeom prst="rect">
            <a:avLst/>
          </a:prstGeom>
        </p:spPr>
      </p:pic>
      <p:pic>
        <p:nvPicPr>
          <p:cNvPr id="14" name="Picture 13">
            <a:extLst>
              <a:ext uri="{FF2B5EF4-FFF2-40B4-BE49-F238E27FC236}">
                <a16:creationId xmlns:a16="http://schemas.microsoft.com/office/drawing/2014/main" id="{6C953AF7-9CE8-9CD6-A115-DE7F4A3D39CF}"/>
              </a:ext>
            </a:extLst>
          </p:cNvPr>
          <p:cNvPicPr>
            <a:picLocks noChangeAspect="1"/>
          </p:cNvPicPr>
          <p:nvPr/>
        </p:nvPicPr>
        <p:blipFill>
          <a:blip r:embed="rId4"/>
          <a:stretch>
            <a:fillRect/>
          </a:stretch>
        </p:blipFill>
        <p:spPr>
          <a:xfrm>
            <a:off x="2052610" y="2920058"/>
            <a:ext cx="4100362" cy="511462"/>
          </a:xfrm>
          <a:prstGeom prst="rect">
            <a:avLst/>
          </a:prstGeom>
        </p:spPr>
      </p:pic>
    </p:spTree>
    <p:extLst>
      <p:ext uri="{BB962C8B-B14F-4D97-AF65-F5344CB8AC3E}">
        <p14:creationId xmlns:p14="http://schemas.microsoft.com/office/powerpoint/2010/main" val="4257733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11</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491678718"/>
              </p:ext>
            </p:extLst>
          </p:nvPr>
        </p:nvGraphicFramePr>
        <p:xfrm>
          <a:off x="6240333" y="1024376"/>
          <a:ext cx="5721655" cy="624457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pPr algn="just"/>
                      <a:r>
                        <a:rPr lang="en-GB" sz="1050" b="1" dirty="0">
                          <a:solidFill>
                            <a:schemeClr val="tx1"/>
                          </a:solidFill>
                          <a:latin typeface="Abadi Extra Light" panose="020B0204020104020204" pitchFamily="34" charset="0"/>
                        </a:rPr>
                        <a:t>What does this tell us?  </a:t>
                      </a:r>
                    </a:p>
                    <a:p>
                      <a:pPr marL="188640" marR="0" lvl="0" indent="-18864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panose="020B0204020104020204" pitchFamily="34" charset="0"/>
                        </a:rPr>
                        <a:t>Only small changes have been made in the number of FTE doctors per 10,000 weighted patients since the last reporting period. A national increase of 0.04% has been reported with a slightly larger increase was reporting regionally (0.1%) and locally (0.11%) .</a:t>
                      </a:r>
                    </a:p>
                    <a:p>
                      <a:pPr marL="188640" marR="0" lvl="0" indent="-18864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panose="020B0204020104020204" pitchFamily="34" charset="0"/>
                        </a:rPr>
                        <a:t>The increase in the numbers of FTE doctors has been seen across the country but overall, the proportion of GPs per population remains lower in LSC than regional and national levels.</a:t>
                      </a:r>
                    </a:p>
                    <a:p>
                      <a:pPr marL="188640" indent="-188640" algn="just">
                        <a:buFont typeface="Arial" panose="020B0604020202020204" pitchFamily="34" charset="0"/>
                        <a:buChar char="•"/>
                        <a:defRPr/>
                      </a:pPr>
                      <a:r>
                        <a:rPr lang="en-GB" sz="1050" dirty="0">
                          <a:solidFill>
                            <a:schemeClr val="tx1"/>
                          </a:solidFill>
                          <a:latin typeface="Abadi Extra Light" panose="020B0204020104020204" pitchFamily="34" charset="0"/>
                        </a:rPr>
                        <a:t>There is local sub-ICB variation with Blackpool, Fylde &amp; Wyre, and East Lancs areas continuing to see the lowest number of GPs covering their populations.</a:t>
                      </a:r>
                    </a:p>
                    <a:p>
                      <a:pPr marL="188595" marR="0" lvl="0" indent="-18859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This data does not include </a:t>
                      </a:r>
                      <a:r>
                        <a:rPr lang="en-US" sz="1050" i="0" kern="1200" dirty="0">
                          <a:solidFill>
                            <a:schemeClr val="tx1"/>
                          </a:solidFill>
                          <a:latin typeface="Abadi Extra Light"/>
                          <a:ea typeface="+mn-ea"/>
                          <a:cs typeface="+mn-cs"/>
                        </a:rPr>
                        <a:t>recently qualitied GPs employed under the expanded Additional Roles Reimbursement Scheme (ARRS) scheme.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2593262"/>
                  </a:ext>
                </a:extLst>
              </a:tr>
              <a:tr h="566351">
                <a:tc>
                  <a:txBody>
                    <a:bodyPr/>
                    <a:lstStyle/>
                    <a:p>
                      <a:pPr algn="just"/>
                      <a:r>
                        <a:rPr lang="en-GB" sz="1050" b="1" dirty="0">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latin typeface="Abadi Extra Light"/>
                          <a:ea typeface="+mn-ea"/>
                          <a:cs typeface="+mn-cs"/>
                        </a:rPr>
                        <a:t>The ARRS scheme now allows for greater flexibility in funding; time is needed to understand if this flexibility has an impact on recruitment levels. As of June 2026, the </a:t>
                      </a:r>
                      <a:r>
                        <a:rPr lang="en-GB" sz="1050" kern="1200" dirty="0">
                          <a:solidFill>
                            <a:schemeClr val="tx1"/>
                          </a:solidFill>
                          <a:effectLst/>
                          <a:latin typeface="Abadi Extra Light" panose="020B0204020104020204"/>
                          <a:ea typeface="+mn-ea"/>
                          <a:cs typeface="+mn-cs"/>
                        </a:rPr>
                        <a:t>total number of GPs employed through ARRS across the whole of LSC is 46.27 WTE.</a:t>
                      </a:r>
                      <a:endParaRPr lang="en-GB" sz="1050" i="0" kern="1200" dirty="0">
                        <a:solidFill>
                          <a:schemeClr val="tx1"/>
                        </a:solidFill>
                        <a:latin typeface="Abadi Extra Light" panose="020B0204020104020204"/>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a:ea typeface="+mn-ea"/>
                          <a:cs typeface="+mn-cs"/>
                        </a:rPr>
                        <a:t>ICB workforce development manager, facilitated by the training hub remaining in place support practices and PCNs with recruitment.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a:ea typeface="+mn-ea"/>
                          <a:cs typeface="+mn-cs"/>
                        </a:rPr>
                        <a:t>The ICB is working with practices to promote and support them access additional funding via the new national practice-level GP reimbursement scheme which allows GP practices to claim funding to recruit new salaried GPs, increase hours for existing salaried GPs, or continue to fund GP posts previously supported by PCN schemes. The scheme aims to boost capacity for clinically urgent same-day access.</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a:ea typeface="+mn-ea"/>
                          <a:cs typeface="+mn-cs"/>
                        </a:rPr>
                        <a:t>Investment has agreed to fund the Training Hub for the 2026/27 financial year.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endParaRPr lang="en-US" sz="1050" i="0" kern="1200" dirty="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0593950"/>
                  </a:ext>
                </a:extLst>
              </a:tr>
              <a:tr h="1741153">
                <a:tc>
                  <a:txBody>
                    <a:bodyPr/>
                    <a:lstStyle/>
                    <a:p>
                      <a:pPr algn="just"/>
                      <a:r>
                        <a:rPr lang="en-GB" sz="1050" b="1" dirty="0">
                          <a:solidFill>
                            <a:schemeClr val="tx1"/>
                          </a:solidFill>
                          <a:latin typeface="Abadi Extra Light" panose="020B0204020104020204" pitchFamily="34" charset="0"/>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Given the predictions in workforce as the primary driver of capacity there is assessed to be a risk that demand will continue to exceed capacity for the new financial year.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is a risk that practices may not recruit additional GPs as the costs of running a practice is increasing (putting pressure on practice budgets and affecting recruitment plans) and limitations of the </a:t>
                      </a:r>
                      <a:r>
                        <a:rPr lang="en-US" sz="1050" i="0" kern="1200" dirty="0">
                          <a:solidFill>
                            <a:schemeClr val="tx1"/>
                          </a:solidFill>
                          <a:latin typeface="Abadi Extra Light" panose="020B0204020104020204"/>
                          <a:ea typeface="+mn-ea"/>
                          <a:cs typeface="+mn-cs"/>
                        </a:rPr>
                        <a:t>GP reimbursement scheme</a:t>
                      </a:r>
                      <a:r>
                        <a:rPr lang="en-GB" sz="1050" dirty="0">
                          <a:solidFill>
                            <a:schemeClr val="tx1"/>
                          </a:solidFill>
                          <a:latin typeface="Abadi Extra Light"/>
                        </a:rPr>
                        <a: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panose="020B0204020104020204"/>
                          <a:ea typeface="+mn-ea"/>
                          <a:cs typeface="+mn-cs"/>
                        </a:rPr>
                        <a:t>There is no national modelling or expectations of the impact of OC and MGP on these metrics.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Abadi Extra Light"/>
                        </a:rPr>
                        <a:t>GP Collective Action, this does not currently impact on appointments or workforce, but the ICB is closely monitoring the new actions announced each month.</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dirty="0">
                        <a:solidFill>
                          <a:schemeClr val="tx1"/>
                        </a:solidFill>
                        <a:latin typeface="Abadi Extra Light" panose="020B0204020104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dirty="0">
                        <a:solidFill>
                          <a:schemeClr val="tx1"/>
                        </a:solidFill>
                        <a:latin typeface="Abadi Extra Light" panose="020B0204020104020204" pitchFamily="34" charset="0"/>
                      </a:endParaRPr>
                    </a:p>
                    <a:p>
                      <a:pPr algn="just"/>
                      <a:endParaRPr lang="en-GB" sz="1050" b="0" dirty="0">
                        <a:solidFill>
                          <a:schemeClr val="tx1"/>
                        </a:solidFill>
                        <a:latin typeface="Abadi Extra Light" panose="020B0204020104020204" pitchFamily="34" charset="0"/>
                      </a:endParaRPr>
                    </a:p>
                    <a:p>
                      <a:pPr algn="just"/>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403575840"/>
              </p:ext>
            </p:extLst>
          </p:nvPr>
        </p:nvGraphicFramePr>
        <p:xfrm>
          <a:off x="454766" y="1043553"/>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74747">
                <a:tc>
                  <a:txBody>
                    <a:bodyPr/>
                    <a:lstStyle/>
                    <a:p>
                      <a:r>
                        <a:rPr lang="en-GB" sz="1050" b="1" i="0">
                          <a:solidFill>
                            <a:schemeClr val="bg1">
                              <a:lumMod val="50000"/>
                            </a:schemeClr>
                          </a:solidFill>
                          <a:latin typeface="Abadi Extra Light"/>
                          <a:ea typeface="Calibri"/>
                          <a:cs typeface="Calibri"/>
                        </a:rPr>
                        <a:t>This metric measures:</a:t>
                      </a:r>
                    </a:p>
                    <a:p>
                      <a:pPr algn="just"/>
                      <a:r>
                        <a:rPr lang="en-US" sz="1050" i="0">
                          <a:solidFill>
                            <a:schemeClr val="bg1">
                              <a:lumMod val="50000"/>
                            </a:schemeClr>
                          </a:solidFill>
                          <a:latin typeface="Abadi Extra Light"/>
                          <a:ea typeface="Calibri"/>
                          <a:cs typeface="Calibri"/>
                        </a:rPr>
                        <a:t>The data is obtained from monthly NHS workforce returns and provides an assessment of the number of full time equivalent (FTE) General Practitioners covering a population. Is an indicator of General Practitioner capacity within the populations.</a:t>
                      </a:r>
                      <a:endParaRPr lang="en-GB" sz="1050" i="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287324444"/>
              </p:ext>
            </p:extLst>
          </p:nvPr>
        </p:nvGraphicFramePr>
        <p:xfrm>
          <a:off x="560375" y="125338"/>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4. </a:t>
                      </a:r>
                      <a:r>
                        <a:rPr lang="en-GB" sz="1600" dirty="0"/>
                        <a:t>FTE Doctors per 10,000 weighted patients  : June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A01CF7AD-0EA0-8972-F767-7F6127B1AE3A}"/>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graphicFrame>
        <p:nvGraphicFramePr>
          <p:cNvPr id="16" name="Table 15">
            <a:extLst>
              <a:ext uri="{FF2B5EF4-FFF2-40B4-BE49-F238E27FC236}">
                <a16:creationId xmlns:a16="http://schemas.microsoft.com/office/drawing/2014/main" id="{15BEA17F-261E-949A-A519-1A0CF58D57F2}"/>
              </a:ext>
            </a:extLst>
          </p:cNvPr>
          <p:cNvGraphicFramePr>
            <a:graphicFrameLocks noGrp="1"/>
          </p:cNvGraphicFramePr>
          <p:nvPr>
            <p:extLst>
              <p:ext uri="{D42A27DB-BD31-4B8C-83A1-F6EECF244321}">
                <p14:modId xmlns:p14="http://schemas.microsoft.com/office/powerpoint/2010/main" val="2362539067"/>
              </p:ext>
            </p:extLst>
          </p:nvPr>
        </p:nvGraphicFramePr>
        <p:xfrm>
          <a:off x="494397" y="2202653"/>
          <a:ext cx="5615315" cy="152400"/>
        </p:xfrm>
        <a:graphic>
          <a:graphicData uri="http://schemas.openxmlformats.org/drawingml/2006/table">
            <a:tbl>
              <a:tblPr firstRow="1" bandRow="1">
                <a:tableStyleId>{5C22544A-7EE6-4342-B048-85BDC9FD1C3A}</a:tableStyleId>
              </a:tblPr>
              <a:tblGrid>
                <a:gridCol w="5615315">
                  <a:extLst>
                    <a:ext uri="{9D8B030D-6E8A-4147-A177-3AD203B41FA5}">
                      <a16:colId xmlns:a16="http://schemas.microsoft.com/office/drawing/2014/main" val="61517296"/>
                    </a:ext>
                  </a:extLst>
                </a:gridCol>
              </a:tblGrid>
              <a:tr h="0">
                <a:tc>
                  <a:txBody>
                    <a:bodyPr/>
                    <a:lstStyle/>
                    <a:p>
                      <a:endParaRPr lang="en-GB" sz="400"/>
                    </a:p>
                  </a:txBody>
                  <a:tcPr/>
                </a:tc>
                <a:extLst>
                  <a:ext uri="{0D108BD9-81ED-4DB2-BD59-A6C34878D82A}">
                    <a16:rowId xmlns:a16="http://schemas.microsoft.com/office/drawing/2014/main" val="919266331"/>
                  </a:ext>
                </a:extLst>
              </a:tr>
            </a:tbl>
          </a:graphicData>
        </a:graphic>
      </p:graphicFrame>
      <p:graphicFrame>
        <p:nvGraphicFramePr>
          <p:cNvPr id="17" name="Content Placeholder 2">
            <a:extLst>
              <a:ext uri="{FF2B5EF4-FFF2-40B4-BE49-F238E27FC236}">
                <a16:creationId xmlns:a16="http://schemas.microsoft.com/office/drawing/2014/main" id="{78AB558E-8B3C-01E3-D8E3-C1B1A3C25950}"/>
              </a:ext>
            </a:extLst>
          </p:cNvPr>
          <p:cNvGraphicFramePr>
            <a:graphicFrameLocks/>
          </p:cNvGraphicFramePr>
          <p:nvPr>
            <p:extLst>
              <p:ext uri="{D42A27DB-BD31-4B8C-83A1-F6EECF244321}">
                <p14:modId xmlns:p14="http://schemas.microsoft.com/office/powerpoint/2010/main" val="2311980968"/>
              </p:ext>
            </p:extLst>
          </p:nvPr>
        </p:nvGraphicFramePr>
        <p:xfrm>
          <a:off x="560375" y="1939670"/>
          <a:ext cx="5312354" cy="339183"/>
        </p:xfrm>
        <a:graphic>
          <a:graphicData uri="http://schemas.openxmlformats.org/drawingml/2006/table">
            <a:tbl>
              <a:tblPr firstRow="1" bandRow="1">
                <a:tableStyleId>{5940675A-B579-460E-94D1-54222C63F5DA}</a:tableStyleId>
              </a:tblPr>
              <a:tblGrid>
                <a:gridCol w="5312354">
                  <a:extLst>
                    <a:ext uri="{9D8B030D-6E8A-4147-A177-3AD203B41FA5}">
                      <a16:colId xmlns:a16="http://schemas.microsoft.com/office/drawing/2014/main" val="1772709669"/>
                    </a:ext>
                  </a:extLst>
                </a:gridCol>
              </a:tblGrid>
              <a:tr h="339183">
                <a:tc>
                  <a:txBody>
                    <a:bodyPr/>
                    <a:lstStyle/>
                    <a:p>
                      <a:r>
                        <a:rPr lang="en-GB" sz="1100" b="1" i="0" dirty="0">
                          <a:solidFill>
                            <a:schemeClr val="bg1">
                              <a:lumMod val="50000"/>
                            </a:schemeClr>
                          </a:solidFill>
                          <a:latin typeface="Abadi Extra Light"/>
                          <a:ea typeface="Calibri"/>
                          <a:cs typeface="Calibri"/>
                        </a:rPr>
                        <a:t>June 2026</a:t>
                      </a:r>
                      <a:endParaRPr lang="en-GB" sz="1200" i="0" dirty="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8" name="Table 17">
            <a:extLst>
              <a:ext uri="{FF2B5EF4-FFF2-40B4-BE49-F238E27FC236}">
                <a16:creationId xmlns:a16="http://schemas.microsoft.com/office/drawing/2014/main" id="{7C9F88E4-58EA-B780-654C-D3C7EB81CAC7}"/>
              </a:ext>
            </a:extLst>
          </p:cNvPr>
          <p:cNvGraphicFramePr>
            <a:graphicFrameLocks noGrp="1"/>
          </p:cNvGraphicFramePr>
          <p:nvPr>
            <p:extLst>
              <p:ext uri="{D42A27DB-BD31-4B8C-83A1-F6EECF244321}">
                <p14:modId xmlns:p14="http://schemas.microsoft.com/office/powerpoint/2010/main" val="3678033775"/>
              </p:ext>
            </p:extLst>
          </p:nvPr>
        </p:nvGraphicFramePr>
        <p:xfrm>
          <a:off x="488881" y="2368449"/>
          <a:ext cx="1363083" cy="553141"/>
        </p:xfrm>
        <a:graphic>
          <a:graphicData uri="http://schemas.openxmlformats.org/drawingml/2006/table">
            <a:tbl>
              <a:tblPr firstRow="1" bandRow="1">
                <a:tableStyleId>{5C22544A-7EE6-4342-B048-85BDC9FD1C3A}</a:tableStyleId>
              </a:tblPr>
              <a:tblGrid>
                <a:gridCol w="475806">
                  <a:extLst>
                    <a:ext uri="{9D8B030D-6E8A-4147-A177-3AD203B41FA5}">
                      <a16:colId xmlns:a16="http://schemas.microsoft.com/office/drawing/2014/main" val="3726825925"/>
                    </a:ext>
                  </a:extLst>
                </a:gridCol>
                <a:gridCol w="449953">
                  <a:extLst>
                    <a:ext uri="{9D8B030D-6E8A-4147-A177-3AD203B41FA5}">
                      <a16:colId xmlns:a16="http://schemas.microsoft.com/office/drawing/2014/main" val="3657229042"/>
                    </a:ext>
                  </a:extLst>
                </a:gridCol>
                <a:gridCol w="437324">
                  <a:extLst>
                    <a:ext uri="{9D8B030D-6E8A-4147-A177-3AD203B41FA5}">
                      <a16:colId xmlns:a16="http://schemas.microsoft.com/office/drawing/2014/main" val="559725932"/>
                    </a:ext>
                  </a:extLst>
                </a:gridCol>
              </a:tblGrid>
              <a:tr h="293856">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59285">
                <a:tc>
                  <a:txBody>
                    <a:bodyPr/>
                    <a:lstStyle/>
                    <a:p>
                      <a:r>
                        <a:rPr lang="en-GB" sz="900" dirty="0"/>
                        <a:t>6.25</a:t>
                      </a:r>
                    </a:p>
                  </a:txBody>
                  <a:tcPr>
                    <a:solidFill>
                      <a:schemeClr val="bg1"/>
                    </a:solidFill>
                  </a:tcPr>
                </a:tc>
                <a:tc>
                  <a:txBody>
                    <a:bodyPr/>
                    <a:lstStyle/>
                    <a:p>
                      <a:r>
                        <a:rPr lang="en-GB" sz="900" dirty="0"/>
                        <a:t>6.34</a:t>
                      </a:r>
                    </a:p>
                  </a:txBody>
                  <a:tcPr>
                    <a:solidFill>
                      <a:schemeClr val="bg1"/>
                    </a:solidFill>
                  </a:tcPr>
                </a:tc>
                <a:tc>
                  <a:txBody>
                    <a:bodyPr/>
                    <a:lstStyle/>
                    <a:p>
                      <a:r>
                        <a:rPr lang="en-GB" sz="900" dirty="0"/>
                        <a:t>5.58</a:t>
                      </a:r>
                    </a:p>
                  </a:txBody>
                  <a:tcPr>
                    <a:solidFill>
                      <a:schemeClr val="bg1"/>
                    </a:solidFill>
                  </a:tcPr>
                </a:tc>
                <a:extLst>
                  <a:ext uri="{0D108BD9-81ED-4DB2-BD59-A6C34878D82A}">
                    <a16:rowId xmlns:a16="http://schemas.microsoft.com/office/drawing/2014/main" val="3917901504"/>
                  </a:ext>
                </a:extLst>
              </a:tr>
            </a:tbl>
          </a:graphicData>
        </a:graphic>
      </p:graphicFrame>
      <p:sp>
        <p:nvSpPr>
          <p:cNvPr id="6" name="TextBox 5">
            <a:extLst>
              <a:ext uri="{FF2B5EF4-FFF2-40B4-BE49-F238E27FC236}">
                <a16:creationId xmlns:a16="http://schemas.microsoft.com/office/drawing/2014/main" id="{75D5FFF7-8E3C-0F24-524E-ABDA7EB57B90}"/>
              </a:ext>
            </a:extLst>
          </p:cNvPr>
          <p:cNvSpPr txBox="1"/>
          <p:nvPr/>
        </p:nvSpPr>
        <p:spPr>
          <a:xfrm>
            <a:off x="480685" y="6383142"/>
            <a:ext cx="5547467" cy="430887"/>
          </a:xfrm>
          <a:prstGeom prst="rect">
            <a:avLst/>
          </a:prstGeom>
          <a:solidFill>
            <a:schemeClr val="accent6">
              <a:lumMod val="60000"/>
              <a:lumOff val="40000"/>
            </a:schemeClr>
          </a:solidFill>
        </p:spPr>
        <p:txBody>
          <a:bodyPr wrap="square" rtlCol="0">
            <a:spAutoFit/>
          </a:bodyPr>
          <a:lstStyle/>
          <a:p>
            <a:r>
              <a:rPr lang="en-GB" sz="1050" b="1" dirty="0">
                <a:latin typeface="Abadi Extra Light" panose="020B0204020104020204" pitchFamily="34" charset="0"/>
              </a:rPr>
              <a:t>10 Year Health Plan focus: Workforce</a:t>
            </a:r>
          </a:p>
          <a:p>
            <a:r>
              <a:rPr lang="en-GB" sz="1050" dirty="0">
                <a:latin typeface="Abadi Extra Light" panose="020B0204020104020204" pitchFamily="34" charset="0"/>
              </a:rPr>
              <a:t>Thousands more GPs will be trained</a:t>
            </a:r>
          </a:p>
        </p:txBody>
      </p:sp>
      <p:pic>
        <p:nvPicPr>
          <p:cNvPr id="9" name="Picture 8">
            <a:extLst>
              <a:ext uri="{FF2B5EF4-FFF2-40B4-BE49-F238E27FC236}">
                <a16:creationId xmlns:a16="http://schemas.microsoft.com/office/drawing/2014/main" id="{8CAF78E9-CC2B-A5BD-6531-F4CD23AB0563}"/>
              </a:ext>
            </a:extLst>
          </p:cNvPr>
          <p:cNvPicPr>
            <a:picLocks noChangeAspect="1"/>
          </p:cNvPicPr>
          <p:nvPr/>
        </p:nvPicPr>
        <p:blipFill>
          <a:blip r:embed="rId3"/>
          <a:stretch>
            <a:fillRect/>
          </a:stretch>
        </p:blipFill>
        <p:spPr>
          <a:xfrm>
            <a:off x="454766" y="3136307"/>
            <a:ext cx="5468821" cy="3134186"/>
          </a:xfrm>
          <a:prstGeom prst="rect">
            <a:avLst/>
          </a:prstGeom>
        </p:spPr>
      </p:pic>
      <p:pic>
        <p:nvPicPr>
          <p:cNvPr id="13" name="Picture 12">
            <a:extLst>
              <a:ext uri="{FF2B5EF4-FFF2-40B4-BE49-F238E27FC236}">
                <a16:creationId xmlns:a16="http://schemas.microsoft.com/office/drawing/2014/main" id="{6131DABD-C460-409B-D1E8-9F3CCBC5A4D7}"/>
              </a:ext>
            </a:extLst>
          </p:cNvPr>
          <p:cNvPicPr>
            <a:picLocks noChangeAspect="1"/>
          </p:cNvPicPr>
          <p:nvPr/>
        </p:nvPicPr>
        <p:blipFill>
          <a:blip r:embed="rId4"/>
          <a:stretch>
            <a:fillRect/>
          </a:stretch>
        </p:blipFill>
        <p:spPr>
          <a:xfrm>
            <a:off x="1878553" y="2368449"/>
            <a:ext cx="4217447" cy="540753"/>
          </a:xfrm>
          <a:prstGeom prst="rect">
            <a:avLst/>
          </a:prstGeom>
        </p:spPr>
      </p:pic>
    </p:spTree>
    <p:extLst>
      <p:ext uri="{BB962C8B-B14F-4D97-AF65-F5344CB8AC3E}">
        <p14:creationId xmlns:p14="http://schemas.microsoft.com/office/powerpoint/2010/main" val="784388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12</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226257127"/>
              </p:ext>
            </p:extLst>
          </p:nvPr>
        </p:nvGraphicFramePr>
        <p:xfrm>
          <a:off x="6279126" y="1073507"/>
          <a:ext cx="5721655" cy="6035040"/>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503320">
                <a:tc>
                  <a:txBody>
                    <a:bodyPr/>
                    <a:lstStyle/>
                    <a:p>
                      <a:pPr algn="just"/>
                      <a:r>
                        <a:rPr lang="en-GB" sz="1050" b="1" dirty="0">
                          <a:solidFill>
                            <a:schemeClr val="tx1"/>
                          </a:solidFill>
                          <a:latin typeface="Abadi Extra Light"/>
                        </a:rPr>
                        <a:t>What does this tell us?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General practice staffing levels, as measured as ‘full time equivalent’ (FTE) workforce per 10,000 weighted patients’ has slightly decreased nationally (-0.03%), L&amp;SC has also seen a decrease of      (-0.17%).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 number of FTE nurses in general practice per 10,000 weighted patients is higher in L&amp;SC than the North West.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All other Direct Patient Care (DPC) FTE staff per 10,000 weighted pts. are slightly below national.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are significant variations at sub-ICB level with Blackburn with Darwen highlighted as having the lowest rate, which is predominantly caused by their lower number of FTE Nurses and DPC staff.</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 overall general practice workforce figures have also been positively impacted by the increase of GPs as reported on the previous slide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pPr algn="just"/>
                      <a:r>
                        <a:rPr lang="en-GB" sz="1050" b="1" dirty="0">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latin typeface="Abadi Extra Light"/>
                          <a:ea typeface="+mn-ea"/>
                          <a:cs typeface="+mn-cs"/>
                        </a:rPr>
                        <a:t>The ARRS scheme now allows for greater flexibility in funding, time is needed to understand if this flexibility has an impact on recruitment levels.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panose="020B0204020104020204"/>
                          <a:ea typeface="+mn-ea"/>
                          <a:cs typeface="+mn-cs"/>
                        </a:rPr>
                        <a:t>ICB workforce development manager, facilitated by the training hub remaining in place support practices and PCNs with recruitment.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panose="020B0204020104020204"/>
                          <a:ea typeface="+mn-ea"/>
                          <a:cs typeface="+mn-cs"/>
                        </a:rPr>
                        <a:t>The ICB is working with practices to promote and support them access additional funding via the new national practice-level GP reimbursement scheme which allows GP practices to claim funding to recruit new salaried GPs, increase hours for existing salaried GPs, or continue to fund GP posts previously supported by PCN schemes. The scheme aims to boost capacity for clinically urgent same-day access.</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panose="020B0204020104020204"/>
                          <a:ea typeface="+mn-ea"/>
                          <a:cs typeface="+mn-cs"/>
                        </a:rPr>
                        <a:t>Investment has agreed to fund the Training Hub for the 2026/27 financial year.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dirty="0">
                          <a:solidFill>
                            <a:schemeClr val="tx1"/>
                          </a:solidFill>
                          <a:latin typeface="Abadi Extra Light" panose="020B0204020104020204"/>
                          <a:ea typeface="+mn-ea"/>
                          <a:cs typeface="+mn-cs"/>
                        </a:rPr>
                        <a:t>The ICB’s work to support practices with Access and the new ICB’s </a:t>
                      </a:r>
                      <a:r>
                        <a:rPr lang="en-GB" sz="1050" i="0" kern="1200" dirty="0">
                          <a:solidFill>
                            <a:schemeClr val="tx1"/>
                          </a:solidFill>
                          <a:latin typeface="Abadi Extra Light" panose="020B0204020104020204"/>
                          <a:ea typeface="+mn-ea"/>
                          <a:cs typeface="+mn-cs"/>
                        </a:rPr>
                        <a:t>Local Enhanced Services (LES)</a:t>
                      </a:r>
                      <a:r>
                        <a:rPr lang="en-US" sz="1050" i="0" kern="1200" dirty="0">
                          <a:solidFill>
                            <a:schemeClr val="tx1"/>
                          </a:solidFill>
                          <a:latin typeface="Abadi Extra Light" panose="020B0204020104020204"/>
                          <a:ea typeface="+mn-ea"/>
                          <a:cs typeface="+mn-cs"/>
                        </a:rPr>
                        <a:t> will continue to support this indicator’s performance during 2026/27.</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dirty="0">
                          <a:solidFill>
                            <a:schemeClr val="tx1"/>
                          </a:solidFill>
                          <a:latin typeface="Abadi Extra Light"/>
                        </a:rPr>
                        <a:t>Risks:</a:t>
                      </a:r>
                      <a:endParaRPr lang="en-GB" sz="1050" b="0" dirty="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Given the predictions in workforce as the primary driver of capacity there is assessed to be a risk that demand will continue to exceed capacity for the new financial year.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There is a risk that practices may not recruit additional GPs as the costs of running a practice is increasing (putting pressure on practice budgets and affecting recruitment plans) and limitations of the </a:t>
                      </a:r>
                      <a:r>
                        <a:rPr lang="en-US" sz="1050" i="0" kern="1200" dirty="0">
                          <a:solidFill>
                            <a:schemeClr val="tx1"/>
                          </a:solidFill>
                          <a:latin typeface="Abadi Extra Light" panose="020B0204020104020204"/>
                          <a:ea typeface="+mn-ea"/>
                          <a:cs typeface="+mn-cs"/>
                        </a:rPr>
                        <a:t>GP reimbursement scheme</a:t>
                      </a:r>
                      <a:r>
                        <a:rPr lang="en-GB" sz="1050" dirty="0">
                          <a:solidFill>
                            <a:schemeClr val="tx1"/>
                          </a:solidFill>
                          <a:latin typeface="Abadi Extra Light"/>
                        </a:rPr>
                        <a: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dirty="0">
                          <a:solidFill>
                            <a:schemeClr val="tx1"/>
                          </a:solidFill>
                          <a:latin typeface="Abadi Extra Light" panose="020B0204020104020204"/>
                          <a:ea typeface="+mn-ea"/>
                          <a:cs typeface="+mn-cs"/>
                        </a:rPr>
                        <a:t>There is no national modelling or expectations of the impact of OC and MGP on these metrics.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Abadi Extra Light"/>
                        </a:rPr>
                        <a:t>GP Collective Action, this does not currently impact on appointments or workforce, but the ICB is closely monitoring the new actions announced each month.</a:t>
                      </a:r>
                      <a:endParaRPr lang="en-GB" sz="1050" dirty="0">
                        <a:solidFill>
                          <a:schemeClr val="tx1"/>
                        </a:solidFill>
                        <a:latin typeface="Abadi Extra Light" panose="020B0204020104020204" pitchFamily="34" charset="0"/>
                      </a:endParaRPr>
                    </a:p>
                    <a:p>
                      <a:pPr marL="0" marR="0" lvl="0" indent="0" algn="just">
                        <a:lnSpc>
                          <a:spcPct val="100000"/>
                        </a:lnSpc>
                        <a:spcBef>
                          <a:spcPts val="0"/>
                        </a:spcBef>
                        <a:spcAft>
                          <a:spcPts val="0"/>
                        </a:spcAft>
                        <a:buClrTx/>
                        <a:buSzTx/>
                        <a:buNone/>
                      </a:pPr>
                      <a:endParaRPr lang="en-GB" sz="1050" dirty="0">
                        <a:solidFill>
                          <a:schemeClr val="tx1"/>
                        </a:solidFill>
                        <a:latin typeface="Abadi Extra Light" panose="020B0204020104020204" pitchFamily="34" charset="0"/>
                      </a:endParaRPr>
                    </a:p>
                    <a:p>
                      <a:pPr algn="just"/>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47418329"/>
              </p:ext>
            </p:extLst>
          </p:nvPr>
        </p:nvGraphicFramePr>
        <p:xfrm>
          <a:off x="461421" y="2473327"/>
          <a:ext cx="5695228" cy="619760"/>
        </p:xfrm>
        <a:graphic>
          <a:graphicData uri="http://schemas.openxmlformats.org/drawingml/2006/table">
            <a:tbl>
              <a:tblPr firstRow="1" bandRow="1">
                <a:tableStyleId>{5C22544A-7EE6-4342-B048-85BDC9FD1C3A}</a:tableStyleId>
              </a:tblPr>
              <a:tblGrid>
                <a:gridCol w="517748">
                  <a:extLst>
                    <a:ext uri="{9D8B030D-6E8A-4147-A177-3AD203B41FA5}">
                      <a16:colId xmlns:a16="http://schemas.microsoft.com/office/drawing/2014/main" val="2634743259"/>
                    </a:ext>
                  </a:extLst>
                </a:gridCol>
                <a:gridCol w="517748">
                  <a:extLst>
                    <a:ext uri="{9D8B030D-6E8A-4147-A177-3AD203B41FA5}">
                      <a16:colId xmlns:a16="http://schemas.microsoft.com/office/drawing/2014/main" val="1414988195"/>
                    </a:ext>
                  </a:extLst>
                </a:gridCol>
                <a:gridCol w="517748">
                  <a:extLst>
                    <a:ext uri="{9D8B030D-6E8A-4147-A177-3AD203B41FA5}">
                      <a16:colId xmlns:a16="http://schemas.microsoft.com/office/drawing/2014/main" val="1602483377"/>
                    </a:ext>
                  </a:extLst>
                </a:gridCol>
                <a:gridCol w="517748">
                  <a:extLst>
                    <a:ext uri="{9D8B030D-6E8A-4147-A177-3AD203B41FA5}">
                      <a16:colId xmlns:a16="http://schemas.microsoft.com/office/drawing/2014/main" val="2929746958"/>
                    </a:ext>
                  </a:extLst>
                </a:gridCol>
                <a:gridCol w="517748">
                  <a:extLst>
                    <a:ext uri="{9D8B030D-6E8A-4147-A177-3AD203B41FA5}">
                      <a16:colId xmlns:a16="http://schemas.microsoft.com/office/drawing/2014/main" val="2660940487"/>
                    </a:ext>
                  </a:extLst>
                </a:gridCol>
                <a:gridCol w="517748">
                  <a:extLst>
                    <a:ext uri="{9D8B030D-6E8A-4147-A177-3AD203B41FA5}">
                      <a16:colId xmlns:a16="http://schemas.microsoft.com/office/drawing/2014/main" val="3507435902"/>
                    </a:ext>
                  </a:extLst>
                </a:gridCol>
                <a:gridCol w="517748">
                  <a:extLst>
                    <a:ext uri="{9D8B030D-6E8A-4147-A177-3AD203B41FA5}">
                      <a16:colId xmlns:a16="http://schemas.microsoft.com/office/drawing/2014/main" val="2335844761"/>
                    </a:ext>
                  </a:extLst>
                </a:gridCol>
                <a:gridCol w="517748">
                  <a:extLst>
                    <a:ext uri="{9D8B030D-6E8A-4147-A177-3AD203B41FA5}">
                      <a16:colId xmlns:a16="http://schemas.microsoft.com/office/drawing/2014/main" val="2259887316"/>
                    </a:ext>
                  </a:extLst>
                </a:gridCol>
                <a:gridCol w="517748">
                  <a:extLst>
                    <a:ext uri="{9D8B030D-6E8A-4147-A177-3AD203B41FA5}">
                      <a16:colId xmlns:a16="http://schemas.microsoft.com/office/drawing/2014/main" val="1070017833"/>
                    </a:ext>
                  </a:extLst>
                </a:gridCol>
                <a:gridCol w="517748">
                  <a:extLst>
                    <a:ext uri="{9D8B030D-6E8A-4147-A177-3AD203B41FA5}">
                      <a16:colId xmlns:a16="http://schemas.microsoft.com/office/drawing/2014/main" val="3509496752"/>
                    </a:ext>
                  </a:extLst>
                </a:gridCol>
                <a:gridCol w="517748">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56544">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dirty="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41453">
                <a:tc>
                  <a:txBody>
                    <a:bodyPr/>
                    <a:lstStyle/>
                    <a:p>
                      <a:pPr algn="ctr"/>
                      <a:r>
                        <a:rPr lang="en-GB" sz="900" dirty="0"/>
                        <a:t>11.86</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dirty="0"/>
                        <a:t>11.19</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dirty="0"/>
                        <a:t>11.45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dirty="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4057834190"/>
              </p:ext>
            </p:extLst>
          </p:nvPr>
        </p:nvGraphicFramePr>
        <p:xfrm>
          <a:off x="444845" y="1027027"/>
          <a:ext cx="5358810" cy="11582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obtained from monthly NHS workforce returns and provides an assessment of the number of clinical staff working within general practice across a population. It includes General Practitioners, Practice Nurses and individuals providing direct patient  care (the latter focusing on ARRS or other allied health professionals working within practice).  It doesn't include workforce employed directly by PCNs or other Primary Care Providers.  It Is an indicator of General Practitioner, Nurse and Direct Patient Care Staff capacity within the populations.</a:t>
                      </a:r>
                      <a:endParaRPr lang="en-GB" sz="100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896556843"/>
              </p:ext>
            </p:extLst>
          </p:nvPr>
        </p:nvGraphicFramePr>
        <p:xfrm>
          <a:off x="554067" y="108532"/>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5. </a:t>
                      </a:r>
                      <a:r>
                        <a:rPr lang="en-US" sz="1600" dirty="0"/>
                        <a:t>General Practice FTE Clinical Staff by Group per 10,000 weighted patients  : June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strike="noStrike" baseline="0">
                          <a:solidFill>
                            <a:schemeClr val="tx1"/>
                          </a:solidFill>
                        </a:rPr>
                        <a:t>Finance and Contracting Committee   </a:t>
                      </a:r>
                      <a:r>
                        <a:rPr lang="en-GB" sz="1000" b="1" strike="noStrike">
                          <a:solidFill>
                            <a:schemeClr val="tx1"/>
                          </a:solidFill>
                        </a:rPr>
                        <a:t>/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8" name="TextBox 7">
            <a:extLst>
              <a:ext uri="{FF2B5EF4-FFF2-40B4-BE49-F238E27FC236}">
                <a16:creationId xmlns:a16="http://schemas.microsoft.com/office/drawing/2014/main" id="{16869B50-9178-A1E4-61D4-DA503FFF5744}"/>
              </a:ext>
            </a:extLst>
          </p:cNvPr>
          <p:cNvSpPr txBox="1"/>
          <p:nvPr/>
        </p:nvSpPr>
        <p:spPr>
          <a:xfrm>
            <a:off x="-8836" y="-98763"/>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sp>
        <p:nvSpPr>
          <p:cNvPr id="10" name="TextBox 9">
            <a:extLst>
              <a:ext uri="{FF2B5EF4-FFF2-40B4-BE49-F238E27FC236}">
                <a16:creationId xmlns:a16="http://schemas.microsoft.com/office/drawing/2014/main" id="{B22E9109-0730-AF31-38EC-03EB309C55A9}"/>
              </a:ext>
            </a:extLst>
          </p:cNvPr>
          <p:cNvSpPr txBox="1"/>
          <p:nvPr/>
        </p:nvSpPr>
        <p:spPr>
          <a:xfrm>
            <a:off x="439628" y="2211717"/>
            <a:ext cx="6126920" cy="261610"/>
          </a:xfrm>
          <a:prstGeom prst="rect">
            <a:avLst/>
          </a:prstGeom>
          <a:noFill/>
        </p:spPr>
        <p:txBody>
          <a:bodyPr wrap="square">
            <a:spAutoFit/>
          </a:bodyPr>
          <a:lstStyle/>
          <a:p>
            <a:r>
              <a:rPr lang="en-GB" sz="1100" b="1" dirty="0">
                <a:solidFill>
                  <a:schemeClr val="bg1">
                    <a:lumMod val="50000"/>
                  </a:schemeClr>
                </a:solidFill>
                <a:latin typeface="Abadi Extra Light"/>
                <a:ea typeface="Calibri"/>
                <a:cs typeface="Calibri"/>
              </a:rPr>
              <a:t>June 2026</a:t>
            </a:r>
          </a:p>
        </p:txBody>
      </p:sp>
      <p:pic>
        <p:nvPicPr>
          <p:cNvPr id="7" name="Picture 6">
            <a:extLst>
              <a:ext uri="{FF2B5EF4-FFF2-40B4-BE49-F238E27FC236}">
                <a16:creationId xmlns:a16="http://schemas.microsoft.com/office/drawing/2014/main" id="{370A7235-A5A6-62B9-5CA2-A29EE49D76DF}"/>
              </a:ext>
            </a:extLst>
          </p:cNvPr>
          <p:cNvPicPr>
            <a:picLocks noChangeAspect="1"/>
          </p:cNvPicPr>
          <p:nvPr/>
        </p:nvPicPr>
        <p:blipFill>
          <a:blip r:embed="rId2"/>
          <a:stretch>
            <a:fillRect/>
          </a:stretch>
        </p:blipFill>
        <p:spPr>
          <a:xfrm>
            <a:off x="391275" y="3480732"/>
            <a:ext cx="5765378" cy="3058179"/>
          </a:xfrm>
          <a:prstGeom prst="rect">
            <a:avLst/>
          </a:prstGeom>
        </p:spPr>
      </p:pic>
      <p:pic>
        <p:nvPicPr>
          <p:cNvPr id="14" name="Picture 13">
            <a:extLst>
              <a:ext uri="{FF2B5EF4-FFF2-40B4-BE49-F238E27FC236}">
                <a16:creationId xmlns:a16="http://schemas.microsoft.com/office/drawing/2014/main" id="{6FC8F59B-61AC-3D34-BE30-4E282B60D54C}"/>
              </a:ext>
            </a:extLst>
          </p:cNvPr>
          <p:cNvPicPr>
            <a:picLocks noChangeAspect="1"/>
          </p:cNvPicPr>
          <p:nvPr/>
        </p:nvPicPr>
        <p:blipFill>
          <a:blip r:embed="rId3"/>
          <a:stretch>
            <a:fillRect/>
          </a:stretch>
        </p:blipFill>
        <p:spPr>
          <a:xfrm>
            <a:off x="2081557" y="2606817"/>
            <a:ext cx="4075092" cy="508309"/>
          </a:xfrm>
          <a:prstGeom prst="rect">
            <a:avLst/>
          </a:prstGeom>
        </p:spPr>
      </p:pic>
    </p:spTree>
    <p:extLst>
      <p:ext uri="{BB962C8B-B14F-4D97-AF65-F5344CB8AC3E}">
        <p14:creationId xmlns:p14="http://schemas.microsoft.com/office/powerpoint/2010/main" val="649839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FC7EC-7BCB-0ABA-9540-1DF256AAD3F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4E3D3-C23C-9B5A-13D0-38CF1DD72F8F}"/>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13</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1DC5FF9A-E363-F367-0E22-83221909FE46}"/>
              </a:ext>
            </a:extLst>
          </p:cNvPr>
          <p:cNvGraphicFramePr>
            <a:graphicFrameLocks noGrp="1"/>
          </p:cNvGraphicFramePr>
          <p:nvPr>
            <p:ph idx="1"/>
            <p:extLst>
              <p:ext uri="{D42A27DB-BD31-4B8C-83A1-F6EECF244321}">
                <p14:modId xmlns:p14="http://schemas.microsoft.com/office/powerpoint/2010/main" val="2778904329"/>
              </p:ext>
            </p:extLst>
          </p:nvPr>
        </p:nvGraphicFramePr>
        <p:xfrm>
          <a:off x="6239168" y="1039479"/>
          <a:ext cx="5905533" cy="5859780"/>
        </p:xfrm>
        <a:graphic>
          <a:graphicData uri="http://schemas.openxmlformats.org/drawingml/2006/table">
            <a:tbl>
              <a:tblPr firstRow="1" bandRow="1">
                <a:tableStyleId>{5940675A-B579-460E-94D1-54222C63F5DA}</a:tableStyleId>
              </a:tblPr>
              <a:tblGrid>
                <a:gridCol w="5905533">
                  <a:extLst>
                    <a:ext uri="{9D8B030D-6E8A-4147-A177-3AD203B41FA5}">
                      <a16:colId xmlns:a16="http://schemas.microsoft.com/office/drawing/2014/main" val="1772709669"/>
                    </a:ext>
                  </a:extLst>
                </a:gridCol>
              </a:tblGrid>
              <a:tr h="1075924">
                <a:tc>
                  <a:txBody>
                    <a:bodyPr/>
                    <a:lstStyle/>
                    <a:p>
                      <a:pPr algn="just"/>
                      <a:r>
                        <a:rPr lang="en-GB" sz="1050" b="1" dirty="0">
                          <a:latin typeface="Abadi Extra Light"/>
                        </a:rPr>
                        <a:t>What does this tell us?  </a:t>
                      </a:r>
                      <a:endParaRPr lang="en-US" sz="1050" dirty="0">
                        <a:latin typeface="Abadi Extra Light"/>
                      </a:endParaRPr>
                    </a:p>
                    <a:p>
                      <a:pPr marL="171450" lvl="0" indent="-171450" algn="just">
                        <a:buFont typeface="Arial" panose="020B0604020202020204" pitchFamily="34" charset="0"/>
                        <a:buChar char="•"/>
                        <a:defRPr/>
                      </a:pPr>
                      <a:r>
                        <a:rPr lang="en-GB" sz="1050" dirty="0">
                          <a:latin typeface="Abadi Extra Light"/>
                        </a:rPr>
                        <a:t>The majority of L&amp;SC practices (179/196) are rated as ‘good’ or ‘outstanding’.</a:t>
                      </a:r>
                    </a:p>
                    <a:p>
                      <a:pPr marL="171450" lvl="0" indent="-171450" algn="just">
                        <a:buFont typeface="Arial" panose="020B0604020202020204" pitchFamily="34" charset="0"/>
                        <a:buChar char="•"/>
                        <a:defRPr/>
                      </a:pPr>
                      <a:r>
                        <a:rPr lang="en-US" sz="1050" dirty="0">
                          <a:latin typeface="Abadi Extra Light"/>
                        </a:rPr>
                        <a:t>Eight practices are below the expected standard: one under </a:t>
                      </a:r>
                      <a:r>
                        <a:rPr lang="en-US" sz="1050" i="1" dirty="0">
                          <a:latin typeface="Abadi Extra Light"/>
                        </a:rPr>
                        <a:t>enforcement action </a:t>
                      </a:r>
                      <a:r>
                        <a:rPr lang="en-US" sz="1050" dirty="0">
                          <a:latin typeface="Abadi Extra Light"/>
                        </a:rPr>
                        <a:t>(East Lancs) : three rated </a:t>
                      </a:r>
                      <a:r>
                        <a:rPr lang="en-US" sz="1050" i="1" dirty="0">
                          <a:latin typeface="Abadi Extra Light"/>
                        </a:rPr>
                        <a:t>inadequate</a:t>
                      </a:r>
                      <a:r>
                        <a:rPr lang="en-US" sz="1050" dirty="0">
                          <a:latin typeface="Abadi Extra Light"/>
                        </a:rPr>
                        <a:t> (two in Blackpool, one in BwD) and four rated as </a:t>
                      </a:r>
                      <a:r>
                        <a:rPr lang="en-US" sz="1050" i="1" dirty="0">
                          <a:latin typeface="Abadi Extra Light"/>
                        </a:rPr>
                        <a:t>requires improvement </a:t>
                      </a:r>
                      <a:r>
                        <a:rPr lang="en-US" sz="1050" dirty="0">
                          <a:latin typeface="Abadi Extra Light"/>
                        </a:rPr>
                        <a:t>(one in Chorley &amp; </a:t>
                      </a:r>
                      <a:r>
                        <a:rPr lang="en-US" sz="1050" dirty="0" err="1">
                          <a:latin typeface="Abadi Extra Light"/>
                        </a:rPr>
                        <a:t>S.Ribble</a:t>
                      </a:r>
                      <a:r>
                        <a:rPr lang="en-US" sz="1050" dirty="0">
                          <a:latin typeface="Abadi Extra Light"/>
                        </a:rPr>
                        <a:t>, </a:t>
                      </a:r>
                      <a:r>
                        <a:rPr lang="en-US" sz="1050" dirty="0" err="1">
                          <a:latin typeface="Abadi Extra Light"/>
                        </a:rPr>
                        <a:t>Gtr.Preston</a:t>
                      </a:r>
                      <a:r>
                        <a:rPr lang="en-US" sz="1050" dirty="0">
                          <a:latin typeface="Abadi Extra Light"/>
                        </a:rPr>
                        <a:t>, Morecambe Bay &amp; East Lancs).  </a:t>
                      </a:r>
                    </a:p>
                    <a:p>
                      <a:pPr marL="171450" lvl="0" indent="-171450" algn="just">
                        <a:buFont typeface="Arial" panose="020B0604020202020204" pitchFamily="34" charset="0"/>
                        <a:buChar char="•"/>
                        <a:defRPr/>
                      </a:pPr>
                      <a:r>
                        <a:rPr lang="en-US" sz="1050" dirty="0">
                          <a:latin typeface="Abadi Extra Light"/>
                        </a:rPr>
                        <a:t>Five of these practices are awaiting reinspection by the CQC, and one practice has been reinspected and is awaiting the outcome.</a:t>
                      </a:r>
                    </a:p>
                    <a:p>
                      <a:pPr marL="171450" lvl="0" indent="-171450" algn="just">
                        <a:buFont typeface="Arial" panose="020B0604020202020204" pitchFamily="34" charset="0"/>
                        <a:buChar char="•"/>
                        <a:defRPr/>
                      </a:pPr>
                      <a:r>
                        <a:rPr lang="en-US" sz="1050" dirty="0">
                          <a:latin typeface="Abadi Extra Light"/>
                        </a:rPr>
                        <a:t>Note: the CQC’s "Returning to Good and Outstanding" </a:t>
                      </a:r>
                      <a:r>
                        <a:rPr lang="en-US" sz="1050" dirty="0" err="1">
                          <a:latin typeface="Abadi Extra Light"/>
                        </a:rPr>
                        <a:t>programme</a:t>
                      </a:r>
                      <a:r>
                        <a:rPr lang="en-US" sz="1050" dirty="0">
                          <a:latin typeface="Abadi Extra Light"/>
                        </a:rPr>
                        <a:t> commenced in March 2026 and will see an increased number of shorter targeted reassessments of ‘lower-risk’ practices undertaken during the year.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3873547">
                <a:tc>
                  <a:txBody>
                    <a:bodyPr/>
                    <a:lstStyle/>
                    <a:p>
                      <a:pPr algn="just"/>
                      <a:r>
                        <a:rPr lang="en-GB" sz="1050" b="1" dirty="0">
                          <a:solidFill>
                            <a:schemeClr val="tx1"/>
                          </a:solidFill>
                          <a:latin typeface="Abadi Extra Light" panose="020B0204020104020204" pitchFamily="34" charset="0"/>
                        </a:rPr>
                        <a:t>Status / Actions:</a:t>
                      </a:r>
                    </a:p>
                    <a:p>
                      <a:pPr marL="0" marR="0" lvl="0" indent="0" algn="just" rtl="0" eaLnBrk="1" fontAlgn="auto" latinLnBrk="0" hangingPunct="1">
                        <a:lnSpc>
                          <a:spcPct val="100000"/>
                        </a:lnSpc>
                        <a:spcBef>
                          <a:spcPts val="0"/>
                        </a:spcBef>
                        <a:spcAft>
                          <a:spcPts val="0"/>
                        </a:spcAft>
                        <a:buClrTx/>
                        <a:buSzTx/>
                        <a:buFontTx/>
                        <a:buNone/>
                      </a:pPr>
                      <a:r>
                        <a:rPr lang="en-US" sz="1050" b="0" i="0" u="none" strike="noStrike" kern="1200" noProof="0" dirty="0">
                          <a:solidFill>
                            <a:schemeClr val="tx1"/>
                          </a:solidFill>
                          <a:latin typeface="Abadi Extra Light"/>
                        </a:rPr>
                        <a:t>The primary care and quality teams continue to engage with practices rated as inadequate or requires improvement to identify improvements, seek delivery assurance and where relevant provide support:</a:t>
                      </a:r>
                    </a:p>
                    <a:p>
                      <a:pPr marL="0" marR="0" lvl="0" indent="0" algn="just" rtl="0" eaLnBrk="1" fontAlgn="auto" latinLnBrk="0" hangingPunct="1">
                        <a:lnSpc>
                          <a:spcPct val="100000"/>
                        </a:lnSpc>
                        <a:spcBef>
                          <a:spcPts val="0"/>
                        </a:spcBef>
                        <a:spcAft>
                          <a:spcPts val="0"/>
                        </a:spcAft>
                        <a:buClrTx/>
                        <a:buSzTx/>
                        <a:buFontTx/>
                        <a:buNone/>
                      </a:pPr>
                      <a:r>
                        <a:rPr lang="en-US" sz="1050" b="0" i="0" u="sng" strike="noStrike" kern="1200" noProof="0" dirty="0">
                          <a:solidFill>
                            <a:schemeClr val="tx1"/>
                          </a:solidFill>
                          <a:latin typeface="Abadi Extra Light"/>
                        </a:rPr>
                        <a:t>Chorley &amp; South Ribble (CSR): one practice ‘requires improvement’ </a:t>
                      </a:r>
                    </a:p>
                    <a:p>
                      <a:pPr marL="180975" marR="0" lvl="1" indent="-180975"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050" b="0" i="0" u="none" strike="noStrike" kern="1200" dirty="0">
                          <a:solidFill>
                            <a:schemeClr val="tx1"/>
                          </a:solidFill>
                          <a:latin typeface="Abadi Extra Light"/>
                          <a:ea typeface="+mn-ea"/>
                          <a:cs typeface="+mn-cs"/>
                        </a:rPr>
                        <a:t>Practice has completed all actions identified in June 2025.  Awaiting CQC reinspection</a:t>
                      </a:r>
                      <a:r>
                        <a:rPr lang="en-US" sz="1050" b="0" i="0" u="none" strike="noStrike" kern="1200" noProof="0" dirty="0">
                          <a:solidFill>
                            <a:schemeClr val="tx1"/>
                          </a:solidFill>
                          <a:latin typeface="Abadi Extra Light"/>
                        </a:rPr>
                        <a:t>. </a:t>
                      </a:r>
                    </a:p>
                    <a:p>
                      <a:pPr marL="0" marR="0" lvl="0" indent="-9525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0" i="0" u="sng" strike="noStrike" kern="1200" noProof="0" dirty="0">
                          <a:solidFill>
                            <a:schemeClr val="tx1"/>
                          </a:solidFill>
                          <a:latin typeface="Abadi Extra Light"/>
                        </a:rPr>
                        <a:t>Morecambe Bay (</a:t>
                      </a:r>
                      <a:r>
                        <a:rPr lang="en-US" sz="1050" b="0" i="0" u="sng" strike="noStrike" kern="1200" noProof="0" dirty="0" err="1">
                          <a:solidFill>
                            <a:schemeClr val="tx1"/>
                          </a:solidFill>
                          <a:latin typeface="Abadi Extra Light"/>
                        </a:rPr>
                        <a:t>Mbay</a:t>
                      </a:r>
                      <a:r>
                        <a:rPr lang="en-US" sz="1050" b="0" i="0" u="sng" strike="noStrike" kern="1200" noProof="0" dirty="0">
                          <a:solidFill>
                            <a:schemeClr val="tx1"/>
                          </a:solidFill>
                          <a:latin typeface="Abadi Extra Light"/>
                        </a:rPr>
                        <a:t>): one practice ‘requires improvement’ </a:t>
                      </a:r>
                    </a:p>
                    <a:p>
                      <a:pPr marL="180975" marR="0" lvl="1" indent="-180975"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050" b="0" i="0" u="none" strike="noStrike" kern="1200" dirty="0">
                          <a:solidFill>
                            <a:schemeClr val="tx1"/>
                          </a:solidFill>
                          <a:latin typeface="Abadi Extra Light"/>
                          <a:ea typeface="+mn-ea"/>
                          <a:cs typeface="+mn-cs"/>
                        </a:rPr>
                        <a:t>Practice has completed all actions identified in July 2024.  Awaiting CQC reinspection</a:t>
                      </a:r>
                      <a:r>
                        <a:rPr lang="en-US" sz="1050" b="0" i="0" u="none" strike="noStrike" kern="1200" noProof="0" dirty="0">
                          <a:solidFill>
                            <a:schemeClr val="tx1"/>
                          </a:solidFill>
                          <a:latin typeface="Abadi Extra Light"/>
                        </a:rPr>
                        <a:t>. </a:t>
                      </a:r>
                    </a:p>
                    <a:p>
                      <a:pPr marL="0" marR="0" lvl="1" indent="0" algn="just" rtl="0" eaLnBrk="1" fontAlgn="auto" latinLnBrk="0" hangingPunct="1">
                        <a:lnSpc>
                          <a:spcPct val="100000"/>
                        </a:lnSpc>
                        <a:spcBef>
                          <a:spcPts val="0"/>
                        </a:spcBef>
                        <a:spcAft>
                          <a:spcPts val="0"/>
                        </a:spcAft>
                        <a:buClrTx/>
                        <a:buSzTx/>
                        <a:buFont typeface="Arial" panose="020B0604020202020204" pitchFamily="34" charset="0"/>
                        <a:buNone/>
                      </a:pPr>
                      <a:r>
                        <a:rPr lang="en-GB" sz="1050" b="0" u="sng" kern="1200" dirty="0">
                          <a:solidFill>
                            <a:schemeClr val="tx1"/>
                          </a:solidFill>
                          <a:effectLst/>
                          <a:latin typeface="Abadi Extra Light" panose="020B0204020104020204" pitchFamily="34" charset="0"/>
                          <a:ea typeface="+mn-ea"/>
                          <a:cs typeface="+mn-cs"/>
                        </a:rPr>
                        <a:t>Blackpool (</a:t>
                      </a:r>
                      <a:r>
                        <a:rPr lang="en-GB" sz="1050" b="0" u="sng" kern="1200" dirty="0" err="1">
                          <a:solidFill>
                            <a:schemeClr val="tx1"/>
                          </a:solidFill>
                          <a:effectLst/>
                          <a:latin typeface="Abadi Extra Light" panose="020B0204020104020204" pitchFamily="34" charset="0"/>
                          <a:ea typeface="+mn-ea"/>
                          <a:cs typeface="+mn-cs"/>
                        </a:rPr>
                        <a:t>Bpool</a:t>
                      </a:r>
                      <a:r>
                        <a:rPr lang="en-GB" sz="1050" b="0" u="sng" kern="1200" dirty="0">
                          <a:solidFill>
                            <a:schemeClr val="tx1"/>
                          </a:solidFill>
                          <a:effectLst/>
                          <a:latin typeface="Abadi Extra Light" panose="020B0204020104020204" pitchFamily="34" charset="0"/>
                          <a:ea typeface="+mn-ea"/>
                          <a:cs typeface="+mn-cs"/>
                        </a:rPr>
                        <a:t>): two</a:t>
                      </a:r>
                      <a:r>
                        <a:rPr lang="en-US" sz="1050" b="0" i="0" u="sng" strike="noStrike" kern="1200" noProof="0" dirty="0">
                          <a:solidFill>
                            <a:schemeClr val="tx1"/>
                          </a:solidFill>
                          <a:latin typeface="Abadi Extra Light"/>
                        </a:rPr>
                        <a:t> practices </a:t>
                      </a:r>
                      <a:r>
                        <a:rPr lang="en-US" sz="1050" i="0" u="sng" kern="1200" dirty="0">
                          <a:solidFill>
                            <a:schemeClr val="tx1"/>
                          </a:solidFill>
                          <a:latin typeface="Abadi Extra Light"/>
                          <a:ea typeface="+mn-ea"/>
                          <a:cs typeface="+mn-cs"/>
                        </a:rPr>
                        <a:t>‘inadequate’</a:t>
                      </a:r>
                    </a:p>
                    <a:p>
                      <a:pPr marL="180975" marR="0" lvl="1" indent="-180975"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050" b="0" i="0" u="none" strike="noStrike" kern="1200" dirty="0">
                          <a:solidFill>
                            <a:schemeClr val="tx1"/>
                          </a:solidFill>
                          <a:latin typeface="Abadi Extra Light"/>
                          <a:ea typeface="+mn-ea"/>
                          <a:cs typeface="+mn-cs"/>
                        </a:rPr>
                        <a:t>Practice 1 – Practice has completed all actions identified in April/May 2025.  Awaiting CQC reinspection</a:t>
                      </a:r>
                      <a:r>
                        <a:rPr lang="en-US" sz="1050" b="0" i="0" u="none" strike="noStrike" kern="1200" noProof="0" dirty="0">
                          <a:solidFill>
                            <a:schemeClr val="tx1"/>
                          </a:solidFill>
                          <a:latin typeface="Abadi Extra Ligh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kern="1200" dirty="0">
                          <a:solidFill>
                            <a:schemeClr val="tx1"/>
                          </a:solidFill>
                          <a:effectLst/>
                          <a:latin typeface="Abadi Extra Light" panose="020B0204020104020204"/>
                          <a:ea typeface="+mn-ea"/>
                          <a:cs typeface="+mn-cs"/>
                        </a:rPr>
                        <a:t>Practice 2 – </a:t>
                      </a:r>
                      <a:r>
                        <a:rPr lang="en-GB" sz="1050" b="0" i="0" u="none" strike="noStrike" kern="1200" dirty="0">
                          <a:solidFill>
                            <a:schemeClr val="tx1"/>
                          </a:solidFill>
                          <a:latin typeface="Abadi Extra Light"/>
                          <a:ea typeface="+mn-ea"/>
                          <a:cs typeface="+mn-cs"/>
                        </a:rPr>
                        <a:t>Practice has completed all actions identified in August 2025. CQC reinspection undertaken, outcome awaited</a:t>
                      </a:r>
                      <a:r>
                        <a:rPr lang="en-US" sz="1050" b="0" i="0" u="none" strike="noStrike" kern="1200" noProof="0" dirty="0">
                          <a:solidFill>
                            <a:schemeClr val="tx1"/>
                          </a:solidFill>
                          <a:latin typeface="Abadi Extra Light"/>
                        </a:rPr>
                        <a:t>. </a:t>
                      </a:r>
                    </a:p>
                    <a:p>
                      <a:pPr marL="0" indent="0">
                        <a:buFont typeface="Arial" panose="020B0604020202020204" pitchFamily="34" charset="0"/>
                        <a:buNone/>
                      </a:pPr>
                      <a:r>
                        <a:rPr lang="en-US" sz="1050" b="0" i="0" u="sng" strike="noStrike" kern="1200" noProof="0" dirty="0">
                          <a:solidFill>
                            <a:schemeClr val="tx1"/>
                          </a:solidFill>
                          <a:latin typeface="Abadi Extra Light"/>
                        </a:rPr>
                        <a:t>Blackburn with Darwen (</a:t>
                      </a:r>
                      <a:r>
                        <a:rPr lang="en-US" sz="1050" b="0" i="0" u="sng" strike="noStrike" kern="1200" noProof="0" dirty="0" err="1">
                          <a:solidFill>
                            <a:schemeClr val="tx1"/>
                          </a:solidFill>
                          <a:latin typeface="Abadi Extra Light"/>
                        </a:rPr>
                        <a:t>BwD</a:t>
                      </a:r>
                      <a:r>
                        <a:rPr lang="en-US" sz="1050" b="0" i="0" u="sng" strike="noStrike" kern="1200" noProof="0" dirty="0">
                          <a:solidFill>
                            <a:schemeClr val="tx1"/>
                          </a:solidFill>
                          <a:latin typeface="Abadi Extra Light"/>
                        </a:rPr>
                        <a:t>): one practice </a:t>
                      </a:r>
                      <a:r>
                        <a:rPr lang="en-US" sz="1050" i="0" u="sng" kern="1200" dirty="0">
                          <a:solidFill>
                            <a:schemeClr val="tx1"/>
                          </a:solidFill>
                          <a:latin typeface="Abadi Extra Light"/>
                          <a:ea typeface="+mn-ea"/>
                          <a:cs typeface="+mn-cs"/>
                        </a:rPr>
                        <a:t>‘inadequate’ </a:t>
                      </a:r>
                      <a:endParaRPr lang="en-GB" sz="1050" b="0" u="sng" kern="1200" dirty="0">
                        <a:solidFill>
                          <a:schemeClr val="tx1"/>
                        </a:solidFill>
                        <a:effectLst/>
                        <a:latin typeface="Abadi Extra Light"/>
                        <a:ea typeface="+mn-ea"/>
                        <a:cs typeface="+mn-cs"/>
                      </a:endParaRPr>
                    </a:p>
                    <a:p>
                      <a:pPr marL="180975" marR="0" lvl="1" indent="-180975"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kern="1200" dirty="0">
                          <a:solidFill>
                            <a:schemeClr val="tx1"/>
                          </a:solidFill>
                          <a:effectLst/>
                          <a:latin typeface="Abadi Extra Light" panose="020B0204020104020204"/>
                          <a:ea typeface="+mn-ea"/>
                          <a:cs typeface="+mn-cs"/>
                        </a:rPr>
                        <a:t>Practice is completing July 2025 actions with LCM support.  CQC reinspection </a:t>
                      </a:r>
                      <a:r>
                        <a:rPr lang="en-US" sz="1050" b="0" i="0" u="none" strike="noStrike" kern="1200" noProof="0" dirty="0">
                          <a:solidFill>
                            <a:schemeClr val="tx1"/>
                          </a:solidFill>
                          <a:latin typeface="Abadi Extra Light"/>
                          <a:ea typeface="+mn-ea"/>
                          <a:cs typeface="+mn-cs"/>
                        </a:rPr>
                        <a:t>29.07.2026, outcome awaited. National quality control panel 25.08.2026, re recommendation for service to be taken out of special measures, outcome awaited.</a:t>
                      </a:r>
                    </a:p>
                    <a:p>
                      <a:pPr marL="0" marR="0" lvl="1" indent="0" algn="just" rtl="0" eaLnBrk="1" fontAlgn="auto" latinLnBrk="0" hangingPunct="1">
                        <a:lnSpc>
                          <a:spcPct val="100000"/>
                        </a:lnSpc>
                        <a:spcBef>
                          <a:spcPts val="0"/>
                        </a:spcBef>
                        <a:spcAft>
                          <a:spcPts val="0"/>
                        </a:spcAft>
                        <a:buClrTx/>
                        <a:buSzTx/>
                        <a:buFont typeface="Arial" panose="020B0604020202020204" pitchFamily="34" charset="0"/>
                        <a:buNone/>
                      </a:pPr>
                      <a:r>
                        <a:rPr lang="en-US" sz="1050" b="0" i="0" u="sng" strike="noStrike" kern="1200" noProof="0" dirty="0">
                          <a:solidFill>
                            <a:schemeClr val="tx1"/>
                          </a:solidFill>
                          <a:latin typeface="Abadi Extra Light"/>
                          <a:ea typeface="+mn-ea"/>
                          <a:cs typeface="+mn-cs"/>
                        </a:rPr>
                        <a:t>Greater Preston (GP): one practice ‘requires improvement’</a:t>
                      </a:r>
                    </a:p>
                    <a:p>
                      <a:pPr marL="1714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kern="1200" dirty="0">
                          <a:solidFill>
                            <a:schemeClr val="tx1"/>
                          </a:solidFill>
                          <a:latin typeface="Abadi Extra Light"/>
                          <a:ea typeface="+mn-ea"/>
                          <a:cs typeface="+mn-cs"/>
                        </a:rPr>
                        <a:t>Practice has completed all actions identified in June 2025.  Awaiting CQC reinspection</a:t>
                      </a:r>
                      <a:r>
                        <a:rPr lang="en-US" sz="1050" b="0" i="0" u="none" strike="noStrike" kern="1200" noProof="0" dirty="0">
                          <a:solidFill>
                            <a:schemeClr val="tx1"/>
                          </a:solidFill>
                          <a:latin typeface="Abadi Extra Light"/>
                        </a:rPr>
                        <a:t>. </a:t>
                      </a:r>
                      <a:endParaRPr lang="en-US" sz="1050" kern="1200" dirty="0">
                        <a:solidFill>
                          <a:schemeClr val="tx1"/>
                        </a:solidFill>
                        <a:effectLst/>
                        <a:latin typeface="Abadi Extra Light" panose="020B0204020104020204"/>
                        <a:ea typeface="+mn-ea"/>
                        <a:cs typeface="+mn-cs"/>
                      </a:endParaRPr>
                    </a:p>
                    <a:p>
                      <a:pPr marL="0" marR="0" lvl="1"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u="sng" kern="1200" dirty="0">
                          <a:solidFill>
                            <a:schemeClr val="tx1"/>
                          </a:solidFill>
                          <a:effectLst/>
                          <a:latin typeface="Abadi Extra Light" panose="020B0204020104020204"/>
                          <a:ea typeface="+mn-ea"/>
                          <a:cs typeface="+mn-cs"/>
                        </a:rPr>
                        <a:t>East Lancashire (EL): One practice ‘requires improvement’ and one practice served an enforcement notice</a:t>
                      </a:r>
                    </a:p>
                    <a:p>
                      <a:pPr marL="1714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kern="1200" dirty="0">
                          <a:solidFill>
                            <a:schemeClr val="tx1"/>
                          </a:solidFill>
                          <a:effectLst/>
                          <a:latin typeface="Abadi Extra Light" panose="020B0204020104020204"/>
                          <a:ea typeface="+mn-ea"/>
                          <a:cs typeface="+mn-cs"/>
                        </a:rPr>
                        <a:t>Practice 1 – Practice rated as ‘requires improvement’ following CQC visit in February 2026. ICB are in communication with the practice to agree a date for an ICB Reactive Visit, ICB’s visit framework is being followed with KLOEs and a Task &amp; Finish Group established.</a:t>
                      </a:r>
                      <a:endParaRPr lang="en-US" sz="1050" b="0" i="0" u="none" strike="noStrike" kern="1200" noProof="0" dirty="0">
                        <a:solidFill>
                          <a:schemeClr val="tx1"/>
                        </a:solidFill>
                        <a:latin typeface="Abadi Extra Light"/>
                        <a:ea typeface="+mn-ea"/>
                        <a:cs typeface="+mn-cs"/>
                      </a:endParaRPr>
                    </a:p>
                    <a:p>
                      <a:pPr marL="171450" marR="0" lvl="1"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kern="1200" noProof="0" dirty="0">
                          <a:solidFill>
                            <a:schemeClr val="tx1"/>
                          </a:solidFill>
                          <a:latin typeface="Abadi Extra Light"/>
                          <a:ea typeface="+mn-ea"/>
                          <a:cs typeface="+mn-cs"/>
                        </a:rPr>
                        <a:t>Practice 2 -The CQC have taken urgent enforcement action and suspended the registration of the GP in March 2026.  Temporary caretaking arrangements and contract put in place</a:t>
                      </a:r>
                      <a:r>
                        <a:rPr lang="en-GB" sz="1050" b="0" i="0" u="none" strike="noStrike" kern="1200" noProof="0" dirty="0">
                          <a:solidFill>
                            <a:schemeClr val="tx1"/>
                          </a:solidFill>
                          <a:latin typeface="Abadi Extra Light"/>
                          <a:ea typeface="+mn-ea"/>
                          <a:cs typeface="+mn-cs"/>
                        </a:rPr>
                        <a:t> and the </a:t>
                      </a:r>
                      <a:r>
                        <a:rPr lang="en-GB" sz="1050" kern="1200" dirty="0">
                          <a:solidFill>
                            <a:schemeClr val="tx1"/>
                          </a:solidFill>
                          <a:effectLst/>
                          <a:latin typeface="Abadi Extra Light" panose="020B0204020104020204"/>
                          <a:ea typeface="+mn-ea"/>
                          <a:cs typeface="+mn-cs"/>
                        </a:rPr>
                        <a:t>required actions are being addressed following both the ICB practice visits and the CQC inspection. </a:t>
                      </a:r>
                    </a:p>
                    <a:p>
                      <a:pPr marL="0" marR="0" lvl="1" indent="0" algn="just" rtl="0" eaLnBrk="1" fontAlgn="auto" latinLnBrk="0" hangingPunct="1">
                        <a:lnSpc>
                          <a:spcPct val="100000"/>
                        </a:lnSpc>
                        <a:spcBef>
                          <a:spcPts val="0"/>
                        </a:spcBef>
                        <a:spcAft>
                          <a:spcPts val="0"/>
                        </a:spcAft>
                        <a:buClrTx/>
                        <a:buSzTx/>
                        <a:buFont typeface="Arial" panose="020B0604020202020204" pitchFamily="34" charset="0"/>
                        <a:buNone/>
                      </a:pPr>
                      <a:endParaRPr lang="en-US" sz="500" kern="1200" dirty="0">
                        <a:solidFill>
                          <a:schemeClr val="tx1"/>
                        </a:solidFill>
                        <a:effectLst/>
                        <a:latin typeface="Abadi Extra Light" panose="020B0204020104020204"/>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2633574"/>
                  </a:ext>
                </a:extLst>
              </a:tr>
            </a:tbl>
          </a:graphicData>
        </a:graphic>
      </p:graphicFrame>
      <p:graphicFrame>
        <p:nvGraphicFramePr>
          <p:cNvPr id="11" name="Content Placeholder 2">
            <a:extLst>
              <a:ext uri="{FF2B5EF4-FFF2-40B4-BE49-F238E27FC236}">
                <a16:creationId xmlns:a16="http://schemas.microsoft.com/office/drawing/2014/main" id="{F729BB01-8C83-F90F-ECE5-26349FDE9031}"/>
              </a:ext>
            </a:extLst>
          </p:cNvPr>
          <p:cNvGraphicFramePr>
            <a:graphicFrameLocks/>
          </p:cNvGraphicFramePr>
          <p:nvPr/>
        </p:nvGraphicFramePr>
        <p:xfrm>
          <a:off x="518376" y="1008717"/>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provided by the Care Quality Commission (CQC) following inspections or review of GP surgeries. The focus on inadequate or requiring improvement ratings across the five CQC domains is an indicator of quality of service provided.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1D5AFAEE-87EC-C3B8-4DF4-CA23133EB11F}"/>
              </a:ext>
            </a:extLst>
          </p:cNvPr>
          <p:cNvGraphicFramePr>
            <a:graphicFrameLocks noGrp="1"/>
          </p:cNvGraphicFramePr>
          <p:nvPr>
            <p:extLst>
              <p:ext uri="{D42A27DB-BD31-4B8C-83A1-F6EECF244321}">
                <p14:modId xmlns:p14="http://schemas.microsoft.com/office/powerpoint/2010/main" val="1805449693"/>
              </p:ext>
            </p:extLst>
          </p:nvPr>
        </p:nvGraphicFramePr>
        <p:xfrm>
          <a:off x="528179" y="38264"/>
          <a:ext cx="9686271"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910389">
                  <a:extLst>
                    <a:ext uri="{9D8B030D-6E8A-4147-A177-3AD203B41FA5}">
                      <a16:colId xmlns:a16="http://schemas.microsoft.com/office/drawing/2014/main" val="150642026"/>
                    </a:ext>
                  </a:extLst>
                </a:gridCol>
                <a:gridCol w="1909249">
                  <a:extLst>
                    <a:ext uri="{9D8B030D-6E8A-4147-A177-3AD203B41FA5}">
                      <a16:colId xmlns:a16="http://schemas.microsoft.com/office/drawing/2014/main" val="2633645383"/>
                    </a:ext>
                  </a:extLst>
                </a:gridCol>
                <a:gridCol w="584791">
                  <a:extLst>
                    <a:ext uri="{9D8B030D-6E8A-4147-A177-3AD203B41FA5}">
                      <a16:colId xmlns:a16="http://schemas.microsoft.com/office/drawing/2014/main" val="2170868012"/>
                    </a:ext>
                  </a:extLst>
                </a:gridCol>
                <a:gridCol w="1399747">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 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6.2 </a:t>
                      </a:r>
                      <a:r>
                        <a:rPr lang="en-US" sz="1600"/>
                        <a:t>GP CQC Ratings (no. practices inadequate or requiring improvement) : August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strike="noStrike">
                          <a:solidFill>
                            <a:schemeClr val="tx1"/>
                          </a:solidFill>
                        </a:rPr>
                        <a:t>Primary Care Contracts Sub Committee </a:t>
                      </a:r>
                      <a:r>
                        <a:rPr lang="en-GB" sz="1000" b="1" strike="noStrike">
                          <a:solidFill>
                            <a:schemeClr val="tx1"/>
                          </a:solidFill>
                        </a:rPr>
                        <a:t>&amp; </a:t>
                      </a:r>
                      <a:r>
                        <a:rPr lang="en-GB" sz="1000" b="1" strike="noStrike" baseline="0">
                          <a:solidFill>
                            <a:schemeClr val="tx1"/>
                          </a:solidFill>
                        </a:rPr>
                        <a:t>Quality &amp; Outcomes Committee </a:t>
                      </a:r>
                      <a:r>
                        <a:rPr lang="en-GB" sz="1000" b="1" strike="noStrike">
                          <a:solidFill>
                            <a:schemeClr val="tx1"/>
                          </a:solidFill>
                        </a:rPr>
                        <a:t>/ Primary Care Medical Services Group &amp; Primary Care Quality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 &amp; Dr Peter Gregory</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dirty="0">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Dr Peter Gregory</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0" name="Content Placeholder 2">
            <a:extLst>
              <a:ext uri="{FF2B5EF4-FFF2-40B4-BE49-F238E27FC236}">
                <a16:creationId xmlns:a16="http://schemas.microsoft.com/office/drawing/2014/main" id="{63A2BCEF-9C30-E0AF-9E19-6B1A52C32350}"/>
              </a:ext>
            </a:extLst>
          </p:cNvPr>
          <p:cNvGraphicFramePr>
            <a:graphicFrameLocks/>
          </p:cNvGraphicFramePr>
          <p:nvPr>
            <p:extLst>
              <p:ext uri="{D42A27DB-BD31-4B8C-83A1-F6EECF244321}">
                <p14:modId xmlns:p14="http://schemas.microsoft.com/office/powerpoint/2010/main" val="1800275333"/>
              </p:ext>
            </p:extLst>
          </p:nvPr>
        </p:nvGraphicFramePr>
        <p:xfrm>
          <a:off x="441839" y="1949916"/>
          <a:ext cx="5528477" cy="251977"/>
        </p:xfrm>
        <a:graphic>
          <a:graphicData uri="http://schemas.openxmlformats.org/drawingml/2006/table">
            <a:tbl>
              <a:tblPr firstRow="1" bandRow="1">
                <a:tableStyleId>{5940675A-B579-460E-94D1-54222C63F5DA}</a:tableStyleId>
              </a:tblPr>
              <a:tblGrid>
                <a:gridCol w="5528477">
                  <a:extLst>
                    <a:ext uri="{9D8B030D-6E8A-4147-A177-3AD203B41FA5}">
                      <a16:colId xmlns:a16="http://schemas.microsoft.com/office/drawing/2014/main" val="1772709669"/>
                    </a:ext>
                  </a:extLst>
                </a:gridCol>
              </a:tblGrid>
              <a:tr h="251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i="0">
                          <a:solidFill>
                            <a:schemeClr val="bg1">
                              <a:lumMod val="50000"/>
                            </a:schemeClr>
                          </a:solidFill>
                          <a:latin typeface="Abadi Extra Light"/>
                          <a:ea typeface="Calibri"/>
                          <a:cs typeface="Calibri"/>
                        </a:rPr>
                        <a:t>August 2026. P</a:t>
                      </a:r>
                      <a:r>
                        <a:rPr lang="en-US" sz="1050" b="1" i="0" err="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ractices</a:t>
                      </a:r>
                      <a:r>
                        <a:rPr lang="en-US"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 rated by the CQC as inadequate or requiring improvement:</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2" name="Content Placeholder 2">
            <a:extLst>
              <a:ext uri="{FF2B5EF4-FFF2-40B4-BE49-F238E27FC236}">
                <a16:creationId xmlns:a16="http://schemas.microsoft.com/office/drawing/2014/main" id="{B7DEEB83-66D9-3838-2414-1E752B5D66E0}"/>
              </a:ext>
            </a:extLst>
          </p:cNvPr>
          <p:cNvGraphicFramePr>
            <a:graphicFrameLocks/>
          </p:cNvGraphicFramePr>
          <p:nvPr/>
        </p:nvGraphicFramePr>
        <p:xfrm>
          <a:off x="441839" y="3174785"/>
          <a:ext cx="5358810" cy="34067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340670">
                <a:tc>
                  <a:txBody>
                    <a:bodyPr/>
                    <a:lstStyle/>
                    <a:p>
                      <a:pPr marL="0" algn="l" defTabSz="914400" rtl="0" eaLnBrk="1" latinLnBrk="0" hangingPunct="1"/>
                      <a:r>
                        <a:rPr lang="en-GB" sz="1050" b="1" i="0">
                          <a:solidFill>
                            <a:schemeClr val="bg1">
                              <a:lumMod val="50000"/>
                            </a:schemeClr>
                          </a:solidFill>
                          <a:latin typeface="Abadi Extra Light"/>
                          <a:ea typeface="Calibri"/>
                          <a:cs typeface="Calibri"/>
                        </a:rPr>
                        <a:t>August 2026.  </a:t>
                      </a:r>
                      <a:r>
                        <a:rPr lang="en-GB" sz="105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Overall Practice CQC Ratings: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6" name="TextBox 5">
            <a:extLst>
              <a:ext uri="{FF2B5EF4-FFF2-40B4-BE49-F238E27FC236}">
                <a16:creationId xmlns:a16="http://schemas.microsoft.com/office/drawing/2014/main" id="{91014458-C6F3-3E0F-77AA-844299EB62FD}"/>
              </a:ext>
            </a:extLst>
          </p:cNvPr>
          <p:cNvSpPr txBox="1"/>
          <p:nvPr/>
        </p:nvSpPr>
        <p:spPr>
          <a:xfrm>
            <a:off x="-29169" y="-408482"/>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CQC Ratings</a:t>
            </a:r>
          </a:p>
        </p:txBody>
      </p:sp>
      <p:graphicFrame>
        <p:nvGraphicFramePr>
          <p:cNvPr id="9" name="Table 8">
            <a:extLst>
              <a:ext uri="{FF2B5EF4-FFF2-40B4-BE49-F238E27FC236}">
                <a16:creationId xmlns:a16="http://schemas.microsoft.com/office/drawing/2014/main" id="{092FC065-9616-C827-3FB0-985A1C26C90A}"/>
              </a:ext>
            </a:extLst>
          </p:cNvPr>
          <p:cNvGraphicFramePr>
            <a:graphicFrameLocks noGrp="1"/>
          </p:cNvGraphicFramePr>
          <p:nvPr>
            <p:extLst>
              <p:ext uri="{D42A27DB-BD31-4B8C-83A1-F6EECF244321}">
                <p14:modId xmlns:p14="http://schemas.microsoft.com/office/powerpoint/2010/main" val="1025589881"/>
              </p:ext>
            </p:extLst>
          </p:nvPr>
        </p:nvGraphicFramePr>
        <p:xfrm>
          <a:off x="484548" y="2373234"/>
          <a:ext cx="5500731" cy="670560"/>
        </p:xfrm>
        <a:graphic>
          <a:graphicData uri="http://schemas.openxmlformats.org/drawingml/2006/table">
            <a:tbl>
              <a:tblPr firstRow="1" bandRow="1">
                <a:tableStyleId>{5C22544A-7EE6-4342-B048-85BDC9FD1C3A}</a:tableStyleId>
              </a:tblPr>
              <a:tblGrid>
                <a:gridCol w="587392">
                  <a:extLst>
                    <a:ext uri="{9D8B030D-6E8A-4147-A177-3AD203B41FA5}">
                      <a16:colId xmlns:a16="http://schemas.microsoft.com/office/drawing/2014/main" val="1867106089"/>
                    </a:ext>
                  </a:extLst>
                </a:gridCol>
                <a:gridCol w="493066">
                  <a:extLst>
                    <a:ext uri="{9D8B030D-6E8A-4147-A177-3AD203B41FA5}">
                      <a16:colId xmlns:a16="http://schemas.microsoft.com/office/drawing/2014/main" val="1577820729"/>
                    </a:ext>
                  </a:extLst>
                </a:gridCol>
                <a:gridCol w="493066">
                  <a:extLst>
                    <a:ext uri="{9D8B030D-6E8A-4147-A177-3AD203B41FA5}">
                      <a16:colId xmlns:a16="http://schemas.microsoft.com/office/drawing/2014/main" val="1932738835"/>
                    </a:ext>
                  </a:extLst>
                </a:gridCol>
                <a:gridCol w="469484">
                  <a:extLst>
                    <a:ext uri="{9D8B030D-6E8A-4147-A177-3AD203B41FA5}">
                      <a16:colId xmlns:a16="http://schemas.microsoft.com/office/drawing/2014/main" val="3766329158"/>
                    </a:ext>
                  </a:extLst>
                </a:gridCol>
                <a:gridCol w="499920">
                  <a:extLst>
                    <a:ext uri="{9D8B030D-6E8A-4147-A177-3AD203B41FA5}">
                      <a16:colId xmlns:a16="http://schemas.microsoft.com/office/drawing/2014/main" val="3846000662"/>
                    </a:ext>
                  </a:extLst>
                </a:gridCol>
                <a:gridCol w="463688">
                  <a:extLst>
                    <a:ext uri="{9D8B030D-6E8A-4147-A177-3AD203B41FA5}">
                      <a16:colId xmlns:a16="http://schemas.microsoft.com/office/drawing/2014/main" val="2995773199"/>
                    </a:ext>
                  </a:extLst>
                </a:gridCol>
                <a:gridCol w="498823">
                  <a:extLst>
                    <a:ext uri="{9D8B030D-6E8A-4147-A177-3AD203B41FA5}">
                      <a16:colId xmlns:a16="http://schemas.microsoft.com/office/drawing/2014/main" val="1919307920"/>
                    </a:ext>
                  </a:extLst>
                </a:gridCol>
                <a:gridCol w="498823">
                  <a:extLst>
                    <a:ext uri="{9D8B030D-6E8A-4147-A177-3AD203B41FA5}">
                      <a16:colId xmlns:a16="http://schemas.microsoft.com/office/drawing/2014/main" val="3861752051"/>
                    </a:ext>
                  </a:extLst>
                </a:gridCol>
                <a:gridCol w="498823">
                  <a:extLst>
                    <a:ext uri="{9D8B030D-6E8A-4147-A177-3AD203B41FA5}">
                      <a16:colId xmlns:a16="http://schemas.microsoft.com/office/drawing/2014/main" val="818460090"/>
                    </a:ext>
                  </a:extLst>
                </a:gridCol>
                <a:gridCol w="498823">
                  <a:extLst>
                    <a:ext uri="{9D8B030D-6E8A-4147-A177-3AD203B41FA5}">
                      <a16:colId xmlns:a16="http://schemas.microsoft.com/office/drawing/2014/main" val="3225036586"/>
                    </a:ext>
                  </a:extLst>
                </a:gridCol>
                <a:gridCol w="498823">
                  <a:extLst>
                    <a:ext uri="{9D8B030D-6E8A-4147-A177-3AD203B41FA5}">
                      <a16:colId xmlns:a16="http://schemas.microsoft.com/office/drawing/2014/main" val="2915694781"/>
                    </a:ext>
                  </a:extLst>
                </a:gridCol>
              </a:tblGrid>
              <a:tr h="298673">
                <a:tc>
                  <a:txBody>
                    <a:bodyPr/>
                    <a:lstStyle/>
                    <a:p>
                      <a:pPr algn="ctr"/>
                      <a:r>
                        <a:rPr lang="en-GB" sz="800"/>
                        <a:t>National</a:t>
                      </a:r>
                    </a:p>
                  </a:txBody>
                  <a:tcPr>
                    <a:solidFill>
                      <a:schemeClr val="tx1"/>
                    </a:solidFill>
                  </a:tcPr>
                </a:tc>
                <a:tc>
                  <a:txBody>
                    <a:bodyPr/>
                    <a:lstStyle/>
                    <a:p>
                      <a:pPr algn="ctr"/>
                      <a:r>
                        <a:rPr lang="en-GB" sz="800"/>
                        <a:t>North West</a:t>
                      </a:r>
                    </a:p>
                  </a:txBody>
                  <a:tcPr>
                    <a:solidFill>
                      <a:schemeClr val="tx1"/>
                    </a:solidFill>
                  </a:tcPr>
                </a:tc>
                <a:tc>
                  <a:txBody>
                    <a:bodyPr/>
                    <a:lstStyle/>
                    <a:p>
                      <a:pPr algn="ctr"/>
                      <a:r>
                        <a:rPr lang="en-GB" sz="800"/>
                        <a:t>LSC</a:t>
                      </a:r>
                    </a:p>
                  </a:txBody>
                  <a:tcPr/>
                </a:tc>
                <a:tc>
                  <a:txBody>
                    <a:bodyPr/>
                    <a:lstStyle/>
                    <a:p>
                      <a:pPr algn="ctr"/>
                      <a:r>
                        <a:rPr lang="en-GB" sz="800">
                          <a:solidFill>
                            <a:schemeClr val="tx1"/>
                          </a:solidFill>
                        </a:rPr>
                        <a:t>BwD</a:t>
                      </a:r>
                    </a:p>
                  </a:txBody>
                  <a:tcPr>
                    <a:solidFill>
                      <a:schemeClr val="bg1"/>
                    </a:solidFill>
                  </a:tcPr>
                </a:tc>
                <a:tc>
                  <a:txBody>
                    <a:bodyPr/>
                    <a:lstStyle/>
                    <a:p>
                      <a:pPr algn="ctr"/>
                      <a:r>
                        <a:rPr lang="en-GB" sz="800">
                          <a:solidFill>
                            <a:schemeClr val="tx1"/>
                          </a:solidFill>
                        </a:rPr>
                        <a:t>Bpl</a:t>
                      </a:r>
                    </a:p>
                  </a:txBody>
                  <a:tcPr>
                    <a:solidFill>
                      <a:schemeClr val="bg1"/>
                    </a:solidFill>
                  </a:tcPr>
                </a:tc>
                <a:tc>
                  <a:txBody>
                    <a:bodyPr/>
                    <a:lstStyle/>
                    <a:p>
                      <a:pPr algn="ctr"/>
                      <a:r>
                        <a:rPr lang="en-GB" sz="800">
                          <a:solidFill>
                            <a:schemeClr val="tx1"/>
                          </a:solidFill>
                        </a:rPr>
                        <a:t>CSR</a:t>
                      </a:r>
                    </a:p>
                  </a:txBody>
                  <a:tcPr>
                    <a:solidFill>
                      <a:schemeClr val="bg1"/>
                    </a:solidFill>
                  </a:tcPr>
                </a:tc>
                <a:tc>
                  <a:txBody>
                    <a:bodyPr/>
                    <a:lstStyle/>
                    <a:p>
                      <a:pPr algn="ctr"/>
                      <a:r>
                        <a:rPr lang="en-GB" sz="800">
                          <a:solidFill>
                            <a:schemeClr val="tx1"/>
                          </a:solidFill>
                        </a:rPr>
                        <a:t>EL</a:t>
                      </a:r>
                    </a:p>
                  </a:txBody>
                  <a:tcPr>
                    <a:solidFill>
                      <a:schemeClr val="bg1"/>
                    </a:solidFill>
                  </a:tcPr>
                </a:tc>
                <a:tc>
                  <a:txBody>
                    <a:bodyPr/>
                    <a:lstStyle/>
                    <a:p>
                      <a:pPr algn="ctr"/>
                      <a:r>
                        <a:rPr lang="en-GB" sz="800">
                          <a:solidFill>
                            <a:schemeClr val="tx1"/>
                          </a:solidFill>
                        </a:rPr>
                        <a:t>GP</a:t>
                      </a:r>
                    </a:p>
                  </a:txBody>
                  <a:tcPr>
                    <a:solidFill>
                      <a:schemeClr val="bg1"/>
                    </a:solidFill>
                  </a:tcPr>
                </a:tc>
                <a:tc>
                  <a:txBody>
                    <a:bodyPr/>
                    <a:lstStyle/>
                    <a:p>
                      <a:pPr algn="ctr"/>
                      <a:r>
                        <a:rPr lang="en-GB" sz="800">
                          <a:solidFill>
                            <a:schemeClr val="tx1"/>
                          </a:solidFill>
                        </a:rPr>
                        <a:t>MB</a:t>
                      </a:r>
                    </a:p>
                  </a:txBody>
                  <a:tcPr>
                    <a:solidFill>
                      <a:schemeClr val="bg1"/>
                    </a:solidFill>
                  </a:tcPr>
                </a:tc>
                <a:tc>
                  <a:txBody>
                    <a:bodyPr/>
                    <a:lstStyle/>
                    <a:p>
                      <a:pPr algn="ctr"/>
                      <a:r>
                        <a:rPr lang="en-GB" sz="800">
                          <a:solidFill>
                            <a:schemeClr val="tx1"/>
                          </a:solidFill>
                        </a:rPr>
                        <a:t>WL</a:t>
                      </a:r>
                    </a:p>
                  </a:txBody>
                  <a:tcPr>
                    <a:solidFill>
                      <a:schemeClr val="bg1"/>
                    </a:solidFill>
                  </a:tcPr>
                </a:tc>
                <a:tc>
                  <a:txBody>
                    <a:bodyPr/>
                    <a:lstStyle/>
                    <a:p>
                      <a:pPr algn="ctr"/>
                      <a:r>
                        <a:rPr lang="en-GB" sz="800">
                          <a:solidFill>
                            <a:schemeClr val="tx1"/>
                          </a:solidFill>
                        </a:rPr>
                        <a:t>FW</a:t>
                      </a:r>
                    </a:p>
                  </a:txBody>
                  <a:tcPr>
                    <a:solidFill>
                      <a:schemeClr val="bg1"/>
                    </a:solidFill>
                  </a:tcPr>
                </a:tc>
                <a:extLst>
                  <a:ext uri="{0D108BD9-81ED-4DB2-BD59-A6C34878D82A}">
                    <a16:rowId xmlns:a16="http://schemas.microsoft.com/office/drawing/2014/main" val="1275599411"/>
                  </a:ext>
                </a:extLst>
              </a:tr>
              <a:tr h="298673">
                <a:tc>
                  <a:txBody>
                    <a:bodyPr/>
                    <a:lstStyle/>
                    <a:p>
                      <a:pPr algn="ctr"/>
                      <a:r>
                        <a:rPr lang="en-GB" sz="800"/>
                        <a:t>250</a:t>
                      </a:r>
                    </a:p>
                    <a:p>
                      <a:pPr algn="ctr"/>
                      <a:r>
                        <a:rPr lang="en-GB" sz="800"/>
                        <a:t>(4.0%)</a:t>
                      </a:r>
                    </a:p>
                  </a:txBody>
                  <a:tcPr/>
                </a:tc>
                <a:tc>
                  <a:txBody>
                    <a:bodyPr/>
                    <a:lstStyle/>
                    <a:p>
                      <a:pPr algn="ctr"/>
                      <a:r>
                        <a:rPr lang="en-GB" sz="800"/>
                        <a:t>31 (3.1%)</a:t>
                      </a:r>
                    </a:p>
                  </a:txBody>
                  <a:tcPr/>
                </a:tc>
                <a:tc>
                  <a:txBody>
                    <a:bodyPr/>
                    <a:lstStyle/>
                    <a:p>
                      <a:pPr algn="ctr"/>
                      <a:r>
                        <a:rPr lang="en-GB" sz="800"/>
                        <a:t>7</a:t>
                      </a:r>
                    </a:p>
                    <a:p>
                      <a:pPr algn="ctr"/>
                      <a:r>
                        <a:rPr lang="en-GB" sz="800"/>
                        <a:t>(3.0%)</a:t>
                      </a:r>
                    </a:p>
                  </a:txBody>
                  <a:tcPr/>
                </a:tc>
                <a:tc>
                  <a:txBody>
                    <a:bodyPr/>
                    <a:lstStyle/>
                    <a:p>
                      <a:pPr algn="ctr"/>
                      <a:r>
                        <a:rPr lang="en-GB" sz="750"/>
                        <a:t>1 (4.5%)</a:t>
                      </a:r>
                    </a:p>
                  </a:txBody>
                  <a:tcPr/>
                </a:tc>
                <a:tc>
                  <a:txBody>
                    <a:bodyPr/>
                    <a:lstStyle/>
                    <a:p>
                      <a:pPr algn="ctr"/>
                      <a:r>
                        <a:rPr lang="en-GB" sz="750"/>
                        <a:t>2</a:t>
                      </a:r>
                    </a:p>
                    <a:p>
                      <a:pPr algn="ctr"/>
                      <a:r>
                        <a:rPr lang="en-GB" sz="700"/>
                        <a:t>(12.5%)</a:t>
                      </a:r>
                    </a:p>
                  </a:txBody>
                  <a:tcPr/>
                </a:tc>
                <a:tc>
                  <a:txBody>
                    <a:bodyPr/>
                    <a:lstStyle/>
                    <a:p>
                      <a:pPr algn="ctr"/>
                      <a:r>
                        <a:rPr lang="en-GB" sz="750"/>
                        <a:t>1 (4.5%)</a:t>
                      </a:r>
                    </a:p>
                  </a:txBody>
                  <a:tcPr/>
                </a:tc>
                <a:tc>
                  <a:txBody>
                    <a:bodyPr/>
                    <a:lstStyle/>
                    <a:p>
                      <a:pPr algn="ctr"/>
                      <a:r>
                        <a:rPr lang="en-GB" sz="750"/>
                        <a:t>1 (2.2%)</a:t>
                      </a:r>
                    </a:p>
                  </a:txBody>
                  <a:tcPr/>
                </a:tc>
                <a:tc>
                  <a:txBody>
                    <a:bodyPr/>
                    <a:lstStyle/>
                    <a:p>
                      <a:pPr algn="ctr"/>
                      <a:r>
                        <a:rPr lang="en-GB" sz="750"/>
                        <a:t>1</a:t>
                      </a:r>
                    </a:p>
                    <a:p>
                      <a:pPr algn="ctr"/>
                      <a:r>
                        <a:rPr lang="en-GB" sz="750"/>
                        <a:t>(4.2%)</a:t>
                      </a:r>
                    </a:p>
                  </a:txBody>
                  <a:tcPr/>
                </a:tc>
                <a:tc>
                  <a:txBody>
                    <a:bodyPr/>
                    <a:lstStyle/>
                    <a:p>
                      <a:pPr algn="ctr"/>
                      <a:r>
                        <a:rPr lang="en-GB" sz="750"/>
                        <a:t>1 (3.1%)</a:t>
                      </a:r>
                    </a:p>
                  </a:txBody>
                  <a:tcPr/>
                </a:tc>
                <a:tc>
                  <a:txBody>
                    <a:bodyPr/>
                    <a:lstStyle/>
                    <a:p>
                      <a:pPr algn="ctr"/>
                      <a:r>
                        <a:rPr lang="en-GB" sz="750"/>
                        <a:t>0</a:t>
                      </a:r>
                    </a:p>
                  </a:txBody>
                  <a:tcPr/>
                </a:tc>
                <a:tc>
                  <a:txBody>
                    <a:bodyPr/>
                    <a:lstStyle/>
                    <a:p>
                      <a:pPr algn="ctr"/>
                      <a:r>
                        <a:rPr lang="en-GB" sz="800"/>
                        <a:t>0</a:t>
                      </a:r>
                    </a:p>
                  </a:txBody>
                  <a:tcPr/>
                </a:tc>
                <a:extLst>
                  <a:ext uri="{0D108BD9-81ED-4DB2-BD59-A6C34878D82A}">
                    <a16:rowId xmlns:a16="http://schemas.microsoft.com/office/drawing/2014/main" val="2599203777"/>
                  </a:ext>
                </a:extLst>
              </a:tr>
            </a:tbl>
          </a:graphicData>
        </a:graphic>
      </p:graphicFrame>
      <p:graphicFrame>
        <p:nvGraphicFramePr>
          <p:cNvPr id="2" name="Table 1">
            <a:extLst>
              <a:ext uri="{FF2B5EF4-FFF2-40B4-BE49-F238E27FC236}">
                <a16:creationId xmlns:a16="http://schemas.microsoft.com/office/drawing/2014/main" id="{9C803B7B-5AFA-8F42-4F0B-8E05618C56CB}"/>
              </a:ext>
            </a:extLst>
          </p:cNvPr>
          <p:cNvGraphicFramePr>
            <a:graphicFrameLocks noGrp="1"/>
          </p:cNvGraphicFramePr>
          <p:nvPr>
            <p:extLst>
              <p:ext uri="{D42A27DB-BD31-4B8C-83A1-F6EECF244321}">
                <p14:modId xmlns:p14="http://schemas.microsoft.com/office/powerpoint/2010/main" val="1718356800"/>
              </p:ext>
            </p:extLst>
          </p:nvPr>
        </p:nvGraphicFramePr>
        <p:xfrm>
          <a:off x="487511" y="2236074"/>
          <a:ext cx="5437134" cy="137160"/>
        </p:xfrm>
        <a:graphic>
          <a:graphicData uri="http://schemas.openxmlformats.org/drawingml/2006/table">
            <a:tbl>
              <a:tblPr firstRow="1" bandRow="1">
                <a:tableStyleId>{5C22544A-7EE6-4342-B048-85BDC9FD1C3A}</a:tableStyleId>
              </a:tblPr>
              <a:tblGrid>
                <a:gridCol w="5437134">
                  <a:extLst>
                    <a:ext uri="{9D8B030D-6E8A-4147-A177-3AD203B41FA5}">
                      <a16:colId xmlns:a16="http://schemas.microsoft.com/office/drawing/2014/main" val="61517296"/>
                    </a:ext>
                  </a:extLst>
                </a:gridCol>
              </a:tblGrid>
              <a:tr h="0">
                <a:tc>
                  <a:txBody>
                    <a:bodyPr/>
                    <a:lstStyle/>
                    <a:p>
                      <a:endParaRPr lang="en-GB" sz="300"/>
                    </a:p>
                  </a:txBody>
                  <a:tcPr/>
                </a:tc>
                <a:extLst>
                  <a:ext uri="{0D108BD9-81ED-4DB2-BD59-A6C34878D82A}">
                    <a16:rowId xmlns:a16="http://schemas.microsoft.com/office/drawing/2014/main" val="919266331"/>
                  </a:ext>
                </a:extLst>
              </a:tr>
            </a:tbl>
          </a:graphicData>
        </a:graphic>
      </p:graphicFrame>
      <p:sp>
        <p:nvSpPr>
          <p:cNvPr id="13" name="TextBox 12">
            <a:extLst>
              <a:ext uri="{FF2B5EF4-FFF2-40B4-BE49-F238E27FC236}">
                <a16:creationId xmlns:a16="http://schemas.microsoft.com/office/drawing/2014/main" id="{32C6CEFC-B615-3D36-13A6-563A28302D51}"/>
              </a:ext>
            </a:extLst>
          </p:cNvPr>
          <p:cNvSpPr txBox="1"/>
          <p:nvPr/>
        </p:nvSpPr>
        <p:spPr>
          <a:xfrm>
            <a:off x="441839" y="5858487"/>
            <a:ext cx="5456002" cy="1061829"/>
          </a:xfrm>
          <a:prstGeom prst="rect">
            <a:avLst/>
          </a:prstGeom>
          <a:noFill/>
        </p:spPr>
        <p:txBody>
          <a:bodyPr wrap="square" rtlCol="0">
            <a:spAutoFit/>
          </a:bodyPr>
          <a:lstStyle/>
          <a:p>
            <a:pPr marL="171450" lvl="0" indent="-171450" algn="just">
              <a:buFont typeface="Arial" panose="020B0604020202020204" pitchFamily="34" charset="0"/>
              <a:buChar char="•"/>
              <a:defRPr/>
            </a:pPr>
            <a:endParaRPr lang="en-US" sz="1050">
              <a:latin typeface="Abadi Extra Light"/>
            </a:endParaRPr>
          </a:p>
          <a:p>
            <a:pPr algn="just"/>
            <a:r>
              <a:rPr lang="en-GB" sz="1050" b="1">
                <a:latin typeface="Abadi Extra Light" panose="020B0204020104020204" pitchFamily="34" charset="0"/>
              </a:rPr>
              <a:t>Risks</a:t>
            </a:r>
            <a:r>
              <a:rPr lang="en-GB" sz="1050">
                <a:latin typeface="Abadi Extra Light" panose="020B0204020104020204" pitchFamily="34" charset="0"/>
              </a:rPr>
              <a:t>:</a:t>
            </a:r>
          </a:p>
          <a:p>
            <a:pPr algn="just"/>
            <a:r>
              <a:rPr lang="en-GB" sz="1050">
                <a:latin typeface="Abadi Extra Light"/>
              </a:rPr>
              <a:t>There is a risk that the practices do not meet the requirements of the CQC inspection reports however this is mitigated through the involvement of the ICB and other bodies, such as the LMC, in liaising with the practices and providing support.</a:t>
            </a:r>
          </a:p>
          <a:p>
            <a:pPr lvl="0" algn="just">
              <a:defRPr/>
            </a:pPr>
            <a:endParaRPr lang="en-US" sz="1050">
              <a:latin typeface="Abadi Extra Light"/>
            </a:endParaRPr>
          </a:p>
        </p:txBody>
      </p:sp>
      <p:pic>
        <p:nvPicPr>
          <p:cNvPr id="14" name="Picture 13">
            <a:extLst>
              <a:ext uri="{FF2B5EF4-FFF2-40B4-BE49-F238E27FC236}">
                <a16:creationId xmlns:a16="http://schemas.microsoft.com/office/drawing/2014/main" id="{2BDE0313-80D3-F052-6F23-E189976F0E13}"/>
              </a:ext>
            </a:extLst>
          </p:cNvPr>
          <p:cNvPicPr>
            <a:picLocks noChangeAspect="1"/>
          </p:cNvPicPr>
          <p:nvPr/>
        </p:nvPicPr>
        <p:blipFill>
          <a:blip r:embed="rId3"/>
          <a:stretch>
            <a:fillRect/>
          </a:stretch>
        </p:blipFill>
        <p:spPr>
          <a:xfrm>
            <a:off x="531661" y="3384464"/>
            <a:ext cx="5528181" cy="2405661"/>
          </a:xfrm>
          <a:prstGeom prst="rect">
            <a:avLst/>
          </a:prstGeom>
        </p:spPr>
      </p:pic>
    </p:spTree>
    <p:extLst>
      <p:ext uri="{BB962C8B-B14F-4D97-AF65-F5344CB8AC3E}">
        <p14:creationId xmlns:p14="http://schemas.microsoft.com/office/powerpoint/2010/main" val="362331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680480055"/>
              </p:ext>
            </p:extLst>
          </p:nvPr>
        </p:nvGraphicFramePr>
        <p:xfrm>
          <a:off x="5559149" y="1233100"/>
          <a:ext cx="6570747" cy="6358053"/>
        </p:xfrm>
        <a:graphic>
          <a:graphicData uri="http://schemas.openxmlformats.org/drawingml/2006/table">
            <a:tbl>
              <a:tblPr firstRow="1" bandRow="1">
                <a:tableStyleId>{5940675A-B579-460E-94D1-54222C63F5DA}</a:tableStyleId>
              </a:tblPr>
              <a:tblGrid>
                <a:gridCol w="6570747">
                  <a:extLst>
                    <a:ext uri="{9D8B030D-6E8A-4147-A177-3AD203B41FA5}">
                      <a16:colId xmlns:a16="http://schemas.microsoft.com/office/drawing/2014/main" val="1772709669"/>
                    </a:ext>
                  </a:extLst>
                </a:gridCol>
              </a:tblGrid>
              <a:tr h="330080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dirty="0">
                          <a:solidFill>
                            <a:schemeClr val="tx1"/>
                          </a:solidFill>
                          <a:latin typeface="Abadi Extra Light" panose="020B0204020104020204"/>
                          <a:cs typeface="Arial"/>
                        </a:rPr>
                        <a:t>Actions:</a:t>
                      </a:r>
                      <a:endParaRPr kumimoji="0" lang="en-GB" sz="1000" b="0" i="0" u="none" strike="noStrike" kern="1200" cap="none" spc="0" normalizeH="0" baseline="0" noProof="0" dirty="0">
                        <a:ln>
                          <a:noFill/>
                        </a:ln>
                        <a:solidFill>
                          <a:schemeClr val="tx1"/>
                        </a:solidFill>
                        <a:effectLst/>
                        <a:uLnTx/>
                        <a:uFillTx/>
                        <a:latin typeface="Abadi Extra Light" panose="020B0204020104020204"/>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Easy Eye Care service </a:t>
                      </a:r>
                      <a:r>
                        <a:rPr lang="en-US" sz="1000" b="0" i="0" u="none" strike="noStrike" kern="1200" cap="none" spc="0" normalizeH="0" baseline="0" noProof="0" dirty="0" err="1">
                          <a:ln>
                            <a:noFill/>
                          </a:ln>
                          <a:solidFill>
                            <a:schemeClr val="tx1"/>
                          </a:solidFill>
                          <a:effectLst/>
                          <a:uLnTx/>
                          <a:uFillTx/>
                          <a:latin typeface="Abadi Extra Light" panose="020B0204020104020204"/>
                          <a:ea typeface="Calibri"/>
                          <a:cs typeface="Calibri"/>
                        </a:rPr>
                        <a:t>programme</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 (supporting access to specialist eye care) delivered to improve access, including enhanced optician search links on LD&amp;A and LSCFT webpages and stakeholder dissemination. Optical and audiology checks remain embedded in health check prompts and training.</a:t>
                      </a:r>
                    </a:p>
                    <a:p>
                      <a:pPr marL="171450" lvl="0" indent="-171450">
                        <a:buFont typeface="Arial" panose="020B0604020202020204" pitchFamily="34" charset="0"/>
                        <a:buChar char="•"/>
                      </a:pP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Developing a local AHC template so that links can be made within the document for ease for primary care such as the list of Opticians who have received specialist training for people with LD. </a:t>
                      </a:r>
                      <a:endParaRPr lang="en-US" sz="1000" dirty="0">
                        <a:latin typeface="Abadi Extra Light" panose="020B0204020104020204"/>
                        <a:ea typeface="Calibri"/>
                        <a:cs typeface="Calibri"/>
                      </a:endParaRPr>
                    </a:p>
                    <a:p>
                      <a:pPr marL="171450" lvl="0" indent="-171450">
                        <a:buFont typeface="Arial"/>
                        <a:buChar char="•"/>
                      </a:pP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36%</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 </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of </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practices </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are</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 </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part </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of the LD champion co-produced model</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 </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with roll-out phased to enable the team to support during the highest quarter of AHC delivery. Increased signed up from Barrow practices.</a:t>
                      </a:r>
                    </a:p>
                    <a:p>
                      <a:pPr marL="171450" lvl="0" indent="-171450">
                        <a:buFont typeface="Arial" panose="020B0604020202020204" pitchFamily="34" charset="0"/>
                        <a:buChar char="•"/>
                      </a:pP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LD champion model is being rolled out to Hospices.  Easy read welcome pack developed and </a:t>
                      </a:r>
                      <a:r>
                        <a:rPr lang="en-US" sz="1000" b="0" i="0" u="none" strike="noStrike" kern="1200" cap="none" spc="0" normalizeH="0" baseline="0" noProof="0" dirty="0" err="1">
                          <a:ln>
                            <a:noFill/>
                          </a:ln>
                          <a:solidFill>
                            <a:schemeClr val="tx1"/>
                          </a:solidFill>
                          <a:effectLst/>
                          <a:uLnTx/>
                          <a:uFillTx/>
                          <a:latin typeface="Abadi Extra Light" panose="020B0204020104020204"/>
                          <a:ea typeface="Calibri"/>
                          <a:cs typeface="Calibri"/>
                        </a:rPr>
                        <a:t>authorised</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solidFill>
                            <a:schemeClr val="tx1"/>
                          </a:solidFill>
                          <a:latin typeface="Abadi Extra Light" panose="020B0204020104020204"/>
                          <a:ea typeface="Calibri"/>
                          <a:cs typeface="Calibri"/>
                        </a:rPr>
                        <a:t>Over 2,079 </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people with LD, parents and </a:t>
                      </a: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carers</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 have attended AHC workshops to demonstrate </a:t>
                      </a:r>
                      <a:r>
                        <a:rPr lang="en-US" sz="1000" dirty="0">
                          <a:solidFill>
                            <a:schemeClr val="tx1"/>
                          </a:solidFill>
                          <a:latin typeface="Abadi Extra Light" panose="020B0204020104020204"/>
                          <a:ea typeface="Calibri"/>
                          <a:cs typeface="Calibri"/>
                        </a:rPr>
                        <a:t>health checks, </a:t>
                      </a:r>
                      <a:r>
                        <a:rPr lang="en-US" sz="1000" dirty="0" err="1">
                          <a:solidFill>
                            <a:schemeClr val="tx1"/>
                          </a:solidFill>
                          <a:latin typeface="Abadi Extra Light" panose="020B0204020104020204"/>
                          <a:ea typeface="Calibri"/>
                          <a:cs typeface="Calibri"/>
                        </a:rPr>
                        <a:t>mens'</a:t>
                      </a:r>
                      <a:r>
                        <a:rPr lang="en-US" sz="1000" dirty="0">
                          <a:solidFill>
                            <a:schemeClr val="tx1"/>
                          </a:solidFill>
                          <a:latin typeface="Abadi Extra Light" panose="020B0204020104020204"/>
                          <a:ea typeface="Calibri"/>
                          <a:cs typeface="Calibri"/>
                        </a:rPr>
                        <a:t> health and women’s health workshops and lung health workshops. </a:t>
                      </a:r>
                    </a:p>
                    <a:p>
                      <a:pPr marL="171450" lvl="0" indent="-171450">
                        <a:buFont typeface="Arial" panose="020B0604020202020204" pitchFamily="34" charset="0"/>
                        <a:buChar char="•"/>
                      </a:pPr>
                      <a:r>
                        <a:rPr lang="en-US" sz="1000" dirty="0">
                          <a:solidFill>
                            <a:schemeClr val="tx1"/>
                          </a:solidFill>
                          <a:latin typeface="Abadi Extra Light" panose="020B0204020104020204"/>
                          <a:ea typeface="Calibri"/>
                          <a:cs typeface="Calibri"/>
                        </a:rPr>
                        <a:t>TAP – Touch Activated Phlebotomy (MB) pilot rollout underway.  Funding request to be submitted from ICB (LD&amp;A) </a:t>
                      </a:r>
                      <a:r>
                        <a:rPr lang="en-US" sz="1000" b="0" i="0" u="none" strike="noStrike" noProof="0" dirty="0">
                          <a:solidFill>
                            <a:schemeClr val="tx1"/>
                          </a:solidFill>
                          <a:latin typeface="Abadi Extra Light" panose="020B0204020104020204"/>
                          <a:ea typeface="Calibri"/>
                          <a:cs typeface="Calibri"/>
                        </a:rPr>
                        <a:t>TAP team now working alongside the ICB to develop project plan for roll out across Lancashire. </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Bowel Cancer Screening research - Academic funding agreed and interviews with Primary Care LD Champions due to commence now for the Service Evaluation for publication. HFT interviews completed. Awaiting outcome.</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Breast Screening Process developed for community learning disability teams (CLDT) to contact the hubs and uptake officers directly for those who are non-responders – awaiting approval</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Face to face training for GPs</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12 month reviews of registers</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Cultural sensitivity passport rollout to improve staff awareness and reduce barriers; EPR embedding to be agreed.</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Redacted </a:t>
                      </a:r>
                      <a:r>
                        <a:rPr lang="en-US" sz="1000" b="0" i="1" u="none" strike="noStrike" noProof="0" dirty="0">
                          <a:solidFill>
                            <a:schemeClr val="tx1"/>
                          </a:solidFill>
                          <a:latin typeface="Abadi Extra Light" panose="020B0204020104020204"/>
                          <a:ea typeface="Calibri"/>
                          <a:cs typeface="Calibri"/>
                        </a:rPr>
                        <a:t>Learning from Lives &amp; Deaths–people with a learning disability &amp; autistic people </a:t>
                      </a:r>
                      <a:r>
                        <a:rPr lang="en-US" sz="1000" b="0" i="0" u="none" strike="noStrike" kern="1200" noProof="0" dirty="0">
                          <a:solidFill>
                            <a:schemeClr val="tx1"/>
                          </a:solidFill>
                          <a:latin typeface="Abadi Extra Light" panose="020B0204020104020204"/>
                          <a:ea typeface="Calibri"/>
                          <a:cs typeface="Calibri"/>
                        </a:rPr>
                        <a:t>reviews received </a:t>
                      </a:r>
                      <a:r>
                        <a:rPr lang="en-US" sz="1000" b="0" i="0" u="none" strike="noStrike" noProof="0" dirty="0">
                          <a:solidFill>
                            <a:schemeClr val="tx1"/>
                          </a:solidFill>
                          <a:latin typeface="Abadi Extra Light" panose="020B0204020104020204"/>
                          <a:ea typeface="Calibri"/>
                          <a:cs typeface="Calibri"/>
                        </a:rPr>
                        <a:t>and action plan developed for </a:t>
                      </a:r>
                      <a:r>
                        <a:rPr lang="en-GB" sz="1000" i="0" kern="1200" dirty="0">
                          <a:solidFill>
                            <a:schemeClr val="tx1"/>
                          </a:solidFill>
                          <a:latin typeface="Abadi Extra Light" panose="020B0204020104020204"/>
                          <a:ea typeface="Calibri"/>
                          <a:cs typeface="Calibri"/>
                        </a:rPr>
                        <a:t>health facilitation team </a:t>
                      </a:r>
                      <a:r>
                        <a:rPr lang="en-US" sz="1000" b="0" i="0" u="none" strike="noStrike" noProof="0" dirty="0">
                          <a:solidFill>
                            <a:schemeClr val="tx1"/>
                          </a:solidFill>
                          <a:latin typeface="Abadi Extra Light" panose="020B0204020104020204"/>
                          <a:ea typeface="Calibri"/>
                          <a:cs typeface="Calibri"/>
                        </a:rPr>
                        <a:t>actions which will feedback into the steering group.</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New AHC template live with signposted screening links</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Diabetic eye screening - easy read appointment letter and easy read feedback form for the service and contact list for other services being developed so the same can be offered across the ICS</a:t>
                      </a:r>
                    </a:p>
                    <a:p>
                      <a:pPr marL="171450" lvl="0" indent="-171450">
                        <a:buFont typeface="Arial" panose="020B0604020202020204" pitchFamily="34" charset="0"/>
                        <a:buChar char="•"/>
                      </a:pPr>
                      <a:r>
                        <a:rPr lang="en-US" sz="1000" b="0" i="0" u="none" strike="noStrike" noProof="0" dirty="0">
                          <a:solidFill>
                            <a:schemeClr val="tx1"/>
                          </a:solidFill>
                          <a:latin typeface="Abadi Extra Light" panose="020B0204020104020204"/>
                          <a:ea typeface="Calibri"/>
                          <a:cs typeface="Calibri"/>
                        </a:rPr>
                        <a:t>Identifying L&amp;SC Respiratory Services for collaboration and continuation of the Burdett Trust and Healthy lungs work.</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2304213">
                <a:tc>
                  <a:txBody>
                    <a:bodyPr/>
                    <a:lstStyle/>
                    <a:p>
                      <a:r>
                        <a:rPr lang="en-GB" sz="1000" b="1" dirty="0">
                          <a:solidFill>
                            <a:schemeClr val="tx1"/>
                          </a:solidFill>
                          <a:latin typeface="Abadi Extra Light" panose="020B0204020104020204"/>
                          <a:cs typeface="Arial"/>
                        </a:rPr>
                        <a:t>Risks:</a:t>
                      </a:r>
                      <a:endParaRPr lang="en-GB" sz="1000" b="0" dirty="0">
                        <a:solidFill>
                          <a:schemeClr val="tx1"/>
                        </a:solidFill>
                        <a:latin typeface="Abadi Extra Light" panose="020B0204020104020204"/>
                        <a:cs typeface="Arial"/>
                      </a:endParaRPr>
                    </a:p>
                    <a:p>
                      <a:pPr marL="171450" lvl="0" indent="-171450" algn="just">
                        <a:lnSpc>
                          <a:spcPct val="100000"/>
                        </a:lnSpc>
                        <a:spcBef>
                          <a:spcPts val="0"/>
                        </a:spcBef>
                        <a:spcAft>
                          <a:spcPts val="0"/>
                        </a:spcAft>
                        <a:buFont typeface="Arial"/>
                        <a:buChar char="•"/>
                      </a:pPr>
                      <a:r>
                        <a:rPr lang="en-GB" sz="1000" b="0" i="0" u="none" strike="noStrike" kern="1200" noProof="0" dirty="0">
                          <a:solidFill>
                            <a:schemeClr val="tx1"/>
                          </a:solidFill>
                          <a:latin typeface="Abadi Extra Light" panose="020B0204020104020204"/>
                          <a:ea typeface="Calibri"/>
                          <a:cs typeface="Calibri"/>
                        </a:rPr>
                        <a:t>Clarify blood-test and physical-health check arrangements for people prescribed by LSCFT without shared-care agreements, including future TAP access.</a:t>
                      </a:r>
                      <a:endParaRPr lang="en-GB" sz="1000" dirty="0">
                        <a:latin typeface="Abadi Extra Light" panose="020B0204020104020204"/>
                        <a:ea typeface="Calibri"/>
                        <a:cs typeface="Calibri"/>
                      </a:endParaRPr>
                    </a:p>
                    <a:p>
                      <a:pPr marL="171450" lvl="0" indent="-171450" algn="just" defTabSz="914400">
                        <a:buFont typeface="Arial" panose="020B0604020202020204" pitchFamily="34" charset="0"/>
                        <a:buChar char="•"/>
                      </a:pPr>
                      <a:r>
                        <a:rPr lang="en-US" sz="1000" i="0" kern="1200" dirty="0">
                          <a:solidFill>
                            <a:schemeClr val="tx1"/>
                          </a:solidFill>
                          <a:latin typeface="Abadi Extra Light" panose="020B0204020104020204"/>
                          <a:ea typeface="Calibri"/>
                          <a:cs typeface="Calibri"/>
                        </a:rPr>
                        <a:t>Continued engagement with practices, staff, advocacy groups and health partners is needed to sustain performance, share accessible health messages and reduce avoidable mortality among people with LD.</a:t>
                      </a:r>
                    </a:p>
                    <a:p>
                      <a:pPr marL="171450" lvl="0" indent="-171450" algn="just" defTabSz="914400">
                        <a:buFont typeface="Arial" panose="020B0604020202020204" pitchFamily="34" charset="0"/>
                        <a:buChar char="•"/>
                      </a:pPr>
                      <a:r>
                        <a:rPr lang="en-GB" sz="1000" i="0" kern="1200" dirty="0">
                          <a:solidFill>
                            <a:schemeClr val="tx1"/>
                          </a:solidFill>
                          <a:latin typeface="Abadi Extra Light" panose="020B0204020104020204"/>
                          <a:ea typeface="Calibri"/>
                          <a:cs typeface="Calibri"/>
                        </a:rPr>
                        <a:t>Ongoing ICB financial and BI support required to maintain the monthly LD AHC dashboard and targeted quality searches.</a:t>
                      </a:r>
                    </a:p>
                    <a:p>
                      <a:pPr marL="171450" lvl="0" indent="-171450" algn="just">
                        <a:buFont typeface="Arial" panose="020B0604020202020204" pitchFamily="34" charset="0"/>
                        <a:buChar char="•"/>
                      </a:pPr>
                      <a:r>
                        <a:rPr lang="en-GB" sz="1000" i="0" kern="1200" dirty="0">
                          <a:solidFill>
                            <a:schemeClr val="tx1"/>
                          </a:solidFill>
                          <a:latin typeface="Abadi Extra Light" panose="020B0204020104020204"/>
                          <a:ea typeface="Calibri"/>
                          <a:cs typeface="Calibri"/>
                        </a:rPr>
                        <a:t>Blackpool LD register validation is not undertaken by the HFT but by the CLDT who are connected to the LD&amp;A team.  </a:t>
                      </a:r>
                    </a:p>
                    <a:p>
                      <a:pPr marL="171450" lvl="0" indent="-171450" algn="just">
                        <a:buFont typeface="Arial" panose="020B0604020202020204" pitchFamily="34" charset="0"/>
                        <a:buChar char="•"/>
                      </a:pPr>
                      <a:r>
                        <a:rPr lang="en-US" sz="1000" i="0" kern="1200" dirty="0">
                          <a:solidFill>
                            <a:schemeClr val="tx1"/>
                          </a:solidFill>
                          <a:latin typeface="Abadi Extra Light" panose="020B0204020104020204"/>
                          <a:ea typeface="Calibri"/>
                          <a:cs typeface="Calibri"/>
                        </a:rPr>
                        <a:t>Key risks remain: one Fylde and Wyre practice has declined to share data; AHC is outside QOF (which may reduce GP engagement); and register-review processes vary, with HFT not reviewing registers in one area.</a:t>
                      </a:r>
                    </a:p>
                    <a:p>
                      <a:endParaRPr lang="en-US" sz="1000" i="0" kern="1200" dirty="0">
                        <a:solidFill>
                          <a:schemeClr val="tx1"/>
                        </a:solidFill>
                        <a:latin typeface="Abadi Extra Light" panose="020B0204020104020204"/>
                        <a:ea typeface="Calibri"/>
                        <a:cs typeface="Calibri"/>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814363256"/>
              </p:ext>
            </p:extLst>
          </p:nvPr>
        </p:nvGraphicFramePr>
        <p:xfrm>
          <a:off x="464932" y="1233100"/>
          <a:ext cx="5095467" cy="891540"/>
        </p:xfrm>
        <a:graphic>
          <a:graphicData uri="http://schemas.openxmlformats.org/drawingml/2006/table">
            <a:tbl>
              <a:tblPr firstRow="1" bandRow="1">
                <a:tableStyleId>{5940675A-B579-460E-94D1-54222C63F5DA}</a:tableStyleId>
              </a:tblPr>
              <a:tblGrid>
                <a:gridCol w="5095467">
                  <a:extLst>
                    <a:ext uri="{9D8B030D-6E8A-4147-A177-3AD203B41FA5}">
                      <a16:colId xmlns:a16="http://schemas.microsoft.com/office/drawing/2014/main" val="1772709669"/>
                    </a:ext>
                  </a:extLst>
                </a:gridCol>
              </a:tblGrid>
              <a:tr h="598264">
                <a:tc>
                  <a:txBody>
                    <a:bodyPr/>
                    <a:lstStyle/>
                    <a:p>
                      <a:r>
                        <a:rPr lang="en-GB" sz="1050" b="1"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Annual Health Checks (AHC) being undertaken for patients on the Learning Disability (LD) register is a key focus for quality of care. This data is collated via the General Practice Extraction Service (GPES) every six months. </a:t>
                      </a:r>
                    </a:p>
                    <a:p>
                      <a:pPr algn="just"/>
                      <a:r>
                        <a:rPr lang="en-GB" sz="1050" b="0" i="0" kern="1200" noProof="0" dirty="0">
                          <a:solidFill>
                            <a:schemeClr val="bg1">
                              <a:lumMod val="50000"/>
                            </a:schemeClr>
                          </a:solidFill>
                          <a:latin typeface="Abadi Extra Light"/>
                          <a:ea typeface="+mn-ea"/>
                          <a:cs typeface="+mn-cs"/>
                        </a:rPr>
                        <a:t>This is a cumulative target which is aiming to achieve </a:t>
                      </a:r>
                      <a:r>
                        <a:rPr lang="en-GB" sz="1050" b="0" i="0" kern="1200" noProof="0" dirty="0">
                          <a:solidFill>
                            <a:schemeClr val="bg1">
                              <a:lumMod val="50000"/>
                            </a:schemeClr>
                          </a:solidFill>
                          <a:latin typeface="Aptos Narrow" panose="020B0004020202020204" pitchFamily="34" charset="0"/>
                          <a:ea typeface="+mn-ea"/>
                          <a:cs typeface="+mn-cs"/>
                        </a:rPr>
                        <a:t>≥</a:t>
                      </a:r>
                      <a:r>
                        <a:rPr lang="en-GB" sz="1050" b="0" i="0" kern="1200" noProof="0" dirty="0">
                          <a:solidFill>
                            <a:schemeClr val="bg1">
                              <a:lumMod val="50000"/>
                            </a:schemeClr>
                          </a:solidFill>
                          <a:latin typeface="Abadi Extra Light"/>
                          <a:ea typeface="+mn-ea"/>
                          <a:cs typeface="+mn-cs"/>
                        </a:rPr>
                        <a:t>75% by March 2027. </a:t>
                      </a:r>
                      <a:endParaRPr lang="en-GB" sz="1050" b="0" i="0" dirty="0">
                        <a:solidFill>
                          <a:schemeClr val="bg1">
                            <a:lumMod val="50000"/>
                          </a:schemeClr>
                        </a:solidFill>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276139639"/>
              </p:ext>
            </p:extLst>
          </p:nvPr>
        </p:nvGraphicFramePr>
        <p:xfrm>
          <a:off x="499039" y="7858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n-lt"/>
                          <a:ea typeface="+mj-ea"/>
                          <a:cs typeface="+mj-cs"/>
                        </a:rPr>
                        <a:t>7. </a:t>
                      </a:r>
                      <a:r>
                        <a:rPr kumimoji="0" lang="en-US" sz="1600" b="0" i="0" u="none" strike="noStrike" kern="1200" cap="none" spc="0" normalizeH="0" baseline="0" noProof="0" dirty="0">
                          <a:ln>
                            <a:noFill/>
                          </a:ln>
                          <a:solidFill>
                            <a:schemeClr val="tx1"/>
                          </a:solidFill>
                          <a:effectLst/>
                          <a:uLnTx/>
                          <a:uFillTx/>
                          <a:latin typeface="+mn-lt"/>
                          <a:ea typeface="+mj-ea"/>
                          <a:cs typeface="+mj-cs"/>
                        </a:rPr>
                        <a:t>% of people aged 14 and over with a learning disability on the GP register receiving an AHC: June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&amp; Quality &amp; Outcomes Committee / Primary Care Quality Group &amp; </a:t>
                      </a:r>
                      <a:r>
                        <a:rPr lang="en-GB" sz="1000" b="1" strike="noStrike" baseline="0">
                          <a:solidFill>
                            <a:schemeClr val="tx1"/>
                          </a:solidFill>
                        </a:rPr>
                        <a:t>Finance and Contracting Committee</a:t>
                      </a:r>
                      <a:endParaRPr lang="en-GB" sz="1000" b="1" strike="noStrike">
                        <a:solidFill>
                          <a:schemeClr val="tx1"/>
                        </a:solidFill>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Debbie Wardleworth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rPr>
                        <a:t>Dr Peter Gregory</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6" name="TextBox 5">
            <a:extLst>
              <a:ext uri="{FF2B5EF4-FFF2-40B4-BE49-F238E27FC236}">
                <a16:creationId xmlns:a16="http://schemas.microsoft.com/office/drawing/2014/main" id="{EAC5E90F-5020-C9EF-41C9-9DB603C0892B}"/>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Checks</a:t>
            </a:r>
          </a:p>
        </p:txBody>
      </p:sp>
      <p:sp>
        <p:nvSpPr>
          <p:cNvPr id="7" name="TextBox 6">
            <a:extLst>
              <a:ext uri="{FF2B5EF4-FFF2-40B4-BE49-F238E27FC236}">
                <a16:creationId xmlns:a16="http://schemas.microsoft.com/office/drawing/2014/main" id="{F568714F-A377-26E1-99F5-F8EF32EEFEF4}"/>
              </a:ext>
            </a:extLst>
          </p:cNvPr>
          <p:cNvSpPr txBox="1"/>
          <p:nvPr/>
        </p:nvSpPr>
        <p:spPr>
          <a:xfrm>
            <a:off x="507905" y="2124640"/>
            <a:ext cx="3019645" cy="261610"/>
          </a:xfrm>
          <a:prstGeom prst="rect">
            <a:avLst/>
          </a:prstGeom>
          <a:noFill/>
        </p:spPr>
        <p:txBody>
          <a:bodyPr wrap="square" rtlCol="0">
            <a:spAutoFit/>
          </a:bodyPr>
          <a:lstStyle/>
          <a:p>
            <a:r>
              <a:rPr lang="en-GB" sz="1100" b="1"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June 2026</a:t>
            </a:r>
          </a:p>
        </p:txBody>
      </p:sp>
      <p:sp>
        <p:nvSpPr>
          <p:cNvPr id="9" name="TextBox 8">
            <a:extLst>
              <a:ext uri="{FF2B5EF4-FFF2-40B4-BE49-F238E27FC236}">
                <a16:creationId xmlns:a16="http://schemas.microsoft.com/office/drawing/2014/main" id="{121E16E2-20E6-3BCA-8347-ACD58BFA2667}"/>
              </a:ext>
            </a:extLst>
          </p:cNvPr>
          <p:cNvSpPr txBox="1"/>
          <p:nvPr/>
        </p:nvSpPr>
        <p:spPr>
          <a:xfrm>
            <a:off x="411532" y="6250370"/>
            <a:ext cx="5135097" cy="577081"/>
          </a:xfrm>
          <a:prstGeom prst="rect">
            <a:avLst/>
          </a:prstGeom>
          <a:solidFill>
            <a:schemeClr val="accent6">
              <a:lumMod val="60000"/>
              <a:lumOff val="40000"/>
            </a:schemeClr>
          </a:solidFill>
        </p:spPr>
        <p:txBody>
          <a:bodyPr wrap="square" rtlCol="0">
            <a:spAutoFit/>
          </a:bodyPr>
          <a:lstStyle/>
          <a:p>
            <a:r>
              <a:rPr lang="en-GB" sz="1050" b="1" dirty="0">
                <a:latin typeface="Abadi Extra Light" panose="020B0204020104020204" pitchFamily="34" charset="0"/>
              </a:rPr>
              <a:t>10 Year Health Plan focus: Learning Disabilities</a:t>
            </a:r>
          </a:p>
          <a:p>
            <a:r>
              <a:rPr lang="en-GB" sz="1050" dirty="0">
                <a:latin typeface="Abadi Extra Light" panose="020B0204020104020204" pitchFamily="34" charset="0"/>
              </a:rPr>
              <a:t>Individuals with LD die about 20 years earlier on average. Care from a neighbourhood team will improve their life outcomes through more holistic, on-going support. </a:t>
            </a:r>
          </a:p>
        </p:txBody>
      </p:sp>
      <p:graphicFrame>
        <p:nvGraphicFramePr>
          <p:cNvPr id="12" name="Table 11">
            <a:extLst>
              <a:ext uri="{FF2B5EF4-FFF2-40B4-BE49-F238E27FC236}">
                <a16:creationId xmlns:a16="http://schemas.microsoft.com/office/drawing/2014/main" id="{2D68A055-0735-E1B6-AD1C-9AC63DAFD148}"/>
              </a:ext>
            </a:extLst>
          </p:cNvPr>
          <p:cNvGraphicFramePr>
            <a:graphicFrameLocks noGrp="1"/>
          </p:cNvGraphicFramePr>
          <p:nvPr>
            <p:extLst>
              <p:ext uri="{D42A27DB-BD31-4B8C-83A1-F6EECF244321}">
                <p14:modId xmlns:p14="http://schemas.microsoft.com/office/powerpoint/2010/main" val="3907410422"/>
              </p:ext>
            </p:extLst>
          </p:nvPr>
        </p:nvGraphicFramePr>
        <p:xfrm>
          <a:off x="459408" y="2357877"/>
          <a:ext cx="5015527" cy="818323"/>
        </p:xfrm>
        <a:graphic>
          <a:graphicData uri="http://schemas.openxmlformats.org/drawingml/2006/table">
            <a:tbl>
              <a:tblPr firstRow="1" bandRow="1">
                <a:tableStyleId>{5C22544A-7EE6-4342-B048-85BDC9FD1C3A}</a:tableStyleId>
              </a:tblPr>
              <a:tblGrid>
                <a:gridCol w="467517">
                  <a:extLst>
                    <a:ext uri="{9D8B030D-6E8A-4147-A177-3AD203B41FA5}">
                      <a16:colId xmlns:a16="http://schemas.microsoft.com/office/drawing/2014/main" val="2634743259"/>
                    </a:ext>
                  </a:extLst>
                </a:gridCol>
                <a:gridCol w="454801">
                  <a:extLst>
                    <a:ext uri="{9D8B030D-6E8A-4147-A177-3AD203B41FA5}">
                      <a16:colId xmlns:a16="http://schemas.microsoft.com/office/drawing/2014/main" val="1414988195"/>
                    </a:ext>
                  </a:extLst>
                </a:gridCol>
                <a:gridCol w="454801">
                  <a:extLst>
                    <a:ext uri="{9D8B030D-6E8A-4147-A177-3AD203B41FA5}">
                      <a16:colId xmlns:a16="http://schemas.microsoft.com/office/drawing/2014/main" val="1602483377"/>
                    </a:ext>
                  </a:extLst>
                </a:gridCol>
                <a:gridCol w="454801">
                  <a:extLst>
                    <a:ext uri="{9D8B030D-6E8A-4147-A177-3AD203B41FA5}">
                      <a16:colId xmlns:a16="http://schemas.microsoft.com/office/drawing/2014/main" val="2929746958"/>
                    </a:ext>
                  </a:extLst>
                </a:gridCol>
                <a:gridCol w="454801">
                  <a:extLst>
                    <a:ext uri="{9D8B030D-6E8A-4147-A177-3AD203B41FA5}">
                      <a16:colId xmlns:a16="http://schemas.microsoft.com/office/drawing/2014/main" val="2660940487"/>
                    </a:ext>
                  </a:extLst>
                </a:gridCol>
                <a:gridCol w="454801">
                  <a:extLst>
                    <a:ext uri="{9D8B030D-6E8A-4147-A177-3AD203B41FA5}">
                      <a16:colId xmlns:a16="http://schemas.microsoft.com/office/drawing/2014/main" val="3507435902"/>
                    </a:ext>
                  </a:extLst>
                </a:gridCol>
                <a:gridCol w="454801">
                  <a:extLst>
                    <a:ext uri="{9D8B030D-6E8A-4147-A177-3AD203B41FA5}">
                      <a16:colId xmlns:a16="http://schemas.microsoft.com/office/drawing/2014/main" val="2335844761"/>
                    </a:ext>
                  </a:extLst>
                </a:gridCol>
                <a:gridCol w="454801">
                  <a:extLst>
                    <a:ext uri="{9D8B030D-6E8A-4147-A177-3AD203B41FA5}">
                      <a16:colId xmlns:a16="http://schemas.microsoft.com/office/drawing/2014/main" val="2259887316"/>
                    </a:ext>
                  </a:extLst>
                </a:gridCol>
                <a:gridCol w="454801">
                  <a:extLst>
                    <a:ext uri="{9D8B030D-6E8A-4147-A177-3AD203B41FA5}">
                      <a16:colId xmlns:a16="http://schemas.microsoft.com/office/drawing/2014/main" val="1070017833"/>
                    </a:ext>
                  </a:extLst>
                </a:gridCol>
                <a:gridCol w="454801">
                  <a:extLst>
                    <a:ext uri="{9D8B030D-6E8A-4147-A177-3AD203B41FA5}">
                      <a16:colId xmlns:a16="http://schemas.microsoft.com/office/drawing/2014/main" val="3509496752"/>
                    </a:ext>
                  </a:extLst>
                </a:gridCol>
                <a:gridCol w="454801">
                  <a:extLst>
                    <a:ext uri="{9D8B030D-6E8A-4147-A177-3AD203B41FA5}">
                      <a16:colId xmlns:a16="http://schemas.microsoft.com/office/drawing/2014/main" val="2489420743"/>
                    </a:ext>
                  </a:extLst>
                </a:gridCol>
              </a:tblGrid>
              <a:tr h="130553">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8948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dirty="0">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dirty="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dirty="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398284">
                <a:tc>
                  <a:txBody>
                    <a:bodyPr/>
                    <a:lstStyle/>
                    <a:p>
                      <a:pPr algn="ctr"/>
                      <a:r>
                        <a:rPr lang="en-GB" sz="750" dirty="0"/>
                        <a:t>13.8%</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dirty="0"/>
                        <a:t>13.9%</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dirty="0"/>
                        <a:t>12.2%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dirty="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dirty="0"/>
                    </a:p>
                  </a:txBody>
                  <a:tcPr>
                    <a:solidFill>
                      <a:schemeClr val="bg1"/>
                    </a:solidFill>
                  </a:tcPr>
                </a:tc>
                <a:tc>
                  <a:txBody>
                    <a:bodyPr/>
                    <a:lstStyle/>
                    <a:p>
                      <a:endParaRPr lang="en-GB" sz="1000"/>
                    </a:p>
                  </a:txBody>
                  <a:tcPr>
                    <a:solidFill>
                      <a:schemeClr val="bg1"/>
                    </a:solidFill>
                  </a:tcPr>
                </a:tc>
                <a:tc>
                  <a:txBody>
                    <a:bodyPr/>
                    <a:lstStyle/>
                    <a:p>
                      <a:endParaRPr lang="en-GB" sz="1000" dirty="0"/>
                    </a:p>
                  </a:txBody>
                  <a:tcPr>
                    <a:solidFill>
                      <a:schemeClr val="bg1"/>
                    </a:solidFill>
                  </a:tcPr>
                </a:tc>
                <a:tc>
                  <a:txBody>
                    <a:bodyPr/>
                    <a:lstStyle/>
                    <a:p>
                      <a:endParaRPr lang="en-GB" sz="1000" dirty="0"/>
                    </a:p>
                  </a:txBody>
                  <a:tcPr>
                    <a:solidFill>
                      <a:schemeClr val="bg1"/>
                    </a:solidFill>
                  </a:tcPr>
                </a:tc>
                <a:tc>
                  <a:txBody>
                    <a:bodyPr/>
                    <a:lstStyle/>
                    <a:p>
                      <a:endParaRPr lang="en-GB" sz="1000"/>
                    </a:p>
                  </a:txBody>
                  <a:tcPr>
                    <a:solidFill>
                      <a:schemeClr val="bg1"/>
                    </a:solidFill>
                  </a:tcPr>
                </a:tc>
                <a:tc>
                  <a:txBody>
                    <a:bodyPr/>
                    <a:lstStyle/>
                    <a:p>
                      <a:endParaRPr lang="en-GB" sz="1000" dirty="0"/>
                    </a:p>
                  </a:txBody>
                  <a:tcPr>
                    <a:solidFill>
                      <a:schemeClr val="bg1"/>
                    </a:solidFill>
                  </a:tcPr>
                </a:tc>
                <a:tc>
                  <a:txBody>
                    <a:bodyPr/>
                    <a:lstStyle/>
                    <a:p>
                      <a:endParaRPr lang="en-GB" sz="1000" dirty="0"/>
                    </a:p>
                  </a:txBody>
                  <a:tcPr>
                    <a:solidFill>
                      <a:schemeClr val="bg1"/>
                    </a:solidFill>
                  </a:tcPr>
                </a:tc>
                <a:extLst>
                  <a:ext uri="{0D108BD9-81ED-4DB2-BD59-A6C34878D82A}">
                    <a16:rowId xmlns:a16="http://schemas.microsoft.com/office/drawing/2014/main" val="3136140083"/>
                  </a:ext>
                </a:extLst>
              </a:tr>
            </a:tbl>
          </a:graphicData>
        </a:graphic>
      </p:graphicFrame>
      <p:pic>
        <p:nvPicPr>
          <p:cNvPr id="13" name="Picture 12">
            <a:extLst>
              <a:ext uri="{FF2B5EF4-FFF2-40B4-BE49-F238E27FC236}">
                <a16:creationId xmlns:a16="http://schemas.microsoft.com/office/drawing/2014/main" id="{5FBD7321-79E8-323F-E46D-EED4B88666BB}"/>
              </a:ext>
            </a:extLst>
          </p:cNvPr>
          <p:cNvPicPr>
            <a:picLocks noChangeAspect="1"/>
          </p:cNvPicPr>
          <p:nvPr/>
        </p:nvPicPr>
        <p:blipFill>
          <a:blip r:embed="rId3"/>
          <a:stretch>
            <a:fillRect/>
          </a:stretch>
        </p:blipFill>
        <p:spPr>
          <a:xfrm>
            <a:off x="1405645" y="3128889"/>
            <a:ext cx="3212791" cy="2068432"/>
          </a:xfrm>
          <a:prstGeom prst="rect">
            <a:avLst/>
          </a:prstGeom>
        </p:spPr>
      </p:pic>
      <p:pic>
        <p:nvPicPr>
          <p:cNvPr id="15" name="Picture 14">
            <a:extLst>
              <a:ext uri="{FF2B5EF4-FFF2-40B4-BE49-F238E27FC236}">
                <a16:creationId xmlns:a16="http://schemas.microsoft.com/office/drawing/2014/main" id="{BAB365DC-4DB9-9F49-74C3-6B3136F1FCD0}"/>
              </a:ext>
            </a:extLst>
          </p:cNvPr>
          <p:cNvPicPr>
            <a:picLocks noChangeAspect="1"/>
          </p:cNvPicPr>
          <p:nvPr/>
        </p:nvPicPr>
        <p:blipFill>
          <a:blip r:embed="rId4"/>
          <a:stretch>
            <a:fillRect/>
          </a:stretch>
        </p:blipFill>
        <p:spPr>
          <a:xfrm>
            <a:off x="1853510" y="2513555"/>
            <a:ext cx="3663532" cy="456974"/>
          </a:xfrm>
          <a:prstGeom prst="rect">
            <a:avLst/>
          </a:prstGeom>
        </p:spPr>
      </p:pic>
      <p:graphicFrame>
        <p:nvGraphicFramePr>
          <p:cNvPr id="2" name="Content Placeholder 2">
            <a:extLst>
              <a:ext uri="{FF2B5EF4-FFF2-40B4-BE49-F238E27FC236}">
                <a16:creationId xmlns:a16="http://schemas.microsoft.com/office/drawing/2014/main" id="{80966CE3-EDB1-6BDC-B484-9C964CE6AF03}"/>
              </a:ext>
            </a:extLst>
          </p:cNvPr>
          <p:cNvGraphicFramePr>
            <a:graphicFrameLocks/>
          </p:cNvGraphicFramePr>
          <p:nvPr>
            <p:extLst>
              <p:ext uri="{D42A27DB-BD31-4B8C-83A1-F6EECF244321}">
                <p14:modId xmlns:p14="http://schemas.microsoft.com/office/powerpoint/2010/main" val="746367059"/>
              </p:ext>
            </p:extLst>
          </p:nvPr>
        </p:nvGraphicFramePr>
        <p:xfrm>
          <a:off x="424051" y="5284931"/>
          <a:ext cx="5135098" cy="1071418"/>
        </p:xfrm>
        <a:graphic>
          <a:graphicData uri="http://schemas.openxmlformats.org/drawingml/2006/table">
            <a:tbl>
              <a:tblPr firstRow="1" bandRow="1">
                <a:tableStyleId>{5940675A-B579-460E-94D1-54222C63F5DA}</a:tableStyleId>
              </a:tblPr>
              <a:tblGrid>
                <a:gridCol w="5135098">
                  <a:extLst>
                    <a:ext uri="{9D8B030D-6E8A-4147-A177-3AD203B41FA5}">
                      <a16:colId xmlns:a16="http://schemas.microsoft.com/office/drawing/2014/main" val="1772709669"/>
                    </a:ext>
                  </a:extLst>
                </a:gridCol>
              </a:tblGrid>
              <a:tr h="107141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dirty="0">
                          <a:latin typeface="Abadi Extra Light"/>
                        </a:rPr>
                        <a:t>What does this tell us?  </a:t>
                      </a:r>
                      <a:endParaRPr lang="en-US" sz="1000" dirty="0">
                        <a:latin typeface="Abadi Extra Ligh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12.2% of </a:t>
                      </a: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people aged 14 and over with a LD on the GP register have received in the first 3 months of the financial year.  This is slightly below national and regional levels, and last year’s performance, but it is in-line with 2024/25 performance and does not highlight any concerns regarding the forecasted performance for the year.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chemeClr val="tx1"/>
                          </a:solidFill>
                          <a:effectLst/>
                          <a:uLnTx/>
                          <a:uFillTx/>
                          <a:latin typeface="Abadi Extra Light" panose="020B0204020104020204"/>
                          <a:ea typeface="Calibri"/>
                          <a:cs typeface="Calibri"/>
                        </a:rPr>
                        <a:t>Variation at Place level, which will continue to be monitored and influence the actions.</a:t>
                      </a:r>
                      <a:endParaRPr lang="en-US" sz="1000" i="0" kern="1200" dirty="0">
                        <a:solidFill>
                          <a:schemeClr val="tx1"/>
                        </a:solidFill>
                        <a:latin typeface="Abadi Extra Light" panose="020B0204020104020204"/>
                        <a:ea typeface="Calibri"/>
                        <a:cs typeface="Calibri"/>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spTree>
    <p:extLst>
      <p:ext uri="{BB962C8B-B14F-4D97-AF65-F5344CB8AC3E}">
        <p14:creationId xmlns:p14="http://schemas.microsoft.com/office/powerpoint/2010/main" val="1325652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15</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903848551"/>
              </p:ext>
            </p:extLst>
          </p:nvPr>
        </p:nvGraphicFramePr>
        <p:xfrm>
          <a:off x="6150180" y="1301648"/>
          <a:ext cx="5745755" cy="5662634"/>
        </p:xfrm>
        <a:graphic>
          <a:graphicData uri="http://schemas.openxmlformats.org/drawingml/2006/table">
            <a:tbl>
              <a:tblPr firstRow="1" bandRow="1">
                <a:tableStyleId>{5940675A-B579-460E-94D1-54222C63F5DA}</a:tableStyleId>
              </a:tblPr>
              <a:tblGrid>
                <a:gridCol w="5745755">
                  <a:extLst>
                    <a:ext uri="{9D8B030D-6E8A-4147-A177-3AD203B41FA5}">
                      <a16:colId xmlns:a16="http://schemas.microsoft.com/office/drawing/2014/main" val="1772709669"/>
                    </a:ext>
                  </a:extLst>
                </a:gridCol>
              </a:tblGrid>
              <a:tr h="1184469">
                <a:tc>
                  <a:txBody>
                    <a:bodyPr/>
                    <a:lstStyle/>
                    <a:p>
                      <a:r>
                        <a:rPr lang="en-GB" sz="1050" b="1" dirty="0">
                          <a:solidFill>
                            <a:schemeClr val="tx1"/>
                          </a:solidFill>
                          <a:latin typeface="Abadi Extra Light"/>
                        </a:rPr>
                        <a:t>What does this tell 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Analysis of the July data, of 36,659 sight tests carried out during the month, and previously available data shows that the monthly volume of NHS sight tests has remained relatively static over the past 12 month period, with a gradual slight increase.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Abadi Extra Light"/>
                        </a:rPr>
                        <a:t>The number of tests being undertaken usually lying between 38,000 and 40,000 per month, with seasonal variation affecting July’s figures.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dirty="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748862">
                <a:tc>
                  <a:txBody>
                    <a:bodyPr/>
                    <a:lstStyle/>
                    <a:p>
                      <a:r>
                        <a:rPr lang="en-GB" sz="1050" b="1" dirty="0">
                          <a:solidFill>
                            <a:schemeClr val="tx1"/>
                          </a:solidFill>
                          <a:latin typeface="Abadi Extra Light"/>
                        </a:rPr>
                        <a:t>Actions:</a:t>
                      </a:r>
                    </a:p>
                    <a:p>
                      <a:pPr marL="0" indent="0" algn="just" defTabSz="914400" rtl="0" eaLnBrk="1" fontAlgn="base" latinLnBrk="0" hangingPunct="1">
                        <a:buFont typeface="Arial" panose="020B0604020202020204" pitchFamily="34" charset="0"/>
                        <a:buNone/>
                      </a:pPr>
                      <a:r>
                        <a:rPr lang="en-GB" sz="1050" i="0" kern="1200" dirty="0">
                          <a:solidFill>
                            <a:schemeClr val="tx1"/>
                          </a:solidFill>
                          <a:latin typeface="Abadi Extra Light"/>
                          <a:ea typeface="+mn-ea"/>
                          <a:cs typeface="+mn-cs"/>
                        </a:rPr>
                        <a:t>The ICB is developing a local Sight Test Access Improvement Programme to improve access to NHS sight tests for eligible residents of Lancashire and South Cumbria. As part of the programme a number of local initiatives are being developed:-</a:t>
                      </a:r>
                      <a:r>
                        <a:rPr lang="en-US" sz="1050" i="0" kern="1200" dirty="0">
                          <a:solidFill>
                            <a:schemeClr val="tx1"/>
                          </a:solidFill>
                          <a:latin typeface="Abadi Extra Light"/>
                          <a:ea typeface="+mn-ea"/>
                          <a:cs typeface="+mn-cs"/>
                        </a:rPr>
                        <a:t>​</a:t>
                      </a:r>
                    </a:p>
                    <a:p>
                      <a:pPr marL="171450" lvl="1" indent="-171450" algn="just" defTabSz="914400" rtl="0" eaLnBrk="1" fontAlgn="base" latinLnBrk="0" hangingPunct="1">
                        <a:buFont typeface="Arial" panose="020B0604020202020204" pitchFamily="34" charset="0"/>
                        <a:buChar char="•"/>
                      </a:pPr>
                      <a:r>
                        <a:rPr lang="en-GB" sz="1050" i="0" kern="1200" dirty="0">
                          <a:solidFill>
                            <a:schemeClr val="tx1"/>
                          </a:solidFill>
                          <a:latin typeface="Abadi Extra Light"/>
                          <a:ea typeface="+mn-ea"/>
                          <a:cs typeface="+mn-cs"/>
                        </a:rPr>
                        <a:t>Homeless population – shelters within Blackburn with Darwen, East Lancs and Blackpool have provided eye tests. </a:t>
                      </a:r>
                      <a:r>
                        <a:rPr lang="en-US" sz="1050" i="0" kern="1200" dirty="0">
                          <a:solidFill>
                            <a:schemeClr val="tx1"/>
                          </a:solidFill>
                          <a:latin typeface="Abadi Extra Light"/>
                          <a:ea typeface="+mn-ea"/>
                          <a:cs typeface="+mn-cs"/>
                        </a:rPr>
                        <a:t>​</a:t>
                      </a:r>
                    </a:p>
                    <a:p>
                      <a:pPr marL="171450" marR="0" lvl="1" indent="-171450" algn="just"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050" i="0" kern="1200" dirty="0">
                          <a:solidFill>
                            <a:schemeClr val="tx1"/>
                          </a:solidFill>
                          <a:latin typeface="Abadi Extra Light"/>
                          <a:ea typeface="+mn-ea"/>
                          <a:cs typeface="+mn-cs"/>
                        </a:rPr>
                        <a:t>‘Easy Eye Care’ – promotes sight tests for patients with learning disabilities and autism</a:t>
                      </a:r>
                      <a:r>
                        <a:rPr lang="en-US" sz="1050" i="0" kern="1200" dirty="0">
                          <a:solidFill>
                            <a:schemeClr val="tx1"/>
                          </a:solidFill>
                          <a:latin typeface="Abadi Extra Light"/>
                          <a:ea typeface="+mn-ea"/>
                          <a:cs typeface="+mn-cs"/>
                        </a:rPr>
                        <a:t>​ and the service is continuing during 2025/26. The contract for the Easy Eye Care​ initiative (</a:t>
                      </a:r>
                      <a:r>
                        <a:rPr lang="en-GB" sz="1050" i="0" kern="1200" dirty="0">
                          <a:solidFill>
                            <a:schemeClr val="tx1"/>
                          </a:solidFill>
                          <a:latin typeface="Abadi Extra Light"/>
                          <a:ea typeface="+mn-ea"/>
                          <a:cs typeface="+mn-cs"/>
                        </a:rPr>
                        <a:t>which promotes sight tests for patients with learning disabilities and autism</a:t>
                      </a:r>
                      <a:r>
                        <a:rPr lang="en-US" sz="1050" i="0" kern="1200" dirty="0">
                          <a:solidFill>
                            <a:schemeClr val="tx1"/>
                          </a:solidFill>
                          <a:latin typeface="Abadi Extra Light"/>
                          <a:ea typeface="+mn-ea"/>
                          <a:cs typeface="+mn-cs"/>
                        </a:rPr>
                        <a:t>​) has been renewed until March 2027.</a:t>
                      </a:r>
                      <a:endParaRPr lang="en-GB" sz="1050" i="0" kern="1200" dirty="0">
                        <a:solidFill>
                          <a:schemeClr val="tx1"/>
                        </a:solidFill>
                        <a:latin typeface="Abadi Extra Light"/>
                        <a:ea typeface="+mn-ea"/>
                        <a:cs typeface="+mn-cs"/>
                      </a:endParaRPr>
                    </a:p>
                    <a:p>
                      <a:pPr marL="171450" lvl="1" indent="-171450" algn="just" rtl="0" eaLnBrk="1" fontAlgn="base" latinLnBrk="0" hangingPunct="1">
                        <a:buFont typeface="Arial" panose="020B0604020202020204" pitchFamily="34" charset="0"/>
                        <a:buChar char="•"/>
                      </a:pPr>
                      <a:r>
                        <a:rPr lang="en-GB" sz="1050" i="0" kern="1200" dirty="0">
                          <a:solidFill>
                            <a:schemeClr val="tx1"/>
                          </a:solidFill>
                          <a:latin typeface="Abadi Extra Light"/>
                          <a:ea typeface="+mn-ea"/>
                          <a:cs typeface="+mn-cs"/>
                        </a:rPr>
                        <a:t>Special Schools – Following the procurement a new provider has been selected. Work is underway to on board the new provider to ensure service continuity for schools. </a:t>
                      </a:r>
                    </a:p>
                    <a:p>
                      <a:pPr marL="171450" lvl="1" indent="-171450" algn="just" defTabSz="914400" rtl="0" eaLnBrk="1" fontAlgn="base" latinLnBrk="0" hangingPunct="1">
                        <a:buFont typeface="Arial" panose="020B0604020202020204" pitchFamily="34" charset="0"/>
                        <a:buChar char="•"/>
                      </a:pPr>
                      <a:r>
                        <a:rPr lang="en-GB" sz="1050" i="0" kern="1200" dirty="0">
                          <a:solidFill>
                            <a:schemeClr val="tx1"/>
                          </a:solidFill>
                          <a:latin typeface="Abadi Extra Light"/>
                          <a:ea typeface="+mn-ea"/>
                          <a:cs typeface="+mn-cs"/>
                        </a:rPr>
                        <a:t>Reducing Inequalities – benchmarking geographies across the Lancashire and South Cumbria to promote sight tests in populations where uptake is low.​</a:t>
                      </a:r>
                    </a:p>
                    <a:p>
                      <a:pPr marL="0" lvl="1" indent="0" algn="just">
                        <a:buNone/>
                      </a:pPr>
                      <a:r>
                        <a:rPr lang="en-GB" sz="1050" i="0" kern="1200" dirty="0">
                          <a:solidFill>
                            <a:schemeClr val="tx1"/>
                          </a:solidFill>
                          <a:latin typeface="Abadi Extra Light"/>
                          <a:ea typeface="+mn-ea"/>
                          <a:cs typeface="+mn-cs"/>
                        </a:rPr>
                        <a:t>There is a communications and engagement workstream as part of the programme which will develop material to support patients accessing eyesight tests (subject to available funding)</a:t>
                      </a:r>
                    </a:p>
                    <a:p>
                      <a:pPr marL="171450" lvl="1" indent="-171450" algn="just" rtl="0" eaLnBrk="1" fontAlgn="base" latinLnBrk="0" hangingPunct="1">
                        <a:buFont typeface="Arial" panose="020B0604020202020204" pitchFamily="34" charset="0"/>
                        <a:buChar char="•"/>
                      </a:pPr>
                      <a:endParaRPr lang="en-GB" sz="1050" i="0" kern="1200" dirty="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02192">
                <a:tc>
                  <a:txBody>
                    <a:bodyPr/>
                    <a:lstStyle/>
                    <a:p>
                      <a:r>
                        <a:rPr lang="en-GB" sz="1050" b="1" dirty="0">
                          <a:solidFill>
                            <a:schemeClr val="tx1"/>
                          </a:solidFill>
                          <a:latin typeface="Abadi Extra Light"/>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noProof="0" dirty="0">
                          <a:solidFill>
                            <a:schemeClr val="tx1"/>
                          </a:solidFill>
                          <a:latin typeface="Abadi Extra Light"/>
                          <a:ea typeface="+mn-ea"/>
                          <a:cs typeface="+mn-cs"/>
                        </a:rPr>
                        <a:t>The focus of many of the above initiatives is on reducing health inequalities, and therefore the impact on improving access to NHS sight tests across the whole L&amp;SC population may be minimal.</a:t>
                      </a:r>
                      <a:endParaRPr lang="en-US" sz="1050" i="0" kern="1200" dirty="0">
                        <a:solidFill>
                          <a:schemeClr val="tx1"/>
                        </a:solidFill>
                        <a:latin typeface="Abadi Extra Light"/>
                        <a:ea typeface="+mn-ea"/>
                        <a:cs typeface="+mn-cs"/>
                      </a:endParaRP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endParaRPr lang="en-US" sz="1050" b="0" i="0" kern="1200" dirty="0">
                        <a:solidFill>
                          <a:schemeClr val="tx1"/>
                        </a:solidFill>
                        <a:effectLst/>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035370566"/>
              </p:ext>
            </p:extLst>
          </p:nvPr>
        </p:nvGraphicFramePr>
        <p:xfrm>
          <a:off x="487020" y="1174251"/>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total number of NHS general ophthalmic service (GOS) sight tests carried out in Lancashire and South Cumbria per month.  This data will be subject to seasonal variation.</a:t>
                      </a:r>
                    </a:p>
                    <a:p>
                      <a:pPr algn="just"/>
                      <a:r>
                        <a:rPr lang="en-US"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NHS sight tests are free for restricted cohorts of the population which include children, people in full time education, those over 60years, those receiving certain benefits, and those with/a family history of specific health and eye conditions.</a:t>
                      </a:r>
                      <a:endParaRPr lang="en-GB"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836293974"/>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dirty="0">
                          <a:ln>
                            <a:noFill/>
                          </a:ln>
                          <a:solidFill>
                            <a:schemeClr val="tx1"/>
                          </a:solidFill>
                          <a:effectLst/>
                          <a:uLnTx/>
                          <a:uFillTx/>
                          <a:latin typeface="+mn-lt"/>
                          <a:ea typeface="+mj-ea"/>
                          <a:cs typeface="+mj-cs"/>
                        </a:rPr>
                        <a:t>10. Optometrist NHS Sight Tests: July 2026</a:t>
                      </a:r>
                      <a:endParaRPr lang="en-GB" sz="1600"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Ophthalmic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Sarah Danson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rPr>
                        <a:t>Sarah Danson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Tom Mackley</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5" name="Table 14">
            <a:extLst>
              <a:ext uri="{FF2B5EF4-FFF2-40B4-BE49-F238E27FC236}">
                <a16:creationId xmlns:a16="http://schemas.microsoft.com/office/drawing/2014/main" id="{F45D7D37-283E-1CB1-57D4-56CBDDBE8D97}"/>
              </a:ext>
            </a:extLst>
          </p:cNvPr>
          <p:cNvGraphicFramePr>
            <a:graphicFrameLocks noGrp="1"/>
          </p:cNvGraphicFramePr>
          <p:nvPr>
            <p:extLst>
              <p:ext uri="{D42A27DB-BD31-4B8C-83A1-F6EECF244321}">
                <p14:modId xmlns:p14="http://schemas.microsoft.com/office/powerpoint/2010/main" val="4133812250"/>
              </p:ext>
            </p:extLst>
          </p:nvPr>
        </p:nvGraphicFramePr>
        <p:xfrm>
          <a:off x="487020" y="2500780"/>
          <a:ext cx="5459738" cy="259080"/>
        </p:xfrm>
        <a:graphic>
          <a:graphicData uri="http://schemas.openxmlformats.org/drawingml/2006/table">
            <a:tbl>
              <a:tblPr firstRow="1" bandRow="1">
                <a:tableStyleId>{5A111915-BE36-4E01-A7E5-04B1672EAD32}</a:tableStyleId>
              </a:tblPr>
              <a:tblGrid>
                <a:gridCol w="3663144">
                  <a:extLst>
                    <a:ext uri="{9D8B030D-6E8A-4147-A177-3AD203B41FA5}">
                      <a16:colId xmlns:a16="http://schemas.microsoft.com/office/drawing/2014/main" val="1144645483"/>
                    </a:ext>
                  </a:extLst>
                </a:gridCol>
                <a:gridCol w="1796594">
                  <a:extLst>
                    <a:ext uri="{9D8B030D-6E8A-4147-A177-3AD203B41FA5}">
                      <a16:colId xmlns:a16="http://schemas.microsoft.com/office/drawing/2014/main" val="2813126454"/>
                    </a:ext>
                  </a:extLst>
                </a:gridCol>
              </a:tblGrid>
              <a:tr h="161544">
                <a:tc>
                  <a:txBody>
                    <a:bodyPr/>
                    <a:lstStyle/>
                    <a:p>
                      <a:r>
                        <a:rPr lang="en-US" sz="1050" b="1" dirty="0">
                          <a:solidFill>
                            <a:schemeClr val="bg1"/>
                          </a:solidFill>
                          <a:latin typeface="Abadi" panose="020B0604020104020204" pitchFamily="34" charset="0"/>
                        </a:rPr>
                        <a:t>L&amp;SC NHS Sight Tests, current month July 2026:</a:t>
                      </a:r>
                    </a:p>
                  </a:txBody>
                  <a:tcPr>
                    <a:lnL w="6350" cap="flat" cmpd="sng" algn="ctr">
                      <a:noFill/>
                      <a:prstDash val="solid"/>
                      <a:miter lim="800000"/>
                    </a:lnL>
                    <a:solidFill>
                      <a:schemeClr val="accent1"/>
                    </a:solidFill>
                  </a:tcPr>
                </a:tc>
                <a:tc>
                  <a:txBody>
                    <a:bodyPr/>
                    <a:lstStyle/>
                    <a:p>
                      <a:pPr marL="0" algn="ctr" defTabSz="914400" rtl="0" eaLnBrk="1" latinLnBrk="0" hangingPunct="1"/>
                      <a:r>
                        <a:rPr lang="en-GB" sz="1100" kern="1200" dirty="0">
                          <a:solidFill>
                            <a:schemeClr val="tx1"/>
                          </a:solidFill>
                          <a:latin typeface="+mn-lt"/>
                          <a:ea typeface="+mn-ea"/>
                          <a:cs typeface="+mn-cs"/>
                        </a:rPr>
                        <a:t>36,659</a:t>
                      </a:r>
                    </a:p>
                  </a:txBody>
                  <a:tcPr anchor="ctr">
                    <a:noFill/>
                  </a:tcPr>
                </a:tc>
                <a:extLst>
                  <a:ext uri="{0D108BD9-81ED-4DB2-BD59-A6C34878D82A}">
                    <a16:rowId xmlns:a16="http://schemas.microsoft.com/office/drawing/2014/main" val="223102144"/>
                  </a:ext>
                </a:extLst>
              </a:tr>
            </a:tbl>
          </a:graphicData>
        </a:graphic>
      </p:graphicFrame>
      <p:sp>
        <p:nvSpPr>
          <p:cNvPr id="9" name="TextBox 8">
            <a:extLst>
              <a:ext uri="{FF2B5EF4-FFF2-40B4-BE49-F238E27FC236}">
                <a16:creationId xmlns:a16="http://schemas.microsoft.com/office/drawing/2014/main" id="{55D0CFAB-1210-48A4-EA73-687CBA34BC4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Optometry:    </a:t>
            </a:r>
            <a:r>
              <a:rPr lang="en-GB" sz="1400">
                <a:latin typeface="Abadi Extra Light" panose="020B0204020104020204" pitchFamily="34" charset="0"/>
              </a:rPr>
              <a:t>Activity </a:t>
            </a:r>
          </a:p>
        </p:txBody>
      </p:sp>
      <p:sp>
        <p:nvSpPr>
          <p:cNvPr id="7" name="TextBox 6">
            <a:extLst>
              <a:ext uri="{FF2B5EF4-FFF2-40B4-BE49-F238E27FC236}">
                <a16:creationId xmlns:a16="http://schemas.microsoft.com/office/drawing/2014/main" id="{5E09AA5B-5AF7-A1B9-EDD4-3D987911AEFF}"/>
              </a:ext>
            </a:extLst>
          </p:cNvPr>
          <p:cNvSpPr txBox="1"/>
          <p:nvPr/>
        </p:nvSpPr>
        <p:spPr>
          <a:xfrm>
            <a:off x="538268" y="5398165"/>
            <a:ext cx="5406933" cy="1384995"/>
          </a:xfrm>
          <a:prstGeom prst="rect">
            <a:avLst/>
          </a:prstGeom>
          <a:solidFill>
            <a:schemeClr val="accent6">
              <a:lumMod val="60000"/>
              <a:lumOff val="40000"/>
            </a:schemeClr>
          </a:solidFill>
        </p:spPr>
        <p:txBody>
          <a:bodyPr wrap="square" rtlCol="0">
            <a:spAutoFit/>
          </a:bodyPr>
          <a:lstStyle/>
          <a:p>
            <a:r>
              <a:rPr lang="en-GB" sz="1050" b="1" dirty="0">
                <a:latin typeface="Abadi Extra Light" panose="020B0204020104020204"/>
              </a:rPr>
              <a:t>10 Year Health Plan focus: </a:t>
            </a:r>
          </a:p>
          <a:p>
            <a:r>
              <a:rPr lang="en-GB" sz="1050" dirty="0">
                <a:latin typeface="Abadi Extra Light" panose="020B0204020104020204"/>
              </a:rPr>
              <a:t>Optometry and Eye Health Improvements in Optometry services and eye health will be achieved by:</a:t>
            </a:r>
          </a:p>
          <a:p>
            <a:r>
              <a:rPr lang="en-GB" sz="1050" dirty="0">
                <a:latin typeface="Abadi Extra Light" panose="020B0204020104020204"/>
              </a:rPr>
              <a:t> Implementing new integrated services that transfer appropriate eyecare elements from hospital into community.</a:t>
            </a:r>
          </a:p>
          <a:p>
            <a:pPr marL="171450" lvl="0" indent="-171450">
              <a:buFont typeface="Arial" panose="020B0604020202020204" pitchFamily="34" charset="0"/>
              <a:buChar char="•"/>
            </a:pPr>
            <a:r>
              <a:rPr lang="en-GB" sz="1050" dirty="0">
                <a:latin typeface="Abadi Extra Light" panose="020B0204020104020204"/>
              </a:rPr>
              <a:t>Addressing health inequalities in access to GOS sight testing</a:t>
            </a:r>
          </a:p>
          <a:p>
            <a:pPr marL="171450" lvl="0" indent="-171450">
              <a:buFont typeface="Arial" panose="020B0604020202020204" pitchFamily="34" charset="0"/>
              <a:buChar char="•"/>
            </a:pPr>
            <a:r>
              <a:rPr lang="en-GB" sz="1050" dirty="0">
                <a:latin typeface="Abadi Extra Light" panose="020B0204020104020204"/>
              </a:rPr>
              <a:t>Developing the optometry workforce in support of urgent eye care and glaucoma care</a:t>
            </a:r>
          </a:p>
          <a:p>
            <a:pPr marL="171450" lvl="0" indent="-171450">
              <a:buFont typeface="Arial" panose="020B0604020202020204" pitchFamily="34" charset="0"/>
              <a:buChar char="•"/>
            </a:pPr>
            <a:r>
              <a:rPr lang="en-GB" sz="1050" dirty="0">
                <a:latin typeface="Abadi Extra Light" panose="020B0204020104020204"/>
              </a:rPr>
              <a:t>Embedding the Eye Care Support Pathway throughout all eyecare pathways</a:t>
            </a:r>
          </a:p>
        </p:txBody>
      </p:sp>
      <p:sp>
        <p:nvSpPr>
          <p:cNvPr id="6" name="Rectangle 5">
            <a:extLst>
              <a:ext uri="{FF2B5EF4-FFF2-40B4-BE49-F238E27FC236}">
                <a16:creationId xmlns:a16="http://schemas.microsoft.com/office/drawing/2014/main" id="{FCE36E0D-2EA2-E88E-6185-B0BD3E61AC84}"/>
              </a:ext>
            </a:extLst>
          </p:cNvPr>
          <p:cNvSpPr/>
          <p:nvPr/>
        </p:nvSpPr>
        <p:spPr>
          <a:xfrm>
            <a:off x="512643" y="2976524"/>
            <a:ext cx="5458181" cy="206692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Graph unavailable</a:t>
            </a:r>
          </a:p>
        </p:txBody>
      </p:sp>
    </p:spTree>
    <p:extLst>
      <p:ext uri="{BB962C8B-B14F-4D97-AF65-F5344CB8AC3E}">
        <p14:creationId xmlns:p14="http://schemas.microsoft.com/office/powerpoint/2010/main" val="1486748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384413644"/>
              </p:ext>
            </p:extLst>
          </p:nvPr>
        </p:nvGraphicFramePr>
        <p:xfrm>
          <a:off x="5912875" y="1450729"/>
          <a:ext cx="6087906" cy="4737144"/>
        </p:xfrm>
        <a:graphic>
          <a:graphicData uri="http://schemas.openxmlformats.org/drawingml/2006/table">
            <a:tbl>
              <a:tblPr firstRow="1" bandRow="1">
                <a:tableStyleId>{5940675A-B579-460E-94D1-54222C63F5DA}</a:tableStyleId>
              </a:tblPr>
              <a:tblGrid>
                <a:gridCol w="6087906">
                  <a:extLst>
                    <a:ext uri="{9D8B030D-6E8A-4147-A177-3AD203B41FA5}">
                      <a16:colId xmlns:a16="http://schemas.microsoft.com/office/drawing/2014/main" val="1772709669"/>
                    </a:ext>
                  </a:extLst>
                </a:gridCol>
              </a:tblGrid>
              <a:tr h="707489">
                <a:tc>
                  <a:txBody>
                    <a:bodyPr/>
                    <a:lstStyle/>
                    <a:p>
                      <a:r>
                        <a:rPr lang="en-GB" sz="1050" b="1" dirty="0">
                          <a:solidFill>
                            <a:schemeClr val="tx1"/>
                          </a:solidFill>
                          <a:latin typeface="Abadi Extra Light" panose="020B0204020104020204" pitchFamily="34" charset="0"/>
                        </a:rPr>
                        <a:t>How are we performing?</a:t>
                      </a:r>
                    </a:p>
                    <a:p>
                      <a:pPr marL="171450" indent="-171450">
                        <a:buFont typeface="Arial" panose="020B0604020202020204" pitchFamily="34" charset="0"/>
                        <a:buChar char="•"/>
                      </a:pPr>
                      <a:r>
                        <a:rPr lang="en-GB" sz="1050" dirty="0">
                          <a:latin typeface="Abadi Extra Light" panose="020B0204020104020204" pitchFamily="34" charset="0"/>
                        </a:rPr>
                        <a:t>The cumulative delivery year-to-date (YTD) position to June 2026 is 106.2% of annual contracted activity.</a:t>
                      </a:r>
                    </a:p>
                    <a:p>
                      <a:pPr marL="171450" indent="-171450">
                        <a:buFont typeface="Arial" panose="020B0604020202020204" pitchFamily="34" charset="0"/>
                        <a:buChar char="•"/>
                      </a:pPr>
                      <a:r>
                        <a:rPr lang="en-GB" sz="1050" dirty="0">
                          <a:latin typeface="Abadi Extra Light" panose="020B0204020104020204" pitchFamily="34" charset="0"/>
                          <a:ea typeface="Calibri" panose="020F0502020204030204" pitchFamily="34" charset="0"/>
                        </a:rPr>
                        <a:t>The cumulative number of UDA delivered so far in 2026/27 is 743,323. </a:t>
                      </a:r>
                      <a:endParaRPr lang="en-GB" sz="1050" b="1" dirty="0">
                        <a:latin typeface="Abadi Extra Light" panose="020B0204020104020204" pitchFamily="34" charset="0"/>
                        <a:ea typeface="Calibri" panose="020F050202020403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177995">
                <a:tc>
                  <a:txBody>
                    <a:bodyPr/>
                    <a:lstStyle/>
                    <a:p>
                      <a:r>
                        <a:rPr lang="en-GB" sz="1050" b="1">
                          <a:solidFill>
                            <a:schemeClr val="tx1"/>
                          </a:solidFill>
                          <a:latin typeface="Abadi Extra Light"/>
                        </a:rPr>
                        <a:t>Actions:</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The ICB’s local Dental Access and Oral Health Improvement Programme was developed to enhance its understanding and management of oral health for LSC, and includes local and national initiatives :-</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Child Access and Oral Health Improvement </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Care Homes support</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Urgent Dental Care pathway</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Integrated Dental Access Pathway to provide patient with additional Treatments required following Urgent Care and for non- emergency urgent care</a:t>
                      </a:r>
                    </a:p>
                    <a:p>
                      <a:pPr marL="628650" lvl="1"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Additional access to routine care is also offered through a specific pathway to patients in prioritised groups to ensure their oral health does not impact or prevent treatment for other conditions.</a:t>
                      </a:r>
                      <a:endParaRPr lang="en-GB" sz="1050" i="0" kern="1200" noProof="0">
                        <a:solidFill>
                          <a:schemeClr val="tx1"/>
                        </a:solidFill>
                        <a:latin typeface="Abadi Extra Ligh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50">
                        <a:latin typeface="Abadi Extra Light" panose="020B0204020104020204" pitchFamily="34" charset="0"/>
                        <a:ea typeface="Calibri" panose="020F050202020403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697919">
                <a:tc>
                  <a:txBody>
                    <a:bodyPr/>
                    <a:lstStyle/>
                    <a:p>
                      <a:r>
                        <a:rPr lang="en-GB" sz="1050" b="1" dirty="0">
                          <a:solidFill>
                            <a:schemeClr val="tx1"/>
                          </a:solidFill>
                          <a:latin typeface="Abadi Extra Light"/>
                        </a:rPr>
                        <a:t>Risks:</a:t>
                      </a:r>
                      <a:endParaRPr lang="en-GB" sz="1050" b="0" dirty="0">
                        <a:solidFill>
                          <a:schemeClr val="tx1"/>
                        </a:solidFill>
                        <a:latin typeface="Abadi Extra Light"/>
                      </a:endParaRPr>
                    </a:p>
                    <a:p>
                      <a:pPr marL="171450" lvl="0" indent="-171450" algn="just" defTabSz="914400" rtl="0" eaLnBrk="1" latinLnBrk="0" hangingPunct="1">
                        <a:buFont typeface="Arial" panose="020B0604020202020204" pitchFamily="34" charset="0"/>
                        <a:buChar char="•"/>
                      </a:pPr>
                      <a:r>
                        <a:rPr lang="en-GB" sz="1050" i="0" kern="1200" noProof="0" dirty="0">
                          <a:solidFill>
                            <a:schemeClr val="tx1"/>
                          </a:solidFill>
                          <a:latin typeface="Abadi Extra Light"/>
                          <a:ea typeface="+mn-ea"/>
                          <a:cs typeface="+mn-cs"/>
                        </a:rPr>
                        <a:t>The focus of many of the above initiatives is on reducing health inequalities, and therefore the impact on improving dental access across the whole L&amp;SC population may be minimal.</a:t>
                      </a:r>
                    </a:p>
                    <a:p>
                      <a:pPr marL="171450" lvl="0" indent="-171450" algn="just" defTabSz="914400" rtl="0" eaLnBrk="1" latinLnBrk="0" hangingPunct="1">
                        <a:buFont typeface="Arial" panose="020B0604020202020204" pitchFamily="34" charset="0"/>
                        <a:buChar char="•"/>
                      </a:pPr>
                      <a:r>
                        <a:rPr lang="en-GB" sz="1050" i="0" kern="1200" noProof="0" dirty="0">
                          <a:solidFill>
                            <a:schemeClr val="tx1"/>
                          </a:solidFill>
                          <a:latin typeface="Abadi Extra Light"/>
                          <a:ea typeface="+mn-ea"/>
                          <a:cs typeface="+mn-cs"/>
                        </a:rPr>
                        <a:t>The complexity of patient demand on the services remains higher when compared to pre-pandemic levels as the oral health of many patients declined during COVID due to restricted access during the pandemic, as a result many patients require more clinical time and a greater number of appointments to make them orally fit.</a:t>
                      </a:r>
                    </a:p>
                    <a:p>
                      <a:pPr marL="171450" lvl="0" indent="-171450" algn="just" defTabSz="914400" rtl="0" eaLnBrk="1" latinLnBrk="0" hangingPunct="1">
                        <a:buFont typeface="Arial" panose="020B0604020202020204" pitchFamily="34" charset="0"/>
                        <a:buChar char="•"/>
                      </a:pPr>
                      <a:r>
                        <a:rPr lang="en-GB" sz="1050" i="0" kern="1200" noProof="0" dirty="0">
                          <a:solidFill>
                            <a:schemeClr val="tx1"/>
                          </a:solidFill>
                          <a:latin typeface="Abadi Extra Light"/>
                          <a:ea typeface="+mn-ea"/>
                          <a:cs typeface="+mn-cs"/>
                        </a:rPr>
                        <a:t>Ongoing challenges in NHS Dental clinician recruitment and retention could further impact upon access to Dental Services and there is a risk that there will not be enough staff to deliver the core and additional / advanced services.</a:t>
                      </a:r>
                    </a:p>
                    <a:p>
                      <a:pPr marL="171450" lvl="0" indent="-171450" algn="just" defTabSz="914400" rtl="0" eaLnBrk="1" latinLnBrk="0" hangingPunct="1">
                        <a:buFont typeface="Arial" panose="020B0604020202020204" pitchFamily="34" charset="0"/>
                        <a:buChar char="•"/>
                      </a:pPr>
                      <a:endParaRPr lang="en-GB" sz="1050" i="0" kern="1200" noProof="0" dirty="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426155973"/>
              </p:ext>
            </p:extLst>
          </p:nvPr>
        </p:nvGraphicFramePr>
        <p:xfrm>
          <a:off x="678999" y="1450729"/>
          <a:ext cx="4949593" cy="598264"/>
        </p:xfrm>
        <a:graphic>
          <a:graphicData uri="http://schemas.openxmlformats.org/drawingml/2006/table">
            <a:tbl>
              <a:tblPr firstRow="1" bandRow="1">
                <a:tableStyleId>{5940675A-B579-460E-94D1-54222C63F5DA}</a:tableStyleId>
              </a:tblPr>
              <a:tblGrid>
                <a:gridCol w="4949593">
                  <a:extLst>
                    <a:ext uri="{9D8B030D-6E8A-4147-A177-3AD203B41FA5}">
                      <a16:colId xmlns:a16="http://schemas.microsoft.com/office/drawing/2014/main" val="1772709669"/>
                    </a:ext>
                  </a:extLst>
                </a:gridCol>
              </a:tblGrid>
              <a:tr h="598264">
                <a:tc>
                  <a:txBody>
                    <a:bodyPr/>
                    <a:lstStyle/>
                    <a:p>
                      <a:r>
                        <a:rPr lang="en-GB" sz="1050" b="1"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graph details the number of delivered Units of Dental Activity (UDA) from 2024, compared to phased trajectory of UDA delivery within the financial year.</a:t>
                      </a:r>
                      <a:endParaRPr lang="en-GB"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07731994"/>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11. Units of Dental Activity delivered as a proportion of all Units of Dental Activity contracted : July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&amp; Finance &amp; Contracting 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7" name="TextBox 6">
            <a:extLst>
              <a:ext uri="{FF2B5EF4-FFF2-40B4-BE49-F238E27FC236}">
                <a16:creationId xmlns:a16="http://schemas.microsoft.com/office/drawing/2014/main" id="{73F89BB6-AE30-76F2-E0C9-669CC7C6E5E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8" name="Table 7">
            <a:extLst>
              <a:ext uri="{FF2B5EF4-FFF2-40B4-BE49-F238E27FC236}">
                <a16:creationId xmlns:a16="http://schemas.microsoft.com/office/drawing/2014/main" id="{1D8C0F16-0B40-EE3E-8031-B87B8D88CCE5}"/>
              </a:ext>
            </a:extLst>
          </p:cNvPr>
          <p:cNvGraphicFramePr>
            <a:graphicFrameLocks noGrp="1"/>
          </p:cNvGraphicFramePr>
          <p:nvPr>
            <p:extLst>
              <p:ext uri="{D42A27DB-BD31-4B8C-83A1-F6EECF244321}">
                <p14:modId xmlns:p14="http://schemas.microsoft.com/office/powerpoint/2010/main" val="1161446658"/>
              </p:ext>
            </p:extLst>
          </p:nvPr>
        </p:nvGraphicFramePr>
        <p:xfrm>
          <a:off x="543733" y="2801076"/>
          <a:ext cx="5084859" cy="259080"/>
        </p:xfrm>
        <a:graphic>
          <a:graphicData uri="http://schemas.openxmlformats.org/drawingml/2006/table">
            <a:tbl>
              <a:tblPr firstRow="1" bandRow="1">
                <a:tableStyleId>{5A111915-BE36-4E01-A7E5-04B1672EAD32}</a:tableStyleId>
              </a:tblPr>
              <a:tblGrid>
                <a:gridCol w="1394612">
                  <a:extLst>
                    <a:ext uri="{9D8B030D-6E8A-4147-A177-3AD203B41FA5}">
                      <a16:colId xmlns:a16="http://schemas.microsoft.com/office/drawing/2014/main" val="1144645483"/>
                    </a:ext>
                  </a:extLst>
                </a:gridCol>
                <a:gridCol w="2455789">
                  <a:extLst>
                    <a:ext uri="{9D8B030D-6E8A-4147-A177-3AD203B41FA5}">
                      <a16:colId xmlns:a16="http://schemas.microsoft.com/office/drawing/2014/main" val="1701075339"/>
                    </a:ext>
                  </a:extLst>
                </a:gridCol>
                <a:gridCol w="1234458">
                  <a:extLst>
                    <a:ext uri="{9D8B030D-6E8A-4147-A177-3AD203B41FA5}">
                      <a16:colId xmlns:a16="http://schemas.microsoft.com/office/drawing/2014/main" val="2762054569"/>
                    </a:ext>
                  </a:extLst>
                </a:gridCol>
              </a:tblGrid>
              <a:tr h="161544">
                <a:tc>
                  <a:txBody>
                    <a:bodyPr/>
                    <a:lstStyle/>
                    <a:p>
                      <a:pPr algn="ctr"/>
                      <a:r>
                        <a:rPr lang="en-GB" sz="1100" b="1" dirty="0">
                          <a:solidFill>
                            <a:schemeClr val="bg1"/>
                          </a:solidFill>
                          <a:latin typeface="Abadi" panose="020B0604020104020204" pitchFamily="34" charset="0"/>
                        </a:rPr>
                        <a:t>LSC</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b="1" kern="1200" dirty="0">
                          <a:solidFill>
                            <a:schemeClr val="tx1"/>
                          </a:solidFill>
                          <a:latin typeface="+mn-lt"/>
                          <a:ea typeface="+mn-ea"/>
                          <a:cs typeface="+mn-cs"/>
                        </a:rPr>
                        <a:t>July 2026</a:t>
                      </a:r>
                    </a:p>
                  </a:txBody>
                  <a:tcPr anchor="ctr">
                    <a:noFill/>
                  </a:tcPr>
                </a:tc>
                <a:tc>
                  <a:txBody>
                    <a:bodyPr/>
                    <a:lstStyle/>
                    <a:p>
                      <a:pPr marL="0" algn="l" defTabSz="914400" rtl="0" eaLnBrk="1" latinLnBrk="0" hangingPunct="1"/>
                      <a:r>
                        <a:rPr lang="en-GB" sz="1100" b="1" kern="1200" dirty="0">
                          <a:solidFill>
                            <a:schemeClr val="tx1"/>
                          </a:solidFill>
                          <a:latin typeface="+mn-lt"/>
                          <a:ea typeface="+mn-ea"/>
                          <a:cs typeface="+mn-cs"/>
                        </a:rPr>
                        <a:t>106.2%</a:t>
                      </a:r>
                    </a:p>
                  </a:txBody>
                  <a:tcPr anchor="ctr">
                    <a:noFill/>
                  </a:tcPr>
                </a:tc>
                <a:extLst>
                  <a:ext uri="{0D108BD9-81ED-4DB2-BD59-A6C34878D82A}">
                    <a16:rowId xmlns:a16="http://schemas.microsoft.com/office/drawing/2014/main" val="2502407573"/>
                  </a:ext>
                </a:extLst>
              </a:tr>
            </a:tbl>
          </a:graphicData>
        </a:graphic>
      </p:graphicFrame>
      <p:pic>
        <p:nvPicPr>
          <p:cNvPr id="1026" name="Picture 2">
            <a:extLst>
              <a:ext uri="{FF2B5EF4-FFF2-40B4-BE49-F238E27FC236}">
                <a16:creationId xmlns:a16="http://schemas.microsoft.com/office/drawing/2014/main" id="{730A9163-EC36-1C8E-C65C-6E49D813E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759" y="3257797"/>
            <a:ext cx="440055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3786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606873558"/>
              </p:ext>
            </p:extLst>
          </p:nvPr>
        </p:nvGraphicFramePr>
        <p:xfrm>
          <a:off x="6104344" y="1551565"/>
          <a:ext cx="5776587" cy="5284453"/>
        </p:xfrm>
        <a:graphic>
          <a:graphicData uri="http://schemas.openxmlformats.org/drawingml/2006/table">
            <a:tbl>
              <a:tblPr firstRow="1" bandRow="1">
                <a:tableStyleId>{5940675A-B579-460E-94D1-54222C63F5DA}</a:tableStyleId>
              </a:tblPr>
              <a:tblGrid>
                <a:gridCol w="5776587">
                  <a:extLst>
                    <a:ext uri="{9D8B030D-6E8A-4147-A177-3AD203B41FA5}">
                      <a16:colId xmlns:a16="http://schemas.microsoft.com/office/drawing/2014/main" val="1772709669"/>
                    </a:ext>
                  </a:extLst>
                </a:gridCol>
              </a:tblGrid>
              <a:tr h="1157159">
                <a:tc>
                  <a:txBody>
                    <a:bodyPr/>
                    <a:lstStyle/>
                    <a:p>
                      <a:r>
                        <a:rPr lang="en-GB" sz="1050" b="1" dirty="0">
                          <a:solidFill>
                            <a:schemeClr val="tx1"/>
                          </a:solidFill>
                          <a:latin typeface="Abadi Extra Light"/>
                        </a:rPr>
                        <a:t>What does this tell us?  </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dirty="0">
                          <a:solidFill>
                            <a:schemeClr val="tx1"/>
                          </a:solidFill>
                          <a:latin typeface="Abadi Extra Light" panose="020B0204020104020204" pitchFamily="34" charset="0"/>
                          <a:ea typeface="Calibri" panose="020F0502020204030204" pitchFamily="34" charset="0"/>
                          <a:cs typeface="Calibri" panose="020F0502020204030204" pitchFamily="34" charset="0"/>
                        </a:rPr>
                        <a:t>The performance target relates to the number of unique adults seen by an NHS Dentist on a 24-month rolling basis as a percentage of the total adult population.</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dirty="0">
                          <a:solidFill>
                            <a:schemeClr val="tx1"/>
                          </a:solidFill>
                          <a:latin typeface="Abadi Extra Light" panose="020B0204020104020204" pitchFamily="34" charset="0"/>
                          <a:ea typeface="Calibri" panose="020F0502020204030204" pitchFamily="34" charset="0"/>
                          <a:cs typeface="Calibri" panose="020F0502020204030204" pitchFamily="34" charset="0"/>
                        </a:rPr>
                        <a:t>The ICB performance remains positive, with a steady improvement reported across the year. </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solidFill>
                            <a:schemeClr val="tx1"/>
                          </a:solidFill>
                          <a:latin typeface="Abadi Extra Light"/>
                        </a:rPr>
                        <a:t>The ICB has a target of 40.8% of adults to have seen an NHS dentist in the 2026/27 financial year. As of July, 41.6% of adults had received a dental appointment, therefore the ICB has exceeded the plan by  0.8%</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dirty="0">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a:solidFill>
                            <a:schemeClr val="tx1"/>
                          </a:solidFill>
                          <a:latin typeface="Abadi Extra Light"/>
                          <a:ea typeface="+mn-ea"/>
                          <a:cs typeface="+mn-cs"/>
                        </a:rPr>
                        <a:t>The ICB has developed a local Dental Access and Oral Health Improvement Programme to enhance its understanding and management of oral health for the population of Lancashire and South Cumbria. </a:t>
                      </a:r>
                      <a:r>
                        <a:rPr lang="en-GB" sz="1050" i="0" kern="1200" noProof="0" dirty="0">
                          <a:solidFill>
                            <a:schemeClr val="tx1"/>
                          </a:solidFill>
                          <a:latin typeface="Abadi Extra Light"/>
                          <a:ea typeface="+mn-ea"/>
                          <a:cs typeface="+mn-cs"/>
                        </a:rPr>
                        <a:t>As part of the programme a number of local initiatives have been developed to improve access for adults as follows:</a:t>
                      </a:r>
                      <a:endParaRPr lang="en-US" sz="1050" i="0" kern="1200" noProof="0" dirty="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dirty="0">
                          <a:solidFill>
                            <a:schemeClr val="tx1"/>
                          </a:solidFill>
                          <a:latin typeface="Abadi Extra Light"/>
                          <a:ea typeface="+mn-ea"/>
                          <a:cs typeface="+mn-cs"/>
                        </a:rPr>
                        <a:t>Care Homes support to increase the numbers of elderly patients accessing dental services.</a:t>
                      </a:r>
                      <a:endParaRPr lang="en-US" sz="1050" i="0" kern="1200" noProof="0" dirty="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dirty="0">
                          <a:solidFill>
                            <a:schemeClr val="tx1"/>
                          </a:solidFill>
                          <a:latin typeface="Abadi Extra Light"/>
                          <a:ea typeface="+mn-ea"/>
                          <a:cs typeface="+mn-cs"/>
                        </a:rPr>
                        <a:t>Urgent Dental Care pathway to increase access to approximately 20,000 additional appointments.</a:t>
                      </a:r>
                      <a:endParaRPr lang="en-US" sz="1050" i="0" kern="1200" noProof="0" dirty="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dirty="0">
                          <a:solidFill>
                            <a:schemeClr val="tx1"/>
                          </a:solidFill>
                          <a:latin typeface="Abadi Extra Light"/>
                          <a:ea typeface="+mn-ea"/>
                          <a:cs typeface="+mn-cs"/>
                        </a:rPr>
                        <a:t>Integrated Dental Access Programme to support patient with additional treatment needs following Urgent Care, patients who are not urgent but require treatment within 7 days, and specific patients who are within prioritised groups to ensure their oral health does not impact or prevent treatment for other conditions.</a:t>
                      </a:r>
                      <a:endParaRPr lang="en-US" sz="1050" i="0" kern="1200" noProof="0" dirty="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dirty="0">
                          <a:solidFill>
                            <a:schemeClr val="tx1"/>
                          </a:solidFill>
                          <a:latin typeface="Abadi Extra Light"/>
                          <a:ea typeface="+mn-ea"/>
                          <a:cs typeface="+mn-cs"/>
                        </a:rPr>
                        <a:t>A review of the data set adopted has been undertaken to ensure consistency and accuracy of data.</a:t>
                      </a:r>
                    </a:p>
                    <a:p>
                      <a:pPr marL="71755" lvl="0" indent="0">
                        <a:buClr>
                          <a:srgbClr val="000000"/>
                        </a:buClr>
                        <a:buFont typeface="Arial,Sans-Serif"/>
                        <a:buNone/>
                      </a:pPr>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dirty="0">
                          <a:solidFill>
                            <a:schemeClr val="tx1"/>
                          </a:solidFill>
                          <a:latin typeface="Abadi Extra Light"/>
                        </a:rPr>
                        <a:t>Risks:</a:t>
                      </a:r>
                      <a:endParaRPr lang="en-GB" sz="1050" b="0" dirty="0">
                        <a:solidFill>
                          <a:schemeClr val="tx1"/>
                        </a:solidFill>
                        <a:latin typeface="Abadi Extra Light"/>
                      </a:endParaRPr>
                    </a:p>
                    <a:p>
                      <a:pPr marL="171450" indent="-171450" algn="just" defTabSz="914400" rtl="0" eaLnBrk="1" latinLnBrk="0" hangingPunct="1">
                        <a:buFont typeface="Arial" panose="020B0604020202020204" pitchFamily="34" charset="0"/>
                        <a:buChar char="•"/>
                        <a:defRPr/>
                      </a:pPr>
                      <a:r>
                        <a:rPr lang="en-GB" sz="1050" i="0" kern="1200" dirty="0">
                          <a:solidFill>
                            <a:schemeClr val="tx1"/>
                          </a:solidFill>
                          <a:latin typeface="Abadi Extra Light"/>
                          <a:ea typeface="+mn-ea"/>
                          <a:cs typeface="+mn-cs"/>
                        </a:rPr>
                        <a:t>The risks for this indicator are as detailed on the previous slide (metric 11.) </a:t>
                      </a:r>
                    </a:p>
                    <a:p>
                      <a:pPr marL="171450" indent="-171450" algn="just" defTabSz="914400" rtl="0" eaLnBrk="1" latinLnBrk="0" hangingPunct="1">
                        <a:buFont typeface="Arial" panose="020B0604020202020204" pitchFamily="34" charset="0"/>
                        <a:buChar char="•"/>
                        <a:defRPr/>
                      </a:pPr>
                      <a:r>
                        <a:rPr lang="en-GB" sz="1050" i="0" kern="1200" dirty="0">
                          <a:solidFill>
                            <a:schemeClr val="tx1"/>
                          </a:solidFill>
                          <a:latin typeface="Abadi Extra Light"/>
                          <a:ea typeface="+mn-ea"/>
                          <a:cs typeface="+mn-cs"/>
                        </a:rPr>
                        <a:t>The increased number of repeat appointments for adults with complex dental issues arising during the covid pandemic are still impacting upon the performance of this metric.</a:t>
                      </a:r>
                    </a:p>
                    <a:p>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998327266"/>
              </p:ext>
            </p:extLst>
          </p:nvPr>
        </p:nvGraphicFramePr>
        <p:xfrm>
          <a:off x="569963" y="1519244"/>
          <a:ext cx="5339612" cy="891540"/>
        </p:xfrm>
        <a:graphic>
          <a:graphicData uri="http://schemas.openxmlformats.org/drawingml/2006/table">
            <a:tbl>
              <a:tblPr firstRow="1" bandRow="1">
                <a:tableStyleId>{5940675A-B579-460E-94D1-54222C63F5DA}</a:tableStyleId>
              </a:tblPr>
              <a:tblGrid>
                <a:gridCol w="5339612">
                  <a:extLst>
                    <a:ext uri="{9D8B030D-6E8A-4147-A177-3AD203B41FA5}">
                      <a16:colId xmlns:a16="http://schemas.microsoft.com/office/drawing/2014/main" val="1772709669"/>
                    </a:ext>
                  </a:extLst>
                </a:gridCol>
              </a:tblGrid>
              <a:tr h="632937">
                <a:tc>
                  <a:txBody>
                    <a:bodyPr/>
                    <a:lstStyle/>
                    <a:p>
                      <a:r>
                        <a:rPr lang="en-GB" sz="1050" b="1"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adult (over 18 years) patients (i.e. individual patients) seen by an NHS Dentist on a 24 month rolling basis as a percentage of the total adult (over 18 years) population.</a:t>
                      </a:r>
                    </a:p>
                    <a:p>
                      <a:pPr algn="just"/>
                      <a:endParaRPr lang="en-US" sz="1050" i="0" dirty="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62024526"/>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12.1 Number of unique patients seen by an NHS dentist – adults (Resident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July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a:t>
                      </a:r>
                      <a:r>
                        <a:rPr lang="en-GB" sz="1000" b="1">
                          <a:solidFill>
                            <a:schemeClr val="tx1"/>
                          </a:solidFill>
                        </a:rPr>
                        <a:t>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9" name="TextBox 8">
            <a:extLst>
              <a:ext uri="{FF2B5EF4-FFF2-40B4-BE49-F238E27FC236}">
                <a16:creationId xmlns:a16="http://schemas.microsoft.com/office/drawing/2014/main" id="{5D3C4600-EEB6-DFBB-4E55-A748091F16F8}"/>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2" name="Table 1">
            <a:extLst>
              <a:ext uri="{FF2B5EF4-FFF2-40B4-BE49-F238E27FC236}">
                <a16:creationId xmlns:a16="http://schemas.microsoft.com/office/drawing/2014/main" id="{E0659199-A19D-7EBE-E6BD-8B1A64E9D525}"/>
              </a:ext>
            </a:extLst>
          </p:cNvPr>
          <p:cNvGraphicFramePr>
            <a:graphicFrameLocks noGrp="1"/>
          </p:cNvGraphicFramePr>
          <p:nvPr>
            <p:extLst>
              <p:ext uri="{D42A27DB-BD31-4B8C-83A1-F6EECF244321}">
                <p14:modId xmlns:p14="http://schemas.microsoft.com/office/powerpoint/2010/main" val="435754173"/>
              </p:ext>
            </p:extLst>
          </p:nvPr>
        </p:nvGraphicFramePr>
        <p:xfrm>
          <a:off x="534079" y="2711801"/>
          <a:ext cx="5411380" cy="259080"/>
        </p:xfrm>
        <a:graphic>
          <a:graphicData uri="http://schemas.openxmlformats.org/drawingml/2006/table">
            <a:tbl>
              <a:tblPr firstRow="1" bandRow="1">
                <a:tableStyleId>{5A111915-BE36-4E01-A7E5-04B1672EAD32}</a:tableStyleId>
              </a:tblPr>
              <a:tblGrid>
                <a:gridCol w="653786">
                  <a:extLst>
                    <a:ext uri="{9D8B030D-6E8A-4147-A177-3AD203B41FA5}">
                      <a16:colId xmlns:a16="http://schemas.microsoft.com/office/drawing/2014/main" val="1144645483"/>
                    </a:ext>
                  </a:extLst>
                </a:gridCol>
                <a:gridCol w="1871517">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dirty="0">
                          <a:solidFill>
                            <a:schemeClr val="bg1"/>
                          </a:solidFill>
                        </a:rPr>
                        <a:t>Adults</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050" kern="1200" dirty="0">
                          <a:solidFill>
                            <a:schemeClr val="tx1"/>
                          </a:solidFill>
                          <a:latin typeface="+mn-lt"/>
                          <a:ea typeface="+mn-ea"/>
                          <a:cs typeface="+mn-cs"/>
                        </a:rPr>
                        <a:t>March 2027 target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40.8%</a:t>
                      </a:r>
                    </a:p>
                  </a:txBody>
                  <a:tcPr anchor="ctr">
                    <a:noFill/>
                  </a:tcPr>
                </a:tc>
                <a:tc>
                  <a:txBody>
                    <a:bodyPr/>
                    <a:lstStyle/>
                    <a:p>
                      <a:pPr marL="0" algn="l" defTabSz="914400" rtl="0" eaLnBrk="1" latinLnBrk="0" hangingPunct="1"/>
                      <a:r>
                        <a:rPr lang="en-GB" sz="1050" kern="1200" dirty="0">
                          <a:solidFill>
                            <a:schemeClr val="tx1"/>
                          </a:solidFill>
                          <a:latin typeface="+mn-lt"/>
                          <a:ea typeface="+mn-ea"/>
                          <a:cs typeface="+mn-cs"/>
                        </a:rPr>
                        <a:t>July 26 Actual =</a:t>
                      </a:r>
                    </a:p>
                  </a:txBody>
                  <a:tcPr anchor="ctr">
                    <a:noFill/>
                  </a:tcPr>
                </a:tc>
                <a:tc>
                  <a:txBody>
                    <a:bodyPr/>
                    <a:lstStyle/>
                    <a:p>
                      <a:pPr marL="0" algn="l" defTabSz="914400" rtl="0" eaLnBrk="1" latinLnBrk="0" hangingPunct="1"/>
                      <a:r>
                        <a:rPr lang="en-GB" sz="1100" kern="1200" dirty="0">
                          <a:solidFill>
                            <a:schemeClr val="tx1"/>
                          </a:solidFill>
                          <a:latin typeface="+mn-lt"/>
                          <a:ea typeface="+mn-ea"/>
                          <a:cs typeface="+mn-cs"/>
                        </a:rPr>
                        <a:t>41.6%</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6" name="TextBox 5">
            <a:extLst>
              <a:ext uri="{FF2B5EF4-FFF2-40B4-BE49-F238E27FC236}">
                <a16:creationId xmlns:a16="http://schemas.microsoft.com/office/drawing/2014/main" id="{AD370D68-7250-D67B-A6F3-EB7E6C798275}"/>
              </a:ext>
            </a:extLst>
          </p:cNvPr>
          <p:cNvSpPr txBox="1"/>
          <p:nvPr/>
        </p:nvSpPr>
        <p:spPr>
          <a:xfrm>
            <a:off x="569963" y="6286774"/>
            <a:ext cx="5005314" cy="430887"/>
          </a:xfrm>
          <a:prstGeom prst="rect">
            <a:avLst/>
          </a:prstGeom>
          <a:solidFill>
            <a:schemeClr val="accent6">
              <a:lumMod val="60000"/>
              <a:lumOff val="40000"/>
            </a:schemeClr>
          </a:solidFill>
        </p:spPr>
        <p:txBody>
          <a:bodyPr wrap="square" rtlCol="0">
            <a:spAutoFit/>
          </a:bodyPr>
          <a:lstStyle/>
          <a:p>
            <a:r>
              <a:rPr lang="en-GB" sz="1050" b="1" dirty="0">
                <a:latin typeface="Abadi Extra Light" panose="020B0204020104020204" pitchFamily="34" charset="0"/>
              </a:rPr>
              <a:t>10 Year Health Plan focus: NHS Dentistry</a:t>
            </a:r>
          </a:p>
          <a:p>
            <a:r>
              <a:rPr lang="en-US" sz="1050" dirty="0">
                <a:latin typeface="Abadi Extra Light" panose="020B0204020104020204" pitchFamily="34" charset="0"/>
              </a:rPr>
              <a:t>Shift from UDA to outcome/prevention-based contracts</a:t>
            </a:r>
            <a:endParaRPr lang="en-GB" sz="1050" dirty="0">
              <a:latin typeface="Abadi Extra Light" panose="020B0204020104020204" pitchFamily="34" charset="0"/>
            </a:endParaRPr>
          </a:p>
        </p:txBody>
      </p:sp>
      <p:pic>
        <p:nvPicPr>
          <p:cNvPr id="13" name="Picture 12">
            <a:extLst>
              <a:ext uri="{FF2B5EF4-FFF2-40B4-BE49-F238E27FC236}">
                <a16:creationId xmlns:a16="http://schemas.microsoft.com/office/drawing/2014/main" id="{1E4F6E65-DF16-43CC-A2A4-5AB54E108849}"/>
              </a:ext>
            </a:extLst>
          </p:cNvPr>
          <p:cNvPicPr>
            <a:picLocks noChangeAspect="1"/>
          </p:cNvPicPr>
          <p:nvPr/>
        </p:nvPicPr>
        <p:blipFill>
          <a:blip r:embed="rId3"/>
          <a:stretch>
            <a:fillRect/>
          </a:stretch>
        </p:blipFill>
        <p:spPr>
          <a:xfrm>
            <a:off x="1315203" y="3229180"/>
            <a:ext cx="3474715" cy="2172611"/>
          </a:xfrm>
          <a:prstGeom prst="rect">
            <a:avLst/>
          </a:prstGeom>
        </p:spPr>
      </p:pic>
    </p:spTree>
    <p:extLst>
      <p:ext uri="{BB962C8B-B14F-4D97-AF65-F5344CB8AC3E}">
        <p14:creationId xmlns:p14="http://schemas.microsoft.com/office/powerpoint/2010/main" val="3511868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102545139"/>
              </p:ext>
            </p:extLst>
          </p:nvPr>
        </p:nvGraphicFramePr>
        <p:xfrm>
          <a:off x="6279126" y="1590327"/>
          <a:ext cx="5721655" cy="4533866"/>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040578">
                <a:tc>
                  <a:txBody>
                    <a:bodyPr/>
                    <a:lstStyle/>
                    <a:p>
                      <a:r>
                        <a:rPr lang="en-GB" sz="1050" b="1">
                          <a:solidFill>
                            <a:schemeClr val="tx1"/>
                          </a:solidFill>
                          <a:latin typeface="Abadi Extra Light"/>
                        </a:rPr>
                        <a:t>What does this tell us?  </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latin typeface="Abadi Extra Light"/>
                        </a:rPr>
                        <a:t>It was the ICB’s plan for 66.4% of resident children to have seen an NHS dentist by March 2027, this is a 3.37% increase on least years plan (63.03%).</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latin typeface="Abadi Extra Light"/>
                        </a:rPr>
                        <a:t>The % of children who had a dental appointment as of the end of March is 68.77% exceeding the annual and year to date milestones.  The ICB has performed positively on this indicator last year and for the current year to date.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dirty="0">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dirty="0">
                          <a:solidFill>
                            <a:schemeClr val="tx1"/>
                          </a:solidFill>
                          <a:latin typeface="Abadi Extra Light"/>
                          <a:ea typeface="+mn-ea"/>
                          <a:cs typeface="+mn-cs"/>
                        </a:rPr>
                        <a:t>The ICB’s Dental Access and Oral Health Improvement Programme includes specific work streams for children's services this includes: </a:t>
                      </a:r>
                    </a:p>
                    <a:p>
                      <a:pPr marL="171450" lvl="0" indent="-171450" algn="just" rtl="0" eaLnBrk="1" latinLnBrk="0" hangingPunct="1">
                        <a:buFont typeface="Arial" panose="020B0604020202020204" pitchFamily="34" charset="0"/>
                        <a:buChar char="•"/>
                      </a:pPr>
                      <a:r>
                        <a:rPr lang="en-GB" sz="1050" i="0" kern="1200" noProof="0" dirty="0">
                          <a:solidFill>
                            <a:schemeClr val="tx1"/>
                          </a:solidFill>
                          <a:latin typeface="Abadi Extra Light"/>
                          <a:ea typeface="+mn-ea"/>
                          <a:cs typeface="+mn-cs"/>
                        </a:rPr>
                        <a:t>Child Access and Oral Health Improvement commencing October 2024</a:t>
                      </a:r>
                    </a:p>
                    <a:p>
                      <a:pPr marL="171450" lvl="0" indent="-171450" algn="just" defTabSz="914400" rtl="0" eaLnBrk="1" latinLnBrk="0" hangingPunct="1">
                        <a:buClr>
                          <a:srgbClr val="000000"/>
                        </a:buClr>
                        <a:buFont typeface="Arial" panose="020B0604020202020204" pitchFamily="34" charset="0"/>
                        <a:buChar char="•"/>
                      </a:pPr>
                      <a:r>
                        <a:rPr lang="en-GB" sz="1050" i="0" kern="1200" noProof="0" dirty="0">
                          <a:solidFill>
                            <a:schemeClr val="tx1"/>
                          </a:solidFill>
                          <a:latin typeface="Abadi Extra Light"/>
                          <a:ea typeface="+mn-ea"/>
                          <a:cs typeface="+mn-cs"/>
                        </a:rPr>
                        <a:t>Additional access to routine care is also offered through a specific pathway to patients who are within prioritised group (namely looked after children) to ensure their oral health does not impact or prevent treatment for other conditions.</a:t>
                      </a:r>
                      <a:endParaRPr lang="en-US" sz="1050" i="0" kern="1200" noProof="0" dirty="0">
                        <a:solidFill>
                          <a:schemeClr val="tx1"/>
                        </a:solidFill>
                        <a:latin typeface="Abadi Extra Light"/>
                        <a:ea typeface="+mn-ea"/>
                        <a:cs typeface="+mn-cs"/>
                      </a:endParaRPr>
                    </a:p>
                    <a:p>
                      <a:pPr marL="0" lvl="0" indent="0" algn="just" defTabSz="914400" rtl="0" eaLnBrk="1" latinLnBrk="0" hangingPunct="1">
                        <a:buClr>
                          <a:srgbClr val="000000"/>
                        </a:buClr>
                        <a:buFont typeface="Arial" panose="020B0604020202020204" pitchFamily="34" charset="0"/>
                        <a:buNone/>
                      </a:pPr>
                      <a:endParaRPr lang="en-GB" sz="1050" i="0" kern="1200" noProof="0" dirty="0">
                        <a:solidFill>
                          <a:schemeClr val="tx1"/>
                        </a:solidFill>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dirty="0">
                          <a:solidFill>
                            <a:schemeClr val="tx1"/>
                          </a:solidFill>
                          <a:latin typeface="Abadi Extra Light"/>
                        </a:rPr>
                        <a:t>Risks:</a:t>
                      </a:r>
                      <a:endParaRPr lang="en-GB" sz="1050" b="0" dirty="0">
                        <a:solidFill>
                          <a:schemeClr val="tx1"/>
                        </a:solidFill>
                        <a:highlight>
                          <a:srgbClr val="FFFF00"/>
                        </a:highlight>
                        <a:latin typeface="Abadi Extra Light"/>
                      </a:endParaRPr>
                    </a:p>
                    <a:p>
                      <a:pPr marL="171450" indent="-171450" algn="just" defTabSz="914400" rtl="0" eaLnBrk="1" latinLnBrk="0" hangingPunct="1">
                        <a:buFont typeface="Arial" panose="020B0604020202020204" pitchFamily="34" charset="0"/>
                        <a:buChar char="•"/>
                        <a:defRPr/>
                      </a:pPr>
                      <a:r>
                        <a:rPr lang="en-GB" sz="1050" i="0" kern="1200" dirty="0">
                          <a:solidFill>
                            <a:schemeClr val="tx1"/>
                          </a:solidFill>
                          <a:latin typeface="Abadi Extra Light"/>
                          <a:ea typeface="+mn-ea"/>
                          <a:cs typeface="+mn-cs"/>
                        </a:rPr>
                        <a:t>The risks for this indicator are as detailed on metric 11. </a:t>
                      </a:r>
                    </a:p>
                    <a:p>
                      <a:endParaRPr lang="en-GB" sz="1050" dirty="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2205632"/>
              </p:ext>
            </p:extLst>
          </p:nvPr>
        </p:nvGraphicFramePr>
        <p:xfrm>
          <a:off x="573454" y="1473979"/>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child (under 18 years) patients (i.e. individual patients) seen by an NHS Dentist on a 24 month rolling basis as a % of the total child (under 18 years) population.</a:t>
                      </a:r>
                    </a:p>
                    <a:p>
                      <a:pPr algn="just"/>
                      <a:endPar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537030361"/>
              </p:ext>
            </p:extLst>
          </p:nvPr>
        </p:nvGraphicFramePr>
        <p:xfrm>
          <a:off x="549503" y="18885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12.2 Number of unique patients seen by an NHS dentist – children (resident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j-ea"/>
                          <a:cs typeface="+mj-cs"/>
                        </a:rPr>
                        <a:t>July 2026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a:t>
                      </a:r>
                      <a:r>
                        <a:rPr lang="en-GB" sz="1000" b="1">
                          <a:solidFill>
                            <a:schemeClr val="tx1"/>
                          </a:solidFill>
                        </a:rPr>
                        <a:t>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9" name="TextBox 8">
            <a:extLst>
              <a:ext uri="{FF2B5EF4-FFF2-40B4-BE49-F238E27FC236}">
                <a16:creationId xmlns:a16="http://schemas.microsoft.com/office/drawing/2014/main" id="{5CEE0EF3-E3C7-5D77-5C30-CA52032C2AED}"/>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6" name="Table 5">
            <a:extLst>
              <a:ext uri="{FF2B5EF4-FFF2-40B4-BE49-F238E27FC236}">
                <a16:creationId xmlns:a16="http://schemas.microsoft.com/office/drawing/2014/main" id="{FDA96552-0964-4439-8228-F203B78140CD}"/>
              </a:ext>
            </a:extLst>
          </p:cNvPr>
          <p:cNvGraphicFramePr>
            <a:graphicFrameLocks noGrp="1"/>
          </p:cNvGraphicFramePr>
          <p:nvPr>
            <p:extLst>
              <p:ext uri="{D42A27DB-BD31-4B8C-83A1-F6EECF244321}">
                <p14:modId xmlns:p14="http://schemas.microsoft.com/office/powerpoint/2010/main" val="3913103124"/>
              </p:ext>
            </p:extLst>
          </p:nvPr>
        </p:nvGraphicFramePr>
        <p:xfrm>
          <a:off x="501495" y="2836778"/>
          <a:ext cx="5411380" cy="259080"/>
        </p:xfrm>
        <a:graphic>
          <a:graphicData uri="http://schemas.openxmlformats.org/drawingml/2006/table">
            <a:tbl>
              <a:tblPr firstRow="1" bandRow="1">
                <a:tableStyleId>{5A111915-BE36-4E01-A7E5-04B1672EAD32}</a:tableStyleId>
              </a:tblPr>
              <a:tblGrid>
                <a:gridCol w="925653">
                  <a:extLst>
                    <a:ext uri="{9D8B030D-6E8A-4147-A177-3AD203B41FA5}">
                      <a16:colId xmlns:a16="http://schemas.microsoft.com/office/drawing/2014/main" val="1144645483"/>
                    </a:ext>
                  </a:extLst>
                </a:gridCol>
                <a:gridCol w="159965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0">
                <a:tc>
                  <a:txBody>
                    <a:bodyPr/>
                    <a:lstStyle/>
                    <a:p>
                      <a:r>
                        <a:rPr lang="en-GB" sz="1100" b="1">
                          <a:solidFill>
                            <a:schemeClr val="bg1"/>
                          </a:solidFill>
                        </a:rPr>
                        <a:t>Children</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dirty="0">
                          <a:solidFill>
                            <a:schemeClr val="tx1"/>
                          </a:solidFill>
                          <a:latin typeface="+mn-lt"/>
                          <a:ea typeface="+mn-ea"/>
                          <a:cs typeface="+mn-cs"/>
                        </a:rPr>
                        <a:t>March 2027 target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66.4%</a:t>
                      </a:r>
                    </a:p>
                  </a:txBody>
                  <a:tcPr anchor="ctr">
                    <a:noFill/>
                  </a:tcPr>
                </a:tc>
                <a:tc>
                  <a:txBody>
                    <a:bodyPr/>
                    <a:lstStyle/>
                    <a:p>
                      <a:pPr marL="0" algn="l" defTabSz="914400" rtl="0" eaLnBrk="1" latinLnBrk="0" hangingPunct="1"/>
                      <a:r>
                        <a:rPr lang="en-GB" sz="1100" kern="1200" dirty="0">
                          <a:solidFill>
                            <a:schemeClr val="tx1"/>
                          </a:solidFill>
                          <a:latin typeface="+mn-lt"/>
                          <a:ea typeface="+mn-ea"/>
                          <a:cs typeface="+mn-cs"/>
                        </a:rPr>
                        <a:t>July 26 Actual =</a:t>
                      </a:r>
                    </a:p>
                  </a:txBody>
                  <a:tcPr anchor="ctr">
                    <a:noFill/>
                  </a:tcPr>
                </a:tc>
                <a:tc>
                  <a:txBody>
                    <a:bodyPr/>
                    <a:lstStyle/>
                    <a:p>
                      <a:pPr marL="0" algn="l" defTabSz="914400" rtl="0" eaLnBrk="1" latinLnBrk="0" hangingPunct="1"/>
                      <a:r>
                        <a:rPr lang="en-GB" sz="1100" kern="1200" dirty="0">
                          <a:solidFill>
                            <a:schemeClr val="tx1"/>
                          </a:solidFill>
                          <a:latin typeface="+mn-lt"/>
                          <a:ea typeface="+mn-ea"/>
                          <a:cs typeface="+mn-cs"/>
                        </a:rPr>
                        <a:t>68.77%</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10" name="TextBox 9">
            <a:extLst>
              <a:ext uri="{FF2B5EF4-FFF2-40B4-BE49-F238E27FC236}">
                <a16:creationId xmlns:a16="http://schemas.microsoft.com/office/drawing/2014/main" id="{81FFF0D0-00DF-A75A-0D72-3A1DA5D67C14}"/>
              </a:ext>
            </a:extLst>
          </p:cNvPr>
          <p:cNvSpPr txBox="1"/>
          <p:nvPr/>
        </p:nvSpPr>
        <p:spPr>
          <a:xfrm>
            <a:off x="606479" y="6238262"/>
            <a:ext cx="5005314" cy="430887"/>
          </a:xfrm>
          <a:prstGeom prst="rect">
            <a:avLst/>
          </a:prstGeom>
          <a:solidFill>
            <a:schemeClr val="accent6">
              <a:lumMod val="60000"/>
              <a:lumOff val="40000"/>
            </a:schemeClr>
          </a:solidFill>
        </p:spPr>
        <p:txBody>
          <a:bodyPr wrap="square" rtlCol="0">
            <a:spAutoFit/>
          </a:bodyPr>
          <a:lstStyle/>
          <a:p>
            <a:r>
              <a:rPr lang="en-GB" sz="1050" b="1" dirty="0">
                <a:latin typeface="Abadi Extra Light" panose="020B0204020104020204" pitchFamily="34" charset="0"/>
              </a:rPr>
              <a:t>10 Year Health Plan focus: NHS Dentistry</a:t>
            </a:r>
          </a:p>
          <a:p>
            <a:r>
              <a:rPr lang="en-GB" sz="1050" dirty="0">
                <a:latin typeface="Abadi Extra Light" panose="020B0204020104020204" pitchFamily="34" charset="0"/>
              </a:rPr>
              <a:t>Focus on prevention e.g. children and tooth extractions</a:t>
            </a:r>
          </a:p>
        </p:txBody>
      </p:sp>
      <p:pic>
        <p:nvPicPr>
          <p:cNvPr id="8" name="Picture 7">
            <a:extLst>
              <a:ext uri="{FF2B5EF4-FFF2-40B4-BE49-F238E27FC236}">
                <a16:creationId xmlns:a16="http://schemas.microsoft.com/office/drawing/2014/main" id="{67C194F7-F2C0-9723-C5AD-0025AF34796A}"/>
              </a:ext>
            </a:extLst>
          </p:cNvPr>
          <p:cNvPicPr>
            <a:picLocks noChangeAspect="1"/>
          </p:cNvPicPr>
          <p:nvPr/>
        </p:nvPicPr>
        <p:blipFill>
          <a:blip r:embed="rId3"/>
          <a:stretch>
            <a:fillRect/>
          </a:stretch>
        </p:blipFill>
        <p:spPr>
          <a:xfrm>
            <a:off x="1125062" y="3296611"/>
            <a:ext cx="3788769" cy="2436829"/>
          </a:xfrm>
          <a:prstGeom prst="rect">
            <a:avLst/>
          </a:prstGeom>
        </p:spPr>
      </p:pic>
    </p:spTree>
    <p:extLst>
      <p:ext uri="{BB962C8B-B14F-4D97-AF65-F5344CB8AC3E}">
        <p14:creationId xmlns:p14="http://schemas.microsoft.com/office/powerpoint/2010/main" val="3793826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19</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761557109"/>
              </p:ext>
            </p:extLst>
          </p:nvPr>
        </p:nvGraphicFramePr>
        <p:xfrm>
          <a:off x="6096000" y="1725461"/>
          <a:ext cx="5800725" cy="4454848"/>
        </p:xfrm>
        <a:graphic>
          <a:graphicData uri="http://schemas.openxmlformats.org/drawingml/2006/table">
            <a:tbl>
              <a:tblPr firstRow="1" bandRow="1">
                <a:tableStyleId>{5940675A-B579-460E-94D1-54222C63F5DA}</a:tableStyleId>
              </a:tblPr>
              <a:tblGrid>
                <a:gridCol w="5800725">
                  <a:extLst>
                    <a:ext uri="{9D8B030D-6E8A-4147-A177-3AD203B41FA5}">
                      <a16:colId xmlns:a16="http://schemas.microsoft.com/office/drawing/2014/main" val="1772709669"/>
                    </a:ext>
                  </a:extLst>
                </a:gridCol>
              </a:tblGrid>
              <a:tr h="5526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dirty="0">
                          <a:solidFill>
                            <a:schemeClr val="tx1"/>
                          </a:solidFill>
                          <a:latin typeface="Aptos Display" panose="020B0004020202020204" pitchFamily="34" charset="0"/>
                        </a:rPr>
                        <a:t>What does this tell us?  </a:t>
                      </a:r>
                    </a:p>
                    <a:p>
                      <a:pPr marL="231775" indent="-231775">
                        <a:buFont typeface="Arial" panose="020B0604020202020204" pitchFamily="34" charset="0"/>
                        <a:buChar char="•"/>
                      </a:pPr>
                      <a:r>
                        <a:rPr lang="en-GB" sz="1050" dirty="0">
                          <a:latin typeface="Aptos Display" panose="020B0004020202020204" pitchFamily="34" charset="0"/>
                        </a:rPr>
                        <a:t>An update of published data was not available at time of reporting.</a:t>
                      </a:r>
                    </a:p>
                    <a:p>
                      <a:pPr marL="231775" indent="-231775">
                        <a:buFont typeface="Arial" panose="020B0604020202020204" pitchFamily="34" charset="0"/>
                        <a:buChar char="•"/>
                      </a:pPr>
                      <a:r>
                        <a:rPr lang="en-GB" sz="1050" dirty="0">
                          <a:latin typeface="Aptos Display" panose="020B0004020202020204" pitchFamily="34" charset="0"/>
                        </a:rPr>
                        <a:t>Review of unpublished data (unvalidated claims data provided by NHSE but unable to be published publicly) for months 1-4, indicates no concerns in overall performance activity being consistently above plan. </a:t>
                      </a:r>
                    </a:p>
                    <a:p>
                      <a:pPr marL="231775" indent="-231775">
                        <a:buFont typeface="Arial" panose="020B0604020202020204" pitchFamily="34" charset="0"/>
                        <a:buChar char="•"/>
                      </a:pPr>
                      <a:r>
                        <a:rPr lang="en-GB" sz="1050" dirty="0">
                          <a:latin typeface="Aptos Display" panose="020B0004020202020204" pitchFamily="34" charset="0"/>
                        </a:rPr>
                        <a:t>The ICB is ranked second highest in the country for its performance against plan and continues to be rated as Green (</a:t>
                      </a:r>
                      <a:r>
                        <a:rPr lang="en-GB" sz="1050" dirty="0">
                          <a:latin typeface="Aptos Narrow" panose="020B0004020202020204" pitchFamily="34" charset="0"/>
                        </a:rPr>
                        <a:t>≥100% above plan)</a:t>
                      </a:r>
                      <a:r>
                        <a:rPr lang="en-GB" sz="1050" dirty="0">
                          <a:latin typeface="Aptos Display" panose="020B0004020202020204" pitchFamily="34" charset="0"/>
                        </a:rPr>
                        <a:t> by NHSE for the year-to-date activity.</a:t>
                      </a:r>
                    </a:p>
                    <a:p>
                      <a:pPr marL="231775" indent="-231775">
                        <a:buFont typeface="Arial" panose="020B0604020202020204" pitchFamily="34" charset="0"/>
                        <a:buChar char="•"/>
                      </a:pPr>
                      <a:r>
                        <a:rPr lang="en-GB" sz="1050" dirty="0">
                          <a:latin typeface="Aptos Display" panose="020B0004020202020204" pitchFamily="34" charset="0"/>
                        </a:rPr>
                        <a:t>July (month 4) data did show small decreases in activity for blood pressure checks, clinical pathways and clinical checks and an increase in activity for contraception services which is attributable to   season variation.</a:t>
                      </a:r>
                    </a:p>
                    <a:p>
                      <a:pPr marL="231775" indent="-231775">
                        <a:buFont typeface="Arial" panose="020B0604020202020204" pitchFamily="34" charset="0"/>
                        <a:buChar char="•"/>
                      </a:pPr>
                      <a:endParaRPr lang="en-GB" sz="1050" dirty="0">
                        <a:latin typeface="Aptos Display" panose="020B00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231588">
                <a:tc>
                  <a:txBody>
                    <a:bodyPr/>
                    <a:lstStyle/>
                    <a:p>
                      <a:r>
                        <a:rPr lang="en-GB" sz="1050" b="1" dirty="0">
                          <a:solidFill>
                            <a:schemeClr val="tx1"/>
                          </a:solidFill>
                          <a:latin typeface="Aptos Display" panose="020B0004020202020204" pitchFamily="34" charset="0"/>
                        </a:rPr>
                        <a:t>Actions:</a:t>
                      </a:r>
                    </a:p>
                    <a:p>
                      <a:pPr marL="171450" indent="-171450" algn="just" defTabSz="914400" rtl="0" eaLnBrk="1" latinLnBrk="0" hangingPunct="1">
                        <a:buFont typeface="Arial" panose="020B0604020202020204" pitchFamily="34" charset="0"/>
                        <a:buChar char="•"/>
                      </a:pPr>
                      <a:endParaRPr lang="en-GB" sz="1050" i="0" kern="1200" noProof="0" dirty="0">
                        <a:solidFill>
                          <a:schemeClr val="tx1"/>
                        </a:solidFill>
                        <a:highlight>
                          <a:srgbClr val="FFFF00"/>
                        </a:highlight>
                        <a:latin typeface="Aptos Display" panose="020B0004020202020204" pitchFamily="34" charset="0"/>
                        <a:ea typeface="+mn-ea"/>
                        <a:cs typeface="+mn-cs"/>
                      </a:endParaRPr>
                    </a:p>
                    <a:p>
                      <a:pPr marL="171450" lvl="0" indent="-171450" algn="just">
                        <a:buFont typeface="Arial" panose="020B0604020202020204" pitchFamily="34" charset="0"/>
                        <a:buChar char="•"/>
                      </a:pPr>
                      <a:r>
                        <a:rPr lang="en-GB" sz="1050" b="0" i="0" u="none" strike="noStrike" kern="1200" noProof="0" dirty="0">
                          <a:solidFill>
                            <a:srgbClr val="242424"/>
                          </a:solidFill>
                          <a:highlight>
                            <a:srgbClr val="FFFFFF"/>
                          </a:highlight>
                          <a:latin typeface="Aptos Display" panose="020B0004020202020204" pitchFamily="34" charset="0"/>
                          <a:ea typeface="+mn-ea"/>
                          <a:cs typeface="+mn-cs"/>
                        </a:rPr>
                        <a:t>Work continues with GP practices to encourage referrals for Pharmacy First to free up GP appointments and is discussed at proactive  GP visits. </a:t>
                      </a:r>
                      <a:endParaRPr lang="en-GB" sz="1050" i="0" kern="1200" noProof="0" dirty="0">
                        <a:solidFill>
                          <a:srgbClr val="242424"/>
                        </a:solidFill>
                        <a:highlight>
                          <a:srgbClr val="FFFF00"/>
                        </a:highlight>
                        <a:latin typeface="Aptos Display" panose="020B0004020202020204" pitchFamily="34" charset="0"/>
                        <a:ea typeface="+mn-ea"/>
                        <a:cs typeface="+mn-cs"/>
                      </a:endParaRPr>
                    </a:p>
                    <a:p>
                      <a:pPr marL="171450" lvl="0" indent="-171450" algn="just">
                        <a:buFont typeface="Arial" panose="020B0604020202020204" pitchFamily="34" charset="0"/>
                        <a:buChar char="•"/>
                      </a:pPr>
                      <a:r>
                        <a:rPr lang="en-GB" sz="1050" b="0" i="0" u="none" strike="noStrike" kern="1200" noProof="0" dirty="0">
                          <a:solidFill>
                            <a:srgbClr val="242424"/>
                          </a:solidFill>
                          <a:highlight>
                            <a:srgbClr val="FFFFFF"/>
                          </a:highlight>
                          <a:latin typeface="Aptos Display" panose="020B0004020202020204" pitchFamily="34" charset="0"/>
                          <a:ea typeface="+mn-ea"/>
                          <a:cs typeface="+mn-cs"/>
                        </a:rPr>
                        <a:t>Data is discussed monthly at the Pharmaceutical Services group to identify outliers and work with the LPC continues to promote the service. </a:t>
                      </a:r>
                    </a:p>
                    <a:p>
                      <a:pPr marL="171450" lvl="0" indent="-171450" algn="just">
                        <a:buFont typeface="Arial" panose="020B0604020202020204" pitchFamily="34" charset="0"/>
                        <a:buChar char="•"/>
                      </a:pPr>
                      <a:r>
                        <a:rPr lang="en-GB" sz="1050" b="0" i="0" u="none" strike="noStrike" kern="1200" noProof="0" dirty="0">
                          <a:solidFill>
                            <a:srgbClr val="242424"/>
                          </a:solidFill>
                          <a:highlight>
                            <a:srgbClr val="FFFFFF"/>
                          </a:highlight>
                          <a:latin typeface="Aptos Display" panose="020B0004020202020204" pitchFamily="34" charset="0"/>
                          <a:ea typeface="+mn-ea"/>
                          <a:cs typeface="+mn-cs"/>
                        </a:rPr>
                        <a:t>LPC continues to work with practices to support uptake</a:t>
                      </a:r>
                    </a:p>
                    <a:p>
                      <a:pPr marL="171450" lvl="0" indent="-171450" algn="just">
                        <a:buFont typeface="Arial" panose="020B0604020202020204" pitchFamily="34" charset="0"/>
                        <a:buChar char="•"/>
                      </a:pPr>
                      <a:endParaRPr lang="en-US" sz="1050" i="0" kern="1200" noProof="0" dirty="0">
                        <a:solidFill>
                          <a:schemeClr val="tx1"/>
                        </a:solidFill>
                        <a:highlight>
                          <a:srgbClr val="FFFF00"/>
                        </a:highlight>
                        <a:latin typeface="Aptos Display" panose="020B0004020202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31588">
                <a:tc>
                  <a:txBody>
                    <a:bodyPr/>
                    <a:lstStyle/>
                    <a:p>
                      <a:r>
                        <a:rPr lang="en-GB" sz="1050" b="1" dirty="0">
                          <a:latin typeface="Aptos Display" panose="020B0004020202020204" pitchFamily="34" charset="0"/>
                        </a:rPr>
                        <a:t>Risks:</a:t>
                      </a:r>
                      <a:endParaRPr lang="en-GB" sz="1050" dirty="0">
                        <a:latin typeface="Aptos Display" panose="020B0004020202020204" pitchFamily="34" charset="0"/>
                      </a:endParaRPr>
                    </a:p>
                    <a:p>
                      <a:pPr marL="171450" lvl="0" indent="-171450" algn="just">
                        <a:buFont typeface="Arial" panose="020B0604020202020204" pitchFamily="34" charset="0"/>
                        <a:buChar char="•"/>
                      </a:pPr>
                      <a:r>
                        <a:rPr lang="en-GB" sz="1050" dirty="0">
                          <a:latin typeface="Aptos Display" panose="020B0004020202020204" pitchFamily="34" charset="0"/>
                        </a:rPr>
                        <a:t>The agreed Community Pharmacy Contract Framework (CPCF) has seen caps introduced to Clinical Pathways and Minor Illness consultations </a:t>
                      </a:r>
                      <a:r>
                        <a:rPr lang="en-GB" sz="1050" b="0" i="0" u="none" strike="noStrike" noProof="0" dirty="0">
                          <a:solidFill>
                            <a:schemeClr val="tx1"/>
                          </a:solidFill>
                          <a:highlight>
                            <a:srgbClr val="FFFFFF"/>
                          </a:highlight>
                          <a:latin typeface="Aptos Display" panose="020B0004020202020204" pitchFamily="34" charset="0"/>
                        </a:rPr>
                        <a:t>as this has been introduced nationally this can't be influenced locally. </a:t>
                      </a:r>
                      <a:endParaRPr lang="en-GB" sz="1050" dirty="0">
                        <a:solidFill>
                          <a:schemeClr val="tx1"/>
                        </a:solidFill>
                        <a:highlight>
                          <a:srgbClr val="FFFF00"/>
                        </a:highlight>
                        <a:latin typeface="Aptos Display" panose="020B0004020202020204" pitchFamily="34" charset="0"/>
                      </a:endParaRPr>
                    </a:p>
                    <a:p>
                      <a:pPr marL="0" lvl="0" indent="0" algn="just">
                        <a:buNone/>
                      </a:pPr>
                      <a:endParaRPr lang="en-US" sz="1050" i="0" kern="1200" noProof="0" dirty="0">
                        <a:solidFill>
                          <a:schemeClr val="tx1"/>
                        </a:solidFill>
                        <a:highlight>
                          <a:srgbClr val="FFFF00"/>
                        </a:highlight>
                        <a:latin typeface="Aptos Display" panose="020B0004020202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6430295"/>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04571170"/>
              </p:ext>
            </p:extLst>
          </p:nvPr>
        </p:nvGraphicFramePr>
        <p:xfrm>
          <a:off x="481128" y="1318913"/>
          <a:ext cx="5367221" cy="1531620"/>
        </p:xfrm>
        <a:graphic>
          <a:graphicData uri="http://schemas.openxmlformats.org/drawingml/2006/table">
            <a:tbl>
              <a:tblPr firstRow="1" bandRow="1">
                <a:tableStyleId>{5940675A-B579-460E-94D1-54222C63F5DA}</a:tableStyleId>
              </a:tblPr>
              <a:tblGrid>
                <a:gridCol w="5367221">
                  <a:extLst>
                    <a:ext uri="{9D8B030D-6E8A-4147-A177-3AD203B41FA5}">
                      <a16:colId xmlns:a16="http://schemas.microsoft.com/office/drawing/2014/main" val="1772709669"/>
                    </a:ext>
                  </a:extLst>
                </a:gridCol>
              </a:tblGrid>
              <a:tr h="874054">
                <a:tc>
                  <a:txBody>
                    <a:bodyPr/>
                    <a:lstStyle/>
                    <a:p>
                      <a:r>
                        <a:rPr lang="en-GB" sz="1050" b="1" i="0" dirty="0">
                          <a:solidFill>
                            <a:schemeClr val="bg1">
                              <a:lumMod val="50000"/>
                            </a:schemeClr>
                          </a:solidFill>
                          <a:latin typeface="Abadi Extra Light"/>
                          <a:ea typeface="Calibri"/>
                          <a:cs typeface="Calibri"/>
                        </a:rPr>
                        <a:t>This metric measures:  </a:t>
                      </a:r>
                      <a:r>
                        <a:rPr lang="en-US" sz="1050" b="1" i="0" dirty="0">
                          <a:solidFill>
                            <a:schemeClr val="bg1">
                              <a:lumMod val="50000"/>
                            </a:schemeClr>
                          </a:solidFill>
                          <a:latin typeface="Abadi Extra Light"/>
                          <a:ea typeface="Calibri"/>
                          <a:cs typeface="Calibri"/>
                        </a:rPr>
                        <a:t>t</a:t>
                      </a:r>
                      <a:r>
                        <a:rPr lang="en-US" sz="1050" i="0" dirty="0">
                          <a:solidFill>
                            <a:schemeClr val="bg1">
                              <a:lumMod val="50000"/>
                            </a:schemeClr>
                          </a:solidFill>
                          <a:latin typeface="Abadi Extra Light"/>
                          <a:ea typeface="Calibri"/>
                          <a:cs typeface="Calibri"/>
                        </a:rPr>
                        <a:t>he activity of the Pharmacy First Service (PFS). PFS enables patients to be referred into Community Pharmacy (CP) for an urgent repeat medicine supply and minor aliments consultation. Patients can also access, by either direct approach or healthcare professional referral, treatment for any of the seven clinical conditions; acute otitis media, impetigo, infected insect bites, shingles, sinusitis, sore throat, uncomplicated UTIs. </a:t>
                      </a:r>
                      <a:r>
                        <a:rPr lang="en-US" sz="1050" dirty="0">
                          <a:solidFill>
                            <a:schemeClr val="bg1">
                              <a:lumMod val="50000"/>
                            </a:schemeClr>
                          </a:solidFill>
                          <a:latin typeface="Abadi Extra Light"/>
                        </a:rPr>
                        <a:t>The Pharmacy First Consultation data reflects the number of paid claims made for CP consultations. </a:t>
                      </a:r>
                    </a:p>
                    <a:p>
                      <a:endParaRPr lang="en-GB" sz="1050" i="0" dirty="0">
                        <a:solidFill>
                          <a:schemeClr val="bg1">
                            <a:lumMod val="50000"/>
                          </a:schemeClr>
                        </a:solidFill>
                        <a:latin typeface="Abadi Extra Light"/>
                        <a:ea typeface="Calibri"/>
                        <a:cs typeface="Calibri"/>
                      </a:endParaRPr>
                    </a:p>
                    <a:p>
                      <a:pPr lvl="0">
                        <a:buNone/>
                      </a:pPr>
                      <a:r>
                        <a:rPr lang="en-US" sz="1050" dirty="0">
                          <a:solidFill>
                            <a:schemeClr val="bg1">
                              <a:lumMod val="50000"/>
                            </a:schemeClr>
                          </a:solidFill>
                          <a:latin typeface="Abadi Extra Light"/>
                        </a:rPr>
                        <a:t>The data is published by NHSBSA and is in the public domain on the NHSBSA website (</a:t>
                      </a:r>
                      <a:r>
                        <a:rPr lang="en-US" sz="1050" dirty="0">
                          <a:solidFill>
                            <a:schemeClr val="bg1">
                              <a:lumMod val="50000"/>
                            </a:schemeClr>
                          </a:solidFill>
                          <a:latin typeface="Abadi Extra Light"/>
                          <a:hlinkClick r:id="rId3" tooltip="https://www.nhsbsa.nhs.uk/prescription-data/dispensing-data/dispensing-contractors-data">
                            <a:extLst>
                              <a:ext uri="{A12FA001-AC4F-418D-AE19-62706E023703}">
                                <ahyp:hlinkClr xmlns:ahyp="http://schemas.microsoft.com/office/drawing/2018/hyperlinkcolor" val="tx"/>
                              </a:ext>
                            </a:extLst>
                          </a:hlinkClick>
                        </a:rPr>
                        <a:t>Dispensing contractors' data | NHSBSA</a:t>
                      </a:r>
                      <a:r>
                        <a:rPr lang="en-US" sz="1050" dirty="0">
                          <a:solidFill>
                            <a:schemeClr val="bg1">
                              <a:lumMod val="50000"/>
                            </a:schemeClr>
                          </a:solidFill>
                          <a:latin typeface="Abadi Extra Light"/>
                        </a:rPr>
                        <a:t>).</a:t>
                      </a:r>
                      <a:endParaRPr lang="en-GB" sz="1050" i="0" dirty="0">
                        <a:solidFill>
                          <a:schemeClr val="bg1">
                            <a:lumMod val="50000"/>
                          </a:schemeClr>
                        </a:solidFill>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256316271"/>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dirty="0">
                          <a:ln>
                            <a:noFill/>
                          </a:ln>
                          <a:solidFill>
                            <a:schemeClr val="tx1"/>
                          </a:solidFill>
                          <a:effectLst/>
                          <a:uLnTx/>
                          <a:uFillTx/>
                          <a:latin typeface="+mn-lt"/>
                          <a:ea typeface="+mj-ea"/>
                          <a:cs typeface="+mj-cs"/>
                        </a:rPr>
                        <a:t>13. Pharmacy First Consultations by Type : </a:t>
                      </a:r>
                      <a:r>
                        <a:rPr lang="en-US" sz="1600" b="0" i="0" u="none" strike="noStrike" kern="1200" cap="none" spc="0" normalizeH="0" baseline="0" noProof="0" dirty="0">
                          <a:ln>
                            <a:noFill/>
                          </a:ln>
                          <a:solidFill>
                            <a:schemeClr val="tx1"/>
                          </a:solidFill>
                          <a:effectLst/>
                          <a:uLnTx/>
                          <a:uFillTx/>
                          <a:latin typeface="+mn-lt"/>
                          <a:ea typeface="+mj-ea"/>
                          <a:cs typeface="+mj-cs"/>
                        </a:rPr>
                        <a:t>July 2026</a:t>
                      </a:r>
                      <a:endParaRPr kumimoji="0" lang="en-US" sz="1600" b="0" i="0" u="none" strike="noStrike" kern="1200" cap="none" spc="0" normalizeH="0" baseline="0" noProof="0" dirty="0">
                        <a:ln>
                          <a:noFill/>
                        </a:ln>
                        <a:solidFill>
                          <a:schemeClr val="tx1"/>
                        </a:solidFill>
                        <a:effectLst/>
                        <a:uLnTx/>
                        <a:uFillTx/>
                        <a:latin typeface="+mn-lt"/>
                        <a:ea typeface="+mj-ea"/>
                        <a:cs typeface="+mj-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Committee </a:t>
                      </a:r>
                      <a:r>
                        <a:rPr lang="en-GB" sz="1000" b="1">
                          <a:solidFill>
                            <a:schemeClr val="tx1"/>
                          </a:solidFill>
                        </a:rPr>
                        <a:t>/ Pharmaceutical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Amy </a:t>
                      </a:r>
                      <a:r>
                        <a:rPr lang="en-GB" sz="900" dirty="0" err="1">
                          <a:solidFill>
                            <a:schemeClr val="tx1"/>
                          </a:solidFill>
                        </a:rPr>
                        <a:t>Lepiorz</a:t>
                      </a:r>
                      <a:endParaRPr lang="en-GB" sz="900" dirty="0">
                        <a:solidFill>
                          <a:schemeClr val="tx1"/>
                        </a:solidFill>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6" name="TextBox 5">
            <a:extLst>
              <a:ext uri="{FF2B5EF4-FFF2-40B4-BE49-F238E27FC236}">
                <a16:creationId xmlns:a16="http://schemas.microsoft.com/office/drawing/2014/main" id="{F9D4DFDB-FA5B-E818-F17E-45F4B1CF176E}"/>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Community Pharmacy:    </a:t>
            </a:r>
            <a:r>
              <a:rPr lang="en-GB" sz="1400">
                <a:latin typeface="Abadi Extra Light" panose="020B0204020104020204" pitchFamily="34" charset="0"/>
              </a:rPr>
              <a:t>Activity </a:t>
            </a:r>
          </a:p>
        </p:txBody>
      </p:sp>
      <p:graphicFrame>
        <p:nvGraphicFramePr>
          <p:cNvPr id="7" name="Table 6">
            <a:extLst>
              <a:ext uri="{FF2B5EF4-FFF2-40B4-BE49-F238E27FC236}">
                <a16:creationId xmlns:a16="http://schemas.microsoft.com/office/drawing/2014/main" id="{E68C31DF-426B-C65F-73E3-03BBDC46E758}"/>
              </a:ext>
            </a:extLst>
          </p:cNvPr>
          <p:cNvGraphicFramePr>
            <a:graphicFrameLocks noGrp="1"/>
          </p:cNvGraphicFramePr>
          <p:nvPr>
            <p:extLst>
              <p:ext uri="{D42A27DB-BD31-4B8C-83A1-F6EECF244321}">
                <p14:modId xmlns:p14="http://schemas.microsoft.com/office/powerpoint/2010/main" val="1259563380"/>
              </p:ext>
            </p:extLst>
          </p:nvPr>
        </p:nvGraphicFramePr>
        <p:xfrm>
          <a:off x="2819400" y="2148840"/>
          <a:ext cx="208280" cy="365760"/>
        </p:xfrm>
        <a:graphic>
          <a:graphicData uri="http://schemas.openxmlformats.org/drawingml/2006/table">
            <a:tbl>
              <a:tblPr bandRow="1">
                <a:tableStyleId>{5C22544A-7EE6-4342-B048-85BDC9FD1C3A}</a:tableStyleId>
              </a:tblPr>
              <a:tblGrid>
                <a:gridCol w="208280">
                  <a:extLst>
                    <a:ext uri="{9D8B030D-6E8A-4147-A177-3AD203B41FA5}">
                      <a16:colId xmlns:a16="http://schemas.microsoft.com/office/drawing/2014/main" val="3073706470"/>
                    </a:ext>
                  </a:extLst>
                </a:gridCol>
              </a:tblGrid>
              <a:tr h="0">
                <a:tc>
                  <a:txBody>
                    <a:bodyPr/>
                    <a:lstStyle/>
                    <a:p>
                      <a:pPr>
                        <a:buNone/>
                      </a:pPr>
                      <a:endParaRPr lang="en-US">
                        <a:effectLst/>
                      </a:endParaRPr>
                    </a:p>
                  </a:txBody>
                  <a:tcPr anchor="ctr">
                    <a:lnL>
                      <a:noFill/>
                    </a:lnL>
                    <a:lnR>
                      <a:noFill/>
                    </a:lnR>
                    <a:lnT>
                      <a:noFill/>
                    </a:lnT>
                    <a:lnB>
                      <a:noFill/>
                    </a:lnB>
                    <a:noFill/>
                  </a:tcPr>
                </a:tc>
                <a:extLst>
                  <a:ext uri="{0D108BD9-81ED-4DB2-BD59-A6C34878D82A}">
                    <a16:rowId xmlns:a16="http://schemas.microsoft.com/office/drawing/2014/main" val="1368902096"/>
                  </a:ext>
                </a:extLst>
              </a:tr>
            </a:tbl>
          </a:graphicData>
        </a:graphic>
      </p:graphicFrame>
      <p:sp>
        <p:nvSpPr>
          <p:cNvPr id="9" name="Rectangle 8">
            <a:extLst>
              <a:ext uri="{FF2B5EF4-FFF2-40B4-BE49-F238E27FC236}">
                <a16:creationId xmlns:a16="http://schemas.microsoft.com/office/drawing/2014/main" id="{FA0F4FE0-7526-40F9-7A5A-AB6D2ACF88EC}"/>
              </a:ext>
            </a:extLst>
          </p:cNvPr>
          <p:cNvSpPr/>
          <p:nvPr/>
        </p:nvSpPr>
        <p:spPr>
          <a:xfrm>
            <a:off x="725668" y="3303377"/>
            <a:ext cx="5019857" cy="206692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Data unavailable</a:t>
            </a:r>
          </a:p>
        </p:txBody>
      </p:sp>
    </p:spTree>
    <p:extLst>
      <p:ext uri="{BB962C8B-B14F-4D97-AF65-F5344CB8AC3E}">
        <p14:creationId xmlns:p14="http://schemas.microsoft.com/office/powerpoint/2010/main" val="3144208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B3F4B-B0DB-37AC-86F8-1F4FF2659BD9}"/>
              </a:ext>
            </a:extLst>
          </p:cNvPr>
          <p:cNvSpPr>
            <a:spLocks noGrp="1"/>
          </p:cNvSpPr>
          <p:nvPr>
            <p:ph idx="1"/>
          </p:nvPr>
        </p:nvSpPr>
        <p:spPr>
          <a:xfrm>
            <a:off x="475806" y="1281731"/>
            <a:ext cx="11524975" cy="5851869"/>
          </a:xfrm>
        </p:spPr>
        <p:txBody>
          <a:bodyPr vert="horz" lIns="91440" tIns="45720" rIns="91440" bIns="45720" rtlCol="0" anchor="t">
            <a:noAutofit/>
          </a:bodyPr>
          <a:lstStyle/>
          <a:p>
            <a:pPr marL="0" indent="0" algn="just">
              <a:lnSpc>
                <a:spcPct val="100000"/>
              </a:lnSpc>
              <a:spcBef>
                <a:spcPts val="200"/>
              </a:spcBef>
              <a:spcAft>
                <a:spcPts val="200"/>
              </a:spcAft>
              <a:buNone/>
            </a:pPr>
            <a:r>
              <a:rPr lang="en-GB" sz="1050" dirty="0">
                <a:solidFill>
                  <a:schemeClr val="tx1"/>
                </a:solidFill>
                <a:latin typeface="Abadi Extra Light"/>
                <a:ea typeface="Calibri"/>
              </a:rPr>
              <a:t>The Integrated Primary Care Performance Report is produced each month to provide the latest position against key strategic primary care published performance metrics. The report contains the most recent data available at the time of writing, and it should be noted that this can vary between metrics.</a:t>
            </a: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0" indent="0" algn="just">
              <a:lnSpc>
                <a:spcPct val="100000"/>
              </a:lnSpc>
              <a:spcBef>
                <a:spcPts val="200"/>
              </a:spcBef>
              <a:spcAft>
                <a:spcPts val="200"/>
              </a:spcAft>
              <a:buNone/>
            </a:pPr>
            <a:r>
              <a:rPr lang="en-GB" sz="1050" dirty="0">
                <a:solidFill>
                  <a:schemeClr val="tx1"/>
                </a:solidFill>
                <a:latin typeface="Abadi Extra Light"/>
                <a:ea typeface="Calibri"/>
              </a:rPr>
              <a:t>The report consists of a Summary and Benchmarking table (slide 2) followed by a more detailed overview of each metric displayed on a separate pages. </a:t>
            </a: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0" indent="0" algn="just">
              <a:lnSpc>
                <a:spcPct val="100000"/>
              </a:lnSpc>
              <a:spcBef>
                <a:spcPts val="200"/>
              </a:spcBef>
              <a:spcAft>
                <a:spcPts val="200"/>
              </a:spcAft>
              <a:buNone/>
            </a:pPr>
            <a:r>
              <a:rPr lang="en-GB" sz="1050" dirty="0">
                <a:solidFill>
                  <a:schemeClr val="tx1"/>
                </a:solidFill>
                <a:latin typeface="Abadi Extra Light"/>
                <a:ea typeface="Calibri"/>
              </a:rPr>
              <a:t>The IPCPR, and the metrics contained within, is aligned to several committees and groups within the ICB.</a:t>
            </a:r>
          </a:p>
          <a:p>
            <a:pPr algn="just">
              <a:lnSpc>
                <a:spcPct val="100000"/>
              </a:lnSpc>
              <a:spcBef>
                <a:spcPts val="200"/>
              </a:spcBef>
              <a:spcAft>
                <a:spcPts val="200"/>
              </a:spcAft>
            </a:pPr>
            <a:r>
              <a:rPr lang="en-GB" sz="1050" b="1" dirty="0">
                <a:latin typeface="Abadi Extra Light"/>
                <a:ea typeface="Calibri"/>
              </a:rPr>
              <a:t>Groups:</a:t>
            </a:r>
          </a:p>
          <a:p>
            <a:pPr algn="just">
              <a:lnSpc>
                <a:spcPct val="100000"/>
              </a:lnSpc>
              <a:spcBef>
                <a:spcPts val="200"/>
              </a:spcBef>
              <a:spcAft>
                <a:spcPts val="200"/>
              </a:spcAft>
            </a:pPr>
            <a:endParaRPr lang="en-GB" sz="1100" dirty="0">
              <a:solidFill>
                <a:schemeClr val="tx1"/>
              </a:solidFill>
              <a:latin typeface="Abadi Extra Light"/>
              <a:ea typeface="Calibri"/>
            </a:endParaRPr>
          </a:p>
          <a:p>
            <a:pPr marL="0" indent="0" algn="just">
              <a:lnSpc>
                <a:spcPct val="100000"/>
              </a:lnSpc>
              <a:spcBef>
                <a:spcPts val="200"/>
              </a:spcBef>
              <a:spcAft>
                <a:spcPts val="200"/>
              </a:spcAft>
              <a:buNone/>
            </a:pPr>
            <a:endParaRPr lang="en-GB" sz="1100" dirty="0">
              <a:solidFill>
                <a:schemeClr val="tx1"/>
              </a:solidFill>
              <a:latin typeface="Abadi Extra Light"/>
              <a:ea typeface="Calibri"/>
            </a:endParaRP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171450" lvl="1" indent="-171450" fontAlgn="t"/>
            <a:r>
              <a:rPr lang="en-GB" sz="1050" b="1" dirty="0">
                <a:solidFill>
                  <a:schemeClr val="tx1">
                    <a:lumMod val="75000"/>
                    <a:lumOff val="25000"/>
                  </a:schemeClr>
                </a:solidFill>
                <a:latin typeface="Abadi Extra Light" panose="020B0204020104020204"/>
                <a:ea typeface="Calibri"/>
              </a:rPr>
              <a:t>Committees:   </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Primary Care Contracts Sub Committee</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Quality &amp; Outcomes Committee (QOC).  N.B. - The QOC receives the </a:t>
            </a:r>
            <a:r>
              <a:rPr lang="en-US" sz="1050" dirty="0">
                <a:solidFill>
                  <a:schemeClr val="tx1">
                    <a:lumMod val="75000"/>
                    <a:lumOff val="25000"/>
                  </a:schemeClr>
                </a:solidFill>
                <a:latin typeface="Abadi Extra Light" panose="020B0204020104020204"/>
                <a:ea typeface="Calibri"/>
              </a:rPr>
              <a:t>3A’s report which includes a summary of the </a:t>
            </a:r>
            <a:r>
              <a:rPr lang="en-GB" sz="1050" dirty="0">
                <a:solidFill>
                  <a:schemeClr val="tx1">
                    <a:lumMod val="75000"/>
                    <a:lumOff val="25000"/>
                  </a:schemeClr>
                </a:solidFill>
                <a:latin typeface="Abadi Extra Light" panose="020B0204020104020204"/>
                <a:ea typeface="Calibri"/>
              </a:rPr>
              <a:t>IPCPR and </a:t>
            </a:r>
            <a:r>
              <a:rPr lang="en-US" sz="1050" dirty="0">
                <a:solidFill>
                  <a:schemeClr val="tx1">
                    <a:lumMod val="75000"/>
                    <a:lumOff val="25000"/>
                  </a:schemeClr>
                </a:solidFill>
                <a:latin typeface="Abadi Extra Light" panose="020B0204020104020204"/>
                <a:ea typeface="Calibri"/>
              </a:rPr>
              <a:t>the full </a:t>
            </a:r>
            <a:r>
              <a:rPr lang="en-GB" sz="1050" dirty="0">
                <a:solidFill>
                  <a:schemeClr val="tx1">
                    <a:lumMod val="75000"/>
                    <a:lumOff val="25000"/>
                  </a:schemeClr>
                </a:solidFill>
                <a:latin typeface="Abadi Extra Light" panose="020B0204020104020204"/>
                <a:ea typeface="Calibri"/>
              </a:rPr>
              <a:t>IPCPR</a:t>
            </a:r>
            <a:r>
              <a:rPr lang="en-US" sz="1050" dirty="0">
                <a:solidFill>
                  <a:schemeClr val="tx1">
                    <a:lumMod val="75000"/>
                    <a:lumOff val="25000"/>
                  </a:schemeClr>
                </a:solidFill>
                <a:latin typeface="Abadi Extra Light" panose="020B0204020104020204"/>
                <a:ea typeface="Calibri"/>
              </a:rPr>
              <a:t> is appended.  The QOC also receives extracts and details of any metrics/performance areas as escalated by the </a:t>
            </a:r>
            <a:r>
              <a:rPr lang="en-GB" sz="1050" dirty="0">
                <a:solidFill>
                  <a:schemeClr val="tx1">
                    <a:lumMod val="75000"/>
                    <a:lumOff val="25000"/>
                  </a:schemeClr>
                </a:solidFill>
                <a:latin typeface="Abadi Extra Light" panose="020B0204020104020204"/>
                <a:ea typeface="Calibri"/>
              </a:rPr>
              <a:t>Primary Care Quality Group (</a:t>
            </a:r>
            <a:r>
              <a:rPr lang="en-US" sz="1050" dirty="0">
                <a:solidFill>
                  <a:schemeClr val="tx1">
                    <a:lumMod val="75000"/>
                    <a:lumOff val="25000"/>
                  </a:schemeClr>
                </a:solidFill>
                <a:latin typeface="Abadi Extra Light" panose="020B0204020104020204"/>
                <a:ea typeface="Calibri"/>
              </a:rPr>
              <a:t>figures / reports would not go automatically for information).</a:t>
            </a:r>
          </a:p>
          <a:p>
            <a:pPr marL="452438" lvl="2" indent="0" algn="just">
              <a:lnSpc>
                <a:spcPct val="100000"/>
              </a:lnSpc>
              <a:spcBef>
                <a:spcPts val="0"/>
              </a:spcBef>
              <a:buNone/>
            </a:pPr>
            <a:endParaRPr lang="en-GB" sz="1050" dirty="0">
              <a:solidFill>
                <a:schemeClr val="tx1">
                  <a:lumMod val="75000"/>
                  <a:lumOff val="25000"/>
                </a:schemeClr>
              </a:solidFill>
              <a:latin typeface="Abadi Extra Light" panose="020B0204020104020204"/>
              <a:ea typeface="Calibri"/>
            </a:endParaRPr>
          </a:p>
          <a:p>
            <a:pPr marL="0" indent="0" algn="just">
              <a:lnSpc>
                <a:spcPct val="100000"/>
              </a:lnSpc>
              <a:spcBef>
                <a:spcPts val="200"/>
              </a:spcBef>
              <a:spcAft>
                <a:spcPts val="200"/>
              </a:spcAft>
              <a:buNone/>
            </a:pPr>
            <a:r>
              <a:rPr lang="en-US" sz="1050" b="1" u="sng" dirty="0">
                <a:latin typeface="Abadi Extra Light" panose="020B0204020104020204"/>
                <a:ea typeface="Calibri"/>
              </a:rPr>
              <a:t>For the August 2026 report the following should be noted:</a:t>
            </a:r>
            <a:endParaRPr lang="en-US" sz="1050" dirty="0">
              <a:latin typeface="Abadi Extra Light" panose="020B0204020104020204"/>
            </a:endParaRPr>
          </a:p>
          <a:p>
            <a:pPr algn="just">
              <a:lnSpc>
                <a:spcPct val="100000"/>
              </a:lnSpc>
              <a:spcBef>
                <a:spcPts val="0"/>
              </a:spcBef>
            </a:pPr>
            <a:r>
              <a:rPr lang="en-US" sz="1050" dirty="0">
                <a:latin typeface="Abadi Extra Light" panose="020B0204020104020204"/>
              </a:rPr>
              <a:t>A key providing explanation for the KPI variation and assurance icons can be found in appendix A (slide 20).</a:t>
            </a:r>
          </a:p>
          <a:p>
            <a:pPr algn="just">
              <a:lnSpc>
                <a:spcPct val="100000"/>
              </a:lnSpc>
              <a:spcBef>
                <a:spcPts val="0"/>
              </a:spcBef>
            </a:pPr>
            <a:r>
              <a:rPr lang="en-US" sz="1050" dirty="0">
                <a:latin typeface="Abadi Extra Light" panose="020B0204020104020204"/>
              </a:rPr>
              <a:t>General Practice Local Enhanced Services section now includes capitated contracts</a:t>
            </a:r>
            <a:r>
              <a:rPr lang="en-GB" sz="1050" dirty="0">
                <a:latin typeface="Abadi Extra Light" panose="020B0204020104020204"/>
              </a:rPr>
              <a:t> showing the year-to-date delivered activity compared to plan.</a:t>
            </a:r>
          </a:p>
          <a:p>
            <a:pPr algn="just">
              <a:lnSpc>
                <a:spcPct val="100000"/>
              </a:lnSpc>
              <a:spcBef>
                <a:spcPts val="0"/>
              </a:spcBef>
            </a:pPr>
            <a:r>
              <a:rPr lang="en-US" sz="1050" dirty="0">
                <a:latin typeface="Abadi Extra Light" panose="020B0204020104020204"/>
              </a:rPr>
              <a:t>General Practice Local Enhanced Services: Cost and volume activity Month 4 position should be considered an interim position pending receipt of outstanding datasets for BwD Wound Care activity and Shared Care LES data.</a:t>
            </a:r>
          </a:p>
          <a:p>
            <a:pPr algn="just">
              <a:lnSpc>
                <a:spcPct val="100000"/>
              </a:lnSpc>
              <a:spcBef>
                <a:spcPts val="0"/>
              </a:spcBef>
            </a:pPr>
            <a:r>
              <a:rPr lang="en-US" sz="1050" dirty="0">
                <a:latin typeface="Abadi Extra Light" panose="020B0204020104020204"/>
              </a:rPr>
              <a:t>Due to capsity issues and BI delays there is no update this month for the medicines management metrics relating to a</a:t>
            </a:r>
            <a:r>
              <a:rPr lang="en-GB" sz="1050" dirty="0" err="1">
                <a:latin typeface="Abadi Extra Light" panose="020B0204020104020204"/>
              </a:rPr>
              <a:t>ntimicrobial</a:t>
            </a:r>
            <a:r>
              <a:rPr lang="en-GB" sz="1050" dirty="0">
                <a:latin typeface="Abadi Extra Light" panose="020B0204020104020204"/>
              </a:rPr>
              <a:t> resistance and </a:t>
            </a:r>
            <a:r>
              <a:rPr lang="en-US" sz="1050" dirty="0">
                <a:latin typeface="Abadi Extra Light" panose="020B0204020104020204"/>
              </a:rPr>
              <a:t>high dose opioids, and no graphs/data included eyesight or community pharmacy activity.</a:t>
            </a:r>
          </a:p>
          <a:p>
            <a:pPr marL="0" indent="0" algn="just">
              <a:lnSpc>
                <a:spcPct val="100000"/>
              </a:lnSpc>
              <a:spcBef>
                <a:spcPts val="200"/>
              </a:spcBef>
              <a:spcAft>
                <a:spcPts val="200"/>
              </a:spcAft>
              <a:buNone/>
            </a:pPr>
            <a:endParaRPr lang="en-GB" sz="1050" kern="100" dirty="0">
              <a:latin typeface="Abadi Extra Light" panose="020B0204020104020204"/>
              <a:ea typeface="Aptos" panose="020B0004020202020204" pitchFamily="34" charset="0"/>
              <a:cs typeface="Times New Roman"/>
            </a:endParaRPr>
          </a:p>
          <a:p>
            <a:pPr marL="0" indent="0" algn="just">
              <a:lnSpc>
                <a:spcPct val="100000"/>
              </a:lnSpc>
              <a:spcBef>
                <a:spcPts val="200"/>
              </a:spcBef>
              <a:spcAft>
                <a:spcPts val="200"/>
              </a:spcAft>
              <a:buNone/>
            </a:pPr>
            <a:r>
              <a:rPr lang="en-GB" sz="1050" b="1" u="sng" kern="100" dirty="0">
                <a:latin typeface="Abadi Extra Light" panose="020B0204020104020204"/>
                <a:ea typeface="Aptos" panose="020B0004020202020204" pitchFamily="34" charset="0"/>
                <a:cs typeface="Times New Roman"/>
              </a:rPr>
              <a:t>August 2026 Report-  Points of Note:</a:t>
            </a:r>
          </a:p>
          <a:p>
            <a:pPr>
              <a:lnSpc>
                <a:spcPct val="100000"/>
              </a:lnSpc>
              <a:spcBef>
                <a:spcPts val="0"/>
              </a:spcBef>
              <a:defRPr/>
            </a:pPr>
            <a:r>
              <a:rPr lang="en-GB" sz="1050" b="1" dirty="0">
                <a:latin typeface="Abadi Extra Light" panose="020B0204020104020204"/>
              </a:rPr>
              <a:t>GP CQC ratings: </a:t>
            </a:r>
            <a:r>
              <a:rPr lang="en-US" sz="1050" dirty="0">
                <a:latin typeface="Abadi Extra Light" panose="020B0204020104020204"/>
              </a:rPr>
              <a:t>Eight practices are below the expected standard: one under enforcement action, three rated inadequate and four rated as requires improvement. Five of these practices are awaiting reinspection by the CQC, and one practice has been reinspected and is awaiting the outcome.</a:t>
            </a:r>
          </a:p>
          <a:p>
            <a:pPr algn="just">
              <a:lnSpc>
                <a:spcPct val="100000"/>
              </a:lnSpc>
              <a:spcBef>
                <a:spcPts val="200"/>
              </a:spcBef>
              <a:spcAft>
                <a:spcPts val="200"/>
              </a:spcAft>
            </a:pPr>
            <a:r>
              <a:rPr lang="en-GB" sz="1050" b="1" dirty="0">
                <a:latin typeface="Abadi Extra Light" panose="020B0204020104020204"/>
                <a:cs typeface="Times New Roman"/>
              </a:rPr>
              <a:t>Urgent dental appointments: </a:t>
            </a:r>
            <a:r>
              <a:rPr lang="en-GB" sz="1050" dirty="0">
                <a:latin typeface="Abadi Extra Light" panose="020B0204020104020204"/>
              </a:rPr>
              <a:t>The cumulative delivery year-to-date (YTD) position to June 2026 is 106.2% of annual contracted activity</a:t>
            </a:r>
          </a:p>
          <a:p>
            <a:pPr>
              <a:lnSpc>
                <a:spcPct val="100000"/>
              </a:lnSpc>
              <a:spcBef>
                <a:spcPts val="0"/>
              </a:spcBef>
              <a:defRPr/>
            </a:pPr>
            <a:r>
              <a:rPr lang="en-US" sz="1050" b="1" dirty="0">
                <a:latin typeface="Abadi Extra Light" panose="020B0204020104020204"/>
              </a:rPr>
              <a:t>Number of unique patients (adults and children) seen by an NHS dentist </a:t>
            </a:r>
            <a:r>
              <a:rPr lang="en-US" sz="1050" dirty="0">
                <a:latin typeface="Abadi Extra Light" panose="020B0204020104020204"/>
              </a:rPr>
              <a:t>is above plan for July 2026.</a:t>
            </a:r>
          </a:p>
          <a:p>
            <a:pPr>
              <a:lnSpc>
                <a:spcPct val="100000"/>
              </a:lnSpc>
              <a:spcBef>
                <a:spcPts val="0"/>
              </a:spcBef>
              <a:defRPr/>
            </a:pPr>
            <a:r>
              <a:rPr lang="en-GB" sz="1050" b="1" dirty="0">
                <a:latin typeface="Aptos Display" panose="020B0004020202020204" pitchFamily="34" charset="0"/>
              </a:rPr>
              <a:t>Community Pharmacy, </a:t>
            </a:r>
            <a:r>
              <a:rPr lang="en-US" sz="1050" b="1" dirty="0">
                <a:latin typeface="Aptos Display" panose="020B0004020202020204" pitchFamily="34" charset="0"/>
              </a:rPr>
              <a:t>Pharmacy First Consultations by Type </a:t>
            </a:r>
            <a:r>
              <a:rPr lang="en-GB" sz="1050" b="1" dirty="0">
                <a:latin typeface="Aptos Display" panose="020B0004020202020204" pitchFamily="34" charset="0"/>
              </a:rPr>
              <a:t> </a:t>
            </a:r>
            <a:r>
              <a:rPr lang="en-GB" sz="1050" dirty="0">
                <a:latin typeface="Aptos Display" panose="020B0004020202020204" pitchFamily="34" charset="0"/>
              </a:rPr>
              <a:t>The ICB is ranked second highest in the country for its performance against plan and continues to be rated as Green (</a:t>
            </a:r>
            <a:r>
              <a:rPr lang="en-GB" sz="1050" dirty="0">
                <a:latin typeface="Aptos Narrow" panose="020B0004020202020204" pitchFamily="34" charset="0"/>
              </a:rPr>
              <a:t>≥100% above plan)</a:t>
            </a:r>
            <a:r>
              <a:rPr lang="en-GB" sz="1050" dirty="0">
                <a:latin typeface="Aptos Display" panose="020B0004020202020204" pitchFamily="34" charset="0"/>
              </a:rPr>
              <a:t> by NHSE for the year-to-date activity.</a:t>
            </a:r>
          </a:p>
          <a:p>
            <a:pPr marL="0" indent="0">
              <a:lnSpc>
                <a:spcPct val="100000"/>
              </a:lnSpc>
              <a:spcBef>
                <a:spcPts val="0"/>
              </a:spcBef>
              <a:buNone/>
              <a:defRPr/>
            </a:pPr>
            <a:endParaRPr lang="en-US" sz="1050" dirty="0">
              <a:latin typeface="Abadi Extra Light" panose="020B0204020104020204"/>
            </a:endParaRPr>
          </a:p>
          <a:p>
            <a:pPr>
              <a:lnSpc>
                <a:spcPct val="100000"/>
              </a:lnSpc>
              <a:spcBef>
                <a:spcPts val="0"/>
              </a:spcBef>
              <a:defRPr/>
            </a:pPr>
            <a:endParaRPr lang="en-US" sz="1050" dirty="0">
              <a:latin typeface="Abadi Extra Light" panose="020B0204020104020204"/>
            </a:endParaRPr>
          </a:p>
          <a:p>
            <a:pPr>
              <a:lnSpc>
                <a:spcPct val="100000"/>
              </a:lnSpc>
              <a:spcBef>
                <a:spcPts val="0"/>
              </a:spcBef>
              <a:defRPr/>
            </a:pPr>
            <a:endParaRPr lang="en-US" sz="1050" dirty="0"/>
          </a:p>
          <a:p>
            <a:pPr algn="just">
              <a:lnSpc>
                <a:spcPct val="100000"/>
              </a:lnSpc>
              <a:spcBef>
                <a:spcPts val="200"/>
              </a:spcBef>
              <a:spcAft>
                <a:spcPts val="200"/>
              </a:spcAft>
            </a:pPr>
            <a:endParaRPr lang="en-GB" sz="1050" b="1" dirty="0">
              <a:latin typeface="Abadi Extra Light" panose="020B0204020104020204"/>
              <a:cs typeface="Times New Roman"/>
            </a:endParaRPr>
          </a:p>
        </p:txBody>
      </p:sp>
      <p:sp>
        <p:nvSpPr>
          <p:cNvPr id="4" name="Slide Number Placeholder 3">
            <a:extLst>
              <a:ext uri="{FF2B5EF4-FFF2-40B4-BE49-F238E27FC236}">
                <a16:creationId xmlns:a16="http://schemas.microsoft.com/office/drawing/2014/main" id="{FE3A3310-FE10-D37B-A390-98F25C18BE04}"/>
              </a:ext>
            </a:extLst>
          </p:cNvPr>
          <p:cNvSpPr>
            <a:spLocks noGrp="1"/>
          </p:cNvSpPr>
          <p:nvPr>
            <p:ph type="sldNum" sz="quarter" idx="12"/>
          </p:nvPr>
        </p:nvSpPr>
        <p:spPr/>
        <p:txBody>
          <a:bodyPr/>
          <a:lstStyle/>
          <a:p>
            <a:fld id="{507B77E4-D16E-4E80-BECE-B10ACE50DA11}" type="slidenum">
              <a:rPr lang="en-GB" smtClean="0"/>
              <a:pPr/>
              <a:t>2</a:t>
            </a:fld>
            <a:endParaRPr lang="en-GB"/>
          </a:p>
        </p:txBody>
      </p:sp>
      <p:sp>
        <p:nvSpPr>
          <p:cNvPr id="5" name="Title 1">
            <a:extLst>
              <a:ext uri="{FF2B5EF4-FFF2-40B4-BE49-F238E27FC236}">
                <a16:creationId xmlns:a16="http://schemas.microsoft.com/office/drawing/2014/main" id="{D8B4D04A-9C59-D1E2-D5FB-9C6B5C96EA64}"/>
              </a:ext>
            </a:extLst>
          </p:cNvPr>
          <p:cNvSpPr>
            <a:spLocks noGrp="1"/>
          </p:cNvSpPr>
          <p:nvPr>
            <p:ph type="title"/>
          </p:nvPr>
        </p:nvSpPr>
        <p:spPr>
          <a:xfrm>
            <a:off x="838200" y="365125"/>
            <a:ext cx="9358223" cy="354541"/>
          </a:xfrm>
        </p:spPr>
        <p:txBody>
          <a:bodyPr>
            <a:normAutofit/>
          </a:bodyPr>
          <a:lstStyle/>
          <a:p>
            <a:r>
              <a:rPr lang="en-GB" sz="1800"/>
              <a:t>Executive Summary</a:t>
            </a:r>
          </a:p>
        </p:txBody>
      </p:sp>
      <p:graphicFrame>
        <p:nvGraphicFramePr>
          <p:cNvPr id="2" name="Table 1">
            <a:extLst>
              <a:ext uri="{FF2B5EF4-FFF2-40B4-BE49-F238E27FC236}">
                <a16:creationId xmlns:a16="http://schemas.microsoft.com/office/drawing/2014/main" id="{A65264CB-C942-280D-EB4E-6F98CC338917}"/>
              </a:ext>
            </a:extLst>
          </p:cNvPr>
          <p:cNvGraphicFramePr>
            <a:graphicFrameLocks noGrp="1"/>
          </p:cNvGraphicFramePr>
          <p:nvPr>
            <p:extLst>
              <p:ext uri="{D42A27DB-BD31-4B8C-83A1-F6EECF244321}">
                <p14:modId xmlns:p14="http://schemas.microsoft.com/office/powerpoint/2010/main" val="415479519"/>
              </p:ext>
            </p:extLst>
          </p:nvPr>
        </p:nvGraphicFramePr>
        <p:xfrm>
          <a:off x="1504055" y="2470464"/>
          <a:ext cx="9468476" cy="1051560"/>
        </p:xfrm>
        <a:graphic>
          <a:graphicData uri="http://schemas.openxmlformats.org/drawingml/2006/table">
            <a:tbl>
              <a:tblPr firstRow="1" bandRow="1">
                <a:tableStyleId>{5C22544A-7EE6-4342-B048-85BDC9FD1C3A}</a:tableStyleId>
              </a:tblPr>
              <a:tblGrid>
                <a:gridCol w="4715501">
                  <a:extLst>
                    <a:ext uri="{9D8B030D-6E8A-4147-A177-3AD203B41FA5}">
                      <a16:colId xmlns:a16="http://schemas.microsoft.com/office/drawing/2014/main" val="3477205055"/>
                    </a:ext>
                  </a:extLst>
                </a:gridCol>
                <a:gridCol w="4752975">
                  <a:extLst>
                    <a:ext uri="{9D8B030D-6E8A-4147-A177-3AD203B41FA5}">
                      <a16:colId xmlns:a16="http://schemas.microsoft.com/office/drawing/2014/main" val="657582017"/>
                    </a:ext>
                  </a:extLst>
                </a:gridCol>
              </a:tblGrid>
              <a:tr h="696153">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bg2">
                              <a:lumMod val="25000"/>
                            </a:schemeClr>
                          </a:solidFill>
                          <a:latin typeface="Abadi Extra Light" panose="020B0204020104020204"/>
                        </a:rPr>
                        <a:t>Primary Medical Services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bg2">
                              <a:lumMod val="25000"/>
                            </a:schemeClr>
                          </a:solidFill>
                          <a:latin typeface="Abadi Extra Light" panose="020B0204020104020204"/>
                        </a:rPr>
                        <a:t>Medicines Safety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bg2">
                              <a:lumMod val="25000"/>
                            </a:schemeClr>
                          </a:solidFill>
                          <a:latin typeface="Abadi Extra Light" panose="020B0204020104020204"/>
                        </a:rPr>
                        <a:t>Primary &amp; Integrated </a:t>
                      </a:r>
                      <a:r>
                        <a:rPr lang="en-GB" sz="1050" b="0" noProof="0" dirty="0">
                          <a:solidFill>
                            <a:schemeClr val="bg2">
                              <a:lumMod val="25000"/>
                            </a:schemeClr>
                          </a:solidFill>
                          <a:latin typeface="Abadi Extra Light" panose="020B0204020104020204"/>
                        </a:rPr>
                        <a:t>Neighbourhood</a:t>
                      </a:r>
                      <a:r>
                        <a:rPr lang="en-US" sz="1050" b="0" dirty="0">
                          <a:solidFill>
                            <a:schemeClr val="bg2">
                              <a:lumMod val="25000"/>
                            </a:schemeClr>
                          </a:solidFill>
                          <a:latin typeface="Abadi Extra Light" panose="020B0204020104020204"/>
                        </a:rPr>
                        <a:t> Care Transformation </a:t>
                      </a:r>
                      <a:r>
                        <a:rPr lang="en-US" sz="1050" b="0" dirty="0" err="1">
                          <a:solidFill>
                            <a:schemeClr val="bg2">
                              <a:lumMod val="25000"/>
                            </a:schemeClr>
                          </a:solidFill>
                          <a:latin typeface="Abadi Extra Light" panose="020B0204020104020204"/>
                        </a:rPr>
                        <a:t>Programme</a:t>
                      </a:r>
                      <a:r>
                        <a:rPr lang="en-US" sz="1050" b="0" dirty="0">
                          <a:solidFill>
                            <a:schemeClr val="bg2">
                              <a:lumMod val="25000"/>
                            </a:schemeClr>
                          </a:solidFill>
                          <a:latin typeface="Abadi Extra Light" panose="020B0204020104020204"/>
                        </a:rPr>
                        <a:t>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bg2">
                              <a:lumMod val="25000"/>
                            </a:schemeClr>
                          </a:solidFill>
                          <a:latin typeface="Abadi Extra Light" panose="020B0204020104020204"/>
                        </a:rPr>
                        <a:t>Primary Optometric Services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bg2">
                              <a:lumMod val="25000"/>
                            </a:schemeClr>
                          </a:solidFill>
                          <a:latin typeface="Abadi Extra Light" panose="020B0204020104020204"/>
                        </a:rPr>
                        <a:t>Pharmaceutical </a:t>
                      </a:r>
                      <a:r>
                        <a:rPr lang="en-US" sz="1050" b="0">
                          <a:solidFill>
                            <a:schemeClr val="bg2">
                              <a:lumMod val="25000"/>
                            </a:schemeClr>
                          </a:solidFill>
                          <a:latin typeface="Abadi Extra Light" panose="020B0204020104020204"/>
                        </a:rPr>
                        <a:t>Services Group</a:t>
                      </a:r>
                      <a:endParaRPr lang="en-US" sz="1050" b="0" dirty="0">
                        <a:solidFill>
                          <a:schemeClr val="bg2">
                            <a:lumMod val="25000"/>
                          </a:schemeClr>
                        </a:solidFill>
                        <a:latin typeface="Abadi Extra Light" panose="020B02040201040202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bg2">
                              <a:lumMod val="25000"/>
                            </a:schemeClr>
                          </a:solidFill>
                          <a:latin typeface="Abadi Extra Light" panose="020B0204020104020204"/>
                        </a:rPr>
                        <a:t>Primary Care Quality Group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bg2">
                              <a:lumMod val="25000"/>
                            </a:schemeClr>
                          </a:solidFill>
                          <a:latin typeface="Abadi Extra Light" panose="020B0204020104020204"/>
                        </a:rPr>
                        <a:t>Antimicrobial Stewardship Committee (not a formal ICB committee)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bg2">
                              <a:lumMod val="25000"/>
                            </a:schemeClr>
                          </a:solidFill>
                          <a:latin typeface="Abadi Extra Light" panose="020B0204020104020204"/>
                        </a:rPr>
                        <a:t>Primary Care Dental Services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bg2">
                              <a:lumMod val="25000"/>
                            </a:schemeClr>
                          </a:solidFill>
                          <a:latin typeface="Abadi Extra Light" panose="020B0204020104020204"/>
                        </a:rPr>
                        <a:t>Community Services Group</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050" b="0" dirty="0">
                        <a:solidFill>
                          <a:schemeClr val="bg2">
                            <a:lumMod val="25000"/>
                          </a:schemeClr>
                        </a:solidFill>
                        <a:latin typeface="Abadi Extra Light" panose="020B0204020104020204"/>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US" sz="1050" b="0" dirty="0">
                        <a:solidFill>
                          <a:schemeClr val="bg2">
                            <a:lumMod val="25000"/>
                          </a:schemeClr>
                        </a:solidFill>
                        <a:latin typeface="Abadi Extra Light" panose="020B0204020104020204"/>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990971"/>
                  </a:ext>
                </a:extLst>
              </a:tr>
            </a:tbl>
          </a:graphicData>
        </a:graphic>
      </p:graphicFrame>
    </p:spTree>
    <p:extLst>
      <p:ext uri="{BB962C8B-B14F-4D97-AF65-F5344CB8AC3E}">
        <p14:creationId xmlns:p14="http://schemas.microsoft.com/office/powerpoint/2010/main" val="237464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A90DE3-FF08-79E3-FDD9-E807A255C2D4}"/>
              </a:ext>
            </a:extLst>
          </p:cNvPr>
          <p:cNvPicPr>
            <a:picLocks noChangeAspect="1"/>
          </p:cNvPicPr>
          <p:nvPr/>
        </p:nvPicPr>
        <p:blipFill>
          <a:blip r:embed="rId2"/>
          <a:stretch>
            <a:fillRect/>
          </a:stretch>
        </p:blipFill>
        <p:spPr>
          <a:xfrm>
            <a:off x="527126" y="554635"/>
            <a:ext cx="6474304" cy="4055465"/>
          </a:xfrm>
          <a:prstGeom prst="rect">
            <a:avLst/>
          </a:prstGeom>
        </p:spPr>
      </p:pic>
      <p:sp>
        <p:nvSpPr>
          <p:cNvPr id="9" name="TextBox 8">
            <a:extLst>
              <a:ext uri="{FF2B5EF4-FFF2-40B4-BE49-F238E27FC236}">
                <a16:creationId xmlns:a16="http://schemas.microsoft.com/office/drawing/2014/main" id="{1854A11C-8EBB-B171-3306-C98AF3F5E494}"/>
              </a:ext>
            </a:extLst>
          </p:cNvPr>
          <p:cNvSpPr txBox="1"/>
          <p:nvPr/>
        </p:nvSpPr>
        <p:spPr>
          <a:xfrm>
            <a:off x="641873" y="5307431"/>
            <a:ext cx="11202296" cy="923330"/>
          </a:xfrm>
          <a:prstGeom prst="rect">
            <a:avLst/>
          </a:prstGeom>
          <a:noFill/>
        </p:spPr>
        <p:txBody>
          <a:bodyPr wrap="square" rtlCol="0">
            <a:spAutoFit/>
          </a:bodyPr>
          <a:lstStyle/>
          <a:p>
            <a:r>
              <a:rPr lang="en-GB" b="1">
                <a:solidFill>
                  <a:srgbClr val="0070C0"/>
                </a:solidFill>
              </a:rPr>
              <a:t>ESCALATION RULES </a:t>
            </a:r>
            <a:endParaRPr lang="en-GB">
              <a:solidFill>
                <a:srgbClr val="0070C0"/>
              </a:solidFill>
            </a:endParaRPr>
          </a:p>
          <a:p>
            <a:pPr marL="342900" indent="-342900">
              <a:buAutoNum type="arabicPeriod"/>
            </a:pPr>
            <a:r>
              <a:rPr lang="en-GB"/>
              <a:t>There is special cause variation of concern</a:t>
            </a:r>
          </a:p>
          <a:p>
            <a:pPr marL="342900" indent="-342900">
              <a:buAutoNum type="arabicPeriod"/>
            </a:pPr>
            <a:r>
              <a:rPr lang="en-GB"/>
              <a:t>Where there are targets and these are not consistently being met or there is a change in assurance rating </a:t>
            </a:r>
          </a:p>
        </p:txBody>
      </p:sp>
      <p:sp>
        <p:nvSpPr>
          <p:cNvPr id="10" name="TextBox 9">
            <a:extLst>
              <a:ext uri="{FF2B5EF4-FFF2-40B4-BE49-F238E27FC236}">
                <a16:creationId xmlns:a16="http://schemas.microsoft.com/office/drawing/2014/main" id="{FFBD7E3D-22DC-66A8-CFA0-BFAA15A84D60}"/>
              </a:ext>
            </a:extLst>
          </p:cNvPr>
          <p:cNvSpPr txBox="1"/>
          <p:nvPr/>
        </p:nvSpPr>
        <p:spPr>
          <a:xfrm>
            <a:off x="7001430" y="875802"/>
            <a:ext cx="4276725" cy="2385507"/>
          </a:xfrm>
          <a:prstGeom prst="rect">
            <a:avLst/>
          </a:prstGeom>
          <a:noFill/>
        </p:spPr>
        <p:txBody>
          <a:bodyPr wrap="square" rtlCol="0">
            <a:spAutoFit/>
          </a:bodyPr>
          <a:lstStyle/>
          <a:p>
            <a:r>
              <a:rPr lang="en-GB" b="1">
                <a:solidFill>
                  <a:srgbClr val="0070C0"/>
                </a:solidFill>
              </a:rPr>
              <a:t>TARGETS</a:t>
            </a:r>
          </a:p>
          <a:p>
            <a:r>
              <a:rPr lang="en-GB"/>
              <a:t>Within the SPC tools the ‘TARGET’ has been set either to the March 2027 ambition based on the 2026-27 operational planning submission (where this metric was required to be submitted) or the national constitutional target / expectation.</a:t>
            </a:r>
          </a:p>
        </p:txBody>
      </p:sp>
      <p:sp>
        <p:nvSpPr>
          <p:cNvPr id="2" name="Slide Number Placeholder 1">
            <a:extLst>
              <a:ext uri="{FF2B5EF4-FFF2-40B4-BE49-F238E27FC236}">
                <a16:creationId xmlns:a16="http://schemas.microsoft.com/office/drawing/2014/main" id="{5AA52898-8495-C007-EE39-CE4FD073BDE8}"/>
              </a:ext>
            </a:extLst>
          </p:cNvPr>
          <p:cNvSpPr>
            <a:spLocks noGrp="1"/>
          </p:cNvSpPr>
          <p:nvPr>
            <p:ph type="sldNum" sz="quarter" idx="12"/>
          </p:nvPr>
        </p:nvSpPr>
        <p:spPr/>
        <p:txBody>
          <a:bodyPr/>
          <a:lstStyle/>
          <a:p>
            <a:fld id="{5C23105C-8539-4896-9655-E7EB370E22EB}" type="slidenum">
              <a:rPr lang="en-GB" smtClean="0"/>
              <a:t>20</a:t>
            </a:fld>
            <a:endParaRPr lang="en-GB"/>
          </a:p>
        </p:txBody>
      </p:sp>
      <p:sp>
        <p:nvSpPr>
          <p:cNvPr id="3" name="TextBox 2">
            <a:extLst>
              <a:ext uri="{FF2B5EF4-FFF2-40B4-BE49-F238E27FC236}">
                <a16:creationId xmlns:a16="http://schemas.microsoft.com/office/drawing/2014/main" id="{4CAA047F-A0A2-1619-4525-E23727E05C17}"/>
              </a:ext>
            </a:extLst>
          </p:cNvPr>
          <p:cNvSpPr txBox="1"/>
          <p:nvPr/>
        </p:nvSpPr>
        <p:spPr>
          <a:xfrm>
            <a:off x="7001430" y="3444143"/>
            <a:ext cx="5000070" cy="2031325"/>
          </a:xfrm>
          <a:prstGeom prst="rect">
            <a:avLst/>
          </a:prstGeom>
          <a:noFill/>
        </p:spPr>
        <p:txBody>
          <a:bodyPr wrap="square" rtlCol="0">
            <a:spAutoFit/>
          </a:bodyPr>
          <a:lstStyle/>
          <a:p>
            <a:r>
              <a:rPr lang="en-GB" b="1">
                <a:solidFill>
                  <a:srgbClr val="0070C0"/>
                </a:solidFill>
              </a:rPr>
              <a:t>CHARTS Key:</a:t>
            </a:r>
          </a:p>
          <a:p>
            <a:endParaRPr lang="en-GB"/>
          </a:p>
          <a:p>
            <a:r>
              <a:rPr lang="en-GB"/>
              <a:t>-------------     (upper / lower) process limits</a:t>
            </a:r>
          </a:p>
          <a:p>
            <a:r>
              <a:rPr lang="en-GB"/>
              <a:t>                       </a:t>
            </a:r>
          </a:p>
          <a:p>
            <a:r>
              <a:rPr lang="en-GB"/>
              <a:t>                           Mean</a:t>
            </a:r>
          </a:p>
          <a:p>
            <a:r>
              <a:rPr lang="en-GB"/>
              <a:t>                      </a:t>
            </a:r>
          </a:p>
          <a:p>
            <a:r>
              <a:rPr lang="en-GB"/>
              <a:t>                           Target</a:t>
            </a:r>
          </a:p>
        </p:txBody>
      </p:sp>
      <p:cxnSp>
        <p:nvCxnSpPr>
          <p:cNvPr id="5" name="Straight Connector 4">
            <a:extLst>
              <a:ext uri="{FF2B5EF4-FFF2-40B4-BE49-F238E27FC236}">
                <a16:creationId xmlns:a16="http://schemas.microsoft.com/office/drawing/2014/main" id="{35933609-031D-8F7B-3AAE-D72753F3401A}"/>
              </a:ext>
            </a:extLst>
          </p:cNvPr>
          <p:cNvCxnSpPr>
            <a:cxnSpLocks/>
          </p:cNvCxnSpPr>
          <p:nvPr/>
        </p:nvCxnSpPr>
        <p:spPr>
          <a:xfrm>
            <a:off x="7117402" y="4724771"/>
            <a:ext cx="1009650" cy="0"/>
          </a:xfrm>
          <a:prstGeom prst="line">
            <a:avLst/>
          </a:prstGeom>
          <a:ln w="28575"/>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9589EC72-6E70-2883-DDEC-BE01A12B01AD}"/>
              </a:ext>
            </a:extLst>
          </p:cNvPr>
          <p:cNvCxnSpPr>
            <a:cxnSpLocks/>
          </p:cNvCxnSpPr>
          <p:nvPr/>
        </p:nvCxnSpPr>
        <p:spPr>
          <a:xfrm>
            <a:off x="7117402" y="5307431"/>
            <a:ext cx="1009650" cy="0"/>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2E51789E-A723-DC3B-EDF5-312471037595}"/>
              </a:ext>
            </a:extLst>
          </p:cNvPr>
          <p:cNvSpPr txBox="1"/>
          <p:nvPr/>
        </p:nvSpPr>
        <p:spPr>
          <a:xfrm>
            <a:off x="641873" y="170916"/>
            <a:ext cx="3494291" cy="383718"/>
          </a:xfrm>
          <a:prstGeom prst="rect">
            <a:avLst/>
          </a:prstGeom>
          <a:noFill/>
        </p:spPr>
        <p:txBody>
          <a:bodyPr wrap="square" rtlCol="0">
            <a:spAutoFit/>
          </a:bodyPr>
          <a:lstStyle/>
          <a:p>
            <a:r>
              <a:rPr lang="en-GB" b="1" dirty="0"/>
              <a:t>Appendix 1</a:t>
            </a:r>
          </a:p>
        </p:txBody>
      </p:sp>
    </p:spTree>
    <p:extLst>
      <p:ext uri="{BB962C8B-B14F-4D97-AF65-F5344CB8AC3E}">
        <p14:creationId xmlns:p14="http://schemas.microsoft.com/office/powerpoint/2010/main" val="2441980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86451" y="5310360"/>
            <a:ext cx="10803037" cy="420564"/>
          </a:xfrm>
          <a:prstGeom prst="rect">
            <a:avLst/>
          </a:prstGeom>
          <a:noFill/>
        </p:spPr>
        <p:txBody>
          <a:bodyPr wrap="square" rtlCol="0">
            <a:spAutoFit/>
          </a:bodyPr>
          <a:lstStyle/>
          <a:p>
            <a:r>
              <a:rPr lang="en-GB" sz="2133" b="1">
                <a:solidFill>
                  <a:schemeClr val="tx1">
                    <a:lumMod val="75000"/>
                    <a:lumOff val="25000"/>
                  </a:schemeClr>
                </a:solidFill>
                <a:latin typeface="Arial" panose="020B0604020202020204" pitchFamily="34" charset="0"/>
                <a:cs typeface="Arial" panose="020B0604020202020204" pitchFamily="34" charset="0"/>
              </a:rPr>
              <a:t>Web</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2"/>
              </a:rPr>
              <a:t>lancashireandsouthcumbria.icb.nhs.uk</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Facebook</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3"/>
              </a:rPr>
              <a:t>@LSCICB </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Twitter</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4"/>
              </a:rPr>
              <a:t>@LSCICB</a:t>
            </a:r>
            <a:endParaRPr lang="en-GB" sz="2133">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817731"/>
            <a:ext cx="10803037" cy="0"/>
          </a:xfrm>
          <a:prstGeom prst="line">
            <a:avLst/>
          </a:prstGeom>
          <a:ln w="57150">
            <a:solidFill>
              <a:srgbClr val="005EB8"/>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24C8744-F785-40B1-B90F-1E47403199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8360" y="2484966"/>
            <a:ext cx="2875280" cy="1888067"/>
          </a:xfrm>
          <a:prstGeom prst="rect">
            <a:avLst/>
          </a:prstGeom>
          <a:noFill/>
          <a:ln>
            <a:noFill/>
          </a:ln>
        </p:spPr>
      </p:pic>
      <p:sp>
        <p:nvSpPr>
          <p:cNvPr id="2" name="Slide Number Placeholder 1">
            <a:extLst>
              <a:ext uri="{FF2B5EF4-FFF2-40B4-BE49-F238E27FC236}">
                <a16:creationId xmlns:a16="http://schemas.microsoft.com/office/drawing/2014/main" id="{887568C5-BA9F-46F9-A36C-CA70C1573CF1}"/>
              </a:ext>
            </a:extLst>
          </p:cNvPr>
          <p:cNvSpPr>
            <a:spLocks noGrp="1"/>
          </p:cNvSpPr>
          <p:nvPr>
            <p:ph type="sldNum" sz="quarter" idx="12"/>
          </p:nvPr>
        </p:nvSpPr>
        <p:spPr/>
        <p:txBody>
          <a:bodyPr/>
          <a:lstStyle/>
          <a:p>
            <a:fld id="{DE4B20A6-AFA1-4363-A256-123012939910}" type="slidenum">
              <a:rPr lang="en-GB" smtClean="0"/>
              <a:t>21</a:t>
            </a:fld>
            <a:endParaRPr lang="en-GB"/>
          </a:p>
        </p:txBody>
      </p:sp>
      <p:sp>
        <p:nvSpPr>
          <p:cNvPr id="3" name="TextBox 2">
            <a:extLst>
              <a:ext uri="{FF2B5EF4-FFF2-40B4-BE49-F238E27FC236}">
                <a16:creationId xmlns:a16="http://schemas.microsoft.com/office/drawing/2014/main" id="{8D49CDF7-B94E-47FD-AE30-0D26E1CEC4DF}"/>
              </a:ext>
            </a:extLst>
          </p:cNvPr>
          <p:cNvSpPr txBox="1"/>
          <p:nvPr/>
        </p:nvSpPr>
        <p:spPr>
          <a:xfrm>
            <a:off x="10096500" y="0"/>
            <a:ext cx="2095500" cy="145732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1856783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D81C0-C415-82E8-FD12-D7978676012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83553B-6AC6-0ACF-AF8A-9FF084377556}"/>
              </a:ext>
            </a:extLst>
          </p:cNvPr>
          <p:cNvSpPr>
            <a:spLocks noGrp="1"/>
          </p:cNvSpPr>
          <p:nvPr>
            <p:ph type="sldNum" sz="quarter" idx="12"/>
          </p:nvPr>
        </p:nvSpPr>
        <p:spPr/>
        <p:txBody>
          <a:bodyPr/>
          <a:lstStyle/>
          <a:p>
            <a:fld id="{507B77E4-D16E-4E80-BECE-B10ACE50DA11}" type="slidenum">
              <a:rPr lang="en-GB" smtClean="0"/>
              <a:pPr/>
              <a:t>3</a:t>
            </a:fld>
            <a:endParaRPr lang="en-GB"/>
          </a:p>
        </p:txBody>
      </p:sp>
      <p:sp>
        <p:nvSpPr>
          <p:cNvPr id="8" name="Title 1">
            <a:extLst>
              <a:ext uri="{FF2B5EF4-FFF2-40B4-BE49-F238E27FC236}">
                <a16:creationId xmlns:a16="http://schemas.microsoft.com/office/drawing/2014/main" id="{9C2C2F2E-C020-90D4-2786-CA047B55F0D4}"/>
              </a:ext>
            </a:extLst>
          </p:cNvPr>
          <p:cNvSpPr>
            <a:spLocks noGrp="1"/>
          </p:cNvSpPr>
          <p:nvPr>
            <p:ph type="title"/>
          </p:nvPr>
        </p:nvSpPr>
        <p:spPr>
          <a:xfrm>
            <a:off x="2749341" y="445179"/>
            <a:ext cx="9358223" cy="354541"/>
          </a:xfrm>
        </p:spPr>
        <p:txBody>
          <a:bodyPr>
            <a:normAutofit/>
          </a:bodyPr>
          <a:lstStyle/>
          <a:p>
            <a:r>
              <a:rPr lang="en-GB" sz="1800"/>
              <a:t>Primary Care Metric Summary and Benchmarking</a:t>
            </a:r>
          </a:p>
        </p:txBody>
      </p:sp>
      <p:graphicFrame>
        <p:nvGraphicFramePr>
          <p:cNvPr id="2" name="Table 1">
            <a:extLst>
              <a:ext uri="{FF2B5EF4-FFF2-40B4-BE49-F238E27FC236}">
                <a16:creationId xmlns:a16="http://schemas.microsoft.com/office/drawing/2014/main" id="{5589672E-32A5-74B7-A1A0-ED85FA464771}"/>
              </a:ext>
            </a:extLst>
          </p:cNvPr>
          <p:cNvGraphicFramePr>
            <a:graphicFrameLocks noGrp="1"/>
          </p:cNvGraphicFramePr>
          <p:nvPr/>
        </p:nvGraphicFramePr>
        <p:xfrm>
          <a:off x="533792" y="5659194"/>
          <a:ext cx="10763487" cy="1066800"/>
        </p:xfrm>
        <a:graphic>
          <a:graphicData uri="http://schemas.openxmlformats.org/drawingml/2006/table">
            <a:tbl>
              <a:tblPr firstRow="1" bandRow="1">
                <a:tableStyleId>{2D5ABB26-0587-4C30-8999-92F81FD0307C}</a:tableStyleId>
              </a:tblPr>
              <a:tblGrid>
                <a:gridCol w="629031">
                  <a:extLst>
                    <a:ext uri="{9D8B030D-6E8A-4147-A177-3AD203B41FA5}">
                      <a16:colId xmlns:a16="http://schemas.microsoft.com/office/drawing/2014/main" val="1119040050"/>
                    </a:ext>
                  </a:extLst>
                </a:gridCol>
                <a:gridCol w="2958798">
                  <a:extLst>
                    <a:ext uri="{9D8B030D-6E8A-4147-A177-3AD203B41FA5}">
                      <a16:colId xmlns:a16="http://schemas.microsoft.com/office/drawing/2014/main" val="1549968664"/>
                    </a:ext>
                  </a:extLst>
                </a:gridCol>
                <a:gridCol w="546402">
                  <a:extLst>
                    <a:ext uri="{9D8B030D-6E8A-4147-A177-3AD203B41FA5}">
                      <a16:colId xmlns:a16="http://schemas.microsoft.com/office/drawing/2014/main" val="4207950583"/>
                    </a:ext>
                  </a:extLst>
                </a:gridCol>
                <a:gridCol w="3041427">
                  <a:extLst>
                    <a:ext uri="{9D8B030D-6E8A-4147-A177-3AD203B41FA5}">
                      <a16:colId xmlns:a16="http://schemas.microsoft.com/office/drawing/2014/main" val="3219891219"/>
                    </a:ext>
                  </a:extLst>
                </a:gridCol>
                <a:gridCol w="597123">
                  <a:extLst>
                    <a:ext uri="{9D8B030D-6E8A-4147-A177-3AD203B41FA5}">
                      <a16:colId xmlns:a16="http://schemas.microsoft.com/office/drawing/2014/main" val="1657529015"/>
                    </a:ext>
                  </a:extLst>
                </a:gridCol>
                <a:gridCol w="2990706">
                  <a:extLst>
                    <a:ext uri="{9D8B030D-6E8A-4147-A177-3AD203B41FA5}">
                      <a16:colId xmlns:a16="http://schemas.microsoft.com/office/drawing/2014/main" val="294301630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PCCSC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Care Contracts Sub Committee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QOC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Quality and Outcomes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EC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Executive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4114883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PCMSG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a:solidFill>
                            <a:schemeClr val="tx1"/>
                          </a:solidFill>
                          <a:latin typeface="Abadi Extra Light" panose="020B0204020104020204" pitchFamily="34" charset="0"/>
                        </a:rPr>
                        <a:t>Primary Care Medical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PCQG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Care Quality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F&amp;C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Finance &amp; Contracting</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0289268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PSDG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Services Dental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POSG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Ophthalmic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PSG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Pharmaceutical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0439155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PINCTPG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&amp; Integrated Care Transformation Programme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MSG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Medicines Safety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rowSpan="2" gridSpan="2">
                  <a:txBody>
                    <a:bodyPr/>
                    <a:lstStyle/>
                    <a:p>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2" h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203345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6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AMSC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Antimicrobial Stewardship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gridSpan="2" vMerge="1">
                  <a:txBody>
                    <a:bodyPr/>
                    <a:lstStyle/>
                    <a:p>
                      <a:endParaRPr lang="en-GB" sz="700" b="1">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v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3754862"/>
                  </a:ext>
                </a:extLst>
              </a:tr>
            </a:tbl>
          </a:graphicData>
        </a:graphic>
      </p:graphicFrame>
      <p:sp>
        <p:nvSpPr>
          <p:cNvPr id="6" name="TextBox 5">
            <a:extLst>
              <a:ext uri="{FF2B5EF4-FFF2-40B4-BE49-F238E27FC236}">
                <a16:creationId xmlns:a16="http://schemas.microsoft.com/office/drawing/2014/main" id="{F566F7DF-4F5E-A83F-0866-52707E7CB429}"/>
              </a:ext>
            </a:extLst>
          </p:cNvPr>
          <p:cNvSpPr txBox="1"/>
          <p:nvPr/>
        </p:nvSpPr>
        <p:spPr>
          <a:xfrm>
            <a:off x="430382" y="5351417"/>
            <a:ext cx="3702916" cy="307777"/>
          </a:xfrm>
          <a:prstGeom prst="rect">
            <a:avLst/>
          </a:prstGeom>
          <a:noFill/>
        </p:spPr>
        <p:txBody>
          <a:bodyPr wrap="square" rtlCol="0">
            <a:spAutoFit/>
          </a:bodyPr>
          <a:lstStyle/>
          <a:p>
            <a:r>
              <a:rPr lang="en-GB" sz="1400">
                <a:solidFill>
                  <a:srgbClr val="0072BC"/>
                </a:solidFill>
                <a:latin typeface="+mj-lt"/>
                <a:ea typeface="+mj-ea"/>
                <a:cs typeface="+mj-cs"/>
              </a:rPr>
              <a:t>Committee / Group Acronym Key </a:t>
            </a:r>
          </a:p>
        </p:txBody>
      </p:sp>
      <p:sp>
        <p:nvSpPr>
          <p:cNvPr id="7" name="TextBox 6">
            <a:extLst>
              <a:ext uri="{FF2B5EF4-FFF2-40B4-BE49-F238E27FC236}">
                <a16:creationId xmlns:a16="http://schemas.microsoft.com/office/drawing/2014/main" id="{570CBFDD-4700-A3F1-5B6B-7C2FDA2DA3EA}"/>
              </a:ext>
            </a:extLst>
          </p:cNvPr>
          <p:cNvSpPr txBox="1"/>
          <p:nvPr/>
        </p:nvSpPr>
        <p:spPr>
          <a:xfrm>
            <a:off x="533792" y="4824548"/>
            <a:ext cx="11784043" cy="900246"/>
          </a:xfrm>
          <a:prstGeom prst="rect">
            <a:avLst/>
          </a:prstGeom>
          <a:noFill/>
        </p:spPr>
        <p:txBody>
          <a:bodyPr wrap="square" lIns="91440" tIns="45720" rIns="91440" bIns="45720" rtlCol="0" anchor="t">
            <a:spAutoFit/>
          </a:bodyPr>
          <a:lstStyle/>
          <a:p>
            <a:r>
              <a:rPr lang="en-GB" sz="1050" i="1">
                <a:solidFill>
                  <a:schemeClr val="tx1">
                    <a:lumMod val="50000"/>
                    <a:lumOff val="50000"/>
                  </a:schemeClr>
                </a:solidFill>
                <a:latin typeface="Abadi Extra Light"/>
              </a:rPr>
              <a:t>* The place-level colour coding shows the range of Sub ICB performance per metric;(except for metric 7); green denotes the strongest performing place and red the poorest performing, a linear colour gradient is used to show the variability between these two values.   For metric 7 (</a:t>
            </a:r>
            <a:r>
              <a:rPr lang="en-US" sz="1050" i="1">
                <a:solidFill>
                  <a:schemeClr val="tx1">
                    <a:lumMod val="50000"/>
                    <a:lumOff val="50000"/>
                  </a:schemeClr>
                </a:solidFill>
                <a:latin typeface="Abadi Extra Light"/>
              </a:rPr>
              <a:t>S044b: broad-spectrum antibiotic prescribing) the color coding denotes how far away a place is from the 10% target, anything above 10% is denoted as red.</a:t>
            </a:r>
          </a:p>
          <a:p>
            <a:r>
              <a:rPr lang="en-GB" sz="1050"/>
              <a:t> </a:t>
            </a:r>
          </a:p>
          <a:p>
            <a:endParaRPr lang="en-GB" sz="1050">
              <a:cs typeface="Arial"/>
            </a:endParaRPr>
          </a:p>
        </p:txBody>
      </p:sp>
      <p:pic>
        <p:nvPicPr>
          <p:cNvPr id="12" name="Picture 11">
            <a:extLst>
              <a:ext uri="{FF2B5EF4-FFF2-40B4-BE49-F238E27FC236}">
                <a16:creationId xmlns:a16="http://schemas.microsoft.com/office/drawing/2014/main" id="{60CB8BCF-64F8-EAD7-B8FC-6E1C296E1A20}"/>
              </a:ext>
            </a:extLst>
          </p:cNvPr>
          <p:cNvPicPr>
            <a:picLocks noChangeAspect="1"/>
          </p:cNvPicPr>
          <p:nvPr/>
        </p:nvPicPr>
        <p:blipFill>
          <a:blip r:embed="rId3"/>
          <a:stretch>
            <a:fillRect/>
          </a:stretch>
        </p:blipFill>
        <p:spPr>
          <a:xfrm>
            <a:off x="1153801" y="771487"/>
            <a:ext cx="8759322" cy="4081295"/>
          </a:xfrm>
          <a:prstGeom prst="rect">
            <a:avLst/>
          </a:prstGeom>
        </p:spPr>
      </p:pic>
    </p:spTree>
    <p:extLst>
      <p:ext uri="{BB962C8B-B14F-4D97-AF65-F5344CB8AC3E}">
        <p14:creationId xmlns:p14="http://schemas.microsoft.com/office/powerpoint/2010/main" val="104464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264B-3502-4BC8-95A8-50B16560B1F0}"/>
              </a:ext>
            </a:extLst>
          </p:cNvPr>
          <p:cNvSpPr>
            <a:spLocks noGrp="1"/>
          </p:cNvSpPr>
          <p:nvPr>
            <p:ph type="title"/>
          </p:nvPr>
        </p:nvSpPr>
        <p:spPr/>
        <p:txBody>
          <a:bodyPr/>
          <a:lstStyle/>
          <a:p>
            <a:r>
              <a:rPr lang="en-GB" sz="2000" dirty="0"/>
              <a:t>Local Enhanced Service (LES) Confirmation of Practice Participation - July 2026  </a:t>
            </a:r>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pPr/>
              <a:t>4</a:t>
            </a:fld>
            <a:endParaRPr lang="en-GB" dirty="0"/>
          </a:p>
        </p:txBody>
      </p:sp>
      <p:sp>
        <p:nvSpPr>
          <p:cNvPr id="12" name="TextBox 11">
            <a:extLst>
              <a:ext uri="{FF2B5EF4-FFF2-40B4-BE49-F238E27FC236}">
                <a16:creationId xmlns:a16="http://schemas.microsoft.com/office/drawing/2014/main" id="{2459154F-B2CE-3DDB-7897-860A4E124A5A}"/>
              </a:ext>
            </a:extLst>
          </p:cNvPr>
          <p:cNvSpPr txBox="1"/>
          <p:nvPr/>
        </p:nvSpPr>
        <p:spPr>
          <a:xfrm>
            <a:off x="506688" y="4595616"/>
            <a:ext cx="11494093" cy="1600438"/>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Abadi Extra Light"/>
              </a:rPr>
              <a:t>All 194 practices have now returned their 2026/27 Local Enhanced Services contracts.</a:t>
            </a:r>
          </a:p>
          <a:p>
            <a:endParaRPr lang="en-US" sz="1400" dirty="0">
              <a:latin typeface="Abadi Extra Light"/>
            </a:endParaRPr>
          </a:p>
          <a:p>
            <a:pPr marL="285750" indent="-285750">
              <a:buFont typeface="Arial" panose="020B0604020202020204" pitchFamily="34" charset="0"/>
              <a:buChar char="•"/>
            </a:pPr>
            <a:r>
              <a:rPr lang="en-US" sz="1400" dirty="0">
                <a:latin typeface="Abadi Extra Light"/>
              </a:rPr>
              <a:t>Participation across the </a:t>
            </a:r>
            <a:r>
              <a:rPr lang="en-US" sz="1400" b="1" dirty="0">
                <a:latin typeface="Abadi Extra Light"/>
              </a:rPr>
              <a:t>16</a:t>
            </a:r>
            <a:r>
              <a:rPr lang="en-US" sz="1400" dirty="0">
                <a:latin typeface="Abadi Extra Light"/>
              </a:rPr>
              <a:t> established Local Enhanced Services remains high, with 12 services achieving sign-up rates of </a:t>
            </a:r>
            <a:r>
              <a:rPr lang="en-US" sz="1400" b="1" dirty="0">
                <a:latin typeface="Abadi Extra Light"/>
              </a:rPr>
              <a:t>97% </a:t>
            </a:r>
            <a:r>
              <a:rPr lang="en-US" sz="1400" dirty="0">
                <a:latin typeface="Abadi Extra Light"/>
              </a:rPr>
              <a:t>or above, including seven with sign-up rates of </a:t>
            </a:r>
            <a:r>
              <a:rPr lang="en-US" sz="1400" b="1" dirty="0">
                <a:latin typeface="Abadi Extra Light"/>
              </a:rPr>
              <a:t>99%.</a:t>
            </a:r>
          </a:p>
          <a:p>
            <a:endParaRPr lang="en-US" sz="1400" dirty="0">
              <a:latin typeface="Abadi Extra Light"/>
            </a:endParaRPr>
          </a:p>
          <a:p>
            <a:pPr marL="285750" indent="-285750">
              <a:buFont typeface="Arial" panose="020B0604020202020204" pitchFamily="34" charset="0"/>
              <a:buChar char="•"/>
            </a:pPr>
            <a:r>
              <a:rPr lang="en-US" sz="1400" b="1" dirty="0">
                <a:latin typeface="Abadi Extra Light"/>
              </a:rPr>
              <a:t>65 practices (34%) </a:t>
            </a:r>
            <a:r>
              <a:rPr lang="en-US" sz="1400" dirty="0">
                <a:latin typeface="Abadi Extra Light"/>
              </a:rPr>
              <a:t>have currently signed up to the new Variation LES. Several practices are awaiting the Variation LES FAQ and the Big Primary Care Conversation webinar on 16 September before confirming sign-up. Further uptake is therefore anticipated following these communications.</a:t>
            </a:r>
            <a:endParaRPr lang="en-GB" sz="1400" dirty="0">
              <a:latin typeface="Abadi Extra Light"/>
            </a:endParaRPr>
          </a:p>
        </p:txBody>
      </p:sp>
      <p:graphicFrame>
        <p:nvGraphicFramePr>
          <p:cNvPr id="5" name="Table 4">
            <a:extLst>
              <a:ext uri="{FF2B5EF4-FFF2-40B4-BE49-F238E27FC236}">
                <a16:creationId xmlns:a16="http://schemas.microsoft.com/office/drawing/2014/main" id="{8073BCB3-75B0-D3D2-6B42-A0FD89C6F577}"/>
              </a:ext>
            </a:extLst>
          </p:cNvPr>
          <p:cNvGraphicFramePr>
            <a:graphicFrameLocks noGrp="1"/>
          </p:cNvGraphicFramePr>
          <p:nvPr>
            <p:extLst>
              <p:ext uri="{D42A27DB-BD31-4B8C-83A1-F6EECF244321}">
                <p14:modId xmlns:p14="http://schemas.microsoft.com/office/powerpoint/2010/main" val="882009266"/>
              </p:ext>
            </p:extLst>
          </p:nvPr>
        </p:nvGraphicFramePr>
        <p:xfrm>
          <a:off x="577688" y="1697492"/>
          <a:ext cx="11036624" cy="2430762"/>
        </p:xfrm>
        <a:graphic>
          <a:graphicData uri="http://schemas.openxmlformats.org/drawingml/2006/table">
            <a:tbl>
              <a:tblPr/>
              <a:tblGrid>
                <a:gridCol w="1070170">
                  <a:extLst>
                    <a:ext uri="{9D8B030D-6E8A-4147-A177-3AD203B41FA5}">
                      <a16:colId xmlns:a16="http://schemas.microsoft.com/office/drawing/2014/main" val="539426261"/>
                    </a:ext>
                  </a:extLst>
                </a:gridCol>
                <a:gridCol w="1070170">
                  <a:extLst>
                    <a:ext uri="{9D8B030D-6E8A-4147-A177-3AD203B41FA5}">
                      <a16:colId xmlns:a16="http://schemas.microsoft.com/office/drawing/2014/main" val="3425237146"/>
                    </a:ext>
                  </a:extLst>
                </a:gridCol>
                <a:gridCol w="451850">
                  <a:extLst>
                    <a:ext uri="{9D8B030D-6E8A-4147-A177-3AD203B41FA5}">
                      <a16:colId xmlns:a16="http://schemas.microsoft.com/office/drawing/2014/main" val="710200114"/>
                    </a:ext>
                  </a:extLst>
                </a:gridCol>
                <a:gridCol w="451850">
                  <a:extLst>
                    <a:ext uri="{9D8B030D-6E8A-4147-A177-3AD203B41FA5}">
                      <a16:colId xmlns:a16="http://schemas.microsoft.com/office/drawing/2014/main" val="818943102"/>
                    </a:ext>
                  </a:extLst>
                </a:gridCol>
                <a:gridCol w="380505">
                  <a:extLst>
                    <a:ext uri="{9D8B030D-6E8A-4147-A177-3AD203B41FA5}">
                      <a16:colId xmlns:a16="http://schemas.microsoft.com/office/drawing/2014/main" val="2918778663"/>
                    </a:ext>
                  </a:extLst>
                </a:gridCol>
                <a:gridCol w="515267">
                  <a:extLst>
                    <a:ext uri="{9D8B030D-6E8A-4147-A177-3AD203B41FA5}">
                      <a16:colId xmlns:a16="http://schemas.microsoft.com/office/drawing/2014/main" val="3654860294"/>
                    </a:ext>
                  </a:extLst>
                </a:gridCol>
                <a:gridCol w="517249">
                  <a:extLst>
                    <a:ext uri="{9D8B030D-6E8A-4147-A177-3AD203B41FA5}">
                      <a16:colId xmlns:a16="http://schemas.microsoft.com/office/drawing/2014/main" val="393046232"/>
                    </a:ext>
                  </a:extLst>
                </a:gridCol>
                <a:gridCol w="380505">
                  <a:extLst>
                    <a:ext uri="{9D8B030D-6E8A-4147-A177-3AD203B41FA5}">
                      <a16:colId xmlns:a16="http://schemas.microsoft.com/office/drawing/2014/main" val="2019615351"/>
                    </a:ext>
                  </a:extLst>
                </a:gridCol>
                <a:gridCol w="380505">
                  <a:extLst>
                    <a:ext uri="{9D8B030D-6E8A-4147-A177-3AD203B41FA5}">
                      <a16:colId xmlns:a16="http://schemas.microsoft.com/office/drawing/2014/main" val="459348193"/>
                    </a:ext>
                  </a:extLst>
                </a:gridCol>
                <a:gridCol w="380505">
                  <a:extLst>
                    <a:ext uri="{9D8B030D-6E8A-4147-A177-3AD203B41FA5}">
                      <a16:colId xmlns:a16="http://schemas.microsoft.com/office/drawing/2014/main" val="2517349131"/>
                    </a:ext>
                  </a:extLst>
                </a:gridCol>
                <a:gridCol w="546976">
                  <a:extLst>
                    <a:ext uri="{9D8B030D-6E8A-4147-A177-3AD203B41FA5}">
                      <a16:colId xmlns:a16="http://schemas.microsoft.com/office/drawing/2014/main" val="1964915605"/>
                    </a:ext>
                  </a:extLst>
                </a:gridCol>
                <a:gridCol w="546976">
                  <a:extLst>
                    <a:ext uri="{9D8B030D-6E8A-4147-A177-3AD203B41FA5}">
                      <a16:colId xmlns:a16="http://schemas.microsoft.com/office/drawing/2014/main" val="4209477417"/>
                    </a:ext>
                  </a:extLst>
                </a:gridCol>
                <a:gridCol w="412214">
                  <a:extLst>
                    <a:ext uri="{9D8B030D-6E8A-4147-A177-3AD203B41FA5}">
                      <a16:colId xmlns:a16="http://schemas.microsoft.com/office/drawing/2014/main" val="4249535004"/>
                    </a:ext>
                  </a:extLst>
                </a:gridCol>
                <a:gridCol w="546976">
                  <a:extLst>
                    <a:ext uri="{9D8B030D-6E8A-4147-A177-3AD203B41FA5}">
                      <a16:colId xmlns:a16="http://schemas.microsoft.com/office/drawing/2014/main" val="2975741162"/>
                    </a:ext>
                  </a:extLst>
                </a:gridCol>
                <a:gridCol w="546976">
                  <a:extLst>
                    <a:ext uri="{9D8B030D-6E8A-4147-A177-3AD203B41FA5}">
                      <a16:colId xmlns:a16="http://schemas.microsoft.com/office/drawing/2014/main" val="2460616791"/>
                    </a:ext>
                  </a:extLst>
                </a:gridCol>
                <a:gridCol w="459776">
                  <a:extLst>
                    <a:ext uri="{9D8B030D-6E8A-4147-A177-3AD203B41FA5}">
                      <a16:colId xmlns:a16="http://schemas.microsoft.com/office/drawing/2014/main" val="2948971280"/>
                    </a:ext>
                  </a:extLst>
                </a:gridCol>
                <a:gridCol w="459776">
                  <a:extLst>
                    <a:ext uri="{9D8B030D-6E8A-4147-A177-3AD203B41FA5}">
                      <a16:colId xmlns:a16="http://schemas.microsoft.com/office/drawing/2014/main" val="3173359495"/>
                    </a:ext>
                  </a:extLst>
                </a:gridCol>
                <a:gridCol w="483558">
                  <a:extLst>
                    <a:ext uri="{9D8B030D-6E8A-4147-A177-3AD203B41FA5}">
                      <a16:colId xmlns:a16="http://schemas.microsoft.com/office/drawing/2014/main" val="4076032289"/>
                    </a:ext>
                  </a:extLst>
                </a:gridCol>
                <a:gridCol w="483558">
                  <a:extLst>
                    <a:ext uri="{9D8B030D-6E8A-4147-A177-3AD203B41FA5}">
                      <a16:colId xmlns:a16="http://schemas.microsoft.com/office/drawing/2014/main" val="233474773"/>
                    </a:ext>
                  </a:extLst>
                </a:gridCol>
                <a:gridCol w="475631">
                  <a:extLst>
                    <a:ext uri="{9D8B030D-6E8A-4147-A177-3AD203B41FA5}">
                      <a16:colId xmlns:a16="http://schemas.microsoft.com/office/drawing/2014/main" val="3414022413"/>
                    </a:ext>
                  </a:extLst>
                </a:gridCol>
                <a:gridCol w="475631">
                  <a:extLst>
                    <a:ext uri="{9D8B030D-6E8A-4147-A177-3AD203B41FA5}">
                      <a16:colId xmlns:a16="http://schemas.microsoft.com/office/drawing/2014/main" val="1348852607"/>
                    </a:ext>
                  </a:extLst>
                </a:gridCol>
              </a:tblGrid>
              <a:tr h="213459">
                <a:tc gridSpan="21">
                  <a:txBody>
                    <a:bodyPr/>
                    <a:lstStyle/>
                    <a:p>
                      <a:pPr algn="ctr" fontAlgn="ctr">
                        <a:buNone/>
                      </a:pPr>
                      <a:r>
                        <a:rPr lang="en-US" sz="700" b="1" i="1" u="none" strike="noStrike">
                          <a:solidFill>
                            <a:srgbClr val="000000"/>
                          </a:solidFill>
                          <a:effectLst/>
                          <a:latin typeface="Calibri" panose="020F0502020204030204" pitchFamily="34" charset="0"/>
                        </a:rPr>
                        <a:t>This summary table provides a view of practices sign up to deliver.</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67085853"/>
                  </a:ext>
                </a:extLst>
              </a:tr>
              <a:tr h="140082">
                <a:tc gridSpan="21">
                  <a:txBody>
                    <a:bodyPr/>
                    <a:lstStyle/>
                    <a:p>
                      <a:pPr algn="ctr" fontAlgn="b">
                        <a:buNone/>
                      </a:pPr>
                      <a:r>
                        <a:rPr lang="en-US" sz="700" b="1" i="0" u="none" strike="noStrike" dirty="0">
                          <a:solidFill>
                            <a:srgbClr val="000000"/>
                          </a:solidFill>
                          <a:effectLst/>
                          <a:latin typeface="Calibri" panose="020F0502020204030204" pitchFamily="34" charset="0"/>
                        </a:rPr>
                        <a:t>Summary of Practice 2026/27 - </a:t>
                      </a:r>
                      <a:r>
                        <a:rPr lang="en-US" sz="700" b="1" i="0" u="none" strike="noStrike" dirty="0">
                          <a:solidFill>
                            <a:srgbClr val="FF0000"/>
                          </a:solidFill>
                          <a:effectLst/>
                          <a:latin typeface="Calibri" panose="020F0502020204030204" pitchFamily="34" charset="0"/>
                        </a:rPr>
                        <a:t>Practice signed up to deliver service</a:t>
                      </a:r>
                      <a:endParaRPr lang="en-US" sz="700" b="1"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40023393"/>
                  </a:ext>
                </a:extLst>
              </a:tr>
              <a:tr h="140082">
                <a:tc rowSpan="2">
                  <a:txBody>
                    <a:bodyPr/>
                    <a:lstStyle/>
                    <a:p>
                      <a:pPr algn="ctr" fontAlgn="ctr">
                        <a:buNone/>
                      </a:pPr>
                      <a:r>
                        <a:rPr lang="en-GB" sz="700" b="1" i="0" u="none" strike="noStrike">
                          <a:solidFill>
                            <a:srgbClr val="000000"/>
                          </a:solidFill>
                          <a:effectLst/>
                          <a:latin typeface="Calibri" panose="020F0502020204030204" pitchFamily="34" charset="0"/>
                        </a:rPr>
                        <a:t>Place Name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rowSpan="2">
                  <a:txBody>
                    <a:bodyPr/>
                    <a:lstStyle/>
                    <a:p>
                      <a:pPr algn="ctr" fontAlgn="ctr">
                        <a:buNone/>
                      </a:pPr>
                      <a:r>
                        <a:rPr lang="en-GB" sz="700" b="1" i="0" u="none" strike="noStrike">
                          <a:solidFill>
                            <a:srgbClr val="000000"/>
                          </a:solidFill>
                          <a:effectLst/>
                          <a:latin typeface="Calibri" panose="020F0502020204030204" pitchFamily="34" charset="0"/>
                        </a:rPr>
                        <a:t>CCG Name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rowSpan="2">
                  <a:txBody>
                    <a:bodyPr/>
                    <a:lstStyle/>
                    <a:p>
                      <a:pPr algn="ctr" fontAlgn="ctr">
                        <a:buNone/>
                      </a:pPr>
                      <a:r>
                        <a:rPr lang="en-GB" sz="700" b="1" i="0" u="none" strike="noStrike">
                          <a:solidFill>
                            <a:srgbClr val="000000"/>
                          </a:solidFill>
                          <a:effectLst/>
                          <a:latin typeface="Calibri" panose="020F0502020204030204" pitchFamily="34" charset="0"/>
                        </a:rPr>
                        <a:t>Number of Practices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rowSpan="2">
                  <a:txBody>
                    <a:bodyPr/>
                    <a:lstStyle/>
                    <a:p>
                      <a:pPr algn="ctr" fontAlgn="ctr">
                        <a:buNone/>
                      </a:pPr>
                      <a:r>
                        <a:rPr lang="en-GB" sz="700" b="1" i="0" u="none" strike="noStrike">
                          <a:solidFill>
                            <a:srgbClr val="000000"/>
                          </a:solidFill>
                          <a:effectLst/>
                          <a:latin typeface="Calibri" panose="020F0502020204030204" pitchFamily="34" charset="0"/>
                        </a:rPr>
                        <a:t>Practices Responded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gridSpan="17">
                  <a:txBody>
                    <a:bodyPr/>
                    <a:lstStyle/>
                    <a:p>
                      <a:pPr algn="ctr" fontAlgn="ctr">
                        <a:buNone/>
                      </a:pPr>
                      <a:r>
                        <a:rPr lang="en-GB" sz="700" b="1" i="0" u="none" strike="noStrike">
                          <a:solidFill>
                            <a:srgbClr val="000000"/>
                          </a:solidFill>
                          <a:effectLst/>
                          <a:latin typeface="Calibri" panose="020F0502020204030204" pitchFamily="34" charset="0"/>
                        </a:rPr>
                        <a:t>Practice LES sign up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9DB"/>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17826810"/>
                  </a:ext>
                </a:extLst>
              </a:tr>
              <a:tr h="346871">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buNone/>
                      </a:pPr>
                      <a:r>
                        <a:rPr lang="en-GB" sz="600" b="1" i="0" u="none" strike="noStrike">
                          <a:solidFill>
                            <a:srgbClr val="000000"/>
                          </a:solidFill>
                          <a:effectLst/>
                          <a:latin typeface="Arial" panose="020B0604020202020204" pitchFamily="34" charset="0"/>
                        </a:rPr>
                        <a:t>LTC 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Wound Care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Phlebotomy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End of Life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ECG's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PSA Testing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Shared Care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Meds Optimisation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Simple Injections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Ring Pessary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Spiro/Feno (respiratory bundle)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Care Homes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Post Bariatric Monitoring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Dementia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Complex Injections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Diabetes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GB" sz="600" b="1" i="0" u="none" strike="noStrike">
                          <a:solidFill>
                            <a:srgbClr val="000000"/>
                          </a:solidFill>
                          <a:effectLst/>
                          <a:latin typeface="Arial" panose="020B0604020202020204" pitchFamily="34" charset="0"/>
                        </a:rPr>
                        <a:t>Variation 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90669437"/>
                  </a:ext>
                </a:extLst>
              </a:tr>
              <a:tr h="234806">
                <a:tc rowSpan="2">
                  <a:txBody>
                    <a:bodyPr/>
                    <a:lstStyle/>
                    <a:p>
                      <a:pPr algn="ctr" fontAlgn="ctr">
                        <a:buNone/>
                      </a:pPr>
                      <a:r>
                        <a:rPr lang="en-GB" sz="700" b="1" i="0" u="none" strike="noStrike">
                          <a:solidFill>
                            <a:srgbClr val="000000"/>
                          </a:solidFill>
                          <a:effectLst/>
                          <a:latin typeface="Calibri" panose="020F0502020204030204" pitchFamily="34" charset="0"/>
                        </a:rPr>
                        <a:t>BwD &amp; East Lancashire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dirty="0">
                          <a:solidFill>
                            <a:srgbClr val="000000"/>
                          </a:solidFill>
                          <a:effectLst/>
                          <a:latin typeface="Calibri" panose="020F0502020204030204" pitchFamily="34" charset="0"/>
                        </a:rPr>
                        <a:t>Blackburn With Darwen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buNone/>
                      </a:pPr>
                      <a:r>
                        <a:rPr lang="en-GB" sz="700" b="1" i="0" u="none" strike="noStrike">
                          <a:solidFill>
                            <a:srgbClr val="000000"/>
                          </a:solidFill>
                          <a:effectLst/>
                          <a:latin typeface="Calibri" panose="020F0502020204030204" pitchFamily="34" charset="0"/>
                        </a:rPr>
                        <a:t>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buNone/>
                      </a:pPr>
                      <a:r>
                        <a:rPr lang="en-GB" sz="700" b="1" i="0" u="none" strike="noStrike">
                          <a:solidFill>
                            <a:srgbClr val="000000"/>
                          </a:solidFill>
                          <a:effectLst/>
                          <a:latin typeface="Calibri" panose="020F0502020204030204" pitchFamily="34" charset="0"/>
                        </a:rPr>
                        <a:t>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176034036"/>
                  </a:ext>
                </a:extLst>
              </a:tr>
              <a:tr h="140082">
                <a:tc vMerge="1">
                  <a:txBody>
                    <a:bodyPr/>
                    <a:lstStyle/>
                    <a:p>
                      <a:endParaRPr lang="en-GB"/>
                    </a:p>
                  </a:txBody>
                  <a:tcPr/>
                </a:tc>
                <a:tc>
                  <a:txBody>
                    <a:bodyPr/>
                    <a:lstStyle/>
                    <a:p>
                      <a:pPr algn="ctr" fontAlgn="b">
                        <a:buNone/>
                      </a:pPr>
                      <a:r>
                        <a:rPr lang="en-GB" sz="700" b="1" i="0" u="none" strike="noStrike">
                          <a:solidFill>
                            <a:srgbClr val="000000"/>
                          </a:solidFill>
                          <a:effectLst/>
                          <a:latin typeface="Calibri" panose="020F0502020204030204" pitchFamily="34" charset="0"/>
                        </a:rPr>
                        <a:t>East Lancashire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buNone/>
                      </a:pPr>
                      <a:r>
                        <a:rPr lang="en-GB" sz="700" b="1" i="0" u="none" strike="noStrike">
                          <a:solidFill>
                            <a:srgbClr val="000000"/>
                          </a:solidFill>
                          <a:effectLst/>
                          <a:latin typeface="Calibri" panose="020F0502020204030204" pitchFamily="34" charset="0"/>
                        </a:rPr>
                        <a:t>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buNone/>
                      </a:pPr>
                      <a:r>
                        <a:rPr lang="en-GB" sz="700" b="1" i="0" u="none" strike="noStrike">
                          <a:solidFill>
                            <a:srgbClr val="000000"/>
                          </a:solidFill>
                          <a:effectLst/>
                          <a:latin typeface="Calibri" panose="020F0502020204030204" pitchFamily="34" charset="0"/>
                        </a:rPr>
                        <a:t>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12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43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13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38513638"/>
                  </a:ext>
                </a:extLst>
              </a:tr>
              <a:tr h="234806">
                <a:tc rowSpan="3">
                  <a:txBody>
                    <a:bodyPr/>
                    <a:lstStyle/>
                    <a:p>
                      <a:pPr algn="ctr" fontAlgn="ctr">
                        <a:buNone/>
                      </a:pPr>
                      <a:r>
                        <a:rPr lang="en-GB" sz="700" b="1" i="0" u="none" strike="noStrike">
                          <a:solidFill>
                            <a:srgbClr val="000000"/>
                          </a:solidFill>
                          <a:effectLst/>
                          <a:latin typeface="Calibri" panose="020F0502020204030204" pitchFamily="34" charset="0"/>
                        </a:rPr>
                        <a:t>Central &amp; West Lancashire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Chorley &amp; South Ribble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buNone/>
                      </a:pPr>
                      <a:r>
                        <a:rPr lang="en-GB" sz="700" b="1" i="0" u="none" strike="noStrike">
                          <a:solidFill>
                            <a:srgbClr val="000000"/>
                          </a:solidFill>
                          <a:effectLst/>
                          <a:latin typeface="Calibri" panose="020F0502020204030204" pitchFamily="34" charset="0"/>
                        </a:rPr>
                        <a:t>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buNone/>
                      </a:pPr>
                      <a:r>
                        <a:rPr lang="en-GB" sz="700" b="1" i="0" u="none" strike="noStrike">
                          <a:solidFill>
                            <a:srgbClr val="000000"/>
                          </a:solidFill>
                          <a:effectLst/>
                          <a:latin typeface="Calibri" panose="020F0502020204030204" pitchFamily="34" charset="0"/>
                        </a:rPr>
                        <a:t>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8476984"/>
                  </a:ext>
                </a:extLst>
              </a:tr>
              <a:tr h="140082">
                <a:tc vMerge="1">
                  <a:txBody>
                    <a:bodyPr/>
                    <a:lstStyle/>
                    <a:p>
                      <a:endParaRPr lang="en-GB"/>
                    </a:p>
                  </a:txBody>
                  <a:tcPr/>
                </a:tc>
                <a:tc>
                  <a:txBody>
                    <a:bodyPr/>
                    <a:lstStyle/>
                    <a:p>
                      <a:pPr algn="ctr" fontAlgn="b">
                        <a:buNone/>
                      </a:pPr>
                      <a:r>
                        <a:rPr lang="en-GB" sz="700" b="1" i="0" u="none" strike="noStrike">
                          <a:solidFill>
                            <a:srgbClr val="000000"/>
                          </a:solidFill>
                          <a:effectLst/>
                          <a:latin typeface="Calibri" panose="020F0502020204030204" pitchFamily="34" charset="0"/>
                        </a:rPr>
                        <a:t>West Lancashire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buNone/>
                      </a:pPr>
                      <a:r>
                        <a:rPr lang="en-GB" sz="700" b="1" i="0" u="none" strike="noStrike">
                          <a:solidFill>
                            <a:srgbClr val="000000"/>
                          </a:solidFill>
                          <a:effectLst/>
                          <a:latin typeface="Calibri" panose="020F0502020204030204" pitchFamily="34" charset="0"/>
                        </a:rPr>
                        <a:t>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buNone/>
                      </a:pPr>
                      <a:r>
                        <a:rPr lang="en-GB" sz="700" b="1" i="0" u="none" strike="noStrike">
                          <a:solidFill>
                            <a:srgbClr val="000000"/>
                          </a:solidFill>
                          <a:effectLst/>
                          <a:latin typeface="Calibri" panose="020F0502020204030204" pitchFamily="34" charset="0"/>
                        </a:rPr>
                        <a:t>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805510730"/>
                  </a:ext>
                </a:extLst>
              </a:tr>
              <a:tr h="140082">
                <a:tc vMerge="1">
                  <a:txBody>
                    <a:bodyPr/>
                    <a:lstStyle/>
                    <a:p>
                      <a:endParaRPr lang="en-GB"/>
                    </a:p>
                  </a:txBody>
                  <a:tcPr/>
                </a:tc>
                <a:tc>
                  <a:txBody>
                    <a:bodyPr/>
                    <a:lstStyle/>
                    <a:p>
                      <a:pPr algn="ctr" fontAlgn="b">
                        <a:buNone/>
                      </a:pPr>
                      <a:r>
                        <a:rPr lang="en-GB" sz="700" b="1" i="0" u="none" strike="noStrike">
                          <a:solidFill>
                            <a:srgbClr val="000000"/>
                          </a:solidFill>
                          <a:effectLst/>
                          <a:latin typeface="Calibri" panose="020F0502020204030204" pitchFamily="34" charset="0"/>
                        </a:rPr>
                        <a:t>Greater Preston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buNone/>
                      </a:pPr>
                      <a:r>
                        <a:rPr lang="en-GB" sz="700" b="1" i="0" u="none" strike="noStrike">
                          <a:solidFill>
                            <a:srgbClr val="000000"/>
                          </a:solidFill>
                          <a:effectLst/>
                          <a:latin typeface="Calibri" panose="020F0502020204030204" pitchFamily="34" charset="0"/>
                        </a:rPr>
                        <a:t>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ctr">
                        <a:buNone/>
                      </a:pPr>
                      <a:r>
                        <a:rPr lang="en-GB" sz="700" b="1" i="0" u="none" strike="noStrike">
                          <a:solidFill>
                            <a:srgbClr val="000000"/>
                          </a:solidFill>
                          <a:effectLst/>
                          <a:latin typeface="Calibri" panose="020F0502020204030204" pitchFamily="34" charset="0"/>
                        </a:rPr>
                        <a:t>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19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24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buNone/>
                      </a:pPr>
                      <a:r>
                        <a:rPr lang="en-GB" sz="700" b="1" i="0" u="none" strike="noStrike">
                          <a:solidFill>
                            <a:srgbClr val="000000"/>
                          </a:solidFill>
                          <a:effectLst/>
                          <a:latin typeface="Calibri" panose="020F0502020204030204" pitchFamily="34" charset="0"/>
                        </a:rPr>
                        <a:t>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73860389"/>
                  </a:ext>
                </a:extLst>
              </a:tr>
              <a:tr h="140082">
                <a:tc rowSpan="3">
                  <a:txBody>
                    <a:bodyPr/>
                    <a:lstStyle/>
                    <a:p>
                      <a:pPr algn="ctr" fontAlgn="ctr">
                        <a:buNone/>
                      </a:pPr>
                      <a:r>
                        <a:rPr lang="en-GB" sz="700" b="1" i="0" u="none" strike="noStrike">
                          <a:solidFill>
                            <a:srgbClr val="000000"/>
                          </a:solidFill>
                          <a:effectLst/>
                          <a:latin typeface="Calibri" panose="020F0502020204030204" pitchFamily="34" charset="0"/>
                        </a:rPr>
                        <a:t>North Lancashire &amp; South Cumbria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Blackpool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en-GB" sz="700" b="1" i="0" u="none" strike="noStrike">
                          <a:solidFill>
                            <a:srgbClr val="000000"/>
                          </a:solidFill>
                          <a:effectLst/>
                          <a:latin typeface="Calibri" panose="020F0502020204030204" pitchFamily="34" charset="0"/>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en-GB" sz="700" b="1" i="0" u="none" strike="noStrike">
                          <a:solidFill>
                            <a:srgbClr val="000000"/>
                          </a:solidFill>
                          <a:effectLst/>
                          <a:latin typeface="Calibri" panose="020F0502020204030204" pitchFamily="34" charset="0"/>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68434291"/>
                  </a:ext>
                </a:extLst>
              </a:tr>
              <a:tr h="140082">
                <a:tc vMerge="1">
                  <a:txBody>
                    <a:bodyPr/>
                    <a:lstStyle/>
                    <a:p>
                      <a:endParaRPr lang="en-GB"/>
                    </a:p>
                  </a:txBody>
                  <a:tcPr/>
                </a:tc>
                <a:tc>
                  <a:txBody>
                    <a:bodyPr/>
                    <a:lstStyle/>
                    <a:p>
                      <a:pPr algn="ctr" fontAlgn="b">
                        <a:buNone/>
                      </a:pPr>
                      <a:r>
                        <a:rPr lang="en-GB" sz="700" b="1" i="0" u="none" strike="noStrike">
                          <a:solidFill>
                            <a:srgbClr val="000000"/>
                          </a:solidFill>
                          <a:effectLst/>
                          <a:latin typeface="Calibri" panose="020F0502020204030204" pitchFamily="34" charset="0"/>
                        </a:rPr>
                        <a:t>Fylde &amp; Wyre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en-GB" sz="700" b="1" i="0" u="none" strike="noStrike">
                          <a:solidFill>
                            <a:srgbClr val="000000"/>
                          </a:solidFill>
                          <a:effectLst/>
                          <a:latin typeface="Calibri" panose="020F0502020204030204" pitchFamily="34" charset="0"/>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en-GB" sz="700" b="1" i="0" u="none" strike="noStrike">
                          <a:solidFill>
                            <a:srgbClr val="000000"/>
                          </a:solidFill>
                          <a:effectLst/>
                          <a:latin typeface="Calibri" panose="020F0502020204030204" pitchFamily="34" charset="0"/>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9410542"/>
                  </a:ext>
                </a:extLst>
              </a:tr>
              <a:tr h="140082">
                <a:tc vMerge="1">
                  <a:txBody>
                    <a:bodyPr/>
                    <a:lstStyle/>
                    <a:p>
                      <a:endParaRPr lang="en-GB"/>
                    </a:p>
                  </a:txBody>
                  <a:tcPr/>
                </a:tc>
                <a:tc>
                  <a:txBody>
                    <a:bodyPr/>
                    <a:lstStyle/>
                    <a:p>
                      <a:pPr algn="ctr" fontAlgn="b">
                        <a:buNone/>
                      </a:pPr>
                      <a:r>
                        <a:rPr lang="en-GB" sz="700" b="1" i="0" u="none" strike="noStrike">
                          <a:solidFill>
                            <a:srgbClr val="000000"/>
                          </a:solidFill>
                          <a:effectLst/>
                          <a:latin typeface="Calibri" panose="020F0502020204030204" pitchFamily="34" charset="0"/>
                        </a:rPr>
                        <a:t>Morecambe Bay CCG</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en-GB" sz="700" b="1" i="0" u="none" strike="noStrike">
                          <a:solidFill>
                            <a:srgbClr val="000000"/>
                          </a:solidFill>
                          <a:effectLst/>
                          <a:latin typeface="Calibri" panose="020F050202020403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buNone/>
                      </a:pPr>
                      <a:r>
                        <a:rPr lang="en-GB" sz="700" b="1" i="0" u="none" strike="noStrike">
                          <a:solidFill>
                            <a:srgbClr val="000000"/>
                          </a:solidFill>
                          <a:effectLst/>
                          <a:latin typeface="Calibri" panose="020F050202020403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28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24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27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30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buNone/>
                      </a:pPr>
                      <a:r>
                        <a:rPr lang="en-GB" sz="700" b="1" i="0" u="none" strike="noStrike">
                          <a:solidFill>
                            <a:srgbClr val="000000"/>
                          </a:solidFill>
                          <a:effectLst/>
                          <a:latin typeface="Calibri" panose="020F0502020204030204" pitchFamily="34" charset="0"/>
                        </a:rPr>
                        <a:t>18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549816629"/>
                  </a:ext>
                </a:extLst>
              </a:tr>
              <a:tr h="140082">
                <a:tc>
                  <a:txBody>
                    <a:bodyPr/>
                    <a:lstStyle/>
                    <a:p>
                      <a:pPr algn="ctr" fontAlgn="b">
                        <a:buNone/>
                      </a:pPr>
                      <a:r>
                        <a:rPr lang="en-GB" sz="700" b="1" i="0" u="none" strike="noStrike">
                          <a:solidFill>
                            <a:srgbClr val="000000"/>
                          </a:solidFill>
                          <a:effectLst/>
                          <a:latin typeface="Calibri" panose="020F0502020204030204" pitchFamily="34" charset="0"/>
                        </a:rPr>
                        <a:t>TOTAL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700" b="1" i="0" u="none" strike="noStrike">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GB" sz="700" b="1"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n-GB" sz="700" b="1"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700" b="1" i="0" u="none" strike="noStrike">
                          <a:solidFill>
                            <a:srgbClr val="000000"/>
                          </a:solidFill>
                          <a:effectLst/>
                          <a:latin typeface="Calibri" panose="020F0502020204030204" pitchFamily="34" charset="0"/>
                        </a:rPr>
                        <a:t>193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112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164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183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188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193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188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187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700" b="1" i="0" u="none" strike="noStrike">
                          <a:solidFill>
                            <a:srgbClr val="000000"/>
                          </a:solidFill>
                          <a:effectLst/>
                          <a:latin typeface="Calibri" panose="020F0502020204030204" pitchFamily="34" charset="0"/>
                        </a:rPr>
                        <a:t>65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605163135"/>
                  </a:ext>
                </a:extLst>
              </a:tr>
              <a:tr h="140082">
                <a:tc>
                  <a:txBody>
                    <a:bodyPr/>
                    <a:lstStyle/>
                    <a:p>
                      <a:pPr algn="ctr" fontAlgn="b">
                        <a:buNone/>
                      </a:pPr>
                      <a:r>
                        <a:rPr lang="en-GB" sz="700" b="1" i="0" u="none" strike="noStrike">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buNone/>
                      </a:pPr>
                      <a:r>
                        <a:rPr lang="en-GB" sz="700" b="1" i="0" u="none" strike="noStrike">
                          <a:solidFill>
                            <a:srgbClr val="000000"/>
                          </a:solidFill>
                          <a:effectLst/>
                          <a:latin typeface="Calibri" panose="020F0502020204030204" pitchFamily="34" charset="0"/>
                        </a:rPr>
                        <a:t>Totals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buNone/>
                      </a:pPr>
                      <a:r>
                        <a:rPr lang="en-GB" sz="700" b="1" i="0" u="none" strike="noStrike">
                          <a:solidFill>
                            <a:srgbClr val="000000"/>
                          </a:solidFill>
                          <a:effectLst/>
                          <a:latin typeface="Calibri" panose="020F0502020204030204" pitchFamily="34" charset="0"/>
                        </a:rPr>
                        <a:t>194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buNone/>
                      </a:pPr>
                      <a:r>
                        <a:rPr lang="en-GB" sz="700" b="1" i="0" u="none" strike="noStrike">
                          <a:solidFill>
                            <a:srgbClr val="000000"/>
                          </a:solidFill>
                          <a:effectLst/>
                          <a:latin typeface="Calibri" panose="020F0502020204030204" pitchFamily="34" charset="0"/>
                        </a:rPr>
                        <a:t>194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b">
                        <a:buNone/>
                      </a:pPr>
                      <a:r>
                        <a:rPr lang="en-GB" sz="700" b="1" i="0" u="none" strike="noStrike">
                          <a:solidFill>
                            <a:srgbClr val="000000"/>
                          </a:solidFill>
                          <a:effectLst/>
                          <a:latin typeface="Calibri" panose="020F0502020204030204" pitchFamily="34" charset="0"/>
                        </a:rPr>
                        <a:t>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fontAlgn="b">
                        <a:buNone/>
                      </a:pPr>
                      <a:r>
                        <a:rPr lang="en-GB" sz="700" b="1" i="0" u="none" strike="noStrike">
                          <a:solidFill>
                            <a:srgbClr val="000000"/>
                          </a:solidFill>
                          <a:effectLst/>
                          <a:latin typeface="Calibri" panose="020F0502020204030204" pitchFamily="34" charset="0"/>
                        </a:rPr>
                        <a:t>58%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B279"/>
                    </a:solidFill>
                  </a:tcPr>
                </a:tc>
                <a:tc>
                  <a:txBody>
                    <a:bodyPr/>
                    <a:lstStyle/>
                    <a:p>
                      <a:pPr algn="ctr" fontAlgn="b">
                        <a:buNone/>
                      </a:pPr>
                      <a:r>
                        <a:rPr lang="en-GB" sz="700" b="1" i="0" u="none" strike="noStrike">
                          <a:solidFill>
                            <a:srgbClr val="000000"/>
                          </a:solidFill>
                          <a:effectLst/>
                          <a:latin typeface="Calibri" panose="020F0502020204030204" pitchFamily="34" charset="0"/>
                        </a:rPr>
                        <a:t>98%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583"/>
                    </a:solidFill>
                  </a:tcPr>
                </a:tc>
                <a:tc>
                  <a:txBody>
                    <a:bodyPr/>
                    <a:lstStyle/>
                    <a:p>
                      <a:pPr algn="ctr" fontAlgn="b">
                        <a:buNone/>
                      </a:pPr>
                      <a:r>
                        <a:rPr lang="en-GB" sz="700" b="1" i="0" u="none" strike="noStrike">
                          <a:solidFill>
                            <a:srgbClr val="000000"/>
                          </a:solidFill>
                          <a:effectLst/>
                          <a:latin typeface="Calibri" panose="020F0502020204030204" pitchFamily="34" charset="0"/>
                        </a:rPr>
                        <a:t>98%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A83"/>
                    </a:solidFill>
                  </a:tcPr>
                </a:tc>
                <a:tc>
                  <a:txBody>
                    <a:bodyPr/>
                    <a:lstStyle/>
                    <a:p>
                      <a:pPr algn="ctr" fontAlgn="b">
                        <a:buNone/>
                      </a:pPr>
                      <a:r>
                        <a:rPr lang="en-GB" sz="700" b="1" i="0" u="none" strike="noStrike">
                          <a:solidFill>
                            <a:srgbClr val="000000"/>
                          </a:solidFill>
                          <a:effectLst/>
                          <a:latin typeface="Calibri" panose="020F0502020204030204" pitchFamily="34" charset="0"/>
                        </a:rPr>
                        <a:t>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fontAlgn="b">
                        <a:buNone/>
                      </a:pPr>
                      <a:r>
                        <a:rPr lang="en-GB" sz="700" b="1" i="0" u="none" strike="noStrike">
                          <a:solidFill>
                            <a:srgbClr val="000000"/>
                          </a:solidFill>
                          <a:effectLst/>
                          <a:latin typeface="Calibri" panose="020F0502020204030204" pitchFamily="34" charset="0"/>
                        </a:rPr>
                        <a:t>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fontAlgn="b">
                        <a:buNone/>
                      </a:pPr>
                      <a:r>
                        <a:rPr lang="en-GB" sz="700" b="1" i="0" u="none" strike="noStrike">
                          <a:solidFill>
                            <a:srgbClr val="000000"/>
                          </a:solidFill>
                          <a:effectLst/>
                          <a:latin typeface="Calibri" panose="020F0502020204030204" pitchFamily="34" charset="0"/>
                        </a:rPr>
                        <a:t>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fontAlgn="b">
                        <a:buNone/>
                      </a:pPr>
                      <a:r>
                        <a:rPr lang="en-GB" sz="700" b="1" i="0" u="none" strike="noStrike">
                          <a:solidFill>
                            <a:srgbClr val="000000"/>
                          </a:solidFill>
                          <a:effectLst/>
                          <a:latin typeface="Calibri" panose="020F0502020204030204" pitchFamily="34" charset="0"/>
                        </a:rPr>
                        <a:t>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fontAlgn="b">
                        <a:buNone/>
                      </a:pPr>
                      <a:r>
                        <a:rPr lang="en-GB" sz="700" b="1" i="0" u="none" strike="noStrike">
                          <a:solidFill>
                            <a:srgbClr val="000000"/>
                          </a:solidFill>
                          <a:effectLst/>
                          <a:latin typeface="Calibri" panose="020F0502020204030204" pitchFamily="34" charset="0"/>
                        </a:rPr>
                        <a:t>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fontAlgn="b">
                        <a:buNone/>
                      </a:pPr>
                      <a:r>
                        <a:rPr lang="en-GB" sz="700" b="1" i="0" u="none" strike="noStrike">
                          <a:solidFill>
                            <a:srgbClr val="000000"/>
                          </a:solidFill>
                          <a:effectLst/>
                          <a:latin typeface="Calibri" panose="020F0502020204030204" pitchFamily="34" charset="0"/>
                        </a:rPr>
                        <a:t>85%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D880"/>
                    </a:solidFill>
                  </a:tcPr>
                </a:tc>
                <a:tc>
                  <a:txBody>
                    <a:bodyPr/>
                    <a:lstStyle/>
                    <a:p>
                      <a:pPr algn="ctr" fontAlgn="b">
                        <a:buNone/>
                      </a:pPr>
                      <a:r>
                        <a:rPr lang="en-GB" sz="700" b="1" i="0" u="none" strike="noStrike">
                          <a:solidFill>
                            <a:srgbClr val="000000"/>
                          </a:solidFill>
                          <a:effectLst/>
                          <a:latin typeface="Calibri" panose="020F0502020204030204" pitchFamily="34" charset="0"/>
                        </a:rPr>
                        <a:t>98%</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583"/>
                    </a:solidFill>
                  </a:tcPr>
                </a:tc>
                <a:tc>
                  <a:txBody>
                    <a:bodyPr/>
                    <a:lstStyle/>
                    <a:p>
                      <a:pPr algn="ctr" fontAlgn="b">
                        <a:buNone/>
                      </a:pPr>
                      <a:r>
                        <a:rPr lang="en-GB" sz="700" b="1" i="0" u="none" strike="noStrike">
                          <a:solidFill>
                            <a:srgbClr val="000000"/>
                          </a:solidFill>
                          <a:effectLst/>
                          <a:latin typeface="Calibri" panose="020F0502020204030204" pitchFamily="34" charset="0"/>
                        </a:rPr>
                        <a:t>94%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582"/>
                    </a:solidFill>
                  </a:tcPr>
                </a:tc>
                <a:tc>
                  <a:txBody>
                    <a:bodyPr/>
                    <a:lstStyle/>
                    <a:p>
                      <a:pPr algn="ctr" fontAlgn="b">
                        <a:buNone/>
                      </a:pPr>
                      <a:r>
                        <a:rPr lang="en-GB" sz="700" b="1" i="0" u="none" strike="noStrike">
                          <a:solidFill>
                            <a:srgbClr val="000000"/>
                          </a:solidFill>
                          <a:effectLst/>
                          <a:latin typeface="Calibri" panose="020F0502020204030204" pitchFamily="34" charset="0"/>
                        </a:rPr>
                        <a:t>97%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983"/>
                    </a:solidFill>
                  </a:tcPr>
                </a:tc>
                <a:tc>
                  <a:txBody>
                    <a:bodyPr/>
                    <a:lstStyle/>
                    <a:p>
                      <a:pPr algn="ctr" fontAlgn="b">
                        <a:buNone/>
                      </a:pPr>
                      <a:r>
                        <a:rPr lang="en-GB" sz="700" b="1" i="0" u="none" strike="noStrike">
                          <a:solidFill>
                            <a:srgbClr val="000000"/>
                          </a:solidFill>
                          <a:effectLst/>
                          <a:latin typeface="Calibri" panose="020F0502020204030204" pitchFamily="34" charset="0"/>
                        </a:rPr>
                        <a:t>99%</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fontAlgn="b">
                        <a:buNone/>
                      </a:pPr>
                      <a:r>
                        <a:rPr lang="en-GB" sz="700" b="1" i="0" u="none" strike="noStrike">
                          <a:solidFill>
                            <a:srgbClr val="000000"/>
                          </a:solidFill>
                          <a:effectLst/>
                          <a:latin typeface="Calibri" panose="020F0502020204030204" pitchFamily="34" charset="0"/>
                        </a:rPr>
                        <a:t>97%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983"/>
                    </a:solidFill>
                  </a:tcPr>
                </a:tc>
                <a:tc>
                  <a:txBody>
                    <a:bodyPr/>
                    <a:lstStyle/>
                    <a:p>
                      <a:pPr algn="ctr" fontAlgn="b">
                        <a:buNone/>
                      </a:pPr>
                      <a:r>
                        <a:rPr lang="en-GB" sz="700" b="1" i="0" u="none" strike="noStrike">
                          <a:solidFill>
                            <a:srgbClr val="000000"/>
                          </a:solidFill>
                          <a:effectLst/>
                          <a:latin typeface="Calibri" panose="020F0502020204030204" pitchFamily="34" charset="0"/>
                        </a:rPr>
                        <a:t>96%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883"/>
                    </a:solidFill>
                  </a:tcPr>
                </a:tc>
                <a:tc>
                  <a:txBody>
                    <a:bodyPr/>
                    <a:lstStyle/>
                    <a:p>
                      <a:pPr algn="ctr" fontAlgn="b">
                        <a:buNone/>
                      </a:pPr>
                      <a:r>
                        <a:rPr lang="en-GB" sz="700" b="1" i="0" u="none" strike="noStrike" dirty="0">
                          <a:solidFill>
                            <a:srgbClr val="000000"/>
                          </a:solidFill>
                          <a:effectLst/>
                          <a:latin typeface="Calibri" panose="020F0502020204030204" pitchFamily="34" charset="0"/>
                        </a:rPr>
                        <a:t>34%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172"/>
                    </a:solidFill>
                  </a:tcPr>
                </a:tc>
                <a:extLst>
                  <a:ext uri="{0D108BD9-81ED-4DB2-BD59-A6C34878D82A}">
                    <a16:rowId xmlns:a16="http://schemas.microsoft.com/office/drawing/2014/main" val="3090414085"/>
                  </a:ext>
                </a:extLst>
              </a:tr>
            </a:tbl>
          </a:graphicData>
        </a:graphic>
      </p:graphicFrame>
    </p:spTree>
    <p:extLst>
      <p:ext uri="{BB962C8B-B14F-4D97-AF65-F5344CB8AC3E}">
        <p14:creationId xmlns:p14="http://schemas.microsoft.com/office/powerpoint/2010/main" val="529241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80DFA-A183-34C3-C77C-3286C0615F1F}"/>
              </a:ext>
            </a:extLst>
          </p:cNvPr>
          <p:cNvSpPr>
            <a:spLocks noGrp="1"/>
          </p:cNvSpPr>
          <p:nvPr>
            <p:ph type="title"/>
          </p:nvPr>
        </p:nvSpPr>
        <p:spPr>
          <a:xfrm>
            <a:off x="454969" y="-174203"/>
            <a:ext cx="11569883" cy="1325563"/>
          </a:xfrm>
        </p:spPr>
        <p:txBody>
          <a:bodyPr>
            <a:normAutofit/>
          </a:bodyPr>
          <a:lstStyle/>
          <a:p>
            <a:r>
              <a:rPr lang="en-GB" sz="2000" dirty="0"/>
              <a:t>Local Enhanced Service (LES) Delivery Pictorial – July 2026 </a:t>
            </a:r>
          </a:p>
        </p:txBody>
      </p:sp>
      <p:sp>
        <p:nvSpPr>
          <p:cNvPr id="3" name="Content Placeholder 2">
            <a:extLst>
              <a:ext uri="{FF2B5EF4-FFF2-40B4-BE49-F238E27FC236}">
                <a16:creationId xmlns:a16="http://schemas.microsoft.com/office/drawing/2014/main" id="{88F2C360-B216-71AC-FC26-5D331FC7F154}"/>
              </a:ext>
            </a:extLst>
          </p:cNvPr>
          <p:cNvSpPr>
            <a:spLocks noGrp="1"/>
          </p:cNvSpPr>
          <p:nvPr>
            <p:ph idx="1"/>
          </p:nvPr>
        </p:nvSpPr>
        <p:spPr>
          <a:xfrm>
            <a:off x="454969" y="856738"/>
            <a:ext cx="9682082" cy="406298"/>
          </a:xfrm>
          <a:solidFill>
            <a:schemeClr val="tx2">
              <a:lumMod val="10000"/>
              <a:lumOff val="90000"/>
            </a:schemeClr>
          </a:solidFill>
          <a:ln>
            <a:solidFill>
              <a:schemeClr val="tx2">
                <a:lumMod val="10000"/>
                <a:lumOff val="90000"/>
              </a:schemeClr>
            </a:solidFill>
          </a:ln>
        </p:spPr>
        <p:txBody>
          <a:bodyPr vert="horz" lIns="91440" tIns="45720" rIns="91440" bIns="45720" rtlCol="0" anchor="t">
            <a:normAutofit fontScale="40000" lnSpcReduction="20000"/>
          </a:bodyPr>
          <a:lstStyle/>
          <a:p>
            <a:pPr marL="0" indent="0">
              <a:buNone/>
            </a:pPr>
            <a:r>
              <a:rPr lang="en-US" dirty="0"/>
              <a:t>In 2026/27, the ICB continues to commission services from LSC general practices. This is the second year of a three-year commissioning plan and, for many practices, represents a stepped change in service delivery expectations. The pictorial below provides a delivery update for each commissioned LES.</a:t>
            </a:r>
            <a:endParaRPr lang="en-GB" dirty="0"/>
          </a:p>
        </p:txBody>
      </p:sp>
      <p:sp>
        <p:nvSpPr>
          <p:cNvPr id="4" name="Rectangle 3">
            <a:extLst>
              <a:ext uri="{FF2B5EF4-FFF2-40B4-BE49-F238E27FC236}">
                <a16:creationId xmlns:a16="http://schemas.microsoft.com/office/drawing/2014/main" id="{517BCF28-5BE9-B98D-088C-D69EEFDD93AC}"/>
              </a:ext>
            </a:extLst>
          </p:cNvPr>
          <p:cNvSpPr/>
          <p:nvPr/>
        </p:nvSpPr>
        <p:spPr>
          <a:xfrm>
            <a:off x="454970" y="1346633"/>
            <a:ext cx="1356858" cy="418663"/>
          </a:xfrm>
          <a:prstGeom prst="rec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Post Bariatric Monitoring </a:t>
            </a:r>
          </a:p>
        </p:txBody>
      </p:sp>
      <p:sp>
        <p:nvSpPr>
          <p:cNvPr id="5" name="Rectangle 4">
            <a:extLst>
              <a:ext uri="{FF2B5EF4-FFF2-40B4-BE49-F238E27FC236}">
                <a16:creationId xmlns:a16="http://schemas.microsoft.com/office/drawing/2014/main" id="{6505B849-3B12-F313-1A9B-B4BE8EFF432A}"/>
              </a:ext>
            </a:extLst>
          </p:cNvPr>
          <p:cNvSpPr/>
          <p:nvPr/>
        </p:nvSpPr>
        <p:spPr>
          <a:xfrm>
            <a:off x="454970" y="1844535"/>
            <a:ext cx="1356857" cy="1700981"/>
          </a:xfrm>
          <a:prstGeom prst="rec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552</a:t>
            </a:r>
          </a:p>
          <a:p>
            <a:pPr algn="ctr"/>
            <a:r>
              <a:rPr lang="en-GB" sz="900"/>
              <a:t>patients received their annual monitoring avoiding secondary care follow up</a:t>
            </a:r>
          </a:p>
        </p:txBody>
      </p:sp>
      <p:sp>
        <p:nvSpPr>
          <p:cNvPr id="6" name="Rectangle 5">
            <a:extLst>
              <a:ext uri="{FF2B5EF4-FFF2-40B4-BE49-F238E27FC236}">
                <a16:creationId xmlns:a16="http://schemas.microsoft.com/office/drawing/2014/main" id="{0F3F6DDD-5DDE-511C-2BED-841726983F14}"/>
              </a:ext>
            </a:extLst>
          </p:cNvPr>
          <p:cNvSpPr/>
          <p:nvPr/>
        </p:nvSpPr>
        <p:spPr>
          <a:xfrm>
            <a:off x="1851150" y="1346633"/>
            <a:ext cx="1356858" cy="418663"/>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Dementia</a:t>
            </a:r>
          </a:p>
        </p:txBody>
      </p:sp>
      <p:sp>
        <p:nvSpPr>
          <p:cNvPr id="7" name="Rectangle 6">
            <a:extLst>
              <a:ext uri="{FF2B5EF4-FFF2-40B4-BE49-F238E27FC236}">
                <a16:creationId xmlns:a16="http://schemas.microsoft.com/office/drawing/2014/main" id="{C8C9FA8F-2D29-EB0C-42D2-184F315ECEB9}"/>
              </a:ext>
            </a:extLst>
          </p:cNvPr>
          <p:cNvSpPr/>
          <p:nvPr/>
        </p:nvSpPr>
        <p:spPr>
          <a:xfrm>
            <a:off x="1851150" y="1844535"/>
            <a:ext cx="1356857" cy="1700981"/>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4,136</a:t>
            </a:r>
            <a:endParaRPr lang="en-GB" sz="2800"/>
          </a:p>
          <a:p>
            <a:pPr algn="ctr"/>
            <a:r>
              <a:rPr lang="en-GB" sz="900"/>
              <a:t>patients received a comprehensive assessment and medication review avoiding outpatient follow up </a:t>
            </a:r>
          </a:p>
          <a:p>
            <a:pPr algn="ctr"/>
            <a:endParaRPr lang="en-GB" sz="1000"/>
          </a:p>
        </p:txBody>
      </p:sp>
      <p:sp>
        <p:nvSpPr>
          <p:cNvPr id="8" name="Rectangle 7">
            <a:extLst>
              <a:ext uri="{FF2B5EF4-FFF2-40B4-BE49-F238E27FC236}">
                <a16:creationId xmlns:a16="http://schemas.microsoft.com/office/drawing/2014/main" id="{FF577F67-6695-A436-3A1B-7ED2938A55AA}"/>
              </a:ext>
            </a:extLst>
          </p:cNvPr>
          <p:cNvSpPr/>
          <p:nvPr/>
        </p:nvSpPr>
        <p:spPr>
          <a:xfrm>
            <a:off x="3247330" y="1346633"/>
            <a:ext cx="1356858" cy="418663"/>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Complex Injections</a:t>
            </a:r>
          </a:p>
        </p:txBody>
      </p:sp>
      <p:sp>
        <p:nvSpPr>
          <p:cNvPr id="9" name="Rectangle 8">
            <a:extLst>
              <a:ext uri="{FF2B5EF4-FFF2-40B4-BE49-F238E27FC236}">
                <a16:creationId xmlns:a16="http://schemas.microsoft.com/office/drawing/2014/main" id="{F67E20E3-452F-EF98-AB7E-41D793A19C82}"/>
              </a:ext>
            </a:extLst>
          </p:cNvPr>
          <p:cNvSpPr/>
          <p:nvPr/>
        </p:nvSpPr>
        <p:spPr>
          <a:xfrm>
            <a:off x="3247330" y="1844535"/>
            <a:ext cx="1356857" cy="1700981"/>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733</a:t>
            </a:r>
          </a:p>
          <a:p>
            <a:pPr algn="ctr"/>
            <a:r>
              <a:rPr lang="en-GB" sz="900"/>
              <a:t>patients received an injection for osteoporosis avoiding secondary care attendance </a:t>
            </a:r>
          </a:p>
          <a:p>
            <a:pPr algn="ctr"/>
            <a:endParaRPr lang="en-GB" sz="1000"/>
          </a:p>
        </p:txBody>
      </p:sp>
      <p:sp>
        <p:nvSpPr>
          <p:cNvPr id="10" name="Rectangle 9">
            <a:extLst>
              <a:ext uri="{FF2B5EF4-FFF2-40B4-BE49-F238E27FC236}">
                <a16:creationId xmlns:a16="http://schemas.microsoft.com/office/drawing/2014/main" id="{E989B169-6FC9-F558-87CC-B91A171EE679}"/>
              </a:ext>
            </a:extLst>
          </p:cNvPr>
          <p:cNvSpPr/>
          <p:nvPr/>
        </p:nvSpPr>
        <p:spPr>
          <a:xfrm>
            <a:off x="4643510" y="1346633"/>
            <a:ext cx="1356858" cy="418663"/>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Diabetes</a:t>
            </a:r>
          </a:p>
        </p:txBody>
      </p:sp>
      <p:sp>
        <p:nvSpPr>
          <p:cNvPr id="11" name="Rectangle 10">
            <a:extLst>
              <a:ext uri="{FF2B5EF4-FFF2-40B4-BE49-F238E27FC236}">
                <a16:creationId xmlns:a16="http://schemas.microsoft.com/office/drawing/2014/main" id="{0F0905FB-05CF-76FE-128A-576B4115393F}"/>
              </a:ext>
            </a:extLst>
          </p:cNvPr>
          <p:cNvSpPr/>
          <p:nvPr/>
        </p:nvSpPr>
        <p:spPr>
          <a:xfrm>
            <a:off x="4643510" y="1844535"/>
            <a:ext cx="1356857" cy="1700981"/>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4,873</a:t>
            </a:r>
          </a:p>
          <a:p>
            <a:pPr algn="ctr"/>
            <a:r>
              <a:rPr lang="en-US" sz="900"/>
              <a:t>patients received injectable therapy, thereby avoiding referral to secondary care for insulin initiation.</a:t>
            </a:r>
          </a:p>
          <a:p>
            <a:pPr algn="ctr"/>
            <a:endParaRPr lang="en-GB" sz="1000"/>
          </a:p>
        </p:txBody>
      </p:sp>
      <p:sp>
        <p:nvSpPr>
          <p:cNvPr id="12" name="Rectangle 11">
            <a:extLst>
              <a:ext uri="{FF2B5EF4-FFF2-40B4-BE49-F238E27FC236}">
                <a16:creationId xmlns:a16="http://schemas.microsoft.com/office/drawing/2014/main" id="{D3EF99F4-B473-48A3-ABB8-9267BA5816D6}"/>
              </a:ext>
            </a:extLst>
          </p:cNvPr>
          <p:cNvSpPr/>
          <p:nvPr/>
        </p:nvSpPr>
        <p:spPr>
          <a:xfrm>
            <a:off x="6039690" y="1346633"/>
            <a:ext cx="1356858" cy="418663"/>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Ring Pessary </a:t>
            </a:r>
          </a:p>
        </p:txBody>
      </p:sp>
      <p:sp>
        <p:nvSpPr>
          <p:cNvPr id="13" name="Rectangle 12">
            <a:extLst>
              <a:ext uri="{FF2B5EF4-FFF2-40B4-BE49-F238E27FC236}">
                <a16:creationId xmlns:a16="http://schemas.microsoft.com/office/drawing/2014/main" id="{3CDBA0CA-25AD-9D9F-8A3A-7A437ED1F384}"/>
              </a:ext>
            </a:extLst>
          </p:cNvPr>
          <p:cNvSpPr/>
          <p:nvPr/>
        </p:nvSpPr>
        <p:spPr>
          <a:xfrm>
            <a:off x="6039690" y="1844535"/>
            <a:ext cx="1356857" cy="1700981"/>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1,561</a:t>
            </a:r>
          </a:p>
          <a:p>
            <a:pPr algn="ctr"/>
            <a:r>
              <a:rPr lang="en-US" sz="900"/>
              <a:t>patients received ring pessaries, thereby avoiding referral to secondary care.</a:t>
            </a:r>
          </a:p>
          <a:p>
            <a:pPr algn="ctr"/>
            <a:endParaRPr lang="en-GB" sz="1000"/>
          </a:p>
        </p:txBody>
      </p:sp>
      <p:sp>
        <p:nvSpPr>
          <p:cNvPr id="14" name="Rectangle 13">
            <a:extLst>
              <a:ext uri="{FF2B5EF4-FFF2-40B4-BE49-F238E27FC236}">
                <a16:creationId xmlns:a16="http://schemas.microsoft.com/office/drawing/2014/main" id="{0A474BBE-14EA-7F95-3A8B-0551EAC85300}"/>
              </a:ext>
            </a:extLst>
          </p:cNvPr>
          <p:cNvSpPr/>
          <p:nvPr/>
        </p:nvSpPr>
        <p:spPr>
          <a:xfrm>
            <a:off x="7435870" y="1346633"/>
            <a:ext cx="1356858" cy="418663"/>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Vasectomy </a:t>
            </a:r>
          </a:p>
        </p:txBody>
      </p:sp>
      <p:sp>
        <p:nvSpPr>
          <p:cNvPr id="15" name="Rectangle 14">
            <a:extLst>
              <a:ext uri="{FF2B5EF4-FFF2-40B4-BE49-F238E27FC236}">
                <a16:creationId xmlns:a16="http://schemas.microsoft.com/office/drawing/2014/main" id="{755B1DFC-713A-C821-5D07-527A79366D03}"/>
              </a:ext>
            </a:extLst>
          </p:cNvPr>
          <p:cNvSpPr/>
          <p:nvPr/>
        </p:nvSpPr>
        <p:spPr>
          <a:xfrm>
            <a:off x="7435870" y="1844535"/>
            <a:ext cx="1356857" cy="1700981"/>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362</a:t>
            </a:r>
          </a:p>
          <a:p>
            <a:pPr algn="ctr"/>
            <a:r>
              <a:rPr lang="en-US" sz="900"/>
              <a:t>patients received vasectomies, thereby avoiding referral to secondary care. </a:t>
            </a:r>
          </a:p>
          <a:p>
            <a:pPr algn="ctr"/>
            <a:endParaRPr lang="en-US" sz="900"/>
          </a:p>
          <a:p>
            <a:pPr algn="ctr"/>
            <a:r>
              <a:rPr lang="en-US" sz="900" i="1"/>
              <a:t>Saved 334.6g of CO₂.</a:t>
            </a:r>
          </a:p>
          <a:p>
            <a:pPr algn="ctr"/>
            <a:endParaRPr lang="en-GB" sz="1000"/>
          </a:p>
        </p:txBody>
      </p:sp>
      <p:sp>
        <p:nvSpPr>
          <p:cNvPr id="16" name="Rectangle 15">
            <a:extLst>
              <a:ext uri="{FF2B5EF4-FFF2-40B4-BE49-F238E27FC236}">
                <a16:creationId xmlns:a16="http://schemas.microsoft.com/office/drawing/2014/main" id="{B1419C04-E7DB-DAEA-2089-4D500C2F62FC}"/>
              </a:ext>
            </a:extLst>
          </p:cNvPr>
          <p:cNvSpPr/>
          <p:nvPr/>
        </p:nvSpPr>
        <p:spPr>
          <a:xfrm>
            <a:off x="8819523" y="1346633"/>
            <a:ext cx="1356858" cy="418663"/>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Spiro/FeNO</a:t>
            </a:r>
          </a:p>
        </p:txBody>
      </p:sp>
      <p:sp>
        <p:nvSpPr>
          <p:cNvPr id="17" name="Rectangle 16">
            <a:extLst>
              <a:ext uri="{FF2B5EF4-FFF2-40B4-BE49-F238E27FC236}">
                <a16:creationId xmlns:a16="http://schemas.microsoft.com/office/drawing/2014/main" id="{714C8FD7-8C7C-3714-F016-653FBCA9560E}"/>
              </a:ext>
            </a:extLst>
          </p:cNvPr>
          <p:cNvSpPr/>
          <p:nvPr/>
        </p:nvSpPr>
        <p:spPr>
          <a:xfrm>
            <a:off x="8819523" y="1844535"/>
            <a:ext cx="1356857" cy="1700981"/>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p>
          <a:p>
            <a:pPr algn="ctr"/>
            <a:r>
              <a:rPr lang="en-US" sz="2400"/>
              <a:t>7,519</a:t>
            </a:r>
          </a:p>
          <a:p>
            <a:pPr algn="ctr"/>
            <a:r>
              <a:rPr lang="en-US" sz="900"/>
              <a:t>patients received tests as part of a holistic respiratory assessment, thereby avoiding referral to secondary care diagnostics.</a:t>
            </a:r>
            <a:endParaRPr lang="en-US" sz="900" i="1"/>
          </a:p>
          <a:p>
            <a:pPr algn="ctr"/>
            <a:endParaRPr lang="en-GB" sz="1000"/>
          </a:p>
        </p:txBody>
      </p:sp>
      <p:sp>
        <p:nvSpPr>
          <p:cNvPr id="18" name="Rectangle 17">
            <a:extLst>
              <a:ext uri="{FF2B5EF4-FFF2-40B4-BE49-F238E27FC236}">
                <a16:creationId xmlns:a16="http://schemas.microsoft.com/office/drawing/2014/main" id="{C3E1A3A5-25EE-7E56-2915-71961E4F42DD}"/>
              </a:ext>
            </a:extLst>
          </p:cNvPr>
          <p:cNvSpPr/>
          <p:nvPr/>
        </p:nvSpPr>
        <p:spPr>
          <a:xfrm>
            <a:off x="10203176" y="1346632"/>
            <a:ext cx="1356858" cy="418663"/>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Wound Care</a:t>
            </a:r>
          </a:p>
        </p:txBody>
      </p:sp>
      <p:sp>
        <p:nvSpPr>
          <p:cNvPr id="19" name="Rectangle 18">
            <a:extLst>
              <a:ext uri="{FF2B5EF4-FFF2-40B4-BE49-F238E27FC236}">
                <a16:creationId xmlns:a16="http://schemas.microsoft.com/office/drawing/2014/main" id="{CBDC29EC-BB33-344D-ADA3-CC810959BCEB}"/>
              </a:ext>
            </a:extLst>
          </p:cNvPr>
          <p:cNvSpPr/>
          <p:nvPr/>
        </p:nvSpPr>
        <p:spPr>
          <a:xfrm>
            <a:off x="10203176" y="1844534"/>
            <a:ext cx="1356857" cy="1700981"/>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a:p>
          <a:p>
            <a:pPr algn="ctr"/>
            <a:r>
              <a:rPr lang="en-US" sz="2400"/>
              <a:t>19,526</a:t>
            </a:r>
          </a:p>
          <a:p>
            <a:pPr algn="ctr"/>
            <a:r>
              <a:rPr lang="en-US" sz="900"/>
              <a:t>patients received wound care treatment, thereby avoiding referral to community and same‑day urgent care services.</a:t>
            </a:r>
          </a:p>
          <a:p>
            <a:pPr algn="ctr"/>
            <a:endParaRPr lang="en-GB" sz="1000"/>
          </a:p>
        </p:txBody>
      </p:sp>
      <p:sp>
        <p:nvSpPr>
          <p:cNvPr id="20" name="Rectangle 19">
            <a:extLst>
              <a:ext uri="{FF2B5EF4-FFF2-40B4-BE49-F238E27FC236}">
                <a16:creationId xmlns:a16="http://schemas.microsoft.com/office/drawing/2014/main" id="{FAD17933-73E6-BEC7-10FF-1987B9706E91}"/>
              </a:ext>
            </a:extLst>
          </p:cNvPr>
          <p:cNvSpPr/>
          <p:nvPr/>
        </p:nvSpPr>
        <p:spPr>
          <a:xfrm>
            <a:off x="454969" y="3740788"/>
            <a:ext cx="1356858" cy="418663"/>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Phlebotomy </a:t>
            </a:r>
          </a:p>
        </p:txBody>
      </p:sp>
      <p:sp>
        <p:nvSpPr>
          <p:cNvPr id="21" name="Rectangle 20">
            <a:extLst>
              <a:ext uri="{FF2B5EF4-FFF2-40B4-BE49-F238E27FC236}">
                <a16:creationId xmlns:a16="http://schemas.microsoft.com/office/drawing/2014/main" id="{98B31EC5-AA4C-57F1-E83A-11D49EDD11CC}"/>
              </a:ext>
            </a:extLst>
          </p:cNvPr>
          <p:cNvSpPr/>
          <p:nvPr/>
        </p:nvSpPr>
        <p:spPr>
          <a:xfrm>
            <a:off x="454969" y="4238690"/>
            <a:ext cx="1356857" cy="1700981"/>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439,998</a:t>
            </a:r>
          </a:p>
          <a:p>
            <a:pPr algn="ctr"/>
            <a:r>
              <a:rPr lang="en-US" sz="900"/>
              <a:t>individual blood test appointments were undertaken in General Practice.</a:t>
            </a:r>
          </a:p>
        </p:txBody>
      </p:sp>
      <p:sp>
        <p:nvSpPr>
          <p:cNvPr id="22" name="Rectangle 21">
            <a:extLst>
              <a:ext uri="{FF2B5EF4-FFF2-40B4-BE49-F238E27FC236}">
                <a16:creationId xmlns:a16="http://schemas.microsoft.com/office/drawing/2014/main" id="{20A263B4-91A5-780B-81A7-8DE735B848DF}"/>
              </a:ext>
            </a:extLst>
          </p:cNvPr>
          <p:cNvSpPr/>
          <p:nvPr/>
        </p:nvSpPr>
        <p:spPr>
          <a:xfrm>
            <a:off x="1851149" y="3740788"/>
            <a:ext cx="1356858" cy="418663"/>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ECGs</a:t>
            </a:r>
          </a:p>
        </p:txBody>
      </p:sp>
      <p:sp>
        <p:nvSpPr>
          <p:cNvPr id="23" name="Rectangle 22">
            <a:extLst>
              <a:ext uri="{FF2B5EF4-FFF2-40B4-BE49-F238E27FC236}">
                <a16:creationId xmlns:a16="http://schemas.microsoft.com/office/drawing/2014/main" id="{D8A11DEF-5531-3663-AE98-DD2C72DBF7B2}"/>
              </a:ext>
            </a:extLst>
          </p:cNvPr>
          <p:cNvSpPr/>
          <p:nvPr/>
        </p:nvSpPr>
        <p:spPr>
          <a:xfrm>
            <a:off x="1851149" y="4238690"/>
            <a:ext cx="1356857" cy="1700981"/>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23,076</a:t>
            </a:r>
          </a:p>
          <a:p>
            <a:pPr algn="ctr"/>
            <a:r>
              <a:rPr lang="en-US" sz="900"/>
              <a:t>patients received an ECG, avoiding referral to secondary care CDCs.</a:t>
            </a:r>
          </a:p>
        </p:txBody>
      </p:sp>
      <p:sp>
        <p:nvSpPr>
          <p:cNvPr id="24" name="Rectangle 23">
            <a:extLst>
              <a:ext uri="{FF2B5EF4-FFF2-40B4-BE49-F238E27FC236}">
                <a16:creationId xmlns:a16="http://schemas.microsoft.com/office/drawing/2014/main" id="{D13DC4CE-97F1-DF56-1FCD-195C31E60A82}"/>
              </a:ext>
            </a:extLst>
          </p:cNvPr>
          <p:cNvSpPr/>
          <p:nvPr/>
        </p:nvSpPr>
        <p:spPr>
          <a:xfrm>
            <a:off x="3247329" y="3740788"/>
            <a:ext cx="1356858" cy="418663"/>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PSA Tests</a:t>
            </a:r>
          </a:p>
        </p:txBody>
      </p:sp>
      <p:sp>
        <p:nvSpPr>
          <p:cNvPr id="25" name="Rectangle 24">
            <a:extLst>
              <a:ext uri="{FF2B5EF4-FFF2-40B4-BE49-F238E27FC236}">
                <a16:creationId xmlns:a16="http://schemas.microsoft.com/office/drawing/2014/main" id="{9D81611C-AF7D-599F-985D-4BEBC3E38C60}"/>
              </a:ext>
            </a:extLst>
          </p:cNvPr>
          <p:cNvSpPr/>
          <p:nvPr/>
        </p:nvSpPr>
        <p:spPr>
          <a:xfrm>
            <a:off x="3247329" y="4238690"/>
            <a:ext cx="1356857" cy="1700981"/>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4,247</a:t>
            </a:r>
          </a:p>
          <a:p>
            <a:pPr algn="ctr"/>
            <a:r>
              <a:rPr lang="en-US" sz="900"/>
              <a:t>patients have been followed up for PSA monitoring, reducing the need for outpatient follow‑up</a:t>
            </a:r>
            <a:r>
              <a:rPr lang="en-US" sz="1000"/>
              <a:t>.</a:t>
            </a:r>
          </a:p>
        </p:txBody>
      </p:sp>
      <p:sp>
        <p:nvSpPr>
          <p:cNvPr id="26" name="Rectangle 25">
            <a:extLst>
              <a:ext uri="{FF2B5EF4-FFF2-40B4-BE49-F238E27FC236}">
                <a16:creationId xmlns:a16="http://schemas.microsoft.com/office/drawing/2014/main" id="{8913EB0B-648A-4858-C089-504A7034E464}"/>
              </a:ext>
            </a:extLst>
          </p:cNvPr>
          <p:cNvSpPr/>
          <p:nvPr/>
        </p:nvSpPr>
        <p:spPr>
          <a:xfrm>
            <a:off x="4643509" y="3740788"/>
            <a:ext cx="1356858" cy="418663"/>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Simple Injections</a:t>
            </a:r>
          </a:p>
        </p:txBody>
      </p:sp>
      <p:sp>
        <p:nvSpPr>
          <p:cNvPr id="27" name="Rectangle 26">
            <a:extLst>
              <a:ext uri="{FF2B5EF4-FFF2-40B4-BE49-F238E27FC236}">
                <a16:creationId xmlns:a16="http://schemas.microsoft.com/office/drawing/2014/main" id="{21D73B73-F23E-2DC6-470E-371124B3B925}"/>
              </a:ext>
            </a:extLst>
          </p:cNvPr>
          <p:cNvSpPr/>
          <p:nvPr/>
        </p:nvSpPr>
        <p:spPr>
          <a:xfrm>
            <a:off x="4643509" y="4238690"/>
            <a:ext cx="1356857" cy="1700981"/>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50,264</a:t>
            </a:r>
          </a:p>
          <a:p>
            <a:pPr algn="ctr"/>
            <a:r>
              <a:rPr lang="en-US" sz="900"/>
              <a:t>increased injections for endometriosis and prostate cancer reduced the number of avoided outpatient appointments. Run B12 injection clinics have also been introduced.</a:t>
            </a:r>
          </a:p>
          <a:p>
            <a:pPr algn="ctr"/>
            <a:endParaRPr lang="en-GB" sz="1000"/>
          </a:p>
        </p:txBody>
      </p:sp>
      <p:sp>
        <p:nvSpPr>
          <p:cNvPr id="28" name="Rectangle 27">
            <a:extLst>
              <a:ext uri="{FF2B5EF4-FFF2-40B4-BE49-F238E27FC236}">
                <a16:creationId xmlns:a16="http://schemas.microsoft.com/office/drawing/2014/main" id="{952CD9AC-1531-6371-C705-4C1583DCDDBF}"/>
              </a:ext>
            </a:extLst>
          </p:cNvPr>
          <p:cNvSpPr/>
          <p:nvPr/>
        </p:nvSpPr>
        <p:spPr>
          <a:xfrm>
            <a:off x="6039689" y="3740788"/>
            <a:ext cx="1356858" cy="418663"/>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End of Life Care</a:t>
            </a:r>
          </a:p>
        </p:txBody>
      </p:sp>
      <p:sp>
        <p:nvSpPr>
          <p:cNvPr id="29" name="Rectangle 28">
            <a:extLst>
              <a:ext uri="{FF2B5EF4-FFF2-40B4-BE49-F238E27FC236}">
                <a16:creationId xmlns:a16="http://schemas.microsoft.com/office/drawing/2014/main" id="{20356C2D-EE9F-E595-3617-61C1BE3DE1E7}"/>
              </a:ext>
            </a:extLst>
          </p:cNvPr>
          <p:cNvSpPr/>
          <p:nvPr/>
        </p:nvSpPr>
        <p:spPr>
          <a:xfrm>
            <a:off x="6039689" y="4238690"/>
            <a:ext cx="1356857" cy="1700981"/>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a:t>TBC</a:t>
            </a:r>
            <a:endParaRPr lang="en-US" sz="2400"/>
          </a:p>
          <a:p>
            <a:pPr algn="ctr"/>
            <a:r>
              <a:rPr lang="en-US" sz="900"/>
              <a:t>patients with an advanced care plan.</a:t>
            </a:r>
          </a:p>
          <a:p>
            <a:pPr algn="ctr"/>
            <a:r>
              <a:rPr lang="en-US" sz="2400"/>
              <a:t>TBC</a:t>
            </a:r>
          </a:p>
          <a:p>
            <a:pPr algn="ctr"/>
            <a:r>
              <a:rPr lang="en-US" sz="900"/>
              <a:t>of the patients on the palliative care register.</a:t>
            </a:r>
          </a:p>
          <a:p>
            <a:pPr algn="ctr"/>
            <a:endParaRPr lang="en-GB" sz="1000"/>
          </a:p>
        </p:txBody>
      </p:sp>
      <p:sp>
        <p:nvSpPr>
          <p:cNvPr id="30" name="Rectangle 29">
            <a:extLst>
              <a:ext uri="{FF2B5EF4-FFF2-40B4-BE49-F238E27FC236}">
                <a16:creationId xmlns:a16="http://schemas.microsoft.com/office/drawing/2014/main" id="{3B04F3A3-8920-8276-2C99-DFD16C4023B3}"/>
              </a:ext>
            </a:extLst>
          </p:cNvPr>
          <p:cNvSpPr/>
          <p:nvPr/>
        </p:nvSpPr>
        <p:spPr>
          <a:xfrm>
            <a:off x="7435869" y="4238690"/>
            <a:ext cx="1356857" cy="1700981"/>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34,416</a:t>
            </a:r>
          </a:p>
          <a:p>
            <a:pPr algn="ctr"/>
            <a:r>
              <a:rPr lang="en-US" sz="1000"/>
              <a:t>patients received a Holistic Health Assessment (HHA).</a:t>
            </a:r>
            <a:endParaRPr lang="en-GB" sz="1000"/>
          </a:p>
        </p:txBody>
      </p:sp>
      <p:sp>
        <p:nvSpPr>
          <p:cNvPr id="31" name="Rectangle 30">
            <a:extLst>
              <a:ext uri="{FF2B5EF4-FFF2-40B4-BE49-F238E27FC236}">
                <a16:creationId xmlns:a16="http://schemas.microsoft.com/office/drawing/2014/main" id="{4A9274B7-0F69-2809-1F4C-C1511CFADDB5}"/>
              </a:ext>
            </a:extLst>
          </p:cNvPr>
          <p:cNvSpPr/>
          <p:nvPr/>
        </p:nvSpPr>
        <p:spPr>
          <a:xfrm>
            <a:off x="8832049" y="4238690"/>
            <a:ext cx="1356857" cy="1700981"/>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TBC</a:t>
            </a:r>
          </a:p>
          <a:p>
            <a:pPr algn="ctr"/>
            <a:r>
              <a:rPr lang="en-US" sz="900"/>
              <a:t> reduction in non‑elective admissions of patients receiving an HHA</a:t>
            </a:r>
          </a:p>
          <a:p>
            <a:pPr algn="ctr"/>
            <a:endParaRPr lang="en-US" sz="900"/>
          </a:p>
          <a:p>
            <a:pPr algn="ctr"/>
            <a:r>
              <a:rPr lang="en-US" sz="900"/>
              <a:t>(This data set is representative for M10)</a:t>
            </a:r>
            <a:endParaRPr lang="en-GB" sz="900"/>
          </a:p>
        </p:txBody>
      </p:sp>
      <p:sp>
        <p:nvSpPr>
          <p:cNvPr id="32" name="Rectangle 31">
            <a:extLst>
              <a:ext uri="{FF2B5EF4-FFF2-40B4-BE49-F238E27FC236}">
                <a16:creationId xmlns:a16="http://schemas.microsoft.com/office/drawing/2014/main" id="{F7C2BB85-7391-33FE-A1C1-97B4183845F5}"/>
              </a:ext>
            </a:extLst>
          </p:cNvPr>
          <p:cNvSpPr/>
          <p:nvPr/>
        </p:nvSpPr>
        <p:spPr>
          <a:xfrm>
            <a:off x="10228229" y="4238690"/>
            <a:ext cx="1356857" cy="1700981"/>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TBC</a:t>
            </a:r>
          </a:p>
          <a:p>
            <a:pPr algn="ctr"/>
            <a:r>
              <a:rPr lang="en-US" sz="900"/>
              <a:t>of patients receiving an HHA offered social prescribing support.</a:t>
            </a:r>
          </a:p>
          <a:p>
            <a:pPr algn="ctr"/>
            <a:endParaRPr lang="en-US" sz="900"/>
          </a:p>
          <a:p>
            <a:pPr algn="ctr"/>
            <a:r>
              <a:rPr lang="en-US" sz="900"/>
              <a:t>(This data set is representative for M10)</a:t>
            </a:r>
            <a:endParaRPr lang="en-GB" sz="900"/>
          </a:p>
          <a:p>
            <a:pPr algn="ctr"/>
            <a:endParaRPr lang="en-GB" sz="900"/>
          </a:p>
        </p:txBody>
      </p:sp>
      <p:sp>
        <p:nvSpPr>
          <p:cNvPr id="33" name="Rectangle 32">
            <a:extLst>
              <a:ext uri="{FF2B5EF4-FFF2-40B4-BE49-F238E27FC236}">
                <a16:creationId xmlns:a16="http://schemas.microsoft.com/office/drawing/2014/main" id="{56BBD774-7973-BA5E-95B3-8A18F8A80B40}"/>
              </a:ext>
            </a:extLst>
          </p:cNvPr>
          <p:cNvSpPr/>
          <p:nvPr/>
        </p:nvSpPr>
        <p:spPr>
          <a:xfrm>
            <a:off x="7435868" y="3740787"/>
            <a:ext cx="4149218" cy="418663"/>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Long Term Conditions </a:t>
            </a:r>
          </a:p>
        </p:txBody>
      </p:sp>
      <p:sp>
        <p:nvSpPr>
          <p:cNvPr id="34" name="TextBox 33">
            <a:extLst>
              <a:ext uri="{FF2B5EF4-FFF2-40B4-BE49-F238E27FC236}">
                <a16:creationId xmlns:a16="http://schemas.microsoft.com/office/drawing/2014/main" id="{0388192E-FF3F-4579-27E2-4F77C58FD9EE}"/>
              </a:ext>
            </a:extLst>
          </p:cNvPr>
          <p:cNvSpPr txBox="1"/>
          <p:nvPr/>
        </p:nvSpPr>
        <p:spPr>
          <a:xfrm>
            <a:off x="454969" y="6076183"/>
            <a:ext cx="11130117" cy="430887"/>
          </a:xfrm>
          <a:prstGeom prst="rect">
            <a:avLst/>
          </a:prstGeom>
          <a:solidFill>
            <a:schemeClr val="tx2">
              <a:lumMod val="10000"/>
              <a:lumOff val="90000"/>
            </a:schemeClr>
          </a:solidFill>
          <a:ln>
            <a:solidFill>
              <a:schemeClr val="tx2">
                <a:lumMod val="10000"/>
                <a:lumOff val="90000"/>
              </a:schemeClr>
            </a:solidFill>
          </a:ln>
        </p:spPr>
        <p:txBody>
          <a:bodyPr wrap="square">
            <a:spAutoFit/>
          </a:bodyPr>
          <a:lstStyle/>
          <a:p>
            <a:r>
              <a:rPr lang="en-US" sz="1100"/>
              <a:t>The impact of the LES continues to differ across each place depending on historic commissioning arrangements. The consistent commissioning of the LES represents both the retention of existing impact and the delivery of new impact. The second year of the commissioning plan includes an expanded focus on outcome‑based metrics.</a:t>
            </a:r>
            <a:endParaRPr lang="en-GB" sz="1100"/>
          </a:p>
        </p:txBody>
      </p:sp>
    </p:spTree>
    <p:extLst>
      <p:ext uri="{BB962C8B-B14F-4D97-AF65-F5344CB8AC3E}">
        <p14:creationId xmlns:p14="http://schemas.microsoft.com/office/powerpoint/2010/main" val="2315287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E316-552E-F710-15CA-7CD8C826F5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5980ED-D817-2F2D-CDB8-5A76A6CAB9D3}"/>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96069452-CB9F-5444-D60A-60C3BBE26560}"/>
              </a:ext>
            </a:extLst>
          </p:cNvPr>
          <p:cNvGraphicFramePr>
            <a:graphicFrameLocks noGrp="1"/>
          </p:cNvGraphicFramePr>
          <p:nvPr>
            <p:ph idx="1"/>
            <p:extLst>
              <p:ext uri="{D42A27DB-BD31-4B8C-83A1-F6EECF244321}">
                <p14:modId xmlns:p14="http://schemas.microsoft.com/office/powerpoint/2010/main" val="1974331208"/>
              </p:ext>
            </p:extLst>
          </p:nvPr>
        </p:nvGraphicFramePr>
        <p:xfrm>
          <a:off x="6076060" y="1383632"/>
          <a:ext cx="5989464" cy="4605105"/>
        </p:xfrm>
        <a:graphic>
          <a:graphicData uri="http://schemas.openxmlformats.org/drawingml/2006/table">
            <a:tbl>
              <a:tblPr firstRow="1" bandRow="1">
                <a:tableStyleId>{5940675A-B579-460E-94D1-54222C63F5DA}</a:tableStyleId>
              </a:tblPr>
              <a:tblGrid>
                <a:gridCol w="5989464">
                  <a:extLst>
                    <a:ext uri="{9D8B030D-6E8A-4147-A177-3AD203B41FA5}">
                      <a16:colId xmlns:a16="http://schemas.microsoft.com/office/drawing/2014/main" val="1772709669"/>
                    </a:ext>
                  </a:extLst>
                </a:gridCol>
              </a:tblGrid>
              <a:tr h="2154518">
                <a:tc>
                  <a:txBody>
                    <a:bodyPr/>
                    <a:lstStyle/>
                    <a:p>
                      <a:pPr algn="l"/>
                      <a:r>
                        <a:rPr lang="en-GB" sz="1050" b="1" i="0" dirty="0">
                          <a:solidFill>
                            <a:schemeClr val="tx1"/>
                          </a:solidFill>
                          <a:latin typeface="Abadi Extra Light" panose="020B0204020104020204"/>
                          <a:cs typeface="Arial"/>
                        </a:rPr>
                        <a:t>What does this tell us?  </a:t>
                      </a:r>
                      <a:endParaRPr lang="en-US" sz="1050" b="0" dirty="0">
                        <a:latin typeface="Abadi Extra Light" panose="020B0204020104020204"/>
                      </a:endParaRPr>
                    </a:p>
                    <a:p>
                      <a:pPr marL="171450" indent="-171450" algn="l">
                        <a:buFont typeface="Arial" panose="020B0604020202020204" pitchFamily="34" charset="0"/>
                        <a:buChar char="•"/>
                      </a:pPr>
                      <a:r>
                        <a:rPr lang="en-US" sz="1050" b="0" dirty="0">
                          <a:latin typeface="Abadi Extra Light" panose="020B0204020104020204"/>
                        </a:rPr>
                        <a:t>The Long-Term Conditions (LTC) LES is now in its second year of delivery, with this report providing the Month 4 activity position for the 2026/27 contract year based on April–July 2026 data.</a:t>
                      </a:r>
                    </a:p>
                    <a:p>
                      <a:pPr marL="171450" indent="-171450" algn="l">
                        <a:buFont typeface="Arial" panose="020B0604020202020204" pitchFamily="34" charset="0"/>
                        <a:buChar char="•"/>
                      </a:pPr>
                      <a:r>
                        <a:rPr lang="en-US" sz="1050" b="0" dirty="0">
                          <a:latin typeface="Abadi Extra Light" panose="020B0204020104020204"/>
                        </a:rPr>
                        <a:t>Across Lancashire and South Cumbria, 194 practices are included in the analysis. At the end of Month 4, 36 practices (19%) have achieved 0–10% of their annual target, 40 (21%) have achieved 11–25%, 79 (41%) have achieved 26–50%, 22 (11%) have achieved 51–75%, 16 (8%) have achieved 76–100%, and one practice (0.5%) has achieved over 100% of its annual target.</a:t>
                      </a:r>
                    </a:p>
                    <a:p>
                      <a:pPr marL="171450" indent="-171450" algn="l">
                        <a:buFont typeface="Arial" panose="020B0604020202020204" pitchFamily="34" charset="0"/>
                        <a:buChar char="•"/>
                      </a:pPr>
                      <a:r>
                        <a:rPr lang="en-US" sz="1050" b="0" dirty="0">
                          <a:latin typeface="Abadi Extra Light" panose="020B0204020104020204"/>
                        </a:rPr>
                        <a:t>Overall, 118 practices (61%) have now achieved more than 25% of their annual target, with 39 practices (20%) achieving more than 50%.</a:t>
                      </a:r>
                    </a:p>
                    <a:p>
                      <a:pPr marL="171450" indent="-171450" algn="l">
                        <a:buFont typeface="Arial" panose="020B0604020202020204" pitchFamily="34" charset="0"/>
                        <a:buChar char="•"/>
                      </a:pPr>
                      <a:r>
                        <a:rPr lang="en-US" sz="1050" b="0" dirty="0">
                          <a:latin typeface="Abadi Extra Light" panose="020B0204020104020204"/>
                        </a:rPr>
                        <a:t>Delivery continues to vary across Sub-ICB Groups, and activity will continue to be monitored as the year progresses.</a:t>
                      </a:r>
                      <a:endParaRPr lang="en-US" sz="1050" b="0" i="0" kern="1200" noProof="0" dirty="0">
                        <a:solidFill>
                          <a:schemeClr val="tx1"/>
                        </a:solidFill>
                        <a:latin typeface="Abadi Extra Light" panose="020B0204020104020204"/>
                        <a:ea typeface="+mn-ea"/>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8831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kern="1200" noProof="0" dirty="0">
                          <a:solidFill>
                            <a:schemeClr val="tx1"/>
                          </a:solidFill>
                          <a:latin typeface="Abadi Extra Light" panose="020B0204020104020204"/>
                          <a:ea typeface="+mn-ea"/>
                          <a:cs typeface="Arial"/>
                        </a:rPr>
                        <a:t>Month 4 Position / Actions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i="0" kern="1200" noProof="0" dirty="0">
                        <a:solidFill>
                          <a:schemeClr val="tx1"/>
                        </a:solidFill>
                        <a:latin typeface="Abadi Extra Light" panose="020B0204020104020204"/>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dirty="0">
                          <a:latin typeface="Abadi Extra Light" panose="020B0204020104020204"/>
                        </a:rPr>
                        <a:t>Monthly activity will continue to be monitored against annual delivery expectations throughout 2026/27.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dirty="0">
                          <a:latin typeface="Abadi Extra Light" panose="020B0204020104020204"/>
                        </a:rPr>
                        <a:t>Reporting will continue to identify trends in delivery and variation across practices and Sub-ICB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dirty="0">
                          <a:latin typeface="Abadi Extra Light" panose="020B0204020104020204"/>
                        </a:rPr>
                        <a:t>Ongoing engagement with practices will support consistent delivery and recording of Holistic Health Assessments.</a:t>
                      </a:r>
                      <a:endParaRPr lang="en-GB" sz="1050" b="0" kern="1200" dirty="0">
                        <a:solidFill>
                          <a:schemeClr val="tx1"/>
                        </a:solidFill>
                        <a:latin typeface="Abadi Extra Light" panose="020B0204020104020204"/>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39007">
                <a:tc>
                  <a:txBody>
                    <a:bodyPr/>
                    <a:lstStyle/>
                    <a:p>
                      <a:pPr marL="0" lvl="0" indent="0" algn="l" defTabSz="914400" rtl="0" eaLnBrk="1" latinLnBrk="0" hangingPunct="1">
                        <a:lnSpc>
                          <a:spcPct val="100000"/>
                        </a:lnSpc>
                        <a:spcBef>
                          <a:spcPts val="0"/>
                        </a:spcBef>
                        <a:spcAft>
                          <a:spcPts val="0"/>
                        </a:spcAft>
                        <a:buNone/>
                      </a:pPr>
                      <a:r>
                        <a:rPr lang="en-GB" sz="1050" b="1" i="0" kern="1200" dirty="0">
                          <a:solidFill>
                            <a:schemeClr val="tx1"/>
                          </a:solidFill>
                          <a:latin typeface="Abadi Extra Light" panose="020B0204020104020204"/>
                          <a:ea typeface="+mn-ea"/>
                          <a:cs typeface="Arial"/>
                        </a:rPr>
                        <a:t>Risks:</a:t>
                      </a:r>
                    </a:p>
                    <a:p>
                      <a:pPr marL="0" lvl="0" indent="0" algn="l" defTabSz="914400" rtl="0" eaLnBrk="1" latinLnBrk="0" hangingPunct="1">
                        <a:lnSpc>
                          <a:spcPct val="100000"/>
                        </a:lnSpc>
                        <a:spcBef>
                          <a:spcPts val="0"/>
                        </a:spcBef>
                        <a:spcAft>
                          <a:spcPts val="0"/>
                        </a:spcAft>
                        <a:buNone/>
                      </a:pPr>
                      <a:endParaRPr lang="en-US" sz="1050" b="1" i="0" kern="1200" dirty="0">
                        <a:solidFill>
                          <a:schemeClr val="tx1"/>
                        </a:solidFill>
                        <a:latin typeface="Abadi Extra Light" panose="020B0204020104020204"/>
                        <a:ea typeface="+mn-ea"/>
                        <a:cs typeface="Arial"/>
                      </a:endParaRP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US" sz="1050" b="0" dirty="0">
                          <a:latin typeface="Abadi Extra Light" panose="020B0204020104020204"/>
                        </a:rPr>
                        <a:t>Variation in progress against annual targets remains evident across practices and Sub-ICB Groups and will continue to be monitored.</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US" sz="1050" b="0" dirty="0">
                          <a:latin typeface="Abadi Extra Light" panose="020B0204020104020204"/>
                        </a:rPr>
                        <a:t>Practices with lower levels of recorded activity will be monitored as the year progresses to identify where further support or engagement may be required.</a:t>
                      </a:r>
                      <a:endParaRPr lang="en-GB" sz="1050" b="0" u="none" dirty="0">
                        <a:latin typeface="Abadi Extra Light" panose="020B0204020104020204"/>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2993BFB6-4399-02F9-0F67-6745F9CDCBFD}"/>
              </a:ext>
            </a:extLst>
          </p:cNvPr>
          <p:cNvGraphicFramePr>
            <a:graphicFrameLocks/>
          </p:cNvGraphicFramePr>
          <p:nvPr/>
        </p:nvGraphicFramePr>
        <p:xfrm>
          <a:off x="501671" y="1284740"/>
          <a:ext cx="5594329" cy="731520"/>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US" sz="1050" b="1" i="0" dirty="0">
                          <a:solidFill>
                            <a:schemeClr val="bg1">
                              <a:lumMod val="50000"/>
                            </a:schemeClr>
                          </a:solidFill>
                          <a:latin typeface="Abadi Extra Light"/>
                          <a:ea typeface="Calibri"/>
                          <a:cs typeface="Calibri"/>
                        </a:rPr>
                        <a:t>This metric measures</a:t>
                      </a:r>
                    </a:p>
                    <a:p>
                      <a:r>
                        <a:rPr lang="en-US" sz="1050" b="0" i="0" dirty="0">
                          <a:solidFill>
                            <a:schemeClr val="bg1">
                              <a:lumMod val="50000"/>
                            </a:schemeClr>
                          </a:solidFill>
                          <a:latin typeface="Abadi Extra Light"/>
                          <a:ea typeface="Calibri"/>
                          <a:cs typeface="Calibri"/>
                        </a:rPr>
                        <a:t>The number of GP practices within each Sub ICB Group that have achieved different percentages of their annual Holistic Health Assessment (HHA) delivery target for Domain 2 of the Long-Term Conditions (LTC) Local Enhanced Service (LES).</a:t>
                      </a:r>
                      <a:endParaRPr lang="en-GB" sz="1050" b="0" i="0" kern="1200" dirty="0">
                        <a:solidFill>
                          <a:schemeClr val="bg1">
                            <a:lumMod val="50000"/>
                          </a:schemeClr>
                        </a:solidFill>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EECC288E-3627-C500-C5CB-7719D8EEE091}"/>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19D5703A-80E0-E180-D2BD-0E292AC85ADC}"/>
              </a:ext>
            </a:extLst>
          </p:cNvPr>
          <p:cNvGraphicFramePr>
            <a:graphicFrameLocks noGrp="1"/>
          </p:cNvGraphicFramePr>
          <p:nvPr>
            <p:extLst>
              <p:ext uri="{D42A27DB-BD31-4B8C-83A1-F6EECF244321}">
                <p14:modId xmlns:p14="http://schemas.microsoft.com/office/powerpoint/2010/main" val="736528038"/>
              </p:ext>
            </p:extLst>
          </p:nvPr>
        </p:nvGraphicFramePr>
        <p:xfrm>
          <a:off x="498982" y="126254"/>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n-ea"/>
                          <a:cs typeface="+mn-cs"/>
                        </a:rPr>
                        <a:t>General Practice Local Enhanced Services: Long-Terms Condition </a:t>
                      </a:r>
                      <a:r>
                        <a:rPr lang="en-US" sz="1600" b="0" i="0" u="none" strike="noStrike" kern="1200" cap="none" spc="0" normalizeH="0" baseline="0" noProof="0">
                          <a:ln>
                            <a:noFill/>
                          </a:ln>
                          <a:solidFill>
                            <a:schemeClr val="tx1"/>
                          </a:solidFill>
                          <a:effectLst/>
                          <a:uLnTx/>
                          <a:uFillTx/>
                          <a:latin typeface="+mn-lt"/>
                          <a:ea typeface="+mn-ea"/>
                          <a:cs typeface="+mn-cs"/>
                        </a:rPr>
                        <a:t>Holistic Health Assessment (HHA) – April - July 2026 </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John Miles</a:t>
                      </a:r>
                      <a:endParaRPr lang="en-GB" sz="900" dirty="0">
                        <a:solidFill>
                          <a:schemeClr val="tx1"/>
                        </a:solidFill>
                        <a:highlight>
                          <a:srgbClr val="FFFF00"/>
                        </a:highlight>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2" name="TextBox 1">
            <a:extLst>
              <a:ext uri="{FF2B5EF4-FFF2-40B4-BE49-F238E27FC236}">
                <a16:creationId xmlns:a16="http://schemas.microsoft.com/office/drawing/2014/main" id="{7569B5BD-71BD-A4E5-CAC9-F7EC65A2FB29}"/>
              </a:ext>
            </a:extLst>
          </p:cNvPr>
          <p:cNvSpPr txBox="1"/>
          <p:nvPr/>
        </p:nvSpPr>
        <p:spPr>
          <a:xfrm>
            <a:off x="663202" y="5218406"/>
            <a:ext cx="5656063" cy="246221"/>
          </a:xfrm>
          <a:prstGeom prst="rect">
            <a:avLst/>
          </a:prstGeom>
          <a:noFill/>
        </p:spPr>
        <p:txBody>
          <a:bodyPr wrap="square" lIns="91440" tIns="45720" rIns="91440" bIns="45720" rtlCol="0" anchor="t">
            <a:spAutoFit/>
          </a:bodyPr>
          <a:lstStyle/>
          <a:p>
            <a:r>
              <a:rPr lang="en-GB" sz="1000" i="1" dirty="0">
                <a:latin typeface="Abadi" panose="020B0604020104020204" pitchFamily="34" charset="0"/>
              </a:rPr>
              <a:t> </a:t>
            </a:r>
            <a:r>
              <a:rPr lang="en-GB" sz="950" i="1" dirty="0">
                <a:latin typeface="Abadi" panose="020B0604020104020204" pitchFamily="34" charset="0"/>
              </a:rPr>
              <a:t>There are </a:t>
            </a:r>
            <a:r>
              <a:rPr lang="en-GB" sz="950" i="1">
                <a:latin typeface="Abadi" panose="020B0604020104020204" pitchFamily="34" charset="0"/>
              </a:rPr>
              <a:t>194</a:t>
            </a:r>
            <a:r>
              <a:rPr lang="en-GB" sz="950" i="1" dirty="0">
                <a:latin typeface="Abadi" panose="020B0604020104020204" pitchFamily="34" charset="0"/>
              </a:rPr>
              <a:t> practices who are signed up and delivering a range of LES contracts for 2026/27. </a:t>
            </a:r>
            <a:endParaRPr lang="en-GB" sz="1200" dirty="0">
              <a:latin typeface="Abadi" panose="020B0604020104020204" pitchFamily="34" charset="0"/>
            </a:endParaRPr>
          </a:p>
        </p:txBody>
      </p:sp>
      <p:pic>
        <p:nvPicPr>
          <p:cNvPr id="14" name="Picture 13">
            <a:extLst>
              <a:ext uri="{FF2B5EF4-FFF2-40B4-BE49-F238E27FC236}">
                <a16:creationId xmlns:a16="http://schemas.microsoft.com/office/drawing/2014/main" id="{DDAC822E-9F11-331B-2524-720291B5F6EF}"/>
              </a:ext>
            </a:extLst>
          </p:cNvPr>
          <p:cNvPicPr>
            <a:picLocks noChangeAspect="1"/>
          </p:cNvPicPr>
          <p:nvPr/>
        </p:nvPicPr>
        <p:blipFill>
          <a:blip r:embed="rId3"/>
          <a:stretch>
            <a:fillRect/>
          </a:stretch>
        </p:blipFill>
        <p:spPr>
          <a:xfrm>
            <a:off x="582790" y="2159015"/>
            <a:ext cx="5432090" cy="2956482"/>
          </a:xfrm>
          <a:prstGeom prst="rect">
            <a:avLst/>
          </a:prstGeom>
        </p:spPr>
      </p:pic>
    </p:spTree>
    <p:extLst>
      <p:ext uri="{BB962C8B-B14F-4D97-AF65-F5344CB8AC3E}">
        <p14:creationId xmlns:p14="http://schemas.microsoft.com/office/powerpoint/2010/main" val="2487880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12736-0900-7B9F-A326-E65744165A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08AA39-9822-8E21-2027-669FC67F556F}"/>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1" name="Content Placeholder 2">
            <a:extLst>
              <a:ext uri="{FF2B5EF4-FFF2-40B4-BE49-F238E27FC236}">
                <a16:creationId xmlns:a16="http://schemas.microsoft.com/office/drawing/2014/main" id="{890A8DD7-ABFD-C2EB-8B50-F0ADFBA69A69}"/>
              </a:ext>
            </a:extLst>
          </p:cNvPr>
          <p:cNvGraphicFramePr>
            <a:graphicFrameLocks/>
          </p:cNvGraphicFramePr>
          <p:nvPr/>
        </p:nvGraphicFramePr>
        <p:xfrm>
          <a:off x="422584" y="1003317"/>
          <a:ext cx="5478286" cy="860643"/>
        </p:xfrm>
        <a:graphic>
          <a:graphicData uri="http://schemas.openxmlformats.org/drawingml/2006/table">
            <a:tbl>
              <a:tblPr firstRow="1" bandRow="1">
                <a:tableStyleId>{5940675A-B579-460E-94D1-54222C63F5DA}</a:tableStyleId>
              </a:tblPr>
              <a:tblGrid>
                <a:gridCol w="5478286">
                  <a:extLst>
                    <a:ext uri="{9D8B030D-6E8A-4147-A177-3AD203B41FA5}">
                      <a16:colId xmlns:a16="http://schemas.microsoft.com/office/drawing/2014/main" val="1772709669"/>
                    </a:ext>
                  </a:extLst>
                </a:gridCol>
              </a:tblGrid>
              <a:tr h="8606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dirty="0">
                          <a:solidFill>
                            <a:schemeClr val="bg1">
                              <a:lumMod val="50000"/>
                            </a:schemeClr>
                          </a:solidFill>
                          <a:latin typeface="Abadi Extra Light"/>
                          <a:ea typeface="Calibri"/>
                          <a:cs typeface="Calibri"/>
                        </a:rPr>
                        <a:t>This metric measures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dirty="0">
                          <a:solidFill>
                            <a:schemeClr val="bg1">
                              <a:lumMod val="50000"/>
                            </a:schemeClr>
                          </a:solidFill>
                          <a:latin typeface="Abadi Extra Light"/>
                          <a:ea typeface="Calibri"/>
                          <a:cs typeface="Calibri"/>
                        </a:rPr>
                        <a:t>The table provides a summary of the Lancashire and South Cumbria monthly planned versus actual delivered activity for the Cost and Volume (C&amp;V) Local Enhanced Services (LES) commissioned during 2026/27.</a:t>
                      </a:r>
                      <a:endParaRPr lang="en-GB" sz="1050" b="0" i="0" dirty="0">
                        <a:solidFill>
                          <a:schemeClr val="bg1">
                            <a:lumMod val="50000"/>
                          </a:schemeClr>
                        </a:solidFill>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00EE3075-A02E-B476-03A6-4B9218CEB516}"/>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95222D07-8855-30CE-9698-18EF9ACCECA8}"/>
              </a:ext>
            </a:extLst>
          </p:cNvPr>
          <p:cNvGraphicFramePr>
            <a:graphicFrameLocks noGrp="1"/>
          </p:cNvGraphicFramePr>
          <p:nvPr>
            <p:extLst>
              <p:ext uri="{D42A27DB-BD31-4B8C-83A1-F6EECF244321}">
                <p14:modId xmlns:p14="http://schemas.microsoft.com/office/powerpoint/2010/main" val="4327224"/>
              </p:ext>
            </p:extLst>
          </p:nvPr>
        </p:nvGraphicFramePr>
        <p:xfrm>
          <a:off x="498982" y="126254"/>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n-ea"/>
                          <a:cs typeface="+mn-cs"/>
                        </a:rPr>
                        <a:t>General Practice Local Enhanced Services: Cost and volume – April - </a:t>
                      </a:r>
                      <a:r>
                        <a:rPr lang="en-US" sz="1600" b="0" i="0" u="none" strike="noStrike" kern="1200" cap="none" spc="0" normalizeH="0" baseline="0" noProof="0">
                          <a:ln>
                            <a:noFill/>
                          </a:ln>
                          <a:solidFill>
                            <a:schemeClr val="tx1"/>
                          </a:solidFill>
                          <a:effectLst/>
                          <a:uLnTx/>
                          <a:uFillTx/>
                          <a:latin typeface="+mn-lt"/>
                          <a:ea typeface="+mn-ea"/>
                          <a:cs typeface="+mn-cs"/>
                        </a:rPr>
                        <a:t>July 2026 </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John Miles</a:t>
                      </a:r>
                      <a:endParaRPr lang="en-GB" sz="900" dirty="0">
                        <a:solidFill>
                          <a:schemeClr val="tx1"/>
                        </a:solidFill>
                        <a:highlight>
                          <a:srgbClr val="FFFF00"/>
                        </a:highlight>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pic>
        <p:nvPicPr>
          <p:cNvPr id="14" name="Picture 13">
            <a:extLst>
              <a:ext uri="{FF2B5EF4-FFF2-40B4-BE49-F238E27FC236}">
                <a16:creationId xmlns:a16="http://schemas.microsoft.com/office/drawing/2014/main" id="{671B7420-82A8-21E5-D4AD-6CA05D572AB2}"/>
              </a:ext>
            </a:extLst>
          </p:cNvPr>
          <p:cNvPicPr>
            <a:picLocks noChangeAspect="1"/>
          </p:cNvPicPr>
          <p:nvPr/>
        </p:nvPicPr>
        <p:blipFill>
          <a:blip r:embed="rId3"/>
          <a:stretch>
            <a:fillRect/>
          </a:stretch>
        </p:blipFill>
        <p:spPr>
          <a:xfrm>
            <a:off x="706742" y="1769250"/>
            <a:ext cx="4909969" cy="4952223"/>
          </a:xfrm>
          <a:prstGeom prst="rect">
            <a:avLst/>
          </a:prstGeom>
        </p:spPr>
      </p:pic>
      <p:graphicFrame>
        <p:nvGraphicFramePr>
          <p:cNvPr id="2" name="Content Placeholder 2">
            <a:extLst>
              <a:ext uri="{FF2B5EF4-FFF2-40B4-BE49-F238E27FC236}">
                <a16:creationId xmlns:a16="http://schemas.microsoft.com/office/drawing/2014/main" id="{478B7F4B-FC8C-0C7A-24A1-012F1E80FC40}"/>
              </a:ext>
            </a:extLst>
          </p:cNvPr>
          <p:cNvGraphicFramePr>
            <a:graphicFrameLocks noGrp="1"/>
          </p:cNvGraphicFramePr>
          <p:nvPr>
            <p:ph idx="1"/>
            <p:extLst>
              <p:ext uri="{D42A27DB-BD31-4B8C-83A1-F6EECF244321}">
                <p14:modId xmlns:p14="http://schemas.microsoft.com/office/powerpoint/2010/main" val="1738791756"/>
              </p:ext>
            </p:extLst>
          </p:nvPr>
        </p:nvGraphicFramePr>
        <p:xfrm>
          <a:off x="6096000" y="1113920"/>
          <a:ext cx="5989464" cy="5234940"/>
        </p:xfrm>
        <a:graphic>
          <a:graphicData uri="http://schemas.openxmlformats.org/drawingml/2006/table">
            <a:tbl>
              <a:tblPr firstRow="1" bandRow="1">
                <a:tableStyleId>{5940675A-B579-460E-94D1-54222C63F5DA}</a:tableStyleId>
              </a:tblPr>
              <a:tblGrid>
                <a:gridCol w="5989464">
                  <a:extLst>
                    <a:ext uri="{9D8B030D-6E8A-4147-A177-3AD203B41FA5}">
                      <a16:colId xmlns:a16="http://schemas.microsoft.com/office/drawing/2014/main" val="1772709669"/>
                    </a:ext>
                  </a:extLst>
                </a:gridCol>
              </a:tblGrid>
              <a:tr h="2154518">
                <a:tc>
                  <a:txBody>
                    <a:bodyPr/>
                    <a:lstStyle/>
                    <a:p>
                      <a:pPr algn="l"/>
                      <a:r>
                        <a:rPr lang="en-GB" sz="1050" b="1" i="0" dirty="0">
                          <a:solidFill>
                            <a:schemeClr val="tx1"/>
                          </a:solidFill>
                          <a:latin typeface="Abadi Extra Light" panose="020B0204020104020204"/>
                          <a:cs typeface="Arial"/>
                        </a:rPr>
                        <a:t>What does this tell 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latin typeface="Abadi Extra Light" panose="020B0204020104020204"/>
                        </a:rPr>
                        <a:t>The Cost and Volume (C&amp;V) LES </a:t>
                      </a:r>
                      <a:r>
                        <a:rPr lang="en-US" sz="1050" dirty="0" err="1">
                          <a:latin typeface="Abadi Extra Light" panose="020B0204020104020204"/>
                        </a:rPr>
                        <a:t>programme</a:t>
                      </a:r>
                      <a:r>
                        <a:rPr lang="en-US" sz="1050" dirty="0">
                          <a:latin typeface="Abadi Extra Light" panose="020B0204020104020204"/>
                        </a:rPr>
                        <a:t> enables practices across L&amp;SC to deliver a broad range of </a:t>
                      </a:r>
                      <a:r>
                        <a:rPr lang="en-US" sz="1050" b="0" dirty="0">
                          <a:latin typeface="Abadi Extra Light" panose="020B0204020104020204"/>
                        </a:rPr>
                        <a:t>community-based services during 2026/27, supporting patients to access care closer to home and reducing reliance on secondary care services.</a:t>
                      </a:r>
                      <a:br>
                        <a:rPr lang="en-US" sz="1050" b="0" dirty="0">
                          <a:latin typeface="Abadi Extra Light" panose="020B0204020104020204"/>
                        </a:rPr>
                      </a:br>
                      <a:br>
                        <a:rPr lang="en-US" sz="1050" b="0" dirty="0">
                          <a:latin typeface="Abadi Extra Light" panose="020B0204020104020204"/>
                        </a:rPr>
                      </a:br>
                      <a:r>
                        <a:rPr lang="en-US" sz="1050" b="0" dirty="0">
                          <a:latin typeface="Abadi Extra Light" panose="020B0204020104020204"/>
                        </a:rPr>
                        <a:t>Month 4 (July 2026) currently reports 30,957 activity units delivered against planned activity of 26,061 (+118.8%) across the services included within this report. Overall reported activity is above planned levels for several LESs, with particularly high activity evident within Simple Injections and Diabetes.  Activity continues to vary across individual services, reflecting differing levels of demand and service </a:t>
                      </a:r>
                      <a:r>
                        <a:rPr lang="en-US" sz="1050" b="0" dirty="0" err="1">
                          <a:latin typeface="Abadi Extra Light" panose="020B0204020104020204"/>
                        </a:rPr>
                        <a:t>utilisation</a:t>
                      </a:r>
                      <a:r>
                        <a:rPr lang="en-US" sz="1050" b="0" dirty="0">
                          <a:latin typeface="Abadi Extra Light" panose="020B0204020104020204"/>
                        </a:rPr>
                        <a:t>.</a:t>
                      </a:r>
                      <a:br>
                        <a:rPr lang="en-US" sz="1050" b="0" dirty="0">
                          <a:latin typeface="Abadi Extra Light" panose="020B0204020104020204"/>
                        </a:rPr>
                      </a:br>
                      <a:br>
                        <a:rPr lang="en-US" sz="1050" b="0" dirty="0">
                          <a:latin typeface="Abadi Extra Light" panose="020B0204020104020204"/>
                        </a:rPr>
                      </a:br>
                      <a:r>
                        <a:rPr lang="en-US" sz="1050" b="0" dirty="0">
                          <a:latin typeface="Abadi Extra Light" panose="020B0204020104020204"/>
                        </a:rPr>
                        <a:t>BwD LPC Wound Care activity and Shared Care LES data remains outstanding and will be incorporated once available. The Month 4 position should therefore be considered an interim position pending receipt of these datasets.</a:t>
                      </a:r>
                    </a:p>
                    <a:p>
                      <a:pPr algn="l"/>
                      <a:r>
                        <a:rPr lang="en-GB" sz="1050" b="1" i="0" dirty="0">
                          <a:solidFill>
                            <a:schemeClr val="tx1"/>
                          </a:solidFill>
                          <a:latin typeface="Abadi Extra Light" panose="020B0204020104020204"/>
                          <a:cs typeface="Arial"/>
                        </a:rPr>
                        <a:t>  </a:t>
                      </a:r>
                      <a:endParaRPr lang="en-US" sz="1050" b="0" dirty="0">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8831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kern="1200" noProof="0" dirty="0">
                          <a:solidFill>
                            <a:schemeClr val="tx1"/>
                          </a:solidFill>
                          <a:latin typeface="Abadi Extra Light" panose="020B0204020104020204"/>
                          <a:ea typeface="+mn-ea"/>
                          <a:cs typeface="Arial"/>
                        </a:rPr>
                        <a:t>Month 4 Position / Actions</a:t>
                      </a:r>
                    </a:p>
                    <a:p>
                      <a:pPr marL="171450" lvl="0" indent="-171450">
                        <a:lnSpc>
                          <a:spcPct val="100000"/>
                        </a:lnSpc>
                        <a:spcBef>
                          <a:spcPts val="0"/>
                        </a:spcBef>
                        <a:spcAft>
                          <a:spcPts val="0"/>
                        </a:spcAft>
                        <a:buFont typeface="Arial" panose="020B0604020202020204" pitchFamily="34" charset="0"/>
                        <a:buChar char="•"/>
                      </a:pPr>
                      <a:r>
                        <a:rPr lang="en-US" sz="1050" dirty="0">
                          <a:latin typeface="Abadi Extra Light" panose="020B0204020104020204"/>
                        </a:rPr>
                        <a:t>A detailed review of Simple Injections and Diabetes activity is being undertaken, comparing 2026/27 delivery with 2025/26 activity to better understand current trends and levels of </a:t>
                      </a:r>
                      <a:r>
                        <a:rPr lang="en-US" sz="1050" dirty="0" err="1">
                          <a:latin typeface="Abadi Extra Light" panose="020B0204020104020204"/>
                        </a:rPr>
                        <a:t>utilisation</a:t>
                      </a:r>
                      <a:r>
                        <a:rPr lang="en-US" sz="1050" dirty="0">
                          <a:latin typeface="Abadi Extra Light" panose="020B0204020104020204"/>
                        </a:rPr>
                        <a:t>.</a:t>
                      </a:r>
                    </a:p>
                    <a:p>
                      <a:pPr marL="171450" lvl="0" indent="-171450">
                        <a:lnSpc>
                          <a:spcPct val="100000"/>
                        </a:lnSpc>
                        <a:spcBef>
                          <a:spcPts val="0"/>
                        </a:spcBef>
                        <a:spcAft>
                          <a:spcPts val="0"/>
                        </a:spcAft>
                        <a:buFont typeface="Arial" panose="020B0604020202020204" pitchFamily="34" charset="0"/>
                        <a:buChar char="•"/>
                      </a:pPr>
                      <a:r>
                        <a:rPr lang="en-US" sz="1050" dirty="0">
                          <a:latin typeface="Abadi Extra Light" panose="020B0204020104020204"/>
                        </a:rPr>
                        <a:t>A practice-level review across Fylde Coast is being undertaken, comparing delivery across all LESs against expected activity to understand areas where activity is higher than predicted.</a:t>
                      </a:r>
                    </a:p>
                    <a:p>
                      <a:pPr marL="171450" lvl="0" indent="-171450">
                        <a:lnSpc>
                          <a:spcPct val="100000"/>
                        </a:lnSpc>
                        <a:spcBef>
                          <a:spcPts val="0"/>
                        </a:spcBef>
                        <a:spcAft>
                          <a:spcPts val="0"/>
                        </a:spcAft>
                        <a:buFont typeface="Arial" panose="020B0604020202020204" pitchFamily="34" charset="0"/>
                        <a:buChar char="•"/>
                      </a:pPr>
                      <a:r>
                        <a:rPr lang="en-US" sz="1050" dirty="0">
                          <a:latin typeface="Abadi Extra Light" panose="020B0204020104020204"/>
                        </a:rPr>
                        <a:t>BwD LPC Wound Care and Shared Care LES data will be incorporated into reporting once received.</a:t>
                      </a:r>
                    </a:p>
                    <a:p>
                      <a:pPr marL="171450" lvl="0" indent="-171450">
                        <a:lnSpc>
                          <a:spcPct val="100000"/>
                        </a:lnSpc>
                        <a:spcBef>
                          <a:spcPts val="0"/>
                        </a:spcBef>
                        <a:spcAft>
                          <a:spcPts val="0"/>
                        </a:spcAft>
                        <a:buFont typeface="Arial" panose="020B0604020202020204" pitchFamily="34" charset="0"/>
                        <a:buChar char="•"/>
                      </a:pPr>
                      <a:r>
                        <a:rPr lang="en-US" sz="1050" dirty="0">
                          <a:latin typeface="Abadi Extra Light" panose="020B0204020104020204"/>
                        </a:rPr>
                        <a:t>Activity will continue to be monitored against planned levels throughout 2026/27 to support contract assurance and inform ongoing commissioning discussions.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i="0" kern="1200" noProof="0" dirty="0">
                        <a:solidFill>
                          <a:schemeClr val="tx1"/>
                        </a:solidFill>
                        <a:latin typeface="Abadi Extra Light" panose="020B0204020104020204"/>
                        <a:ea typeface="+mn-ea"/>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39007">
                <a:tc>
                  <a:txBody>
                    <a:bodyPr/>
                    <a:lstStyle/>
                    <a:p>
                      <a:pPr marL="0" lvl="0" indent="0" algn="l" defTabSz="914400" rtl="0" eaLnBrk="1" latinLnBrk="0" hangingPunct="1">
                        <a:lnSpc>
                          <a:spcPct val="100000"/>
                        </a:lnSpc>
                        <a:spcBef>
                          <a:spcPts val="0"/>
                        </a:spcBef>
                        <a:spcAft>
                          <a:spcPts val="0"/>
                        </a:spcAft>
                        <a:buNone/>
                      </a:pPr>
                      <a:r>
                        <a:rPr lang="en-GB" sz="1050" b="1" i="0" kern="1200" dirty="0">
                          <a:solidFill>
                            <a:schemeClr val="tx1"/>
                          </a:solidFill>
                          <a:latin typeface="Abadi Extra Light" panose="020B0204020104020204"/>
                          <a:ea typeface="+mn-ea"/>
                          <a:cs typeface="Arial"/>
                        </a:rPr>
                        <a:t>Risks:</a:t>
                      </a:r>
                    </a:p>
                    <a:p>
                      <a:pPr marL="171450" indent="-171450">
                        <a:buFont typeface="Arial" panose="020B0604020202020204" pitchFamily="34" charset="0"/>
                        <a:buChar char="•"/>
                      </a:pPr>
                      <a:r>
                        <a:rPr lang="en-US" sz="1050" dirty="0">
                          <a:latin typeface="Abadi Extra Light" panose="020B0204020104020204"/>
                        </a:rPr>
                        <a:t>The current Month 4 position remains incomplete pending receipt of BwD Wound Care activity and Shared Care LES data.</a:t>
                      </a:r>
                    </a:p>
                    <a:p>
                      <a:pPr marL="171450" indent="-171450">
                        <a:buFont typeface="Arial" panose="020B0604020202020204" pitchFamily="34" charset="0"/>
                        <a:buChar char="•"/>
                      </a:pPr>
                      <a:r>
                        <a:rPr lang="en-US" sz="1050" dirty="0">
                          <a:latin typeface="Abadi Extra Light" panose="020B0204020104020204"/>
                        </a:rPr>
                        <a:t>Variation across individual services and practices requires continued monitoring to understand the drivers of higher-than-expected activity.</a:t>
                      </a:r>
                    </a:p>
                    <a:p>
                      <a:pPr marL="171450" indent="-171450">
                        <a:buFont typeface="Arial" panose="020B0604020202020204" pitchFamily="34" charset="0"/>
                        <a:buChar char="•"/>
                      </a:pPr>
                      <a:r>
                        <a:rPr lang="en-US" sz="1050" dirty="0">
                          <a:latin typeface="Abadi Extra Light" panose="020B0204020104020204"/>
                        </a:rPr>
                        <a:t>Higher than expected activity within individual services and practices will continue to be reviewed to understand the drivers and any potential impact on commissioned activity.</a:t>
                      </a:r>
                    </a:p>
                    <a:p>
                      <a:pPr marL="0" lvl="0" indent="0" algn="l" defTabSz="914400" rtl="0" eaLnBrk="1" latinLnBrk="0" hangingPunct="1">
                        <a:lnSpc>
                          <a:spcPct val="100000"/>
                        </a:lnSpc>
                        <a:spcBef>
                          <a:spcPts val="0"/>
                        </a:spcBef>
                        <a:spcAft>
                          <a:spcPts val="0"/>
                        </a:spcAft>
                        <a:buNone/>
                      </a:pPr>
                      <a:endParaRPr lang="en-US" sz="1050" b="1" i="0" kern="1200" dirty="0">
                        <a:solidFill>
                          <a:schemeClr val="tx1"/>
                        </a:solidFill>
                        <a:latin typeface="Abadi Extra Light" panose="020B0204020104020204"/>
                        <a:ea typeface="+mn-ea"/>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spTree>
    <p:extLst>
      <p:ext uri="{BB962C8B-B14F-4D97-AF65-F5344CB8AC3E}">
        <p14:creationId xmlns:p14="http://schemas.microsoft.com/office/powerpoint/2010/main" val="3419967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A63F0-6605-666C-A891-B9ED97908BC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D0D7C-D261-AF9E-E2CD-F31248691500}"/>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1" name="Content Placeholder 2">
            <a:extLst>
              <a:ext uri="{FF2B5EF4-FFF2-40B4-BE49-F238E27FC236}">
                <a16:creationId xmlns:a16="http://schemas.microsoft.com/office/drawing/2014/main" id="{E096F33A-CF7F-1673-CBD2-A6F1A039D13A}"/>
              </a:ext>
            </a:extLst>
          </p:cNvPr>
          <p:cNvGraphicFramePr>
            <a:graphicFrameLocks/>
          </p:cNvGraphicFramePr>
          <p:nvPr/>
        </p:nvGraphicFramePr>
        <p:xfrm>
          <a:off x="498982" y="1344172"/>
          <a:ext cx="4577220" cy="1024852"/>
        </p:xfrm>
        <a:graphic>
          <a:graphicData uri="http://schemas.openxmlformats.org/drawingml/2006/table">
            <a:tbl>
              <a:tblPr firstRow="1" bandRow="1">
                <a:tableStyleId>{5940675A-B579-460E-94D1-54222C63F5DA}</a:tableStyleId>
              </a:tblPr>
              <a:tblGrid>
                <a:gridCol w="4577220">
                  <a:extLst>
                    <a:ext uri="{9D8B030D-6E8A-4147-A177-3AD203B41FA5}">
                      <a16:colId xmlns:a16="http://schemas.microsoft.com/office/drawing/2014/main" val="1772709669"/>
                    </a:ext>
                  </a:extLst>
                </a:gridCol>
              </a:tblGrid>
              <a:tr h="10248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i="0" dirty="0">
                          <a:solidFill>
                            <a:schemeClr val="bg1">
                              <a:lumMod val="50000"/>
                            </a:schemeClr>
                          </a:solidFill>
                          <a:latin typeface="Abadi Extra Light"/>
                          <a:ea typeface="Calibri"/>
                          <a:cs typeface="Calibri"/>
                        </a:rPr>
                        <a:t>This metric measures</a:t>
                      </a:r>
                    </a:p>
                    <a:p>
                      <a:r>
                        <a:rPr lang="en-US" sz="1050" b="0" i="0" kern="1200" dirty="0">
                          <a:solidFill>
                            <a:schemeClr val="bg1">
                              <a:lumMod val="50000"/>
                            </a:schemeClr>
                          </a:solidFill>
                          <a:latin typeface="Abadi Extra Light"/>
                          <a:ea typeface="Calibri"/>
                          <a:cs typeface="Calibri"/>
                        </a:rPr>
                        <a:t>The table provides a summary of the Lancashire and South Cumbria monthly planned versus actual delivered activity for the Capitated Local Enhanced Services (LES) commissioned during 2026/27.</a:t>
                      </a:r>
                      <a:endParaRPr lang="en-GB" sz="1050" b="0" i="0" kern="1200" dirty="0">
                        <a:solidFill>
                          <a:schemeClr val="bg1">
                            <a:lumMod val="50000"/>
                          </a:schemeClr>
                        </a:solidFill>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993A5C22-A4F0-787A-A81B-A295838B2A98}"/>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D7FA158B-5CBC-A456-43B3-B0CBDE3E6AB2}"/>
              </a:ext>
            </a:extLst>
          </p:cNvPr>
          <p:cNvGraphicFramePr>
            <a:graphicFrameLocks noGrp="1"/>
          </p:cNvGraphicFramePr>
          <p:nvPr>
            <p:extLst>
              <p:ext uri="{D42A27DB-BD31-4B8C-83A1-F6EECF244321}">
                <p14:modId xmlns:p14="http://schemas.microsoft.com/office/powerpoint/2010/main" val="230095348"/>
              </p:ext>
            </p:extLst>
          </p:nvPr>
        </p:nvGraphicFramePr>
        <p:xfrm>
          <a:off x="498982" y="126254"/>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dirty="0">
                          <a:ln>
                            <a:noFill/>
                          </a:ln>
                          <a:solidFill>
                            <a:schemeClr val="tx1"/>
                          </a:solidFill>
                          <a:effectLst/>
                          <a:uLnTx/>
                          <a:uFillTx/>
                          <a:latin typeface="+mn-lt"/>
                          <a:ea typeface="+mn-ea"/>
                          <a:cs typeface="+mn-cs"/>
                        </a:rPr>
                        <a:t>General Practice Local Enhanced Services: Capitated contracts April – July 2026</a:t>
                      </a:r>
                      <a:endParaRPr lang="en-GB" sz="9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Primary Care Contracts Sub Committee </a:t>
                      </a:r>
                      <a:r>
                        <a:rPr lang="en-GB" sz="1000" b="1" dirty="0">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pic>
        <p:nvPicPr>
          <p:cNvPr id="7" name="Picture 6">
            <a:extLst>
              <a:ext uri="{FF2B5EF4-FFF2-40B4-BE49-F238E27FC236}">
                <a16:creationId xmlns:a16="http://schemas.microsoft.com/office/drawing/2014/main" id="{B8EE017A-5D6B-86EB-B4B9-5727E0E83077}"/>
              </a:ext>
            </a:extLst>
          </p:cNvPr>
          <p:cNvPicPr>
            <a:picLocks noChangeAspect="1"/>
          </p:cNvPicPr>
          <p:nvPr/>
        </p:nvPicPr>
        <p:blipFill>
          <a:blip r:embed="rId3"/>
          <a:stretch>
            <a:fillRect/>
          </a:stretch>
        </p:blipFill>
        <p:spPr>
          <a:xfrm>
            <a:off x="741407" y="2369024"/>
            <a:ext cx="4844694" cy="1334167"/>
          </a:xfrm>
          <a:prstGeom prst="rect">
            <a:avLst/>
          </a:prstGeom>
        </p:spPr>
      </p:pic>
      <p:pic>
        <p:nvPicPr>
          <p:cNvPr id="17" name="Picture 16">
            <a:extLst>
              <a:ext uri="{FF2B5EF4-FFF2-40B4-BE49-F238E27FC236}">
                <a16:creationId xmlns:a16="http://schemas.microsoft.com/office/drawing/2014/main" id="{5E23E981-E8F6-71E3-BBEB-B4418CB08FB9}"/>
              </a:ext>
            </a:extLst>
          </p:cNvPr>
          <p:cNvPicPr>
            <a:picLocks noChangeAspect="1"/>
          </p:cNvPicPr>
          <p:nvPr/>
        </p:nvPicPr>
        <p:blipFill>
          <a:blip r:embed="rId4"/>
          <a:stretch>
            <a:fillRect/>
          </a:stretch>
        </p:blipFill>
        <p:spPr>
          <a:xfrm>
            <a:off x="741408" y="4928274"/>
            <a:ext cx="4844692" cy="1225082"/>
          </a:xfrm>
          <a:prstGeom prst="rect">
            <a:avLst/>
          </a:prstGeom>
        </p:spPr>
      </p:pic>
      <p:pic>
        <p:nvPicPr>
          <p:cNvPr id="18" name="Picture 17">
            <a:extLst>
              <a:ext uri="{FF2B5EF4-FFF2-40B4-BE49-F238E27FC236}">
                <a16:creationId xmlns:a16="http://schemas.microsoft.com/office/drawing/2014/main" id="{CCB6AB96-AFBF-49BC-FBBF-AF07FCE7991A}"/>
              </a:ext>
            </a:extLst>
          </p:cNvPr>
          <p:cNvPicPr>
            <a:picLocks noChangeAspect="1"/>
          </p:cNvPicPr>
          <p:nvPr/>
        </p:nvPicPr>
        <p:blipFill>
          <a:blip r:embed="rId5"/>
          <a:stretch>
            <a:fillRect/>
          </a:stretch>
        </p:blipFill>
        <p:spPr>
          <a:xfrm>
            <a:off x="741408" y="3703191"/>
            <a:ext cx="4844692" cy="1225083"/>
          </a:xfrm>
          <a:prstGeom prst="rect">
            <a:avLst/>
          </a:prstGeom>
        </p:spPr>
      </p:pic>
      <p:graphicFrame>
        <p:nvGraphicFramePr>
          <p:cNvPr id="2" name="Content Placeholder 2">
            <a:extLst>
              <a:ext uri="{FF2B5EF4-FFF2-40B4-BE49-F238E27FC236}">
                <a16:creationId xmlns:a16="http://schemas.microsoft.com/office/drawing/2014/main" id="{A8A1DB16-3482-CD15-8F85-74FE2587DD47}"/>
              </a:ext>
            </a:extLst>
          </p:cNvPr>
          <p:cNvGraphicFramePr>
            <a:graphicFrameLocks noGrp="1"/>
          </p:cNvGraphicFramePr>
          <p:nvPr>
            <p:ph idx="1"/>
            <p:extLst>
              <p:ext uri="{D42A27DB-BD31-4B8C-83A1-F6EECF244321}">
                <p14:modId xmlns:p14="http://schemas.microsoft.com/office/powerpoint/2010/main" val="1749108222"/>
              </p:ext>
            </p:extLst>
          </p:nvPr>
        </p:nvGraphicFramePr>
        <p:xfrm>
          <a:off x="6096000" y="1453746"/>
          <a:ext cx="5989464" cy="5085165"/>
        </p:xfrm>
        <a:graphic>
          <a:graphicData uri="http://schemas.openxmlformats.org/drawingml/2006/table">
            <a:tbl>
              <a:tblPr firstRow="1" bandRow="1">
                <a:tableStyleId>{5940675A-B579-460E-94D1-54222C63F5DA}</a:tableStyleId>
              </a:tblPr>
              <a:tblGrid>
                <a:gridCol w="5989464">
                  <a:extLst>
                    <a:ext uri="{9D8B030D-6E8A-4147-A177-3AD203B41FA5}">
                      <a16:colId xmlns:a16="http://schemas.microsoft.com/office/drawing/2014/main" val="1772709669"/>
                    </a:ext>
                  </a:extLst>
                </a:gridCol>
              </a:tblGrid>
              <a:tr h="2154518">
                <a:tc>
                  <a:txBody>
                    <a:bodyPr/>
                    <a:lstStyle/>
                    <a:p>
                      <a:pPr algn="l"/>
                      <a:r>
                        <a:rPr lang="en-GB" sz="1050" b="1" i="0" dirty="0">
                          <a:solidFill>
                            <a:schemeClr val="tx1"/>
                          </a:solidFill>
                          <a:latin typeface="Abadi Extra Light" panose="020B0204020104020204"/>
                          <a:cs typeface="Arial"/>
                        </a:rPr>
                        <a:t>What does this tell us?</a:t>
                      </a:r>
                    </a:p>
                    <a:p>
                      <a:pPr marL="171450" indent="-171450" algn="l" defTabSz="914400" rtl="0" eaLnBrk="1" latinLnBrk="0" hangingPunct="1">
                        <a:buFont typeface="Arial" panose="020B0604020202020204" pitchFamily="34" charset="0"/>
                        <a:buChar char="•"/>
                      </a:pPr>
                      <a:r>
                        <a:rPr lang="en-US" sz="1050" dirty="0">
                          <a:latin typeface="Abadi Extra Light" panose="020B0204020104020204"/>
                        </a:rPr>
                        <a:t>The Capitated LES </a:t>
                      </a:r>
                      <a:r>
                        <a:rPr lang="en-US" sz="1050" dirty="0" err="1">
                          <a:latin typeface="Abadi Extra Light" panose="020B0204020104020204"/>
                        </a:rPr>
                        <a:t>programme</a:t>
                      </a:r>
                      <a:r>
                        <a:rPr lang="en-US" sz="1050" dirty="0">
                          <a:latin typeface="Abadi Extra Light" panose="020B0204020104020204"/>
                        </a:rPr>
                        <a:t> enables practices across Lancashire and South Cumbria to deliver high-volume community-based services during 2026/27, supporting patients to access care closer to home and reducing reliance on secondary care services.</a:t>
                      </a:r>
                      <a:endParaRPr lang="en-US" sz="1050" b="0" dirty="0">
                        <a:latin typeface="Abadi Extra Light" panose="020B0204020104020204"/>
                      </a:endParaRPr>
                    </a:p>
                    <a:p>
                      <a:pPr marL="171450" indent="-171450" algn="l" defTabSz="914400" rtl="0" eaLnBrk="1" latinLnBrk="0" hangingPunct="1">
                        <a:buFont typeface="Arial" panose="020B0604020202020204" pitchFamily="34" charset="0"/>
                        <a:buChar char="•"/>
                      </a:pPr>
                      <a:r>
                        <a:rPr lang="en-US" sz="1050" b="0" dirty="0">
                          <a:latin typeface="Abadi Extra Light" panose="020B0204020104020204"/>
                        </a:rPr>
                        <a:t>Month 4 LTC LES activity remained broadly stable with just a -0.1% variance compared to the previous month.  The cumulative year to date position is now 34,416 against planned activity of 26,632, a variance of +7,784 (22.6%) above plan.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dirty="0">
                          <a:latin typeface="Abadi Extra Light" panose="020B0204020104020204"/>
                        </a:rPr>
                        <a:t>Phlebotomy activity increased in month 4 by </a:t>
                      </a:r>
                      <a:r>
                        <a:rPr lang="en-US" sz="1050" b="1" dirty="0">
                          <a:latin typeface="Abadi Extra Light" panose="020B0204020104020204"/>
                        </a:rPr>
                        <a:t>4.2% </a:t>
                      </a:r>
                      <a:r>
                        <a:rPr lang="en-US" sz="1050" b="0" dirty="0">
                          <a:latin typeface="Abadi Extra Light" panose="020B0204020104020204"/>
                        </a:rPr>
                        <a:t>compared with Month 3, but was under planned levels by -19,794 -14.5% for the month.  Phlebotomy year-to-date activity also remains under plan (-</a:t>
                      </a:r>
                      <a:r>
                        <a:rPr lang="en-US" sz="1050" b="1" dirty="0">
                          <a:latin typeface="Abadi Extra Light" panose="020B0204020104020204"/>
                        </a:rPr>
                        <a:t>107,386, -</a:t>
                      </a:r>
                      <a:r>
                        <a:rPr lang="en-US" sz="1050" b="0" dirty="0">
                          <a:latin typeface="Abadi Extra Light" panose="020B0204020104020204"/>
                        </a:rPr>
                        <a:t>19.6%), having delivered 439,998 against a plan of 547,384.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dirty="0">
                          <a:latin typeface="Abadi Extra Light" panose="020B0204020104020204"/>
                        </a:rPr>
                        <a:t>Note: the plans used to monitor these LES elements are equal twelfths, therefore they do not account for differences in working days in months or seasonal/operational variations in activity.</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8831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kern="1200" noProof="0" dirty="0">
                          <a:solidFill>
                            <a:schemeClr val="tx1"/>
                          </a:solidFill>
                          <a:latin typeface="Abadi Extra Light" panose="020B0204020104020204"/>
                          <a:ea typeface="+mn-ea"/>
                          <a:cs typeface="Arial"/>
                        </a:rPr>
                        <a:t>Actions</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US" sz="1050" b="0" dirty="0">
                          <a:latin typeface="Abadi Extra Light" panose="020B0204020104020204"/>
                        </a:rPr>
                        <a:t>LTC LES activity will continue to be monitored to understand the drivers of year-to-date delivery above plan and whether this position is sustained as the year progresses.</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US" sz="1050" b="0" dirty="0">
                          <a:latin typeface="Abadi Extra Light" panose="020B0204020104020204"/>
                        </a:rPr>
                        <a:t>Following feedback from practices, Phlebotomy expected activity levels were reviewed. Applying the interquartile benchmark would reduce expected activity by </a:t>
                      </a:r>
                      <a:r>
                        <a:rPr lang="en-US" sz="1050" b="1" dirty="0">
                          <a:latin typeface="Abadi Extra Light" panose="020B0204020104020204"/>
                        </a:rPr>
                        <a:t>24.6%; </a:t>
                      </a:r>
                      <a:r>
                        <a:rPr lang="en-US" sz="1050" b="0" dirty="0">
                          <a:latin typeface="Abadi Extra Light" panose="020B0204020104020204"/>
                        </a:rPr>
                        <a:t>the existing levels have therefore been retained to support the agreed 2026/27 service ambition and </a:t>
                      </a:r>
                      <a:r>
                        <a:rPr lang="en-US" sz="1050" b="1" dirty="0">
                          <a:latin typeface="Abadi Extra Light" panose="020B0204020104020204"/>
                        </a:rPr>
                        <a:t>75% </a:t>
                      </a:r>
                      <a:r>
                        <a:rPr lang="en-US" sz="1050" b="0" dirty="0">
                          <a:latin typeface="Abadi Extra Light" panose="020B0204020104020204"/>
                        </a:rPr>
                        <a:t>achievement threshold for full payment.</a:t>
                      </a:r>
                    </a:p>
                    <a:p>
                      <a:pPr marL="171450" lvl="0" indent="-171450" algn="l" defTabSz="914400" rtl="0" eaLnBrk="1" latinLnBrk="0" hangingPunct="1">
                        <a:lnSpc>
                          <a:spcPct val="100000"/>
                        </a:lnSpc>
                        <a:spcBef>
                          <a:spcPts val="0"/>
                        </a:spcBef>
                        <a:spcAft>
                          <a:spcPts val="0"/>
                        </a:spcAft>
                        <a:buFont typeface="Arial" panose="020B0604020202020204" pitchFamily="34" charset="0"/>
                        <a:buChar char="•"/>
                      </a:pPr>
                      <a:r>
                        <a:rPr lang="en-US" sz="1050" b="0" dirty="0">
                          <a:latin typeface="Abadi Extra Light" panose="020B0204020104020204"/>
                        </a:rPr>
                        <a:t>Phlebotomy activity will continue to be monitored following the </a:t>
                      </a:r>
                      <a:r>
                        <a:rPr lang="en-US" sz="1050" b="1" dirty="0">
                          <a:latin typeface="Abadi Extra Light" panose="020B0204020104020204"/>
                        </a:rPr>
                        <a:t>4.2% increase </a:t>
                      </a:r>
                      <a:r>
                        <a:rPr lang="en-US" sz="1050" b="0" dirty="0">
                          <a:latin typeface="Abadi Extra Light" panose="020B0204020104020204"/>
                        </a:rPr>
                        <a:t>in Month 4, alongside the overall year-to-date position.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i="0" kern="1200" noProof="0" dirty="0">
                        <a:solidFill>
                          <a:schemeClr val="tx1"/>
                        </a:solidFill>
                        <a:latin typeface="Abadi Extra Light" panose="020B0204020104020204"/>
                        <a:ea typeface="+mn-ea"/>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39007">
                <a:tc>
                  <a:txBody>
                    <a:bodyPr/>
                    <a:lstStyle/>
                    <a:p>
                      <a:pPr marL="0" lvl="0" indent="0" algn="l" defTabSz="914400" rtl="0" eaLnBrk="1" latinLnBrk="0" hangingPunct="1">
                        <a:lnSpc>
                          <a:spcPct val="100000"/>
                        </a:lnSpc>
                        <a:spcBef>
                          <a:spcPts val="0"/>
                        </a:spcBef>
                        <a:spcAft>
                          <a:spcPts val="0"/>
                        </a:spcAft>
                        <a:buNone/>
                      </a:pPr>
                      <a:r>
                        <a:rPr lang="en-GB" sz="1050" b="1" i="0" kern="1200" dirty="0">
                          <a:solidFill>
                            <a:schemeClr val="tx1"/>
                          </a:solidFill>
                          <a:latin typeface="Abadi Extra Light" panose="020B0204020104020204"/>
                          <a:ea typeface="+mn-ea"/>
                          <a:cs typeface="Arial"/>
                        </a:rPr>
                        <a:t>Risks: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dirty="0">
                          <a:latin typeface="Abadi Extra Light" panose="020B0204020104020204"/>
                        </a:rPr>
                        <a:t>LTC LES year-to-date activity remains materially above planned levels and will continue to be monitored to understand the drivers and any implications if this trend continues.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dirty="0">
                          <a:latin typeface="Abadi Extra Light" panose="020B0204020104020204"/>
                        </a:rPr>
                        <a:t>Phlebotomy year-to-date activity remains below planned levels, although Month 4 delivery has increased compared with Month 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kern="1200" noProof="0" dirty="0">
                          <a:solidFill>
                            <a:schemeClr val="tx1"/>
                          </a:solidFill>
                          <a:latin typeface="Abadi Extra Light" panose="020B0204020104020204"/>
                          <a:ea typeface="+mn-ea"/>
                          <a:cs typeface="+mn-cs"/>
                        </a:rPr>
                        <a:t>Pennine Lancashire practice phlebotomy activity being impacted by ELHT laboratory industrial action.</a:t>
                      </a:r>
                      <a:endParaRPr lang="en-GB" sz="1050" b="0" kern="1200" noProof="0" dirty="0">
                        <a:solidFill>
                          <a:schemeClr val="tx1"/>
                        </a:solidFill>
                        <a:latin typeface="Abadi Extra Light" panose="020B0204020104020204"/>
                        <a:ea typeface="+mn-ea"/>
                        <a:cs typeface="+mn-cs"/>
                      </a:endParaRPr>
                    </a:p>
                    <a:p>
                      <a:pPr marL="0" lvl="0" indent="0" algn="l" defTabSz="914400" rtl="0" eaLnBrk="1" latinLnBrk="0" hangingPunct="1">
                        <a:lnSpc>
                          <a:spcPct val="100000"/>
                        </a:lnSpc>
                        <a:spcBef>
                          <a:spcPts val="0"/>
                        </a:spcBef>
                        <a:spcAft>
                          <a:spcPts val="0"/>
                        </a:spcAft>
                        <a:buNone/>
                      </a:pPr>
                      <a:endParaRPr lang="en-US" sz="1050" b="1" i="0" kern="1200" dirty="0">
                        <a:solidFill>
                          <a:schemeClr val="tx1"/>
                        </a:solidFill>
                        <a:latin typeface="Abadi Extra Light" panose="020B0204020104020204"/>
                        <a:ea typeface="+mn-ea"/>
                        <a:cs typeface="Arial"/>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spTree>
    <p:extLst>
      <p:ext uri="{BB962C8B-B14F-4D97-AF65-F5344CB8AC3E}">
        <p14:creationId xmlns:p14="http://schemas.microsoft.com/office/powerpoint/2010/main" val="1267643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9</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290719087"/>
              </p:ext>
            </p:extLst>
          </p:nvPr>
        </p:nvGraphicFramePr>
        <p:xfrm>
          <a:off x="6096001" y="1174772"/>
          <a:ext cx="5862280" cy="5715000"/>
        </p:xfrm>
        <a:graphic>
          <a:graphicData uri="http://schemas.openxmlformats.org/drawingml/2006/table">
            <a:tbl>
              <a:tblPr firstRow="1" bandRow="1">
                <a:tableStyleId>{5940675A-B579-460E-94D1-54222C63F5DA}</a:tableStyleId>
              </a:tblPr>
              <a:tblGrid>
                <a:gridCol w="5862280">
                  <a:extLst>
                    <a:ext uri="{9D8B030D-6E8A-4147-A177-3AD203B41FA5}">
                      <a16:colId xmlns:a16="http://schemas.microsoft.com/office/drawing/2014/main" val="1772709669"/>
                    </a:ext>
                  </a:extLst>
                </a:gridCol>
              </a:tblGrid>
              <a:tr h="2147583">
                <a:tc>
                  <a:txBody>
                    <a:bodyPr/>
                    <a:lstStyle/>
                    <a:p>
                      <a:pPr algn="just"/>
                      <a:r>
                        <a:rPr lang="en-GB" sz="1050" b="1" i="0" dirty="0">
                          <a:solidFill>
                            <a:schemeClr val="tx1"/>
                          </a:solidFill>
                          <a:latin typeface="Abadi Extra Light"/>
                        </a:rPr>
                        <a:t>What does this tell us?  </a:t>
                      </a:r>
                    </a:p>
                    <a:p>
                      <a:pPr marL="179388" indent="-179388">
                        <a:buFont typeface="Arial" panose="020B0604020202020204" pitchFamily="34" charset="0"/>
                        <a:buChar char="•"/>
                        <a:defRPr/>
                      </a:pPr>
                      <a:r>
                        <a:rPr lang="en-US" sz="1050" dirty="0">
                          <a:latin typeface="Abadi Extra Light" panose="020B0204020104020204"/>
                        </a:rPr>
                        <a:t>The 2026-27 Operational Planning guidance required the ICB to submit a plan for the anticipated volumes of GP appointments that would be undertaken profiled across the year.</a:t>
                      </a:r>
                    </a:p>
                    <a:p>
                      <a:pPr marL="179388" indent="-179388">
                        <a:buFont typeface="Arial" panose="020B0604020202020204" pitchFamily="34" charset="0"/>
                        <a:buChar char="•"/>
                        <a:defRPr/>
                      </a:pPr>
                      <a:r>
                        <a:rPr lang="en-US" sz="1050" dirty="0">
                          <a:latin typeface="Abadi Extra Light" panose="020B0204020104020204"/>
                        </a:rPr>
                        <a:t>Although June’s </a:t>
                      </a:r>
                      <a:r>
                        <a:rPr lang="en-GB" sz="1050" dirty="0">
                          <a:latin typeface="Abadi Extra Light" panose="020B0204020104020204"/>
                        </a:rPr>
                        <a:t>appointment rate of 4,595 remains below national and regional levels, w</a:t>
                      </a:r>
                      <a:r>
                        <a:rPr lang="en-US" sz="1050" dirty="0">
                          <a:latin typeface="Abadi Extra Light" panose="020B0204020104020204"/>
                        </a:rPr>
                        <a:t>e are above June’s plan by +4.8% and +1.1% for the year to date. There are variations at sub-ICB level.</a:t>
                      </a:r>
                    </a:p>
                    <a:p>
                      <a:pPr marL="179388" indent="-179388">
                        <a:buFont typeface="Arial" panose="020B0604020202020204" pitchFamily="34" charset="0"/>
                        <a:buChar char="•"/>
                        <a:defRPr/>
                      </a:pPr>
                      <a:r>
                        <a:rPr lang="en-US" sz="1050" dirty="0">
                          <a:latin typeface="Abadi Extra Light" panose="020B0204020104020204"/>
                        </a:rPr>
                        <a:t>In total 926,575 appointments were provided for June 2026, and 2.56M for the year-to-date.</a:t>
                      </a:r>
                    </a:p>
                    <a:p>
                      <a:pPr marL="179388" indent="-179388">
                        <a:buFont typeface="Arial" panose="020B0604020202020204" pitchFamily="34" charset="0"/>
                        <a:buChar char="•"/>
                        <a:defRPr/>
                      </a:pPr>
                      <a:r>
                        <a:rPr lang="en-GB" sz="1050" dirty="0">
                          <a:latin typeface="Abadi Extra Light" panose="020B0204020104020204"/>
                        </a:rPr>
                        <a:t>Due to workforce and recruitment pressures, L&amp;SC continues to have fewer FTE doctors per 10,000 weighted population than national averages.  Despite this, 44.0% of June’s appointments were held with a GP ( just 1.2% below the national rate) and </a:t>
                      </a:r>
                      <a:r>
                        <a:rPr lang="en-US" sz="1050" dirty="0">
                          <a:latin typeface="Abadi Extra Light" panose="020B0204020104020204"/>
                        </a:rPr>
                        <a:t>L&amp;SC (66.3%) is above the national average (60.2%) for the proportion of face-to-face appts.</a:t>
                      </a:r>
                    </a:p>
                    <a:p>
                      <a:pPr marL="179388" indent="-179388">
                        <a:buFont typeface="Arial" panose="020B0604020202020204" pitchFamily="34" charset="0"/>
                        <a:buChar char="•"/>
                        <a:defRPr/>
                      </a:pPr>
                      <a:r>
                        <a:rPr lang="en-GB" sz="1050" dirty="0">
                          <a:latin typeface="Abadi Extra Light" panose="020B0204020104020204"/>
                        </a:rPr>
                        <a:t>It is not possible to quantify or fully monitor online consultations (OC) data as not all GP systems’ data is captured in GPAD, therefore these appointments are ‘hidden’ from this data set. </a:t>
                      </a:r>
                      <a:r>
                        <a:rPr lang="en-US" sz="1050" dirty="0">
                          <a:solidFill>
                            <a:schemeClr val="tx1"/>
                          </a:solidFill>
                          <a:latin typeface="Abadi Extra Light" panose="020B0204020104020204"/>
                        </a:rPr>
                        <a:t>For 2025/26, national data indicates that 4.5% of LSC appointments were held via video conference / OC, compared to 8.6% nationally, but the value is thought to be higher due to missing data.</a:t>
                      </a:r>
                      <a:endParaRPr lang="en-US" sz="1050" b="0" i="0" dirty="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683410">
                <a:tc>
                  <a:txBody>
                    <a:bodyPr/>
                    <a:lstStyle/>
                    <a:p>
                      <a:pPr algn="just"/>
                      <a:r>
                        <a:rPr lang="en-GB" sz="1050" b="1" i="0">
                          <a:solidFill>
                            <a:schemeClr val="tx1"/>
                          </a:solidFill>
                          <a:latin typeface="Abadi Extra Light"/>
                        </a:rPr>
                        <a:t>Actions:</a:t>
                      </a:r>
                      <a:endParaRPr lang="en-US" sz="1050" b="1" i="0" u="none" strike="noStrike" noProof="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noProof="0">
                          <a:solidFill>
                            <a:schemeClr val="tx1"/>
                          </a:solidFill>
                          <a:latin typeface="Abadi Extra Light"/>
                        </a:rPr>
                        <a:t>ICB continuing to work with practices to maintain and improve access for patients, i.e. through our reactive visits and proactive visits programme which includes focus on access data and improvement.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noProof="0">
                          <a:solidFill>
                            <a:schemeClr val="tx1"/>
                          </a:solidFill>
                          <a:latin typeface="Abadi Extra Light"/>
                        </a:rPr>
                        <a:t>Big Primary Care Conversation webinar held 8 July included key messaging regarding access (opening hours, online consultations, prospective records access, practice website info, NHS App etc).</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noProof="0">
                          <a:solidFill>
                            <a:schemeClr val="tx1"/>
                          </a:solidFill>
                          <a:latin typeface="Abadi Extra Light"/>
                        </a:rPr>
                        <a:t>Big Primary Care Conversation webinar arranged for w/c 31 August with a focus on Same-Day Access for Clinically Urgent Patients coding and requirements, as well as GPAD data quality.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noProof="0">
                          <a:solidFill>
                            <a:schemeClr val="tx1"/>
                          </a:solidFill>
                          <a:latin typeface="Abadi Extra Light"/>
                        </a:rPr>
                        <a:t>Development of a Same-Day Access for Clinically Urgent Patients and GPAD data quality data set, which is under refinement in preparation for sharing with practices post webinar (pending refinement and feedback from webinar).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65826">
                <a:tc>
                  <a:txBody>
                    <a:bodyPr/>
                    <a:lstStyle/>
                    <a:p>
                      <a:pPr algn="just"/>
                      <a:r>
                        <a:rPr lang="en-US" sz="1050" i="0" dirty="0">
                          <a:solidFill>
                            <a:schemeClr val="tx1"/>
                          </a:solidFill>
                          <a:latin typeface="Abadi Extra Light"/>
                        </a:rPr>
                        <a:t>Risks:</a:t>
                      </a:r>
                    </a:p>
                    <a:p>
                      <a:pPr marL="171450" lvl="0" indent="-171450" algn="just">
                        <a:buFont typeface="Arial" panose="020B0604020202020204" pitchFamily="34" charset="0"/>
                        <a:buChar char="•"/>
                      </a:pPr>
                      <a:r>
                        <a:rPr lang="en-US" sz="1050" dirty="0">
                          <a:latin typeface="Abadi Extra Light"/>
                        </a:rPr>
                        <a:t>It is not possible to quantify or fully monitor OC data as not all practice’s OC system data is captured in GPAD, therefore these appointments are ‘hidden’ from this data set. </a:t>
                      </a:r>
                    </a:p>
                    <a:p>
                      <a:pPr marL="171450" lvl="0" indent="-171450" algn="just">
                        <a:buFont typeface="Arial" panose="020B0604020202020204" pitchFamily="34" charset="0"/>
                        <a:buChar char="•"/>
                      </a:pPr>
                      <a:r>
                        <a:rPr lang="en-US" sz="1050" dirty="0">
                          <a:latin typeface="Abadi Extra Light"/>
                        </a:rPr>
                        <a:t>GP Collective Action does not currently impact on appointments, but the ICB continues to monitor.</a:t>
                      </a:r>
                    </a:p>
                    <a:p>
                      <a:pPr marL="171450" lvl="0" indent="-171450" algn="just">
                        <a:buFont typeface="Arial" panose="020B0604020202020204" pitchFamily="34" charset="0"/>
                        <a:buChar char="•"/>
                      </a:pPr>
                      <a:r>
                        <a:rPr lang="en-US" sz="1050" i="0" dirty="0">
                          <a:solidFill>
                            <a:schemeClr val="tx1"/>
                          </a:solidFill>
                          <a:latin typeface="Abadi Extra Light"/>
                        </a:rPr>
                        <a:t>Withdrawal of national CAIP funding and GP Improvement </a:t>
                      </a:r>
                      <a:r>
                        <a:rPr lang="en-US" sz="1050" i="0" dirty="0" err="1">
                          <a:solidFill>
                            <a:schemeClr val="tx1"/>
                          </a:solidFill>
                          <a:latin typeface="Abadi Extra Light"/>
                        </a:rPr>
                        <a:t>Programme</a:t>
                      </a:r>
                      <a:r>
                        <a:rPr lang="en-US" sz="1050" i="0" dirty="0">
                          <a:solidFill>
                            <a:schemeClr val="tx1"/>
                          </a:solidFill>
                          <a:latin typeface="Abadi Extra Light"/>
                        </a:rPr>
                        <a:t> funding  for 2026/27 may reduce the </a:t>
                      </a:r>
                      <a:r>
                        <a:rPr lang="en-US" sz="1050" i="0" dirty="0" err="1">
                          <a:solidFill>
                            <a:schemeClr val="tx1"/>
                          </a:solidFill>
                          <a:latin typeface="Abadi Extra Light"/>
                        </a:rPr>
                        <a:t>incentivisation</a:t>
                      </a:r>
                      <a:r>
                        <a:rPr lang="en-US" sz="1050" i="0" dirty="0">
                          <a:solidFill>
                            <a:schemeClr val="tx1"/>
                          </a:solidFill>
                          <a:latin typeface="Abadi Extra Light"/>
                        </a:rPr>
                        <a:t> of practices to continue to maintain and improve on the achievements of previous years.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kern="1200" noProof="0" dirty="0">
                          <a:solidFill>
                            <a:schemeClr val="tx1"/>
                          </a:solidFill>
                          <a:latin typeface="Abadi Extra Light" panose="020B0204020104020204"/>
                          <a:ea typeface="+mn-ea"/>
                          <a:cs typeface="+mn-cs"/>
                        </a:rPr>
                        <a:t>Pennine Lancashire practice access and capacity being impacted by ELHT laboratory industrial action.</a:t>
                      </a:r>
                      <a:r>
                        <a:rPr lang="en-GB" sz="1050" b="0" i="0" kern="1200" noProof="0" dirty="0">
                          <a:solidFill>
                            <a:schemeClr val="tx1"/>
                          </a:solidFill>
                          <a:latin typeface="Abadi Extra Light" panose="020B0204020104020204"/>
                          <a:ea typeface="+mn-ea"/>
                          <a:cs typeface="+mn-cs"/>
                        </a:rPr>
                        <a:t> </a:t>
                      </a:r>
                      <a:r>
                        <a:rPr lang="en-US" sz="1050" i="0" dirty="0">
                          <a:solidFill>
                            <a:schemeClr val="tx1"/>
                          </a:solidFill>
                          <a:latin typeface="Abadi Extra Light"/>
                        </a:rPr>
                        <a:t>i.e. impacting provision of general practice appointments and patient enquires to practices.</a:t>
                      </a:r>
                    </a:p>
                    <a:p>
                      <a:pPr marL="171450" lvl="0" indent="-171450" algn="just">
                        <a:buFont typeface="Arial" panose="020B0604020202020204" pitchFamily="34" charset="0"/>
                        <a:buChar char="•"/>
                      </a:pPr>
                      <a:endParaRPr lang="en-US" sz="1050" i="0" dirty="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3062638282"/>
              </p:ext>
            </p:extLst>
          </p:nvPr>
        </p:nvGraphicFramePr>
        <p:xfrm>
          <a:off x="518308" y="2405204"/>
          <a:ext cx="5469772" cy="645258"/>
        </p:xfrm>
        <a:graphic>
          <a:graphicData uri="http://schemas.openxmlformats.org/drawingml/2006/table">
            <a:tbl>
              <a:tblPr firstRow="1" bandRow="1">
                <a:tableStyleId>{5C22544A-7EE6-4342-B048-85BDC9FD1C3A}</a:tableStyleId>
              </a:tblPr>
              <a:tblGrid>
                <a:gridCol w="497252">
                  <a:extLst>
                    <a:ext uri="{9D8B030D-6E8A-4147-A177-3AD203B41FA5}">
                      <a16:colId xmlns:a16="http://schemas.microsoft.com/office/drawing/2014/main" val="2634743259"/>
                    </a:ext>
                  </a:extLst>
                </a:gridCol>
                <a:gridCol w="497252">
                  <a:extLst>
                    <a:ext uri="{9D8B030D-6E8A-4147-A177-3AD203B41FA5}">
                      <a16:colId xmlns:a16="http://schemas.microsoft.com/office/drawing/2014/main" val="1414988195"/>
                    </a:ext>
                  </a:extLst>
                </a:gridCol>
                <a:gridCol w="497252">
                  <a:extLst>
                    <a:ext uri="{9D8B030D-6E8A-4147-A177-3AD203B41FA5}">
                      <a16:colId xmlns:a16="http://schemas.microsoft.com/office/drawing/2014/main" val="1602483377"/>
                    </a:ext>
                  </a:extLst>
                </a:gridCol>
                <a:gridCol w="497252">
                  <a:extLst>
                    <a:ext uri="{9D8B030D-6E8A-4147-A177-3AD203B41FA5}">
                      <a16:colId xmlns:a16="http://schemas.microsoft.com/office/drawing/2014/main" val="2929746958"/>
                    </a:ext>
                  </a:extLst>
                </a:gridCol>
                <a:gridCol w="497252">
                  <a:extLst>
                    <a:ext uri="{9D8B030D-6E8A-4147-A177-3AD203B41FA5}">
                      <a16:colId xmlns:a16="http://schemas.microsoft.com/office/drawing/2014/main" val="2660940487"/>
                    </a:ext>
                  </a:extLst>
                </a:gridCol>
                <a:gridCol w="497252">
                  <a:extLst>
                    <a:ext uri="{9D8B030D-6E8A-4147-A177-3AD203B41FA5}">
                      <a16:colId xmlns:a16="http://schemas.microsoft.com/office/drawing/2014/main" val="3507435902"/>
                    </a:ext>
                  </a:extLst>
                </a:gridCol>
                <a:gridCol w="497252">
                  <a:extLst>
                    <a:ext uri="{9D8B030D-6E8A-4147-A177-3AD203B41FA5}">
                      <a16:colId xmlns:a16="http://schemas.microsoft.com/office/drawing/2014/main" val="2335844761"/>
                    </a:ext>
                  </a:extLst>
                </a:gridCol>
                <a:gridCol w="497252">
                  <a:extLst>
                    <a:ext uri="{9D8B030D-6E8A-4147-A177-3AD203B41FA5}">
                      <a16:colId xmlns:a16="http://schemas.microsoft.com/office/drawing/2014/main" val="2259887316"/>
                    </a:ext>
                  </a:extLst>
                </a:gridCol>
                <a:gridCol w="497252">
                  <a:extLst>
                    <a:ext uri="{9D8B030D-6E8A-4147-A177-3AD203B41FA5}">
                      <a16:colId xmlns:a16="http://schemas.microsoft.com/office/drawing/2014/main" val="1070017833"/>
                    </a:ext>
                  </a:extLst>
                </a:gridCol>
                <a:gridCol w="497252">
                  <a:extLst>
                    <a:ext uri="{9D8B030D-6E8A-4147-A177-3AD203B41FA5}">
                      <a16:colId xmlns:a16="http://schemas.microsoft.com/office/drawing/2014/main" val="3509496752"/>
                    </a:ext>
                  </a:extLst>
                </a:gridCol>
                <a:gridCol w="497252">
                  <a:extLst>
                    <a:ext uri="{9D8B030D-6E8A-4147-A177-3AD203B41FA5}">
                      <a16:colId xmlns:a16="http://schemas.microsoft.com/office/drawing/2014/main" val="2489420743"/>
                    </a:ext>
                  </a:extLst>
                </a:gridCol>
              </a:tblGrid>
              <a:tr h="121647">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69739">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dirty="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53872">
                <a:tc>
                  <a:txBody>
                    <a:bodyPr/>
                    <a:lstStyle/>
                    <a:p>
                      <a:pPr algn="ctr"/>
                      <a:r>
                        <a:rPr lang="en-GB" sz="800" dirty="0"/>
                        <a:t>5467</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dirty="0"/>
                        <a:t>4616</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dirty="0"/>
                        <a:t>4595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dirty="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989322168"/>
              </p:ext>
            </p:extLst>
          </p:nvPr>
        </p:nvGraphicFramePr>
        <p:xfrm>
          <a:off x="509723" y="1044143"/>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collated from general practice appointment data (GPAD), remains listed as 'experimental' by NHSE. It provides an incomplete measure of activity for individual GP practices. Changes in activity levels in practices may be impacted by both changes in demand and capacity. Month to month changes are frequently influenced by seasonal changes in activity, annual trend data is more helpful to provide a longitudinal comparison.</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22C59DB3-B58C-4EA9-998C-6B8E2DF214FC}"/>
              </a:ext>
            </a:extLst>
          </p:cNvPr>
          <p:cNvSpPr txBox="1"/>
          <p:nvPr/>
        </p:nvSpPr>
        <p:spPr>
          <a:xfrm>
            <a:off x="-62740" y="68263"/>
            <a:ext cx="400110" cy="6721473"/>
          </a:xfrm>
          <a:prstGeom prst="rect">
            <a:avLst/>
          </a:prstGeom>
          <a:noFill/>
        </p:spPr>
        <p:txBody>
          <a:bodyPr vert="vert270" wrap="square" rtlCol="0">
            <a:spAutoFit/>
          </a:bodyPr>
          <a:lstStyle/>
          <a:p>
            <a:r>
              <a:rPr lang="en-GB" sz="1400" b="1" dirty="0">
                <a:latin typeface="Abadi Extra Light" panose="020B0204020104020204" pitchFamily="34" charset="0"/>
              </a:rPr>
              <a:t>General Practice:    </a:t>
            </a:r>
            <a:r>
              <a:rPr lang="en-GB" sz="1400" dirty="0">
                <a:latin typeface="Abadi Extra Light" panose="020B0204020104020204" pitchFamily="34" charset="0"/>
              </a:rPr>
              <a:t>Appointments</a:t>
            </a:r>
          </a:p>
        </p:txBody>
      </p:sp>
      <p:graphicFrame>
        <p:nvGraphicFramePr>
          <p:cNvPr id="10" name="Table 9">
            <a:extLst>
              <a:ext uri="{FF2B5EF4-FFF2-40B4-BE49-F238E27FC236}">
                <a16:creationId xmlns:a16="http://schemas.microsoft.com/office/drawing/2014/main" id="{8976E902-1A3C-F676-914A-9E18C1D06B1B}"/>
              </a:ext>
            </a:extLst>
          </p:cNvPr>
          <p:cNvGraphicFramePr>
            <a:graphicFrameLocks noGrp="1"/>
          </p:cNvGraphicFramePr>
          <p:nvPr>
            <p:extLst>
              <p:ext uri="{D42A27DB-BD31-4B8C-83A1-F6EECF244321}">
                <p14:modId xmlns:p14="http://schemas.microsoft.com/office/powerpoint/2010/main" val="966075562"/>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1. Number of general practice appointments per 10,000 weighted patients : June 2026</a:t>
                      </a:r>
                      <a:endParaRPr lang="en-GB" sz="9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81B8A497-F342-8D77-44E9-04DCC27BDBD3}"/>
              </a:ext>
            </a:extLst>
          </p:cNvPr>
          <p:cNvSpPr txBox="1"/>
          <p:nvPr/>
        </p:nvSpPr>
        <p:spPr>
          <a:xfrm>
            <a:off x="518308" y="2143594"/>
            <a:ext cx="2834751" cy="261610"/>
          </a:xfrm>
          <a:prstGeom prst="rect">
            <a:avLst/>
          </a:prstGeom>
          <a:noFill/>
        </p:spPr>
        <p:txBody>
          <a:bodyPr wrap="square" rtlCol="0">
            <a:spAutoFit/>
          </a:bodyPr>
          <a:lstStyle/>
          <a:p>
            <a:r>
              <a:rPr lang="en-GB" sz="1100" b="1" dirty="0">
                <a:solidFill>
                  <a:schemeClr val="bg1">
                    <a:lumMod val="50000"/>
                  </a:schemeClr>
                </a:solidFill>
                <a:latin typeface="Abadi Extra Light"/>
                <a:ea typeface="Calibri"/>
                <a:cs typeface="Calibri"/>
              </a:rPr>
              <a:t>June 2026</a:t>
            </a:r>
          </a:p>
        </p:txBody>
      </p:sp>
      <p:pic>
        <p:nvPicPr>
          <p:cNvPr id="5" name="Picture 4">
            <a:extLst>
              <a:ext uri="{FF2B5EF4-FFF2-40B4-BE49-F238E27FC236}">
                <a16:creationId xmlns:a16="http://schemas.microsoft.com/office/drawing/2014/main" id="{B67497DF-C615-3F54-9DF4-E6953216CAD7}"/>
              </a:ext>
            </a:extLst>
          </p:cNvPr>
          <p:cNvPicPr>
            <a:picLocks noChangeAspect="1"/>
          </p:cNvPicPr>
          <p:nvPr/>
        </p:nvPicPr>
        <p:blipFill>
          <a:blip r:embed="rId3"/>
          <a:stretch>
            <a:fillRect/>
          </a:stretch>
        </p:blipFill>
        <p:spPr>
          <a:xfrm>
            <a:off x="672758" y="3125985"/>
            <a:ext cx="4788005" cy="3134379"/>
          </a:xfrm>
          <a:prstGeom prst="rect">
            <a:avLst/>
          </a:prstGeom>
        </p:spPr>
      </p:pic>
      <p:pic>
        <p:nvPicPr>
          <p:cNvPr id="15" name="Picture 14">
            <a:extLst>
              <a:ext uri="{FF2B5EF4-FFF2-40B4-BE49-F238E27FC236}">
                <a16:creationId xmlns:a16="http://schemas.microsoft.com/office/drawing/2014/main" id="{CB6714B3-42DB-E485-7244-B7C509593DE4}"/>
              </a:ext>
            </a:extLst>
          </p:cNvPr>
          <p:cNvPicPr>
            <a:picLocks noChangeAspect="1"/>
          </p:cNvPicPr>
          <p:nvPr/>
        </p:nvPicPr>
        <p:blipFill>
          <a:blip r:embed="rId4"/>
          <a:stretch>
            <a:fillRect/>
          </a:stretch>
        </p:blipFill>
        <p:spPr>
          <a:xfrm>
            <a:off x="2009675" y="2591414"/>
            <a:ext cx="3978405" cy="459047"/>
          </a:xfrm>
          <a:prstGeom prst="rect">
            <a:avLst/>
          </a:prstGeom>
        </p:spPr>
      </p:pic>
    </p:spTree>
    <p:extLst>
      <p:ext uri="{BB962C8B-B14F-4D97-AF65-F5344CB8AC3E}">
        <p14:creationId xmlns:p14="http://schemas.microsoft.com/office/powerpoint/2010/main" val="3550795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6d202c3411c7fac7880508c6ba75e883">
  <xsd:schema xmlns:xsd="http://www.w3.org/2001/XMLSchema" xmlns:xs="http://www.w3.org/2001/XMLSchema" xmlns:p="http://schemas.microsoft.com/office/2006/metadata/properties" xmlns:ns2="d760762f-6d0f-47a6-8fb9-606f44da5725" targetNamespace="http://schemas.microsoft.com/office/2006/metadata/properties" ma:root="true" ma:fieldsID="63b0e48cdd305263923f66abfd8919b9"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9F9E73-9835-4677-B4E0-19A4117979A5}">
  <ds:schemaRefs>
    <ds:schemaRef ds:uri="http://schemas.microsoft.com/sharepoint/v3/contenttype/forms"/>
  </ds:schemaRefs>
</ds:datastoreItem>
</file>

<file path=customXml/itemProps2.xml><?xml version="1.0" encoding="utf-8"?>
<ds:datastoreItem xmlns:ds="http://schemas.openxmlformats.org/officeDocument/2006/customXml" ds:itemID="{B4151E08-D531-4785-9612-E913C506F88A}">
  <ds:schemaRef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schemas.microsoft.com/sharepoint/v3"/>
    <ds:schemaRef ds:uri="http://purl.org/dc/terms/"/>
    <ds:schemaRef ds:uri="http://schemas.microsoft.com/office/infopath/2007/PartnerControls"/>
    <ds:schemaRef ds:uri="35bdebc1-920b-4794-897c-b5fc0995084d"/>
    <ds:schemaRef ds:uri="e3018835-b10e-4f88-a9dd-40824a0ab9b2"/>
    <ds:schemaRef ds:uri="http://www.w3.org/XML/1998/namespace"/>
    <ds:schemaRef ds:uri="http://purl.org/dc/dcmitype/"/>
  </ds:schemaRefs>
</ds:datastoreItem>
</file>

<file path=customXml/itemProps3.xml><?xml version="1.0" encoding="utf-8"?>
<ds:datastoreItem xmlns:ds="http://schemas.openxmlformats.org/officeDocument/2006/customXml" ds:itemID="{866D16A7-AE8F-4501-B822-017BF4BE7D33}"/>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6740</TotalTime>
  <Words>8588</Words>
  <Application>Microsoft Office PowerPoint</Application>
  <PresentationFormat>Widescreen</PresentationFormat>
  <Paragraphs>892</Paragraphs>
  <Slides>21</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Abadi</vt:lpstr>
      <vt:lpstr>Abadi Extra Light</vt:lpstr>
      <vt:lpstr>Aptos Display</vt:lpstr>
      <vt:lpstr>Aptos Narrow</vt:lpstr>
      <vt:lpstr>Arial</vt:lpstr>
      <vt:lpstr>Arial,Sans-Serif</vt:lpstr>
      <vt:lpstr>Calibri</vt:lpstr>
      <vt:lpstr>Wingdings</vt:lpstr>
      <vt:lpstr>Office Theme</vt:lpstr>
      <vt:lpstr>Integrated Primary Care Performance Report August 2026 </vt:lpstr>
      <vt:lpstr>Executive Summary</vt:lpstr>
      <vt:lpstr>Primary Care Metric Summary and Benchmarking</vt:lpstr>
      <vt:lpstr>Local Enhanced Service (LES) Confirmation of Practice Participation - July 2026  </vt:lpstr>
      <vt:lpstr>Local Enhanced Service (LES) Delivery Pictorial – July 2026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SQUIRES, Sarah (NHS LANCASHIRE AND SOUTH CUMBRIA ICB - 02M)</cp:lastModifiedBy>
  <cp:revision>7</cp:revision>
  <cp:lastPrinted>2024-11-11T21:40:32Z</cp:lastPrinted>
  <dcterms:created xsi:type="dcterms:W3CDTF">2022-06-20T08:43:06Z</dcterms:created>
  <dcterms:modified xsi:type="dcterms:W3CDTF">2026-09-08T12:07:56Z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0x0101000A4109AFC2C6E043A4318249FC3EB332</vt:lpwstr>
  </property>
  <property fmtid="{D5CDD505-2E9C-101B-9397-08002B2CF9AE}" pid="3" name="MediaServiceImageTags">
    <vt:lpwstr/>
  </property>
</Properties>
</file>