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600" r:id="rId5"/>
    <p:sldId id="257" r:id="rId6"/>
    <p:sldId id="602" r:id="rId7"/>
    <p:sldId id="601" r:id="rId8"/>
    <p:sldId id="599" r:id="rId9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34" y="96"/>
      </p:cViewPr>
      <p:guideLst>
        <p:guide orient="horz" pos="2137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ENEY, Nicola (NHS LANCASHIRE AND SOUTH CUMBRIA ICB - 00R)" userId="1c48c686-9f57-4cbd-81a6-f1d6da47a619" providerId="ADAL" clId="{811820F4-E74B-4FA4-9032-DE01B0D9C894}"/>
    <pc:docChg chg="modSld">
      <pc:chgData name="FEENEY, Nicola (NHS LANCASHIRE AND SOUTH CUMBRIA ICB - 00R)" userId="1c48c686-9f57-4cbd-81a6-f1d6da47a619" providerId="ADAL" clId="{811820F4-E74B-4FA4-9032-DE01B0D9C894}" dt="2026-09-02T11:00:03.214" v="4" actId="255"/>
      <pc:docMkLst>
        <pc:docMk/>
      </pc:docMkLst>
      <pc:sldChg chg="modSp mod">
        <pc:chgData name="FEENEY, Nicola (NHS LANCASHIRE AND SOUTH CUMBRIA ICB - 00R)" userId="1c48c686-9f57-4cbd-81a6-f1d6da47a619" providerId="ADAL" clId="{811820F4-E74B-4FA4-9032-DE01B0D9C894}" dt="2026-09-02T11:00:03.214" v="4" actId="255"/>
        <pc:sldMkLst>
          <pc:docMk/>
          <pc:sldMk cId="519552119" sldId="601"/>
        </pc:sldMkLst>
        <pc:spChg chg="mod">
          <ac:chgData name="FEENEY, Nicola (NHS LANCASHIRE AND SOUTH CUMBRIA ICB - 00R)" userId="1c48c686-9f57-4cbd-81a6-f1d6da47a619" providerId="ADAL" clId="{811820F4-E74B-4FA4-9032-DE01B0D9C894}" dt="2026-09-02T11:00:03.214" v="4" actId="255"/>
          <ac:spMkLst>
            <pc:docMk/>
            <pc:sldMk cId="519552119" sldId="601"/>
            <ac:spMk id="3" creationId="{68140741-8BFC-07A9-2D61-7B3D778B7B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E4DFC-F634-4D73-9D2F-D5ECF1FF85CD}" type="datetimeFigureOut">
              <a:rPr lang="en-GB" smtClean="0"/>
              <a:t>02/09/2026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1FF3D-C57E-48FF-9FA6-36005D5CDC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83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36CB-D94B-48D4-AFA4-EDA188BF3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966" y="1690777"/>
            <a:ext cx="10354902" cy="1819186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D89B1-64CE-4B05-AAE5-074032DE0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965" y="3602038"/>
            <a:ext cx="103549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7923-AD00-4B40-943F-2DB19FF6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27B31-A628-4475-9BE1-02A1520BA257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7A2AF-C284-41F5-855B-FB958ECC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1312-A56F-4107-AF60-2CEC1108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99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78C9-A202-4C51-B684-AA032EAB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1712D-40E3-4808-8F41-604367F05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282E-62AF-462C-ADF8-EAC9CB9A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47AF-18E3-4FF4-8E7C-E108C233B447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A18F8-DBB2-4022-9FFD-4187D9DC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ED38-9185-4A18-AC56-4057D95F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97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2E3F8-2304-4551-B7FA-8AA677A5C7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76138-96CD-4183-9D23-AF9D8A2FA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F10A5-F94F-471A-BEDA-C188388F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61A8-67E4-4DEA-B30B-233998EA809D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511EF-642F-4FA3-AAC0-A1EB4C17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1B102-DC2E-4793-9367-584169C3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14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36A1-C13E-4D71-BF17-82874A16F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EE4EA-D4C6-4E7D-9B43-5949519C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3DDD2-1229-45D9-A48A-D21A7DCB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766A-8271-4045-B3EA-45E17C067BC8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2D306-A763-4823-B787-EBB23E25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36E41-53EE-44AD-A9C4-9DE60A1A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/>
          <a:lstStyle>
            <a:lvl1pPr algn="ctr">
              <a:defRPr/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594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A1AB-71E0-4F72-877C-EF4190496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D2F5F-4EB9-4387-A976-A25B7EDAA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5A7FD-0F4E-4770-BCDE-EEB18302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9D354-8EAC-4336-9C03-12B34884C400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AE23-3BD8-4F3F-8504-A57CF014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193EB-4E55-4452-8BFA-FC4ADFB3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14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0426E-C5AA-447E-B245-CE13FAC8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31D3B-A82D-4F42-8161-FDEF5C94C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B4280-832B-4E3E-A685-288574ACE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A551F-DE46-45D9-8187-7C49DB76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CC0B-F367-4E8B-B00D-614398050CCE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0D068-AADB-444B-AF96-AEA7A3E5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5855F-6522-410D-9533-DE0786C1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79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D695F-D396-4053-96F1-06C77BA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2C5B3-4A31-4F74-BA8A-817FF1C2D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DA3FD-8E7C-45F9-AFFD-6944CBA5C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90AE02-86C8-4CB8-919E-B419B2EF7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A45E8A-33D4-4584-B0D3-57C9AF296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32C08-7772-4D0F-83FC-B24E8B9A2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4214-55C3-464E-BBF2-DAC244E0F8F9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21EB3-2F51-4861-8551-80F87B0C0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658968-8CEF-46CF-A1E3-23EEB9AD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7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95434-97F3-4F7C-AFD9-F1CE0A29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CDA661-64F2-44BA-9D48-6E8B3978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A792-EAAA-47F2-9A74-C900FB01117F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EAAFA-31AC-488D-BEC9-D608E644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5AE410-B0C7-4CCF-B861-7AC0D193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49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2342E-9330-4BB7-8B1D-045B8806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CDD2-7ADD-42CB-B708-BE6DB136EC22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65B5D-A0DA-46A2-8211-E32405DC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383DD-ED93-493E-AF86-79F88303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19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73DE-20D1-4DE3-9909-301E3458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304F6-BAFB-4712-9511-A472107E6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B43B6-65D9-4DEE-9C63-6F84E8EC0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32E8C-2485-4D6E-AECB-0C245F144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4D67-73EF-4625-9A17-393191BC9E4A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23B59-9DC2-4E2E-A551-295FD78C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5A9DC-2666-4674-A378-4F964ECB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7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9F1A-672D-4601-821E-4E993AAB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08FC2-EB7D-47B9-BF7A-F9AB3C988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3C29C-A160-4F25-9587-0CEA6008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D60E5-6D85-45B1-BC0A-68BB6292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08F-839C-4528-8E66-C8B416F8CD10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8BCEA8-6C61-4C97-BF0B-9E6C516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38056-AD93-45F0-A069-03818ECC1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211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F84AF1-0702-4EF9-813A-2BB361D138CF}"/>
              </a:ext>
            </a:extLst>
          </p:cNvPr>
          <p:cNvSpPr/>
          <p:nvPr userDrawn="1"/>
        </p:nvSpPr>
        <p:spPr>
          <a:xfrm>
            <a:off x="11524891" y="6356349"/>
            <a:ext cx="475890" cy="682806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D1E01E-7A71-4DCC-B6D0-3CB0B995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0E52C-EF14-4C0E-A81C-450249A6B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ADC1E-D8D2-4584-B53B-A7A901FFF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C0929-79B8-456B-90A3-D74C5E125E35}" type="datetime1">
              <a:rPr lang="en-GB" smtClean="0"/>
              <a:t>02/09/2026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93FF6-EAEF-4B43-A31B-64728A347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C5121-16DA-467F-8007-37B0D1B44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7581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BCE69-8B30-40F4-94AB-4CC3EEFA68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698" y="210500"/>
            <a:ext cx="1576002" cy="10317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EC2818-4AB5-4BDB-AC2E-6A1E033CFD59}"/>
              </a:ext>
            </a:extLst>
          </p:cNvPr>
          <p:cNvSpPr/>
          <p:nvPr userDrawn="1"/>
        </p:nvSpPr>
        <p:spPr>
          <a:xfrm>
            <a:off x="-63260" y="-74313"/>
            <a:ext cx="444260" cy="7168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83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0072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LSCICB" TargetMode="External"/><Relationship Id="rId2" Type="http://schemas.openxmlformats.org/officeDocument/2006/relationships/hyperlink" Target="https://www.lancashireandsouthcumbria.icb.nhs.uk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twitter.com/LSCIC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8EF-A4F7-410E-B20E-684EF53A9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308" y="2890927"/>
            <a:ext cx="10472467" cy="1890623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</a:pPr>
            <a:br>
              <a:rPr lang="en-US" sz="5000" dirty="0"/>
            </a:br>
            <a:br>
              <a:rPr lang="en-US" sz="5000" dirty="0"/>
            </a:br>
            <a:br>
              <a:rPr lang="en-US" sz="5000" dirty="0"/>
            </a:br>
            <a:br>
              <a:rPr lang="en-US" sz="5000" dirty="0"/>
            </a:br>
            <a:r>
              <a:rPr lang="en-US" sz="4500" dirty="0"/>
              <a:t>Community Pharmacy Contractual Framework(CPCF) 2026/2027.</a:t>
            </a:r>
            <a:br>
              <a:rPr lang="en-US" sz="4500" dirty="0"/>
            </a:br>
            <a:endParaRPr lang="en-GB" sz="45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163376-754A-466A-BEE9-6F1763FB9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2308" y="4857750"/>
            <a:ext cx="10472467" cy="69532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May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0076B-3459-4DC5-9D1F-43231DD4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4775" y="6356349"/>
            <a:ext cx="466006" cy="365125"/>
          </a:xfrm>
        </p:spPr>
        <p:txBody>
          <a:bodyPr/>
          <a:lstStyle/>
          <a:p>
            <a:pPr algn="ctr"/>
            <a:fld id="{507B77E4-D16E-4E80-BECE-B10ACE50DA11}" type="slidenum">
              <a:rPr lang="en-GB" smtClean="0"/>
              <a:pPr algn="ctr"/>
              <a:t>1</a:t>
            </a:fld>
            <a:endParaRPr lang="en-GB" dirty="0"/>
          </a:p>
        </p:txBody>
      </p:sp>
      <p:pic>
        <p:nvPicPr>
          <p:cNvPr id="7" name="Picture 6" descr="A purple and pink logo&#10;&#10;AI-generated content may be incorrect.">
            <a:extLst>
              <a:ext uri="{FF2B5EF4-FFF2-40B4-BE49-F238E27FC236}">
                <a16:creationId xmlns:a16="http://schemas.microsoft.com/office/drawing/2014/main" id="{BC38AE1B-CC02-78E1-D908-B783243E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4" b="11169"/>
          <a:stretch/>
        </p:blipFill>
        <p:spPr>
          <a:xfrm>
            <a:off x="3614708" y="5258533"/>
            <a:ext cx="4962583" cy="131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7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264B-3502-4BC8-95A8-50B16560B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8B5E6-29CE-488C-94BF-3005F7F73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500" dirty="0"/>
              <a:t>CPCF announced on 29</a:t>
            </a:r>
            <a:r>
              <a:rPr lang="en-GB" sz="3500" baseline="30000" dirty="0"/>
              <a:t>th</a:t>
            </a:r>
            <a:r>
              <a:rPr lang="en-GB" sz="3500" dirty="0"/>
              <a:t> May 2026</a:t>
            </a:r>
          </a:p>
          <a:p>
            <a:r>
              <a:rPr lang="en-US" sz="3500" dirty="0"/>
              <a:t>Pharmacy funding budget increased by 10.3% this financial year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5223F-70CC-4964-8452-AEB3094D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0795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01189-C6CC-0608-4EF2-853FD1317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0A942-B33A-7DBA-663D-3BA9AB3AA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Changes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3F407-C316-7A89-E48E-5789CFD49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Single Activity Fee (SAF) will increase by 6 pence to £1.52 from May 2026</a:t>
            </a:r>
          </a:p>
          <a:p>
            <a:r>
              <a:rPr lang="en-US" dirty="0"/>
              <a:t>Pharmacies to be able to close for training for up to 4 hours a month​ - October 2026</a:t>
            </a:r>
          </a:p>
          <a:p>
            <a:pPr lvl="1"/>
            <a:r>
              <a:rPr lang="en-US" dirty="0"/>
              <a:t>Notification basis </a:t>
            </a:r>
          </a:p>
          <a:p>
            <a:pPr lvl="1"/>
            <a:r>
              <a:rPr lang="en-US" dirty="0"/>
              <a:t>Certain restrictions will apply. No further information yet. </a:t>
            </a:r>
          </a:p>
          <a:p>
            <a:r>
              <a:rPr lang="en-US" dirty="0"/>
              <a:t>Agreement to allow late payment claims for Pharmacy First and NMS​ -June 2026</a:t>
            </a:r>
          </a:p>
          <a:p>
            <a:pPr lvl="1"/>
            <a:r>
              <a:rPr lang="en-GB" dirty="0"/>
              <a:t> 2-month late claim window</a:t>
            </a:r>
          </a:p>
          <a:p>
            <a:pPr lvl="1"/>
            <a:r>
              <a:rPr lang="en-US" dirty="0"/>
              <a:t>Gives pharmacy owners a total of 3 months to claim.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6D5CF2-CC41-E7C5-13F3-B5712C5D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355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65B59-F730-84FD-2B3D-7F6815CC7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1BBF-8ADA-4EA0-A064-53A627FCA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Changes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40741-8BFC-07A9-2D61-7B3D778B7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Independent Prescribing to be added to Pharmacy First and Contraception Service in the autumn​.</a:t>
            </a:r>
          </a:p>
          <a:p>
            <a:pPr lvl="1"/>
            <a:r>
              <a:rPr lang="en-US" sz="2400" dirty="0"/>
              <a:t>Prescribe within the existing Pharmacy First clinical pathways and the Contraception Service</a:t>
            </a:r>
          </a:p>
          <a:p>
            <a:pPr lvl="1"/>
            <a:r>
              <a:rPr lang="en-US" sz="2400" dirty="0"/>
              <a:t>Provide up to five new Pharmacy First prescribing-only pathways</a:t>
            </a:r>
          </a:p>
          <a:p>
            <a:pPr lvl="2"/>
            <a:r>
              <a:rPr lang="en-US" sz="1900" dirty="0"/>
              <a:t>options to be considered include bacterial conjunctivitis, allergic conjunctivitis, oral thrush, skin infections and respiratory tract infections</a:t>
            </a:r>
          </a:p>
          <a:p>
            <a:pPr lvl="1"/>
            <a:r>
              <a:rPr lang="en-US" sz="2400" dirty="0"/>
              <a:t>Prescribe an alternative item - </a:t>
            </a:r>
            <a:r>
              <a:rPr lang="en-US" sz="2200" dirty="0"/>
              <a:t>where there is a need to meet the needs of an individual patient. </a:t>
            </a:r>
            <a:r>
              <a:rPr lang="en-US" sz="1900" dirty="0" err="1"/>
              <a:t>e.g</a:t>
            </a:r>
            <a:r>
              <a:rPr lang="en-US" sz="1900" dirty="0"/>
              <a:t> where there is a supply chain issue relating to the original prescription, and there are arrangements in place with the original prescriber to allow such an approach.​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0F333-6338-BD6F-E1C4-59BB2D29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9552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86451" y="5310360"/>
            <a:ext cx="1080303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lancashireandsouthcumbria.icb.nhs.uk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GB" sz="21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@LSCICB 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GB" sz="21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@LSCICB</a:t>
            </a:r>
            <a:endParaRPr lang="en-GB" sz="2133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86451" y="4817731"/>
            <a:ext cx="10803037" cy="0"/>
          </a:xfrm>
          <a:prstGeom prst="line">
            <a:avLst/>
          </a:prstGeom>
          <a:ln w="57150">
            <a:solidFill>
              <a:srgbClr val="005E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24C8744-F785-40B1-B90F-1E474031990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360" y="2484966"/>
            <a:ext cx="2875280" cy="188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7568C5-BA9F-46F9-A36C-CA70C157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B20A6-AFA1-4363-A256-123012939910}" type="slidenum">
              <a:rPr lang="en-GB" smtClean="0"/>
              <a:t>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49CDF7-B94E-47FD-AE30-0D26E1CEC4DF}"/>
              </a:ext>
            </a:extLst>
          </p:cNvPr>
          <p:cNvSpPr txBox="1"/>
          <p:nvPr/>
        </p:nvSpPr>
        <p:spPr>
          <a:xfrm>
            <a:off x="10096500" y="0"/>
            <a:ext cx="2095500" cy="1457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6783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60762f-6d0f-47a6-8fb9-606f44da572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4109AFC2C6E043A4318249FC3EB332" ma:contentTypeVersion="10" ma:contentTypeDescription="Create a new document." ma:contentTypeScope="" ma:versionID="6d202c3411c7fac7880508c6ba75e883">
  <xsd:schema xmlns:xsd="http://www.w3.org/2001/XMLSchema" xmlns:xs="http://www.w3.org/2001/XMLSchema" xmlns:p="http://schemas.microsoft.com/office/2006/metadata/properties" xmlns:ns2="d760762f-6d0f-47a6-8fb9-606f44da5725" targetNamespace="http://schemas.microsoft.com/office/2006/metadata/properties" ma:root="true" ma:fieldsID="63b0e48cdd305263923f66abfd8919b9" ns2:_="">
    <xsd:import namespace="d760762f-6d0f-47a6-8fb9-606f44da57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60762f-6d0f-47a6-8fb9-606f44da57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F71FBE-5DB0-4787-B7F8-C3AF3E0C4ED3}">
  <ds:schemaRefs>
    <ds:schemaRef ds:uri="http://schemas.microsoft.com/office/2006/metadata/properties"/>
    <ds:schemaRef ds:uri="http://schemas.microsoft.com/office/infopath/2007/PartnerControls"/>
    <ds:schemaRef ds:uri="49cc8b57-c847-4c59-8097-92f5c626b493"/>
    <ds:schemaRef ds:uri="http://schemas.microsoft.com/sharepoint/v3"/>
    <ds:schemaRef ds:uri="510de0c8-b2e9-4bee-bf53-ff719fb7432c"/>
  </ds:schemaRefs>
</ds:datastoreItem>
</file>

<file path=customXml/itemProps2.xml><?xml version="1.0" encoding="utf-8"?>
<ds:datastoreItem xmlns:ds="http://schemas.openxmlformats.org/officeDocument/2006/customXml" ds:itemID="{727D81FA-7ACF-4B0F-888D-53C58923B3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D3630F-F48D-4E43-A085-603013000D4B}"/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247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    Community Pharmacy Contractual Framework(CPCF) 2026/2027. </vt:lpstr>
      <vt:lpstr>Background </vt:lpstr>
      <vt:lpstr>Key Changes  </vt:lpstr>
      <vt:lpstr>Key Changes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BRITTON, Mark (NHS FYLDE AND WYRE CCG)</dc:creator>
  <cp:lastModifiedBy>FEENEY, Nicola (NHS LANCASHIRE AND SOUTH CUMBRIA ICB - 00R)</cp:lastModifiedBy>
  <cp:revision>36</cp:revision>
  <cp:lastPrinted>2022-06-20T15:46:29Z</cp:lastPrinted>
  <dcterms:created xsi:type="dcterms:W3CDTF">2022-06-20T08:43:06Z</dcterms:created>
  <dcterms:modified xsi:type="dcterms:W3CDTF">2026-09-02T11:00:07Z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0x0101000A4109AFC2C6E043A4318249FC3EB332</vt:lpwstr>
  </property>
  <property fmtid="{D5CDD505-2E9C-101B-9397-08002B2CF9AE}" pid="3" name="MediaServiceImageTags">
    <vt:lpwstr/>
  </property>
</Properties>
</file>