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4" r:id="rId2"/>
    <p:sldId id="256" r:id="rId3"/>
    <p:sldId id="257" r:id="rId4"/>
    <p:sldId id="258" r:id="rId5"/>
    <p:sldId id="262" r:id="rId6"/>
    <p:sldId id="263" r:id="rId7"/>
    <p:sldId id="259" r:id="rId8"/>
    <p:sldId id="264" r:id="rId9"/>
    <p:sldId id="265" r:id="rId10"/>
    <p:sldId id="268" r:id="rId11"/>
    <p:sldId id="271" r:id="rId12"/>
    <p:sldId id="267" r:id="rId13"/>
    <p:sldId id="269" r:id="rId14"/>
    <p:sldId id="270" r:id="rId15"/>
    <p:sldId id="272" r:id="rId16"/>
    <p:sldId id="277" r:id="rId17"/>
    <p:sldId id="275" r:id="rId18"/>
    <p:sldId id="276" r:id="rId19"/>
    <p:sldId id="273" r:id="rId20"/>
    <p:sldId id="278" r:id="rId21"/>
    <p:sldId id="260" r:id="rId22"/>
    <p:sldId id="26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5913F-3824-4801-A8C8-4831A9493048}" v="14" dt="2026-05-17T10:10:43.9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1" d="100"/>
          <a:sy n="101" d="100"/>
        </p:scale>
        <p:origin x="91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BAC91-CD35-463D-BDB8-210301731EEA}"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0467A-0517-479B-AAB5-BE44CACCB596}" type="slidenum">
              <a:rPr lang="en-GB" smtClean="0"/>
              <a:t>‹#›</a:t>
            </a:fld>
            <a:endParaRPr lang="en-GB"/>
          </a:p>
        </p:txBody>
      </p:sp>
    </p:spTree>
    <p:extLst>
      <p:ext uri="{BB962C8B-B14F-4D97-AF65-F5344CB8AC3E}">
        <p14:creationId xmlns:p14="http://schemas.microsoft.com/office/powerpoint/2010/main" val="296654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2CDC-7D80-60F1-455F-C05EA23B3A8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C879502-3C4E-5347-8EAD-778A4048E7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8137B3A-7EC1-D225-827A-D9FC5AF50980}"/>
              </a:ext>
            </a:extLst>
          </p:cNvPr>
          <p:cNvSpPr>
            <a:spLocks noGrp="1"/>
          </p:cNvSpPr>
          <p:nvPr>
            <p:ph type="dt" sz="half" idx="10"/>
          </p:nvPr>
        </p:nvSpPr>
        <p:spPr/>
        <p:txBody>
          <a:bodyPr/>
          <a:lstStyle/>
          <a:p>
            <a:fld id="{1B200EFB-8B58-424D-8D81-13DFDA27CC66}" type="datetime1">
              <a:rPr lang="en-GB" smtClean="0"/>
              <a:t>09/06/2026</a:t>
            </a:fld>
            <a:endParaRPr lang="en-GB"/>
          </a:p>
        </p:txBody>
      </p:sp>
      <p:sp>
        <p:nvSpPr>
          <p:cNvPr id="5" name="Footer Placeholder 4">
            <a:extLst>
              <a:ext uri="{FF2B5EF4-FFF2-40B4-BE49-F238E27FC236}">
                <a16:creationId xmlns:a16="http://schemas.microsoft.com/office/drawing/2014/main" id="{00F4A949-5938-207D-E960-A183F3F892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7A25EB-FDAB-1B86-5BFA-463ACBD1F276}"/>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4202853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70DDD-848E-2394-6A6B-15D37A4568A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E6B2183-3034-FD00-190C-722F70319C3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177677-F9A0-6C71-F00F-68BDCE79AC1B}"/>
              </a:ext>
            </a:extLst>
          </p:cNvPr>
          <p:cNvSpPr>
            <a:spLocks noGrp="1"/>
          </p:cNvSpPr>
          <p:nvPr>
            <p:ph type="dt" sz="half" idx="10"/>
          </p:nvPr>
        </p:nvSpPr>
        <p:spPr/>
        <p:txBody>
          <a:bodyPr/>
          <a:lstStyle/>
          <a:p>
            <a:fld id="{2106A215-D9A3-4A00-9918-266260659337}" type="datetime1">
              <a:rPr lang="en-GB" smtClean="0"/>
              <a:t>09/06/2026</a:t>
            </a:fld>
            <a:endParaRPr lang="en-GB"/>
          </a:p>
        </p:txBody>
      </p:sp>
      <p:sp>
        <p:nvSpPr>
          <p:cNvPr id="5" name="Footer Placeholder 4">
            <a:extLst>
              <a:ext uri="{FF2B5EF4-FFF2-40B4-BE49-F238E27FC236}">
                <a16:creationId xmlns:a16="http://schemas.microsoft.com/office/drawing/2014/main" id="{235DC8B4-E9A7-7F68-B61D-AF5A57D9AB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7E408B-6DB8-8B45-F5E8-6A96E3EF65B7}"/>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3088818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427BD7-1BA6-56EF-5826-37A55752BDA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060CE72-9E94-DCE6-A98F-5BD835F519F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DB1CB8-9303-CB05-D9DB-9CBE2F9F5729}"/>
              </a:ext>
            </a:extLst>
          </p:cNvPr>
          <p:cNvSpPr>
            <a:spLocks noGrp="1"/>
          </p:cNvSpPr>
          <p:nvPr>
            <p:ph type="dt" sz="half" idx="10"/>
          </p:nvPr>
        </p:nvSpPr>
        <p:spPr/>
        <p:txBody>
          <a:bodyPr/>
          <a:lstStyle/>
          <a:p>
            <a:fld id="{12B3C28E-5636-4AA8-8E1E-4FB8C0287000}" type="datetime1">
              <a:rPr lang="en-GB" smtClean="0"/>
              <a:t>09/06/2026</a:t>
            </a:fld>
            <a:endParaRPr lang="en-GB"/>
          </a:p>
        </p:txBody>
      </p:sp>
      <p:sp>
        <p:nvSpPr>
          <p:cNvPr id="5" name="Footer Placeholder 4">
            <a:extLst>
              <a:ext uri="{FF2B5EF4-FFF2-40B4-BE49-F238E27FC236}">
                <a16:creationId xmlns:a16="http://schemas.microsoft.com/office/drawing/2014/main" id="{6012F376-EE0F-EB33-BCCA-E32D42EC6D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C49715-7B32-150B-21A4-63593A1B3E03}"/>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246538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CF607-F879-C388-573B-922325BDE60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88FE9C8-358F-2181-4C09-DDC5F012C3C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75D4E5-7E7B-B2AC-2F90-DA1E036DD1E7}"/>
              </a:ext>
            </a:extLst>
          </p:cNvPr>
          <p:cNvSpPr>
            <a:spLocks noGrp="1"/>
          </p:cNvSpPr>
          <p:nvPr>
            <p:ph type="dt" sz="half" idx="10"/>
          </p:nvPr>
        </p:nvSpPr>
        <p:spPr/>
        <p:txBody>
          <a:bodyPr/>
          <a:lstStyle/>
          <a:p>
            <a:fld id="{1CC8186F-BDC8-4130-B76E-80649011345D}" type="datetime1">
              <a:rPr lang="en-GB" smtClean="0"/>
              <a:t>09/06/2026</a:t>
            </a:fld>
            <a:endParaRPr lang="en-GB"/>
          </a:p>
        </p:txBody>
      </p:sp>
      <p:sp>
        <p:nvSpPr>
          <p:cNvPr id="5" name="Footer Placeholder 4">
            <a:extLst>
              <a:ext uri="{FF2B5EF4-FFF2-40B4-BE49-F238E27FC236}">
                <a16:creationId xmlns:a16="http://schemas.microsoft.com/office/drawing/2014/main" id="{2565B328-F90E-256E-D7E1-BC21276A1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230B83-5A1D-3E00-209D-2ADDD3E8A84F}"/>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191724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9E86-C4F9-F1E8-2944-65CCB2EB4D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9B5D1C5-E4AA-FF85-6C93-4F261CC857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6C2E39F-53A0-DF79-B2EC-837717B90013}"/>
              </a:ext>
            </a:extLst>
          </p:cNvPr>
          <p:cNvSpPr>
            <a:spLocks noGrp="1"/>
          </p:cNvSpPr>
          <p:nvPr>
            <p:ph type="dt" sz="half" idx="10"/>
          </p:nvPr>
        </p:nvSpPr>
        <p:spPr/>
        <p:txBody>
          <a:bodyPr/>
          <a:lstStyle/>
          <a:p>
            <a:fld id="{6C9238FC-C62F-4DC7-830E-BBC1A60D3915}" type="datetime1">
              <a:rPr lang="en-GB" smtClean="0"/>
              <a:t>09/06/2026</a:t>
            </a:fld>
            <a:endParaRPr lang="en-GB"/>
          </a:p>
        </p:txBody>
      </p:sp>
      <p:sp>
        <p:nvSpPr>
          <p:cNvPr id="5" name="Footer Placeholder 4">
            <a:extLst>
              <a:ext uri="{FF2B5EF4-FFF2-40B4-BE49-F238E27FC236}">
                <a16:creationId xmlns:a16="http://schemas.microsoft.com/office/drawing/2014/main" id="{F32C7AC4-81F7-B6E6-245A-0ABF6CB28E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74B3B7-E7ED-A549-4ABC-65D5FDE6B2A2}"/>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3963940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3ABE3-4B0B-0085-9872-B15F6486F9A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3E7AC9E-CF29-D90E-97C7-71157CA5F47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26AB34F-483B-E285-4F4C-4246E400359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E12441A-1762-01F8-9733-ACE4E46179E5}"/>
              </a:ext>
            </a:extLst>
          </p:cNvPr>
          <p:cNvSpPr>
            <a:spLocks noGrp="1"/>
          </p:cNvSpPr>
          <p:nvPr>
            <p:ph type="dt" sz="half" idx="10"/>
          </p:nvPr>
        </p:nvSpPr>
        <p:spPr/>
        <p:txBody>
          <a:bodyPr/>
          <a:lstStyle/>
          <a:p>
            <a:fld id="{33691BA5-B70D-40D1-891A-8C72DEE19814}" type="datetime1">
              <a:rPr lang="en-GB" smtClean="0"/>
              <a:t>09/06/2026</a:t>
            </a:fld>
            <a:endParaRPr lang="en-GB"/>
          </a:p>
        </p:txBody>
      </p:sp>
      <p:sp>
        <p:nvSpPr>
          <p:cNvPr id="6" name="Footer Placeholder 5">
            <a:extLst>
              <a:ext uri="{FF2B5EF4-FFF2-40B4-BE49-F238E27FC236}">
                <a16:creationId xmlns:a16="http://schemas.microsoft.com/office/drawing/2014/main" id="{EBE36E1C-2375-FD93-8374-5AD1893817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D0F6C0-01D2-B375-FF74-8F3758856F2E}"/>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391213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7D7AD-713A-7876-E5F3-3506A88D023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F4026CC-D367-D990-ABE0-165483AD0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A5B52C2-188F-B4CD-5F16-75328DB4476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862843-7BF9-C568-1934-545E00A16E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63E877-3A75-A683-6291-E3FC2883186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85DDBEE-F659-9F48-63EF-DA01EC29697D}"/>
              </a:ext>
            </a:extLst>
          </p:cNvPr>
          <p:cNvSpPr>
            <a:spLocks noGrp="1"/>
          </p:cNvSpPr>
          <p:nvPr>
            <p:ph type="dt" sz="half" idx="10"/>
          </p:nvPr>
        </p:nvSpPr>
        <p:spPr/>
        <p:txBody>
          <a:bodyPr/>
          <a:lstStyle/>
          <a:p>
            <a:fld id="{8820E3B7-46B8-4AC9-9331-E291A4B0ED80}" type="datetime1">
              <a:rPr lang="en-GB" smtClean="0"/>
              <a:t>09/06/2026</a:t>
            </a:fld>
            <a:endParaRPr lang="en-GB"/>
          </a:p>
        </p:txBody>
      </p:sp>
      <p:sp>
        <p:nvSpPr>
          <p:cNvPr id="8" name="Footer Placeholder 7">
            <a:extLst>
              <a:ext uri="{FF2B5EF4-FFF2-40B4-BE49-F238E27FC236}">
                <a16:creationId xmlns:a16="http://schemas.microsoft.com/office/drawing/2014/main" id="{52A3C16A-6676-DCBB-E00E-9673D36155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5F1EF0C-514E-970F-9DEB-9C0F00DD942C}"/>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2653354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0B73-C67A-4120-BC21-49291D1E99F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B9FA482-DCB8-4271-C660-BA8A4A358E2C}"/>
              </a:ext>
            </a:extLst>
          </p:cNvPr>
          <p:cNvSpPr>
            <a:spLocks noGrp="1"/>
          </p:cNvSpPr>
          <p:nvPr>
            <p:ph type="dt" sz="half" idx="10"/>
          </p:nvPr>
        </p:nvSpPr>
        <p:spPr/>
        <p:txBody>
          <a:bodyPr/>
          <a:lstStyle/>
          <a:p>
            <a:fld id="{192EEF9B-1DB8-4AF6-BA17-D34803E79896}" type="datetime1">
              <a:rPr lang="en-GB" smtClean="0"/>
              <a:t>09/06/2026</a:t>
            </a:fld>
            <a:endParaRPr lang="en-GB"/>
          </a:p>
        </p:txBody>
      </p:sp>
      <p:sp>
        <p:nvSpPr>
          <p:cNvPr id="4" name="Footer Placeholder 3">
            <a:extLst>
              <a:ext uri="{FF2B5EF4-FFF2-40B4-BE49-F238E27FC236}">
                <a16:creationId xmlns:a16="http://schemas.microsoft.com/office/drawing/2014/main" id="{7C75AE83-2412-097D-A2A9-AA591833B8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39BB30-8606-0A49-A787-76F472542A89}"/>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28706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972B53-2029-6AC6-EC9E-5024860B3858}"/>
              </a:ext>
            </a:extLst>
          </p:cNvPr>
          <p:cNvSpPr>
            <a:spLocks noGrp="1"/>
          </p:cNvSpPr>
          <p:nvPr>
            <p:ph type="dt" sz="half" idx="10"/>
          </p:nvPr>
        </p:nvSpPr>
        <p:spPr/>
        <p:txBody>
          <a:bodyPr/>
          <a:lstStyle/>
          <a:p>
            <a:fld id="{50CE65BC-AB65-41F2-8C4B-354C8160DF55}" type="datetime1">
              <a:rPr lang="en-GB" smtClean="0"/>
              <a:t>09/06/2026</a:t>
            </a:fld>
            <a:endParaRPr lang="en-GB"/>
          </a:p>
        </p:txBody>
      </p:sp>
      <p:sp>
        <p:nvSpPr>
          <p:cNvPr id="3" name="Footer Placeholder 2">
            <a:extLst>
              <a:ext uri="{FF2B5EF4-FFF2-40B4-BE49-F238E27FC236}">
                <a16:creationId xmlns:a16="http://schemas.microsoft.com/office/drawing/2014/main" id="{D9DBB9DA-6A65-D962-BAD4-858C6B10EA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59A3A08-BB57-E88B-9F35-646665C754EC}"/>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2105974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13BFB-0942-700E-617D-D3D0F0AEC5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DD4F3A0-07FC-4A5A-5890-F39A8869DF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C1E7326-FF88-EB5C-9945-063657784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0E9558-DD19-E61C-1290-18456F983AD7}"/>
              </a:ext>
            </a:extLst>
          </p:cNvPr>
          <p:cNvSpPr>
            <a:spLocks noGrp="1"/>
          </p:cNvSpPr>
          <p:nvPr>
            <p:ph type="dt" sz="half" idx="10"/>
          </p:nvPr>
        </p:nvSpPr>
        <p:spPr/>
        <p:txBody>
          <a:bodyPr/>
          <a:lstStyle/>
          <a:p>
            <a:fld id="{E354867C-1C36-470C-8210-A3F61C02A920}" type="datetime1">
              <a:rPr lang="en-GB" smtClean="0"/>
              <a:t>09/06/2026</a:t>
            </a:fld>
            <a:endParaRPr lang="en-GB"/>
          </a:p>
        </p:txBody>
      </p:sp>
      <p:sp>
        <p:nvSpPr>
          <p:cNvPr id="6" name="Footer Placeholder 5">
            <a:extLst>
              <a:ext uri="{FF2B5EF4-FFF2-40B4-BE49-F238E27FC236}">
                <a16:creationId xmlns:a16="http://schemas.microsoft.com/office/drawing/2014/main" id="{CDD6AD7A-40CB-F377-FEFC-874B821571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757E05-FB57-2FA5-724E-6C01750A4E48}"/>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1699642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B0F8-1319-9B76-4CF6-A67841A7244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E8C0D53-C392-5E35-CEF0-2FFDEB84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9B70315-AF4A-F1EE-3DFF-36E7E713A1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5FB4C2-15BF-A93D-EB5C-4EC8B9920969}"/>
              </a:ext>
            </a:extLst>
          </p:cNvPr>
          <p:cNvSpPr>
            <a:spLocks noGrp="1"/>
          </p:cNvSpPr>
          <p:nvPr>
            <p:ph type="dt" sz="half" idx="10"/>
          </p:nvPr>
        </p:nvSpPr>
        <p:spPr/>
        <p:txBody>
          <a:bodyPr/>
          <a:lstStyle/>
          <a:p>
            <a:fld id="{5B49EE7F-01BB-40BF-BC14-5AA42642A9DB}" type="datetime1">
              <a:rPr lang="en-GB" smtClean="0"/>
              <a:t>09/06/2026</a:t>
            </a:fld>
            <a:endParaRPr lang="en-GB"/>
          </a:p>
        </p:txBody>
      </p:sp>
      <p:sp>
        <p:nvSpPr>
          <p:cNvPr id="6" name="Footer Placeholder 5">
            <a:extLst>
              <a:ext uri="{FF2B5EF4-FFF2-40B4-BE49-F238E27FC236}">
                <a16:creationId xmlns:a16="http://schemas.microsoft.com/office/drawing/2014/main" id="{5A9699D9-6CA1-D0E1-C920-BECA949263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FA66AC-536B-0D08-3AAD-377B66B07D50}"/>
              </a:ext>
            </a:extLst>
          </p:cNvPr>
          <p:cNvSpPr>
            <a:spLocks noGrp="1"/>
          </p:cNvSpPr>
          <p:nvPr>
            <p:ph type="sldNum" sz="quarter" idx="12"/>
          </p:nvPr>
        </p:nvSpPr>
        <p:spPr/>
        <p:txBody>
          <a:bodyPr/>
          <a:lstStyle/>
          <a:p>
            <a:fld id="{3D0F7FE8-D9D0-4E6D-BECD-2D6AB0EC99FC}" type="slidenum">
              <a:rPr lang="en-GB" smtClean="0"/>
              <a:t>‹#›</a:t>
            </a:fld>
            <a:endParaRPr lang="en-GB"/>
          </a:p>
        </p:txBody>
      </p:sp>
    </p:spTree>
    <p:extLst>
      <p:ext uri="{BB962C8B-B14F-4D97-AF65-F5344CB8AC3E}">
        <p14:creationId xmlns:p14="http://schemas.microsoft.com/office/powerpoint/2010/main" val="157040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A0133C-E406-B6D1-B7C3-806DD71A6A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5516837-13A4-23FD-7EA9-3AE78AE335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6CB029-6ACF-D294-78EF-C91B5412B2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96E2D7-7A51-446E-880C-7FD7ED5A6A04}" type="datetime1">
              <a:rPr lang="en-GB" smtClean="0"/>
              <a:t>09/06/2026</a:t>
            </a:fld>
            <a:endParaRPr lang="en-GB"/>
          </a:p>
        </p:txBody>
      </p:sp>
      <p:sp>
        <p:nvSpPr>
          <p:cNvPr id="5" name="Footer Placeholder 4">
            <a:extLst>
              <a:ext uri="{FF2B5EF4-FFF2-40B4-BE49-F238E27FC236}">
                <a16:creationId xmlns:a16="http://schemas.microsoft.com/office/drawing/2014/main" id="{7DA1480D-C508-9516-C3ED-7BEC007507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E9EFEC1-BA8B-CD3B-75BD-06858908B0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0F7FE8-D9D0-4E6D-BECD-2D6AB0EC99FC}" type="slidenum">
              <a:rPr lang="en-GB" smtClean="0"/>
              <a:t>‹#›</a:t>
            </a:fld>
            <a:endParaRPr lang="en-GB"/>
          </a:p>
        </p:txBody>
      </p:sp>
    </p:spTree>
    <p:extLst>
      <p:ext uri="{BB962C8B-B14F-4D97-AF65-F5344CB8AC3E}">
        <p14:creationId xmlns:p14="http://schemas.microsoft.com/office/powerpoint/2010/main" val="2693208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81D0482-82B0-183E-A5E5-94FF996BC24F}"/>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73E14D3C-B938-5FD1-0519-30A47B071AB8}"/>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a:t>
            </a:fld>
            <a:endParaRPr lang="en-GB" sz="2400" dirty="0">
              <a:solidFill>
                <a:schemeClr val="bg1"/>
              </a:solidFill>
            </a:endParaRPr>
          </a:p>
        </p:txBody>
      </p:sp>
      <p:sp>
        <p:nvSpPr>
          <p:cNvPr id="6" name="TextBox 5">
            <a:extLst>
              <a:ext uri="{FF2B5EF4-FFF2-40B4-BE49-F238E27FC236}">
                <a16:creationId xmlns:a16="http://schemas.microsoft.com/office/drawing/2014/main" id="{39E87138-52D3-3500-0E07-09383B16EF57}"/>
              </a:ext>
            </a:extLst>
          </p:cNvPr>
          <p:cNvSpPr txBox="1"/>
          <p:nvPr/>
        </p:nvSpPr>
        <p:spPr>
          <a:xfrm>
            <a:off x="440169" y="2365760"/>
            <a:ext cx="5564216" cy="1384995"/>
          </a:xfrm>
          <a:prstGeom prst="rect">
            <a:avLst/>
          </a:prstGeom>
          <a:noFill/>
        </p:spPr>
        <p:txBody>
          <a:bodyPr wrap="none" rtlCol="0">
            <a:spAutoFit/>
          </a:bodyPr>
          <a:lstStyle/>
          <a:p>
            <a:r>
              <a:rPr lang="en-GB" sz="4400" dirty="0">
                <a:solidFill>
                  <a:schemeClr val="accent4"/>
                </a:solidFill>
              </a:rPr>
              <a:t>Referral Variation Plan</a:t>
            </a:r>
          </a:p>
          <a:p>
            <a:endParaRPr lang="en-GB" sz="2000" dirty="0">
              <a:solidFill>
                <a:schemeClr val="accent4"/>
              </a:solidFill>
            </a:endParaRPr>
          </a:p>
          <a:p>
            <a:r>
              <a:rPr lang="en-GB" sz="2000" dirty="0">
                <a:solidFill>
                  <a:schemeClr val="accent4"/>
                </a:solidFill>
              </a:rPr>
              <a:t>DRAFT VERSION 1</a:t>
            </a:r>
          </a:p>
        </p:txBody>
      </p:sp>
      <p:sp>
        <p:nvSpPr>
          <p:cNvPr id="7" name="TextBox 6">
            <a:extLst>
              <a:ext uri="{FF2B5EF4-FFF2-40B4-BE49-F238E27FC236}">
                <a16:creationId xmlns:a16="http://schemas.microsoft.com/office/drawing/2014/main" id="{7F3ECD0D-D4F7-289C-89AD-E15517906A16}"/>
              </a:ext>
            </a:extLst>
          </p:cNvPr>
          <p:cNvSpPr txBox="1"/>
          <p:nvPr/>
        </p:nvSpPr>
        <p:spPr>
          <a:xfrm>
            <a:off x="2142014" y="5967946"/>
            <a:ext cx="7905756" cy="338554"/>
          </a:xfrm>
          <a:prstGeom prst="rect">
            <a:avLst/>
          </a:prstGeom>
          <a:noFill/>
        </p:spPr>
        <p:txBody>
          <a:bodyPr wrap="square" rtlCol="0">
            <a:spAutoFit/>
          </a:bodyPr>
          <a:lstStyle/>
          <a:p>
            <a:r>
              <a:rPr lang="en-GB" sz="1600" i="1" dirty="0">
                <a:solidFill>
                  <a:schemeClr val="tx1">
                    <a:lumMod val="50000"/>
                    <a:lumOff val="50000"/>
                  </a:schemeClr>
                </a:solidFill>
              </a:rPr>
              <a:t>Peter Tinson, Director of Primary and Community Commissioning, 18 May 2026</a:t>
            </a:r>
          </a:p>
        </p:txBody>
      </p:sp>
      <p:pic>
        <p:nvPicPr>
          <p:cNvPr id="10" name="Picture 9">
            <a:extLst>
              <a:ext uri="{FF2B5EF4-FFF2-40B4-BE49-F238E27FC236}">
                <a16:creationId xmlns:a16="http://schemas.microsoft.com/office/drawing/2014/main" id="{4665D18E-FB6F-3D2C-3D1F-F03C49D3DD03}"/>
              </a:ext>
            </a:extLst>
          </p:cNvPr>
          <p:cNvPicPr>
            <a:picLocks noChangeAspect="1"/>
          </p:cNvPicPr>
          <p:nvPr/>
        </p:nvPicPr>
        <p:blipFill>
          <a:blip r:embed="rId2"/>
          <a:stretch>
            <a:fillRect/>
          </a:stretch>
        </p:blipFill>
        <p:spPr>
          <a:xfrm>
            <a:off x="6094892" y="1519709"/>
            <a:ext cx="5737860" cy="2461542"/>
          </a:xfrm>
          <a:prstGeom prst="rect">
            <a:avLst/>
          </a:prstGeom>
        </p:spPr>
      </p:pic>
    </p:spTree>
    <p:extLst>
      <p:ext uri="{BB962C8B-B14F-4D97-AF65-F5344CB8AC3E}">
        <p14:creationId xmlns:p14="http://schemas.microsoft.com/office/powerpoint/2010/main" val="900079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C450D-FB47-59F2-22BC-06C7B0001931}"/>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E2204-9393-44AD-D3D6-C8137C5C9F8E}"/>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7645A65-A4AE-14D8-C755-8E727860B881}"/>
              </a:ext>
            </a:extLst>
          </p:cNvPr>
          <p:cNvSpPr txBox="1"/>
          <p:nvPr/>
        </p:nvSpPr>
        <p:spPr>
          <a:xfrm>
            <a:off x="344491" y="564055"/>
            <a:ext cx="6720494" cy="584775"/>
          </a:xfrm>
          <a:prstGeom prst="rect">
            <a:avLst/>
          </a:prstGeom>
          <a:noFill/>
        </p:spPr>
        <p:txBody>
          <a:bodyPr wrap="none" rtlCol="0">
            <a:spAutoFit/>
          </a:bodyPr>
          <a:lstStyle/>
          <a:p>
            <a:r>
              <a:rPr lang="en-GB" sz="3200" dirty="0">
                <a:solidFill>
                  <a:schemeClr val="accent6"/>
                </a:solidFill>
              </a:rPr>
              <a:t>6. Current data availability and usage</a:t>
            </a:r>
          </a:p>
        </p:txBody>
      </p:sp>
      <p:sp>
        <p:nvSpPr>
          <p:cNvPr id="2" name="TextBox 1">
            <a:extLst>
              <a:ext uri="{FF2B5EF4-FFF2-40B4-BE49-F238E27FC236}">
                <a16:creationId xmlns:a16="http://schemas.microsoft.com/office/drawing/2014/main" id="{50B19373-1501-3D04-1660-A1C7222CFC01}"/>
              </a:ext>
            </a:extLst>
          </p:cNvPr>
          <p:cNvSpPr txBox="1"/>
          <p:nvPr/>
        </p:nvSpPr>
        <p:spPr>
          <a:xfrm>
            <a:off x="352412" y="1584249"/>
            <a:ext cx="11492258" cy="5016758"/>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Since January 2026 comparative referral data has been provided to practices via a simple tool on the GP intranet</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This tool includes referral data by number and rate, speciality and Practice, PCN, Place and System</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It also includes guidance and a form for feeding back comments about the practice comparative position and suggestions about Tier 2/intermediate services, training, education or other</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It is apparent that few practices are accessing this self-service tool and even fewer have provided any feedback</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Appendix 1 and 2 identify the current national NHS England General Practice contract and PCN contract requirements to engage in discussions about variation</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They are open to significant interpretation and do not provide a basis upon which to constructively engage with practices</a:t>
            </a:r>
          </a:p>
        </p:txBody>
      </p:sp>
      <p:sp>
        <p:nvSpPr>
          <p:cNvPr id="3" name="Slide Number Placeholder 2">
            <a:extLst>
              <a:ext uri="{FF2B5EF4-FFF2-40B4-BE49-F238E27FC236}">
                <a16:creationId xmlns:a16="http://schemas.microsoft.com/office/drawing/2014/main" id="{2FABFD93-E1FF-ADB0-B027-963D77EE95C2}"/>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10</a:t>
            </a:fld>
            <a:endParaRPr lang="en-GB" sz="2400">
              <a:solidFill>
                <a:schemeClr val="bg1"/>
              </a:solidFill>
            </a:endParaRPr>
          </a:p>
        </p:txBody>
      </p:sp>
    </p:spTree>
    <p:extLst>
      <p:ext uri="{BB962C8B-B14F-4D97-AF65-F5344CB8AC3E}">
        <p14:creationId xmlns:p14="http://schemas.microsoft.com/office/powerpoint/2010/main" val="4273751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C427-CC9B-0F27-36C4-F51A70D4FCC3}"/>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038C1A1-60E6-B29C-CE5A-4D85660D1076}"/>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A057BAC-3ED7-F7AE-7E57-BD3B22578B0C}"/>
              </a:ext>
            </a:extLst>
          </p:cNvPr>
          <p:cNvSpPr txBox="1"/>
          <p:nvPr/>
        </p:nvSpPr>
        <p:spPr>
          <a:xfrm>
            <a:off x="344491" y="564055"/>
            <a:ext cx="6720494" cy="584775"/>
          </a:xfrm>
          <a:prstGeom prst="rect">
            <a:avLst/>
          </a:prstGeom>
          <a:noFill/>
        </p:spPr>
        <p:txBody>
          <a:bodyPr wrap="none" rtlCol="0">
            <a:spAutoFit/>
          </a:bodyPr>
          <a:lstStyle/>
          <a:p>
            <a:r>
              <a:rPr lang="en-GB" sz="3200" dirty="0">
                <a:solidFill>
                  <a:schemeClr val="accent6"/>
                </a:solidFill>
              </a:rPr>
              <a:t>6. Current data availability and usage</a:t>
            </a:r>
          </a:p>
        </p:txBody>
      </p:sp>
      <p:sp>
        <p:nvSpPr>
          <p:cNvPr id="2" name="TextBox 1">
            <a:extLst>
              <a:ext uri="{FF2B5EF4-FFF2-40B4-BE49-F238E27FC236}">
                <a16:creationId xmlns:a16="http://schemas.microsoft.com/office/drawing/2014/main" id="{84CCA414-ACBF-F73D-CBDE-D9DDB3493753}"/>
              </a:ext>
            </a:extLst>
          </p:cNvPr>
          <p:cNvSpPr txBox="1"/>
          <p:nvPr/>
        </p:nvSpPr>
        <p:spPr>
          <a:xfrm>
            <a:off x="352412" y="1584249"/>
            <a:ext cx="7179958" cy="5016758"/>
          </a:xfrm>
          <a:prstGeom prst="rect">
            <a:avLst/>
          </a:prstGeom>
          <a:noFill/>
        </p:spPr>
        <p:txBody>
          <a:bodyPr wrap="square" rtlCol="0">
            <a:spAutoFit/>
          </a:bodyPr>
          <a:lstStyle/>
          <a:p>
            <a:pPr>
              <a:buClr>
                <a:schemeClr val="accent6"/>
              </a:buClr>
            </a:pPr>
            <a:r>
              <a:rPr lang="en-GB" sz="2000" u="sng" dirty="0">
                <a:solidFill>
                  <a:schemeClr val="accent1"/>
                </a:solidFill>
              </a:rPr>
              <a:t>Recommendation 5</a:t>
            </a:r>
          </a:p>
          <a:p>
            <a:pPr marL="342900" indent="-342900">
              <a:buClr>
                <a:schemeClr val="accent1"/>
              </a:buClr>
              <a:buFont typeface="Arial" panose="020B0604020202020204" pitchFamily="34" charset="0"/>
              <a:buChar char="•"/>
            </a:pPr>
            <a:r>
              <a:rPr lang="en-GB" sz="2000" dirty="0">
                <a:solidFill>
                  <a:schemeClr val="accent1"/>
                </a:solidFill>
              </a:rPr>
              <a:t>ICB Primary and Community Commissioning Team reprioritises existing LES funding to commission a Variation LES from practices</a:t>
            </a:r>
          </a:p>
          <a:p>
            <a:pPr marL="285750" indent="-285750">
              <a:buClr>
                <a:schemeClr val="accent1"/>
              </a:buClr>
              <a:buFont typeface="Arial" panose="020B0604020202020204" pitchFamily="34" charset="0"/>
              <a:buChar char="•"/>
            </a:pPr>
            <a:r>
              <a:rPr lang="en-GB" sz="2000" dirty="0">
                <a:solidFill>
                  <a:schemeClr val="accent1"/>
                </a:solidFill>
              </a:rPr>
              <a:t>The LES would require practices to engage in the exploration of variation (initially commencing with referrals) using the driver diagram and PDSA improvement approaches</a:t>
            </a:r>
          </a:p>
          <a:p>
            <a:pPr marL="285750" indent="-285750">
              <a:buClr>
                <a:schemeClr val="accent1"/>
              </a:buClr>
              <a:buFont typeface="Arial" panose="020B0604020202020204" pitchFamily="34" charset="0"/>
              <a:buChar char="•"/>
            </a:pPr>
            <a:r>
              <a:rPr lang="en-GB" sz="2000" dirty="0">
                <a:solidFill>
                  <a:schemeClr val="accent1"/>
                </a:solidFill>
              </a:rPr>
              <a:t>A detailed specification has already been developed and support in principle has been received from the LMC and detailed feedback is expected during the week commencing 18 May 2026</a:t>
            </a:r>
          </a:p>
          <a:p>
            <a:pPr marL="285750" indent="-285750">
              <a:buClr>
                <a:schemeClr val="accent1"/>
              </a:buClr>
              <a:buFont typeface="Arial" panose="020B0604020202020204" pitchFamily="34" charset="0"/>
              <a:buChar char="•"/>
            </a:pPr>
            <a:r>
              <a:rPr lang="en-GB" sz="2000" dirty="0">
                <a:solidFill>
                  <a:schemeClr val="accent1"/>
                </a:solidFill>
              </a:rPr>
              <a:t>The clinical and non-clinical time required to undertake the associated activities has been assessed and costed.  It equates to £7,000 per practice per year (a total cost of £1.3m)</a:t>
            </a:r>
          </a:p>
          <a:p>
            <a:pPr marL="285750" indent="-285750">
              <a:buClr>
                <a:schemeClr val="accent1"/>
              </a:buClr>
              <a:buFont typeface="Arial" panose="020B0604020202020204" pitchFamily="34" charset="0"/>
              <a:buChar char="•"/>
            </a:pPr>
            <a:r>
              <a:rPr lang="en-GB" sz="2000" dirty="0">
                <a:solidFill>
                  <a:schemeClr val="accent1"/>
                </a:solidFill>
              </a:rPr>
              <a:t>Subject to feedback and sign off the LES would be launched during June 2026</a:t>
            </a:r>
          </a:p>
        </p:txBody>
      </p:sp>
      <p:sp>
        <p:nvSpPr>
          <p:cNvPr id="3" name="Slide Number Placeholder 2">
            <a:extLst>
              <a:ext uri="{FF2B5EF4-FFF2-40B4-BE49-F238E27FC236}">
                <a16:creationId xmlns:a16="http://schemas.microsoft.com/office/drawing/2014/main" id="{E6FA8C38-38BC-576A-BC94-BF827BE86754}"/>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11</a:t>
            </a:fld>
            <a:endParaRPr lang="en-GB" sz="2400">
              <a:solidFill>
                <a:schemeClr val="bg1"/>
              </a:solidFill>
            </a:endParaRPr>
          </a:p>
        </p:txBody>
      </p:sp>
      <p:pic>
        <p:nvPicPr>
          <p:cNvPr id="7" name="Picture 6">
            <a:extLst>
              <a:ext uri="{FF2B5EF4-FFF2-40B4-BE49-F238E27FC236}">
                <a16:creationId xmlns:a16="http://schemas.microsoft.com/office/drawing/2014/main" id="{28A3FD97-A548-0503-76A4-DD48CD9DF067}"/>
              </a:ext>
            </a:extLst>
          </p:cNvPr>
          <p:cNvPicPr>
            <a:picLocks noChangeAspect="1"/>
          </p:cNvPicPr>
          <p:nvPr/>
        </p:nvPicPr>
        <p:blipFill>
          <a:blip r:embed="rId2"/>
          <a:stretch>
            <a:fillRect/>
          </a:stretch>
        </p:blipFill>
        <p:spPr>
          <a:xfrm>
            <a:off x="7543800" y="3012493"/>
            <a:ext cx="4320540" cy="2160270"/>
          </a:xfrm>
          <a:prstGeom prst="rect">
            <a:avLst/>
          </a:prstGeom>
        </p:spPr>
      </p:pic>
    </p:spTree>
    <p:extLst>
      <p:ext uri="{BB962C8B-B14F-4D97-AF65-F5344CB8AC3E}">
        <p14:creationId xmlns:p14="http://schemas.microsoft.com/office/powerpoint/2010/main" val="280514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EA12E-94CB-92A9-8644-A884E383CD86}"/>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8E986D9-7EF4-E99A-2E41-1A65AAF281CB}"/>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00A9DA1-11CF-B0EF-A34D-00C48B18EAA9}"/>
              </a:ext>
            </a:extLst>
          </p:cNvPr>
          <p:cNvSpPr txBox="1"/>
          <p:nvPr/>
        </p:nvSpPr>
        <p:spPr>
          <a:xfrm>
            <a:off x="344491" y="564055"/>
            <a:ext cx="2803781" cy="584775"/>
          </a:xfrm>
          <a:prstGeom prst="rect">
            <a:avLst/>
          </a:prstGeom>
          <a:noFill/>
        </p:spPr>
        <p:txBody>
          <a:bodyPr wrap="none" rtlCol="0">
            <a:spAutoFit/>
          </a:bodyPr>
          <a:lstStyle/>
          <a:p>
            <a:r>
              <a:rPr lang="en-GB" sz="3200" dirty="0">
                <a:solidFill>
                  <a:schemeClr val="accent6"/>
                </a:solidFill>
              </a:rPr>
              <a:t>7. A quick win?</a:t>
            </a:r>
          </a:p>
        </p:txBody>
      </p:sp>
      <p:sp>
        <p:nvSpPr>
          <p:cNvPr id="2" name="TextBox 1">
            <a:extLst>
              <a:ext uri="{FF2B5EF4-FFF2-40B4-BE49-F238E27FC236}">
                <a16:creationId xmlns:a16="http://schemas.microsoft.com/office/drawing/2014/main" id="{246DE600-E006-E88C-4074-8DE1DAEAAB5D}"/>
              </a:ext>
            </a:extLst>
          </p:cNvPr>
          <p:cNvSpPr txBox="1"/>
          <p:nvPr/>
        </p:nvSpPr>
        <p:spPr>
          <a:xfrm>
            <a:off x="352411" y="1584249"/>
            <a:ext cx="10801141" cy="3477875"/>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Recent discussions with GP leaders have identified that there is a lack of knowledge of the existing Tier 2/intermediate service offer</a:t>
            </a:r>
          </a:p>
          <a:p>
            <a:pPr>
              <a:buClr>
                <a:schemeClr val="accent6"/>
              </a:buClr>
            </a:pPr>
            <a:endParaRPr lang="en-GB" sz="2000" dirty="0">
              <a:solidFill>
                <a:schemeClr val="tx1">
                  <a:lumMod val="65000"/>
                  <a:lumOff val="35000"/>
                </a:schemeClr>
              </a:solidFill>
            </a:endParaRPr>
          </a:p>
          <a:p>
            <a:pPr>
              <a:buClr>
                <a:schemeClr val="accent1"/>
              </a:buClr>
            </a:pPr>
            <a:r>
              <a:rPr lang="en-GB" sz="2000" u="sng" dirty="0">
                <a:solidFill>
                  <a:schemeClr val="accent1"/>
                </a:solidFill>
              </a:rPr>
              <a:t>Recommendation 6</a:t>
            </a:r>
          </a:p>
          <a:p>
            <a:pPr marL="342900" indent="-342900">
              <a:buClr>
                <a:schemeClr val="accent1"/>
              </a:buClr>
              <a:buFont typeface="Arial" panose="020B0604020202020204" pitchFamily="34" charset="0"/>
              <a:buChar char="•"/>
            </a:pPr>
            <a:r>
              <a:rPr lang="en-GB" sz="2000" dirty="0">
                <a:solidFill>
                  <a:schemeClr val="accent1"/>
                </a:solidFill>
              </a:rPr>
              <a:t>ICB Planned Care, Primary Care and Communications colleagues:</a:t>
            </a:r>
          </a:p>
          <a:p>
            <a:pPr marL="800100" lvl="1" indent="-342900">
              <a:buClr>
                <a:schemeClr val="accent1"/>
              </a:buClr>
              <a:buFont typeface="Courier New" panose="02070309020205020404" pitchFamily="49" charset="0"/>
              <a:buChar char="o"/>
            </a:pPr>
            <a:r>
              <a:rPr lang="en-GB" sz="2000" dirty="0">
                <a:solidFill>
                  <a:schemeClr val="accent1"/>
                </a:solidFill>
              </a:rPr>
              <a:t>Produce a summary of the existing Tier 2/intermediate service offer no later than the end  19 June 2026</a:t>
            </a:r>
          </a:p>
          <a:p>
            <a:pPr marL="800100" lvl="1" indent="-342900">
              <a:buClr>
                <a:schemeClr val="accent1"/>
              </a:buClr>
              <a:buFont typeface="Courier New" panose="02070309020205020404" pitchFamily="49" charset="0"/>
              <a:buChar char="o"/>
            </a:pPr>
            <a:r>
              <a:rPr lang="en-GB" sz="2000" dirty="0">
                <a:solidFill>
                  <a:schemeClr val="accent1"/>
                </a:solidFill>
              </a:rPr>
              <a:t>Communicate the summary no later than 30 June 2026 via:</a:t>
            </a:r>
          </a:p>
          <a:p>
            <a:pPr marL="1257300" lvl="2" indent="-342900">
              <a:buClr>
                <a:schemeClr val="accent1"/>
              </a:buClr>
              <a:buFont typeface="Wingdings" panose="05000000000000000000" pitchFamily="2" charset="2"/>
              <a:buChar char="§"/>
            </a:pPr>
            <a:r>
              <a:rPr lang="en-GB" sz="2000" dirty="0">
                <a:solidFill>
                  <a:schemeClr val="accent1"/>
                </a:solidFill>
              </a:rPr>
              <a:t>Weekly ICB GP newsletter and intranet</a:t>
            </a:r>
          </a:p>
          <a:p>
            <a:pPr marL="1257300" lvl="2" indent="-342900">
              <a:buClr>
                <a:schemeClr val="accent1"/>
              </a:buClr>
              <a:buFont typeface="Wingdings" panose="05000000000000000000" pitchFamily="2" charset="2"/>
              <a:buChar char="§"/>
            </a:pPr>
            <a:r>
              <a:rPr lang="en-GB" sz="2000" dirty="0">
                <a:solidFill>
                  <a:schemeClr val="accent1"/>
                </a:solidFill>
              </a:rPr>
              <a:t>LMC weekly brieflet</a:t>
            </a:r>
          </a:p>
          <a:p>
            <a:pPr marL="1257300" lvl="2" indent="-342900">
              <a:buClr>
                <a:schemeClr val="accent1"/>
              </a:buClr>
              <a:buFont typeface="Wingdings" panose="05000000000000000000" pitchFamily="2" charset="2"/>
              <a:buChar char="§"/>
            </a:pPr>
            <a:r>
              <a:rPr lang="en-GB" sz="2000" dirty="0">
                <a:solidFill>
                  <a:schemeClr val="accent1"/>
                </a:solidFill>
              </a:rPr>
              <a:t>A Big Primary Care Conversation webinar </a:t>
            </a:r>
          </a:p>
        </p:txBody>
      </p:sp>
      <p:sp>
        <p:nvSpPr>
          <p:cNvPr id="3" name="Slide Number Placeholder 2">
            <a:extLst>
              <a:ext uri="{FF2B5EF4-FFF2-40B4-BE49-F238E27FC236}">
                <a16:creationId xmlns:a16="http://schemas.microsoft.com/office/drawing/2014/main" id="{F8E03598-6AC7-EA7A-99C4-D0B3A3C3AA63}"/>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12</a:t>
            </a:fld>
            <a:endParaRPr lang="en-GB" sz="2400" dirty="0">
              <a:solidFill>
                <a:schemeClr val="bg1"/>
              </a:solidFill>
            </a:endParaRPr>
          </a:p>
        </p:txBody>
      </p:sp>
    </p:spTree>
    <p:extLst>
      <p:ext uri="{BB962C8B-B14F-4D97-AF65-F5344CB8AC3E}">
        <p14:creationId xmlns:p14="http://schemas.microsoft.com/office/powerpoint/2010/main" val="4020776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48B8A-2691-4CB6-BB9E-088BEA54E819}"/>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6724423-91CC-2B91-00C5-3CE446068B5B}"/>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F6D72CD-4DC4-1AE5-292C-B5ABA572057B}"/>
              </a:ext>
            </a:extLst>
          </p:cNvPr>
          <p:cNvSpPr txBox="1"/>
          <p:nvPr/>
        </p:nvSpPr>
        <p:spPr>
          <a:xfrm>
            <a:off x="344491" y="564055"/>
            <a:ext cx="7277249" cy="584775"/>
          </a:xfrm>
          <a:prstGeom prst="rect">
            <a:avLst/>
          </a:prstGeom>
          <a:noFill/>
        </p:spPr>
        <p:txBody>
          <a:bodyPr wrap="none" rtlCol="0">
            <a:spAutoFit/>
          </a:bodyPr>
          <a:lstStyle/>
          <a:p>
            <a:r>
              <a:rPr lang="en-GB" sz="3200" dirty="0">
                <a:solidFill>
                  <a:schemeClr val="accent6"/>
                </a:solidFill>
              </a:rPr>
              <a:t>8. Exploration and improvement support</a:t>
            </a:r>
          </a:p>
        </p:txBody>
      </p:sp>
      <p:sp>
        <p:nvSpPr>
          <p:cNvPr id="2" name="TextBox 1">
            <a:extLst>
              <a:ext uri="{FF2B5EF4-FFF2-40B4-BE49-F238E27FC236}">
                <a16:creationId xmlns:a16="http://schemas.microsoft.com/office/drawing/2014/main" id="{9ACF215A-7140-AC68-9564-A9500F0D4741}"/>
              </a:ext>
            </a:extLst>
          </p:cNvPr>
          <p:cNvSpPr txBox="1"/>
          <p:nvPr/>
        </p:nvSpPr>
        <p:spPr>
          <a:xfrm>
            <a:off x="352412" y="1275904"/>
            <a:ext cx="11492258" cy="5355312"/>
          </a:xfrm>
          <a:prstGeom prst="rect">
            <a:avLst/>
          </a:prstGeom>
          <a:noFill/>
        </p:spPr>
        <p:txBody>
          <a:bodyPr wrap="square" rtlCol="0">
            <a:spAutoFit/>
          </a:bodyPr>
          <a:lstStyle/>
          <a:p>
            <a:pPr marL="342900" indent="-342900">
              <a:buClr>
                <a:schemeClr val="accent6"/>
              </a:buClr>
              <a:buFont typeface="Arial" panose="020B0604020202020204" pitchFamily="34" charset="0"/>
              <a:buChar char="•"/>
            </a:pPr>
            <a:r>
              <a:rPr lang="en-GB" sz="2000" dirty="0">
                <a:solidFill>
                  <a:schemeClr val="tx1">
                    <a:lumMod val="65000"/>
                    <a:lumOff val="35000"/>
                  </a:schemeClr>
                </a:solidFill>
              </a:rPr>
              <a:t>To maximise the impact of the recommended reprioritised investment in a Variation LES it is critical that practices and PCNs are provided with support to explore variation and use the improvement approach to identify, deliver and monitor actions.  The ICB does not have the capacity to provide this support</a:t>
            </a:r>
          </a:p>
          <a:p>
            <a:pPr>
              <a:buClr>
                <a:schemeClr val="accent6"/>
              </a:buClr>
            </a:pPr>
            <a:endParaRPr lang="en-GB" sz="2000" u="sng" dirty="0">
              <a:solidFill>
                <a:srgbClr val="C00000"/>
              </a:solidFill>
            </a:endParaRPr>
          </a:p>
          <a:p>
            <a:pPr>
              <a:buClr>
                <a:schemeClr val="accent6"/>
              </a:buClr>
            </a:pPr>
            <a:r>
              <a:rPr lang="en-GB" sz="2000" u="sng" dirty="0">
                <a:solidFill>
                  <a:schemeClr val="accent1"/>
                </a:solidFill>
              </a:rPr>
              <a:t>Recommendation 7</a:t>
            </a:r>
          </a:p>
          <a:p>
            <a:pPr marL="285750" indent="-285750">
              <a:buClr>
                <a:schemeClr val="accent6"/>
              </a:buClr>
              <a:buFont typeface="Arial" panose="020B0604020202020204" pitchFamily="34" charset="0"/>
              <a:buChar char="•"/>
            </a:pPr>
            <a:r>
              <a:rPr lang="en-GB" sz="2000" dirty="0">
                <a:solidFill>
                  <a:schemeClr val="accent1"/>
                </a:solidFill>
              </a:rPr>
              <a:t>ICB Primary and Community Commissioning Team, using the existing identified budget, produce and negotiate by 12 June 2026 a detailed specification for the General Practice Confederation (of Federations) to:</a:t>
            </a:r>
          </a:p>
          <a:p>
            <a:pPr marL="914400" lvl="1" indent="-457200">
              <a:buClr>
                <a:schemeClr val="accent1"/>
              </a:buClr>
              <a:buFont typeface="+mj-lt"/>
              <a:buAutoNum type="arabicPeriod"/>
            </a:pPr>
            <a:r>
              <a:rPr lang="en-GB" dirty="0">
                <a:solidFill>
                  <a:schemeClr val="accent1"/>
                </a:solidFill>
              </a:rPr>
              <a:t>Design, co-ordinate and facilitate PCN based peer review of practice comparative referrals using the improvement approach and specialties for PCN focus later in this slide deck</a:t>
            </a:r>
          </a:p>
          <a:p>
            <a:pPr marL="914400" lvl="1" indent="-457200">
              <a:buClr>
                <a:schemeClr val="accent1"/>
              </a:buClr>
              <a:buFont typeface="+mj-lt"/>
              <a:buAutoNum type="arabicPeriod"/>
            </a:pPr>
            <a:r>
              <a:rPr lang="en-GB" dirty="0">
                <a:solidFill>
                  <a:schemeClr val="accent1"/>
                </a:solidFill>
              </a:rPr>
              <a:t>Support practices/PCNs develop action plans and monitor impacts</a:t>
            </a:r>
          </a:p>
          <a:p>
            <a:pPr marL="914400" lvl="1" indent="-457200">
              <a:buClr>
                <a:schemeClr val="accent1"/>
              </a:buClr>
              <a:buFont typeface="+mj-lt"/>
              <a:buAutoNum type="arabicPeriod"/>
            </a:pPr>
            <a:r>
              <a:rPr lang="en-GB" dirty="0">
                <a:solidFill>
                  <a:schemeClr val="accent1"/>
                </a:solidFill>
              </a:rPr>
              <a:t>Produce monthly reports to the ICB of progress, impacts, learning and issues for escalation</a:t>
            </a:r>
          </a:p>
          <a:p>
            <a:pPr marL="914400" lvl="1" indent="-457200">
              <a:buClr>
                <a:schemeClr val="accent1"/>
              </a:buClr>
              <a:buFont typeface="+mj-lt"/>
              <a:buAutoNum type="arabicPeriod"/>
            </a:pPr>
            <a:r>
              <a:rPr lang="en-GB" dirty="0">
                <a:solidFill>
                  <a:schemeClr val="accent1"/>
                </a:solidFill>
              </a:rPr>
              <a:t>Recommend to the ICB any system wide improvement actions and work with ICB to progress</a:t>
            </a:r>
          </a:p>
          <a:p>
            <a:pPr marL="914400" lvl="1" indent="-457200">
              <a:buClr>
                <a:schemeClr val="accent1"/>
              </a:buClr>
              <a:buFont typeface="+mj-lt"/>
              <a:buAutoNum type="arabicPeriod"/>
            </a:pPr>
            <a:r>
              <a:rPr lang="en-GB" dirty="0">
                <a:solidFill>
                  <a:schemeClr val="accent1"/>
                </a:solidFill>
              </a:rPr>
              <a:t>Work with Trusts and the Primary Care Training Hub to progress any education/training actions</a:t>
            </a:r>
          </a:p>
          <a:p>
            <a:pPr marL="914400" lvl="1" indent="-457200">
              <a:buClr>
                <a:schemeClr val="accent1"/>
              </a:buClr>
              <a:buFont typeface="+mj-lt"/>
              <a:buAutoNum type="arabicPeriod"/>
            </a:pPr>
            <a:r>
              <a:rPr lang="en-GB" dirty="0">
                <a:solidFill>
                  <a:schemeClr val="accent1"/>
                </a:solidFill>
              </a:rPr>
              <a:t>Provide practices/PCNs and the ICB primary care team with business intelligence support to further interrogate variation data and develop routine reports</a:t>
            </a:r>
          </a:p>
          <a:p>
            <a:pPr marL="914400" lvl="1" indent="-457200">
              <a:buClr>
                <a:schemeClr val="accent1"/>
              </a:buClr>
              <a:buFont typeface="+mj-lt"/>
              <a:buAutoNum type="arabicPeriod"/>
            </a:pPr>
            <a:r>
              <a:rPr lang="en-GB" dirty="0">
                <a:solidFill>
                  <a:schemeClr val="accent1"/>
                </a:solidFill>
              </a:rPr>
              <a:t>Explore, propose and deliver plans to use AI to generate practice/PCN report KLOE</a:t>
            </a:r>
          </a:p>
        </p:txBody>
      </p:sp>
      <p:sp>
        <p:nvSpPr>
          <p:cNvPr id="3" name="Slide Number Placeholder 2">
            <a:extLst>
              <a:ext uri="{FF2B5EF4-FFF2-40B4-BE49-F238E27FC236}">
                <a16:creationId xmlns:a16="http://schemas.microsoft.com/office/drawing/2014/main" id="{7B463EDC-5E03-8919-9853-CB75AD68C52C}"/>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13</a:t>
            </a:fld>
            <a:endParaRPr lang="en-GB" sz="2400" dirty="0">
              <a:solidFill>
                <a:schemeClr val="bg1"/>
              </a:solidFill>
            </a:endParaRPr>
          </a:p>
        </p:txBody>
      </p:sp>
    </p:spTree>
    <p:extLst>
      <p:ext uri="{BB962C8B-B14F-4D97-AF65-F5344CB8AC3E}">
        <p14:creationId xmlns:p14="http://schemas.microsoft.com/office/powerpoint/2010/main" val="1018545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07AD-3818-13CD-D6E7-36BBB1F44A6C}"/>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50AEE20D-5D3D-447D-C417-65E2757FE7C8}"/>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F5DB7C0-37AB-FC96-D707-485FA95446E9}"/>
              </a:ext>
            </a:extLst>
          </p:cNvPr>
          <p:cNvSpPr txBox="1"/>
          <p:nvPr/>
        </p:nvSpPr>
        <p:spPr>
          <a:xfrm>
            <a:off x="344491" y="564055"/>
            <a:ext cx="2007281" cy="584775"/>
          </a:xfrm>
          <a:prstGeom prst="rect">
            <a:avLst/>
          </a:prstGeom>
          <a:noFill/>
        </p:spPr>
        <p:txBody>
          <a:bodyPr wrap="none" rtlCol="0">
            <a:spAutoFit/>
          </a:bodyPr>
          <a:lstStyle/>
          <a:p>
            <a:r>
              <a:rPr lang="en-GB" sz="3200" dirty="0">
                <a:solidFill>
                  <a:schemeClr val="accent6"/>
                </a:solidFill>
              </a:rPr>
              <a:t>9. Phasing</a:t>
            </a:r>
          </a:p>
        </p:txBody>
      </p:sp>
      <p:sp>
        <p:nvSpPr>
          <p:cNvPr id="2" name="TextBox 1">
            <a:extLst>
              <a:ext uri="{FF2B5EF4-FFF2-40B4-BE49-F238E27FC236}">
                <a16:creationId xmlns:a16="http://schemas.microsoft.com/office/drawing/2014/main" id="{17A6CEA2-0D6F-3C3C-A132-B3A53980DE5C}"/>
              </a:ext>
            </a:extLst>
          </p:cNvPr>
          <p:cNvSpPr txBox="1"/>
          <p:nvPr/>
        </p:nvSpPr>
        <p:spPr>
          <a:xfrm>
            <a:off x="352412" y="1584249"/>
            <a:ext cx="11492258" cy="1938992"/>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immediate focus of this plan is on referrals, recognising both that they are a major driver of system cost and that there is a </a:t>
            </a:r>
            <a:r>
              <a:rPr lang="en-GB" sz="2000" u="sng" dirty="0">
                <a:solidFill>
                  <a:schemeClr val="tx1">
                    <a:lumMod val="65000"/>
                    <a:lumOff val="35000"/>
                  </a:schemeClr>
                </a:solidFill>
              </a:rPr>
              <a:t>lead in time (potentially of 4 months or more)</a:t>
            </a:r>
            <a:r>
              <a:rPr lang="en-GB" sz="2000" dirty="0">
                <a:solidFill>
                  <a:schemeClr val="tx1">
                    <a:lumMod val="65000"/>
                    <a:lumOff val="35000"/>
                  </a:schemeClr>
                </a:solidFill>
              </a:rPr>
              <a:t> to any realisable impact considering the already received referral demand (outpatient waiting list)</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Later exploration and improvement phases will focus on pathology and diagnostics subject to the receipt of comparable data from provider colleagues</a:t>
            </a:r>
          </a:p>
        </p:txBody>
      </p:sp>
      <p:sp>
        <p:nvSpPr>
          <p:cNvPr id="8" name="Arrow: Chevron 7">
            <a:extLst>
              <a:ext uri="{FF2B5EF4-FFF2-40B4-BE49-F238E27FC236}">
                <a16:creationId xmlns:a16="http://schemas.microsoft.com/office/drawing/2014/main" id="{1C61BFF9-38F8-6DB8-2C96-881B85776C5B}"/>
              </a:ext>
            </a:extLst>
          </p:cNvPr>
          <p:cNvSpPr/>
          <p:nvPr/>
        </p:nvSpPr>
        <p:spPr>
          <a:xfrm>
            <a:off x="1080977" y="4152017"/>
            <a:ext cx="10030046" cy="1451344"/>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solidFill>
                <a:schemeClr val="tx1"/>
              </a:solidFill>
            </a:endParaRPr>
          </a:p>
        </p:txBody>
      </p:sp>
      <p:sp>
        <p:nvSpPr>
          <p:cNvPr id="9" name="Rectangle: Rounded Corners 8">
            <a:extLst>
              <a:ext uri="{FF2B5EF4-FFF2-40B4-BE49-F238E27FC236}">
                <a16:creationId xmlns:a16="http://schemas.microsoft.com/office/drawing/2014/main" id="{480E8B08-850D-DF76-89D2-33BFF8FA9759}"/>
              </a:ext>
            </a:extLst>
          </p:cNvPr>
          <p:cNvSpPr/>
          <p:nvPr/>
        </p:nvSpPr>
        <p:spPr>
          <a:xfrm>
            <a:off x="2498651" y="4433777"/>
            <a:ext cx="1446028" cy="850607"/>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solidFill>
              </a:rPr>
              <a:t>Referrals</a:t>
            </a:r>
          </a:p>
          <a:p>
            <a:pPr algn="ctr"/>
            <a:r>
              <a:rPr lang="en-GB" dirty="0">
                <a:solidFill>
                  <a:schemeClr val="accent1"/>
                </a:solidFill>
              </a:rPr>
              <a:t>Q2 &amp; Q3</a:t>
            </a:r>
          </a:p>
        </p:txBody>
      </p:sp>
      <p:sp>
        <p:nvSpPr>
          <p:cNvPr id="10" name="Rectangle: Rounded Corners 9">
            <a:extLst>
              <a:ext uri="{FF2B5EF4-FFF2-40B4-BE49-F238E27FC236}">
                <a16:creationId xmlns:a16="http://schemas.microsoft.com/office/drawing/2014/main" id="{131791CE-F5A1-D695-DF76-6C72BB2DFA04}"/>
              </a:ext>
            </a:extLst>
          </p:cNvPr>
          <p:cNvSpPr/>
          <p:nvPr/>
        </p:nvSpPr>
        <p:spPr>
          <a:xfrm>
            <a:off x="5372986" y="4452385"/>
            <a:ext cx="1446028" cy="850607"/>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solidFill>
              </a:rPr>
              <a:t>Pathology</a:t>
            </a:r>
          </a:p>
          <a:p>
            <a:pPr algn="ctr"/>
            <a:r>
              <a:rPr lang="en-GB" dirty="0">
                <a:solidFill>
                  <a:schemeClr val="accent1"/>
                </a:solidFill>
              </a:rPr>
              <a:t>Q4 &amp; Q1</a:t>
            </a:r>
          </a:p>
        </p:txBody>
      </p:sp>
      <p:sp>
        <p:nvSpPr>
          <p:cNvPr id="11" name="TextBox 10">
            <a:extLst>
              <a:ext uri="{FF2B5EF4-FFF2-40B4-BE49-F238E27FC236}">
                <a16:creationId xmlns:a16="http://schemas.microsoft.com/office/drawing/2014/main" id="{C6179A5D-35D4-C0A2-A8E2-072F87796797}"/>
              </a:ext>
            </a:extLst>
          </p:cNvPr>
          <p:cNvSpPr txBox="1"/>
          <p:nvPr/>
        </p:nvSpPr>
        <p:spPr>
          <a:xfrm>
            <a:off x="3434121" y="3652963"/>
            <a:ext cx="1003801" cy="369332"/>
          </a:xfrm>
          <a:prstGeom prst="rect">
            <a:avLst/>
          </a:prstGeom>
          <a:noFill/>
        </p:spPr>
        <p:txBody>
          <a:bodyPr wrap="none" rtlCol="0">
            <a:spAutoFit/>
          </a:bodyPr>
          <a:lstStyle/>
          <a:p>
            <a:r>
              <a:rPr lang="en-GB" dirty="0">
                <a:solidFill>
                  <a:schemeClr val="accent1"/>
                </a:solidFill>
              </a:rPr>
              <a:t>2026/27</a:t>
            </a:r>
          </a:p>
        </p:txBody>
      </p:sp>
      <p:sp>
        <p:nvSpPr>
          <p:cNvPr id="12" name="TextBox 11">
            <a:extLst>
              <a:ext uri="{FF2B5EF4-FFF2-40B4-BE49-F238E27FC236}">
                <a16:creationId xmlns:a16="http://schemas.microsoft.com/office/drawing/2014/main" id="{88E74936-E416-B157-0952-4C39466F2753}"/>
              </a:ext>
            </a:extLst>
          </p:cNvPr>
          <p:cNvSpPr txBox="1"/>
          <p:nvPr/>
        </p:nvSpPr>
        <p:spPr>
          <a:xfrm>
            <a:off x="7764713" y="3652963"/>
            <a:ext cx="1003801" cy="369332"/>
          </a:xfrm>
          <a:prstGeom prst="rect">
            <a:avLst/>
          </a:prstGeom>
          <a:noFill/>
        </p:spPr>
        <p:txBody>
          <a:bodyPr wrap="none" rtlCol="0">
            <a:spAutoFit/>
          </a:bodyPr>
          <a:lstStyle/>
          <a:p>
            <a:r>
              <a:rPr lang="en-GB" dirty="0">
                <a:solidFill>
                  <a:schemeClr val="accent1"/>
                </a:solidFill>
              </a:rPr>
              <a:t>2027/28</a:t>
            </a:r>
          </a:p>
        </p:txBody>
      </p:sp>
      <p:sp>
        <p:nvSpPr>
          <p:cNvPr id="13" name="Rectangle: Rounded Corners 12">
            <a:extLst>
              <a:ext uri="{FF2B5EF4-FFF2-40B4-BE49-F238E27FC236}">
                <a16:creationId xmlns:a16="http://schemas.microsoft.com/office/drawing/2014/main" id="{64BCFDAC-28A1-4844-B2AE-60A7D043CC39}"/>
              </a:ext>
            </a:extLst>
          </p:cNvPr>
          <p:cNvSpPr/>
          <p:nvPr/>
        </p:nvSpPr>
        <p:spPr>
          <a:xfrm>
            <a:off x="8247321" y="4433777"/>
            <a:ext cx="1446028" cy="850607"/>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solidFill>
              </a:rPr>
              <a:t>Diagnostics</a:t>
            </a:r>
          </a:p>
          <a:p>
            <a:pPr algn="ctr"/>
            <a:r>
              <a:rPr lang="en-GB" dirty="0">
                <a:solidFill>
                  <a:schemeClr val="accent1"/>
                </a:solidFill>
              </a:rPr>
              <a:t>Q2 &amp; Q3</a:t>
            </a:r>
          </a:p>
        </p:txBody>
      </p:sp>
      <p:sp>
        <p:nvSpPr>
          <p:cNvPr id="14" name="Slide Number Placeholder 13">
            <a:extLst>
              <a:ext uri="{FF2B5EF4-FFF2-40B4-BE49-F238E27FC236}">
                <a16:creationId xmlns:a16="http://schemas.microsoft.com/office/drawing/2014/main" id="{0A62FF07-6362-E826-C44E-09FC59BA24AB}"/>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14</a:t>
            </a:fld>
            <a:endParaRPr lang="en-GB" sz="2400">
              <a:solidFill>
                <a:schemeClr val="bg1"/>
              </a:solidFill>
            </a:endParaRPr>
          </a:p>
        </p:txBody>
      </p:sp>
    </p:spTree>
    <p:extLst>
      <p:ext uri="{BB962C8B-B14F-4D97-AF65-F5344CB8AC3E}">
        <p14:creationId xmlns:p14="http://schemas.microsoft.com/office/powerpoint/2010/main" val="1190311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7FC2-CFFC-6B76-869A-3B44F4975A08}"/>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20296E5F-39A2-50F5-6176-19E5B7CCE132}"/>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1218152-765D-C967-52AE-51ECF043F61F}"/>
              </a:ext>
            </a:extLst>
          </p:cNvPr>
          <p:cNvSpPr txBox="1"/>
          <p:nvPr/>
        </p:nvSpPr>
        <p:spPr>
          <a:xfrm>
            <a:off x="344491" y="564055"/>
            <a:ext cx="5318315" cy="584775"/>
          </a:xfrm>
          <a:prstGeom prst="rect">
            <a:avLst/>
          </a:prstGeom>
          <a:noFill/>
        </p:spPr>
        <p:txBody>
          <a:bodyPr wrap="none" rtlCol="0">
            <a:spAutoFit/>
          </a:bodyPr>
          <a:lstStyle/>
          <a:p>
            <a:r>
              <a:rPr lang="en-GB" sz="3200" dirty="0">
                <a:solidFill>
                  <a:schemeClr val="accent6"/>
                </a:solidFill>
              </a:rPr>
              <a:t>10. Specialties for PCN focus</a:t>
            </a:r>
          </a:p>
        </p:txBody>
      </p:sp>
      <p:sp>
        <p:nvSpPr>
          <p:cNvPr id="3" name="Slide Number Placeholder 2">
            <a:extLst>
              <a:ext uri="{FF2B5EF4-FFF2-40B4-BE49-F238E27FC236}">
                <a16:creationId xmlns:a16="http://schemas.microsoft.com/office/drawing/2014/main" id="{5D802597-A37F-BF97-C1CE-C8A1398BC70C}"/>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15</a:t>
            </a:fld>
            <a:endParaRPr lang="en-GB" sz="2400">
              <a:solidFill>
                <a:schemeClr val="bg1"/>
              </a:solidFill>
            </a:endParaRPr>
          </a:p>
        </p:txBody>
      </p:sp>
      <p:sp>
        <p:nvSpPr>
          <p:cNvPr id="6" name="TextBox 5">
            <a:extLst>
              <a:ext uri="{FF2B5EF4-FFF2-40B4-BE49-F238E27FC236}">
                <a16:creationId xmlns:a16="http://schemas.microsoft.com/office/drawing/2014/main" id="{2F1CF2F8-2880-6A3D-37FE-218327A2628B}"/>
              </a:ext>
            </a:extLst>
          </p:cNvPr>
          <p:cNvSpPr txBox="1"/>
          <p:nvPr/>
        </p:nvSpPr>
        <p:spPr>
          <a:xfrm>
            <a:off x="352412" y="1275897"/>
            <a:ext cx="5399802" cy="5324535"/>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existing General Practice referral tool includes PCN standardised referral rates per 1,000 population for each specialty</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population health PCN hexagon maps provide a useful tool to show comparative rates and identify which specialties PCNs and groups of PCNs should focus on</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As an example, the hexagon map for Orthopaedics is shown (red denotes higher referral rates)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a:buClr>
                <a:schemeClr val="accent6"/>
              </a:buClr>
            </a:pPr>
            <a:r>
              <a:rPr lang="en-GB" sz="2000" u="sng" dirty="0">
                <a:solidFill>
                  <a:schemeClr val="accent1"/>
                </a:solidFill>
              </a:rPr>
              <a:t>Recommendation 8</a:t>
            </a:r>
          </a:p>
          <a:p>
            <a:pPr marL="342900" indent="-342900">
              <a:buClr>
                <a:schemeClr val="accent6"/>
              </a:buClr>
              <a:buFont typeface="Arial" panose="020B0604020202020204" pitchFamily="34" charset="0"/>
              <a:buChar char="•"/>
            </a:pPr>
            <a:r>
              <a:rPr lang="en-GB" sz="2000" dirty="0">
                <a:solidFill>
                  <a:schemeClr val="accent1"/>
                </a:solidFill>
              </a:rPr>
              <a:t>ICB Primary and Community commissioning team produces hexagon maps for all ‘runner’ specialties by 23 May 2026</a:t>
            </a:r>
          </a:p>
        </p:txBody>
      </p:sp>
      <p:pic>
        <p:nvPicPr>
          <p:cNvPr id="14" name="Picture 13">
            <a:extLst>
              <a:ext uri="{FF2B5EF4-FFF2-40B4-BE49-F238E27FC236}">
                <a16:creationId xmlns:a16="http://schemas.microsoft.com/office/drawing/2014/main" id="{3795BB40-864E-7855-AFB6-2364DA7A32BE}"/>
              </a:ext>
            </a:extLst>
          </p:cNvPr>
          <p:cNvPicPr>
            <a:picLocks noChangeAspect="1"/>
          </p:cNvPicPr>
          <p:nvPr/>
        </p:nvPicPr>
        <p:blipFill>
          <a:blip r:embed="rId2"/>
          <a:stretch>
            <a:fillRect/>
          </a:stretch>
        </p:blipFill>
        <p:spPr>
          <a:xfrm>
            <a:off x="6872856" y="200768"/>
            <a:ext cx="4210230" cy="5954233"/>
          </a:xfrm>
          <a:prstGeom prst="rect">
            <a:avLst/>
          </a:prstGeom>
        </p:spPr>
      </p:pic>
    </p:spTree>
    <p:extLst>
      <p:ext uri="{BB962C8B-B14F-4D97-AF65-F5344CB8AC3E}">
        <p14:creationId xmlns:p14="http://schemas.microsoft.com/office/powerpoint/2010/main" val="1318443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37AB0-28E6-B139-1111-6199C7B0C62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8C48301-64E5-F4D6-89C7-0727A46D2597}"/>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0E167A8-938A-C265-9514-2F3950ABFE81}"/>
              </a:ext>
            </a:extLst>
          </p:cNvPr>
          <p:cNvSpPr txBox="1"/>
          <p:nvPr/>
        </p:nvSpPr>
        <p:spPr>
          <a:xfrm>
            <a:off x="344491" y="255445"/>
            <a:ext cx="5428281" cy="584775"/>
          </a:xfrm>
          <a:prstGeom prst="rect">
            <a:avLst/>
          </a:prstGeom>
          <a:noFill/>
        </p:spPr>
        <p:txBody>
          <a:bodyPr wrap="none" rtlCol="0">
            <a:spAutoFit/>
          </a:bodyPr>
          <a:lstStyle/>
          <a:p>
            <a:r>
              <a:rPr lang="en-GB" sz="3200" dirty="0">
                <a:solidFill>
                  <a:schemeClr val="accent6"/>
                </a:solidFill>
              </a:rPr>
              <a:t>11. Responsibilities on a page</a:t>
            </a:r>
          </a:p>
        </p:txBody>
      </p:sp>
      <p:sp>
        <p:nvSpPr>
          <p:cNvPr id="3" name="Slide Number Placeholder 2">
            <a:extLst>
              <a:ext uri="{FF2B5EF4-FFF2-40B4-BE49-F238E27FC236}">
                <a16:creationId xmlns:a16="http://schemas.microsoft.com/office/drawing/2014/main" id="{8DB8AB56-0841-4113-87F1-D6778FC48F58}"/>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16</a:t>
            </a:fld>
            <a:endParaRPr lang="en-GB" sz="2400">
              <a:solidFill>
                <a:schemeClr val="bg1"/>
              </a:solidFill>
            </a:endParaRPr>
          </a:p>
        </p:txBody>
      </p:sp>
      <p:graphicFrame>
        <p:nvGraphicFramePr>
          <p:cNvPr id="6" name="Table 5">
            <a:extLst>
              <a:ext uri="{FF2B5EF4-FFF2-40B4-BE49-F238E27FC236}">
                <a16:creationId xmlns:a16="http://schemas.microsoft.com/office/drawing/2014/main" id="{0EF6F035-0011-5B27-1926-95222A1FE8AB}"/>
              </a:ext>
            </a:extLst>
          </p:cNvPr>
          <p:cNvGraphicFramePr>
            <a:graphicFrameLocks noGrp="1"/>
          </p:cNvGraphicFramePr>
          <p:nvPr>
            <p:extLst>
              <p:ext uri="{D42A27DB-BD31-4B8C-83A1-F6EECF244321}">
                <p14:modId xmlns:p14="http://schemas.microsoft.com/office/powerpoint/2010/main" val="2413296151"/>
              </p:ext>
            </p:extLst>
          </p:nvPr>
        </p:nvGraphicFramePr>
        <p:xfrm>
          <a:off x="344491" y="835931"/>
          <a:ext cx="11489548" cy="5466080"/>
        </p:xfrm>
        <a:graphic>
          <a:graphicData uri="http://schemas.openxmlformats.org/drawingml/2006/table">
            <a:tbl>
              <a:tblPr firstRow="1" bandRow="1">
                <a:tableStyleId>{5C22544A-7EE6-4342-B048-85BDC9FD1C3A}</a:tableStyleId>
              </a:tblPr>
              <a:tblGrid>
                <a:gridCol w="1641364">
                  <a:extLst>
                    <a:ext uri="{9D8B030D-6E8A-4147-A177-3AD203B41FA5}">
                      <a16:colId xmlns:a16="http://schemas.microsoft.com/office/drawing/2014/main" val="1681265950"/>
                    </a:ext>
                  </a:extLst>
                </a:gridCol>
                <a:gridCol w="1641364">
                  <a:extLst>
                    <a:ext uri="{9D8B030D-6E8A-4147-A177-3AD203B41FA5}">
                      <a16:colId xmlns:a16="http://schemas.microsoft.com/office/drawing/2014/main" val="2324794898"/>
                    </a:ext>
                  </a:extLst>
                </a:gridCol>
                <a:gridCol w="1641364">
                  <a:extLst>
                    <a:ext uri="{9D8B030D-6E8A-4147-A177-3AD203B41FA5}">
                      <a16:colId xmlns:a16="http://schemas.microsoft.com/office/drawing/2014/main" val="3057254589"/>
                    </a:ext>
                  </a:extLst>
                </a:gridCol>
                <a:gridCol w="1641364">
                  <a:extLst>
                    <a:ext uri="{9D8B030D-6E8A-4147-A177-3AD203B41FA5}">
                      <a16:colId xmlns:a16="http://schemas.microsoft.com/office/drawing/2014/main" val="3547525439"/>
                    </a:ext>
                  </a:extLst>
                </a:gridCol>
                <a:gridCol w="1641364">
                  <a:extLst>
                    <a:ext uri="{9D8B030D-6E8A-4147-A177-3AD203B41FA5}">
                      <a16:colId xmlns:a16="http://schemas.microsoft.com/office/drawing/2014/main" val="1760543972"/>
                    </a:ext>
                  </a:extLst>
                </a:gridCol>
                <a:gridCol w="1641364">
                  <a:extLst>
                    <a:ext uri="{9D8B030D-6E8A-4147-A177-3AD203B41FA5}">
                      <a16:colId xmlns:a16="http://schemas.microsoft.com/office/drawing/2014/main" val="3970014880"/>
                    </a:ext>
                  </a:extLst>
                </a:gridCol>
                <a:gridCol w="1641364">
                  <a:extLst>
                    <a:ext uri="{9D8B030D-6E8A-4147-A177-3AD203B41FA5}">
                      <a16:colId xmlns:a16="http://schemas.microsoft.com/office/drawing/2014/main" val="2531317651"/>
                    </a:ext>
                  </a:extLst>
                </a:gridCol>
              </a:tblGrid>
              <a:tr h="370840">
                <a:tc>
                  <a:txBody>
                    <a:bodyPr/>
                    <a:lstStyle/>
                    <a:p>
                      <a:pPr algn="ctr"/>
                      <a:r>
                        <a:rPr lang="en-GB" sz="1400" dirty="0"/>
                        <a:t>Activity</a:t>
                      </a:r>
                    </a:p>
                  </a:txBody>
                  <a:tcPr/>
                </a:tc>
                <a:tc>
                  <a:txBody>
                    <a:bodyPr/>
                    <a:lstStyle/>
                    <a:p>
                      <a:pPr algn="ctr"/>
                      <a:r>
                        <a:rPr lang="en-GB" sz="1400" dirty="0"/>
                        <a:t>Practice</a:t>
                      </a:r>
                    </a:p>
                  </a:txBody>
                  <a:tcPr/>
                </a:tc>
                <a:tc>
                  <a:txBody>
                    <a:bodyPr/>
                    <a:lstStyle/>
                    <a:p>
                      <a:pPr algn="ctr"/>
                      <a:r>
                        <a:rPr lang="en-GB" sz="1400" dirty="0"/>
                        <a:t>PCN</a:t>
                      </a:r>
                    </a:p>
                  </a:txBody>
                  <a:tcPr/>
                </a:tc>
                <a:tc>
                  <a:txBody>
                    <a:bodyPr/>
                    <a:lstStyle/>
                    <a:p>
                      <a:pPr algn="ctr"/>
                      <a:r>
                        <a:rPr lang="en-GB" sz="1400" dirty="0"/>
                        <a:t>Trusts</a:t>
                      </a:r>
                    </a:p>
                  </a:txBody>
                  <a:tcPr/>
                </a:tc>
                <a:tc>
                  <a:txBody>
                    <a:bodyPr/>
                    <a:lstStyle/>
                    <a:p>
                      <a:pPr algn="ctr"/>
                      <a:r>
                        <a:rPr lang="en-GB" sz="1400" dirty="0"/>
                        <a:t>Confederation</a:t>
                      </a:r>
                    </a:p>
                  </a:txBody>
                  <a:tcPr/>
                </a:tc>
                <a:tc>
                  <a:txBody>
                    <a:bodyPr/>
                    <a:lstStyle/>
                    <a:p>
                      <a:pPr algn="ctr"/>
                      <a:r>
                        <a:rPr lang="en-GB" sz="1400" dirty="0"/>
                        <a:t>ICB</a:t>
                      </a:r>
                    </a:p>
                  </a:txBody>
                  <a:tcPr/>
                </a:tc>
                <a:tc>
                  <a:txBody>
                    <a:bodyPr/>
                    <a:lstStyle/>
                    <a:p>
                      <a:pPr algn="ctr"/>
                      <a:r>
                        <a:rPr lang="en-GB" sz="1400" dirty="0"/>
                        <a:t>Training Hub</a:t>
                      </a:r>
                    </a:p>
                  </a:txBody>
                  <a:tcPr/>
                </a:tc>
                <a:extLst>
                  <a:ext uri="{0D108BD9-81ED-4DB2-BD59-A6C34878D82A}">
                    <a16:rowId xmlns:a16="http://schemas.microsoft.com/office/drawing/2014/main" val="4224590777"/>
                  </a:ext>
                </a:extLst>
              </a:tr>
              <a:tr h="370840">
                <a:tc>
                  <a:txBody>
                    <a:bodyPr/>
                    <a:lstStyle/>
                    <a:p>
                      <a:r>
                        <a:rPr lang="en-GB" sz="1400" b="1" dirty="0"/>
                        <a:t>Proactive Visits</a:t>
                      </a:r>
                    </a:p>
                  </a:txBody>
                  <a:tcPr anchor="ctr"/>
                </a:tc>
                <a:tc>
                  <a:txBody>
                    <a:bodyPr/>
                    <a:lstStyle/>
                    <a:p>
                      <a:r>
                        <a:rPr lang="en-GB" sz="1400" dirty="0"/>
                        <a:t>Engage in visits including variation exploration and action planning</a:t>
                      </a:r>
                    </a:p>
                  </a:txBody>
                  <a:tcPr/>
                </a:tc>
                <a:tc>
                  <a:txBody>
                    <a:bodyPr/>
                    <a:lstStyle/>
                    <a:p>
                      <a:r>
                        <a:rPr lang="en-GB" sz="1400" dirty="0"/>
                        <a:t>Not included in current visit programme</a:t>
                      </a:r>
                    </a:p>
                  </a:txBody>
                  <a:tcPr/>
                </a:tc>
                <a:tc>
                  <a:txBody>
                    <a:bodyPr/>
                    <a:lstStyle/>
                    <a:p>
                      <a:r>
                        <a:rPr lang="en-GB" sz="1400" dirty="0"/>
                        <a:t>Where relevant engaged in any actions</a:t>
                      </a:r>
                    </a:p>
                  </a:txBody>
                  <a:tcPr/>
                </a:tc>
                <a:tc>
                  <a:txBody>
                    <a:bodyPr/>
                    <a:lstStyle/>
                    <a:p>
                      <a:r>
                        <a:rPr lang="en-GB" sz="1400" dirty="0"/>
                        <a:t>Currently no role</a:t>
                      </a:r>
                    </a:p>
                  </a:txBody>
                  <a:tcPr/>
                </a:tc>
                <a:tc>
                  <a:txBody>
                    <a:bodyPr/>
                    <a:lstStyle/>
                    <a:p>
                      <a:r>
                        <a:rPr lang="en-GB" sz="1400" dirty="0"/>
                        <a:t>Lead and co-ordinate programme</a:t>
                      </a:r>
                    </a:p>
                  </a:txBody>
                  <a:tcPr/>
                </a:tc>
                <a:tc>
                  <a:txBody>
                    <a:bodyPr/>
                    <a:lstStyle/>
                    <a:p>
                      <a:r>
                        <a:rPr lang="en-GB" sz="1400" dirty="0"/>
                        <a:t>Practices may be signposted to existing training</a:t>
                      </a:r>
                    </a:p>
                  </a:txBody>
                  <a:tcPr/>
                </a:tc>
                <a:extLst>
                  <a:ext uri="{0D108BD9-81ED-4DB2-BD59-A6C34878D82A}">
                    <a16:rowId xmlns:a16="http://schemas.microsoft.com/office/drawing/2014/main" val="2447115166"/>
                  </a:ext>
                </a:extLst>
              </a:tr>
              <a:tr h="370840">
                <a:tc rowSpan="5">
                  <a:txBody>
                    <a:bodyPr/>
                    <a:lstStyle/>
                    <a:p>
                      <a:r>
                        <a:rPr lang="en-GB" sz="1400" b="1" dirty="0"/>
                        <a:t>Referral Variation</a:t>
                      </a:r>
                    </a:p>
                  </a:txBody>
                  <a:tcPr anchor="ctr"/>
                </a:tc>
                <a:tc gridSpan="2">
                  <a:txBody>
                    <a:bodyPr/>
                    <a:lstStyle/>
                    <a:p>
                      <a:pPr algn="ctr"/>
                      <a:r>
                        <a:rPr lang="en-GB" sz="1400" dirty="0"/>
                        <a:t>Engage in peer exploration of variation and improvement approach</a:t>
                      </a:r>
                    </a:p>
                  </a:txBody>
                  <a:tcPr/>
                </a:tc>
                <a:tc hMerge="1">
                  <a:txBody>
                    <a:bodyPr/>
                    <a:lstStyle/>
                    <a:p>
                      <a:endParaRPr lang="en-GB" sz="1400" dirty="0"/>
                    </a:p>
                  </a:txBody>
                  <a:tcPr/>
                </a:tc>
                <a:tc>
                  <a:txBody>
                    <a:bodyPr/>
                    <a:lstStyle/>
                    <a:p>
                      <a:r>
                        <a:rPr lang="en-GB" sz="1400" dirty="0"/>
                        <a:t>Provide data to enable exploration</a:t>
                      </a:r>
                    </a:p>
                  </a:txBody>
                  <a:tcPr/>
                </a:tc>
                <a:tc>
                  <a:txBody>
                    <a:bodyPr/>
                    <a:lstStyle/>
                    <a:p>
                      <a:r>
                        <a:rPr lang="en-GB" sz="1400" dirty="0"/>
                        <a:t>Design, co-ordinate and lead PCN peer review</a:t>
                      </a:r>
                    </a:p>
                  </a:txBody>
                  <a:tcPr/>
                </a:tc>
                <a:tc>
                  <a:txBody>
                    <a:bodyPr/>
                    <a:lstStyle/>
                    <a:p>
                      <a:r>
                        <a:rPr lang="en-GB" sz="1400" dirty="0"/>
                        <a:t>Commission Variation LES</a:t>
                      </a:r>
                    </a:p>
                  </a:txBody>
                  <a:tcPr/>
                </a:tc>
                <a:tc>
                  <a:txBody>
                    <a:bodyPr/>
                    <a:lstStyle/>
                    <a:p>
                      <a:endParaRPr lang="en-GB" sz="1400" dirty="0"/>
                    </a:p>
                  </a:txBody>
                  <a:tcPr/>
                </a:tc>
                <a:extLst>
                  <a:ext uri="{0D108BD9-81ED-4DB2-BD59-A6C34878D82A}">
                    <a16:rowId xmlns:a16="http://schemas.microsoft.com/office/drawing/2014/main" val="3543282868"/>
                  </a:ext>
                </a:extLst>
              </a:tr>
              <a:tr h="370840">
                <a:tc vMerge="1">
                  <a:txBody>
                    <a:bodyPr/>
                    <a:lstStyle/>
                    <a:p>
                      <a:endParaRPr lang="en-GB" sz="1400" b="1" dirty="0"/>
                    </a:p>
                  </a:txBody>
                  <a:tcPr/>
                </a:tc>
                <a:tc gridSpan="2">
                  <a:txBody>
                    <a:bodyPr/>
                    <a:lstStyle/>
                    <a:p>
                      <a:pPr algn="ctr"/>
                      <a:r>
                        <a:rPr lang="en-GB" sz="1400" dirty="0"/>
                        <a:t>Develop and deliver action plan</a:t>
                      </a:r>
                    </a:p>
                  </a:txBody>
                  <a:tcPr/>
                </a:tc>
                <a:tc hMerge="1">
                  <a:txBody>
                    <a:bodyPr/>
                    <a:lstStyle/>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Engage in delivery of relevant place wide actions</a:t>
                      </a:r>
                    </a:p>
                  </a:txBody>
                  <a:tcPr/>
                </a:tc>
                <a:tc>
                  <a:txBody>
                    <a:bodyPr/>
                    <a:lstStyle/>
                    <a:p>
                      <a:r>
                        <a:rPr lang="en-GB" sz="1400" dirty="0"/>
                        <a:t>Support practices/PCNs develop and monitor action plans</a:t>
                      </a:r>
                    </a:p>
                  </a:txBody>
                  <a:tcPr/>
                </a:tc>
                <a:tc>
                  <a:txBody>
                    <a:bodyPr/>
                    <a:lstStyle/>
                    <a:p>
                      <a:r>
                        <a:rPr lang="en-GB" sz="1400" dirty="0"/>
                        <a:t>Commission improvement support from Confederation</a:t>
                      </a:r>
                    </a:p>
                  </a:txBody>
                  <a:tcPr/>
                </a:tc>
                <a:tc>
                  <a:txBody>
                    <a:bodyPr/>
                    <a:lstStyle/>
                    <a:p>
                      <a:endParaRPr lang="en-GB" sz="1400" dirty="0"/>
                    </a:p>
                  </a:txBody>
                  <a:tcPr/>
                </a:tc>
                <a:extLst>
                  <a:ext uri="{0D108BD9-81ED-4DB2-BD59-A6C34878D82A}">
                    <a16:rowId xmlns:a16="http://schemas.microsoft.com/office/drawing/2014/main" val="2313884231"/>
                  </a:ext>
                </a:extLst>
              </a:tr>
              <a:tr h="370840">
                <a:tc vMerge="1">
                  <a:txBody>
                    <a:bodyPr/>
                    <a:lstStyle/>
                    <a:p>
                      <a:endParaRPr lang="en-GB" sz="1400" b="1" dirty="0"/>
                    </a:p>
                  </a:txBody>
                  <a:tcPr/>
                </a:tc>
                <a:tc gridSpan="2">
                  <a:txBody>
                    <a:bodyPr/>
                    <a:lstStyle/>
                    <a:p>
                      <a:pPr algn="ctr"/>
                      <a:r>
                        <a:rPr lang="en-GB" sz="1400" dirty="0"/>
                        <a:t>Engage in education and training</a:t>
                      </a:r>
                    </a:p>
                  </a:txBody>
                  <a:tcPr/>
                </a:tc>
                <a:tc hMerge="1">
                  <a:txBody>
                    <a:bodyPr/>
                    <a:lstStyle/>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Work with Training Hub to respond to education/training actions</a:t>
                      </a:r>
                    </a:p>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Support ICB to progress system wide actions, including shared learning</a:t>
                      </a:r>
                    </a:p>
                  </a:txBody>
                  <a:tcPr/>
                </a:tc>
                <a:tc>
                  <a:txBody>
                    <a:bodyPr/>
                    <a:lstStyle/>
                    <a:p>
                      <a:r>
                        <a:rPr lang="en-GB" sz="1400" dirty="0"/>
                        <a:t>With support from Confederation progress system wide actions, including shared learning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Respond to education/training actions </a:t>
                      </a:r>
                    </a:p>
                    <a:p>
                      <a:endParaRPr lang="en-GB" sz="1400" dirty="0"/>
                    </a:p>
                  </a:txBody>
                  <a:tcPr/>
                </a:tc>
                <a:extLst>
                  <a:ext uri="{0D108BD9-81ED-4DB2-BD59-A6C34878D82A}">
                    <a16:rowId xmlns:a16="http://schemas.microsoft.com/office/drawing/2014/main" val="3399395842"/>
                  </a:ext>
                </a:extLst>
              </a:tr>
              <a:tr h="370840">
                <a:tc vMerge="1">
                  <a:txBody>
                    <a:bodyPr/>
                    <a:lstStyle/>
                    <a:p>
                      <a:endParaRPr lang="en-GB" sz="1400" b="1" dirty="0"/>
                    </a:p>
                  </a:txBody>
                  <a:tcPr anchor="ctr"/>
                </a:tc>
                <a:tc gridSpan="5">
                  <a:txBody>
                    <a:bodyPr/>
                    <a:lstStyle/>
                    <a:p>
                      <a:pPr algn="ctr"/>
                      <a:r>
                        <a:rPr lang="en-GB" sz="1400" dirty="0"/>
                        <a:t>Identify opportunities for optimising use of existing Tier 2/intermediate services and ideas for new services</a:t>
                      </a:r>
                    </a:p>
                  </a:txBody>
                  <a:tcPr/>
                </a:tc>
                <a:tc hMerge="1">
                  <a:txBody>
                    <a:bodyPr/>
                    <a:lstStyle/>
                    <a:p>
                      <a:endParaRPr lang="en-GB"/>
                    </a:p>
                  </a:txBody>
                  <a:tcPr/>
                </a:tc>
                <a:tc hMerge="1">
                  <a:txBody>
                    <a:bodyPr/>
                    <a:lstStyle/>
                    <a:p>
                      <a:endParaRPr lang="en-GB" sz="1400"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txBody>
                  <a:tcPr/>
                </a:tc>
                <a:tc hMerge="1">
                  <a:txBody>
                    <a:bodyPr/>
                    <a:lstStyle/>
                    <a:p>
                      <a:endParaRPr lang="en-GB" sz="1400" dirty="0"/>
                    </a:p>
                  </a:txBody>
                  <a:tcPr/>
                </a:tc>
                <a:tc>
                  <a:txBody>
                    <a:bodyPr/>
                    <a:lstStyle/>
                    <a:p>
                      <a:endParaRPr lang="en-GB" sz="1400" dirty="0"/>
                    </a:p>
                  </a:txBody>
                  <a:tcPr/>
                </a:tc>
                <a:extLst>
                  <a:ext uri="{0D108BD9-81ED-4DB2-BD59-A6C34878D82A}">
                    <a16:rowId xmlns:a16="http://schemas.microsoft.com/office/drawing/2014/main" val="2901528289"/>
                  </a:ext>
                </a:extLst>
              </a:tr>
              <a:tr h="370840">
                <a:tc vMerge="1">
                  <a:txBody>
                    <a:bodyPr/>
                    <a:lstStyle/>
                    <a:p>
                      <a:endParaRPr lang="en-GB" sz="1400" b="1" dirty="0"/>
                    </a:p>
                  </a:txBody>
                  <a:tcPr anchor="ctr"/>
                </a:tc>
                <a:tc gridSpan="3">
                  <a:txBody>
                    <a:bodyPr/>
                    <a:lstStyle/>
                    <a:p>
                      <a:pPr algn="ctr"/>
                      <a:r>
                        <a:rPr lang="en-GB" sz="1400" dirty="0"/>
                        <a:t>Use locally agreed referral pathways</a:t>
                      </a:r>
                    </a:p>
                  </a:txBody>
                  <a:tcPr/>
                </a:tc>
                <a:tc hMerge="1">
                  <a:txBody>
                    <a:bodyPr/>
                    <a:lstStyle/>
                    <a:p>
                      <a:endParaRPr lang="en-GB"/>
                    </a:p>
                  </a:txBody>
                  <a:tcPr/>
                </a:tc>
                <a:tc hMerge="1">
                  <a:txBody>
                    <a:bodyPr/>
                    <a:lstStyle/>
                    <a:p>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txBody>
                  <a:tcPr/>
                </a:tc>
                <a:tc>
                  <a:txBody>
                    <a:bodyPr/>
                    <a:lstStyle/>
                    <a:p>
                      <a:endParaRPr lang="en-GB" sz="1400" dirty="0"/>
                    </a:p>
                  </a:txBody>
                  <a:tcPr/>
                </a:tc>
                <a:tc>
                  <a:txBody>
                    <a:bodyPr/>
                    <a:lstStyle/>
                    <a:p>
                      <a:endParaRPr lang="en-GB" sz="1400" dirty="0"/>
                    </a:p>
                  </a:txBody>
                  <a:tcPr/>
                </a:tc>
                <a:extLst>
                  <a:ext uri="{0D108BD9-81ED-4DB2-BD59-A6C34878D82A}">
                    <a16:rowId xmlns:a16="http://schemas.microsoft.com/office/drawing/2014/main" val="1826972570"/>
                  </a:ext>
                </a:extLst>
              </a:tr>
            </a:tbl>
          </a:graphicData>
        </a:graphic>
      </p:graphicFrame>
    </p:spTree>
    <p:extLst>
      <p:ext uri="{BB962C8B-B14F-4D97-AF65-F5344CB8AC3E}">
        <p14:creationId xmlns:p14="http://schemas.microsoft.com/office/powerpoint/2010/main" val="2819331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902B-560B-19E9-A5B9-409D3E1DADD6}"/>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CDE63F-67AD-C3DB-3F42-ABB6484106FC}"/>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2293531-C6A7-3042-5A3A-A15AEFC801D9}"/>
              </a:ext>
            </a:extLst>
          </p:cNvPr>
          <p:cNvSpPr txBox="1"/>
          <p:nvPr/>
        </p:nvSpPr>
        <p:spPr>
          <a:xfrm>
            <a:off x="344491" y="564055"/>
            <a:ext cx="3609450" cy="584775"/>
          </a:xfrm>
          <a:prstGeom prst="rect">
            <a:avLst/>
          </a:prstGeom>
          <a:noFill/>
        </p:spPr>
        <p:txBody>
          <a:bodyPr wrap="none" rtlCol="0">
            <a:spAutoFit/>
          </a:bodyPr>
          <a:lstStyle/>
          <a:p>
            <a:r>
              <a:rPr lang="en-GB" sz="3200" dirty="0">
                <a:solidFill>
                  <a:schemeClr val="accent6"/>
                </a:solidFill>
              </a:rPr>
              <a:t>12. Impact analysis</a:t>
            </a:r>
          </a:p>
        </p:txBody>
      </p:sp>
      <p:sp>
        <p:nvSpPr>
          <p:cNvPr id="3" name="Slide Number Placeholder 2">
            <a:extLst>
              <a:ext uri="{FF2B5EF4-FFF2-40B4-BE49-F238E27FC236}">
                <a16:creationId xmlns:a16="http://schemas.microsoft.com/office/drawing/2014/main" id="{A5193003-29AD-9984-DD7E-26E9E4849E78}"/>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17</a:t>
            </a:fld>
            <a:endParaRPr lang="en-GB" sz="2400">
              <a:solidFill>
                <a:schemeClr val="bg1"/>
              </a:solidFill>
            </a:endParaRPr>
          </a:p>
        </p:txBody>
      </p:sp>
      <p:sp>
        <p:nvSpPr>
          <p:cNvPr id="5" name="TextBox 4">
            <a:extLst>
              <a:ext uri="{FF2B5EF4-FFF2-40B4-BE49-F238E27FC236}">
                <a16:creationId xmlns:a16="http://schemas.microsoft.com/office/drawing/2014/main" id="{488582E1-3E49-D080-27B9-8E7D3B4995BB}"/>
              </a:ext>
            </a:extLst>
          </p:cNvPr>
          <p:cNvSpPr txBox="1"/>
          <p:nvPr/>
        </p:nvSpPr>
        <p:spPr>
          <a:xfrm>
            <a:off x="352412" y="1584249"/>
            <a:ext cx="11513523" cy="3477875"/>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A reliable assessment of the potential impact is dependant upon the receipt and review of practice/PCN action plans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It was noted earlier that there is also a lead in time (potentially of 4 months or more) to any realisable impact considering the already received referral demand (outpatient waiting list)</a:t>
            </a:r>
          </a:p>
          <a:p>
            <a:pPr>
              <a:buClr>
                <a:schemeClr val="accent6"/>
              </a:buClr>
            </a:pPr>
            <a:endParaRPr lang="en-GB" sz="2000" dirty="0">
              <a:solidFill>
                <a:schemeClr val="tx1">
                  <a:lumMod val="65000"/>
                  <a:lumOff val="35000"/>
                </a:schemeClr>
              </a:solidFill>
            </a:endParaRPr>
          </a:p>
          <a:p>
            <a:pPr>
              <a:buClr>
                <a:schemeClr val="accent6"/>
              </a:buClr>
            </a:pPr>
            <a:r>
              <a:rPr lang="en-GB" sz="2000" u="sng" dirty="0">
                <a:solidFill>
                  <a:schemeClr val="accent1"/>
                </a:solidFill>
              </a:rPr>
              <a:t>Recommendation 9</a:t>
            </a:r>
          </a:p>
          <a:p>
            <a:pPr marL="342900" indent="-342900">
              <a:buClr>
                <a:schemeClr val="accent6"/>
              </a:buClr>
              <a:buFont typeface="Arial" panose="020B0604020202020204" pitchFamily="34" charset="0"/>
              <a:buChar char="•"/>
            </a:pPr>
            <a:r>
              <a:rPr lang="en-GB" sz="2000" dirty="0">
                <a:solidFill>
                  <a:schemeClr val="accent1"/>
                </a:solidFill>
              </a:rPr>
              <a:t>By 29 May 2026 ICB Business Intelligence colleagues produce an analysis of the potential impact of the ‘red’ hexagon PCNs for each specialty reducing referral rates to their population footprint (Trust catchment) median by January 2027</a:t>
            </a:r>
          </a:p>
          <a:p>
            <a:pPr>
              <a:buClr>
                <a:schemeClr val="accent6"/>
              </a:buClr>
            </a:pPr>
            <a:endParaRPr lang="en-GB" sz="2000" dirty="0"/>
          </a:p>
        </p:txBody>
      </p:sp>
    </p:spTree>
    <p:extLst>
      <p:ext uri="{BB962C8B-B14F-4D97-AF65-F5344CB8AC3E}">
        <p14:creationId xmlns:p14="http://schemas.microsoft.com/office/powerpoint/2010/main" val="1638838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4A9C-A384-1FEE-1EC9-CC39A828D552}"/>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19809AF-F7BD-96B4-22BA-8E731F46371F}"/>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A9D100B3-2EF5-D217-10E5-23DFB35D5D67}"/>
              </a:ext>
            </a:extLst>
          </p:cNvPr>
          <p:cNvSpPr txBox="1"/>
          <p:nvPr/>
        </p:nvSpPr>
        <p:spPr>
          <a:xfrm>
            <a:off x="352412" y="1584249"/>
            <a:ext cx="11513523" cy="4401205"/>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risks of delivering this plan will be included in the plan risk log.  They include: </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Attractiveness of the Variation LES to practices</a:t>
            </a:r>
          </a:p>
          <a:p>
            <a:pPr marL="914400" lvl="1" indent="-457200">
              <a:buClr>
                <a:schemeClr val="accent6"/>
              </a:buClr>
              <a:buFont typeface="+mj-lt"/>
              <a:buAutoNum type="alphaLcParen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Capacity and capability of the Confederation to provide support</a:t>
            </a:r>
          </a:p>
          <a:p>
            <a:pPr marL="914400" lvl="1" indent="-457200">
              <a:buClr>
                <a:schemeClr val="accent6"/>
              </a:buClr>
              <a:buFont typeface="+mj-lt"/>
              <a:buAutoNum type="alphaLcParen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Lead in time to realise the impact of action plans</a:t>
            </a:r>
          </a:p>
          <a:p>
            <a:pPr marL="914400" lvl="1" indent="-457200">
              <a:buClr>
                <a:schemeClr val="accent6"/>
              </a:buClr>
              <a:buFont typeface="+mj-lt"/>
              <a:buAutoNum type="alphaLcParen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Unknown impact of SPOA implementation</a:t>
            </a:r>
          </a:p>
          <a:p>
            <a:pPr marL="914400" lvl="1" indent="-457200">
              <a:buClr>
                <a:schemeClr val="accent6"/>
              </a:buClr>
              <a:buFont typeface="+mj-lt"/>
              <a:buAutoNum type="alphaLcParen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Potential ongoing BMA national contract dispute and any related actions</a:t>
            </a:r>
          </a:p>
          <a:p>
            <a:pPr marL="914400" lvl="1" indent="-457200">
              <a:buClr>
                <a:schemeClr val="accent6"/>
              </a:buClr>
              <a:buFont typeface="+mj-lt"/>
              <a:buAutoNum type="alphaLcParenR"/>
            </a:pPr>
            <a:endParaRPr lang="en-GB" sz="2000" dirty="0">
              <a:solidFill>
                <a:schemeClr val="tx1">
                  <a:lumMod val="65000"/>
                  <a:lumOff val="35000"/>
                </a:schemeClr>
              </a:solidFill>
            </a:endParaRPr>
          </a:p>
          <a:p>
            <a:pPr marL="914400" lvl="1" indent="-457200">
              <a:buClr>
                <a:schemeClr val="accent6"/>
              </a:buClr>
              <a:buFont typeface="+mj-lt"/>
              <a:buAutoNum type="alphaLcParenR"/>
            </a:pPr>
            <a:r>
              <a:rPr lang="en-GB" sz="2000" dirty="0">
                <a:solidFill>
                  <a:schemeClr val="tx1">
                    <a:lumMod val="65000"/>
                    <a:lumOff val="35000"/>
                  </a:schemeClr>
                </a:solidFill>
              </a:rPr>
              <a:t>Capacity of the ICB Business Intelligence team and Primary and Community Commissioning team to progress the recommendations </a:t>
            </a:r>
          </a:p>
        </p:txBody>
      </p:sp>
      <p:sp>
        <p:nvSpPr>
          <p:cNvPr id="4" name="TextBox 3">
            <a:extLst>
              <a:ext uri="{FF2B5EF4-FFF2-40B4-BE49-F238E27FC236}">
                <a16:creationId xmlns:a16="http://schemas.microsoft.com/office/drawing/2014/main" id="{CDBD3C57-72C6-C68E-8DC1-F6FE5537E860}"/>
              </a:ext>
            </a:extLst>
          </p:cNvPr>
          <p:cNvSpPr txBox="1"/>
          <p:nvPr/>
        </p:nvSpPr>
        <p:spPr>
          <a:xfrm>
            <a:off x="344491" y="564055"/>
            <a:ext cx="3250955" cy="584775"/>
          </a:xfrm>
          <a:prstGeom prst="rect">
            <a:avLst/>
          </a:prstGeom>
          <a:noFill/>
        </p:spPr>
        <p:txBody>
          <a:bodyPr wrap="none" rtlCol="0">
            <a:spAutoFit/>
          </a:bodyPr>
          <a:lstStyle/>
          <a:p>
            <a:r>
              <a:rPr lang="en-GB" sz="3200" dirty="0">
                <a:solidFill>
                  <a:schemeClr val="accent6"/>
                </a:solidFill>
              </a:rPr>
              <a:t>13.  Delivery risks</a:t>
            </a:r>
          </a:p>
        </p:txBody>
      </p:sp>
      <p:sp>
        <p:nvSpPr>
          <p:cNvPr id="3" name="Slide Number Placeholder 2">
            <a:extLst>
              <a:ext uri="{FF2B5EF4-FFF2-40B4-BE49-F238E27FC236}">
                <a16:creationId xmlns:a16="http://schemas.microsoft.com/office/drawing/2014/main" id="{6D7AD1DB-D5DE-1D81-58D0-27F3E0092F01}"/>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18</a:t>
            </a:fld>
            <a:endParaRPr lang="en-GB" sz="2400" dirty="0">
              <a:solidFill>
                <a:schemeClr val="bg1"/>
              </a:solidFill>
            </a:endParaRPr>
          </a:p>
        </p:txBody>
      </p:sp>
    </p:spTree>
    <p:extLst>
      <p:ext uri="{BB962C8B-B14F-4D97-AF65-F5344CB8AC3E}">
        <p14:creationId xmlns:p14="http://schemas.microsoft.com/office/powerpoint/2010/main" val="2865296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B5EC7-3AE4-8D3C-86D9-D658763A7CF0}"/>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6CC2D31-437D-9947-E806-CF8521923696}"/>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C7BC51F-182C-B996-2C67-305CEA41098E}"/>
              </a:ext>
            </a:extLst>
          </p:cNvPr>
          <p:cNvSpPr txBox="1"/>
          <p:nvPr/>
        </p:nvSpPr>
        <p:spPr>
          <a:xfrm>
            <a:off x="344491" y="564055"/>
            <a:ext cx="6306726" cy="584775"/>
          </a:xfrm>
          <a:prstGeom prst="rect">
            <a:avLst/>
          </a:prstGeom>
          <a:noFill/>
        </p:spPr>
        <p:txBody>
          <a:bodyPr wrap="none" rtlCol="0">
            <a:spAutoFit/>
          </a:bodyPr>
          <a:lstStyle/>
          <a:p>
            <a:r>
              <a:rPr lang="en-GB" sz="3200" dirty="0">
                <a:solidFill>
                  <a:schemeClr val="accent6"/>
                </a:solidFill>
              </a:rPr>
              <a:t>14. Summary of recommendations</a:t>
            </a:r>
          </a:p>
        </p:txBody>
      </p:sp>
      <p:sp>
        <p:nvSpPr>
          <p:cNvPr id="2" name="Slide Number Placeholder 1">
            <a:extLst>
              <a:ext uri="{FF2B5EF4-FFF2-40B4-BE49-F238E27FC236}">
                <a16:creationId xmlns:a16="http://schemas.microsoft.com/office/drawing/2014/main" id="{F99D3134-7C1B-57C2-6675-3A5663CEE2FE}"/>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19</a:t>
            </a:fld>
            <a:endParaRPr lang="en-GB" sz="2400">
              <a:solidFill>
                <a:schemeClr val="bg1"/>
              </a:solidFill>
            </a:endParaRPr>
          </a:p>
        </p:txBody>
      </p:sp>
      <p:sp>
        <p:nvSpPr>
          <p:cNvPr id="6" name="TextBox 5">
            <a:extLst>
              <a:ext uri="{FF2B5EF4-FFF2-40B4-BE49-F238E27FC236}">
                <a16:creationId xmlns:a16="http://schemas.microsoft.com/office/drawing/2014/main" id="{B6F6D18E-E500-2787-B402-3E5C49EECF0E}"/>
              </a:ext>
            </a:extLst>
          </p:cNvPr>
          <p:cNvSpPr txBox="1"/>
          <p:nvPr/>
        </p:nvSpPr>
        <p:spPr>
          <a:xfrm>
            <a:off x="344491" y="1276442"/>
            <a:ext cx="11489546" cy="5355312"/>
          </a:xfrm>
          <a:prstGeom prst="rect">
            <a:avLst/>
          </a:prstGeom>
          <a:noFill/>
        </p:spPr>
        <p:txBody>
          <a:bodyPr wrap="square">
            <a:spAutoFit/>
          </a:bodyPr>
          <a:lstStyle/>
          <a:p>
            <a:pPr marL="342900" indent="-342900">
              <a:buClr>
                <a:schemeClr val="accent1"/>
              </a:buClr>
              <a:buFont typeface="+mj-lt"/>
              <a:buAutoNum type="arabicPeriod"/>
            </a:pPr>
            <a:r>
              <a:rPr lang="en-GB" sz="1800" dirty="0">
                <a:solidFill>
                  <a:schemeClr val="accent1"/>
                </a:solidFill>
              </a:rPr>
              <a:t>ICB Business Intelligence colleagues produce standardised and weighted referral analysis no later than end June 2026</a:t>
            </a:r>
          </a:p>
          <a:p>
            <a:pPr marL="342900" marR="0" lvl="0" indent="-342900" fontAlgn="auto">
              <a:lnSpc>
                <a:spcPct val="100000"/>
              </a:lnSpc>
              <a:spcBef>
                <a:spcPts val="0"/>
              </a:spcBef>
              <a:spcAft>
                <a:spcPts val="0"/>
              </a:spcAft>
              <a:buClr>
                <a:schemeClr val="accent1"/>
              </a:buClr>
              <a:buSzTx/>
              <a:buFont typeface="+mj-lt"/>
              <a:buAutoNum type="arabicPeriod"/>
              <a:tabLst/>
              <a:defRPr/>
            </a:pPr>
            <a:r>
              <a:rPr lang="en-GB" dirty="0">
                <a:solidFill>
                  <a:schemeClr val="accent1"/>
                </a:solidFill>
              </a:rPr>
              <a:t>All partners use consistent improvement-based language to describe this work – it is not about performance</a:t>
            </a:r>
          </a:p>
          <a:p>
            <a:pPr marL="342900" indent="-342900">
              <a:buClr>
                <a:schemeClr val="accent1"/>
              </a:buClr>
              <a:buFont typeface="+mj-lt"/>
              <a:buAutoNum type="arabicPeriod"/>
              <a:defRPr/>
            </a:pPr>
            <a:r>
              <a:rPr lang="en-GB" dirty="0">
                <a:solidFill>
                  <a:schemeClr val="accent1"/>
                </a:solidFill>
              </a:rPr>
              <a:t>Driver diagrams and PDSA cycles are used to explore comparative referral information and identify opportunities for Practice, PCN, Place and System delivery</a:t>
            </a:r>
          </a:p>
          <a:p>
            <a:pPr marL="342900" indent="-342900">
              <a:buClr>
                <a:schemeClr val="accent1"/>
              </a:buClr>
              <a:buFont typeface="+mj-lt"/>
              <a:buAutoNum type="arabicPeriod"/>
              <a:defRPr/>
            </a:pPr>
            <a:r>
              <a:rPr lang="en-GB" dirty="0">
                <a:solidFill>
                  <a:schemeClr val="accent1"/>
                </a:solidFill>
              </a:rPr>
              <a:t>ICB Business Intelligence colleagues produce by no later than end of June 2026 a comparative practice utilisation of Tier 2/intermediate services which forms part of the plan on a page later in this slide deck</a:t>
            </a:r>
          </a:p>
          <a:p>
            <a:pPr marL="342900" indent="-342900">
              <a:buClr>
                <a:schemeClr val="accent1"/>
              </a:buClr>
              <a:buFont typeface="+mj-lt"/>
              <a:buAutoNum type="arabicPeriod"/>
            </a:pPr>
            <a:r>
              <a:rPr lang="en-GB" dirty="0">
                <a:solidFill>
                  <a:schemeClr val="accent1"/>
                </a:solidFill>
              </a:rPr>
              <a:t>ICB Primary and Community Commissioning Team reprioritises existing LES funding to commission a Variation LES from practices</a:t>
            </a:r>
          </a:p>
          <a:p>
            <a:pPr marL="342900" indent="-342900">
              <a:buClr>
                <a:schemeClr val="accent1"/>
              </a:buClr>
              <a:buFont typeface="+mj-lt"/>
              <a:buAutoNum type="arabicPeriod"/>
            </a:pPr>
            <a:r>
              <a:rPr lang="en-GB" dirty="0">
                <a:solidFill>
                  <a:schemeClr val="accent1"/>
                </a:solidFill>
              </a:rPr>
              <a:t>ICB Planned Care, Primary Care and Communications colleagues produce and communicate a summary of the existing Tier 2/intermediate service offer no later than 30 June 2026</a:t>
            </a:r>
          </a:p>
          <a:p>
            <a:pPr marL="342900" indent="-342900">
              <a:buClr>
                <a:schemeClr val="accent1"/>
              </a:buClr>
              <a:buFont typeface="+mj-lt"/>
              <a:buAutoNum type="arabicPeriod"/>
            </a:pPr>
            <a:r>
              <a:rPr lang="en-GB" dirty="0">
                <a:solidFill>
                  <a:schemeClr val="accent1"/>
                </a:solidFill>
              </a:rPr>
              <a:t>ICB Primary and Community Commissioning Team, using the existing identified budget produce and negotiate by 12 June 2026 a detailed specification for the General Practice Confederation (of Federations) to provide exploration and improvement support</a:t>
            </a:r>
          </a:p>
          <a:p>
            <a:pPr marL="342900" indent="-342900">
              <a:buClr>
                <a:schemeClr val="accent1"/>
              </a:buClr>
              <a:buFont typeface="+mj-lt"/>
              <a:buAutoNum type="arabicPeriod"/>
            </a:pPr>
            <a:r>
              <a:rPr lang="en-GB" dirty="0">
                <a:solidFill>
                  <a:schemeClr val="accent1"/>
                </a:solidFill>
              </a:rPr>
              <a:t>ICB Primary and Community commissioning team produces hexagon maps for all ‘runner’ specialties by 23 May 2026</a:t>
            </a:r>
          </a:p>
          <a:p>
            <a:pPr marL="342900" indent="-342900">
              <a:buClr>
                <a:schemeClr val="accent1"/>
              </a:buClr>
              <a:buFont typeface="+mj-lt"/>
              <a:buAutoNum type="arabicPeriod"/>
            </a:pPr>
            <a:r>
              <a:rPr lang="en-GB" dirty="0">
                <a:solidFill>
                  <a:schemeClr val="accent1"/>
                </a:solidFill>
              </a:rPr>
              <a:t>By 29 May 2026 ICB Business Intelligence colleagues produce an analysis of the potential impact of the ‘red’ hexagon PCNs for each specialty reducing referral rates to their population footprint (Trust catchment) median by January 2027</a:t>
            </a:r>
            <a:endParaRPr lang="en-GB" sz="1800" dirty="0">
              <a:solidFill>
                <a:schemeClr val="accent1"/>
              </a:solidFill>
            </a:endParaRPr>
          </a:p>
        </p:txBody>
      </p:sp>
    </p:spTree>
    <p:extLst>
      <p:ext uri="{BB962C8B-B14F-4D97-AF65-F5344CB8AC3E}">
        <p14:creationId xmlns:p14="http://schemas.microsoft.com/office/powerpoint/2010/main" val="232073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6CD1BB4-A677-80AA-DD95-85B25738DEDB}"/>
              </a:ext>
            </a:extLst>
          </p:cNvPr>
          <p:cNvPicPr>
            <a:picLocks noChangeAspect="1"/>
          </p:cNvPicPr>
          <p:nvPr/>
        </p:nvPicPr>
        <p:blipFill>
          <a:blip r:embed="rId2"/>
          <a:stretch>
            <a:fillRect/>
          </a:stretch>
        </p:blipFill>
        <p:spPr>
          <a:xfrm>
            <a:off x="7310943" y="3333262"/>
            <a:ext cx="4912109" cy="1517583"/>
          </a:xfrm>
          <a:prstGeom prst="rect">
            <a:avLst/>
          </a:prstGeom>
        </p:spPr>
      </p:pic>
      <p:sp>
        <p:nvSpPr>
          <p:cNvPr id="8" name="Rectangle: Rounded Corners 7">
            <a:extLst>
              <a:ext uri="{FF2B5EF4-FFF2-40B4-BE49-F238E27FC236}">
                <a16:creationId xmlns:a16="http://schemas.microsoft.com/office/drawing/2014/main" id="{BABD93C4-12E4-9E00-0CF6-1FF9103EF675}"/>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B8607DB-B5E2-AA77-01D1-7C9D57E4FAA2}"/>
              </a:ext>
            </a:extLst>
          </p:cNvPr>
          <p:cNvSpPr txBox="1"/>
          <p:nvPr/>
        </p:nvSpPr>
        <p:spPr>
          <a:xfrm>
            <a:off x="344491" y="266341"/>
            <a:ext cx="8167621" cy="584775"/>
          </a:xfrm>
          <a:prstGeom prst="rect">
            <a:avLst/>
          </a:prstGeom>
          <a:noFill/>
        </p:spPr>
        <p:txBody>
          <a:bodyPr wrap="none" rtlCol="0">
            <a:spAutoFit/>
          </a:bodyPr>
          <a:lstStyle/>
          <a:p>
            <a:r>
              <a:rPr lang="en-GB" sz="3200" dirty="0">
                <a:solidFill>
                  <a:schemeClr val="accent6"/>
                </a:solidFill>
              </a:rPr>
              <a:t>Referral Variation – introduction and contents</a:t>
            </a:r>
          </a:p>
        </p:txBody>
      </p:sp>
      <p:sp>
        <p:nvSpPr>
          <p:cNvPr id="6" name="TextBox 5">
            <a:extLst>
              <a:ext uri="{FF2B5EF4-FFF2-40B4-BE49-F238E27FC236}">
                <a16:creationId xmlns:a16="http://schemas.microsoft.com/office/drawing/2014/main" id="{B719D367-F106-628F-6B90-9E9C9E33EBFB}"/>
              </a:ext>
            </a:extLst>
          </p:cNvPr>
          <p:cNvSpPr txBox="1"/>
          <p:nvPr/>
        </p:nvSpPr>
        <p:spPr>
          <a:xfrm>
            <a:off x="344491" y="988813"/>
            <a:ext cx="11485559" cy="6032421"/>
          </a:xfrm>
          <a:prstGeom prst="rect">
            <a:avLst/>
          </a:prstGeom>
          <a:noFill/>
        </p:spPr>
        <p:txBody>
          <a:bodyPr wrap="square" rtlCol="0">
            <a:spAutoFit/>
          </a:bodyPr>
          <a:lstStyle/>
          <a:p>
            <a:pPr>
              <a:buClr>
                <a:schemeClr val="accent6"/>
              </a:buClr>
            </a:pPr>
            <a:r>
              <a:rPr lang="en-GB" sz="2000" dirty="0">
                <a:solidFill>
                  <a:schemeClr val="tx1">
                    <a:lumMod val="65000"/>
                    <a:lumOff val="35000"/>
                  </a:schemeClr>
                </a:solidFill>
              </a:rPr>
              <a:t>This slide deck considers referral variation and includes recommendations and a plan to explore variation and identify and progress improvement opportunities:</a:t>
            </a:r>
          </a:p>
          <a:p>
            <a:pPr>
              <a:buClr>
                <a:schemeClr val="accent6"/>
              </a:buClr>
            </a:pPr>
            <a:endParaRPr lang="en-GB" sz="2000" dirty="0">
              <a:solidFill>
                <a:schemeClr val="tx1">
                  <a:lumMod val="65000"/>
                  <a:lumOff val="35000"/>
                </a:schemeClr>
              </a:solidFill>
            </a:endParaRPr>
          </a:p>
          <a:p>
            <a:pPr marL="914400" lvl="1" indent="-457200">
              <a:buClr>
                <a:schemeClr val="accent6"/>
              </a:buClr>
              <a:buFont typeface="+mj-lt"/>
              <a:buAutoNum type="arabicPeriod"/>
            </a:pPr>
            <a:r>
              <a:rPr lang="en-GB" dirty="0">
                <a:solidFill>
                  <a:schemeClr val="tx1">
                    <a:lumMod val="65000"/>
                    <a:lumOff val="35000"/>
                  </a:schemeClr>
                </a:solidFill>
              </a:rPr>
              <a:t>Referral measurement</a:t>
            </a:r>
          </a:p>
          <a:p>
            <a:pPr marL="914400" lvl="1" indent="-457200">
              <a:buClr>
                <a:schemeClr val="accent6"/>
              </a:buClr>
              <a:buFont typeface="+mj-lt"/>
              <a:buAutoNum type="arabicPeriod"/>
            </a:pPr>
            <a:r>
              <a:rPr lang="en-GB" dirty="0">
                <a:solidFill>
                  <a:schemeClr val="tx1">
                    <a:lumMod val="65000"/>
                    <a:lumOff val="35000"/>
                  </a:schemeClr>
                </a:solidFill>
              </a:rPr>
              <a:t>Drivers of referral variation</a:t>
            </a:r>
          </a:p>
          <a:p>
            <a:pPr marL="914400" lvl="1" indent="-457200">
              <a:buClr>
                <a:schemeClr val="accent6"/>
              </a:buClr>
              <a:buFont typeface="+mj-lt"/>
              <a:buAutoNum type="arabicPeriod"/>
            </a:pPr>
            <a:r>
              <a:rPr lang="en-GB" dirty="0">
                <a:solidFill>
                  <a:schemeClr val="tx1">
                    <a:lumMod val="65000"/>
                    <a:lumOff val="35000"/>
                  </a:schemeClr>
                </a:solidFill>
              </a:rPr>
              <a:t>Other variation related work</a:t>
            </a:r>
          </a:p>
          <a:p>
            <a:pPr marL="914400" lvl="1" indent="-457200">
              <a:buClr>
                <a:schemeClr val="accent6"/>
              </a:buClr>
              <a:buFont typeface="+mj-lt"/>
              <a:buAutoNum type="arabicPeriod"/>
            </a:pPr>
            <a:r>
              <a:rPr lang="en-GB" dirty="0">
                <a:solidFill>
                  <a:schemeClr val="tx1">
                    <a:lumMod val="65000"/>
                    <a:lumOff val="35000"/>
                  </a:schemeClr>
                </a:solidFill>
              </a:rPr>
              <a:t>Best practice referral analysis</a:t>
            </a:r>
          </a:p>
          <a:p>
            <a:pPr marL="914400" lvl="1" indent="-457200">
              <a:buClr>
                <a:schemeClr val="accent6"/>
              </a:buClr>
              <a:buFont typeface="+mj-lt"/>
              <a:buAutoNum type="arabicPeriod"/>
            </a:pPr>
            <a:r>
              <a:rPr lang="en-GB" dirty="0">
                <a:solidFill>
                  <a:schemeClr val="tx1">
                    <a:lumMod val="65000"/>
                    <a:lumOff val="35000"/>
                  </a:schemeClr>
                </a:solidFill>
              </a:rPr>
              <a:t>An improvement approach</a:t>
            </a:r>
          </a:p>
          <a:p>
            <a:pPr marL="914400" lvl="1" indent="-457200">
              <a:buClr>
                <a:schemeClr val="accent6"/>
              </a:buClr>
              <a:buFont typeface="+mj-lt"/>
              <a:buAutoNum type="arabicPeriod"/>
            </a:pPr>
            <a:r>
              <a:rPr lang="en-GB" dirty="0">
                <a:solidFill>
                  <a:schemeClr val="tx1">
                    <a:lumMod val="65000"/>
                    <a:lumOff val="35000"/>
                  </a:schemeClr>
                </a:solidFill>
              </a:rPr>
              <a:t>Current data availability and usage plus a Variation LES</a:t>
            </a:r>
          </a:p>
          <a:p>
            <a:pPr marL="914400" lvl="1" indent="-457200">
              <a:buClr>
                <a:schemeClr val="accent6"/>
              </a:buClr>
              <a:buFont typeface="+mj-lt"/>
              <a:buAutoNum type="arabicPeriod"/>
            </a:pPr>
            <a:r>
              <a:rPr lang="en-GB" dirty="0">
                <a:solidFill>
                  <a:schemeClr val="tx1">
                    <a:lumMod val="65000"/>
                    <a:lumOff val="35000"/>
                  </a:schemeClr>
                </a:solidFill>
              </a:rPr>
              <a:t>A quick win?</a:t>
            </a:r>
          </a:p>
          <a:p>
            <a:pPr marL="914400" lvl="1" indent="-457200">
              <a:buClr>
                <a:schemeClr val="accent6"/>
              </a:buClr>
              <a:buFont typeface="+mj-lt"/>
              <a:buAutoNum type="arabicPeriod"/>
            </a:pPr>
            <a:r>
              <a:rPr lang="en-GB" dirty="0">
                <a:solidFill>
                  <a:schemeClr val="tx1">
                    <a:lumMod val="65000"/>
                    <a:lumOff val="35000"/>
                  </a:schemeClr>
                </a:solidFill>
              </a:rPr>
              <a:t>Exploration and improvement support</a:t>
            </a:r>
          </a:p>
          <a:p>
            <a:pPr marL="914400" lvl="1" indent="-457200">
              <a:buClr>
                <a:schemeClr val="accent6"/>
              </a:buClr>
              <a:buFont typeface="+mj-lt"/>
              <a:buAutoNum type="arabicPeriod"/>
            </a:pPr>
            <a:r>
              <a:rPr lang="en-GB" dirty="0">
                <a:solidFill>
                  <a:schemeClr val="tx1">
                    <a:lumMod val="65000"/>
                    <a:lumOff val="35000"/>
                  </a:schemeClr>
                </a:solidFill>
              </a:rPr>
              <a:t>Future phases of variation work</a:t>
            </a:r>
          </a:p>
          <a:p>
            <a:pPr marL="914400" lvl="1" indent="-457200">
              <a:buClr>
                <a:schemeClr val="accent6"/>
              </a:buClr>
              <a:buFont typeface="+mj-lt"/>
              <a:buAutoNum type="arabicPeriod"/>
            </a:pPr>
            <a:r>
              <a:rPr lang="en-GB" dirty="0">
                <a:solidFill>
                  <a:schemeClr val="tx1">
                    <a:lumMod val="65000"/>
                    <a:lumOff val="35000"/>
                  </a:schemeClr>
                </a:solidFill>
              </a:rPr>
              <a:t>Specialties for PCN focus</a:t>
            </a:r>
          </a:p>
          <a:p>
            <a:pPr marL="914400" lvl="1" indent="-457200">
              <a:buClr>
                <a:schemeClr val="accent6"/>
              </a:buClr>
              <a:buFont typeface="+mj-lt"/>
              <a:buAutoNum type="arabicPeriod"/>
            </a:pPr>
            <a:r>
              <a:rPr lang="en-GB" dirty="0">
                <a:solidFill>
                  <a:schemeClr val="tx1">
                    <a:lumMod val="65000"/>
                    <a:lumOff val="35000"/>
                  </a:schemeClr>
                </a:solidFill>
              </a:rPr>
              <a:t>Responsibilities on a page</a:t>
            </a:r>
          </a:p>
          <a:p>
            <a:pPr marL="914400" lvl="1" indent="-457200">
              <a:buClr>
                <a:schemeClr val="accent6"/>
              </a:buClr>
              <a:buFont typeface="+mj-lt"/>
              <a:buAutoNum type="arabicPeriod"/>
            </a:pPr>
            <a:r>
              <a:rPr lang="en-GB" dirty="0">
                <a:solidFill>
                  <a:schemeClr val="tx1">
                    <a:lumMod val="65000"/>
                    <a:lumOff val="35000"/>
                  </a:schemeClr>
                </a:solidFill>
              </a:rPr>
              <a:t>Impact analysis</a:t>
            </a:r>
          </a:p>
          <a:p>
            <a:pPr marL="914400" lvl="1" indent="-457200">
              <a:buClr>
                <a:schemeClr val="accent6"/>
              </a:buClr>
              <a:buFont typeface="+mj-lt"/>
              <a:buAutoNum type="arabicPeriod"/>
            </a:pPr>
            <a:r>
              <a:rPr lang="en-GB" dirty="0">
                <a:solidFill>
                  <a:schemeClr val="tx1">
                    <a:lumMod val="65000"/>
                    <a:lumOff val="35000"/>
                  </a:schemeClr>
                </a:solidFill>
              </a:rPr>
              <a:t>Key risks</a:t>
            </a:r>
          </a:p>
          <a:p>
            <a:pPr marL="914400" lvl="1" indent="-457200">
              <a:buClr>
                <a:schemeClr val="accent6"/>
              </a:buClr>
              <a:buFont typeface="+mj-lt"/>
              <a:buAutoNum type="arabicPeriod"/>
            </a:pPr>
            <a:r>
              <a:rPr lang="en-GB" dirty="0">
                <a:solidFill>
                  <a:schemeClr val="tx1">
                    <a:lumMod val="65000"/>
                    <a:lumOff val="35000"/>
                  </a:schemeClr>
                </a:solidFill>
              </a:rPr>
              <a:t>Summary of recommendations</a:t>
            </a:r>
          </a:p>
          <a:p>
            <a:pPr marL="914400" lvl="1" indent="-457200">
              <a:buClr>
                <a:schemeClr val="accent6"/>
              </a:buClr>
              <a:buFont typeface="+mj-lt"/>
              <a:buAutoNum type="arabicPeriod"/>
            </a:pPr>
            <a:r>
              <a:rPr lang="en-GB" dirty="0">
                <a:solidFill>
                  <a:schemeClr val="tx1">
                    <a:lumMod val="65000"/>
                    <a:lumOff val="35000"/>
                  </a:schemeClr>
                </a:solidFill>
              </a:rPr>
              <a:t>Plan on a page</a:t>
            </a:r>
          </a:p>
          <a:p>
            <a:pPr lvl="1">
              <a:buClr>
                <a:schemeClr val="accent6"/>
              </a:buClr>
            </a:pPr>
            <a:r>
              <a:rPr lang="en-GB" dirty="0">
                <a:solidFill>
                  <a:schemeClr val="accent6"/>
                </a:solidFill>
              </a:rPr>
              <a:t>Appendices</a:t>
            </a:r>
          </a:p>
          <a:p>
            <a:pPr lvl="1">
              <a:buClr>
                <a:schemeClr val="accent6"/>
              </a:buClr>
            </a:pPr>
            <a:r>
              <a:rPr lang="en-GB" dirty="0">
                <a:solidFill>
                  <a:schemeClr val="tx1">
                    <a:lumMod val="65000"/>
                    <a:lumOff val="35000"/>
                  </a:schemeClr>
                </a:solidFill>
              </a:rPr>
              <a:t>Relevant extracts of current General Practice and PCN contracts</a:t>
            </a:r>
          </a:p>
          <a:p>
            <a:pPr marL="800100" lvl="1" indent="-342900">
              <a:buClr>
                <a:schemeClr val="accent6"/>
              </a:buClr>
              <a:buFont typeface="Arial" panose="020B0604020202020204" pitchFamily="34" charset="0"/>
              <a:buChar char="•"/>
            </a:pPr>
            <a:endParaRPr lang="en-GB" sz="2000" dirty="0">
              <a:solidFill>
                <a:schemeClr val="tx1">
                  <a:lumMod val="65000"/>
                  <a:lumOff val="35000"/>
                </a:schemeClr>
              </a:solidFill>
            </a:endParaRPr>
          </a:p>
        </p:txBody>
      </p:sp>
      <p:sp>
        <p:nvSpPr>
          <p:cNvPr id="7" name="Slide Number Placeholder 6">
            <a:extLst>
              <a:ext uri="{FF2B5EF4-FFF2-40B4-BE49-F238E27FC236}">
                <a16:creationId xmlns:a16="http://schemas.microsoft.com/office/drawing/2014/main" id="{322CCF10-08BC-AEDB-799A-A88AE8F9ED35}"/>
              </a:ext>
            </a:extLst>
          </p:cNvPr>
          <p:cNvSpPr>
            <a:spLocks noGrp="1"/>
          </p:cNvSpPr>
          <p:nvPr>
            <p:ph type="sldNum" sz="quarter" idx="12"/>
          </p:nvPr>
        </p:nvSpPr>
        <p:spPr/>
        <p:txBody>
          <a:bodyPr/>
          <a:lstStyle/>
          <a:p>
            <a:fld id="{3D0F7FE8-D9D0-4E6D-BECD-2D6AB0EC99FC}" type="slidenum">
              <a:rPr lang="en-GB" sz="2400" smtClean="0">
                <a:solidFill>
                  <a:schemeClr val="bg1"/>
                </a:solidFill>
              </a:rPr>
              <a:t>2</a:t>
            </a:fld>
            <a:endParaRPr lang="en-GB" sz="2400" dirty="0">
              <a:solidFill>
                <a:schemeClr val="bg1"/>
              </a:solidFill>
            </a:endParaRPr>
          </a:p>
        </p:txBody>
      </p:sp>
    </p:spTree>
    <p:extLst>
      <p:ext uri="{BB962C8B-B14F-4D97-AF65-F5344CB8AC3E}">
        <p14:creationId xmlns:p14="http://schemas.microsoft.com/office/powerpoint/2010/main" val="2924389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555D7-2484-D74D-C09A-E98708B00060}"/>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A76855E-F127-DAC6-9C92-42FD2024F956}"/>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C04B0C5-0FD3-DF72-A860-3604151C0939}"/>
              </a:ext>
            </a:extLst>
          </p:cNvPr>
          <p:cNvSpPr txBox="1"/>
          <p:nvPr/>
        </p:nvSpPr>
        <p:spPr>
          <a:xfrm>
            <a:off x="344491" y="-20743"/>
            <a:ext cx="6920036" cy="584775"/>
          </a:xfrm>
          <a:prstGeom prst="rect">
            <a:avLst/>
          </a:prstGeom>
          <a:noFill/>
        </p:spPr>
        <p:txBody>
          <a:bodyPr wrap="none" rtlCol="0">
            <a:spAutoFit/>
          </a:bodyPr>
          <a:lstStyle/>
          <a:p>
            <a:r>
              <a:rPr lang="en-GB" sz="3200" dirty="0">
                <a:solidFill>
                  <a:schemeClr val="accent6"/>
                </a:solidFill>
              </a:rPr>
              <a:t>15. Plan on a page – phase 1 - referrals</a:t>
            </a:r>
          </a:p>
        </p:txBody>
      </p:sp>
      <p:sp>
        <p:nvSpPr>
          <p:cNvPr id="2" name="Slide Number Placeholder 1">
            <a:extLst>
              <a:ext uri="{FF2B5EF4-FFF2-40B4-BE49-F238E27FC236}">
                <a16:creationId xmlns:a16="http://schemas.microsoft.com/office/drawing/2014/main" id="{E1DAABE1-AB89-BBFF-EAF3-9B3E1C71AEEE}"/>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20</a:t>
            </a:fld>
            <a:endParaRPr lang="en-GB" sz="2400">
              <a:solidFill>
                <a:schemeClr val="bg1"/>
              </a:solidFill>
            </a:endParaRPr>
          </a:p>
        </p:txBody>
      </p:sp>
      <p:graphicFrame>
        <p:nvGraphicFramePr>
          <p:cNvPr id="3" name="Table 2">
            <a:extLst>
              <a:ext uri="{FF2B5EF4-FFF2-40B4-BE49-F238E27FC236}">
                <a16:creationId xmlns:a16="http://schemas.microsoft.com/office/drawing/2014/main" id="{1CE84659-BA74-728C-C322-D855CEF18BC9}"/>
              </a:ext>
            </a:extLst>
          </p:cNvPr>
          <p:cNvGraphicFramePr>
            <a:graphicFrameLocks noGrp="1"/>
          </p:cNvGraphicFramePr>
          <p:nvPr>
            <p:extLst>
              <p:ext uri="{D42A27DB-BD31-4B8C-83A1-F6EECF244321}">
                <p14:modId xmlns:p14="http://schemas.microsoft.com/office/powerpoint/2010/main" val="785084267"/>
              </p:ext>
            </p:extLst>
          </p:nvPr>
        </p:nvGraphicFramePr>
        <p:xfrm>
          <a:off x="344491" y="644538"/>
          <a:ext cx="11489553" cy="5674360"/>
        </p:xfrm>
        <a:graphic>
          <a:graphicData uri="http://schemas.openxmlformats.org/drawingml/2006/table">
            <a:tbl>
              <a:tblPr firstRow="1" bandRow="1">
                <a:tableStyleId>{93296810-A885-4BE3-A3E7-6D5BEEA58F35}</a:tableStyleId>
              </a:tblPr>
              <a:tblGrid>
                <a:gridCol w="1276617">
                  <a:extLst>
                    <a:ext uri="{9D8B030D-6E8A-4147-A177-3AD203B41FA5}">
                      <a16:colId xmlns:a16="http://schemas.microsoft.com/office/drawing/2014/main" val="1681265950"/>
                    </a:ext>
                  </a:extLst>
                </a:gridCol>
                <a:gridCol w="1276617">
                  <a:extLst>
                    <a:ext uri="{9D8B030D-6E8A-4147-A177-3AD203B41FA5}">
                      <a16:colId xmlns:a16="http://schemas.microsoft.com/office/drawing/2014/main" val="2324794898"/>
                    </a:ext>
                  </a:extLst>
                </a:gridCol>
                <a:gridCol w="1276617">
                  <a:extLst>
                    <a:ext uri="{9D8B030D-6E8A-4147-A177-3AD203B41FA5}">
                      <a16:colId xmlns:a16="http://schemas.microsoft.com/office/drawing/2014/main" val="3057254589"/>
                    </a:ext>
                  </a:extLst>
                </a:gridCol>
                <a:gridCol w="1276617">
                  <a:extLst>
                    <a:ext uri="{9D8B030D-6E8A-4147-A177-3AD203B41FA5}">
                      <a16:colId xmlns:a16="http://schemas.microsoft.com/office/drawing/2014/main" val="3547525439"/>
                    </a:ext>
                  </a:extLst>
                </a:gridCol>
                <a:gridCol w="1276617">
                  <a:extLst>
                    <a:ext uri="{9D8B030D-6E8A-4147-A177-3AD203B41FA5}">
                      <a16:colId xmlns:a16="http://schemas.microsoft.com/office/drawing/2014/main" val="1760543972"/>
                    </a:ext>
                  </a:extLst>
                </a:gridCol>
                <a:gridCol w="1276617">
                  <a:extLst>
                    <a:ext uri="{9D8B030D-6E8A-4147-A177-3AD203B41FA5}">
                      <a16:colId xmlns:a16="http://schemas.microsoft.com/office/drawing/2014/main" val="3970014880"/>
                    </a:ext>
                  </a:extLst>
                </a:gridCol>
                <a:gridCol w="1276617">
                  <a:extLst>
                    <a:ext uri="{9D8B030D-6E8A-4147-A177-3AD203B41FA5}">
                      <a16:colId xmlns:a16="http://schemas.microsoft.com/office/drawing/2014/main" val="2531317651"/>
                    </a:ext>
                  </a:extLst>
                </a:gridCol>
                <a:gridCol w="1276617">
                  <a:extLst>
                    <a:ext uri="{9D8B030D-6E8A-4147-A177-3AD203B41FA5}">
                      <a16:colId xmlns:a16="http://schemas.microsoft.com/office/drawing/2014/main" val="2128807871"/>
                    </a:ext>
                  </a:extLst>
                </a:gridCol>
                <a:gridCol w="1276617">
                  <a:extLst>
                    <a:ext uri="{9D8B030D-6E8A-4147-A177-3AD203B41FA5}">
                      <a16:colId xmlns:a16="http://schemas.microsoft.com/office/drawing/2014/main" val="2299331254"/>
                    </a:ext>
                  </a:extLst>
                </a:gridCol>
              </a:tblGrid>
              <a:tr h="370840">
                <a:tc>
                  <a:txBody>
                    <a:bodyPr/>
                    <a:lstStyle/>
                    <a:p>
                      <a:pPr algn="ctr"/>
                      <a:r>
                        <a:rPr lang="en-GB" sz="1400" dirty="0"/>
                        <a:t>Theme</a:t>
                      </a:r>
                    </a:p>
                  </a:txBody>
                  <a:tcPr/>
                </a:tc>
                <a:tc>
                  <a:txBody>
                    <a:bodyPr/>
                    <a:lstStyle/>
                    <a:p>
                      <a:pPr algn="ctr"/>
                      <a:r>
                        <a:rPr lang="en-GB" sz="1400" dirty="0"/>
                        <a:t>May</a:t>
                      </a:r>
                    </a:p>
                  </a:txBody>
                  <a:tcPr/>
                </a:tc>
                <a:tc>
                  <a:txBody>
                    <a:bodyPr/>
                    <a:lstStyle/>
                    <a:p>
                      <a:pPr algn="ctr"/>
                      <a:r>
                        <a:rPr lang="en-GB" sz="1400" dirty="0"/>
                        <a:t>Jun</a:t>
                      </a:r>
                    </a:p>
                  </a:txBody>
                  <a:tcPr/>
                </a:tc>
                <a:tc>
                  <a:txBody>
                    <a:bodyPr/>
                    <a:lstStyle/>
                    <a:p>
                      <a:pPr algn="ctr"/>
                      <a:r>
                        <a:rPr lang="en-GB" sz="1400" dirty="0"/>
                        <a:t>Jul</a:t>
                      </a:r>
                    </a:p>
                  </a:txBody>
                  <a:tcPr/>
                </a:tc>
                <a:tc>
                  <a:txBody>
                    <a:bodyPr/>
                    <a:lstStyle/>
                    <a:p>
                      <a:pPr algn="ctr"/>
                      <a:r>
                        <a:rPr lang="en-GB" sz="1400" dirty="0"/>
                        <a:t>Aug</a:t>
                      </a:r>
                    </a:p>
                  </a:txBody>
                  <a:tcPr/>
                </a:tc>
                <a:tc>
                  <a:txBody>
                    <a:bodyPr/>
                    <a:lstStyle/>
                    <a:p>
                      <a:pPr algn="ctr"/>
                      <a:r>
                        <a:rPr lang="en-GB" sz="1400" dirty="0"/>
                        <a:t>Sept</a:t>
                      </a:r>
                    </a:p>
                  </a:txBody>
                  <a:tcPr/>
                </a:tc>
                <a:tc>
                  <a:txBody>
                    <a:bodyPr/>
                    <a:lstStyle/>
                    <a:p>
                      <a:pPr algn="ctr"/>
                      <a:r>
                        <a:rPr lang="en-GB" sz="1400" dirty="0"/>
                        <a:t>Oct</a:t>
                      </a:r>
                    </a:p>
                  </a:txBody>
                  <a:tcPr/>
                </a:tc>
                <a:tc>
                  <a:txBody>
                    <a:bodyPr/>
                    <a:lstStyle/>
                    <a:p>
                      <a:pPr algn="ctr"/>
                      <a:r>
                        <a:rPr lang="en-GB" sz="1400" dirty="0"/>
                        <a:t>Nov</a:t>
                      </a:r>
                    </a:p>
                  </a:txBody>
                  <a:tcPr/>
                </a:tc>
                <a:tc>
                  <a:txBody>
                    <a:bodyPr/>
                    <a:lstStyle/>
                    <a:p>
                      <a:pPr algn="ctr"/>
                      <a:r>
                        <a:rPr lang="en-GB" sz="1400" dirty="0"/>
                        <a:t>Dec</a:t>
                      </a:r>
                    </a:p>
                  </a:txBody>
                  <a:tcPr/>
                </a:tc>
                <a:extLst>
                  <a:ext uri="{0D108BD9-81ED-4DB2-BD59-A6C34878D82A}">
                    <a16:rowId xmlns:a16="http://schemas.microsoft.com/office/drawing/2014/main" val="4224590777"/>
                  </a:ext>
                </a:extLst>
              </a:tr>
              <a:tr h="370840">
                <a:tc>
                  <a:txBody>
                    <a:bodyPr/>
                    <a:lstStyle/>
                    <a:p>
                      <a:r>
                        <a:rPr lang="en-GB" sz="1100" b="1" dirty="0"/>
                        <a:t>Variation LES</a:t>
                      </a:r>
                    </a:p>
                  </a:txBody>
                  <a:tcPr anchor="ctr"/>
                </a:tc>
                <a:tc>
                  <a:txBody>
                    <a:bodyPr/>
                    <a:lstStyle/>
                    <a:p>
                      <a:pPr marL="171450" indent="-171450">
                        <a:buFont typeface="Arial" panose="020B0604020202020204" pitchFamily="34" charset="0"/>
                        <a:buChar char="•"/>
                      </a:pPr>
                      <a:r>
                        <a:rPr lang="en-GB" sz="1100" dirty="0"/>
                        <a:t>Draft LES</a:t>
                      </a:r>
                    </a:p>
                    <a:p>
                      <a:pPr marL="171450" indent="-171450">
                        <a:buFont typeface="Arial" panose="020B0604020202020204" pitchFamily="34" charset="0"/>
                        <a:buChar char="•"/>
                      </a:pPr>
                      <a:r>
                        <a:rPr lang="en-GB" sz="1100" dirty="0"/>
                        <a:t>Internal feedback</a:t>
                      </a:r>
                    </a:p>
                    <a:p>
                      <a:pPr marL="171450" indent="-171450">
                        <a:buFont typeface="Arial" panose="020B0604020202020204" pitchFamily="34" charset="0"/>
                        <a:buChar char="•"/>
                      </a:pPr>
                      <a:r>
                        <a:rPr lang="en-GB" sz="1100" dirty="0"/>
                        <a:t>LMC feedback</a:t>
                      </a:r>
                    </a:p>
                    <a:p>
                      <a:pPr marL="171450" indent="-171450">
                        <a:buFont typeface="Arial" panose="020B0604020202020204" pitchFamily="34" charset="0"/>
                        <a:buChar char="•"/>
                      </a:pPr>
                      <a:r>
                        <a:rPr lang="en-GB" sz="1100" dirty="0"/>
                        <a:t>Sign off</a:t>
                      </a:r>
                    </a:p>
                    <a:p>
                      <a:endParaRPr lang="en-GB" sz="1100" dirty="0"/>
                    </a:p>
                  </a:txBody>
                  <a:tcPr/>
                </a:tc>
                <a:tc>
                  <a:txBody>
                    <a:bodyPr/>
                    <a:lstStyle/>
                    <a:p>
                      <a:pPr marL="171450" indent="-171450">
                        <a:buFont typeface="Arial" panose="020B0604020202020204" pitchFamily="34" charset="0"/>
                        <a:buChar char="•"/>
                      </a:pPr>
                      <a:r>
                        <a:rPr lang="en-GB" sz="1100" dirty="0"/>
                        <a:t>Launch LES</a:t>
                      </a:r>
                    </a:p>
                    <a:p>
                      <a:pPr marL="171450" indent="-171450">
                        <a:buFont typeface="Arial" panose="020B0604020202020204" pitchFamily="34" charset="0"/>
                        <a:buChar char="•"/>
                      </a:pPr>
                      <a:r>
                        <a:rPr lang="en-GB" sz="1100" dirty="0"/>
                        <a:t>Practice webinar</a:t>
                      </a:r>
                    </a:p>
                    <a:p>
                      <a:pPr marL="171450" indent="-171450">
                        <a:buFont typeface="Arial" panose="020B0604020202020204" pitchFamily="34" charset="0"/>
                        <a:buChar char="•"/>
                      </a:pPr>
                      <a:r>
                        <a:rPr lang="en-GB" sz="1100" dirty="0"/>
                        <a:t>Provider briefing</a:t>
                      </a:r>
                    </a:p>
                  </a:txBody>
                  <a:tcPr/>
                </a:tc>
                <a:tc>
                  <a:txBody>
                    <a:bodyPr/>
                    <a:lstStyle/>
                    <a:p>
                      <a:r>
                        <a:rPr lang="en-GB" sz="1100" dirty="0"/>
                        <a:t>PCN peer review and action planning</a:t>
                      </a:r>
                    </a:p>
                  </a:txBody>
                  <a:tcPr/>
                </a:tc>
                <a:tc>
                  <a:txBody>
                    <a:bodyPr/>
                    <a:lstStyle/>
                    <a:p>
                      <a:r>
                        <a:rPr lang="en-GB" sz="1100" dirty="0"/>
                        <a:t>PCN peer review and action planning</a:t>
                      </a:r>
                    </a:p>
                  </a:txBody>
                  <a:tcPr/>
                </a:tc>
                <a:tc>
                  <a:txBody>
                    <a:bodyPr/>
                    <a:lstStyle/>
                    <a:p>
                      <a:r>
                        <a:rPr lang="en-GB" sz="1100" dirty="0"/>
                        <a:t>PCN peer review and action planning</a:t>
                      </a:r>
                    </a:p>
                  </a:txBody>
                  <a:tcPr/>
                </a:tc>
                <a:tc>
                  <a:txBody>
                    <a:bodyPr/>
                    <a:lstStyle/>
                    <a:p>
                      <a:r>
                        <a:rPr lang="en-GB" sz="1100" dirty="0"/>
                        <a:t>PCN peer review and action planning</a:t>
                      </a:r>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2447115166"/>
                  </a:ext>
                </a:extLst>
              </a:tr>
              <a:tr h="370840">
                <a:tc>
                  <a:txBody>
                    <a:bodyPr/>
                    <a:lstStyle/>
                    <a:p>
                      <a:r>
                        <a:rPr lang="en-GB" sz="1100" b="1" dirty="0"/>
                        <a:t>Confederation Support</a:t>
                      </a:r>
                    </a:p>
                  </a:txBody>
                  <a:tcPr anchor="ctr"/>
                </a:tc>
                <a:tc>
                  <a:txBody>
                    <a:bodyPr/>
                    <a:lstStyle/>
                    <a:p>
                      <a:pPr marL="171450" indent="-171450">
                        <a:buFont typeface="Arial" panose="020B0604020202020204" pitchFamily="34" charset="0"/>
                        <a:buChar char="•"/>
                      </a:pPr>
                      <a:r>
                        <a:rPr lang="en-GB" sz="1100" dirty="0"/>
                        <a:t>Draft specification</a:t>
                      </a:r>
                    </a:p>
                    <a:p>
                      <a:pPr marL="171450" indent="-171450">
                        <a:buFont typeface="Arial" panose="020B0604020202020204" pitchFamily="34" charset="0"/>
                        <a:buChar char="•"/>
                      </a:pPr>
                      <a:r>
                        <a:rPr lang="en-GB" sz="1100" dirty="0"/>
                        <a:t>Internal feedback</a:t>
                      </a:r>
                    </a:p>
                    <a:p>
                      <a:pPr marL="171450" indent="-171450">
                        <a:buFont typeface="Arial" panose="020B0604020202020204" pitchFamily="34" charset="0"/>
                        <a:buChar char="•"/>
                      </a:pPr>
                      <a:r>
                        <a:rPr lang="en-GB" sz="1100" dirty="0"/>
                        <a:t>Confederation feedback</a:t>
                      </a:r>
                    </a:p>
                    <a:p>
                      <a:pPr marL="171450" indent="-171450">
                        <a:buFont typeface="Arial" panose="020B0604020202020204" pitchFamily="34" charset="0"/>
                        <a:buChar char="•"/>
                      </a:pPr>
                      <a:r>
                        <a:rPr lang="en-GB" sz="1100" dirty="0"/>
                        <a:t>Sign off</a:t>
                      </a:r>
                    </a:p>
                  </a:txBody>
                  <a:tcPr/>
                </a:tc>
                <a:tc>
                  <a:txBody>
                    <a:bodyPr/>
                    <a:lstStyle/>
                    <a:p>
                      <a:pPr marL="171450" indent="-171450">
                        <a:buFont typeface="Arial" panose="020B0604020202020204" pitchFamily="34" charset="0"/>
                        <a:buChar char="•"/>
                      </a:pPr>
                      <a:r>
                        <a:rPr lang="en-GB" sz="1100" dirty="0"/>
                        <a:t>Plan and prioritise peer review sessions</a:t>
                      </a:r>
                    </a:p>
                  </a:txBody>
                  <a:tcPr/>
                </a:tc>
                <a:tc>
                  <a:txBody>
                    <a:bodyPr/>
                    <a:lstStyle/>
                    <a:p>
                      <a:pPr marL="171450" indent="-171450">
                        <a:buFont typeface="Arial" panose="020B0604020202020204" pitchFamily="34" charset="0"/>
                        <a:buChar char="•"/>
                      </a:pPr>
                      <a:r>
                        <a:rPr lang="en-GB" sz="1100" dirty="0"/>
                        <a:t>Support ICB with any system wide actions</a:t>
                      </a:r>
                    </a:p>
                    <a:p>
                      <a:pPr marL="171450" indent="-171450">
                        <a:buFont typeface="Arial" panose="020B0604020202020204" pitchFamily="34" charset="0"/>
                        <a:buChar char="•"/>
                      </a:pPr>
                      <a:r>
                        <a:rPr lang="en-GB" sz="1100" dirty="0"/>
                        <a:t>Continuous process improvement</a:t>
                      </a:r>
                    </a:p>
                    <a:p>
                      <a:pPr marL="171450" indent="-171450">
                        <a:buFont typeface="Arial" panose="020B0604020202020204" pitchFamily="34" charset="0"/>
                        <a:buChar char="•"/>
                      </a:pPr>
                      <a:r>
                        <a:rPr lang="en-GB" sz="1100" dirty="0"/>
                        <a:t>Monitor action plan delivery and impacts</a:t>
                      </a:r>
                    </a:p>
                    <a:p>
                      <a:pPr marL="171450" indent="-171450">
                        <a:buFont typeface="Arial" panose="020B0604020202020204" pitchFamily="34" charset="0"/>
                        <a:buChar char="•"/>
                      </a:pPr>
                      <a:r>
                        <a:rPr lang="en-GB" sz="1100" dirty="0"/>
                        <a:t>Monthly ICB report</a:t>
                      </a:r>
                    </a:p>
                  </a:txBody>
                  <a:tcPr/>
                </a:tc>
                <a:tc>
                  <a:txBody>
                    <a:bodyPr/>
                    <a:lstStyle/>
                    <a:p>
                      <a:pPr marL="171450" indent="-171450">
                        <a:buFont typeface="Arial" panose="020B0604020202020204" pitchFamily="34" charset="0"/>
                        <a:buChar char="•"/>
                      </a:pPr>
                      <a:r>
                        <a:rPr lang="en-GB" sz="1100" dirty="0"/>
                        <a:t>Support ICB with any system wide actions</a:t>
                      </a:r>
                    </a:p>
                    <a:p>
                      <a:pPr marL="171450" indent="-171450">
                        <a:buFont typeface="Arial" panose="020B0604020202020204" pitchFamily="34" charset="0"/>
                        <a:buChar char="•"/>
                      </a:pPr>
                      <a:r>
                        <a:rPr lang="en-GB" sz="1100" dirty="0"/>
                        <a:t>Continuous process improvement</a:t>
                      </a:r>
                    </a:p>
                    <a:p>
                      <a:pPr marL="171450" indent="-171450">
                        <a:buFont typeface="Arial" panose="020B0604020202020204" pitchFamily="34" charset="0"/>
                        <a:buChar char="•"/>
                      </a:pPr>
                      <a:r>
                        <a:rPr lang="en-GB" sz="1100" dirty="0"/>
                        <a:t>Monitor action plan delivery and impacts</a:t>
                      </a:r>
                    </a:p>
                    <a:p>
                      <a:pPr marL="171450" indent="-171450">
                        <a:buFont typeface="Arial" panose="020B0604020202020204" pitchFamily="34" charset="0"/>
                        <a:buChar char="•"/>
                      </a:pPr>
                      <a:r>
                        <a:rPr lang="en-GB" sz="1100" dirty="0"/>
                        <a:t>Monthly ICB report</a:t>
                      </a:r>
                    </a:p>
                  </a:txBody>
                  <a:tcPr/>
                </a:tc>
                <a:tc>
                  <a:txBody>
                    <a:bodyPr/>
                    <a:lstStyle/>
                    <a:p>
                      <a:pPr marL="171450" indent="-171450">
                        <a:buFont typeface="Arial" panose="020B0604020202020204" pitchFamily="34" charset="0"/>
                        <a:buChar char="•"/>
                      </a:pPr>
                      <a:r>
                        <a:rPr lang="en-GB" sz="1100" dirty="0"/>
                        <a:t>Support ICB with any system wide actions</a:t>
                      </a:r>
                    </a:p>
                    <a:p>
                      <a:pPr marL="171450" indent="-171450">
                        <a:buFont typeface="Arial" panose="020B0604020202020204" pitchFamily="34" charset="0"/>
                        <a:buChar char="•"/>
                      </a:pPr>
                      <a:r>
                        <a:rPr lang="en-GB" sz="1100" dirty="0"/>
                        <a:t>Continuous process improvement</a:t>
                      </a:r>
                    </a:p>
                    <a:p>
                      <a:pPr marL="171450" indent="-171450">
                        <a:buFont typeface="Arial" panose="020B0604020202020204" pitchFamily="34" charset="0"/>
                        <a:buChar char="•"/>
                      </a:pPr>
                      <a:r>
                        <a:rPr lang="en-GB" sz="1100" dirty="0"/>
                        <a:t>Monthly ICB report</a:t>
                      </a:r>
                    </a:p>
                  </a:txBody>
                  <a:tcPr/>
                </a:tc>
                <a:tc>
                  <a:txBody>
                    <a:bodyPr/>
                    <a:lstStyle/>
                    <a:p>
                      <a:pPr marL="171450" indent="-171450">
                        <a:buFont typeface="Arial" panose="020B0604020202020204" pitchFamily="34" charset="0"/>
                        <a:buChar char="•"/>
                      </a:pPr>
                      <a:r>
                        <a:rPr lang="en-GB" sz="1100" dirty="0"/>
                        <a:t>Support ICB with any system wide actions</a:t>
                      </a:r>
                    </a:p>
                    <a:p>
                      <a:pPr marL="171450" indent="-171450">
                        <a:buFont typeface="Arial" panose="020B0604020202020204" pitchFamily="34" charset="0"/>
                        <a:buChar char="•"/>
                      </a:pPr>
                      <a:r>
                        <a:rPr lang="en-GB" sz="1100" dirty="0"/>
                        <a:t>Monitor action plan delivery and impacts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Monthly ICB report</a:t>
                      </a:r>
                    </a:p>
                    <a:p>
                      <a:pPr marL="171450" indent="-171450">
                        <a:buFont typeface="Arial" panose="020B0604020202020204" pitchFamily="34" charset="0"/>
                        <a:buChar char="•"/>
                      </a:pPr>
                      <a:r>
                        <a:rPr lang="en-GB" sz="1100" dirty="0"/>
                        <a:t>Commence planning for phase 2 – pathology</a:t>
                      </a:r>
                    </a:p>
                  </a:txBody>
                  <a:tcPr/>
                </a:tc>
                <a:tc>
                  <a:txBody>
                    <a:bodyPr/>
                    <a:lstStyle/>
                    <a:p>
                      <a:pPr marL="171450" indent="-171450">
                        <a:buFont typeface="Arial" panose="020B0604020202020204" pitchFamily="34" charset="0"/>
                        <a:buChar char="•"/>
                      </a:pPr>
                      <a:r>
                        <a:rPr lang="en-GB" sz="1100" dirty="0"/>
                        <a:t>Continue to monitor action plan delivery and impacts</a:t>
                      </a:r>
                    </a:p>
                    <a:p>
                      <a:pPr marL="171450" indent="-171450">
                        <a:buFont typeface="Arial" panose="020B0604020202020204" pitchFamily="34" charset="0"/>
                        <a:buChar char="•"/>
                      </a:pPr>
                      <a:r>
                        <a:rPr lang="en-GB" sz="1100" dirty="0"/>
                        <a:t>Planning for phase 2</a:t>
                      </a:r>
                    </a:p>
                  </a:txBody>
                  <a:tcPr/>
                </a:tc>
                <a:tc>
                  <a:txBody>
                    <a:bodyPr/>
                    <a:lstStyle/>
                    <a:p>
                      <a:pPr marL="171450" indent="-171450">
                        <a:buFont typeface="Arial" panose="020B0604020202020204" pitchFamily="34" charset="0"/>
                        <a:buChar char="•"/>
                      </a:pPr>
                      <a:r>
                        <a:rPr lang="en-GB" sz="1100" dirty="0"/>
                        <a:t>Continue to monitor action plan delivery and impacts</a:t>
                      </a:r>
                    </a:p>
                    <a:p>
                      <a:pPr marL="171450" indent="-171450">
                        <a:buFont typeface="Arial" panose="020B0604020202020204" pitchFamily="34" charset="0"/>
                        <a:buChar char="•"/>
                      </a:pPr>
                      <a:r>
                        <a:rPr lang="en-GB" sz="1100" dirty="0"/>
                        <a:t>Planning for phase 2</a:t>
                      </a:r>
                    </a:p>
                  </a:txBody>
                  <a:tcPr/>
                </a:tc>
                <a:extLst>
                  <a:ext uri="{0D108BD9-81ED-4DB2-BD59-A6C34878D82A}">
                    <a16:rowId xmlns:a16="http://schemas.microsoft.com/office/drawing/2014/main" val="4102166723"/>
                  </a:ext>
                </a:extLst>
              </a:tr>
              <a:tr h="370840">
                <a:tc>
                  <a:txBody>
                    <a:bodyPr/>
                    <a:lstStyle/>
                    <a:p>
                      <a:r>
                        <a:rPr lang="en-GB" sz="1100" b="1" dirty="0"/>
                        <a:t>Business Intelligence</a:t>
                      </a:r>
                    </a:p>
                  </a:txBody>
                  <a:tcPr anchor="ctr"/>
                </a:tc>
                <a:tc>
                  <a:txBody>
                    <a:bodyPr/>
                    <a:lstStyle/>
                    <a:p>
                      <a:pPr marL="171450" indent="-171450">
                        <a:buFont typeface="Arial" panose="020B0604020202020204" pitchFamily="34" charset="0"/>
                        <a:buChar char="•"/>
                      </a:pPr>
                      <a:r>
                        <a:rPr lang="en-GB" sz="1100" dirty="0"/>
                        <a:t>Monthly data tool update</a:t>
                      </a:r>
                    </a:p>
                    <a:p>
                      <a:pPr marL="171450" indent="-171450">
                        <a:buFont typeface="Arial" panose="020B0604020202020204" pitchFamily="34" charset="0"/>
                        <a:buChar char="•"/>
                      </a:pPr>
                      <a:r>
                        <a:rPr lang="en-GB" sz="1100" dirty="0"/>
                        <a:t>Produce PCN hexagon maps</a:t>
                      </a:r>
                    </a:p>
                    <a:p>
                      <a:pPr marL="171450" indent="-171450">
                        <a:buFont typeface="Arial" panose="020B0604020202020204" pitchFamily="34" charset="0"/>
                        <a:buChar char="•"/>
                      </a:pPr>
                      <a:r>
                        <a:rPr lang="en-GB" sz="1100" dirty="0"/>
                        <a:t>Produce impact assessment</a:t>
                      </a:r>
                    </a:p>
                  </a:txBody>
                  <a:tcPr/>
                </a:tc>
                <a:tc>
                  <a:txBody>
                    <a:bodyPr/>
                    <a:lstStyle/>
                    <a:p>
                      <a:pPr marL="171450" indent="-171450">
                        <a:buFont typeface="Arial" panose="020B0604020202020204" pitchFamily="34" charset="0"/>
                        <a:buChar char="•"/>
                      </a:pPr>
                      <a:r>
                        <a:rPr lang="en-GB" sz="1100" dirty="0"/>
                        <a:t>Monthly data tool update</a:t>
                      </a:r>
                    </a:p>
                    <a:p>
                      <a:pPr marL="171450" indent="-171450">
                        <a:buFont typeface="Arial" panose="020B0604020202020204" pitchFamily="34" charset="0"/>
                        <a:buChar char="•"/>
                      </a:pPr>
                      <a:r>
                        <a:rPr lang="en-GB" sz="1100" dirty="0"/>
                        <a:t>Standardised and weighted referral analysis</a:t>
                      </a:r>
                    </a:p>
                    <a:p>
                      <a:pPr marL="171450" indent="-171450">
                        <a:buFont typeface="Arial" panose="020B0604020202020204" pitchFamily="34" charset="0"/>
                        <a:buChar char="•"/>
                      </a:pPr>
                      <a:r>
                        <a:rPr lang="en-GB" sz="1100" dirty="0"/>
                        <a:t>Produce Tier 2 report</a:t>
                      </a:r>
                    </a:p>
                    <a:p>
                      <a:pPr marL="171450" indent="-171450">
                        <a:buFont typeface="Arial" panose="020B0604020202020204" pitchFamily="34" charset="0"/>
                        <a:buChar char="•"/>
                      </a:pPr>
                      <a:r>
                        <a:rPr lang="en-GB" sz="1100" dirty="0"/>
                        <a:t>Produce Tier 2 service offer summary</a:t>
                      </a:r>
                    </a:p>
                  </a:txBody>
                  <a:tcPr/>
                </a:tc>
                <a:tc>
                  <a:txBody>
                    <a:bodyPr/>
                    <a:lstStyle/>
                    <a:p>
                      <a:pPr marL="171450" indent="-171450">
                        <a:buFont typeface="Arial" panose="020B0604020202020204" pitchFamily="34" charset="0"/>
                        <a:buChar char="•"/>
                      </a:pPr>
                      <a:r>
                        <a:rPr lang="en-GB" sz="1100" dirty="0"/>
                        <a:t>Monthly data tool update</a:t>
                      </a:r>
                    </a:p>
                  </a:txBody>
                  <a:tcPr/>
                </a:tc>
                <a:tc>
                  <a:txBody>
                    <a:bodyPr/>
                    <a:lstStyle/>
                    <a:p>
                      <a:pPr marL="171450" indent="-171450">
                        <a:buFont typeface="Arial" panose="020B0604020202020204" pitchFamily="34" charset="0"/>
                        <a:buChar char="•"/>
                      </a:pPr>
                      <a:r>
                        <a:rPr lang="en-GB" sz="1100" dirty="0"/>
                        <a:t>Monthly data tool update</a:t>
                      </a:r>
                    </a:p>
                  </a:txBody>
                  <a:tcPr/>
                </a:tc>
                <a:tc>
                  <a:txBody>
                    <a:bodyPr/>
                    <a:lstStyle/>
                    <a:p>
                      <a:pPr marL="171450" indent="-171450">
                        <a:buFont typeface="Arial" panose="020B0604020202020204" pitchFamily="34" charset="0"/>
                        <a:buChar char="•"/>
                      </a:pPr>
                      <a:r>
                        <a:rPr lang="en-GB" sz="1100" dirty="0"/>
                        <a:t>Monthly data tool update</a:t>
                      </a:r>
                    </a:p>
                  </a:txBody>
                  <a:tcPr/>
                </a:tc>
                <a:tc>
                  <a:txBody>
                    <a:bodyPr/>
                    <a:lstStyle/>
                    <a:p>
                      <a:pPr marL="171450" indent="-171450">
                        <a:buFont typeface="Arial" panose="020B0604020202020204" pitchFamily="34" charset="0"/>
                        <a:buChar char="•"/>
                      </a:pPr>
                      <a:r>
                        <a:rPr lang="en-GB" sz="1100" dirty="0"/>
                        <a:t>Monthly data tool update</a:t>
                      </a:r>
                    </a:p>
                  </a:txBody>
                  <a:tcPr/>
                </a:tc>
                <a:tc>
                  <a:txBody>
                    <a:bodyPr/>
                    <a:lstStyle/>
                    <a:p>
                      <a:pPr marL="171450" indent="-171450">
                        <a:buFont typeface="Arial" panose="020B0604020202020204" pitchFamily="34" charset="0"/>
                        <a:buChar char="•"/>
                      </a:pPr>
                      <a:r>
                        <a:rPr lang="en-GB" sz="1100" dirty="0"/>
                        <a:t>Monthly data tool update</a:t>
                      </a:r>
                    </a:p>
                  </a:txBody>
                  <a:tcPr/>
                </a:tc>
                <a:tc>
                  <a:txBody>
                    <a:bodyPr/>
                    <a:lstStyle/>
                    <a:p>
                      <a:pPr marL="171450" indent="-171450">
                        <a:buFont typeface="Arial" panose="020B0604020202020204" pitchFamily="34" charset="0"/>
                        <a:buChar char="•"/>
                      </a:pPr>
                      <a:r>
                        <a:rPr lang="en-GB" sz="1100" dirty="0"/>
                        <a:t>Monthly data tool update</a:t>
                      </a:r>
                    </a:p>
                  </a:txBody>
                  <a:tcPr/>
                </a:tc>
                <a:extLst>
                  <a:ext uri="{0D108BD9-81ED-4DB2-BD59-A6C34878D82A}">
                    <a16:rowId xmlns:a16="http://schemas.microsoft.com/office/drawing/2014/main" val="1235173389"/>
                  </a:ext>
                </a:extLst>
              </a:tr>
            </a:tbl>
          </a:graphicData>
        </a:graphic>
      </p:graphicFrame>
    </p:spTree>
    <p:extLst>
      <p:ext uri="{BB962C8B-B14F-4D97-AF65-F5344CB8AC3E}">
        <p14:creationId xmlns:p14="http://schemas.microsoft.com/office/powerpoint/2010/main" val="1113226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7FE0-F6FB-17C9-1E3C-E239619FDB41}"/>
            </a:ext>
          </a:extLst>
        </p:cNvPr>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2E01BA3F-9EBE-665D-EB13-1361AD8BE7A1}"/>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9B6A3A5-021F-EF86-8805-71A19E0A8771}"/>
              </a:ext>
            </a:extLst>
          </p:cNvPr>
          <p:cNvSpPr txBox="1"/>
          <p:nvPr/>
        </p:nvSpPr>
        <p:spPr>
          <a:xfrm>
            <a:off x="344491" y="564055"/>
            <a:ext cx="8789394" cy="584775"/>
          </a:xfrm>
          <a:prstGeom prst="rect">
            <a:avLst/>
          </a:prstGeom>
          <a:noFill/>
        </p:spPr>
        <p:txBody>
          <a:bodyPr wrap="none" rtlCol="0">
            <a:spAutoFit/>
          </a:bodyPr>
          <a:lstStyle/>
          <a:p>
            <a:r>
              <a:rPr lang="en-GB" sz="3200" dirty="0">
                <a:solidFill>
                  <a:schemeClr val="accent6"/>
                </a:solidFill>
              </a:rPr>
              <a:t>Appendix 1. Variation – national contract changes</a:t>
            </a:r>
          </a:p>
        </p:txBody>
      </p:sp>
      <p:sp>
        <p:nvSpPr>
          <p:cNvPr id="2" name="TextBox 1">
            <a:extLst>
              <a:ext uri="{FF2B5EF4-FFF2-40B4-BE49-F238E27FC236}">
                <a16:creationId xmlns:a16="http://schemas.microsoft.com/office/drawing/2014/main" id="{019729EE-0F24-BA23-3247-4EF88AC5D16B}"/>
              </a:ext>
            </a:extLst>
          </p:cNvPr>
          <p:cNvSpPr txBox="1"/>
          <p:nvPr/>
        </p:nvSpPr>
        <p:spPr>
          <a:xfrm>
            <a:off x="352411" y="1584249"/>
            <a:ext cx="1148717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NHS England has included several amendments in the national General Practice contract to support demand management  </a:t>
            </a:r>
          </a:p>
        </p:txBody>
      </p:sp>
      <p:sp>
        <p:nvSpPr>
          <p:cNvPr id="5" name="TextBox 4">
            <a:extLst>
              <a:ext uri="{FF2B5EF4-FFF2-40B4-BE49-F238E27FC236}">
                <a16:creationId xmlns:a16="http://schemas.microsoft.com/office/drawing/2014/main" id="{60F9D86C-1F9E-896C-A6A3-172B7E460066}"/>
              </a:ext>
            </a:extLst>
          </p:cNvPr>
          <p:cNvSpPr txBox="1"/>
          <p:nvPr/>
        </p:nvSpPr>
        <p:spPr>
          <a:xfrm>
            <a:off x="352413" y="2506820"/>
            <a:ext cx="5612452" cy="2893100"/>
          </a:xfrm>
          <a:prstGeom prst="rect">
            <a:avLst/>
          </a:prstGeom>
          <a:solidFill>
            <a:schemeClr val="bg1">
              <a:lumMod val="95000"/>
            </a:schemeClr>
          </a:solidFill>
        </p:spPr>
        <p:txBody>
          <a:bodyPr wrap="square">
            <a:spAutoFit/>
          </a:bodyPr>
          <a:lstStyle/>
          <a:p>
            <a:r>
              <a:rPr lang="en-US" sz="1400" dirty="0"/>
              <a:t>Embedding Advice and Guidance</a:t>
            </a:r>
          </a:p>
          <a:p>
            <a:r>
              <a:rPr lang="en-US" sz="1400" dirty="0"/>
              <a:t>14. We will amend the contract to embed the current Advice and Guidance Enhanced Service funding within core practice funding. Practices will be required to use Advice and Guidance prior to or in place of a planned care referral where clinically appropriate and to follow locally agreed referral pathways, including single point of access models once introduced. Advice and Guidance has shown clear value in supporting timely specialist input, reducing unnecessary referrals and ensuring patients receive timely care in the most appropriate setting. Alongside this, NHS England is asking trusts to work towards achieving national operational processing standards, to ensure the consistent and timely provision of specialist advice across pathways. The Advice and Guidance Enhanced Service will be retired</a:t>
            </a:r>
            <a:endParaRPr lang="en-GB" sz="1400" dirty="0"/>
          </a:p>
        </p:txBody>
      </p:sp>
      <p:sp>
        <p:nvSpPr>
          <p:cNvPr id="6" name="TextBox 5">
            <a:extLst>
              <a:ext uri="{FF2B5EF4-FFF2-40B4-BE49-F238E27FC236}">
                <a16:creationId xmlns:a16="http://schemas.microsoft.com/office/drawing/2014/main" id="{B6A27054-1C61-810D-C45B-379CA490A05B}"/>
              </a:ext>
            </a:extLst>
          </p:cNvPr>
          <p:cNvSpPr txBox="1"/>
          <p:nvPr/>
        </p:nvSpPr>
        <p:spPr>
          <a:xfrm>
            <a:off x="344491" y="5606905"/>
            <a:ext cx="1148717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These amendments are included for information only.  An improvement mindset and way of working will be adopted to explore and understand variation and identify any improvement opportunities</a:t>
            </a:r>
          </a:p>
        </p:txBody>
      </p:sp>
      <p:sp>
        <p:nvSpPr>
          <p:cNvPr id="14" name="TextBox 13">
            <a:extLst>
              <a:ext uri="{FF2B5EF4-FFF2-40B4-BE49-F238E27FC236}">
                <a16:creationId xmlns:a16="http://schemas.microsoft.com/office/drawing/2014/main" id="{6F94E921-6DD0-2E88-F1E6-C6DD9508CEFE}"/>
              </a:ext>
            </a:extLst>
          </p:cNvPr>
          <p:cNvSpPr txBox="1"/>
          <p:nvPr/>
        </p:nvSpPr>
        <p:spPr>
          <a:xfrm>
            <a:off x="6227137" y="2506820"/>
            <a:ext cx="5612449" cy="1384995"/>
          </a:xfrm>
          <a:prstGeom prst="rect">
            <a:avLst/>
          </a:prstGeom>
          <a:solidFill>
            <a:schemeClr val="bg1">
              <a:lumMod val="95000"/>
            </a:schemeClr>
          </a:solidFill>
        </p:spPr>
        <p:txBody>
          <a:bodyPr wrap="square">
            <a:spAutoFit/>
          </a:bodyPr>
          <a:lstStyle>
            <a:defPPr>
              <a:defRPr lang="en-US"/>
            </a:defPPr>
            <a:lvl1pPr>
              <a:defRPr sz="1400"/>
            </a:lvl1pPr>
          </a:lstStyle>
          <a:p>
            <a:r>
              <a:rPr lang="en-US" dirty="0"/>
              <a:t>Requirement for practices to engage with ICB support</a:t>
            </a:r>
          </a:p>
          <a:p>
            <a:r>
              <a:rPr lang="en-US" dirty="0"/>
              <a:t>22. We will amend the core practice contract to require practices to engage with support from their ICB where unwarranted variation has been identified in contractor performance. This includes where practices are not meeting their requirement to see all clinically urgent patients on the same day or are at risk of contractual breach.</a:t>
            </a:r>
          </a:p>
        </p:txBody>
      </p:sp>
      <p:sp>
        <p:nvSpPr>
          <p:cNvPr id="15" name="Slide Number Placeholder 14">
            <a:extLst>
              <a:ext uri="{FF2B5EF4-FFF2-40B4-BE49-F238E27FC236}">
                <a16:creationId xmlns:a16="http://schemas.microsoft.com/office/drawing/2014/main" id="{E5C0C929-264C-391C-C2B5-AEAC4EF77966}"/>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21</a:t>
            </a:fld>
            <a:endParaRPr lang="en-GB" sz="2400">
              <a:solidFill>
                <a:schemeClr val="bg1"/>
              </a:solidFill>
            </a:endParaRPr>
          </a:p>
        </p:txBody>
      </p:sp>
    </p:spTree>
    <p:extLst>
      <p:ext uri="{BB962C8B-B14F-4D97-AF65-F5344CB8AC3E}">
        <p14:creationId xmlns:p14="http://schemas.microsoft.com/office/powerpoint/2010/main" val="3324815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C4E39-B372-851F-1654-80BD1DBD625D}"/>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3766321-F160-C34F-A637-DD7294D67A27}"/>
              </a:ext>
            </a:extLst>
          </p:cNvPr>
          <p:cNvSpPr/>
          <p:nvPr/>
        </p:nvSpPr>
        <p:spPr>
          <a:xfrm>
            <a:off x="10887737"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44F726A-B547-9D83-842F-79F85019F012}"/>
              </a:ext>
            </a:extLst>
          </p:cNvPr>
          <p:cNvSpPr txBox="1"/>
          <p:nvPr/>
        </p:nvSpPr>
        <p:spPr>
          <a:xfrm>
            <a:off x="344491" y="564055"/>
            <a:ext cx="8188075" cy="584775"/>
          </a:xfrm>
          <a:prstGeom prst="rect">
            <a:avLst/>
          </a:prstGeom>
          <a:noFill/>
        </p:spPr>
        <p:txBody>
          <a:bodyPr wrap="none" rtlCol="0">
            <a:spAutoFit/>
          </a:bodyPr>
          <a:lstStyle/>
          <a:p>
            <a:r>
              <a:rPr lang="en-GB" sz="3200" dirty="0">
                <a:solidFill>
                  <a:schemeClr val="accent6"/>
                </a:solidFill>
              </a:rPr>
              <a:t>Appendix 2. Variation – national PCN contract</a:t>
            </a:r>
          </a:p>
        </p:txBody>
      </p:sp>
      <p:sp>
        <p:nvSpPr>
          <p:cNvPr id="2" name="TextBox 1">
            <a:extLst>
              <a:ext uri="{FF2B5EF4-FFF2-40B4-BE49-F238E27FC236}">
                <a16:creationId xmlns:a16="http://schemas.microsoft.com/office/drawing/2014/main" id="{D92F46EA-AFDF-AD82-4CFD-3B517626C2E9}"/>
              </a:ext>
            </a:extLst>
          </p:cNvPr>
          <p:cNvSpPr txBox="1"/>
          <p:nvPr/>
        </p:nvSpPr>
        <p:spPr>
          <a:xfrm>
            <a:off x="352411" y="1584249"/>
            <a:ext cx="11487175" cy="400110"/>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NHS England PCN contract includes several requirements which support demand management:  </a:t>
            </a:r>
          </a:p>
        </p:txBody>
      </p:sp>
      <p:sp>
        <p:nvSpPr>
          <p:cNvPr id="5" name="TextBox 4">
            <a:extLst>
              <a:ext uri="{FF2B5EF4-FFF2-40B4-BE49-F238E27FC236}">
                <a16:creationId xmlns:a16="http://schemas.microsoft.com/office/drawing/2014/main" id="{FDA00B67-DB7B-6572-5F64-23D4D5EA1ABD}"/>
              </a:ext>
            </a:extLst>
          </p:cNvPr>
          <p:cNvSpPr txBox="1"/>
          <p:nvPr/>
        </p:nvSpPr>
        <p:spPr>
          <a:xfrm>
            <a:off x="2500194" y="2262269"/>
            <a:ext cx="7196704" cy="3539430"/>
          </a:xfrm>
          <a:prstGeom prst="rect">
            <a:avLst/>
          </a:prstGeom>
          <a:solidFill>
            <a:schemeClr val="bg1">
              <a:lumMod val="95000"/>
            </a:schemeClr>
          </a:solidFill>
        </p:spPr>
        <p:txBody>
          <a:bodyPr wrap="square">
            <a:spAutoFit/>
          </a:bodyPr>
          <a:lstStyle/>
          <a:p>
            <a:r>
              <a:rPr lang="en-US" sz="1400" dirty="0"/>
              <a:t>5.4 Data, analytics and monitoring </a:t>
            </a:r>
          </a:p>
          <a:p>
            <a:r>
              <a:rPr lang="en-US" sz="1400" dirty="0"/>
              <a:t>A PCN must share non-clinical data between its members in certain circumstances. </a:t>
            </a:r>
          </a:p>
          <a:p>
            <a:r>
              <a:rPr lang="en-US" sz="1400" dirty="0"/>
              <a:t>The data to be shared is the data required to: </a:t>
            </a:r>
          </a:p>
          <a:p>
            <a:r>
              <a:rPr lang="en-US" sz="1400" dirty="0"/>
              <a:t>a) support understanding and analysis of the population’s needs; </a:t>
            </a:r>
          </a:p>
          <a:p>
            <a:r>
              <a:rPr lang="en-US" sz="1400" dirty="0"/>
              <a:t>b) support service delivery in line with local commissioner objectives; and </a:t>
            </a:r>
          </a:p>
          <a:p>
            <a:r>
              <a:rPr lang="en-US" sz="1400" dirty="0"/>
              <a:t>c) support compliance with the requirements of this Network Contract DES </a:t>
            </a:r>
          </a:p>
          <a:p>
            <a:r>
              <a:rPr lang="en-US" sz="1400" dirty="0"/>
              <a:t>specification. </a:t>
            </a:r>
          </a:p>
          <a:p>
            <a:r>
              <a:rPr lang="en-US" sz="1400" dirty="0"/>
              <a:t>A PCN must: </a:t>
            </a:r>
          </a:p>
          <a:p>
            <a:r>
              <a:rPr lang="en-US" sz="1400" dirty="0"/>
              <a:t>a) benchmark and identify opportunities for improvement; </a:t>
            </a:r>
          </a:p>
          <a:p>
            <a:r>
              <a:rPr lang="en-US" sz="1400" dirty="0"/>
              <a:t>b) identify variation in access, service delivery or gaps in population groups with </a:t>
            </a:r>
          </a:p>
          <a:p>
            <a:r>
              <a:rPr lang="en-US" sz="1400" dirty="0"/>
              <a:t>highest needs; and </a:t>
            </a:r>
          </a:p>
          <a:p>
            <a:r>
              <a:rPr lang="en-US" sz="1400" dirty="0"/>
              <a:t>c) review capacity and demand management across the PCN, including sharing </a:t>
            </a:r>
          </a:p>
          <a:p>
            <a:r>
              <a:rPr lang="en-US" sz="1400" dirty="0"/>
              <a:t>appointment and, where available, digital telephony data for the PCN to action </a:t>
            </a:r>
          </a:p>
          <a:p>
            <a:r>
              <a:rPr lang="en-US" sz="1400" dirty="0"/>
              <a:t>(this could be achieved through using the GP workload tool or other similar </a:t>
            </a:r>
          </a:p>
          <a:p>
            <a:r>
              <a:rPr lang="en-US" sz="1400" dirty="0"/>
              <a:t>tools), and the PCN must monitor, share and aggregate relevant data17 across </a:t>
            </a:r>
          </a:p>
          <a:p>
            <a:r>
              <a:rPr lang="en-US" sz="1400" dirty="0"/>
              <a:t>the Core Network Practices to enable it to carry out these requirements.</a:t>
            </a:r>
            <a:endParaRPr lang="en-GB" sz="1400" dirty="0"/>
          </a:p>
        </p:txBody>
      </p:sp>
      <p:sp>
        <p:nvSpPr>
          <p:cNvPr id="6" name="TextBox 5">
            <a:extLst>
              <a:ext uri="{FF2B5EF4-FFF2-40B4-BE49-F238E27FC236}">
                <a16:creationId xmlns:a16="http://schemas.microsoft.com/office/drawing/2014/main" id="{104A21D2-B316-2B92-C1A6-84FEC56AEFE7}"/>
              </a:ext>
            </a:extLst>
          </p:cNvPr>
          <p:cNvSpPr txBox="1"/>
          <p:nvPr/>
        </p:nvSpPr>
        <p:spPr>
          <a:xfrm>
            <a:off x="353947" y="6039294"/>
            <a:ext cx="1148717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Again, the above is included for information only and an improvement mindset and way of working will be adopted</a:t>
            </a:r>
          </a:p>
        </p:txBody>
      </p:sp>
      <p:sp>
        <p:nvSpPr>
          <p:cNvPr id="3" name="Slide Number Placeholder 2">
            <a:extLst>
              <a:ext uri="{FF2B5EF4-FFF2-40B4-BE49-F238E27FC236}">
                <a16:creationId xmlns:a16="http://schemas.microsoft.com/office/drawing/2014/main" id="{54159222-C49B-556D-D83F-CCB35FBC1ACE}"/>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22</a:t>
            </a:fld>
            <a:endParaRPr lang="en-GB" sz="2400">
              <a:solidFill>
                <a:schemeClr val="bg1"/>
              </a:solidFill>
            </a:endParaRPr>
          </a:p>
        </p:txBody>
      </p:sp>
    </p:spTree>
    <p:extLst>
      <p:ext uri="{BB962C8B-B14F-4D97-AF65-F5344CB8AC3E}">
        <p14:creationId xmlns:p14="http://schemas.microsoft.com/office/powerpoint/2010/main" val="3521973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2465-6468-4728-74BE-30567471CE0E}"/>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B019B932-5F6B-7214-E009-A6F2C600C062}"/>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67ED09C-0591-733D-E9E4-996949A53218}"/>
              </a:ext>
            </a:extLst>
          </p:cNvPr>
          <p:cNvSpPr txBox="1"/>
          <p:nvPr/>
        </p:nvSpPr>
        <p:spPr>
          <a:xfrm>
            <a:off x="344491" y="564055"/>
            <a:ext cx="3064429" cy="584775"/>
          </a:xfrm>
          <a:prstGeom prst="rect">
            <a:avLst/>
          </a:prstGeom>
          <a:noFill/>
        </p:spPr>
        <p:txBody>
          <a:bodyPr wrap="none" rtlCol="0">
            <a:spAutoFit/>
          </a:bodyPr>
          <a:lstStyle/>
          <a:p>
            <a:r>
              <a:rPr lang="en-GB" sz="3200" dirty="0">
                <a:solidFill>
                  <a:schemeClr val="accent6"/>
                </a:solidFill>
              </a:rPr>
              <a:t>1. Measurement</a:t>
            </a:r>
          </a:p>
        </p:txBody>
      </p:sp>
      <p:sp>
        <p:nvSpPr>
          <p:cNvPr id="2" name="TextBox 1">
            <a:extLst>
              <a:ext uri="{FF2B5EF4-FFF2-40B4-BE49-F238E27FC236}">
                <a16:creationId xmlns:a16="http://schemas.microsoft.com/office/drawing/2014/main" id="{F3983A86-45F2-8486-60FF-BBBF864CB59A}"/>
              </a:ext>
            </a:extLst>
          </p:cNvPr>
          <p:cNvSpPr txBox="1"/>
          <p:nvPr/>
        </p:nvSpPr>
        <p:spPr>
          <a:xfrm>
            <a:off x="352412" y="1584249"/>
            <a:ext cx="7242367" cy="400110"/>
          </a:xfrm>
          <a:prstGeom prst="rect">
            <a:avLst/>
          </a:prstGeom>
          <a:noFill/>
        </p:spPr>
        <p:txBody>
          <a:bodyPr wrap="non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Referral variation can be measured in several ways, including</a:t>
            </a:r>
            <a:r>
              <a:rPr lang="en-GB" sz="2000" dirty="0"/>
              <a:t>:</a:t>
            </a:r>
          </a:p>
        </p:txBody>
      </p:sp>
      <p:sp>
        <p:nvSpPr>
          <p:cNvPr id="7" name="Rectangle: Rounded Corners 6">
            <a:extLst>
              <a:ext uri="{FF2B5EF4-FFF2-40B4-BE49-F238E27FC236}">
                <a16:creationId xmlns:a16="http://schemas.microsoft.com/office/drawing/2014/main" id="{E2F0E161-E77E-BA95-EB1B-96DFF1230466}"/>
              </a:ext>
            </a:extLst>
          </p:cNvPr>
          <p:cNvSpPr/>
          <p:nvPr/>
        </p:nvSpPr>
        <p:spPr>
          <a:xfrm>
            <a:off x="1055512" y="2711302"/>
            <a:ext cx="1414130" cy="1424763"/>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t>Crude Referral Rates</a:t>
            </a:r>
          </a:p>
        </p:txBody>
      </p:sp>
      <p:sp>
        <p:nvSpPr>
          <p:cNvPr id="8" name="Rectangle: Rounded Corners 7">
            <a:extLst>
              <a:ext uri="{FF2B5EF4-FFF2-40B4-BE49-F238E27FC236}">
                <a16:creationId xmlns:a16="http://schemas.microsoft.com/office/drawing/2014/main" id="{D4077436-B8E6-7AA0-7FA2-E021E15BD24E}"/>
              </a:ext>
            </a:extLst>
          </p:cNvPr>
          <p:cNvSpPr/>
          <p:nvPr/>
        </p:nvSpPr>
        <p:spPr>
          <a:xfrm>
            <a:off x="3958205" y="2711301"/>
            <a:ext cx="1414130" cy="1424763"/>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dirty="0"/>
              <a:t>Age-Sex </a:t>
            </a:r>
            <a:r>
              <a:rPr lang="en-GB" sz="1200" dirty="0"/>
              <a:t>Standardisation</a:t>
            </a:r>
          </a:p>
        </p:txBody>
      </p:sp>
      <p:sp>
        <p:nvSpPr>
          <p:cNvPr id="9" name="Rectangle: Rounded Corners 8">
            <a:extLst>
              <a:ext uri="{FF2B5EF4-FFF2-40B4-BE49-F238E27FC236}">
                <a16:creationId xmlns:a16="http://schemas.microsoft.com/office/drawing/2014/main" id="{646D9690-175C-8561-2D2C-73AB75240EA4}"/>
              </a:ext>
            </a:extLst>
          </p:cNvPr>
          <p:cNvSpPr/>
          <p:nvPr/>
        </p:nvSpPr>
        <p:spPr>
          <a:xfrm>
            <a:off x="6840935" y="2716618"/>
            <a:ext cx="1414130" cy="1424763"/>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GB" dirty="0"/>
              <a:t>Morbidity &amp; </a:t>
            </a:r>
            <a:r>
              <a:rPr lang="en-GB" sz="1600" dirty="0"/>
              <a:t>Deprivation</a:t>
            </a:r>
            <a:r>
              <a:rPr lang="en-GB" dirty="0"/>
              <a:t> Weighting</a:t>
            </a:r>
          </a:p>
        </p:txBody>
      </p:sp>
      <p:sp>
        <p:nvSpPr>
          <p:cNvPr id="11" name="Rectangle: Rounded Corners 10">
            <a:extLst>
              <a:ext uri="{FF2B5EF4-FFF2-40B4-BE49-F238E27FC236}">
                <a16:creationId xmlns:a16="http://schemas.microsoft.com/office/drawing/2014/main" id="{D262C4AD-F379-D32A-C5A1-21E855E9DEB1}"/>
              </a:ext>
            </a:extLst>
          </p:cNvPr>
          <p:cNvSpPr/>
          <p:nvPr/>
        </p:nvSpPr>
        <p:spPr>
          <a:xfrm>
            <a:off x="9722358" y="2711300"/>
            <a:ext cx="1414130" cy="142476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dirty="0"/>
              <a:t>Specialty </a:t>
            </a:r>
            <a:r>
              <a:rPr lang="en-GB" dirty="0" err="1"/>
              <a:t>Specifc</a:t>
            </a:r>
            <a:endParaRPr lang="en-GB" dirty="0"/>
          </a:p>
        </p:txBody>
      </p:sp>
      <p:sp>
        <p:nvSpPr>
          <p:cNvPr id="12" name="TextBox 11">
            <a:extLst>
              <a:ext uri="{FF2B5EF4-FFF2-40B4-BE49-F238E27FC236}">
                <a16:creationId xmlns:a16="http://schemas.microsoft.com/office/drawing/2014/main" id="{C3A310E9-1092-5D78-27F7-8686F439546A}"/>
              </a:ext>
            </a:extLst>
          </p:cNvPr>
          <p:cNvSpPr txBox="1"/>
          <p:nvPr/>
        </p:nvSpPr>
        <p:spPr>
          <a:xfrm>
            <a:off x="355954" y="4586177"/>
            <a:ext cx="11509981" cy="163121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Initially this plan focuses on standardised referral rates by specialty pending enhanced analysis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a:buClr>
                <a:schemeClr val="accent6"/>
              </a:buClr>
            </a:pPr>
            <a:r>
              <a:rPr lang="en-GB" sz="2000" u="sng" dirty="0">
                <a:solidFill>
                  <a:schemeClr val="accent1"/>
                </a:solidFill>
              </a:rPr>
              <a:t>Recommendation 1</a:t>
            </a:r>
          </a:p>
          <a:p>
            <a:pPr marL="285750" indent="-285750">
              <a:buClr>
                <a:schemeClr val="accent1"/>
              </a:buClr>
              <a:buFont typeface="Arial" panose="020B0604020202020204" pitchFamily="34" charset="0"/>
              <a:buChar char="•"/>
            </a:pPr>
            <a:r>
              <a:rPr lang="en-GB" sz="2000" dirty="0">
                <a:solidFill>
                  <a:schemeClr val="accent1"/>
                </a:solidFill>
              </a:rPr>
              <a:t>ICB Business Intelligence colleagues produce standardised and weighted referral analysis no later than end June 2026</a:t>
            </a:r>
          </a:p>
        </p:txBody>
      </p:sp>
      <p:sp>
        <p:nvSpPr>
          <p:cNvPr id="13" name="Slide Number Placeholder 12">
            <a:extLst>
              <a:ext uri="{FF2B5EF4-FFF2-40B4-BE49-F238E27FC236}">
                <a16:creationId xmlns:a16="http://schemas.microsoft.com/office/drawing/2014/main" id="{1F51369C-BFBE-0B21-3D1F-3D7BC1D86D53}"/>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3</a:t>
            </a:fld>
            <a:endParaRPr lang="en-GB" sz="2400" dirty="0">
              <a:solidFill>
                <a:schemeClr val="bg1"/>
              </a:solidFill>
            </a:endParaRPr>
          </a:p>
        </p:txBody>
      </p:sp>
    </p:spTree>
    <p:extLst>
      <p:ext uri="{BB962C8B-B14F-4D97-AF65-F5344CB8AC3E}">
        <p14:creationId xmlns:p14="http://schemas.microsoft.com/office/powerpoint/2010/main" val="2517421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037CD-DBC0-B414-EEB4-663EEF2D1E33}"/>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8A0CA440-3614-E2E2-8C6A-9FF99F705B19}"/>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B532339-3943-61E6-689A-8170BCEF1068}"/>
              </a:ext>
            </a:extLst>
          </p:cNvPr>
          <p:cNvSpPr txBox="1"/>
          <p:nvPr/>
        </p:nvSpPr>
        <p:spPr>
          <a:xfrm>
            <a:off x="344491" y="564055"/>
            <a:ext cx="1853328" cy="584775"/>
          </a:xfrm>
          <a:prstGeom prst="rect">
            <a:avLst/>
          </a:prstGeom>
          <a:noFill/>
        </p:spPr>
        <p:txBody>
          <a:bodyPr wrap="none" rtlCol="0">
            <a:spAutoFit/>
          </a:bodyPr>
          <a:lstStyle/>
          <a:p>
            <a:r>
              <a:rPr lang="en-GB" sz="3200" dirty="0">
                <a:solidFill>
                  <a:schemeClr val="accent6"/>
                </a:solidFill>
              </a:rPr>
              <a:t>2. Drivers</a:t>
            </a:r>
          </a:p>
        </p:txBody>
      </p:sp>
      <p:sp>
        <p:nvSpPr>
          <p:cNvPr id="2" name="TextBox 1">
            <a:extLst>
              <a:ext uri="{FF2B5EF4-FFF2-40B4-BE49-F238E27FC236}">
                <a16:creationId xmlns:a16="http://schemas.microsoft.com/office/drawing/2014/main" id="{457A0B23-61C8-FFB1-E234-D435380D3512}"/>
              </a:ext>
            </a:extLst>
          </p:cNvPr>
          <p:cNvSpPr txBox="1"/>
          <p:nvPr/>
        </p:nvSpPr>
        <p:spPr>
          <a:xfrm>
            <a:off x="352412" y="1584249"/>
            <a:ext cx="11534788" cy="3785652"/>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Referral variation is driven by a complex mix of factors, including:</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914400" lvl="1" indent="-457200">
              <a:buClr>
                <a:schemeClr val="accent6"/>
              </a:buClr>
              <a:buFont typeface="+mj-lt"/>
              <a:buAutoNum type="arabicPeriod"/>
            </a:pPr>
            <a:r>
              <a:rPr lang="en-GB" sz="2000" dirty="0">
                <a:solidFill>
                  <a:schemeClr val="tx1">
                    <a:lumMod val="65000"/>
                    <a:lumOff val="35000"/>
                  </a:schemeClr>
                </a:solidFill>
              </a:rPr>
              <a:t>Population demographics and health needs – differences in local morbidity rates and socio-economic deprivation</a:t>
            </a:r>
          </a:p>
          <a:p>
            <a:pPr lvl="1">
              <a:buClr>
                <a:schemeClr val="accent6"/>
              </a:buClr>
            </a:pPr>
            <a:endParaRPr lang="en-GB" sz="2000" dirty="0">
              <a:solidFill>
                <a:schemeClr val="tx1">
                  <a:lumMod val="65000"/>
                  <a:lumOff val="35000"/>
                </a:schemeClr>
              </a:solidFill>
            </a:endParaRPr>
          </a:p>
          <a:p>
            <a:pPr marL="914400" lvl="1" indent="-457200">
              <a:buClr>
                <a:schemeClr val="accent6"/>
              </a:buClr>
              <a:buFont typeface="+mj-lt"/>
              <a:buAutoNum type="arabicPeriod" startAt="2"/>
            </a:pPr>
            <a:r>
              <a:rPr lang="en-GB" sz="2000" dirty="0">
                <a:solidFill>
                  <a:schemeClr val="tx1">
                    <a:lumMod val="65000"/>
                    <a:lumOff val="35000"/>
                  </a:schemeClr>
                </a:solidFill>
              </a:rPr>
              <a:t>Clinical thresholds – differences in individual clinician risk tolerance and thresholds for specialist intervention</a:t>
            </a:r>
          </a:p>
          <a:p>
            <a:pPr marL="914400" lvl="1" indent="-457200">
              <a:buClr>
                <a:schemeClr val="accent6"/>
              </a:buClr>
              <a:buFont typeface="+mj-lt"/>
              <a:buAutoNum type="arabicPeriod" startAt="2"/>
            </a:pPr>
            <a:endParaRPr lang="en-GB" sz="2000" dirty="0">
              <a:solidFill>
                <a:schemeClr val="tx1">
                  <a:lumMod val="65000"/>
                  <a:lumOff val="35000"/>
                </a:schemeClr>
              </a:solidFill>
            </a:endParaRPr>
          </a:p>
          <a:p>
            <a:pPr marL="914400" lvl="1" indent="-457200">
              <a:buClr>
                <a:schemeClr val="accent6"/>
              </a:buClr>
              <a:buFont typeface="+mj-lt"/>
              <a:buAutoNum type="arabicPeriod" startAt="2"/>
            </a:pPr>
            <a:r>
              <a:rPr lang="en-GB" sz="2000" dirty="0">
                <a:solidFill>
                  <a:schemeClr val="tx1">
                    <a:lumMod val="65000"/>
                    <a:lumOff val="35000"/>
                  </a:schemeClr>
                </a:solidFill>
              </a:rPr>
              <a:t>Resources – differences in practice, wider primary care, community and Tier 2/ intermediate services</a:t>
            </a:r>
          </a:p>
          <a:p>
            <a:pPr marL="914400" lvl="1" indent="-457200">
              <a:buClr>
                <a:schemeClr val="accent6"/>
              </a:buClr>
              <a:buFont typeface="+mj-lt"/>
              <a:buAutoNum type="arabicPeriod" startAt="2"/>
            </a:pPr>
            <a:endParaRPr lang="en-GB" sz="2000" dirty="0">
              <a:solidFill>
                <a:schemeClr val="tx1">
                  <a:lumMod val="65000"/>
                  <a:lumOff val="35000"/>
                </a:schemeClr>
              </a:solidFill>
            </a:endParaRPr>
          </a:p>
          <a:p>
            <a:pPr marL="914400" lvl="1" indent="-457200">
              <a:buClr>
                <a:schemeClr val="accent6"/>
              </a:buClr>
              <a:buFont typeface="+mj-lt"/>
              <a:buAutoNum type="arabicPeriod" startAt="2"/>
            </a:pPr>
            <a:r>
              <a:rPr lang="en-GB" sz="2000" dirty="0">
                <a:solidFill>
                  <a:schemeClr val="tx1">
                    <a:lumMod val="65000"/>
                    <a:lumOff val="35000"/>
                  </a:schemeClr>
                </a:solidFill>
              </a:rPr>
              <a:t>Knowledge – referrer usage of the above services and their impact</a:t>
            </a:r>
          </a:p>
        </p:txBody>
      </p:sp>
      <p:sp>
        <p:nvSpPr>
          <p:cNvPr id="6" name="Slide Number Placeholder 5">
            <a:extLst>
              <a:ext uri="{FF2B5EF4-FFF2-40B4-BE49-F238E27FC236}">
                <a16:creationId xmlns:a16="http://schemas.microsoft.com/office/drawing/2014/main" id="{E39F738E-A923-17B1-75C2-0CB8B4BCB408}"/>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4</a:t>
            </a:fld>
            <a:endParaRPr lang="en-GB" sz="2400">
              <a:solidFill>
                <a:schemeClr val="bg1"/>
              </a:solidFill>
            </a:endParaRPr>
          </a:p>
        </p:txBody>
      </p:sp>
    </p:spTree>
    <p:extLst>
      <p:ext uri="{BB962C8B-B14F-4D97-AF65-F5344CB8AC3E}">
        <p14:creationId xmlns:p14="http://schemas.microsoft.com/office/powerpoint/2010/main" val="158868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6EF3-554F-CF51-8295-9B0E38A8D178}"/>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C0A27189-34E4-08D6-85FF-99D8971C535E}"/>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FD05248-1DAA-BBAB-0F3D-BAF019F5446A}"/>
              </a:ext>
            </a:extLst>
          </p:cNvPr>
          <p:cNvSpPr txBox="1"/>
          <p:nvPr/>
        </p:nvSpPr>
        <p:spPr>
          <a:xfrm>
            <a:off x="344491" y="564055"/>
            <a:ext cx="3891578" cy="584775"/>
          </a:xfrm>
          <a:prstGeom prst="rect">
            <a:avLst/>
          </a:prstGeom>
          <a:noFill/>
        </p:spPr>
        <p:txBody>
          <a:bodyPr wrap="none" rtlCol="0">
            <a:spAutoFit/>
          </a:bodyPr>
          <a:lstStyle/>
          <a:p>
            <a:r>
              <a:rPr lang="en-GB" sz="3200" dirty="0">
                <a:solidFill>
                  <a:schemeClr val="accent6"/>
                </a:solidFill>
              </a:rPr>
              <a:t>3. Other related work</a:t>
            </a:r>
          </a:p>
        </p:txBody>
      </p:sp>
      <p:sp>
        <p:nvSpPr>
          <p:cNvPr id="2" name="TextBox 1">
            <a:extLst>
              <a:ext uri="{FF2B5EF4-FFF2-40B4-BE49-F238E27FC236}">
                <a16:creationId xmlns:a16="http://schemas.microsoft.com/office/drawing/2014/main" id="{6DEEED26-C2A3-3353-9A6A-BF2A009D8284}"/>
              </a:ext>
            </a:extLst>
          </p:cNvPr>
          <p:cNvSpPr txBox="1"/>
          <p:nvPr/>
        </p:nvSpPr>
        <p:spPr>
          <a:xfrm>
            <a:off x="352411" y="1584249"/>
            <a:ext cx="1148162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In addition to this plan there are several other pieces of work which support improved referral management:</a:t>
            </a:r>
          </a:p>
        </p:txBody>
      </p:sp>
      <p:sp>
        <p:nvSpPr>
          <p:cNvPr id="3" name="Hexagon 2">
            <a:extLst>
              <a:ext uri="{FF2B5EF4-FFF2-40B4-BE49-F238E27FC236}">
                <a16:creationId xmlns:a16="http://schemas.microsoft.com/office/drawing/2014/main" id="{74953408-ACB0-E227-FF5D-BB3543CF0344}"/>
              </a:ext>
            </a:extLst>
          </p:cNvPr>
          <p:cNvSpPr/>
          <p:nvPr/>
        </p:nvSpPr>
        <p:spPr>
          <a:xfrm>
            <a:off x="3211036" y="2706679"/>
            <a:ext cx="1467293" cy="1444642"/>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Clinical policies</a:t>
            </a:r>
          </a:p>
        </p:txBody>
      </p:sp>
      <p:sp>
        <p:nvSpPr>
          <p:cNvPr id="5" name="TextBox 4">
            <a:extLst>
              <a:ext uri="{FF2B5EF4-FFF2-40B4-BE49-F238E27FC236}">
                <a16:creationId xmlns:a16="http://schemas.microsoft.com/office/drawing/2014/main" id="{8B4E946B-7B77-BEC5-0957-F245613409A1}"/>
              </a:ext>
            </a:extLst>
          </p:cNvPr>
          <p:cNvSpPr txBox="1"/>
          <p:nvPr/>
        </p:nvSpPr>
        <p:spPr>
          <a:xfrm>
            <a:off x="344491" y="5330453"/>
            <a:ext cx="1148717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These pieces of work have separate project plans but form part of the wider demand management programme and associated governance arrangements</a:t>
            </a:r>
          </a:p>
        </p:txBody>
      </p:sp>
      <p:sp>
        <p:nvSpPr>
          <p:cNvPr id="6" name="Hexagon 5">
            <a:extLst>
              <a:ext uri="{FF2B5EF4-FFF2-40B4-BE49-F238E27FC236}">
                <a16:creationId xmlns:a16="http://schemas.microsoft.com/office/drawing/2014/main" id="{60659AF5-81F2-6420-AED7-34D059E86B78}"/>
              </a:ext>
            </a:extLst>
          </p:cNvPr>
          <p:cNvSpPr/>
          <p:nvPr/>
        </p:nvSpPr>
        <p:spPr>
          <a:xfrm>
            <a:off x="6103090" y="2706679"/>
            <a:ext cx="1467293" cy="1444642"/>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A&amp;G</a:t>
            </a:r>
            <a:endParaRPr lang="en-GB" sz="1600" dirty="0"/>
          </a:p>
        </p:txBody>
      </p:sp>
      <p:sp>
        <p:nvSpPr>
          <p:cNvPr id="12" name="Hexagon 11">
            <a:extLst>
              <a:ext uri="{FF2B5EF4-FFF2-40B4-BE49-F238E27FC236}">
                <a16:creationId xmlns:a16="http://schemas.microsoft.com/office/drawing/2014/main" id="{545B53BB-90D8-B965-448C-F40FE42B01C8}"/>
              </a:ext>
            </a:extLst>
          </p:cNvPr>
          <p:cNvSpPr/>
          <p:nvPr/>
        </p:nvSpPr>
        <p:spPr>
          <a:xfrm>
            <a:off x="4657063" y="3428999"/>
            <a:ext cx="1467293" cy="1444642"/>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SPOAs</a:t>
            </a:r>
          </a:p>
        </p:txBody>
      </p:sp>
      <p:sp>
        <p:nvSpPr>
          <p:cNvPr id="14" name="Hexagon 13">
            <a:extLst>
              <a:ext uri="{FF2B5EF4-FFF2-40B4-BE49-F238E27FC236}">
                <a16:creationId xmlns:a16="http://schemas.microsoft.com/office/drawing/2014/main" id="{DD08F39E-A51F-59F0-BBDE-458CABB77292}"/>
              </a:ext>
            </a:extLst>
          </p:cNvPr>
          <p:cNvSpPr/>
          <p:nvPr/>
        </p:nvSpPr>
        <p:spPr>
          <a:xfrm>
            <a:off x="7559750" y="3429000"/>
            <a:ext cx="1467293" cy="1444642"/>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Tier 2</a:t>
            </a:r>
          </a:p>
          <a:p>
            <a:pPr algn="ctr"/>
            <a:r>
              <a:rPr lang="en-GB" sz="1600" dirty="0"/>
              <a:t>Services</a:t>
            </a:r>
          </a:p>
        </p:txBody>
      </p:sp>
      <p:sp>
        <p:nvSpPr>
          <p:cNvPr id="15" name="Hexagon 14">
            <a:extLst>
              <a:ext uri="{FF2B5EF4-FFF2-40B4-BE49-F238E27FC236}">
                <a16:creationId xmlns:a16="http://schemas.microsoft.com/office/drawing/2014/main" id="{5F03D57A-935A-C35A-DF4F-174913CFDEEC}"/>
              </a:ext>
            </a:extLst>
          </p:cNvPr>
          <p:cNvSpPr/>
          <p:nvPr/>
        </p:nvSpPr>
        <p:spPr>
          <a:xfrm>
            <a:off x="8995144" y="2706679"/>
            <a:ext cx="1467293" cy="1444642"/>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t>Interface</a:t>
            </a:r>
            <a:r>
              <a:rPr lang="en-GB" dirty="0"/>
              <a:t> Groups</a:t>
            </a:r>
          </a:p>
        </p:txBody>
      </p:sp>
      <p:sp>
        <p:nvSpPr>
          <p:cNvPr id="16" name="Slide Number Placeholder 15">
            <a:extLst>
              <a:ext uri="{FF2B5EF4-FFF2-40B4-BE49-F238E27FC236}">
                <a16:creationId xmlns:a16="http://schemas.microsoft.com/office/drawing/2014/main" id="{52CA4FCB-9E4E-6CE6-5931-A7E9A7762FCD}"/>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5</a:t>
            </a:fld>
            <a:endParaRPr lang="en-GB" sz="2400" dirty="0">
              <a:solidFill>
                <a:schemeClr val="bg1"/>
              </a:solidFill>
            </a:endParaRPr>
          </a:p>
        </p:txBody>
      </p:sp>
      <p:sp>
        <p:nvSpPr>
          <p:cNvPr id="17" name="Hexagon 16">
            <a:extLst>
              <a:ext uri="{FF2B5EF4-FFF2-40B4-BE49-F238E27FC236}">
                <a16:creationId xmlns:a16="http://schemas.microsoft.com/office/drawing/2014/main" id="{DF40B514-9035-44DA-D4B3-A6745C53AB1F}"/>
              </a:ext>
            </a:extLst>
          </p:cNvPr>
          <p:cNvSpPr/>
          <p:nvPr/>
        </p:nvSpPr>
        <p:spPr>
          <a:xfrm>
            <a:off x="1729570" y="3428999"/>
            <a:ext cx="1467293" cy="1444642"/>
          </a:xfrm>
          <a:prstGeom prst="hexagon">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t>This plan</a:t>
            </a:r>
          </a:p>
        </p:txBody>
      </p:sp>
    </p:spTree>
    <p:extLst>
      <p:ext uri="{BB962C8B-B14F-4D97-AF65-F5344CB8AC3E}">
        <p14:creationId xmlns:p14="http://schemas.microsoft.com/office/powerpoint/2010/main" val="27145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A67A9-3841-FFAD-2D22-4FBBC7565B7E}"/>
            </a:ext>
          </a:extLst>
        </p:cNvPr>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23031154-9E72-D224-605A-FEDD0ECF9BE8}"/>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479E5F9-A38B-DF3E-72F4-6C4990068AF1}"/>
              </a:ext>
            </a:extLst>
          </p:cNvPr>
          <p:cNvSpPr txBox="1"/>
          <p:nvPr/>
        </p:nvSpPr>
        <p:spPr>
          <a:xfrm>
            <a:off x="344491" y="564055"/>
            <a:ext cx="6849439" cy="584775"/>
          </a:xfrm>
          <a:prstGeom prst="rect">
            <a:avLst/>
          </a:prstGeom>
          <a:noFill/>
        </p:spPr>
        <p:txBody>
          <a:bodyPr wrap="none" rtlCol="0">
            <a:spAutoFit/>
          </a:bodyPr>
          <a:lstStyle/>
          <a:p>
            <a:r>
              <a:rPr lang="en-GB" sz="3200" dirty="0">
                <a:solidFill>
                  <a:schemeClr val="accent6"/>
                </a:solidFill>
              </a:rPr>
              <a:t>3. Other General Practice related work</a:t>
            </a:r>
          </a:p>
        </p:txBody>
      </p:sp>
      <p:sp>
        <p:nvSpPr>
          <p:cNvPr id="2" name="TextBox 1">
            <a:extLst>
              <a:ext uri="{FF2B5EF4-FFF2-40B4-BE49-F238E27FC236}">
                <a16:creationId xmlns:a16="http://schemas.microsoft.com/office/drawing/2014/main" id="{D9E4463C-5430-C653-F59E-E7C655296AE2}"/>
              </a:ext>
            </a:extLst>
          </p:cNvPr>
          <p:cNvSpPr txBox="1"/>
          <p:nvPr/>
        </p:nvSpPr>
        <p:spPr>
          <a:xfrm>
            <a:off x="352411" y="1584249"/>
            <a:ext cx="11481625" cy="400110"/>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There are also several wider General Practice variation pieces of work, including:</a:t>
            </a:r>
          </a:p>
        </p:txBody>
      </p:sp>
      <p:sp>
        <p:nvSpPr>
          <p:cNvPr id="5" name="TextBox 4">
            <a:extLst>
              <a:ext uri="{FF2B5EF4-FFF2-40B4-BE49-F238E27FC236}">
                <a16:creationId xmlns:a16="http://schemas.microsoft.com/office/drawing/2014/main" id="{550777E3-D425-49C5-3E27-251E35573BDC}"/>
              </a:ext>
            </a:extLst>
          </p:cNvPr>
          <p:cNvSpPr txBox="1"/>
          <p:nvPr/>
        </p:nvSpPr>
        <p:spPr>
          <a:xfrm>
            <a:off x="344491" y="5330453"/>
            <a:ext cx="11487175" cy="707886"/>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The proactive practice visits (66 planned in 2026/27) form part of the plan on a page later in this slide deck</a:t>
            </a:r>
          </a:p>
        </p:txBody>
      </p:sp>
      <p:sp>
        <p:nvSpPr>
          <p:cNvPr id="7" name="Teardrop 6">
            <a:extLst>
              <a:ext uri="{FF2B5EF4-FFF2-40B4-BE49-F238E27FC236}">
                <a16:creationId xmlns:a16="http://schemas.microsoft.com/office/drawing/2014/main" id="{F74F7448-0BB4-2CE3-3FE1-EBE3914FC674}"/>
              </a:ext>
            </a:extLst>
          </p:cNvPr>
          <p:cNvSpPr/>
          <p:nvPr/>
        </p:nvSpPr>
        <p:spPr>
          <a:xfrm>
            <a:off x="2126512" y="2700670"/>
            <a:ext cx="2169042" cy="2172972"/>
          </a:xfrm>
          <a:prstGeom prst="teardrop">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chemeClr val="accent6"/>
                </a:solidFill>
              </a:rPr>
              <a:t>Prioritised programme of practice visits, including exploring wider variation.  Informed by ICB GP dashboard</a:t>
            </a:r>
          </a:p>
        </p:txBody>
      </p:sp>
      <p:sp>
        <p:nvSpPr>
          <p:cNvPr id="8" name="Teardrop 7">
            <a:extLst>
              <a:ext uri="{FF2B5EF4-FFF2-40B4-BE49-F238E27FC236}">
                <a16:creationId xmlns:a16="http://schemas.microsoft.com/office/drawing/2014/main" id="{17293AA8-1FB3-F169-0743-68B2CEC90CF5}"/>
              </a:ext>
            </a:extLst>
          </p:cNvPr>
          <p:cNvSpPr/>
          <p:nvPr/>
        </p:nvSpPr>
        <p:spPr>
          <a:xfrm>
            <a:off x="7892903" y="2721936"/>
            <a:ext cx="2169042" cy="2172972"/>
          </a:xfrm>
          <a:prstGeom prst="teardrop">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rgbClr val="FF0000"/>
                </a:solidFill>
              </a:rPr>
              <a:t>Immediate practice improvement oversight and support.  Typically triggered by ICB, CQC, or FTSU concerns</a:t>
            </a:r>
          </a:p>
        </p:txBody>
      </p:sp>
      <p:sp>
        <p:nvSpPr>
          <p:cNvPr id="9" name="Teardrop 8">
            <a:extLst>
              <a:ext uri="{FF2B5EF4-FFF2-40B4-BE49-F238E27FC236}">
                <a16:creationId xmlns:a16="http://schemas.microsoft.com/office/drawing/2014/main" id="{215F55A1-24B9-2A14-A572-5ED8521E4CCE}"/>
              </a:ext>
            </a:extLst>
          </p:cNvPr>
          <p:cNvSpPr/>
          <p:nvPr/>
        </p:nvSpPr>
        <p:spPr>
          <a:xfrm>
            <a:off x="5003557" y="2700670"/>
            <a:ext cx="2169042" cy="2172972"/>
          </a:xfrm>
          <a:prstGeom prst="teardrop">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chemeClr val="accent2"/>
                </a:solidFill>
              </a:rPr>
              <a:t>Proposal being developed for more intensive diagnostic and support for geographically grouped challenged practices</a:t>
            </a:r>
          </a:p>
        </p:txBody>
      </p:sp>
      <p:sp>
        <p:nvSpPr>
          <p:cNvPr id="10" name="TextBox 9">
            <a:extLst>
              <a:ext uri="{FF2B5EF4-FFF2-40B4-BE49-F238E27FC236}">
                <a16:creationId xmlns:a16="http://schemas.microsoft.com/office/drawing/2014/main" id="{C6E80B9E-6526-1E1B-AD13-89F08BE9D9EB}"/>
              </a:ext>
            </a:extLst>
          </p:cNvPr>
          <p:cNvSpPr txBox="1"/>
          <p:nvPr/>
        </p:nvSpPr>
        <p:spPr>
          <a:xfrm>
            <a:off x="5423598" y="2340764"/>
            <a:ext cx="1344599" cy="369332"/>
          </a:xfrm>
          <a:prstGeom prst="rect">
            <a:avLst/>
          </a:prstGeom>
          <a:noFill/>
        </p:spPr>
        <p:txBody>
          <a:bodyPr wrap="none" rtlCol="0">
            <a:spAutoFit/>
          </a:bodyPr>
          <a:lstStyle/>
          <a:p>
            <a:r>
              <a:rPr lang="en-GB" b="1" dirty="0">
                <a:solidFill>
                  <a:schemeClr val="accent2"/>
                </a:solidFill>
              </a:rPr>
              <a:t>Proactive +</a:t>
            </a:r>
          </a:p>
        </p:txBody>
      </p:sp>
      <p:sp>
        <p:nvSpPr>
          <p:cNvPr id="11" name="TextBox 10">
            <a:extLst>
              <a:ext uri="{FF2B5EF4-FFF2-40B4-BE49-F238E27FC236}">
                <a16:creationId xmlns:a16="http://schemas.microsoft.com/office/drawing/2014/main" id="{2366E61C-E3C0-8708-9ECC-F79BFD3AC424}"/>
              </a:ext>
            </a:extLst>
          </p:cNvPr>
          <p:cNvSpPr txBox="1"/>
          <p:nvPr/>
        </p:nvSpPr>
        <p:spPr>
          <a:xfrm>
            <a:off x="2776092" y="2344307"/>
            <a:ext cx="1174681" cy="369332"/>
          </a:xfrm>
          <a:prstGeom prst="rect">
            <a:avLst/>
          </a:prstGeom>
          <a:noFill/>
        </p:spPr>
        <p:txBody>
          <a:bodyPr wrap="none" rtlCol="0">
            <a:spAutoFit/>
          </a:bodyPr>
          <a:lstStyle/>
          <a:p>
            <a:r>
              <a:rPr lang="en-GB" b="1" dirty="0">
                <a:solidFill>
                  <a:schemeClr val="accent6"/>
                </a:solidFill>
              </a:rPr>
              <a:t>Proactive</a:t>
            </a:r>
          </a:p>
        </p:txBody>
      </p:sp>
      <p:sp>
        <p:nvSpPr>
          <p:cNvPr id="13" name="TextBox 12">
            <a:extLst>
              <a:ext uri="{FF2B5EF4-FFF2-40B4-BE49-F238E27FC236}">
                <a16:creationId xmlns:a16="http://schemas.microsoft.com/office/drawing/2014/main" id="{3FA8708D-24CF-0547-9B48-2B85BAEFD9D1}"/>
              </a:ext>
            </a:extLst>
          </p:cNvPr>
          <p:cNvSpPr txBox="1"/>
          <p:nvPr/>
        </p:nvSpPr>
        <p:spPr>
          <a:xfrm>
            <a:off x="8429357" y="2340764"/>
            <a:ext cx="1096134" cy="369332"/>
          </a:xfrm>
          <a:prstGeom prst="rect">
            <a:avLst/>
          </a:prstGeom>
          <a:noFill/>
        </p:spPr>
        <p:txBody>
          <a:bodyPr wrap="none" rtlCol="0">
            <a:spAutoFit/>
          </a:bodyPr>
          <a:lstStyle/>
          <a:p>
            <a:r>
              <a:rPr lang="en-GB" b="1" dirty="0">
                <a:solidFill>
                  <a:srgbClr val="FF0000"/>
                </a:solidFill>
              </a:rPr>
              <a:t>Reactive</a:t>
            </a:r>
          </a:p>
        </p:txBody>
      </p:sp>
      <p:sp>
        <p:nvSpPr>
          <p:cNvPr id="16" name="Slide Number Placeholder 15">
            <a:extLst>
              <a:ext uri="{FF2B5EF4-FFF2-40B4-BE49-F238E27FC236}">
                <a16:creationId xmlns:a16="http://schemas.microsoft.com/office/drawing/2014/main" id="{EABE4DBA-5FA9-D77A-D997-37F533A47104}"/>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6</a:t>
            </a:fld>
            <a:endParaRPr lang="en-GB" sz="2400">
              <a:solidFill>
                <a:schemeClr val="bg1"/>
              </a:solidFill>
            </a:endParaRPr>
          </a:p>
        </p:txBody>
      </p:sp>
    </p:spTree>
    <p:extLst>
      <p:ext uri="{BB962C8B-B14F-4D97-AF65-F5344CB8AC3E}">
        <p14:creationId xmlns:p14="http://schemas.microsoft.com/office/powerpoint/2010/main" val="3219206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E3D7E-9544-F74B-59AB-EBF9D15CF962}"/>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861D587A-915D-63A3-B7DD-687D73B1CD2D}"/>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D79A811-9D14-604A-B25E-6F3C03B0790E}"/>
              </a:ext>
            </a:extLst>
          </p:cNvPr>
          <p:cNvSpPr txBox="1"/>
          <p:nvPr/>
        </p:nvSpPr>
        <p:spPr>
          <a:xfrm>
            <a:off x="344491" y="564055"/>
            <a:ext cx="2076979" cy="584775"/>
          </a:xfrm>
          <a:prstGeom prst="rect">
            <a:avLst/>
          </a:prstGeom>
          <a:noFill/>
        </p:spPr>
        <p:txBody>
          <a:bodyPr wrap="none" rtlCol="0">
            <a:spAutoFit/>
          </a:bodyPr>
          <a:lstStyle/>
          <a:p>
            <a:r>
              <a:rPr lang="en-GB" sz="3200" dirty="0">
                <a:solidFill>
                  <a:schemeClr val="accent6"/>
                </a:solidFill>
              </a:rPr>
              <a:t>4. Analysis</a:t>
            </a:r>
          </a:p>
        </p:txBody>
      </p:sp>
      <p:sp>
        <p:nvSpPr>
          <p:cNvPr id="2" name="TextBox 1">
            <a:extLst>
              <a:ext uri="{FF2B5EF4-FFF2-40B4-BE49-F238E27FC236}">
                <a16:creationId xmlns:a16="http://schemas.microsoft.com/office/drawing/2014/main" id="{D761B5AD-3C9F-A521-3DCA-87E02CCD5B8A}"/>
              </a:ext>
            </a:extLst>
          </p:cNvPr>
          <p:cNvSpPr txBox="1"/>
          <p:nvPr/>
        </p:nvSpPr>
        <p:spPr>
          <a:xfrm>
            <a:off x="352412" y="1584249"/>
            <a:ext cx="5743588" cy="400110"/>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Best analysis practice suggests:</a:t>
            </a:r>
          </a:p>
        </p:txBody>
      </p:sp>
      <p:sp>
        <p:nvSpPr>
          <p:cNvPr id="7" name="TextBox 6">
            <a:extLst>
              <a:ext uri="{FF2B5EF4-FFF2-40B4-BE49-F238E27FC236}">
                <a16:creationId xmlns:a16="http://schemas.microsoft.com/office/drawing/2014/main" id="{848411E9-6028-085C-EC8F-8045E00FE1BE}"/>
              </a:ext>
            </a:extLst>
          </p:cNvPr>
          <p:cNvSpPr txBox="1"/>
          <p:nvPr/>
        </p:nvSpPr>
        <p:spPr>
          <a:xfrm>
            <a:off x="1063256" y="2903530"/>
            <a:ext cx="4327451" cy="1631216"/>
          </a:xfrm>
          <a:prstGeom prst="rect">
            <a:avLst/>
          </a:prstGeom>
          <a:noFill/>
        </p:spPr>
        <p:txBody>
          <a:bodyPr wrap="square">
            <a:spAutoFit/>
          </a:bodyPr>
          <a:lstStyle/>
          <a:p>
            <a:pPr>
              <a:buClr>
                <a:schemeClr val="accent6"/>
              </a:buClr>
            </a:pPr>
            <a:r>
              <a:rPr lang="en-GB" sz="2000" dirty="0">
                <a:solidFill>
                  <a:schemeClr val="tx1">
                    <a:lumMod val="65000"/>
                    <a:lumOff val="35000"/>
                  </a:schemeClr>
                </a:solidFill>
              </a:rPr>
              <a:t>Analysis must align with local population health data to distinguish warranted variation (based on patient need) from unwarranted variation (differences in clinical behaviour)</a:t>
            </a:r>
          </a:p>
        </p:txBody>
      </p:sp>
      <p:sp>
        <p:nvSpPr>
          <p:cNvPr id="8" name="TextBox 7">
            <a:extLst>
              <a:ext uri="{FF2B5EF4-FFF2-40B4-BE49-F238E27FC236}">
                <a16:creationId xmlns:a16="http://schemas.microsoft.com/office/drawing/2014/main" id="{837CB13C-45D9-BE5D-C123-C4AB92F83F30}"/>
              </a:ext>
            </a:extLst>
          </p:cNvPr>
          <p:cNvSpPr txBox="1"/>
          <p:nvPr/>
        </p:nvSpPr>
        <p:spPr>
          <a:xfrm>
            <a:off x="1063256" y="2187649"/>
            <a:ext cx="4327451" cy="523220"/>
          </a:xfrm>
          <a:prstGeom prst="rect">
            <a:avLst/>
          </a:prstGeom>
          <a:noFill/>
        </p:spPr>
        <p:txBody>
          <a:bodyPr wrap="square" rtlCol="0">
            <a:spAutoFit/>
          </a:bodyPr>
          <a:lstStyle/>
          <a:p>
            <a:r>
              <a:rPr lang="en-GB" sz="2800" b="1" dirty="0">
                <a:solidFill>
                  <a:srgbClr val="0070C0"/>
                </a:solidFill>
                <a:latin typeface="Bradley Hand ITC" panose="03070402050302030203" pitchFamily="66" charset="0"/>
              </a:rPr>
              <a:t>Context Matters</a:t>
            </a:r>
          </a:p>
        </p:txBody>
      </p:sp>
      <p:sp>
        <p:nvSpPr>
          <p:cNvPr id="9" name="TextBox 8">
            <a:extLst>
              <a:ext uri="{FF2B5EF4-FFF2-40B4-BE49-F238E27FC236}">
                <a16:creationId xmlns:a16="http://schemas.microsoft.com/office/drawing/2014/main" id="{8CA40839-B9E6-9FF8-6DC5-4D9044B32082}"/>
              </a:ext>
            </a:extLst>
          </p:cNvPr>
          <p:cNvSpPr txBox="1"/>
          <p:nvPr/>
        </p:nvSpPr>
        <p:spPr>
          <a:xfrm>
            <a:off x="6811926" y="2187649"/>
            <a:ext cx="4327451" cy="523220"/>
          </a:xfrm>
          <a:prstGeom prst="rect">
            <a:avLst/>
          </a:prstGeom>
          <a:noFill/>
        </p:spPr>
        <p:txBody>
          <a:bodyPr wrap="square" rtlCol="0">
            <a:spAutoFit/>
          </a:bodyPr>
          <a:lstStyle/>
          <a:p>
            <a:r>
              <a:rPr lang="en-GB" sz="2800" b="1" dirty="0">
                <a:solidFill>
                  <a:srgbClr val="0070C0"/>
                </a:solidFill>
                <a:latin typeface="Bradley Hand ITC" panose="03070402050302030203" pitchFamily="66" charset="0"/>
              </a:rPr>
              <a:t>Use as a Tin Opener</a:t>
            </a:r>
          </a:p>
        </p:txBody>
      </p:sp>
      <p:sp>
        <p:nvSpPr>
          <p:cNvPr id="10" name="TextBox 9">
            <a:extLst>
              <a:ext uri="{FF2B5EF4-FFF2-40B4-BE49-F238E27FC236}">
                <a16:creationId xmlns:a16="http://schemas.microsoft.com/office/drawing/2014/main" id="{7C2E0684-7727-D787-AFE3-C4BD200A48E7}"/>
              </a:ext>
            </a:extLst>
          </p:cNvPr>
          <p:cNvSpPr txBox="1"/>
          <p:nvPr/>
        </p:nvSpPr>
        <p:spPr>
          <a:xfrm>
            <a:off x="6801293" y="2903530"/>
            <a:ext cx="4327451" cy="1323439"/>
          </a:xfrm>
          <a:prstGeom prst="rect">
            <a:avLst/>
          </a:prstGeom>
          <a:noFill/>
        </p:spPr>
        <p:txBody>
          <a:bodyPr wrap="square">
            <a:spAutoFit/>
          </a:bodyPr>
          <a:lstStyle/>
          <a:p>
            <a:pPr>
              <a:buClr>
                <a:schemeClr val="accent6"/>
              </a:buClr>
            </a:pPr>
            <a:r>
              <a:rPr lang="en-GB" sz="2000" dirty="0">
                <a:solidFill>
                  <a:schemeClr val="tx1">
                    <a:lumMod val="65000"/>
                    <a:lumOff val="35000"/>
                  </a:schemeClr>
                </a:solidFill>
              </a:rPr>
              <a:t>Referral rates should act as an investigative starting point to prompt deeper clinical reviews, peer discussion and shared learning</a:t>
            </a:r>
          </a:p>
        </p:txBody>
      </p:sp>
      <p:sp>
        <p:nvSpPr>
          <p:cNvPr id="11" name="TextBox 10">
            <a:extLst>
              <a:ext uri="{FF2B5EF4-FFF2-40B4-BE49-F238E27FC236}">
                <a16:creationId xmlns:a16="http://schemas.microsoft.com/office/drawing/2014/main" id="{5798FD88-B5F6-5403-3436-2417442391BC}"/>
              </a:ext>
            </a:extLst>
          </p:cNvPr>
          <p:cNvSpPr txBox="1"/>
          <p:nvPr/>
        </p:nvSpPr>
        <p:spPr>
          <a:xfrm>
            <a:off x="1063256" y="4665186"/>
            <a:ext cx="10065488" cy="707886"/>
          </a:xfrm>
          <a:prstGeom prst="rect">
            <a:avLst/>
          </a:prstGeom>
          <a:noFill/>
        </p:spPr>
        <p:txBody>
          <a:bodyPr wrap="square">
            <a:spAutoFit/>
          </a:bodyPr>
          <a:lstStyle/>
          <a:p>
            <a:pPr>
              <a:buClr>
                <a:schemeClr val="accent6"/>
              </a:buClr>
            </a:pPr>
            <a:r>
              <a:rPr lang="en-GB" sz="2000" dirty="0">
                <a:solidFill>
                  <a:schemeClr val="tx1">
                    <a:lumMod val="65000"/>
                    <a:lumOff val="35000"/>
                  </a:schemeClr>
                </a:solidFill>
              </a:rPr>
              <a:t>Reviewing clinical variation will help identify opportunities to share best practice and better manage patient need</a:t>
            </a:r>
          </a:p>
        </p:txBody>
      </p:sp>
      <p:pic>
        <p:nvPicPr>
          <p:cNvPr id="13" name="Picture 12">
            <a:extLst>
              <a:ext uri="{FF2B5EF4-FFF2-40B4-BE49-F238E27FC236}">
                <a16:creationId xmlns:a16="http://schemas.microsoft.com/office/drawing/2014/main" id="{8789BF60-8D1E-7F22-B34B-3645EE22380F}"/>
              </a:ext>
            </a:extLst>
          </p:cNvPr>
          <p:cNvPicPr>
            <a:picLocks noChangeAspect="1"/>
          </p:cNvPicPr>
          <p:nvPr/>
        </p:nvPicPr>
        <p:blipFill>
          <a:blip r:embed="rId2"/>
          <a:stretch>
            <a:fillRect/>
          </a:stretch>
        </p:blipFill>
        <p:spPr>
          <a:xfrm>
            <a:off x="8285151" y="564055"/>
            <a:ext cx="1373890" cy="1415106"/>
          </a:xfrm>
          <a:prstGeom prst="rect">
            <a:avLst/>
          </a:prstGeom>
        </p:spPr>
      </p:pic>
      <p:sp>
        <p:nvSpPr>
          <p:cNvPr id="14" name="Slide Number Placeholder 13">
            <a:extLst>
              <a:ext uri="{FF2B5EF4-FFF2-40B4-BE49-F238E27FC236}">
                <a16:creationId xmlns:a16="http://schemas.microsoft.com/office/drawing/2014/main" id="{868639A2-40FE-CA8D-E454-E579CF384F30}"/>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7</a:t>
            </a:fld>
            <a:endParaRPr lang="en-GB" sz="2400" dirty="0">
              <a:solidFill>
                <a:schemeClr val="bg1"/>
              </a:solidFill>
            </a:endParaRPr>
          </a:p>
        </p:txBody>
      </p:sp>
      <p:sp>
        <p:nvSpPr>
          <p:cNvPr id="16" name="TextBox 15">
            <a:extLst>
              <a:ext uri="{FF2B5EF4-FFF2-40B4-BE49-F238E27FC236}">
                <a16:creationId xmlns:a16="http://schemas.microsoft.com/office/drawing/2014/main" id="{5E1C34A3-6D4C-CA91-2846-C28B6F45793D}"/>
              </a:ext>
            </a:extLst>
          </p:cNvPr>
          <p:cNvSpPr txBox="1"/>
          <p:nvPr/>
        </p:nvSpPr>
        <p:spPr>
          <a:xfrm>
            <a:off x="355954" y="5596263"/>
            <a:ext cx="11509981" cy="1015663"/>
          </a:xfrm>
          <a:prstGeom prst="rect">
            <a:avLst/>
          </a:prstGeom>
          <a:noFill/>
        </p:spPr>
        <p:txBody>
          <a:bodyPr wrap="square" rtlCol="0">
            <a:spAutoFit/>
          </a:bodyPr>
          <a:lstStyle/>
          <a:p>
            <a:pPr>
              <a:buClr>
                <a:schemeClr val="accent6"/>
              </a:buClr>
            </a:pPr>
            <a:r>
              <a:rPr lang="en-GB" sz="2000" u="sng" dirty="0">
                <a:solidFill>
                  <a:schemeClr val="accent1"/>
                </a:solidFill>
              </a:rPr>
              <a:t>Recommendation 2</a:t>
            </a:r>
          </a:p>
          <a:p>
            <a:pPr marL="285750" indent="-285750">
              <a:buClr>
                <a:schemeClr val="accent1"/>
              </a:buClr>
              <a:buFont typeface="Arial" panose="020B0604020202020204" pitchFamily="34" charset="0"/>
              <a:buChar char="•"/>
            </a:pPr>
            <a:r>
              <a:rPr lang="en-GB" sz="2000" dirty="0">
                <a:solidFill>
                  <a:schemeClr val="accent1"/>
                </a:solidFill>
              </a:rPr>
              <a:t>All partners use consistent improvement-based language to describe this work – it is not about performance </a:t>
            </a:r>
          </a:p>
        </p:txBody>
      </p:sp>
    </p:spTree>
    <p:extLst>
      <p:ext uri="{BB962C8B-B14F-4D97-AF65-F5344CB8AC3E}">
        <p14:creationId xmlns:p14="http://schemas.microsoft.com/office/powerpoint/2010/main" val="1058092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2454-D9D1-33F1-163B-532098C3890E}"/>
            </a:ext>
          </a:extLst>
        </p:cNvPr>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96674823-FB19-5780-A988-45F33F308D48}"/>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6CFE716-B108-9D14-E933-67D130845A74}"/>
              </a:ext>
            </a:extLst>
          </p:cNvPr>
          <p:cNvSpPr txBox="1"/>
          <p:nvPr/>
        </p:nvSpPr>
        <p:spPr>
          <a:xfrm>
            <a:off x="344491" y="564055"/>
            <a:ext cx="4749890" cy="584775"/>
          </a:xfrm>
          <a:prstGeom prst="rect">
            <a:avLst/>
          </a:prstGeom>
          <a:noFill/>
        </p:spPr>
        <p:txBody>
          <a:bodyPr wrap="none" rtlCol="0">
            <a:spAutoFit/>
          </a:bodyPr>
          <a:lstStyle/>
          <a:p>
            <a:r>
              <a:rPr lang="en-GB" sz="3200" dirty="0">
                <a:solidFill>
                  <a:schemeClr val="accent6"/>
                </a:solidFill>
              </a:rPr>
              <a:t>5. Improvement approach</a:t>
            </a:r>
          </a:p>
        </p:txBody>
      </p:sp>
      <p:sp>
        <p:nvSpPr>
          <p:cNvPr id="2" name="TextBox 1">
            <a:extLst>
              <a:ext uri="{FF2B5EF4-FFF2-40B4-BE49-F238E27FC236}">
                <a16:creationId xmlns:a16="http://schemas.microsoft.com/office/drawing/2014/main" id="{976E5FAC-3C23-FF13-3DC2-E2EFE8CE9910}"/>
              </a:ext>
            </a:extLst>
          </p:cNvPr>
          <p:cNvSpPr txBox="1"/>
          <p:nvPr/>
        </p:nvSpPr>
        <p:spPr>
          <a:xfrm>
            <a:off x="352411" y="1275900"/>
            <a:ext cx="11481625" cy="1015663"/>
          </a:xfrm>
          <a:prstGeom prst="rect">
            <a:avLst/>
          </a:prstGeom>
          <a:noFill/>
        </p:spPr>
        <p:txBody>
          <a:bodyPr wrap="square" rtlCol="0">
            <a:spAutoFit/>
          </a:bodyPr>
          <a:lstStyle/>
          <a:p>
            <a:pPr>
              <a:buClr>
                <a:schemeClr val="accent6"/>
              </a:buClr>
            </a:pPr>
            <a:r>
              <a:rPr lang="en-GB" sz="2000" u="sng" dirty="0">
                <a:solidFill>
                  <a:schemeClr val="accent1"/>
                </a:solidFill>
              </a:rPr>
              <a:t>Recommendation 3</a:t>
            </a:r>
          </a:p>
          <a:p>
            <a:pPr marL="285750" indent="-285750">
              <a:buClr>
                <a:schemeClr val="tx2"/>
              </a:buClr>
              <a:buFont typeface="Arial" panose="020B0604020202020204" pitchFamily="34" charset="0"/>
              <a:buChar char="•"/>
            </a:pPr>
            <a:r>
              <a:rPr lang="en-GB" sz="2000" dirty="0">
                <a:solidFill>
                  <a:schemeClr val="accent1"/>
                </a:solidFill>
              </a:rPr>
              <a:t>Driver diagrams and PDSA cycles are used to explore comparative referral information and identify opportunities for Practice, PCN, Place and System delivery</a:t>
            </a:r>
          </a:p>
        </p:txBody>
      </p:sp>
      <p:pic>
        <p:nvPicPr>
          <p:cNvPr id="6" name="Picture 5">
            <a:extLst>
              <a:ext uri="{FF2B5EF4-FFF2-40B4-BE49-F238E27FC236}">
                <a16:creationId xmlns:a16="http://schemas.microsoft.com/office/drawing/2014/main" id="{359B4D82-93B8-01A7-E5B2-606048E6CBA9}"/>
              </a:ext>
            </a:extLst>
          </p:cNvPr>
          <p:cNvPicPr>
            <a:picLocks noChangeAspect="1"/>
          </p:cNvPicPr>
          <p:nvPr/>
        </p:nvPicPr>
        <p:blipFill>
          <a:blip r:embed="rId2"/>
          <a:stretch>
            <a:fillRect/>
          </a:stretch>
        </p:blipFill>
        <p:spPr>
          <a:xfrm>
            <a:off x="1198872" y="2456192"/>
            <a:ext cx="4181201" cy="3903522"/>
          </a:xfrm>
          <a:prstGeom prst="rect">
            <a:avLst/>
          </a:prstGeom>
        </p:spPr>
      </p:pic>
      <p:pic>
        <p:nvPicPr>
          <p:cNvPr id="18" name="Picture 17">
            <a:extLst>
              <a:ext uri="{FF2B5EF4-FFF2-40B4-BE49-F238E27FC236}">
                <a16:creationId xmlns:a16="http://schemas.microsoft.com/office/drawing/2014/main" id="{437A06F8-7401-BB7C-8326-27CB67ED0105}"/>
              </a:ext>
            </a:extLst>
          </p:cNvPr>
          <p:cNvPicPr>
            <a:picLocks noChangeAspect="1"/>
          </p:cNvPicPr>
          <p:nvPr/>
        </p:nvPicPr>
        <p:blipFill>
          <a:blip r:embed="rId3"/>
          <a:stretch>
            <a:fillRect/>
          </a:stretch>
        </p:blipFill>
        <p:spPr>
          <a:xfrm>
            <a:off x="6826101" y="2456192"/>
            <a:ext cx="4231001" cy="3893929"/>
          </a:xfrm>
          <a:prstGeom prst="rect">
            <a:avLst/>
          </a:prstGeom>
        </p:spPr>
      </p:pic>
      <p:sp>
        <p:nvSpPr>
          <p:cNvPr id="19" name="Arrow: Right 18">
            <a:extLst>
              <a:ext uri="{FF2B5EF4-FFF2-40B4-BE49-F238E27FC236}">
                <a16:creationId xmlns:a16="http://schemas.microsoft.com/office/drawing/2014/main" id="{0AACA301-66EF-D2B1-C10B-7D1F2809CDD9}"/>
              </a:ext>
            </a:extLst>
          </p:cNvPr>
          <p:cNvSpPr/>
          <p:nvPr/>
        </p:nvSpPr>
        <p:spPr>
          <a:xfrm>
            <a:off x="5365900" y="5160667"/>
            <a:ext cx="2649433" cy="261543"/>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a:p>
        </p:txBody>
      </p:sp>
      <p:sp>
        <p:nvSpPr>
          <p:cNvPr id="20" name="Slide Number Placeholder 19">
            <a:extLst>
              <a:ext uri="{FF2B5EF4-FFF2-40B4-BE49-F238E27FC236}">
                <a16:creationId xmlns:a16="http://schemas.microsoft.com/office/drawing/2014/main" id="{D0612833-2F0D-1D9C-0366-43847C941229}"/>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8</a:t>
            </a:fld>
            <a:endParaRPr lang="en-GB" sz="2400">
              <a:solidFill>
                <a:schemeClr val="bg1"/>
              </a:solidFill>
            </a:endParaRPr>
          </a:p>
        </p:txBody>
      </p:sp>
    </p:spTree>
    <p:extLst>
      <p:ext uri="{BB962C8B-B14F-4D97-AF65-F5344CB8AC3E}">
        <p14:creationId xmlns:p14="http://schemas.microsoft.com/office/powerpoint/2010/main" val="343511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5AD32-64EF-A953-572C-490B75CAD53B}"/>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4EA3DFF1-DBC3-421A-DE72-EB7C9AAB5F7B}"/>
              </a:ext>
            </a:extLst>
          </p:cNvPr>
          <p:cNvSpPr/>
          <p:nvPr/>
        </p:nvSpPr>
        <p:spPr>
          <a:xfrm>
            <a:off x="10951535" y="6356350"/>
            <a:ext cx="478465" cy="50165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510C229-1C3C-B5DA-CE96-2978CC5D8B56}"/>
              </a:ext>
            </a:extLst>
          </p:cNvPr>
          <p:cNvSpPr txBox="1"/>
          <p:nvPr/>
        </p:nvSpPr>
        <p:spPr>
          <a:xfrm>
            <a:off x="344491" y="564055"/>
            <a:ext cx="6720494" cy="584775"/>
          </a:xfrm>
          <a:prstGeom prst="rect">
            <a:avLst/>
          </a:prstGeom>
          <a:noFill/>
        </p:spPr>
        <p:txBody>
          <a:bodyPr wrap="none" rtlCol="0">
            <a:spAutoFit/>
          </a:bodyPr>
          <a:lstStyle/>
          <a:p>
            <a:r>
              <a:rPr lang="en-GB" sz="3200" dirty="0">
                <a:solidFill>
                  <a:schemeClr val="accent6"/>
                </a:solidFill>
              </a:rPr>
              <a:t>6. Current data availability and usage</a:t>
            </a:r>
          </a:p>
        </p:txBody>
      </p:sp>
      <p:sp>
        <p:nvSpPr>
          <p:cNvPr id="2" name="TextBox 1">
            <a:extLst>
              <a:ext uri="{FF2B5EF4-FFF2-40B4-BE49-F238E27FC236}">
                <a16:creationId xmlns:a16="http://schemas.microsoft.com/office/drawing/2014/main" id="{8E2BDE73-1B9A-549B-AD75-ED13178EC283}"/>
              </a:ext>
            </a:extLst>
          </p:cNvPr>
          <p:cNvSpPr txBox="1"/>
          <p:nvPr/>
        </p:nvSpPr>
        <p:spPr>
          <a:xfrm>
            <a:off x="352412" y="1584249"/>
            <a:ext cx="11492258" cy="4401205"/>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Referral data is currently extracted from the national e-Referral Service (e-RS)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This data includes all referrals made via e-RS and therefore includes Tier 2/intermediate services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It is therefore important than any referral analysis distinguishes between these services (which practices have been encouraged to refer to) and secondary care services</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marL="285750" indent="-285750">
              <a:buClr>
                <a:schemeClr val="accent6"/>
              </a:buClr>
              <a:buFont typeface="Arial" panose="020B0604020202020204" pitchFamily="34" charset="0"/>
              <a:buChar char="•"/>
            </a:pPr>
            <a:r>
              <a:rPr lang="en-GB" sz="2000" dirty="0">
                <a:solidFill>
                  <a:schemeClr val="tx1">
                    <a:lumMod val="65000"/>
                    <a:lumOff val="35000"/>
                  </a:schemeClr>
                </a:solidFill>
              </a:rPr>
              <a:t>This also presents an opportunity to better understand comparative practice utilisation of Tier 2/intermediate services and where there is a ‘lost opportunity’ to increase utilisation </a:t>
            </a:r>
          </a:p>
          <a:p>
            <a:pPr marL="285750" indent="-285750">
              <a:buClr>
                <a:schemeClr val="accent6"/>
              </a:buClr>
              <a:buFont typeface="Arial" panose="020B0604020202020204" pitchFamily="34" charset="0"/>
              <a:buChar char="•"/>
            </a:pPr>
            <a:endParaRPr lang="en-GB" sz="2000" dirty="0">
              <a:solidFill>
                <a:schemeClr val="tx1">
                  <a:lumMod val="65000"/>
                  <a:lumOff val="35000"/>
                </a:schemeClr>
              </a:solidFill>
            </a:endParaRPr>
          </a:p>
          <a:p>
            <a:pPr>
              <a:buClr>
                <a:schemeClr val="accent6"/>
              </a:buClr>
            </a:pPr>
            <a:r>
              <a:rPr lang="en-GB" sz="2000" u="sng" dirty="0">
                <a:solidFill>
                  <a:schemeClr val="accent1"/>
                </a:solidFill>
              </a:rPr>
              <a:t>Recommendation 4</a:t>
            </a:r>
          </a:p>
          <a:p>
            <a:pPr marL="285750" indent="-285750">
              <a:buClr>
                <a:schemeClr val="accent1"/>
              </a:buClr>
              <a:buFont typeface="Arial" panose="020B0604020202020204" pitchFamily="34" charset="0"/>
              <a:buChar char="•"/>
            </a:pPr>
            <a:r>
              <a:rPr lang="en-GB" sz="2000" dirty="0">
                <a:solidFill>
                  <a:schemeClr val="accent1"/>
                </a:solidFill>
              </a:rPr>
              <a:t>ICB Business Intelligence colleagues produce by no later than end of June 2026 a comparative analysis of practice utilisation of Tier 2/intermediate services which forms part of the plan on a page later in this slide deck</a:t>
            </a:r>
          </a:p>
        </p:txBody>
      </p:sp>
      <p:sp>
        <p:nvSpPr>
          <p:cNvPr id="6" name="Slide Number Placeholder 5">
            <a:extLst>
              <a:ext uri="{FF2B5EF4-FFF2-40B4-BE49-F238E27FC236}">
                <a16:creationId xmlns:a16="http://schemas.microsoft.com/office/drawing/2014/main" id="{04F8D83B-70EE-5C26-E430-94E1A4EF2E41}"/>
              </a:ext>
            </a:extLst>
          </p:cNvPr>
          <p:cNvSpPr>
            <a:spLocks noGrp="1"/>
          </p:cNvSpPr>
          <p:nvPr>
            <p:ph type="sldNum" sz="quarter" idx="12"/>
          </p:nvPr>
        </p:nvSpPr>
        <p:spPr/>
        <p:txBody>
          <a:bodyPr vert="horz" lIns="91440" tIns="45720" rIns="91440" bIns="45720" rtlCol="0" anchor="ctr"/>
          <a:lstStyle/>
          <a:p>
            <a:fld id="{3D0F7FE8-D9D0-4E6D-BECD-2D6AB0EC99FC}" type="slidenum">
              <a:rPr lang="en-GB" sz="2400">
                <a:solidFill>
                  <a:schemeClr val="bg1"/>
                </a:solidFill>
              </a:rPr>
              <a:pPr/>
              <a:t>9</a:t>
            </a:fld>
            <a:endParaRPr lang="en-GB" sz="2400">
              <a:solidFill>
                <a:schemeClr val="bg1"/>
              </a:solidFill>
            </a:endParaRPr>
          </a:p>
        </p:txBody>
      </p:sp>
    </p:spTree>
    <p:extLst>
      <p:ext uri="{BB962C8B-B14F-4D97-AF65-F5344CB8AC3E}">
        <p14:creationId xmlns:p14="http://schemas.microsoft.com/office/powerpoint/2010/main" val="14221430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58EC7F0-AD11-4DD4-87EF-58478B4BEE5D}"/>
</file>

<file path=customXml/itemProps2.xml><?xml version="1.0" encoding="utf-8"?>
<ds:datastoreItem xmlns:ds="http://schemas.openxmlformats.org/officeDocument/2006/customXml" ds:itemID="{3AF8A063-3E6F-4E6B-80AC-49219753CEBE}"/>
</file>

<file path=customXml/itemProps3.xml><?xml version="1.0" encoding="utf-8"?>
<ds:datastoreItem xmlns:ds="http://schemas.openxmlformats.org/officeDocument/2006/customXml" ds:itemID="{19F6655D-C91C-45BF-9A3E-AED83690A8EB}"/>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564</TotalTime>
  <Words>2700</Words>
  <Application>Microsoft Office PowerPoint</Application>
  <PresentationFormat>Widescreen</PresentationFormat>
  <Paragraphs>319</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Bradley Hand ITC</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TINSON, Peter (NHS LANCASHIRE AND SOUTH CUMBRIA ICB - 02M)</dc:creator>
  <cp:lastModifiedBy>WRIGHT, Jennifer (NHS LANCASHIRE AND SOUTH CUMBRIA INTEGRATED CARE BOARD)</cp:lastModifiedBy>
  <cp:revision>3</cp:revision>
  <dcterms:created xsi:type="dcterms:W3CDTF">2026-05-16T13:34:15Z</dcterms:created>
  <dcterms:modified xsi:type="dcterms:W3CDTF">2026-06-09T09:19:28Z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ies>
</file>