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45"/>
  </p:notesMasterIdLst>
  <p:sldIdLst>
    <p:sldId id="658" r:id="rId5"/>
    <p:sldId id="256" r:id="rId6"/>
    <p:sldId id="665" r:id="rId7"/>
    <p:sldId id="257" r:id="rId8"/>
    <p:sldId id="260" r:id="rId9"/>
    <p:sldId id="259" r:id="rId10"/>
    <p:sldId id="258" r:id="rId11"/>
    <p:sldId id="261" r:id="rId12"/>
    <p:sldId id="652" r:id="rId13"/>
    <p:sldId id="262" r:id="rId14"/>
    <p:sldId id="657" r:id="rId15"/>
    <p:sldId id="264" r:id="rId16"/>
    <p:sldId id="263" r:id="rId17"/>
    <p:sldId id="664" r:id="rId18"/>
    <p:sldId id="265" r:id="rId19"/>
    <p:sldId id="266" r:id="rId20"/>
    <p:sldId id="267" r:id="rId21"/>
    <p:sldId id="638" r:id="rId22"/>
    <p:sldId id="604" r:id="rId23"/>
    <p:sldId id="651" r:id="rId24"/>
    <p:sldId id="656" r:id="rId25"/>
    <p:sldId id="666" r:id="rId26"/>
    <p:sldId id="268" r:id="rId27"/>
    <p:sldId id="659" r:id="rId28"/>
    <p:sldId id="270" r:id="rId29"/>
    <p:sldId id="281" r:id="rId30"/>
    <p:sldId id="282" r:id="rId31"/>
    <p:sldId id="653" r:id="rId32"/>
    <p:sldId id="273" r:id="rId33"/>
    <p:sldId id="274" r:id="rId34"/>
    <p:sldId id="662" r:id="rId35"/>
    <p:sldId id="275" r:id="rId36"/>
    <p:sldId id="276" r:id="rId37"/>
    <p:sldId id="277" r:id="rId38"/>
    <p:sldId id="278" r:id="rId39"/>
    <p:sldId id="279" r:id="rId40"/>
    <p:sldId id="663" r:id="rId41"/>
    <p:sldId id="654" r:id="rId42"/>
    <p:sldId id="655" r:id="rId43"/>
    <p:sldId id="661" r:id="rId44"/>
  </p:sldIdLst>
  <p:sldSz cx="12192000" cy="6858000"/>
  <p:notesSz cx="12192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A5327D6-4B8E-C7B4-1FE8-C158AE1E366C}" name="JUSON, Paul (NHS LANCASHIRE AND SOUTH CUMBRIA INTEGRATED CARE BOARD)" initials="JB" userId="S::paul.juson3@nhs.net::9dffd78d-aaa6-4b3c-9420-e5518fd2bb55"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0D8E8"/>
    <a:srgbClr val="4F81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CA461F-0089-4CBD-A0D4-7A20BB27C993}" v="212" dt="2026-04-29T19:05:41.537"/>
    <p1510:client id="{A2CE2CF6-BF49-DFB2-35BF-C45F33AD8662}" v="73" dt="2026-05-01T15:25:10.237"/>
    <p1510:client id="{C6B33F4F-E540-C860-37B0-726E7E0BDCE7}" v="112" dt="2026-05-01T14:38:01.781"/>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14" y="456"/>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50"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heme" Target="theme/theme1.xml"/><Relationship Id="rId8" Type="http://schemas.openxmlformats.org/officeDocument/2006/relationships/slide" Target="slides/slide4.xml"/><Relationship Id="rId51" Type="http://schemas.microsoft.com/office/2015/10/relationships/revisionInfo" Target="revisionInfo.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SAY, Mark (NHS LANCASHIRE AND SOUTH CUMBRIA ICB - 02M)" userId="9617752b-973e-411d-8f79-1190f697b79a" providerId="ADAL" clId="{BF0A0094-E1A8-487D-A785-FEE523031769}"/>
    <pc:docChg chg="custSel modSld">
      <pc:chgData name="LINDSAY, Mark (NHS LANCASHIRE AND SOUTH CUMBRIA ICB - 02M)" userId="9617752b-973e-411d-8f79-1190f697b79a" providerId="ADAL" clId="{BF0A0094-E1A8-487D-A785-FEE523031769}" dt="2026-04-24T09:59:00.082" v="416" actId="6549"/>
      <pc:docMkLst>
        <pc:docMk/>
      </pc:docMkLst>
      <pc:sldChg chg="modSp mod">
        <pc:chgData name="LINDSAY, Mark (NHS LANCASHIRE AND SOUTH CUMBRIA ICB - 02M)" userId="9617752b-973e-411d-8f79-1190f697b79a" providerId="ADAL" clId="{BF0A0094-E1A8-487D-A785-FEE523031769}" dt="2026-04-24T09:44:13.428" v="378" actId="20577"/>
        <pc:sldMkLst>
          <pc:docMk/>
          <pc:sldMk cId="0" sldId="273"/>
        </pc:sldMkLst>
        <pc:spChg chg="mod">
          <ac:chgData name="LINDSAY, Mark (NHS LANCASHIRE AND SOUTH CUMBRIA ICB - 02M)" userId="9617752b-973e-411d-8f79-1190f697b79a" providerId="ADAL" clId="{BF0A0094-E1A8-487D-A785-FEE523031769}" dt="2026-04-24T09:44:13.428" v="378" actId="20577"/>
          <ac:spMkLst>
            <pc:docMk/>
            <pc:sldMk cId="0" sldId="273"/>
            <ac:spMk id="3" creationId="{00000000-0000-0000-0000-000000000000}"/>
          </ac:spMkLst>
        </pc:spChg>
      </pc:sldChg>
      <pc:sldChg chg="modSp mod">
        <pc:chgData name="LINDSAY, Mark (NHS LANCASHIRE AND SOUTH CUMBRIA ICB - 02M)" userId="9617752b-973e-411d-8f79-1190f697b79a" providerId="ADAL" clId="{BF0A0094-E1A8-487D-A785-FEE523031769}" dt="2026-04-24T09:59:00.082" v="416" actId="6549"/>
        <pc:sldMkLst>
          <pc:docMk/>
          <pc:sldMk cId="0" sldId="281"/>
        </pc:sldMkLst>
        <pc:graphicFrameChg chg="modGraphic">
          <ac:chgData name="LINDSAY, Mark (NHS LANCASHIRE AND SOUTH CUMBRIA ICB - 02M)" userId="9617752b-973e-411d-8f79-1190f697b79a" providerId="ADAL" clId="{BF0A0094-E1A8-487D-A785-FEE523031769}" dt="2026-04-24T09:59:00.082" v="416" actId="6549"/>
          <ac:graphicFrameMkLst>
            <pc:docMk/>
            <pc:sldMk cId="0" sldId="281"/>
            <ac:graphicFrameMk id="7" creationId="{2E7D1757-D7A9-5426-6708-F5088E8AD5D7}"/>
          </ac:graphicFrameMkLst>
        </pc:graphicFrameChg>
      </pc:sldChg>
      <pc:sldChg chg="modSp mod">
        <pc:chgData name="LINDSAY, Mark (NHS LANCASHIRE AND SOUTH CUMBRIA ICB - 02M)" userId="9617752b-973e-411d-8f79-1190f697b79a" providerId="ADAL" clId="{BF0A0094-E1A8-487D-A785-FEE523031769}" dt="2026-04-24T08:23:20.952" v="42" actId="20577"/>
        <pc:sldMkLst>
          <pc:docMk/>
          <pc:sldMk cId="3948038072" sldId="659"/>
        </pc:sldMkLst>
        <pc:spChg chg="mod">
          <ac:chgData name="LINDSAY, Mark (NHS LANCASHIRE AND SOUTH CUMBRIA ICB - 02M)" userId="9617752b-973e-411d-8f79-1190f697b79a" providerId="ADAL" clId="{BF0A0094-E1A8-487D-A785-FEE523031769}" dt="2026-04-24T08:23:20.952" v="42" actId="20577"/>
          <ac:spMkLst>
            <pc:docMk/>
            <pc:sldMk cId="3948038072" sldId="659"/>
            <ac:spMk id="2" creationId="{5DB60D7D-BA59-E7A4-6D81-7F4A91D9EADD}"/>
          </ac:spMkLst>
        </pc:spChg>
      </pc:sldChg>
      <pc:sldChg chg="modSp mod">
        <pc:chgData name="LINDSAY, Mark (NHS LANCASHIRE AND SOUTH CUMBRIA ICB - 02M)" userId="9617752b-973e-411d-8f79-1190f697b79a" providerId="ADAL" clId="{BF0A0094-E1A8-487D-A785-FEE523031769}" dt="2026-04-24T08:21:08.547" v="3" actId="6549"/>
        <pc:sldMkLst>
          <pc:docMk/>
          <pc:sldMk cId="2554715895" sldId="665"/>
        </pc:sldMkLst>
        <pc:graphicFrameChg chg="modGraphic">
          <ac:chgData name="LINDSAY, Mark (NHS LANCASHIRE AND SOUTH CUMBRIA ICB - 02M)" userId="9617752b-973e-411d-8f79-1190f697b79a" providerId="ADAL" clId="{BF0A0094-E1A8-487D-A785-FEE523031769}" dt="2026-04-24T08:21:08.547" v="3" actId="6549"/>
          <ac:graphicFrameMkLst>
            <pc:docMk/>
            <pc:sldMk cId="2554715895" sldId="665"/>
            <ac:graphicFrameMk id="2" creationId="{F7B036B6-270B-F603-DB06-78F819683124}"/>
          </ac:graphicFrameMkLst>
        </pc:graphicFrameChg>
      </pc:sldChg>
    </pc:docChg>
  </pc:docChgLst>
  <pc:docChgLst>
    <pc:chgData name="WEARDEN, Claire (NHS LANCASHIRE AND SOUTH CUMBRIA ICB - 00R)" userId="3a5ceebd-74f2-4db7-9f30-d43a97b96482" providerId="ADAL" clId="{B1A70133-A066-48D1-9E4C-CECD15F9B866}"/>
    <pc:docChg chg="undo custSel modSld">
      <pc:chgData name="WEARDEN, Claire (NHS LANCASHIRE AND SOUTH CUMBRIA ICB - 00R)" userId="3a5ceebd-74f2-4db7-9f30-d43a97b96482" providerId="ADAL" clId="{B1A70133-A066-48D1-9E4C-CECD15F9B866}" dt="2026-04-24T11:51:21.913" v="1812" actId="20577"/>
      <pc:docMkLst>
        <pc:docMk/>
      </pc:docMkLst>
      <pc:sldChg chg="modSp mod">
        <pc:chgData name="WEARDEN, Claire (NHS LANCASHIRE AND SOUTH CUMBRIA ICB - 00R)" userId="3a5ceebd-74f2-4db7-9f30-d43a97b96482" providerId="ADAL" clId="{B1A70133-A066-48D1-9E4C-CECD15F9B866}" dt="2026-04-24T10:43:05.144" v="905" actId="6549"/>
        <pc:sldMkLst>
          <pc:docMk/>
          <pc:sldMk cId="0" sldId="263"/>
        </pc:sldMkLst>
        <pc:spChg chg="mod">
          <ac:chgData name="WEARDEN, Claire (NHS LANCASHIRE AND SOUTH CUMBRIA ICB - 00R)" userId="3a5ceebd-74f2-4db7-9f30-d43a97b96482" providerId="ADAL" clId="{B1A70133-A066-48D1-9E4C-CECD15F9B866}" dt="2026-04-24T10:19:29.926" v="626" actId="1076"/>
          <ac:spMkLst>
            <pc:docMk/>
            <pc:sldMk cId="0" sldId="263"/>
            <ac:spMk id="4" creationId="{00000000-0000-0000-0000-000000000000}"/>
          </ac:spMkLst>
        </pc:spChg>
        <pc:graphicFrameChg chg="mod modGraphic">
          <ac:chgData name="WEARDEN, Claire (NHS LANCASHIRE AND SOUTH CUMBRIA ICB - 00R)" userId="3a5ceebd-74f2-4db7-9f30-d43a97b96482" providerId="ADAL" clId="{B1A70133-A066-48D1-9E4C-CECD15F9B866}" dt="2026-04-24T10:43:05.144" v="905" actId="6549"/>
          <ac:graphicFrameMkLst>
            <pc:docMk/>
            <pc:sldMk cId="0" sldId="263"/>
            <ac:graphicFrameMk id="3" creationId="{00000000-0000-0000-0000-000000000000}"/>
          </ac:graphicFrameMkLst>
        </pc:graphicFrameChg>
      </pc:sldChg>
      <pc:sldChg chg="modSp mod">
        <pc:chgData name="WEARDEN, Claire (NHS LANCASHIRE AND SOUTH CUMBRIA ICB - 00R)" userId="3a5ceebd-74f2-4db7-9f30-d43a97b96482" providerId="ADAL" clId="{B1A70133-A066-48D1-9E4C-CECD15F9B866}" dt="2026-04-24T10:46:40.221" v="906" actId="207"/>
        <pc:sldMkLst>
          <pc:docMk/>
          <pc:sldMk cId="0" sldId="265"/>
        </pc:sldMkLst>
        <pc:graphicFrameChg chg="modGraphic">
          <ac:chgData name="WEARDEN, Claire (NHS LANCASHIRE AND SOUTH CUMBRIA ICB - 00R)" userId="3a5ceebd-74f2-4db7-9f30-d43a97b96482" providerId="ADAL" clId="{B1A70133-A066-48D1-9E4C-CECD15F9B866}" dt="2026-04-24T10:46:40.221" v="906" actId="207"/>
          <ac:graphicFrameMkLst>
            <pc:docMk/>
            <pc:sldMk cId="0" sldId="265"/>
            <ac:graphicFrameMk id="3" creationId="{00000000-0000-0000-0000-000000000000}"/>
          </ac:graphicFrameMkLst>
        </pc:graphicFrameChg>
      </pc:sldChg>
      <pc:sldChg chg="modSp mod">
        <pc:chgData name="WEARDEN, Claire (NHS LANCASHIRE AND SOUTH CUMBRIA ICB - 00R)" userId="3a5ceebd-74f2-4db7-9f30-d43a97b96482" providerId="ADAL" clId="{B1A70133-A066-48D1-9E4C-CECD15F9B866}" dt="2026-04-24T11:22:51.906" v="1779" actId="20577"/>
        <pc:sldMkLst>
          <pc:docMk/>
          <pc:sldMk cId="0" sldId="266"/>
        </pc:sldMkLst>
        <pc:spChg chg="mod">
          <ac:chgData name="WEARDEN, Claire (NHS LANCASHIRE AND SOUTH CUMBRIA ICB - 00R)" userId="3a5ceebd-74f2-4db7-9f30-d43a97b96482" providerId="ADAL" clId="{B1A70133-A066-48D1-9E4C-CECD15F9B866}" dt="2026-04-24T11:22:51.906" v="1779" actId="20577"/>
          <ac:spMkLst>
            <pc:docMk/>
            <pc:sldMk cId="0" sldId="266"/>
            <ac:spMk id="3" creationId="{00000000-0000-0000-0000-000000000000}"/>
          </ac:spMkLst>
        </pc:spChg>
        <pc:spChg chg="mod">
          <ac:chgData name="WEARDEN, Claire (NHS LANCASHIRE AND SOUTH CUMBRIA ICB - 00R)" userId="3a5ceebd-74f2-4db7-9f30-d43a97b96482" providerId="ADAL" clId="{B1A70133-A066-48D1-9E4C-CECD15F9B866}" dt="2026-04-24T11:05:35.056" v="1737" actId="6549"/>
          <ac:spMkLst>
            <pc:docMk/>
            <pc:sldMk cId="0" sldId="266"/>
            <ac:spMk id="5" creationId="{00000000-0000-0000-0000-000000000000}"/>
          </ac:spMkLst>
        </pc:spChg>
      </pc:sldChg>
      <pc:sldChg chg="modSp mod">
        <pc:chgData name="WEARDEN, Claire (NHS LANCASHIRE AND SOUTH CUMBRIA ICB - 00R)" userId="3a5ceebd-74f2-4db7-9f30-d43a97b96482" providerId="ADAL" clId="{B1A70133-A066-48D1-9E4C-CECD15F9B866}" dt="2026-04-24T11:48:29.804" v="1809" actId="20577"/>
        <pc:sldMkLst>
          <pc:docMk/>
          <pc:sldMk cId="0" sldId="267"/>
        </pc:sldMkLst>
        <pc:graphicFrameChg chg="modGraphic">
          <ac:chgData name="WEARDEN, Claire (NHS LANCASHIRE AND SOUTH CUMBRIA ICB - 00R)" userId="3a5ceebd-74f2-4db7-9f30-d43a97b96482" providerId="ADAL" clId="{B1A70133-A066-48D1-9E4C-CECD15F9B866}" dt="2026-04-24T11:48:29.804" v="1809" actId="20577"/>
          <ac:graphicFrameMkLst>
            <pc:docMk/>
            <pc:sldMk cId="0" sldId="267"/>
            <ac:graphicFrameMk id="3" creationId="{00000000-0000-0000-0000-000000000000}"/>
          </ac:graphicFrameMkLst>
        </pc:graphicFrameChg>
      </pc:sldChg>
      <pc:sldChg chg="modSp mod">
        <pc:chgData name="WEARDEN, Claire (NHS LANCASHIRE AND SOUTH CUMBRIA ICB - 00R)" userId="3a5ceebd-74f2-4db7-9f30-d43a97b96482" providerId="ADAL" clId="{B1A70133-A066-48D1-9E4C-CECD15F9B866}" dt="2026-04-24T11:51:21.913" v="1812" actId="20577"/>
        <pc:sldMkLst>
          <pc:docMk/>
          <pc:sldMk cId="737945750" sldId="638"/>
        </pc:sldMkLst>
        <pc:spChg chg="mod">
          <ac:chgData name="WEARDEN, Claire (NHS LANCASHIRE AND SOUTH CUMBRIA ICB - 00R)" userId="3a5ceebd-74f2-4db7-9f30-d43a97b96482" providerId="ADAL" clId="{B1A70133-A066-48D1-9E4C-CECD15F9B866}" dt="2026-04-24T11:51:21.913" v="1812" actId="20577"/>
          <ac:spMkLst>
            <pc:docMk/>
            <pc:sldMk cId="737945750" sldId="638"/>
            <ac:spMk id="3" creationId="{4FDE14C4-436A-5409-F0A0-3F7AD19F4388}"/>
          </ac:spMkLst>
        </pc:spChg>
      </pc:sldChg>
    </pc:docChg>
  </pc:docChgLst>
  <pc:docChgLst>
    <pc:chgData name="HARRIS, Steven (NHS LANCASHIRE AND SOUTH CUMBRIA INTEGRATED CARE BOARD)" userId="S::stevenharris2@nhs.net::1676a760-7422-4bb7-be77-e534d86da4ac" providerId="AD" clId="Web-{5020D9B5-125B-2E3D-0735-403534234F11}"/>
    <pc:docChg chg="addSld modSld">
      <pc:chgData name="HARRIS, Steven (NHS LANCASHIRE AND SOUTH CUMBRIA INTEGRATED CARE BOARD)" userId="S::stevenharris2@nhs.net::1676a760-7422-4bb7-be77-e534d86da4ac" providerId="AD" clId="Web-{5020D9B5-125B-2E3D-0735-403534234F11}" dt="2026-04-23T08:36:18.389" v="390"/>
      <pc:docMkLst>
        <pc:docMk/>
      </pc:docMkLst>
      <pc:sldChg chg="addSp delSp modSp">
        <pc:chgData name="HARRIS, Steven (NHS LANCASHIRE AND SOUTH CUMBRIA INTEGRATED CARE BOARD)" userId="S::stevenharris2@nhs.net::1676a760-7422-4bb7-be77-e534d86da4ac" providerId="AD" clId="Web-{5020D9B5-125B-2E3D-0735-403534234F11}" dt="2026-04-23T07:52:31.661" v="195" actId="1076"/>
        <pc:sldMkLst>
          <pc:docMk/>
          <pc:sldMk cId="0" sldId="256"/>
        </pc:sldMkLst>
        <pc:spChg chg="mod">
          <ac:chgData name="HARRIS, Steven (NHS LANCASHIRE AND SOUTH CUMBRIA INTEGRATED CARE BOARD)" userId="S::stevenharris2@nhs.net::1676a760-7422-4bb7-be77-e534d86da4ac" providerId="AD" clId="Web-{5020D9B5-125B-2E3D-0735-403534234F11}" dt="2026-04-23T07:52:23.020" v="194" actId="1076"/>
          <ac:spMkLst>
            <pc:docMk/>
            <pc:sldMk cId="0" sldId="256"/>
            <ac:spMk id="3" creationId="{00000000-0000-0000-0000-000000000000}"/>
          </ac:spMkLst>
        </pc:spChg>
        <pc:spChg chg="add mod">
          <ac:chgData name="HARRIS, Steven (NHS LANCASHIRE AND SOUTH CUMBRIA INTEGRATED CARE BOARD)" userId="S::stevenharris2@nhs.net::1676a760-7422-4bb7-be77-e534d86da4ac" providerId="AD" clId="Web-{5020D9B5-125B-2E3D-0735-403534234F11}" dt="2026-04-23T07:52:31.661" v="195" actId="1076"/>
          <ac:spMkLst>
            <pc:docMk/>
            <pc:sldMk cId="0" sldId="256"/>
            <ac:spMk id="5" creationId="{A428F9A6-CE02-4C68-3CC1-C7F14472416C}"/>
          </ac:spMkLst>
        </pc:spChg>
      </pc:sldChg>
      <pc:sldChg chg="modSp">
        <pc:chgData name="HARRIS, Steven (NHS LANCASHIRE AND SOUTH CUMBRIA INTEGRATED CARE BOARD)" userId="S::stevenharris2@nhs.net::1676a760-7422-4bb7-be77-e534d86da4ac" providerId="AD" clId="Web-{5020D9B5-125B-2E3D-0735-403534234F11}" dt="2026-04-23T07:30:28.763" v="3" actId="20577"/>
        <pc:sldMkLst>
          <pc:docMk/>
          <pc:sldMk cId="0" sldId="257"/>
        </pc:sldMkLst>
        <pc:spChg chg="mod">
          <ac:chgData name="HARRIS, Steven (NHS LANCASHIRE AND SOUTH CUMBRIA INTEGRATED CARE BOARD)" userId="S::stevenharris2@nhs.net::1676a760-7422-4bb7-be77-e534d86da4ac" providerId="AD" clId="Web-{5020D9B5-125B-2E3D-0735-403534234F11}" dt="2026-04-23T07:30:28.763" v="3" actId="20577"/>
          <ac:spMkLst>
            <pc:docMk/>
            <pc:sldMk cId="0" sldId="257"/>
            <ac:spMk id="2" creationId="{00000000-0000-0000-0000-000000000000}"/>
          </ac:spMkLst>
        </pc:spChg>
      </pc:sldChg>
      <pc:sldChg chg="modSp">
        <pc:chgData name="HARRIS, Steven (NHS LANCASHIRE AND SOUTH CUMBRIA INTEGRATED CARE BOARD)" userId="S::stevenharris2@nhs.net::1676a760-7422-4bb7-be77-e534d86da4ac" providerId="AD" clId="Web-{5020D9B5-125B-2E3D-0735-403534234F11}" dt="2026-04-23T08:26:19.780" v="361"/>
        <pc:sldMkLst>
          <pc:docMk/>
          <pc:sldMk cId="0" sldId="258"/>
        </pc:sldMkLst>
        <pc:spChg chg="mod">
          <ac:chgData name="HARRIS, Steven (NHS LANCASHIRE AND SOUTH CUMBRIA INTEGRATED CARE BOARD)" userId="S::stevenharris2@nhs.net::1676a760-7422-4bb7-be77-e534d86da4ac" providerId="AD" clId="Web-{5020D9B5-125B-2E3D-0735-403534234F11}" dt="2026-04-23T07:30:47.623" v="6" actId="20577"/>
          <ac:spMkLst>
            <pc:docMk/>
            <pc:sldMk cId="0" sldId="258"/>
            <ac:spMk id="3" creationId="{00000000-0000-0000-0000-000000000000}"/>
          </ac:spMkLst>
        </pc:spChg>
        <pc:graphicFrameChg chg="mod modGraphic">
          <ac:chgData name="HARRIS, Steven (NHS LANCASHIRE AND SOUTH CUMBRIA INTEGRATED CARE BOARD)" userId="S::stevenharris2@nhs.net::1676a760-7422-4bb7-be77-e534d86da4ac" providerId="AD" clId="Web-{5020D9B5-125B-2E3D-0735-403534234F11}" dt="2026-04-23T08:26:19.780" v="361"/>
          <ac:graphicFrameMkLst>
            <pc:docMk/>
            <pc:sldMk cId="0" sldId="258"/>
            <ac:graphicFrameMk id="2" creationId="{00000000-0000-0000-0000-000000000000}"/>
          </ac:graphicFrameMkLst>
        </pc:graphicFrameChg>
      </pc:sldChg>
      <pc:sldChg chg="addSp delSp modSp">
        <pc:chgData name="HARRIS, Steven (NHS LANCASHIRE AND SOUTH CUMBRIA INTEGRATED CARE BOARD)" userId="S::stevenharris2@nhs.net::1676a760-7422-4bb7-be77-e534d86da4ac" providerId="AD" clId="Web-{5020D9B5-125B-2E3D-0735-403534234F11}" dt="2026-04-23T08:11:45.044" v="201" actId="20577"/>
        <pc:sldMkLst>
          <pc:docMk/>
          <pc:sldMk cId="0" sldId="260"/>
        </pc:sldMkLst>
        <pc:spChg chg="mod">
          <ac:chgData name="HARRIS, Steven (NHS LANCASHIRE AND SOUTH CUMBRIA INTEGRATED CARE BOARD)" userId="S::stevenharris2@nhs.net::1676a760-7422-4bb7-be77-e534d86da4ac" providerId="AD" clId="Web-{5020D9B5-125B-2E3D-0735-403534234F11}" dt="2026-04-23T08:11:45.044" v="201" actId="20577"/>
          <ac:spMkLst>
            <pc:docMk/>
            <pc:sldMk cId="0" sldId="260"/>
            <ac:spMk id="2" creationId="{00000000-0000-0000-0000-000000000000}"/>
          </ac:spMkLst>
        </pc:spChg>
        <pc:picChg chg="add mod">
          <ac:chgData name="HARRIS, Steven (NHS LANCASHIRE AND SOUTH CUMBRIA INTEGRATED CARE BOARD)" userId="S::stevenharris2@nhs.net::1676a760-7422-4bb7-be77-e534d86da4ac" providerId="AD" clId="Web-{5020D9B5-125B-2E3D-0735-403534234F11}" dt="2026-04-23T08:11:21.793" v="198" actId="1076"/>
          <ac:picMkLst>
            <pc:docMk/>
            <pc:sldMk cId="0" sldId="260"/>
            <ac:picMk id="5" creationId="{D21DDC13-AD1F-4C06-A2E7-971093B5C420}"/>
          </ac:picMkLst>
        </pc:picChg>
      </pc:sldChg>
      <pc:sldChg chg="modSp">
        <pc:chgData name="HARRIS, Steven (NHS LANCASHIRE AND SOUTH CUMBRIA INTEGRATED CARE BOARD)" userId="S::stevenharris2@nhs.net::1676a760-7422-4bb7-be77-e534d86da4ac" providerId="AD" clId="Web-{5020D9B5-125B-2E3D-0735-403534234F11}" dt="2026-04-23T08:35:48.575" v="389" actId="20577"/>
        <pc:sldMkLst>
          <pc:docMk/>
          <pc:sldMk cId="0" sldId="261"/>
        </pc:sldMkLst>
        <pc:spChg chg="mod">
          <ac:chgData name="HARRIS, Steven (NHS LANCASHIRE AND SOUTH CUMBRIA INTEGRATED CARE BOARD)" userId="S::stevenharris2@nhs.net::1676a760-7422-4bb7-be77-e534d86da4ac" providerId="AD" clId="Web-{5020D9B5-125B-2E3D-0735-403534234F11}" dt="2026-04-23T08:35:48.575" v="389" actId="20577"/>
          <ac:spMkLst>
            <pc:docMk/>
            <pc:sldMk cId="0" sldId="261"/>
            <ac:spMk id="3" creationId="{00000000-0000-0000-0000-000000000000}"/>
          </ac:spMkLst>
        </pc:spChg>
      </pc:sldChg>
      <pc:sldChg chg="modSp">
        <pc:chgData name="HARRIS, Steven (NHS LANCASHIRE AND SOUTH CUMBRIA INTEGRATED CARE BOARD)" userId="S::stevenharris2@nhs.net::1676a760-7422-4bb7-be77-e534d86da4ac" providerId="AD" clId="Web-{5020D9B5-125B-2E3D-0735-403534234F11}" dt="2026-04-23T08:36:18.389" v="390"/>
        <pc:sldMkLst>
          <pc:docMk/>
          <pc:sldMk cId="2629153053" sldId="652"/>
        </pc:sldMkLst>
        <pc:spChg chg="mod">
          <ac:chgData name="HARRIS, Steven (NHS LANCASHIRE AND SOUTH CUMBRIA INTEGRATED CARE BOARD)" userId="S::stevenharris2@nhs.net::1676a760-7422-4bb7-be77-e534d86da4ac" providerId="AD" clId="Web-{5020D9B5-125B-2E3D-0735-403534234F11}" dt="2026-04-23T08:36:18.389" v="390"/>
          <ac:spMkLst>
            <pc:docMk/>
            <pc:sldMk cId="2629153053" sldId="652"/>
            <ac:spMk id="2" creationId="{76E20075-8682-A7E2-9D33-2F75C97E57D2}"/>
          </ac:spMkLst>
        </pc:spChg>
      </pc:sldChg>
      <pc:sldChg chg="add replId">
        <pc:chgData name="HARRIS, Steven (NHS LANCASHIRE AND SOUTH CUMBRIA INTEGRATED CARE BOARD)" userId="S::stevenharris2@nhs.net::1676a760-7422-4bb7-be77-e534d86da4ac" providerId="AD" clId="Web-{5020D9B5-125B-2E3D-0735-403534234F11}" dt="2026-04-23T07:48:39.640" v="7"/>
        <pc:sldMkLst>
          <pc:docMk/>
          <pc:sldMk cId="2554715895" sldId="665"/>
        </pc:sldMkLst>
      </pc:sldChg>
    </pc:docChg>
  </pc:docChgLst>
  <pc:docChgLst>
    <pc:chgData name="HARRIS, Steven (NHS LANCASHIRE AND SOUTH CUMBRIA INTEGRATED CARE BOARD)" userId="1676a760-7422-4bb7-be77-e534d86da4ac" providerId="ADAL" clId="{25B25A26-983B-4AD8-AC92-1582EE9921D2}"/>
    <pc:docChg chg="custSel modSld">
      <pc:chgData name="HARRIS, Steven (NHS LANCASHIRE AND SOUTH CUMBRIA INTEGRATED CARE BOARD)" userId="1676a760-7422-4bb7-be77-e534d86da4ac" providerId="ADAL" clId="{25B25A26-983B-4AD8-AC92-1582EE9921D2}" dt="2026-04-23T10:16:22.615" v="638" actId="13926"/>
      <pc:docMkLst>
        <pc:docMk/>
      </pc:docMkLst>
      <pc:sldChg chg="modSp mod">
        <pc:chgData name="HARRIS, Steven (NHS LANCASHIRE AND SOUTH CUMBRIA INTEGRATED CARE BOARD)" userId="1676a760-7422-4bb7-be77-e534d86da4ac" providerId="ADAL" clId="{25B25A26-983B-4AD8-AC92-1582EE9921D2}" dt="2026-04-23T10:16:22.615" v="638" actId="13926"/>
        <pc:sldMkLst>
          <pc:docMk/>
          <pc:sldMk cId="0" sldId="256"/>
        </pc:sldMkLst>
        <pc:spChg chg="mod">
          <ac:chgData name="HARRIS, Steven (NHS LANCASHIRE AND SOUTH CUMBRIA INTEGRATED CARE BOARD)" userId="1676a760-7422-4bb7-be77-e534d86da4ac" providerId="ADAL" clId="{25B25A26-983B-4AD8-AC92-1582EE9921D2}" dt="2026-04-23T10:16:22.615" v="638" actId="13926"/>
          <ac:spMkLst>
            <pc:docMk/>
            <pc:sldMk cId="0" sldId="256"/>
            <ac:spMk id="5" creationId="{A428F9A6-CE02-4C68-3CC1-C7F14472416C}"/>
          </ac:spMkLst>
        </pc:spChg>
      </pc:sldChg>
      <pc:sldChg chg="modSp mod">
        <pc:chgData name="HARRIS, Steven (NHS LANCASHIRE AND SOUTH CUMBRIA INTEGRATED CARE BOARD)" userId="1676a760-7422-4bb7-be77-e534d86da4ac" providerId="ADAL" clId="{25B25A26-983B-4AD8-AC92-1582EE9921D2}" dt="2026-04-23T08:41:02.497" v="76" actId="20577"/>
        <pc:sldMkLst>
          <pc:docMk/>
          <pc:sldMk cId="2629153053" sldId="652"/>
        </pc:sldMkLst>
        <pc:spChg chg="mod">
          <ac:chgData name="HARRIS, Steven (NHS LANCASHIRE AND SOUTH CUMBRIA INTEGRATED CARE BOARD)" userId="1676a760-7422-4bb7-be77-e534d86da4ac" providerId="ADAL" clId="{25B25A26-983B-4AD8-AC92-1582EE9921D2}" dt="2026-04-23T08:39:44.039" v="10" actId="1076"/>
          <ac:spMkLst>
            <pc:docMk/>
            <pc:sldMk cId="2629153053" sldId="652"/>
            <ac:spMk id="2" creationId="{76E20075-8682-A7E2-9D33-2F75C97E57D2}"/>
          </ac:spMkLst>
        </pc:spChg>
        <pc:graphicFrameChg chg="modGraphic">
          <ac:chgData name="HARRIS, Steven (NHS LANCASHIRE AND SOUTH CUMBRIA INTEGRATED CARE BOARD)" userId="1676a760-7422-4bb7-be77-e534d86da4ac" providerId="ADAL" clId="{25B25A26-983B-4AD8-AC92-1582EE9921D2}" dt="2026-04-23T08:41:02.497" v="76" actId="20577"/>
          <ac:graphicFrameMkLst>
            <pc:docMk/>
            <pc:sldMk cId="2629153053" sldId="652"/>
            <ac:graphicFrameMk id="5" creationId="{311E4B03-9E83-3AD2-A1AC-E84F55B90F31}"/>
          </ac:graphicFrameMkLst>
        </pc:graphicFrameChg>
      </pc:sldChg>
    </pc:docChg>
  </pc:docChgLst>
  <pc:docChgLst>
    <pc:chgData name="FEENEY, Nicola (NHS LANCASHIRE AND SOUTH CUMBRIA ICB - 00R)" userId="S::nicola.feeney1@nhs.net::1c48c686-9f57-4cbd-81a6-f1d6da47a619" providerId="AD" clId="Web-{E60D1A04-4E9B-0C93-A242-1D5B1F909BCA}"/>
    <pc:docChg chg="modSld">
      <pc:chgData name="FEENEY, Nicola (NHS LANCASHIRE AND SOUTH CUMBRIA ICB - 00R)" userId="S::nicola.feeney1@nhs.net::1c48c686-9f57-4cbd-81a6-f1d6da47a619" providerId="AD" clId="Web-{E60D1A04-4E9B-0C93-A242-1D5B1F909BCA}" dt="2026-04-29T14:52:51.245" v="119" actId="20577"/>
      <pc:docMkLst>
        <pc:docMk/>
      </pc:docMkLst>
      <pc:sldChg chg="modSp">
        <pc:chgData name="FEENEY, Nicola (NHS LANCASHIRE AND SOUTH CUMBRIA ICB - 00R)" userId="S::nicola.feeney1@nhs.net::1c48c686-9f57-4cbd-81a6-f1d6da47a619" providerId="AD" clId="Web-{E60D1A04-4E9B-0C93-A242-1D5B1F909BCA}" dt="2026-04-29T14:52:51.245" v="119" actId="20577"/>
        <pc:sldMkLst>
          <pc:docMk/>
          <pc:sldMk cId="0" sldId="256"/>
        </pc:sldMkLst>
        <pc:spChg chg="mod">
          <ac:chgData name="FEENEY, Nicola (NHS LANCASHIRE AND SOUTH CUMBRIA ICB - 00R)" userId="S::nicola.feeney1@nhs.net::1c48c686-9f57-4cbd-81a6-f1d6da47a619" providerId="AD" clId="Web-{E60D1A04-4E9B-0C93-A242-1D5B1F909BCA}" dt="2026-04-29T14:52:51.245" v="119" actId="20577"/>
          <ac:spMkLst>
            <pc:docMk/>
            <pc:sldMk cId="0" sldId="256"/>
            <ac:spMk id="5" creationId="{A428F9A6-CE02-4C68-3CC1-C7F14472416C}"/>
          </ac:spMkLst>
        </pc:spChg>
      </pc:sldChg>
      <pc:sldChg chg="modSp">
        <pc:chgData name="FEENEY, Nicola (NHS LANCASHIRE AND SOUTH CUMBRIA ICB - 00R)" userId="S::nicola.feeney1@nhs.net::1c48c686-9f57-4cbd-81a6-f1d6da47a619" providerId="AD" clId="Web-{E60D1A04-4E9B-0C93-A242-1D5B1F909BCA}" dt="2026-04-29T14:52:31.729" v="117" actId="20577"/>
        <pc:sldMkLst>
          <pc:docMk/>
          <pc:sldMk cId="2080228479" sldId="661"/>
        </pc:sldMkLst>
        <pc:spChg chg="mod">
          <ac:chgData name="FEENEY, Nicola (NHS LANCASHIRE AND SOUTH CUMBRIA ICB - 00R)" userId="S::nicola.feeney1@nhs.net::1c48c686-9f57-4cbd-81a6-f1d6da47a619" providerId="AD" clId="Web-{E60D1A04-4E9B-0C93-A242-1D5B1F909BCA}" dt="2026-04-29T14:52:31.729" v="117" actId="20577"/>
          <ac:spMkLst>
            <pc:docMk/>
            <pc:sldMk cId="2080228479" sldId="661"/>
            <ac:spMk id="3" creationId="{A63B878E-F5D0-7B4E-070B-47F13B830FD1}"/>
          </ac:spMkLst>
        </pc:spChg>
      </pc:sldChg>
    </pc:docChg>
  </pc:docChgLst>
  <pc:docChgLst>
    <pc:chgData name="FEENEY, Nicola (NHS LANCASHIRE AND SOUTH CUMBRIA ICB - 00R)" userId="S::nicola.feeney1@nhs.net::1c48c686-9f57-4cbd-81a6-f1d6da47a619" providerId="AD" clId="Web-{0A7AF6A3-EDFE-0449-5567-0A9DC13917CC}"/>
    <pc:docChg chg="modSld">
      <pc:chgData name="FEENEY, Nicola (NHS LANCASHIRE AND SOUTH CUMBRIA ICB - 00R)" userId="S::nicola.feeney1@nhs.net::1c48c686-9f57-4cbd-81a6-f1d6da47a619" providerId="AD" clId="Web-{0A7AF6A3-EDFE-0449-5567-0A9DC13917CC}" dt="2026-04-24T08:50:19.957" v="254" actId="20577"/>
      <pc:docMkLst>
        <pc:docMk/>
      </pc:docMkLst>
      <pc:sldChg chg="modSp">
        <pc:chgData name="FEENEY, Nicola (NHS LANCASHIRE AND SOUTH CUMBRIA ICB - 00R)" userId="S::nicola.feeney1@nhs.net::1c48c686-9f57-4cbd-81a6-f1d6da47a619" providerId="AD" clId="Web-{0A7AF6A3-EDFE-0449-5567-0A9DC13917CC}" dt="2026-04-24T08:47:56.222" v="227" actId="20577"/>
        <pc:sldMkLst>
          <pc:docMk/>
          <pc:sldMk cId="0" sldId="273"/>
        </pc:sldMkLst>
        <pc:spChg chg="mod">
          <ac:chgData name="FEENEY, Nicola (NHS LANCASHIRE AND SOUTH CUMBRIA ICB - 00R)" userId="S::nicola.feeney1@nhs.net::1c48c686-9f57-4cbd-81a6-f1d6da47a619" providerId="AD" clId="Web-{0A7AF6A3-EDFE-0449-5567-0A9DC13917CC}" dt="2026-04-24T08:47:56.222" v="227" actId="20577"/>
          <ac:spMkLst>
            <pc:docMk/>
            <pc:sldMk cId="0" sldId="273"/>
            <ac:spMk id="3" creationId="{00000000-0000-0000-0000-000000000000}"/>
          </ac:spMkLst>
        </pc:spChg>
      </pc:sldChg>
      <pc:sldChg chg="modSp">
        <pc:chgData name="FEENEY, Nicola (NHS LANCASHIRE AND SOUTH CUMBRIA ICB - 00R)" userId="S::nicola.feeney1@nhs.net::1c48c686-9f57-4cbd-81a6-f1d6da47a619" providerId="AD" clId="Web-{0A7AF6A3-EDFE-0449-5567-0A9DC13917CC}" dt="2026-04-24T08:50:19.957" v="254" actId="20577"/>
        <pc:sldMkLst>
          <pc:docMk/>
          <pc:sldMk cId="0" sldId="282"/>
        </pc:sldMkLst>
        <pc:spChg chg="mod">
          <ac:chgData name="FEENEY, Nicola (NHS LANCASHIRE AND SOUTH CUMBRIA ICB - 00R)" userId="S::nicola.feeney1@nhs.net::1c48c686-9f57-4cbd-81a6-f1d6da47a619" providerId="AD" clId="Web-{0A7AF6A3-EDFE-0449-5567-0A9DC13917CC}" dt="2026-04-24T08:50:19.957" v="254" actId="20577"/>
          <ac:spMkLst>
            <pc:docMk/>
            <pc:sldMk cId="0" sldId="282"/>
            <ac:spMk id="3" creationId="{00000000-0000-0000-0000-000000000000}"/>
          </ac:spMkLst>
        </pc:spChg>
      </pc:sldChg>
    </pc:docChg>
  </pc:docChgLst>
  <pc:docChgLst>
    <pc:chgData name="FEENEY, Nicola (NHS LANCASHIRE AND SOUTH CUMBRIA ICB - 00R)" userId="S::nicola.feeney1@nhs.net::1c48c686-9f57-4cbd-81a6-f1d6da47a619" providerId="AD" clId="Web-{A808B38B-9B9B-B9C9-5093-B4A799EADC80}"/>
    <pc:docChg chg="modSld">
      <pc:chgData name="FEENEY, Nicola (NHS LANCASHIRE AND SOUTH CUMBRIA ICB - 00R)" userId="S::nicola.feeney1@nhs.net::1c48c686-9f57-4cbd-81a6-f1d6da47a619" providerId="AD" clId="Web-{A808B38B-9B9B-B9C9-5093-B4A799EADC80}" dt="2026-04-29T07:38:20.327" v="351"/>
      <pc:docMkLst>
        <pc:docMk/>
      </pc:docMkLst>
      <pc:sldChg chg="modSp">
        <pc:chgData name="FEENEY, Nicola (NHS LANCASHIRE AND SOUTH CUMBRIA ICB - 00R)" userId="S::nicola.feeney1@nhs.net::1c48c686-9f57-4cbd-81a6-f1d6da47a619" providerId="AD" clId="Web-{A808B38B-9B9B-B9C9-5093-B4A799EADC80}" dt="2026-04-29T07:31:32.105" v="25" actId="20577"/>
        <pc:sldMkLst>
          <pc:docMk/>
          <pc:sldMk cId="0" sldId="256"/>
        </pc:sldMkLst>
        <pc:spChg chg="mod">
          <ac:chgData name="FEENEY, Nicola (NHS LANCASHIRE AND SOUTH CUMBRIA ICB - 00R)" userId="S::nicola.feeney1@nhs.net::1c48c686-9f57-4cbd-81a6-f1d6da47a619" providerId="AD" clId="Web-{A808B38B-9B9B-B9C9-5093-B4A799EADC80}" dt="2026-04-29T07:31:32.105" v="25" actId="20577"/>
          <ac:spMkLst>
            <pc:docMk/>
            <pc:sldMk cId="0" sldId="256"/>
            <ac:spMk id="5" creationId="{A428F9A6-CE02-4C68-3CC1-C7F14472416C}"/>
          </ac:spMkLst>
        </pc:spChg>
      </pc:sldChg>
      <pc:sldChg chg="modSp">
        <pc:chgData name="FEENEY, Nicola (NHS LANCASHIRE AND SOUTH CUMBRIA ICB - 00R)" userId="S::nicola.feeney1@nhs.net::1c48c686-9f57-4cbd-81a6-f1d6da47a619" providerId="AD" clId="Web-{A808B38B-9B9B-B9C9-5093-B4A799EADC80}" dt="2026-04-29T07:38:20.327" v="351"/>
        <pc:sldMkLst>
          <pc:docMk/>
          <pc:sldMk cId="1109556293" sldId="653"/>
        </pc:sldMkLst>
        <pc:graphicFrameChg chg="mod modGraphic">
          <ac:chgData name="FEENEY, Nicola (NHS LANCASHIRE AND SOUTH CUMBRIA ICB - 00R)" userId="S::nicola.feeney1@nhs.net::1c48c686-9f57-4cbd-81a6-f1d6da47a619" providerId="AD" clId="Web-{A808B38B-9B9B-B9C9-5093-B4A799EADC80}" dt="2026-04-29T07:38:20.327" v="351"/>
          <ac:graphicFrameMkLst>
            <pc:docMk/>
            <pc:sldMk cId="1109556293" sldId="653"/>
            <ac:graphicFrameMk id="5" creationId="{555389B0-A70D-361E-8455-9D9D84BA7F54}"/>
          </ac:graphicFrameMkLst>
        </pc:graphicFrameChg>
      </pc:sldChg>
      <pc:sldChg chg="modSp">
        <pc:chgData name="FEENEY, Nicola (NHS LANCASHIRE AND SOUTH CUMBRIA ICB - 00R)" userId="S::nicola.feeney1@nhs.net::1c48c686-9f57-4cbd-81a6-f1d6da47a619" providerId="AD" clId="Web-{A808B38B-9B9B-B9C9-5093-B4A799EADC80}" dt="2026-04-29T07:30:27.807" v="1"/>
        <pc:sldMkLst>
          <pc:docMk/>
          <pc:sldMk cId="2554715895" sldId="665"/>
        </pc:sldMkLst>
        <pc:graphicFrameChg chg="mod modGraphic">
          <ac:chgData name="FEENEY, Nicola (NHS LANCASHIRE AND SOUTH CUMBRIA ICB - 00R)" userId="S::nicola.feeney1@nhs.net::1c48c686-9f57-4cbd-81a6-f1d6da47a619" providerId="AD" clId="Web-{A808B38B-9B9B-B9C9-5093-B4A799EADC80}" dt="2026-04-29T07:30:27.807" v="1"/>
          <ac:graphicFrameMkLst>
            <pc:docMk/>
            <pc:sldMk cId="2554715895" sldId="665"/>
            <ac:graphicFrameMk id="2" creationId="{F7B036B6-270B-F603-DB06-78F819683124}"/>
          </ac:graphicFrameMkLst>
        </pc:graphicFrameChg>
      </pc:sldChg>
    </pc:docChg>
  </pc:docChgLst>
  <pc:docChgLst>
    <pc:chgData clId="Web-{40011A31-3A41-C414-BEB2-9EF8719E56CA}"/>
    <pc:docChg chg="modSld">
      <pc:chgData name="" userId="" providerId="" clId="Web-{40011A31-3A41-C414-BEB2-9EF8719E56CA}" dt="2026-04-22T13:19:55.315" v="0" actId="20577"/>
      <pc:docMkLst>
        <pc:docMk/>
      </pc:docMkLst>
      <pc:sldChg chg="modSp">
        <pc:chgData name="" userId="" providerId="" clId="Web-{40011A31-3A41-C414-BEB2-9EF8719E56CA}" dt="2026-04-22T13:19:55.315" v="0" actId="20577"/>
        <pc:sldMkLst>
          <pc:docMk/>
          <pc:sldMk cId="3933476236" sldId="658"/>
        </pc:sldMkLst>
        <pc:spChg chg="mod">
          <ac:chgData name="" userId="" providerId="" clId="Web-{40011A31-3A41-C414-BEB2-9EF8719E56CA}" dt="2026-04-22T13:19:55.315" v="0" actId="20577"/>
          <ac:spMkLst>
            <pc:docMk/>
            <pc:sldMk cId="3933476236" sldId="658"/>
            <ac:spMk id="2" creationId="{1D0B1E0D-B56B-8A2A-D5BE-6F5C43DE6EC0}"/>
          </ac:spMkLst>
        </pc:spChg>
      </pc:sldChg>
    </pc:docChg>
  </pc:docChgLst>
  <pc:docChgLst>
    <pc:chgData name="MOORE, Rachael (NHS LANCASHIRE AND SOUTH CUMBRIA ICB - 00R)" userId="S::rachael.moore17@nhs.net::2a2c80f6-6937-46c9-923f-dda5a00a5f0b" providerId="AD" clId="Web-{A2CE2CF6-BF49-DFB2-35BF-C45F33AD8662}"/>
    <pc:docChg chg="modSld">
      <pc:chgData name="MOORE, Rachael (NHS LANCASHIRE AND SOUTH CUMBRIA ICB - 00R)" userId="S::rachael.moore17@nhs.net::2a2c80f6-6937-46c9-923f-dda5a00a5f0b" providerId="AD" clId="Web-{A2CE2CF6-BF49-DFB2-35BF-C45F33AD8662}" dt="2026-05-01T15:25:09.487" v="37" actId="20577"/>
      <pc:docMkLst>
        <pc:docMk/>
      </pc:docMkLst>
      <pc:sldChg chg="modSp">
        <pc:chgData name="MOORE, Rachael (NHS LANCASHIRE AND SOUTH CUMBRIA ICB - 00R)" userId="S::rachael.moore17@nhs.net::2a2c80f6-6937-46c9-923f-dda5a00a5f0b" providerId="AD" clId="Web-{A2CE2CF6-BF49-DFB2-35BF-C45F33AD8662}" dt="2026-05-01T15:25:09.487" v="37" actId="20577"/>
        <pc:sldMkLst>
          <pc:docMk/>
          <pc:sldMk cId="2080228479" sldId="661"/>
        </pc:sldMkLst>
        <pc:spChg chg="mod">
          <ac:chgData name="MOORE, Rachael (NHS LANCASHIRE AND SOUTH CUMBRIA ICB - 00R)" userId="S::rachael.moore17@nhs.net::2a2c80f6-6937-46c9-923f-dda5a00a5f0b" providerId="AD" clId="Web-{A2CE2CF6-BF49-DFB2-35BF-C45F33AD8662}" dt="2026-05-01T15:25:09.487" v="37" actId="20577"/>
          <ac:spMkLst>
            <pc:docMk/>
            <pc:sldMk cId="2080228479" sldId="661"/>
            <ac:spMk id="3" creationId="{A63B878E-F5D0-7B4E-070B-47F13B830FD1}"/>
          </ac:spMkLst>
        </pc:spChg>
      </pc:sldChg>
    </pc:docChg>
  </pc:docChgLst>
  <pc:docChgLst>
    <pc:chgData name="DANSON, Sarah (NHS LANCASHIRE AND SOUTH CUMBRIA INTEGRATED CARE BOARD)" userId="S::sarah.danson@nhs.net::a0838b8c-5a6b-4fd7-a67d-488bdbaa81ce" providerId="AD" clId="Web-{C6B33F4F-E540-C860-37B0-726E7E0BDCE7}"/>
    <pc:docChg chg="modSld">
      <pc:chgData name="DANSON, Sarah (NHS LANCASHIRE AND SOUTH CUMBRIA INTEGRATED CARE BOARD)" userId="S::sarah.danson@nhs.net::a0838b8c-5a6b-4fd7-a67d-488bdbaa81ce" providerId="AD" clId="Web-{C6B33F4F-E540-C860-37B0-726E7E0BDCE7}" dt="2026-05-01T14:38:01.781" v="59" actId="20577"/>
      <pc:docMkLst>
        <pc:docMk/>
      </pc:docMkLst>
      <pc:sldChg chg="modSp">
        <pc:chgData name="DANSON, Sarah (NHS LANCASHIRE AND SOUTH CUMBRIA INTEGRATED CARE BOARD)" userId="S::sarah.danson@nhs.net::a0838b8c-5a6b-4fd7-a67d-488bdbaa81ce" providerId="AD" clId="Web-{C6B33F4F-E540-C860-37B0-726E7E0BDCE7}" dt="2026-05-01T14:33:34.074" v="1" actId="20577"/>
        <pc:sldMkLst>
          <pc:docMk/>
          <pc:sldMk cId="0" sldId="256"/>
        </pc:sldMkLst>
        <pc:spChg chg="mod">
          <ac:chgData name="DANSON, Sarah (NHS LANCASHIRE AND SOUTH CUMBRIA INTEGRATED CARE BOARD)" userId="S::sarah.danson@nhs.net::a0838b8c-5a6b-4fd7-a67d-488bdbaa81ce" providerId="AD" clId="Web-{C6B33F4F-E540-C860-37B0-726E7E0BDCE7}" dt="2026-05-01T14:33:34.074" v="1" actId="20577"/>
          <ac:spMkLst>
            <pc:docMk/>
            <pc:sldMk cId="0" sldId="256"/>
            <ac:spMk id="5" creationId="{A428F9A6-CE02-4C68-3CC1-C7F14472416C}"/>
          </ac:spMkLst>
        </pc:spChg>
      </pc:sldChg>
      <pc:sldChg chg="modSp">
        <pc:chgData name="DANSON, Sarah (NHS LANCASHIRE AND SOUTH CUMBRIA INTEGRATED CARE BOARD)" userId="S::sarah.danson@nhs.net::a0838b8c-5a6b-4fd7-a67d-488bdbaa81ce" providerId="AD" clId="Web-{C6B33F4F-E540-C860-37B0-726E7E0BDCE7}" dt="2026-05-01T14:38:01.781" v="59" actId="20577"/>
        <pc:sldMkLst>
          <pc:docMk/>
          <pc:sldMk cId="2080228479" sldId="661"/>
        </pc:sldMkLst>
        <pc:spChg chg="mod">
          <ac:chgData name="DANSON, Sarah (NHS LANCASHIRE AND SOUTH CUMBRIA INTEGRATED CARE BOARD)" userId="S::sarah.danson@nhs.net::a0838b8c-5a6b-4fd7-a67d-488bdbaa81ce" providerId="AD" clId="Web-{C6B33F4F-E540-C860-37B0-726E7E0BDCE7}" dt="2026-05-01T14:38:01.781" v="59" actId="20577"/>
          <ac:spMkLst>
            <pc:docMk/>
            <pc:sldMk cId="2080228479" sldId="661"/>
            <ac:spMk id="3" creationId="{A63B878E-F5D0-7B4E-070B-47F13B830FD1}"/>
          </ac:spMkLst>
        </pc:spChg>
      </pc:sldChg>
    </pc:docChg>
  </pc:docChgLst>
  <pc:docChgLst>
    <pc:chgData name="FEENEY, Nicola (NHS LANCASHIRE AND SOUTH CUMBRIA ICB - 00R)" userId="S::nicola.feeney1@nhs.net::1c48c686-9f57-4cbd-81a6-f1d6da47a619" providerId="AD" clId="Web-{7278DF1B-D860-A8CD-6E98-D911CA5F94B3}"/>
    <pc:docChg chg="modSld">
      <pc:chgData name="FEENEY, Nicola (NHS LANCASHIRE AND SOUTH CUMBRIA ICB - 00R)" userId="S::nicola.feeney1@nhs.net::1c48c686-9f57-4cbd-81a6-f1d6da47a619" providerId="AD" clId="Web-{7278DF1B-D860-A8CD-6E98-D911CA5F94B3}" dt="2026-04-24T10:04:04.987" v="122" actId="20577"/>
      <pc:docMkLst>
        <pc:docMk/>
      </pc:docMkLst>
      <pc:sldChg chg="modSp">
        <pc:chgData name="FEENEY, Nicola (NHS LANCASHIRE AND SOUTH CUMBRIA ICB - 00R)" userId="S::nicola.feeney1@nhs.net::1c48c686-9f57-4cbd-81a6-f1d6da47a619" providerId="AD" clId="Web-{7278DF1B-D860-A8CD-6E98-D911CA5F94B3}" dt="2026-04-24T10:04:04.987" v="122" actId="20577"/>
        <pc:sldMkLst>
          <pc:docMk/>
          <pc:sldMk cId="0" sldId="273"/>
        </pc:sldMkLst>
        <pc:spChg chg="mod">
          <ac:chgData name="FEENEY, Nicola (NHS LANCASHIRE AND SOUTH CUMBRIA ICB - 00R)" userId="S::nicola.feeney1@nhs.net::1c48c686-9f57-4cbd-81a6-f1d6da47a619" providerId="AD" clId="Web-{7278DF1B-D860-A8CD-6E98-D911CA5F94B3}" dt="2026-04-24T10:04:04.987" v="122" actId="20577"/>
          <ac:spMkLst>
            <pc:docMk/>
            <pc:sldMk cId="0" sldId="273"/>
            <ac:spMk id="3" creationId="{00000000-0000-0000-0000-000000000000}"/>
          </ac:spMkLst>
        </pc:spChg>
      </pc:sldChg>
      <pc:sldChg chg="addSp delSp modSp">
        <pc:chgData name="FEENEY, Nicola (NHS LANCASHIRE AND SOUTH CUMBRIA ICB - 00R)" userId="S::nicola.feeney1@nhs.net::1c48c686-9f57-4cbd-81a6-f1d6da47a619" providerId="AD" clId="Web-{7278DF1B-D860-A8CD-6E98-D911CA5F94B3}" dt="2026-04-24T09:19:39.857" v="77"/>
        <pc:sldMkLst>
          <pc:docMk/>
          <pc:sldMk cId="3948038072" sldId="659"/>
        </pc:sldMkLst>
        <pc:spChg chg="mod">
          <ac:chgData name="FEENEY, Nicola (NHS LANCASHIRE AND SOUTH CUMBRIA ICB - 00R)" userId="S::nicola.feeney1@nhs.net::1c48c686-9f57-4cbd-81a6-f1d6da47a619" providerId="AD" clId="Web-{7278DF1B-D860-A8CD-6E98-D911CA5F94B3}" dt="2026-04-24T09:17:40.773" v="70" actId="20577"/>
          <ac:spMkLst>
            <pc:docMk/>
            <pc:sldMk cId="3948038072" sldId="659"/>
            <ac:spMk id="2" creationId="{5DB60D7D-BA59-E7A4-6D81-7F4A91D9EADD}"/>
          </ac:spMkLst>
        </pc:spChg>
        <pc:picChg chg="add mod">
          <ac:chgData name="FEENEY, Nicola (NHS LANCASHIRE AND SOUTH CUMBRIA ICB - 00R)" userId="S::nicola.feeney1@nhs.net::1c48c686-9f57-4cbd-81a6-f1d6da47a619" providerId="AD" clId="Web-{7278DF1B-D860-A8CD-6E98-D911CA5F94B3}" dt="2026-04-24T09:19:39.857" v="77"/>
          <ac:picMkLst>
            <pc:docMk/>
            <pc:sldMk cId="3948038072" sldId="659"/>
            <ac:picMk id="6" creationId="{3ED1B423-0EA3-FEEE-FEEF-C3DC032EE35C}"/>
          </ac:picMkLst>
        </pc:picChg>
      </pc:sldChg>
    </pc:docChg>
  </pc:docChgLst>
  <pc:docChgLst>
    <pc:chgData name="ANDERSON, Michael (NHS LANCASHIRE AND SOUTH CUMBRIA ICB - 00R)" userId="a258cbfb-f75a-4a02-835a-12bee3b23dcd" providerId="ADAL" clId="{842DA3CA-315F-4071-99AF-8358EF7439FE}"/>
    <pc:docChg chg="undo custSel addSld delSld modSld">
      <pc:chgData name="ANDERSON, Michael (NHS LANCASHIRE AND SOUTH CUMBRIA ICB - 00R)" userId="a258cbfb-f75a-4a02-835a-12bee3b23dcd" providerId="ADAL" clId="{842DA3CA-315F-4071-99AF-8358EF7439FE}" dt="2026-04-27T14:50:01.424" v="319" actId="20577"/>
      <pc:docMkLst>
        <pc:docMk/>
      </pc:docMkLst>
      <pc:sldChg chg="modSp mod">
        <pc:chgData name="ANDERSON, Michael (NHS LANCASHIRE AND SOUTH CUMBRIA ICB - 00R)" userId="a258cbfb-f75a-4a02-835a-12bee3b23dcd" providerId="ADAL" clId="{842DA3CA-315F-4071-99AF-8358EF7439FE}" dt="2026-04-27T14:42:49.505" v="108" actId="207"/>
        <pc:sldMkLst>
          <pc:docMk/>
          <pc:sldMk cId="2629153053" sldId="652"/>
        </pc:sldMkLst>
        <pc:graphicFrameChg chg="modGraphic">
          <ac:chgData name="ANDERSON, Michael (NHS LANCASHIRE AND SOUTH CUMBRIA ICB - 00R)" userId="a258cbfb-f75a-4a02-835a-12bee3b23dcd" providerId="ADAL" clId="{842DA3CA-315F-4071-99AF-8358EF7439FE}" dt="2026-04-27T14:42:49.505" v="108" actId="207"/>
          <ac:graphicFrameMkLst>
            <pc:docMk/>
            <pc:sldMk cId="2629153053" sldId="652"/>
            <ac:graphicFrameMk id="5" creationId="{311E4B03-9E83-3AD2-A1AC-E84F55B90F31}"/>
          </ac:graphicFrameMkLst>
        </pc:graphicFrameChg>
      </pc:sldChg>
      <pc:sldChg chg="addSp modSp mod">
        <pc:chgData name="ANDERSON, Michael (NHS LANCASHIRE AND SOUTH CUMBRIA ICB - 00R)" userId="a258cbfb-f75a-4a02-835a-12bee3b23dcd" providerId="ADAL" clId="{842DA3CA-315F-4071-99AF-8358EF7439FE}" dt="2026-04-27T14:46:08.962" v="216" actId="20577"/>
        <pc:sldMkLst>
          <pc:docMk/>
          <pc:sldMk cId="631701591" sldId="663"/>
        </pc:sldMkLst>
        <pc:graphicFrameChg chg="modGraphic">
          <ac:chgData name="ANDERSON, Michael (NHS LANCASHIRE AND SOUTH CUMBRIA ICB - 00R)" userId="a258cbfb-f75a-4a02-835a-12bee3b23dcd" providerId="ADAL" clId="{842DA3CA-315F-4071-99AF-8358EF7439FE}" dt="2026-04-27T14:46:08.962" v="216" actId="20577"/>
          <ac:graphicFrameMkLst>
            <pc:docMk/>
            <pc:sldMk cId="631701591" sldId="663"/>
            <ac:graphicFrameMk id="3" creationId="{B70AC1E7-9F5D-483C-63CA-3333B5AD88E7}"/>
          </ac:graphicFrameMkLst>
        </pc:graphicFrameChg>
      </pc:sldChg>
      <pc:sldChg chg="modSp mod">
        <pc:chgData name="ANDERSON, Michael (NHS LANCASHIRE AND SOUTH CUMBRIA ICB - 00R)" userId="a258cbfb-f75a-4a02-835a-12bee3b23dcd" providerId="ADAL" clId="{842DA3CA-315F-4071-99AF-8358EF7439FE}" dt="2026-04-27T14:50:01.424" v="319" actId="20577"/>
        <pc:sldMkLst>
          <pc:docMk/>
          <pc:sldMk cId="2696594058" sldId="666"/>
        </pc:sldMkLst>
        <pc:graphicFrameChg chg="modGraphic">
          <ac:chgData name="ANDERSON, Michael (NHS LANCASHIRE AND SOUTH CUMBRIA ICB - 00R)" userId="a258cbfb-f75a-4a02-835a-12bee3b23dcd" providerId="ADAL" clId="{842DA3CA-315F-4071-99AF-8358EF7439FE}" dt="2026-04-27T14:50:01.424" v="319" actId="20577"/>
          <ac:graphicFrameMkLst>
            <pc:docMk/>
            <pc:sldMk cId="2696594058" sldId="666"/>
            <ac:graphicFrameMk id="5" creationId="{D27ACC28-6D9F-6877-5543-70865A5614B3}"/>
          </ac:graphicFrameMkLst>
        </pc:graphicFrameChg>
      </pc:sldChg>
    </pc:docChg>
  </pc:docChgLst>
  <pc:docChgLst>
    <pc:chgData name="ARMSTRONG, David (NHS LANCASHIRE AND SOUTH CUMBRIA INTEGRATED CARE BOARD)" userId="64894702-7af0-448a-a724-2e5db56f5e4d" providerId="ADAL" clId="{BD35BE09-6A17-43BC-A6E5-AFCA78335A70}"/>
    <pc:docChg chg="undo redo custSel addSld modSld">
      <pc:chgData name="ARMSTRONG, David (NHS LANCASHIRE AND SOUTH CUMBRIA INTEGRATED CARE BOARD)" userId="64894702-7af0-448a-a724-2e5db56f5e4d" providerId="ADAL" clId="{BD35BE09-6A17-43BC-A6E5-AFCA78335A70}" dt="2026-04-29T19:03:57.131" v="4959"/>
      <pc:docMkLst>
        <pc:docMk/>
      </pc:docMkLst>
      <pc:sldChg chg="modSp mod">
        <pc:chgData name="ARMSTRONG, David (NHS LANCASHIRE AND SOUTH CUMBRIA INTEGRATED CARE BOARD)" userId="64894702-7af0-448a-a724-2e5db56f5e4d" providerId="ADAL" clId="{BD35BE09-6A17-43BC-A6E5-AFCA78335A70}" dt="2026-04-29T14:34:40.326" v="4854" actId="255"/>
        <pc:sldMkLst>
          <pc:docMk/>
          <pc:sldMk cId="0" sldId="256"/>
        </pc:sldMkLst>
        <pc:spChg chg="mod">
          <ac:chgData name="ARMSTRONG, David (NHS LANCASHIRE AND SOUTH CUMBRIA INTEGRATED CARE BOARD)" userId="64894702-7af0-448a-a724-2e5db56f5e4d" providerId="ADAL" clId="{BD35BE09-6A17-43BC-A6E5-AFCA78335A70}" dt="2026-04-29T08:02:24.778" v="4158" actId="20577"/>
          <ac:spMkLst>
            <pc:docMk/>
            <pc:sldMk cId="0" sldId="256"/>
            <ac:spMk id="3" creationId="{00000000-0000-0000-0000-000000000000}"/>
          </ac:spMkLst>
        </pc:spChg>
        <pc:spChg chg="mod">
          <ac:chgData name="ARMSTRONG, David (NHS LANCASHIRE AND SOUTH CUMBRIA INTEGRATED CARE BOARD)" userId="64894702-7af0-448a-a724-2e5db56f5e4d" providerId="ADAL" clId="{BD35BE09-6A17-43BC-A6E5-AFCA78335A70}" dt="2026-04-29T14:34:40.326" v="4854" actId="255"/>
          <ac:spMkLst>
            <pc:docMk/>
            <pc:sldMk cId="0" sldId="256"/>
            <ac:spMk id="5" creationId="{A428F9A6-CE02-4C68-3CC1-C7F14472416C}"/>
          </ac:spMkLst>
        </pc:spChg>
      </pc:sldChg>
      <pc:sldChg chg="modSp mod">
        <pc:chgData name="ARMSTRONG, David (NHS LANCASHIRE AND SOUTH CUMBRIA INTEGRATED CARE BOARD)" userId="64894702-7af0-448a-a724-2e5db56f5e4d" providerId="ADAL" clId="{BD35BE09-6A17-43BC-A6E5-AFCA78335A70}" dt="2026-04-29T14:37:51.785" v="4859" actId="122"/>
        <pc:sldMkLst>
          <pc:docMk/>
          <pc:sldMk cId="0" sldId="258"/>
        </pc:sldMkLst>
        <pc:graphicFrameChg chg="modGraphic">
          <ac:chgData name="ARMSTRONG, David (NHS LANCASHIRE AND SOUTH CUMBRIA INTEGRATED CARE BOARD)" userId="64894702-7af0-448a-a724-2e5db56f5e4d" providerId="ADAL" clId="{BD35BE09-6A17-43BC-A6E5-AFCA78335A70}" dt="2026-04-29T14:37:51.785" v="4859" actId="122"/>
          <ac:graphicFrameMkLst>
            <pc:docMk/>
            <pc:sldMk cId="0" sldId="258"/>
            <ac:graphicFrameMk id="2" creationId="{00000000-0000-0000-0000-000000000000}"/>
          </ac:graphicFrameMkLst>
        </pc:graphicFrameChg>
      </pc:sldChg>
      <pc:sldChg chg="modSp mod">
        <pc:chgData name="ARMSTRONG, David (NHS LANCASHIRE AND SOUTH CUMBRIA INTEGRATED CARE BOARD)" userId="64894702-7af0-448a-a724-2e5db56f5e4d" providerId="ADAL" clId="{BD35BE09-6A17-43BC-A6E5-AFCA78335A70}" dt="2026-04-24T08:19:24.556" v="3413" actId="6549"/>
        <pc:sldMkLst>
          <pc:docMk/>
          <pc:sldMk cId="0" sldId="262"/>
        </pc:sldMkLst>
        <pc:spChg chg="mod">
          <ac:chgData name="ARMSTRONG, David (NHS LANCASHIRE AND SOUTH CUMBRIA INTEGRATED CARE BOARD)" userId="64894702-7af0-448a-a724-2e5db56f5e4d" providerId="ADAL" clId="{BD35BE09-6A17-43BC-A6E5-AFCA78335A70}" dt="2026-04-24T08:19:24.556" v="3413" actId="6549"/>
          <ac:spMkLst>
            <pc:docMk/>
            <pc:sldMk cId="0" sldId="262"/>
            <ac:spMk id="2" creationId="{00000000-0000-0000-0000-000000000000}"/>
          </ac:spMkLst>
        </pc:spChg>
      </pc:sldChg>
      <pc:sldChg chg="modSp mod">
        <pc:chgData name="ARMSTRONG, David (NHS LANCASHIRE AND SOUTH CUMBRIA INTEGRATED CARE BOARD)" userId="64894702-7af0-448a-a724-2e5db56f5e4d" providerId="ADAL" clId="{BD35BE09-6A17-43BC-A6E5-AFCA78335A70}" dt="2026-04-24T13:41:29.062" v="4150" actId="6549"/>
        <pc:sldMkLst>
          <pc:docMk/>
          <pc:sldMk cId="0" sldId="263"/>
        </pc:sldMkLst>
        <pc:spChg chg="mod">
          <ac:chgData name="ARMSTRONG, David (NHS LANCASHIRE AND SOUTH CUMBRIA INTEGRATED CARE BOARD)" userId="64894702-7af0-448a-a724-2e5db56f5e4d" providerId="ADAL" clId="{BD35BE09-6A17-43BC-A6E5-AFCA78335A70}" dt="2026-04-24T13:40:15.423" v="4136" actId="20577"/>
          <ac:spMkLst>
            <pc:docMk/>
            <pc:sldMk cId="0" sldId="263"/>
            <ac:spMk id="2" creationId="{00000000-0000-0000-0000-000000000000}"/>
          </ac:spMkLst>
        </pc:spChg>
        <pc:graphicFrameChg chg="modGraphic">
          <ac:chgData name="ARMSTRONG, David (NHS LANCASHIRE AND SOUTH CUMBRIA INTEGRATED CARE BOARD)" userId="64894702-7af0-448a-a724-2e5db56f5e4d" providerId="ADAL" clId="{BD35BE09-6A17-43BC-A6E5-AFCA78335A70}" dt="2026-04-24T13:41:29.062" v="4150" actId="6549"/>
          <ac:graphicFrameMkLst>
            <pc:docMk/>
            <pc:sldMk cId="0" sldId="263"/>
            <ac:graphicFrameMk id="3" creationId="{00000000-0000-0000-0000-000000000000}"/>
          </ac:graphicFrameMkLst>
        </pc:graphicFrameChg>
      </pc:sldChg>
      <pc:sldChg chg="modSp mod">
        <pc:chgData name="ARMSTRONG, David (NHS LANCASHIRE AND SOUTH CUMBRIA INTEGRATED CARE BOARD)" userId="64894702-7af0-448a-a724-2e5db56f5e4d" providerId="ADAL" clId="{BD35BE09-6A17-43BC-A6E5-AFCA78335A70}" dt="2026-04-24T07:02:22.637" v="28" actId="6549"/>
        <pc:sldMkLst>
          <pc:docMk/>
          <pc:sldMk cId="0" sldId="265"/>
        </pc:sldMkLst>
        <pc:graphicFrameChg chg="mod modGraphic">
          <ac:chgData name="ARMSTRONG, David (NHS LANCASHIRE AND SOUTH CUMBRIA INTEGRATED CARE BOARD)" userId="64894702-7af0-448a-a724-2e5db56f5e4d" providerId="ADAL" clId="{BD35BE09-6A17-43BC-A6E5-AFCA78335A70}" dt="2026-04-24T07:02:22.637" v="28" actId="6549"/>
          <ac:graphicFrameMkLst>
            <pc:docMk/>
            <pc:sldMk cId="0" sldId="265"/>
            <ac:graphicFrameMk id="3" creationId="{00000000-0000-0000-0000-000000000000}"/>
          </ac:graphicFrameMkLst>
        </pc:graphicFrameChg>
      </pc:sldChg>
      <pc:sldChg chg="delSp modSp mod">
        <pc:chgData name="ARMSTRONG, David (NHS LANCASHIRE AND SOUTH CUMBRIA INTEGRATED CARE BOARD)" userId="64894702-7af0-448a-a724-2e5db56f5e4d" providerId="ADAL" clId="{BD35BE09-6A17-43BC-A6E5-AFCA78335A70}" dt="2026-04-24T13:42:14.942" v="4151" actId="20577"/>
        <pc:sldMkLst>
          <pc:docMk/>
          <pc:sldMk cId="0" sldId="266"/>
        </pc:sldMkLst>
        <pc:spChg chg="mod">
          <ac:chgData name="ARMSTRONG, David (NHS LANCASHIRE AND SOUTH CUMBRIA INTEGRATED CARE BOARD)" userId="64894702-7af0-448a-a724-2e5db56f5e4d" providerId="ADAL" clId="{BD35BE09-6A17-43BC-A6E5-AFCA78335A70}" dt="2026-04-24T07:11:46.285" v="657" actId="20577"/>
          <ac:spMkLst>
            <pc:docMk/>
            <pc:sldMk cId="0" sldId="266"/>
            <ac:spMk id="2" creationId="{00000000-0000-0000-0000-000000000000}"/>
          </ac:spMkLst>
        </pc:spChg>
        <pc:spChg chg="mod">
          <ac:chgData name="ARMSTRONG, David (NHS LANCASHIRE AND SOUTH CUMBRIA INTEGRATED CARE BOARD)" userId="64894702-7af0-448a-a724-2e5db56f5e4d" providerId="ADAL" clId="{BD35BE09-6A17-43BC-A6E5-AFCA78335A70}" dt="2026-04-24T13:42:14.942" v="4151" actId="20577"/>
          <ac:spMkLst>
            <pc:docMk/>
            <pc:sldMk cId="0" sldId="266"/>
            <ac:spMk id="3" creationId="{00000000-0000-0000-0000-000000000000}"/>
          </ac:spMkLst>
        </pc:spChg>
        <pc:spChg chg="mod">
          <ac:chgData name="ARMSTRONG, David (NHS LANCASHIRE AND SOUTH CUMBRIA INTEGRATED CARE BOARD)" userId="64894702-7af0-448a-a724-2e5db56f5e4d" providerId="ADAL" clId="{BD35BE09-6A17-43BC-A6E5-AFCA78335A70}" dt="2026-04-24T07:14:39.592" v="942" actId="1076"/>
          <ac:spMkLst>
            <pc:docMk/>
            <pc:sldMk cId="0" sldId="266"/>
            <ac:spMk id="5" creationId="{00000000-0000-0000-0000-000000000000}"/>
          </ac:spMkLst>
        </pc:spChg>
      </pc:sldChg>
      <pc:sldChg chg="modSp mod">
        <pc:chgData name="ARMSTRONG, David (NHS LANCASHIRE AND SOUTH CUMBRIA INTEGRATED CARE BOARD)" userId="64894702-7af0-448a-a724-2e5db56f5e4d" providerId="ADAL" clId="{BD35BE09-6A17-43BC-A6E5-AFCA78335A70}" dt="2026-04-24T13:42:36.215" v="4152" actId="207"/>
        <pc:sldMkLst>
          <pc:docMk/>
          <pc:sldMk cId="0" sldId="267"/>
        </pc:sldMkLst>
        <pc:spChg chg="mod">
          <ac:chgData name="ARMSTRONG, David (NHS LANCASHIRE AND SOUTH CUMBRIA INTEGRATED CARE BOARD)" userId="64894702-7af0-448a-a724-2e5db56f5e4d" providerId="ADAL" clId="{BD35BE09-6A17-43BC-A6E5-AFCA78335A70}" dt="2026-04-24T13:42:36.215" v="4152" actId="207"/>
          <ac:spMkLst>
            <pc:docMk/>
            <pc:sldMk cId="0" sldId="267"/>
            <ac:spMk id="2" creationId="{00000000-0000-0000-0000-000000000000}"/>
          </ac:spMkLst>
        </pc:spChg>
      </pc:sldChg>
      <pc:sldChg chg="modSp mod">
        <pc:chgData name="ARMSTRONG, David (NHS LANCASHIRE AND SOUTH CUMBRIA INTEGRATED CARE BOARD)" userId="64894702-7af0-448a-a724-2e5db56f5e4d" providerId="ADAL" clId="{BD35BE09-6A17-43BC-A6E5-AFCA78335A70}" dt="2026-04-24T07:51:28.827" v="1981" actId="1076"/>
        <pc:sldMkLst>
          <pc:docMk/>
          <pc:sldMk cId="2255629826" sldId="604"/>
        </pc:sldMkLst>
        <pc:spChg chg="mod">
          <ac:chgData name="ARMSTRONG, David (NHS LANCASHIRE AND SOUTH CUMBRIA INTEGRATED CARE BOARD)" userId="64894702-7af0-448a-a724-2e5db56f5e4d" providerId="ADAL" clId="{BD35BE09-6A17-43BC-A6E5-AFCA78335A70}" dt="2026-04-24T07:51:25.935" v="1980" actId="6549"/>
          <ac:spMkLst>
            <pc:docMk/>
            <pc:sldMk cId="2255629826" sldId="604"/>
            <ac:spMk id="6" creationId="{2B0744AA-FC19-9CF4-A23E-C6C455458445}"/>
          </ac:spMkLst>
        </pc:spChg>
        <pc:picChg chg="mod">
          <ac:chgData name="ARMSTRONG, David (NHS LANCASHIRE AND SOUTH CUMBRIA INTEGRATED CARE BOARD)" userId="64894702-7af0-448a-a724-2e5db56f5e4d" providerId="ADAL" clId="{BD35BE09-6A17-43BC-A6E5-AFCA78335A70}" dt="2026-04-24T07:51:28.827" v="1981" actId="1076"/>
          <ac:picMkLst>
            <pc:docMk/>
            <pc:sldMk cId="2255629826" sldId="604"/>
            <ac:picMk id="7" creationId="{1F3A9290-52A6-222D-F932-AFEF85B29395}"/>
          </ac:picMkLst>
        </pc:picChg>
      </pc:sldChg>
      <pc:sldChg chg="modSp mod">
        <pc:chgData name="ARMSTRONG, David (NHS LANCASHIRE AND SOUTH CUMBRIA INTEGRATED CARE BOARD)" userId="64894702-7af0-448a-a724-2e5db56f5e4d" providerId="ADAL" clId="{BD35BE09-6A17-43BC-A6E5-AFCA78335A70}" dt="2026-04-24T08:23:48.645" v="4020" actId="207"/>
        <pc:sldMkLst>
          <pc:docMk/>
          <pc:sldMk cId="737945750" sldId="638"/>
        </pc:sldMkLst>
        <pc:spChg chg="mod">
          <ac:chgData name="ARMSTRONG, David (NHS LANCASHIRE AND SOUTH CUMBRIA INTEGRATED CARE BOARD)" userId="64894702-7af0-448a-a724-2e5db56f5e4d" providerId="ADAL" clId="{BD35BE09-6A17-43BC-A6E5-AFCA78335A70}" dt="2026-04-24T07:22:51.414" v="1183" actId="20577"/>
          <ac:spMkLst>
            <pc:docMk/>
            <pc:sldMk cId="737945750" sldId="638"/>
            <ac:spMk id="2" creationId="{4FDA3CFB-8B40-3A72-7E5F-3C10B994F26A}"/>
          </ac:spMkLst>
        </pc:spChg>
        <pc:spChg chg="mod">
          <ac:chgData name="ARMSTRONG, David (NHS LANCASHIRE AND SOUTH CUMBRIA INTEGRATED CARE BOARD)" userId="64894702-7af0-448a-a724-2e5db56f5e4d" providerId="ADAL" clId="{BD35BE09-6A17-43BC-A6E5-AFCA78335A70}" dt="2026-04-24T08:23:48.645" v="4020" actId="207"/>
          <ac:spMkLst>
            <pc:docMk/>
            <pc:sldMk cId="737945750" sldId="638"/>
            <ac:spMk id="3" creationId="{4FDE14C4-436A-5409-F0A0-3F7AD19F4388}"/>
          </ac:spMkLst>
        </pc:spChg>
      </pc:sldChg>
      <pc:sldChg chg="modSp mod">
        <pc:chgData name="ARMSTRONG, David (NHS LANCASHIRE AND SOUTH CUMBRIA INTEGRATED CARE BOARD)" userId="64894702-7af0-448a-a724-2e5db56f5e4d" providerId="ADAL" clId="{BD35BE09-6A17-43BC-A6E5-AFCA78335A70}" dt="2026-04-29T14:40:47.021" v="4897" actId="2165"/>
        <pc:sldMkLst>
          <pc:docMk/>
          <pc:sldMk cId="2629153053" sldId="652"/>
        </pc:sldMkLst>
        <pc:graphicFrameChg chg="modGraphic">
          <ac:chgData name="ARMSTRONG, David (NHS LANCASHIRE AND SOUTH CUMBRIA INTEGRATED CARE BOARD)" userId="64894702-7af0-448a-a724-2e5db56f5e4d" providerId="ADAL" clId="{BD35BE09-6A17-43BC-A6E5-AFCA78335A70}" dt="2026-04-29T14:40:47.021" v="4897" actId="2165"/>
          <ac:graphicFrameMkLst>
            <pc:docMk/>
            <pc:sldMk cId="2629153053" sldId="652"/>
            <ac:graphicFrameMk id="5" creationId="{311E4B03-9E83-3AD2-A1AC-E84F55B90F31}"/>
          </ac:graphicFrameMkLst>
        </pc:graphicFrameChg>
      </pc:sldChg>
      <pc:sldChg chg="modSp mod">
        <pc:chgData name="ARMSTRONG, David (NHS LANCASHIRE AND SOUTH CUMBRIA INTEGRATED CARE BOARD)" userId="64894702-7af0-448a-a724-2e5db56f5e4d" providerId="ADAL" clId="{BD35BE09-6A17-43BC-A6E5-AFCA78335A70}" dt="2026-04-24T07:59:55.960" v="2481" actId="20577"/>
        <pc:sldMkLst>
          <pc:docMk/>
          <pc:sldMk cId="3770855488" sldId="654"/>
        </pc:sldMkLst>
        <pc:spChg chg="mod">
          <ac:chgData name="ARMSTRONG, David (NHS LANCASHIRE AND SOUTH CUMBRIA INTEGRATED CARE BOARD)" userId="64894702-7af0-448a-a724-2e5db56f5e4d" providerId="ADAL" clId="{BD35BE09-6A17-43BC-A6E5-AFCA78335A70}" dt="2026-04-24T07:59:55.960" v="2481" actId="20577"/>
          <ac:spMkLst>
            <pc:docMk/>
            <pc:sldMk cId="3770855488" sldId="654"/>
            <ac:spMk id="2" creationId="{E1B57B14-E25A-8F95-953C-1B7B894639A0}"/>
          </ac:spMkLst>
        </pc:spChg>
      </pc:sldChg>
      <pc:sldChg chg="modSp mod">
        <pc:chgData name="ARMSTRONG, David (NHS LANCASHIRE AND SOUTH CUMBRIA INTEGRATED CARE BOARD)" userId="64894702-7af0-448a-a724-2e5db56f5e4d" providerId="ADAL" clId="{BD35BE09-6A17-43BC-A6E5-AFCA78335A70}" dt="2026-04-24T08:16:22.037" v="3244" actId="2165"/>
        <pc:sldMkLst>
          <pc:docMk/>
          <pc:sldMk cId="1777383894" sldId="655"/>
        </pc:sldMkLst>
        <pc:graphicFrameChg chg="mod modGraphic">
          <ac:chgData name="ARMSTRONG, David (NHS LANCASHIRE AND SOUTH CUMBRIA INTEGRATED CARE BOARD)" userId="64894702-7af0-448a-a724-2e5db56f5e4d" providerId="ADAL" clId="{BD35BE09-6A17-43BC-A6E5-AFCA78335A70}" dt="2026-04-24T08:16:22.037" v="3244" actId="2165"/>
          <ac:graphicFrameMkLst>
            <pc:docMk/>
            <pc:sldMk cId="1777383894" sldId="655"/>
            <ac:graphicFrameMk id="2" creationId="{224484E6-5CD6-F76F-D547-18B92A79F8A2}"/>
          </ac:graphicFrameMkLst>
        </pc:graphicFrameChg>
      </pc:sldChg>
      <pc:sldChg chg="modSp mod">
        <pc:chgData name="ARMSTRONG, David (NHS LANCASHIRE AND SOUTH CUMBRIA INTEGRATED CARE BOARD)" userId="64894702-7af0-448a-a724-2e5db56f5e4d" providerId="ADAL" clId="{BD35BE09-6A17-43BC-A6E5-AFCA78335A70}" dt="2026-04-24T07:58:26.285" v="2371"/>
        <pc:sldMkLst>
          <pc:docMk/>
          <pc:sldMk cId="3317181482" sldId="656"/>
        </pc:sldMkLst>
        <pc:graphicFrameChg chg="mod modGraphic">
          <ac:chgData name="ARMSTRONG, David (NHS LANCASHIRE AND SOUTH CUMBRIA INTEGRATED CARE BOARD)" userId="64894702-7af0-448a-a724-2e5db56f5e4d" providerId="ADAL" clId="{BD35BE09-6A17-43BC-A6E5-AFCA78335A70}" dt="2026-04-24T07:58:26.285" v="2371"/>
          <ac:graphicFrameMkLst>
            <pc:docMk/>
            <pc:sldMk cId="3317181482" sldId="656"/>
            <ac:graphicFrameMk id="5" creationId="{B945F588-89AC-6FAC-090A-E5FB52777913}"/>
          </ac:graphicFrameMkLst>
        </pc:graphicFrameChg>
      </pc:sldChg>
      <pc:sldChg chg="addSp delSp modSp mod">
        <pc:chgData name="ARMSTRONG, David (NHS LANCASHIRE AND SOUTH CUMBRIA INTEGRATED CARE BOARD)" userId="64894702-7af0-448a-a724-2e5db56f5e4d" providerId="ADAL" clId="{BD35BE09-6A17-43BC-A6E5-AFCA78335A70}" dt="2026-04-29T19:03:57.131" v="4959"/>
        <pc:sldMkLst>
          <pc:docMk/>
          <pc:sldMk cId="2930863771" sldId="657"/>
        </pc:sldMkLst>
        <pc:spChg chg="mod">
          <ac:chgData name="ARMSTRONG, David (NHS LANCASHIRE AND SOUTH CUMBRIA INTEGRATED CARE BOARD)" userId="64894702-7af0-448a-a724-2e5db56f5e4d" providerId="ADAL" clId="{BD35BE09-6A17-43BC-A6E5-AFCA78335A70}" dt="2026-04-29T08:15:09.629" v="4684" actId="6549"/>
          <ac:spMkLst>
            <pc:docMk/>
            <pc:sldMk cId="2930863771" sldId="657"/>
            <ac:spMk id="2" creationId="{DD9BFEA5-D91A-5E17-FD9C-8D4031D6B2AA}"/>
          </ac:spMkLst>
        </pc:spChg>
        <pc:graphicFrameChg chg="add mod">
          <ac:chgData name="ARMSTRONG, David (NHS LANCASHIRE AND SOUTH CUMBRIA INTEGRATED CARE BOARD)" userId="64894702-7af0-448a-a724-2e5db56f5e4d" providerId="ADAL" clId="{BD35BE09-6A17-43BC-A6E5-AFCA78335A70}" dt="2026-04-29T19:03:57.131" v="4959"/>
          <ac:graphicFrameMkLst>
            <pc:docMk/>
            <pc:sldMk cId="2930863771" sldId="657"/>
            <ac:graphicFrameMk id="6" creationId="{9A50E5E0-9360-2CFD-0D67-FD5900D56356}"/>
          </ac:graphicFrameMkLst>
        </pc:graphicFrameChg>
      </pc:sldChg>
      <pc:sldChg chg="modSp mod">
        <pc:chgData name="ARMSTRONG, David (NHS LANCASHIRE AND SOUTH CUMBRIA INTEGRATED CARE BOARD)" userId="64894702-7af0-448a-a724-2e5db56f5e4d" providerId="ADAL" clId="{BD35BE09-6A17-43BC-A6E5-AFCA78335A70}" dt="2026-04-29T14:51:57.709" v="4942" actId="6549"/>
        <pc:sldMkLst>
          <pc:docMk/>
          <pc:sldMk cId="2080228479" sldId="661"/>
        </pc:sldMkLst>
        <pc:spChg chg="mod">
          <ac:chgData name="ARMSTRONG, David (NHS LANCASHIRE AND SOUTH CUMBRIA INTEGRATED CARE BOARD)" userId="64894702-7af0-448a-a724-2e5db56f5e4d" providerId="ADAL" clId="{BD35BE09-6A17-43BC-A6E5-AFCA78335A70}" dt="2026-04-29T14:51:57.709" v="4942" actId="6549"/>
          <ac:spMkLst>
            <pc:docMk/>
            <pc:sldMk cId="2080228479" sldId="661"/>
            <ac:spMk id="3" creationId="{A63B878E-F5D0-7B4E-070B-47F13B830FD1}"/>
          </ac:spMkLst>
        </pc:spChg>
      </pc:sldChg>
      <pc:sldChg chg="modSp mod">
        <pc:chgData name="ARMSTRONG, David (NHS LANCASHIRE AND SOUTH CUMBRIA INTEGRATED CARE BOARD)" userId="64894702-7af0-448a-a724-2e5db56f5e4d" providerId="ADAL" clId="{BD35BE09-6A17-43BC-A6E5-AFCA78335A70}" dt="2026-04-29T14:36:30.401" v="4856" actId="122"/>
        <pc:sldMkLst>
          <pc:docMk/>
          <pc:sldMk cId="2554715895" sldId="665"/>
        </pc:sldMkLst>
        <pc:spChg chg="mod">
          <ac:chgData name="ARMSTRONG, David (NHS LANCASHIRE AND SOUTH CUMBRIA INTEGRATED CARE BOARD)" userId="64894702-7af0-448a-a724-2e5db56f5e4d" providerId="ADAL" clId="{BD35BE09-6A17-43BC-A6E5-AFCA78335A70}" dt="2026-04-29T08:53:46.508" v="4736" actId="6549"/>
          <ac:spMkLst>
            <pc:docMk/>
            <pc:sldMk cId="2554715895" sldId="665"/>
            <ac:spMk id="3" creationId="{F533A9D4-7A38-07F0-D7C4-F4424259288F}"/>
          </ac:spMkLst>
        </pc:spChg>
        <pc:graphicFrameChg chg="modGraphic">
          <ac:chgData name="ARMSTRONG, David (NHS LANCASHIRE AND SOUTH CUMBRIA INTEGRATED CARE BOARD)" userId="64894702-7af0-448a-a724-2e5db56f5e4d" providerId="ADAL" clId="{BD35BE09-6A17-43BC-A6E5-AFCA78335A70}" dt="2026-04-29T14:36:30.401" v="4856" actId="122"/>
          <ac:graphicFrameMkLst>
            <pc:docMk/>
            <pc:sldMk cId="2554715895" sldId="665"/>
            <ac:graphicFrameMk id="2" creationId="{F7B036B6-270B-F603-DB06-78F819683124}"/>
          </ac:graphicFrameMkLst>
        </pc:graphicFrameChg>
      </pc:sldChg>
      <pc:sldChg chg="modSp add mod">
        <pc:chgData name="ARMSTRONG, David (NHS LANCASHIRE AND SOUTH CUMBRIA INTEGRATED CARE BOARD)" userId="64894702-7af0-448a-a724-2e5db56f5e4d" providerId="ADAL" clId="{BD35BE09-6A17-43BC-A6E5-AFCA78335A70}" dt="2026-04-24T07:59:40.005" v="2477" actId="20577"/>
        <pc:sldMkLst>
          <pc:docMk/>
          <pc:sldMk cId="2696594058" sldId="666"/>
        </pc:sldMkLst>
        <pc:graphicFrameChg chg="mod modGraphic">
          <ac:chgData name="ARMSTRONG, David (NHS LANCASHIRE AND SOUTH CUMBRIA INTEGRATED CARE BOARD)" userId="64894702-7af0-448a-a724-2e5db56f5e4d" providerId="ADAL" clId="{BD35BE09-6A17-43BC-A6E5-AFCA78335A70}" dt="2026-04-24T07:59:40.005" v="2477" actId="20577"/>
          <ac:graphicFrameMkLst>
            <pc:docMk/>
            <pc:sldMk cId="2696594058" sldId="666"/>
            <ac:graphicFrameMk id="5" creationId="{D27ACC28-6D9F-6877-5543-70865A5614B3}"/>
          </ac:graphicFrameMkLst>
        </pc:graphicFrameChg>
      </pc:sldChg>
    </pc:docChg>
  </pc:docChgLst>
  <pc:docChgLst>
    <pc:chgData name="FEENEY, Nicola (NHS LANCASHIRE AND SOUTH CUMBRIA ICB - 00R)" userId="S::nicola.feeney1@nhs.net::1c48c686-9f57-4cbd-81a6-f1d6da47a619" providerId="AD" clId="Web-{40011A31-3A41-C414-BEB2-9EF8719E56CA}"/>
    <pc:docChg chg="modSld">
      <pc:chgData name="FEENEY, Nicola (NHS LANCASHIRE AND SOUTH CUMBRIA ICB - 00R)" userId="S::nicola.feeney1@nhs.net::1c48c686-9f57-4cbd-81a6-f1d6da47a619" providerId="AD" clId="Web-{40011A31-3A41-C414-BEB2-9EF8719E56CA}" dt="2026-04-22T13:24:40.400" v="67" actId="20577"/>
      <pc:docMkLst>
        <pc:docMk/>
      </pc:docMkLst>
      <pc:sldChg chg="modSp">
        <pc:chgData name="FEENEY, Nicola (NHS LANCASHIRE AND SOUTH CUMBRIA ICB - 00R)" userId="S::nicola.feeney1@nhs.net::1c48c686-9f57-4cbd-81a6-f1d6da47a619" providerId="AD" clId="Web-{40011A31-3A41-C414-BEB2-9EF8719E56CA}" dt="2026-04-22T13:21:22.896" v="3" actId="20577"/>
        <pc:sldMkLst>
          <pc:docMk/>
          <pc:sldMk cId="0" sldId="256"/>
        </pc:sldMkLst>
        <pc:spChg chg="mod">
          <ac:chgData name="FEENEY, Nicola (NHS LANCASHIRE AND SOUTH CUMBRIA ICB - 00R)" userId="S::nicola.feeney1@nhs.net::1c48c686-9f57-4cbd-81a6-f1d6da47a619" providerId="AD" clId="Web-{40011A31-3A41-C414-BEB2-9EF8719E56CA}" dt="2026-04-22T13:21:22.896" v="3" actId="20577"/>
          <ac:spMkLst>
            <pc:docMk/>
            <pc:sldMk cId="0" sldId="256"/>
            <ac:spMk id="3" creationId="{00000000-0000-0000-0000-000000000000}"/>
          </ac:spMkLst>
        </pc:spChg>
      </pc:sldChg>
      <pc:sldChg chg="modSp">
        <pc:chgData name="FEENEY, Nicola (NHS LANCASHIRE AND SOUTH CUMBRIA ICB - 00R)" userId="S::nicola.feeney1@nhs.net::1c48c686-9f57-4cbd-81a6-f1d6da47a619" providerId="AD" clId="Web-{40011A31-3A41-C414-BEB2-9EF8719E56CA}" dt="2026-04-22T13:21:39.850" v="6" actId="20577"/>
        <pc:sldMkLst>
          <pc:docMk/>
          <pc:sldMk cId="0" sldId="268"/>
        </pc:sldMkLst>
        <pc:spChg chg="mod">
          <ac:chgData name="FEENEY, Nicola (NHS LANCASHIRE AND SOUTH CUMBRIA ICB - 00R)" userId="S::nicola.feeney1@nhs.net::1c48c686-9f57-4cbd-81a6-f1d6da47a619" providerId="AD" clId="Web-{40011A31-3A41-C414-BEB2-9EF8719E56CA}" dt="2026-04-22T13:21:39.850" v="6" actId="20577"/>
          <ac:spMkLst>
            <pc:docMk/>
            <pc:sldMk cId="0" sldId="268"/>
            <ac:spMk id="2" creationId="{00000000-0000-0000-0000-000000000000}"/>
          </ac:spMkLst>
        </pc:spChg>
      </pc:sldChg>
      <pc:sldChg chg="modSp">
        <pc:chgData name="FEENEY, Nicola (NHS LANCASHIRE AND SOUTH CUMBRIA ICB - 00R)" userId="S::nicola.feeney1@nhs.net::1c48c686-9f57-4cbd-81a6-f1d6da47a619" providerId="AD" clId="Web-{40011A31-3A41-C414-BEB2-9EF8719E56CA}" dt="2026-04-22T13:24:40.400" v="67" actId="20577"/>
        <pc:sldMkLst>
          <pc:docMk/>
          <pc:sldMk cId="0" sldId="273"/>
        </pc:sldMkLst>
        <pc:spChg chg="mod">
          <ac:chgData name="FEENEY, Nicola (NHS LANCASHIRE AND SOUTH CUMBRIA ICB - 00R)" userId="S::nicola.feeney1@nhs.net::1c48c686-9f57-4cbd-81a6-f1d6da47a619" providerId="AD" clId="Web-{40011A31-3A41-C414-BEB2-9EF8719E56CA}" dt="2026-04-22T13:24:40.400" v="67" actId="20577"/>
          <ac:spMkLst>
            <pc:docMk/>
            <pc:sldMk cId="0" sldId="273"/>
            <ac:spMk id="3" creationId="{00000000-0000-0000-0000-000000000000}"/>
          </ac:spMkLst>
        </pc:spChg>
      </pc:sldChg>
      <pc:sldChg chg="modSp">
        <pc:chgData name="FEENEY, Nicola (NHS LANCASHIRE AND SOUTH CUMBRIA ICB - 00R)" userId="S::nicola.feeney1@nhs.net::1c48c686-9f57-4cbd-81a6-f1d6da47a619" providerId="AD" clId="Web-{40011A31-3A41-C414-BEB2-9EF8719E56CA}" dt="2026-04-22T13:21:56.460" v="12"/>
        <pc:sldMkLst>
          <pc:docMk/>
          <pc:sldMk cId="0" sldId="281"/>
        </pc:sldMkLst>
        <pc:graphicFrameChg chg="mod modGraphic">
          <ac:chgData name="FEENEY, Nicola (NHS LANCASHIRE AND SOUTH CUMBRIA ICB - 00R)" userId="S::nicola.feeney1@nhs.net::1c48c686-9f57-4cbd-81a6-f1d6da47a619" providerId="AD" clId="Web-{40011A31-3A41-C414-BEB2-9EF8719E56CA}" dt="2026-04-22T13:21:56.460" v="12"/>
          <ac:graphicFrameMkLst>
            <pc:docMk/>
            <pc:sldMk cId="0" sldId="281"/>
            <ac:graphicFrameMk id="7" creationId="{2E7D1757-D7A9-5426-6708-F5088E8AD5D7}"/>
          </ac:graphicFrameMkLst>
        </pc:graphicFrameChg>
      </pc:sldChg>
      <pc:sldChg chg="modSp">
        <pc:chgData name="FEENEY, Nicola (NHS LANCASHIRE AND SOUTH CUMBRIA ICB - 00R)" userId="S::nicola.feeney1@nhs.net::1c48c686-9f57-4cbd-81a6-f1d6da47a619" providerId="AD" clId="Web-{40011A31-3A41-C414-BEB2-9EF8719E56CA}" dt="2026-04-22T13:22:41.757" v="21" actId="20577"/>
        <pc:sldMkLst>
          <pc:docMk/>
          <pc:sldMk cId="0" sldId="282"/>
        </pc:sldMkLst>
        <pc:spChg chg="mod">
          <ac:chgData name="FEENEY, Nicola (NHS LANCASHIRE AND SOUTH CUMBRIA ICB - 00R)" userId="S::nicola.feeney1@nhs.net::1c48c686-9f57-4cbd-81a6-f1d6da47a619" providerId="AD" clId="Web-{40011A31-3A41-C414-BEB2-9EF8719E56CA}" dt="2026-04-22T13:22:41.757" v="21" actId="20577"/>
          <ac:spMkLst>
            <pc:docMk/>
            <pc:sldMk cId="0" sldId="282"/>
            <ac:spMk id="3" creationId="{00000000-0000-0000-0000-000000000000}"/>
          </ac:spMkLst>
        </pc:spChg>
      </pc:sldChg>
      <pc:sldChg chg="modSp">
        <pc:chgData name="FEENEY, Nicola (NHS LANCASHIRE AND SOUTH CUMBRIA ICB - 00R)" userId="S::nicola.feeney1@nhs.net::1c48c686-9f57-4cbd-81a6-f1d6da47a619" providerId="AD" clId="Web-{40011A31-3A41-C414-BEB2-9EF8719E56CA}" dt="2026-04-22T13:24:20.431" v="65"/>
        <pc:sldMkLst>
          <pc:docMk/>
          <pc:sldMk cId="1109556293" sldId="653"/>
        </pc:sldMkLst>
        <pc:spChg chg="mod">
          <ac:chgData name="FEENEY, Nicola (NHS LANCASHIRE AND SOUTH CUMBRIA ICB - 00R)" userId="S::nicola.feeney1@nhs.net::1c48c686-9f57-4cbd-81a6-f1d6da47a619" providerId="AD" clId="Web-{40011A31-3A41-C414-BEB2-9EF8719E56CA}" dt="2026-04-22T13:24:10.634" v="63" actId="20577"/>
          <ac:spMkLst>
            <pc:docMk/>
            <pc:sldMk cId="1109556293" sldId="653"/>
            <ac:spMk id="2" creationId="{1DBD4D28-5BCC-4B14-173E-5DD2EDA3722C}"/>
          </ac:spMkLst>
        </pc:spChg>
        <pc:graphicFrameChg chg="mod modGraphic">
          <ac:chgData name="FEENEY, Nicola (NHS LANCASHIRE AND SOUTH CUMBRIA ICB - 00R)" userId="S::nicola.feeney1@nhs.net::1c48c686-9f57-4cbd-81a6-f1d6da47a619" providerId="AD" clId="Web-{40011A31-3A41-C414-BEB2-9EF8719E56CA}" dt="2026-04-22T13:24:20.431" v="65"/>
          <ac:graphicFrameMkLst>
            <pc:docMk/>
            <pc:sldMk cId="1109556293" sldId="653"/>
            <ac:graphicFrameMk id="5" creationId="{555389B0-A70D-361E-8455-9D9D84BA7F54}"/>
          </ac:graphicFrameMkLst>
        </pc:graphicFrameChg>
      </pc:sldChg>
      <pc:sldChg chg="modSp">
        <pc:chgData name="FEENEY, Nicola (NHS LANCASHIRE AND SOUTH CUMBRIA ICB - 00R)" userId="S::nicola.feeney1@nhs.net::1c48c686-9f57-4cbd-81a6-f1d6da47a619" providerId="AD" clId="Web-{40011A31-3A41-C414-BEB2-9EF8719E56CA}" dt="2026-04-22T13:19:58.831" v="0" actId="20577"/>
        <pc:sldMkLst>
          <pc:docMk/>
          <pc:sldMk cId="3933476236" sldId="658"/>
        </pc:sldMkLst>
        <pc:spChg chg="mod">
          <ac:chgData name="FEENEY, Nicola (NHS LANCASHIRE AND SOUTH CUMBRIA ICB - 00R)" userId="S::nicola.feeney1@nhs.net::1c48c686-9f57-4cbd-81a6-f1d6da47a619" providerId="AD" clId="Web-{40011A31-3A41-C414-BEB2-9EF8719E56CA}" dt="2026-04-22T13:19:58.831" v="0" actId="20577"/>
          <ac:spMkLst>
            <pc:docMk/>
            <pc:sldMk cId="3933476236" sldId="658"/>
            <ac:spMk id="2" creationId="{1D0B1E0D-B56B-8A2A-D5BE-6F5C43DE6EC0}"/>
          </ac:spMkLst>
        </pc:spChg>
      </pc:sldChg>
    </pc:docChg>
  </pc:docChgLst>
  <pc:docChgLst>
    <pc:chgData name="ARMSTRONG, David (NHS LANCASHIRE AND SOUTH CUMBRIA INTEGRATED CARE BOARD)" userId="S::david.armstrong3@nhs.net::64894702-7af0-448a-a724-2e5db56f5e4d" providerId="AD" clId="Web-{136CB5F2-8F1D-5FCA-9F0A-0B9CFA66366D}"/>
    <pc:docChg chg="modSld">
      <pc:chgData name="ARMSTRONG, David (NHS LANCASHIRE AND SOUTH CUMBRIA INTEGRATED CARE BOARD)" userId="S::david.armstrong3@nhs.net::64894702-7af0-448a-a724-2e5db56f5e4d" providerId="AD" clId="Web-{136CB5F2-8F1D-5FCA-9F0A-0B9CFA66366D}" dt="2026-04-24T06:58:53.243" v="74"/>
      <pc:docMkLst>
        <pc:docMk/>
      </pc:docMkLst>
      <pc:sldChg chg="modSp">
        <pc:chgData name="ARMSTRONG, David (NHS LANCASHIRE AND SOUTH CUMBRIA INTEGRATED CARE BOARD)" userId="S::david.armstrong3@nhs.net::64894702-7af0-448a-a724-2e5db56f5e4d" providerId="AD" clId="Web-{136CB5F2-8F1D-5FCA-9F0A-0B9CFA66366D}" dt="2026-04-24T06:58:53.243" v="74"/>
        <pc:sldMkLst>
          <pc:docMk/>
          <pc:sldMk cId="0" sldId="265"/>
        </pc:sldMkLst>
        <pc:spChg chg="mod">
          <ac:chgData name="ARMSTRONG, David (NHS LANCASHIRE AND SOUTH CUMBRIA INTEGRATED CARE BOARD)" userId="S::david.armstrong3@nhs.net::64894702-7af0-448a-a724-2e5db56f5e4d" providerId="AD" clId="Web-{136CB5F2-8F1D-5FCA-9F0A-0B9CFA66366D}" dt="2026-04-24T06:58:13.070" v="64" actId="20577"/>
          <ac:spMkLst>
            <pc:docMk/>
            <pc:sldMk cId="0" sldId="265"/>
            <ac:spMk id="2" creationId="{00000000-0000-0000-0000-000000000000}"/>
          </ac:spMkLst>
        </pc:spChg>
        <pc:graphicFrameChg chg="mod modGraphic">
          <ac:chgData name="ARMSTRONG, David (NHS LANCASHIRE AND SOUTH CUMBRIA INTEGRATED CARE BOARD)" userId="S::david.armstrong3@nhs.net::64894702-7af0-448a-a724-2e5db56f5e4d" providerId="AD" clId="Web-{136CB5F2-8F1D-5FCA-9F0A-0B9CFA66366D}" dt="2026-04-24T06:58:53.243" v="74"/>
          <ac:graphicFrameMkLst>
            <pc:docMk/>
            <pc:sldMk cId="0" sldId="265"/>
            <ac:graphicFrameMk id="3" creationId="{00000000-0000-0000-0000-000000000000}"/>
          </ac:graphicFrameMkLst>
        </pc:graphicFrameChg>
      </pc:sldChg>
      <pc:sldChg chg="modSp">
        <pc:chgData name="ARMSTRONG, David (NHS LANCASHIRE AND SOUTH CUMBRIA INTEGRATED CARE BOARD)" userId="S::david.armstrong3@nhs.net::64894702-7af0-448a-a724-2e5db56f5e4d" providerId="AD" clId="Web-{136CB5F2-8F1D-5FCA-9F0A-0B9CFA66366D}" dt="2026-04-24T06:51:02.093" v="55"/>
        <pc:sldMkLst>
          <pc:docMk/>
          <pc:sldMk cId="2224744560" sldId="664"/>
        </pc:sldMkLst>
        <pc:graphicFrameChg chg="mod modGraphic">
          <ac:chgData name="ARMSTRONG, David (NHS LANCASHIRE AND SOUTH CUMBRIA INTEGRATED CARE BOARD)" userId="S::david.armstrong3@nhs.net::64894702-7af0-448a-a724-2e5db56f5e4d" providerId="AD" clId="Web-{136CB5F2-8F1D-5FCA-9F0A-0B9CFA66366D}" dt="2026-04-24T06:51:02.093" v="55"/>
          <ac:graphicFrameMkLst>
            <pc:docMk/>
            <pc:sldMk cId="2224744560" sldId="664"/>
            <ac:graphicFrameMk id="4" creationId="{EDC33F86-68B4-FAA4-7A57-06DAE7899905}"/>
          </ac:graphicFrameMkLst>
        </pc:graphicFrameChg>
      </pc:sldChg>
    </pc:docChg>
  </pc:docChgLst>
  <pc:docChgLst>
    <pc:chgData name="ASHWORTH, Angie (NHS LANCASHIRE AND SOUTH CUMBRIA INTEGRATED CARE BOARD)" userId="S::angie.ashworth@nhs.net::23098445-2806-4efe-9cee-949353e0b394" providerId="AD" clId="Web-{3DBC8C83-33F4-9C62-4370-BE9DFA8062B8}"/>
    <pc:docChg chg="modSld">
      <pc:chgData name="ASHWORTH, Angie (NHS LANCASHIRE AND SOUTH CUMBRIA INTEGRATED CARE BOARD)" userId="S::angie.ashworth@nhs.net::23098445-2806-4efe-9cee-949353e0b394" providerId="AD" clId="Web-{3DBC8C83-33F4-9C62-4370-BE9DFA8062B8}" dt="2026-04-23T14:53:53.524" v="312"/>
      <pc:docMkLst>
        <pc:docMk/>
      </pc:docMkLst>
      <pc:sldChg chg="modSp">
        <pc:chgData name="ASHWORTH, Angie (NHS LANCASHIRE AND SOUTH CUMBRIA INTEGRATED CARE BOARD)" userId="S::angie.ashworth@nhs.net::23098445-2806-4efe-9cee-949353e0b394" providerId="AD" clId="Web-{3DBC8C83-33F4-9C62-4370-BE9DFA8062B8}" dt="2026-04-23T14:44:23.870" v="97" actId="20577"/>
        <pc:sldMkLst>
          <pc:docMk/>
          <pc:sldMk cId="0" sldId="274"/>
        </pc:sldMkLst>
        <pc:spChg chg="mod">
          <ac:chgData name="ASHWORTH, Angie (NHS LANCASHIRE AND SOUTH CUMBRIA INTEGRATED CARE BOARD)" userId="S::angie.ashworth@nhs.net::23098445-2806-4efe-9cee-949353e0b394" providerId="AD" clId="Web-{3DBC8C83-33F4-9C62-4370-BE9DFA8062B8}" dt="2026-04-23T14:44:23.870" v="97" actId="20577"/>
          <ac:spMkLst>
            <pc:docMk/>
            <pc:sldMk cId="0" sldId="274"/>
            <ac:spMk id="2" creationId="{00000000-0000-0000-0000-000000000000}"/>
          </ac:spMkLst>
        </pc:spChg>
      </pc:sldChg>
      <pc:sldChg chg="modSp">
        <pc:chgData name="ASHWORTH, Angie (NHS LANCASHIRE AND SOUTH CUMBRIA INTEGRATED CARE BOARD)" userId="S::angie.ashworth@nhs.net::23098445-2806-4efe-9cee-949353e0b394" providerId="AD" clId="Web-{3DBC8C83-33F4-9C62-4370-BE9DFA8062B8}" dt="2026-04-23T14:43:11.915" v="91"/>
        <pc:sldMkLst>
          <pc:docMk/>
          <pc:sldMk cId="0" sldId="276"/>
        </pc:sldMkLst>
        <pc:spChg chg="mod">
          <ac:chgData name="ASHWORTH, Angie (NHS LANCASHIRE AND SOUTH CUMBRIA INTEGRATED CARE BOARD)" userId="S::angie.ashworth@nhs.net::23098445-2806-4efe-9cee-949353e0b394" providerId="AD" clId="Web-{3DBC8C83-33F4-9C62-4370-BE9DFA8062B8}" dt="2026-04-23T14:23:19.458" v="13" actId="20577"/>
          <ac:spMkLst>
            <pc:docMk/>
            <pc:sldMk cId="0" sldId="276"/>
            <ac:spMk id="2" creationId="{00000000-0000-0000-0000-000000000000}"/>
          </ac:spMkLst>
        </pc:spChg>
        <pc:graphicFrameChg chg="mod modGraphic">
          <ac:chgData name="ASHWORTH, Angie (NHS LANCASHIRE AND SOUTH CUMBRIA INTEGRATED CARE BOARD)" userId="S::angie.ashworth@nhs.net::23098445-2806-4efe-9cee-949353e0b394" providerId="AD" clId="Web-{3DBC8C83-33F4-9C62-4370-BE9DFA8062B8}" dt="2026-04-23T14:43:11.915" v="91"/>
          <ac:graphicFrameMkLst>
            <pc:docMk/>
            <pc:sldMk cId="0" sldId="276"/>
            <ac:graphicFrameMk id="3" creationId="{00000000-0000-0000-0000-000000000000}"/>
          </ac:graphicFrameMkLst>
        </pc:graphicFrameChg>
      </pc:sldChg>
      <pc:sldChg chg="modSp">
        <pc:chgData name="ASHWORTH, Angie (NHS LANCASHIRE AND SOUTH CUMBRIA INTEGRATED CARE BOARD)" userId="S::angie.ashworth@nhs.net::23098445-2806-4efe-9cee-949353e0b394" providerId="AD" clId="Web-{3DBC8C83-33F4-9C62-4370-BE9DFA8062B8}" dt="2026-04-23T14:50:02.906" v="292"/>
        <pc:sldMkLst>
          <pc:docMk/>
          <pc:sldMk cId="0" sldId="277"/>
        </pc:sldMkLst>
        <pc:spChg chg="mod">
          <ac:chgData name="ASHWORTH, Angie (NHS LANCASHIRE AND SOUTH CUMBRIA INTEGRATED CARE BOARD)" userId="S::angie.ashworth@nhs.net::23098445-2806-4efe-9cee-949353e0b394" providerId="AD" clId="Web-{3DBC8C83-33F4-9C62-4370-BE9DFA8062B8}" dt="2026-04-23T14:44:00.807" v="95" actId="20577"/>
          <ac:spMkLst>
            <pc:docMk/>
            <pc:sldMk cId="0" sldId="277"/>
            <ac:spMk id="2" creationId="{00000000-0000-0000-0000-000000000000}"/>
          </ac:spMkLst>
        </pc:spChg>
        <pc:graphicFrameChg chg="mod modGraphic">
          <ac:chgData name="ASHWORTH, Angie (NHS LANCASHIRE AND SOUTH CUMBRIA INTEGRATED CARE BOARD)" userId="S::angie.ashworth@nhs.net::23098445-2806-4efe-9cee-949353e0b394" providerId="AD" clId="Web-{3DBC8C83-33F4-9C62-4370-BE9DFA8062B8}" dt="2026-04-23T14:50:02.906" v="292"/>
          <ac:graphicFrameMkLst>
            <pc:docMk/>
            <pc:sldMk cId="0" sldId="277"/>
            <ac:graphicFrameMk id="3" creationId="{00000000-0000-0000-0000-000000000000}"/>
          </ac:graphicFrameMkLst>
        </pc:graphicFrameChg>
      </pc:sldChg>
      <pc:sldChg chg="modSp">
        <pc:chgData name="ASHWORTH, Angie (NHS LANCASHIRE AND SOUTH CUMBRIA INTEGRATED CARE BOARD)" userId="S::angie.ashworth@nhs.net::23098445-2806-4efe-9cee-949353e0b394" providerId="AD" clId="Web-{3DBC8C83-33F4-9C62-4370-BE9DFA8062B8}" dt="2026-04-23T14:53:53.524" v="312"/>
        <pc:sldMkLst>
          <pc:docMk/>
          <pc:sldMk cId="0" sldId="278"/>
        </pc:sldMkLst>
        <pc:spChg chg="mod">
          <ac:chgData name="ASHWORTH, Angie (NHS LANCASHIRE AND SOUTH CUMBRIA INTEGRATED CARE BOARD)" userId="S::angie.ashworth@nhs.net::23098445-2806-4efe-9cee-949353e0b394" providerId="AD" clId="Web-{3DBC8C83-33F4-9C62-4370-BE9DFA8062B8}" dt="2026-04-23T14:44:52.964" v="100" actId="20577"/>
          <ac:spMkLst>
            <pc:docMk/>
            <pc:sldMk cId="0" sldId="278"/>
            <ac:spMk id="2" creationId="{00000000-0000-0000-0000-000000000000}"/>
          </ac:spMkLst>
        </pc:spChg>
        <pc:graphicFrameChg chg="mod modGraphic">
          <ac:chgData name="ASHWORTH, Angie (NHS LANCASHIRE AND SOUTH CUMBRIA INTEGRATED CARE BOARD)" userId="S::angie.ashworth@nhs.net::23098445-2806-4efe-9cee-949353e0b394" providerId="AD" clId="Web-{3DBC8C83-33F4-9C62-4370-BE9DFA8062B8}" dt="2026-04-23T14:53:53.524" v="312"/>
          <ac:graphicFrameMkLst>
            <pc:docMk/>
            <pc:sldMk cId="0" sldId="278"/>
            <ac:graphicFrameMk id="3" creationId="{00000000-0000-0000-0000-000000000000}"/>
          </ac:graphicFrameMkLst>
        </pc:graphicFrameChg>
      </pc:sldChg>
      <pc:sldChg chg="modSp">
        <pc:chgData name="ASHWORTH, Angie (NHS LANCASHIRE AND SOUTH CUMBRIA INTEGRATED CARE BOARD)" userId="S::angie.ashworth@nhs.net::23098445-2806-4efe-9cee-949353e0b394" providerId="AD" clId="Web-{3DBC8C83-33F4-9C62-4370-BE9DFA8062B8}" dt="2026-04-23T14:52:11.345" v="306"/>
        <pc:sldMkLst>
          <pc:docMk/>
          <pc:sldMk cId="0" sldId="279"/>
        </pc:sldMkLst>
        <pc:graphicFrameChg chg="mod modGraphic">
          <ac:chgData name="ASHWORTH, Angie (NHS LANCASHIRE AND SOUTH CUMBRIA INTEGRATED CARE BOARD)" userId="S::angie.ashworth@nhs.net::23098445-2806-4efe-9cee-949353e0b394" providerId="AD" clId="Web-{3DBC8C83-33F4-9C62-4370-BE9DFA8062B8}" dt="2026-04-23T14:52:11.345" v="306"/>
          <ac:graphicFrameMkLst>
            <pc:docMk/>
            <pc:sldMk cId="0" sldId="279"/>
            <ac:graphicFrameMk id="3" creationId="{00000000-0000-0000-0000-000000000000}"/>
          </ac:graphicFrameMkLst>
        </pc:graphicFrameChg>
      </pc:sldChg>
      <pc:sldChg chg="modSp">
        <pc:chgData name="ASHWORTH, Angie (NHS LANCASHIRE AND SOUTH CUMBRIA INTEGRATED CARE BOARD)" userId="S::angie.ashworth@nhs.net::23098445-2806-4efe-9cee-949353e0b394" providerId="AD" clId="Web-{3DBC8C83-33F4-9C62-4370-BE9DFA8062B8}" dt="2026-04-23T14:21:20.734" v="11"/>
        <pc:sldMkLst>
          <pc:docMk/>
          <pc:sldMk cId="2554715895" sldId="665"/>
        </pc:sldMkLst>
        <pc:graphicFrameChg chg="mod modGraphic">
          <ac:chgData name="ASHWORTH, Angie (NHS LANCASHIRE AND SOUTH CUMBRIA INTEGRATED CARE BOARD)" userId="S::angie.ashworth@nhs.net::23098445-2806-4efe-9cee-949353e0b394" providerId="AD" clId="Web-{3DBC8C83-33F4-9C62-4370-BE9DFA8062B8}" dt="2026-04-23T14:21:20.734" v="11"/>
          <ac:graphicFrameMkLst>
            <pc:docMk/>
            <pc:sldMk cId="2554715895" sldId="665"/>
            <ac:graphicFrameMk id="2" creationId="{F7B036B6-270B-F603-DB06-78F819683124}"/>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nhs-my.sharepoint.com/personal/shjackson_nhs_net/Documents/Desktop/Dental%20pie%20chart%20for%20assurance%20report.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
          <c:y val="9.6853981529710954E-3"/>
          <c:w val="0.73785958955057995"/>
          <c:h val="0.85464504051392221"/>
        </c:manualLayout>
      </c:layout>
      <c:pie3DChart>
        <c:varyColors val="1"/>
        <c:ser>
          <c:idx val="0"/>
          <c:order val="0"/>
          <c:tx>
            <c:strRef>
              <c:f>Sheet1!$B$1</c:f>
              <c:strCache>
                <c:ptCount val="1"/>
                <c:pt idx="0">
                  <c:v>Column1</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1D7E-45A4-BBA6-E630DB0568FA}"/>
              </c:ext>
            </c:extLst>
          </c:dPt>
          <c:dPt>
            <c:idx val="1"/>
            <c:bubble3D val="0"/>
            <c:spPr>
              <a:solidFill>
                <a:schemeClr val="accent2"/>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BE90-4EB4-BC45-E895678E6DA4}"/>
              </c:ext>
            </c:extLst>
          </c:dPt>
          <c:dPt>
            <c:idx val="2"/>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BE90-4EB4-BC45-E895678E6DA4}"/>
              </c:ext>
            </c:extLst>
          </c:dPt>
          <c:dLbls>
            <c:dLbl>
              <c:idx val="0"/>
              <c:layout>
                <c:manualLayout>
                  <c:x val="1.864901132726255E-2"/>
                  <c:y val="8.9787413433502217E-2"/>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D7E-45A4-BBA6-E630DB0568FA}"/>
                </c:ext>
              </c:extLst>
            </c:dLbl>
            <c:dLbl>
              <c:idx val="2"/>
              <c:layout>
                <c:manualLayout>
                  <c:x val="-3.5346100077991889E-2"/>
                  <c:y val="1.148206038106569E-2"/>
                </c:manualLayout>
              </c:layout>
              <c:tx>
                <c:rich>
                  <a:bodyPr/>
                  <a:lstStyle/>
                  <a:p>
                    <a:fld id="{ED92F35E-3672-4C46-9B97-94C740083D10}" type="CATEGORYNAME">
                      <a:rPr lang="en-US"/>
                      <a:pPr/>
                      <a:t>[CATEGORY NAME]</a:t>
                    </a:fld>
                    <a:r>
                      <a:rPr lang="en-US" baseline="0" dirty="0"/>
                      <a:t>
13</a:t>
                    </a:r>
                  </a:p>
                </c:rich>
              </c:tx>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BE90-4EB4-BC45-E895678E6DA4}"/>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ctr"/>
            <c:showLegendKey val="0"/>
            <c:showVal val="1"/>
            <c:showCatName val="1"/>
            <c:showSerName val="0"/>
            <c:showPercent val="0"/>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Sheet1!$A$2:$A$4</c:f>
              <c:strCache>
                <c:ptCount val="3"/>
                <c:pt idx="0">
                  <c:v>Personnal Dental Contracts</c:v>
                </c:pt>
                <c:pt idx="1">
                  <c:v>General Dental Contracts</c:v>
                </c:pt>
                <c:pt idx="2">
                  <c:v>Secondary Care Contracts</c:v>
                </c:pt>
              </c:strCache>
            </c:strRef>
          </c:cat>
          <c:val>
            <c:numRef>
              <c:f>Sheet1!$B$2:$B$4</c:f>
              <c:numCache>
                <c:formatCode>General</c:formatCode>
                <c:ptCount val="3"/>
                <c:pt idx="0">
                  <c:v>53</c:v>
                </c:pt>
                <c:pt idx="1">
                  <c:v>289</c:v>
                </c:pt>
                <c:pt idx="2">
                  <c:v>13</c:v>
                </c:pt>
              </c:numCache>
            </c:numRef>
          </c:val>
          <c:extLst>
            <c:ext xmlns:c16="http://schemas.microsoft.com/office/drawing/2014/chart" uri="{C3380CC4-5D6E-409C-BE32-E72D297353CC}">
              <c16:uniqueId val="{00000000-1D7E-45A4-BBA6-E630DB0568FA}"/>
            </c:ext>
          </c:extLst>
        </c:ser>
        <c:ser>
          <c:idx val="1"/>
          <c:order val="1"/>
          <c:tx>
            <c:strRef>
              <c:f>Sheet1!$C$1</c:f>
              <c:strCache>
                <c:ptCount val="1"/>
                <c:pt idx="0">
                  <c:v>Column2</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BE90-4EB4-BC45-E895678E6DA4}"/>
              </c:ext>
            </c:extLst>
          </c:dPt>
          <c:dPt>
            <c:idx val="1"/>
            <c:bubble3D val="0"/>
            <c:spPr>
              <a:solidFill>
                <a:schemeClr val="accent2"/>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9-BE90-4EB4-BC45-E895678E6DA4}"/>
              </c:ext>
            </c:extLst>
          </c:dPt>
          <c:dPt>
            <c:idx val="2"/>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B-BE90-4EB4-BC45-E895678E6DA4}"/>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ctr"/>
            <c:showLegendKey val="0"/>
            <c:showVal val="1"/>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Sheet1!$A$2:$A$4</c:f>
              <c:strCache>
                <c:ptCount val="3"/>
                <c:pt idx="0">
                  <c:v>Personnal Dental Contracts</c:v>
                </c:pt>
                <c:pt idx="1">
                  <c:v>General Dental Contracts</c:v>
                </c:pt>
                <c:pt idx="2">
                  <c:v>Secondary Care Contracts</c:v>
                </c:pt>
              </c:strCache>
            </c:strRef>
          </c:cat>
          <c:val>
            <c:numRef>
              <c:f>Sheet1!$C$2:$C$4</c:f>
              <c:numCache>
                <c:formatCode>General</c:formatCode>
                <c:ptCount val="3"/>
                <c:pt idx="0">
                  <c:v>53</c:v>
                </c:pt>
                <c:pt idx="1">
                  <c:v>289</c:v>
                </c:pt>
                <c:pt idx="2">
                  <c:v>139</c:v>
                </c:pt>
              </c:numCache>
            </c:numRef>
          </c:val>
          <c:extLst>
            <c:ext xmlns:c16="http://schemas.microsoft.com/office/drawing/2014/chart" uri="{C3380CC4-5D6E-409C-BE32-E72D297353CC}">
              <c16:uniqueId val="{00000001-1D7E-45A4-BBA6-E630DB0568FA}"/>
            </c:ext>
          </c:extLst>
        </c:ser>
        <c:dLbls>
          <c:dLblPos val="ctr"/>
          <c:showLegendKey val="0"/>
          <c:showVal val="1"/>
          <c:showCatName val="0"/>
          <c:showSerName val="0"/>
          <c:showPercent val="0"/>
          <c:showBubbleSize val="0"/>
          <c:showLeaderLines val="1"/>
        </c:dLbls>
      </c:pie3D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GB"/>
              <a:t>Optometrist Contracts by Type</a:t>
            </a:r>
          </a:p>
        </c:rich>
      </c:tx>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3F24-4CA3-A8D1-F45504DBF682}"/>
              </c:ext>
            </c:extLst>
          </c:dPt>
          <c:dPt>
            <c:idx val="1"/>
            <c:bubble3D val="0"/>
            <c:spPr>
              <a:solidFill>
                <a:schemeClr val="accent2"/>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3F24-4CA3-A8D1-F45504DBF682}"/>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Sheet1!$A$28:$A$29</c:f>
              <c:strCache>
                <c:ptCount val="2"/>
                <c:pt idx="0">
                  <c:v>Optometrists – Mandatory</c:v>
                </c:pt>
                <c:pt idx="1">
                  <c:v>Optometrists – Domicillary</c:v>
                </c:pt>
              </c:strCache>
            </c:strRef>
          </c:cat>
          <c:val>
            <c:numRef>
              <c:f>Sheet1!$B$28:$B$29</c:f>
              <c:numCache>
                <c:formatCode>General</c:formatCode>
                <c:ptCount val="2"/>
                <c:pt idx="0">
                  <c:v>172</c:v>
                </c:pt>
                <c:pt idx="1">
                  <c:v>70</c:v>
                </c:pt>
              </c:numCache>
            </c:numRef>
          </c:val>
          <c:extLst>
            <c:ext xmlns:c16="http://schemas.microsoft.com/office/drawing/2014/chart" uri="{C3380CC4-5D6E-409C-BE32-E72D297353CC}">
              <c16:uniqueId val="{00000004-3F24-4CA3-A8D1-F45504DBF682}"/>
            </c:ext>
          </c:extLst>
        </c:ser>
        <c:dLbls>
          <c:dLblPos val="ctr"/>
          <c:showLegendKey val="0"/>
          <c:showVal val="0"/>
          <c:showCatName val="0"/>
          <c:showSerName val="0"/>
          <c:showPercent val="1"/>
          <c:showBubbleSize val="0"/>
          <c:showLeaderLines val="1"/>
        </c:dLbls>
      </c:pie3DChart>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54A8DC9C-976C-4365-9BCC-2EBF6BFAD1AA}" type="datetimeFigureOut">
              <a:rPr lang="en-GB" smtClean="0"/>
              <a:t>01/05/2026</a:t>
            </a:fld>
            <a:endParaRPr lang="en-GB"/>
          </a:p>
        </p:txBody>
      </p:sp>
      <p:sp>
        <p:nvSpPr>
          <p:cNvPr id="4" name="Slide Image Placeholder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236A81F6-7208-442D-8008-67E90AC90D1B}" type="slidenum">
              <a:rPr lang="en-GB" smtClean="0"/>
              <a:t>‹#›</a:t>
            </a:fld>
            <a:endParaRPr lang="en-GB"/>
          </a:p>
        </p:txBody>
      </p:sp>
    </p:spTree>
    <p:extLst>
      <p:ext uri="{BB962C8B-B14F-4D97-AF65-F5344CB8AC3E}">
        <p14:creationId xmlns:p14="http://schemas.microsoft.com/office/powerpoint/2010/main" val="11049241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36A81F6-7208-442D-8008-67E90AC90D1B}" type="slidenum">
              <a:rPr lang="en-GB" smtClean="0"/>
              <a:t>29</a:t>
            </a:fld>
            <a:endParaRPr lang="en-GB"/>
          </a:p>
        </p:txBody>
      </p:sp>
    </p:spTree>
    <p:extLst>
      <p:ext uri="{BB962C8B-B14F-4D97-AF65-F5344CB8AC3E}">
        <p14:creationId xmlns:p14="http://schemas.microsoft.com/office/powerpoint/2010/main" val="6763200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sz="2400" b="1" i="0">
                <a:solidFill>
                  <a:srgbClr val="006FC0"/>
                </a:solidFill>
                <a:latin typeface="Calibri"/>
                <a:cs typeface="Calibri"/>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5/1/2026</a:t>
            </a:fld>
            <a:endParaRPr lang="en-US"/>
          </a:p>
        </p:txBody>
      </p:sp>
      <p:sp>
        <p:nvSpPr>
          <p:cNvPr id="6" name="Holder 6"/>
          <p:cNvSpPr>
            <a:spLocks noGrp="1"/>
          </p:cNvSpPr>
          <p:nvPr>
            <p:ph type="sldNum" sz="quarter" idx="7"/>
          </p:nvPr>
        </p:nvSpPr>
        <p:spPr/>
        <p:txBody>
          <a:bodyPr lIns="0" tIns="0" rIns="0" bIns="0"/>
          <a:lstStyle>
            <a:lvl1pPr>
              <a:defRPr sz="2000" b="1" i="0">
                <a:solidFill>
                  <a:schemeClr val="bg1"/>
                </a:solidFill>
                <a:latin typeface="Arial"/>
                <a:cs typeface="Arial"/>
              </a:defRPr>
            </a:lvl1pPr>
          </a:lstStyle>
          <a:p>
            <a:pPr marL="194945">
              <a:lnSpc>
                <a:spcPts val="2195"/>
              </a:lnSpc>
            </a:pPr>
            <a:fld id="{81D60167-4931-47E6-BA6A-407CBD079E47}" type="slidenum">
              <a:rPr sz="1900" spc="-50" dirty="0"/>
              <a:t>‹#›</a:t>
            </a:fld>
            <a:endParaRPr sz="190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rgbClr val="006FC0"/>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5/1/2026</a:t>
            </a:fld>
            <a:endParaRPr lang="en-US"/>
          </a:p>
        </p:txBody>
      </p:sp>
      <p:sp>
        <p:nvSpPr>
          <p:cNvPr id="6" name="Holder 6"/>
          <p:cNvSpPr>
            <a:spLocks noGrp="1"/>
          </p:cNvSpPr>
          <p:nvPr>
            <p:ph type="sldNum" sz="quarter" idx="7"/>
          </p:nvPr>
        </p:nvSpPr>
        <p:spPr/>
        <p:txBody>
          <a:bodyPr lIns="0" tIns="0" rIns="0" bIns="0"/>
          <a:lstStyle>
            <a:lvl1pPr>
              <a:defRPr sz="2000" b="1" i="0">
                <a:solidFill>
                  <a:schemeClr val="bg1"/>
                </a:solidFill>
                <a:latin typeface="Arial"/>
                <a:cs typeface="Arial"/>
              </a:defRPr>
            </a:lvl1pPr>
          </a:lstStyle>
          <a:p>
            <a:pPr marL="194945">
              <a:lnSpc>
                <a:spcPts val="2195"/>
              </a:lnSpc>
            </a:pPr>
            <a:fld id="{81D60167-4931-47E6-BA6A-407CBD079E47}" type="slidenum">
              <a:rPr sz="1900" spc="-50" dirty="0"/>
              <a:t>‹#›</a:t>
            </a:fld>
            <a:endParaRPr sz="190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rgbClr val="006FC0"/>
                </a:solidFill>
                <a:latin typeface="Calibri"/>
                <a:cs typeface="Calibri"/>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5/1/2026</a:t>
            </a:fld>
            <a:endParaRPr lang="en-US"/>
          </a:p>
        </p:txBody>
      </p:sp>
      <p:sp>
        <p:nvSpPr>
          <p:cNvPr id="7" name="Holder 7"/>
          <p:cNvSpPr>
            <a:spLocks noGrp="1"/>
          </p:cNvSpPr>
          <p:nvPr>
            <p:ph type="sldNum" sz="quarter" idx="7"/>
          </p:nvPr>
        </p:nvSpPr>
        <p:spPr/>
        <p:txBody>
          <a:bodyPr lIns="0" tIns="0" rIns="0" bIns="0"/>
          <a:lstStyle>
            <a:lvl1pPr>
              <a:defRPr sz="2000" b="1" i="0">
                <a:solidFill>
                  <a:schemeClr val="bg1"/>
                </a:solidFill>
                <a:latin typeface="Arial"/>
                <a:cs typeface="Arial"/>
              </a:defRPr>
            </a:lvl1pPr>
          </a:lstStyle>
          <a:p>
            <a:pPr marL="194945">
              <a:lnSpc>
                <a:spcPts val="2195"/>
              </a:lnSpc>
            </a:pPr>
            <a:fld id="{81D60167-4931-47E6-BA6A-407CBD079E47}" type="slidenum">
              <a:rPr sz="1900" spc="-50" dirty="0"/>
              <a:t>‹#›</a:t>
            </a:fld>
            <a:endParaRPr sz="190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rgbClr val="006FC0"/>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5/1/2026</a:t>
            </a:fld>
            <a:endParaRPr lang="en-US"/>
          </a:p>
        </p:txBody>
      </p:sp>
      <p:sp>
        <p:nvSpPr>
          <p:cNvPr id="5" name="Holder 5"/>
          <p:cNvSpPr>
            <a:spLocks noGrp="1"/>
          </p:cNvSpPr>
          <p:nvPr>
            <p:ph type="sldNum" sz="quarter" idx="7"/>
          </p:nvPr>
        </p:nvSpPr>
        <p:spPr/>
        <p:txBody>
          <a:bodyPr lIns="0" tIns="0" rIns="0" bIns="0"/>
          <a:lstStyle>
            <a:lvl1pPr>
              <a:defRPr sz="2000" b="1" i="0">
                <a:solidFill>
                  <a:schemeClr val="bg1"/>
                </a:solidFill>
                <a:latin typeface="Arial"/>
                <a:cs typeface="Arial"/>
              </a:defRPr>
            </a:lvl1pPr>
          </a:lstStyle>
          <a:p>
            <a:pPr marL="194945">
              <a:lnSpc>
                <a:spcPts val="2195"/>
              </a:lnSpc>
            </a:pPr>
            <a:fld id="{81D60167-4931-47E6-BA6A-407CBD079E47}" type="slidenum">
              <a:rPr sz="1900" spc="-50" dirty="0"/>
              <a:t>‹#›</a:t>
            </a:fld>
            <a:endParaRPr sz="190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5/1/2026</a:t>
            </a:fld>
            <a:endParaRPr lang="en-US"/>
          </a:p>
        </p:txBody>
      </p:sp>
      <p:sp>
        <p:nvSpPr>
          <p:cNvPr id="4" name="Holder 4"/>
          <p:cNvSpPr>
            <a:spLocks noGrp="1"/>
          </p:cNvSpPr>
          <p:nvPr>
            <p:ph type="sldNum" sz="quarter" idx="7"/>
          </p:nvPr>
        </p:nvSpPr>
        <p:spPr/>
        <p:txBody>
          <a:bodyPr lIns="0" tIns="0" rIns="0" bIns="0"/>
          <a:lstStyle>
            <a:lvl1pPr>
              <a:defRPr sz="2000" b="1" i="0">
                <a:solidFill>
                  <a:schemeClr val="bg1"/>
                </a:solidFill>
                <a:latin typeface="Arial"/>
                <a:cs typeface="Arial"/>
              </a:defRPr>
            </a:lvl1pPr>
          </a:lstStyle>
          <a:p>
            <a:pPr marL="194945">
              <a:lnSpc>
                <a:spcPts val="2195"/>
              </a:lnSpc>
            </a:pPr>
            <a:fld id="{81D60167-4931-47E6-BA6A-407CBD079E47}" type="slidenum">
              <a:rPr sz="1900" spc="-50" dirty="0"/>
              <a:t>‹#›</a:t>
            </a:fld>
            <a:endParaRPr sz="190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11524488" y="6356603"/>
            <a:ext cx="477520" cy="501650"/>
          </a:xfrm>
          <a:custGeom>
            <a:avLst/>
            <a:gdLst/>
            <a:ahLst/>
            <a:cxnLst/>
            <a:rect l="l" t="t" r="r" b="b"/>
            <a:pathLst>
              <a:path w="477520" h="501650">
                <a:moveTo>
                  <a:pt x="397509" y="0"/>
                </a:moveTo>
                <a:lnTo>
                  <a:pt x="79501" y="0"/>
                </a:lnTo>
                <a:lnTo>
                  <a:pt x="48541" y="6248"/>
                </a:lnTo>
                <a:lnTo>
                  <a:pt x="23272" y="23287"/>
                </a:lnTo>
                <a:lnTo>
                  <a:pt x="6242" y="48557"/>
                </a:lnTo>
                <a:lnTo>
                  <a:pt x="0" y="79502"/>
                </a:lnTo>
                <a:lnTo>
                  <a:pt x="0" y="501396"/>
                </a:lnTo>
                <a:lnTo>
                  <a:pt x="477011" y="501396"/>
                </a:lnTo>
                <a:lnTo>
                  <a:pt x="477011" y="79502"/>
                </a:lnTo>
                <a:lnTo>
                  <a:pt x="470769" y="48557"/>
                </a:lnTo>
                <a:lnTo>
                  <a:pt x="453739" y="23287"/>
                </a:lnTo>
                <a:lnTo>
                  <a:pt x="428470" y="6248"/>
                </a:lnTo>
                <a:lnTo>
                  <a:pt x="397509" y="0"/>
                </a:lnTo>
                <a:close/>
              </a:path>
            </a:pathLst>
          </a:custGeom>
          <a:solidFill>
            <a:srgbClr val="0071BB"/>
          </a:solidFill>
        </p:spPr>
        <p:txBody>
          <a:bodyPr wrap="square" lIns="0" tIns="0" rIns="0" bIns="0" rtlCol="0"/>
          <a:lstStyle/>
          <a:p>
            <a:endParaRPr/>
          </a:p>
        </p:txBody>
      </p:sp>
      <p:pic>
        <p:nvPicPr>
          <p:cNvPr id="17" name="bg object 17"/>
          <p:cNvPicPr/>
          <p:nvPr/>
        </p:nvPicPr>
        <p:blipFill>
          <a:blip r:embed="rId7" cstate="print"/>
          <a:stretch>
            <a:fillRect/>
          </a:stretch>
        </p:blipFill>
        <p:spPr>
          <a:xfrm>
            <a:off x="10351007" y="210311"/>
            <a:ext cx="1577340" cy="1031747"/>
          </a:xfrm>
          <a:prstGeom prst="rect">
            <a:avLst/>
          </a:prstGeom>
        </p:spPr>
      </p:pic>
      <p:sp>
        <p:nvSpPr>
          <p:cNvPr id="18" name="bg object 18"/>
          <p:cNvSpPr/>
          <p:nvPr/>
        </p:nvSpPr>
        <p:spPr>
          <a:xfrm>
            <a:off x="0" y="0"/>
            <a:ext cx="381000" cy="6858000"/>
          </a:xfrm>
          <a:custGeom>
            <a:avLst/>
            <a:gdLst/>
            <a:ahLst/>
            <a:cxnLst/>
            <a:rect l="l" t="t" r="r" b="b"/>
            <a:pathLst>
              <a:path w="381000" h="6858000">
                <a:moveTo>
                  <a:pt x="381000" y="6858000"/>
                </a:moveTo>
                <a:lnTo>
                  <a:pt x="381000" y="0"/>
                </a:lnTo>
                <a:lnTo>
                  <a:pt x="0" y="0"/>
                </a:lnTo>
                <a:lnTo>
                  <a:pt x="0" y="6858000"/>
                </a:lnTo>
                <a:lnTo>
                  <a:pt x="381000" y="6858000"/>
                </a:lnTo>
                <a:close/>
              </a:path>
            </a:pathLst>
          </a:custGeom>
          <a:solidFill>
            <a:srgbClr val="4471C4"/>
          </a:solidFill>
        </p:spPr>
        <p:txBody>
          <a:bodyPr wrap="square" lIns="0" tIns="0" rIns="0" bIns="0" rtlCol="0"/>
          <a:lstStyle/>
          <a:p>
            <a:endParaRPr/>
          </a:p>
        </p:txBody>
      </p:sp>
      <p:sp>
        <p:nvSpPr>
          <p:cNvPr id="2" name="Holder 2"/>
          <p:cNvSpPr>
            <a:spLocks noGrp="1"/>
          </p:cNvSpPr>
          <p:nvPr>
            <p:ph type="title"/>
          </p:nvPr>
        </p:nvSpPr>
        <p:spPr>
          <a:xfrm>
            <a:off x="2639948" y="842594"/>
            <a:ext cx="6912102" cy="760730"/>
          </a:xfrm>
          <a:prstGeom prst="rect">
            <a:avLst/>
          </a:prstGeom>
        </p:spPr>
        <p:txBody>
          <a:bodyPr wrap="square" lIns="0" tIns="0" rIns="0" bIns="0">
            <a:spAutoFit/>
          </a:bodyPr>
          <a:lstStyle>
            <a:lvl1pPr>
              <a:defRPr sz="2400" b="1" i="0">
                <a:solidFill>
                  <a:srgbClr val="006FC0"/>
                </a:solidFill>
                <a:latin typeface="Calibri"/>
                <a:cs typeface="Calibri"/>
              </a:defRPr>
            </a:lvl1pPr>
          </a:lstStyle>
          <a:p>
            <a:endParaRPr/>
          </a:p>
        </p:txBody>
      </p:sp>
      <p:sp>
        <p:nvSpPr>
          <p:cNvPr id="3" name="Holder 3"/>
          <p:cNvSpPr>
            <a:spLocks noGrp="1"/>
          </p:cNvSpPr>
          <p:nvPr>
            <p:ph type="body" idx="1"/>
          </p:nvPr>
        </p:nvSpPr>
        <p:spPr>
          <a:xfrm>
            <a:off x="1931797" y="2062607"/>
            <a:ext cx="7835265" cy="361696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5/1/2026</a:t>
            </a:fld>
            <a:endParaRPr lang="en-US"/>
          </a:p>
        </p:txBody>
      </p:sp>
      <p:sp>
        <p:nvSpPr>
          <p:cNvPr id="6" name="Holder 6"/>
          <p:cNvSpPr>
            <a:spLocks noGrp="1"/>
          </p:cNvSpPr>
          <p:nvPr>
            <p:ph type="sldNum" sz="quarter" idx="7"/>
          </p:nvPr>
        </p:nvSpPr>
        <p:spPr>
          <a:xfrm>
            <a:off x="11579986" y="6371020"/>
            <a:ext cx="380365" cy="336550"/>
          </a:xfrm>
          <a:prstGeom prst="rect">
            <a:avLst/>
          </a:prstGeom>
        </p:spPr>
        <p:txBody>
          <a:bodyPr wrap="square" lIns="0" tIns="0" rIns="0" bIns="0">
            <a:spAutoFit/>
          </a:bodyPr>
          <a:lstStyle>
            <a:lvl1pPr>
              <a:defRPr sz="2000" b="1" i="0">
                <a:solidFill>
                  <a:schemeClr val="bg1"/>
                </a:solidFill>
                <a:latin typeface="Arial"/>
                <a:cs typeface="Arial"/>
              </a:defRPr>
            </a:lvl1pPr>
          </a:lstStyle>
          <a:p>
            <a:pPr marL="194945">
              <a:lnSpc>
                <a:spcPts val="2195"/>
              </a:lnSpc>
            </a:pPr>
            <a:fld id="{81D60167-4931-47E6-BA6A-407CBD079E47}" type="slidenum">
              <a:rPr sz="1900" spc="-50" dirty="0"/>
              <a:t>‹#›</a:t>
            </a:fld>
            <a:endParaRPr sz="190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B1E0D-B56B-8A2A-D5BE-6F5C43DE6EC0}"/>
              </a:ext>
            </a:extLst>
          </p:cNvPr>
          <p:cNvSpPr>
            <a:spLocks noGrp="1"/>
          </p:cNvSpPr>
          <p:nvPr>
            <p:ph type="title"/>
          </p:nvPr>
        </p:nvSpPr>
        <p:spPr>
          <a:xfrm>
            <a:off x="2880851" y="1268361"/>
            <a:ext cx="6877675" cy="4154984"/>
          </a:xfrm>
        </p:spPr>
        <p:txBody>
          <a:bodyPr wrap="square" lIns="0" tIns="0" rIns="0" bIns="0" anchor="t">
            <a:spAutoFit/>
          </a:bodyPr>
          <a:lstStyle/>
          <a:p>
            <a:pPr algn="ctr"/>
            <a:r>
              <a:rPr lang="en-GB" sz="5400"/>
              <a:t>Primary Care and Community - Delivery Assurance Team</a:t>
            </a:r>
            <a:br>
              <a:rPr lang="en-GB" sz="5400"/>
            </a:br>
            <a:br>
              <a:rPr lang="en-GB" sz="5400"/>
            </a:br>
            <a:r>
              <a:rPr lang="en-GB" sz="5400"/>
              <a:t>2025/26 Annual Report</a:t>
            </a:r>
          </a:p>
        </p:txBody>
      </p:sp>
    </p:spTree>
    <p:extLst>
      <p:ext uri="{BB962C8B-B14F-4D97-AF65-F5344CB8AC3E}">
        <p14:creationId xmlns:p14="http://schemas.microsoft.com/office/powerpoint/2010/main" val="39334762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89251" y="1552000"/>
            <a:ext cx="8636635" cy="2611741"/>
          </a:xfrm>
          <a:prstGeom prst="rect">
            <a:avLst/>
          </a:prstGeom>
        </p:spPr>
        <p:txBody>
          <a:bodyPr vert="horz" wrap="square" lIns="0" tIns="12700" rIns="0" bIns="0" rtlCol="0">
            <a:spAutoFit/>
          </a:bodyPr>
          <a:lstStyle/>
          <a:p>
            <a:pPr marL="654050" marR="5080" indent="-641985">
              <a:lnSpc>
                <a:spcPct val="150000"/>
              </a:lnSpc>
              <a:spcBef>
                <a:spcPts val="100"/>
              </a:spcBef>
            </a:pPr>
            <a:r>
              <a:rPr sz="6000">
                <a:solidFill>
                  <a:srgbClr val="0071BB"/>
                </a:solidFill>
                <a:latin typeface="Arial"/>
                <a:cs typeface="Arial"/>
              </a:rPr>
              <a:t>Dental</a:t>
            </a:r>
            <a:r>
              <a:rPr sz="6000" spc="-85">
                <a:solidFill>
                  <a:srgbClr val="0071BB"/>
                </a:solidFill>
                <a:latin typeface="Arial"/>
                <a:cs typeface="Arial"/>
              </a:rPr>
              <a:t> </a:t>
            </a:r>
            <a:r>
              <a:rPr sz="6000">
                <a:solidFill>
                  <a:srgbClr val="0071BB"/>
                </a:solidFill>
                <a:latin typeface="Arial"/>
                <a:cs typeface="Arial"/>
              </a:rPr>
              <a:t>Contract</a:t>
            </a:r>
            <a:r>
              <a:rPr sz="6000" spc="-290">
                <a:solidFill>
                  <a:srgbClr val="0071BB"/>
                </a:solidFill>
                <a:latin typeface="Arial"/>
                <a:cs typeface="Arial"/>
              </a:rPr>
              <a:t> </a:t>
            </a:r>
            <a:r>
              <a:rPr sz="6000" spc="-10">
                <a:solidFill>
                  <a:srgbClr val="0071BB"/>
                </a:solidFill>
                <a:latin typeface="Arial"/>
                <a:cs typeface="Arial"/>
              </a:rPr>
              <a:t>Activity </a:t>
            </a:r>
            <a:r>
              <a:rPr sz="6000">
                <a:solidFill>
                  <a:srgbClr val="0071BB"/>
                </a:solidFill>
                <a:latin typeface="Arial"/>
                <a:cs typeface="Arial"/>
              </a:rPr>
              <a:t>Summary </a:t>
            </a:r>
            <a:r>
              <a:rPr lang="en-GB" sz="6000" spc="-10">
                <a:solidFill>
                  <a:srgbClr val="0071BB"/>
                </a:solidFill>
                <a:latin typeface="Arial"/>
                <a:cs typeface="Arial"/>
              </a:rPr>
              <a:t>2025-26</a:t>
            </a:r>
            <a:endParaRPr sz="6000">
              <a:latin typeface="Arial"/>
              <a:cs typeface="Arial"/>
            </a:endParaRPr>
          </a:p>
        </p:txBody>
      </p:sp>
      <p:pic>
        <p:nvPicPr>
          <p:cNvPr id="3" name="object 3"/>
          <p:cNvPicPr/>
          <p:nvPr/>
        </p:nvPicPr>
        <p:blipFill>
          <a:blip r:embed="rId2" cstate="print"/>
          <a:stretch>
            <a:fillRect/>
          </a:stretch>
        </p:blipFill>
        <p:spPr>
          <a:xfrm>
            <a:off x="9436954" y="5861917"/>
            <a:ext cx="1869311" cy="721127"/>
          </a:xfrm>
          <a:prstGeom prst="rect">
            <a:avLst/>
          </a:prstGeom>
        </p:spPr>
      </p:pic>
      <p:sp>
        <p:nvSpPr>
          <p:cNvPr id="4" name="object 4"/>
          <p:cNvSpPr txBox="1">
            <a:spLocks noGrp="1"/>
          </p:cNvSpPr>
          <p:nvPr>
            <p:ph type="sldNum" sz="quarter" idx="7"/>
          </p:nvPr>
        </p:nvSpPr>
        <p:spPr>
          <a:prstGeom prst="rect">
            <a:avLst/>
          </a:prstGeom>
        </p:spPr>
        <p:txBody>
          <a:bodyPr vert="horz" wrap="square" lIns="0" tIns="9525" rIns="0" bIns="0" rtlCol="0">
            <a:spAutoFit/>
          </a:bodyPr>
          <a:lstStyle/>
          <a:p>
            <a:pPr marL="118110">
              <a:lnSpc>
                <a:spcPct val="100000"/>
              </a:lnSpc>
              <a:spcBef>
                <a:spcPts val="75"/>
              </a:spcBef>
            </a:pPr>
            <a:fld id="{81D60167-4931-47E6-BA6A-407CBD079E47}" type="slidenum">
              <a:rPr spc="-50" dirty="0"/>
              <a:t>10</a:t>
            </a:fld>
            <a:endParaRPr spc="-5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BFEA5-D91A-5E17-FD9C-8D4031D6B2AA}"/>
              </a:ext>
            </a:extLst>
          </p:cNvPr>
          <p:cNvSpPr>
            <a:spLocks noGrp="1"/>
          </p:cNvSpPr>
          <p:nvPr>
            <p:ph type="title"/>
          </p:nvPr>
        </p:nvSpPr>
        <p:spPr>
          <a:xfrm>
            <a:off x="1686219" y="793432"/>
            <a:ext cx="7880568" cy="738664"/>
          </a:xfrm>
        </p:spPr>
        <p:txBody>
          <a:bodyPr/>
          <a:lstStyle/>
          <a:p>
            <a:pPr algn="ctr"/>
            <a:r>
              <a:rPr lang="en-GB" dirty="0"/>
              <a:t>Dental Contracts – Primary, Community &amp; Secondary Care Dental Services</a:t>
            </a:r>
          </a:p>
        </p:txBody>
      </p:sp>
      <p:graphicFrame>
        <p:nvGraphicFramePr>
          <p:cNvPr id="6" name="Chart 5">
            <a:extLst>
              <a:ext uri="{FF2B5EF4-FFF2-40B4-BE49-F238E27FC236}">
                <a16:creationId xmlns:a16="http://schemas.microsoft.com/office/drawing/2014/main" id="{9A50E5E0-9360-2CFD-0D67-FD5900D56356}"/>
              </a:ext>
            </a:extLst>
          </p:cNvPr>
          <p:cNvGraphicFramePr/>
          <p:nvPr>
            <p:extLst>
              <p:ext uri="{D42A27DB-BD31-4B8C-83A1-F6EECF244321}">
                <p14:modId xmlns:p14="http://schemas.microsoft.com/office/powerpoint/2010/main" val="213669886"/>
              </p:ext>
            </p:extLst>
          </p:nvPr>
        </p:nvGraphicFramePr>
        <p:xfrm>
          <a:off x="1796995" y="1590261"/>
          <a:ext cx="8704751" cy="505492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308637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1229779" y="789558"/>
          <a:ext cx="9004935" cy="5921375"/>
        </p:xfrm>
        <a:graphic>
          <a:graphicData uri="http://schemas.openxmlformats.org/drawingml/2006/table">
            <a:tbl>
              <a:tblPr firstRow="1" bandRow="1">
                <a:tableStyleId>{2D5ABB26-0587-4C30-8999-92F81FD0307C}</a:tableStyleId>
              </a:tblPr>
              <a:tblGrid>
                <a:gridCol w="2701290">
                  <a:extLst>
                    <a:ext uri="{9D8B030D-6E8A-4147-A177-3AD203B41FA5}">
                      <a16:colId xmlns:a16="http://schemas.microsoft.com/office/drawing/2014/main" val="20000"/>
                    </a:ext>
                  </a:extLst>
                </a:gridCol>
                <a:gridCol w="6303645">
                  <a:extLst>
                    <a:ext uri="{9D8B030D-6E8A-4147-A177-3AD203B41FA5}">
                      <a16:colId xmlns:a16="http://schemas.microsoft.com/office/drawing/2014/main" val="20001"/>
                    </a:ext>
                  </a:extLst>
                </a:gridCol>
              </a:tblGrid>
              <a:tr h="330835">
                <a:tc gridSpan="2">
                  <a:txBody>
                    <a:bodyPr/>
                    <a:lstStyle/>
                    <a:p>
                      <a:pPr algn="ctr">
                        <a:lnSpc>
                          <a:spcPct val="100000"/>
                        </a:lnSpc>
                        <a:spcBef>
                          <a:spcPts val="300"/>
                        </a:spcBef>
                      </a:pPr>
                      <a:r>
                        <a:rPr sz="1600" b="1" spc="-10">
                          <a:solidFill>
                            <a:srgbClr val="FFFFFF"/>
                          </a:solidFill>
                          <a:latin typeface="Arial"/>
                          <a:cs typeface="Arial"/>
                        </a:rPr>
                        <a:t>Definitions</a:t>
                      </a:r>
                      <a:endParaRPr sz="1600">
                        <a:latin typeface="Arial"/>
                        <a:cs typeface="Arial"/>
                      </a:endParaRPr>
                    </a:p>
                  </a:txBody>
                  <a:tcPr marL="0" marR="0" marT="3810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hMerge="1">
                  <a:txBody>
                    <a:bodyPr/>
                    <a:lstStyle/>
                    <a:p>
                      <a:endParaRPr/>
                    </a:p>
                  </a:txBody>
                  <a:tcPr marL="0" marR="0" marT="0" marB="0"/>
                </a:tc>
                <a:extLst>
                  <a:ext uri="{0D108BD9-81ED-4DB2-BD59-A6C34878D82A}">
                    <a16:rowId xmlns:a16="http://schemas.microsoft.com/office/drawing/2014/main" val="10000"/>
                  </a:ext>
                </a:extLst>
              </a:tr>
              <a:tr h="859155">
                <a:tc>
                  <a:txBody>
                    <a:bodyPr/>
                    <a:lstStyle/>
                    <a:p>
                      <a:pPr>
                        <a:lnSpc>
                          <a:spcPct val="100000"/>
                        </a:lnSpc>
                        <a:spcBef>
                          <a:spcPts val="40"/>
                        </a:spcBef>
                      </a:pPr>
                      <a:endParaRPr sz="1400">
                        <a:latin typeface="Times New Roman"/>
                        <a:cs typeface="Times New Roman"/>
                      </a:endParaRPr>
                    </a:p>
                    <a:p>
                      <a:pPr marL="5715">
                        <a:lnSpc>
                          <a:spcPct val="100000"/>
                        </a:lnSpc>
                      </a:pPr>
                      <a:r>
                        <a:rPr sz="1400" spc="-10">
                          <a:latin typeface="Arial"/>
                          <a:cs typeface="Arial"/>
                        </a:rPr>
                        <a:t>Incorporations</a:t>
                      </a:r>
                      <a:endParaRPr sz="1400">
                        <a:latin typeface="Arial"/>
                        <a:cs typeface="Arial"/>
                      </a:endParaRPr>
                    </a:p>
                  </a:txBody>
                  <a:tcPr marL="0" marR="0" marT="50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marL="6350" marR="200660" indent="39370">
                        <a:lnSpc>
                          <a:spcPts val="1680"/>
                        </a:lnSpc>
                        <a:spcBef>
                          <a:spcPts val="25"/>
                        </a:spcBef>
                      </a:pPr>
                      <a:r>
                        <a:rPr sz="1400">
                          <a:latin typeface="Arial"/>
                          <a:cs typeface="Arial"/>
                        </a:rPr>
                        <a:t>A</a:t>
                      </a:r>
                      <a:r>
                        <a:rPr sz="1400" spc="-90">
                          <a:latin typeface="Arial"/>
                          <a:cs typeface="Arial"/>
                        </a:rPr>
                        <a:t> </a:t>
                      </a:r>
                      <a:r>
                        <a:rPr sz="1400">
                          <a:latin typeface="Arial"/>
                          <a:cs typeface="Arial"/>
                        </a:rPr>
                        <a:t>dental</a:t>
                      </a:r>
                      <a:r>
                        <a:rPr sz="1400" spc="-35">
                          <a:latin typeface="Arial"/>
                          <a:cs typeface="Arial"/>
                        </a:rPr>
                        <a:t> </a:t>
                      </a:r>
                      <a:r>
                        <a:rPr sz="1400">
                          <a:latin typeface="Arial"/>
                          <a:cs typeface="Arial"/>
                        </a:rPr>
                        <a:t>practice</a:t>
                      </a:r>
                      <a:r>
                        <a:rPr sz="1400" spc="-65">
                          <a:latin typeface="Arial"/>
                          <a:cs typeface="Arial"/>
                        </a:rPr>
                        <a:t> </a:t>
                      </a:r>
                      <a:r>
                        <a:rPr sz="1400">
                          <a:latin typeface="Arial"/>
                          <a:cs typeface="Arial"/>
                        </a:rPr>
                        <a:t>can</a:t>
                      </a:r>
                      <a:r>
                        <a:rPr sz="1400" spc="-30">
                          <a:latin typeface="Arial"/>
                          <a:cs typeface="Arial"/>
                        </a:rPr>
                        <a:t> </a:t>
                      </a:r>
                      <a:r>
                        <a:rPr sz="1400">
                          <a:latin typeface="Arial"/>
                          <a:cs typeface="Arial"/>
                        </a:rPr>
                        <a:t>apply</a:t>
                      </a:r>
                      <a:r>
                        <a:rPr sz="1400" spc="-20">
                          <a:latin typeface="Arial"/>
                          <a:cs typeface="Arial"/>
                        </a:rPr>
                        <a:t> </a:t>
                      </a:r>
                      <a:r>
                        <a:rPr sz="1400">
                          <a:latin typeface="Arial"/>
                          <a:cs typeface="Arial"/>
                        </a:rPr>
                        <a:t>to</a:t>
                      </a:r>
                      <a:r>
                        <a:rPr sz="1400" spc="-30">
                          <a:latin typeface="Arial"/>
                          <a:cs typeface="Arial"/>
                        </a:rPr>
                        <a:t> </a:t>
                      </a:r>
                      <a:r>
                        <a:rPr sz="1400">
                          <a:latin typeface="Arial"/>
                          <a:cs typeface="Arial"/>
                        </a:rPr>
                        <a:t>change</a:t>
                      </a:r>
                      <a:r>
                        <a:rPr sz="1400" spc="-55">
                          <a:latin typeface="Arial"/>
                          <a:cs typeface="Arial"/>
                        </a:rPr>
                        <a:t> </a:t>
                      </a:r>
                      <a:r>
                        <a:rPr sz="1400">
                          <a:latin typeface="Arial"/>
                          <a:cs typeface="Arial"/>
                        </a:rPr>
                        <a:t>their</a:t>
                      </a:r>
                      <a:r>
                        <a:rPr sz="1400" spc="-25">
                          <a:latin typeface="Arial"/>
                          <a:cs typeface="Arial"/>
                        </a:rPr>
                        <a:t> </a:t>
                      </a:r>
                      <a:r>
                        <a:rPr sz="1400">
                          <a:latin typeface="Arial"/>
                          <a:cs typeface="Arial"/>
                        </a:rPr>
                        <a:t>contract</a:t>
                      </a:r>
                      <a:r>
                        <a:rPr sz="1400" spc="-45">
                          <a:latin typeface="Arial"/>
                          <a:cs typeface="Arial"/>
                        </a:rPr>
                        <a:t> </a:t>
                      </a:r>
                      <a:r>
                        <a:rPr sz="1400">
                          <a:latin typeface="Arial"/>
                          <a:cs typeface="Arial"/>
                        </a:rPr>
                        <a:t>from</a:t>
                      </a:r>
                      <a:r>
                        <a:rPr sz="1400" spc="-45">
                          <a:latin typeface="Arial"/>
                          <a:cs typeface="Arial"/>
                        </a:rPr>
                        <a:t> </a:t>
                      </a:r>
                      <a:r>
                        <a:rPr sz="1400">
                          <a:latin typeface="Arial"/>
                          <a:cs typeface="Arial"/>
                        </a:rPr>
                        <a:t>being</a:t>
                      </a:r>
                      <a:r>
                        <a:rPr sz="1400" spc="-30">
                          <a:latin typeface="Arial"/>
                          <a:cs typeface="Arial"/>
                        </a:rPr>
                        <a:t> </a:t>
                      </a:r>
                      <a:r>
                        <a:rPr sz="1400">
                          <a:latin typeface="Arial"/>
                          <a:cs typeface="Arial"/>
                        </a:rPr>
                        <a:t>held</a:t>
                      </a:r>
                      <a:r>
                        <a:rPr sz="1400" spc="-30">
                          <a:latin typeface="Arial"/>
                          <a:cs typeface="Arial"/>
                        </a:rPr>
                        <a:t> </a:t>
                      </a:r>
                      <a:r>
                        <a:rPr sz="1400">
                          <a:latin typeface="Arial"/>
                          <a:cs typeface="Arial"/>
                        </a:rPr>
                        <a:t>by</a:t>
                      </a:r>
                      <a:r>
                        <a:rPr sz="1400" spc="-20">
                          <a:latin typeface="Arial"/>
                          <a:cs typeface="Arial"/>
                        </a:rPr>
                        <a:t> </a:t>
                      </a:r>
                      <a:r>
                        <a:rPr sz="1400" spc="-25">
                          <a:latin typeface="Arial"/>
                          <a:cs typeface="Arial"/>
                        </a:rPr>
                        <a:t>an </a:t>
                      </a:r>
                      <a:r>
                        <a:rPr sz="1400">
                          <a:latin typeface="Arial"/>
                          <a:cs typeface="Arial"/>
                        </a:rPr>
                        <a:t>individual</a:t>
                      </a:r>
                      <a:r>
                        <a:rPr sz="1400" spc="-25">
                          <a:latin typeface="Arial"/>
                          <a:cs typeface="Arial"/>
                        </a:rPr>
                        <a:t> </a:t>
                      </a:r>
                      <a:r>
                        <a:rPr sz="1400">
                          <a:latin typeface="Arial"/>
                          <a:cs typeface="Arial"/>
                        </a:rPr>
                        <a:t>or</a:t>
                      </a:r>
                      <a:r>
                        <a:rPr sz="1400" spc="-30">
                          <a:latin typeface="Arial"/>
                          <a:cs typeface="Arial"/>
                        </a:rPr>
                        <a:t> </a:t>
                      </a:r>
                      <a:r>
                        <a:rPr sz="1400">
                          <a:latin typeface="Arial"/>
                          <a:cs typeface="Arial"/>
                        </a:rPr>
                        <a:t>partnership,</a:t>
                      </a:r>
                      <a:r>
                        <a:rPr sz="1400" spc="-50">
                          <a:latin typeface="Arial"/>
                          <a:cs typeface="Arial"/>
                        </a:rPr>
                        <a:t> </a:t>
                      </a:r>
                      <a:r>
                        <a:rPr sz="1400">
                          <a:latin typeface="Arial"/>
                          <a:cs typeface="Arial"/>
                        </a:rPr>
                        <a:t>to</a:t>
                      </a:r>
                      <a:r>
                        <a:rPr sz="1400" spc="-30">
                          <a:latin typeface="Arial"/>
                          <a:cs typeface="Arial"/>
                        </a:rPr>
                        <a:t> </a:t>
                      </a:r>
                      <a:r>
                        <a:rPr sz="1400">
                          <a:latin typeface="Arial"/>
                          <a:cs typeface="Arial"/>
                        </a:rPr>
                        <a:t>one</a:t>
                      </a:r>
                      <a:r>
                        <a:rPr sz="1400" spc="-35">
                          <a:latin typeface="Arial"/>
                          <a:cs typeface="Arial"/>
                        </a:rPr>
                        <a:t> </a:t>
                      </a:r>
                      <a:r>
                        <a:rPr sz="1400">
                          <a:latin typeface="Arial"/>
                          <a:cs typeface="Arial"/>
                        </a:rPr>
                        <a:t>held</a:t>
                      </a:r>
                      <a:r>
                        <a:rPr sz="1400" spc="-35">
                          <a:latin typeface="Arial"/>
                          <a:cs typeface="Arial"/>
                        </a:rPr>
                        <a:t> </a:t>
                      </a:r>
                      <a:r>
                        <a:rPr sz="1400">
                          <a:latin typeface="Arial"/>
                          <a:cs typeface="Arial"/>
                        </a:rPr>
                        <a:t>by</a:t>
                      </a:r>
                      <a:r>
                        <a:rPr sz="1400" spc="-25">
                          <a:latin typeface="Arial"/>
                          <a:cs typeface="Arial"/>
                        </a:rPr>
                        <a:t> </a:t>
                      </a:r>
                      <a:r>
                        <a:rPr sz="1400">
                          <a:latin typeface="Arial"/>
                          <a:cs typeface="Arial"/>
                        </a:rPr>
                        <a:t>a</a:t>
                      </a:r>
                      <a:r>
                        <a:rPr sz="1400" spc="-20">
                          <a:latin typeface="Arial"/>
                          <a:cs typeface="Arial"/>
                        </a:rPr>
                        <a:t> </a:t>
                      </a:r>
                      <a:r>
                        <a:rPr sz="1400">
                          <a:latin typeface="Arial"/>
                          <a:cs typeface="Arial"/>
                        </a:rPr>
                        <a:t>company</a:t>
                      </a:r>
                      <a:r>
                        <a:rPr sz="1400" spc="-35">
                          <a:latin typeface="Arial"/>
                          <a:cs typeface="Arial"/>
                        </a:rPr>
                        <a:t> </a:t>
                      </a:r>
                      <a:r>
                        <a:rPr sz="1400">
                          <a:latin typeface="Arial"/>
                          <a:cs typeface="Arial"/>
                        </a:rPr>
                        <a:t>limited</a:t>
                      </a:r>
                      <a:r>
                        <a:rPr sz="1400" spc="-45">
                          <a:latin typeface="Arial"/>
                          <a:cs typeface="Arial"/>
                        </a:rPr>
                        <a:t> </a:t>
                      </a:r>
                      <a:r>
                        <a:rPr sz="1400">
                          <a:latin typeface="Arial"/>
                          <a:cs typeface="Arial"/>
                        </a:rPr>
                        <a:t>by</a:t>
                      </a:r>
                      <a:r>
                        <a:rPr sz="1400" spc="-25">
                          <a:latin typeface="Arial"/>
                          <a:cs typeface="Arial"/>
                        </a:rPr>
                        <a:t> </a:t>
                      </a:r>
                      <a:r>
                        <a:rPr sz="1400">
                          <a:latin typeface="Arial"/>
                          <a:cs typeface="Arial"/>
                        </a:rPr>
                        <a:t>shares,</a:t>
                      </a:r>
                      <a:r>
                        <a:rPr sz="1400" spc="-45">
                          <a:latin typeface="Arial"/>
                          <a:cs typeface="Arial"/>
                        </a:rPr>
                        <a:t> </a:t>
                      </a:r>
                      <a:r>
                        <a:rPr sz="1400" spc="-10">
                          <a:latin typeface="Arial"/>
                          <a:cs typeface="Arial"/>
                        </a:rPr>
                        <a:t>dental </a:t>
                      </a:r>
                      <a:r>
                        <a:rPr sz="1400">
                          <a:latin typeface="Arial"/>
                          <a:cs typeface="Arial"/>
                        </a:rPr>
                        <a:t>corporation</a:t>
                      </a:r>
                      <a:r>
                        <a:rPr sz="1400" spc="-70">
                          <a:latin typeface="Arial"/>
                          <a:cs typeface="Arial"/>
                        </a:rPr>
                        <a:t> </a:t>
                      </a:r>
                      <a:r>
                        <a:rPr sz="1400">
                          <a:latin typeface="Arial"/>
                          <a:cs typeface="Arial"/>
                        </a:rPr>
                        <a:t>or</a:t>
                      </a:r>
                      <a:r>
                        <a:rPr sz="1400" spc="-30">
                          <a:latin typeface="Arial"/>
                          <a:cs typeface="Arial"/>
                        </a:rPr>
                        <a:t> </a:t>
                      </a:r>
                      <a:r>
                        <a:rPr sz="1400">
                          <a:latin typeface="Arial"/>
                          <a:cs typeface="Arial"/>
                        </a:rPr>
                        <a:t>a</a:t>
                      </a:r>
                      <a:r>
                        <a:rPr sz="1400" spc="-25">
                          <a:latin typeface="Arial"/>
                          <a:cs typeface="Arial"/>
                        </a:rPr>
                        <a:t> </a:t>
                      </a:r>
                      <a:r>
                        <a:rPr sz="1400">
                          <a:latin typeface="Arial"/>
                          <a:cs typeface="Arial"/>
                        </a:rPr>
                        <a:t>limited</a:t>
                      </a:r>
                      <a:r>
                        <a:rPr sz="1400" spc="-30">
                          <a:latin typeface="Arial"/>
                          <a:cs typeface="Arial"/>
                        </a:rPr>
                        <a:t> </a:t>
                      </a:r>
                      <a:r>
                        <a:rPr sz="1400">
                          <a:latin typeface="Arial"/>
                          <a:cs typeface="Arial"/>
                        </a:rPr>
                        <a:t>liability</a:t>
                      </a:r>
                      <a:r>
                        <a:rPr sz="1400" spc="-35">
                          <a:latin typeface="Arial"/>
                          <a:cs typeface="Arial"/>
                        </a:rPr>
                        <a:t> </a:t>
                      </a:r>
                      <a:r>
                        <a:rPr sz="1400">
                          <a:latin typeface="Arial"/>
                          <a:cs typeface="Arial"/>
                        </a:rPr>
                        <a:t>partnership</a:t>
                      </a:r>
                      <a:r>
                        <a:rPr sz="1400" spc="-70">
                          <a:latin typeface="Arial"/>
                          <a:cs typeface="Arial"/>
                        </a:rPr>
                        <a:t> </a:t>
                      </a:r>
                      <a:r>
                        <a:rPr sz="1400">
                          <a:latin typeface="Arial"/>
                          <a:cs typeface="Arial"/>
                        </a:rPr>
                        <a:t>depending</a:t>
                      </a:r>
                      <a:r>
                        <a:rPr sz="1400" spc="-60">
                          <a:latin typeface="Arial"/>
                          <a:cs typeface="Arial"/>
                        </a:rPr>
                        <a:t> </a:t>
                      </a:r>
                      <a:r>
                        <a:rPr sz="1400">
                          <a:latin typeface="Arial"/>
                          <a:cs typeface="Arial"/>
                        </a:rPr>
                        <a:t>on</a:t>
                      </a:r>
                      <a:r>
                        <a:rPr sz="1400" spc="-20">
                          <a:latin typeface="Arial"/>
                          <a:cs typeface="Arial"/>
                        </a:rPr>
                        <a:t> </a:t>
                      </a:r>
                      <a:r>
                        <a:rPr sz="1400">
                          <a:latin typeface="Arial"/>
                          <a:cs typeface="Arial"/>
                        </a:rPr>
                        <a:t>type</a:t>
                      </a:r>
                      <a:r>
                        <a:rPr sz="1400" spc="-25">
                          <a:latin typeface="Arial"/>
                          <a:cs typeface="Arial"/>
                        </a:rPr>
                        <a:t> </a:t>
                      </a:r>
                      <a:r>
                        <a:rPr sz="1400">
                          <a:latin typeface="Arial"/>
                          <a:cs typeface="Arial"/>
                        </a:rPr>
                        <a:t>of</a:t>
                      </a:r>
                      <a:r>
                        <a:rPr sz="1400" spc="-25">
                          <a:latin typeface="Arial"/>
                          <a:cs typeface="Arial"/>
                        </a:rPr>
                        <a:t> </a:t>
                      </a:r>
                      <a:r>
                        <a:rPr sz="1400">
                          <a:latin typeface="Arial"/>
                          <a:cs typeface="Arial"/>
                        </a:rPr>
                        <a:t>contract</a:t>
                      </a:r>
                      <a:r>
                        <a:rPr sz="1400" spc="-50">
                          <a:latin typeface="Arial"/>
                          <a:cs typeface="Arial"/>
                        </a:rPr>
                        <a:t> </a:t>
                      </a:r>
                      <a:r>
                        <a:rPr sz="1400" spc="-20">
                          <a:latin typeface="Arial"/>
                          <a:cs typeface="Arial"/>
                        </a:rPr>
                        <a:t>held</a:t>
                      </a:r>
                      <a:endParaRPr sz="1400">
                        <a:latin typeface="Arial"/>
                        <a:cs typeface="Arial"/>
                      </a:endParaRPr>
                    </a:p>
                  </a:txBody>
                  <a:tcPr marL="0" marR="0" marT="317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1"/>
                  </a:ext>
                </a:extLst>
              </a:tr>
              <a:tr h="859155">
                <a:tc>
                  <a:txBody>
                    <a:bodyPr/>
                    <a:lstStyle/>
                    <a:p>
                      <a:pPr>
                        <a:lnSpc>
                          <a:spcPct val="100000"/>
                        </a:lnSpc>
                        <a:spcBef>
                          <a:spcPts val="40"/>
                        </a:spcBef>
                      </a:pPr>
                      <a:endParaRPr sz="1400">
                        <a:latin typeface="Times New Roman"/>
                        <a:cs typeface="Times New Roman"/>
                      </a:endParaRPr>
                    </a:p>
                    <a:p>
                      <a:pPr marL="5715">
                        <a:lnSpc>
                          <a:spcPct val="100000"/>
                        </a:lnSpc>
                      </a:pPr>
                      <a:r>
                        <a:rPr sz="1400" spc="-10">
                          <a:latin typeface="Arial"/>
                          <a:cs typeface="Arial"/>
                        </a:rPr>
                        <a:t>Dis-incorporations</a:t>
                      </a:r>
                      <a:endParaRPr sz="1400">
                        <a:latin typeface="Arial"/>
                        <a:cs typeface="Arial"/>
                      </a:endParaRPr>
                    </a:p>
                  </a:txBody>
                  <a:tcPr marL="0" marR="0" marT="50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6350" marR="43815">
                        <a:lnSpc>
                          <a:spcPct val="98900"/>
                        </a:lnSpc>
                        <a:spcBef>
                          <a:spcPts val="50"/>
                        </a:spcBef>
                      </a:pPr>
                      <a:r>
                        <a:rPr sz="1400">
                          <a:latin typeface="Arial"/>
                          <a:cs typeface="Arial"/>
                        </a:rPr>
                        <a:t>A</a:t>
                      </a:r>
                      <a:r>
                        <a:rPr sz="1400" spc="-90">
                          <a:latin typeface="Arial"/>
                          <a:cs typeface="Arial"/>
                        </a:rPr>
                        <a:t> </a:t>
                      </a:r>
                      <a:r>
                        <a:rPr sz="1400">
                          <a:latin typeface="Arial"/>
                          <a:cs typeface="Arial"/>
                        </a:rPr>
                        <a:t>dental</a:t>
                      </a:r>
                      <a:r>
                        <a:rPr sz="1400" spc="-35">
                          <a:latin typeface="Arial"/>
                          <a:cs typeface="Arial"/>
                        </a:rPr>
                        <a:t> </a:t>
                      </a:r>
                      <a:r>
                        <a:rPr sz="1400">
                          <a:latin typeface="Arial"/>
                          <a:cs typeface="Arial"/>
                        </a:rPr>
                        <a:t>practice</a:t>
                      </a:r>
                      <a:r>
                        <a:rPr sz="1400" spc="-55">
                          <a:latin typeface="Arial"/>
                          <a:cs typeface="Arial"/>
                        </a:rPr>
                        <a:t> </a:t>
                      </a:r>
                      <a:r>
                        <a:rPr sz="1400">
                          <a:latin typeface="Arial"/>
                          <a:cs typeface="Arial"/>
                        </a:rPr>
                        <a:t>can</a:t>
                      </a:r>
                      <a:r>
                        <a:rPr sz="1400" spc="-40">
                          <a:latin typeface="Arial"/>
                          <a:cs typeface="Arial"/>
                        </a:rPr>
                        <a:t> </a:t>
                      </a:r>
                      <a:r>
                        <a:rPr sz="1400">
                          <a:latin typeface="Arial"/>
                          <a:cs typeface="Arial"/>
                        </a:rPr>
                        <a:t>apply</a:t>
                      </a:r>
                      <a:r>
                        <a:rPr sz="1400" spc="-20">
                          <a:latin typeface="Arial"/>
                          <a:cs typeface="Arial"/>
                        </a:rPr>
                        <a:t> </a:t>
                      </a:r>
                      <a:r>
                        <a:rPr sz="1400">
                          <a:latin typeface="Arial"/>
                          <a:cs typeface="Arial"/>
                        </a:rPr>
                        <a:t>to</a:t>
                      </a:r>
                      <a:r>
                        <a:rPr sz="1400" spc="-30">
                          <a:latin typeface="Arial"/>
                          <a:cs typeface="Arial"/>
                        </a:rPr>
                        <a:t> </a:t>
                      </a:r>
                      <a:r>
                        <a:rPr sz="1400">
                          <a:latin typeface="Arial"/>
                          <a:cs typeface="Arial"/>
                        </a:rPr>
                        <a:t>change</a:t>
                      </a:r>
                      <a:r>
                        <a:rPr sz="1400" spc="-55">
                          <a:latin typeface="Arial"/>
                          <a:cs typeface="Arial"/>
                        </a:rPr>
                        <a:t> </a:t>
                      </a:r>
                      <a:r>
                        <a:rPr sz="1400">
                          <a:latin typeface="Arial"/>
                          <a:cs typeface="Arial"/>
                        </a:rPr>
                        <a:t>their</a:t>
                      </a:r>
                      <a:r>
                        <a:rPr sz="1400" spc="-25">
                          <a:latin typeface="Arial"/>
                          <a:cs typeface="Arial"/>
                        </a:rPr>
                        <a:t> </a:t>
                      </a:r>
                      <a:r>
                        <a:rPr sz="1400">
                          <a:latin typeface="Arial"/>
                          <a:cs typeface="Arial"/>
                        </a:rPr>
                        <a:t>contract</a:t>
                      </a:r>
                      <a:r>
                        <a:rPr sz="1400" spc="-45">
                          <a:latin typeface="Arial"/>
                          <a:cs typeface="Arial"/>
                        </a:rPr>
                        <a:t> </a:t>
                      </a:r>
                      <a:r>
                        <a:rPr sz="1400">
                          <a:latin typeface="Arial"/>
                          <a:cs typeface="Arial"/>
                        </a:rPr>
                        <a:t>from</a:t>
                      </a:r>
                      <a:r>
                        <a:rPr sz="1400" spc="-45">
                          <a:latin typeface="Arial"/>
                          <a:cs typeface="Arial"/>
                        </a:rPr>
                        <a:t> </a:t>
                      </a:r>
                      <a:r>
                        <a:rPr sz="1400">
                          <a:latin typeface="Arial"/>
                          <a:cs typeface="Arial"/>
                        </a:rPr>
                        <a:t>being</a:t>
                      </a:r>
                      <a:r>
                        <a:rPr sz="1400" spc="-30">
                          <a:latin typeface="Arial"/>
                          <a:cs typeface="Arial"/>
                        </a:rPr>
                        <a:t> </a:t>
                      </a:r>
                      <a:r>
                        <a:rPr sz="1400">
                          <a:latin typeface="Arial"/>
                          <a:cs typeface="Arial"/>
                        </a:rPr>
                        <a:t>held</a:t>
                      </a:r>
                      <a:r>
                        <a:rPr sz="1400" spc="-30">
                          <a:latin typeface="Arial"/>
                          <a:cs typeface="Arial"/>
                        </a:rPr>
                        <a:t> </a:t>
                      </a:r>
                      <a:r>
                        <a:rPr sz="1400">
                          <a:latin typeface="Arial"/>
                          <a:cs typeface="Arial"/>
                        </a:rPr>
                        <a:t>by</a:t>
                      </a:r>
                      <a:r>
                        <a:rPr sz="1400" spc="-20">
                          <a:latin typeface="Arial"/>
                          <a:cs typeface="Arial"/>
                        </a:rPr>
                        <a:t> </a:t>
                      </a:r>
                      <a:r>
                        <a:rPr sz="1400" spc="-50">
                          <a:latin typeface="Arial"/>
                          <a:cs typeface="Arial"/>
                        </a:rPr>
                        <a:t>a </a:t>
                      </a:r>
                      <a:r>
                        <a:rPr sz="1400">
                          <a:latin typeface="Arial"/>
                          <a:cs typeface="Arial"/>
                        </a:rPr>
                        <a:t>company</a:t>
                      </a:r>
                      <a:r>
                        <a:rPr sz="1400" spc="-45">
                          <a:latin typeface="Arial"/>
                          <a:cs typeface="Arial"/>
                        </a:rPr>
                        <a:t> </a:t>
                      </a:r>
                      <a:r>
                        <a:rPr sz="1400">
                          <a:latin typeface="Arial"/>
                          <a:cs typeface="Arial"/>
                        </a:rPr>
                        <a:t>limited</a:t>
                      </a:r>
                      <a:r>
                        <a:rPr sz="1400" spc="-25">
                          <a:latin typeface="Arial"/>
                          <a:cs typeface="Arial"/>
                        </a:rPr>
                        <a:t> </a:t>
                      </a:r>
                      <a:r>
                        <a:rPr sz="1400">
                          <a:latin typeface="Arial"/>
                          <a:cs typeface="Arial"/>
                        </a:rPr>
                        <a:t>by</a:t>
                      </a:r>
                      <a:r>
                        <a:rPr sz="1400" spc="-20">
                          <a:latin typeface="Arial"/>
                          <a:cs typeface="Arial"/>
                        </a:rPr>
                        <a:t> </a:t>
                      </a:r>
                      <a:r>
                        <a:rPr sz="1400">
                          <a:latin typeface="Arial"/>
                          <a:cs typeface="Arial"/>
                        </a:rPr>
                        <a:t>shares,</a:t>
                      </a:r>
                      <a:r>
                        <a:rPr sz="1400" spc="-40">
                          <a:latin typeface="Arial"/>
                          <a:cs typeface="Arial"/>
                        </a:rPr>
                        <a:t> </a:t>
                      </a:r>
                      <a:r>
                        <a:rPr sz="1400">
                          <a:latin typeface="Arial"/>
                          <a:cs typeface="Arial"/>
                        </a:rPr>
                        <a:t>dental</a:t>
                      </a:r>
                      <a:r>
                        <a:rPr sz="1400" spc="-35">
                          <a:latin typeface="Arial"/>
                          <a:cs typeface="Arial"/>
                        </a:rPr>
                        <a:t> </a:t>
                      </a:r>
                      <a:r>
                        <a:rPr sz="1400" spc="-10">
                          <a:latin typeface="Arial"/>
                          <a:cs typeface="Arial"/>
                        </a:rPr>
                        <a:t>corporation</a:t>
                      </a:r>
                      <a:r>
                        <a:rPr sz="1400" spc="-50">
                          <a:latin typeface="Arial"/>
                          <a:cs typeface="Arial"/>
                        </a:rPr>
                        <a:t> </a:t>
                      </a:r>
                      <a:r>
                        <a:rPr sz="1400">
                          <a:latin typeface="Arial"/>
                          <a:cs typeface="Arial"/>
                        </a:rPr>
                        <a:t>or</a:t>
                      </a:r>
                      <a:r>
                        <a:rPr sz="1400" spc="-15">
                          <a:latin typeface="Arial"/>
                          <a:cs typeface="Arial"/>
                        </a:rPr>
                        <a:t> </a:t>
                      </a:r>
                      <a:r>
                        <a:rPr sz="1400">
                          <a:latin typeface="Arial"/>
                          <a:cs typeface="Arial"/>
                        </a:rPr>
                        <a:t>a</a:t>
                      </a:r>
                      <a:r>
                        <a:rPr sz="1400" spc="-20">
                          <a:latin typeface="Arial"/>
                          <a:cs typeface="Arial"/>
                        </a:rPr>
                        <a:t> </a:t>
                      </a:r>
                      <a:r>
                        <a:rPr sz="1400">
                          <a:latin typeface="Arial"/>
                          <a:cs typeface="Arial"/>
                        </a:rPr>
                        <a:t>limited</a:t>
                      </a:r>
                      <a:r>
                        <a:rPr sz="1400" spc="-25">
                          <a:latin typeface="Arial"/>
                          <a:cs typeface="Arial"/>
                        </a:rPr>
                        <a:t> </a:t>
                      </a:r>
                      <a:r>
                        <a:rPr sz="1400">
                          <a:latin typeface="Arial"/>
                          <a:cs typeface="Arial"/>
                        </a:rPr>
                        <a:t>liability</a:t>
                      </a:r>
                      <a:r>
                        <a:rPr sz="1400" spc="-20">
                          <a:latin typeface="Arial"/>
                          <a:cs typeface="Arial"/>
                        </a:rPr>
                        <a:t> </a:t>
                      </a:r>
                      <a:r>
                        <a:rPr sz="1400">
                          <a:latin typeface="Arial"/>
                          <a:cs typeface="Arial"/>
                        </a:rPr>
                        <a:t>partnership</a:t>
                      </a:r>
                      <a:r>
                        <a:rPr sz="1400" spc="-45">
                          <a:latin typeface="Arial"/>
                          <a:cs typeface="Arial"/>
                        </a:rPr>
                        <a:t> </a:t>
                      </a:r>
                      <a:r>
                        <a:rPr sz="1400" spc="-25">
                          <a:latin typeface="Arial"/>
                          <a:cs typeface="Arial"/>
                        </a:rPr>
                        <a:t>to </a:t>
                      </a:r>
                      <a:r>
                        <a:rPr sz="1400">
                          <a:latin typeface="Arial"/>
                          <a:cs typeface="Arial"/>
                        </a:rPr>
                        <a:t>one</a:t>
                      </a:r>
                      <a:r>
                        <a:rPr sz="1400" spc="-35">
                          <a:latin typeface="Arial"/>
                          <a:cs typeface="Arial"/>
                        </a:rPr>
                        <a:t> </a:t>
                      </a:r>
                      <a:r>
                        <a:rPr sz="1400">
                          <a:latin typeface="Arial"/>
                          <a:cs typeface="Arial"/>
                        </a:rPr>
                        <a:t>held</a:t>
                      </a:r>
                      <a:r>
                        <a:rPr sz="1400" spc="-35">
                          <a:latin typeface="Arial"/>
                          <a:cs typeface="Arial"/>
                        </a:rPr>
                        <a:t> </a:t>
                      </a:r>
                      <a:r>
                        <a:rPr sz="1400">
                          <a:latin typeface="Arial"/>
                          <a:cs typeface="Arial"/>
                        </a:rPr>
                        <a:t>by</a:t>
                      </a:r>
                      <a:r>
                        <a:rPr sz="1400" spc="-30">
                          <a:latin typeface="Arial"/>
                          <a:cs typeface="Arial"/>
                        </a:rPr>
                        <a:t> </a:t>
                      </a:r>
                      <a:r>
                        <a:rPr sz="1400">
                          <a:latin typeface="Arial"/>
                          <a:cs typeface="Arial"/>
                        </a:rPr>
                        <a:t>an</a:t>
                      </a:r>
                      <a:r>
                        <a:rPr sz="1400" spc="-25">
                          <a:latin typeface="Arial"/>
                          <a:cs typeface="Arial"/>
                        </a:rPr>
                        <a:t> </a:t>
                      </a:r>
                      <a:r>
                        <a:rPr sz="1400">
                          <a:latin typeface="Arial"/>
                          <a:cs typeface="Arial"/>
                        </a:rPr>
                        <a:t>individual</a:t>
                      </a:r>
                      <a:r>
                        <a:rPr sz="1400" spc="350">
                          <a:latin typeface="Arial"/>
                          <a:cs typeface="Arial"/>
                        </a:rPr>
                        <a:t> </a:t>
                      </a:r>
                      <a:r>
                        <a:rPr sz="1400">
                          <a:latin typeface="Arial"/>
                          <a:cs typeface="Arial"/>
                        </a:rPr>
                        <a:t>or</a:t>
                      </a:r>
                      <a:r>
                        <a:rPr sz="1400" spc="-40">
                          <a:latin typeface="Arial"/>
                          <a:cs typeface="Arial"/>
                        </a:rPr>
                        <a:t> </a:t>
                      </a:r>
                      <a:r>
                        <a:rPr sz="1400">
                          <a:latin typeface="Arial"/>
                          <a:cs typeface="Arial"/>
                        </a:rPr>
                        <a:t>partnership</a:t>
                      </a:r>
                      <a:r>
                        <a:rPr sz="1400" spc="-60">
                          <a:latin typeface="Arial"/>
                          <a:cs typeface="Arial"/>
                        </a:rPr>
                        <a:t> </a:t>
                      </a:r>
                      <a:r>
                        <a:rPr sz="1400">
                          <a:latin typeface="Arial"/>
                          <a:cs typeface="Arial"/>
                        </a:rPr>
                        <a:t>contractor</a:t>
                      </a:r>
                      <a:r>
                        <a:rPr sz="1400" spc="-60">
                          <a:latin typeface="Arial"/>
                          <a:cs typeface="Arial"/>
                        </a:rPr>
                        <a:t> </a:t>
                      </a:r>
                      <a:r>
                        <a:rPr sz="1400">
                          <a:latin typeface="Arial"/>
                          <a:cs typeface="Arial"/>
                        </a:rPr>
                        <a:t>depending</a:t>
                      </a:r>
                      <a:r>
                        <a:rPr sz="1400" spc="-60">
                          <a:latin typeface="Arial"/>
                          <a:cs typeface="Arial"/>
                        </a:rPr>
                        <a:t> </a:t>
                      </a:r>
                      <a:r>
                        <a:rPr sz="1400">
                          <a:latin typeface="Arial"/>
                          <a:cs typeface="Arial"/>
                        </a:rPr>
                        <a:t>on</a:t>
                      </a:r>
                      <a:r>
                        <a:rPr sz="1400" spc="-35">
                          <a:latin typeface="Arial"/>
                          <a:cs typeface="Arial"/>
                        </a:rPr>
                        <a:t> </a:t>
                      </a:r>
                      <a:r>
                        <a:rPr sz="1400">
                          <a:latin typeface="Arial"/>
                          <a:cs typeface="Arial"/>
                        </a:rPr>
                        <a:t>contract</a:t>
                      </a:r>
                      <a:r>
                        <a:rPr sz="1400" spc="-50">
                          <a:latin typeface="Arial"/>
                          <a:cs typeface="Arial"/>
                        </a:rPr>
                        <a:t> </a:t>
                      </a:r>
                      <a:r>
                        <a:rPr sz="1400" spc="-20">
                          <a:latin typeface="Arial"/>
                          <a:cs typeface="Arial"/>
                        </a:rPr>
                        <a:t>held</a:t>
                      </a:r>
                      <a:endParaRPr sz="1400">
                        <a:latin typeface="Arial"/>
                        <a:cs typeface="Arial"/>
                      </a:endParaRPr>
                    </a:p>
                  </a:txBody>
                  <a:tcPr marL="0" marR="0" marT="635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2"/>
                  </a:ext>
                </a:extLst>
              </a:tr>
              <a:tr h="629285">
                <a:tc>
                  <a:txBody>
                    <a:bodyPr/>
                    <a:lstStyle/>
                    <a:p>
                      <a:pPr marL="5715">
                        <a:lnSpc>
                          <a:spcPct val="100000"/>
                        </a:lnSpc>
                        <a:spcBef>
                          <a:spcPts val="1590"/>
                        </a:spcBef>
                      </a:pPr>
                      <a:r>
                        <a:rPr sz="1400">
                          <a:latin typeface="Arial"/>
                          <a:cs typeface="Arial"/>
                        </a:rPr>
                        <a:t>Change</a:t>
                      </a:r>
                      <a:r>
                        <a:rPr sz="1400" spc="-45">
                          <a:latin typeface="Arial"/>
                          <a:cs typeface="Arial"/>
                        </a:rPr>
                        <a:t> </a:t>
                      </a:r>
                      <a:r>
                        <a:rPr sz="1400">
                          <a:latin typeface="Arial"/>
                          <a:cs typeface="Arial"/>
                        </a:rPr>
                        <a:t>to</a:t>
                      </a:r>
                      <a:r>
                        <a:rPr sz="1400" spc="-40">
                          <a:latin typeface="Arial"/>
                          <a:cs typeface="Arial"/>
                        </a:rPr>
                        <a:t> </a:t>
                      </a:r>
                      <a:r>
                        <a:rPr sz="1400">
                          <a:latin typeface="Arial"/>
                          <a:cs typeface="Arial"/>
                        </a:rPr>
                        <a:t>opening</a:t>
                      </a:r>
                      <a:r>
                        <a:rPr sz="1400" spc="-50">
                          <a:latin typeface="Arial"/>
                          <a:cs typeface="Arial"/>
                        </a:rPr>
                        <a:t> </a:t>
                      </a:r>
                      <a:r>
                        <a:rPr sz="1400" spc="-20">
                          <a:latin typeface="Arial"/>
                          <a:cs typeface="Arial"/>
                        </a:rPr>
                        <a:t>hours</a:t>
                      </a:r>
                      <a:endParaRPr sz="1400">
                        <a:latin typeface="Arial"/>
                        <a:cs typeface="Arial"/>
                      </a:endParaRPr>
                    </a:p>
                  </a:txBody>
                  <a:tcPr marL="0" marR="0" marT="20193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a:lnSpc>
                          <a:spcPct val="100000"/>
                        </a:lnSpc>
                        <a:spcBef>
                          <a:spcPts val="40"/>
                        </a:spcBef>
                      </a:pPr>
                      <a:endParaRPr sz="1400">
                        <a:latin typeface="Times New Roman"/>
                        <a:cs typeface="Times New Roman"/>
                      </a:endParaRPr>
                    </a:p>
                    <a:p>
                      <a:pPr marL="6350">
                        <a:lnSpc>
                          <a:spcPct val="100000"/>
                        </a:lnSpc>
                      </a:pPr>
                      <a:r>
                        <a:rPr sz="1400">
                          <a:latin typeface="Arial"/>
                          <a:cs typeface="Arial"/>
                        </a:rPr>
                        <a:t>Changes</a:t>
                      </a:r>
                      <a:r>
                        <a:rPr sz="1400" spc="-45">
                          <a:latin typeface="Arial"/>
                          <a:cs typeface="Arial"/>
                        </a:rPr>
                        <a:t> </a:t>
                      </a:r>
                      <a:r>
                        <a:rPr sz="1400">
                          <a:latin typeface="Arial"/>
                          <a:cs typeface="Arial"/>
                        </a:rPr>
                        <a:t>to</a:t>
                      </a:r>
                      <a:r>
                        <a:rPr sz="1400" spc="-35">
                          <a:latin typeface="Arial"/>
                          <a:cs typeface="Arial"/>
                        </a:rPr>
                        <a:t> </a:t>
                      </a:r>
                      <a:r>
                        <a:rPr sz="1400">
                          <a:latin typeface="Arial"/>
                          <a:cs typeface="Arial"/>
                        </a:rPr>
                        <a:t>hours</a:t>
                      </a:r>
                      <a:r>
                        <a:rPr sz="1400" spc="-45">
                          <a:latin typeface="Arial"/>
                          <a:cs typeface="Arial"/>
                        </a:rPr>
                        <a:t> </a:t>
                      </a:r>
                      <a:r>
                        <a:rPr sz="1400">
                          <a:latin typeface="Arial"/>
                          <a:cs typeface="Arial"/>
                        </a:rPr>
                        <a:t>during</a:t>
                      </a:r>
                      <a:r>
                        <a:rPr sz="1400" spc="-50">
                          <a:latin typeface="Arial"/>
                          <a:cs typeface="Arial"/>
                        </a:rPr>
                        <a:t> </a:t>
                      </a:r>
                      <a:r>
                        <a:rPr sz="1400">
                          <a:latin typeface="Arial"/>
                          <a:cs typeface="Arial"/>
                        </a:rPr>
                        <a:t>which</a:t>
                      </a:r>
                      <a:r>
                        <a:rPr sz="1400" spc="-20">
                          <a:latin typeface="Arial"/>
                          <a:cs typeface="Arial"/>
                        </a:rPr>
                        <a:t> </a:t>
                      </a:r>
                      <a:r>
                        <a:rPr sz="1400">
                          <a:latin typeface="Arial"/>
                          <a:cs typeface="Arial"/>
                        </a:rPr>
                        <a:t>the</a:t>
                      </a:r>
                      <a:r>
                        <a:rPr sz="1400" spc="-35">
                          <a:latin typeface="Arial"/>
                          <a:cs typeface="Arial"/>
                        </a:rPr>
                        <a:t> </a:t>
                      </a:r>
                      <a:r>
                        <a:rPr sz="1400">
                          <a:latin typeface="Arial"/>
                          <a:cs typeface="Arial"/>
                        </a:rPr>
                        <a:t>contractor</a:t>
                      </a:r>
                      <a:r>
                        <a:rPr sz="1400" spc="-60">
                          <a:latin typeface="Arial"/>
                          <a:cs typeface="Arial"/>
                        </a:rPr>
                        <a:t> </a:t>
                      </a:r>
                      <a:r>
                        <a:rPr sz="1400">
                          <a:latin typeface="Arial"/>
                          <a:cs typeface="Arial"/>
                        </a:rPr>
                        <a:t>provides</a:t>
                      </a:r>
                      <a:r>
                        <a:rPr sz="1400" spc="-30">
                          <a:latin typeface="Arial"/>
                          <a:cs typeface="Arial"/>
                        </a:rPr>
                        <a:t> </a:t>
                      </a:r>
                      <a:r>
                        <a:rPr sz="1400">
                          <a:latin typeface="Arial"/>
                          <a:cs typeface="Arial"/>
                        </a:rPr>
                        <a:t>dental</a:t>
                      </a:r>
                      <a:r>
                        <a:rPr sz="1400" spc="-45">
                          <a:latin typeface="Arial"/>
                          <a:cs typeface="Arial"/>
                        </a:rPr>
                        <a:t> </a:t>
                      </a:r>
                      <a:r>
                        <a:rPr sz="1400" spc="-10">
                          <a:latin typeface="Arial"/>
                          <a:cs typeface="Arial"/>
                        </a:rPr>
                        <a:t>services</a:t>
                      </a:r>
                      <a:endParaRPr sz="1400">
                        <a:latin typeface="Arial"/>
                        <a:cs typeface="Arial"/>
                      </a:endParaRPr>
                    </a:p>
                  </a:txBody>
                  <a:tcPr marL="0" marR="0" marT="50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3"/>
                  </a:ext>
                </a:extLst>
              </a:tr>
              <a:tr h="440690">
                <a:tc>
                  <a:txBody>
                    <a:bodyPr/>
                    <a:lstStyle/>
                    <a:p>
                      <a:pPr marL="5715">
                        <a:lnSpc>
                          <a:spcPct val="100000"/>
                        </a:lnSpc>
                        <a:spcBef>
                          <a:spcPts val="844"/>
                        </a:spcBef>
                      </a:pPr>
                      <a:r>
                        <a:rPr sz="1400">
                          <a:latin typeface="Arial"/>
                          <a:cs typeface="Arial"/>
                        </a:rPr>
                        <a:t>Changes</a:t>
                      </a:r>
                      <a:r>
                        <a:rPr sz="1400" spc="-40">
                          <a:latin typeface="Arial"/>
                          <a:cs typeface="Arial"/>
                        </a:rPr>
                        <a:t> </a:t>
                      </a:r>
                      <a:r>
                        <a:rPr sz="1400">
                          <a:latin typeface="Arial"/>
                          <a:cs typeface="Arial"/>
                        </a:rPr>
                        <a:t>to</a:t>
                      </a:r>
                      <a:r>
                        <a:rPr sz="1400" spc="-25">
                          <a:latin typeface="Arial"/>
                          <a:cs typeface="Arial"/>
                        </a:rPr>
                        <a:t> </a:t>
                      </a:r>
                      <a:r>
                        <a:rPr sz="1400">
                          <a:latin typeface="Arial"/>
                          <a:cs typeface="Arial"/>
                        </a:rPr>
                        <a:t>contract</a:t>
                      </a:r>
                      <a:r>
                        <a:rPr sz="1400" spc="-45">
                          <a:latin typeface="Arial"/>
                          <a:cs typeface="Arial"/>
                        </a:rPr>
                        <a:t> </a:t>
                      </a:r>
                      <a:r>
                        <a:rPr sz="1400" spc="-10">
                          <a:latin typeface="Arial"/>
                          <a:cs typeface="Arial"/>
                        </a:rPr>
                        <a:t>holders</a:t>
                      </a:r>
                      <a:endParaRPr sz="1400">
                        <a:latin typeface="Arial"/>
                        <a:cs typeface="Arial"/>
                      </a:endParaRPr>
                    </a:p>
                  </a:txBody>
                  <a:tcPr marL="0" marR="0" marT="10731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6350">
                        <a:lnSpc>
                          <a:spcPct val="100000"/>
                        </a:lnSpc>
                        <a:spcBef>
                          <a:spcPts val="905"/>
                        </a:spcBef>
                      </a:pPr>
                      <a:r>
                        <a:rPr sz="1400">
                          <a:latin typeface="Arial"/>
                          <a:cs typeface="Arial"/>
                        </a:rPr>
                        <a:t>Changes</a:t>
                      </a:r>
                      <a:r>
                        <a:rPr sz="1400" spc="-45">
                          <a:latin typeface="Arial"/>
                          <a:cs typeface="Arial"/>
                        </a:rPr>
                        <a:t> </a:t>
                      </a:r>
                      <a:r>
                        <a:rPr sz="1400">
                          <a:latin typeface="Arial"/>
                          <a:cs typeface="Arial"/>
                        </a:rPr>
                        <a:t>to</a:t>
                      </a:r>
                      <a:r>
                        <a:rPr sz="1400" spc="-30">
                          <a:latin typeface="Arial"/>
                          <a:cs typeface="Arial"/>
                        </a:rPr>
                        <a:t> </a:t>
                      </a:r>
                      <a:r>
                        <a:rPr sz="1400">
                          <a:latin typeface="Arial"/>
                          <a:cs typeface="Arial"/>
                        </a:rPr>
                        <a:t>parties</a:t>
                      </a:r>
                      <a:r>
                        <a:rPr sz="1400" spc="-50">
                          <a:latin typeface="Arial"/>
                          <a:cs typeface="Arial"/>
                        </a:rPr>
                        <a:t> </a:t>
                      </a:r>
                      <a:r>
                        <a:rPr sz="1400">
                          <a:latin typeface="Arial"/>
                          <a:cs typeface="Arial"/>
                        </a:rPr>
                        <a:t>who</a:t>
                      </a:r>
                      <a:r>
                        <a:rPr sz="1400" spc="-15">
                          <a:latin typeface="Arial"/>
                          <a:cs typeface="Arial"/>
                        </a:rPr>
                        <a:t> </a:t>
                      </a:r>
                      <a:r>
                        <a:rPr sz="1400">
                          <a:latin typeface="Arial"/>
                          <a:cs typeface="Arial"/>
                        </a:rPr>
                        <a:t>hold</a:t>
                      </a:r>
                      <a:r>
                        <a:rPr sz="1400" spc="-30">
                          <a:latin typeface="Arial"/>
                          <a:cs typeface="Arial"/>
                        </a:rPr>
                        <a:t> </a:t>
                      </a:r>
                      <a:r>
                        <a:rPr sz="1400">
                          <a:latin typeface="Arial"/>
                          <a:cs typeface="Arial"/>
                        </a:rPr>
                        <a:t>the</a:t>
                      </a:r>
                      <a:r>
                        <a:rPr sz="1400" spc="-30">
                          <a:latin typeface="Arial"/>
                          <a:cs typeface="Arial"/>
                        </a:rPr>
                        <a:t> </a:t>
                      </a:r>
                      <a:r>
                        <a:rPr sz="1400">
                          <a:latin typeface="Arial"/>
                          <a:cs typeface="Arial"/>
                        </a:rPr>
                        <a:t>dental</a:t>
                      </a:r>
                      <a:r>
                        <a:rPr sz="1400" spc="-40">
                          <a:latin typeface="Arial"/>
                          <a:cs typeface="Arial"/>
                        </a:rPr>
                        <a:t> </a:t>
                      </a:r>
                      <a:r>
                        <a:rPr sz="1400" spc="-10">
                          <a:latin typeface="Arial"/>
                          <a:cs typeface="Arial"/>
                        </a:rPr>
                        <a:t>contract</a:t>
                      </a:r>
                      <a:endParaRPr sz="1400">
                        <a:latin typeface="Arial"/>
                        <a:cs typeface="Arial"/>
                      </a:endParaRPr>
                    </a:p>
                  </a:txBody>
                  <a:tcPr marL="0" marR="0" marT="1149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4"/>
                  </a:ext>
                </a:extLst>
              </a:tr>
              <a:tr h="440690">
                <a:tc>
                  <a:txBody>
                    <a:bodyPr/>
                    <a:lstStyle/>
                    <a:p>
                      <a:pPr marL="5715">
                        <a:lnSpc>
                          <a:spcPct val="100000"/>
                        </a:lnSpc>
                        <a:spcBef>
                          <a:spcPts val="844"/>
                        </a:spcBef>
                      </a:pPr>
                      <a:r>
                        <a:rPr sz="1400">
                          <a:latin typeface="Arial"/>
                          <a:cs typeface="Arial"/>
                        </a:rPr>
                        <a:t>Contract</a:t>
                      </a:r>
                      <a:r>
                        <a:rPr sz="1400" spc="340">
                          <a:latin typeface="Arial"/>
                          <a:cs typeface="Arial"/>
                        </a:rPr>
                        <a:t> </a:t>
                      </a:r>
                      <a:r>
                        <a:rPr sz="1400" spc="-10">
                          <a:latin typeface="Arial"/>
                          <a:cs typeface="Arial"/>
                        </a:rPr>
                        <a:t>Extensions</a:t>
                      </a:r>
                      <a:endParaRPr sz="1400">
                        <a:latin typeface="Arial"/>
                        <a:cs typeface="Arial"/>
                      </a:endParaRPr>
                    </a:p>
                  </a:txBody>
                  <a:tcPr marL="0" marR="0" marT="10731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6350" marR="349250">
                        <a:lnSpc>
                          <a:spcPct val="100000"/>
                        </a:lnSpc>
                        <a:spcBef>
                          <a:spcPts val="10"/>
                        </a:spcBef>
                      </a:pPr>
                      <a:r>
                        <a:rPr sz="1400">
                          <a:latin typeface="Arial"/>
                          <a:cs typeface="Arial"/>
                        </a:rPr>
                        <a:t>An</a:t>
                      </a:r>
                      <a:r>
                        <a:rPr sz="1400" spc="-25">
                          <a:latin typeface="Arial"/>
                          <a:cs typeface="Arial"/>
                        </a:rPr>
                        <a:t> </a:t>
                      </a:r>
                      <a:r>
                        <a:rPr sz="1400">
                          <a:latin typeface="Arial"/>
                          <a:cs typeface="Arial"/>
                        </a:rPr>
                        <a:t>agreement</a:t>
                      </a:r>
                      <a:r>
                        <a:rPr sz="1400" spc="-60">
                          <a:latin typeface="Arial"/>
                          <a:cs typeface="Arial"/>
                        </a:rPr>
                        <a:t> </a:t>
                      </a:r>
                      <a:r>
                        <a:rPr sz="1400">
                          <a:latin typeface="Arial"/>
                          <a:cs typeface="Arial"/>
                        </a:rPr>
                        <a:t>between</a:t>
                      </a:r>
                      <a:r>
                        <a:rPr sz="1400" spc="-35">
                          <a:latin typeface="Arial"/>
                          <a:cs typeface="Arial"/>
                        </a:rPr>
                        <a:t> </a:t>
                      </a:r>
                      <a:r>
                        <a:rPr sz="1400">
                          <a:latin typeface="Arial"/>
                          <a:cs typeface="Arial"/>
                        </a:rPr>
                        <a:t>the</a:t>
                      </a:r>
                      <a:r>
                        <a:rPr sz="1400" spc="-30">
                          <a:latin typeface="Arial"/>
                          <a:cs typeface="Arial"/>
                        </a:rPr>
                        <a:t> </a:t>
                      </a:r>
                      <a:r>
                        <a:rPr sz="1400">
                          <a:latin typeface="Arial"/>
                          <a:cs typeface="Arial"/>
                        </a:rPr>
                        <a:t>dental</a:t>
                      </a:r>
                      <a:r>
                        <a:rPr sz="1400" spc="-45">
                          <a:latin typeface="Arial"/>
                          <a:cs typeface="Arial"/>
                        </a:rPr>
                        <a:t> </a:t>
                      </a:r>
                      <a:r>
                        <a:rPr sz="1400">
                          <a:latin typeface="Arial"/>
                          <a:cs typeface="Arial"/>
                        </a:rPr>
                        <a:t>contract</a:t>
                      </a:r>
                      <a:r>
                        <a:rPr sz="1400" spc="-50">
                          <a:latin typeface="Arial"/>
                          <a:cs typeface="Arial"/>
                        </a:rPr>
                        <a:t> </a:t>
                      </a:r>
                      <a:r>
                        <a:rPr sz="1400">
                          <a:latin typeface="Arial"/>
                          <a:cs typeface="Arial"/>
                        </a:rPr>
                        <a:t>holder</a:t>
                      </a:r>
                      <a:r>
                        <a:rPr sz="1400" spc="-50">
                          <a:latin typeface="Arial"/>
                          <a:cs typeface="Arial"/>
                        </a:rPr>
                        <a:t> </a:t>
                      </a:r>
                      <a:r>
                        <a:rPr sz="1400">
                          <a:latin typeface="Arial"/>
                          <a:cs typeface="Arial"/>
                        </a:rPr>
                        <a:t>and</a:t>
                      </a:r>
                      <a:r>
                        <a:rPr sz="1400" spc="-30">
                          <a:latin typeface="Arial"/>
                          <a:cs typeface="Arial"/>
                        </a:rPr>
                        <a:t> </a:t>
                      </a:r>
                      <a:r>
                        <a:rPr sz="1400">
                          <a:latin typeface="Arial"/>
                          <a:cs typeface="Arial"/>
                        </a:rPr>
                        <a:t>the</a:t>
                      </a:r>
                      <a:r>
                        <a:rPr sz="1400" spc="-35">
                          <a:latin typeface="Arial"/>
                          <a:cs typeface="Arial"/>
                        </a:rPr>
                        <a:t> </a:t>
                      </a:r>
                      <a:r>
                        <a:rPr sz="1400">
                          <a:latin typeface="Arial"/>
                          <a:cs typeface="Arial"/>
                        </a:rPr>
                        <a:t>ICB</a:t>
                      </a:r>
                      <a:r>
                        <a:rPr sz="1400" spc="-20">
                          <a:latin typeface="Arial"/>
                          <a:cs typeface="Arial"/>
                        </a:rPr>
                        <a:t> </a:t>
                      </a:r>
                      <a:r>
                        <a:rPr sz="1400">
                          <a:latin typeface="Arial"/>
                          <a:cs typeface="Arial"/>
                        </a:rPr>
                        <a:t>to</a:t>
                      </a:r>
                      <a:r>
                        <a:rPr sz="1400" spc="-35">
                          <a:latin typeface="Arial"/>
                          <a:cs typeface="Arial"/>
                        </a:rPr>
                        <a:t> </a:t>
                      </a:r>
                      <a:r>
                        <a:rPr sz="1400">
                          <a:latin typeface="Arial"/>
                          <a:cs typeface="Arial"/>
                        </a:rPr>
                        <a:t>extend</a:t>
                      </a:r>
                      <a:r>
                        <a:rPr sz="1400" spc="-30">
                          <a:latin typeface="Arial"/>
                          <a:cs typeface="Arial"/>
                        </a:rPr>
                        <a:t> </a:t>
                      </a:r>
                      <a:r>
                        <a:rPr sz="1400" spc="-25">
                          <a:latin typeface="Arial"/>
                          <a:cs typeface="Arial"/>
                        </a:rPr>
                        <a:t>the </a:t>
                      </a:r>
                      <a:r>
                        <a:rPr sz="1400">
                          <a:latin typeface="Arial"/>
                          <a:cs typeface="Arial"/>
                        </a:rPr>
                        <a:t>terms</a:t>
                      </a:r>
                      <a:r>
                        <a:rPr sz="1400" spc="-40">
                          <a:latin typeface="Arial"/>
                          <a:cs typeface="Arial"/>
                        </a:rPr>
                        <a:t> </a:t>
                      </a:r>
                      <a:r>
                        <a:rPr sz="1400">
                          <a:latin typeface="Arial"/>
                          <a:cs typeface="Arial"/>
                        </a:rPr>
                        <a:t>of</a:t>
                      </a:r>
                      <a:r>
                        <a:rPr sz="1400" spc="-25">
                          <a:latin typeface="Arial"/>
                          <a:cs typeface="Arial"/>
                        </a:rPr>
                        <a:t> </a:t>
                      </a:r>
                      <a:r>
                        <a:rPr sz="1400">
                          <a:latin typeface="Arial"/>
                          <a:cs typeface="Arial"/>
                        </a:rPr>
                        <a:t>their</a:t>
                      </a:r>
                      <a:r>
                        <a:rPr sz="1400" spc="-40">
                          <a:latin typeface="Arial"/>
                          <a:cs typeface="Arial"/>
                        </a:rPr>
                        <a:t> </a:t>
                      </a:r>
                      <a:r>
                        <a:rPr sz="1400">
                          <a:latin typeface="Arial"/>
                          <a:cs typeface="Arial"/>
                        </a:rPr>
                        <a:t>existing</a:t>
                      </a:r>
                      <a:r>
                        <a:rPr sz="1400" spc="-15">
                          <a:latin typeface="Arial"/>
                          <a:cs typeface="Arial"/>
                        </a:rPr>
                        <a:t> </a:t>
                      </a:r>
                      <a:r>
                        <a:rPr sz="1400">
                          <a:latin typeface="Arial"/>
                          <a:cs typeface="Arial"/>
                        </a:rPr>
                        <a:t>contract</a:t>
                      </a:r>
                      <a:r>
                        <a:rPr sz="1400" spc="-60">
                          <a:latin typeface="Arial"/>
                          <a:cs typeface="Arial"/>
                        </a:rPr>
                        <a:t> </a:t>
                      </a:r>
                      <a:r>
                        <a:rPr sz="1400">
                          <a:latin typeface="Arial"/>
                          <a:cs typeface="Arial"/>
                        </a:rPr>
                        <a:t>for</a:t>
                      </a:r>
                      <a:r>
                        <a:rPr sz="1400" spc="-30">
                          <a:latin typeface="Arial"/>
                          <a:cs typeface="Arial"/>
                        </a:rPr>
                        <a:t> </a:t>
                      </a:r>
                      <a:r>
                        <a:rPr sz="1400">
                          <a:latin typeface="Arial"/>
                          <a:cs typeface="Arial"/>
                        </a:rPr>
                        <a:t>a</a:t>
                      </a:r>
                      <a:r>
                        <a:rPr sz="1400" spc="-15">
                          <a:latin typeface="Arial"/>
                          <a:cs typeface="Arial"/>
                        </a:rPr>
                        <a:t> </a:t>
                      </a:r>
                      <a:r>
                        <a:rPr sz="1400">
                          <a:latin typeface="Arial"/>
                          <a:cs typeface="Arial"/>
                        </a:rPr>
                        <a:t>further</a:t>
                      </a:r>
                      <a:r>
                        <a:rPr sz="1400" spc="-55">
                          <a:latin typeface="Arial"/>
                          <a:cs typeface="Arial"/>
                        </a:rPr>
                        <a:t> </a:t>
                      </a:r>
                      <a:r>
                        <a:rPr sz="1400">
                          <a:latin typeface="Arial"/>
                          <a:cs typeface="Arial"/>
                        </a:rPr>
                        <a:t>period</a:t>
                      </a:r>
                      <a:r>
                        <a:rPr sz="1400" spc="-45">
                          <a:latin typeface="Arial"/>
                          <a:cs typeface="Arial"/>
                        </a:rPr>
                        <a:t> </a:t>
                      </a:r>
                      <a:r>
                        <a:rPr sz="1400">
                          <a:latin typeface="Arial"/>
                          <a:cs typeface="Arial"/>
                        </a:rPr>
                        <a:t>of</a:t>
                      </a:r>
                      <a:r>
                        <a:rPr sz="1400" spc="-20">
                          <a:latin typeface="Arial"/>
                          <a:cs typeface="Arial"/>
                        </a:rPr>
                        <a:t> time</a:t>
                      </a:r>
                      <a:endParaRPr sz="1400">
                        <a:latin typeface="Arial"/>
                        <a:cs typeface="Arial"/>
                      </a:endParaRPr>
                    </a:p>
                  </a:txBody>
                  <a:tcPr marL="0" marR="0" marT="127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5"/>
                  </a:ext>
                </a:extLst>
              </a:tr>
              <a:tr h="629285">
                <a:tc>
                  <a:txBody>
                    <a:bodyPr/>
                    <a:lstStyle/>
                    <a:p>
                      <a:pPr marL="5715">
                        <a:lnSpc>
                          <a:spcPct val="100000"/>
                        </a:lnSpc>
                        <a:spcBef>
                          <a:spcPts val="1590"/>
                        </a:spcBef>
                      </a:pPr>
                      <a:r>
                        <a:rPr sz="1400" spc="-10">
                          <a:latin typeface="Arial"/>
                          <a:cs typeface="Arial"/>
                        </a:rPr>
                        <a:t>Orthodontic</a:t>
                      </a:r>
                      <a:r>
                        <a:rPr sz="1400" spc="5">
                          <a:latin typeface="Arial"/>
                          <a:cs typeface="Arial"/>
                        </a:rPr>
                        <a:t> </a:t>
                      </a:r>
                      <a:r>
                        <a:rPr sz="1400" spc="-10">
                          <a:latin typeface="Arial"/>
                          <a:cs typeface="Arial"/>
                        </a:rPr>
                        <a:t>Contract</a:t>
                      </a:r>
                      <a:endParaRPr sz="1400">
                        <a:latin typeface="Arial"/>
                        <a:cs typeface="Arial"/>
                      </a:endParaRPr>
                    </a:p>
                  </a:txBody>
                  <a:tcPr marL="0" marR="0" marT="20193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spcBef>
                          <a:spcPts val="40"/>
                        </a:spcBef>
                      </a:pPr>
                      <a:endParaRPr sz="1400">
                        <a:latin typeface="Times New Roman"/>
                        <a:cs typeface="Times New Roman"/>
                      </a:endParaRPr>
                    </a:p>
                    <a:p>
                      <a:pPr marL="6350">
                        <a:lnSpc>
                          <a:spcPct val="100000"/>
                        </a:lnSpc>
                      </a:pPr>
                      <a:r>
                        <a:rPr sz="1400">
                          <a:latin typeface="Arial"/>
                          <a:cs typeface="Arial"/>
                        </a:rPr>
                        <a:t>Contract</a:t>
                      </a:r>
                      <a:r>
                        <a:rPr sz="1400" spc="-50">
                          <a:latin typeface="Arial"/>
                          <a:cs typeface="Arial"/>
                        </a:rPr>
                        <a:t> </a:t>
                      </a:r>
                      <a:r>
                        <a:rPr sz="1400">
                          <a:latin typeface="Arial"/>
                          <a:cs typeface="Arial"/>
                        </a:rPr>
                        <a:t>for</a:t>
                      </a:r>
                      <a:r>
                        <a:rPr sz="1400" spc="-35">
                          <a:latin typeface="Arial"/>
                          <a:cs typeface="Arial"/>
                        </a:rPr>
                        <a:t> </a:t>
                      </a:r>
                      <a:r>
                        <a:rPr sz="1400">
                          <a:latin typeface="Arial"/>
                          <a:cs typeface="Arial"/>
                        </a:rPr>
                        <a:t>the</a:t>
                      </a:r>
                      <a:r>
                        <a:rPr sz="1400" spc="-45">
                          <a:latin typeface="Arial"/>
                          <a:cs typeface="Arial"/>
                        </a:rPr>
                        <a:t> </a:t>
                      </a:r>
                      <a:r>
                        <a:rPr sz="1400">
                          <a:latin typeface="Arial"/>
                          <a:cs typeface="Arial"/>
                        </a:rPr>
                        <a:t>provision</a:t>
                      </a:r>
                      <a:r>
                        <a:rPr sz="1400" spc="-40">
                          <a:latin typeface="Arial"/>
                          <a:cs typeface="Arial"/>
                        </a:rPr>
                        <a:t> </a:t>
                      </a:r>
                      <a:r>
                        <a:rPr sz="1400">
                          <a:latin typeface="Arial"/>
                          <a:cs typeface="Arial"/>
                        </a:rPr>
                        <a:t>of</a:t>
                      </a:r>
                      <a:r>
                        <a:rPr sz="1400" spc="-25">
                          <a:latin typeface="Arial"/>
                          <a:cs typeface="Arial"/>
                        </a:rPr>
                        <a:t> </a:t>
                      </a:r>
                      <a:r>
                        <a:rPr sz="1400">
                          <a:latin typeface="Arial"/>
                          <a:cs typeface="Arial"/>
                        </a:rPr>
                        <a:t>Orthodontic</a:t>
                      </a:r>
                      <a:r>
                        <a:rPr sz="1400" spc="-55">
                          <a:latin typeface="Arial"/>
                          <a:cs typeface="Arial"/>
                        </a:rPr>
                        <a:t> </a:t>
                      </a:r>
                      <a:r>
                        <a:rPr sz="1400" spc="-10">
                          <a:latin typeface="Arial"/>
                          <a:cs typeface="Arial"/>
                        </a:rPr>
                        <a:t>services</a:t>
                      </a:r>
                      <a:endParaRPr sz="1400">
                        <a:latin typeface="Arial"/>
                        <a:cs typeface="Arial"/>
                      </a:endParaRPr>
                    </a:p>
                  </a:txBody>
                  <a:tcPr marL="0" marR="0" marT="50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6"/>
                  </a:ext>
                </a:extLst>
              </a:tr>
              <a:tr h="645795">
                <a:tc>
                  <a:txBody>
                    <a:bodyPr/>
                    <a:lstStyle/>
                    <a:p>
                      <a:pPr>
                        <a:lnSpc>
                          <a:spcPct val="100000"/>
                        </a:lnSpc>
                        <a:spcBef>
                          <a:spcPts val="45"/>
                        </a:spcBef>
                      </a:pPr>
                      <a:endParaRPr sz="1400">
                        <a:latin typeface="Times New Roman"/>
                        <a:cs typeface="Times New Roman"/>
                      </a:endParaRPr>
                    </a:p>
                    <a:p>
                      <a:pPr marL="5715">
                        <a:lnSpc>
                          <a:spcPct val="100000"/>
                        </a:lnSpc>
                        <a:spcBef>
                          <a:spcPts val="5"/>
                        </a:spcBef>
                      </a:pPr>
                      <a:r>
                        <a:rPr sz="1400" spc="-10">
                          <a:latin typeface="Arial"/>
                          <a:cs typeface="Arial"/>
                        </a:rPr>
                        <a:t>Relocation</a:t>
                      </a:r>
                      <a:endParaRPr sz="1400">
                        <a:latin typeface="Arial"/>
                        <a:cs typeface="Arial"/>
                      </a:endParaRPr>
                    </a:p>
                  </a:txBody>
                  <a:tcPr marL="0" marR="0" marT="57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6350" marR="232410">
                        <a:lnSpc>
                          <a:spcPts val="1680"/>
                        </a:lnSpc>
                        <a:spcBef>
                          <a:spcPts val="35"/>
                        </a:spcBef>
                      </a:pPr>
                      <a:r>
                        <a:rPr sz="1400">
                          <a:latin typeface="Arial"/>
                          <a:cs typeface="Arial"/>
                        </a:rPr>
                        <a:t>Applications</a:t>
                      </a:r>
                      <a:r>
                        <a:rPr sz="1400" spc="-60">
                          <a:latin typeface="Arial"/>
                          <a:cs typeface="Arial"/>
                        </a:rPr>
                        <a:t> </a:t>
                      </a:r>
                      <a:r>
                        <a:rPr sz="1400">
                          <a:latin typeface="Arial"/>
                          <a:cs typeface="Arial"/>
                        </a:rPr>
                        <a:t>to</a:t>
                      </a:r>
                      <a:r>
                        <a:rPr sz="1400" spc="-15">
                          <a:latin typeface="Arial"/>
                          <a:cs typeface="Arial"/>
                        </a:rPr>
                        <a:t> </a:t>
                      </a:r>
                      <a:r>
                        <a:rPr sz="1400">
                          <a:latin typeface="Arial"/>
                          <a:cs typeface="Arial"/>
                        </a:rPr>
                        <a:t>relocate</a:t>
                      </a:r>
                      <a:r>
                        <a:rPr sz="1400" spc="-65">
                          <a:latin typeface="Arial"/>
                          <a:cs typeface="Arial"/>
                        </a:rPr>
                        <a:t> </a:t>
                      </a:r>
                      <a:r>
                        <a:rPr sz="1400">
                          <a:latin typeface="Arial"/>
                          <a:cs typeface="Arial"/>
                        </a:rPr>
                        <a:t>one</a:t>
                      </a:r>
                      <a:r>
                        <a:rPr sz="1400" spc="-25">
                          <a:latin typeface="Arial"/>
                          <a:cs typeface="Arial"/>
                        </a:rPr>
                        <a:t> </a:t>
                      </a:r>
                      <a:r>
                        <a:rPr sz="1400">
                          <a:latin typeface="Arial"/>
                          <a:cs typeface="Arial"/>
                        </a:rPr>
                        <a:t>or</a:t>
                      </a:r>
                      <a:r>
                        <a:rPr sz="1400" spc="-20">
                          <a:latin typeface="Arial"/>
                          <a:cs typeface="Arial"/>
                        </a:rPr>
                        <a:t> </a:t>
                      </a:r>
                      <a:r>
                        <a:rPr sz="1400">
                          <a:latin typeface="Arial"/>
                          <a:cs typeface="Arial"/>
                        </a:rPr>
                        <a:t>more</a:t>
                      </a:r>
                      <a:r>
                        <a:rPr sz="1400" spc="-25">
                          <a:latin typeface="Arial"/>
                          <a:cs typeface="Arial"/>
                        </a:rPr>
                        <a:t> </a:t>
                      </a:r>
                      <a:r>
                        <a:rPr sz="1400">
                          <a:latin typeface="Arial"/>
                          <a:cs typeface="Arial"/>
                        </a:rPr>
                        <a:t>of</a:t>
                      </a:r>
                      <a:r>
                        <a:rPr sz="1400" spc="-25">
                          <a:latin typeface="Arial"/>
                          <a:cs typeface="Arial"/>
                        </a:rPr>
                        <a:t> </a:t>
                      </a:r>
                      <a:r>
                        <a:rPr sz="1400">
                          <a:latin typeface="Arial"/>
                          <a:cs typeface="Arial"/>
                        </a:rPr>
                        <a:t>a</a:t>
                      </a:r>
                      <a:r>
                        <a:rPr sz="1400" spc="-15">
                          <a:latin typeface="Arial"/>
                          <a:cs typeface="Arial"/>
                        </a:rPr>
                        <a:t> </a:t>
                      </a:r>
                      <a:r>
                        <a:rPr sz="1400">
                          <a:latin typeface="Arial"/>
                          <a:cs typeface="Arial"/>
                        </a:rPr>
                        <a:t>practice’s</a:t>
                      </a:r>
                      <a:r>
                        <a:rPr sz="1400" spc="-50">
                          <a:latin typeface="Arial"/>
                          <a:cs typeface="Arial"/>
                        </a:rPr>
                        <a:t> </a:t>
                      </a:r>
                      <a:r>
                        <a:rPr sz="1400">
                          <a:latin typeface="Arial"/>
                          <a:cs typeface="Arial"/>
                        </a:rPr>
                        <a:t>premises</a:t>
                      </a:r>
                      <a:r>
                        <a:rPr sz="1400" spc="-45">
                          <a:latin typeface="Arial"/>
                          <a:cs typeface="Arial"/>
                        </a:rPr>
                        <a:t> </a:t>
                      </a:r>
                      <a:r>
                        <a:rPr sz="1400">
                          <a:latin typeface="Arial"/>
                          <a:cs typeface="Arial"/>
                        </a:rPr>
                        <a:t>to</a:t>
                      </a:r>
                      <a:r>
                        <a:rPr sz="1400" spc="-30">
                          <a:latin typeface="Arial"/>
                          <a:cs typeface="Arial"/>
                        </a:rPr>
                        <a:t> </a:t>
                      </a:r>
                      <a:r>
                        <a:rPr sz="1400">
                          <a:latin typeface="Arial"/>
                          <a:cs typeface="Arial"/>
                        </a:rPr>
                        <a:t>an</a:t>
                      </a:r>
                      <a:r>
                        <a:rPr sz="1400" spc="-25">
                          <a:latin typeface="Arial"/>
                          <a:cs typeface="Arial"/>
                        </a:rPr>
                        <a:t> </a:t>
                      </a:r>
                      <a:r>
                        <a:rPr sz="1400" spc="-10">
                          <a:latin typeface="Arial"/>
                          <a:cs typeface="Arial"/>
                        </a:rPr>
                        <a:t>alternative location(s).</a:t>
                      </a:r>
                      <a:endParaRPr sz="1400">
                        <a:latin typeface="Arial"/>
                        <a:cs typeface="Arial"/>
                      </a:endParaRPr>
                    </a:p>
                  </a:txBody>
                  <a:tcPr marL="0" marR="0" marT="44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7"/>
                  </a:ext>
                </a:extLst>
              </a:tr>
              <a:tr h="440690">
                <a:tc>
                  <a:txBody>
                    <a:bodyPr/>
                    <a:lstStyle/>
                    <a:p>
                      <a:pPr marL="5715">
                        <a:lnSpc>
                          <a:spcPct val="100000"/>
                        </a:lnSpc>
                        <a:spcBef>
                          <a:spcPts val="850"/>
                        </a:spcBef>
                      </a:pPr>
                      <a:r>
                        <a:rPr sz="1400">
                          <a:latin typeface="Arial"/>
                          <a:cs typeface="Arial"/>
                        </a:rPr>
                        <a:t>Sub</a:t>
                      </a:r>
                      <a:r>
                        <a:rPr sz="1400" spc="-20">
                          <a:latin typeface="Arial"/>
                          <a:cs typeface="Arial"/>
                        </a:rPr>
                        <a:t> </a:t>
                      </a:r>
                      <a:r>
                        <a:rPr sz="1400">
                          <a:latin typeface="Arial"/>
                          <a:cs typeface="Arial"/>
                        </a:rPr>
                        <a:t>–</a:t>
                      </a:r>
                      <a:r>
                        <a:rPr sz="1400" spc="-20">
                          <a:latin typeface="Arial"/>
                          <a:cs typeface="Arial"/>
                        </a:rPr>
                        <a:t> </a:t>
                      </a:r>
                      <a:r>
                        <a:rPr sz="1400" spc="-10">
                          <a:latin typeface="Arial"/>
                          <a:cs typeface="Arial"/>
                        </a:rPr>
                        <a:t>contracting</a:t>
                      </a:r>
                      <a:endParaRPr sz="1400">
                        <a:latin typeface="Arial"/>
                        <a:cs typeface="Arial"/>
                      </a:endParaRPr>
                    </a:p>
                  </a:txBody>
                  <a:tcPr marL="0" marR="0" marT="10795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6350">
                        <a:lnSpc>
                          <a:spcPct val="100000"/>
                        </a:lnSpc>
                        <a:spcBef>
                          <a:spcPts val="910"/>
                        </a:spcBef>
                      </a:pPr>
                      <a:r>
                        <a:rPr sz="1400">
                          <a:latin typeface="Arial"/>
                          <a:cs typeface="Arial"/>
                        </a:rPr>
                        <a:t>Ability</a:t>
                      </a:r>
                      <a:r>
                        <a:rPr sz="1400" spc="-20">
                          <a:latin typeface="Arial"/>
                          <a:cs typeface="Arial"/>
                        </a:rPr>
                        <a:t> </a:t>
                      </a:r>
                      <a:r>
                        <a:rPr sz="1400">
                          <a:latin typeface="Arial"/>
                          <a:cs typeface="Arial"/>
                        </a:rPr>
                        <a:t>to</a:t>
                      </a:r>
                      <a:r>
                        <a:rPr sz="1400" spc="-25">
                          <a:latin typeface="Arial"/>
                          <a:cs typeface="Arial"/>
                        </a:rPr>
                        <a:t> </a:t>
                      </a:r>
                      <a:r>
                        <a:rPr sz="1400" spc="-10">
                          <a:latin typeface="Arial"/>
                          <a:cs typeface="Arial"/>
                        </a:rPr>
                        <a:t>sub-</a:t>
                      </a:r>
                      <a:r>
                        <a:rPr sz="1400">
                          <a:latin typeface="Arial"/>
                          <a:cs typeface="Arial"/>
                        </a:rPr>
                        <a:t>contract</a:t>
                      </a:r>
                      <a:r>
                        <a:rPr sz="1400" spc="-45">
                          <a:latin typeface="Arial"/>
                          <a:cs typeface="Arial"/>
                        </a:rPr>
                        <a:t> </a:t>
                      </a:r>
                      <a:r>
                        <a:rPr sz="1400">
                          <a:latin typeface="Arial"/>
                          <a:cs typeface="Arial"/>
                        </a:rPr>
                        <a:t>contract/</a:t>
                      </a:r>
                      <a:r>
                        <a:rPr sz="1400" spc="-40">
                          <a:latin typeface="Arial"/>
                          <a:cs typeface="Arial"/>
                        </a:rPr>
                        <a:t> </a:t>
                      </a:r>
                      <a:r>
                        <a:rPr sz="1400">
                          <a:latin typeface="Arial"/>
                          <a:cs typeface="Arial"/>
                        </a:rPr>
                        <a:t>part</a:t>
                      </a:r>
                      <a:r>
                        <a:rPr sz="1400" spc="-35">
                          <a:latin typeface="Arial"/>
                          <a:cs typeface="Arial"/>
                        </a:rPr>
                        <a:t> </a:t>
                      </a:r>
                      <a:r>
                        <a:rPr sz="1400">
                          <a:latin typeface="Arial"/>
                          <a:cs typeface="Arial"/>
                        </a:rPr>
                        <a:t>of</a:t>
                      </a:r>
                      <a:r>
                        <a:rPr sz="1400" spc="-20">
                          <a:latin typeface="Arial"/>
                          <a:cs typeface="Arial"/>
                        </a:rPr>
                        <a:t> </a:t>
                      </a:r>
                      <a:r>
                        <a:rPr sz="1400">
                          <a:latin typeface="Arial"/>
                          <a:cs typeface="Arial"/>
                        </a:rPr>
                        <a:t>contract</a:t>
                      </a:r>
                      <a:r>
                        <a:rPr sz="1400" spc="-50">
                          <a:latin typeface="Arial"/>
                          <a:cs typeface="Arial"/>
                        </a:rPr>
                        <a:t> </a:t>
                      </a:r>
                      <a:r>
                        <a:rPr sz="1400">
                          <a:latin typeface="Arial"/>
                          <a:cs typeface="Arial"/>
                        </a:rPr>
                        <a:t>to</a:t>
                      </a:r>
                      <a:r>
                        <a:rPr sz="1400" spc="-25">
                          <a:latin typeface="Arial"/>
                          <a:cs typeface="Arial"/>
                        </a:rPr>
                        <a:t> </a:t>
                      </a:r>
                      <a:r>
                        <a:rPr sz="1400">
                          <a:latin typeface="Arial"/>
                          <a:cs typeface="Arial"/>
                        </a:rPr>
                        <a:t>a</a:t>
                      </a:r>
                      <a:r>
                        <a:rPr sz="1400" spc="-15">
                          <a:latin typeface="Arial"/>
                          <a:cs typeface="Arial"/>
                        </a:rPr>
                        <a:t> </a:t>
                      </a:r>
                      <a:r>
                        <a:rPr sz="1400">
                          <a:latin typeface="Arial"/>
                          <a:cs typeface="Arial"/>
                        </a:rPr>
                        <a:t>third</a:t>
                      </a:r>
                      <a:r>
                        <a:rPr sz="1400" spc="-25">
                          <a:latin typeface="Arial"/>
                          <a:cs typeface="Arial"/>
                        </a:rPr>
                        <a:t> </a:t>
                      </a:r>
                      <a:r>
                        <a:rPr sz="1400" spc="-10">
                          <a:latin typeface="Arial"/>
                          <a:cs typeface="Arial"/>
                        </a:rPr>
                        <a:t>party</a:t>
                      </a:r>
                      <a:endParaRPr sz="1400">
                        <a:latin typeface="Arial"/>
                        <a:cs typeface="Arial"/>
                      </a:endParaRPr>
                    </a:p>
                  </a:txBody>
                  <a:tcPr marL="0" marR="0" marT="11557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8"/>
                  </a:ext>
                </a:extLst>
              </a:tr>
              <a:tr h="645795">
                <a:tc>
                  <a:txBody>
                    <a:bodyPr/>
                    <a:lstStyle/>
                    <a:p>
                      <a:pPr>
                        <a:lnSpc>
                          <a:spcPct val="100000"/>
                        </a:lnSpc>
                        <a:spcBef>
                          <a:spcPts val="50"/>
                        </a:spcBef>
                      </a:pPr>
                      <a:endParaRPr sz="1400">
                        <a:latin typeface="Times New Roman"/>
                        <a:cs typeface="Times New Roman"/>
                      </a:endParaRPr>
                    </a:p>
                    <a:p>
                      <a:pPr marL="5715">
                        <a:lnSpc>
                          <a:spcPct val="100000"/>
                        </a:lnSpc>
                      </a:pPr>
                      <a:r>
                        <a:rPr sz="1400">
                          <a:latin typeface="Arial"/>
                          <a:cs typeface="Arial"/>
                        </a:rPr>
                        <a:t>National</a:t>
                      </a:r>
                      <a:r>
                        <a:rPr sz="1400" spc="-60">
                          <a:latin typeface="Arial"/>
                          <a:cs typeface="Arial"/>
                        </a:rPr>
                        <a:t> </a:t>
                      </a:r>
                      <a:r>
                        <a:rPr sz="1400" spc="-10">
                          <a:latin typeface="Arial"/>
                          <a:cs typeface="Arial"/>
                        </a:rPr>
                        <a:t>variations</a:t>
                      </a:r>
                      <a:endParaRPr sz="1400">
                        <a:latin typeface="Arial"/>
                        <a:cs typeface="Arial"/>
                      </a:endParaRPr>
                    </a:p>
                  </a:txBody>
                  <a:tcPr marL="0" marR="0" marT="635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6350" marR="74295">
                        <a:lnSpc>
                          <a:spcPct val="98900"/>
                        </a:lnSpc>
                      </a:pPr>
                      <a:r>
                        <a:rPr sz="1400">
                          <a:latin typeface="Arial"/>
                          <a:cs typeface="Arial"/>
                        </a:rPr>
                        <a:t>A</a:t>
                      </a:r>
                      <a:r>
                        <a:rPr sz="1400" spc="-90">
                          <a:latin typeface="Arial"/>
                          <a:cs typeface="Arial"/>
                        </a:rPr>
                        <a:t> </a:t>
                      </a:r>
                      <a:r>
                        <a:rPr sz="1400">
                          <a:latin typeface="Arial"/>
                          <a:cs typeface="Arial"/>
                        </a:rPr>
                        <a:t>document</a:t>
                      </a:r>
                      <a:r>
                        <a:rPr sz="1400" spc="-45">
                          <a:latin typeface="Arial"/>
                          <a:cs typeface="Arial"/>
                        </a:rPr>
                        <a:t> </a:t>
                      </a:r>
                      <a:r>
                        <a:rPr sz="1400">
                          <a:latin typeface="Arial"/>
                          <a:cs typeface="Arial"/>
                        </a:rPr>
                        <a:t>used</a:t>
                      </a:r>
                      <a:r>
                        <a:rPr sz="1400" spc="-40">
                          <a:latin typeface="Arial"/>
                          <a:cs typeface="Arial"/>
                        </a:rPr>
                        <a:t> </a:t>
                      </a:r>
                      <a:r>
                        <a:rPr sz="1400">
                          <a:latin typeface="Arial"/>
                          <a:cs typeface="Arial"/>
                        </a:rPr>
                        <a:t>to</a:t>
                      </a:r>
                      <a:r>
                        <a:rPr sz="1400" spc="-30">
                          <a:latin typeface="Arial"/>
                          <a:cs typeface="Arial"/>
                        </a:rPr>
                        <a:t> </a:t>
                      </a:r>
                      <a:r>
                        <a:rPr sz="1400">
                          <a:latin typeface="Arial"/>
                          <a:cs typeface="Arial"/>
                        </a:rPr>
                        <a:t>reflect</a:t>
                      </a:r>
                      <a:r>
                        <a:rPr sz="1400" spc="-45">
                          <a:latin typeface="Arial"/>
                          <a:cs typeface="Arial"/>
                        </a:rPr>
                        <a:t> </a:t>
                      </a:r>
                      <a:r>
                        <a:rPr sz="1400">
                          <a:latin typeface="Arial"/>
                          <a:cs typeface="Arial"/>
                        </a:rPr>
                        <a:t>a</a:t>
                      </a:r>
                      <a:r>
                        <a:rPr sz="1400" spc="-20">
                          <a:latin typeface="Arial"/>
                          <a:cs typeface="Arial"/>
                        </a:rPr>
                        <a:t> </a:t>
                      </a:r>
                      <a:r>
                        <a:rPr sz="1400">
                          <a:latin typeface="Arial"/>
                          <a:cs typeface="Arial"/>
                        </a:rPr>
                        <a:t>change</a:t>
                      </a:r>
                      <a:r>
                        <a:rPr sz="1400" spc="-40">
                          <a:latin typeface="Arial"/>
                          <a:cs typeface="Arial"/>
                        </a:rPr>
                        <a:t> </a:t>
                      </a:r>
                      <a:r>
                        <a:rPr sz="1400">
                          <a:latin typeface="Arial"/>
                          <a:cs typeface="Arial"/>
                        </a:rPr>
                        <a:t>in</a:t>
                      </a:r>
                      <a:r>
                        <a:rPr sz="1400" spc="-20">
                          <a:latin typeface="Arial"/>
                          <a:cs typeface="Arial"/>
                        </a:rPr>
                        <a:t> </a:t>
                      </a:r>
                      <a:r>
                        <a:rPr sz="1400">
                          <a:latin typeface="Arial"/>
                          <a:cs typeface="Arial"/>
                        </a:rPr>
                        <a:t>the</a:t>
                      </a:r>
                      <a:r>
                        <a:rPr sz="1400" spc="-40">
                          <a:latin typeface="Arial"/>
                          <a:cs typeface="Arial"/>
                        </a:rPr>
                        <a:t> </a:t>
                      </a:r>
                      <a:r>
                        <a:rPr sz="1400">
                          <a:latin typeface="Arial"/>
                          <a:cs typeface="Arial"/>
                        </a:rPr>
                        <a:t>terms</a:t>
                      </a:r>
                      <a:r>
                        <a:rPr sz="1400" spc="-35">
                          <a:latin typeface="Arial"/>
                          <a:cs typeface="Arial"/>
                        </a:rPr>
                        <a:t> </a:t>
                      </a:r>
                      <a:r>
                        <a:rPr sz="1400">
                          <a:latin typeface="Arial"/>
                          <a:cs typeface="Arial"/>
                        </a:rPr>
                        <a:t>of</a:t>
                      </a:r>
                      <a:r>
                        <a:rPr sz="1400" spc="-25">
                          <a:latin typeface="Arial"/>
                          <a:cs typeface="Arial"/>
                        </a:rPr>
                        <a:t> </a:t>
                      </a:r>
                      <a:r>
                        <a:rPr sz="1400">
                          <a:latin typeface="Arial"/>
                          <a:cs typeface="Arial"/>
                        </a:rPr>
                        <a:t>a</a:t>
                      </a:r>
                      <a:r>
                        <a:rPr sz="1400" spc="-20">
                          <a:latin typeface="Arial"/>
                          <a:cs typeface="Arial"/>
                        </a:rPr>
                        <a:t> </a:t>
                      </a:r>
                      <a:r>
                        <a:rPr sz="1400">
                          <a:latin typeface="Arial"/>
                          <a:cs typeface="Arial"/>
                        </a:rPr>
                        <a:t>dental</a:t>
                      </a:r>
                      <a:r>
                        <a:rPr sz="1400" spc="-35">
                          <a:latin typeface="Arial"/>
                          <a:cs typeface="Arial"/>
                        </a:rPr>
                        <a:t> </a:t>
                      </a:r>
                      <a:r>
                        <a:rPr sz="1400">
                          <a:latin typeface="Arial"/>
                          <a:cs typeface="Arial"/>
                        </a:rPr>
                        <a:t>contract</a:t>
                      </a:r>
                      <a:r>
                        <a:rPr sz="1400" spc="-50">
                          <a:latin typeface="Arial"/>
                          <a:cs typeface="Arial"/>
                        </a:rPr>
                        <a:t> </a:t>
                      </a:r>
                      <a:r>
                        <a:rPr sz="1400">
                          <a:latin typeface="Arial"/>
                          <a:cs typeface="Arial"/>
                        </a:rPr>
                        <a:t>which</a:t>
                      </a:r>
                      <a:r>
                        <a:rPr sz="1400" spc="-15">
                          <a:latin typeface="Arial"/>
                          <a:cs typeface="Arial"/>
                        </a:rPr>
                        <a:t> </a:t>
                      </a:r>
                      <a:r>
                        <a:rPr sz="1400" spc="-25">
                          <a:latin typeface="Arial"/>
                          <a:cs typeface="Arial"/>
                        </a:rPr>
                        <a:t>are </a:t>
                      </a:r>
                      <a:r>
                        <a:rPr sz="1400">
                          <a:latin typeface="Arial"/>
                          <a:cs typeface="Arial"/>
                        </a:rPr>
                        <a:t>issued</a:t>
                      </a:r>
                      <a:r>
                        <a:rPr sz="1400" spc="-45">
                          <a:latin typeface="Arial"/>
                          <a:cs typeface="Arial"/>
                        </a:rPr>
                        <a:t> </a:t>
                      </a:r>
                      <a:r>
                        <a:rPr sz="1400">
                          <a:latin typeface="Arial"/>
                          <a:cs typeface="Arial"/>
                        </a:rPr>
                        <a:t>by</a:t>
                      </a:r>
                      <a:r>
                        <a:rPr sz="1400" spc="-20">
                          <a:latin typeface="Arial"/>
                          <a:cs typeface="Arial"/>
                        </a:rPr>
                        <a:t> </a:t>
                      </a:r>
                      <a:r>
                        <a:rPr sz="1400">
                          <a:latin typeface="Arial"/>
                          <a:cs typeface="Arial"/>
                        </a:rPr>
                        <a:t>NHS</a:t>
                      </a:r>
                      <a:r>
                        <a:rPr sz="1400" spc="-5">
                          <a:latin typeface="Arial"/>
                          <a:cs typeface="Arial"/>
                        </a:rPr>
                        <a:t> </a:t>
                      </a:r>
                      <a:r>
                        <a:rPr sz="1400">
                          <a:latin typeface="Arial"/>
                          <a:cs typeface="Arial"/>
                        </a:rPr>
                        <a:t>England.</a:t>
                      </a:r>
                      <a:r>
                        <a:rPr sz="1400" spc="-35">
                          <a:latin typeface="Arial"/>
                          <a:cs typeface="Arial"/>
                        </a:rPr>
                        <a:t> </a:t>
                      </a:r>
                      <a:r>
                        <a:rPr sz="1400">
                          <a:latin typeface="Arial"/>
                          <a:cs typeface="Arial"/>
                        </a:rPr>
                        <a:t>Ordinarily</a:t>
                      </a:r>
                      <a:r>
                        <a:rPr sz="1400" spc="-45">
                          <a:latin typeface="Arial"/>
                          <a:cs typeface="Arial"/>
                        </a:rPr>
                        <a:t> </a:t>
                      </a:r>
                      <a:r>
                        <a:rPr sz="1400">
                          <a:latin typeface="Arial"/>
                          <a:cs typeface="Arial"/>
                        </a:rPr>
                        <a:t>issued</a:t>
                      </a:r>
                      <a:r>
                        <a:rPr sz="1400" spc="-45">
                          <a:latin typeface="Arial"/>
                          <a:cs typeface="Arial"/>
                        </a:rPr>
                        <a:t> </a:t>
                      </a:r>
                      <a:r>
                        <a:rPr sz="1400">
                          <a:latin typeface="Arial"/>
                          <a:cs typeface="Arial"/>
                        </a:rPr>
                        <a:t>to</a:t>
                      </a:r>
                      <a:r>
                        <a:rPr sz="1400" spc="-25">
                          <a:latin typeface="Arial"/>
                          <a:cs typeface="Arial"/>
                        </a:rPr>
                        <a:t> </a:t>
                      </a:r>
                      <a:r>
                        <a:rPr sz="1400">
                          <a:latin typeface="Arial"/>
                          <a:cs typeface="Arial"/>
                        </a:rPr>
                        <a:t>reflect</a:t>
                      </a:r>
                      <a:r>
                        <a:rPr sz="1400" spc="-45">
                          <a:latin typeface="Arial"/>
                          <a:cs typeface="Arial"/>
                        </a:rPr>
                        <a:t> </a:t>
                      </a:r>
                      <a:r>
                        <a:rPr sz="1400">
                          <a:latin typeface="Arial"/>
                          <a:cs typeface="Arial"/>
                        </a:rPr>
                        <a:t>a</a:t>
                      </a:r>
                      <a:r>
                        <a:rPr sz="1400" spc="-20">
                          <a:latin typeface="Arial"/>
                          <a:cs typeface="Arial"/>
                        </a:rPr>
                        <a:t> </a:t>
                      </a:r>
                      <a:r>
                        <a:rPr sz="1400">
                          <a:latin typeface="Arial"/>
                          <a:cs typeface="Arial"/>
                        </a:rPr>
                        <a:t>change</a:t>
                      </a:r>
                      <a:r>
                        <a:rPr sz="1400" spc="-50">
                          <a:latin typeface="Arial"/>
                          <a:cs typeface="Arial"/>
                        </a:rPr>
                        <a:t> </a:t>
                      </a:r>
                      <a:r>
                        <a:rPr sz="1400">
                          <a:latin typeface="Arial"/>
                          <a:cs typeface="Arial"/>
                        </a:rPr>
                        <a:t>in</a:t>
                      </a:r>
                      <a:r>
                        <a:rPr sz="1400" spc="-15">
                          <a:latin typeface="Arial"/>
                          <a:cs typeface="Arial"/>
                        </a:rPr>
                        <a:t> </a:t>
                      </a:r>
                      <a:r>
                        <a:rPr sz="1400" spc="-10">
                          <a:latin typeface="Arial"/>
                          <a:cs typeface="Arial"/>
                        </a:rPr>
                        <a:t>national regulations</a:t>
                      </a:r>
                      <a:endParaRPr sz="1400">
                        <a:latin typeface="Arial"/>
                        <a:cs typeface="Arial"/>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9"/>
                  </a:ext>
                </a:extLst>
              </a:tr>
            </a:tbl>
          </a:graphicData>
        </a:graphic>
      </p:graphicFrame>
      <p:sp>
        <p:nvSpPr>
          <p:cNvPr id="3" name="object 3"/>
          <p:cNvSpPr txBox="1"/>
          <p:nvPr/>
        </p:nvSpPr>
        <p:spPr>
          <a:xfrm>
            <a:off x="11762613" y="6385306"/>
            <a:ext cx="159385" cy="294640"/>
          </a:xfrm>
          <a:prstGeom prst="rect">
            <a:avLst/>
          </a:prstGeom>
        </p:spPr>
        <p:txBody>
          <a:bodyPr vert="horz" wrap="square" lIns="0" tIns="0" rIns="0" bIns="0" rtlCol="0">
            <a:spAutoFit/>
          </a:bodyPr>
          <a:lstStyle/>
          <a:p>
            <a:pPr marL="12700">
              <a:lnSpc>
                <a:spcPts val="2195"/>
              </a:lnSpc>
            </a:pPr>
            <a:r>
              <a:rPr sz="1900" b="1" spc="-50">
                <a:solidFill>
                  <a:srgbClr val="FFFFFF"/>
                </a:solidFill>
                <a:latin typeface="Arial"/>
                <a:cs typeface="Arial"/>
              </a:rPr>
              <a:t>9</a:t>
            </a:r>
            <a:endParaRPr sz="1900">
              <a:latin typeface="Arial"/>
              <a:cs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595716" y="272823"/>
            <a:ext cx="6410632" cy="1075936"/>
          </a:xfrm>
          <a:prstGeom prst="rect">
            <a:avLst/>
          </a:prstGeom>
        </p:spPr>
        <p:txBody>
          <a:bodyPr vert="horz" wrap="square" lIns="0" tIns="74930" rIns="0" bIns="0" rtlCol="0">
            <a:spAutoFit/>
          </a:bodyPr>
          <a:lstStyle/>
          <a:p>
            <a:pPr marL="12700" marR="5080" indent="246379" algn="ctr">
              <a:lnSpc>
                <a:spcPts val="3890"/>
              </a:lnSpc>
              <a:spcBef>
                <a:spcPts val="590"/>
              </a:spcBef>
            </a:pPr>
            <a:r>
              <a:rPr sz="3600" spc="70">
                <a:solidFill>
                  <a:schemeClr val="accent1"/>
                </a:solidFill>
              </a:rPr>
              <a:t>Contract</a:t>
            </a:r>
            <a:r>
              <a:rPr sz="3600" spc="-130">
                <a:solidFill>
                  <a:schemeClr val="accent1"/>
                </a:solidFill>
              </a:rPr>
              <a:t> </a:t>
            </a:r>
            <a:r>
              <a:rPr sz="3600" spc="-10">
                <a:solidFill>
                  <a:schemeClr val="accent1"/>
                </a:solidFill>
              </a:rPr>
              <a:t>Variations </a:t>
            </a:r>
            <a:r>
              <a:rPr lang="en-GB" sz="3600" spc="60">
                <a:solidFill>
                  <a:schemeClr val="accent1"/>
                </a:solidFill>
              </a:rPr>
              <a:t>01/04/2025-</a:t>
            </a:r>
            <a:r>
              <a:rPr lang="en-GB" sz="3600" spc="-10">
                <a:solidFill>
                  <a:schemeClr val="accent1"/>
                </a:solidFill>
              </a:rPr>
              <a:t>31/03/2026</a:t>
            </a:r>
            <a:endParaRPr sz="3600">
              <a:solidFill>
                <a:schemeClr val="accent1"/>
              </a:solidFill>
            </a:endParaRPr>
          </a:p>
        </p:txBody>
      </p:sp>
      <p:sp>
        <p:nvSpPr>
          <p:cNvPr id="4" name="object 4"/>
          <p:cNvSpPr txBox="1">
            <a:spLocks noGrp="1"/>
          </p:cNvSpPr>
          <p:nvPr>
            <p:ph type="sldNum" sz="quarter" idx="7"/>
          </p:nvPr>
        </p:nvSpPr>
        <p:spPr>
          <a:xfrm>
            <a:off x="11628374" y="6298448"/>
            <a:ext cx="380365" cy="336550"/>
          </a:xfrm>
          <a:prstGeom prst="rect">
            <a:avLst/>
          </a:prstGeom>
        </p:spPr>
        <p:txBody>
          <a:bodyPr vert="horz" wrap="square" lIns="0" tIns="9525" rIns="0" bIns="0" rtlCol="0">
            <a:spAutoFit/>
          </a:bodyPr>
          <a:lstStyle/>
          <a:p>
            <a:pPr marL="118110">
              <a:lnSpc>
                <a:spcPct val="100000"/>
              </a:lnSpc>
              <a:spcBef>
                <a:spcPts val="75"/>
              </a:spcBef>
            </a:pPr>
            <a:fld id="{81D60167-4931-47E6-BA6A-407CBD079E47}" type="slidenum">
              <a:rPr spc="-50" dirty="0"/>
              <a:t>13</a:t>
            </a:fld>
            <a:endParaRPr spc="-50"/>
          </a:p>
        </p:txBody>
      </p:sp>
      <p:graphicFrame>
        <p:nvGraphicFramePr>
          <p:cNvPr id="3" name="object 3"/>
          <p:cNvGraphicFramePr>
            <a:graphicFrameLocks noGrp="1"/>
          </p:cNvGraphicFramePr>
          <p:nvPr>
            <p:extLst>
              <p:ext uri="{D42A27DB-BD31-4B8C-83A1-F6EECF244321}">
                <p14:modId xmlns:p14="http://schemas.microsoft.com/office/powerpoint/2010/main" val="249875667"/>
              </p:ext>
            </p:extLst>
          </p:nvPr>
        </p:nvGraphicFramePr>
        <p:xfrm>
          <a:off x="563626" y="1453896"/>
          <a:ext cx="10669267" cy="5334227"/>
        </p:xfrm>
        <a:graphic>
          <a:graphicData uri="http://schemas.openxmlformats.org/drawingml/2006/table">
            <a:tbl>
              <a:tblPr firstRow="1" bandRow="1">
                <a:tableStyleId>{2D5ABB26-0587-4C30-8999-92F81FD0307C}</a:tableStyleId>
              </a:tblPr>
              <a:tblGrid>
                <a:gridCol w="5677517">
                  <a:extLst>
                    <a:ext uri="{9D8B030D-6E8A-4147-A177-3AD203B41FA5}">
                      <a16:colId xmlns:a16="http://schemas.microsoft.com/office/drawing/2014/main" val="20000"/>
                    </a:ext>
                  </a:extLst>
                </a:gridCol>
                <a:gridCol w="1030514">
                  <a:extLst>
                    <a:ext uri="{9D8B030D-6E8A-4147-A177-3AD203B41FA5}">
                      <a16:colId xmlns:a16="http://schemas.microsoft.com/office/drawing/2014/main" val="20001"/>
                    </a:ext>
                  </a:extLst>
                </a:gridCol>
                <a:gridCol w="1233714">
                  <a:extLst>
                    <a:ext uri="{9D8B030D-6E8A-4147-A177-3AD203B41FA5}">
                      <a16:colId xmlns:a16="http://schemas.microsoft.com/office/drawing/2014/main" val="20002"/>
                    </a:ext>
                  </a:extLst>
                </a:gridCol>
                <a:gridCol w="1001486">
                  <a:extLst>
                    <a:ext uri="{9D8B030D-6E8A-4147-A177-3AD203B41FA5}">
                      <a16:colId xmlns:a16="http://schemas.microsoft.com/office/drawing/2014/main" val="20003"/>
                    </a:ext>
                  </a:extLst>
                </a:gridCol>
                <a:gridCol w="1726036">
                  <a:extLst>
                    <a:ext uri="{9D8B030D-6E8A-4147-A177-3AD203B41FA5}">
                      <a16:colId xmlns:a16="http://schemas.microsoft.com/office/drawing/2014/main" val="20004"/>
                    </a:ext>
                  </a:extLst>
                </a:gridCol>
              </a:tblGrid>
              <a:tr h="531000">
                <a:tc>
                  <a:txBody>
                    <a:bodyPr/>
                    <a:lstStyle/>
                    <a:p>
                      <a:pPr>
                        <a:lnSpc>
                          <a:spcPct val="100000"/>
                        </a:lnSpc>
                        <a:spcBef>
                          <a:spcPts val="160"/>
                        </a:spcBef>
                      </a:pPr>
                      <a:endParaRPr sz="1500">
                        <a:latin typeface="Times New Roman"/>
                        <a:cs typeface="Times New Roman"/>
                      </a:endParaRPr>
                    </a:p>
                    <a:p>
                      <a:pPr algn="ctr">
                        <a:lnSpc>
                          <a:spcPts val="1720"/>
                        </a:lnSpc>
                      </a:pPr>
                      <a:r>
                        <a:rPr sz="1500" b="1" spc="-20">
                          <a:solidFill>
                            <a:srgbClr val="FFFFFF"/>
                          </a:solidFill>
                          <a:latin typeface="Arial"/>
                          <a:cs typeface="Arial"/>
                        </a:rPr>
                        <a:t>Type</a:t>
                      </a:r>
                      <a:endParaRPr sz="1500">
                        <a:latin typeface="Arial"/>
                        <a:cs typeface="Arial"/>
                      </a:endParaRPr>
                    </a:p>
                  </a:txBody>
                  <a:tcPr marL="0" marR="0" marT="2032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a:lnSpc>
                          <a:spcPct val="100000"/>
                        </a:lnSpc>
                        <a:spcBef>
                          <a:spcPts val="160"/>
                        </a:spcBef>
                      </a:pPr>
                      <a:endParaRPr sz="1500">
                        <a:latin typeface="Times New Roman"/>
                        <a:cs typeface="Times New Roman"/>
                      </a:endParaRPr>
                    </a:p>
                    <a:p>
                      <a:pPr algn="ctr">
                        <a:lnSpc>
                          <a:spcPts val="1720"/>
                        </a:lnSpc>
                      </a:pPr>
                      <a:r>
                        <a:rPr sz="1500" b="1" spc="-10">
                          <a:solidFill>
                            <a:srgbClr val="FFFFFF"/>
                          </a:solidFill>
                          <a:latin typeface="Arial"/>
                          <a:cs typeface="Arial"/>
                        </a:rPr>
                        <a:t>Complete</a:t>
                      </a:r>
                      <a:endParaRPr sz="1500">
                        <a:latin typeface="Arial"/>
                        <a:cs typeface="Arial"/>
                      </a:endParaRPr>
                    </a:p>
                  </a:txBody>
                  <a:tcPr marL="0" marR="0" marT="2032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marL="24765">
                        <a:lnSpc>
                          <a:spcPct val="100000"/>
                        </a:lnSpc>
                        <a:spcBef>
                          <a:spcPts val="80"/>
                        </a:spcBef>
                      </a:pPr>
                      <a:r>
                        <a:rPr sz="1500" b="1">
                          <a:solidFill>
                            <a:srgbClr val="FFFFFF"/>
                          </a:solidFill>
                          <a:latin typeface="Arial"/>
                          <a:cs typeface="Arial"/>
                        </a:rPr>
                        <a:t>Pending</a:t>
                      </a:r>
                      <a:r>
                        <a:rPr sz="1500" b="1" spc="-60">
                          <a:solidFill>
                            <a:srgbClr val="FFFFFF"/>
                          </a:solidFill>
                          <a:latin typeface="Arial"/>
                          <a:cs typeface="Arial"/>
                        </a:rPr>
                        <a:t> </a:t>
                      </a:r>
                      <a:r>
                        <a:rPr sz="1500" b="1" spc="-20">
                          <a:solidFill>
                            <a:srgbClr val="FFFFFF"/>
                          </a:solidFill>
                          <a:latin typeface="Arial"/>
                          <a:cs typeface="Arial"/>
                        </a:rPr>
                        <a:t>with</a:t>
                      </a:r>
                      <a:endParaRPr sz="1500">
                        <a:latin typeface="Arial"/>
                        <a:cs typeface="Arial"/>
                      </a:endParaRPr>
                    </a:p>
                    <a:p>
                      <a:pPr marL="130175">
                        <a:lnSpc>
                          <a:spcPts val="1720"/>
                        </a:lnSpc>
                        <a:spcBef>
                          <a:spcPts val="5"/>
                        </a:spcBef>
                      </a:pPr>
                      <a:r>
                        <a:rPr sz="1500" b="1" spc="-10">
                          <a:solidFill>
                            <a:srgbClr val="FFFFFF"/>
                          </a:solidFill>
                          <a:latin typeface="Arial"/>
                          <a:cs typeface="Arial"/>
                        </a:rPr>
                        <a:t>Contractor</a:t>
                      </a:r>
                      <a:endParaRPr sz="1500">
                        <a:latin typeface="Arial"/>
                        <a:cs typeface="Arial"/>
                      </a:endParaRPr>
                    </a:p>
                  </a:txBody>
                  <a:tcPr marL="0" marR="0" marT="1016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marL="96520">
                        <a:lnSpc>
                          <a:spcPct val="100000"/>
                        </a:lnSpc>
                        <a:spcBef>
                          <a:spcPts val="80"/>
                        </a:spcBef>
                      </a:pPr>
                      <a:r>
                        <a:rPr sz="1500" b="1" spc="-10">
                          <a:solidFill>
                            <a:srgbClr val="FFFFFF"/>
                          </a:solidFill>
                          <a:latin typeface="Arial"/>
                          <a:cs typeface="Arial"/>
                        </a:rPr>
                        <a:t>Pending</a:t>
                      </a:r>
                      <a:endParaRPr sz="1500">
                        <a:latin typeface="Arial"/>
                        <a:cs typeface="Arial"/>
                      </a:endParaRPr>
                    </a:p>
                    <a:p>
                      <a:pPr marL="92075">
                        <a:lnSpc>
                          <a:spcPts val="1720"/>
                        </a:lnSpc>
                        <a:spcBef>
                          <a:spcPts val="5"/>
                        </a:spcBef>
                      </a:pPr>
                      <a:r>
                        <a:rPr sz="1500" b="1">
                          <a:solidFill>
                            <a:srgbClr val="FFFFFF"/>
                          </a:solidFill>
                          <a:latin typeface="Arial"/>
                          <a:cs typeface="Arial"/>
                        </a:rPr>
                        <a:t>with</a:t>
                      </a:r>
                      <a:r>
                        <a:rPr sz="1500" b="1" spc="-25">
                          <a:solidFill>
                            <a:srgbClr val="FFFFFF"/>
                          </a:solidFill>
                          <a:latin typeface="Arial"/>
                          <a:cs typeface="Arial"/>
                        </a:rPr>
                        <a:t> ICB</a:t>
                      </a:r>
                      <a:endParaRPr sz="1500">
                        <a:latin typeface="Arial"/>
                        <a:cs typeface="Arial"/>
                      </a:endParaRPr>
                    </a:p>
                  </a:txBody>
                  <a:tcPr marL="0" marR="0" marT="1016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a:lnSpc>
                          <a:spcPct val="100000"/>
                        </a:lnSpc>
                        <a:spcBef>
                          <a:spcPts val="160"/>
                        </a:spcBef>
                      </a:pPr>
                      <a:endParaRPr sz="1500">
                        <a:latin typeface="Times New Roman"/>
                        <a:cs typeface="Times New Roman"/>
                      </a:endParaRPr>
                    </a:p>
                    <a:p>
                      <a:pPr marL="1905" algn="ctr">
                        <a:lnSpc>
                          <a:spcPts val="1720"/>
                        </a:lnSpc>
                      </a:pPr>
                      <a:r>
                        <a:rPr sz="1500" b="1" spc="-10">
                          <a:solidFill>
                            <a:srgbClr val="FFFFFF"/>
                          </a:solidFill>
                          <a:latin typeface="Arial"/>
                          <a:cs typeface="Arial"/>
                        </a:rPr>
                        <a:t>Total</a:t>
                      </a:r>
                      <a:endParaRPr sz="1500">
                        <a:latin typeface="Arial"/>
                        <a:cs typeface="Arial"/>
                      </a:endParaRPr>
                    </a:p>
                  </a:txBody>
                  <a:tcPr marL="0" marR="0" marT="2032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extLst>
                  <a:ext uri="{0D108BD9-81ED-4DB2-BD59-A6C34878D82A}">
                    <a16:rowId xmlns:a16="http://schemas.microsoft.com/office/drawing/2014/main" val="10000"/>
                  </a:ext>
                </a:extLst>
              </a:tr>
              <a:tr h="359501">
                <a:tc>
                  <a:txBody>
                    <a:bodyPr/>
                    <a:lstStyle/>
                    <a:p>
                      <a:pPr marL="13335">
                        <a:lnSpc>
                          <a:spcPct val="100000"/>
                        </a:lnSpc>
                        <a:spcBef>
                          <a:spcPts val="330"/>
                        </a:spcBef>
                      </a:pPr>
                      <a:r>
                        <a:rPr lang="en-GB" sz="1700" spc="-10">
                          <a:solidFill>
                            <a:schemeClr val="tx1"/>
                          </a:solidFill>
                          <a:latin typeface="Calibri"/>
                          <a:cs typeface="Calibri"/>
                        </a:rPr>
                        <a:t>Incorporations/Dis-incorporations</a:t>
                      </a:r>
                      <a:endParaRPr lang="en-GB" sz="1700">
                        <a:solidFill>
                          <a:schemeClr val="tx1"/>
                        </a:solidFill>
                        <a:latin typeface="Calibri"/>
                        <a:cs typeface="Calibri"/>
                      </a:endParaRPr>
                    </a:p>
                  </a:txBody>
                  <a:tcPr marL="0" marR="0" marT="4191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algn="ctr">
                        <a:lnSpc>
                          <a:spcPts val="1720"/>
                        </a:lnSpc>
                        <a:spcBef>
                          <a:spcPts val="685"/>
                        </a:spcBef>
                      </a:pPr>
                      <a:r>
                        <a:rPr lang="en-GB" sz="1500" spc="-25">
                          <a:solidFill>
                            <a:schemeClr val="tx1"/>
                          </a:solidFill>
                          <a:latin typeface="Arial"/>
                          <a:cs typeface="Arial"/>
                        </a:rPr>
                        <a:t>1</a:t>
                      </a:r>
                      <a:endParaRPr lang="en-GB" sz="1500">
                        <a:solidFill>
                          <a:schemeClr val="tx1"/>
                        </a:solidFill>
                        <a:latin typeface="Arial"/>
                        <a:cs typeface="Arial"/>
                      </a:endParaRPr>
                    </a:p>
                  </a:txBody>
                  <a:tcPr marL="0" marR="0" marT="8699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algn="ctr">
                        <a:lnSpc>
                          <a:spcPts val="1720"/>
                        </a:lnSpc>
                        <a:spcBef>
                          <a:spcPts val="685"/>
                        </a:spcBef>
                      </a:pPr>
                      <a:r>
                        <a:rPr lang="en-GB" sz="1500" spc="-50">
                          <a:solidFill>
                            <a:schemeClr val="tx1"/>
                          </a:solidFill>
                          <a:latin typeface="Arial"/>
                          <a:cs typeface="Arial"/>
                        </a:rPr>
                        <a:t>5 </a:t>
                      </a:r>
                      <a:endParaRPr lang="en-GB" sz="1500">
                        <a:solidFill>
                          <a:schemeClr val="tx1"/>
                        </a:solidFill>
                        <a:latin typeface="Arial"/>
                        <a:cs typeface="Arial"/>
                      </a:endParaRPr>
                    </a:p>
                  </a:txBody>
                  <a:tcPr marL="0" marR="0" marT="8699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marL="1270" algn="ctr">
                        <a:lnSpc>
                          <a:spcPts val="1720"/>
                        </a:lnSpc>
                        <a:spcBef>
                          <a:spcPts val="685"/>
                        </a:spcBef>
                      </a:pPr>
                      <a:r>
                        <a:rPr lang="en-GB" sz="1500" spc="-50">
                          <a:solidFill>
                            <a:schemeClr val="tx1"/>
                          </a:solidFill>
                          <a:latin typeface="Arial"/>
                          <a:cs typeface="Arial"/>
                        </a:rPr>
                        <a:t>0 </a:t>
                      </a:r>
                      <a:endParaRPr lang="en-GB" sz="1500">
                        <a:solidFill>
                          <a:schemeClr val="tx1"/>
                        </a:solidFill>
                        <a:latin typeface="Arial"/>
                        <a:cs typeface="Arial"/>
                      </a:endParaRPr>
                    </a:p>
                  </a:txBody>
                  <a:tcPr marL="0" marR="0" marT="8699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marL="2540" algn="ctr">
                        <a:lnSpc>
                          <a:spcPts val="1720"/>
                        </a:lnSpc>
                        <a:spcBef>
                          <a:spcPts val="685"/>
                        </a:spcBef>
                      </a:pPr>
                      <a:r>
                        <a:rPr lang="en-GB" sz="1500" spc="-25">
                          <a:solidFill>
                            <a:schemeClr val="tx1"/>
                          </a:solidFill>
                          <a:latin typeface="Arial"/>
                          <a:cs typeface="Arial"/>
                        </a:rPr>
                        <a:t>6 </a:t>
                      </a:r>
                      <a:endParaRPr lang="en-GB" sz="1500">
                        <a:solidFill>
                          <a:schemeClr val="tx1"/>
                        </a:solidFill>
                        <a:latin typeface="Arial"/>
                        <a:cs typeface="Arial"/>
                      </a:endParaRPr>
                    </a:p>
                  </a:txBody>
                  <a:tcPr marL="0" marR="0" marT="8699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1"/>
                  </a:ext>
                </a:extLst>
              </a:tr>
              <a:tr h="599887">
                <a:tc>
                  <a:txBody>
                    <a:bodyPr/>
                    <a:lstStyle/>
                    <a:p>
                      <a:pPr marL="13335" marR="76200">
                        <a:lnSpc>
                          <a:spcPts val="2039"/>
                        </a:lnSpc>
                        <a:spcBef>
                          <a:spcPts val="5"/>
                        </a:spcBef>
                      </a:pPr>
                      <a:r>
                        <a:rPr lang="en-US" sz="1700">
                          <a:solidFill>
                            <a:schemeClr val="tx1"/>
                          </a:solidFill>
                          <a:latin typeface="Calibri"/>
                          <a:cs typeface="Calibri"/>
                        </a:rPr>
                        <a:t>Change</a:t>
                      </a:r>
                      <a:r>
                        <a:rPr lang="en-US" sz="1700" spc="10">
                          <a:solidFill>
                            <a:schemeClr val="tx1"/>
                          </a:solidFill>
                          <a:latin typeface="Calibri"/>
                          <a:cs typeface="Calibri"/>
                        </a:rPr>
                        <a:t> </a:t>
                      </a:r>
                      <a:r>
                        <a:rPr lang="en-US" sz="1700" spc="-30">
                          <a:solidFill>
                            <a:schemeClr val="tx1"/>
                          </a:solidFill>
                          <a:latin typeface="Calibri"/>
                          <a:cs typeface="Calibri"/>
                        </a:rPr>
                        <a:t>In</a:t>
                      </a:r>
                      <a:r>
                        <a:rPr lang="en-US" sz="1700">
                          <a:solidFill>
                            <a:schemeClr val="tx1"/>
                          </a:solidFill>
                          <a:latin typeface="Calibri"/>
                          <a:cs typeface="Calibri"/>
                        </a:rPr>
                        <a:t> </a:t>
                      </a:r>
                      <a:r>
                        <a:rPr lang="en-US" sz="1700" spc="-10">
                          <a:solidFill>
                            <a:schemeClr val="tx1"/>
                          </a:solidFill>
                          <a:latin typeface="Calibri"/>
                          <a:cs typeface="Calibri"/>
                        </a:rPr>
                        <a:t>Activity/Services</a:t>
                      </a:r>
                      <a:r>
                        <a:rPr lang="en-US" sz="1700" spc="-5">
                          <a:solidFill>
                            <a:schemeClr val="tx1"/>
                          </a:solidFill>
                          <a:latin typeface="Calibri"/>
                          <a:cs typeface="Calibri"/>
                        </a:rPr>
                        <a:t> - </a:t>
                      </a:r>
                      <a:r>
                        <a:rPr lang="en-US" sz="1700">
                          <a:solidFill>
                            <a:schemeClr val="tx1"/>
                          </a:solidFill>
                          <a:latin typeface="Calibri"/>
                          <a:cs typeface="Calibri"/>
                        </a:rPr>
                        <a:t>increases</a:t>
                      </a:r>
                      <a:r>
                        <a:rPr lang="en-US" sz="1700" spc="5">
                          <a:solidFill>
                            <a:schemeClr val="tx1"/>
                          </a:solidFill>
                          <a:latin typeface="Calibri"/>
                          <a:cs typeface="Calibri"/>
                        </a:rPr>
                        <a:t> </a:t>
                      </a:r>
                      <a:r>
                        <a:rPr lang="en-US" sz="1700" spc="-25">
                          <a:solidFill>
                            <a:schemeClr val="tx1"/>
                          </a:solidFill>
                          <a:latin typeface="Calibri"/>
                          <a:cs typeface="Calibri"/>
                        </a:rPr>
                        <a:t>and </a:t>
                      </a:r>
                      <a:r>
                        <a:rPr lang="en-US" sz="1700" spc="-10">
                          <a:solidFill>
                            <a:schemeClr val="tx1"/>
                          </a:solidFill>
                          <a:latin typeface="Calibri"/>
                          <a:cs typeface="Calibri"/>
                        </a:rPr>
                        <a:t>reductions</a:t>
                      </a:r>
                      <a:r>
                        <a:rPr lang="en-US" sz="1700" spc="-45">
                          <a:solidFill>
                            <a:schemeClr val="tx1"/>
                          </a:solidFill>
                          <a:latin typeface="Calibri"/>
                          <a:cs typeface="Calibri"/>
                        </a:rPr>
                        <a:t> </a:t>
                      </a:r>
                      <a:r>
                        <a:rPr lang="en-US" sz="1700" spc="-50">
                          <a:solidFill>
                            <a:schemeClr val="tx1"/>
                          </a:solidFill>
                          <a:latin typeface="Calibri"/>
                          <a:cs typeface="Calibri"/>
                        </a:rPr>
                        <a:t>to</a:t>
                      </a:r>
                      <a:r>
                        <a:rPr lang="en-US" sz="1700" spc="-30">
                          <a:solidFill>
                            <a:schemeClr val="tx1"/>
                          </a:solidFill>
                          <a:latin typeface="Calibri"/>
                          <a:cs typeface="Calibri"/>
                        </a:rPr>
                        <a:t> </a:t>
                      </a:r>
                      <a:r>
                        <a:rPr lang="en-US" sz="1700" spc="50">
                          <a:solidFill>
                            <a:schemeClr val="tx1"/>
                          </a:solidFill>
                          <a:latin typeface="Calibri"/>
                          <a:cs typeface="Calibri"/>
                        </a:rPr>
                        <a:t>access including all locally commissioned services </a:t>
                      </a:r>
                      <a:endParaRPr lang="en-US" sz="1700">
                        <a:solidFill>
                          <a:schemeClr val="tx1"/>
                        </a:solidFill>
                        <a:latin typeface="Calibri"/>
                        <a:cs typeface="Calibri"/>
                      </a:endParaRPr>
                    </a:p>
                  </a:txBody>
                  <a:tcPr marL="0" marR="0" marT="6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spcBef>
                          <a:spcPts val="640"/>
                        </a:spcBef>
                      </a:pPr>
                      <a:endParaRPr lang="en-GB" sz="1500">
                        <a:solidFill>
                          <a:schemeClr val="tx1"/>
                        </a:solidFill>
                        <a:latin typeface="Times New Roman"/>
                        <a:cs typeface="Times New Roman"/>
                      </a:endParaRPr>
                    </a:p>
                    <a:p>
                      <a:pPr algn="ctr">
                        <a:lnSpc>
                          <a:spcPts val="1720"/>
                        </a:lnSpc>
                      </a:pPr>
                      <a:r>
                        <a:rPr lang="en-GB" sz="1500">
                          <a:solidFill>
                            <a:schemeClr val="tx1"/>
                          </a:solidFill>
                          <a:latin typeface="Arial"/>
                          <a:cs typeface="Arial"/>
                        </a:rPr>
                        <a:t>128</a:t>
                      </a:r>
                    </a:p>
                  </a:txBody>
                  <a:tcPr marL="0" marR="0" marT="812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spcBef>
                          <a:spcPts val="640"/>
                        </a:spcBef>
                      </a:pPr>
                      <a:endParaRPr lang="en-GB" sz="1500">
                        <a:solidFill>
                          <a:schemeClr val="tx1"/>
                        </a:solidFill>
                        <a:latin typeface="Times New Roman"/>
                        <a:cs typeface="Times New Roman"/>
                      </a:endParaRPr>
                    </a:p>
                    <a:p>
                      <a:pPr algn="ctr">
                        <a:lnSpc>
                          <a:spcPts val="1720"/>
                        </a:lnSpc>
                      </a:pPr>
                      <a:r>
                        <a:rPr lang="en-GB" sz="1500">
                          <a:solidFill>
                            <a:schemeClr val="tx1"/>
                          </a:solidFill>
                          <a:latin typeface="Arial"/>
                          <a:cs typeface="Arial"/>
                        </a:rPr>
                        <a:t>27</a:t>
                      </a:r>
                    </a:p>
                  </a:txBody>
                  <a:tcPr marL="0" marR="0" marT="812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spcBef>
                          <a:spcPts val="640"/>
                        </a:spcBef>
                      </a:pPr>
                      <a:endParaRPr lang="en-GB" sz="1500">
                        <a:solidFill>
                          <a:schemeClr val="tx1"/>
                        </a:solidFill>
                        <a:latin typeface="Times New Roman"/>
                        <a:cs typeface="Times New Roman"/>
                      </a:endParaRPr>
                    </a:p>
                    <a:p>
                      <a:pPr marL="1270" algn="ctr">
                        <a:lnSpc>
                          <a:spcPts val="1720"/>
                        </a:lnSpc>
                      </a:pPr>
                      <a:r>
                        <a:rPr lang="en-GB" sz="1500">
                          <a:solidFill>
                            <a:schemeClr val="tx1"/>
                          </a:solidFill>
                          <a:latin typeface="Arial"/>
                          <a:cs typeface="Arial"/>
                        </a:rPr>
                        <a:t>9</a:t>
                      </a:r>
                    </a:p>
                  </a:txBody>
                  <a:tcPr marL="0" marR="0" marT="812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spcBef>
                          <a:spcPts val="640"/>
                        </a:spcBef>
                      </a:pPr>
                      <a:endParaRPr lang="en-GB" sz="1500">
                        <a:solidFill>
                          <a:schemeClr val="tx1"/>
                        </a:solidFill>
                        <a:latin typeface="Times New Roman"/>
                        <a:cs typeface="Times New Roman"/>
                      </a:endParaRPr>
                    </a:p>
                    <a:p>
                      <a:pPr marL="2540" algn="ctr">
                        <a:lnSpc>
                          <a:spcPts val="1720"/>
                        </a:lnSpc>
                      </a:pPr>
                      <a:r>
                        <a:rPr lang="en-GB" sz="1500">
                          <a:solidFill>
                            <a:schemeClr val="tx1"/>
                          </a:solidFill>
                          <a:latin typeface="Arial"/>
                          <a:cs typeface="Arial"/>
                        </a:rPr>
                        <a:t>164</a:t>
                      </a:r>
                    </a:p>
                  </a:txBody>
                  <a:tcPr marL="0" marR="0" marT="812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2"/>
                  </a:ext>
                </a:extLst>
              </a:tr>
              <a:tr h="359501">
                <a:tc>
                  <a:txBody>
                    <a:bodyPr/>
                    <a:lstStyle/>
                    <a:p>
                      <a:pPr marL="13335">
                        <a:lnSpc>
                          <a:spcPct val="100000"/>
                        </a:lnSpc>
                        <a:spcBef>
                          <a:spcPts val="334"/>
                        </a:spcBef>
                      </a:pPr>
                      <a:r>
                        <a:rPr lang="en-GB" sz="1700">
                          <a:solidFill>
                            <a:schemeClr val="tx1"/>
                          </a:solidFill>
                          <a:latin typeface="Calibri"/>
                          <a:cs typeface="Calibri"/>
                        </a:rPr>
                        <a:t>Change</a:t>
                      </a:r>
                      <a:r>
                        <a:rPr lang="en-GB" sz="1700" spc="-30">
                          <a:solidFill>
                            <a:schemeClr val="tx1"/>
                          </a:solidFill>
                          <a:latin typeface="Calibri"/>
                          <a:cs typeface="Calibri"/>
                        </a:rPr>
                        <a:t> </a:t>
                      </a:r>
                      <a:r>
                        <a:rPr lang="en-GB" sz="1700" spc="-95">
                          <a:solidFill>
                            <a:schemeClr val="tx1"/>
                          </a:solidFill>
                          <a:latin typeface="Calibri"/>
                          <a:cs typeface="Calibri"/>
                        </a:rPr>
                        <a:t>To</a:t>
                      </a:r>
                      <a:r>
                        <a:rPr lang="en-GB" sz="1700" spc="-50">
                          <a:solidFill>
                            <a:schemeClr val="tx1"/>
                          </a:solidFill>
                          <a:latin typeface="Calibri"/>
                          <a:cs typeface="Calibri"/>
                        </a:rPr>
                        <a:t> </a:t>
                      </a:r>
                      <a:r>
                        <a:rPr lang="en-GB" sz="1700" spc="-20">
                          <a:solidFill>
                            <a:schemeClr val="tx1"/>
                          </a:solidFill>
                          <a:latin typeface="Calibri"/>
                          <a:cs typeface="Calibri"/>
                        </a:rPr>
                        <a:t>Opening</a:t>
                      </a:r>
                      <a:r>
                        <a:rPr lang="en-GB" sz="1700" spc="-35">
                          <a:solidFill>
                            <a:schemeClr val="tx1"/>
                          </a:solidFill>
                          <a:latin typeface="Calibri"/>
                          <a:cs typeface="Calibri"/>
                        </a:rPr>
                        <a:t> </a:t>
                      </a:r>
                      <a:r>
                        <a:rPr lang="en-GB" sz="1700" spc="-10">
                          <a:solidFill>
                            <a:schemeClr val="tx1"/>
                          </a:solidFill>
                          <a:latin typeface="Calibri"/>
                          <a:cs typeface="Calibri"/>
                        </a:rPr>
                        <a:t>Hours</a:t>
                      </a:r>
                      <a:endParaRPr lang="en-GB" sz="1700">
                        <a:solidFill>
                          <a:schemeClr val="tx1"/>
                        </a:solidFill>
                        <a:latin typeface="Calibri"/>
                        <a:cs typeface="Calibri"/>
                      </a:endParaRPr>
                    </a:p>
                  </a:txBody>
                  <a:tcPr marL="0" marR="0" marT="4254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algn="ctr">
                        <a:lnSpc>
                          <a:spcPts val="1714"/>
                        </a:lnSpc>
                        <a:spcBef>
                          <a:spcPts val="690"/>
                        </a:spcBef>
                      </a:pPr>
                      <a:r>
                        <a:rPr lang="en-GB" sz="1500" spc="-50">
                          <a:solidFill>
                            <a:schemeClr val="tx1"/>
                          </a:solidFill>
                          <a:latin typeface="Arial"/>
                          <a:cs typeface="Arial"/>
                        </a:rPr>
                        <a:t>1</a:t>
                      </a:r>
                      <a:endParaRPr lang="en-GB" sz="1500">
                        <a:solidFill>
                          <a:schemeClr val="tx1"/>
                        </a:solidFill>
                        <a:latin typeface="Arial"/>
                        <a:cs typeface="Arial"/>
                      </a:endParaRPr>
                    </a:p>
                  </a:txBody>
                  <a:tcPr marL="0" marR="0" marT="8763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algn="ctr">
                        <a:lnSpc>
                          <a:spcPts val="1714"/>
                        </a:lnSpc>
                        <a:spcBef>
                          <a:spcPts val="690"/>
                        </a:spcBef>
                      </a:pPr>
                      <a:r>
                        <a:rPr lang="en-GB" sz="1500" spc="-50">
                          <a:solidFill>
                            <a:schemeClr val="tx1"/>
                          </a:solidFill>
                          <a:latin typeface="Arial"/>
                          <a:cs typeface="Arial"/>
                        </a:rPr>
                        <a:t>2</a:t>
                      </a:r>
                      <a:endParaRPr lang="en-GB" sz="1500">
                        <a:solidFill>
                          <a:schemeClr val="tx1"/>
                        </a:solidFill>
                        <a:latin typeface="Arial"/>
                        <a:cs typeface="Arial"/>
                      </a:endParaRPr>
                    </a:p>
                  </a:txBody>
                  <a:tcPr marL="0" marR="0" marT="8763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270" algn="ctr">
                        <a:lnSpc>
                          <a:spcPts val="1714"/>
                        </a:lnSpc>
                        <a:spcBef>
                          <a:spcPts val="690"/>
                        </a:spcBef>
                      </a:pPr>
                      <a:r>
                        <a:rPr lang="en-GB" sz="1500" spc="-50">
                          <a:solidFill>
                            <a:schemeClr val="tx1"/>
                          </a:solidFill>
                          <a:latin typeface="Arial"/>
                          <a:cs typeface="Arial"/>
                        </a:rPr>
                        <a:t>0</a:t>
                      </a:r>
                      <a:endParaRPr lang="en-GB" sz="1500">
                        <a:solidFill>
                          <a:schemeClr val="tx1"/>
                        </a:solidFill>
                        <a:latin typeface="Arial"/>
                        <a:cs typeface="Arial"/>
                      </a:endParaRPr>
                    </a:p>
                  </a:txBody>
                  <a:tcPr marL="0" marR="0" marT="8763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905" algn="ctr">
                        <a:lnSpc>
                          <a:spcPts val="1714"/>
                        </a:lnSpc>
                        <a:spcBef>
                          <a:spcPts val="690"/>
                        </a:spcBef>
                      </a:pPr>
                      <a:r>
                        <a:rPr lang="en-GB" sz="1500">
                          <a:solidFill>
                            <a:schemeClr val="tx1"/>
                          </a:solidFill>
                          <a:latin typeface="Arial"/>
                          <a:cs typeface="Arial"/>
                        </a:rPr>
                        <a:t>3</a:t>
                      </a:r>
                    </a:p>
                  </a:txBody>
                  <a:tcPr marL="0" marR="0" marT="8763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3"/>
                  </a:ext>
                </a:extLst>
              </a:tr>
              <a:tr h="359501">
                <a:tc>
                  <a:txBody>
                    <a:bodyPr/>
                    <a:lstStyle/>
                    <a:p>
                      <a:pPr marL="13335">
                        <a:lnSpc>
                          <a:spcPct val="100000"/>
                        </a:lnSpc>
                        <a:spcBef>
                          <a:spcPts val="330"/>
                        </a:spcBef>
                      </a:pPr>
                      <a:r>
                        <a:rPr lang="en-US" sz="1700">
                          <a:solidFill>
                            <a:schemeClr val="tx1"/>
                          </a:solidFill>
                          <a:latin typeface="Calibri"/>
                          <a:cs typeface="Calibri"/>
                        </a:rPr>
                        <a:t>Change</a:t>
                      </a:r>
                      <a:r>
                        <a:rPr lang="en-US" sz="1700" spc="-25">
                          <a:solidFill>
                            <a:schemeClr val="tx1"/>
                          </a:solidFill>
                          <a:latin typeface="Calibri"/>
                          <a:cs typeface="Calibri"/>
                        </a:rPr>
                        <a:t> </a:t>
                      </a:r>
                      <a:r>
                        <a:rPr lang="en-US" sz="1700" spc="-95">
                          <a:solidFill>
                            <a:schemeClr val="tx1"/>
                          </a:solidFill>
                          <a:latin typeface="Calibri"/>
                          <a:cs typeface="Calibri"/>
                        </a:rPr>
                        <a:t>To</a:t>
                      </a:r>
                      <a:r>
                        <a:rPr lang="en-US" sz="1700" spc="-45">
                          <a:solidFill>
                            <a:schemeClr val="tx1"/>
                          </a:solidFill>
                          <a:latin typeface="Calibri"/>
                          <a:cs typeface="Calibri"/>
                        </a:rPr>
                        <a:t> </a:t>
                      </a:r>
                      <a:r>
                        <a:rPr lang="en-US" sz="1700">
                          <a:solidFill>
                            <a:schemeClr val="tx1"/>
                          </a:solidFill>
                          <a:latin typeface="Calibri"/>
                          <a:cs typeface="Calibri"/>
                        </a:rPr>
                        <a:t>Contract</a:t>
                      </a:r>
                      <a:r>
                        <a:rPr lang="en-US" sz="1700" spc="-45">
                          <a:solidFill>
                            <a:schemeClr val="tx1"/>
                          </a:solidFill>
                          <a:latin typeface="Calibri"/>
                          <a:cs typeface="Calibri"/>
                        </a:rPr>
                        <a:t> </a:t>
                      </a:r>
                      <a:r>
                        <a:rPr lang="en-US" sz="1700">
                          <a:solidFill>
                            <a:schemeClr val="tx1"/>
                          </a:solidFill>
                          <a:latin typeface="Calibri"/>
                          <a:cs typeface="Calibri"/>
                        </a:rPr>
                        <a:t>Holders</a:t>
                      </a:r>
                      <a:r>
                        <a:rPr lang="en-US" sz="1700" spc="-55">
                          <a:solidFill>
                            <a:schemeClr val="tx1"/>
                          </a:solidFill>
                          <a:latin typeface="Calibri"/>
                          <a:cs typeface="Calibri"/>
                        </a:rPr>
                        <a:t> </a:t>
                      </a:r>
                      <a:r>
                        <a:rPr lang="en-US" sz="1700" spc="-25">
                          <a:solidFill>
                            <a:schemeClr val="tx1"/>
                          </a:solidFill>
                          <a:latin typeface="Calibri"/>
                          <a:cs typeface="Calibri"/>
                        </a:rPr>
                        <a:t>(S)</a:t>
                      </a:r>
                      <a:endParaRPr lang="en-US" sz="1700">
                        <a:solidFill>
                          <a:schemeClr val="tx1"/>
                        </a:solidFill>
                        <a:latin typeface="Calibri"/>
                        <a:cs typeface="Calibri"/>
                      </a:endParaRPr>
                    </a:p>
                  </a:txBody>
                  <a:tcPr marL="0" marR="0" marT="419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ctr">
                        <a:lnSpc>
                          <a:spcPts val="1720"/>
                        </a:lnSpc>
                        <a:spcBef>
                          <a:spcPts val="685"/>
                        </a:spcBef>
                      </a:pPr>
                      <a:r>
                        <a:rPr lang="en-GB" sz="1500">
                          <a:solidFill>
                            <a:schemeClr val="tx1"/>
                          </a:solidFill>
                          <a:latin typeface="Arial"/>
                          <a:cs typeface="Arial"/>
                        </a:rPr>
                        <a:t>26</a:t>
                      </a:r>
                    </a:p>
                  </a:txBody>
                  <a:tcPr marL="0" marR="0" marT="869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ctr">
                        <a:lnSpc>
                          <a:spcPts val="1720"/>
                        </a:lnSpc>
                        <a:spcBef>
                          <a:spcPts val="685"/>
                        </a:spcBef>
                      </a:pPr>
                      <a:r>
                        <a:rPr lang="en-GB" sz="1500">
                          <a:solidFill>
                            <a:schemeClr val="tx1"/>
                          </a:solidFill>
                          <a:latin typeface="Arial"/>
                          <a:cs typeface="Arial"/>
                        </a:rPr>
                        <a:t>2</a:t>
                      </a:r>
                    </a:p>
                  </a:txBody>
                  <a:tcPr marL="0" marR="0" marT="869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270" algn="ctr">
                        <a:lnSpc>
                          <a:spcPts val="1720"/>
                        </a:lnSpc>
                        <a:spcBef>
                          <a:spcPts val="685"/>
                        </a:spcBef>
                      </a:pPr>
                      <a:r>
                        <a:rPr lang="en-GB" sz="1500" spc="-50">
                          <a:solidFill>
                            <a:schemeClr val="tx1"/>
                          </a:solidFill>
                          <a:latin typeface="Arial"/>
                          <a:cs typeface="Arial"/>
                        </a:rPr>
                        <a:t>11</a:t>
                      </a:r>
                      <a:endParaRPr lang="en-GB" sz="1500">
                        <a:solidFill>
                          <a:schemeClr val="tx1"/>
                        </a:solidFill>
                        <a:latin typeface="Arial"/>
                        <a:cs typeface="Arial"/>
                      </a:endParaRPr>
                    </a:p>
                  </a:txBody>
                  <a:tcPr marL="0" marR="0" marT="869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2540" algn="ctr">
                        <a:lnSpc>
                          <a:spcPts val="1720"/>
                        </a:lnSpc>
                        <a:spcBef>
                          <a:spcPts val="685"/>
                        </a:spcBef>
                      </a:pPr>
                      <a:r>
                        <a:rPr lang="en-GB" sz="1500">
                          <a:solidFill>
                            <a:schemeClr val="tx1"/>
                          </a:solidFill>
                          <a:latin typeface="Arial"/>
                          <a:cs typeface="Arial"/>
                        </a:rPr>
                        <a:t>39</a:t>
                      </a:r>
                    </a:p>
                  </a:txBody>
                  <a:tcPr marL="0" marR="0" marT="869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4"/>
                  </a:ext>
                </a:extLst>
              </a:tr>
              <a:tr h="359501">
                <a:tc>
                  <a:txBody>
                    <a:bodyPr/>
                    <a:lstStyle/>
                    <a:p>
                      <a:pPr marL="13335">
                        <a:lnSpc>
                          <a:spcPct val="100000"/>
                        </a:lnSpc>
                        <a:spcBef>
                          <a:spcPts val="334"/>
                        </a:spcBef>
                      </a:pPr>
                      <a:r>
                        <a:rPr lang="en-GB" sz="1700">
                          <a:solidFill>
                            <a:schemeClr val="tx1"/>
                          </a:solidFill>
                          <a:latin typeface="Calibri"/>
                          <a:cs typeface="Calibri"/>
                        </a:rPr>
                        <a:t>Contract</a:t>
                      </a:r>
                      <a:r>
                        <a:rPr lang="en-GB" sz="1700" spc="-80">
                          <a:solidFill>
                            <a:schemeClr val="tx1"/>
                          </a:solidFill>
                          <a:latin typeface="Calibri"/>
                          <a:cs typeface="Calibri"/>
                        </a:rPr>
                        <a:t> </a:t>
                      </a:r>
                      <a:r>
                        <a:rPr lang="en-GB" sz="1700" spc="-10">
                          <a:solidFill>
                            <a:schemeClr val="tx1"/>
                          </a:solidFill>
                          <a:latin typeface="Calibri"/>
                          <a:cs typeface="Calibri"/>
                        </a:rPr>
                        <a:t>Closures</a:t>
                      </a:r>
                      <a:endParaRPr lang="en-GB" sz="1700">
                        <a:solidFill>
                          <a:schemeClr val="tx1"/>
                        </a:solidFill>
                        <a:latin typeface="Calibri"/>
                        <a:cs typeface="Calibri"/>
                      </a:endParaRPr>
                    </a:p>
                  </a:txBody>
                  <a:tcPr marL="0" marR="0" marT="4254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algn="ctr">
                        <a:lnSpc>
                          <a:spcPts val="1714"/>
                        </a:lnSpc>
                        <a:spcBef>
                          <a:spcPts val="690"/>
                        </a:spcBef>
                      </a:pPr>
                      <a:r>
                        <a:rPr lang="en-GB" sz="1500" spc="-50">
                          <a:solidFill>
                            <a:schemeClr val="tx1"/>
                          </a:solidFill>
                          <a:latin typeface="Arial"/>
                          <a:cs typeface="Arial"/>
                        </a:rPr>
                        <a:t>1</a:t>
                      </a:r>
                      <a:endParaRPr lang="en-GB" sz="1500">
                        <a:solidFill>
                          <a:schemeClr val="tx1"/>
                        </a:solidFill>
                        <a:latin typeface="Arial"/>
                        <a:cs typeface="Arial"/>
                      </a:endParaRPr>
                    </a:p>
                  </a:txBody>
                  <a:tcPr marL="0" marR="0" marT="8763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algn="ctr">
                        <a:lnSpc>
                          <a:spcPts val="1714"/>
                        </a:lnSpc>
                        <a:spcBef>
                          <a:spcPts val="690"/>
                        </a:spcBef>
                      </a:pPr>
                      <a:r>
                        <a:rPr lang="en-GB" sz="1500" spc="-50">
                          <a:solidFill>
                            <a:schemeClr val="tx1"/>
                          </a:solidFill>
                          <a:latin typeface="Arial"/>
                          <a:cs typeface="Arial"/>
                        </a:rPr>
                        <a:t>0</a:t>
                      </a:r>
                      <a:endParaRPr lang="en-GB" sz="1500">
                        <a:solidFill>
                          <a:schemeClr val="tx1"/>
                        </a:solidFill>
                        <a:latin typeface="Arial"/>
                        <a:cs typeface="Arial"/>
                      </a:endParaRPr>
                    </a:p>
                  </a:txBody>
                  <a:tcPr marL="0" marR="0" marT="8763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270" algn="ctr">
                        <a:lnSpc>
                          <a:spcPts val="1714"/>
                        </a:lnSpc>
                        <a:spcBef>
                          <a:spcPts val="690"/>
                        </a:spcBef>
                      </a:pPr>
                      <a:r>
                        <a:rPr lang="en-GB" sz="1500" spc="-50">
                          <a:solidFill>
                            <a:schemeClr val="tx1"/>
                          </a:solidFill>
                          <a:latin typeface="Arial"/>
                          <a:cs typeface="Arial"/>
                        </a:rPr>
                        <a:t>0</a:t>
                      </a:r>
                      <a:endParaRPr lang="en-GB" sz="1500">
                        <a:solidFill>
                          <a:schemeClr val="tx1"/>
                        </a:solidFill>
                        <a:latin typeface="Arial"/>
                        <a:cs typeface="Arial"/>
                      </a:endParaRPr>
                    </a:p>
                  </a:txBody>
                  <a:tcPr marL="0" marR="0" marT="8763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905" algn="ctr">
                        <a:lnSpc>
                          <a:spcPts val="1714"/>
                        </a:lnSpc>
                        <a:spcBef>
                          <a:spcPts val="690"/>
                        </a:spcBef>
                      </a:pPr>
                      <a:r>
                        <a:rPr lang="en-GB" sz="1500" spc="-50">
                          <a:solidFill>
                            <a:schemeClr val="tx1"/>
                          </a:solidFill>
                          <a:latin typeface="Arial"/>
                          <a:cs typeface="Arial"/>
                        </a:rPr>
                        <a:t>1</a:t>
                      </a:r>
                      <a:endParaRPr lang="en-GB" sz="1500">
                        <a:solidFill>
                          <a:schemeClr val="tx1"/>
                        </a:solidFill>
                        <a:latin typeface="Arial"/>
                        <a:cs typeface="Arial"/>
                      </a:endParaRPr>
                    </a:p>
                  </a:txBody>
                  <a:tcPr marL="0" marR="0" marT="8763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5"/>
                  </a:ext>
                </a:extLst>
              </a:tr>
              <a:tr h="359501">
                <a:tc>
                  <a:txBody>
                    <a:bodyPr/>
                    <a:lstStyle/>
                    <a:p>
                      <a:pPr marL="13335">
                        <a:lnSpc>
                          <a:spcPct val="100000"/>
                        </a:lnSpc>
                        <a:spcBef>
                          <a:spcPts val="335"/>
                        </a:spcBef>
                      </a:pPr>
                      <a:r>
                        <a:rPr lang="en-GB" sz="1700">
                          <a:solidFill>
                            <a:schemeClr val="tx1"/>
                          </a:solidFill>
                          <a:latin typeface="Calibri"/>
                          <a:cs typeface="Calibri"/>
                        </a:rPr>
                        <a:t>Contract</a:t>
                      </a:r>
                      <a:r>
                        <a:rPr lang="en-GB" sz="1700" spc="-80">
                          <a:solidFill>
                            <a:schemeClr val="tx1"/>
                          </a:solidFill>
                          <a:latin typeface="Calibri"/>
                          <a:cs typeface="Calibri"/>
                        </a:rPr>
                        <a:t> </a:t>
                      </a:r>
                      <a:r>
                        <a:rPr lang="en-GB" sz="1700" spc="-10">
                          <a:solidFill>
                            <a:schemeClr val="tx1"/>
                          </a:solidFill>
                          <a:latin typeface="Calibri"/>
                          <a:cs typeface="Calibri"/>
                        </a:rPr>
                        <a:t>Extensions &amp; Direct Award C </a:t>
                      </a:r>
                      <a:endParaRPr lang="en-GB" sz="1700">
                        <a:solidFill>
                          <a:schemeClr val="tx1"/>
                        </a:solidFill>
                        <a:latin typeface="Calibri"/>
                        <a:cs typeface="Calibri"/>
                      </a:endParaRPr>
                    </a:p>
                  </a:txBody>
                  <a:tcPr marL="0" marR="0" marT="425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ctr">
                        <a:lnSpc>
                          <a:spcPts val="1714"/>
                        </a:lnSpc>
                        <a:spcBef>
                          <a:spcPts val="690"/>
                        </a:spcBef>
                      </a:pPr>
                      <a:r>
                        <a:rPr lang="en-GB" sz="1500">
                          <a:solidFill>
                            <a:schemeClr val="tx1"/>
                          </a:solidFill>
                          <a:latin typeface="Arial"/>
                          <a:cs typeface="Arial"/>
                        </a:rPr>
                        <a:t>9</a:t>
                      </a:r>
                    </a:p>
                  </a:txBody>
                  <a:tcPr marL="0" marR="0" marT="8763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ctr">
                        <a:lnSpc>
                          <a:spcPts val="1714"/>
                        </a:lnSpc>
                        <a:spcBef>
                          <a:spcPts val="690"/>
                        </a:spcBef>
                      </a:pPr>
                      <a:r>
                        <a:rPr lang="en-GB" sz="1500">
                          <a:solidFill>
                            <a:schemeClr val="tx1"/>
                          </a:solidFill>
                          <a:latin typeface="Arial"/>
                          <a:cs typeface="Arial"/>
                        </a:rPr>
                        <a:t>6</a:t>
                      </a:r>
                    </a:p>
                  </a:txBody>
                  <a:tcPr marL="0" marR="0" marT="8763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270" algn="ctr">
                        <a:lnSpc>
                          <a:spcPts val="1714"/>
                        </a:lnSpc>
                        <a:spcBef>
                          <a:spcPts val="690"/>
                        </a:spcBef>
                      </a:pPr>
                      <a:r>
                        <a:rPr lang="en-GB" sz="1500">
                          <a:solidFill>
                            <a:schemeClr val="tx1"/>
                          </a:solidFill>
                          <a:latin typeface="Arial"/>
                          <a:cs typeface="Arial"/>
                        </a:rPr>
                        <a:t>1</a:t>
                      </a:r>
                    </a:p>
                  </a:txBody>
                  <a:tcPr marL="0" marR="0" marT="8763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2540" algn="ctr">
                        <a:lnSpc>
                          <a:spcPts val="1714"/>
                        </a:lnSpc>
                        <a:spcBef>
                          <a:spcPts val="690"/>
                        </a:spcBef>
                      </a:pPr>
                      <a:r>
                        <a:rPr lang="en-GB" sz="1500">
                          <a:solidFill>
                            <a:schemeClr val="tx1"/>
                          </a:solidFill>
                          <a:latin typeface="Arial"/>
                          <a:cs typeface="Arial"/>
                        </a:rPr>
                        <a:t>16</a:t>
                      </a:r>
                    </a:p>
                  </a:txBody>
                  <a:tcPr marL="0" marR="0" marT="8763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6"/>
                  </a:ext>
                </a:extLst>
              </a:tr>
              <a:tr h="359501">
                <a:tc>
                  <a:txBody>
                    <a:bodyPr/>
                    <a:lstStyle/>
                    <a:p>
                      <a:pPr marL="13335">
                        <a:lnSpc>
                          <a:spcPct val="100000"/>
                        </a:lnSpc>
                        <a:spcBef>
                          <a:spcPts val="335"/>
                        </a:spcBef>
                      </a:pPr>
                      <a:r>
                        <a:rPr lang="en-US" sz="1700" spc="-10">
                          <a:solidFill>
                            <a:schemeClr val="tx1"/>
                          </a:solidFill>
                          <a:latin typeface="+mn-lt"/>
                          <a:cs typeface="Calibri"/>
                        </a:rPr>
                        <a:t>Relocation &amp; change to registered head office address</a:t>
                      </a:r>
                      <a:endParaRPr lang="en-US" sz="1700">
                        <a:solidFill>
                          <a:schemeClr val="tx1"/>
                        </a:solidFill>
                        <a:latin typeface="Calibri"/>
                        <a:cs typeface="Calibri"/>
                      </a:endParaRPr>
                    </a:p>
                  </a:txBody>
                  <a:tcPr marL="0" marR="0" marT="425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algn="ctr">
                        <a:lnSpc>
                          <a:spcPts val="1714"/>
                        </a:lnSpc>
                        <a:spcBef>
                          <a:spcPts val="690"/>
                        </a:spcBef>
                      </a:pPr>
                      <a:r>
                        <a:rPr lang="en-GB" sz="1500" spc="-50">
                          <a:solidFill>
                            <a:schemeClr val="tx1"/>
                          </a:solidFill>
                          <a:latin typeface="Arial"/>
                          <a:cs typeface="Arial"/>
                        </a:rPr>
                        <a:t>7 </a:t>
                      </a:r>
                      <a:endParaRPr lang="en-GB" sz="1500">
                        <a:solidFill>
                          <a:schemeClr val="tx1"/>
                        </a:solidFill>
                        <a:latin typeface="Arial"/>
                        <a:cs typeface="Arial"/>
                      </a:endParaRPr>
                    </a:p>
                  </a:txBody>
                  <a:tcPr marL="0" marR="0" marT="8763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algn="ctr">
                        <a:lnSpc>
                          <a:spcPts val="1714"/>
                        </a:lnSpc>
                        <a:spcBef>
                          <a:spcPts val="690"/>
                        </a:spcBef>
                      </a:pPr>
                      <a:r>
                        <a:rPr lang="en-GB" sz="1500">
                          <a:solidFill>
                            <a:schemeClr val="tx1"/>
                          </a:solidFill>
                          <a:latin typeface="Arial"/>
                          <a:cs typeface="Arial"/>
                        </a:rPr>
                        <a:t>2</a:t>
                      </a:r>
                    </a:p>
                  </a:txBody>
                  <a:tcPr marL="0" marR="0" marT="8763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270" algn="ctr">
                        <a:lnSpc>
                          <a:spcPts val="1714"/>
                        </a:lnSpc>
                        <a:spcBef>
                          <a:spcPts val="690"/>
                        </a:spcBef>
                      </a:pPr>
                      <a:r>
                        <a:rPr lang="en-GB" sz="1500">
                          <a:solidFill>
                            <a:schemeClr val="tx1"/>
                          </a:solidFill>
                          <a:latin typeface="Arial"/>
                          <a:cs typeface="Arial"/>
                        </a:rPr>
                        <a:t>1</a:t>
                      </a:r>
                    </a:p>
                  </a:txBody>
                  <a:tcPr marL="0" marR="0" marT="8763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905" algn="ctr">
                        <a:lnSpc>
                          <a:spcPts val="1714"/>
                        </a:lnSpc>
                        <a:spcBef>
                          <a:spcPts val="690"/>
                        </a:spcBef>
                      </a:pPr>
                      <a:r>
                        <a:rPr lang="en-GB" sz="1500">
                          <a:solidFill>
                            <a:schemeClr val="tx1"/>
                          </a:solidFill>
                          <a:latin typeface="Arial"/>
                          <a:cs typeface="Arial"/>
                        </a:rPr>
                        <a:t>10</a:t>
                      </a:r>
                    </a:p>
                  </a:txBody>
                  <a:tcPr marL="0" marR="0" marT="8763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7"/>
                  </a:ext>
                </a:extLst>
              </a:tr>
              <a:tr h="359501">
                <a:tc>
                  <a:txBody>
                    <a:bodyPr/>
                    <a:lstStyle/>
                    <a:p>
                      <a:pPr marL="13335">
                        <a:lnSpc>
                          <a:spcPct val="100000"/>
                        </a:lnSpc>
                        <a:spcBef>
                          <a:spcPts val="335"/>
                        </a:spcBef>
                      </a:pPr>
                      <a:r>
                        <a:rPr lang="en-GB" sz="1700">
                          <a:solidFill>
                            <a:schemeClr val="tx1"/>
                          </a:solidFill>
                          <a:latin typeface="Calibri"/>
                          <a:cs typeface="Calibri"/>
                        </a:rPr>
                        <a:t>Sub –contracting </a:t>
                      </a:r>
                    </a:p>
                  </a:txBody>
                  <a:tcPr marL="0" marR="0" marT="425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ctr">
                        <a:lnSpc>
                          <a:spcPts val="1714"/>
                        </a:lnSpc>
                        <a:spcBef>
                          <a:spcPts val="690"/>
                        </a:spcBef>
                      </a:pPr>
                      <a:r>
                        <a:rPr lang="en-GB" sz="1500">
                          <a:solidFill>
                            <a:schemeClr val="tx1"/>
                          </a:solidFill>
                          <a:latin typeface="Arial"/>
                          <a:cs typeface="Arial"/>
                        </a:rPr>
                        <a:t>7</a:t>
                      </a:r>
                    </a:p>
                  </a:txBody>
                  <a:tcPr marL="0" marR="0" marT="8763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ctr">
                        <a:lnSpc>
                          <a:spcPts val="1714"/>
                        </a:lnSpc>
                        <a:spcBef>
                          <a:spcPts val="690"/>
                        </a:spcBef>
                      </a:pPr>
                      <a:r>
                        <a:rPr lang="en-GB" sz="1500">
                          <a:solidFill>
                            <a:schemeClr val="tx1"/>
                          </a:solidFill>
                          <a:latin typeface="Arial"/>
                          <a:cs typeface="Arial"/>
                        </a:rPr>
                        <a:t>0</a:t>
                      </a:r>
                    </a:p>
                  </a:txBody>
                  <a:tcPr marL="0" marR="0" marT="8763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270" algn="ctr">
                        <a:lnSpc>
                          <a:spcPts val="1714"/>
                        </a:lnSpc>
                        <a:spcBef>
                          <a:spcPts val="690"/>
                        </a:spcBef>
                      </a:pPr>
                      <a:r>
                        <a:rPr lang="en-GB" sz="1500">
                          <a:solidFill>
                            <a:schemeClr val="tx1"/>
                          </a:solidFill>
                          <a:latin typeface="Arial"/>
                          <a:cs typeface="Arial"/>
                        </a:rPr>
                        <a:t>0</a:t>
                      </a:r>
                    </a:p>
                  </a:txBody>
                  <a:tcPr marL="0" marR="0" marT="8763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2540" algn="ctr">
                        <a:lnSpc>
                          <a:spcPts val="1714"/>
                        </a:lnSpc>
                        <a:spcBef>
                          <a:spcPts val="690"/>
                        </a:spcBef>
                      </a:pPr>
                      <a:r>
                        <a:rPr lang="en-GB" sz="1500">
                          <a:solidFill>
                            <a:schemeClr val="tx1"/>
                          </a:solidFill>
                          <a:latin typeface="Arial"/>
                          <a:cs typeface="Arial"/>
                        </a:rPr>
                        <a:t>7</a:t>
                      </a:r>
                    </a:p>
                  </a:txBody>
                  <a:tcPr marL="0" marR="0" marT="8763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8"/>
                  </a:ext>
                </a:extLst>
              </a:tr>
              <a:tr h="359501">
                <a:tc>
                  <a:txBody>
                    <a:bodyPr/>
                    <a:lstStyle/>
                    <a:p>
                      <a:pPr marL="13335">
                        <a:lnSpc>
                          <a:spcPct val="100000"/>
                        </a:lnSpc>
                        <a:spcBef>
                          <a:spcPts val="335"/>
                        </a:spcBef>
                      </a:pPr>
                      <a:r>
                        <a:rPr lang="en-GB" sz="1700">
                          <a:solidFill>
                            <a:schemeClr val="tx1"/>
                          </a:solidFill>
                          <a:latin typeface="Calibri"/>
                          <a:cs typeface="Calibri"/>
                        </a:rPr>
                        <a:t>National Reforms 8.2% - CV’s</a:t>
                      </a:r>
                    </a:p>
                  </a:txBody>
                  <a:tcPr marL="0" marR="0" marT="42545"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CFD4EA"/>
                    </a:solidFill>
                  </a:tcPr>
                </a:tc>
                <a:tc>
                  <a:txBody>
                    <a:bodyPr/>
                    <a:lstStyle/>
                    <a:p>
                      <a:pPr algn="ctr">
                        <a:lnSpc>
                          <a:spcPts val="1714"/>
                        </a:lnSpc>
                        <a:spcBef>
                          <a:spcPts val="695"/>
                        </a:spcBef>
                      </a:pPr>
                      <a:r>
                        <a:rPr lang="en-GB" sz="1500">
                          <a:solidFill>
                            <a:schemeClr val="tx1"/>
                          </a:solidFill>
                          <a:latin typeface="Arial"/>
                          <a:cs typeface="Arial"/>
                        </a:rPr>
                        <a:t>187</a:t>
                      </a:r>
                    </a:p>
                  </a:txBody>
                  <a:tcPr marL="0" marR="0" marT="88265"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CFD4EA"/>
                    </a:solidFill>
                  </a:tcPr>
                </a:tc>
                <a:tc>
                  <a:txBody>
                    <a:bodyPr/>
                    <a:lstStyle/>
                    <a:p>
                      <a:pPr algn="ctr">
                        <a:lnSpc>
                          <a:spcPts val="1714"/>
                        </a:lnSpc>
                        <a:spcBef>
                          <a:spcPts val="695"/>
                        </a:spcBef>
                      </a:pPr>
                      <a:r>
                        <a:rPr lang="en-GB" sz="1500">
                          <a:solidFill>
                            <a:schemeClr val="tx1"/>
                          </a:solidFill>
                          <a:latin typeface="Arial"/>
                          <a:cs typeface="Arial"/>
                        </a:rPr>
                        <a:t>0</a:t>
                      </a:r>
                    </a:p>
                  </a:txBody>
                  <a:tcPr marL="0" marR="0" marT="88265"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CFD4EA"/>
                    </a:solidFill>
                  </a:tcPr>
                </a:tc>
                <a:tc>
                  <a:txBody>
                    <a:bodyPr/>
                    <a:lstStyle/>
                    <a:p>
                      <a:pPr marL="1270" algn="ctr">
                        <a:lnSpc>
                          <a:spcPts val="1714"/>
                        </a:lnSpc>
                        <a:spcBef>
                          <a:spcPts val="695"/>
                        </a:spcBef>
                      </a:pPr>
                      <a:r>
                        <a:rPr lang="en-GB" sz="1500">
                          <a:solidFill>
                            <a:schemeClr val="tx1"/>
                          </a:solidFill>
                          <a:latin typeface="Arial"/>
                          <a:cs typeface="Arial"/>
                        </a:rPr>
                        <a:t>0</a:t>
                      </a:r>
                    </a:p>
                  </a:txBody>
                  <a:tcPr marL="0" marR="0" marT="88265"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CFD4EA"/>
                    </a:solidFill>
                  </a:tcPr>
                </a:tc>
                <a:tc>
                  <a:txBody>
                    <a:bodyPr/>
                    <a:lstStyle/>
                    <a:p>
                      <a:pPr marL="1905" algn="ctr">
                        <a:lnSpc>
                          <a:spcPts val="1714"/>
                        </a:lnSpc>
                        <a:spcBef>
                          <a:spcPts val="695"/>
                        </a:spcBef>
                      </a:pPr>
                      <a:r>
                        <a:rPr lang="en-GB" sz="1500">
                          <a:solidFill>
                            <a:schemeClr val="tx1"/>
                          </a:solidFill>
                          <a:latin typeface="Arial"/>
                          <a:cs typeface="Arial"/>
                        </a:rPr>
                        <a:t>187</a:t>
                      </a:r>
                    </a:p>
                  </a:txBody>
                  <a:tcPr marL="0" marR="0" marT="88265"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CFD4EA"/>
                    </a:solidFill>
                  </a:tcPr>
                </a:tc>
                <a:extLst>
                  <a:ext uri="{0D108BD9-81ED-4DB2-BD59-A6C34878D82A}">
                    <a16:rowId xmlns:a16="http://schemas.microsoft.com/office/drawing/2014/main" val="10009"/>
                  </a:ext>
                </a:extLst>
              </a:tr>
              <a:tr h="359501">
                <a:tc>
                  <a:txBody>
                    <a:bodyPr/>
                    <a:lstStyle/>
                    <a:p>
                      <a:pPr marL="13335">
                        <a:lnSpc>
                          <a:spcPct val="100000"/>
                        </a:lnSpc>
                        <a:spcBef>
                          <a:spcPts val="335"/>
                        </a:spcBef>
                      </a:pPr>
                      <a:r>
                        <a:rPr lang="en-US" sz="1700">
                          <a:latin typeface="Calibri"/>
                          <a:cs typeface="Calibri"/>
                        </a:rPr>
                        <a:t> National Urgent Care Incentive Scheme  </a:t>
                      </a:r>
                    </a:p>
                  </a:txBody>
                  <a:tcPr marL="0" marR="0" marT="425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ctr">
                        <a:lnSpc>
                          <a:spcPts val="1714"/>
                        </a:lnSpc>
                        <a:spcBef>
                          <a:spcPts val="690"/>
                        </a:spcBef>
                      </a:pPr>
                      <a:r>
                        <a:rPr lang="en-GB" sz="1500" spc="-50">
                          <a:solidFill>
                            <a:schemeClr val="tx1"/>
                          </a:solidFill>
                          <a:latin typeface="Arial"/>
                          <a:cs typeface="Arial"/>
                        </a:rPr>
                        <a:t>59</a:t>
                      </a:r>
                      <a:endParaRPr lang="en-GB" sz="1500">
                        <a:solidFill>
                          <a:schemeClr val="tx1"/>
                        </a:solidFill>
                        <a:latin typeface="Arial"/>
                        <a:cs typeface="Arial"/>
                      </a:endParaRPr>
                    </a:p>
                  </a:txBody>
                  <a:tcPr marL="0" marR="0" marT="8763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ctr">
                        <a:lnSpc>
                          <a:spcPts val="1714"/>
                        </a:lnSpc>
                        <a:spcBef>
                          <a:spcPts val="690"/>
                        </a:spcBef>
                      </a:pPr>
                      <a:r>
                        <a:rPr lang="en-GB" sz="1500" spc="-50">
                          <a:solidFill>
                            <a:schemeClr val="tx1"/>
                          </a:solidFill>
                          <a:latin typeface="Arial"/>
                          <a:cs typeface="Arial"/>
                        </a:rPr>
                        <a:t>35</a:t>
                      </a:r>
                      <a:endParaRPr lang="en-GB" sz="1500">
                        <a:solidFill>
                          <a:schemeClr val="tx1"/>
                        </a:solidFill>
                        <a:latin typeface="Arial"/>
                        <a:cs typeface="Arial"/>
                      </a:endParaRPr>
                    </a:p>
                  </a:txBody>
                  <a:tcPr marL="0" marR="0" marT="8763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905" algn="ctr">
                        <a:lnSpc>
                          <a:spcPts val="1714"/>
                        </a:lnSpc>
                        <a:spcBef>
                          <a:spcPts val="690"/>
                        </a:spcBef>
                      </a:pPr>
                      <a:r>
                        <a:rPr lang="en-GB" sz="1500">
                          <a:solidFill>
                            <a:schemeClr val="tx1"/>
                          </a:solidFill>
                          <a:latin typeface="Arial"/>
                          <a:cs typeface="Arial"/>
                        </a:rPr>
                        <a:t>1</a:t>
                      </a:r>
                    </a:p>
                  </a:txBody>
                  <a:tcPr marL="0" marR="0" marT="8763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2540" algn="ctr">
                        <a:lnSpc>
                          <a:spcPts val="1714"/>
                        </a:lnSpc>
                        <a:spcBef>
                          <a:spcPts val="690"/>
                        </a:spcBef>
                      </a:pPr>
                      <a:r>
                        <a:rPr lang="en-GB" sz="1500">
                          <a:solidFill>
                            <a:schemeClr val="tx1"/>
                          </a:solidFill>
                          <a:latin typeface="Arial"/>
                          <a:cs typeface="Arial"/>
                        </a:rPr>
                        <a:t>95</a:t>
                      </a:r>
                    </a:p>
                  </a:txBody>
                  <a:tcPr marL="0" marR="0" marT="8763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10"/>
                  </a:ext>
                </a:extLst>
              </a:tr>
              <a:tr h="359501">
                <a:tc>
                  <a:txBody>
                    <a:bodyPr/>
                    <a:lstStyle/>
                    <a:p>
                      <a:pPr marR="6350" algn="l">
                        <a:lnSpc>
                          <a:spcPct val="100000"/>
                        </a:lnSpc>
                        <a:spcBef>
                          <a:spcPts val="335"/>
                        </a:spcBef>
                      </a:pPr>
                      <a:r>
                        <a:rPr lang="en-GB" sz="1700">
                          <a:latin typeface="Calibri"/>
                          <a:cs typeface="Calibri"/>
                        </a:rPr>
                        <a:t>Contract stocktake review </a:t>
                      </a:r>
                    </a:p>
                    <a:p>
                      <a:pPr marR="6350" algn="l">
                        <a:lnSpc>
                          <a:spcPct val="100000"/>
                        </a:lnSpc>
                        <a:spcBef>
                          <a:spcPts val="335"/>
                        </a:spcBef>
                      </a:pPr>
                      <a:r>
                        <a:rPr lang="en-GB" sz="1700">
                          <a:latin typeface="Calibri"/>
                          <a:cs typeface="Calibri"/>
                        </a:rPr>
                        <a:t>New GDS contracts Required </a:t>
                      </a:r>
                    </a:p>
                  </a:txBody>
                  <a:tcPr marL="0" marR="0" marT="42545" marB="0">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4EA"/>
                    </a:solidFill>
                  </a:tcPr>
                </a:tc>
                <a:tc>
                  <a:txBody>
                    <a:bodyPr/>
                    <a:lstStyle/>
                    <a:p>
                      <a:pPr algn="ctr">
                        <a:lnSpc>
                          <a:spcPts val="1714"/>
                        </a:lnSpc>
                        <a:spcBef>
                          <a:spcPts val="690"/>
                        </a:spcBef>
                      </a:pPr>
                      <a:r>
                        <a:rPr lang="en-GB" sz="1500">
                          <a:solidFill>
                            <a:schemeClr val="tx1"/>
                          </a:solidFill>
                          <a:latin typeface="Arial"/>
                          <a:cs typeface="Arial"/>
                        </a:rPr>
                        <a:t>157</a:t>
                      </a:r>
                    </a:p>
                    <a:p>
                      <a:pPr algn="ctr">
                        <a:lnSpc>
                          <a:spcPts val="1714"/>
                        </a:lnSpc>
                        <a:spcBef>
                          <a:spcPts val="690"/>
                        </a:spcBef>
                      </a:pPr>
                      <a:r>
                        <a:rPr lang="en-GB" sz="1500">
                          <a:solidFill>
                            <a:schemeClr val="tx1"/>
                          </a:solidFill>
                          <a:latin typeface="Arial"/>
                          <a:cs typeface="Arial"/>
                        </a:rPr>
                        <a:t>8</a:t>
                      </a:r>
                    </a:p>
                  </a:txBody>
                  <a:tcPr marL="0" marR="0" marT="8763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4EA"/>
                    </a:solidFill>
                  </a:tcPr>
                </a:tc>
                <a:tc>
                  <a:txBody>
                    <a:bodyPr/>
                    <a:lstStyle/>
                    <a:p>
                      <a:pPr marL="635" algn="ctr">
                        <a:lnSpc>
                          <a:spcPts val="1714"/>
                        </a:lnSpc>
                        <a:spcBef>
                          <a:spcPts val="690"/>
                        </a:spcBef>
                      </a:pPr>
                      <a:r>
                        <a:rPr lang="en-GB" sz="1500">
                          <a:solidFill>
                            <a:schemeClr val="tx1"/>
                          </a:solidFill>
                          <a:latin typeface="Arial"/>
                          <a:cs typeface="Arial"/>
                        </a:rPr>
                        <a:t>79</a:t>
                      </a:r>
                    </a:p>
                    <a:p>
                      <a:pPr marL="635" algn="ctr">
                        <a:lnSpc>
                          <a:spcPts val="1714"/>
                        </a:lnSpc>
                        <a:spcBef>
                          <a:spcPts val="690"/>
                        </a:spcBef>
                      </a:pPr>
                      <a:r>
                        <a:rPr lang="en-GB" sz="1500">
                          <a:solidFill>
                            <a:schemeClr val="tx1"/>
                          </a:solidFill>
                          <a:latin typeface="Arial"/>
                          <a:cs typeface="Arial"/>
                        </a:rPr>
                        <a:t>10</a:t>
                      </a:r>
                    </a:p>
                  </a:txBody>
                  <a:tcPr marL="0" marR="0" marT="8763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4EA"/>
                    </a:solidFill>
                  </a:tcPr>
                </a:tc>
                <a:tc>
                  <a:txBody>
                    <a:bodyPr/>
                    <a:lstStyle/>
                    <a:p>
                      <a:pPr marL="1905" algn="ctr">
                        <a:lnSpc>
                          <a:spcPts val="1714"/>
                        </a:lnSpc>
                        <a:spcBef>
                          <a:spcPts val="690"/>
                        </a:spcBef>
                      </a:pPr>
                      <a:r>
                        <a:rPr lang="en-GB" sz="1500">
                          <a:solidFill>
                            <a:schemeClr val="tx1"/>
                          </a:solidFill>
                          <a:latin typeface="Arial"/>
                          <a:cs typeface="Arial"/>
                        </a:rPr>
                        <a:t>0</a:t>
                      </a:r>
                    </a:p>
                    <a:p>
                      <a:pPr marL="1905" algn="ctr">
                        <a:lnSpc>
                          <a:spcPts val="1714"/>
                        </a:lnSpc>
                        <a:spcBef>
                          <a:spcPts val="690"/>
                        </a:spcBef>
                      </a:pPr>
                      <a:r>
                        <a:rPr lang="en-GB" sz="1500">
                          <a:solidFill>
                            <a:schemeClr val="tx1"/>
                          </a:solidFill>
                          <a:latin typeface="Arial"/>
                          <a:cs typeface="Arial"/>
                        </a:rPr>
                        <a:t>10</a:t>
                      </a:r>
                    </a:p>
                  </a:txBody>
                  <a:tcPr marL="0" marR="0" marT="8763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4EA"/>
                    </a:solidFill>
                  </a:tcPr>
                </a:tc>
                <a:tc>
                  <a:txBody>
                    <a:bodyPr/>
                    <a:lstStyle/>
                    <a:p>
                      <a:pPr marL="2540" algn="ctr">
                        <a:lnSpc>
                          <a:spcPts val="1714"/>
                        </a:lnSpc>
                        <a:spcBef>
                          <a:spcPts val="690"/>
                        </a:spcBef>
                      </a:pPr>
                      <a:r>
                        <a:rPr lang="en-GB" sz="1500">
                          <a:solidFill>
                            <a:schemeClr val="tx1"/>
                          </a:solidFill>
                          <a:latin typeface="Arial"/>
                          <a:cs typeface="Arial"/>
                        </a:rPr>
                        <a:t>236</a:t>
                      </a:r>
                    </a:p>
                    <a:p>
                      <a:pPr marL="2540" algn="ctr">
                        <a:lnSpc>
                          <a:spcPts val="1714"/>
                        </a:lnSpc>
                        <a:spcBef>
                          <a:spcPts val="690"/>
                        </a:spcBef>
                      </a:pPr>
                      <a:r>
                        <a:rPr lang="en-GB" sz="1500">
                          <a:solidFill>
                            <a:schemeClr val="tx1"/>
                          </a:solidFill>
                          <a:latin typeface="Arial"/>
                          <a:cs typeface="Arial"/>
                        </a:rPr>
                        <a:t>28</a:t>
                      </a:r>
                    </a:p>
                  </a:txBody>
                  <a:tcPr marL="0" marR="0" marT="87630"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4EA"/>
                    </a:solidFill>
                  </a:tcPr>
                </a:tc>
                <a:extLst>
                  <a:ext uri="{0D108BD9-81ED-4DB2-BD59-A6C34878D82A}">
                    <a16:rowId xmlns:a16="http://schemas.microsoft.com/office/drawing/2014/main" val="419038753"/>
                  </a:ext>
                </a:extLst>
              </a:tr>
              <a:tr h="359501">
                <a:tc>
                  <a:txBody>
                    <a:bodyPr/>
                    <a:lstStyle/>
                    <a:p>
                      <a:pPr marR="6350" algn="r">
                        <a:lnSpc>
                          <a:spcPct val="100000"/>
                        </a:lnSpc>
                        <a:spcBef>
                          <a:spcPts val="335"/>
                        </a:spcBef>
                      </a:pPr>
                      <a:r>
                        <a:rPr sz="1700" b="1" spc="-10">
                          <a:latin typeface="Calibri"/>
                          <a:cs typeface="Calibri"/>
                        </a:rPr>
                        <a:t>Total</a:t>
                      </a:r>
                      <a:endParaRPr sz="1700">
                        <a:latin typeface="Calibri"/>
                        <a:cs typeface="Calibri"/>
                      </a:endParaRPr>
                    </a:p>
                  </a:txBody>
                  <a:tcPr marL="0" marR="0" marT="42545" marB="0">
                    <a:lnL w="12700">
                      <a:solidFill>
                        <a:srgbClr val="FFFFFF"/>
                      </a:solidFill>
                      <a:prstDash val="soli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CFD4EA"/>
                    </a:solidFill>
                  </a:tcPr>
                </a:tc>
                <a:tc>
                  <a:txBody>
                    <a:bodyPr/>
                    <a:lstStyle/>
                    <a:p>
                      <a:pPr algn="ctr">
                        <a:lnSpc>
                          <a:spcPts val="1714"/>
                        </a:lnSpc>
                        <a:spcBef>
                          <a:spcPts val="690"/>
                        </a:spcBef>
                      </a:pPr>
                      <a:r>
                        <a:rPr lang="en-GB" sz="1500" b="1" spc="-25">
                          <a:solidFill>
                            <a:schemeClr val="tx1"/>
                          </a:solidFill>
                          <a:latin typeface="Arial"/>
                          <a:cs typeface="Arial"/>
                        </a:rPr>
                        <a:t>591</a:t>
                      </a:r>
                      <a:endParaRPr lang="en-GB" sz="1500">
                        <a:solidFill>
                          <a:schemeClr val="tx1"/>
                        </a:solidFill>
                        <a:latin typeface="Arial"/>
                        <a:cs typeface="Arial"/>
                      </a:endParaRPr>
                    </a:p>
                  </a:txBody>
                  <a:tcPr marL="0" marR="0" marT="87630" marB="0">
                    <a:lnL w="12700">
                      <a:solidFill>
                        <a:srgbClr val="FFFFFF"/>
                      </a:solidFill>
                      <a:prstDash val="soli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CFD4EA"/>
                    </a:solidFill>
                  </a:tcPr>
                </a:tc>
                <a:tc>
                  <a:txBody>
                    <a:bodyPr/>
                    <a:lstStyle/>
                    <a:p>
                      <a:pPr marL="635" algn="ctr">
                        <a:lnSpc>
                          <a:spcPts val="1714"/>
                        </a:lnSpc>
                        <a:spcBef>
                          <a:spcPts val="690"/>
                        </a:spcBef>
                      </a:pPr>
                      <a:r>
                        <a:rPr lang="en-GB" sz="1500" b="1" spc="-25">
                          <a:solidFill>
                            <a:schemeClr val="tx1"/>
                          </a:solidFill>
                          <a:latin typeface="Arial"/>
                          <a:cs typeface="Arial"/>
                        </a:rPr>
                        <a:t>168</a:t>
                      </a:r>
                      <a:endParaRPr lang="en-GB" sz="1500">
                        <a:solidFill>
                          <a:schemeClr val="tx1"/>
                        </a:solidFill>
                        <a:latin typeface="Arial"/>
                        <a:cs typeface="Arial"/>
                      </a:endParaRPr>
                    </a:p>
                  </a:txBody>
                  <a:tcPr marL="0" marR="0" marT="87630" marB="0">
                    <a:lnL w="12700">
                      <a:solidFill>
                        <a:srgbClr val="FFFFFF"/>
                      </a:solidFill>
                      <a:prstDash val="soli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CFD4EA"/>
                    </a:solidFill>
                  </a:tcPr>
                </a:tc>
                <a:tc>
                  <a:txBody>
                    <a:bodyPr/>
                    <a:lstStyle/>
                    <a:p>
                      <a:pPr marL="1905" algn="ctr">
                        <a:lnSpc>
                          <a:spcPts val="1714"/>
                        </a:lnSpc>
                        <a:spcBef>
                          <a:spcPts val="690"/>
                        </a:spcBef>
                      </a:pPr>
                      <a:r>
                        <a:rPr lang="en-GB" sz="1500" b="1" spc="-25">
                          <a:solidFill>
                            <a:schemeClr val="tx1"/>
                          </a:solidFill>
                          <a:latin typeface="Arial"/>
                          <a:cs typeface="Arial"/>
                        </a:rPr>
                        <a:t>33 </a:t>
                      </a:r>
                      <a:endParaRPr lang="en-GB" sz="800" b="0">
                        <a:solidFill>
                          <a:schemeClr val="tx1"/>
                        </a:solidFill>
                        <a:latin typeface="Arial"/>
                        <a:cs typeface="Arial"/>
                      </a:endParaRPr>
                    </a:p>
                  </a:txBody>
                  <a:tcPr marL="0" marR="0" marT="87630" marB="0">
                    <a:lnL w="12700">
                      <a:solidFill>
                        <a:srgbClr val="FFFFFF"/>
                      </a:solidFill>
                      <a:prstDash val="soli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CFD4EA"/>
                    </a:solidFill>
                  </a:tcPr>
                </a:tc>
                <a:tc>
                  <a:txBody>
                    <a:bodyPr/>
                    <a:lstStyle/>
                    <a:p>
                      <a:pPr marL="2540" algn="ctr">
                        <a:lnSpc>
                          <a:spcPts val="1714"/>
                        </a:lnSpc>
                        <a:spcBef>
                          <a:spcPts val="690"/>
                        </a:spcBef>
                      </a:pPr>
                      <a:r>
                        <a:rPr lang="en-GB" sz="1500" b="1" spc="-25">
                          <a:solidFill>
                            <a:schemeClr val="tx1"/>
                          </a:solidFill>
                          <a:latin typeface="Arial"/>
                          <a:cs typeface="Arial"/>
                        </a:rPr>
                        <a:t>792 </a:t>
                      </a:r>
                      <a:endParaRPr lang="en-GB" sz="1500">
                        <a:solidFill>
                          <a:schemeClr val="tx1"/>
                        </a:solidFill>
                        <a:latin typeface="Arial"/>
                        <a:cs typeface="Arial"/>
                      </a:endParaRPr>
                    </a:p>
                  </a:txBody>
                  <a:tcPr marL="0" marR="0" marT="87630" marB="0">
                    <a:lnL w="12700">
                      <a:solidFill>
                        <a:srgbClr val="FFFFFF"/>
                      </a:solidFill>
                      <a:prstDash val="soli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CFD4EA"/>
                    </a:solidFill>
                  </a:tcPr>
                </a:tc>
                <a:extLst>
                  <a:ext uri="{0D108BD9-81ED-4DB2-BD59-A6C34878D82A}">
                    <a16:rowId xmlns:a16="http://schemas.microsoft.com/office/drawing/2014/main" val="10011"/>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B1B88-133E-8151-54E8-5869A72E0590}"/>
              </a:ext>
            </a:extLst>
          </p:cNvPr>
          <p:cNvSpPr>
            <a:spLocks noGrp="1"/>
          </p:cNvSpPr>
          <p:nvPr>
            <p:ph type="title"/>
          </p:nvPr>
        </p:nvSpPr>
        <p:spPr>
          <a:xfrm>
            <a:off x="2639948" y="842594"/>
            <a:ext cx="6912102" cy="553998"/>
          </a:xfrm>
        </p:spPr>
        <p:txBody>
          <a:bodyPr/>
          <a:lstStyle/>
          <a:p>
            <a:pPr algn="ctr"/>
            <a:r>
              <a:rPr lang="en-GB" sz="3600"/>
              <a:t>Contractual Reconciliation Timeline</a:t>
            </a:r>
          </a:p>
        </p:txBody>
      </p:sp>
      <p:graphicFrame>
        <p:nvGraphicFramePr>
          <p:cNvPr id="4" name="Table 3">
            <a:extLst>
              <a:ext uri="{FF2B5EF4-FFF2-40B4-BE49-F238E27FC236}">
                <a16:creationId xmlns:a16="http://schemas.microsoft.com/office/drawing/2014/main" id="{EDC33F86-68B4-FAA4-7A57-06DAE7899905}"/>
              </a:ext>
            </a:extLst>
          </p:cNvPr>
          <p:cNvGraphicFramePr>
            <a:graphicFrameLocks noGrp="1"/>
          </p:cNvGraphicFramePr>
          <p:nvPr>
            <p:extLst>
              <p:ext uri="{D42A27DB-BD31-4B8C-83A1-F6EECF244321}">
                <p14:modId xmlns:p14="http://schemas.microsoft.com/office/powerpoint/2010/main" val="1268223386"/>
              </p:ext>
            </p:extLst>
          </p:nvPr>
        </p:nvGraphicFramePr>
        <p:xfrm>
          <a:off x="1744984" y="1673656"/>
          <a:ext cx="9473622" cy="1478280"/>
        </p:xfrm>
        <a:graphic>
          <a:graphicData uri="http://schemas.openxmlformats.org/drawingml/2006/table">
            <a:tbl>
              <a:tblPr firstRow="1" bandRow="1">
                <a:tableStyleId>{5C22544A-7EE6-4342-B048-85BDC9FD1C3A}</a:tableStyleId>
              </a:tblPr>
              <a:tblGrid>
                <a:gridCol w="4736811">
                  <a:extLst>
                    <a:ext uri="{9D8B030D-6E8A-4147-A177-3AD203B41FA5}">
                      <a16:colId xmlns:a16="http://schemas.microsoft.com/office/drawing/2014/main" val="3677053269"/>
                    </a:ext>
                  </a:extLst>
                </a:gridCol>
                <a:gridCol w="4736811">
                  <a:extLst>
                    <a:ext uri="{9D8B030D-6E8A-4147-A177-3AD203B41FA5}">
                      <a16:colId xmlns:a16="http://schemas.microsoft.com/office/drawing/2014/main" val="4083058204"/>
                    </a:ext>
                  </a:extLst>
                </a:gridCol>
              </a:tblGrid>
              <a:tr h="0">
                <a:tc>
                  <a:txBody>
                    <a:bodyPr/>
                    <a:lstStyle/>
                    <a:p>
                      <a:r>
                        <a:rPr lang="en-GB"/>
                        <a:t>Time period</a:t>
                      </a:r>
                    </a:p>
                  </a:txBody>
                  <a:tcPr/>
                </a:tc>
                <a:tc>
                  <a:txBody>
                    <a:bodyPr/>
                    <a:lstStyle/>
                    <a:p>
                      <a:r>
                        <a:rPr lang="en-GB"/>
                        <a:t>Reconciliation Element</a:t>
                      </a:r>
                    </a:p>
                  </a:txBody>
                  <a:tcPr/>
                </a:tc>
                <a:extLst>
                  <a:ext uri="{0D108BD9-81ED-4DB2-BD59-A6C34878D82A}">
                    <a16:rowId xmlns:a16="http://schemas.microsoft.com/office/drawing/2014/main" val="3539644691"/>
                  </a:ext>
                </a:extLst>
              </a:tr>
              <a:tr h="370840">
                <a:tc>
                  <a:txBody>
                    <a:bodyPr/>
                    <a:lstStyle/>
                    <a:p>
                      <a:r>
                        <a:rPr lang="en-GB"/>
                        <a:t>May 2025 – October 2025</a:t>
                      </a:r>
                    </a:p>
                  </a:txBody>
                  <a:tcPr/>
                </a:tc>
                <a:tc>
                  <a:txBody>
                    <a:bodyPr/>
                    <a:lstStyle/>
                    <a:p>
                      <a:r>
                        <a:rPr lang="en-GB"/>
                        <a:t>2024/25 Year end contract reconciliation</a:t>
                      </a:r>
                    </a:p>
                  </a:txBody>
                  <a:tcPr/>
                </a:tc>
                <a:extLst>
                  <a:ext uri="{0D108BD9-81ED-4DB2-BD59-A6C34878D82A}">
                    <a16:rowId xmlns:a16="http://schemas.microsoft.com/office/drawing/2014/main" val="578923854"/>
                  </a:ext>
                </a:extLst>
              </a:tr>
              <a:tr h="370840">
                <a:tc>
                  <a:txBody>
                    <a:bodyPr/>
                    <a:lstStyle/>
                    <a:p>
                      <a:r>
                        <a:rPr lang="en-GB"/>
                        <a:t>October 2025 – December 2025</a:t>
                      </a:r>
                    </a:p>
                  </a:txBody>
                  <a:tcPr/>
                </a:tc>
                <a:tc>
                  <a:txBody>
                    <a:bodyPr/>
                    <a:lstStyle/>
                    <a:p>
                      <a:r>
                        <a:rPr lang="en-GB"/>
                        <a:t>2025/26 Mid year contract review</a:t>
                      </a:r>
                    </a:p>
                  </a:txBody>
                  <a:tcPr/>
                </a:tc>
                <a:extLst>
                  <a:ext uri="{0D108BD9-81ED-4DB2-BD59-A6C34878D82A}">
                    <a16:rowId xmlns:a16="http://schemas.microsoft.com/office/drawing/2014/main" val="754094679"/>
                  </a:ext>
                </a:extLst>
              </a:tr>
              <a:tr h="370840">
                <a:tc>
                  <a:txBody>
                    <a:bodyPr/>
                    <a:lstStyle/>
                    <a:p>
                      <a:r>
                        <a:rPr lang="en-GB"/>
                        <a:t>May 2026 – October 2026</a:t>
                      </a:r>
                    </a:p>
                  </a:txBody>
                  <a:tcPr/>
                </a:tc>
                <a:tc>
                  <a:txBody>
                    <a:bodyPr/>
                    <a:lstStyle/>
                    <a:p>
                      <a:r>
                        <a:rPr lang="en-GB"/>
                        <a:t>2025/26 Year end contract reconciliation</a:t>
                      </a:r>
                    </a:p>
                  </a:txBody>
                  <a:tcPr/>
                </a:tc>
                <a:extLst>
                  <a:ext uri="{0D108BD9-81ED-4DB2-BD59-A6C34878D82A}">
                    <a16:rowId xmlns:a16="http://schemas.microsoft.com/office/drawing/2014/main" val="1683136927"/>
                  </a:ext>
                </a:extLst>
              </a:tr>
            </a:tbl>
          </a:graphicData>
        </a:graphic>
      </p:graphicFrame>
      <p:sp>
        <p:nvSpPr>
          <p:cNvPr id="6" name="TextBox 5">
            <a:extLst>
              <a:ext uri="{FF2B5EF4-FFF2-40B4-BE49-F238E27FC236}">
                <a16:creationId xmlns:a16="http://schemas.microsoft.com/office/drawing/2014/main" id="{1E948BA4-1E06-1AFB-B4AE-00C1380784F3}"/>
              </a:ext>
            </a:extLst>
          </p:cNvPr>
          <p:cNvSpPr txBox="1"/>
          <p:nvPr/>
        </p:nvSpPr>
        <p:spPr>
          <a:xfrm>
            <a:off x="1348416" y="3429000"/>
            <a:ext cx="10266758" cy="3139321"/>
          </a:xfrm>
          <a:prstGeom prst="rect">
            <a:avLst/>
          </a:prstGeom>
          <a:noFill/>
        </p:spPr>
        <p:txBody>
          <a:bodyPr wrap="square" rtlCol="0">
            <a:spAutoFit/>
          </a:bodyPr>
          <a:lstStyle/>
          <a:p>
            <a:pPr marL="285750" indent="-285750">
              <a:buFont typeface="Arial" panose="020B0604020202020204" pitchFamily="34" charset="0"/>
              <a:buChar char="•"/>
            </a:pPr>
            <a:r>
              <a:rPr lang="en-GB"/>
              <a:t>The Dental year end contract reconciliation </a:t>
            </a:r>
            <a:r>
              <a:rPr lang="en-US"/>
              <a:t>is the process of reviewing and verifying the total number of Units of Dental Activity (UDAs), Units of Orthodontic Activity (UOAs), and courses of treatment involving sedation or domiciliary services delivered under an NHS dental contract against the contracted targets for the financial year. This process ensures that the ICB has paid the correct amount for the services provided.</a:t>
            </a:r>
          </a:p>
          <a:p>
            <a:endParaRPr lang="en-US"/>
          </a:p>
          <a:p>
            <a:pPr marL="285750" indent="-285750">
              <a:buFont typeface="Arial" panose="020B0604020202020204" pitchFamily="34" charset="0"/>
              <a:buChar char="•"/>
            </a:pPr>
            <a:r>
              <a:rPr lang="en-US"/>
              <a:t>The Dental mid-year contract reconciliation is a review process conducted halfway through the NHS dental contract year. It assesses a dental practice's performance against its contracted activity targets, specifically focusing on Units of Dental Activity (UDAs) and other contractually agreed services. This review helps identify potential issues and allows for corrective actions before the year-end reconciliation</a:t>
            </a:r>
            <a:endParaRPr lang="en-GB"/>
          </a:p>
        </p:txBody>
      </p:sp>
    </p:spTree>
    <p:extLst>
      <p:ext uri="{BB962C8B-B14F-4D97-AF65-F5344CB8AC3E}">
        <p14:creationId xmlns:p14="http://schemas.microsoft.com/office/powerpoint/2010/main" val="22247445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57552" y="717041"/>
            <a:ext cx="7806690" cy="566822"/>
          </a:xfrm>
          <a:prstGeom prst="rect">
            <a:avLst/>
          </a:prstGeom>
        </p:spPr>
        <p:txBody>
          <a:bodyPr vert="horz" wrap="square" lIns="0" tIns="12700" rIns="0" bIns="0" rtlCol="0" anchor="t">
            <a:spAutoFit/>
          </a:bodyPr>
          <a:lstStyle/>
          <a:p>
            <a:pPr marL="12700">
              <a:lnSpc>
                <a:spcPct val="100000"/>
              </a:lnSpc>
              <a:spcBef>
                <a:spcPts val="100"/>
              </a:spcBef>
            </a:pPr>
            <a:r>
              <a:rPr sz="3600" spc="55">
                <a:solidFill>
                  <a:srgbClr val="0071BB"/>
                </a:solidFill>
              </a:rPr>
              <a:t>End</a:t>
            </a:r>
            <a:r>
              <a:rPr sz="3600" spc="-120">
                <a:solidFill>
                  <a:srgbClr val="0071BB"/>
                </a:solidFill>
              </a:rPr>
              <a:t> </a:t>
            </a:r>
            <a:r>
              <a:rPr sz="3600">
                <a:solidFill>
                  <a:srgbClr val="0071BB"/>
                </a:solidFill>
              </a:rPr>
              <a:t>of</a:t>
            </a:r>
            <a:r>
              <a:rPr sz="3600" spc="-125">
                <a:solidFill>
                  <a:srgbClr val="0071BB"/>
                </a:solidFill>
              </a:rPr>
              <a:t> </a:t>
            </a:r>
            <a:r>
              <a:rPr sz="3600">
                <a:solidFill>
                  <a:srgbClr val="0071BB"/>
                </a:solidFill>
              </a:rPr>
              <a:t>Year</a:t>
            </a:r>
            <a:r>
              <a:rPr sz="3600" spc="-125">
                <a:solidFill>
                  <a:srgbClr val="0071BB"/>
                </a:solidFill>
              </a:rPr>
              <a:t> </a:t>
            </a:r>
            <a:r>
              <a:rPr lang="en-GB" sz="3600" spc="125">
                <a:solidFill>
                  <a:srgbClr val="0071BB"/>
                </a:solidFill>
              </a:rPr>
              <a:t>2024/25</a:t>
            </a:r>
            <a:r>
              <a:rPr sz="3600" spc="-80">
                <a:solidFill>
                  <a:srgbClr val="0071BB"/>
                </a:solidFill>
              </a:rPr>
              <a:t> </a:t>
            </a:r>
            <a:r>
              <a:rPr sz="3600" spc="50">
                <a:solidFill>
                  <a:srgbClr val="0071BB"/>
                </a:solidFill>
              </a:rPr>
              <a:t>Outcome</a:t>
            </a:r>
            <a:r>
              <a:rPr sz="3600" spc="-125">
                <a:solidFill>
                  <a:srgbClr val="0071BB"/>
                </a:solidFill>
              </a:rPr>
              <a:t> </a:t>
            </a:r>
            <a:r>
              <a:rPr sz="3600" spc="65">
                <a:solidFill>
                  <a:srgbClr val="0071BB"/>
                </a:solidFill>
              </a:rPr>
              <a:t>Summary</a:t>
            </a:r>
            <a:endParaRPr sz="3600"/>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45720">
              <a:lnSpc>
                <a:spcPts val="2315"/>
              </a:lnSpc>
            </a:pPr>
            <a:fld id="{81D60167-4931-47E6-BA6A-407CBD079E47}" type="slidenum">
              <a:rPr spc="-25" dirty="0"/>
              <a:t>15</a:t>
            </a:fld>
            <a:endParaRPr spc="-25"/>
          </a:p>
        </p:txBody>
      </p:sp>
      <p:graphicFrame>
        <p:nvGraphicFramePr>
          <p:cNvPr id="3" name="object 3"/>
          <p:cNvGraphicFramePr>
            <a:graphicFrameLocks noGrp="1"/>
          </p:cNvGraphicFramePr>
          <p:nvPr>
            <p:extLst>
              <p:ext uri="{D42A27DB-BD31-4B8C-83A1-F6EECF244321}">
                <p14:modId xmlns:p14="http://schemas.microsoft.com/office/powerpoint/2010/main" val="831523351"/>
              </p:ext>
            </p:extLst>
          </p:nvPr>
        </p:nvGraphicFramePr>
        <p:xfrm>
          <a:off x="831850" y="1644650"/>
          <a:ext cx="10516233" cy="4982844"/>
        </p:xfrm>
        <a:graphic>
          <a:graphicData uri="http://schemas.openxmlformats.org/drawingml/2006/table">
            <a:tbl>
              <a:tblPr firstRow="1" bandRow="1">
                <a:tableStyleId>{2D5ABB26-0587-4C30-8999-92F81FD0307C}</a:tableStyleId>
              </a:tblPr>
              <a:tblGrid>
                <a:gridCol w="1477010">
                  <a:extLst>
                    <a:ext uri="{9D8B030D-6E8A-4147-A177-3AD203B41FA5}">
                      <a16:colId xmlns:a16="http://schemas.microsoft.com/office/drawing/2014/main" val="20000"/>
                    </a:ext>
                  </a:extLst>
                </a:gridCol>
                <a:gridCol w="1477010">
                  <a:extLst>
                    <a:ext uri="{9D8B030D-6E8A-4147-A177-3AD203B41FA5}">
                      <a16:colId xmlns:a16="http://schemas.microsoft.com/office/drawing/2014/main" val="20001"/>
                    </a:ext>
                  </a:extLst>
                </a:gridCol>
                <a:gridCol w="1477009">
                  <a:extLst>
                    <a:ext uri="{9D8B030D-6E8A-4147-A177-3AD203B41FA5}">
                      <a16:colId xmlns:a16="http://schemas.microsoft.com/office/drawing/2014/main" val="20002"/>
                    </a:ext>
                  </a:extLst>
                </a:gridCol>
                <a:gridCol w="1477010">
                  <a:extLst>
                    <a:ext uri="{9D8B030D-6E8A-4147-A177-3AD203B41FA5}">
                      <a16:colId xmlns:a16="http://schemas.microsoft.com/office/drawing/2014/main" val="20003"/>
                    </a:ext>
                  </a:extLst>
                </a:gridCol>
                <a:gridCol w="2484755">
                  <a:extLst>
                    <a:ext uri="{9D8B030D-6E8A-4147-A177-3AD203B41FA5}">
                      <a16:colId xmlns:a16="http://schemas.microsoft.com/office/drawing/2014/main" val="20004"/>
                    </a:ext>
                  </a:extLst>
                </a:gridCol>
                <a:gridCol w="2123439">
                  <a:extLst>
                    <a:ext uri="{9D8B030D-6E8A-4147-A177-3AD203B41FA5}">
                      <a16:colId xmlns:a16="http://schemas.microsoft.com/office/drawing/2014/main" val="20005"/>
                    </a:ext>
                  </a:extLst>
                </a:gridCol>
              </a:tblGrid>
              <a:tr h="373380">
                <a:tc gridSpan="2">
                  <a:txBody>
                    <a:bodyPr/>
                    <a:lstStyle/>
                    <a:p>
                      <a:pPr algn="ctr">
                        <a:lnSpc>
                          <a:spcPts val="1420"/>
                        </a:lnSpc>
                      </a:pPr>
                      <a:r>
                        <a:rPr sz="1200" b="1" spc="10">
                          <a:solidFill>
                            <a:srgbClr val="FFFFFF"/>
                          </a:solidFill>
                          <a:latin typeface="Calibri"/>
                          <a:cs typeface="Calibri"/>
                        </a:rPr>
                        <a:t>Contracts</a:t>
                      </a:r>
                      <a:r>
                        <a:rPr sz="1200" b="1" spc="5">
                          <a:solidFill>
                            <a:srgbClr val="FFFFFF"/>
                          </a:solidFill>
                          <a:latin typeface="Calibri"/>
                          <a:cs typeface="Calibri"/>
                        </a:rPr>
                        <a:t> </a:t>
                      </a:r>
                      <a:r>
                        <a:rPr sz="1200" b="1">
                          <a:solidFill>
                            <a:srgbClr val="FFFFFF"/>
                          </a:solidFill>
                          <a:latin typeface="Calibri"/>
                          <a:cs typeface="Calibri"/>
                        </a:rPr>
                        <a:t>Delivering</a:t>
                      </a:r>
                      <a:r>
                        <a:rPr sz="1200" b="1" spc="-10">
                          <a:solidFill>
                            <a:srgbClr val="FFFFFF"/>
                          </a:solidFill>
                          <a:latin typeface="Calibri"/>
                          <a:cs typeface="Calibri"/>
                        </a:rPr>
                        <a:t> </a:t>
                      </a:r>
                      <a:r>
                        <a:rPr sz="1200" b="1" spc="10">
                          <a:solidFill>
                            <a:srgbClr val="FFFFFF"/>
                          </a:solidFill>
                          <a:latin typeface="Calibri"/>
                          <a:cs typeface="Calibri"/>
                        </a:rPr>
                        <a:t>Units</a:t>
                      </a:r>
                      <a:r>
                        <a:rPr sz="1200" b="1" spc="-5">
                          <a:solidFill>
                            <a:srgbClr val="FFFFFF"/>
                          </a:solidFill>
                          <a:latin typeface="Calibri"/>
                          <a:cs typeface="Calibri"/>
                        </a:rPr>
                        <a:t> </a:t>
                      </a:r>
                      <a:r>
                        <a:rPr sz="1200" b="1" spc="10">
                          <a:solidFill>
                            <a:srgbClr val="FFFFFF"/>
                          </a:solidFill>
                          <a:latin typeface="Calibri"/>
                          <a:cs typeface="Calibri"/>
                        </a:rPr>
                        <a:t>Of</a:t>
                      </a:r>
                      <a:r>
                        <a:rPr sz="1200" b="1" spc="15">
                          <a:solidFill>
                            <a:srgbClr val="FFFFFF"/>
                          </a:solidFill>
                          <a:latin typeface="Calibri"/>
                          <a:cs typeface="Calibri"/>
                        </a:rPr>
                        <a:t> </a:t>
                      </a:r>
                      <a:r>
                        <a:rPr sz="1200" b="1" spc="10">
                          <a:solidFill>
                            <a:srgbClr val="FFFFFF"/>
                          </a:solidFill>
                          <a:latin typeface="Calibri"/>
                          <a:cs typeface="Calibri"/>
                        </a:rPr>
                        <a:t>Dental</a:t>
                      </a:r>
                      <a:r>
                        <a:rPr sz="1200" b="1">
                          <a:solidFill>
                            <a:srgbClr val="FFFFFF"/>
                          </a:solidFill>
                          <a:latin typeface="Calibri"/>
                          <a:cs typeface="Calibri"/>
                        </a:rPr>
                        <a:t> </a:t>
                      </a:r>
                      <a:r>
                        <a:rPr sz="1200" b="1" spc="-10">
                          <a:solidFill>
                            <a:srgbClr val="FFFFFF"/>
                          </a:solidFill>
                          <a:latin typeface="Calibri"/>
                          <a:cs typeface="Calibri"/>
                        </a:rPr>
                        <a:t>Activity</a:t>
                      </a:r>
                      <a:endParaRPr sz="1200">
                        <a:latin typeface="Calibri"/>
                        <a:cs typeface="Calibri"/>
                      </a:endParaRPr>
                    </a:p>
                    <a:p>
                      <a:pPr algn="ctr">
                        <a:lnSpc>
                          <a:spcPts val="1420"/>
                        </a:lnSpc>
                      </a:pPr>
                      <a:r>
                        <a:rPr sz="1200" b="1" spc="-20">
                          <a:solidFill>
                            <a:srgbClr val="FFFFFF"/>
                          </a:solidFill>
                          <a:latin typeface="Calibri"/>
                          <a:cs typeface="Calibri"/>
                        </a:rPr>
                        <a:t>(UDA)</a:t>
                      </a:r>
                      <a:endParaRPr sz="120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4471C4"/>
                    </a:solidFill>
                  </a:tcPr>
                </a:tc>
                <a:tc hMerge="1">
                  <a:txBody>
                    <a:bodyPr/>
                    <a:lstStyle/>
                    <a:p>
                      <a:endParaRPr/>
                    </a:p>
                  </a:txBody>
                  <a:tcPr marL="0" marR="0" marT="0" marB="0"/>
                </a:tc>
                <a:tc gridSpan="2">
                  <a:txBody>
                    <a:bodyPr/>
                    <a:lstStyle/>
                    <a:p>
                      <a:pPr algn="ctr">
                        <a:lnSpc>
                          <a:spcPts val="1420"/>
                        </a:lnSpc>
                      </a:pPr>
                      <a:r>
                        <a:rPr sz="1200" b="1" spc="10">
                          <a:solidFill>
                            <a:srgbClr val="FFFFFF"/>
                          </a:solidFill>
                          <a:latin typeface="Calibri"/>
                          <a:cs typeface="Calibri"/>
                        </a:rPr>
                        <a:t>Contracts</a:t>
                      </a:r>
                      <a:r>
                        <a:rPr sz="1200" b="1" spc="15">
                          <a:solidFill>
                            <a:srgbClr val="FFFFFF"/>
                          </a:solidFill>
                          <a:latin typeface="Calibri"/>
                          <a:cs typeface="Calibri"/>
                        </a:rPr>
                        <a:t> </a:t>
                      </a:r>
                      <a:r>
                        <a:rPr sz="1200" b="1">
                          <a:solidFill>
                            <a:srgbClr val="FFFFFF"/>
                          </a:solidFill>
                          <a:latin typeface="Calibri"/>
                          <a:cs typeface="Calibri"/>
                        </a:rPr>
                        <a:t>Delivering</a:t>
                      </a:r>
                      <a:r>
                        <a:rPr sz="1200" b="1" spc="5">
                          <a:solidFill>
                            <a:srgbClr val="FFFFFF"/>
                          </a:solidFill>
                          <a:latin typeface="Calibri"/>
                          <a:cs typeface="Calibri"/>
                        </a:rPr>
                        <a:t> </a:t>
                      </a:r>
                      <a:r>
                        <a:rPr sz="1200" b="1" spc="10">
                          <a:solidFill>
                            <a:srgbClr val="FFFFFF"/>
                          </a:solidFill>
                          <a:latin typeface="Calibri"/>
                          <a:cs typeface="Calibri"/>
                        </a:rPr>
                        <a:t>Units</a:t>
                      </a:r>
                      <a:r>
                        <a:rPr sz="1200" b="1" spc="5">
                          <a:solidFill>
                            <a:srgbClr val="FFFFFF"/>
                          </a:solidFill>
                          <a:latin typeface="Calibri"/>
                          <a:cs typeface="Calibri"/>
                        </a:rPr>
                        <a:t> </a:t>
                      </a:r>
                      <a:r>
                        <a:rPr sz="1200" b="1" spc="10">
                          <a:solidFill>
                            <a:srgbClr val="FFFFFF"/>
                          </a:solidFill>
                          <a:latin typeface="Calibri"/>
                          <a:cs typeface="Calibri"/>
                        </a:rPr>
                        <a:t>Of</a:t>
                      </a:r>
                      <a:r>
                        <a:rPr sz="1200" b="1" spc="25">
                          <a:solidFill>
                            <a:srgbClr val="FFFFFF"/>
                          </a:solidFill>
                          <a:latin typeface="Calibri"/>
                          <a:cs typeface="Calibri"/>
                        </a:rPr>
                        <a:t> </a:t>
                      </a:r>
                      <a:r>
                        <a:rPr sz="1200" b="1" spc="-10">
                          <a:solidFill>
                            <a:srgbClr val="FFFFFF"/>
                          </a:solidFill>
                          <a:latin typeface="Calibri"/>
                          <a:cs typeface="Calibri"/>
                        </a:rPr>
                        <a:t>Orthodontic</a:t>
                      </a:r>
                      <a:endParaRPr sz="1200">
                        <a:latin typeface="Calibri"/>
                        <a:cs typeface="Calibri"/>
                      </a:endParaRPr>
                    </a:p>
                    <a:p>
                      <a:pPr algn="ctr">
                        <a:lnSpc>
                          <a:spcPts val="1420"/>
                        </a:lnSpc>
                      </a:pPr>
                      <a:r>
                        <a:rPr sz="1200" b="1">
                          <a:solidFill>
                            <a:srgbClr val="FFFFFF"/>
                          </a:solidFill>
                          <a:latin typeface="Calibri"/>
                          <a:cs typeface="Calibri"/>
                        </a:rPr>
                        <a:t>Activity</a:t>
                      </a:r>
                      <a:r>
                        <a:rPr sz="1200" b="1" spc="5">
                          <a:solidFill>
                            <a:srgbClr val="FFFFFF"/>
                          </a:solidFill>
                          <a:latin typeface="Calibri"/>
                          <a:cs typeface="Calibri"/>
                        </a:rPr>
                        <a:t> </a:t>
                      </a:r>
                      <a:r>
                        <a:rPr sz="1200" b="1" spc="-10">
                          <a:solidFill>
                            <a:srgbClr val="FFFFFF"/>
                          </a:solidFill>
                          <a:latin typeface="Calibri"/>
                          <a:cs typeface="Calibri"/>
                        </a:rPr>
                        <a:t>(UOA)</a:t>
                      </a:r>
                      <a:endParaRPr sz="120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4471C4"/>
                    </a:solidFill>
                  </a:tcPr>
                </a:tc>
                <a:tc hMerge="1">
                  <a:txBody>
                    <a:bodyPr/>
                    <a:lstStyle/>
                    <a:p>
                      <a:endParaRPr/>
                    </a:p>
                  </a:txBody>
                  <a:tcPr marL="0" marR="0" marT="0" marB="0"/>
                </a:tc>
                <a:tc gridSpan="2">
                  <a:txBody>
                    <a:bodyPr/>
                    <a:lstStyle/>
                    <a:p>
                      <a:pPr marL="1270" algn="ctr">
                        <a:lnSpc>
                          <a:spcPts val="1420"/>
                        </a:lnSpc>
                      </a:pPr>
                      <a:r>
                        <a:rPr sz="1200" b="1" spc="10">
                          <a:solidFill>
                            <a:srgbClr val="FFFFFF"/>
                          </a:solidFill>
                          <a:latin typeface="Calibri"/>
                          <a:cs typeface="Calibri"/>
                        </a:rPr>
                        <a:t>Contracts</a:t>
                      </a:r>
                      <a:r>
                        <a:rPr sz="1200" b="1" spc="15">
                          <a:solidFill>
                            <a:srgbClr val="FFFFFF"/>
                          </a:solidFill>
                          <a:latin typeface="Calibri"/>
                          <a:cs typeface="Calibri"/>
                        </a:rPr>
                        <a:t> </a:t>
                      </a:r>
                      <a:r>
                        <a:rPr sz="1200" b="1">
                          <a:solidFill>
                            <a:srgbClr val="FFFFFF"/>
                          </a:solidFill>
                          <a:latin typeface="Calibri"/>
                          <a:cs typeface="Calibri"/>
                        </a:rPr>
                        <a:t>Delivering</a:t>
                      </a:r>
                      <a:r>
                        <a:rPr sz="1200" b="1" spc="5">
                          <a:solidFill>
                            <a:srgbClr val="FFFFFF"/>
                          </a:solidFill>
                          <a:latin typeface="Calibri"/>
                          <a:cs typeface="Calibri"/>
                        </a:rPr>
                        <a:t> </a:t>
                      </a:r>
                      <a:r>
                        <a:rPr sz="1200" b="1" spc="10">
                          <a:solidFill>
                            <a:srgbClr val="FFFFFF"/>
                          </a:solidFill>
                          <a:latin typeface="Calibri"/>
                          <a:cs typeface="Calibri"/>
                        </a:rPr>
                        <a:t>Sedation</a:t>
                      </a:r>
                      <a:r>
                        <a:rPr sz="1200" b="1" spc="35">
                          <a:solidFill>
                            <a:srgbClr val="FFFFFF"/>
                          </a:solidFill>
                          <a:latin typeface="Calibri"/>
                          <a:cs typeface="Calibri"/>
                        </a:rPr>
                        <a:t> </a:t>
                      </a:r>
                      <a:r>
                        <a:rPr sz="1200" b="1" spc="10">
                          <a:solidFill>
                            <a:srgbClr val="FFFFFF"/>
                          </a:solidFill>
                          <a:latin typeface="Calibri"/>
                          <a:cs typeface="Calibri"/>
                        </a:rPr>
                        <a:t>Services.</a:t>
                      </a:r>
                      <a:r>
                        <a:rPr sz="1200" b="1" spc="15">
                          <a:solidFill>
                            <a:srgbClr val="FFFFFF"/>
                          </a:solidFill>
                          <a:latin typeface="Calibri"/>
                          <a:cs typeface="Calibri"/>
                        </a:rPr>
                        <a:t> </a:t>
                      </a:r>
                      <a:r>
                        <a:rPr sz="1200" b="1" spc="10">
                          <a:solidFill>
                            <a:srgbClr val="FFFFFF"/>
                          </a:solidFill>
                          <a:latin typeface="Calibri"/>
                          <a:cs typeface="Calibri"/>
                        </a:rPr>
                        <a:t>This</a:t>
                      </a:r>
                      <a:r>
                        <a:rPr sz="1200" b="1" spc="5">
                          <a:solidFill>
                            <a:srgbClr val="FFFFFF"/>
                          </a:solidFill>
                          <a:latin typeface="Calibri"/>
                          <a:cs typeface="Calibri"/>
                        </a:rPr>
                        <a:t> </a:t>
                      </a:r>
                      <a:r>
                        <a:rPr sz="1200" b="1" spc="10">
                          <a:solidFill>
                            <a:srgbClr val="FFFFFF"/>
                          </a:solidFill>
                          <a:latin typeface="Calibri"/>
                          <a:cs typeface="Calibri"/>
                        </a:rPr>
                        <a:t>Service</a:t>
                      </a:r>
                      <a:r>
                        <a:rPr sz="1200" b="1" spc="20">
                          <a:solidFill>
                            <a:srgbClr val="FFFFFF"/>
                          </a:solidFill>
                          <a:latin typeface="Calibri"/>
                          <a:cs typeface="Calibri"/>
                        </a:rPr>
                        <a:t> </a:t>
                      </a:r>
                      <a:r>
                        <a:rPr sz="1200" b="1" spc="10">
                          <a:solidFill>
                            <a:srgbClr val="FFFFFF"/>
                          </a:solidFill>
                          <a:latin typeface="Calibri"/>
                          <a:cs typeface="Calibri"/>
                        </a:rPr>
                        <a:t>Measurement</a:t>
                      </a:r>
                      <a:r>
                        <a:rPr sz="1200" b="1" spc="325">
                          <a:solidFill>
                            <a:srgbClr val="FFFFFF"/>
                          </a:solidFill>
                          <a:latin typeface="Calibri"/>
                          <a:cs typeface="Calibri"/>
                        </a:rPr>
                        <a:t> </a:t>
                      </a:r>
                      <a:r>
                        <a:rPr sz="1200" b="1" spc="-25">
                          <a:solidFill>
                            <a:srgbClr val="FFFFFF"/>
                          </a:solidFill>
                          <a:latin typeface="Calibri"/>
                          <a:cs typeface="Calibri"/>
                        </a:rPr>
                        <a:t>Is</a:t>
                      </a:r>
                      <a:endParaRPr sz="1200">
                        <a:latin typeface="Calibri"/>
                        <a:cs typeface="Calibri"/>
                      </a:endParaRPr>
                    </a:p>
                    <a:p>
                      <a:pPr marL="1270" algn="ctr">
                        <a:lnSpc>
                          <a:spcPts val="1420"/>
                        </a:lnSpc>
                      </a:pPr>
                      <a:r>
                        <a:rPr sz="1200" b="1">
                          <a:solidFill>
                            <a:srgbClr val="FFFFFF"/>
                          </a:solidFill>
                          <a:latin typeface="Calibri"/>
                          <a:cs typeface="Calibri"/>
                        </a:rPr>
                        <a:t>A</a:t>
                      </a:r>
                      <a:r>
                        <a:rPr sz="1200" b="1" spc="20">
                          <a:solidFill>
                            <a:srgbClr val="FFFFFF"/>
                          </a:solidFill>
                          <a:latin typeface="Calibri"/>
                          <a:cs typeface="Calibri"/>
                        </a:rPr>
                        <a:t> </a:t>
                      </a:r>
                      <a:r>
                        <a:rPr sz="1200" b="1">
                          <a:solidFill>
                            <a:srgbClr val="FFFFFF"/>
                          </a:solidFill>
                          <a:latin typeface="Calibri"/>
                          <a:cs typeface="Calibri"/>
                        </a:rPr>
                        <a:t>Course</a:t>
                      </a:r>
                      <a:r>
                        <a:rPr sz="1200" b="1" spc="25">
                          <a:solidFill>
                            <a:srgbClr val="FFFFFF"/>
                          </a:solidFill>
                          <a:latin typeface="Calibri"/>
                          <a:cs typeface="Calibri"/>
                        </a:rPr>
                        <a:t> </a:t>
                      </a:r>
                      <a:r>
                        <a:rPr sz="1200" b="1">
                          <a:solidFill>
                            <a:srgbClr val="FFFFFF"/>
                          </a:solidFill>
                          <a:latin typeface="Calibri"/>
                          <a:cs typeface="Calibri"/>
                        </a:rPr>
                        <a:t>Of</a:t>
                      </a:r>
                      <a:r>
                        <a:rPr sz="1200" b="1" spc="40">
                          <a:solidFill>
                            <a:srgbClr val="FFFFFF"/>
                          </a:solidFill>
                          <a:latin typeface="Calibri"/>
                          <a:cs typeface="Calibri"/>
                        </a:rPr>
                        <a:t> </a:t>
                      </a:r>
                      <a:r>
                        <a:rPr sz="1200" b="1" spc="-10">
                          <a:solidFill>
                            <a:srgbClr val="FFFFFF"/>
                          </a:solidFill>
                          <a:latin typeface="Calibri"/>
                          <a:cs typeface="Calibri"/>
                        </a:rPr>
                        <a:t>Treatment</a:t>
                      </a:r>
                      <a:r>
                        <a:rPr sz="1200" b="1" spc="45">
                          <a:solidFill>
                            <a:srgbClr val="FFFFFF"/>
                          </a:solidFill>
                          <a:latin typeface="Calibri"/>
                          <a:cs typeface="Calibri"/>
                        </a:rPr>
                        <a:t> </a:t>
                      </a:r>
                      <a:r>
                        <a:rPr sz="1200" b="1" spc="-10">
                          <a:solidFill>
                            <a:srgbClr val="FFFFFF"/>
                          </a:solidFill>
                          <a:latin typeface="Calibri"/>
                          <a:cs typeface="Calibri"/>
                        </a:rPr>
                        <a:t>(COT)</a:t>
                      </a:r>
                      <a:endParaRPr sz="120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4471C4"/>
                    </a:solidFill>
                  </a:tcPr>
                </a:tc>
                <a:tc hMerge="1">
                  <a:txBody>
                    <a:bodyPr/>
                    <a:lstStyle/>
                    <a:p>
                      <a:endParaRPr/>
                    </a:p>
                  </a:txBody>
                  <a:tcPr marL="0" marR="0" marT="0" marB="0"/>
                </a:tc>
                <a:extLst>
                  <a:ext uri="{0D108BD9-81ED-4DB2-BD59-A6C34878D82A}">
                    <a16:rowId xmlns:a16="http://schemas.microsoft.com/office/drawing/2014/main" val="10000"/>
                  </a:ext>
                </a:extLst>
              </a:tr>
              <a:tr h="372745">
                <a:tc>
                  <a:txBody>
                    <a:bodyPr/>
                    <a:lstStyle/>
                    <a:p>
                      <a:pPr marL="415290">
                        <a:lnSpc>
                          <a:spcPct val="100000"/>
                        </a:lnSpc>
                        <a:spcBef>
                          <a:spcPts val="700"/>
                        </a:spcBef>
                      </a:pPr>
                      <a:r>
                        <a:rPr sz="1200" b="1" spc="-10">
                          <a:solidFill>
                            <a:srgbClr val="FFFFFF"/>
                          </a:solidFill>
                          <a:latin typeface="Calibri"/>
                          <a:cs typeface="Calibri"/>
                        </a:rPr>
                        <a:t>Threshold</a:t>
                      </a:r>
                      <a:endParaRPr sz="1200">
                        <a:latin typeface="Calibri"/>
                        <a:cs typeface="Calibri"/>
                      </a:endParaRPr>
                    </a:p>
                  </a:txBody>
                  <a:tcPr marL="0" marR="0" marT="889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4471C4"/>
                    </a:solidFill>
                  </a:tcPr>
                </a:tc>
                <a:tc>
                  <a:txBody>
                    <a:bodyPr/>
                    <a:lstStyle/>
                    <a:p>
                      <a:pPr marL="415925" marR="213995" indent="-196850">
                        <a:lnSpc>
                          <a:spcPts val="1440"/>
                        </a:lnSpc>
                      </a:pPr>
                      <a:r>
                        <a:rPr sz="1200" b="1" spc="-20">
                          <a:solidFill>
                            <a:srgbClr val="FFFFFF"/>
                          </a:solidFill>
                          <a:latin typeface="Calibri"/>
                          <a:cs typeface="Calibri"/>
                        </a:rPr>
                        <a:t>Total</a:t>
                      </a:r>
                      <a:r>
                        <a:rPr sz="1200" b="1" spc="-15">
                          <a:solidFill>
                            <a:srgbClr val="FFFFFF"/>
                          </a:solidFill>
                          <a:latin typeface="Calibri"/>
                          <a:cs typeface="Calibri"/>
                        </a:rPr>
                        <a:t> </a:t>
                      </a:r>
                      <a:r>
                        <a:rPr sz="1200" b="1">
                          <a:solidFill>
                            <a:srgbClr val="FFFFFF"/>
                          </a:solidFill>
                          <a:latin typeface="Calibri"/>
                          <a:cs typeface="Calibri"/>
                        </a:rPr>
                        <a:t>Number</a:t>
                      </a:r>
                      <a:r>
                        <a:rPr sz="1200" b="1" spc="5">
                          <a:solidFill>
                            <a:srgbClr val="FFFFFF"/>
                          </a:solidFill>
                          <a:latin typeface="Calibri"/>
                          <a:cs typeface="Calibri"/>
                        </a:rPr>
                        <a:t> </a:t>
                      </a:r>
                      <a:r>
                        <a:rPr sz="1200" b="1" spc="-25">
                          <a:solidFill>
                            <a:srgbClr val="FFFFFF"/>
                          </a:solidFill>
                          <a:latin typeface="Calibri"/>
                          <a:cs typeface="Calibri"/>
                        </a:rPr>
                        <a:t>of </a:t>
                      </a:r>
                      <a:r>
                        <a:rPr sz="1200" b="1" spc="-10">
                          <a:solidFill>
                            <a:srgbClr val="FFFFFF"/>
                          </a:solidFill>
                          <a:latin typeface="Calibri"/>
                          <a:cs typeface="Calibri"/>
                        </a:rPr>
                        <a:t>Contracts</a:t>
                      </a:r>
                      <a:endParaRPr sz="120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4471C4"/>
                    </a:solidFill>
                  </a:tcPr>
                </a:tc>
                <a:tc>
                  <a:txBody>
                    <a:bodyPr/>
                    <a:lstStyle/>
                    <a:p>
                      <a:pPr marL="415290">
                        <a:lnSpc>
                          <a:spcPct val="100000"/>
                        </a:lnSpc>
                        <a:spcBef>
                          <a:spcPts val="700"/>
                        </a:spcBef>
                      </a:pPr>
                      <a:r>
                        <a:rPr sz="1200" b="1" spc="-10">
                          <a:solidFill>
                            <a:srgbClr val="FFFFFF"/>
                          </a:solidFill>
                          <a:latin typeface="Calibri"/>
                          <a:cs typeface="Calibri"/>
                        </a:rPr>
                        <a:t>Threshold</a:t>
                      </a:r>
                      <a:endParaRPr sz="1200">
                        <a:latin typeface="Calibri"/>
                        <a:cs typeface="Calibri"/>
                      </a:endParaRPr>
                    </a:p>
                  </a:txBody>
                  <a:tcPr marL="0" marR="0" marT="889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4471C4"/>
                    </a:solidFill>
                  </a:tcPr>
                </a:tc>
                <a:tc>
                  <a:txBody>
                    <a:bodyPr/>
                    <a:lstStyle/>
                    <a:p>
                      <a:pPr marL="417195" marR="213995" indent="-196850">
                        <a:lnSpc>
                          <a:spcPts val="1440"/>
                        </a:lnSpc>
                      </a:pPr>
                      <a:r>
                        <a:rPr sz="1200" b="1" spc="-20">
                          <a:solidFill>
                            <a:srgbClr val="FFFFFF"/>
                          </a:solidFill>
                          <a:latin typeface="Calibri"/>
                          <a:cs typeface="Calibri"/>
                        </a:rPr>
                        <a:t>Total</a:t>
                      </a:r>
                      <a:r>
                        <a:rPr sz="1200" b="1" spc="-15">
                          <a:solidFill>
                            <a:srgbClr val="FFFFFF"/>
                          </a:solidFill>
                          <a:latin typeface="Calibri"/>
                          <a:cs typeface="Calibri"/>
                        </a:rPr>
                        <a:t> </a:t>
                      </a:r>
                      <a:r>
                        <a:rPr sz="1200" b="1">
                          <a:solidFill>
                            <a:srgbClr val="FFFFFF"/>
                          </a:solidFill>
                          <a:latin typeface="Calibri"/>
                          <a:cs typeface="Calibri"/>
                        </a:rPr>
                        <a:t>Number</a:t>
                      </a:r>
                      <a:r>
                        <a:rPr sz="1200" b="1" spc="5">
                          <a:solidFill>
                            <a:srgbClr val="FFFFFF"/>
                          </a:solidFill>
                          <a:latin typeface="Calibri"/>
                          <a:cs typeface="Calibri"/>
                        </a:rPr>
                        <a:t> </a:t>
                      </a:r>
                      <a:r>
                        <a:rPr sz="1200" b="1" spc="-25">
                          <a:solidFill>
                            <a:srgbClr val="FFFFFF"/>
                          </a:solidFill>
                          <a:latin typeface="Calibri"/>
                          <a:cs typeface="Calibri"/>
                        </a:rPr>
                        <a:t>of </a:t>
                      </a:r>
                      <a:r>
                        <a:rPr sz="1200" b="1" spc="-10">
                          <a:solidFill>
                            <a:srgbClr val="FFFFFF"/>
                          </a:solidFill>
                          <a:latin typeface="Calibri"/>
                          <a:cs typeface="Calibri"/>
                        </a:rPr>
                        <a:t>Contracts</a:t>
                      </a:r>
                      <a:endParaRPr sz="120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4471C4"/>
                    </a:solidFill>
                  </a:tcPr>
                </a:tc>
                <a:tc>
                  <a:txBody>
                    <a:bodyPr/>
                    <a:lstStyle/>
                    <a:p>
                      <a:pPr marL="635" algn="ctr">
                        <a:lnSpc>
                          <a:spcPct val="100000"/>
                        </a:lnSpc>
                        <a:spcBef>
                          <a:spcPts val="700"/>
                        </a:spcBef>
                      </a:pPr>
                      <a:r>
                        <a:rPr sz="1200" b="1" spc="-10">
                          <a:solidFill>
                            <a:srgbClr val="FFFFFF"/>
                          </a:solidFill>
                          <a:latin typeface="Calibri"/>
                          <a:cs typeface="Calibri"/>
                        </a:rPr>
                        <a:t>Threshold</a:t>
                      </a:r>
                      <a:endParaRPr sz="1200">
                        <a:latin typeface="Calibri"/>
                        <a:cs typeface="Calibri"/>
                      </a:endParaRPr>
                    </a:p>
                  </a:txBody>
                  <a:tcPr marL="0" marR="0" marT="889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4471C4"/>
                    </a:solidFill>
                  </a:tcPr>
                </a:tc>
                <a:tc>
                  <a:txBody>
                    <a:bodyPr/>
                    <a:lstStyle/>
                    <a:p>
                      <a:pPr marL="1905" algn="ctr">
                        <a:lnSpc>
                          <a:spcPct val="100000"/>
                        </a:lnSpc>
                        <a:spcBef>
                          <a:spcPts val="700"/>
                        </a:spcBef>
                      </a:pPr>
                      <a:r>
                        <a:rPr sz="1200" b="1" spc="-20">
                          <a:solidFill>
                            <a:srgbClr val="FFFFFF"/>
                          </a:solidFill>
                          <a:latin typeface="Calibri"/>
                          <a:cs typeface="Calibri"/>
                        </a:rPr>
                        <a:t>Total</a:t>
                      </a:r>
                      <a:r>
                        <a:rPr sz="1200" b="1" spc="-25">
                          <a:solidFill>
                            <a:srgbClr val="FFFFFF"/>
                          </a:solidFill>
                          <a:latin typeface="Calibri"/>
                          <a:cs typeface="Calibri"/>
                        </a:rPr>
                        <a:t> </a:t>
                      </a:r>
                      <a:r>
                        <a:rPr sz="1200" b="1">
                          <a:solidFill>
                            <a:srgbClr val="FFFFFF"/>
                          </a:solidFill>
                          <a:latin typeface="Calibri"/>
                          <a:cs typeface="Calibri"/>
                        </a:rPr>
                        <a:t>Number</a:t>
                      </a:r>
                      <a:r>
                        <a:rPr sz="1200" b="1" spc="-10">
                          <a:solidFill>
                            <a:srgbClr val="FFFFFF"/>
                          </a:solidFill>
                          <a:latin typeface="Calibri"/>
                          <a:cs typeface="Calibri"/>
                        </a:rPr>
                        <a:t> </a:t>
                      </a:r>
                      <a:r>
                        <a:rPr sz="1200" b="1">
                          <a:solidFill>
                            <a:srgbClr val="FFFFFF"/>
                          </a:solidFill>
                          <a:latin typeface="Calibri"/>
                          <a:cs typeface="Calibri"/>
                        </a:rPr>
                        <a:t>of</a:t>
                      </a:r>
                      <a:r>
                        <a:rPr sz="1200" b="1" spc="-15">
                          <a:solidFill>
                            <a:srgbClr val="FFFFFF"/>
                          </a:solidFill>
                          <a:latin typeface="Calibri"/>
                          <a:cs typeface="Calibri"/>
                        </a:rPr>
                        <a:t> </a:t>
                      </a:r>
                      <a:r>
                        <a:rPr sz="1200" b="1" spc="-10">
                          <a:solidFill>
                            <a:srgbClr val="FFFFFF"/>
                          </a:solidFill>
                          <a:latin typeface="Calibri"/>
                          <a:cs typeface="Calibri"/>
                        </a:rPr>
                        <a:t>Contracts</a:t>
                      </a:r>
                      <a:endParaRPr sz="1200">
                        <a:latin typeface="Calibri"/>
                        <a:cs typeface="Calibri"/>
                      </a:endParaRPr>
                    </a:p>
                  </a:txBody>
                  <a:tcPr marL="0" marR="0" marT="889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4471C4"/>
                    </a:solidFill>
                  </a:tcPr>
                </a:tc>
                <a:extLst>
                  <a:ext uri="{0D108BD9-81ED-4DB2-BD59-A6C34878D82A}">
                    <a16:rowId xmlns:a16="http://schemas.microsoft.com/office/drawing/2014/main" val="10001"/>
                  </a:ext>
                </a:extLst>
              </a:tr>
              <a:tr h="1104900">
                <a:tc>
                  <a:txBody>
                    <a:bodyPr/>
                    <a:lstStyle/>
                    <a:p>
                      <a:pPr marL="7620">
                        <a:lnSpc>
                          <a:spcPts val="1420"/>
                        </a:lnSpc>
                      </a:pPr>
                      <a:r>
                        <a:rPr lang="en-US" sz="1200">
                          <a:latin typeface="Calibri"/>
                          <a:cs typeface="Calibri"/>
                        </a:rPr>
                        <a:t>UDA</a:t>
                      </a:r>
                      <a:r>
                        <a:rPr lang="en-US" sz="1200" spc="-20">
                          <a:latin typeface="Calibri"/>
                          <a:cs typeface="Calibri"/>
                        </a:rPr>
                        <a:t> </a:t>
                      </a:r>
                      <a:r>
                        <a:rPr lang="en-US" sz="1200">
                          <a:latin typeface="Calibri"/>
                          <a:cs typeface="Calibri"/>
                        </a:rPr>
                        <a:t>service</a:t>
                      </a:r>
                      <a:r>
                        <a:rPr lang="en-US" sz="1200" spc="-15">
                          <a:latin typeface="Calibri"/>
                          <a:cs typeface="Calibri"/>
                        </a:rPr>
                        <a:t> </a:t>
                      </a:r>
                      <a:r>
                        <a:rPr lang="en-US" sz="1200" spc="-10">
                          <a:latin typeface="Calibri"/>
                          <a:cs typeface="Calibri"/>
                        </a:rPr>
                        <a:t>delivered</a:t>
                      </a:r>
                      <a:endParaRPr lang="en-US" sz="1200">
                        <a:latin typeface="Calibri"/>
                        <a:cs typeface="Calibri"/>
                      </a:endParaRPr>
                    </a:p>
                    <a:p>
                      <a:pPr marL="7620" marR="12700">
                        <a:lnSpc>
                          <a:spcPct val="100000"/>
                        </a:lnSpc>
                      </a:pPr>
                      <a:r>
                        <a:rPr lang="en-US" sz="1200" spc="-20">
                          <a:latin typeface="Calibri"/>
                          <a:cs typeface="Calibri"/>
                        </a:rPr>
                        <a:t>under</a:t>
                      </a:r>
                      <a:r>
                        <a:rPr lang="en-US" sz="1200" spc="5">
                          <a:latin typeface="Calibri"/>
                          <a:cs typeface="Calibri"/>
                        </a:rPr>
                        <a:t> </a:t>
                      </a:r>
                      <a:r>
                        <a:rPr lang="en-US" sz="1200">
                          <a:latin typeface="Calibri"/>
                          <a:cs typeface="Calibri"/>
                        </a:rPr>
                        <a:t>96% and</a:t>
                      </a:r>
                      <a:r>
                        <a:rPr lang="en-US" sz="1200" spc="5">
                          <a:latin typeface="Calibri"/>
                          <a:cs typeface="Calibri"/>
                        </a:rPr>
                        <a:t> </a:t>
                      </a:r>
                      <a:r>
                        <a:rPr lang="en-US" sz="1200" spc="-20">
                          <a:latin typeface="Calibri"/>
                          <a:cs typeface="Calibri"/>
                        </a:rPr>
                        <a:t>will receive</a:t>
                      </a:r>
                      <a:r>
                        <a:rPr lang="en-US" sz="1200" spc="-30">
                          <a:latin typeface="Calibri"/>
                          <a:cs typeface="Calibri"/>
                        </a:rPr>
                        <a:t> </a:t>
                      </a:r>
                      <a:r>
                        <a:rPr lang="en-US" sz="1200">
                          <a:latin typeface="Calibri"/>
                          <a:cs typeface="Calibri"/>
                        </a:rPr>
                        <a:t>a</a:t>
                      </a:r>
                      <a:r>
                        <a:rPr lang="en-US" sz="1200" spc="-25">
                          <a:latin typeface="Calibri"/>
                          <a:cs typeface="Calibri"/>
                        </a:rPr>
                        <a:t> </a:t>
                      </a:r>
                      <a:r>
                        <a:rPr lang="en-US" sz="1200">
                          <a:latin typeface="Calibri"/>
                          <a:cs typeface="Calibri"/>
                        </a:rPr>
                        <a:t>breach</a:t>
                      </a:r>
                      <a:r>
                        <a:rPr lang="en-US" sz="1200" spc="-20">
                          <a:latin typeface="Calibri"/>
                          <a:cs typeface="Calibri"/>
                        </a:rPr>
                        <a:t> </a:t>
                      </a:r>
                      <a:r>
                        <a:rPr lang="en-US" sz="1200" spc="-10">
                          <a:latin typeface="Calibri"/>
                          <a:cs typeface="Calibri"/>
                        </a:rPr>
                        <a:t>notice.</a:t>
                      </a:r>
                      <a:endParaRPr lang="en-US" sz="1200">
                        <a:latin typeface="Calibri"/>
                        <a:cs typeface="Calibri"/>
                      </a:endParaRPr>
                    </a:p>
                    <a:p>
                      <a:pPr>
                        <a:lnSpc>
                          <a:spcPct val="100000"/>
                        </a:lnSpc>
                        <a:spcBef>
                          <a:spcPts val="40"/>
                        </a:spcBef>
                      </a:pPr>
                      <a:endParaRPr lang="en-US" sz="1200">
                        <a:latin typeface="Times New Roman"/>
                        <a:cs typeface="Times New Roman"/>
                      </a:endParaRPr>
                    </a:p>
                    <a:p>
                      <a:pPr marL="7620" marR="292100">
                        <a:lnSpc>
                          <a:spcPct val="100000"/>
                        </a:lnSpc>
                      </a:pPr>
                      <a:r>
                        <a:rPr lang="en-US" sz="1200" spc="-10">
                          <a:latin typeface="Calibri"/>
                          <a:cs typeface="Calibri"/>
                        </a:rPr>
                        <a:t>Outcome:</a:t>
                      </a:r>
                      <a:r>
                        <a:rPr lang="en-US" sz="1200" spc="-5">
                          <a:latin typeface="Calibri"/>
                          <a:cs typeface="Calibri"/>
                        </a:rPr>
                        <a:t> </a:t>
                      </a:r>
                      <a:r>
                        <a:rPr lang="en-US" sz="1200" spc="-10">
                          <a:latin typeface="Calibri"/>
                          <a:cs typeface="Calibri"/>
                        </a:rPr>
                        <a:t>financial repayment.</a:t>
                      </a:r>
                      <a:endParaRPr lang="en-US" sz="120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lang="en-GB" sz="1200">
                        <a:solidFill>
                          <a:srgbClr val="FF0000"/>
                        </a:solidFill>
                        <a:latin typeface="Times New Roman"/>
                        <a:cs typeface="Times New Roman"/>
                      </a:endParaRPr>
                    </a:p>
                    <a:p>
                      <a:pPr>
                        <a:lnSpc>
                          <a:spcPct val="100000"/>
                        </a:lnSpc>
                        <a:spcBef>
                          <a:spcPts val="819"/>
                        </a:spcBef>
                      </a:pPr>
                      <a:endParaRPr lang="en-GB" sz="1200">
                        <a:solidFill>
                          <a:srgbClr val="FF0000"/>
                        </a:solidFill>
                        <a:latin typeface="Times New Roman"/>
                        <a:cs typeface="Times New Roman"/>
                      </a:endParaRPr>
                    </a:p>
                    <a:p>
                      <a:pPr algn="ctr">
                        <a:lnSpc>
                          <a:spcPct val="100000"/>
                        </a:lnSpc>
                      </a:pPr>
                      <a:r>
                        <a:rPr lang="en-GB" sz="1200" spc="-25">
                          <a:solidFill>
                            <a:schemeClr val="tx1"/>
                          </a:solidFill>
                          <a:latin typeface="Calibri"/>
                          <a:cs typeface="Calibri"/>
                        </a:rPr>
                        <a:t>71</a:t>
                      </a:r>
                      <a:endParaRPr lang="en-GB" sz="1200">
                        <a:solidFill>
                          <a:schemeClr val="tx1"/>
                        </a:solidFill>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0" algn="l">
                        <a:lnSpc>
                          <a:spcPct val="100000"/>
                        </a:lnSpc>
                      </a:pPr>
                      <a:r>
                        <a:rPr lang="en-US" sz="1200" spc="-25">
                          <a:solidFill>
                            <a:schemeClr val="tx1"/>
                          </a:solidFill>
                          <a:latin typeface="Calibri"/>
                          <a:ea typeface="+mn-ea"/>
                          <a:cs typeface="Calibri"/>
                        </a:rPr>
                        <a:t>UOA service delivered</a:t>
                      </a:r>
                    </a:p>
                    <a:p>
                      <a:pPr marL="0" marR="12700" algn="l">
                        <a:lnSpc>
                          <a:spcPct val="100000"/>
                        </a:lnSpc>
                      </a:pPr>
                      <a:r>
                        <a:rPr lang="en-US" sz="1200" spc="-25">
                          <a:solidFill>
                            <a:schemeClr val="tx1"/>
                          </a:solidFill>
                          <a:latin typeface="Calibri"/>
                          <a:ea typeface="+mn-ea"/>
                          <a:cs typeface="Calibri"/>
                        </a:rPr>
                        <a:t>under 96% and will receive a breach notice.</a:t>
                      </a:r>
                    </a:p>
                    <a:p>
                      <a:pPr marL="0" algn="l">
                        <a:lnSpc>
                          <a:spcPct val="100000"/>
                        </a:lnSpc>
                        <a:spcBef>
                          <a:spcPts val="40"/>
                        </a:spcBef>
                      </a:pPr>
                      <a:endParaRPr lang="en-US" sz="1200" spc="-25">
                        <a:solidFill>
                          <a:schemeClr val="tx1"/>
                        </a:solidFill>
                        <a:latin typeface="Calibri"/>
                        <a:ea typeface="+mn-ea"/>
                        <a:cs typeface="Calibri"/>
                      </a:endParaRPr>
                    </a:p>
                    <a:p>
                      <a:pPr marL="0" marR="292100" algn="l">
                        <a:lnSpc>
                          <a:spcPct val="100000"/>
                        </a:lnSpc>
                      </a:pPr>
                      <a:r>
                        <a:rPr lang="en-US" sz="1200" spc="-25">
                          <a:solidFill>
                            <a:schemeClr val="tx1"/>
                          </a:solidFill>
                          <a:latin typeface="Calibri"/>
                          <a:ea typeface="+mn-ea"/>
                          <a:cs typeface="Calibri"/>
                        </a:rPr>
                        <a:t>Outcome: financial repayment.</a:t>
                      </a: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0" lvl="0" algn="ctr">
                        <a:lnSpc>
                          <a:spcPct val="100000"/>
                        </a:lnSpc>
                        <a:buNone/>
                      </a:pPr>
                      <a:endParaRPr lang="en-GB" sz="1200" spc="-25">
                        <a:solidFill>
                          <a:schemeClr val="tx1"/>
                        </a:solidFill>
                        <a:latin typeface="Calibri"/>
                        <a:ea typeface="+mn-ea"/>
                        <a:cs typeface="Calibri"/>
                      </a:endParaRPr>
                    </a:p>
                    <a:p>
                      <a:pPr marL="0" lvl="0" algn="ctr">
                        <a:lnSpc>
                          <a:spcPct val="100000"/>
                        </a:lnSpc>
                        <a:buNone/>
                      </a:pPr>
                      <a:endParaRPr lang="en-GB" sz="1200" spc="-25">
                        <a:solidFill>
                          <a:schemeClr val="tx1"/>
                        </a:solidFill>
                        <a:latin typeface="Calibri"/>
                        <a:ea typeface="+mn-ea"/>
                        <a:cs typeface="Calibri"/>
                      </a:endParaRPr>
                    </a:p>
                    <a:p>
                      <a:pPr marL="0" lvl="0" algn="ctr">
                        <a:lnSpc>
                          <a:spcPct val="100000"/>
                        </a:lnSpc>
                        <a:buNone/>
                      </a:pPr>
                      <a:r>
                        <a:rPr lang="en-GB" sz="1200" spc="-25">
                          <a:solidFill>
                            <a:schemeClr val="tx1"/>
                          </a:solidFill>
                          <a:latin typeface="Calibri"/>
                          <a:ea typeface="+mn-ea"/>
                          <a:cs typeface="Calibri"/>
                        </a:rPr>
                        <a:t>3</a:t>
                      </a:r>
                      <a:endParaRPr lang="en-US" sz="1200" spc="-25">
                        <a:solidFill>
                          <a:schemeClr val="tx1"/>
                        </a:solidFill>
                        <a:latin typeface="Calibri"/>
                        <a:ea typeface="+mn-ea"/>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spcBef>
                          <a:spcPts val="40"/>
                        </a:spcBef>
                      </a:pPr>
                      <a:endParaRPr lang="en-US" sz="1200">
                        <a:solidFill>
                          <a:schemeClr val="tx1"/>
                        </a:solidFill>
                        <a:latin typeface="Times New Roman"/>
                        <a:cs typeface="Times New Roman"/>
                      </a:endParaRPr>
                    </a:p>
                    <a:p>
                      <a:pPr marL="8255" marR="159385">
                        <a:lnSpc>
                          <a:spcPct val="100000"/>
                        </a:lnSpc>
                      </a:pPr>
                      <a:r>
                        <a:rPr lang="en-US" sz="1200" spc="-10">
                          <a:solidFill>
                            <a:schemeClr val="tx1"/>
                          </a:solidFill>
                          <a:latin typeface="Calibri"/>
                          <a:cs typeface="Calibri"/>
                        </a:rPr>
                        <a:t>Sedation</a:t>
                      </a:r>
                      <a:r>
                        <a:rPr lang="en-US" sz="1200" spc="-15">
                          <a:solidFill>
                            <a:schemeClr val="tx1"/>
                          </a:solidFill>
                          <a:latin typeface="Calibri"/>
                          <a:cs typeface="Calibri"/>
                        </a:rPr>
                        <a:t> </a:t>
                      </a:r>
                      <a:r>
                        <a:rPr lang="en-US" sz="1200">
                          <a:solidFill>
                            <a:schemeClr val="tx1"/>
                          </a:solidFill>
                          <a:latin typeface="Calibri"/>
                          <a:cs typeface="Calibri"/>
                        </a:rPr>
                        <a:t>service </a:t>
                      </a:r>
                      <a:r>
                        <a:rPr lang="en-US" sz="1200" spc="-25">
                          <a:solidFill>
                            <a:schemeClr val="tx1"/>
                          </a:solidFill>
                          <a:latin typeface="Calibri"/>
                          <a:cs typeface="Calibri"/>
                        </a:rPr>
                        <a:t>delivered</a:t>
                      </a:r>
                      <a:r>
                        <a:rPr lang="en-US" sz="1200" spc="-5">
                          <a:solidFill>
                            <a:schemeClr val="tx1"/>
                          </a:solidFill>
                          <a:latin typeface="Calibri"/>
                          <a:cs typeface="Calibri"/>
                        </a:rPr>
                        <a:t> </a:t>
                      </a:r>
                      <a:r>
                        <a:rPr lang="en-US" sz="1200" spc="-20">
                          <a:solidFill>
                            <a:schemeClr val="tx1"/>
                          </a:solidFill>
                          <a:latin typeface="Calibri"/>
                          <a:cs typeface="Calibri"/>
                        </a:rPr>
                        <a:t>under</a:t>
                      </a:r>
                      <a:r>
                        <a:rPr lang="en-US" sz="1200" spc="10">
                          <a:solidFill>
                            <a:schemeClr val="tx1"/>
                          </a:solidFill>
                          <a:latin typeface="Calibri"/>
                          <a:cs typeface="Calibri"/>
                        </a:rPr>
                        <a:t> </a:t>
                      </a:r>
                      <a:r>
                        <a:rPr lang="en-US" sz="1200" spc="-25">
                          <a:solidFill>
                            <a:schemeClr val="tx1"/>
                          </a:solidFill>
                          <a:latin typeface="Calibri"/>
                          <a:cs typeface="Calibri"/>
                        </a:rPr>
                        <a:t>96% </a:t>
                      </a:r>
                      <a:r>
                        <a:rPr lang="en-US" sz="1200">
                          <a:solidFill>
                            <a:schemeClr val="tx1"/>
                          </a:solidFill>
                          <a:latin typeface="Calibri"/>
                          <a:cs typeface="Calibri"/>
                        </a:rPr>
                        <a:t>and</a:t>
                      </a:r>
                      <a:r>
                        <a:rPr lang="en-US" sz="1200" spc="-35">
                          <a:solidFill>
                            <a:schemeClr val="tx1"/>
                          </a:solidFill>
                          <a:latin typeface="Calibri"/>
                          <a:cs typeface="Calibri"/>
                        </a:rPr>
                        <a:t> </a:t>
                      </a:r>
                      <a:r>
                        <a:rPr lang="en-US" sz="1200">
                          <a:solidFill>
                            <a:schemeClr val="tx1"/>
                          </a:solidFill>
                          <a:latin typeface="Calibri"/>
                          <a:cs typeface="Calibri"/>
                        </a:rPr>
                        <a:t>will</a:t>
                      </a:r>
                      <a:r>
                        <a:rPr lang="en-US" sz="1200" spc="-45">
                          <a:solidFill>
                            <a:schemeClr val="tx1"/>
                          </a:solidFill>
                          <a:latin typeface="Calibri"/>
                          <a:cs typeface="Calibri"/>
                        </a:rPr>
                        <a:t> </a:t>
                      </a:r>
                      <a:r>
                        <a:rPr lang="en-US" sz="1200" spc="-20">
                          <a:solidFill>
                            <a:schemeClr val="tx1"/>
                          </a:solidFill>
                          <a:latin typeface="Calibri"/>
                          <a:cs typeface="Calibri"/>
                        </a:rPr>
                        <a:t>receive</a:t>
                      </a:r>
                      <a:r>
                        <a:rPr lang="en-US" sz="1200" spc="-30">
                          <a:solidFill>
                            <a:schemeClr val="tx1"/>
                          </a:solidFill>
                          <a:latin typeface="Calibri"/>
                          <a:cs typeface="Calibri"/>
                        </a:rPr>
                        <a:t> </a:t>
                      </a:r>
                      <a:r>
                        <a:rPr lang="en-US" sz="1200">
                          <a:solidFill>
                            <a:schemeClr val="tx1"/>
                          </a:solidFill>
                          <a:latin typeface="Calibri"/>
                          <a:cs typeface="Calibri"/>
                        </a:rPr>
                        <a:t>a</a:t>
                      </a:r>
                      <a:r>
                        <a:rPr lang="en-US" sz="1200" spc="-35">
                          <a:solidFill>
                            <a:schemeClr val="tx1"/>
                          </a:solidFill>
                          <a:latin typeface="Calibri"/>
                          <a:cs typeface="Calibri"/>
                        </a:rPr>
                        <a:t> </a:t>
                      </a:r>
                      <a:r>
                        <a:rPr lang="en-US" sz="1200">
                          <a:solidFill>
                            <a:schemeClr val="tx1"/>
                          </a:solidFill>
                          <a:latin typeface="Calibri"/>
                          <a:cs typeface="Calibri"/>
                        </a:rPr>
                        <a:t>breach</a:t>
                      </a:r>
                      <a:r>
                        <a:rPr lang="en-US" sz="1200" spc="-25">
                          <a:solidFill>
                            <a:schemeClr val="tx1"/>
                          </a:solidFill>
                          <a:latin typeface="Calibri"/>
                          <a:cs typeface="Calibri"/>
                        </a:rPr>
                        <a:t> </a:t>
                      </a:r>
                      <a:r>
                        <a:rPr lang="en-US" sz="1200" spc="-10">
                          <a:solidFill>
                            <a:schemeClr val="tx1"/>
                          </a:solidFill>
                          <a:latin typeface="Calibri"/>
                          <a:cs typeface="Calibri"/>
                        </a:rPr>
                        <a:t>notice.</a:t>
                      </a:r>
                      <a:endParaRPr lang="en-US" sz="1200">
                        <a:solidFill>
                          <a:schemeClr val="tx1"/>
                        </a:solidFill>
                        <a:latin typeface="Calibri"/>
                        <a:cs typeface="Calibri"/>
                      </a:endParaRPr>
                    </a:p>
                    <a:p>
                      <a:pPr>
                        <a:lnSpc>
                          <a:spcPct val="100000"/>
                        </a:lnSpc>
                        <a:spcBef>
                          <a:spcPts val="60"/>
                        </a:spcBef>
                      </a:pPr>
                      <a:endParaRPr lang="en-US" sz="1200">
                        <a:solidFill>
                          <a:schemeClr val="tx1"/>
                        </a:solidFill>
                        <a:latin typeface="Times New Roman"/>
                        <a:cs typeface="Times New Roman"/>
                      </a:endParaRPr>
                    </a:p>
                    <a:p>
                      <a:pPr marL="38735">
                        <a:lnSpc>
                          <a:spcPct val="100000"/>
                        </a:lnSpc>
                      </a:pPr>
                      <a:r>
                        <a:rPr lang="en-US" sz="1200" spc="-10">
                          <a:solidFill>
                            <a:schemeClr val="tx1"/>
                          </a:solidFill>
                          <a:latin typeface="Calibri"/>
                          <a:cs typeface="Calibri"/>
                        </a:rPr>
                        <a:t>Outcome:</a:t>
                      </a:r>
                      <a:r>
                        <a:rPr lang="en-US" sz="1200" spc="-25">
                          <a:solidFill>
                            <a:schemeClr val="tx1"/>
                          </a:solidFill>
                          <a:latin typeface="Calibri"/>
                          <a:cs typeface="Calibri"/>
                        </a:rPr>
                        <a:t> </a:t>
                      </a:r>
                      <a:r>
                        <a:rPr lang="en-US" sz="1200">
                          <a:solidFill>
                            <a:schemeClr val="tx1"/>
                          </a:solidFill>
                          <a:latin typeface="Calibri"/>
                          <a:cs typeface="Calibri"/>
                        </a:rPr>
                        <a:t>financial</a:t>
                      </a:r>
                      <a:r>
                        <a:rPr lang="en-US" sz="1200" spc="-20">
                          <a:solidFill>
                            <a:schemeClr val="tx1"/>
                          </a:solidFill>
                          <a:latin typeface="Calibri"/>
                          <a:cs typeface="Calibri"/>
                        </a:rPr>
                        <a:t> </a:t>
                      </a:r>
                      <a:r>
                        <a:rPr lang="en-US" sz="1200" spc="-10">
                          <a:solidFill>
                            <a:schemeClr val="tx1"/>
                          </a:solidFill>
                          <a:latin typeface="Calibri"/>
                          <a:cs typeface="Calibri"/>
                        </a:rPr>
                        <a:t>repayment.</a:t>
                      </a:r>
                      <a:endParaRPr lang="en-US" sz="1200">
                        <a:solidFill>
                          <a:schemeClr val="tx1"/>
                        </a:solidFill>
                        <a:latin typeface="Calibri"/>
                        <a:cs typeface="Calibri"/>
                      </a:endParaRPr>
                    </a:p>
                  </a:txBody>
                  <a:tcPr marL="0" marR="0" marT="50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lang="en-GB" sz="1200">
                        <a:solidFill>
                          <a:schemeClr val="tx1"/>
                        </a:solidFill>
                        <a:latin typeface="Times New Roman"/>
                        <a:cs typeface="Times New Roman"/>
                      </a:endParaRPr>
                    </a:p>
                    <a:p>
                      <a:pPr>
                        <a:lnSpc>
                          <a:spcPct val="100000"/>
                        </a:lnSpc>
                        <a:spcBef>
                          <a:spcPts val="819"/>
                        </a:spcBef>
                      </a:pPr>
                      <a:endParaRPr lang="en-GB" sz="1200">
                        <a:solidFill>
                          <a:schemeClr val="tx1"/>
                        </a:solidFill>
                        <a:latin typeface="Times New Roman"/>
                        <a:cs typeface="Times New Roman"/>
                      </a:endParaRPr>
                    </a:p>
                    <a:p>
                      <a:pPr marL="2540" algn="ctr">
                        <a:lnSpc>
                          <a:spcPct val="100000"/>
                        </a:lnSpc>
                      </a:pPr>
                      <a:r>
                        <a:rPr lang="en-GB" sz="1200" spc="-50">
                          <a:solidFill>
                            <a:schemeClr val="tx1"/>
                          </a:solidFill>
                          <a:latin typeface="Calibri"/>
                          <a:cs typeface="Calibri"/>
                        </a:rPr>
                        <a:t>1</a:t>
                      </a:r>
                      <a:endParaRPr lang="en-GB" sz="1200">
                        <a:solidFill>
                          <a:schemeClr val="tx1"/>
                        </a:solidFill>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2"/>
                  </a:ext>
                </a:extLst>
              </a:tr>
              <a:tr h="1470660">
                <a:tc>
                  <a:txBody>
                    <a:bodyPr/>
                    <a:lstStyle/>
                    <a:p>
                      <a:pPr marL="7620">
                        <a:lnSpc>
                          <a:spcPts val="1420"/>
                        </a:lnSpc>
                      </a:pPr>
                      <a:r>
                        <a:rPr lang="en-US" sz="1200">
                          <a:latin typeface="Calibri"/>
                          <a:cs typeface="Calibri"/>
                        </a:rPr>
                        <a:t>UDA</a:t>
                      </a:r>
                      <a:r>
                        <a:rPr lang="en-US" sz="1200" spc="-15">
                          <a:latin typeface="Calibri"/>
                          <a:cs typeface="Calibri"/>
                        </a:rPr>
                        <a:t> </a:t>
                      </a:r>
                      <a:r>
                        <a:rPr lang="en-US" sz="1200">
                          <a:latin typeface="Calibri"/>
                          <a:cs typeface="Calibri"/>
                        </a:rPr>
                        <a:t>service</a:t>
                      </a:r>
                      <a:r>
                        <a:rPr lang="en-US" sz="1200" spc="-10">
                          <a:latin typeface="Calibri"/>
                          <a:cs typeface="Calibri"/>
                        </a:rPr>
                        <a:t> delivered</a:t>
                      </a:r>
                      <a:endParaRPr lang="en-US" sz="1200">
                        <a:latin typeface="Calibri"/>
                        <a:cs typeface="Calibri"/>
                      </a:endParaRPr>
                    </a:p>
                    <a:p>
                      <a:pPr marL="7620">
                        <a:lnSpc>
                          <a:spcPct val="100000"/>
                        </a:lnSpc>
                      </a:pPr>
                      <a:r>
                        <a:rPr lang="en-US" sz="1200" spc="-20">
                          <a:latin typeface="Calibri"/>
                          <a:cs typeface="Calibri"/>
                        </a:rPr>
                        <a:t>between </a:t>
                      </a:r>
                      <a:r>
                        <a:rPr lang="en-US" sz="1200">
                          <a:latin typeface="Calibri"/>
                          <a:cs typeface="Calibri"/>
                        </a:rPr>
                        <a:t>96</a:t>
                      </a:r>
                      <a:r>
                        <a:rPr lang="en-US" sz="1200" spc="-25">
                          <a:latin typeface="Calibri"/>
                          <a:cs typeface="Calibri"/>
                        </a:rPr>
                        <a:t> </a:t>
                      </a:r>
                      <a:r>
                        <a:rPr lang="en-US" sz="1200" spc="-60">
                          <a:latin typeface="Calibri"/>
                          <a:cs typeface="Calibri"/>
                        </a:rPr>
                        <a:t>–</a:t>
                      </a:r>
                      <a:r>
                        <a:rPr lang="en-US" sz="1200" spc="-35">
                          <a:latin typeface="Calibri"/>
                          <a:cs typeface="Calibri"/>
                        </a:rPr>
                        <a:t> </a:t>
                      </a:r>
                      <a:r>
                        <a:rPr lang="en-US" sz="1200" spc="-20">
                          <a:latin typeface="Calibri"/>
                          <a:cs typeface="Calibri"/>
                        </a:rPr>
                        <a:t>100%.</a:t>
                      </a:r>
                      <a:endParaRPr lang="en-US" sz="1200">
                        <a:latin typeface="Calibri"/>
                        <a:cs typeface="Calibri"/>
                      </a:endParaRPr>
                    </a:p>
                    <a:p>
                      <a:pPr>
                        <a:lnSpc>
                          <a:spcPct val="100000"/>
                        </a:lnSpc>
                        <a:spcBef>
                          <a:spcPts val="35"/>
                        </a:spcBef>
                      </a:pPr>
                      <a:endParaRPr lang="en-US" sz="1200">
                        <a:latin typeface="Times New Roman"/>
                        <a:cs typeface="Times New Roman"/>
                      </a:endParaRPr>
                    </a:p>
                    <a:p>
                      <a:pPr marL="7620" marR="101600">
                        <a:lnSpc>
                          <a:spcPct val="100000"/>
                        </a:lnSpc>
                      </a:pPr>
                      <a:r>
                        <a:rPr lang="en-US" sz="1200" spc="-10">
                          <a:latin typeface="Calibri"/>
                          <a:cs typeface="Calibri"/>
                        </a:rPr>
                        <a:t>Outcome:</a:t>
                      </a:r>
                      <a:r>
                        <a:rPr lang="en-US" sz="1200" spc="-5">
                          <a:latin typeface="Calibri"/>
                          <a:cs typeface="Calibri"/>
                        </a:rPr>
                        <a:t> </a:t>
                      </a:r>
                      <a:r>
                        <a:rPr lang="en-US" sz="1200" spc="-20">
                          <a:latin typeface="Calibri"/>
                          <a:cs typeface="Calibri"/>
                        </a:rPr>
                        <a:t>carry </a:t>
                      </a:r>
                      <a:r>
                        <a:rPr lang="en-US" sz="1200" spc="-25">
                          <a:latin typeface="Calibri"/>
                          <a:cs typeface="Calibri"/>
                        </a:rPr>
                        <a:t>forward</a:t>
                      </a:r>
                      <a:r>
                        <a:rPr lang="en-US" sz="1200" spc="-45">
                          <a:latin typeface="Calibri"/>
                          <a:cs typeface="Calibri"/>
                        </a:rPr>
                        <a:t> </a:t>
                      </a:r>
                      <a:r>
                        <a:rPr lang="en-US" sz="1200" spc="-30">
                          <a:latin typeface="Calibri"/>
                          <a:cs typeface="Calibri"/>
                        </a:rPr>
                        <a:t>of</a:t>
                      </a:r>
                      <a:r>
                        <a:rPr lang="en-US" sz="1200" spc="-40">
                          <a:latin typeface="Calibri"/>
                          <a:cs typeface="Calibri"/>
                        </a:rPr>
                        <a:t> </a:t>
                      </a:r>
                      <a:r>
                        <a:rPr lang="en-US" sz="1200" spc="-10">
                          <a:latin typeface="Calibri"/>
                          <a:cs typeface="Calibri"/>
                        </a:rPr>
                        <a:t>activity</a:t>
                      </a:r>
                      <a:r>
                        <a:rPr lang="en-US" sz="1200" spc="-35">
                          <a:latin typeface="Calibri"/>
                          <a:cs typeface="Calibri"/>
                        </a:rPr>
                        <a:t> </a:t>
                      </a:r>
                      <a:r>
                        <a:rPr lang="en-US" sz="1200" spc="-20">
                          <a:latin typeface="Calibri"/>
                          <a:cs typeface="Calibri"/>
                        </a:rPr>
                        <a:t>into </a:t>
                      </a:r>
                      <a:r>
                        <a:rPr lang="en-US" sz="1200" spc="-25">
                          <a:latin typeface="Calibri"/>
                          <a:cs typeface="Calibri"/>
                        </a:rPr>
                        <a:t>next</a:t>
                      </a:r>
                      <a:r>
                        <a:rPr lang="en-US" sz="1200" spc="-50">
                          <a:latin typeface="Calibri"/>
                          <a:cs typeface="Calibri"/>
                        </a:rPr>
                        <a:t> </a:t>
                      </a:r>
                      <a:r>
                        <a:rPr lang="en-US" sz="1200">
                          <a:latin typeface="Calibri"/>
                          <a:cs typeface="Calibri"/>
                        </a:rPr>
                        <a:t>financial</a:t>
                      </a:r>
                      <a:r>
                        <a:rPr lang="en-US" sz="1200" spc="-40">
                          <a:latin typeface="Calibri"/>
                          <a:cs typeface="Calibri"/>
                        </a:rPr>
                        <a:t> </a:t>
                      </a:r>
                      <a:r>
                        <a:rPr lang="en-US" sz="1200" spc="-20">
                          <a:latin typeface="Calibri"/>
                          <a:cs typeface="Calibri"/>
                        </a:rPr>
                        <a:t>year</a:t>
                      </a:r>
                      <a:r>
                        <a:rPr lang="en-US" sz="1200" spc="-35">
                          <a:latin typeface="Calibri"/>
                          <a:cs typeface="Calibri"/>
                        </a:rPr>
                        <a:t> </a:t>
                      </a:r>
                      <a:r>
                        <a:rPr lang="en-US" sz="1200" spc="-25">
                          <a:latin typeface="Calibri"/>
                          <a:cs typeface="Calibri"/>
                        </a:rPr>
                        <a:t>or repayment</a:t>
                      </a:r>
                      <a:r>
                        <a:rPr lang="en-US" sz="1200" spc="-10">
                          <a:latin typeface="Calibri"/>
                          <a:cs typeface="Calibri"/>
                        </a:rPr>
                        <a:t> </a:t>
                      </a:r>
                      <a:r>
                        <a:rPr lang="en-US" sz="1200" spc="-30">
                          <a:latin typeface="Calibri"/>
                          <a:cs typeface="Calibri"/>
                        </a:rPr>
                        <a:t>of</a:t>
                      </a:r>
                      <a:r>
                        <a:rPr lang="en-US" sz="1200" spc="-20">
                          <a:latin typeface="Calibri"/>
                          <a:cs typeface="Calibri"/>
                        </a:rPr>
                        <a:t> carry </a:t>
                      </a:r>
                      <a:r>
                        <a:rPr lang="en-US" sz="1200" spc="-10">
                          <a:latin typeface="Calibri"/>
                          <a:cs typeface="Calibri"/>
                        </a:rPr>
                        <a:t>forward</a:t>
                      </a:r>
                      <a:endParaRPr lang="en-US" sz="120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a:lnSpc>
                          <a:spcPct val="100000"/>
                        </a:lnSpc>
                      </a:pPr>
                      <a:endParaRPr lang="en-GB" sz="1200">
                        <a:solidFill>
                          <a:srgbClr val="FF0000"/>
                        </a:solidFill>
                        <a:latin typeface="Times New Roman"/>
                        <a:cs typeface="Times New Roman"/>
                      </a:endParaRPr>
                    </a:p>
                    <a:p>
                      <a:pPr>
                        <a:lnSpc>
                          <a:spcPct val="100000"/>
                        </a:lnSpc>
                      </a:pPr>
                      <a:endParaRPr lang="en-GB" sz="1200">
                        <a:solidFill>
                          <a:srgbClr val="FF0000"/>
                        </a:solidFill>
                        <a:latin typeface="Times New Roman"/>
                        <a:cs typeface="Times New Roman"/>
                      </a:endParaRPr>
                    </a:p>
                    <a:p>
                      <a:pPr>
                        <a:lnSpc>
                          <a:spcPct val="100000"/>
                        </a:lnSpc>
                        <a:spcBef>
                          <a:spcPts val="880"/>
                        </a:spcBef>
                      </a:pPr>
                      <a:endParaRPr lang="en-GB" sz="1200">
                        <a:solidFill>
                          <a:srgbClr val="FF0000"/>
                        </a:solidFill>
                        <a:latin typeface="Times New Roman"/>
                        <a:cs typeface="Times New Roman"/>
                      </a:endParaRPr>
                    </a:p>
                    <a:p>
                      <a:pPr algn="ctr">
                        <a:lnSpc>
                          <a:spcPct val="100000"/>
                        </a:lnSpc>
                        <a:spcBef>
                          <a:spcPts val="5"/>
                        </a:spcBef>
                      </a:pPr>
                      <a:r>
                        <a:rPr lang="en-GB" sz="1200" spc="-25">
                          <a:solidFill>
                            <a:schemeClr val="tx1"/>
                          </a:solidFill>
                          <a:latin typeface="Calibri"/>
                          <a:cs typeface="Calibri"/>
                        </a:rPr>
                        <a:t>30</a:t>
                      </a:r>
                      <a:endParaRPr lang="en-GB" sz="1200">
                        <a:solidFill>
                          <a:schemeClr val="tx1"/>
                        </a:solidFill>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0" lvl="0" algn="l">
                        <a:lnSpc>
                          <a:spcPct val="100000"/>
                        </a:lnSpc>
                        <a:spcBef>
                          <a:spcPts val="40"/>
                        </a:spcBef>
                        <a:buNone/>
                      </a:pPr>
                      <a:endParaRPr lang="en-US" sz="1200" spc="-25">
                        <a:solidFill>
                          <a:schemeClr val="tx1"/>
                        </a:solidFill>
                        <a:latin typeface="Calibri"/>
                        <a:ea typeface="+mn-ea"/>
                        <a:cs typeface="Calibri"/>
                      </a:endParaRPr>
                    </a:p>
                    <a:p>
                      <a:pPr marL="0" marR="107950" lvl="0" algn="l">
                        <a:lnSpc>
                          <a:spcPct val="100000"/>
                        </a:lnSpc>
                        <a:spcBef>
                          <a:spcPts val="5"/>
                        </a:spcBef>
                        <a:buNone/>
                      </a:pPr>
                      <a:r>
                        <a:rPr lang="en-US" sz="1200" spc="-25">
                          <a:solidFill>
                            <a:schemeClr val="tx1"/>
                          </a:solidFill>
                          <a:latin typeface="Calibri"/>
                          <a:ea typeface="+mn-ea"/>
                          <a:cs typeface="Calibri"/>
                        </a:rPr>
                        <a:t>UOA service delivered between 96% – 100%</a:t>
                      </a:r>
                    </a:p>
                    <a:p>
                      <a:pPr marL="0" lvl="0" algn="l">
                        <a:lnSpc>
                          <a:spcPct val="100000"/>
                        </a:lnSpc>
                        <a:spcBef>
                          <a:spcPts val="55"/>
                        </a:spcBef>
                        <a:buNone/>
                      </a:pPr>
                      <a:endParaRPr lang="en-US" sz="1200" spc="-25">
                        <a:solidFill>
                          <a:schemeClr val="tx1"/>
                        </a:solidFill>
                        <a:latin typeface="Calibri"/>
                        <a:ea typeface="+mn-ea"/>
                        <a:cs typeface="Calibri"/>
                      </a:endParaRPr>
                    </a:p>
                    <a:p>
                      <a:pPr marL="0" marR="101600" lvl="0" indent="0" algn="l">
                        <a:lnSpc>
                          <a:spcPct val="100000"/>
                        </a:lnSpc>
                        <a:spcBef>
                          <a:spcPts val="5"/>
                        </a:spcBef>
                        <a:buNone/>
                      </a:pPr>
                      <a:r>
                        <a:rPr lang="en-US" sz="1200" spc="-25">
                          <a:solidFill>
                            <a:schemeClr val="tx1"/>
                          </a:solidFill>
                          <a:latin typeface="Calibri"/>
                          <a:ea typeface="+mn-ea"/>
                          <a:cs typeface="Calibri"/>
                        </a:rPr>
                        <a:t>Outcome: carry forward of activity into next financial year</a:t>
                      </a:r>
                    </a:p>
                  </a:txBody>
                  <a:tcPr marL="0" marR="0" marT="50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0" lvl="0" algn="ctr">
                        <a:lnSpc>
                          <a:spcPct val="100000"/>
                        </a:lnSpc>
                        <a:buNone/>
                      </a:pPr>
                      <a:endParaRPr lang="en-GB" sz="1200" spc="-25">
                        <a:solidFill>
                          <a:schemeClr val="tx1"/>
                        </a:solidFill>
                        <a:latin typeface="Calibri"/>
                        <a:ea typeface="+mn-ea"/>
                        <a:cs typeface="Calibri"/>
                      </a:endParaRPr>
                    </a:p>
                    <a:p>
                      <a:pPr marL="0" lvl="0" algn="ctr">
                        <a:lnSpc>
                          <a:spcPct val="100000"/>
                        </a:lnSpc>
                        <a:buNone/>
                      </a:pPr>
                      <a:endParaRPr lang="en-GB" sz="1200" spc="-25">
                        <a:solidFill>
                          <a:schemeClr val="tx1"/>
                        </a:solidFill>
                        <a:latin typeface="Calibri"/>
                        <a:ea typeface="+mn-ea"/>
                        <a:cs typeface="Calibri"/>
                      </a:endParaRPr>
                    </a:p>
                    <a:p>
                      <a:pPr marL="0" lvl="0" algn="ctr">
                        <a:lnSpc>
                          <a:spcPct val="100000"/>
                        </a:lnSpc>
                        <a:buNone/>
                      </a:pPr>
                      <a:endParaRPr lang="en-GB" sz="1200" spc="-25">
                        <a:solidFill>
                          <a:schemeClr val="tx1"/>
                        </a:solidFill>
                        <a:latin typeface="Calibri"/>
                        <a:ea typeface="+mn-ea"/>
                        <a:cs typeface="Calibri"/>
                      </a:endParaRPr>
                    </a:p>
                    <a:p>
                      <a:pPr marL="0" lvl="0" algn="ctr">
                        <a:lnSpc>
                          <a:spcPct val="100000"/>
                        </a:lnSpc>
                        <a:buNone/>
                      </a:pPr>
                      <a:endParaRPr lang="en-GB" sz="1200" spc="-25">
                        <a:solidFill>
                          <a:schemeClr val="tx1"/>
                        </a:solidFill>
                        <a:latin typeface="Calibri"/>
                        <a:ea typeface="+mn-ea"/>
                        <a:cs typeface="Calibri"/>
                      </a:endParaRPr>
                    </a:p>
                    <a:p>
                      <a:pPr marL="0" lvl="0" algn="ctr">
                        <a:lnSpc>
                          <a:spcPct val="100000"/>
                        </a:lnSpc>
                        <a:buNone/>
                      </a:pPr>
                      <a:r>
                        <a:rPr lang="en-GB" sz="1200" spc="-25">
                          <a:solidFill>
                            <a:schemeClr val="tx1"/>
                          </a:solidFill>
                          <a:latin typeface="Calibri"/>
                          <a:ea typeface="+mn-ea"/>
                          <a:cs typeface="Calibri"/>
                        </a:rPr>
                        <a:t>7</a:t>
                      </a: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a:lnSpc>
                          <a:spcPct val="100000"/>
                        </a:lnSpc>
                        <a:spcBef>
                          <a:spcPts val="40"/>
                        </a:spcBef>
                      </a:pPr>
                      <a:endParaRPr lang="en-US" sz="1200">
                        <a:solidFill>
                          <a:schemeClr val="tx1"/>
                        </a:solidFill>
                        <a:latin typeface="Times New Roman"/>
                        <a:cs typeface="Times New Roman"/>
                      </a:endParaRPr>
                    </a:p>
                    <a:p>
                      <a:pPr marL="635" algn="ctr">
                        <a:lnSpc>
                          <a:spcPct val="100000"/>
                        </a:lnSpc>
                        <a:spcBef>
                          <a:spcPts val="5"/>
                        </a:spcBef>
                      </a:pPr>
                      <a:r>
                        <a:rPr lang="en-US" sz="1200" spc="-10">
                          <a:solidFill>
                            <a:schemeClr val="tx1"/>
                          </a:solidFill>
                          <a:latin typeface="Calibri"/>
                          <a:cs typeface="Calibri"/>
                        </a:rPr>
                        <a:t>Sedation</a:t>
                      </a:r>
                      <a:r>
                        <a:rPr lang="en-US" sz="1200" spc="-15">
                          <a:solidFill>
                            <a:schemeClr val="tx1"/>
                          </a:solidFill>
                          <a:latin typeface="Calibri"/>
                          <a:cs typeface="Calibri"/>
                        </a:rPr>
                        <a:t> </a:t>
                      </a:r>
                      <a:r>
                        <a:rPr lang="en-US" sz="1200">
                          <a:solidFill>
                            <a:schemeClr val="tx1"/>
                          </a:solidFill>
                          <a:latin typeface="Calibri"/>
                          <a:cs typeface="Calibri"/>
                        </a:rPr>
                        <a:t>service </a:t>
                      </a:r>
                      <a:r>
                        <a:rPr lang="en-US" sz="1200" spc="-25">
                          <a:solidFill>
                            <a:schemeClr val="tx1"/>
                          </a:solidFill>
                          <a:latin typeface="Calibri"/>
                          <a:cs typeface="Calibri"/>
                        </a:rPr>
                        <a:t>delivered</a:t>
                      </a:r>
                      <a:r>
                        <a:rPr lang="en-US" sz="1200" spc="-5">
                          <a:solidFill>
                            <a:schemeClr val="tx1"/>
                          </a:solidFill>
                          <a:latin typeface="Calibri"/>
                          <a:cs typeface="Calibri"/>
                        </a:rPr>
                        <a:t> </a:t>
                      </a:r>
                      <a:r>
                        <a:rPr lang="en-US" sz="1200" spc="-20">
                          <a:solidFill>
                            <a:schemeClr val="tx1"/>
                          </a:solidFill>
                          <a:latin typeface="Calibri"/>
                          <a:cs typeface="Calibri"/>
                        </a:rPr>
                        <a:t>between</a:t>
                      </a:r>
                      <a:r>
                        <a:rPr lang="en-US" sz="1200">
                          <a:solidFill>
                            <a:schemeClr val="tx1"/>
                          </a:solidFill>
                          <a:latin typeface="Calibri"/>
                          <a:cs typeface="Calibri"/>
                        </a:rPr>
                        <a:t> 96</a:t>
                      </a:r>
                      <a:r>
                        <a:rPr lang="en-US" sz="1200" spc="5">
                          <a:solidFill>
                            <a:schemeClr val="tx1"/>
                          </a:solidFill>
                          <a:latin typeface="Calibri"/>
                          <a:cs typeface="Calibri"/>
                        </a:rPr>
                        <a:t> </a:t>
                      </a:r>
                      <a:r>
                        <a:rPr lang="en-US" sz="1200" spc="-50">
                          <a:solidFill>
                            <a:schemeClr val="tx1"/>
                          </a:solidFill>
                          <a:latin typeface="Calibri"/>
                          <a:cs typeface="Calibri"/>
                        </a:rPr>
                        <a:t>–</a:t>
                      </a:r>
                      <a:endParaRPr lang="en-US" sz="1200">
                        <a:solidFill>
                          <a:schemeClr val="tx1"/>
                        </a:solidFill>
                        <a:latin typeface="Calibri"/>
                        <a:cs typeface="Calibri"/>
                      </a:endParaRPr>
                    </a:p>
                    <a:p>
                      <a:pPr algn="ctr">
                        <a:lnSpc>
                          <a:spcPct val="100000"/>
                        </a:lnSpc>
                      </a:pPr>
                      <a:r>
                        <a:rPr lang="en-US" sz="1200" spc="-20">
                          <a:solidFill>
                            <a:schemeClr val="tx1"/>
                          </a:solidFill>
                          <a:latin typeface="Calibri"/>
                          <a:cs typeface="Calibri"/>
                        </a:rPr>
                        <a:t>100%</a:t>
                      </a:r>
                      <a:endParaRPr lang="en-US" sz="1200">
                        <a:solidFill>
                          <a:schemeClr val="tx1"/>
                        </a:solidFill>
                        <a:latin typeface="Calibri"/>
                        <a:cs typeface="Calibri"/>
                      </a:endParaRPr>
                    </a:p>
                    <a:p>
                      <a:pPr>
                        <a:lnSpc>
                          <a:spcPct val="100000"/>
                        </a:lnSpc>
                        <a:spcBef>
                          <a:spcPts val="55"/>
                        </a:spcBef>
                      </a:pPr>
                      <a:endParaRPr lang="en-US" sz="1200">
                        <a:solidFill>
                          <a:schemeClr val="tx1"/>
                        </a:solidFill>
                        <a:latin typeface="Times New Roman"/>
                        <a:cs typeface="Times New Roman"/>
                      </a:endParaRPr>
                    </a:p>
                    <a:p>
                      <a:pPr marL="20955" marR="11430" indent="28575" algn="ctr">
                        <a:lnSpc>
                          <a:spcPct val="100000"/>
                        </a:lnSpc>
                        <a:spcBef>
                          <a:spcPts val="5"/>
                        </a:spcBef>
                      </a:pPr>
                      <a:r>
                        <a:rPr lang="en-US" sz="1200" spc="-10">
                          <a:solidFill>
                            <a:schemeClr val="tx1"/>
                          </a:solidFill>
                          <a:latin typeface="Calibri"/>
                          <a:cs typeface="Calibri"/>
                        </a:rPr>
                        <a:t>Outcome:</a:t>
                      </a:r>
                      <a:r>
                        <a:rPr lang="en-US" sz="1200" spc="-50">
                          <a:solidFill>
                            <a:schemeClr val="tx1"/>
                          </a:solidFill>
                          <a:latin typeface="Calibri"/>
                          <a:cs typeface="Calibri"/>
                        </a:rPr>
                        <a:t> </a:t>
                      </a:r>
                      <a:r>
                        <a:rPr lang="en-US" sz="1200">
                          <a:solidFill>
                            <a:schemeClr val="tx1"/>
                          </a:solidFill>
                          <a:latin typeface="Calibri"/>
                          <a:cs typeface="Calibri"/>
                        </a:rPr>
                        <a:t>carry</a:t>
                      </a:r>
                      <a:r>
                        <a:rPr lang="en-US" sz="1200" spc="-20">
                          <a:solidFill>
                            <a:schemeClr val="tx1"/>
                          </a:solidFill>
                          <a:latin typeface="Calibri"/>
                          <a:cs typeface="Calibri"/>
                        </a:rPr>
                        <a:t> </a:t>
                      </a:r>
                      <a:r>
                        <a:rPr lang="en-US" sz="1200" spc="-25">
                          <a:solidFill>
                            <a:schemeClr val="tx1"/>
                          </a:solidFill>
                          <a:latin typeface="Calibri"/>
                          <a:cs typeface="Calibri"/>
                        </a:rPr>
                        <a:t>forward</a:t>
                      </a:r>
                      <a:r>
                        <a:rPr lang="en-US" sz="1200" spc="-35">
                          <a:solidFill>
                            <a:schemeClr val="tx1"/>
                          </a:solidFill>
                          <a:latin typeface="Calibri"/>
                          <a:cs typeface="Calibri"/>
                        </a:rPr>
                        <a:t> </a:t>
                      </a:r>
                      <a:r>
                        <a:rPr lang="en-US" sz="1200" spc="-30">
                          <a:solidFill>
                            <a:schemeClr val="tx1"/>
                          </a:solidFill>
                          <a:latin typeface="Calibri"/>
                          <a:cs typeface="Calibri"/>
                        </a:rPr>
                        <a:t>of</a:t>
                      </a:r>
                      <a:r>
                        <a:rPr lang="en-US" sz="1200" spc="-40">
                          <a:solidFill>
                            <a:schemeClr val="tx1"/>
                          </a:solidFill>
                          <a:latin typeface="Calibri"/>
                          <a:cs typeface="Calibri"/>
                        </a:rPr>
                        <a:t> </a:t>
                      </a:r>
                      <a:r>
                        <a:rPr lang="en-US" sz="1200" spc="-10">
                          <a:solidFill>
                            <a:schemeClr val="tx1"/>
                          </a:solidFill>
                          <a:latin typeface="Calibri"/>
                          <a:cs typeface="Calibri"/>
                        </a:rPr>
                        <a:t>activity</a:t>
                      </a:r>
                      <a:r>
                        <a:rPr lang="en-US" sz="1200" spc="-30">
                          <a:solidFill>
                            <a:schemeClr val="tx1"/>
                          </a:solidFill>
                          <a:latin typeface="Calibri"/>
                          <a:cs typeface="Calibri"/>
                        </a:rPr>
                        <a:t> </a:t>
                      </a:r>
                      <a:r>
                        <a:rPr lang="en-US" sz="1200" spc="-20">
                          <a:solidFill>
                            <a:schemeClr val="tx1"/>
                          </a:solidFill>
                          <a:latin typeface="Calibri"/>
                          <a:cs typeface="Calibri"/>
                        </a:rPr>
                        <a:t>into </a:t>
                      </a:r>
                      <a:r>
                        <a:rPr lang="en-US" sz="1200" spc="-25">
                          <a:solidFill>
                            <a:schemeClr val="tx1"/>
                          </a:solidFill>
                          <a:latin typeface="Calibri"/>
                          <a:cs typeface="Calibri"/>
                        </a:rPr>
                        <a:t>next</a:t>
                      </a:r>
                      <a:r>
                        <a:rPr lang="en-US" sz="1200" spc="-50">
                          <a:solidFill>
                            <a:schemeClr val="tx1"/>
                          </a:solidFill>
                          <a:latin typeface="Calibri"/>
                          <a:cs typeface="Calibri"/>
                        </a:rPr>
                        <a:t> </a:t>
                      </a:r>
                      <a:r>
                        <a:rPr lang="en-US" sz="1200">
                          <a:solidFill>
                            <a:schemeClr val="tx1"/>
                          </a:solidFill>
                          <a:latin typeface="Calibri"/>
                          <a:cs typeface="Calibri"/>
                        </a:rPr>
                        <a:t>financial</a:t>
                      </a:r>
                      <a:r>
                        <a:rPr lang="en-US" sz="1200" spc="-35">
                          <a:solidFill>
                            <a:schemeClr val="tx1"/>
                          </a:solidFill>
                          <a:latin typeface="Calibri"/>
                          <a:cs typeface="Calibri"/>
                        </a:rPr>
                        <a:t> </a:t>
                      </a:r>
                      <a:r>
                        <a:rPr lang="en-US" sz="1200" spc="-20">
                          <a:solidFill>
                            <a:schemeClr val="tx1"/>
                          </a:solidFill>
                          <a:latin typeface="Calibri"/>
                          <a:cs typeface="Calibri"/>
                        </a:rPr>
                        <a:t>year</a:t>
                      </a:r>
                      <a:r>
                        <a:rPr lang="en-US" sz="1200" spc="-30">
                          <a:solidFill>
                            <a:schemeClr val="tx1"/>
                          </a:solidFill>
                          <a:latin typeface="Calibri"/>
                          <a:cs typeface="Calibri"/>
                        </a:rPr>
                        <a:t> or</a:t>
                      </a:r>
                      <a:r>
                        <a:rPr lang="en-US" sz="1200" spc="-20">
                          <a:solidFill>
                            <a:schemeClr val="tx1"/>
                          </a:solidFill>
                          <a:latin typeface="Calibri"/>
                          <a:cs typeface="Calibri"/>
                        </a:rPr>
                        <a:t> </a:t>
                      </a:r>
                      <a:r>
                        <a:rPr lang="en-US" sz="1200" spc="-25">
                          <a:solidFill>
                            <a:schemeClr val="tx1"/>
                          </a:solidFill>
                          <a:latin typeface="Calibri"/>
                          <a:cs typeface="Calibri"/>
                        </a:rPr>
                        <a:t>repayment</a:t>
                      </a:r>
                      <a:r>
                        <a:rPr lang="en-US" sz="1200" spc="-35">
                          <a:solidFill>
                            <a:schemeClr val="tx1"/>
                          </a:solidFill>
                          <a:latin typeface="Calibri"/>
                          <a:cs typeface="Calibri"/>
                        </a:rPr>
                        <a:t> </a:t>
                      </a:r>
                      <a:r>
                        <a:rPr lang="en-US" sz="1200" spc="-30">
                          <a:solidFill>
                            <a:schemeClr val="tx1"/>
                          </a:solidFill>
                          <a:latin typeface="Calibri"/>
                          <a:cs typeface="Calibri"/>
                        </a:rPr>
                        <a:t>of</a:t>
                      </a:r>
                      <a:r>
                        <a:rPr lang="en-US" sz="1200" spc="-35">
                          <a:solidFill>
                            <a:schemeClr val="tx1"/>
                          </a:solidFill>
                          <a:latin typeface="Calibri"/>
                          <a:cs typeface="Calibri"/>
                        </a:rPr>
                        <a:t> </a:t>
                      </a:r>
                      <a:r>
                        <a:rPr lang="en-US" sz="1200" spc="-20">
                          <a:solidFill>
                            <a:schemeClr val="tx1"/>
                          </a:solidFill>
                          <a:latin typeface="Calibri"/>
                          <a:cs typeface="Calibri"/>
                        </a:rPr>
                        <a:t>carry </a:t>
                      </a:r>
                      <a:r>
                        <a:rPr lang="en-US" sz="1200" spc="-10">
                          <a:solidFill>
                            <a:schemeClr val="tx1"/>
                          </a:solidFill>
                          <a:latin typeface="Calibri"/>
                          <a:cs typeface="Calibri"/>
                        </a:rPr>
                        <a:t>forward</a:t>
                      </a:r>
                      <a:endParaRPr lang="en-US" sz="1200">
                        <a:solidFill>
                          <a:schemeClr val="tx1"/>
                        </a:solidFill>
                        <a:latin typeface="Calibri"/>
                        <a:cs typeface="Calibri"/>
                      </a:endParaRPr>
                    </a:p>
                  </a:txBody>
                  <a:tcPr marL="0" marR="0" marT="50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a:lnSpc>
                          <a:spcPct val="100000"/>
                        </a:lnSpc>
                      </a:pPr>
                      <a:endParaRPr lang="en-GB" sz="1200">
                        <a:solidFill>
                          <a:schemeClr val="tx1"/>
                        </a:solidFill>
                        <a:latin typeface="Times New Roman"/>
                        <a:cs typeface="Times New Roman"/>
                      </a:endParaRPr>
                    </a:p>
                    <a:p>
                      <a:pPr>
                        <a:lnSpc>
                          <a:spcPct val="100000"/>
                        </a:lnSpc>
                      </a:pPr>
                      <a:endParaRPr lang="en-GB" sz="1200">
                        <a:solidFill>
                          <a:schemeClr val="tx1"/>
                        </a:solidFill>
                        <a:latin typeface="Times New Roman"/>
                        <a:cs typeface="Times New Roman"/>
                      </a:endParaRPr>
                    </a:p>
                    <a:p>
                      <a:pPr>
                        <a:lnSpc>
                          <a:spcPct val="100000"/>
                        </a:lnSpc>
                        <a:spcBef>
                          <a:spcPts val="880"/>
                        </a:spcBef>
                      </a:pPr>
                      <a:endParaRPr lang="en-GB" sz="1200">
                        <a:solidFill>
                          <a:schemeClr val="tx1"/>
                        </a:solidFill>
                        <a:latin typeface="Times New Roman"/>
                        <a:cs typeface="Times New Roman"/>
                      </a:endParaRPr>
                    </a:p>
                    <a:p>
                      <a:pPr marL="2540" algn="ctr">
                        <a:lnSpc>
                          <a:spcPct val="100000"/>
                        </a:lnSpc>
                        <a:spcBef>
                          <a:spcPts val="5"/>
                        </a:spcBef>
                      </a:pPr>
                      <a:r>
                        <a:rPr lang="en-GB" sz="1200" spc="-50">
                          <a:solidFill>
                            <a:schemeClr val="tx1"/>
                          </a:solidFill>
                          <a:latin typeface="Calibri"/>
                          <a:cs typeface="Calibri"/>
                        </a:rPr>
                        <a:t>0</a:t>
                      </a:r>
                      <a:endParaRPr lang="en-GB" sz="1200">
                        <a:solidFill>
                          <a:schemeClr val="tx1"/>
                        </a:solidFill>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3"/>
                  </a:ext>
                </a:extLst>
              </a:tr>
              <a:tr h="922019">
                <a:tc>
                  <a:txBody>
                    <a:bodyPr/>
                    <a:lstStyle/>
                    <a:p>
                      <a:pPr marL="7620" marR="18415">
                        <a:lnSpc>
                          <a:spcPts val="1440"/>
                        </a:lnSpc>
                        <a:spcBef>
                          <a:spcPts val="35"/>
                        </a:spcBef>
                      </a:pPr>
                      <a:r>
                        <a:rPr sz="1200">
                          <a:latin typeface="Calibri"/>
                          <a:cs typeface="Calibri"/>
                        </a:rPr>
                        <a:t>UDA</a:t>
                      </a:r>
                      <a:r>
                        <a:rPr sz="1200" spc="-20">
                          <a:latin typeface="Calibri"/>
                          <a:cs typeface="Calibri"/>
                        </a:rPr>
                        <a:t> </a:t>
                      </a:r>
                      <a:r>
                        <a:rPr sz="1200">
                          <a:latin typeface="Calibri"/>
                          <a:cs typeface="Calibri"/>
                        </a:rPr>
                        <a:t>service</a:t>
                      </a:r>
                      <a:r>
                        <a:rPr sz="1200" spc="-15">
                          <a:latin typeface="Calibri"/>
                          <a:cs typeface="Calibri"/>
                        </a:rPr>
                        <a:t> </a:t>
                      </a:r>
                      <a:r>
                        <a:rPr sz="1200" spc="-10">
                          <a:latin typeface="Calibri"/>
                          <a:cs typeface="Calibri"/>
                        </a:rPr>
                        <a:t>delivered </a:t>
                      </a:r>
                      <a:r>
                        <a:rPr sz="1200" spc="-20">
                          <a:latin typeface="Calibri"/>
                          <a:cs typeface="Calibri"/>
                        </a:rPr>
                        <a:t>between</a:t>
                      </a:r>
                      <a:r>
                        <a:rPr sz="1200" spc="20">
                          <a:latin typeface="Calibri"/>
                          <a:cs typeface="Calibri"/>
                        </a:rPr>
                        <a:t> </a:t>
                      </a:r>
                      <a:r>
                        <a:rPr sz="1200">
                          <a:latin typeface="Calibri"/>
                          <a:cs typeface="Calibri"/>
                        </a:rPr>
                        <a:t>100%</a:t>
                      </a:r>
                      <a:r>
                        <a:rPr sz="1200" spc="15">
                          <a:latin typeface="Calibri"/>
                          <a:cs typeface="Calibri"/>
                        </a:rPr>
                        <a:t> </a:t>
                      </a:r>
                      <a:r>
                        <a:rPr sz="1200" spc="50">
                          <a:latin typeface="Calibri"/>
                          <a:cs typeface="Calibri"/>
                        </a:rPr>
                        <a:t>-</a:t>
                      </a:r>
                      <a:r>
                        <a:rPr sz="1200" spc="5">
                          <a:latin typeface="Calibri"/>
                          <a:cs typeface="Calibri"/>
                        </a:rPr>
                        <a:t> </a:t>
                      </a:r>
                      <a:r>
                        <a:rPr sz="1200" spc="-20">
                          <a:latin typeface="Calibri"/>
                          <a:cs typeface="Calibri"/>
                        </a:rPr>
                        <a:t>110%.</a:t>
                      </a:r>
                      <a:endParaRPr sz="1200">
                        <a:latin typeface="Calibri"/>
                        <a:cs typeface="Calibri"/>
                      </a:endParaRPr>
                    </a:p>
                    <a:p>
                      <a:pPr marL="7620" marR="261620" indent="30480">
                        <a:lnSpc>
                          <a:spcPct val="100000"/>
                        </a:lnSpc>
                        <a:spcBef>
                          <a:spcPts val="1365"/>
                        </a:spcBef>
                      </a:pPr>
                      <a:r>
                        <a:rPr sz="1200" spc="-10">
                          <a:latin typeface="Calibri"/>
                          <a:cs typeface="Calibri"/>
                        </a:rPr>
                        <a:t>Outcome:</a:t>
                      </a:r>
                      <a:r>
                        <a:rPr sz="1200" spc="-5">
                          <a:latin typeface="Calibri"/>
                          <a:cs typeface="Calibri"/>
                        </a:rPr>
                        <a:t> </a:t>
                      </a:r>
                      <a:r>
                        <a:rPr sz="1200" spc="-10">
                          <a:latin typeface="Calibri"/>
                          <a:cs typeface="Calibri"/>
                        </a:rPr>
                        <a:t>financial payment</a:t>
                      </a:r>
                      <a:endParaRPr sz="1200">
                        <a:latin typeface="Calibri"/>
                        <a:cs typeface="Calibri"/>
                      </a:endParaRPr>
                    </a:p>
                  </a:txBody>
                  <a:tcPr marL="0" marR="0" marT="44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lang="en-GB" sz="1200">
                        <a:solidFill>
                          <a:srgbClr val="FF0000"/>
                        </a:solidFill>
                        <a:latin typeface="Times New Roman"/>
                        <a:cs typeface="Times New Roman"/>
                      </a:endParaRPr>
                    </a:p>
                    <a:p>
                      <a:pPr>
                        <a:lnSpc>
                          <a:spcPct val="100000"/>
                        </a:lnSpc>
                        <a:spcBef>
                          <a:spcPts val="105"/>
                        </a:spcBef>
                      </a:pPr>
                      <a:endParaRPr lang="en-GB" sz="1200">
                        <a:solidFill>
                          <a:srgbClr val="FF0000"/>
                        </a:solidFill>
                        <a:latin typeface="Times New Roman"/>
                        <a:cs typeface="Times New Roman"/>
                      </a:endParaRPr>
                    </a:p>
                    <a:p>
                      <a:pPr algn="ctr">
                        <a:lnSpc>
                          <a:spcPct val="100000"/>
                        </a:lnSpc>
                      </a:pPr>
                      <a:r>
                        <a:rPr lang="en-GB" sz="1200">
                          <a:solidFill>
                            <a:schemeClr val="tx1"/>
                          </a:solidFill>
                          <a:latin typeface="Calibri"/>
                          <a:cs typeface="Calibri"/>
                        </a:rPr>
                        <a:t>91</a:t>
                      </a: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7620" marR="17780">
                        <a:lnSpc>
                          <a:spcPts val="1440"/>
                        </a:lnSpc>
                        <a:spcBef>
                          <a:spcPts val="35"/>
                        </a:spcBef>
                      </a:pPr>
                      <a:r>
                        <a:rPr lang="en-US" sz="1200">
                          <a:solidFill>
                            <a:schemeClr val="tx1"/>
                          </a:solidFill>
                          <a:latin typeface="Calibri"/>
                          <a:cs typeface="Calibri"/>
                        </a:rPr>
                        <a:t>UOA</a:t>
                      </a:r>
                      <a:r>
                        <a:rPr lang="en-US" sz="1200" spc="-35">
                          <a:solidFill>
                            <a:schemeClr val="tx1"/>
                          </a:solidFill>
                          <a:latin typeface="Calibri"/>
                          <a:cs typeface="Calibri"/>
                        </a:rPr>
                        <a:t> </a:t>
                      </a:r>
                      <a:r>
                        <a:rPr lang="en-US" sz="1200">
                          <a:solidFill>
                            <a:schemeClr val="tx1"/>
                          </a:solidFill>
                          <a:latin typeface="Calibri"/>
                          <a:cs typeface="Calibri"/>
                        </a:rPr>
                        <a:t>service</a:t>
                      </a:r>
                      <a:r>
                        <a:rPr lang="en-US" sz="1200" spc="-15">
                          <a:solidFill>
                            <a:schemeClr val="tx1"/>
                          </a:solidFill>
                          <a:latin typeface="Calibri"/>
                          <a:cs typeface="Calibri"/>
                        </a:rPr>
                        <a:t> </a:t>
                      </a:r>
                      <a:r>
                        <a:rPr lang="en-US" sz="1200" spc="-10">
                          <a:solidFill>
                            <a:schemeClr val="tx1"/>
                          </a:solidFill>
                          <a:latin typeface="Calibri"/>
                          <a:cs typeface="Calibri"/>
                        </a:rPr>
                        <a:t>delivered </a:t>
                      </a:r>
                      <a:r>
                        <a:rPr lang="en-US" sz="1200" spc="-20">
                          <a:solidFill>
                            <a:schemeClr val="tx1"/>
                          </a:solidFill>
                          <a:latin typeface="Calibri"/>
                          <a:cs typeface="Calibri"/>
                        </a:rPr>
                        <a:t>between</a:t>
                      </a:r>
                      <a:r>
                        <a:rPr lang="en-US" sz="1200" spc="20">
                          <a:solidFill>
                            <a:schemeClr val="tx1"/>
                          </a:solidFill>
                          <a:latin typeface="Calibri"/>
                          <a:cs typeface="Calibri"/>
                        </a:rPr>
                        <a:t> </a:t>
                      </a:r>
                      <a:r>
                        <a:rPr lang="en-US" sz="1200">
                          <a:solidFill>
                            <a:schemeClr val="tx1"/>
                          </a:solidFill>
                          <a:latin typeface="Calibri"/>
                          <a:cs typeface="Calibri"/>
                        </a:rPr>
                        <a:t>100%</a:t>
                      </a:r>
                      <a:r>
                        <a:rPr lang="en-US" sz="1200" spc="15">
                          <a:solidFill>
                            <a:schemeClr val="tx1"/>
                          </a:solidFill>
                          <a:latin typeface="Calibri"/>
                          <a:cs typeface="Calibri"/>
                        </a:rPr>
                        <a:t> </a:t>
                      </a:r>
                      <a:r>
                        <a:rPr lang="en-US" sz="1200" spc="50">
                          <a:solidFill>
                            <a:schemeClr val="tx1"/>
                          </a:solidFill>
                          <a:latin typeface="Calibri"/>
                          <a:cs typeface="Calibri"/>
                        </a:rPr>
                        <a:t>-</a:t>
                      </a:r>
                      <a:r>
                        <a:rPr lang="en-US" sz="1200" spc="5">
                          <a:solidFill>
                            <a:schemeClr val="tx1"/>
                          </a:solidFill>
                          <a:latin typeface="Calibri"/>
                          <a:cs typeface="Calibri"/>
                        </a:rPr>
                        <a:t> </a:t>
                      </a:r>
                      <a:r>
                        <a:rPr lang="en-US" sz="1200" spc="-20">
                          <a:solidFill>
                            <a:schemeClr val="tx1"/>
                          </a:solidFill>
                          <a:latin typeface="Calibri"/>
                          <a:cs typeface="Calibri"/>
                        </a:rPr>
                        <a:t>110%.</a:t>
                      </a:r>
                      <a:endParaRPr lang="en-US" sz="1200">
                        <a:solidFill>
                          <a:schemeClr val="tx1"/>
                        </a:solidFill>
                        <a:latin typeface="Calibri"/>
                        <a:cs typeface="Calibri"/>
                      </a:endParaRPr>
                    </a:p>
                    <a:p>
                      <a:pPr marL="7620" marR="292100">
                        <a:lnSpc>
                          <a:spcPct val="100000"/>
                        </a:lnSpc>
                        <a:spcBef>
                          <a:spcPts val="1365"/>
                        </a:spcBef>
                      </a:pPr>
                      <a:r>
                        <a:rPr lang="en-US" sz="1200" spc="-10">
                          <a:solidFill>
                            <a:schemeClr val="tx1"/>
                          </a:solidFill>
                          <a:latin typeface="Calibri"/>
                          <a:cs typeface="Calibri"/>
                        </a:rPr>
                        <a:t>Outcome:</a:t>
                      </a:r>
                      <a:r>
                        <a:rPr lang="en-US" sz="1200" spc="-5">
                          <a:solidFill>
                            <a:schemeClr val="tx1"/>
                          </a:solidFill>
                          <a:latin typeface="Calibri"/>
                          <a:cs typeface="Calibri"/>
                        </a:rPr>
                        <a:t> </a:t>
                      </a:r>
                      <a:r>
                        <a:rPr lang="en-US" sz="1200" spc="-10">
                          <a:solidFill>
                            <a:schemeClr val="tx1"/>
                          </a:solidFill>
                          <a:latin typeface="Calibri"/>
                          <a:cs typeface="Calibri"/>
                        </a:rPr>
                        <a:t>financial payment</a:t>
                      </a:r>
                      <a:endParaRPr lang="en-US" sz="1200">
                        <a:solidFill>
                          <a:schemeClr val="tx1"/>
                        </a:solidFill>
                        <a:latin typeface="Calibri"/>
                        <a:cs typeface="Calibri"/>
                      </a:endParaRPr>
                    </a:p>
                  </a:txBody>
                  <a:tcPr marL="0" marR="0" marT="44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lang="en-GB" sz="1200">
                        <a:solidFill>
                          <a:srgbClr val="FF0000"/>
                        </a:solidFill>
                        <a:latin typeface="Times New Roman"/>
                        <a:cs typeface="Times New Roman"/>
                      </a:endParaRPr>
                    </a:p>
                    <a:p>
                      <a:pPr>
                        <a:lnSpc>
                          <a:spcPct val="100000"/>
                        </a:lnSpc>
                        <a:spcBef>
                          <a:spcPts val="105"/>
                        </a:spcBef>
                      </a:pPr>
                      <a:endParaRPr lang="en-GB" sz="1200">
                        <a:solidFill>
                          <a:srgbClr val="FF0000"/>
                        </a:solidFill>
                        <a:latin typeface="Times New Roman"/>
                        <a:cs typeface="Times New Roman"/>
                      </a:endParaRPr>
                    </a:p>
                    <a:p>
                      <a:pPr marL="635" algn="ctr">
                        <a:lnSpc>
                          <a:spcPct val="100000"/>
                        </a:lnSpc>
                      </a:pPr>
                      <a:r>
                        <a:rPr lang="en-GB" sz="1200" spc="-25">
                          <a:solidFill>
                            <a:schemeClr val="tx1"/>
                          </a:solidFill>
                          <a:latin typeface="Calibri"/>
                          <a:cs typeface="Calibri"/>
                        </a:rPr>
                        <a:t>17</a:t>
                      </a:r>
                      <a:endParaRPr lang="en-GB" sz="1200">
                        <a:solidFill>
                          <a:schemeClr val="tx1"/>
                        </a:solidFill>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56845" marR="149225" algn="ctr">
                        <a:lnSpc>
                          <a:spcPct val="100000"/>
                        </a:lnSpc>
                        <a:spcBef>
                          <a:spcPts val="705"/>
                        </a:spcBef>
                      </a:pPr>
                      <a:r>
                        <a:rPr lang="en-US" sz="1200" spc="-10">
                          <a:solidFill>
                            <a:schemeClr val="tx1"/>
                          </a:solidFill>
                          <a:latin typeface="Calibri"/>
                          <a:cs typeface="Calibri"/>
                        </a:rPr>
                        <a:t>Sedation</a:t>
                      </a:r>
                      <a:r>
                        <a:rPr lang="en-US" sz="1200" spc="-5">
                          <a:solidFill>
                            <a:schemeClr val="tx1"/>
                          </a:solidFill>
                          <a:latin typeface="Calibri"/>
                          <a:cs typeface="Calibri"/>
                        </a:rPr>
                        <a:t> </a:t>
                      </a:r>
                      <a:r>
                        <a:rPr lang="en-US" sz="1200">
                          <a:solidFill>
                            <a:schemeClr val="tx1"/>
                          </a:solidFill>
                          <a:latin typeface="Calibri"/>
                          <a:cs typeface="Calibri"/>
                        </a:rPr>
                        <a:t>service</a:t>
                      </a:r>
                      <a:r>
                        <a:rPr lang="en-US" sz="1200" spc="15">
                          <a:solidFill>
                            <a:schemeClr val="tx1"/>
                          </a:solidFill>
                          <a:latin typeface="Calibri"/>
                          <a:cs typeface="Calibri"/>
                        </a:rPr>
                        <a:t> </a:t>
                      </a:r>
                      <a:r>
                        <a:rPr lang="en-US" sz="1200" spc="-25">
                          <a:solidFill>
                            <a:schemeClr val="tx1"/>
                          </a:solidFill>
                          <a:latin typeface="Calibri"/>
                          <a:cs typeface="Calibri"/>
                        </a:rPr>
                        <a:t>delivered</a:t>
                      </a:r>
                      <a:r>
                        <a:rPr lang="en-US" sz="1200" spc="5">
                          <a:solidFill>
                            <a:schemeClr val="tx1"/>
                          </a:solidFill>
                          <a:latin typeface="Calibri"/>
                          <a:cs typeface="Calibri"/>
                        </a:rPr>
                        <a:t> </a:t>
                      </a:r>
                      <a:r>
                        <a:rPr lang="en-US" sz="1200" spc="-10">
                          <a:solidFill>
                            <a:schemeClr val="tx1"/>
                          </a:solidFill>
                          <a:latin typeface="Calibri"/>
                          <a:cs typeface="Calibri"/>
                        </a:rPr>
                        <a:t>between </a:t>
                      </a:r>
                      <a:r>
                        <a:rPr lang="en-US" sz="1200">
                          <a:solidFill>
                            <a:schemeClr val="tx1"/>
                          </a:solidFill>
                          <a:latin typeface="Calibri"/>
                          <a:cs typeface="Calibri"/>
                        </a:rPr>
                        <a:t>100%</a:t>
                      </a:r>
                      <a:r>
                        <a:rPr lang="en-US" sz="1200" spc="30">
                          <a:solidFill>
                            <a:schemeClr val="tx1"/>
                          </a:solidFill>
                          <a:latin typeface="Calibri"/>
                          <a:cs typeface="Calibri"/>
                        </a:rPr>
                        <a:t> </a:t>
                      </a:r>
                      <a:r>
                        <a:rPr lang="en-US" sz="1200" spc="50">
                          <a:solidFill>
                            <a:schemeClr val="tx1"/>
                          </a:solidFill>
                          <a:latin typeface="Calibri"/>
                          <a:cs typeface="Calibri"/>
                        </a:rPr>
                        <a:t>-</a:t>
                      </a:r>
                      <a:r>
                        <a:rPr lang="en-US" sz="1200" spc="35">
                          <a:solidFill>
                            <a:schemeClr val="tx1"/>
                          </a:solidFill>
                          <a:latin typeface="Calibri"/>
                          <a:cs typeface="Calibri"/>
                        </a:rPr>
                        <a:t> </a:t>
                      </a:r>
                      <a:r>
                        <a:rPr lang="en-US" sz="1200" spc="-20">
                          <a:solidFill>
                            <a:schemeClr val="tx1"/>
                          </a:solidFill>
                          <a:latin typeface="Calibri"/>
                          <a:cs typeface="Calibri"/>
                        </a:rPr>
                        <a:t>110%</a:t>
                      </a:r>
                      <a:endParaRPr lang="en-US" sz="1200">
                        <a:solidFill>
                          <a:schemeClr val="tx1"/>
                        </a:solidFill>
                        <a:latin typeface="Calibri"/>
                        <a:cs typeface="Calibri"/>
                      </a:endParaRPr>
                    </a:p>
                    <a:p>
                      <a:pPr>
                        <a:lnSpc>
                          <a:spcPct val="100000"/>
                        </a:lnSpc>
                        <a:spcBef>
                          <a:spcPts val="60"/>
                        </a:spcBef>
                      </a:pPr>
                      <a:endParaRPr lang="en-US" sz="1200">
                        <a:solidFill>
                          <a:schemeClr val="tx1"/>
                        </a:solidFill>
                        <a:latin typeface="Times New Roman"/>
                        <a:cs typeface="Times New Roman"/>
                      </a:endParaRPr>
                    </a:p>
                    <a:p>
                      <a:pPr marL="30480" algn="ctr">
                        <a:lnSpc>
                          <a:spcPct val="100000"/>
                        </a:lnSpc>
                      </a:pPr>
                      <a:r>
                        <a:rPr lang="en-US" sz="1200" spc="-10">
                          <a:solidFill>
                            <a:schemeClr val="tx1"/>
                          </a:solidFill>
                          <a:latin typeface="Calibri"/>
                          <a:cs typeface="Calibri"/>
                        </a:rPr>
                        <a:t>Outcome:</a:t>
                      </a:r>
                      <a:r>
                        <a:rPr lang="en-US" sz="1200" spc="-25">
                          <a:solidFill>
                            <a:schemeClr val="tx1"/>
                          </a:solidFill>
                          <a:latin typeface="Calibri"/>
                          <a:cs typeface="Calibri"/>
                        </a:rPr>
                        <a:t> </a:t>
                      </a:r>
                      <a:r>
                        <a:rPr lang="en-US" sz="1200">
                          <a:solidFill>
                            <a:schemeClr val="tx1"/>
                          </a:solidFill>
                          <a:latin typeface="Calibri"/>
                          <a:cs typeface="Calibri"/>
                        </a:rPr>
                        <a:t>financial</a:t>
                      </a:r>
                      <a:r>
                        <a:rPr lang="en-US" sz="1200" spc="-20">
                          <a:solidFill>
                            <a:schemeClr val="tx1"/>
                          </a:solidFill>
                          <a:latin typeface="Calibri"/>
                          <a:cs typeface="Calibri"/>
                        </a:rPr>
                        <a:t> </a:t>
                      </a:r>
                      <a:r>
                        <a:rPr lang="en-US" sz="1200" spc="-10">
                          <a:solidFill>
                            <a:schemeClr val="tx1"/>
                          </a:solidFill>
                          <a:latin typeface="Calibri"/>
                          <a:cs typeface="Calibri"/>
                        </a:rPr>
                        <a:t>payment</a:t>
                      </a:r>
                      <a:endParaRPr lang="en-US" sz="1200">
                        <a:solidFill>
                          <a:schemeClr val="tx1"/>
                        </a:solidFill>
                        <a:latin typeface="Calibri"/>
                        <a:cs typeface="Calibri"/>
                      </a:endParaRPr>
                    </a:p>
                  </a:txBody>
                  <a:tcPr marL="0" marR="0" marT="895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lang="en-GB" sz="1200">
                        <a:solidFill>
                          <a:schemeClr val="tx1"/>
                        </a:solidFill>
                        <a:latin typeface="Times New Roman"/>
                        <a:cs typeface="Times New Roman"/>
                      </a:endParaRPr>
                    </a:p>
                    <a:p>
                      <a:pPr>
                        <a:lnSpc>
                          <a:spcPct val="100000"/>
                        </a:lnSpc>
                        <a:spcBef>
                          <a:spcPts val="105"/>
                        </a:spcBef>
                      </a:pPr>
                      <a:endParaRPr lang="en-GB" sz="1200">
                        <a:solidFill>
                          <a:schemeClr val="tx1"/>
                        </a:solidFill>
                        <a:latin typeface="Times New Roman"/>
                        <a:cs typeface="Times New Roman"/>
                      </a:endParaRPr>
                    </a:p>
                    <a:p>
                      <a:pPr marL="2540" algn="ctr">
                        <a:lnSpc>
                          <a:spcPct val="100000"/>
                        </a:lnSpc>
                      </a:pPr>
                      <a:r>
                        <a:rPr lang="en-GB" sz="1200" spc="-50">
                          <a:solidFill>
                            <a:schemeClr val="tx1"/>
                          </a:solidFill>
                          <a:latin typeface="Calibri"/>
                          <a:cs typeface="Calibri"/>
                        </a:rPr>
                        <a:t>0</a:t>
                      </a:r>
                      <a:endParaRPr lang="en-GB" sz="1200">
                        <a:solidFill>
                          <a:schemeClr val="tx1"/>
                        </a:solidFill>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4"/>
                  </a:ext>
                </a:extLst>
              </a:tr>
              <a:tr h="739140">
                <a:tc>
                  <a:txBody>
                    <a:bodyPr/>
                    <a:lstStyle/>
                    <a:p>
                      <a:pPr marL="7620" marR="43815">
                        <a:lnSpc>
                          <a:spcPts val="1440"/>
                        </a:lnSpc>
                        <a:spcBef>
                          <a:spcPts val="35"/>
                        </a:spcBef>
                      </a:pPr>
                      <a:r>
                        <a:rPr sz="1200">
                          <a:latin typeface="Calibri"/>
                          <a:cs typeface="Calibri"/>
                        </a:rPr>
                        <a:t>UDA</a:t>
                      </a:r>
                      <a:r>
                        <a:rPr sz="1200" spc="-20">
                          <a:latin typeface="Calibri"/>
                          <a:cs typeface="Calibri"/>
                        </a:rPr>
                        <a:t> </a:t>
                      </a:r>
                      <a:r>
                        <a:rPr sz="1200">
                          <a:latin typeface="Calibri"/>
                          <a:cs typeface="Calibri"/>
                        </a:rPr>
                        <a:t>service</a:t>
                      </a:r>
                      <a:r>
                        <a:rPr sz="1200" spc="-15">
                          <a:latin typeface="Calibri"/>
                          <a:cs typeface="Calibri"/>
                        </a:rPr>
                        <a:t> </a:t>
                      </a:r>
                      <a:r>
                        <a:rPr sz="1200" spc="-10">
                          <a:latin typeface="Calibri"/>
                          <a:cs typeface="Calibri"/>
                        </a:rPr>
                        <a:t>exempted </a:t>
                      </a:r>
                      <a:r>
                        <a:rPr sz="1200" spc="-35">
                          <a:latin typeface="Calibri"/>
                          <a:cs typeface="Calibri"/>
                        </a:rPr>
                        <a:t>from</a:t>
                      </a:r>
                      <a:r>
                        <a:rPr sz="1200" spc="-30">
                          <a:latin typeface="Calibri"/>
                          <a:cs typeface="Calibri"/>
                        </a:rPr>
                        <a:t> </a:t>
                      </a:r>
                      <a:r>
                        <a:rPr sz="1200" spc="-20">
                          <a:latin typeface="Calibri"/>
                          <a:cs typeface="Calibri"/>
                        </a:rPr>
                        <a:t>Year</a:t>
                      </a:r>
                      <a:r>
                        <a:rPr sz="1200" spc="-25">
                          <a:latin typeface="Calibri"/>
                          <a:cs typeface="Calibri"/>
                        </a:rPr>
                        <a:t> </a:t>
                      </a:r>
                      <a:r>
                        <a:rPr sz="1200">
                          <a:latin typeface="Calibri"/>
                          <a:cs typeface="Calibri"/>
                        </a:rPr>
                        <a:t>End</a:t>
                      </a:r>
                      <a:r>
                        <a:rPr sz="1200" spc="-25">
                          <a:latin typeface="Calibri"/>
                          <a:cs typeface="Calibri"/>
                        </a:rPr>
                        <a:t> </a:t>
                      </a:r>
                      <a:r>
                        <a:rPr sz="1200" spc="-10">
                          <a:latin typeface="Calibri"/>
                          <a:cs typeface="Calibri"/>
                        </a:rPr>
                        <a:t>Process.</a:t>
                      </a:r>
                      <a:endParaRPr sz="1200">
                        <a:latin typeface="Calibri"/>
                        <a:cs typeface="Calibri"/>
                      </a:endParaRPr>
                    </a:p>
                    <a:p>
                      <a:pPr>
                        <a:lnSpc>
                          <a:spcPct val="100000"/>
                        </a:lnSpc>
                        <a:spcBef>
                          <a:spcPts val="10"/>
                        </a:spcBef>
                      </a:pPr>
                      <a:endParaRPr sz="1200">
                        <a:latin typeface="Times New Roman"/>
                        <a:cs typeface="Times New Roman"/>
                      </a:endParaRPr>
                    </a:p>
                    <a:p>
                      <a:pPr marL="38100">
                        <a:lnSpc>
                          <a:spcPts val="1410"/>
                        </a:lnSpc>
                      </a:pPr>
                      <a:r>
                        <a:rPr sz="1200" spc="-10">
                          <a:latin typeface="Calibri"/>
                          <a:cs typeface="Calibri"/>
                        </a:rPr>
                        <a:t>Outcome:</a:t>
                      </a:r>
                      <a:r>
                        <a:rPr sz="1200" spc="-5">
                          <a:latin typeface="Calibri"/>
                          <a:cs typeface="Calibri"/>
                        </a:rPr>
                        <a:t> </a:t>
                      </a:r>
                      <a:r>
                        <a:rPr sz="1200" spc="-25">
                          <a:latin typeface="Calibri"/>
                          <a:cs typeface="Calibri"/>
                        </a:rPr>
                        <a:t>N/A</a:t>
                      </a:r>
                      <a:endParaRPr sz="1200">
                        <a:latin typeface="Calibri"/>
                        <a:cs typeface="Calibri"/>
                      </a:endParaRPr>
                    </a:p>
                  </a:txBody>
                  <a:tcPr marL="0" marR="0" marT="44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635" algn="ctr">
                        <a:lnSpc>
                          <a:spcPct val="100000"/>
                        </a:lnSpc>
                        <a:spcBef>
                          <a:spcPts val="705"/>
                        </a:spcBef>
                      </a:pPr>
                      <a:r>
                        <a:rPr lang="en-GB" sz="1200" spc="-50">
                          <a:solidFill>
                            <a:schemeClr val="tx1"/>
                          </a:solidFill>
                          <a:latin typeface="Calibri"/>
                          <a:cs typeface="Calibri"/>
                        </a:rPr>
                        <a:t>2</a:t>
                      </a:r>
                      <a:endParaRPr lang="en-GB" sz="1200">
                        <a:solidFill>
                          <a:schemeClr val="tx1"/>
                        </a:solidFill>
                        <a:latin typeface="Calibri"/>
                        <a:cs typeface="Calibri"/>
                      </a:endParaRPr>
                    </a:p>
                    <a:p>
                      <a:pPr marL="154305" marR="148590" algn="ctr">
                        <a:lnSpc>
                          <a:spcPct val="100000"/>
                        </a:lnSpc>
                      </a:pPr>
                      <a:r>
                        <a:rPr lang="en-GB" sz="1200">
                          <a:solidFill>
                            <a:schemeClr val="tx1"/>
                          </a:solidFill>
                          <a:latin typeface="Calibri"/>
                          <a:cs typeface="Calibri"/>
                        </a:rPr>
                        <a:t>(Enhanced </a:t>
                      </a:r>
                      <a:r>
                        <a:rPr lang="en-GB" sz="1200" spc="-35">
                          <a:solidFill>
                            <a:schemeClr val="tx1"/>
                          </a:solidFill>
                          <a:latin typeface="Calibri"/>
                          <a:cs typeface="Calibri"/>
                        </a:rPr>
                        <a:t>Training </a:t>
                      </a:r>
                      <a:r>
                        <a:rPr lang="en-GB" sz="1200" spc="-10">
                          <a:solidFill>
                            <a:schemeClr val="tx1"/>
                          </a:solidFill>
                          <a:latin typeface="Calibri"/>
                          <a:cs typeface="Calibri"/>
                        </a:rPr>
                        <a:t>Practices)</a:t>
                      </a:r>
                      <a:endParaRPr lang="en-GB" sz="1200">
                        <a:solidFill>
                          <a:schemeClr val="tx1"/>
                        </a:solidFill>
                        <a:latin typeface="Calibri"/>
                        <a:cs typeface="Calibri"/>
                      </a:endParaRPr>
                    </a:p>
                  </a:txBody>
                  <a:tcPr marL="0" marR="0" marT="895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7620" marR="43180">
                        <a:lnSpc>
                          <a:spcPts val="1440"/>
                        </a:lnSpc>
                        <a:spcBef>
                          <a:spcPts val="35"/>
                        </a:spcBef>
                      </a:pPr>
                      <a:r>
                        <a:rPr lang="en-US" sz="1200">
                          <a:solidFill>
                            <a:schemeClr val="tx1"/>
                          </a:solidFill>
                          <a:latin typeface="Calibri"/>
                          <a:cs typeface="Calibri"/>
                        </a:rPr>
                        <a:t>UOA</a:t>
                      </a:r>
                      <a:r>
                        <a:rPr lang="en-US" sz="1200" spc="-35">
                          <a:solidFill>
                            <a:schemeClr val="tx1"/>
                          </a:solidFill>
                          <a:latin typeface="Calibri"/>
                          <a:cs typeface="Calibri"/>
                        </a:rPr>
                        <a:t> </a:t>
                      </a:r>
                      <a:r>
                        <a:rPr lang="en-US" sz="1200">
                          <a:solidFill>
                            <a:schemeClr val="tx1"/>
                          </a:solidFill>
                          <a:latin typeface="Calibri"/>
                          <a:cs typeface="Calibri"/>
                        </a:rPr>
                        <a:t>service</a:t>
                      </a:r>
                      <a:r>
                        <a:rPr lang="en-US" sz="1200" spc="-15">
                          <a:solidFill>
                            <a:schemeClr val="tx1"/>
                          </a:solidFill>
                          <a:latin typeface="Calibri"/>
                          <a:cs typeface="Calibri"/>
                        </a:rPr>
                        <a:t> </a:t>
                      </a:r>
                      <a:r>
                        <a:rPr lang="en-US" sz="1200" spc="-10">
                          <a:solidFill>
                            <a:schemeClr val="tx1"/>
                          </a:solidFill>
                          <a:latin typeface="Calibri"/>
                          <a:cs typeface="Calibri"/>
                        </a:rPr>
                        <a:t>exempted </a:t>
                      </a:r>
                      <a:r>
                        <a:rPr lang="en-US" sz="1200" spc="-35">
                          <a:solidFill>
                            <a:schemeClr val="tx1"/>
                          </a:solidFill>
                          <a:latin typeface="Calibri"/>
                          <a:cs typeface="Calibri"/>
                        </a:rPr>
                        <a:t>from</a:t>
                      </a:r>
                      <a:r>
                        <a:rPr lang="en-US" sz="1200" spc="-30">
                          <a:solidFill>
                            <a:schemeClr val="tx1"/>
                          </a:solidFill>
                          <a:latin typeface="Calibri"/>
                          <a:cs typeface="Calibri"/>
                        </a:rPr>
                        <a:t> </a:t>
                      </a:r>
                      <a:r>
                        <a:rPr lang="en-US" sz="1200" spc="-20">
                          <a:solidFill>
                            <a:schemeClr val="tx1"/>
                          </a:solidFill>
                          <a:latin typeface="Calibri"/>
                          <a:cs typeface="Calibri"/>
                        </a:rPr>
                        <a:t>Year</a:t>
                      </a:r>
                      <a:r>
                        <a:rPr lang="en-US" sz="1200" spc="-25">
                          <a:solidFill>
                            <a:schemeClr val="tx1"/>
                          </a:solidFill>
                          <a:latin typeface="Calibri"/>
                          <a:cs typeface="Calibri"/>
                        </a:rPr>
                        <a:t> </a:t>
                      </a:r>
                      <a:r>
                        <a:rPr lang="en-US" sz="1200">
                          <a:solidFill>
                            <a:schemeClr val="tx1"/>
                          </a:solidFill>
                          <a:latin typeface="Calibri"/>
                          <a:cs typeface="Calibri"/>
                        </a:rPr>
                        <a:t>End</a:t>
                      </a:r>
                      <a:r>
                        <a:rPr lang="en-US" sz="1200" spc="-25">
                          <a:solidFill>
                            <a:schemeClr val="tx1"/>
                          </a:solidFill>
                          <a:latin typeface="Calibri"/>
                          <a:cs typeface="Calibri"/>
                        </a:rPr>
                        <a:t> </a:t>
                      </a:r>
                      <a:r>
                        <a:rPr lang="en-US" sz="1200" spc="-10">
                          <a:solidFill>
                            <a:schemeClr val="tx1"/>
                          </a:solidFill>
                          <a:latin typeface="Calibri"/>
                          <a:cs typeface="Calibri"/>
                        </a:rPr>
                        <a:t>Process.</a:t>
                      </a:r>
                      <a:endParaRPr lang="en-US" sz="1200">
                        <a:solidFill>
                          <a:schemeClr val="tx1"/>
                        </a:solidFill>
                        <a:latin typeface="Calibri"/>
                        <a:cs typeface="Calibri"/>
                      </a:endParaRPr>
                    </a:p>
                    <a:p>
                      <a:pPr>
                        <a:lnSpc>
                          <a:spcPct val="100000"/>
                        </a:lnSpc>
                        <a:spcBef>
                          <a:spcPts val="10"/>
                        </a:spcBef>
                      </a:pPr>
                      <a:endParaRPr lang="en-US" sz="1200">
                        <a:solidFill>
                          <a:schemeClr val="tx1"/>
                        </a:solidFill>
                        <a:latin typeface="Times New Roman"/>
                        <a:cs typeface="Times New Roman"/>
                      </a:endParaRPr>
                    </a:p>
                    <a:p>
                      <a:pPr marL="38100">
                        <a:lnSpc>
                          <a:spcPts val="1410"/>
                        </a:lnSpc>
                      </a:pPr>
                      <a:r>
                        <a:rPr lang="en-US" sz="1200" spc="-10">
                          <a:solidFill>
                            <a:schemeClr val="tx1"/>
                          </a:solidFill>
                          <a:latin typeface="Calibri"/>
                          <a:cs typeface="Calibri"/>
                        </a:rPr>
                        <a:t>Outcome:</a:t>
                      </a:r>
                      <a:r>
                        <a:rPr lang="en-US" sz="1200" spc="-5">
                          <a:solidFill>
                            <a:schemeClr val="tx1"/>
                          </a:solidFill>
                          <a:latin typeface="Calibri"/>
                          <a:cs typeface="Calibri"/>
                        </a:rPr>
                        <a:t> </a:t>
                      </a:r>
                      <a:r>
                        <a:rPr lang="en-US" sz="1200" spc="-25">
                          <a:solidFill>
                            <a:schemeClr val="tx1"/>
                          </a:solidFill>
                          <a:latin typeface="Calibri"/>
                          <a:cs typeface="Calibri"/>
                        </a:rPr>
                        <a:t>N/A</a:t>
                      </a:r>
                      <a:endParaRPr lang="en-US" sz="1200">
                        <a:solidFill>
                          <a:schemeClr val="tx1"/>
                        </a:solidFill>
                        <a:latin typeface="Calibri"/>
                        <a:cs typeface="Calibri"/>
                      </a:endParaRPr>
                    </a:p>
                  </a:txBody>
                  <a:tcPr marL="0" marR="0" marT="44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a:lnSpc>
                          <a:spcPct val="100000"/>
                        </a:lnSpc>
                        <a:spcBef>
                          <a:spcPts val="765"/>
                        </a:spcBef>
                      </a:pPr>
                      <a:endParaRPr lang="en-GB" sz="1200">
                        <a:solidFill>
                          <a:srgbClr val="FF0000"/>
                        </a:solidFill>
                        <a:latin typeface="Times New Roman"/>
                        <a:cs typeface="Times New Roman"/>
                      </a:endParaRPr>
                    </a:p>
                    <a:p>
                      <a:pPr marL="635" algn="ctr">
                        <a:lnSpc>
                          <a:spcPct val="100000"/>
                        </a:lnSpc>
                      </a:pPr>
                      <a:r>
                        <a:rPr lang="en-GB" sz="1200" spc="-50">
                          <a:solidFill>
                            <a:schemeClr val="tx1"/>
                          </a:solidFill>
                          <a:latin typeface="Calibri"/>
                          <a:cs typeface="Calibri"/>
                        </a:rPr>
                        <a:t>0</a:t>
                      </a:r>
                      <a:endParaRPr lang="en-GB" sz="1200">
                        <a:solidFill>
                          <a:schemeClr val="tx1"/>
                        </a:solidFill>
                        <a:latin typeface="Calibri"/>
                        <a:cs typeface="Calibri"/>
                      </a:endParaRPr>
                    </a:p>
                  </a:txBody>
                  <a:tcPr marL="0" marR="0" marT="9715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8255" marR="194945">
                        <a:lnSpc>
                          <a:spcPts val="1440"/>
                        </a:lnSpc>
                        <a:spcBef>
                          <a:spcPts val="35"/>
                        </a:spcBef>
                      </a:pPr>
                      <a:r>
                        <a:rPr lang="en-US" sz="1200" spc="-10">
                          <a:solidFill>
                            <a:schemeClr val="tx1"/>
                          </a:solidFill>
                          <a:latin typeface="Calibri"/>
                          <a:cs typeface="Calibri"/>
                        </a:rPr>
                        <a:t>Sedation</a:t>
                      </a:r>
                      <a:r>
                        <a:rPr lang="en-US" sz="1200" spc="-20">
                          <a:solidFill>
                            <a:schemeClr val="tx1"/>
                          </a:solidFill>
                          <a:latin typeface="Calibri"/>
                          <a:cs typeface="Calibri"/>
                        </a:rPr>
                        <a:t> </a:t>
                      </a:r>
                      <a:r>
                        <a:rPr lang="en-US" sz="1200">
                          <a:solidFill>
                            <a:schemeClr val="tx1"/>
                          </a:solidFill>
                          <a:latin typeface="Calibri"/>
                          <a:cs typeface="Calibri"/>
                        </a:rPr>
                        <a:t>service</a:t>
                      </a:r>
                      <a:r>
                        <a:rPr lang="en-US" sz="1200" spc="-5">
                          <a:solidFill>
                            <a:schemeClr val="tx1"/>
                          </a:solidFill>
                          <a:latin typeface="Calibri"/>
                          <a:cs typeface="Calibri"/>
                        </a:rPr>
                        <a:t> </a:t>
                      </a:r>
                      <a:r>
                        <a:rPr lang="en-US" sz="1200" spc="-25">
                          <a:solidFill>
                            <a:schemeClr val="tx1"/>
                          </a:solidFill>
                          <a:latin typeface="Calibri"/>
                          <a:cs typeface="Calibri"/>
                        </a:rPr>
                        <a:t>exempted</a:t>
                      </a:r>
                      <a:r>
                        <a:rPr lang="en-US" sz="1200" spc="-15">
                          <a:solidFill>
                            <a:schemeClr val="tx1"/>
                          </a:solidFill>
                          <a:latin typeface="Calibri"/>
                          <a:cs typeface="Calibri"/>
                        </a:rPr>
                        <a:t> </a:t>
                      </a:r>
                      <a:r>
                        <a:rPr lang="en-US" sz="1200" spc="-30">
                          <a:solidFill>
                            <a:schemeClr val="tx1"/>
                          </a:solidFill>
                          <a:latin typeface="Calibri"/>
                          <a:cs typeface="Calibri"/>
                        </a:rPr>
                        <a:t>from</a:t>
                      </a:r>
                      <a:r>
                        <a:rPr lang="en-US" sz="1200">
                          <a:solidFill>
                            <a:schemeClr val="tx1"/>
                          </a:solidFill>
                          <a:latin typeface="Calibri"/>
                          <a:cs typeface="Calibri"/>
                        </a:rPr>
                        <a:t> </a:t>
                      </a:r>
                      <a:r>
                        <a:rPr lang="en-US" sz="1200" spc="-20">
                          <a:solidFill>
                            <a:schemeClr val="tx1"/>
                          </a:solidFill>
                          <a:latin typeface="Calibri"/>
                          <a:cs typeface="Calibri"/>
                        </a:rPr>
                        <a:t>Year </a:t>
                      </a:r>
                      <a:r>
                        <a:rPr lang="en-US" sz="1200">
                          <a:solidFill>
                            <a:schemeClr val="tx1"/>
                          </a:solidFill>
                          <a:latin typeface="Calibri"/>
                          <a:cs typeface="Calibri"/>
                        </a:rPr>
                        <a:t>End</a:t>
                      </a:r>
                      <a:r>
                        <a:rPr lang="en-US" sz="1200" spc="-5">
                          <a:solidFill>
                            <a:schemeClr val="tx1"/>
                          </a:solidFill>
                          <a:latin typeface="Calibri"/>
                          <a:cs typeface="Calibri"/>
                        </a:rPr>
                        <a:t> </a:t>
                      </a:r>
                      <a:r>
                        <a:rPr lang="en-US" sz="1200" spc="-10">
                          <a:solidFill>
                            <a:schemeClr val="tx1"/>
                          </a:solidFill>
                          <a:latin typeface="Calibri"/>
                          <a:cs typeface="Calibri"/>
                        </a:rPr>
                        <a:t>Process</a:t>
                      </a:r>
                      <a:endParaRPr lang="en-US" sz="1200">
                        <a:solidFill>
                          <a:schemeClr val="tx1"/>
                        </a:solidFill>
                        <a:latin typeface="Calibri"/>
                        <a:cs typeface="Calibri"/>
                      </a:endParaRPr>
                    </a:p>
                    <a:p>
                      <a:pPr>
                        <a:lnSpc>
                          <a:spcPct val="100000"/>
                        </a:lnSpc>
                        <a:spcBef>
                          <a:spcPts val="10"/>
                        </a:spcBef>
                      </a:pPr>
                      <a:endParaRPr lang="en-US" sz="1200">
                        <a:solidFill>
                          <a:schemeClr val="tx1"/>
                        </a:solidFill>
                        <a:latin typeface="Times New Roman"/>
                        <a:cs typeface="Times New Roman"/>
                      </a:endParaRPr>
                    </a:p>
                    <a:p>
                      <a:pPr marL="38735">
                        <a:lnSpc>
                          <a:spcPts val="1410"/>
                        </a:lnSpc>
                      </a:pPr>
                      <a:r>
                        <a:rPr lang="en-US" sz="1200" spc="-10">
                          <a:solidFill>
                            <a:schemeClr val="tx1"/>
                          </a:solidFill>
                          <a:latin typeface="Calibri"/>
                          <a:cs typeface="Calibri"/>
                        </a:rPr>
                        <a:t>Outcome:</a:t>
                      </a:r>
                      <a:r>
                        <a:rPr lang="en-US" sz="1200" spc="-5">
                          <a:solidFill>
                            <a:schemeClr val="tx1"/>
                          </a:solidFill>
                          <a:latin typeface="Calibri"/>
                          <a:cs typeface="Calibri"/>
                        </a:rPr>
                        <a:t> </a:t>
                      </a:r>
                      <a:r>
                        <a:rPr lang="en-US" sz="1200" spc="-25">
                          <a:solidFill>
                            <a:schemeClr val="tx1"/>
                          </a:solidFill>
                          <a:latin typeface="Calibri"/>
                          <a:cs typeface="Calibri"/>
                        </a:rPr>
                        <a:t>N/A</a:t>
                      </a:r>
                      <a:endParaRPr lang="en-US" sz="1200">
                        <a:solidFill>
                          <a:schemeClr val="tx1"/>
                        </a:solidFill>
                        <a:latin typeface="Calibri"/>
                        <a:cs typeface="Calibri"/>
                      </a:endParaRPr>
                    </a:p>
                  </a:txBody>
                  <a:tcPr marL="0" marR="0" marT="44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a:lnSpc>
                          <a:spcPct val="100000"/>
                        </a:lnSpc>
                        <a:spcBef>
                          <a:spcPts val="765"/>
                        </a:spcBef>
                      </a:pPr>
                      <a:endParaRPr lang="en-GB" sz="1200">
                        <a:solidFill>
                          <a:schemeClr val="tx1"/>
                        </a:solidFill>
                        <a:latin typeface="Times New Roman"/>
                        <a:cs typeface="Times New Roman"/>
                      </a:endParaRPr>
                    </a:p>
                    <a:p>
                      <a:pPr marL="2540" algn="ctr">
                        <a:lnSpc>
                          <a:spcPct val="100000"/>
                        </a:lnSpc>
                      </a:pPr>
                      <a:r>
                        <a:rPr lang="en-GB" sz="1200" spc="-50">
                          <a:solidFill>
                            <a:schemeClr val="tx1"/>
                          </a:solidFill>
                          <a:latin typeface="Calibri"/>
                          <a:cs typeface="Calibri"/>
                        </a:rPr>
                        <a:t>0</a:t>
                      </a:r>
                      <a:endParaRPr lang="en-GB" sz="1200">
                        <a:solidFill>
                          <a:schemeClr val="tx1"/>
                        </a:solidFill>
                        <a:latin typeface="Calibri"/>
                        <a:cs typeface="Calibri"/>
                      </a:endParaRPr>
                    </a:p>
                  </a:txBody>
                  <a:tcPr marL="0" marR="0" marT="9715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006345" y="1762455"/>
            <a:ext cx="7806055" cy="566822"/>
          </a:xfrm>
          <a:prstGeom prst="rect">
            <a:avLst/>
          </a:prstGeom>
        </p:spPr>
        <p:txBody>
          <a:bodyPr vert="horz" wrap="square" lIns="0" tIns="12700" rIns="0" bIns="0" rtlCol="0">
            <a:spAutoFit/>
          </a:bodyPr>
          <a:lstStyle/>
          <a:p>
            <a:pPr marL="12700">
              <a:lnSpc>
                <a:spcPct val="100000"/>
              </a:lnSpc>
              <a:spcBef>
                <a:spcPts val="100"/>
              </a:spcBef>
            </a:pPr>
            <a:r>
              <a:rPr sz="3600" spc="75">
                <a:solidFill>
                  <a:srgbClr val="0071BB"/>
                </a:solidFill>
              </a:rPr>
              <a:t>End</a:t>
            </a:r>
            <a:r>
              <a:rPr sz="3600" spc="-125">
                <a:solidFill>
                  <a:srgbClr val="0071BB"/>
                </a:solidFill>
              </a:rPr>
              <a:t> </a:t>
            </a:r>
            <a:r>
              <a:rPr sz="3600">
                <a:solidFill>
                  <a:srgbClr val="0071BB"/>
                </a:solidFill>
              </a:rPr>
              <a:t>of</a:t>
            </a:r>
            <a:r>
              <a:rPr sz="3600" spc="-120">
                <a:solidFill>
                  <a:srgbClr val="0071BB"/>
                </a:solidFill>
              </a:rPr>
              <a:t> </a:t>
            </a:r>
            <a:r>
              <a:rPr sz="3600">
                <a:solidFill>
                  <a:srgbClr val="0071BB"/>
                </a:solidFill>
              </a:rPr>
              <a:t>Year</a:t>
            </a:r>
            <a:r>
              <a:rPr sz="3600" spc="-125">
                <a:solidFill>
                  <a:srgbClr val="0071BB"/>
                </a:solidFill>
              </a:rPr>
              <a:t> </a:t>
            </a:r>
            <a:r>
              <a:rPr lang="en-GB" sz="3600" spc="120">
                <a:solidFill>
                  <a:srgbClr val="0071BB"/>
                </a:solidFill>
              </a:rPr>
              <a:t>2024-</a:t>
            </a:r>
            <a:r>
              <a:rPr lang="en-GB" sz="3600" spc="105">
                <a:solidFill>
                  <a:srgbClr val="0071BB"/>
                </a:solidFill>
              </a:rPr>
              <a:t>25</a:t>
            </a:r>
            <a:r>
              <a:rPr sz="3600" spc="-85">
                <a:solidFill>
                  <a:srgbClr val="0071BB"/>
                </a:solidFill>
              </a:rPr>
              <a:t> </a:t>
            </a:r>
            <a:r>
              <a:rPr sz="3600" spc="50">
                <a:solidFill>
                  <a:srgbClr val="0071BB"/>
                </a:solidFill>
              </a:rPr>
              <a:t>Outcome</a:t>
            </a:r>
            <a:r>
              <a:rPr sz="3600" spc="-130">
                <a:solidFill>
                  <a:srgbClr val="0071BB"/>
                </a:solidFill>
              </a:rPr>
              <a:t> </a:t>
            </a:r>
            <a:r>
              <a:rPr sz="3600" spc="60">
                <a:solidFill>
                  <a:srgbClr val="0071BB"/>
                </a:solidFill>
              </a:rPr>
              <a:t>Summary</a:t>
            </a:r>
            <a:endParaRPr sz="3600"/>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45720">
              <a:lnSpc>
                <a:spcPts val="2315"/>
              </a:lnSpc>
            </a:pPr>
            <a:fld id="{81D60167-4931-47E6-BA6A-407CBD079E47}" type="slidenum">
              <a:rPr spc="-25" dirty="0"/>
              <a:t>16</a:t>
            </a:fld>
            <a:endParaRPr spc="-25"/>
          </a:p>
        </p:txBody>
      </p:sp>
      <p:sp>
        <p:nvSpPr>
          <p:cNvPr id="3" name="object 3"/>
          <p:cNvSpPr txBox="1"/>
          <p:nvPr/>
        </p:nvSpPr>
        <p:spPr>
          <a:xfrm>
            <a:off x="997407" y="2285408"/>
            <a:ext cx="9580880" cy="1244571"/>
          </a:xfrm>
          <a:prstGeom prst="rect">
            <a:avLst/>
          </a:prstGeom>
        </p:spPr>
        <p:txBody>
          <a:bodyPr vert="horz" wrap="square" lIns="0" tIns="13335" rIns="0" bIns="0" rtlCol="0">
            <a:spAutoFit/>
          </a:bodyPr>
          <a:lstStyle/>
          <a:p>
            <a:pPr marL="12700">
              <a:lnSpc>
                <a:spcPct val="100000"/>
              </a:lnSpc>
              <a:spcBef>
                <a:spcPts val="105"/>
              </a:spcBef>
            </a:pPr>
            <a:r>
              <a:rPr sz="2000" spc="-40">
                <a:latin typeface="Calibri"/>
                <a:cs typeface="Calibri"/>
              </a:rPr>
              <a:t>The</a:t>
            </a:r>
            <a:r>
              <a:rPr sz="2000" spc="-20">
                <a:latin typeface="Calibri"/>
                <a:cs typeface="Calibri"/>
              </a:rPr>
              <a:t> </a:t>
            </a:r>
            <a:r>
              <a:rPr sz="2000" spc="-35">
                <a:latin typeface="Calibri"/>
                <a:cs typeface="Calibri"/>
              </a:rPr>
              <a:t>delivery </a:t>
            </a:r>
            <a:r>
              <a:rPr sz="2000">
                <a:latin typeface="Calibri"/>
                <a:cs typeface="Calibri"/>
              </a:rPr>
              <a:t>assurance</a:t>
            </a:r>
            <a:r>
              <a:rPr sz="2000" spc="-10">
                <a:latin typeface="Calibri"/>
                <a:cs typeface="Calibri"/>
              </a:rPr>
              <a:t> </a:t>
            </a:r>
            <a:r>
              <a:rPr sz="2000" spc="-25">
                <a:latin typeface="Calibri"/>
                <a:cs typeface="Calibri"/>
              </a:rPr>
              <a:t>team </a:t>
            </a:r>
            <a:r>
              <a:rPr sz="2000" spc="-45">
                <a:latin typeface="Calibri"/>
                <a:cs typeface="Calibri"/>
              </a:rPr>
              <a:t>were</a:t>
            </a:r>
            <a:r>
              <a:rPr sz="2000" spc="-15">
                <a:latin typeface="Calibri"/>
                <a:cs typeface="Calibri"/>
              </a:rPr>
              <a:t> </a:t>
            </a:r>
            <a:r>
              <a:rPr sz="2000">
                <a:latin typeface="Calibri"/>
                <a:cs typeface="Calibri"/>
              </a:rPr>
              <a:t>responsible</a:t>
            </a:r>
            <a:r>
              <a:rPr sz="2000" spc="-30">
                <a:latin typeface="Calibri"/>
                <a:cs typeface="Calibri"/>
              </a:rPr>
              <a:t> </a:t>
            </a:r>
            <a:r>
              <a:rPr sz="2000" spc="-70">
                <a:latin typeface="Calibri"/>
                <a:cs typeface="Calibri"/>
              </a:rPr>
              <a:t>for</a:t>
            </a:r>
            <a:r>
              <a:rPr sz="2000" spc="-20">
                <a:latin typeface="Calibri"/>
                <a:cs typeface="Calibri"/>
              </a:rPr>
              <a:t> </a:t>
            </a:r>
            <a:r>
              <a:rPr sz="2000" spc="-50">
                <a:latin typeface="Calibri"/>
                <a:cs typeface="Calibri"/>
              </a:rPr>
              <a:t>the</a:t>
            </a:r>
            <a:r>
              <a:rPr sz="2000" spc="-5">
                <a:latin typeface="Calibri"/>
                <a:cs typeface="Calibri"/>
              </a:rPr>
              <a:t> </a:t>
            </a:r>
            <a:r>
              <a:rPr sz="2000">
                <a:latin typeface="Calibri"/>
                <a:cs typeface="Calibri"/>
              </a:rPr>
              <a:t>End </a:t>
            </a:r>
            <a:r>
              <a:rPr sz="2000" spc="-50">
                <a:latin typeface="Calibri"/>
                <a:cs typeface="Calibri"/>
              </a:rPr>
              <a:t>of</a:t>
            </a:r>
            <a:r>
              <a:rPr sz="2000" spc="-10">
                <a:latin typeface="Calibri"/>
                <a:cs typeface="Calibri"/>
              </a:rPr>
              <a:t> </a:t>
            </a:r>
            <a:r>
              <a:rPr sz="2000" spc="-45">
                <a:latin typeface="Calibri"/>
                <a:cs typeface="Calibri"/>
              </a:rPr>
              <a:t>Year</a:t>
            </a:r>
            <a:r>
              <a:rPr sz="2000" spc="-15">
                <a:latin typeface="Calibri"/>
                <a:cs typeface="Calibri"/>
              </a:rPr>
              <a:t> </a:t>
            </a:r>
            <a:r>
              <a:rPr lang="en-GB" sz="2000">
                <a:latin typeface="Calibri"/>
                <a:cs typeface="Calibri"/>
              </a:rPr>
              <a:t>2024-25</a:t>
            </a:r>
            <a:r>
              <a:rPr lang="en-GB" sz="2000" spc="484">
                <a:latin typeface="Calibri"/>
                <a:cs typeface="Calibri"/>
              </a:rPr>
              <a:t> </a:t>
            </a:r>
            <a:r>
              <a:rPr sz="2000">
                <a:latin typeface="Calibri"/>
                <a:cs typeface="Calibri"/>
              </a:rPr>
              <a:t>calculations</a:t>
            </a:r>
            <a:r>
              <a:rPr sz="2000" spc="-30">
                <a:latin typeface="Calibri"/>
                <a:cs typeface="Calibri"/>
              </a:rPr>
              <a:t> </a:t>
            </a:r>
            <a:r>
              <a:rPr sz="2000" spc="-70">
                <a:latin typeface="Calibri"/>
                <a:cs typeface="Calibri"/>
              </a:rPr>
              <a:t>for</a:t>
            </a:r>
            <a:r>
              <a:rPr sz="2000">
                <a:latin typeface="Calibri"/>
                <a:cs typeface="Calibri"/>
              </a:rPr>
              <a:t> </a:t>
            </a:r>
            <a:r>
              <a:rPr lang="en-GB" sz="2000" b="1">
                <a:latin typeface="Calibri"/>
                <a:cs typeface="Calibri"/>
              </a:rPr>
              <a:t>134 </a:t>
            </a:r>
            <a:r>
              <a:rPr lang="en-US" sz="2000">
                <a:latin typeface="Calibri"/>
                <a:cs typeface="Calibri"/>
              </a:rPr>
              <a:t>contracts, </a:t>
            </a:r>
            <a:r>
              <a:rPr lang="en-US" sz="2000" b="1">
                <a:latin typeface="Calibri"/>
                <a:cs typeface="Calibri"/>
              </a:rPr>
              <a:t>74</a:t>
            </a:r>
            <a:r>
              <a:rPr lang="en-US" sz="2000">
                <a:latin typeface="Calibri"/>
                <a:cs typeface="Calibri"/>
              </a:rPr>
              <a:t> letters in total . This was more complex for year-end 2024-25 as contracts end dates were mid-year, requiring additional reconciliation. These contracts</a:t>
            </a:r>
            <a:r>
              <a:rPr lang="en-US" sz="2000" spc="-70">
                <a:latin typeface="Calibri"/>
                <a:cs typeface="Calibri"/>
              </a:rPr>
              <a:t> </a:t>
            </a:r>
            <a:r>
              <a:rPr lang="en-US" sz="2000" spc="-45">
                <a:latin typeface="Calibri"/>
                <a:cs typeface="Calibri"/>
              </a:rPr>
              <a:t>are</a:t>
            </a:r>
            <a:r>
              <a:rPr lang="en-US" sz="2000" spc="-75">
                <a:latin typeface="Calibri"/>
                <a:cs typeface="Calibri"/>
              </a:rPr>
              <a:t> </a:t>
            </a:r>
            <a:r>
              <a:rPr lang="en-US" sz="2000" spc="-60">
                <a:latin typeface="Calibri"/>
                <a:cs typeface="Calibri"/>
              </a:rPr>
              <a:t>referred</a:t>
            </a:r>
            <a:r>
              <a:rPr lang="en-US" sz="2000" spc="-75">
                <a:latin typeface="Calibri"/>
                <a:cs typeface="Calibri"/>
              </a:rPr>
              <a:t> </a:t>
            </a:r>
            <a:r>
              <a:rPr lang="en-US" sz="2000" spc="-55">
                <a:latin typeface="Calibri"/>
                <a:cs typeface="Calibri"/>
              </a:rPr>
              <a:t>to</a:t>
            </a:r>
            <a:r>
              <a:rPr lang="en-US" sz="2000" spc="-50">
                <a:latin typeface="Calibri"/>
                <a:cs typeface="Calibri"/>
              </a:rPr>
              <a:t> </a:t>
            </a:r>
            <a:r>
              <a:rPr lang="en-US" sz="2000" spc="75">
                <a:latin typeface="Calibri"/>
                <a:cs typeface="Calibri"/>
              </a:rPr>
              <a:t>as</a:t>
            </a:r>
            <a:r>
              <a:rPr lang="en-US" sz="2000" spc="-70">
                <a:latin typeface="Calibri"/>
                <a:cs typeface="Calibri"/>
              </a:rPr>
              <a:t> </a:t>
            </a:r>
            <a:r>
              <a:rPr lang="en-US" sz="2000" spc="-10">
                <a:latin typeface="Calibri"/>
                <a:cs typeface="Calibri"/>
              </a:rPr>
              <a:t>Category</a:t>
            </a:r>
            <a:r>
              <a:rPr lang="en-US" sz="2000" spc="-95">
                <a:latin typeface="Calibri"/>
                <a:cs typeface="Calibri"/>
              </a:rPr>
              <a:t> </a:t>
            </a:r>
            <a:r>
              <a:rPr lang="en-US" sz="2000">
                <a:latin typeface="Calibri"/>
                <a:cs typeface="Calibri"/>
              </a:rPr>
              <a:t>3</a:t>
            </a:r>
            <a:r>
              <a:rPr lang="en-US" sz="2000" spc="-50">
                <a:latin typeface="Calibri"/>
                <a:cs typeface="Calibri"/>
              </a:rPr>
              <a:t> </a:t>
            </a:r>
            <a:r>
              <a:rPr lang="en-US" sz="2000" spc="-20">
                <a:latin typeface="Calibri"/>
                <a:cs typeface="Calibri"/>
              </a:rPr>
              <a:t>and</a:t>
            </a:r>
            <a:r>
              <a:rPr lang="en-US" sz="2000" spc="-65">
                <a:latin typeface="Calibri"/>
                <a:cs typeface="Calibri"/>
              </a:rPr>
              <a:t> </a:t>
            </a:r>
            <a:r>
              <a:rPr lang="en-US" sz="2000" spc="-50">
                <a:latin typeface="Calibri"/>
                <a:cs typeface="Calibri"/>
              </a:rPr>
              <a:t>require</a:t>
            </a:r>
            <a:r>
              <a:rPr lang="en-US" sz="2000" spc="-65">
                <a:latin typeface="Calibri"/>
                <a:cs typeface="Calibri"/>
              </a:rPr>
              <a:t> </a:t>
            </a:r>
            <a:r>
              <a:rPr lang="en-US" sz="2000">
                <a:latin typeface="Calibri"/>
                <a:cs typeface="Calibri"/>
              </a:rPr>
              <a:t>manual</a:t>
            </a:r>
            <a:r>
              <a:rPr lang="en-US" sz="2000" spc="-60">
                <a:latin typeface="Calibri"/>
                <a:cs typeface="Calibri"/>
              </a:rPr>
              <a:t> </a:t>
            </a:r>
            <a:r>
              <a:rPr lang="en-US" sz="2000" spc="-10">
                <a:latin typeface="Calibri"/>
                <a:cs typeface="Calibri"/>
              </a:rPr>
              <a:t>calculation</a:t>
            </a:r>
            <a:endParaRPr lang="en-GB" sz="2000">
              <a:solidFill>
                <a:srgbClr val="FF0000"/>
              </a:solidFill>
              <a:latin typeface="Calibri"/>
              <a:cs typeface="Calibri"/>
            </a:endParaRPr>
          </a:p>
        </p:txBody>
      </p:sp>
      <p:sp>
        <p:nvSpPr>
          <p:cNvPr id="5" name="object 5"/>
          <p:cNvSpPr txBox="1"/>
          <p:nvPr/>
        </p:nvSpPr>
        <p:spPr>
          <a:xfrm>
            <a:off x="821922" y="3476171"/>
            <a:ext cx="9931850" cy="3125856"/>
          </a:xfrm>
          <a:prstGeom prst="rect">
            <a:avLst/>
          </a:prstGeom>
        </p:spPr>
        <p:txBody>
          <a:bodyPr vert="horz" wrap="square" lIns="0" tIns="47625" rIns="0" bIns="0" rtlCol="0">
            <a:spAutoFit/>
          </a:bodyPr>
          <a:lstStyle/>
          <a:p>
            <a:pPr marL="380365" indent="-342265">
              <a:lnSpc>
                <a:spcPct val="100000"/>
              </a:lnSpc>
              <a:spcBef>
                <a:spcPts val="275"/>
              </a:spcBef>
              <a:buFont typeface="Arial"/>
              <a:buChar char="•"/>
              <a:tabLst>
                <a:tab pos="380365" algn="l"/>
              </a:tabLst>
            </a:pPr>
            <a:r>
              <a:rPr lang="en-US" sz="2000" spc="-20">
                <a:solidFill>
                  <a:schemeClr val="tx1"/>
                </a:solidFill>
                <a:latin typeface="Calibri"/>
                <a:cs typeface="Calibri"/>
              </a:rPr>
              <a:t>Emergency Access</a:t>
            </a:r>
            <a:r>
              <a:rPr lang="en-US" sz="2000" spc="-5">
                <a:solidFill>
                  <a:schemeClr val="tx1"/>
                </a:solidFill>
                <a:latin typeface="Calibri"/>
                <a:cs typeface="Calibri"/>
              </a:rPr>
              <a:t>: </a:t>
            </a:r>
            <a:r>
              <a:rPr lang="en-US" sz="2000">
                <a:solidFill>
                  <a:schemeClr val="tx1"/>
                </a:solidFill>
                <a:latin typeface="Calibri"/>
                <a:cs typeface="Calibri"/>
              </a:rPr>
              <a:t>April 2024- September 2024 Offset or Extra Payment</a:t>
            </a:r>
          </a:p>
          <a:p>
            <a:pPr marL="380365" indent="-342265">
              <a:lnSpc>
                <a:spcPct val="100000"/>
              </a:lnSpc>
              <a:spcBef>
                <a:spcPts val="275"/>
              </a:spcBef>
              <a:buFont typeface="Arial"/>
              <a:buChar char="•"/>
              <a:tabLst>
                <a:tab pos="380365" algn="l"/>
              </a:tabLst>
            </a:pPr>
            <a:r>
              <a:rPr lang="en-US" sz="2000">
                <a:solidFill>
                  <a:schemeClr val="tx1"/>
                </a:solidFill>
                <a:latin typeface="Calibri"/>
                <a:cs typeface="Calibri"/>
              </a:rPr>
              <a:t>Emergency Access: October 2024 - March2025 Offset or Extra Payment</a:t>
            </a:r>
          </a:p>
          <a:p>
            <a:pPr marL="380365" indent="-342265">
              <a:spcBef>
                <a:spcPts val="275"/>
              </a:spcBef>
              <a:buFont typeface="Arial"/>
              <a:buChar char="•"/>
              <a:tabLst>
                <a:tab pos="380365" algn="l"/>
              </a:tabLst>
            </a:pPr>
            <a:r>
              <a:rPr lang="en-US" sz="2000" spc="-25">
                <a:solidFill>
                  <a:schemeClr val="tx1"/>
                </a:solidFill>
                <a:latin typeface="Calibri"/>
                <a:cs typeface="Calibri"/>
              </a:rPr>
              <a:t>Provision of Routine Care</a:t>
            </a:r>
            <a:r>
              <a:rPr lang="en-US" sz="2000" spc="15">
                <a:solidFill>
                  <a:schemeClr val="tx1"/>
                </a:solidFill>
                <a:latin typeface="Calibri"/>
                <a:cs typeface="Calibri"/>
              </a:rPr>
              <a:t>: </a:t>
            </a:r>
            <a:r>
              <a:rPr lang="en-US" sz="2000">
                <a:solidFill>
                  <a:schemeClr val="tx1"/>
                </a:solidFill>
                <a:latin typeface="Calibri"/>
                <a:cs typeface="Calibri"/>
              </a:rPr>
              <a:t>April 2024-</a:t>
            </a:r>
            <a:r>
              <a:rPr lang="en-US" sz="2000" baseline="30000">
                <a:solidFill>
                  <a:schemeClr val="tx1"/>
                </a:solidFill>
                <a:latin typeface="Calibri"/>
                <a:cs typeface="Calibri"/>
              </a:rPr>
              <a:t> </a:t>
            </a:r>
            <a:r>
              <a:rPr lang="en-US" sz="2000">
                <a:solidFill>
                  <a:schemeClr val="tx1"/>
                </a:solidFill>
                <a:latin typeface="Calibri"/>
                <a:cs typeface="Calibri"/>
              </a:rPr>
              <a:t>September 20</a:t>
            </a:r>
            <a:r>
              <a:rPr lang="en-US" sz="2000" spc="-20">
                <a:solidFill>
                  <a:schemeClr val="tx1"/>
                </a:solidFill>
                <a:latin typeface="Calibri"/>
                <a:cs typeface="Calibri"/>
              </a:rPr>
              <a:t>24 Offset &amp; Extra</a:t>
            </a:r>
          </a:p>
          <a:p>
            <a:pPr marL="380365" indent="-342265">
              <a:spcBef>
                <a:spcPts val="275"/>
              </a:spcBef>
              <a:buFont typeface="Arial"/>
              <a:buChar char="•"/>
              <a:tabLst>
                <a:tab pos="380365" algn="l"/>
              </a:tabLst>
            </a:pPr>
            <a:r>
              <a:rPr lang="en-US" sz="2000" spc="-20">
                <a:solidFill>
                  <a:schemeClr val="tx1"/>
                </a:solidFill>
                <a:latin typeface="Calibri"/>
                <a:cs typeface="Calibri"/>
              </a:rPr>
              <a:t>Provision of Routine Care: December 24 – March 25 Extra </a:t>
            </a:r>
            <a:endParaRPr lang="en-US" sz="2000">
              <a:solidFill>
                <a:schemeClr val="tx1"/>
              </a:solidFill>
              <a:latin typeface="Calibri"/>
              <a:cs typeface="Calibri"/>
            </a:endParaRPr>
          </a:p>
          <a:p>
            <a:pPr marL="380365" indent="-342265">
              <a:lnSpc>
                <a:spcPct val="100000"/>
              </a:lnSpc>
              <a:spcBef>
                <a:spcPts val="275"/>
              </a:spcBef>
              <a:buFont typeface="Arial"/>
              <a:buChar char="•"/>
              <a:tabLst>
                <a:tab pos="380365" algn="l"/>
              </a:tabLst>
            </a:pPr>
            <a:r>
              <a:rPr lang="en-US" sz="2000">
                <a:solidFill>
                  <a:schemeClr val="tx1"/>
                </a:solidFill>
                <a:latin typeface="Calibri"/>
                <a:cs typeface="Calibri"/>
              </a:rPr>
              <a:t>Priority Patient Access: April</a:t>
            </a:r>
            <a:r>
              <a:rPr lang="en-US" sz="2000" spc="-20">
                <a:solidFill>
                  <a:schemeClr val="tx1"/>
                </a:solidFill>
                <a:latin typeface="Calibri"/>
                <a:cs typeface="Calibri"/>
              </a:rPr>
              <a:t> </a:t>
            </a:r>
            <a:r>
              <a:rPr lang="en-US" sz="2000">
                <a:solidFill>
                  <a:schemeClr val="tx1"/>
                </a:solidFill>
                <a:latin typeface="Calibri"/>
                <a:cs typeface="Calibri"/>
              </a:rPr>
              <a:t>2024-</a:t>
            </a:r>
            <a:r>
              <a:rPr lang="en-US" sz="2000" spc="-45">
                <a:solidFill>
                  <a:schemeClr val="tx1"/>
                </a:solidFill>
                <a:latin typeface="Calibri"/>
                <a:cs typeface="Calibri"/>
              </a:rPr>
              <a:t>March</a:t>
            </a:r>
            <a:r>
              <a:rPr lang="en-US" sz="2000" spc="-30">
                <a:solidFill>
                  <a:schemeClr val="tx1"/>
                </a:solidFill>
                <a:latin typeface="Calibri"/>
                <a:cs typeface="Calibri"/>
              </a:rPr>
              <a:t> </a:t>
            </a:r>
            <a:r>
              <a:rPr lang="en-US" sz="2000" spc="-20">
                <a:solidFill>
                  <a:schemeClr val="tx1"/>
                </a:solidFill>
                <a:latin typeface="Calibri"/>
                <a:cs typeface="Calibri"/>
              </a:rPr>
              <a:t>2025 Extra Payment</a:t>
            </a:r>
          </a:p>
          <a:p>
            <a:pPr marL="380365" indent="-342265">
              <a:lnSpc>
                <a:spcPct val="100000"/>
              </a:lnSpc>
              <a:spcBef>
                <a:spcPts val="275"/>
              </a:spcBef>
              <a:buFont typeface="Arial"/>
              <a:buChar char="•"/>
              <a:tabLst>
                <a:tab pos="380365" algn="l"/>
              </a:tabLst>
            </a:pPr>
            <a:r>
              <a:rPr lang="en-US" sz="2000" spc="-20">
                <a:solidFill>
                  <a:schemeClr val="tx1"/>
                </a:solidFill>
                <a:latin typeface="Calibri"/>
                <a:cs typeface="Calibri"/>
              </a:rPr>
              <a:t>Blackpool Together:  </a:t>
            </a:r>
            <a:r>
              <a:rPr lang="en-US" sz="2000">
                <a:solidFill>
                  <a:schemeClr val="tx1"/>
                </a:solidFill>
                <a:latin typeface="Calibri"/>
                <a:cs typeface="Calibri"/>
              </a:rPr>
              <a:t>April</a:t>
            </a:r>
            <a:r>
              <a:rPr lang="en-US" sz="2000" spc="-20">
                <a:solidFill>
                  <a:schemeClr val="tx1"/>
                </a:solidFill>
                <a:latin typeface="Calibri"/>
                <a:cs typeface="Calibri"/>
              </a:rPr>
              <a:t> </a:t>
            </a:r>
            <a:r>
              <a:rPr lang="en-US" sz="2000">
                <a:solidFill>
                  <a:schemeClr val="tx1"/>
                </a:solidFill>
                <a:latin typeface="Calibri"/>
                <a:cs typeface="Calibri"/>
              </a:rPr>
              <a:t>2024 – November </a:t>
            </a:r>
            <a:r>
              <a:rPr lang="en-US" sz="2000" spc="-20">
                <a:solidFill>
                  <a:schemeClr val="tx1"/>
                </a:solidFill>
                <a:latin typeface="Calibri"/>
                <a:cs typeface="Calibri"/>
              </a:rPr>
              <a:t>2024 Extra</a:t>
            </a:r>
          </a:p>
          <a:p>
            <a:pPr marL="380365" indent="-342265">
              <a:lnSpc>
                <a:spcPct val="100000"/>
              </a:lnSpc>
              <a:spcBef>
                <a:spcPts val="275"/>
              </a:spcBef>
              <a:buFont typeface="Arial"/>
              <a:buChar char="•"/>
              <a:tabLst>
                <a:tab pos="380365" algn="l"/>
              </a:tabLst>
            </a:pPr>
            <a:r>
              <a:rPr lang="en-US" sz="2000" spc="-20">
                <a:solidFill>
                  <a:schemeClr val="tx1"/>
                </a:solidFill>
                <a:latin typeface="Calibri"/>
                <a:cs typeface="Calibri"/>
              </a:rPr>
              <a:t>Enhanced </a:t>
            </a:r>
            <a:r>
              <a:rPr lang="en-US" sz="2000" spc="-20" err="1">
                <a:solidFill>
                  <a:schemeClr val="tx1"/>
                </a:solidFill>
                <a:latin typeface="Calibri"/>
                <a:cs typeface="Calibri"/>
              </a:rPr>
              <a:t>Paediatrics</a:t>
            </a:r>
            <a:r>
              <a:rPr lang="en-US" sz="2000" spc="-20">
                <a:solidFill>
                  <a:schemeClr val="tx1"/>
                </a:solidFill>
                <a:latin typeface="Calibri"/>
                <a:cs typeface="Calibri"/>
              </a:rPr>
              <a:t>: </a:t>
            </a:r>
            <a:r>
              <a:rPr lang="en-US" sz="2000">
                <a:solidFill>
                  <a:schemeClr val="tx1"/>
                </a:solidFill>
                <a:latin typeface="Calibri"/>
                <a:cs typeface="Calibri"/>
              </a:rPr>
              <a:t>April</a:t>
            </a:r>
            <a:r>
              <a:rPr lang="en-US" sz="2000" spc="-20">
                <a:solidFill>
                  <a:schemeClr val="tx1"/>
                </a:solidFill>
                <a:latin typeface="Calibri"/>
                <a:cs typeface="Calibri"/>
              </a:rPr>
              <a:t> </a:t>
            </a:r>
            <a:r>
              <a:rPr lang="en-US" sz="2000">
                <a:solidFill>
                  <a:schemeClr val="tx1"/>
                </a:solidFill>
                <a:latin typeface="Calibri"/>
                <a:cs typeface="Calibri"/>
              </a:rPr>
              <a:t>2024 - </a:t>
            </a:r>
            <a:r>
              <a:rPr lang="en-US" sz="2000" spc="-45">
                <a:solidFill>
                  <a:schemeClr val="tx1"/>
                </a:solidFill>
                <a:latin typeface="Calibri"/>
                <a:cs typeface="Calibri"/>
              </a:rPr>
              <a:t>March</a:t>
            </a:r>
            <a:r>
              <a:rPr lang="en-US" sz="2000" spc="-30">
                <a:solidFill>
                  <a:schemeClr val="tx1"/>
                </a:solidFill>
                <a:latin typeface="Calibri"/>
                <a:cs typeface="Calibri"/>
              </a:rPr>
              <a:t> </a:t>
            </a:r>
            <a:r>
              <a:rPr lang="en-US" sz="2000" spc="-20">
                <a:solidFill>
                  <a:schemeClr val="tx1"/>
                </a:solidFill>
                <a:latin typeface="Calibri"/>
                <a:cs typeface="Calibri"/>
              </a:rPr>
              <a:t>2025 Extra</a:t>
            </a:r>
          </a:p>
          <a:p>
            <a:pPr marL="380365" indent="-342265">
              <a:lnSpc>
                <a:spcPct val="100000"/>
              </a:lnSpc>
              <a:spcBef>
                <a:spcPts val="275"/>
              </a:spcBef>
              <a:buFont typeface="Arial"/>
              <a:buChar char="•"/>
              <a:tabLst>
                <a:tab pos="380365" algn="l"/>
              </a:tabLst>
            </a:pPr>
            <a:r>
              <a:rPr lang="en-US" sz="2000" spc="-20">
                <a:solidFill>
                  <a:schemeClr val="tx1"/>
                </a:solidFill>
                <a:latin typeface="Calibri"/>
                <a:cs typeface="Calibri"/>
              </a:rPr>
              <a:t>Denture Clinic : April 2024 – September 2024 - Offset</a:t>
            </a:r>
            <a:endParaRPr lang="en-US" sz="2000">
              <a:solidFill>
                <a:schemeClr val="tx1"/>
              </a:solidFill>
              <a:latin typeface="Calibri"/>
              <a:cs typeface="Calibri"/>
            </a:endParaRPr>
          </a:p>
          <a:p>
            <a:pPr marL="380365" indent="-342265">
              <a:lnSpc>
                <a:spcPct val="100000"/>
              </a:lnSpc>
              <a:spcBef>
                <a:spcPts val="280"/>
              </a:spcBef>
              <a:buFont typeface="Arial"/>
              <a:buChar char="•"/>
              <a:tabLst>
                <a:tab pos="380365" algn="l"/>
              </a:tabLst>
            </a:pPr>
            <a:r>
              <a:rPr lang="en-US" sz="2000" spc="-30">
                <a:solidFill>
                  <a:schemeClr val="tx1"/>
                </a:solidFill>
                <a:latin typeface="Calibri"/>
                <a:cs typeface="Calibri"/>
              </a:rPr>
              <a:t>Therapist</a:t>
            </a:r>
            <a:r>
              <a:rPr lang="en-US" sz="2000" spc="-60">
                <a:solidFill>
                  <a:schemeClr val="tx1"/>
                </a:solidFill>
                <a:latin typeface="Calibri"/>
                <a:cs typeface="Calibri"/>
              </a:rPr>
              <a:t> </a:t>
            </a:r>
            <a:r>
              <a:rPr lang="en-US" sz="2000" spc="45">
                <a:solidFill>
                  <a:schemeClr val="tx1"/>
                </a:solidFill>
                <a:latin typeface="Calibri"/>
                <a:cs typeface="Calibri"/>
              </a:rPr>
              <a:t>Concessions</a:t>
            </a:r>
            <a:r>
              <a:rPr lang="en-US" sz="2000" spc="-40">
                <a:solidFill>
                  <a:schemeClr val="tx1"/>
                </a:solidFill>
                <a:latin typeface="Calibri"/>
                <a:cs typeface="Calibri"/>
              </a:rPr>
              <a:t> </a:t>
            </a:r>
            <a:r>
              <a:rPr lang="en-US" sz="2000">
                <a:solidFill>
                  <a:schemeClr val="tx1"/>
                </a:solidFill>
                <a:latin typeface="Calibri"/>
                <a:cs typeface="Calibri"/>
              </a:rPr>
              <a:t>(</a:t>
            </a:r>
            <a:r>
              <a:rPr lang="en-US" sz="2000" spc="-40">
                <a:solidFill>
                  <a:schemeClr val="tx1"/>
                </a:solidFill>
                <a:latin typeface="Calibri"/>
                <a:cs typeface="Calibri"/>
              </a:rPr>
              <a:t> </a:t>
            </a:r>
            <a:r>
              <a:rPr lang="en-US" sz="2000">
                <a:solidFill>
                  <a:schemeClr val="tx1"/>
                </a:solidFill>
                <a:latin typeface="Calibri"/>
                <a:cs typeface="Calibri"/>
              </a:rPr>
              <a:t>UDA</a:t>
            </a:r>
            <a:r>
              <a:rPr lang="en-US" sz="2000" spc="-40">
                <a:solidFill>
                  <a:schemeClr val="tx1"/>
                </a:solidFill>
                <a:latin typeface="Calibri"/>
                <a:cs typeface="Calibri"/>
              </a:rPr>
              <a:t> </a:t>
            </a:r>
            <a:r>
              <a:rPr lang="en-US" sz="2000" spc="-10">
                <a:solidFill>
                  <a:schemeClr val="tx1"/>
                </a:solidFill>
                <a:latin typeface="Calibri"/>
                <a:cs typeface="Calibri"/>
              </a:rPr>
              <a:t>offsets)</a:t>
            </a:r>
            <a:endParaRPr lang="en-US" sz="2000">
              <a:solidFill>
                <a:schemeClr val="tx1"/>
              </a:solidFill>
              <a:latin typeface="Calibri"/>
              <a:cs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899029" y="925525"/>
            <a:ext cx="6642734" cy="1123315"/>
          </a:xfrm>
          <a:prstGeom prst="rect">
            <a:avLst/>
          </a:prstGeom>
        </p:spPr>
        <p:txBody>
          <a:bodyPr vert="horz" wrap="square" lIns="0" tIns="12700" rIns="0" bIns="0" rtlCol="0">
            <a:spAutoFit/>
          </a:bodyPr>
          <a:lstStyle/>
          <a:p>
            <a:pPr marL="1426845" marR="5080" indent="-1414780">
              <a:lnSpc>
                <a:spcPct val="100000"/>
              </a:lnSpc>
              <a:spcBef>
                <a:spcPts val="100"/>
              </a:spcBef>
            </a:pPr>
            <a:r>
              <a:rPr sz="3600" spc="-80">
                <a:solidFill>
                  <a:schemeClr val="accent1"/>
                </a:solidFill>
              </a:rPr>
              <a:t>Mid-</a:t>
            </a:r>
            <a:r>
              <a:rPr sz="3600">
                <a:solidFill>
                  <a:schemeClr val="accent1"/>
                </a:solidFill>
              </a:rPr>
              <a:t>Year</a:t>
            </a:r>
            <a:r>
              <a:rPr sz="3600" spc="-70">
                <a:solidFill>
                  <a:schemeClr val="accent1"/>
                </a:solidFill>
              </a:rPr>
              <a:t> </a:t>
            </a:r>
            <a:r>
              <a:rPr sz="3600">
                <a:solidFill>
                  <a:schemeClr val="accent1"/>
                </a:solidFill>
              </a:rPr>
              <a:t>Review</a:t>
            </a:r>
            <a:r>
              <a:rPr sz="3600" spc="-65">
                <a:solidFill>
                  <a:schemeClr val="accent1"/>
                </a:solidFill>
              </a:rPr>
              <a:t> </a:t>
            </a:r>
            <a:r>
              <a:rPr sz="3600" spc="140">
                <a:solidFill>
                  <a:schemeClr val="accent1"/>
                </a:solidFill>
              </a:rPr>
              <a:t>Process</a:t>
            </a:r>
            <a:r>
              <a:rPr sz="3600" spc="-65">
                <a:solidFill>
                  <a:schemeClr val="accent1"/>
                </a:solidFill>
              </a:rPr>
              <a:t> </a:t>
            </a:r>
            <a:r>
              <a:rPr lang="en-GB" sz="3600" spc="120">
                <a:solidFill>
                  <a:schemeClr val="accent1"/>
                </a:solidFill>
              </a:rPr>
              <a:t>2025-</a:t>
            </a:r>
            <a:r>
              <a:rPr lang="en-GB" sz="3600" spc="80">
                <a:solidFill>
                  <a:schemeClr val="accent1"/>
                </a:solidFill>
              </a:rPr>
              <a:t>26</a:t>
            </a:r>
            <a:r>
              <a:rPr sz="3600" spc="80">
                <a:solidFill>
                  <a:schemeClr val="accent1"/>
                </a:solidFill>
              </a:rPr>
              <a:t> </a:t>
            </a:r>
            <a:r>
              <a:rPr sz="3600" spc="50">
                <a:solidFill>
                  <a:schemeClr val="accent1"/>
                </a:solidFill>
              </a:rPr>
              <a:t>Outcome</a:t>
            </a:r>
            <a:r>
              <a:rPr sz="3600" spc="-95">
                <a:solidFill>
                  <a:schemeClr val="accent1"/>
                </a:solidFill>
              </a:rPr>
              <a:t> </a:t>
            </a:r>
            <a:r>
              <a:rPr sz="3600" spc="65">
                <a:solidFill>
                  <a:schemeClr val="accent1"/>
                </a:solidFill>
              </a:rPr>
              <a:t>Summary</a:t>
            </a:r>
            <a:endParaRPr sz="3600">
              <a:solidFill>
                <a:schemeClr val="accent1"/>
              </a:solidFill>
            </a:endParaRP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45720">
              <a:lnSpc>
                <a:spcPts val="2315"/>
              </a:lnSpc>
            </a:pPr>
            <a:fld id="{81D60167-4931-47E6-BA6A-407CBD079E47}" type="slidenum">
              <a:rPr spc="-25" dirty="0"/>
              <a:t>17</a:t>
            </a:fld>
            <a:endParaRPr spc="-25"/>
          </a:p>
        </p:txBody>
      </p:sp>
      <p:graphicFrame>
        <p:nvGraphicFramePr>
          <p:cNvPr id="3" name="object 3"/>
          <p:cNvGraphicFramePr>
            <a:graphicFrameLocks noGrp="1"/>
          </p:cNvGraphicFramePr>
          <p:nvPr>
            <p:extLst>
              <p:ext uri="{D42A27DB-BD31-4B8C-83A1-F6EECF244321}">
                <p14:modId xmlns:p14="http://schemas.microsoft.com/office/powerpoint/2010/main" val="381646241"/>
              </p:ext>
            </p:extLst>
          </p:nvPr>
        </p:nvGraphicFramePr>
        <p:xfrm>
          <a:off x="1896236" y="2625217"/>
          <a:ext cx="8636635" cy="2868294"/>
        </p:xfrm>
        <a:graphic>
          <a:graphicData uri="http://schemas.openxmlformats.org/drawingml/2006/table">
            <a:tbl>
              <a:tblPr firstRow="1" bandRow="1">
                <a:tableStyleId>{2D5ABB26-0587-4C30-8999-92F81FD0307C}</a:tableStyleId>
              </a:tblPr>
              <a:tblGrid>
                <a:gridCol w="7687945">
                  <a:extLst>
                    <a:ext uri="{9D8B030D-6E8A-4147-A177-3AD203B41FA5}">
                      <a16:colId xmlns:a16="http://schemas.microsoft.com/office/drawing/2014/main" val="20000"/>
                    </a:ext>
                  </a:extLst>
                </a:gridCol>
                <a:gridCol w="948690">
                  <a:extLst>
                    <a:ext uri="{9D8B030D-6E8A-4147-A177-3AD203B41FA5}">
                      <a16:colId xmlns:a16="http://schemas.microsoft.com/office/drawing/2014/main" val="20001"/>
                    </a:ext>
                  </a:extLst>
                </a:gridCol>
              </a:tblGrid>
              <a:tr h="492759">
                <a:tc>
                  <a:txBody>
                    <a:bodyPr/>
                    <a:lstStyle/>
                    <a:p>
                      <a:pPr marL="1905" algn="ctr">
                        <a:lnSpc>
                          <a:spcPct val="100000"/>
                        </a:lnSpc>
                        <a:spcBef>
                          <a:spcPts val="960"/>
                        </a:spcBef>
                      </a:pPr>
                      <a:r>
                        <a:rPr sz="1600" b="1" spc="-40">
                          <a:solidFill>
                            <a:srgbClr val="FFFFFF"/>
                          </a:solidFill>
                          <a:latin typeface="Calibri"/>
                          <a:cs typeface="Calibri"/>
                        </a:rPr>
                        <a:t>Mid-</a:t>
                      </a:r>
                      <a:r>
                        <a:rPr sz="1600" b="1">
                          <a:solidFill>
                            <a:srgbClr val="FFFFFF"/>
                          </a:solidFill>
                          <a:latin typeface="Calibri"/>
                          <a:cs typeface="Calibri"/>
                        </a:rPr>
                        <a:t>Year</a:t>
                      </a:r>
                      <a:r>
                        <a:rPr sz="1600" b="1" spc="-40">
                          <a:solidFill>
                            <a:srgbClr val="FFFFFF"/>
                          </a:solidFill>
                          <a:latin typeface="Calibri"/>
                          <a:cs typeface="Calibri"/>
                        </a:rPr>
                        <a:t> </a:t>
                      </a:r>
                      <a:r>
                        <a:rPr sz="1600" b="1" spc="55">
                          <a:solidFill>
                            <a:srgbClr val="FFFFFF"/>
                          </a:solidFill>
                          <a:latin typeface="Calibri"/>
                          <a:cs typeface="Calibri"/>
                        </a:rPr>
                        <a:t>202</a:t>
                      </a:r>
                      <a:r>
                        <a:rPr lang="en-GB" sz="1600" b="1" spc="55">
                          <a:solidFill>
                            <a:srgbClr val="FFFFFF"/>
                          </a:solidFill>
                          <a:latin typeface="Calibri"/>
                          <a:cs typeface="Calibri"/>
                        </a:rPr>
                        <a:t>5</a:t>
                      </a:r>
                      <a:r>
                        <a:rPr sz="1600" b="1" spc="55">
                          <a:solidFill>
                            <a:srgbClr val="FFFFFF"/>
                          </a:solidFill>
                          <a:latin typeface="Calibri"/>
                          <a:cs typeface="Calibri"/>
                        </a:rPr>
                        <a:t>-</a:t>
                      </a:r>
                      <a:r>
                        <a:rPr sz="1600" b="1" spc="-20">
                          <a:solidFill>
                            <a:srgbClr val="FFFFFF"/>
                          </a:solidFill>
                          <a:latin typeface="Calibri"/>
                          <a:cs typeface="Calibri"/>
                        </a:rPr>
                        <a:t>202</a:t>
                      </a:r>
                      <a:r>
                        <a:rPr lang="en-GB" sz="1600" b="1" spc="-20">
                          <a:solidFill>
                            <a:srgbClr val="FFFFFF"/>
                          </a:solidFill>
                          <a:latin typeface="Calibri"/>
                          <a:cs typeface="Calibri"/>
                        </a:rPr>
                        <a:t>6</a:t>
                      </a:r>
                      <a:endParaRPr sz="1600">
                        <a:latin typeface="Calibri"/>
                        <a:cs typeface="Calibri"/>
                      </a:endParaRPr>
                    </a:p>
                  </a:txBody>
                  <a:tcPr marL="0" marR="0" marT="12192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a:lnSpc>
                          <a:spcPct val="100000"/>
                        </a:lnSpc>
                        <a:spcBef>
                          <a:spcPts val="5"/>
                        </a:spcBef>
                      </a:pPr>
                      <a:endParaRPr sz="1600">
                        <a:latin typeface="Times New Roman"/>
                        <a:cs typeface="Times New Roman"/>
                      </a:endParaRPr>
                    </a:p>
                    <a:p>
                      <a:pPr marL="3175" algn="ctr">
                        <a:lnSpc>
                          <a:spcPct val="100000"/>
                        </a:lnSpc>
                      </a:pPr>
                      <a:r>
                        <a:rPr sz="1600" b="1" spc="-10">
                          <a:solidFill>
                            <a:srgbClr val="FFFFFF"/>
                          </a:solidFill>
                          <a:latin typeface="Calibri"/>
                          <a:cs typeface="Calibri"/>
                        </a:rPr>
                        <a:t>Total</a:t>
                      </a:r>
                      <a:endParaRPr sz="1600">
                        <a:latin typeface="Calibri"/>
                        <a:cs typeface="Calibri"/>
                      </a:endParaRPr>
                    </a:p>
                  </a:txBody>
                  <a:tcPr marL="0" marR="0" marT="63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extLst>
                  <a:ext uri="{0D108BD9-81ED-4DB2-BD59-A6C34878D82A}">
                    <a16:rowId xmlns:a16="http://schemas.microsoft.com/office/drawing/2014/main" val="10000"/>
                  </a:ext>
                </a:extLst>
              </a:tr>
              <a:tr h="320675">
                <a:tc>
                  <a:txBody>
                    <a:bodyPr/>
                    <a:lstStyle/>
                    <a:p>
                      <a:pPr marL="22225">
                        <a:lnSpc>
                          <a:spcPct val="100000"/>
                        </a:lnSpc>
                        <a:spcBef>
                          <a:spcPts val="284"/>
                        </a:spcBef>
                      </a:pPr>
                      <a:r>
                        <a:rPr sz="1600" spc="-45">
                          <a:latin typeface="Calibri"/>
                          <a:cs typeface="Calibri"/>
                        </a:rPr>
                        <a:t>Total</a:t>
                      </a:r>
                      <a:r>
                        <a:rPr sz="1600" spc="-30">
                          <a:latin typeface="Calibri"/>
                          <a:cs typeface="Calibri"/>
                        </a:rPr>
                        <a:t> </a:t>
                      </a:r>
                      <a:r>
                        <a:rPr sz="1600" spc="-20">
                          <a:latin typeface="Calibri"/>
                          <a:cs typeface="Calibri"/>
                        </a:rPr>
                        <a:t>Number</a:t>
                      </a:r>
                      <a:r>
                        <a:rPr sz="1600" spc="-60">
                          <a:latin typeface="Calibri"/>
                          <a:cs typeface="Calibri"/>
                        </a:rPr>
                        <a:t> </a:t>
                      </a:r>
                      <a:r>
                        <a:rPr sz="1600">
                          <a:latin typeface="Calibri"/>
                          <a:cs typeface="Calibri"/>
                        </a:rPr>
                        <a:t>Of</a:t>
                      </a:r>
                      <a:r>
                        <a:rPr sz="1600" spc="-45">
                          <a:latin typeface="Calibri"/>
                          <a:cs typeface="Calibri"/>
                        </a:rPr>
                        <a:t> </a:t>
                      </a:r>
                      <a:r>
                        <a:rPr sz="1600">
                          <a:latin typeface="Calibri"/>
                          <a:cs typeface="Calibri"/>
                        </a:rPr>
                        <a:t>Contractors</a:t>
                      </a:r>
                      <a:r>
                        <a:rPr sz="1600" spc="-10">
                          <a:latin typeface="Calibri"/>
                          <a:cs typeface="Calibri"/>
                        </a:rPr>
                        <a:t> </a:t>
                      </a:r>
                      <a:r>
                        <a:rPr sz="1600">
                          <a:latin typeface="Calibri"/>
                          <a:cs typeface="Calibri"/>
                        </a:rPr>
                        <a:t>Not</a:t>
                      </a:r>
                      <a:r>
                        <a:rPr sz="1600" spc="-40">
                          <a:latin typeface="Calibri"/>
                          <a:cs typeface="Calibri"/>
                        </a:rPr>
                        <a:t> </a:t>
                      </a:r>
                      <a:r>
                        <a:rPr sz="1600" spc="-80">
                          <a:latin typeface="Calibri"/>
                          <a:cs typeface="Calibri"/>
                        </a:rPr>
                        <a:t>Met</a:t>
                      </a:r>
                      <a:r>
                        <a:rPr sz="1600" spc="-55">
                          <a:latin typeface="Calibri"/>
                          <a:cs typeface="Calibri"/>
                        </a:rPr>
                        <a:t> </a:t>
                      </a:r>
                      <a:r>
                        <a:rPr sz="1600" spc="35">
                          <a:latin typeface="Calibri"/>
                          <a:cs typeface="Calibri"/>
                        </a:rPr>
                        <a:t>30%</a:t>
                      </a:r>
                      <a:endParaRPr sz="1600">
                        <a:latin typeface="Calibri"/>
                        <a:cs typeface="Calibri"/>
                      </a:endParaRPr>
                    </a:p>
                  </a:txBody>
                  <a:tcPr marL="0" marR="0" marT="36194"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marL="1270" algn="ctr">
                        <a:lnSpc>
                          <a:spcPct val="100000"/>
                        </a:lnSpc>
                        <a:spcBef>
                          <a:spcPts val="284"/>
                        </a:spcBef>
                      </a:pPr>
                      <a:r>
                        <a:rPr lang="en-GB" sz="1600">
                          <a:solidFill>
                            <a:schemeClr val="tx1"/>
                          </a:solidFill>
                          <a:latin typeface="Calibri"/>
                          <a:cs typeface="Calibri"/>
                        </a:rPr>
                        <a:t>40</a:t>
                      </a:r>
                    </a:p>
                  </a:txBody>
                  <a:tcPr marL="0" marR="0" marT="36194"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1"/>
                  </a:ext>
                </a:extLst>
              </a:tr>
              <a:tr h="513715">
                <a:tc>
                  <a:txBody>
                    <a:bodyPr/>
                    <a:lstStyle/>
                    <a:p>
                      <a:pPr marL="22225" marR="270510">
                        <a:lnSpc>
                          <a:spcPct val="100000"/>
                        </a:lnSpc>
                        <a:spcBef>
                          <a:spcPts val="80"/>
                        </a:spcBef>
                      </a:pPr>
                      <a:r>
                        <a:rPr sz="1600" spc="-45">
                          <a:latin typeface="Calibri"/>
                          <a:cs typeface="Calibri"/>
                        </a:rPr>
                        <a:t>Total</a:t>
                      </a:r>
                      <a:r>
                        <a:rPr sz="1600" spc="-5">
                          <a:latin typeface="Calibri"/>
                          <a:cs typeface="Calibri"/>
                        </a:rPr>
                        <a:t> </a:t>
                      </a:r>
                      <a:r>
                        <a:rPr sz="1600" spc="-25">
                          <a:latin typeface="Calibri"/>
                          <a:cs typeface="Calibri"/>
                        </a:rPr>
                        <a:t>Number</a:t>
                      </a:r>
                      <a:r>
                        <a:rPr sz="1600" spc="-50">
                          <a:latin typeface="Calibri"/>
                          <a:cs typeface="Calibri"/>
                        </a:rPr>
                        <a:t> </a:t>
                      </a:r>
                      <a:r>
                        <a:rPr sz="1600">
                          <a:latin typeface="Calibri"/>
                          <a:cs typeface="Calibri"/>
                        </a:rPr>
                        <a:t>Of</a:t>
                      </a:r>
                      <a:r>
                        <a:rPr sz="1600" spc="-35">
                          <a:latin typeface="Calibri"/>
                          <a:cs typeface="Calibri"/>
                        </a:rPr>
                        <a:t> </a:t>
                      </a:r>
                      <a:r>
                        <a:rPr sz="1600">
                          <a:latin typeface="Calibri"/>
                          <a:cs typeface="Calibri"/>
                        </a:rPr>
                        <a:t>Contractors</a:t>
                      </a:r>
                      <a:r>
                        <a:rPr sz="1600" spc="5">
                          <a:latin typeface="Calibri"/>
                          <a:cs typeface="Calibri"/>
                        </a:rPr>
                        <a:t> </a:t>
                      </a:r>
                      <a:r>
                        <a:rPr sz="1600" spc="-10">
                          <a:latin typeface="Calibri"/>
                          <a:cs typeface="Calibri"/>
                        </a:rPr>
                        <a:t>Submitted</a:t>
                      </a:r>
                      <a:r>
                        <a:rPr sz="1600" spc="-5">
                          <a:latin typeface="Calibri"/>
                          <a:cs typeface="Calibri"/>
                        </a:rPr>
                        <a:t> </a:t>
                      </a:r>
                      <a:r>
                        <a:rPr sz="1600">
                          <a:latin typeface="Calibri"/>
                          <a:cs typeface="Calibri"/>
                        </a:rPr>
                        <a:t>Action</a:t>
                      </a:r>
                      <a:r>
                        <a:rPr sz="1600" spc="-30">
                          <a:latin typeface="Calibri"/>
                          <a:cs typeface="Calibri"/>
                        </a:rPr>
                        <a:t> </a:t>
                      </a:r>
                      <a:r>
                        <a:rPr sz="1600">
                          <a:latin typeface="Calibri"/>
                          <a:cs typeface="Calibri"/>
                        </a:rPr>
                        <a:t>Plans</a:t>
                      </a:r>
                      <a:r>
                        <a:rPr sz="1600" spc="-35">
                          <a:latin typeface="Calibri"/>
                          <a:cs typeface="Calibri"/>
                        </a:rPr>
                        <a:t> </a:t>
                      </a:r>
                      <a:r>
                        <a:rPr sz="1600" spc="-20">
                          <a:latin typeface="Calibri"/>
                          <a:cs typeface="Calibri"/>
                        </a:rPr>
                        <a:t>And</a:t>
                      </a:r>
                      <a:r>
                        <a:rPr sz="1600" spc="-50">
                          <a:latin typeface="Calibri"/>
                          <a:cs typeface="Calibri"/>
                        </a:rPr>
                        <a:t> </a:t>
                      </a:r>
                      <a:r>
                        <a:rPr sz="1600" spc="-10">
                          <a:latin typeface="Calibri"/>
                          <a:cs typeface="Calibri"/>
                        </a:rPr>
                        <a:t>Reviewed</a:t>
                      </a:r>
                      <a:r>
                        <a:rPr sz="1600" spc="-50">
                          <a:latin typeface="Calibri"/>
                          <a:cs typeface="Calibri"/>
                        </a:rPr>
                        <a:t> </a:t>
                      </a:r>
                      <a:r>
                        <a:rPr sz="1600">
                          <a:latin typeface="Calibri"/>
                          <a:cs typeface="Calibri"/>
                        </a:rPr>
                        <a:t>By</a:t>
                      </a:r>
                      <a:r>
                        <a:rPr sz="1600" spc="-45">
                          <a:latin typeface="Calibri"/>
                          <a:cs typeface="Calibri"/>
                        </a:rPr>
                        <a:t> </a:t>
                      </a:r>
                      <a:r>
                        <a:rPr sz="1600" spc="-20">
                          <a:latin typeface="Calibri"/>
                          <a:cs typeface="Calibri"/>
                        </a:rPr>
                        <a:t>Delivery</a:t>
                      </a:r>
                      <a:r>
                        <a:rPr sz="1600" spc="-55">
                          <a:latin typeface="Calibri"/>
                          <a:cs typeface="Calibri"/>
                        </a:rPr>
                        <a:t> </a:t>
                      </a:r>
                      <a:r>
                        <a:rPr sz="1600" spc="-10">
                          <a:latin typeface="Calibri"/>
                          <a:cs typeface="Calibri"/>
                        </a:rPr>
                        <a:t>Assurance </a:t>
                      </a:r>
                      <a:r>
                        <a:rPr sz="1600" spc="-20">
                          <a:latin typeface="Calibri"/>
                          <a:cs typeface="Calibri"/>
                        </a:rPr>
                        <a:t>Team</a:t>
                      </a:r>
                      <a:endParaRPr sz="1600">
                        <a:latin typeface="Calibri"/>
                        <a:cs typeface="Calibri"/>
                      </a:endParaRPr>
                    </a:p>
                  </a:txBody>
                  <a:tcPr marL="0" marR="0" marT="101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270" algn="ctr">
                        <a:lnSpc>
                          <a:spcPct val="100000"/>
                        </a:lnSpc>
                        <a:spcBef>
                          <a:spcPts val="1045"/>
                        </a:spcBef>
                      </a:pPr>
                      <a:r>
                        <a:rPr lang="en-GB" sz="1600">
                          <a:solidFill>
                            <a:schemeClr val="tx1"/>
                          </a:solidFill>
                          <a:latin typeface="Calibri"/>
                          <a:cs typeface="Calibri"/>
                        </a:rPr>
                        <a:t>36</a:t>
                      </a:r>
                    </a:p>
                  </a:txBody>
                  <a:tcPr marL="0" marR="0" marT="1327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2"/>
                  </a:ext>
                </a:extLst>
              </a:tr>
              <a:tr h="318770">
                <a:tc>
                  <a:txBody>
                    <a:bodyPr/>
                    <a:lstStyle/>
                    <a:p>
                      <a:pPr marL="22225">
                        <a:lnSpc>
                          <a:spcPct val="100000"/>
                        </a:lnSpc>
                        <a:spcBef>
                          <a:spcPts val="280"/>
                        </a:spcBef>
                      </a:pPr>
                      <a:r>
                        <a:rPr sz="1600" spc="-45">
                          <a:latin typeface="Calibri"/>
                          <a:cs typeface="Calibri"/>
                        </a:rPr>
                        <a:t>Total</a:t>
                      </a:r>
                      <a:r>
                        <a:rPr sz="1600" spc="-20">
                          <a:latin typeface="Calibri"/>
                          <a:cs typeface="Calibri"/>
                        </a:rPr>
                        <a:t> </a:t>
                      </a:r>
                      <a:r>
                        <a:rPr sz="1600" spc="-25">
                          <a:latin typeface="Calibri"/>
                          <a:cs typeface="Calibri"/>
                        </a:rPr>
                        <a:t>Number</a:t>
                      </a:r>
                      <a:r>
                        <a:rPr sz="1600" spc="-60">
                          <a:latin typeface="Calibri"/>
                          <a:cs typeface="Calibri"/>
                        </a:rPr>
                        <a:t> </a:t>
                      </a:r>
                      <a:r>
                        <a:rPr sz="1600">
                          <a:latin typeface="Calibri"/>
                          <a:cs typeface="Calibri"/>
                        </a:rPr>
                        <a:t>Of</a:t>
                      </a:r>
                      <a:r>
                        <a:rPr sz="1600" spc="-45">
                          <a:latin typeface="Calibri"/>
                          <a:cs typeface="Calibri"/>
                        </a:rPr>
                        <a:t> </a:t>
                      </a:r>
                      <a:r>
                        <a:rPr sz="1600">
                          <a:latin typeface="Calibri"/>
                          <a:cs typeface="Calibri"/>
                        </a:rPr>
                        <a:t>Contractors</a:t>
                      </a:r>
                      <a:r>
                        <a:rPr sz="1600" spc="-5">
                          <a:latin typeface="Calibri"/>
                          <a:cs typeface="Calibri"/>
                        </a:rPr>
                        <a:t> </a:t>
                      </a:r>
                      <a:r>
                        <a:rPr sz="1600">
                          <a:latin typeface="Calibri"/>
                          <a:cs typeface="Calibri"/>
                        </a:rPr>
                        <a:t>Failed</a:t>
                      </a:r>
                      <a:r>
                        <a:rPr sz="1600" spc="-45">
                          <a:latin typeface="Calibri"/>
                          <a:cs typeface="Calibri"/>
                        </a:rPr>
                        <a:t> </a:t>
                      </a:r>
                      <a:r>
                        <a:rPr sz="1600" spc="-100">
                          <a:latin typeface="Calibri"/>
                          <a:cs typeface="Calibri"/>
                        </a:rPr>
                        <a:t>To</a:t>
                      </a:r>
                      <a:r>
                        <a:rPr sz="1600" spc="-30">
                          <a:latin typeface="Calibri"/>
                          <a:cs typeface="Calibri"/>
                        </a:rPr>
                        <a:t> </a:t>
                      </a:r>
                      <a:r>
                        <a:rPr sz="1600" spc="-20">
                          <a:latin typeface="Calibri"/>
                          <a:cs typeface="Calibri"/>
                        </a:rPr>
                        <a:t>Engage</a:t>
                      </a:r>
                      <a:r>
                        <a:rPr sz="1600" spc="-40">
                          <a:latin typeface="Calibri"/>
                          <a:cs typeface="Calibri"/>
                        </a:rPr>
                        <a:t> </a:t>
                      </a:r>
                      <a:r>
                        <a:rPr sz="1600" spc="-30">
                          <a:latin typeface="Calibri"/>
                          <a:cs typeface="Calibri"/>
                        </a:rPr>
                        <a:t>In</a:t>
                      </a:r>
                      <a:r>
                        <a:rPr sz="1600" spc="-55">
                          <a:latin typeface="Calibri"/>
                          <a:cs typeface="Calibri"/>
                        </a:rPr>
                        <a:t> </a:t>
                      </a:r>
                      <a:r>
                        <a:rPr sz="1600" spc="-10">
                          <a:latin typeface="Calibri"/>
                          <a:cs typeface="Calibri"/>
                        </a:rPr>
                        <a:t>Process</a:t>
                      </a:r>
                      <a:endParaRPr sz="1600">
                        <a:latin typeface="Calibri"/>
                        <a:cs typeface="Calibri"/>
                      </a:endParaRPr>
                    </a:p>
                  </a:txBody>
                  <a:tcPr marL="0" marR="0" marT="355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270" algn="ctr">
                        <a:lnSpc>
                          <a:spcPct val="100000"/>
                        </a:lnSpc>
                        <a:spcBef>
                          <a:spcPts val="280"/>
                        </a:spcBef>
                      </a:pPr>
                      <a:r>
                        <a:rPr lang="en-GB" sz="1600">
                          <a:solidFill>
                            <a:schemeClr val="tx1"/>
                          </a:solidFill>
                          <a:latin typeface="Calibri"/>
                          <a:cs typeface="Calibri"/>
                        </a:rPr>
                        <a:t>8</a:t>
                      </a:r>
                    </a:p>
                  </a:txBody>
                  <a:tcPr marL="0" marR="0" marT="355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3"/>
                  </a:ext>
                </a:extLst>
              </a:tr>
              <a:tr h="367665">
                <a:tc>
                  <a:txBody>
                    <a:bodyPr/>
                    <a:lstStyle/>
                    <a:p>
                      <a:pPr marL="22225">
                        <a:lnSpc>
                          <a:spcPct val="100000"/>
                        </a:lnSpc>
                        <a:spcBef>
                          <a:spcPts val="470"/>
                        </a:spcBef>
                      </a:pPr>
                      <a:r>
                        <a:rPr sz="1600" spc="-45">
                          <a:latin typeface="Calibri"/>
                          <a:cs typeface="Calibri"/>
                        </a:rPr>
                        <a:t>Total</a:t>
                      </a:r>
                      <a:r>
                        <a:rPr sz="1600" spc="10">
                          <a:latin typeface="Calibri"/>
                          <a:cs typeface="Calibri"/>
                        </a:rPr>
                        <a:t> </a:t>
                      </a:r>
                      <a:r>
                        <a:rPr sz="1600" spc="-25">
                          <a:latin typeface="Calibri"/>
                          <a:cs typeface="Calibri"/>
                        </a:rPr>
                        <a:t>Number</a:t>
                      </a:r>
                      <a:r>
                        <a:rPr sz="1600" spc="-40">
                          <a:latin typeface="Calibri"/>
                          <a:cs typeface="Calibri"/>
                        </a:rPr>
                        <a:t> </a:t>
                      </a:r>
                      <a:r>
                        <a:rPr sz="1600">
                          <a:latin typeface="Calibri"/>
                          <a:cs typeface="Calibri"/>
                        </a:rPr>
                        <a:t>Of</a:t>
                      </a:r>
                      <a:r>
                        <a:rPr sz="1600" spc="-20">
                          <a:latin typeface="Calibri"/>
                          <a:cs typeface="Calibri"/>
                        </a:rPr>
                        <a:t> </a:t>
                      </a:r>
                      <a:r>
                        <a:rPr sz="1600">
                          <a:latin typeface="Calibri"/>
                          <a:cs typeface="Calibri"/>
                        </a:rPr>
                        <a:t>Contractors</a:t>
                      </a:r>
                      <a:r>
                        <a:rPr sz="1600" spc="20">
                          <a:latin typeface="Calibri"/>
                          <a:cs typeface="Calibri"/>
                        </a:rPr>
                        <a:t> </a:t>
                      </a:r>
                      <a:r>
                        <a:rPr sz="1600">
                          <a:latin typeface="Calibri"/>
                          <a:cs typeface="Calibri"/>
                        </a:rPr>
                        <a:t>Issued</a:t>
                      </a:r>
                      <a:r>
                        <a:rPr sz="1600" spc="-35">
                          <a:latin typeface="Calibri"/>
                          <a:cs typeface="Calibri"/>
                        </a:rPr>
                        <a:t> </a:t>
                      </a:r>
                      <a:r>
                        <a:rPr sz="1600" spc="-40">
                          <a:latin typeface="Calibri"/>
                          <a:cs typeface="Calibri"/>
                        </a:rPr>
                        <a:t>With</a:t>
                      </a:r>
                      <a:r>
                        <a:rPr sz="1600" spc="-35">
                          <a:latin typeface="Calibri"/>
                          <a:cs typeface="Calibri"/>
                        </a:rPr>
                        <a:t> </a:t>
                      </a:r>
                      <a:r>
                        <a:rPr sz="1600">
                          <a:latin typeface="Calibri"/>
                          <a:cs typeface="Calibri"/>
                        </a:rPr>
                        <a:t>Remedial</a:t>
                      </a:r>
                      <a:r>
                        <a:rPr sz="1600" spc="-35">
                          <a:latin typeface="Calibri"/>
                          <a:cs typeface="Calibri"/>
                        </a:rPr>
                        <a:t> </a:t>
                      </a:r>
                      <a:r>
                        <a:rPr sz="1600">
                          <a:latin typeface="Calibri"/>
                          <a:cs typeface="Calibri"/>
                        </a:rPr>
                        <a:t>Notice</a:t>
                      </a:r>
                      <a:r>
                        <a:rPr sz="1600" spc="-20">
                          <a:latin typeface="Calibri"/>
                          <a:cs typeface="Calibri"/>
                        </a:rPr>
                        <a:t> For</a:t>
                      </a:r>
                      <a:r>
                        <a:rPr sz="1600" spc="-30">
                          <a:latin typeface="Calibri"/>
                          <a:cs typeface="Calibri"/>
                        </a:rPr>
                        <a:t> </a:t>
                      </a:r>
                      <a:r>
                        <a:rPr sz="1600">
                          <a:latin typeface="Calibri"/>
                          <a:cs typeface="Calibri"/>
                        </a:rPr>
                        <a:t>Non-</a:t>
                      </a:r>
                      <a:r>
                        <a:rPr sz="1600" spc="-10">
                          <a:latin typeface="Calibri"/>
                          <a:cs typeface="Calibri"/>
                        </a:rPr>
                        <a:t>compliance</a:t>
                      </a:r>
                      <a:endParaRPr sz="1600">
                        <a:latin typeface="Calibri"/>
                        <a:cs typeface="Calibri"/>
                      </a:endParaRPr>
                    </a:p>
                  </a:txBody>
                  <a:tcPr marL="0" marR="0" marT="59690"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9EBF5"/>
                    </a:solidFill>
                  </a:tcPr>
                </a:tc>
                <a:tc>
                  <a:txBody>
                    <a:bodyPr/>
                    <a:lstStyle/>
                    <a:p>
                      <a:pPr marL="1270" algn="ctr">
                        <a:lnSpc>
                          <a:spcPct val="100000"/>
                        </a:lnSpc>
                        <a:spcBef>
                          <a:spcPts val="470"/>
                        </a:spcBef>
                      </a:pPr>
                      <a:r>
                        <a:rPr lang="en-GB" sz="1600">
                          <a:solidFill>
                            <a:schemeClr val="tx1"/>
                          </a:solidFill>
                          <a:latin typeface="Calibri"/>
                          <a:cs typeface="Calibri"/>
                        </a:rPr>
                        <a:t>8</a:t>
                      </a:r>
                    </a:p>
                  </a:txBody>
                  <a:tcPr marL="0" marR="0" marT="59690"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10004"/>
                  </a:ext>
                </a:extLst>
              </a:tr>
              <a:tr h="367665">
                <a:tc>
                  <a:txBody>
                    <a:bodyPr/>
                    <a:lstStyle/>
                    <a:p>
                      <a:pPr marL="22225" marR="0" lvl="0" indent="0" defTabSz="914400" eaLnBrk="1" fontAlgn="auto" latinLnBrk="0" hangingPunct="1">
                        <a:lnSpc>
                          <a:spcPct val="100000"/>
                        </a:lnSpc>
                        <a:spcBef>
                          <a:spcPts val="470"/>
                        </a:spcBef>
                        <a:spcAft>
                          <a:spcPts val="0"/>
                        </a:spcAft>
                        <a:buClrTx/>
                        <a:buSzTx/>
                        <a:buFontTx/>
                        <a:buNone/>
                        <a:tabLst/>
                        <a:defRPr/>
                      </a:pPr>
                      <a:r>
                        <a:rPr lang="en-US" sz="1600" spc="-45">
                          <a:latin typeface="+mn-lt"/>
                          <a:cs typeface="Calibri"/>
                        </a:rPr>
                        <a:t>Total</a:t>
                      </a:r>
                      <a:r>
                        <a:rPr lang="en-US" sz="1600" spc="10">
                          <a:latin typeface="+mn-lt"/>
                          <a:cs typeface="Calibri"/>
                        </a:rPr>
                        <a:t> </a:t>
                      </a:r>
                      <a:r>
                        <a:rPr lang="en-US" sz="1600" spc="-25">
                          <a:latin typeface="+mn-lt"/>
                          <a:cs typeface="Calibri"/>
                        </a:rPr>
                        <a:t>Number</a:t>
                      </a:r>
                      <a:r>
                        <a:rPr lang="en-US" sz="1600" spc="-40">
                          <a:latin typeface="+mn-lt"/>
                          <a:cs typeface="Calibri"/>
                        </a:rPr>
                        <a:t> </a:t>
                      </a:r>
                      <a:r>
                        <a:rPr lang="en-US" sz="1600">
                          <a:latin typeface="+mn-lt"/>
                          <a:cs typeface="Calibri"/>
                        </a:rPr>
                        <a:t>Of</a:t>
                      </a:r>
                      <a:r>
                        <a:rPr lang="en-US" sz="1600" spc="-20">
                          <a:latin typeface="+mn-lt"/>
                          <a:cs typeface="Calibri"/>
                        </a:rPr>
                        <a:t> </a:t>
                      </a:r>
                      <a:r>
                        <a:rPr lang="en-US" sz="1600">
                          <a:latin typeface="+mn-lt"/>
                          <a:cs typeface="Calibri"/>
                        </a:rPr>
                        <a:t>Contractors</a:t>
                      </a:r>
                      <a:r>
                        <a:rPr lang="en-US" sz="1600" spc="20">
                          <a:latin typeface="+mn-lt"/>
                          <a:cs typeface="Calibri"/>
                        </a:rPr>
                        <a:t> </a:t>
                      </a:r>
                      <a:r>
                        <a:rPr lang="en-US" sz="1600">
                          <a:latin typeface="+mn-lt"/>
                          <a:cs typeface="Calibri"/>
                        </a:rPr>
                        <a:t>Issued</a:t>
                      </a:r>
                      <a:r>
                        <a:rPr lang="en-US" sz="1600" spc="-35">
                          <a:latin typeface="+mn-lt"/>
                          <a:cs typeface="Calibri"/>
                        </a:rPr>
                        <a:t> </a:t>
                      </a:r>
                      <a:r>
                        <a:rPr lang="en-US" sz="1600" spc="-40">
                          <a:latin typeface="+mn-lt"/>
                          <a:cs typeface="Calibri"/>
                        </a:rPr>
                        <a:t>With</a:t>
                      </a:r>
                      <a:r>
                        <a:rPr lang="en-US" sz="1600" spc="-35">
                          <a:latin typeface="+mn-lt"/>
                          <a:cs typeface="Calibri"/>
                        </a:rPr>
                        <a:t> </a:t>
                      </a:r>
                      <a:r>
                        <a:rPr lang="en-US" sz="1600">
                          <a:latin typeface="+mn-lt"/>
                          <a:cs typeface="Calibri"/>
                        </a:rPr>
                        <a:t>Remedial</a:t>
                      </a:r>
                      <a:r>
                        <a:rPr lang="en-US" sz="1600" spc="-35">
                          <a:latin typeface="+mn-lt"/>
                          <a:cs typeface="Calibri"/>
                        </a:rPr>
                        <a:t> </a:t>
                      </a:r>
                      <a:r>
                        <a:rPr lang="en-US" sz="1600">
                          <a:latin typeface="+mn-lt"/>
                          <a:cs typeface="Calibri"/>
                        </a:rPr>
                        <a:t>Notice</a:t>
                      </a:r>
                      <a:r>
                        <a:rPr lang="en-US" sz="1600" spc="-20">
                          <a:latin typeface="+mn-lt"/>
                          <a:cs typeface="Calibri"/>
                        </a:rPr>
                        <a:t> Not Satisfied Letter for </a:t>
                      </a:r>
                      <a:r>
                        <a:rPr lang="en-US" sz="1600" spc="-20" err="1">
                          <a:latin typeface="+mn-lt"/>
                          <a:cs typeface="Calibri"/>
                        </a:rPr>
                        <a:t>For</a:t>
                      </a:r>
                      <a:r>
                        <a:rPr lang="en-US" sz="1600" spc="-30">
                          <a:latin typeface="+mn-lt"/>
                          <a:cs typeface="Calibri"/>
                        </a:rPr>
                        <a:t> </a:t>
                      </a:r>
                      <a:r>
                        <a:rPr lang="en-US" sz="1600">
                          <a:latin typeface="+mn-lt"/>
                          <a:cs typeface="Calibri"/>
                        </a:rPr>
                        <a:t>Non-</a:t>
                      </a:r>
                      <a:r>
                        <a:rPr lang="en-US" sz="1600" spc="-10">
                          <a:latin typeface="+mn-lt"/>
                          <a:cs typeface="Calibri"/>
                        </a:rPr>
                        <a:t>compliance</a:t>
                      </a:r>
                      <a:endParaRPr lang="en-US" sz="1600">
                        <a:latin typeface="+mn-lt"/>
                        <a:cs typeface="Calibri"/>
                      </a:endParaRPr>
                    </a:p>
                    <a:p>
                      <a:pPr marL="22225">
                        <a:lnSpc>
                          <a:spcPct val="100000"/>
                        </a:lnSpc>
                        <a:spcBef>
                          <a:spcPts val="470"/>
                        </a:spcBef>
                      </a:pPr>
                      <a:endParaRPr sz="1600">
                        <a:latin typeface="Calibri"/>
                        <a:cs typeface="Calibri"/>
                      </a:endParaRPr>
                    </a:p>
                  </a:txBody>
                  <a:tcPr marL="0" marR="0" marT="59690" marB="0">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9EBF5"/>
                    </a:solidFill>
                  </a:tcPr>
                </a:tc>
                <a:tc>
                  <a:txBody>
                    <a:bodyPr/>
                    <a:lstStyle/>
                    <a:p>
                      <a:pPr marL="1270" algn="ctr">
                        <a:lnSpc>
                          <a:spcPct val="100000"/>
                        </a:lnSpc>
                        <a:spcBef>
                          <a:spcPts val="470"/>
                        </a:spcBef>
                      </a:pPr>
                      <a:r>
                        <a:rPr lang="en-GB" sz="1600">
                          <a:solidFill>
                            <a:schemeClr val="tx1"/>
                          </a:solidFill>
                          <a:latin typeface="Calibri"/>
                          <a:cs typeface="Calibri"/>
                        </a:rPr>
                        <a:t>4</a:t>
                      </a:r>
                      <a:endParaRPr sz="1600">
                        <a:solidFill>
                          <a:schemeClr val="tx1"/>
                        </a:solidFill>
                        <a:latin typeface="Calibri"/>
                        <a:cs typeface="Calibri"/>
                      </a:endParaRPr>
                    </a:p>
                  </a:txBody>
                  <a:tcPr marL="0" marR="0" marT="59690"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516033248"/>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ACD9AA-093C-694D-072E-C2031B5A9A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DA3CFB-8B40-3A72-7E5F-3C10B994F26A}"/>
              </a:ext>
            </a:extLst>
          </p:cNvPr>
          <p:cNvSpPr>
            <a:spLocks noGrp="1"/>
          </p:cNvSpPr>
          <p:nvPr>
            <p:ph type="title"/>
          </p:nvPr>
        </p:nvSpPr>
        <p:spPr>
          <a:xfrm>
            <a:off x="2714089" y="834356"/>
            <a:ext cx="6912102" cy="553998"/>
          </a:xfrm>
        </p:spPr>
        <p:txBody>
          <a:bodyPr/>
          <a:lstStyle/>
          <a:p>
            <a:r>
              <a:rPr lang="en-GB" sz="3600"/>
              <a:t>End of Year Review 2025/26</a:t>
            </a:r>
          </a:p>
        </p:txBody>
      </p:sp>
      <p:sp>
        <p:nvSpPr>
          <p:cNvPr id="3" name="Content Placeholder 2">
            <a:extLst>
              <a:ext uri="{FF2B5EF4-FFF2-40B4-BE49-F238E27FC236}">
                <a16:creationId xmlns:a16="http://schemas.microsoft.com/office/drawing/2014/main" id="{4FDE14C4-436A-5409-F0A0-3F7AD19F4388}"/>
              </a:ext>
            </a:extLst>
          </p:cNvPr>
          <p:cNvSpPr>
            <a:spLocks noGrp="1"/>
          </p:cNvSpPr>
          <p:nvPr>
            <p:ph idx="1"/>
          </p:nvPr>
        </p:nvSpPr>
        <p:spPr/>
        <p:txBody>
          <a:bodyPr>
            <a:noAutofit/>
          </a:bodyPr>
          <a:lstStyle/>
          <a:p>
            <a:pPr marL="342900" indent="-342900">
              <a:lnSpc>
                <a:spcPct val="100000"/>
              </a:lnSpc>
              <a:spcBef>
                <a:spcPts val="0"/>
              </a:spcBef>
              <a:buFont typeface="Arial" panose="020B0604020202020204" pitchFamily="34" charset="0"/>
              <a:buChar char="•"/>
            </a:pPr>
            <a:r>
              <a:rPr lang="en-GB" sz="2000">
                <a:latin typeface="Arial" panose="020B0604020202020204" pitchFamily="34" charset="0"/>
                <a:ea typeface="Calibri" panose="020F0502020204030204" pitchFamily="34" charset="0"/>
                <a:cs typeface="Arial" panose="020B0604020202020204" pitchFamily="34" charset="0"/>
              </a:rPr>
              <a:t>Providers have 2 months to submit FP17s for treatment completed by 31.03.26</a:t>
            </a:r>
            <a:br>
              <a:rPr lang="en-GB" sz="2000">
                <a:latin typeface="Arial" panose="020B0604020202020204" pitchFamily="34" charset="0"/>
                <a:ea typeface="Calibri" panose="020F0502020204030204" pitchFamily="34" charset="0"/>
                <a:cs typeface="Arial" panose="020B0604020202020204" pitchFamily="34" charset="0"/>
              </a:rPr>
            </a:br>
            <a:endParaRPr lang="en-GB" sz="2000">
              <a:latin typeface="Arial" panose="020B0604020202020204" pitchFamily="34" charset="0"/>
              <a:ea typeface="Calibri" panose="020F0502020204030204" pitchFamily="34" charset="0"/>
              <a:cs typeface="Arial" panose="020B0604020202020204" pitchFamily="34" charset="0"/>
            </a:endParaRPr>
          </a:p>
          <a:p>
            <a:pPr marL="342900" indent="-342900">
              <a:lnSpc>
                <a:spcPct val="100000"/>
              </a:lnSpc>
              <a:spcBef>
                <a:spcPts val="0"/>
              </a:spcBef>
              <a:buFont typeface="Arial" panose="020B0604020202020204" pitchFamily="34" charset="0"/>
              <a:buChar char="•"/>
            </a:pPr>
            <a:r>
              <a:rPr lang="en-GB" sz="2000">
                <a:latin typeface="Arial" panose="020B0604020202020204" pitchFamily="34" charset="0"/>
                <a:ea typeface="Calibri" panose="020F0502020204030204" pitchFamily="34" charset="0"/>
                <a:cs typeface="Arial" panose="020B0604020202020204" pitchFamily="34" charset="0"/>
              </a:rPr>
              <a:t>The initial provisional expectation is an improvement in the overall delivery of primary care activity, dental and orthodontics.  Access and activity delivery has improved in 2025/26 as report in the Integrated Performance reports, but it is to early to assess the full annual performance. </a:t>
            </a:r>
          </a:p>
          <a:p>
            <a:pPr marL="342900" indent="-342900">
              <a:lnSpc>
                <a:spcPct val="100000"/>
              </a:lnSpc>
              <a:spcBef>
                <a:spcPts val="0"/>
              </a:spcBef>
              <a:buFont typeface="Arial" panose="020B0604020202020204" pitchFamily="34" charset="0"/>
              <a:buChar char="•"/>
            </a:pPr>
            <a:endParaRPr lang="en-GB" sz="2000">
              <a:latin typeface="Arial" panose="020B0604020202020204" pitchFamily="34" charset="0"/>
              <a:ea typeface="Calibri" panose="020F0502020204030204" pitchFamily="34" charset="0"/>
              <a:cs typeface="Arial" panose="020B0604020202020204" pitchFamily="34" charset="0"/>
            </a:endParaRPr>
          </a:p>
          <a:p>
            <a:pPr marL="285750" indent="-285750">
              <a:lnSpc>
                <a:spcPct val="100000"/>
              </a:lnSpc>
              <a:spcBef>
                <a:spcPts val="0"/>
              </a:spcBef>
              <a:buFont typeface="Arial" panose="020B0604020202020204" pitchFamily="34" charset="0"/>
              <a:buChar char="•"/>
            </a:pPr>
            <a:r>
              <a:rPr lang="en-GB" sz="2000">
                <a:latin typeface="Arial" panose="020B0604020202020204" pitchFamily="34" charset="0"/>
                <a:ea typeface="Calibri" panose="020F0502020204030204" pitchFamily="34" charset="0"/>
                <a:cs typeface="Arial" panose="020B0604020202020204" pitchFamily="34" charset="0"/>
              </a:rPr>
              <a:t>Performance will also include the additional costs imposed by NHS England as part of the Urgent Dental incentive Scheme</a:t>
            </a:r>
            <a:endParaRPr lang="en-GB" sz="2000">
              <a:highlight>
                <a:srgbClr val="FFFF00"/>
              </a:highlight>
              <a:latin typeface="Arial" panose="020B0604020202020204" pitchFamily="34" charset="0"/>
              <a:ea typeface="Calibri" panose="020F0502020204030204" pitchFamily="34" charset="0"/>
              <a:cs typeface="Arial" panose="020B0604020202020204" pitchFamily="34" charset="0"/>
            </a:endParaRPr>
          </a:p>
          <a:p>
            <a:pPr>
              <a:lnSpc>
                <a:spcPct val="100000"/>
              </a:lnSpc>
              <a:spcBef>
                <a:spcPts val="0"/>
              </a:spcBef>
            </a:pPr>
            <a:endParaRPr lang="en-GB" sz="2000">
              <a:latin typeface="Arial" panose="020B0604020202020204" pitchFamily="34" charset="0"/>
              <a:ea typeface="Calibri" panose="020F0502020204030204" pitchFamily="34" charset="0"/>
              <a:cs typeface="Arial" panose="020B0604020202020204" pitchFamily="34" charset="0"/>
            </a:endParaRPr>
          </a:p>
          <a:p>
            <a:endParaRPr lang="en-GB" sz="2000">
              <a:latin typeface="Arial" panose="020B0604020202020204" pitchFamily="34" charset="0"/>
              <a:cs typeface="Arial" panose="020B0604020202020204" pitchFamily="34" charset="0"/>
            </a:endParaRPr>
          </a:p>
          <a:p>
            <a:endParaRPr lang="en-GB" sz="200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87DDBFA2-95B1-9AE8-1DC3-6C5EA25BE38B}"/>
              </a:ext>
            </a:extLst>
          </p:cNvPr>
          <p:cNvSpPr>
            <a:spLocks noGrp="1"/>
          </p:cNvSpPr>
          <p:nvPr>
            <p:ph type="sldNum" sz="quarter" idx="12"/>
          </p:nvPr>
        </p:nvSpPr>
        <p:spPr>
          <a:xfrm>
            <a:off x="11515725" y="6356349"/>
            <a:ext cx="485056" cy="365125"/>
          </a:xfrm>
          <a:prstGeom prst="rect">
            <a:avLst/>
          </a:prstGeom>
        </p:spPr>
        <p:txBody>
          <a:bodyPr vert="horz" lIns="91440" tIns="45720" rIns="91440" bIns="45720" rtlCol="0" anchor="ctr"/>
          <a:lstStyle>
            <a:defPPr>
              <a:defRPr lang="en-US"/>
            </a:defPPr>
            <a:lvl1pPr marL="0" algn="ctr" defTabSz="914400" rtl="0" eaLnBrk="1" latinLnBrk="0" hangingPunct="1">
              <a:defRPr sz="20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07B77E4-D16E-4E80-BECE-B10ACE50DA11}" type="slidenum">
              <a:rPr lang="en-GB" smtClean="0"/>
              <a:pPr/>
              <a:t>18</a:t>
            </a:fld>
            <a:endParaRPr lang="en-GB"/>
          </a:p>
        </p:txBody>
      </p:sp>
    </p:spTree>
    <p:extLst>
      <p:ext uri="{BB962C8B-B14F-4D97-AF65-F5344CB8AC3E}">
        <p14:creationId xmlns:p14="http://schemas.microsoft.com/office/powerpoint/2010/main" val="7379457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8F881-42E4-17FD-C84E-A39FF460453A}"/>
              </a:ext>
            </a:extLst>
          </p:cNvPr>
          <p:cNvSpPr>
            <a:spLocks noGrp="1"/>
          </p:cNvSpPr>
          <p:nvPr>
            <p:ph type="title"/>
          </p:nvPr>
        </p:nvSpPr>
        <p:spPr>
          <a:xfrm>
            <a:off x="1837038" y="842594"/>
            <a:ext cx="7715012" cy="553998"/>
          </a:xfrm>
        </p:spPr>
        <p:txBody>
          <a:bodyPr/>
          <a:lstStyle/>
          <a:p>
            <a:r>
              <a:rPr lang="en-GB" sz="3600"/>
              <a:t>Access to primary care dental services</a:t>
            </a:r>
          </a:p>
        </p:txBody>
      </p:sp>
      <p:sp>
        <p:nvSpPr>
          <p:cNvPr id="3" name="Content Placeholder 2">
            <a:extLst>
              <a:ext uri="{FF2B5EF4-FFF2-40B4-BE49-F238E27FC236}">
                <a16:creationId xmlns:a16="http://schemas.microsoft.com/office/drawing/2014/main" id="{A82562AE-6885-C867-3533-B0B873AFCFEA}"/>
              </a:ext>
            </a:extLst>
          </p:cNvPr>
          <p:cNvSpPr>
            <a:spLocks noGrp="1"/>
          </p:cNvSpPr>
          <p:nvPr>
            <p:ph idx="1"/>
          </p:nvPr>
        </p:nvSpPr>
        <p:spPr>
          <a:xfrm>
            <a:off x="838200" y="1793541"/>
            <a:ext cx="10515600" cy="1015663"/>
          </a:xfrm>
        </p:spPr>
        <p:txBody>
          <a:bodyPr/>
          <a:lstStyle/>
          <a:p>
            <a:pPr marL="285750" indent="-285750">
              <a:buFont typeface="Arial" panose="020B0604020202020204" pitchFamily="34" charset="0"/>
              <a:buChar char="•"/>
            </a:pPr>
            <a:r>
              <a:rPr lang="en-GB" sz="2400"/>
              <a:t>Primary care general dental services funding is based on around 60 per cent of the population accessing NHS services.</a:t>
            </a:r>
          </a:p>
          <a:p>
            <a:endParaRPr lang="en-GB"/>
          </a:p>
        </p:txBody>
      </p:sp>
      <p:sp>
        <p:nvSpPr>
          <p:cNvPr id="4" name="Slide Number Placeholder 3">
            <a:extLst>
              <a:ext uri="{FF2B5EF4-FFF2-40B4-BE49-F238E27FC236}">
                <a16:creationId xmlns:a16="http://schemas.microsoft.com/office/drawing/2014/main" id="{BADF3C12-CFAC-B6A0-070D-D219B79CB70D}"/>
              </a:ext>
            </a:extLst>
          </p:cNvPr>
          <p:cNvSpPr>
            <a:spLocks noGrp="1"/>
          </p:cNvSpPr>
          <p:nvPr>
            <p:ph type="sldNum" sz="quarter" idx="12"/>
          </p:nvPr>
        </p:nvSpPr>
        <p:spPr>
          <a:xfrm>
            <a:off x="11515725" y="6356349"/>
            <a:ext cx="485056" cy="365125"/>
          </a:xfrm>
          <a:prstGeom prst="rect">
            <a:avLst/>
          </a:prstGeom>
        </p:spPr>
        <p:txBody>
          <a:bodyPr vert="horz" lIns="91440" tIns="45720" rIns="91440" bIns="45720" rtlCol="0" anchor="ctr"/>
          <a:lstStyle>
            <a:defPPr>
              <a:defRPr lang="en-US"/>
            </a:defPPr>
            <a:lvl1pPr marL="0" algn="ctr" defTabSz="914400" rtl="0" eaLnBrk="1" latinLnBrk="0" hangingPunct="1">
              <a:defRPr sz="20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07B77E4-D16E-4E80-BECE-B10ACE50DA11}" type="slidenum">
              <a:rPr lang="en-GB" smtClean="0"/>
              <a:pPr/>
              <a:t>19</a:t>
            </a:fld>
            <a:endParaRPr lang="en-GB"/>
          </a:p>
        </p:txBody>
      </p:sp>
      <p:sp>
        <p:nvSpPr>
          <p:cNvPr id="6" name="Content Placeholder 2">
            <a:extLst>
              <a:ext uri="{FF2B5EF4-FFF2-40B4-BE49-F238E27FC236}">
                <a16:creationId xmlns:a16="http://schemas.microsoft.com/office/drawing/2014/main" id="{2B0744AA-FC19-9CF4-A23E-C6C455458445}"/>
              </a:ext>
            </a:extLst>
          </p:cNvPr>
          <p:cNvSpPr txBox="1">
            <a:spLocks/>
          </p:cNvSpPr>
          <p:nvPr/>
        </p:nvSpPr>
        <p:spPr>
          <a:xfrm>
            <a:off x="838200" y="2635726"/>
            <a:ext cx="10030326" cy="422227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bg2">
                    <a:lumMod val="2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bg2">
                    <a:lumMod val="2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bg2">
                    <a:lumMod val="2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bg2">
                    <a:lumMod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Dental access is measured by counting the number of unique patient contacts in the previous 24 months for adults and 12 months for children, as this is the longest NICE guidance suggests patients with good oral health can be left.</a:t>
            </a:r>
          </a:p>
          <a:p>
            <a:r>
              <a:rPr lang="en-GB"/>
              <a:t>LDN focus is local population inequalities</a:t>
            </a:r>
          </a:p>
          <a:p>
            <a:r>
              <a:rPr lang="en-GB"/>
              <a:t>ICB routine dental access recovery dashboard – key</a:t>
            </a:r>
          </a:p>
          <a:p>
            <a:endParaRPr lang="en-GB"/>
          </a:p>
          <a:p>
            <a:endParaRPr lang="en-GB"/>
          </a:p>
          <a:p>
            <a:endParaRPr lang="en-GB"/>
          </a:p>
        </p:txBody>
      </p:sp>
      <p:pic>
        <p:nvPicPr>
          <p:cNvPr id="7" name="Picture 6">
            <a:extLst>
              <a:ext uri="{FF2B5EF4-FFF2-40B4-BE49-F238E27FC236}">
                <a16:creationId xmlns:a16="http://schemas.microsoft.com/office/drawing/2014/main" id="{1F3A9290-52A6-222D-F932-AFEF85B29395}"/>
              </a:ext>
            </a:extLst>
          </p:cNvPr>
          <p:cNvPicPr>
            <a:picLocks noChangeAspect="1"/>
          </p:cNvPicPr>
          <p:nvPr/>
        </p:nvPicPr>
        <p:blipFill>
          <a:blip r:embed="rId2"/>
          <a:stretch>
            <a:fillRect/>
          </a:stretch>
        </p:blipFill>
        <p:spPr>
          <a:xfrm>
            <a:off x="8175278" y="4311347"/>
            <a:ext cx="2467890" cy="1620922"/>
          </a:xfrm>
          <a:prstGeom prst="rect">
            <a:avLst/>
          </a:prstGeom>
        </p:spPr>
      </p:pic>
    </p:spTree>
    <p:extLst>
      <p:ext uri="{BB962C8B-B14F-4D97-AF65-F5344CB8AC3E}">
        <p14:creationId xmlns:p14="http://schemas.microsoft.com/office/powerpoint/2010/main" val="2255629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194945">
              <a:lnSpc>
                <a:spcPts val="2195"/>
              </a:lnSpc>
            </a:pPr>
            <a:fld id="{81D60167-4931-47E6-BA6A-407CBD079E47}" type="slidenum">
              <a:rPr sz="1900" spc="-50" dirty="0"/>
              <a:t>2</a:t>
            </a:fld>
            <a:endParaRPr sz="1900"/>
          </a:p>
        </p:txBody>
      </p:sp>
      <p:sp>
        <p:nvSpPr>
          <p:cNvPr id="3" name="object 3"/>
          <p:cNvSpPr txBox="1">
            <a:spLocks noGrp="1"/>
          </p:cNvSpPr>
          <p:nvPr>
            <p:ph type="title"/>
          </p:nvPr>
        </p:nvSpPr>
        <p:spPr>
          <a:xfrm>
            <a:off x="1721143" y="672054"/>
            <a:ext cx="8294943" cy="863441"/>
          </a:xfrm>
          <a:prstGeom prst="rect">
            <a:avLst/>
          </a:prstGeom>
        </p:spPr>
        <p:txBody>
          <a:bodyPr vert="horz" wrap="square" lIns="0" tIns="6985" rIns="0" bIns="0" rtlCol="0" anchor="t">
            <a:spAutoFit/>
          </a:bodyPr>
          <a:lstStyle/>
          <a:p>
            <a:pPr marL="701675" marR="5080" indent="-689610" algn="l">
              <a:lnSpc>
                <a:spcPct val="101200"/>
              </a:lnSpc>
              <a:spcBef>
                <a:spcPts val="55"/>
              </a:spcBef>
            </a:pPr>
            <a:r>
              <a:rPr lang="en-GB" sz="2800">
                <a:ea typeface="Calibri"/>
              </a:rPr>
              <a:t>Delivery Assurance</a:t>
            </a:r>
            <a:br>
              <a:rPr lang="en-GB" sz="2800">
                <a:ea typeface="Calibri"/>
              </a:rPr>
            </a:br>
            <a:r>
              <a:rPr lang="en-GB" sz="2800">
                <a:ea typeface="Calibri"/>
              </a:rPr>
              <a:t>System-Wide Delegated Contract Management</a:t>
            </a:r>
          </a:p>
        </p:txBody>
      </p:sp>
      <p:sp>
        <p:nvSpPr>
          <p:cNvPr id="5" name="TextBox 4">
            <a:extLst>
              <a:ext uri="{FF2B5EF4-FFF2-40B4-BE49-F238E27FC236}">
                <a16:creationId xmlns:a16="http://schemas.microsoft.com/office/drawing/2014/main" id="{A428F9A6-CE02-4C68-3CC1-C7F14472416C}"/>
              </a:ext>
            </a:extLst>
          </p:cNvPr>
          <p:cNvSpPr txBox="1"/>
          <p:nvPr/>
        </p:nvSpPr>
        <p:spPr>
          <a:xfrm>
            <a:off x="1695775" y="1993737"/>
            <a:ext cx="8805333" cy="480131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600"/>
              <a:t>The Delivery Assurance Team provides system-wide contract management and manages mandatory functions, since the ICB became responsible for direct commissioning of primary care services on 1 July 2022.</a:t>
            </a:r>
          </a:p>
          <a:p>
            <a:pPr algn="l"/>
            <a:endParaRPr lang="en-US" sz="1600"/>
          </a:p>
          <a:p>
            <a:pPr algn="l"/>
            <a:r>
              <a:rPr lang="en-US" sz="1600" dirty="0"/>
              <a:t>The Delivery Assurance Team is responsible for ensuring Primary Care contracts are managed in line with the following policy and guidance manuals:-</a:t>
            </a:r>
          </a:p>
          <a:p>
            <a:pPr marL="285750" indent="-285750" algn="l">
              <a:buFontTx/>
              <a:buChar char="-"/>
            </a:pPr>
            <a:r>
              <a:rPr lang="en-US" sz="1600"/>
              <a:t>The NHS Primary Medical Services Policy &amp; Guidance Manual</a:t>
            </a:r>
          </a:p>
          <a:p>
            <a:pPr marL="285750" indent="-285750" algn="l">
              <a:buFontTx/>
              <a:buChar char="-"/>
            </a:pPr>
            <a:r>
              <a:rPr lang="en-US" sz="1600"/>
              <a:t>NHS England Policy Book for Primary Dental Services </a:t>
            </a:r>
          </a:p>
          <a:p>
            <a:pPr marL="285750" indent="-285750" algn="l">
              <a:buChar char="-"/>
            </a:pPr>
            <a:r>
              <a:rPr lang="en-US" sz="1600">
                <a:solidFill>
                  <a:srgbClr val="000000"/>
                </a:solidFill>
              </a:rPr>
              <a:t>The Pharmacy Manual </a:t>
            </a:r>
          </a:p>
          <a:p>
            <a:pPr marL="285750" indent="-285750" algn="l">
              <a:buChar char="-"/>
            </a:pPr>
            <a:r>
              <a:rPr lang="en-US" sz="1600">
                <a:solidFill>
                  <a:srgbClr val="000000"/>
                </a:solidFill>
              </a:rPr>
              <a:t>Eye Health Policy Book</a:t>
            </a:r>
          </a:p>
          <a:p>
            <a:pPr algn="l"/>
            <a:endParaRPr lang="en-US" sz="1600">
              <a:solidFill>
                <a:srgbClr val="FF0000"/>
              </a:solidFill>
            </a:endParaRPr>
          </a:p>
          <a:p>
            <a:pPr algn="l"/>
            <a:r>
              <a:rPr lang="en-US" sz="1600" dirty="0"/>
              <a:t>All of the above Policy and Guidance Manuals are mandated guidance under the delegation agreement and provide the policies and guidance ICBs must observe to support a consistent and compliant approach to primary care services commissioning and contract management across England.</a:t>
            </a:r>
          </a:p>
          <a:p>
            <a:pPr algn="l"/>
            <a:endParaRPr lang="en-US" sz="1600"/>
          </a:p>
          <a:p>
            <a:pPr algn="l"/>
            <a:r>
              <a:rPr lang="en-US" sz="1600" dirty="0"/>
              <a:t>The manuals identify mandatory functions (that is, those absolutely defined in legislation and law) versus those which are provided as national policy, guidance or best practice.</a:t>
            </a:r>
            <a:endParaRPr lang="en-GB" sz="1600" dirty="0"/>
          </a:p>
          <a:p>
            <a:pPr algn="l"/>
            <a:endParaRPr lang="en-GB">
              <a:highlight>
                <a:srgbClr val="FFFF00"/>
              </a:highligh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57902-97A7-BEB3-F895-CA389722CD42}"/>
              </a:ext>
            </a:extLst>
          </p:cNvPr>
          <p:cNvSpPr>
            <a:spLocks noGrp="1"/>
          </p:cNvSpPr>
          <p:nvPr>
            <p:ph type="title"/>
          </p:nvPr>
        </p:nvSpPr>
        <p:spPr>
          <a:xfrm>
            <a:off x="2561290" y="489991"/>
            <a:ext cx="6912102" cy="553998"/>
          </a:xfrm>
        </p:spPr>
        <p:txBody>
          <a:bodyPr/>
          <a:lstStyle/>
          <a:p>
            <a:pPr algn="ctr"/>
            <a:r>
              <a:rPr lang="en-GB" sz="3600"/>
              <a:t>Access Challenges</a:t>
            </a:r>
          </a:p>
        </p:txBody>
      </p:sp>
      <p:sp>
        <p:nvSpPr>
          <p:cNvPr id="4" name="Slide Number Placeholder 3">
            <a:extLst>
              <a:ext uri="{FF2B5EF4-FFF2-40B4-BE49-F238E27FC236}">
                <a16:creationId xmlns:a16="http://schemas.microsoft.com/office/drawing/2014/main" id="{ECA8E29F-522F-D126-46A0-695228A14447}"/>
              </a:ext>
            </a:extLst>
          </p:cNvPr>
          <p:cNvSpPr>
            <a:spLocks noGrp="1"/>
          </p:cNvSpPr>
          <p:nvPr>
            <p:ph type="sldNum" sz="quarter" idx="12"/>
          </p:nvPr>
        </p:nvSpPr>
        <p:spPr>
          <a:xfrm>
            <a:off x="11515725" y="6356349"/>
            <a:ext cx="485056" cy="365125"/>
          </a:xfrm>
          <a:prstGeom prst="rect">
            <a:avLst/>
          </a:prstGeom>
        </p:spPr>
        <p:txBody>
          <a:bodyPr vert="horz" lIns="91440" tIns="45720" rIns="91440" bIns="45720" rtlCol="0" anchor="ctr"/>
          <a:lstStyle>
            <a:defPPr>
              <a:defRPr lang="en-US"/>
            </a:defPPr>
            <a:lvl1pPr marL="0" algn="ctr" defTabSz="914400" rtl="0" eaLnBrk="1" latinLnBrk="0" hangingPunct="1">
              <a:defRPr sz="20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07B77E4-D16E-4E80-BECE-B10ACE50DA11}" type="slidenum">
              <a:rPr lang="en-GB" smtClean="0"/>
              <a:pPr/>
              <a:t>20</a:t>
            </a:fld>
            <a:endParaRPr lang="en-GB"/>
          </a:p>
        </p:txBody>
      </p:sp>
      <p:sp>
        <p:nvSpPr>
          <p:cNvPr id="6" name="TextBox 5">
            <a:extLst>
              <a:ext uri="{FF2B5EF4-FFF2-40B4-BE49-F238E27FC236}">
                <a16:creationId xmlns:a16="http://schemas.microsoft.com/office/drawing/2014/main" id="{5E777F9A-8A57-3FEE-BB62-CD097DD1D024}"/>
              </a:ext>
            </a:extLst>
          </p:cNvPr>
          <p:cNvSpPr txBox="1"/>
          <p:nvPr/>
        </p:nvSpPr>
        <p:spPr>
          <a:xfrm>
            <a:off x="938512" y="1367522"/>
            <a:ext cx="10819741" cy="1200329"/>
          </a:xfrm>
          <a:prstGeom prst="rect">
            <a:avLst/>
          </a:prstGeom>
          <a:noFill/>
        </p:spPr>
        <p:txBody>
          <a:bodyPr wrap="square" rtlCol="0">
            <a:spAutoFit/>
          </a:bodyPr>
          <a:lstStyle/>
          <a:p>
            <a:pPr marL="285750" indent="-285750">
              <a:buFont typeface="Arial" panose="020B0604020202020204" pitchFamily="34" charset="0"/>
              <a:buChar char="•"/>
            </a:pPr>
            <a:r>
              <a:rPr lang="en-GB"/>
              <a:t>Access rates by local authority based on the number of patients who are resident in LSC and have access an NHS dental practice.</a:t>
            </a:r>
          </a:p>
          <a:p>
            <a:pPr marL="285750" indent="-285750">
              <a:buFont typeface="Arial" panose="020B0604020202020204" pitchFamily="34" charset="0"/>
              <a:buChar char="•"/>
            </a:pPr>
            <a:r>
              <a:rPr lang="en-GB"/>
              <a:t>Westmorland and Furness – Work to conclude regarding the new data received from NHS BSA</a:t>
            </a:r>
          </a:p>
          <a:p>
            <a:pPr marL="285750" indent="-285750">
              <a:buFont typeface="Arial" panose="020B0604020202020204" pitchFamily="34" charset="0"/>
              <a:buChar char="•"/>
            </a:pPr>
            <a:r>
              <a:rPr lang="en-GB"/>
              <a:t>Fylde Coast (including Blackpool) – Access rates are dropping as opposed to improving</a:t>
            </a:r>
          </a:p>
        </p:txBody>
      </p:sp>
      <p:pic>
        <p:nvPicPr>
          <p:cNvPr id="9" name="Content Placeholder 8">
            <a:extLst>
              <a:ext uri="{FF2B5EF4-FFF2-40B4-BE49-F238E27FC236}">
                <a16:creationId xmlns:a16="http://schemas.microsoft.com/office/drawing/2014/main" id="{FF00EDBB-68EC-BAA5-4479-AC7A3B0D45D9}"/>
              </a:ext>
            </a:extLst>
          </p:cNvPr>
          <p:cNvPicPr>
            <a:picLocks noGrp="1" noChangeAspect="1"/>
          </p:cNvPicPr>
          <p:nvPr>
            <p:ph idx="1"/>
          </p:nvPr>
        </p:nvPicPr>
        <p:blipFill>
          <a:blip r:embed="rId2"/>
          <a:stretch>
            <a:fillRect/>
          </a:stretch>
        </p:blipFill>
        <p:spPr>
          <a:xfrm>
            <a:off x="838200" y="2891384"/>
            <a:ext cx="10515600" cy="3039907"/>
          </a:xfrm>
          <a:prstGeom prst="rect">
            <a:avLst/>
          </a:prstGeom>
        </p:spPr>
      </p:pic>
    </p:spTree>
    <p:extLst>
      <p:ext uri="{BB962C8B-B14F-4D97-AF65-F5344CB8AC3E}">
        <p14:creationId xmlns:p14="http://schemas.microsoft.com/office/powerpoint/2010/main" val="41063674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605AF0-9987-858D-97D2-7A41229939FD}"/>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BF6BF80B-D161-3BAE-0BD3-F4A0472A8654}"/>
              </a:ext>
            </a:extLst>
          </p:cNvPr>
          <p:cNvSpPr txBox="1">
            <a:spLocks noGrp="1"/>
          </p:cNvSpPr>
          <p:nvPr>
            <p:ph type="title"/>
          </p:nvPr>
        </p:nvSpPr>
        <p:spPr>
          <a:xfrm>
            <a:off x="132207" y="183833"/>
            <a:ext cx="9641058" cy="1191223"/>
          </a:xfrm>
          <a:prstGeom prst="rect">
            <a:avLst/>
          </a:prstGeom>
        </p:spPr>
        <p:txBody>
          <a:bodyPr vert="horz" wrap="square" lIns="0" tIns="82422" rIns="0" bIns="0" rtlCol="0">
            <a:spAutoFit/>
          </a:bodyPr>
          <a:lstStyle/>
          <a:p>
            <a:pPr marL="1317625" algn="ctr">
              <a:lnSpc>
                <a:spcPct val="100000"/>
              </a:lnSpc>
              <a:spcBef>
                <a:spcPts val="100"/>
              </a:spcBef>
            </a:pPr>
            <a:r>
              <a:rPr lang="en-GB" sz="3600"/>
              <a:t>Supporting Contract Management Delivery - Dental</a:t>
            </a:r>
          </a:p>
        </p:txBody>
      </p:sp>
      <p:sp>
        <p:nvSpPr>
          <p:cNvPr id="4" name="object 4">
            <a:extLst>
              <a:ext uri="{FF2B5EF4-FFF2-40B4-BE49-F238E27FC236}">
                <a16:creationId xmlns:a16="http://schemas.microsoft.com/office/drawing/2014/main" id="{E3F42FFE-261A-67FD-697F-3AD3656E6AEC}"/>
              </a:ext>
            </a:extLst>
          </p:cNvPr>
          <p:cNvSpPr txBox="1">
            <a:spLocks noGrp="1"/>
          </p:cNvSpPr>
          <p:nvPr>
            <p:ph type="sldNum" sz="quarter" idx="7"/>
          </p:nvPr>
        </p:nvSpPr>
        <p:spPr>
          <a:prstGeom prst="rect">
            <a:avLst/>
          </a:prstGeom>
        </p:spPr>
        <p:txBody>
          <a:bodyPr vert="horz" wrap="square" lIns="0" tIns="9525" rIns="0" bIns="0" rtlCol="0">
            <a:spAutoFit/>
          </a:bodyPr>
          <a:lstStyle/>
          <a:p>
            <a:pPr marL="118110" marR="0" lvl="0" indent="0" defTabSz="914400" eaLnBrk="1" fontAlgn="auto" latinLnBrk="0" hangingPunct="1">
              <a:lnSpc>
                <a:spcPct val="100000"/>
              </a:lnSpc>
              <a:spcBef>
                <a:spcPts val="75"/>
              </a:spcBef>
              <a:spcAft>
                <a:spcPts val="0"/>
              </a:spcAft>
              <a:buClrTx/>
              <a:buSzTx/>
              <a:buFontTx/>
              <a:buNone/>
              <a:tabLst/>
              <a:defRPr/>
            </a:pPr>
            <a:fld id="{81D60167-4931-47E6-BA6A-407CBD079E47}" type="slidenum">
              <a:rPr kumimoji="0" sz="2000" b="1" i="0" u="none" strike="noStrike" kern="0" cap="none" spc="-50" normalizeH="0" baseline="0" noProof="0" dirty="0">
                <a:ln>
                  <a:noFill/>
                </a:ln>
                <a:solidFill>
                  <a:prstClr val="white"/>
                </a:solidFill>
                <a:effectLst/>
                <a:uLnTx/>
                <a:uFillTx/>
                <a:latin typeface="Arial"/>
                <a:cs typeface="Arial"/>
              </a:rPr>
              <a:pPr marL="118110" marR="0" lvl="0" indent="0" defTabSz="914400" eaLnBrk="1" fontAlgn="auto" latinLnBrk="0" hangingPunct="1">
                <a:lnSpc>
                  <a:spcPct val="100000"/>
                </a:lnSpc>
                <a:spcBef>
                  <a:spcPts val="75"/>
                </a:spcBef>
                <a:spcAft>
                  <a:spcPts val="0"/>
                </a:spcAft>
                <a:buClrTx/>
                <a:buSzTx/>
                <a:buFontTx/>
                <a:buNone/>
                <a:tabLst/>
                <a:defRPr/>
              </a:pPr>
              <a:t>21</a:t>
            </a:fld>
            <a:endParaRPr kumimoji="0" sz="2000" b="1" i="0" u="none" strike="noStrike" kern="0" cap="none" spc="-50" normalizeH="0" baseline="0" noProof="0">
              <a:ln>
                <a:noFill/>
              </a:ln>
              <a:solidFill>
                <a:prstClr val="white"/>
              </a:solidFill>
              <a:effectLst/>
              <a:uLnTx/>
              <a:uFillTx/>
              <a:latin typeface="Arial"/>
              <a:cs typeface="Arial"/>
            </a:endParaRPr>
          </a:p>
        </p:txBody>
      </p:sp>
      <p:graphicFrame>
        <p:nvGraphicFramePr>
          <p:cNvPr id="5" name="Table 4">
            <a:extLst>
              <a:ext uri="{FF2B5EF4-FFF2-40B4-BE49-F238E27FC236}">
                <a16:creationId xmlns:a16="http://schemas.microsoft.com/office/drawing/2014/main" id="{B945F588-89AC-6FAC-090A-E5FB52777913}"/>
              </a:ext>
            </a:extLst>
          </p:cNvPr>
          <p:cNvGraphicFramePr>
            <a:graphicFrameLocks noGrp="1"/>
          </p:cNvGraphicFramePr>
          <p:nvPr>
            <p:extLst>
              <p:ext uri="{D42A27DB-BD31-4B8C-83A1-F6EECF244321}">
                <p14:modId xmlns:p14="http://schemas.microsoft.com/office/powerpoint/2010/main" val="1763248602"/>
              </p:ext>
            </p:extLst>
          </p:nvPr>
        </p:nvGraphicFramePr>
        <p:xfrm>
          <a:off x="633027" y="1518180"/>
          <a:ext cx="11041626" cy="4577080"/>
        </p:xfrm>
        <a:graphic>
          <a:graphicData uri="http://schemas.openxmlformats.org/drawingml/2006/table">
            <a:tbl>
              <a:tblPr firstRow="1" bandRow="1">
                <a:tableStyleId>{5C22544A-7EE6-4342-B048-85BDC9FD1C3A}</a:tableStyleId>
              </a:tblPr>
              <a:tblGrid>
                <a:gridCol w="4473677">
                  <a:extLst>
                    <a:ext uri="{9D8B030D-6E8A-4147-A177-3AD203B41FA5}">
                      <a16:colId xmlns:a16="http://schemas.microsoft.com/office/drawing/2014/main" val="14261612"/>
                    </a:ext>
                  </a:extLst>
                </a:gridCol>
                <a:gridCol w="6567949">
                  <a:extLst>
                    <a:ext uri="{9D8B030D-6E8A-4147-A177-3AD203B41FA5}">
                      <a16:colId xmlns:a16="http://schemas.microsoft.com/office/drawing/2014/main" val="3137460505"/>
                    </a:ext>
                  </a:extLst>
                </a:gridCol>
              </a:tblGrid>
              <a:tr h="370840">
                <a:tc>
                  <a:txBody>
                    <a:bodyPr/>
                    <a:lstStyle/>
                    <a:p>
                      <a:endParaRPr lang="en-GB"/>
                    </a:p>
                  </a:txBody>
                  <a:tcPr/>
                </a:tc>
                <a:tc>
                  <a:txBody>
                    <a:bodyPr/>
                    <a:lstStyle/>
                    <a:p>
                      <a:endParaRPr lang="en-GB"/>
                    </a:p>
                  </a:txBody>
                  <a:tcPr/>
                </a:tc>
                <a:extLst>
                  <a:ext uri="{0D108BD9-81ED-4DB2-BD59-A6C34878D82A}">
                    <a16:rowId xmlns:a16="http://schemas.microsoft.com/office/drawing/2014/main" val="3449055934"/>
                  </a:ext>
                </a:extLst>
              </a:tr>
              <a:tr h="370840">
                <a:tc>
                  <a:txBody>
                    <a:bodyPr/>
                    <a:lstStyle/>
                    <a:p>
                      <a:r>
                        <a:rPr lang="en-GB" sz="1200"/>
                        <a:t>Primary Care Dental Contract Reform</a:t>
                      </a:r>
                    </a:p>
                  </a:txBody>
                  <a:tcPr/>
                </a:tc>
                <a:tc>
                  <a:txBody>
                    <a:bodyPr/>
                    <a:lstStyle/>
                    <a:p>
                      <a:r>
                        <a:rPr lang="en-GB" sz="1200"/>
                        <a:t>In 2025/25 NHS England undertook a national consultation to engage on the introduction of further reforms to the primary care GDS contract relating to:-</a:t>
                      </a:r>
                    </a:p>
                    <a:p>
                      <a:pPr marL="228600" indent="-228600">
                        <a:buAutoNum type="arabicParenR"/>
                      </a:pPr>
                      <a:r>
                        <a:rPr lang="en-GB" sz="1200"/>
                        <a:t>Urgent Appointments, </a:t>
                      </a:r>
                    </a:p>
                    <a:p>
                      <a:pPr marL="228600" indent="-228600">
                        <a:buAutoNum type="arabicParenR"/>
                      </a:pPr>
                      <a:r>
                        <a:rPr lang="en-GB" sz="1200"/>
                        <a:t>Quality Improvement, </a:t>
                      </a:r>
                    </a:p>
                    <a:p>
                      <a:pPr marL="228600" indent="-228600">
                        <a:buAutoNum type="arabicParenR"/>
                      </a:pPr>
                      <a:r>
                        <a:rPr lang="en-GB" sz="1200"/>
                        <a:t>Fissure Sealants, </a:t>
                      </a:r>
                    </a:p>
                    <a:p>
                      <a:pPr marL="228600" indent="-228600">
                        <a:buAutoNum type="arabicParenR"/>
                      </a:pPr>
                      <a:r>
                        <a:rPr lang="en-GB" sz="1200"/>
                        <a:t>Fluoride Varnish </a:t>
                      </a:r>
                    </a:p>
                    <a:p>
                      <a:pPr marL="228600" indent="-228600">
                        <a:buAutoNum type="arabicParenR"/>
                      </a:pPr>
                      <a:r>
                        <a:rPr lang="en-GB" sz="1200"/>
                        <a:t>Appraisals </a:t>
                      </a:r>
                    </a:p>
                    <a:p>
                      <a:pPr marL="0" indent="0">
                        <a:buNone/>
                      </a:pPr>
                      <a:r>
                        <a:rPr lang="en-GB" sz="1200"/>
                        <a:t>all introduced with effect from 1</a:t>
                      </a:r>
                      <a:r>
                        <a:rPr lang="en-GB" sz="1200" baseline="30000"/>
                        <a:t>st</a:t>
                      </a:r>
                      <a:r>
                        <a:rPr lang="en-GB" sz="1200"/>
                        <a:t> April 2026. </a:t>
                      </a:r>
                    </a:p>
                    <a:p>
                      <a:pPr marL="0" indent="0">
                        <a:buNone/>
                      </a:pPr>
                      <a:r>
                        <a:rPr lang="en-GB" sz="1200"/>
                        <a:t>Further reforms relating to </a:t>
                      </a:r>
                    </a:p>
                    <a:p>
                      <a:pPr marL="228600" indent="-228600">
                        <a:buAutoNum type="arabicParenR"/>
                      </a:pPr>
                      <a:r>
                        <a:rPr lang="en-GB" sz="1200"/>
                        <a:t>Complex Pathways and </a:t>
                      </a:r>
                    </a:p>
                    <a:p>
                      <a:pPr marL="228600" indent="-228600">
                        <a:buAutoNum type="arabicParenR"/>
                      </a:pPr>
                      <a:r>
                        <a:rPr lang="en-GB" sz="1200"/>
                        <a:t>Denture modification </a:t>
                      </a:r>
                    </a:p>
                    <a:p>
                      <a:pPr marL="0" indent="0">
                        <a:buNone/>
                      </a:pPr>
                      <a:r>
                        <a:rPr lang="en-GB" sz="1200"/>
                        <a:t>Are due for introduction within 2026/26.</a:t>
                      </a:r>
                    </a:p>
                  </a:txBody>
                  <a:tcPr/>
                </a:tc>
                <a:extLst>
                  <a:ext uri="{0D108BD9-81ED-4DB2-BD59-A6C34878D82A}">
                    <a16:rowId xmlns:a16="http://schemas.microsoft.com/office/drawing/2014/main" val="2020760211"/>
                  </a:ext>
                </a:extLst>
              </a:tr>
              <a:tr h="370840">
                <a:tc>
                  <a:txBody>
                    <a:bodyPr/>
                    <a:lstStyle/>
                    <a:p>
                      <a:r>
                        <a:rPr lang="en-GB" sz="1200"/>
                        <a:t>Urgent Dental Appointments</a:t>
                      </a:r>
                    </a:p>
                  </a:txBody>
                  <a:tcPr/>
                </a:tc>
                <a:tc>
                  <a:txBody>
                    <a:bodyPr/>
                    <a:lstStyle/>
                    <a:p>
                      <a:r>
                        <a:rPr lang="en-GB" sz="1200"/>
                        <a:t>The government has a manifesto promise to increase urgent dental appointments, this was introduced via a target in 2025/26, with a baseline and additional target. NHS England introduced additional monthly reporting requirement for ICB to report progress.</a:t>
                      </a:r>
                    </a:p>
                    <a:p>
                      <a:r>
                        <a:rPr lang="en-GB" sz="1200"/>
                        <a:t>Within the year NHS England introduced an Urgent Dental Incentive Scheme to further incentivise providers to increase the delivery of urgent dental appointments.</a:t>
                      </a:r>
                    </a:p>
                  </a:txBody>
                  <a:tcPr/>
                </a:tc>
                <a:extLst>
                  <a:ext uri="{0D108BD9-81ED-4DB2-BD59-A6C34878D82A}">
                    <a16:rowId xmlns:a16="http://schemas.microsoft.com/office/drawing/2014/main" val="889122550"/>
                  </a:ext>
                </a:extLst>
              </a:tr>
              <a:tr h="370840">
                <a:tc>
                  <a:txBody>
                    <a:bodyPr/>
                    <a:lstStyle/>
                    <a:p>
                      <a:r>
                        <a:rPr lang="en-GB" sz="1200"/>
                        <a:t>Management of Secondary Care Dental</a:t>
                      </a:r>
                    </a:p>
                  </a:txBody>
                  <a:tcPr/>
                </a:tc>
                <a:tc>
                  <a:txBody>
                    <a:bodyPr/>
                    <a:lstStyle/>
                    <a:p>
                      <a:r>
                        <a:rPr lang="en-GB" sz="1200"/>
                        <a:t>Commissioning of all Oral Health acute specialities within standard NHS Contracts. Including Orthodontic fragile service management and children and young people (CYP) services.</a:t>
                      </a:r>
                    </a:p>
                  </a:txBody>
                  <a:tcPr/>
                </a:tc>
                <a:extLst>
                  <a:ext uri="{0D108BD9-81ED-4DB2-BD59-A6C34878D82A}">
                    <a16:rowId xmlns:a16="http://schemas.microsoft.com/office/drawing/2014/main" val="2365356308"/>
                  </a:ext>
                </a:extLst>
              </a:tr>
              <a:tr h="370840">
                <a:tc>
                  <a:txBody>
                    <a:bodyPr/>
                    <a:lstStyle/>
                    <a:p>
                      <a:r>
                        <a:rPr lang="en-GB" sz="1200"/>
                        <a:t>Procurements</a:t>
                      </a:r>
                    </a:p>
                  </a:txBody>
                  <a:tcPr/>
                </a:tc>
                <a:tc>
                  <a:txBody>
                    <a:bodyPr/>
                    <a:lstStyle/>
                    <a:p>
                      <a:r>
                        <a:rPr lang="en-GB" sz="1200"/>
                        <a:t>Currently - Community Dental Services, Tier 2 Minor Oral Surgery, Dental Referral Management Service &amp; Dental Call Handling Service</a:t>
                      </a:r>
                    </a:p>
                  </a:txBody>
                  <a:tcPr/>
                </a:tc>
                <a:extLst>
                  <a:ext uri="{0D108BD9-81ED-4DB2-BD59-A6C34878D82A}">
                    <a16:rowId xmlns:a16="http://schemas.microsoft.com/office/drawing/2014/main" val="3399557258"/>
                  </a:ext>
                </a:extLst>
              </a:tr>
            </a:tbl>
          </a:graphicData>
        </a:graphic>
      </p:graphicFrame>
    </p:spTree>
    <p:extLst>
      <p:ext uri="{BB962C8B-B14F-4D97-AF65-F5344CB8AC3E}">
        <p14:creationId xmlns:p14="http://schemas.microsoft.com/office/powerpoint/2010/main" val="33171814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D3DE35-16B9-1775-1796-851B5D3E6102}"/>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BDC7CFC7-4BED-BA25-3F9E-F511157AD2AD}"/>
              </a:ext>
            </a:extLst>
          </p:cNvPr>
          <p:cNvSpPr txBox="1">
            <a:spLocks noGrp="1"/>
          </p:cNvSpPr>
          <p:nvPr>
            <p:ph type="title"/>
          </p:nvPr>
        </p:nvSpPr>
        <p:spPr>
          <a:xfrm>
            <a:off x="132207" y="183833"/>
            <a:ext cx="9641058" cy="1191223"/>
          </a:xfrm>
          <a:prstGeom prst="rect">
            <a:avLst/>
          </a:prstGeom>
        </p:spPr>
        <p:txBody>
          <a:bodyPr vert="horz" wrap="square" lIns="0" tIns="82422" rIns="0" bIns="0" rtlCol="0">
            <a:spAutoFit/>
          </a:bodyPr>
          <a:lstStyle/>
          <a:p>
            <a:pPr marL="1317625" algn="ctr">
              <a:lnSpc>
                <a:spcPct val="100000"/>
              </a:lnSpc>
              <a:spcBef>
                <a:spcPts val="100"/>
              </a:spcBef>
            </a:pPr>
            <a:r>
              <a:rPr lang="en-GB" sz="3600"/>
              <a:t>Supporting Contract Management Delivery - Dental</a:t>
            </a:r>
          </a:p>
        </p:txBody>
      </p:sp>
      <p:sp>
        <p:nvSpPr>
          <p:cNvPr id="4" name="object 4">
            <a:extLst>
              <a:ext uri="{FF2B5EF4-FFF2-40B4-BE49-F238E27FC236}">
                <a16:creationId xmlns:a16="http://schemas.microsoft.com/office/drawing/2014/main" id="{980F6A95-4A6F-ED79-7A1A-4DA7169E9601}"/>
              </a:ext>
            </a:extLst>
          </p:cNvPr>
          <p:cNvSpPr txBox="1">
            <a:spLocks noGrp="1"/>
          </p:cNvSpPr>
          <p:nvPr>
            <p:ph type="sldNum" sz="quarter" idx="7"/>
          </p:nvPr>
        </p:nvSpPr>
        <p:spPr>
          <a:prstGeom prst="rect">
            <a:avLst/>
          </a:prstGeom>
        </p:spPr>
        <p:txBody>
          <a:bodyPr vert="horz" wrap="square" lIns="0" tIns="9525" rIns="0" bIns="0" rtlCol="0">
            <a:spAutoFit/>
          </a:bodyPr>
          <a:lstStyle/>
          <a:p>
            <a:pPr marL="118110" marR="0" lvl="0" indent="0" defTabSz="914400" eaLnBrk="1" fontAlgn="auto" latinLnBrk="0" hangingPunct="1">
              <a:lnSpc>
                <a:spcPct val="100000"/>
              </a:lnSpc>
              <a:spcBef>
                <a:spcPts val="75"/>
              </a:spcBef>
              <a:spcAft>
                <a:spcPts val="0"/>
              </a:spcAft>
              <a:buClrTx/>
              <a:buSzTx/>
              <a:buFontTx/>
              <a:buNone/>
              <a:tabLst/>
              <a:defRPr/>
            </a:pPr>
            <a:fld id="{81D60167-4931-47E6-BA6A-407CBD079E47}" type="slidenum">
              <a:rPr kumimoji="0" sz="2000" b="1" i="0" u="none" strike="noStrike" kern="0" cap="none" spc="-50" normalizeH="0" baseline="0" noProof="0" dirty="0">
                <a:ln>
                  <a:noFill/>
                </a:ln>
                <a:solidFill>
                  <a:prstClr val="white"/>
                </a:solidFill>
                <a:effectLst/>
                <a:uLnTx/>
                <a:uFillTx/>
                <a:latin typeface="Arial"/>
                <a:cs typeface="Arial"/>
              </a:rPr>
              <a:pPr marL="118110" marR="0" lvl="0" indent="0" defTabSz="914400" eaLnBrk="1" fontAlgn="auto" latinLnBrk="0" hangingPunct="1">
                <a:lnSpc>
                  <a:spcPct val="100000"/>
                </a:lnSpc>
                <a:spcBef>
                  <a:spcPts val="75"/>
                </a:spcBef>
                <a:spcAft>
                  <a:spcPts val="0"/>
                </a:spcAft>
                <a:buClrTx/>
                <a:buSzTx/>
                <a:buFontTx/>
                <a:buNone/>
                <a:tabLst/>
                <a:defRPr/>
              </a:pPr>
              <a:t>22</a:t>
            </a:fld>
            <a:endParaRPr kumimoji="0" sz="2000" b="1" i="0" u="none" strike="noStrike" kern="0" cap="none" spc="-50" normalizeH="0" baseline="0" noProof="0">
              <a:ln>
                <a:noFill/>
              </a:ln>
              <a:solidFill>
                <a:prstClr val="white"/>
              </a:solidFill>
              <a:effectLst/>
              <a:uLnTx/>
              <a:uFillTx/>
              <a:latin typeface="Arial"/>
              <a:cs typeface="Arial"/>
            </a:endParaRPr>
          </a:p>
        </p:txBody>
      </p:sp>
      <p:graphicFrame>
        <p:nvGraphicFramePr>
          <p:cNvPr id="5" name="Table 4">
            <a:extLst>
              <a:ext uri="{FF2B5EF4-FFF2-40B4-BE49-F238E27FC236}">
                <a16:creationId xmlns:a16="http://schemas.microsoft.com/office/drawing/2014/main" id="{D27ACC28-6D9F-6877-5543-70865A5614B3}"/>
              </a:ext>
            </a:extLst>
          </p:cNvPr>
          <p:cNvGraphicFramePr>
            <a:graphicFrameLocks noGrp="1"/>
          </p:cNvGraphicFramePr>
          <p:nvPr>
            <p:extLst>
              <p:ext uri="{D42A27DB-BD31-4B8C-83A1-F6EECF244321}">
                <p14:modId xmlns:p14="http://schemas.microsoft.com/office/powerpoint/2010/main" val="745010450"/>
              </p:ext>
            </p:extLst>
          </p:nvPr>
        </p:nvGraphicFramePr>
        <p:xfrm>
          <a:off x="659958" y="1375056"/>
          <a:ext cx="11014695" cy="5272312"/>
        </p:xfrm>
        <a:graphic>
          <a:graphicData uri="http://schemas.openxmlformats.org/drawingml/2006/table">
            <a:tbl>
              <a:tblPr firstRow="1" bandRow="1">
                <a:tableStyleId>{5C22544A-7EE6-4342-B048-85BDC9FD1C3A}</a:tableStyleId>
              </a:tblPr>
              <a:tblGrid>
                <a:gridCol w="4446746">
                  <a:extLst>
                    <a:ext uri="{9D8B030D-6E8A-4147-A177-3AD203B41FA5}">
                      <a16:colId xmlns:a16="http://schemas.microsoft.com/office/drawing/2014/main" val="14261612"/>
                    </a:ext>
                  </a:extLst>
                </a:gridCol>
                <a:gridCol w="6567949">
                  <a:extLst>
                    <a:ext uri="{9D8B030D-6E8A-4147-A177-3AD203B41FA5}">
                      <a16:colId xmlns:a16="http://schemas.microsoft.com/office/drawing/2014/main" val="3137460505"/>
                    </a:ext>
                  </a:extLst>
                </a:gridCol>
              </a:tblGrid>
              <a:tr h="370840">
                <a:tc>
                  <a:txBody>
                    <a:bodyPr/>
                    <a:lstStyle/>
                    <a:p>
                      <a:endParaRPr lang="en-GB"/>
                    </a:p>
                  </a:txBody>
                  <a:tcPr/>
                </a:tc>
                <a:tc>
                  <a:txBody>
                    <a:bodyPr/>
                    <a:lstStyle/>
                    <a:p>
                      <a:endParaRPr lang="en-GB"/>
                    </a:p>
                  </a:txBody>
                  <a:tcPr/>
                </a:tc>
                <a:extLst>
                  <a:ext uri="{0D108BD9-81ED-4DB2-BD59-A6C34878D82A}">
                    <a16:rowId xmlns:a16="http://schemas.microsoft.com/office/drawing/2014/main" val="3449055934"/>
                  </a:ext>
                </a:extLst>
              </a:tr>
              <a:tr h="370840">
                <a:tc>
                  <a:txBody>
                    <a:bodyPr/>
                    <a:lstStyle/>
                    <a:p>
                      <a:r>
                        <a:rPr lang="en-GB" sz="1200"/>
                        <a:t>Development of new pathways with Local Dental Network</a:t>
                      </a:r>
                    </a:p>
                  </a:txBody>
                  <a:tcPr/>
                </a:tc>
                <a:tc>
                  <a:txBody>
                    <a:bodyPr/>
                    <a:lstStyle/>
                    <a:p>
                      <a:r>
                        <a:rPr lang="en-GB" sz="1200"/>
                        <a:t>Providing contractual guidance</a:t>
                      </a:r>
                    </a:p>
                  </a:txBody>
                  <a:tcPr/>
                </a:tc>
                <a:extLst>
                  <a:ext uri="{0D108BD9-81ED-4DB2-BD59-A6C34878D82A}">
                    <a16:rowId xmlns:a16="http://schemas.microsoft.com/office/drawing/2014/main" val="832909952"/>
                  </a:ext>
                </a:extLst>
              </a:tr>
              <a:tr h="370840">
                <a:tc>
                  <a:txBody>
                    <a:bodyPr/>
                    <a:lstStyle/>
                    <a:p>
                      <a:r>
                        <a:rPr lang="en-GB" sz="1200"/>
                        <a:t>Implementation and management of new service pathways</a:t>
                      </a:r>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200"/>
                        <a:t>Urgent and Non-urgent Care Pathway, Integrated Dental Access Pathway, Oral Health in Care Homes Pathway, Paediatric Pathway and Tier 2 Minor Oral Surgery</a:t>
                      </a:r>
                    </a:p>
                  </a:txBody>
                  <a:tcPr/>
                </a:tc>
                <a:extLst>
                  <a:ext uri="{0D108BD9-81ED-4DB2-BD59-A6C34878D82A}">
                    <a16:rowId xmlns:a16="http://schemas.microsoft.com/office/drawing/2014/main" val="1553296330"/>
                  </a:ext>
                </a:extLst>
              </a:tr>
              <a:tr h="370840">
                <a:tc>
                  <a:txBody>
                    <a:bodyPr/>
                    <a:lstStyle/>
                    <a:p>
                      <a:r>
                        <a:rPr lang="en-GB" sz="1200"/>
                        <a:t>MP letters and Patient enquiries</a:t>
                      </a:r>
                    </a:p>
                  </a:txBody>
                  <a:tcPr/>
                </a:tc>
                <a:tc>
                  <a:txBody>
                    <a:bodyPr/>
                    <a:lstStyle/>
                    <a:p>
                      <a:r>
                        <a:rPr lang="en-GB" sz="1200"/>
                        <a:t>Providing ICB response regarding dental issues</a:t>
                      </a:r>
                    </a:p>
                  </a:txBody>
                  <a:tcPr/>
                </a:tc>
                <a:extLst>
                  <a:ext uri="{0D108BD9-81ED-4DB2-BD59-A6C34878D82A}">
                    <a16:rowId xmlns:a16="http://schemas.microsoft.com/office/drawing/2014/main" val="2233600309"/>
                  </a:ext>
                </a:extLst>
              </a:tr>
              <a:tr h="370840">
                <a:tc>
                  <a:txBody>
                    <a:bodyPr/>
                    <a:lstStyle/>
                    <a:p>
                      <a:r>
                        <a:rPr lang="en-GB" sz="1200"/>
                        <a:t>Quality Assurance (DAF) with NHS BSA and reporting</a:t>
                      </a:r>
                    </a:p>
                  </a:txBody>
                  <a:tcPr/>
                </a:tc>
                <a:tc>
                  <a:txBody>
                    <a:bodyPr/>
                    <a:lstStyle/>
                    <a:p>
                      <a:r>
                        <a:rPr lang="en-GB" sz="1200"/>
                        <a:t>Working with the NHS BSA and ICB Dental Practice Advisor to monitor and manage clinical quality issues</a:t>
                      </a:r>
                    </a:p>
                  </a:txBody>
                  <a:tcPr/>
                </a:tc>
                <a:extLst>
                  <a:ext uri="{0D108BD9-81ED-4DB2-BD59-A6C34878D82A}">
                    <a16:rowId xmlns:a16="http://schemas.microsoft.com/office/drawing/2014/main" val="1565346915"/>
                  </a:ext>
                </a:extLst>
              </a:tr>
              <a:tr h="370840">
                <a:tc>
                  <a:txBody>
                    <a:bodyPr/>
                    <a:lstStyle/>
                    <a:p>
                      <a:r>
                        <a:rPr lang="en-GB" sz="1200"/>
                        <a:t>Support for ICB Dental Access Programme</a:t>
                      </a:r>
                    </a:p>
                  </a:txBody>
                  <a:tcPr/>
                </a:tc>
                <a:tc>
                  <a:txBody>
                    <a:bodyPr/>
                    <a:lstStyle/>
                    <a:p>
                      <a:r>
                        <a:rPr lang="en-GB" sz="1200"/>
                        <a:t>Provide contractual, technical and management support</a:t>
                      </a:r>
                    </a:p>
                  </a:txBody>
                  <a:tcPr/>
                </a:tc>
                <a:extLst>
                  <a:ext uri="{0D108BD9-81ED-4DB2-BD59-A6C34878D82A}">
                    <a16:rowId xmlns:a16="http://schemas.microsoft.com/office/drawing/2014/main" val="2889995795"/>
                  </a:ext>
                </a:extLst>
              </a:tr>
              <a:tr h="370840">
                <a:tc>
                  <a:txBody>
                    <a:bodyPr/>
                    <a:lstStyle/>
                    <a:p>
                      <a:r>
                        <a:rPr lang="en-GB" sz="1200"/>
                        <a:t>ICB 5 year roadmap</a:t>
                      </a:r>
                    </a:p>
                  </a:txBody>
                  <a:tcPr/>
                </a:tc>
                <a:tc>
                  <a:txBody>
                    <a:bodyPr/>
                    <a:lstStyle/>
                    <a:p>
                      <a:r>
                        <a:rPr lang="en-GB" sz="1200"/>
                        <a:t>Development and delivery</a:t>
                      </a:r>
                    </a:p>
                  </a:txBody>
                  <a:tcPr/>
                </a:tc>
                <a:extLst>
                  <a:ext uri="{0D108BD9-81ED-4DB2-BD59-A6C34878D82A}">
                    <a16:rowId xmlns:a16="http://schemas.microsoft.com/office/drawing/2014/main" val="2629121312"/>
                  </a:ext>
                </a:extLst>
              </a:tr>
              <a:tr h="370840">
                <a:tc>
                  <a:txBody>
                    <a:bodyPr/>
                    <a:lstStyle/>
                    <a:p>
                      <a:r>
                        <a:rPr lang="en-GB" sz="1200"/>
                        <a:t>Local Dental Network and Managed Clinical Networks</a:t>
                      </a:r>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200"/>
                        <a:t>Provide contractual and technical support</a:t>
                      </a:r>
                    </a:p>
                    <a:p>
                      <a:endParaRPr lang="en-GB" sz="1200"/>
                    </a:p>
                  </a:txBody>
                  <a:tcPr/>
                </a:tc>
                <a:extLst>
                  <a:ext uri="{0D108BD9-81ED-4DB2-BD59-A6C34878D82A}">
                    <a16:rowId xmlns:a16="http://schemas.microsoft.com/office/drawing/2014/main" val="253048689"/>
                  </a:ext>
                </a:extLst>
              </a:tr>
              <a:tr h="370840">
                <a:tc>
                  <a:txBody>
                    <a:bodyPr/>
                    <a:lstStyle/>
                    <a:p>
                      <a:r>
                        <a:rPr lang="en-GB" sz="1200"/>
                        <a:t>Contractor Support</a:t>
                      </a:r>
                    </a:p>
                  </a:txBody>
                  <a:tcPr/>
                </a:tc>
                <a:tc>
                  <a:txBody>
                    <a:bodyPr/>
                    <a:lstStyle/>
                    <a:p>
                      <a:r>
                        <a:rPr lang="en-GB" sz="1200"/>
                        <a:t>Provide contractual and technical support to contractors raising enquiries</a:t>
                      </a:r>
                    </a:p>
                  </a:txBody>
                  <a:tcPr/>
                </a:tc>
                <a:extLst>
                  <a:ext uri="{0D108BD9-81ED-4DB2-BD59-A6C34878D82A}">
                    <a16:rowId xmlns:a16="http://schemas.microsoft.com/office/drawing/2014/main" val="2184589172"/>
                  </a:ext>
                </a:extLst>
              </a:tr>
              <a:tr h="380636">
                <a:tc>
                  <a:txBody>
                    <a:bodyPr/>
                    <a:lstStyle/>
                    <a:p>
                      <a:r>
                        <a:rPr lang="en-GB" sz="1200"/>
                        <a:t>BSA Engagement</a:t>
                      </a:r>
                    </a:p>
                  </a:txBody>
                  <a:tcPr/>
                </a:tc>
                <a:tc>
                  <a:txBody>
                    <a:bodyPr/>
                    <a:lstStyle/>
                    <a:p>
                      <a:r>
                        <a:rPr lang="en-GB" sz="1200"/>
                        <a:t>Engage with the BSA regarding the annual workforce returns and actions / notices issued for non-compliance.</a:t>
                      </a:r>
                    </a:p>
                  </a:txBody>
                  <a:tcPr/>
                </a:tc>
                <a:extLst>
                  <a:ext uri="{0D108BD9-81ED-4DB2-BD59-A6C34878D82A}">
                    <a16:rowId xmlns:a16="http://schemas.microsoft.com/office/drawing/2014/main" val="1775874654"/>
                  </a:ext>
                </a:extLst>
              </a:tr>
              <a:tr h="380636">
                <a:tc>
                  <a:txBody>
                    <a:bodyPr/>
                    <a:lstStyle/>
                    <a:p>
                      <a:r>
                        <a:rPr lang="en-GB" sz="1200"/>
                        <a:t>PCAR and other NHSE returns</a:t>
                      </a:r>
                    </a:p>
                  </a:txBody>
                  <a:tcPr/>
                </a:tc>
                <a:tc>
                  <a:txBody>
                    <a:bodyPr/>
                    <a:lstStyle/>
                    <a:p>
                      <a:r>
                        <a:rPr lang="en-GB" sz="1200"/>
                        <a:t>Monthly returns to NHS England include PCAR, Dental Recruitment Incentive Schemes, and the annual Delegated Assurance Framework for Dental, internally reviewed quarterly.</a:t>
                      </a:r>
                    </a:p>
                  </a:txBody>
                  <a:tcPr/>
                </a:tc>
                <a:extLst>
                  <a:ext uri="{0D108BD9-81ED-4DB2-BD59-A6C34878D82A}">
                    <a16:rowId xmlns:a16="http://schemas.microsoft.com/office/drawing/2014/main" val="2314231520"/>
                  </a:ext>
                </a:extLst>
              </a:tr>
              <a:tr h="380636">
                <a:tc>
                  <a:txBody>
                    <a:bodyPr/>
                    <a:lstStyle/>
                    <a:p>
                      <a:r>
                        <a:rPr lang="en-GB" sz="1200"/>
                        <a:t>Professional Standards Group </a:t>
                      </a:r>
                    </a:p>
                  </a:txBody>
                  <a:tcPr/>
                </a:tc>
                <a:tc>
                  <a:txBody>
                    <a:bodyPr/>
                    <a:lstStyle/>
                    <a:p>
                      <a:r>
                        <a:rPr lang="en-GB" sz="1200"/>
                        <a:t>Represent the ICB on the NHS England professional standards group</a:t>
                      </a:r>
                    </a:p>
                  </a:txBody>
                  <a:tcPr/>
                </a:tc>
                <a:extLst>
                  <a:ext uri="{0D108BD9-81ED-4DB2-BD59-A6C34878D82A}">
                    <a16:rowId xmlns:a16="http://schemas.microsoft.com/office/drawing/2014/main" val="4231649691"/>
                  </a:ext>
                </a:extLst>
              </a:tr>
              <a:tr h="380636">
                <a:tc>
                  <a:txBody>
                    <a:bodyPr/>
                    <a:lstStyle/>
                    <a:p>
                      <a:r>
                        <a:rPr lang="en-GB" sz="1200"/>
                        <a:t>Dental checks in Special Education Settings</a:t>
                      </a:r>
                    </a:p>
                  </a:txBody>
                  <a:tcPr/>
                </a:tc>
                <a:tc>
                  <a:txBody>
                    <a:bodyPr/>
                    <a:lstStyle/>
                    <a:p>
                      <a:r>
                        <a:rPr lang="en-GB" sz="1200"/>
                        <a:t>Procurement lead/support and delivery. </a:t>
                      </a:r>
                    </a:p>
                  </a:txBody>
                  <a:tcPr/>
                </a:tc>
                <a:extLst>
                  <a:ext uri="{0D108BD9-81ED-4DB2-BD59-A6C34878D82A}">
                    <a16:rowId xmlns:a16="http://schemas.microsoft.com/office/drawing/2014/main" val="2506226497"/>
                  </a:ext>
                </a:extLst>
              </a:tr>
            </a:tbl>
          </a:graphicData>
        </a:graphic>
      </p:graphicFrame>
    </p:spTree>
    <p:extLst>
      <p:ext uri="{BB962C8B-B14F-4D97-AF65-F5344CB8AC3E}">
        <p14:creationId xmlns:p14="http://schemas.microsoft.com/office/powerpoint/2010/main" val="26965940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224532" y="2474346"/>
            <a:ext cx="7967345" cy="1744773"/>
          </a:xfrm>
          <a:prstGeom prst="rect">
            <a:avLst/>
          </a:prstGeom>
        </p:spPr>
        <p:txBody>
          <a:bodyPr vert="horz" wrap="square" lIns="0" tIns="12065" rIns="0" bIns="0" rtlCol="0" anchor="t">
            <a:spAutoFit/>
          </a:bodyPr>
          <a:lstStyle/>
          <a:p>
            <a:pPr marL="1541145" marR="5080" indent="-1529080">
              <a:lnSpc>
                <a:spcPct val="150000"/>
              </a:lnSpc>
              <a:spcBef>
                <a:spcPts val="95"/>
              </a:spcBef>
            </a:pPr>
            <a:r>
              <a:rPr sz="4000">
                <a:solidFill>
                  <a:srgbClr val="0071BB"/>
                </a:solidFill>
                <a:latin typeface="Arial"/>
                <a:cs typeface="Arial"/>
              </a:rPr>
              <a:t>Pharmaceutical</a:t>
            </a:r>
            <a:r>
              <a:rPr sz="4000" spc="-220">
                <a:solidFill>
                  <a:srgbClr val="0071BB"/>
                </a:solidFill>
                <a:latin typeface="Arial"/>
                <a:cs typeface="Arial"/>
              </a:rPr>
              <a:t> </a:t>
            </a:r>
            <a:r>
              <a:rPr sz="4000">
                <a:solidFill>
                  <a:srgbClr val="0071BB"/>
                </a:solidFill>
                <a:latin typeface="Arial"/>
                <a:cs typeface="Arial"/>
              </a:rPr>
              <a:t>Contract</a:t>
            </a:r>
            <a:r>
              <a:rPr sz="4000" spc="-280">
                <a:solidFill>
                  <a:srgbClr val="0071BB"/>
                </a:solidFill>
                <a:latin typeface="Arial"/>
                <a:cs typeface="Arial"/>
              </a:rPr>
              <a:t> </a:t>
            </a:r>
            <a:r>
              <a:rPr sz="4000" spc="-10">
                <a:solidFill>
                  <a:srgbClr val="0071BB"/>
                </a:solidFill>
                <a:latin typeface="Arial"/>
                <a:cs typeface="Arial"/>
              </a:rPr>
              <a:t>Activity </a:t>
            </a:r>
            <a:r>
              <a:rPr sz="4000">
                <a:solidFill>
                  <a:srgbClr val="0071BB"/>
                </a:solidFill>
                <a:latin typeface="Arial"/>
                <a:cs typeface="Arial"/>
              </a:rPr>
              <a:t>Summary</a:t>
            </a:r>
            <a:r>
              <a:rPr sz="4000" spc="-65">
                <a:solidFill>
                  <a:srgbClr val="0071BB"/>
                </a:solidFill>
                <a:latin typeface="Arial"/>
                <a:cs typeface="Arial"/>
              </a:rPr>
              <a:t> </a:t>
            </a:r>
            <a:r>
              <a:rPr lang="en-GB" sz="4000" spc="-30">
                <a:solidFill>
                  <a:srgbClr val="0071BB"/>
                </a:solidFill>
                <a:latin typeface="Arial"/>
                <a:cs typeface="Arial"/>
              </a:rPr>
              <a:t>2025-</a:t>
            </a:r>
            <a:r>
              <a:rPr lang="en-GB" sz="4000" spc="-20">
                <a:solidFill>
                  <a:srgbClr val="0071BB"/>
                </a:solidFill>
                <a:latin typeface="Arial"/>
                <a:cs typeface="Arial"/>
              </a:rPr>
              <a:t>2026</a:t>
            </a:r>
            <a:endParaRPr sz="4000">
              <a:latin typeface="Arial"/>
              <a:cs typeface="Arial"/>
            </a:endParaRPr>
          </a:p>
        </p:txBody>
      </p:sp>
      <p:pic>
        <p:nvPicPr>
          <p:cNvPr id="3" name="object 3"/>
          <p:cNvPicPr/>
          <p:nvPr/>
        </p:nvPicPr>
        <p:blipFill>
          <a:blip r:embed="rId2" cstate="print"/>
          <a:stretch>
            <a:fillRect/>
          </a:stretch>
        </p:blipFill>
        <p:spPr>
          <a:xfrm>
            <a:off x="9436954" y="5861917"/>
            <a:ext cx="1869311" cy="721127"/>
          </a:xfrm>
          <a:prstGeom prst="rect">
            <a:avLst/>
          </a:prstGeom>
        </p:spPr>
      </p:pic>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45720">
              <a:lnSpc>
                <a:spcPts val="2315"/>
              </a:lnSpc>
            </a:pPr>
            <a:fld id="{81D60167-4931-47E6-BA6A-407CBD079E47}" type="slidenum">
              <a:rPr spc="-25" dirty="0"/>
              <a:t>23</a:t>
            </a:fld>
            <a:endParaRPr spc="-25"/>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60D7D-BA59-E7A4-6D81-7F4A91D9EADD}"/>
              </a:ext>
            </a:extLst>
          </p:cNvPr>
          <p:cNvSpPr txBox="1">
            <a:spLocks/>
          </p:cNvSpPr>
          <p:nvPr/>
        </p:nvSpPr>
        <p:spPr>
          <a:xfrm>
            <a:off x="2639948" y="842594"/>
            <a:ext cx="6912102" cy="369332"/>
          </a:xfrm>
          <a:prstGeom prst="rect">
            <a:avLst/>
          </a:prstGeom>
        </p:spPr>
        <p:txBody>
          <a:bodyPr lIns="91440" tIns="45720" rIns="91440" bIns="45720" anchor="t"/>
          <a:lstStyle>
            <a:lvl1pPr>
              <a:defRPr>
                <a:latin typeface="+mj-lt"/>
                <a:ea typeface="+mj-ea"/>
                <a:cs typeface="+mj-cs"/>
              </a:defRPr>
            </a:lvl1pPr>
          </a:lstStyle>
          <a:p>
            <a:r>
              <a:rPr lang="en-GB" sz="2800">
                <a:solidFill>
                  <a:srgbClr val="0070C0"/>
                </a:solidFill>
              </a:rPr>
              <a:t>Pharmaceutical Contracts by Type</a:t>
            </a:r>
            <a:endParaRPr lang="en-GB" sz="2800">
              <a:solidFill>
                <a:srgbClr val="FF0000"/>
              </a:solidFill>
            </a:endParaRPr>
          </a:p>
        </p:txBody>
      </p:sp>
      <p:pic>
        <p:nvPicPr>
          <p:cNvPr id="6" name="Picture 5">
            <a:extLst>
              <a:ext uri="{FF2B5EF4-FFF2-40B4-BE49-F238E27FC236}">
                <a16:creationId xmlns:a16="http://schemas.microsoft.com/office/drawing/2014/main" id="{3ED1B423-0EA3-FEEE-FEEF-C3DC032EE35C}"/>
              </a:ext>
            </a:extLst>
          </p:cNvPr>
          <p:cNvPicPr>
            <a:picLocks noChangeAspect="1"/>
          </p:cNvPicPr>
          <p:nvPr/>
        </p:nvPicPr>
        <p:blipFill>
          <a:blip r:embed="rId2"/>
          <a:stretch>
            <a:fillRect/>
          </a:stretch>
        </p:blipFill>
        <p:spPr>
          <a:xfrm>
            <a:off x="2519363" y="1276350"/>
            <a:ext cx="7153275" cy="4305300"/>
          </a:xfrm>
          <a:prstGeom prst="rect">
            <a:avLst/>
          </a:prstGeom>
        </p:spPr>
      </p:pic>
    </p:spTree>
    <p:extLst>
      <p:ext uri="{BB962C8B-B14F-4D97-AF65-F5344CB8AC3E}">
        <p14:creationId xmlns:p14="http://schemas.microsoft.com/office/powerpoint/2010/main" val="39480380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2004184465"/>
              </p:ext>
            </p:extLst>
          </p:nvPr>
        </p:nvGraphicFramePr>
        <p:xfrm>
          <a:off x="918072" y="119349"/>
          <a:ext cx="9237345" cy="6385882"/>
        </p:xfrm>
        <a:graphic>
          <a:graphicData uri="http://schemas.openxmlformats.org/drawingml/2006/table">
            <a:tbl>
              <a:tblPr firstRow="1" bandRow="1">
                <a:tableStyleId>{2D5ABB26-0587-4C30-8999-92F81FD0307C}</a:tableStyleId>
              </a:tblPr>
              <a:tblGrid>
                <a:gridCol w="4032885">
                  <a:extLst>
                    <a:ext uri="{9D8B030D-6E8A-4147-A177-3AD203B41FA5}">
                      <a16:colId xmlns:a16="http://schemas.microsoft.com/office/drawing/2014/main" val="20000"/>
                    </a:ext>
                  </a:extLst>
                </a:gridCol>
                <a:gridCol w="5204460">
                  <a:extLst>
                    <a:ext uri="{9D8B030D-6E8A-4147-A177-3AD203B41FA5}">
                      <a16:colId xmlns:a16="http://schemas.microsoft.com/office/drawing/2014/main" val="20001"/>
                    </a:ext>
                  </a:extLst>
                </a:gridCol>
              </a:tblGrid>
              <a:tr h="502879">
                <a:tc gridSpan="2">
                  <a:txBody>
                    <a:bodyPr/>
                    <a:lstStyle/>
                    <a:p>
                      <a:pPr algn="ctr">
                        <a:lnSpc>
                          <a:spcPts val="1914"/>
                        </a:lnSpc>
                      </a:pPr>
                      <a:r>
                        <a:rPr sz="1600" spc="-10">
                          <a:solidFill>
                            <a:srgbClr val="FFFFFF"/>
                          </a:solidFill>
                          <a:latin typeface="Calibri"/>
                          <a:cs typeface="Calibri"/>
                        </a:rPr>
                        <a:t>Definitions</a:t>
                      </a:r>
                      <a:endParaRPr sz="160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hMerge="1">
                  <a:txBody>
                    <a:bodyPr/>
                    <a:lstStyle/>
                    <a:p>
                      <a:endParaRPr/>
                    </a:p>
                  </a:txBody>
                  <a:tcPr marL="0" marR="0" marT="0" marB="0"/>
                </a:tc>
                <a:extLst>
                  <a:ext uri="{0D108BD9-81ED-4DB2-BD59-A6C34878D82A}">
                    <a16:rowId xmlns:a16="http://schemas.microsoft.com/office/drawing/2014/main" val="10000"/>
                  </a:ext>
                </a:extLst>
              </a:tr>
              <a:tr h="284649">
                <a:tc>
                  <a:txBody>
                    <a:bodyPr/>
                    <a:lstStyle/>
                    <a:p>
                      <a:pPr marL="13335">
                        <a:lnSpc>
                          <a:spcPts val="1375"/>
                        </a:lnSpc>
                        <a:spcBef>
                          <a:spcPts val="750"/>
                        </a:spcBef>
                      </a:pPr>
                      <a:r>
                        <a:rPr sz="1200">
                          <a:latin typeface="Arial"/>
                          <a:cs typeface="Arial"/>
                        </a:rPr>
                        <a:t>Change</a:t>
                      </a:r>
                      <a:r>
                        <a:rPr sz="1200" spc="-45">
                          <a:latin typeface="Arial"/>
                          <a:cs typeface="Arial"/>
                        </a:rPr>
                        <a:t> </a:t>
                      </a:r>
                      <a:r>
                        <a:rPr sz="1200">
                          <a:latin typeface="Arial"/>
                          <a:cs typeface="Arial"/>
                        </a:rPr>
                        <a:t>of</a:t>
                      </a:r>
                      <a:r>
                        <a:rPr sz="1200" spc="-20">
                          <a:latin typeface="Arial"/>
                          <a:cs typeface="Arial"/>
                        </a:rPr>
                        <a:t> </a:t>
                      </a:r>
                      <a:r>
                        <a:rPr sz="1200" spc="-10">
                          <a:latin typeface="Arial"/>
                          <a:cs typeface="Arial"/>
                        </a:rPr>
                        <a:t>Director</a:t>
                      </a:r>
                      <a:endParaRPr sz="1200">
                        <a:latin typeface="Arial"/>
                        <a:cs typeface="Arial"/>
                      </a:endParaRPr>
                    </a:p>
                  </a:txBody>
                  <a:tcPr marL="0" marR="0" marT="9525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marL="13970">
                        <a:lnSpc>
                          <a:spcPts val="1350"/>
                        </a:lnSpc>
                        <a:spcBef>
                          <a:spcPts val="775"/>
                        </a:spcBef>
                      </a:pPr>
                      <a:r>
                        <a:rPr sz="1200">
                          <a:latin typeface="Arial"/>
                          <a:cs typeface="Arial"/>
                        </a:rPr>
                        <a:t>Applications</a:t>
                      </a:r>
                      <a:r>
                        <a:rPr sz="1200" spc="-40">
                          <a:latin typeface="Arial"/>
                          <a:cs typeface="Arial"/>
                        </a:rPr>
                        <a:t> </a:t>
                      </a:r>
                      <a:r>
                        <a:rPr sz="1200">
                          <a:latin typeface="Arial"/>
                          <a:cs typeface="Arial"/>
                        </a:rPr>
                        <a:t>submitted</a:t>
                      </a:r>
                      <a:r>
                        <a:rPr sz="1200" spc="-55">
                          <a:latin typeface="Arial"/>
                          <a:cs typeface="Arial"/>
                        </a:rPr>
                        <a:t> </a:t>
                      </a:r>
                      <a:r>
                        <a:rPr sz="1200">
                          <a:latin typeface="Arial"/>
                          <a:cs typeface="Arial"/>
                        </a:rPr>
                        <a:t>to</a:t>
                      </a:r>
                      <a:r>
                        <a:rPr sz="1200" spc="-15">
                          <a:latin typeface="Arial"/>
                          <a:cs typeface="Arial"/>
                        </a:rPr>
                        <a:t> </a:t>
                      </a:r>
                      <a:r>
                        <a:rPr sz="1200">
                          <a:latin typeface="Arial"/>
                          <a:cs typeface="Arial"/>
                        </a:rPr>
                        <a:t>the</a:t>
                      </a:r>
                      <a:r>
                        <a:rPr sz="1200" spc="-20">
                          <a:latin typeface="Arial"/>
                          <a:cs typeface="Arial"/>
                        </a:rPr>
                        <a:t> </a:t>
                      </a:r>
                      <a:r>
                        <a:rPr sz="1200">
                          <a:latin typeface="Arial"/>
                          <a:cs typeface="Arial"/>
                        </a:rPr>
                        <a:t>ICB</a:t>
                      </a:r>
                      <a:r>
                        <a:rPr sz="1200" spc="-10">
                          <a:latin typeface="Arial"/>
                          <a:cs typeface="Arial"/>
                        </a:rPr>
                        <a:t> </a:t>
                      </a:r>
                      <a:r>
                        <a:rPr sz="1200">
                          <a:latin typeface="Arial"/>
                          <a:cs typeface="Arial"/>
                        </a:rPr>
                        <a:t>to</a:t>
                      </a:r>
                      <a:r>
                        <a:rPr sz="1200" spc="-25">
                          <a:latin typeface="Arial"/>
                          <a:cs typeface="Arial"/>
                        </a:rPr>
                        <a:t> </a:t>
                      </a:r>
                      <a:r>
                        <a:rPr sz="1200">
                          <a:latin typeface="Arial"/>
                          <a:cs typeface="Arial"/>
                        </a:rPr>
                        <a:t>change</a:t>
                      </a:r>
                      <a:r>
                        <a:rPr sz="1200" spc="-30">
                          <a:latin typeface="Arial"/>
                          <a:cs typeface="Arial"/>
                        </a:rPr>
                        <a:t> </a:t>
                      </a:r>
                      <a:r>
                        <a:rPr sz="1200">
                          <a:latin typeface="Arial"/>
                          <a:cs typeface="Arial"/>
                        </a:rPr>
                        <a:t>their</a:t>
                      </a:r>
                      <a:r>
                        <a:rPr sz="1200" spc="-40">
                          <a:latin typeface="Arial"/>
                          <a:cs typeface="Arial"/>
                        </a:rPr>
                        <a:t> </a:t>
                      </a:r>
                      <a:r>
                        <a:rPr sz="1200">
                          <a:latin typeface="Arial"/>
                          <a:cs typeface="Arial"/>
                        </a:rPr>
                        <a:t>company</a:t>
                      </a:r>
                      <a:r>
                        <a:rPr sz="1200" spc="-45">
                          <a:latin typeface="Arial"/>
                          <a:cs typeface="Arial"/>
                        </a:rPr>
                        <a:t> </a:t>
                      </a:r>
                      <a:r>
                        <a:rPr sz="1200" spc="-10">
                          <a:latin typeface="Arial"/>
                          <a:cs typeface="Arial"/>
                        </a:rPr>
                        <a:t>Director.</a:t>
                      </a:r>
                      <a:endParaRPr sz="1200">
                        <a:latin typeface="Arial"/>
                        <a:cs typeface="Arial"/>
                      </a:endParaRPr>
                    </a:p>
                  </a:txBody>
                  <a:tcPr marL="0" marR="0" marT="9842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1"/>
                  </a:ext>
                </a:extLst>
              </a:tr>
              <a:tr h="407996">
                <a:tc>
                  <a:txBody>
                    <a:bodyPr/>
                    <a:lstStyle/>
                    <a:p>
                      <a:pPr>
                        <a:lnSpc>
                          <a:spcPct val="100000"/>
                        </a:lnSpc>
                        <a:spcBef>
                          <a:spcPts val="375"/>
                        </a:spcBef>
                      </a:pPr>
                      <a:endParaRPr sz="1200">
                        <a:latin typeface="Times New Roman"/>
                        <a:cs typeface="Times New Roman"/>
                      </a:endParaRPr>
                    </a:p>
                    <a:p>
                      <a:pPr marL="13335">
                        <a:lnSpc>
                          <a:spcPts val="1375"/>
                        </a:lnSpc>
                      </a:pPr>
                      <a:r>
                        <a:rPr sz="1200">
                          <a:latin typeface="Arial"/>
                          <a:cs typeface="Arial"/>
                        </a:rPr>
                        <a:t>Change</a:t>
                      </a:r>
                      <a:r>
                        <a:rPr sz="1200" spc="-45">
                          <a:latin typeface="Arial"/>
                          <a:cs typeface="Arial"/>
                        </a:rPr>
                        <a:t> </a:t>
                      </a:r>
                      <a:r>
                        <a:rPr sz="1200">
                          <a:latin typeface="Arial"/>
                          <a:cs typeface="Arial"/>
                        </a:rPr>
                        <a:t>of</a:t>
                      </a:r>
                      <a:r>
                        <a:rPr sz="1200" spc="-20">
                          <a:latin typeface="Arial"/>
                          <a:cs typeface="Arial"/>
                        </a:rPr>
                        <a:t> </a:t>
                      </a:r>
                      <a:r>
                        <a:rPr sz="1200" spc="-10">
                          <a:latin typeface="Arial"/>
                          <a:cs typeface="Arial"/>
                        </a:rPr>
                        <a:t>Superintendent</a:t>
                      </a:r>
                      <a:endParaRPr sz="1200">
                        <a:latin typeface="Arial"/>
                        <a:cs typeface="Arial"/>
                      </a:endParaRPr>
                    </a:p>
                  </a:txBody>
                  <a:tcPr marL="0" marR="0" marT="4762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spcBef>
                          <a:spcPts val="400"/>
                        </a:spcBef>
                      </a:pPr>
                      <a:endParaRPr sz="1200">
                        <a:latin typeface="Times New Roman"/>
                        <a:cs typeface="Times New Roman"/>
                      </a:endParaRPr>
                    </a:p>
                    <a:p>
                      <a:pPr marL="13970">
                        <a:lnSpc>
                          <a:spcPts val="1350"/>
                        </a:lnSpc>
                      </a:pPr>
                      <a:r>
                        <a:rPr sz="1200">
                          <a:latin typeface="Arial"/>
                          <a:cs typeface="Arial"/>
                        </a:rPr>
                        <a:t>Applications</a:t>
                      </a:r>
                      <a:r>
                        <a:rPr sz="1200" spc="-40">
                          <a:latin typeface="Arial"/>
                          <a:cs typeface="Arial"/>
                        </a:rPr>
                        <a:t> </a:t>
                      </a:r>
                      <a:r>
                        <a:rPr sz="1200">
                          <a:latin typeface="Arial"/>
                          <a:cs typeface="Arial"/>
                        </a:rPr>
                        <a:t>submitted</a:t>
                      </a:r>
                      <a:r>
                        <a:rPr sz="1200" spc="-55">
                          <a:latin typeface="Arial"/>
                          <a:cs typeface="Arial"/>
                        </a:rPr>
                        <a:t> </a:t>
                      </a:r>
                      <a:r>
                        <a:rPr sz="1200">
                          <a:latin typeface="Arial"/>
                          <a:cs typeface="Arial"/>
                        </a:rPr>
                        <a:t>to</a:t>
                      </a:r>
                      <a:r>
                        <a:rPr sz="1200" spc="-15">
                          <a:latin typeface="Arial"/>
                          <a:cs typeface="Arial"/>
                        </a:rPr>
                        <a:t> </a:t>
                      </a:r>
                      <a:r>
                        <a:rPr sz="1200">
                          <a:latin typeface="Arial"/>
                          <a:cs typeface="Arial"/>
                        </a:rPr>
                        <a:t>the</a:t>
                      </a:r>
                      <a:r>
                        <a:rPr sz="1200" spc="-20">
                          <a:latin typeface="Arial"/>
                          <a:cs typeface="Arial"/>
                        </a:rPr>
                        <a:t> </a:t>
                      </a:r>
                      <a:r>
                        <a:rPr sz="1200">
                          <a:latin typeface="Arial"/>
                          <a:cs typeface="Arial"/>
                        </a:rPr>
                        <a:t>ICB</a:t>
                      </a:r>
                      <a:r>
                        <a:rPr sz="1200" spc="-10">
                          <a:latin typeface="Arial"/>
                          <a:cs typeface="Arial"/>
                        </a:rPr>
                        <a:t> </a:t>
                      </a:r>
                      <a:r>
                        <a:rPr sz="1200">
                          <a:latin typeface="Arial"/>
                          <a:cs typeface="Arial"/>
                        </a:rPr>
                        <a:t>to</a:t>
                      </a:r>
                      <a:r>
                        <a:rPr sz="1200" spc="-25">
                          <a:latin typeface="Arial"/>
                          <a:cs typeface="Arial"/>
                        </a:rPr>
                        <a:t> </a:t>
                      </a:r>
                      <a:r>
                        <a:rPr sz="1200">
                          <a:latin typeface="Arial"/>
                          <a:cs typeface="Arial"/>
                        </a:rPr>
                        <a:t>change</a:t>
                      </a:r>
                      <a:r>
                        <a:rPr sz="1200" spc="-30">
                          <a:latin typeface="Arial"/>
                          <a:cs typeface="Arial"/>
                        </a:rPr>
                        <a:t> </a:t>
                      </a:r>
                      <a:r>
                        <a:rPr sz="1200">
                          <a:latin typeface="Arial"/>
                          <a:cs typeface="Arial"/>
                        </a:rPr>
                        <a:t>their</a:t>
                      </a:r>
                      <a:r>
                        <a:rPr sz="1200" spc="-40">
                          <a:latin typeface="Arial"/>
                          <a:cs typeface="Arial"/>
                        </a:rPr>
                        <a:t> </a:t>
                      </a:r>
                      <a:r>
                        <a:rPr sz="1200">
                          <a:latin typeface="Arial"/>
                          <a:cs typeface="Arial"/>
                        </a:rPr>
                        <a:t>company</a:t>
                      </a:r>
                      <a:r>
                        <a:rPr sz="1200" spc="-45">
                          <a:latin typeface="Arial"/>
                          <a:cs typeface="Arial"/>
                        </a:rPr>
                        <a:t> </a:t>
                      </a:r>
                      <a:r>
                        <a:rPr sz="1200" spc="-10">
                          <a:latin typeface="Arial"/>
                          <a:cs typeface="Arial"/>
                        </a:rPr>
                        <a:t>Superintendent.</a:t>
                      </a:r>
                      <a:endParaRPr sz="1200">
                        <a:latin typeface="Arial"/>
                        <a:cs typeface="Arial"/>
                      </a:endParaRPr>
                    </a:p>
                  </a:txBody>
                  <a:tcPr marL="0" marR="0" marT="508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2"/>
                  </a:ext>
                </a:extLst>
              </a:tr>
              <a:tr h="284649">
                <a:tc>
                  <a:txBody>
                    <a:bodyPr/>
                    <a:lstStyle/>
                    <a:p>
                      <a:pPr marL="13335">
                        <a:lnSpc>
                          <a:spcPts val="1375"/>
                        </a:lnSpc>
                        <a:spcBef>
                          <a:spcPts val="750"/>
                        </a:spcBef>
                      </a:pPr>
                      <a:r>
                        <a:rPr sz="1200">
                          <a:latin typeface="Arial"/>
                          <a:cs typeface="Arial"/>
                        </a:rPr>
                        <a:t>Change</a:t>
                      </a:r>
                      <a:r>
                        <a:rPr sz="1200" spc="-45">
                          <a:latin typeface="Arial"/>
                          <a:cs typeface="Arial"/>
                        </a:rPr>
                        <a:t> </a:t>
                      </a:r>
                      <a:r>
                        <a:rPr sz="1200">
                          <a:latin typeface="Arial"/>
                          <a:cs typeface="Arial"/>
                        </a:rPr>
                        <a:t>of</a:t>
                      </a:r>
                      <a:r>
                        <a:rPr sz="1200" spc="-20">
                          <a:latin typeface="Arial"/>
                          <a:cs typeface="Arial"/>
                        </a:rPr>
                        <a:t> </a:t>
                      </a:r>
                      <a:r>
                        <a:rPr sz="1200" spc="-10">
                          <a:latin typeface="Arial"/>
                          <a:cs typeface="Arial"/>
                        </a:rPr>
                        <a:t>Ownership</a:t>
                      </a:r>
                      <a:endParaRPr sz="1200">
                        <a:latin typeface="Arial"/>
                        <a:cs typeface="Arial"/>
                      </a:endParaRPr>
                    </a:p>
                  </a:txBody>
                  <a:tcPr marL="0" marR="0" marT="9525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3970">
                        <a:lnSpc>
                          <a:spcPts val="1350"/>
                        </a:lnSpc>
                        <a:spcBef>
                          <a:spcPts val="775"/>
                        </a:spcBef>
                      </a:pPr>
                      <a:r>
                        <a:rPr sz="1200">
                          <a:latin typeface="Arial"/>
                          <a:cs typeface="Arial"/>
                        </a:rPr>
                        <a:t>When</a:t>
                      </a:r>
                      <a:r>
                        <a:rPr sz="1200" spc="-25">
                          <a:latin typeface="Arial"/>
                          <a:cs typeface="Arial"/>
                        </a:rPr>
                        <a:t> </a:t>
                      </a:r>
                      <a:r>
                        <a:rPr sz="1200">
                          <a:latin typeface="Arial"/>
                          <a:cs typeface="Arial"/>
                        </a:rPr>
                        <a:t>a</a:t>
                      </a:r>
                      <a:r>
                        <a:rPr sz="1200" spc="-35">
                          <a:latin typeface="Arial"/>
                          <a:cs typeface="Arial"/>
                        </a:rPr>
                        <a:t> </a:t>
                      </a:r>
                      <a:r>
                        <a:rPr sz="1200">
                          <a:latin typeface="Arial"/>
                          <a:cs typeface="Arial"/>
                        </a:rPr>
                        <a:t>pharmacy</a:t>
                      </a:r>
                      <a:r>
                        <a:rPr sz="1200" spc="-45">
                          <a:latin typeface="Arial"/>
                          <a:cs typeface="Arial"/>
                        </a:rPr>
                        <a:t> </a:t>
                      </a:r>
                      <a:r>
                        <a:rPr sz="1200">
                          <a:latin typeface="Arial"/>
                          <a:cs typeface="Arial"/>
                        </a:rPr>
                        <a:t>changes</a:t>
                      </a:r>
                      <a:r>
                        <a:rPr sz="1200" spc="-35">
                          <a:latin typeface="Arial"/>
                          <a:cs typeface="Arial"/>
                        </a:rPr>
                        <a:t> </a:t>
                      </a:r>
                      <a:r>
                        <a:rPr sz="1200">
                          <a:latin typeface="Arial"/>
                          <a:cs typeface="Arial"/>
                        </a:rPr>
                        <a:t>ownership</a:t>
                      </a:r>
                      <a:r>
                        <a:rPr sz="1200" spc="-45">
                          <a:latin typeface="Arial"/>
                          <a:cs typeface="Arial"/>
                        </a:rPr>
                        <a:t> </a:t>
                      </a:r>
                      <a:r>
                        <a:rPr sz="1200">
                          <a:latin typeface="Arial"/>
                          <a:cs typeface="Arial"/>
                        </a:rPr>
                        <a:t>from</a:t>
                      </a:r>
                      <a:r>
                        <a:rPr sz="1200" spc="-25">
                          <a:latin typeface="Arial"/>
                          <a:cs typeface="Arial"/>
                        </a:rPr>
                        <a:t> </a:t>
                      </a:r>
                      <a:r>
                        <a:rPr sz="1200">
                          <a:latin typeface="Arial"/>
                          <a:cs typeface="Arial"/>
                        </a:rPr>
                        <a:t>one</a:t>
                      </a:r>
                      <a:r>
                        <a:rPr sz="1200" spc="-30">
                          <a:latin typeface="Arial"/>
                          <a:cs typeface="Arial"/>
                        </a:rPr>
                        <a:t> </a:t>
                      </a:r>
                      <a:r>
                        <a:rPr sz="1200">
                          <a:latin typeface="Arial"/>
                          <a:cs typeface="Arial"/>
                        </a:rPr>
                        <a:t>company</a:t>
                      </a:r>
                      <a:r>
                        <a:rPr sz="1200" spc="-45">
                          <a:latin typeface="Arial"/>
                          <a:cs typeface="Arial"/>
                        </a:rPr>
                        <a:t> </a:t>
                      </a:r>
                      <a:r>
                        <a:rPr sz="1200">
                          <a:latin typeface="Arial"/>
                          <a:cs typeface="Arial"/>
                        </a:rPr>
                        <a:t>to</a:t>
                      </a:r>
                      <a:r>
                        <a:rPr sz="1200" spc="-5">
                          <a:latin typeface="Arial"/>
                          <a:cs typeface="Arial"/>
                        </a:rPr>
                        <a:t> </a:t>
                      </a:r>
                      <a:r>
                        <a:rPr sz="1200" spc="-10">
                          <a:latin typeface="Arial"/>
                          <a:cs typeface="Arial"/>
                        </a:rPr>
                        <a:t>another.</a:t>
                      </a:r>
                      <a:endParaRPr sz="1200">
                        <a:latin typeface="Arial"/>
                        <a:cs typeface="Arial"/>
                      </a:endParaRPr>
                    </a:p>
                  </a:txBody>
                  <a:tcPr marL="0" marR="0" marT="9842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3"/>
                  </a:ext>
                </a:extLst>
              </a:tr>
              <a:tr h="407996">
                <a:tc>
                  <a:txBody>
                    <a:bodyPr/>
                    <a:lstStyle/>
                    <a:p>
                      <a:pPr>
                        <a:lnSpc>
                          <a:spcPct val="100000"/>
                        </a:lnSpc>
                        <a:spcBef>
                          <a:spcPts val="375"/>
                        </a:spcBef>
                      </a:pPr>
                      <a:endParaRPr lang="en-GB" sz="1200">
                        <a:latin typeface="Times New Roman"/>
                        <a:cs typeface="Times New Roman"/>
                      </a:endParaRPr>
                    </a:p>
                    <a:p>
                      <a:pPr marL="13335">
                        <a:lnSpc>
                          <a:spcPts val="1375"/>
                        </a:lnSpc>
                      </a:pPr>
                      <a:r>
                        <a:rPr lang="en-GB" sz="1200">
                          <a:latin typeface="Arial"/>
                          <a:cs typeface="Arial"/>
                        </a:rPr>
                        <a:t>Unforeseen Benefits </a:t>
                      </a:r>
                      <a:endParaRPr lang="en-GB" sz="1200" spc="-10">
                        <a:latin typeface="Arial"/>
                        <a:cs typeface="Arial"/>
                      </a:endParaRPr>
                    </a:p>
                  </a:txBody>
                  <a:tcPr marL="0" marR="0" marT="4762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3970" lvl="0">
                        <a:lnSpc>
                          <a:spcPct val="100000"/>
                        </a:lnSpc>
                        <a:spcBef>
                          <a:spcPts val="340"/>
                        </a:spcBef>
                        <a:buNone/>
                      </a:pPr>
                      <a:r>
                        <a:rPr lang="en-US" sz="1200" b="0" i="0" u="none" strike="noStrike" spc="-25" noProof="0">
                          <a:latin typeface="Arial"/>
                        </a:rPr>
                        <a:t>Routine application to secure improvements, or better access, to pharmaceutical services not included in the relevant PNA</a:t>
                      </a:r>
                      <a:endParaRPr lang="en-US">
                        <a:latin typeface="Arial"/>
                      </a:endParaRPr>
                    </a:p>
                  </a:txBody>
                  <a:tcPr marL="0" marR="0" marT="431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4"/>
                  </a:ext>
                </a:extLst>
              </a:tr>
              <a:tr h="407996">
                <a:tc>
                  <a:txBody>
                    <a:bodyPr/>
                    <a:lstStyle/>
                    <a:p>
                      <a:pPr>
                        <a:lnSpc>
                          <a:spcPct val="100000"/>
                        </a:lnSpc>
                        <a:spcBef>
                          <a:spcPts val="380"/>
                        </a:spcBef>
                      </a:pPr>
                      <a:endParaRPr sz="1200">
                        <a:latin typeface="Times New Roman"/>
                        <a:cs typeface="Times New Roman"/>
                      </a:endParaRPr>
                    </a:p>
                    <a:p>
                      <a:pPr marL="13335">
                        <a:lnSpc>
                          <a:spcPts val="1370"/>
                        </a:lnSpc>
                      </a:pPr>
                      <a:r>
                        <a:rPr sz="1200">
                          <a:latin typeface="Arial"/>
                          <a:cs typeface="Arial"/>
                        </a:rPr>
                        <a:t>Fitness</a:t>
                      </a:r>
                      <a:r>
                        <a:rPr sz="1200" spc="-35">
                          <a:latin typeface="Arial"/>
                          <a:cs typeface="Arial"/>
                        </a:rPr>
                        <a:t> </a:t>
                      </a:r>
                      <a:r>
                        <a:rPr sz="1200">
                          <a:latin typeface="Arial"/>
                          <a:cs typeface="Arial"/>
                        </a:rPr>
                        <a:t>to</a:t>
                      </a:r>
                      <a:r>
                        <a:rPr sz="1200" spc="-15">
                          <a:latin typeface="Arial"/>
                          <a:cs typeface="Arial"/>
                        </a:rPr>
                        <a:t> </a:t>
                      </a:r>
                      <a:r>
                        <a:rPr sz="1200" spc="-10">
                          <a:latin typeface="Arial"/>
                          <a:cs typeface="Arial"/>
                        </a:rPr>
                        <a:t>Practice</a:t>
                      </a:r>
                      <a:endParaRPr sz="1200">
                        <a:latin typeface="Arial"/>
                        <a:cs typeface="Arial"/>
                      </a:endParaRPr>
                    </a:p>
                  </a:txBody>
                  <a:tcPr marL="0" marR="0" marT="482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3970" marR="646430">
                        <a:lnSpc>
                          <a:spcPct val="100000"/>
                        </a:lnSpc>
                        <a:spcBef>
                          <a:spcPts val="250"/>
                        </a:spcBef>
                      </a:pPr>
                      <a:r>
                        <a:rPr sz="1200">
                          <a:latin typeface="Arial"/>
                          <a:cs typeface="Arial"/>
                        </a:rPr>
                        <a:t>This</a:t>
                      </a:r>
                      <a:r>
                        <a:rPr sz="1200" spc="-25">
                          <a:latin typeface="Arial"/>
                          <a:cs typeface="Arial"/>
                        </a:rPr>
                        <a:t> </a:t>
                      </a:r>
                      <a:r>
                        <a:rPr sz="1200">
                          <a:latin typeface="Arial"/>
                          <a:cs typeface="Arial"/>
                        </a:rPr>
                        <a:t>is</a:t>
                      </a:r>
                      <a:r>
                        <a:rPr sz="1200" spc="-5">
                          <a:latin typeface="Arial"/>
                          <a:cs typeface="Arial"/>
                        </a:rPr>
                        <a:t> </a:t>
                      </a:r>
                      <a:r>
                        <a:rPr sz="1200">
                          <a:latin typeface="Arial"/>
                          <a:cs typeface="Arial"/>
                        </a:rPr>
                        <a:t>undertaken</a:t>
                      </a:r>
                      <a:r>
                        <a:rPr sz="1200" spc="-40">
                          <a:latin typeface="Arial"/>
                          <a:cs typeface="Arial"/>
                        </a:rPr>
                        <a:t> </a:t>
                      </a:r>
                      <a:r>
                        <a:rPr sz="1200">
                          <a:latin typeface="Arial"/>
                          <a:cs typeface="Arial"/>
                        </a:rPr>
                        <a:t>by</a:t>
                      </a:r>
                      <a:r>
                        <a:rPr sz="1200" spc="-20">
                          <a:latin typeface="Arial"/>
                          <a:cs typeface="Arial"/>
                        </a:rPr>
                        <a:t> </a:t>
                      </a:r>
                      <a:r>
                        <a:rPr sz="1200">
                          <a:latin typeface="Arial"/>
                          <a:cs typeface="Arial"/>
                        </a:rPr>
                        <a:t>the</a:t>
                      </a:r>
                      <a:r>
                        <a:rPr sz="1200" spc="-20">
                          <a:latin typeface="Arial"/>
                          <a:cs typeface="Arial"/>
                        </a:rPr>
                        <a:t> </a:t>
                      </a:r>
                      <a:r>
                        <a:rPr sz="1200">
                          <a:latin typeface="Arial"/>
                          <a:cs typeface="Arial"/>
                        </a:rPr>
                        <a:t>ICB</a:t>
                      </a:r>
                      <a:r>
                        <a:rPr sz="1200" spc="-5">
                          <a:latin typeface="Arial"/>
                          <a:cs typeface="Arial"/>
                        </a:rPr>
                        <a:t> </a:t>
                      </a:r>
                      <a:r>
                        <a:rPr sz="1200">
                          <a:latin typeface="Arial"/>
                          <a:cs typeface="Arial"/>
                        </a:rPr>
                        <a:t>and</a:t>
                      </a:r>
                      <a:r>
                        <a:rPr sz="1200" spc="-35">
                          <a:latin typeface="Arial"/>
                          <a:cs typeface="Arial"/>
                        </a:rPr>
                        <a:t> </a:t>
                      </a:r>
                      <a:r>
                        <a:rPr sz="1200">
                          <a:latin typeface="Arial"/>
                          <a:cs typeface="Arial"/>
                        </a:rPr>
                        <a:t>is</a:t>
                      </a:r>
                      <a:r>
                        <a:rPr sz="1200" spc="-10">
                          <a:latin typeface="Arial"/>
                          <a:cs typeface="Arial"/>
                        </a:rPr>
                        <a:t> </a:t>
                      </a:r>
                      <a:r>
                        <a:rPr sz="1200">
                          <a:latin typeface="Arial"/>
                          <a:cs typeface="Arial"/>
                        </a:rPr>
                        <a:t>relation</a:t>
                      </a:r>
                      <a:r>
                        <a:rPr sz="1200" spc="-35">
                          <a:latin typeface="Arial"/>
                          <a:cs typeface="Arial"/>
                        </a:rPr>
                        <a:t> </a:t>
                      </a:r>
                      <a:r>
                        <a:rPr sz="1200">
                          <a:latin typeface="Arial"/>
                          <a:cs typeface="Arial"/>
                        </a:rPr>
                        <a:t>to</a:t>
                      </a:r>
                      <a:r>
                        <a:rPr sz="1200" spc="-5">
                          <a:latin typeface="Arial"/>
                          <a:cs typeface="Arial"/>
                        </a:rPr>
                        <a:t> </a:t>
                      </a:r>
                      <a:r>
                        <a:rPr sz="1200">
                          <a:latin typeface="Arial"/>
                          <a:cs typeface="Arial"/>
                        </a:rPr>
                        <a:t>changes</a:t>
                      </a:r>
                      <a:r>
                        <a:rPr sz="1200" spc="-40">
                          <a:latin typeface="Arial"/>
                          <a:cs typeface="Arial"/>
                        </a:rPr>
                        <a:t> </a:t>
                      </a:r>
                      <a:r>
                        <a:rPr sz="1200">
                          <a:latin typeface="Arial"/>
                          <a:cs typeface="Arial"/>
                        </a:rPr>
                        <a:t>in</a:t>
                      </a:r>
                      <a:r>
                        <a:rPr sz="1200" spc="-15">
                          <a:latin typeface="Arial"/>
                          <a:cs typeface="Arial"/>
                        </a:rPr>
                        <a:t> </a:t>
                      </a:r>
                      <a:r>
                        <a:rPr sz="1200" spc="-10">
                          <a:latin typeface="Arial"/>
                          <a:cs typeface="Arial"/>
                        </a:rPr>
                        <a:t>Director, Superintendent</a:t>
                      </a:r>
                      <a:r>
                        <a:rPr sz="1200" spc="-25">
                          <a:latin typeface="Arial"/>
                          <a:cs typeface="Arial"/>
                        </a:rPr>
                        <a:t> </a:t>
                      </a:r>
                      <a:r>
                        <a:rPr sz="1200">
                          <a:latin typeface="Arial"/>
                          <a:cs typeface="Arial"/>
                        </a:rPr>
                        <a:t>and</a:t>
                      </a:r>
                      <a:r>
                        <a:rPr sz="1200" spc="-5">
                          <a:latin typeface="Arial"/>
                          <a:cs typeface="Arial"/>
                        </a:rPr>
                        <a:t> </a:t>
                      </a:r>
                      <a:r>
                        <a:rPr sz="1200">
                          <a:latin typeface="Arial"/>
                          <a:cs typeface="Arial"/>
                        </a:rPr>
                        <a:t>Changes</a:t>
                      </a:r>
                      <a:r>
                        <a:rPr sz="1200" spc="-20">
                          <a:latin typeface="Arial"/>
                          <a:cs typeface="Arial"/>
                        </a:rPr>
                        <a:t> </a:t>
                      </a:r>
                      <a:r>
                        <a:rPr sz="1200">
                          <a:latin typeface="Arial"/>
                          <a:cs typeface="Arial"/>
                        </a:rPr>
                        <a:t>of</a:t>
                      </a:r>
                      <a:r>
                        <a:rPr sz="1200" spc="5">
                          <a:latin typeface="Arial"/>
                          <a:cs typeface="Arial"/>
                        </a:rPr>
                        <a:t> </a:t>
                      </a:r>
                      <a:r>
                        <a:rPr sz="1200" spc="-10">
                          <a:latin typeface="Arial"/>
                          <a:cs typeface="Arial"/>
                        </a:rPr>
                        <a:t>Ownership.</a:t>
                      </a:r>
                      <a:endParaRPr sz="1200">
                        <a:latin typeface="Arial"/>
                        <a:cs typeface="Arial"/>
                      </a:endParaRPr>
                    </a:p>
                  </a:txBody>
                  <a:tcPr marL="0" marR="0" marT="3175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5"/>
                  </a:ext>
                </a:extLst>
              </a:tr>
              <a:tr h="559809">
                <a:tc>
                  <a:txBody>
                    <a:bodyPr/>
                    <a:lstStyle/>
                    <a:p>
                      <a:pPr>
                        <a:lnSpc>
                          <a:spcPct val="100000"/>
                        </a:lnSpc>
                      </a:pPr>
                      <a:endParaRPr sz="1200">
                        <a:latin typeface="Times New Roman"/>
                        <a:cs typeface="Times New Roman"/>
                      </a:endParaRPr>
                    </a:p>
                    <a:p>
                      <a:pPr>
                        <a:lnSpc>
                          <a:spcPct val="100000"/>
                        </a:lnSpc>
                        <a:spcBef>
                          <a:spcPts val="195"/>
                        </a:spcBef>
                      </a:pPr>
                      <a:endParaRPr sz="1200">
                        <a:latin typeface="Times New Roman"/>
                        <a:cs typeface="Times New Roman"/>
                      </a:endParaRPr>
                    </a:p>
                    <a:p>
                      <a:pPr marL="13335">
                        <a:lnSpc>
                          <a:spcPts val="1370"/>
                        </a:lnSpc>
                      </a:pPr>
                      <a:r>
                        <a:rPr sz="1200" spc="-10">
                          <a:latin typeface="Arial"/>
                          <a:cs typeface="Arial"/>
                        </a:rPr>
                        <a:t>Supplementary</a:t>
                      </a:r>
                      <a:r>
                        <a:rPr sz="1200">
                          <a:latin typeface="Arial"/>
                          <a:cs typeface="Arial"/>
                        </a:rPr>
                        <a:t> Hours</a:t>
                      </a:r>
                      <a:r>
                        <a:rPr sz="1200" spc="15">
                          <a:latin typeface="Arial"/>
                          <a:cs typeface="Arial"/>
                        </a:rPr>
                        <a:t> </a:t>
                      </a:r>
                      <a:r>
                        <a:rPr sz="1200" spc="-10">
                          <a:latin typeface="Arial"/>
                          <a:cs typeface="Arial"/>
                        </a:rPr>
                        <a:t>(Permanent)</a:t>
                      </a:r>
                      <a:endParaRPr sz="1200">
                        <a:latin typeface="Arial"/>
                        <a:cs typeface="Arial"/>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3970" marR="406400">
                        <a:lnSpc>
                          <a:spcPct val="100000"/>
                        </a:lnSpc>
                        <a:spcBef>
                          <a:spcPts val="10"/>
                        </a:spcBef>
                      </a:pPr>
                      <a:r>
                        <a:rPr sz="1200">
                          <a:latin typeface="Arial"/>
                          <a:cs typeface="Arial"/>
                        </a:rPr>
                        <a:t>When</a:t>
                      </a:r>
                      <a:r>
                        <a:rPr sz="1200" spc="-10">
                          <a:latin typeface="Arial"/>
                          <a:cs typeface="Arial"/>
                        </a:rPr>
                        <a:t> </a:t>
                      </a:r>
                      <a:r>
                        <a:rPr sz="1200">
                          <a:latin typeface="Arial"/>
                          <a:cs typeface="Arial"/>
                        </a:rPr>
                        <a:t>a</a:t>
                      </a:r>
                      <a:r>
                        <a:rPr sz="1200" spc="-30">
                          <a:latin typeface="Arial"/>
                          <a:cs typeface="Arial"/>
                        </a:rPr>
                        <a:t> </a:t>
                      </a:r>
                      <a:r>
                        <a:rPr sz="1200">
                          <a:latin typeface="Arial"/>
                          <a:cs typeface="Arial"/>
                        </a:rPr>
                        <a:t>pharmacy</a:t>
                      </a:r>
                      <a:r>
                        <a:rPr sz="1200" spc="-35">
                          <a:latin typeface="Arial"/>
                          <a:cs typeface="Arial"/>
                        </a:rPr>
                        <a:t> </a:t>
                      </a:r>
                      <a:r>
                        <a:rPr sz="1200">
                          <a:latin typeface="Arial"/>
                          <a:cs typeface="Arial"/>
                        </a:rPr>
                        <a:t>permanently</a:t>
                      </a:r>
                      <a:r>
                        <a:rPr sz="1200" spc="-25">
                          <a:latin typeface="Arial"/>
                          <a:cs typeface="Arial"/>
                        </a:rPr>
                        <a:t> </a:t>
                      </a:r>
                      <a:r>
                        <a:rPr sz="1200">
                          <a:latin typeface="Arial"/>
                          <a:cs typeface="Arial"/>
                        </a:rPr>
                        <a:t>changes</a:t>
                      </a:r>
                      <a:r>
                        <a:rPr sz="1200" spc="-35">
                          <a:latin typeface="Arial"/>
                          <a:cs typeface="Arial"/>
                        </a:rPr>
                        <a:t> </a:t>
                      </a:r>
                      <a:r>
                        <a:rPr sz="1200">
                          <a:latin typeface="Arial"/>
                          <a:cs typeface="Arial"/>
                        </a:rPr>
                        <a:t>their</a:t>
                      </a:r>
                      <a:r>
                        <a:rPr sz="1200" spc="-20">
                          <a:latin typeface="Arial"/>
                          <a:cs typeface="Arial"/>
                        </a:rPr>
                        <a:t> </a:t>
                      </a:r>
                      <a:r>
                        <a:rPr sz="1200" spc="-10">
                          <a:latin typeface="Arial"/>
                          <a:cs typeface="Arial"/>
                        </a:rPr>
                        <a:t>supplementary</a:t>
                      </a:r>
                      <a:r>
                        <a:rPr sz="1200" spc="-25">
                          <a:latin typeface="Arial"/>
                          <a:cs typeface="Arial"/>
                        </a:rPr>
                        <a:t> </a:t>
                      </a:r>
                      <a:r>
                        <a:rPr sz="1200" spc="-10">
                          <a:latin typeface="Arial"/>
                          <a:cs typeface="Arial"/>
                        </a:rPr>
                        <a:t>hours. Supplementary</a:t>
                      </a:r>
                      <a:r>
                        <a:rPr sz="1200" spc="-30">
                          <a:latin typeface="Arial"/>
                          <a:cs typeface="Arial"/>
                        </a:rPr>
                        <a:t> </a:t>
                      </a:r>
                      <a:r>
                        <a:rPr sz="1200">
                          <a:latin typeface="Arial"/>
                          <a:cs typeface="Arial"/>
                        </a:rPr>
                        <a:t>hours</a:t>
                      </a:r>
                      <a:r>
                        <a:rPr sz="1200" spc="-30">
                          <a:latin typeface="Arial"/>
                          <a:cs typeface="Arial"/>
                        </a:rPr>
                        <a:t> </a:t>
                      </a:r>
                      <a:r>
                        <a:rPr sz="1200">
                          <a:latin typeface="Arial"/>
                          <a:cs typeface="Arial"/>
                        </a:rPr>
                        <a:t>are</a:t>
                      </a:r>
                      <a:r>
                        <a:rPr sz="1200" spc="-10">
                          <a:latin typeface="Arial"/>
                          <a:cs typeface="Arial"/>
                        </a:rPr>
                        <a:t> </a:t>
                      </a:r>
                      <a:r>
                        <a:rPr sz="1200">
                          <a:latin typeface="Arial"/>
                          <a:cs typeface="Arial"/>
                        </a:rPr>
                        <a:t>those</a:t>
                      </a:r>
                      <a:r>
                        <a:rPr sz="1200" spc="-25">
                          <a:latin typeface="Arial"/>
                          <a:cs typeface="Arial"/>
                        </a:rPr>
                        <a:t> </a:t>
                      </a:r>
                      <a:r>
                        <a:rPr sz="1200">
                          <a:latin typeface="Arial"/>
                          <a:cs typeface="Arial"/>
                        </a:rPr>
                        <a:t>hours</a:t>
                      </a:r>
                      <a:r>
                        <a:rPr sz="1200" spc="-25">
                          <a:latin typeface="Arial"/>
                          <a:cs typeface="Arial"/>
                        </a:rPr>
                        <a:t> </a:t>
                      </a:r>
                      <a:r>
                        <a:rPr sz="1200">
                          <a:latin typeface="Arial"/>
                          <a:cs typeface="Arial"/>
                        </a:rPr>
                        <a:t>over</a:t>
                      </a:r>
                      <a:r>
                        <a:rPr sz="1200" spc="-5">
                          <a:latin typeface="Arial"/>
                          <a:cs typeface="Arial"/>
                        </a:rPr>
                        <a:t> </a:t>
                      </a:r>
                      <a:r>
                        <a:rPr sz="1200">
                          <a:latin typeface="Arial"/>
                          <a:cs typeface="Arial"/>
                        </a:rPr>
                        <a:t>and</a:t>
                      </a:r>
                      <a:r>
                        <a:rPr sz="1200" spc="-30">
                          <a:latin typeface="Arial"/>
                          <a:cs typeface="Arial"/>
                        </a:rPr>
                        <a:t> </a:t>
                      </a:r>
                      <a:r>
                        <a:rPr sz="1200">
                          <a:latin typeface="Arial"/>
                          <a:cs typeface="Arial"/>
                        </a:rPr>
                        <a:t>above</a:t>
                      </a:r>
                      <a:r>
                        <a:rPr sz="1200" spc="-25">
                          <a:latin typeface="Arial"/>
                          <a:cs typeface="Arial"/>
                        </a:rPr>
                        <a:t> </a:t>
                      </a:r>
                      <a:r>
                        <a:rPr sz="1200">
                          <a:latin typeface="Arial"/>
                          <a:cs typeface="Arial"/>
                        </a:rPr>
                        <a:t>the</a:t>
                      </a:r>
                      <a:r>
                        <a:rPr sz="1200" spc="-10">
                          <a:latin typeface="Arial"/>
                          <a:cs typeface="Arial"/>
                        </a:rPr>
                        <a:t> </a:t>
                      </a:r>
                      <a:r>
                        <a:rPr sz="1200">
                          <a:latin typeface="Arial"/>
                          <a:cs typeface="Arial"/>
                        </a:rPr>
                        <a:t>core</a:t>
                      </a:r>
                      <a:r>
                        <a:rPr sz="1200" spc="-15">
                          <a:latin typeface="Arial"/>
                          <a:cs typeface="Arial"/>
                        </a:rPr>
                        <a:t> </a:t>
                      </a:r>
                      <a:r>
                        <a:rPr sz="1200">
                          <a:latin typeface="Arial"/>
                          <a:cs typeface="Arial"/>
                        </a:rPr>
                        <a:t>which</a:t>
                      </a:r>
                      <a:r>
                        <a:rPr sz="1200" spc="-10">
                          <a:latin typeface="Arial"/>
                          <a:cs typeface="Arial"/>
                        </a:rPr>
                        <a:t> </a:t>
                      </a:r>
                      <a:r>
                        <a:rPr sz="1200" spc="-50">
                          <a:latin typeface="Arial"/>
                          <a:cs typeface="Arial"/>
                        </a:rPr>
                        <a:t>a </a:t>
                      </a:r>
                      <a:r>
                        <a:rPr sz="1200">
                          <a:latin typeface="Arial"/>
                          <a:cs typeface="Arial"/>
                        </a:rPr>
                        <a:t>pharmacy</a:t>
                      </a:r>
                      <a:r>
                        <a:rPr sz="1200" spc="-35">
                          <a:latin typeface="Arial"/>
                          <a:cs typeface="Arial"/>
                        </a:rPr>
                        <a:t> </a:t>
                      </a:r>
                      <a:r>
                        <a:rPr sz="1200">
                          <a:latin typeface="Arial"/>
                          <a:cs typeface="Arial"/>
                        </a:rPr>
                        <a:t>is</a:t>
                      </a:r>
                      <a:r>
                        <a:rPr sz="1200" spc="-10">
                          <a:latin typeface="Arial"/>
                          <a:cs typeface="Arial"/>
                        </a:rPr>
                        <a:t> </a:t>
                      </a:r>
                      <a:r>
                        <a:rPr sz="1200">
                          <a:latin typeface="Arial"/>
                          <a:cs typeface="Arial"/>
                        </a:rPr>
                        <a:t>required</a:t>
                      </a:r>
                      <a:r>
                        <a:rPr sz="1200" spc="-40">
                          <a:latin typeface="Arial"/>
                          <a:cs typeface="Arial"/>
                        </a:rPr>
                        <a:t> </a:t>
                      </a:r>
                      <a:r>
                        <a:rPr sz="1200">
                          <a:latin typeface="Arial"/>
                          <a:cs typeface="Arial"/>
                        </a:rPr>
                        <a:t>to</a:t>
                      </a:r>
                      <a:r>
                        <a:rPr sz="1200" spc="-5">
                          <a:latin typeface="Arial"/>
                          <a:cs typeface="Arial"/>
                        </a:rPr>
                        <a:t> </a:t>
                      </a:r>
                      <a:r>
                        <a:rPr sz="1200">
                          <a:latin typeface="Arial"/>
                          <a:cs typeface="Arial"/>
                        </a:rPr>
                        <a:t>open</a:t>
                      </a:r>
                      <a:r>
                        <a:rPr sz="1200" spc="-40">
                          <a:latin typeface="Arial"/>
                          <a:cs typeface="Arial"/>
                        </a:rPr>
                        <a:t> </a:t>
                      </a:r>
                      <a:r>
                        <a:rPr sz="1200">
                          <a:latin typeface="Arial"/>
                          <a:cs typeface="Arial"/>
                        </a:rPr>
                        <a:t>each</a:t>
                      </a:r>
                      <a:r>
                        <a:rPr sz="1200" spc="-30">
                          <a:latin typeface="Arial"/>
                          <a:cs typeface="Arial"/>
                        </a:rPr>
                        <a:t> </a:t>
                      </a:r>
                      <a:r>
                        <a:rPr sz="1200" spc="-20">
                          <a:latin typeface="Arial"/>
                          <a:cs typeface="Arial"/>
                        </a:rPr>
                        <a:t>week.</a:t>
                      </a:r>
                      <a:endParaRPr sz="1200">
                        <a:latin typeface="Arial"/>
                        <a:cs typeface="Arial"/>
                      </a:endParaRPr>
                    </a:p>
                  </a:txBody>
                  <a:tcPr marL="0" marR="0" marT="127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6"/>
                  </a:ext>
                </a:extLst>
              </a:tr>
              <a:tr h="407996">
                <a:tc>
                  <a:txBody>
                    <a:bodyPr/>
                    <a:lstStyle/>
                    <a:p>
                      <a:pPr>
                        <a:lnSpc>
                          <a:spcPct val="100000"/>
                        </a:lnSpc>
                        <a:spcBef>
                          <a:spcPts val="380"/>
                        </a:spcBef>
                      </a:pPr>
                      <a:endParaRPr sz="1200">
                        <a:latin typeface="Times New Roman"/>
                        <a:cs typeface="Times New Roman"/>
                      </a:endParaRPr>
                    </a:p>
                    <a:p>
                      <a:pPr marL="13335">
                        <a:lnSpc>
                          <a:spcPts val="1370"/>
                        </a:lnSpc>
                      </a:pPr>
                      <a:r>
                        <a:rPr sz="1200">
                          <a:latin typeface="Arial"/>
                          <a:cs typeface="Arial"/>
                        </a:rPr>
                        <a:t>Core</a:t>
                      </a:r>
                      <a:r>
                        <a:rPr sz="1200" spc="-30">
                          <a:latin typeface="Arial"/>
                          <a:cs typeface="Arial"/>
                        </a:rPr>
                        <a:t> </a:t>
                      </a:r>
                      <a:r>
                        <a:rPr sz="1200">
                          <a:latin typeface="Arial"/>
                          <a:cs typeface="Arial"/>
                        </a:rPr>
                        <a:t>Hours</a:t>
                      </a:r>
                      <a:r>
                        <a:rPr sz="1200" spc="-35">
                          <a:latin typeface="Arial"/>
                          <a:cs typeface="Arial"/>
                        </a:rPr>
                        <a:t> </a:t>
                      </a:r>
                      <a:r>
                        <a:rPr sz="1200" spc="-10">
                          <a:latin typeface="Arial"/>
                          <a:cs typeface="Arial"/>
                        </a:rPr>
                        <a:t>reduction</a:t>
                      </a:r>
                      <a:endParaRPr sz="1200">
                        <a:latin typeface="Arial"/>
                        <a:cs typeface="Arial"/>
                      </a:endParaRPr>
                    </a:p>
                  </a:txBody>
                  <a:tcPr marL="0" marR="0" marT="482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a:lnSpc>
                          <a:spcPct val="100000"/>
                        </a:lnSpc>
                        <a:spcBef>
                          <a:spcPts val="405"/>
                        </a:spcBef>
                      </a:pPr>
                      <a:endParaRPr sz="1200">
                        <a:latin typeface="Times New Roman"/>
                        <a:cs typeface="Times New Roman"/>
                      </a:endParaRPr>
                    </a:p>
                    <a:p>
                      <a:pPr marL="13970">
                        <a:lnSpc>
                          <a:spcPts val="1345"/>
                        </a:lnSpc>
                      </a:pPr>
                      <a:r>
                        <a:rPr sz="1200">
                          <a:latin typeface="Arial"/>
                          <a:cs typeface="Arial"/>
                        </a:rPr>
                        <a:t>A</a:t>
                      </a:r>
                      <a:r>
                        <a:rPr sz="1200" spc="-80">
                          <a:latin typeface="Arial"/>
                          <a:cs typeface="Arial"/>
                        </a:rPr>
                        <a:t> </a:t>
                      </a:r>
                      <a:r>
                        <a:rPr sz="1200">
                          <a:latin typeface="Arial"/>
                          <a:cs typeface="Arial"/>
                        </a:rPr>
                        <a:t>reduction</a:t>
                      </a:r>
                      <a:r>
                        <a:rPr sz="1200" spc="-35">
                          <a:latin typeface="Arial"/>
                          <a:cs typeface="Arial"/>
                        </a:rPr>
                        <a:t> </a:t>
                      </a:r>
                      <a:r>
                        <a:rPr sz="1200">
                          <a:latin typeface="Arial"/>
                          <a:cs typeface="Arial"/>
                        </a:rPr>
                        <a:t>in</a:t>
                      </a:r>
                      <a:r>
                        <a:rPr sz="1200" spc="-20">
                          <a:latin typeface="Arial"/>
                          <a:cs typeface="Arial"/>
                        </a:rPr>
                        <a:t> </a:t>
                      </a:r>
                      <a:r>
                        <a:rPr sz="1200">
                          <a:latin typeface="Arial"/>
                          <a:cs typeface="Arial"/>
                        </a:rPr>
                        <a:t>the</a:t>
                      </a:r>
                      <a:r>
                        <a:rPr sz="1200" spc="-15">
                          <a:latin typeface="Arial"/>
                          <a:cs typeface="Arial"/>
                        </a:rPr>
                        <a:t> </a:t>
                      </a:r>
                      <a:r>
                        <a:rPr sz="1200">
                          <a:latin typeface="Arial"/>
                          <a:cs typeface="Arial"/>
                        </a:rPr>
                        <a:t>core</a:t>
                      </a:r>
                      <a:r>
                        <a:rPr sz="1200" spc="-20">
                          <a:latin typeface="Arial"/>
                          <a:cs typeface="Arial"/>
                        </a:rPr>
                        <a:t> </a:t>
                      </a:r>
                      <a:r>
                        <a:rPr sz="1200">
                          <a:latin typeface="Arial"/>
                          <a:cs typeface="Arial"/>
                        </a:rPr>
                        <a:t>hours</a:t>
                      </a:r>
                      <a:r>
                        <a:rPr sz="1200" spc="-30">
                          <a:latin typeface="Arial"/>
                          <a:cs typeface="Arial"/>
                        </a:rPr>
                        <a:t> </a:t>
                      </a:r>
                      <a:r>
                        <a:rPr sz="1200">
                          <a:latin typeface="Arial"/>
                          <a:cs typeface="Arial"/>
                        </a:rPr>
                        <a:t>that</a:t>
                      </a:r>
                      <a:r>
                        <a:rPr sz="1200" spc="-30">
                          <a:latin typeface="Arial"/>
                          <a:cs typeface="Arial"/>
                        </a:rPr>
                        <a:t> </a:t>
                      </a:r>
                      <a:r>
                        <a:rPr sz="1200">
                          <a:latin typeface="Arial"/>
                          <a:cs typeface="Arial"/>
                        </a:rPr>
                        <a:t>a</a:t>
                      </a:r>
                      <a:r>
                        <a:rPr sz="1200" spc="-5">
                          <a:latin typeface="Arial"/>
                          <a:cs typeface="Arial"/>
                        </a:rPr>
                        <a:t> </a:t>
                      </a:r>
                      <a:r>
                        <a:rPr sz="1200">
                          <a:latin typeface="Arial"/>
                          <a:cs typeface="Arial"/>
                        </a:rPr>
                        <a:t>pharmacy</a:t>
                      </a:r>
                      <a:r>
                        <a:rPr sz="1200" spc="-40">
                          <a:latin typeface="Arial"/>
                          <a:cs typeface="Arial"/>
                        </a:rPr>
                        <a:t> </a:t>
                      </a:r>
                      <a:r>
                        <a:rPr sz="1200">
                          <a:latin typeface="Arial"/>
                          <a:cs typeface="Arial"/>
                        </a:rPr>
                        <a:t>must</a:t>
                      </a:r>
                      <a:r>
                        <a:rPr sz="1200" spc="-20">
                          <a:latin typeface="Arial"/>
                          <a:cs typeface="Arial"/>
                        </a:rPr>
                        <a:t> </a:t>
                      </a:r>
                      <a:r>
                        <a:rPr sz="1200">
                          <a:latin typeface="Arial"/>
                          <a:cs typeface="Arial"/>
                        </a:rPr>
                        <a:t>be</a:t>
                      </a:r>
                      <a:r>
                        <a:rPr sz="1200" spc="-15">
                          <a:latin typeface="Arial"/>
                          <a:cs typeface="Arial"/>
                        </a:rPr>
                        <a:t> </a:t>
                      </a:r>
                      <a:r>
                        <a:rPr sz="1200">
                          <a:latin typeface="Arial"/>
                          <a:cs typeface="Arial"/>
                        </a:rPr>
                        <a:t>open</a:t>
                      </a:r>
                      <a:r>
                        <a:rPr sz="1200" spc="-40">
                          <a:latin typeface="Arial"/>
                          <a:cs typeface="Arial"/>
                        </a:rPr>
                        <a:t> </a:t>
                      </a:r>
                      <a:r>
                        <a:rPr sz="1200">
                          <a:latin typeface="Arial"/>
                          <a:cs typeface="Arial"/>
                        </a:rPr>
                        <a:t>per</a:t>
                      </a:r>
                      <a:r>
                        <a:rPr sz="1200" spc="-20">
                          <a:latin typeface="Arial"/>
                          <a:cs typeface="Arial"/>
                        </a:rPr>
                        <a:t> </a:t>
                      </a:r>
                      <a:r>
                        <a:rPr sz="1200" spc="-10">
                          <a:latin typeface="Arial"/>
                          <a:cs typeface="Arial"/>
                        </a:rPr>
                        <a:t>week.</a:t>
                      </a:r>
                      <a:endParaRPr sz="1200">
                        <a:latin typeface="Arial"/>
                        <a:cs typeface="Arial"/>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7"/>
                  </a:ext>
                </a:extLst>
              </a:tr>
              <a:tr h="407996">
                <a:tc>
                  <a:txBody>
                    <a:bodyPr/>
                    <a:lstStyle/>
                    <a:p>
                      <a:pPr>
                        <a:lnSpc>
                          <a:spcPct val="100000"/>
                        </a:lnSpc>
                        <a:spcBef>
                          <a:spcPts val="380"/>
                        </a:spcBef>
                      </a:pPr>
                      <a:endParaRPr sz="1200">
                        <a:latin typeface="Times New Roman"/>
                        <a:cs typeface="Times New Roman"/>
                      </a:endParaRPr>
                    </a:p>
                    <a:p>
                      <a:pPr marL="13335">
                        <a:lnSpc>
                          <a:spcPts val="1370"/>
                        </a:lnSpc>
                      </a:pPr>
                      <a:r>
                        <a:rPr sz="1200">
                          <a:latin typeface="Arial"/>
                          <a:cs typeface="Arial"/>
                        </a:rPr>
                        <a:t>Core</a:t>
                      </a:r>
                      <a:r>
                        <a:rPr sz="1200" spc="-25">
                          <a:latin typeface="Arial"/>
                          <a:cs typeface="Arial"/>
                        </a:rPr>
                        <a:t> </a:t>
                      </a:r>
                      <a:r>
                        <a:rPr sz="1200">
                          <a:latin typeface="Arial"/>
                          <a:cs typeface="Arial"/>
                        </a:rPr>
                        <a:t>Hours</a:t>
                      </a:r>
                      <a:r>
                        <a:rPr sz="1200" spc="-35">
                          <a:latin typeface="Arial"/>
                          <a:cs typeface="Arial"/>
                        </a:rPr>
                        <a:t> </a:t>
                      </a:r>
                      <a:r>
                        <a:rPr sz="1200">
                          <a:latin typeface="Arial"/>
                          <a:cs typeface="Arial"/>
                        </a:rPr>
                        <a:t>(100</a:t>
                      </a:r>
                      <a:r>
                        <a:rPr sz="1200" spc="-25">
                          <a:latin typeface="Arial"/>
                          <a:cs typeface="Arial"/>
                        </a:rPr>
                        <a:t> </a:t>
                      </a:r>
                      <a:r>
                        <a:rPr sz="1200">
                          <a:latin typeface="Arial"/>
                          <a:cs typeface="Arial"/>
                        </a:rPr>
                        <a:t>Hours)</a:t>
                      </a:r>
                      <a:r>
                        <a:rPr sz="1200" spc="-30">
                          <a:latin typeface="Arial"/>
                          <a:cs typeface="Arial"/>
                        </a:rPr>
                        <a:t> </a:t>
                      </a:r>
                      <a:r>
                        <a:rPr sz="1200" spc="-10">
                          <a:latin typeface="Arial"/>
                          <a:cs typeface="Arial"/>
                        </a:rPr>
                        <a:t>reduction</a:t>
                      </a:r>
                      <a:endParaRPr sz="1200">
                        <a:latin typeface="Arial"/>
                        <a:cs typeface="Arial"/>
                      </a:endParaRPr>
                    </a:p>
                  </a:txBody>
                  <a:tcPr marL="0" marR="0" marT="482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3970" marR="274955">
                        <a:lnSpc>
                          <a:spcPct val="100000"/>
                        </a:lnSpc>
                        <a:spcBef>
                          <a:spcPts val="250"/>
                        </a:spcBef>
                      </a:pPr>
                      <a:r>
                        <a:rPr sz="1200">
                          <a:latin typeface="Arial"/>
                          <a:cs typeface="Arial"/>
                        </a:rPr>
                        <a:t>A</a:t>
                      </a:r>
                      <a:r>
                        <a:rPr sz="1200" spc="-80">
                          <a:latin typeface="Arial"/>
                          <a:cs typeface="Arial"/>
                        </a:rPr>
                        <a:t> </a:t>
                      </a:r>
                      <a:r>
                        <a:rPr sz="1200">
                          <a:latin typeface="Arial"/>
                          <a:cs typeface="Arial"/>
                        </a:rPr>
                        <a:t>reduction</a:t>
                      </a:r>
                      <a:r>
                        <a:rPr sz="1200" spc="-35">
                          <a:latin typeface="Arial"/>
                          <a:cs typeface="Arial"/>
                        </a:rPr>
                        <a:t> </a:t>
                      </a:r>
                      <a:r>
                        <a:rPr sz="1200">
                          <a:latin typeface="Arial"/>
                          <a:cs typeface="Arial"/>
                        </a:rPr>
                        <a:t>from</a:t>
                      </a:r>
                      <a:r>
                        <a:rPr sz="1200" spc="-20">
                          <a:latin typeface="Arial"/>
                          <a:cs typeface="Arial"/>
                        </a:rPr>
                        <a:t> </a:t>
                      </a:r>
                      <a:r>
                        <a:rPr sz="1200">
                          <a:latin typeface="Arial"/>
                          <a:cs typeface="Arial"/>
                        </a:rPr>
                        <a:t>100</a:t>
                      </a:r>
                      <a:r>
                        <a:rPr sz="1200" spc="-30">
                          <a:latin typeface="Arial"/>
                          <a:cs typeface="Arial"/>
                        </a:rPr>
                        <a:t> </a:t>
                      </a:r>
                      <a:r>
                        <a:rPr sz="1200">
                          <a:latin typeface="Arial"/>
                          <a:cs typeface="Arial"/>
                        </a:rPr>
                        <a:t>hours</a:t>
                      </a:r>
                      <a:r>
                        <a:rPr sz="1200" spc="-30">
                          <a:latin typeface="Arial"/>
                          <a:cs typeface="Arial"/>
                        </a:rPr>
                        <a:t> </a:t>
                      </a:r>
                      <a:r>
                        <a:rPr sz="1200">
                          <a:latin typeface="Arial"/>
                          <a:cs typeface="Arial"/>
                        </a:rPr>
                        <a:t>per</a:t>
                      </a:r>
                      <a:r>
                        <a:rPr sz="1200" spc="-25">
                          <a:latin typeface="Arial"/>
                          <a:cs typeface="Arial"/>
                        </a:rPr>
                        <a:t> </a:t>
                      </a:r>
                      <a:r>
                        <a:rPr sz="1200">
                          <a:latin typeface="Arial"/>
                          <a:cs typeface="Arial"/>
                        </a:rPr>
                        <a:t>week</a:t>
                      </a:r>
                      <a:r>
                        <a:rPr sz="1200" spc="-15">
                          <a:latin typeface="Arial"/>
                          <a:cs typeface="Arial"/>
                        </a:rPr>
                        <a:t> </a:t>
                      </a:r>
                      <a:r>
                        <a:rPr sz="1200">
                          <a:latin typeface="Arial"/>
                          <a:cs typeface="Arial"/>
                        </a:rPr>
                        <a:t>down</a:t>
                      </a:r>
                      <a:r>
                        <a:rPr sz="1200" spc="-15">
                          <a:latin typeface="Arial"/>
                          <a:cs typeface="Arial"/>
                        </a:rPr>
                        <a:t> </a:t>
                      </a:r>
                      <a:r>
                        <a:rPr sz="1200">
                          <a:latin typeface="Arial"/>
                          <a:cs typeface="Arial"/>
                        </a:rPr>
                        <a:t>to</a:t>
                      </a:r>
                      <a:r>
                        <a:rPr sz="1200" spc="-15">
                          <a:latin typeface="Arial"/>
                          <a:cs typeface="Arial"/>
                        </a:rPr>
                        <a:t> </a:t>
                      </a:r>
                      <a:r>
                        <a:rPr sz="1200">
                          <a:latin typeface="Arial"/>
                          <a:cs typeface="Arial"/>
                        </a:rPr>
                        <a:t>a</a:t>
                      </a:r>
                      <a:r>
                        <a:rPr sz="1200" spc="-15">
                          <a:latin typeface="Arial"/>
                          <a:cs typeface="Arial"/>
                        </a:rPr>
                        <a:t> </a:t>
                      </a:r>
                      <a:r>
                        <a:rPr sz="1200">
                          <a:latin typeface="Arial"/>
                          <a:cs typeface="Arial"/>
                        </a:rPr>
                        <a:t>minimum</a:t>
                      </a:r>
                      <a:r>
                        <a:rPr sz="1200" spc="-40">
                          <a:latin typeface="Arial"/>
                          <a:cs typeface="Arial"/>
                        </a:rPr>
                        <a:t> </a:t>
                      </a:r>
                      <a:r>
                        <a:rPr sz="1200">
                          <a:latin typeface="Arial"/>
                          <a:cs typeface="Arial"/>
                        </a:rPr>
                        <a:t>of</a:t>
                      </a:r>
                      <a:r>
                        <a:rPr sz="1200" spc="-15">
                          <a:latin typeface="Arial"/>
                          <a:cs typeface="Arial"/>
                        </a:rPr>
                        <a:t> </a:t>
                      </a:r>
                      <a:r>
                        <a:rPr sz="1200">
                          <a:latin typeface="Arial"/>
                          <a:cs typeface="Arial"/>
                        </a:rPr>
                        <a:t>72</a:t>
                      </a:r>
                      <a:r>
                        <a:rPr sz="1200" spc="-20">
                          <a:latin typeface="Arial"/>
                          <a:cs typeface="Arial"/>
                        </a:rPr>
                        <a:t> </a:t>
                      </a:r>
                      <a:r>
                        <a:rPr sz="1200">
                          <a:latin typeface="Arial"/>
                          <a:cs typeface="Arial"/>
                        </a:rPr>
                        <a:t>hours</a:t>
                      </a:r>
                      <a:r>
                        <a:rPr sz="1200" spc="-30">
                          <a:latin typeface="Arial"/>
                          <a:cs typeface="Arial"/>
                        </a:rPr>
                        <a:t> </a:t>
                      </a:r>
                      <a:r>
                        <a:rPr sz="1200" spc="-25">
                          <a:latin typeface="Arial"/>
                          <a:cs typeface="Arial"/>
                        </a:rPr>
                        <a:t>per </a:t>
                      </a:r>
                      <a:r>
                        <a:rPr sz="1200" spc="-20">
                          <a:latin typeface="Arial"/>
                          <a:cs typeface="Arial"/>
                        </a:rPr>
                        <a:t>week.</a:t>
                      </a:r>
                      <a:endParaRPr sz="1200">
                        <a:latin typeface="Arial"/>
                        <a:cs typeface="Arial"/>
                      </a:endParaRPr>
                    </a:p>
                  </a:txBody>
                  <a:tcPr marL="0" marR="0" marT="3175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8"/>
                  </a:ext>
                </a:extLst>
              </a:tr>
              <a:tr h="407996">
                <a:tc>
                  <a:txBody>
                    <a:bodyPr/>
                    <a:lstStyle/>
                    <a:p>
                      <a:pPr>
                        <a:lnSpc>
                          <a:spcPct val="100000"/>
                        </a:lnSpc>
                        <a:spcBef>
                          <a:spcPts val="380"/>
                        </a:spcBef>
                      </a:pPr>
                      <a:endParaRPr sz="1200">
                        <a:latin typeface="Times New Roman"/>
                        <a:cs typeface="Times New Roman"/>
                      </a:endParaRPr>
                    </a:p>
                    <a:p>
                      <a:pPr marL="13335">
                        <a:lnSpc>
                          <a:spcPts val="1370"/>
                        </a:lnSpc>
                      </a:pPr>
                      <a:r>
                        <a:rPr sz="1200" spc="-10">
                          <a:latin typeface="Arial"/>
                          <a:cs typeface="Arial"/>
                        </a:rPr>
                        <a:t>Consolidation</a:t>
                      </a:r>
                      <a:endParaRPr sz="1200">
                        <a:latin typeface="Arial"/>
                        <a:cs typeface="Arial"/>
                      </a:endParaRPr>
                    </a:p>
                  </a:txBody>
                  <a:tcPr marL="0" marR="0" marT="482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a:lnSpc>
                          <a:spcPct val="100000"/>
                        </a:lnSpc>
                        <a:spcBef>
                          <a:spcPts val="405"/>
                        </a:spcBef>
                      </a:pPr>
                      <a:endParaRPr sz="1200">
                        <a:latin typeface="Times New Roman"/>
                        <a:cs typeface="Times New Roman"/>
                      </a:endParaRPr>
                    </a:p>
                    <a:p>
                      <a:pPr marL="13970">
                        <a:lnSpc>
                          <a:spcPts val="1345"/>
                        </a:lnSpc>
                      </a:pPr>
                      <a:r>
                        <a:rPr sz="1200">
                          <a:latin typeface="Arial"/>
                          <a:cs typeface="Arial"/>
                        </a:rPr>
                        <a:t>Application</a:t>
                      </a:r>
                      <a:r>
                        <a:rPr sz="1200" spc="-25">
                          <a:latin typeface="Arial"/>
                          <a:cs typeface="Arial"/>
                        </a:rPr>
                        <a:t> </a:t>
                      </a:r>
                      <a:r>
                        <a:rPr sz="1200">
                          <a:latin typeface="Arial"/>
                          <a:cs typeface="Arial"/>
                        </a:rPr>
                        <a:t>to</a:t>
                      </a:r>
                      <a:r>
                        <a:rPr sz="1200" spc="-40">
                          <a:latin typeface="Arial"/>
                          <a:cs typeface="Arial"/>
                        </a:rPr>
                        <a:t> </a:t>
                      </a:r>
                      <a:r>
                        <a:rPr sz="1200">
                          <a:latin typeface="Arial"/>
                          <a:cs typeface="Arial"/>
                        </a:rPr>
                        <a:t>merge</a:t>
                      </a:r>
                      <a:r>
                        <a:rPr sz="1200" spc="-30">
                          <a:latin typeface="Arial"/>
                          <a:cs typeface="Arial"/>
                        </a:rPr>
                        <a:t> </a:t>
                      </a:r>
                      <a:r>
                        <a:rPr sz="1200">
                          <a:latin typeface="Arial"/>
                          <a:cs typeface="Arial"/>
                        </a:rPr>
                        <a:t>2</a:t>
                      </a:r>
                      <a:r>
                        <a:rPr sz="1200" spc="-15">
                          <a:latin typeface="Arial"/>
                          <a:cs typeface="Arial"/>
                        </a:rPr>
                        <a:t> </a:t>
                      </a:r>
                      <a:r>
                        <a:rPr sz="1200">
                          <a:latin typeface="Arial"/>
                          <a:cs typeface="Arial"/>
                        </a:rPr>
                        <a:t>pharmacy</a:t>
                      </a:r>
                      <a:r>
                        <a:rPr sz="1200" spc="-45">
                          <a:latin typeface="Arial"/>
                          <a:cs typeface="Arial"/>
                        </a:rPr>
                        <a:t> </a:t>
                      </a:r>
                      <a:r>
                        <a:rPr sz="1200">
                          <a:latin typeface="Arial"/>
                          <a:cs typeface="Arial"/>
                        </a:rPr>
                        <a:t>contracts</a:t>
                      </a:r>
                      <a:r>
                        <a:rPr sz="1200" spc="-20">
                          <a:latin typeface="Arial"/>
                          <a:cs typeface="Arial"/>
                        </a:rPr>
                        <a:t> </a:t>
                      </a:r>
                      <a:r>
                        <a:rPr sz="1200">
                          <a:latin typeface="Arial"/>
                          <a:cs typeface="Arial"/>
                        </a:rPr>
                        <a:t>into</a:t>
                      </a:r>
                      <a:r>
                        <a:rPr sz="1200" spc="-35">
                          <a:latin typeface="Arial"/>
                          <a:cs typeface="Arial"/>
                        </a:rPr>
                        <a:t> </a:t>
                      </a:r>
                      <a:r>
                        <a:rPr sz="1200">
                          <a:latin typeface="Arial"/>
                          <a:cs typeface="Arial"/>
                        </a:rPr>
                        <a:t>one</a:t>
                      </a:r>
                      <a:r>
                        <a:rPr sz="1200" spc="-30">
                          <a:latin typeface="Arial"/>
                          <a:cs typeface="Arial"/>
                        </a:rPr>
                        <a:t> </a:t>
                      </a:r>
                      <a:r>
                        <a:rPr sz="1200">
                          <a:latin typeface="Arial"/>
                          <a:cs typeface="Arial"/>
                        </a:rPr>
                        <a:t>by</a:t>
                      </a:r>
                      <a:r>
                        <a:rPr sz="1200" spc="-25">
                          <a:latin typeface="Arial"/>
                          <a:cs typeface="Arial"/>
                        </a:rPr>
                        <a:t> </a:t>
                      </a:r>
                      <a:r>
                        <a:rPr sz="1200">
                          <a:latin typeface="Arial"/>
                          <a:cs typeface="Arial"/>
                        </a:rPr>
                        <a:t>the</a:t>
                      </a:r>
                      <a:r>
                        <a:rPr sz="1200" spc="-25">
                          <a:latin typeface="Arial"/>
                          <a:cs typeface="Arial"/>
                        </a:rPr>
                        <a:t> </a:t>
                      </a:r>
                      <a:r>
                        <a:rPr sz="1200">
                          <a:latin typeface="Arial"/>
                          <a:cs typeface="Arial"/>
                        </a:rPr>
                        <a:t>same</a:t>
                      </a:r>
                      <a:r>
                        <a:rPr sz="1200" spc="-30">
                          <a:latin typeface="Arial"/>
                          <a:cs typeface="Arial"/>
                        </a:rPr>
                        <a:t> </a:t>
                      </a:r>
                      <a:r>
                        <a:rPr sz="1200" spc="-10">
                          <a:latin typeface="Arial"/>
                          <a:cs typeface="Arial"/>
                        </a:rPr>
                        <a:t>company.</a:t>
                      </a:r>
                      <a:endParaRPr sz="1200">
                        <a:latin typeface="Arial"/>
                        <a:cs typeface="Arial"/>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9"/>
                  </a:ext>
                </a:extLst>
              </a:tr>
              <a:tr h="407996">
                <a:tc>
                  <a:txBody>
                    <a:bodyPr/>
                    <a:lstStyle/>
                    <a:p>
                      <a:pPr>
                        <a:lnSpc>
                          <a:spcPct val="100000"/>
                        </a:lnSpc>
                        <a:spcBef>
                          <a:spcPts val="380"/>
                        </a:spcBef>
                      </a:pPr>
                      <a:endParaRPr lang="en-GB" sz="1200">
                        <a:latin typeface="Times New Roman"/>
                        <a:cs typeface="Times New Roman"/>
                      </a:endParaRPr>
                    </a:p>
                    <a:p>
                      <a:pPr marL="13335">
                        <a:lnSpc>
                          <a:spcPts val="1370"/>
                        </a:lnSpc>
                      </a:pPr>
                      <a:r>
                        <a:rPr lang="en-GB" sz="1200">
                          <a:latin typeface="Arial"/>
                          <a:cs typeface="Arial"/>
                        </a:rPr>
                        <a:t>Distance</a:t>
                      </a:r>
                      <a:r>
                        <a:rPr lang="en-GB" sz="1200" spc="-40">
                          <a:latin typeface="Arial"/>
                          <a:cs typeface="Arial"/>
                        </a:rPr>
                        <a:t> </a:t>
                      </a:r>
                      <a:r>
                        <a:rPr lang="en-GB" sz="1200">
                          <a:latin typeface="Arial"/>
                          <a:cs typeface="Arial"/>
                        </a:rPr>
                        <a:t>Selling</a:t>
                      </a:r>
                      <a:r>
                        <a:rPr lang="en-GB" sz="1200" spc="-45">
                          <a:latin typeface="Arial"/>
                          <a:cs typeface="Arial"/>
                        </a:rPr>
                        <a:t> </a:t>
                      </a:r>
                      <a:r>
                        <a:rPr lang="en-GB" sz="1200" spc="-10">
                          <a:latin typeface="Arial"/>
                          <a:cs typeface="Arial"/>
                        </a:rPr>
                        <a:t>Premises (DSPs)</a:t>
                      </a:r>
                      <a:endParaRPr lang="en-GB" sz="1200">
                        <a:latin typeface="Arial"/>
                        <a:cs typeface="Arial"/>
                      </a:endParaRPr>
                    </a:p>
                  </a:txBody>
                  <a:tcPr marL="0" marR="0" marT="482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3970" marR="187960">
                        <a:lnSpc>
                          <a:spcPct val="100000"/>
                        </a:lnSpc>
                        <a:spcBef>
                          <a:spcPts val="250"/>
                        </a:spcBef>
                      </a:pPr>
                      <a:r>
                        <a:rPr sz="1200">
                          <a:latin typeface="Arial"/>
                          <a:cs typeface="Arial"/>
                        </a:rPr>
                        <a:t>Include</a:t>
                      </a:r>
                      <a:r>
                        <a:rPr sz="1200" spc="-40">
                          <a:latin typeface="Arial"/>
                          <a:cs typeface="Arial"/>
                        </a:rPr>
                        <a:t> </a:t>
                      </a:r>
                      <a:r>
                        <a:rPr sz="1200">
                          <a:latin typeface="Arial"/>
                          <a:cs typeface="Arial"/>
                        </a:rPr>
                        <a:t>mail</a:t>
                      </a:r>
                      <a:r>
                        <a:rPr sz="1200" spc="-40">
                          <a:latin typeface="Arial"/>
                          <a:cs typeface="Arial"/>
                        </a:rPr>
                        <a:t> </a:t>
                      </a:r>
                      <a:r>
                        <a:rPr sz="1200">
                          <a:latin typeface="Arial"/>
                          <a:cs typeface="Arial"/>
                        </a:rPr>
                        <a:t>order</a:t>
                      </a:r>
                      <a:r>
                        <a:rPr sz="1200" spc="-25">
                          <a:latin typeface="Arial"/>
                          <a:cs typeface="Arial"/>
                        </a:rPr>
                        <a:t> </a:t>
                      </a:r>
                      <a:r>
                        <a:rPr sz="1200">
                          <a:latin typeface="Arial"/>
                          <a:cs typeface="Arial"/>
                        </a:rPr>
                        <a:t>and</a:t>
                      </a:r>
                      <a:r>
                        <a:rPr sz="1200" spc="-30">
                          <a:latin typeface="Arial"/>
                          <a:cs typeface="Arial"/>
                        </a:rPr>
                        <a:t> </a:t>
                      </a:r>
                      <a:r>
                        <a:rPr sz="1200">
                          <a:latin typeface="Arial"/>
                          <a:cs typeface="Arial"/>
                        </a:rPr>
                        <a:t>internet</a:t>
                      </a:r>
                      <a:r>
                        <a:rPr sz="1200" spc="-45">
                          <a:latin typeface="Arial"/>
                          <a:cs typeface="Arial"/>
                        </a:rPr>
                        <a:t> </a:t>
                      </a:r>
                      <a:r>
                        <a:rPr sz="1200">
                          <a:latin typeface="Arial"/>
                          <a:cs typeface="Arial"/>
                        </a:rPr>
                        <a:t>pharmacies</a:t>
                      </a:r>
                      <a:r>
                        <a:rPr sz="1200" spc="-45">
                          <a:latin typeface="Arial"/>
                          <a:cs typeface="Arial"/>
                        </a:rPr>
                        <a:t> </a:t>
                      </a:r>
                      <a:r>
                        <a:rPr sz="1200">
                          <a:latin typeface="Arial"/>
                          <a:cs typeface="Arial"/>
                        </a:rPr>
                        <a:t>that</a:t>
                      </a:r>
                      <a:r>
                        <a:rPr sz="1200" spc="-30">
                          <a:latin typeface="Arial"/>
                          <a:cs typeface="Arial"/>
                        </a:rPr>
                        <a:t> </a:t>
                      </a:r>
                      <a:r>
                        <a:rPr sz="1200">
                          <a:latin typeface="Arial"/>
                          <a:cs typeface="Arial"/>
                        </a:rPr>
                        <a:t>remotely</a:t>
                      </a:r>
                      <a:r>
                        <a:rPr sz="1200" spc="-35">
                          <a:latin typeface="Arial"/>
                          <a:cs typeface="Arial"/>
                        </a:rPr>
                        <a:t> </a:t>
                      </a:r>
                      <a:r>
                        <a:rPr sz="1200">
                          <a:latin typeface="Arial"/>
                          <a:cs typeface="Arial"/>
                        </a:rPr>
                        <a:t>manage</a:t>
                      </a:r>
                      <a:r>
                        <a:rPr sz="1200" spc="-55">
                          <a:latin typeface="Arial"/>
                          <a:cs typeface="Arial"/>
                        </a:rPr>
                        <a:t> </a:t>
                      </a:r>
                      <a:r>
                        <a:rPr sz="1200" spc="-10">
                          <a:latin typeface="Arial"/>
                          <a:cs typeface="Arial"/>
                        </a:rPr>
                        <a:t>patients' </a:t>
                      </a:r>
                      <a:r>
                        <a:rPr sz="1200">
                          <a:latin typeface="Arial"/>
                          <a:cs typeface="Arial"/>
                        </a:rPr>
                        <a:t>medicine</a:t>
                      </a:r>
                      <a:r>
                        <a:rPr sz="1200" spc="-60">
                          <a:latin typeface="Arial"/>
                          <a:cs typeface="Arial"/>
                        </a:rPr>
                        <a:t> </a:t>
                      </a:r>
                      <a:r>
                        <a:rPr sz="1200">
                          <a:latin typeface="Arial"/>
                          <a:cs typeface="Arial"/>
                        </a:rPr>
                        <a:t>logistics</a:t>
                      </a:r>
                      <a:r>
                        <a:rPr sz="1200" spc="-25">
                          <a:latin typeface="Arial"/>
                          <a:cs typeface="Arial"/>
                        </a:rPr>
                        <a:t> </a:t>
                      </a:r>
                      <a:r>
                        <a:rPr sz="1200">
                          <a:latin typeface="Arial"/>
                          <a:cs typeface="Arial"/>
                        </a:rPr>
                        <a:t>and</a:t>
                      </a:r>
                      <a:r>
                        <a:rPr sz="1200" spc="-30">
                          <a:latin typeface="Arial"/>
                          <a:cs typeface="Arial"/>
                        </a:rPr>
                        <a:t> </a:t>
                      </a:r>
                      <a:r>
                        <a:rPr sz="1200" spc="-10">
                          <a:latin typeface="Arial"/>
                          <a:cs typeface="Arial"/>
                        </a:rPr>
                        <a:t>distribution.</a:t>
                      </a:r>
                      <a:endParaRPr sz="1200">
                        <a:latin typeface="Arial"/>
                        <a:cs typeface="Arial"/>
                      </a:endParaRPr>
                    </a:p>
                  </a:txBody>
                  <a:tcPr marL="0" marR="0" marT="3175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10"/>
                  </a:ext>
                </a:extLst>
              </a:tr>
              <a:tr h="379531">
                <a:tc>
                  <a:txBody>
                    <a:bodyPr/>
                    <a:lstStyle/>
                    <a:p>
                      <a:pPr>
                        <a:lnSpc>
                          <a:spcPct val="100000"/>
                        </a:lnSpc>
                        <a:spcBef>
                          <a:spcPts val="140"/>
                        </a:spcBef>
                      </a:pPr>
                      <a:endParaRPr sz="1200">
                        <a:latin typeface="Times New Roman"/>
                        <a:cs typeface="Times New Roman"/>
                      </a:endParaRPr>
                    </a:p>
                    <a:p>
                      <a:pPr marL="13335">
                        <a:lnSpc>
                          <a:spcPts val="1365"/>
                        </a:lnSpc>
                      </a:pPr>
                      <a:r>
                        <a:rPr sz="1200">
                          <a:latin typeface="Arial"/>
                          <a:cs typeface="Arial"/>
                        </a:rPr>
                        <a:t>Identified</a:t>
                      </a:r>
                      <a:r>
                        <a:rPr sz="1200" spc="-60">
                          <a:latin typeface="Arial"/>
                          <a:cs typeface="Arial"/>
                        </a:rPr>
                        <a:t> </a:t>
                      </a:r>
                      <a:r>
                        <a:rPr sz="1200">
                          <a:latin typeface="Arial"/>
                          <a:cs typeface="Arial"/>
                        </a:rPr>
                        <a:t>Future</a:t>
                      </a:r>
                      <a:r>
                        <a:rPr sz="1200" spc="-20">
                          <a:latin typeface="Arial"/>
                          <a:cs typeface="Arial"/>
                        </a:rPr>
                        <a:t> Need</a:t>
                      </a:r>
                      <a:endParaRPr sz="1200">
                        <a:latin typeface="Arial"/>
                        <a:cs typeface="Arial"/>
                      </a:endParaRPr>
                    </a:p>
                  </a:txBody>
                  <a:tcPr marL="0" marR="0" marT="177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3970" marR="106680">
                        <a:lnSpc>
                          <a:spcPct val="100000"/>
                        </a:lnSpc>
                        <a:spcBef>
                          <a:spcPts val="5"/>
                        </a:spcBef>
                      </a:pPr>
                      <a:r>
                        <a:rPr lang="en-US" sz="1200">
                          <a:latin typeface="Arial"/>
                          <a:cs typeface="Arial"/>
                        </a:rPr>
                        <a:t>An</a:t>
                      </a:r>
                      <a:r>
                        <a:rPr lang="en-US" sz="1200" spc="-10">
                          <a:latin typeface="Arial"/>
                          <a:cs typeface="Arial"/>
                        </a:rPr>
                        <a:t> </a:t>
                      </a:r>
                      <a:r>
                        <a:rPr lang="en-US" sz="1200">
                          <a:latin typeface="Arial"/>
                          <a:cs typeface="Arial"/>
                        </a:rPr>
                        <a:t>application</a:t>
                      </a:r>
                      <a:r>
                        <a:rPr lang="en-US" sz="1200" spc="-45">
                          <a:latin typeface="Arial"/>
                          <a:cs typeface="Arial"/>
                        </a:rPr>
                        <a:t> </a:t>
                      </a:r>
                      <a:r>
                        <a:rPr lang="en-US" sz="1200">
                          <a:latin typeface="Arial"/>
                          <a:cs typeface="Arial"/>
                        </a:rPr>
                        <a:t>to</a:t>
                      </a:r>
                      <a:r>
                        <a:rPr lang="en-US" sz="1200" spc="5">
                          <a:latin typeface="Arial"/>
                          <a:cs typeface="Arial"/>
                        </a:rPr>
                        <a:t> </a:t>
                      </a:r>
                      <a:r>
                        <a:rPr lang="en-US" sz="1200">
                          <a:latin typeface="Arial"/>
                          <a:cs typeface="Arial"/>
                        </a:rPr>
                        <a:t>meet</a:t>
                      </a:r>
                      <a:r>
                        <a:rPr lang="en-US" sz="1200" spc="-15">
                          <a:latin typeface="Arial"/>
                          <a:cs typeface="Arial"/>
                        </a:rPr>
                        <a:t> </a:t>
                      </a:r>
                      <a:r>
                        <a:rPr lang="en-US" sz="1200">
                          <a:latin typeface="Arial"/>
                          <a:cs typeface="Arial"/>
                        </a:rPr>
                        <a:t>a</a:t>
                      </a:r>
                      <a:r>
                        <a:rPr lang="en-US" sz="1200" spc="-10">
                          <a:latin typeface="Arial"/>
                          <a:cs typeface="Arial"/>
                        </a:rPr>
                        <a:t> </a:t>
                      </a:r>
                      <a:r>
                        <a:rPr lang="en-US" sz="1200">
                          <a:latin typeface="Arial"/>
                          <a:cs typeface="Arial"/>
                        </a:rPr>
                        <a:t>future</a:t>
                      </a:r>
                      <a:r>
                        <a:rPr lang="en-US" sz="1200" spc="-35">
                          <a:latin typeface="Arial"/>
                          <a:cs typeface="Arial"/>
                        </a:rPr>
                        <a:t> </a:t>
                      </a:r>
                      <a:r>
                        <a:rPr lang="en-US" sz="1200">
                          <a:latin typeface="Arial"/>
                          <a:cs typeface="Arial"/>
                        </a:rPr>
                        <a:t>need</a:t>
                      </a:r>
                      <a:r>
                        <a:rPr lang="en-US" sz="1200" spc="-25">
                          <a:latin typeface="Arial"/>
                          <a:cs typeface="Arial"/>
                        </a:rPr>
                        <a:t> </a:t>
                      </a:r>
                      <a:r>
                        <a:rPr lang="en-US" sz="1200">
                          <a:latin typeface="Arial"/>
                          <a:cs typeface="Arial"/>
                        </a:rPr>
                        <a:t>identified</a:t>
                      </a:r>
                      <a:r>
                        <a:rPr lang="en-US" sz="1200" spc="-45">
                          <a:latin typeface="Arial"/>
                          <a:cs typeface="Arial"/>
                        </a:rPr>
                        <a:t> </a:t>
                      </a:r>
                      <a:r>
                        <a:rPr lang="en-US" sz="1200">
                          <a:latin typeface="Arial"/>
                          <a:cs typeface="Arial"/>
                        </a:rPr>
                        <a:t>in</a:t>
                      </a:r>
                      <a:r>
                        <a:rPr lang="en-US" sz="1200" spc="-10">
                          <a:latin typeface="Arial"/>
                          <a:cs typeface="Arial"/>
                        </a:rPr>
                        <a:t> </a:t>
                      </a:r>
                      <a:r>
                        <a:rPr lang="en-US" sz="1200">
                          <a:latin typeface="Arial"/>
                          <a:cs typeface="Arial"/>
                        </a:rPr>
                        <a:t>the</a:t>
                      </a:r>
                      <a:r>
                        <a:rPr lang="en-US" sz="1200" spc="-10">
                          <a:latin typeface="Arial"/>
                          <a:cs typeface="Arial"/>
                        </a:rPr>
                        <a:t> Pharmaceutical</a:t>
                      </a:r>
                      <a:r>
                        <a:rPr lang="en-US" sz="1200" spc="-35">
                          <a:latin typeface="Arial"/>
                          <a:cs typeface="Arial"/>
                        </a:rPr>
                        <a:t> </a:t>
                      </a:r>
                      <a:r>
                        <a:rPr lang="en-US" sz="1200" spc="-10">
                          <a:latin typeface="Arial"/>
                          <a:cs typeface="Arial"/>
                        </a:rPr>
                        <a:t>Needs </a:t>
                      </a:r>
                      <a:r>
                        <a:rPr lang="en-US" sz="1200">
                          <a:latin typeface="Arial"/>
                          <a:cs typeface="Arial"/>
                        </a:rPr>
                        <a:t>Assessment</a:t>
                      </a:r>
                      <a:r>
                        <a:rPr lang="en-US" sz="1200" spc="-70">
                          <a:latin typeface="Arial"/>
                          <a:cs typeface="Arial"/>
                        </a:rPr>
                        <a:t> </a:t>
                      </a:r>
                      <a:r>
                        <a:rPr lang="en-US" sz="1200" spc="-10">
                          <a:latin typeface="Arial"/>
                          <a:cs typeface="Arial"/>
                        </a:rPr>
                        <a:t>(PNA)</a:t>
                      </a:r>
                      <a:endParaRPr lang="en-US" sz="1200">
                        <a:latin typeface="Arial"/>
                        <a:cs typeface="Arial"/>
                      </a:endParaRPr>
                    </a:p>
                  </a:txBody>
                  <a:tcPr marL="0" marR="0" marT="6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11"/>
                  </a:ext>
                </a:extLst>
              </a:tr>
              <a:tr h="407996">
                <a:tc>
                  <a:txBody>
                    <a:bodyPr/>
                    <a:lstStyle/>
                    <a:p>
                      <a:pPr>
                        <a:lnSpc>
                          <a:spcPct val="100000"/>
                        </a:lnSpc>
                        <a:spcBef>
                          <a:spcPts val="380"/>
                        </a:spcBef>
                      </a:pPr>
                      <a:endParaRPr sz="1200">
                        <a:latin typeface="Times New Roman"/>
                        <a:cs typeface="Times New Roman"/>
                      </a:endParaRPr>
                    </a:p>
                    <a:p>
                      <a:pPr marL="13335">
                        <a:lnSpc>
                          <a:spcPts val="1365"/>
                        </a:lnSpc>
                        <a:spcBef>
                          <a:spcPts val="5"/>
                        </a:spcBef>
                      </a:pPr>
                      <a:r>
                        <a:rPr sz="1200">
                          <a:latin typeface="Arial"/>
                          <a:cs typeface="Arial"/>
                        </a:rPr>
                        <a:t>No</a:t>
                      </a:r>
                      <a:r>
                        <a:rPr sz="1200" spc="-30">
                          <a:latin typeface="Arial"/>
                          <a:cs typeface="Arial"/>
                        </a:rPr>
                        <a:t> </a:t>
                      </a:r>
                      <a:r>
                        <a:rPr sz="1200">
                          <a:latin typeface="Arial"/>
                          <a:cs typeface="Arial"/>
                        </a:rPr>
                        <a:t>Significant</a:t>
                      </a:r>
                      <a:r>
                        <a:rPr sz="1200" spc="-35">
                          <a:latin typeface="Arial"/>
                          <a:cs typeface="Arial"/>
                        </a:rPr>
                        <a:t> </a:t>
                      </a:r>
                      <a:r>
                        <a:rPr sz="1200">
                          <a:latin typeface="Arial"/>
                          <a:cs typeface="Arial"/>
                        </a:rPr>
                        <a:t>Change</a:t>
                      </a:r>
                      <a:r>
                        <a:rPr sz="1200" spc="-50">
                          <a:latin typeface="Arial"/>
                          <a:cs typeface="Arial"/>
                        </a:rPr>
                        <a:t> </a:t>
                      </a:r>
                      <a:r>
                        <a:rPr sz="1200" spc="-10">
                          <a:latin typeface="Arial"/>
                          <a:cs typeface="Arial"/>
                        </a:rPr>
                        <a:t>Relocation</a:t>
                      </a:r>
                      <a:endParaRPr sz="1200">
                        <a:latin typeface="Arial"/>
                        <a:cs typeface="Arial"/>
                      </a:endParaRPr>
                    </a:p>
                  </a:txBody>
                  <a:tcPr marL="0" marR="0" marT="482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3970" marR="419100">
                        <a:lnSpc>
                          <a:spcPct val="100000"/>
                        </a:lnSpc>
                        <a:spcBef>
                          <a:spcPts val="250"/>
                        </a:spcBef>
                      </a:pPr>
                      <a:r>
                        <a:rPr lang="en-US" sz="1200">
                          <a:latin typeface="Arial"/>
                          <a:cs typeface="Arial"/>
                        </a:rPr>
                        <a:t>Relocations</a:t>
                      </a:r>
                      <a:r>
                        <a:rPr lang="en-US" sz="1200" spc="-55">
                          <a:latin typeface="Arial"/>
                          <a:cs typeface="Arial"/>
                        </a:rPr>
                        <a:t> </a:t>
                      </a:r>
                      <a:r>
                        <a:rPr lang="en-US" sz="1200">
                          <a:latin typeface="Arial"/>
                          <a:cs typeface="Arial"/>
                        </a:rPr>
                        <a:t>which</a:t>
                      </a:r>
                      <a:r>
                        <a:rPr lang="en-US" sz="1200" spc="-25">
                          <a:latin typeface="Arial"/>
                          <a:cs typeface="Arial"/>
                        </a:rPr>
                        <a:t> </a:t>
                      </a:r>
                      <a:r>
                        <a:rPr lang="en-US" sz="1200">
                          <a:latin typeface="Arial"/>
                          <a:cs typeface="Arial"/>
                        </a:rPr>
                        <a:t>do</a:t>
                      </a:r>
                      <a:r>
                        <a:rPr lang="en-US" sz="1200" spc="-25">
                          <a:latin typeface="Arial"/>
                          <a:cs typeface="Arial"/>
                        </a:rPr>
                        <a:t> </a:t>
                      </a:r>
                      <a:r>
                        <a:rPr lang="en-US" sz="1200">
                          <a:latin typeface="Arial"/>
                          <a:cs typeface="Arial"/>
                        </a:rPr>
                        <a:t>not</a:t>
                      </a:r>
                      <a:r>
                        <a:rPr lang="en-US" sz="1200" spc="-40">
                          <a:latin typeface="Arial"/>
                          <a:cs typeface="Arial"/>
                        </a:rPr>
                        <a:t> </a:t>
                      </a:r>
                      <a:r>
                        <a:rPr lang="en-US" sz="1200">
                          <a:latin typeface="Arial"/>
                          <a:cs typeface="Arial"/>
                        </a:rPr>
                        <a:t>result</a:t>
                      </a:r>
                      <a:r>
                        <a:rPr lang="en-US" sz="1200" spc="-25">
                          <a:latin typeface="Arial"/>
                          <a:cs typeface="Arial"/>
                        </a:rPr>
                        <a:t> </a:t>
                      </a:r>
                      <a:r>
                        <a:rPr lang="en-US" sz="1200">
                          <a:latin typeface="Arial"/>
                          <a:cs typeface="Arial"/>
                        </a:rPr>
                        <a:t>in</a:t>
                      </a:r>
                      <a:r>
                        <a:rPr lang="en-US" sz="1200" spc="-15">
                          <a:latin typeface="Arial"/>
                          <a:cs typeface="Arial"/>
                        </a:rPr>
                        <a:t> </a:t>
                      </a:r>
                      <a:r>
                        <a:rPr lang="en-US" sz="1200">
                          <a:latin typeface="Arial"/>
                          <a:cs typeface="Arial"/>
                        </a:rPr>
                        <a:t>significant</a:t>
                      </a:r>
                      <a:r>
                        <a:rPr lang="en-US" sz="1200" spc="-55">
                          <a:latin typeface="Arial"/>
                          <a:cs typeface="Arial"/>
                        </a:rPr>
                        <a:t> </a:t>
                      </a:r>
                      <a:r>
                        <a:rPr lang="en-US" sz="1200">
                          <a:latin typeface="Arial"/>
                          <a:cs typeface="Arial"/>
                        </a:rPr>
                        <a:t>change</a:t>
                      </a:r>
                      <a:r>
                        <a:rPr lang="en-US" sz="1200" spc="-35">
                          <a:latin typeface="Arial"/>
                          <a:cs typeface="Arial"/>
                        </a:rPr>
                        <a:t> </a:t>
                      </a:r>
                      <a:r>
                        <a:rPr lang="en-US" sz="1200">
                          <a:latin typeface="Arial"/>
                          <a:cs typeface="Arial"/>
                        </a:rPr>
                        <a:t>to</a:t>
                      </a:r>
                      <a:r>
                        <a:rPr lang="en-US" sz="1200" spc="-20">
                          <a:latin typeface="Arial"/>
                          <a:cs typeface="Arial"/>
                        </a:rPr>
                        <a:t> </a:t>
                      </a:r>
                      <a:r>
                        <a:rPr lang="en-US" sz="1200" spc="-10">
                          <a:latin typeface="Arial"/>
                          <a:cs typeface="Arial"/>
                        </a:rPr>
                        <a:t>pharmaceutical </a:t>
                      </a:r>
                      <a:r>
                        <a:rPr lang="en-US" sz="1200">
                          <a:latin typeface="Arial"/>
                          <a:cs typeface="Arial"/>
                        </a:rPr>
                        <a:t>services</a:t>
                      </a:r>
                      <a:r>
                        <a:rPr lang="en-US" sz="1200" spc="-15">
                          <a:latin typeface="Arial"/>
                          <a:cs typeface="Arial"/>
                        </a:rPr>
                        <a:t> </a:t>
                      </a:r>
                      <a:r>
                        <a:rPr lang="en-US" sz="1200">
                          <a:latin typeface="Arial"/>
                          <a:cs typeface="Arial"/>
                        </a:rPr>
                        <a:t>or</a:t>
                      </a:r>
                      <a:r>
                        <a:rPr lang="en-US" sz="1200" spc="-30">
                          <a:latin typeface="Arial"/>
                          <a:cs typeface="Arial"/>
                        </a:rPr>
                        <a:t> </a:t>
                      </a:r>
                      <a:r>
                        <a:rPr lang="en-US" sz="1200">
                          <a:latin typeface="Arial"/>
                          <a:cs typeface="Arial"/>
                        </a:rPr>
                        <a:t>access</a:t>
                      </a:r>
                      <a:r>
                        <a:rPr lang="en-US" sz="1200" spc="-20">
                          <a:latin typeface="Arial"/>
                          <a:cs typeface="Arial"/>
                        </a:rPr>
                        <a:t> </a:t>
                      </a:r>
                      <a:r>
                        <a:rPr lang="en-US" sz="1200">
                          <a:latin typeface="Arial"/>
                          <a:cs typeface="Arial"/>
                        </a:rPr>
                        <a:t>for</a:t>
                      </a:r>
                      <a:r>
                        <a:rPr lang="en-US" sz="1200" spc="-25">
                          <a:latin typeface="Arial"/>
                          <a:cs typeface="Arial"/>
                        </a:rPr>
                        <a:t> </a:t>
                      </a:r>
                      <a:r>
                        <a:rPr lang="en-US" sz="1200" spc="-10">
                          <a:latin typeface="Arial"/>
                          <a:cs typeface="Arial"/>
                        </a:rPr>
                        <a:t>patients.</a:t>
                      </a:r>
                      <a:endParaRPr lang="en-US" sz="1200">
                        <a:latin typeface="Arial"/>
                        <a:cs typeface="Arial"/>
                      </a:endParaRPr>
                    </a:p>
                  </a:txBody>
                  <a:tcPr marL="0" marR="0" marT="3175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12"/>
                  </a:ext>
                </a:extLst>
              </a:tr>
              <a:tr h="284649">
                <a:tc>
                  <a:txBody>
                    <a:bodyPr/>
                    <a:lstStyle/>
                    <a:p>
                      <a:pPr marL="13335">
                        <a:lnSpc>
                          <a:spcPts val="1365"/>
                        </a:lnSpc>
                        <a:spcBef>
                          <a:spcPts val="760"/>
                        </a:spcBef>
                      </a:pPr>
                      <a:r>
                        <a:rPr sz="1200" spc="-20">
                          <a:latin typeface="Arial"/>
                          <a:cs typeface="Arial"/>
                        </a:rPr>
                        <a:t>Temporary</a:t>
                      </a:r>
                      <a:r>
                        <a:rPr sz="1200" spc="-10">
                          <a:latin typeface="Arial"/>
                          <a:cs typeface="Arial"/>
                        </a:rPr>
                        <a:t> Relocation</a:t>
                      </a:r>
                      <a:endParaRPr sz="1200">
                        <a:latin typeface="Arial"/>
                        <a:cs typeface="Arial"/>
                      </a:endParaRPr>
                    </a:p>
                  </a:txBody>
                  <a:tcPr marL="0" marR="0" marT="9652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3970">
                        <a:lnSpc>
                          <a:spcPts val="1340"/>
                        </a:lnSpc>
                        <a:spcBef>
                          <a:spcPts val="780"/>
                        </a:spcBef>
                      </a:pPr>
                      <a:r>
                        <a:rPr sz="1200">
                          <a:latin typeface="Arial"/>
                          <a:cs typeface="Arial"/>
                        </a:rPr>
                        <a:t>A</a:t>
                      </a:r>
                      <a:r>
                        <a:rPr sz="1200" spc="-80">
                          <a:latin typeface="Arial"/>
                          <a:cs typeface="Arial"/>
                        </a:rPr>
                        <a:t> </a:t>
                      </a:r>
                      <a:r>
                        <a:rPr sz="1200">
                          <a:latin typeface="Arial"/>
                          <a:cs typeface="Arial"/>
                        </a:rPr>
                        <a:t>temporary</a:t>
                      </a:r>
                      <a:r>
                        <a:rPr sz="1200" spc="-50">
                          <a:latin typeface="Arial"/>
                          <a:cs typeface="Arial"/>
                        </a:rPr>
                        <a:t> </a:t>
                      </a:r>
                      <a:r>
                        <a:rPr sz="1200">
                          <a:latin typeface="Arial"/>
                          <a:cs typeface="Arial"/>
                        </a:rPr>
                        <a:t>move</a:t>
                      </a:r>
                      <a:r>
                        <a:rPr sz="1200" spc="-20">
                          <a:latin typeface="Arial"/>
                          <a:cs typeface="Arial"/>
                        </a:rPr>
                        <a:t> </a:t>
                      </a:r>
                      <a:r>
                        <a:rPr sz="1200">
                          <a:latin typeface="Arial"/>
                          <a:cs typeface="Arial"/>
                        </a:rPr>
                        <a:t>to</a:t>
                      </a:r>
                      <a:r>
                        <a:rPr sz="1200" spc="-5">
                          <a:latin typeface="Arial"/>
                          <a:cs typeface="Arial"/>
                        </a:rPr>
                        <a:t> </a:t>
                      </a:r>
                      <a:r>
                        <a:rPr sz="1200">
                          <a:latin typeface="Arial"/>
                          <a:cs typeface="Arial"/>
                        </a:rPr>
                        <a:t>another</a:t>
                      </a:r>
                      <a:r>
                        <a:rPr sz="1200" spc="-45">
                          <a:latin typeface="Arial"/>
                          <a:cs typeface="Arial"/>
                        </a:rPr>
                        <a:t> </a:t>
                      </a:r>
                      <a:r>
                        <a:rPr sz="1200">
                          <a:latin typeface="Arial"/>
                          <a:cs typeface="Arial"/>
                        </a:rPr>
                        <a:t>approved</a:t>
                      </a:r>
                      <a:r>
                        <a:rPr sz="1200" spc="-40">
                          <a:latin typeface="Arial"/>
                          <a:cs typeface="Arial"/>
                        </a:rPr>
                        <a:t> </a:t>
                      </a:r>
                      <a:r>
                        <a:rPr sz="1200" spc="-10">
                          <a:latin typeface="Arial"/>
                          <a:cs typeface="Arial"/>
                        </a:rPr>
                        <a:t>premises.</a:t>
                      </a:r>
                      <a:endParaRPr sz="1200">
                        <a:latin typeface="Arial"/>
                        <a:cs typeface="Arial"/>
                      </a:endParaRPr>
                    </a:p>
                  </a:txBody>
                  <a:tcPr marL="0" marR="0" marT="990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13"/>
                  </a:ext>
                </a:extLst>
              </a:tr>
              <a:tr h="284649">
                <a:tc>
                  <a:txBody>
                    <a:bodyPr/>
                    <a:lstStyle/>
                    <a:p>
                      <a:pPr marL="13335">
                        <a:lnSpc>
                          <a:spcPts val="1365"/>
                        </a:lnSpc>
                        <a:spcBef>
                          <a:spcPts val="760"/>
                        </a:spcBef>
                      </a:pPr>
                      <a:r>
                        <a:rPr sz="1200">
                          <a:latin typeface="Arial"/>
                          <a:cs typeface="Arial"/>
                        </a:rPr>
                        <a:t>Outline</a:t>
                      </a:r>
                      <a:r>
                        <a:rPr sz="1200" spc="-60">
                          <a:latin typeface="Arial"/>
                          <a:cs typeface="Arial"/>
                        </a:rPr>
                        <a:t> </a:t>
                      </a:r>
                      <a:r>
                        <a:rPr sz="1200">
                          <a:latin typeface="Arial"/>
                          <a:cs typeface="Arial"/>
                        </a:rPr>
                        <a:t>Consent</a:t>
                      </a:r>
                      <a:r>
                        <a:rPr sz="1200" spc="-40">
                          <a:latin typeface="Arial"/>
                          <a:cs typeface="Arial"/>
                        </a:rPr>
                        <a:t> </a:t>
                      </a:r>
                      <a:r>
                        <a:rPr sz="1200">
                          <a:latin typeface="Arial"/>
                          <a:cs typeface="Arial"/>
                        </a:rPr>
                        <a:t>Premises</a:t>
                      </a:r>
                      <a:r>
                        <a:rPr sz="1200" spc="-95">
                          <a:latin typeface="Arial"/>
                          <a:cs typeface="Arial"/>
                        </a:rPr>
                        <a:t> </a:t>
                      </a:r>
                      <a:r>
                        <a:rPr sz="1200" spc="-10">
                          <a:latin typeface="Arial"/>
                          <a:cs typeface="Arial"/>
                        </a:rPr>
                        <a:t>Approval</a:t>
                      </a:r>
                      <a:endParaRPr sz="1200">
                        <a:latin typeface="Arial"/>
                        <a:cs typeface="Arial"/>
                      </a:endParaRPr>
                    </a:p>
                  </a:txBody>
                  <a:tcPr marL="0" marR="0" marT="9652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3970">
                        <a:lnSpc>
                          <a:spcPts val="1340"/>
                        </a:lnSpc>
                        <a:spcBef>
                          <a:spcPts val="780"/>
                        </a:spcBef>
                      </a:pPr>
                      <a:r>
                        <a:rPr sz="1200">
                          <a:latin typeface="Arial"/>
                          <a:cs typeface="Arial"/>
                        </a:rPr>
                        <a:t>An</a:t>
                      </a:r>
                      <a:r>
                        <a:rPr sz="1200" spc="-5">
                          <a:latin typeface="Arial"/>
                          <a:cs typeface="Arial"/>
                        </a:rPr>
                        <a:t> </a:t>
                      </a:r>
                      <a:r>
                        <a:rPr sz="1200" spc="-10">
                          <a:latin typeface="Arial"/>
                          <a:cs typeface="Arial"/>
                        </a:rPr>
                        <a:t>application</a:t>
                      </a:r>
                      <a:r>
                        <a:rPr sz="1200" spc="-35">
                          <a:latin typeface="Arial"/>
                          <a:cs typeface="Arial"/>
                        </a:rPr>
                        <a:t> </a:t>
                      </a:r>
                      <a:r>
                        <a:rPr sz="1200">
                          <a:latin typeface="Arial"/>
                          <a:cs typeface="Arial"/>
                        </a:rPr>
                        <a:t>from</a:t>
                      </a:r>
                      <a:r>
                        <a:rPr sz="1200" spc="-10">
                          <a:latin typeface="Arial"/>
                          <a:cs typeface="Arial"/>
                        </a:rPr>
                        <a:t> </a:t>
                      </a:r>
                      <a:r>
                        <a:rPr sz="1200">
                          <a:latin typeface="Arial"/>
                          <a:cs typeface="Arial"/>
                        </a:rPr>
                        <a:t>a</a:t>
                      </a:r>
                      <a:r>
                        <a:rPr sz="1200" spc="10">
                          <a:latin typeface="Arial"/>
                          <a:cs typeface="Arial"/>
                        </a:rPr>
                        <a:t> </a:t>
                      </a:r>
                      <a:r>
                        <a:rPr sz="1200">
                          <a:latin typeface="Arial"/>
                          <a:cs typeface="Arial"/>
                        </a:rPr>
                        <a:t>GP</a:t>
                      </a:r>
                      <a:r>
                        <a:rPr sz="1200" spc="-20">
                          <a:latin typeface="Arial"/>
                          <a:cs typeface="Arial"/>
                        </a:rPr>
                        <a:t> </a:t>
                      </a:r>
                      <a:r>
                        <a:rPr sz="1200">
                          <a:latin typeface="Arial"/>
                          <a:cs typeface="Arial"/>
                        </a:rPr>
                        <a:t>practice</a:t>
                      </a:r>
                      <a:r>
                        <a:rPr sz="1200" spc="-10">
                          <a:latin typeface="Arial"/>
                          <a:cs typeface="Arial"/>
                        </a:rPr>
                        <a:t> </a:t>
                      </a:r>
                      <a:r>
                        <a:rPr sz="1200">
                          <a:latin typeface="Arial"/>
                          <a:cs typeface="Arial"/>
                        </a:rPr>
                        <a:t>when</a:t>
                      </a:r>
                      <a:r>
                        <a:rPr sz="1200" spc="-15">
                          <a:latin typeface="Arial"/>
                          <a:cs typeface="Arial"/>
                        </a:rPr>
                        <a:t> </a:t>
                      </a:r>
                      <a:r>
                        <a:rPr sz="1200">
                          <a:latin typeface="Arial"/>
                          <a:cs typeface="Arial"/>
                        </a:rPr>
                        <a:t>becoming</a:t>
                      </a:r>
                      <a:r>
                        <a:rPr sz="1200" spc="-25">
                          <a:latin typeface="Arial"/>
                          <a:cs typeface="Arial"/>
                        </a:rPr>
                        <a:t> </a:t>
                      </a:r>
                      <a:r>
                        <a:rPr sz="1200">
                          <a:latin typeface="Arial"/>
                          <a:cs typeface="Arial"/>
                        </a:rPr>
                        <a:t>a </a:t>
                      </a:r>
                      <a:r>
                        <a:rPr sz="1200" spc="-10">
                          <a:latin typeface="Arial"/>
                          <a:cs typeface="Arial"/>
                        </a:rPr>
                        <a:t>dispensing</a:t>
                      </a:r>
                      <a:r>
                        <a:rPr sz="1200" spc="-40">
                          <a:latin typeface="Arial"/>
                          <a:cs typeface="Arial"/>
                        </a:rPr>
                        <a:t> </a:t>
                      </a:r>
                      <a:r>
                        <a:rPr sz="1200" spc="-20">
                          <a:latin typeface="Arial"/>
                          <a:cs typeface="Arial"/>
                        </a:rPr>
                        <a:t>GPs.</a:t>
                      </a:r>
                      <a:endParaRPr sz="1200">
                        <a:latin typeface="Arial"/>
                        <a:cs typeface="Arial"/>
                      </a:endParaRPr>
                    </a:p>
                  </a:txBody>
                  <a:tcPr marL="0" marR="0" marT="990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14"/>
                  </a:ext>
                </a:extLst>
              </a:tr>
              <a:tr h="284649">
                <a:tc>
                  <a:txBody>
                    <a:bodyPr/>
                    <a:lstStyle/>
                    <a:p>
                      <a:pPr marL="13335">
                        <a:lnSpc>
                          <a:spcPts val="1365"/>
                        </a:lnSpc>
                        <a:spcBef>
                          <a:spcPts val="760"/>
                        </a:spcBef>
                      </a:pPr>
                      <a:r>
                        <a:rPr sz="1200" spc="-10">
                          <a:latin typeface="Arial"/>
                          <a:cs typeface="Arial"/>
                        </a:rPr>
                        <a:t>Relocation</a:t>
                      </a:r>
                      <a:r>
                        <a:rPr sz="1200" spc="-105">
                          <a:latin typeface="Arial"/>
                          <a:cs typeface="Arial"/>
                        </a:rPr>
                        <a:t> </a:t>
                      </a:r>
                      <a:r>
                        <a:rPr sz="1200">
                          <a:latin typeface="Arial"/>
                          <a:cs typeface="Arial"/>
                        </a:rPr>
                        <a:t>After</a:t>
                      </a:r>
                      <a:r>
                        <a:rPr sz="1200" spc="5">
                          <a:latin typeface="Arial"/>
                          <a:cs typeface="Arial"/>
                        </a:rPr>
                        <a:t> </a:t>
                      </a:r>
                      <a:r>
                        <a:rPr sz="1200">
                          <a:latin typeface="Arial"/>
                          <a:cs typeface="Arial"/>
                        </a:rPr>
                        <a:t>Outline</a:t>
                      </a:r>
                      <a:r>
                        <a:rPr sz="1200" spc="-5">
                          <a:latin typeface="Arial"/>
                          <a:cs typeface="Arial"/>
                        </a:rPr>
                        <a:t> </a:t>
                      </a:r>
                      <a:r>
                        <a:rPr sz="1200" spc="-10">
                          <a:latin typeface="Arial"/>
                          <a:cs typeface="Arial"/>
                        </a:rPr>
                        <a:t>Consent</a:t>
                      </a:r>
                      <a:endParaRPr sz="1200">
                        <a:latin typeface="Arial"/>
                        <a:cs typeface="Arial"/>
                      </a:endParaRPr>
                    </a:p>
                  </a:txBody>
                  <a:tcPr marL="0" marR="0" marT="9652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3970">
                        <a:lnSpc>
                          <a:spcPts val="1340"/>
                        </a:lnSpc>
                        <a:spcBef>
                          <a:spcPts val="785"/>
                        </a:spcBef>
                      </a:pPr>
                      <a:r>
                        <a:rPr sz="1200">
                          <a:latin typeface="Arial"/>
                          <a:cs typeface="Arial"/>
                        </a:rPr>
                        <a:t>An</a:t>
                      </a:r>
                      <a:r>
                        <a:rPr sz="1200" spc="-30">
                          <a:latin typeface="Arial"/>
                          <a:cs typeface="Arial"/>
                        </a:rPr>
                        <a:t> </a:t>
                      </a:r>
                      <a:r>
                        <a:rPr sz="1200">
                          <a:latin typeface="Arial"/>
                          <a:cs typeface="Arial"/>
                        </a:rPr>
                        <a:t>application</a:t>
                      </a:r>
                      <a:r>
                        <a:rPr sz="1200" spc="-55">
                          <a:latin typeface="Arial"/>
                          <a:cs typeface="Arial"/>
                        </a:rPr>
                        <a:t> </a:t>
                      </a:r>
                      <a:r>
                        <a:rPr sz="1200">
                          <a:latin typeface="Arial"/>
                          <a:cs typeface="Arial"/>
                        </a:rPr>
                        <a:t>to</a:t>
                      </a:r>
                      <a:r>
                        <a:rPr sz="1200" spc="-10">
                          <a:latin typeface="Arial"/>
                          <a:cs typeface="Arial"/>
                        </a:rPr>
                        <a:t> </a:t>
                      </a:r>
                      <a:r>
                        <a:rPr sz="1200">
                          <a:latin typeface="Arial"/>
                          <a:cs typeface="Arial"/>
                        </a:rPr>
                        <a:t>relocate</a:t>
                      </a:r>
                      <a:r>
                        <a:rPr sz="1200" spc="-45">
                          <a:latin typeface="Arial"/>
                          <a:cs typeface="Arial"/>
                        </a:rPr>
                        <a:t> </a:t>
                      </a:r>
                      <a:r>
                        <a:rPr sz="1200">
                          <a:latin typeface="Arial"/>
                          <a:cs typeface="Arial"/>
                        </a:rPr>
                        <a:t>a</a:t>
                      </a:r>
                      <a:r>
                        <a:rPr sz="1200" spc="-25">
                          <a:latin typeface="Arial"/>
                          <a:cs typeface="Arial"/>
                        </a:rPr>
                        <a:t> </a:t>
                      </a:r>
                      <a:r>
                        <a:rPr sz="1200">
                          <a:latin typeface="Arial"/>
                          <a:cs typeface="Arial"/>
                        </a:rPr>
                        <a:t>dispensing</a:t>
                      </a:r>
                      <a:r>
                        <a:rPr sz="1200" spc="-60">
                          <a:latin typeface="Arial"/>
                          <a:cs typeface="Arial"/>
                        </a:rPr>
                        <a:t> </a:t>
                      </a:r>
                      <a:r>
                        <a:rPr sz="1200">
                          <a:latin typeface="Arial"/>
                          <a:cs typeface="Arial"/>
                        </a:rPr>
                        <a:t>GP</a:t>
                      </a:r>
                      <a:r>
                        <a:rPr sz="1200" spc="-35">
                          <a:latin typeface="Arial"/>
                          <a:cs typeface="Arial"/>
                        </a:rPr>
                        <a:t> </a:t>
                      </a:r>
                      <a:r>
                        <a:rPr sz="1200" spc="-10">
                          <a:latin typeface="Arial"/>
                          <a:cs typeface="Arial"/>
                        </a:rPr>
                        <a:t>practice.</a:t>
                      </a:r>
                      <a:endParaRPr sz="1200">
                        <a:latin typeface="Arial"/>
                        <a:cs typeface="Arial"/>
                      </a:endParaRPr>
                    </a:p>
                  </a:txBody>
                  <a:tcPr marL="0" marR="0" marT="996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15"/>
                  </a:ext>
                </a:extLst>
              </a:tr>
              <a:tr h="237207">
                <a:tc>
                  <a:txBody>
                    <a:bodyPr/>
                    <a:lstStyle/>
                    <a:p>
                      <a:pPr marL="13335">
                        <a:lnSpc>
                          <a:spcPts val="1055"/>
                        </a:lnSpc>
                        <a:spcBef>
                          <a:spcPts val="760"/>
                        </a:spcBef>
                      </a:pPr>
                      <a:r>
                        <a:rPr sz="1200" spc="-10">
                          <a:latin typeface="Arial"/>
                          <a:cs typeface="Arial"/>
                        </a:rPr>
                        <a:t>Closures</a:t>
                      </a:r>
                      <a:endParaRPr sz="1200">
                        <a:latin typeface="Arial"/>
                        <a:cs typeface="Arial"/>
                      </a:endParaRPr>
                    </a:p>
                  </a:txBody>
                  <a:tcPr marL="0" marR="0" marT="96520" marB="0">
                    <a:lnL w="12700">
                      <a:solidFill>
                        <a:srgbClr val="FFFFFF"/>
                      </a:solidFill>
                      <a:prstDash val="solid"/>
                    </a:lnL>
                    <a:lnR w="12700">
                      <a:solidFill>
                        <a:srgbClr val="FFFFFF"/>
                      </a:solidFill>
                      <a:prstDash val="solid"/>
                    </a:lnR>
                    <a:lnT w="12700">
                      <a:solidFill>
                        <a:srgbClr val="FFFFFF"/>
                      </a:solidFill>
                      <a:prstDash val="solid"/>
                    </a:lnT>
                    <a:solidFill>
                      <a:srgbClr val="E9EBF5"/>
                    </a:solidFill>
                  </a:tcPr>
                </a:tc>
                <a:tc>
                  <a:txBody>
                    <a:bodyPr/>
                    <a:lstStyle/>
                    <a:p>
                      <a:pPr marL="13970">
                        <a:lnSpc>
                          <a:spcPts val="1035"/>
                        </a:lnSpc>
                        <a:spcBef>
                          <a:spcPts val="785"/>
                        </a:spcBef>
                      </a:pPr>
                      <a:r>
                        <a:rPr sz="1200">
                          <a:latin typeface="Arial"/>
                          <a:cs typeface="Arial"/>
                        </a:rPr>
                        <a:t>Complete</a:t>
                      </a:r>
                      <a:r>
                        <a:rPr sz="1200" spc="-50">
                          <a:latin typeface="Arial"/>
                          <a:cs typeface="Arial"/>
                        </a:rPr>
                        <a:t> </a:t>
                      </a:r>
                      <a:r>
                        <a:rPr sz="1200">
                          <a:latin typeface="Arial"/>
                          <a:cs typeface="Arial"/>
                        </a:rPr>
                        <a:t>closure</a:t>
                      </a:r>
                      <a:r>
                        <a:rPr sz="1200" spc="-35">
                          <a:latin typeface="Arial"/>
                          <a:cs typeface="Arial"/>
                        </a:rPr>
                        <a:t> </a:t>
                      </a:r>
                      <a:r>
                        <a:rPr sz="1200">
                          <a:latin typeface="Arial"/>
                          <a:cs typeface="Arial"/>
                        </a:rPr>
                        <a:t>of</a:t>
                      </a:r>
                      <a:r>
                        <a:rPr sz="1200" spc="-5">
                          <a:latin typeface="Arial"/>
                          <a:cs typeface="Arial"/>
                        </a:rPr>
                        <a:t> </a:t>
                      </a:r>
                      <a:r>
                        <a:rPr sz="1200">
                          <a:latin typeface="Arial"/>
                          <a:cs typeface="Arial"/>
                        </a:rPr>
                        <a:t>the</a:t>
                      </a:r>
                      <a:r>
                        <a:rPr sz="1200" spc="-25">
                          <a:latin typeface="Arial"/>
                          <a:cs typeface="Arial"/>
                        </a:rPr>
                        <a:t> </a:t>
                      </a:r>
                      <a:r>
                        <a:rPr sz="1200" spc="-10">
                          <a:latin typeface="Arial"/>
                          <a:cs typeface="Arial"/>
                        </a:rPr>
                        <a:t>pharmacy.</a:t>
                      </a:r>
                      <a:endParaRPr sz="1200">
                        <a:latin typeface="Arial"/>
                        <a:cs typeface="Arial"/>
                      </a:endParaRPr>
                    </a:p>
                  </a:txBody>
                  <a:tcPr marL="0" marR="0" marT="99695" marB="0">
                    <a:lnL w="12700">
                      <a:solidFill>
                        <a:srgbClr val="FFFFFF"/>
                      </a:solidFill>
                      <a:prstDash val="solid"/>
                    </a:lnL>
                    <a:lnR w="12700">
                      <a:solidFill>
                        <a:srgbClr val="FFFFFF"/>
                      </a:solidFill>
                      <a:prstDash val="solid"/>
                    </a:lnR>
                    <a:lnT w="12700">
                      <a:solidFill>
                        <a:srgbClr val="FFFFFF"/>
                      </a:solidFill>
                      <a:prstDash val="solid"/>
                    </a:lnT>
                    <a:solidFill>
                      <a:srgbClr val="E9EBF5"/>
                    </a:solidFill>
                  </a:tcPr>
                </a:tc>
                <a:extLst>
                  <a:ext uri="{0D108BD9-81ED-4DB2-BD59-A6C34878D82A}">
                    <a16:rowId xmlns:a16="http://schemas.microsoft.com/office/drawing/2014/main" val="10016"/>
                  </a:ext>
                </a:extLst>
              </a:tr>
            </a:tbl>
          </a:graphicData>
        </a:graphic>
      </p:graphicFrame>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45720">
              <a:lnSpc>
                <a:spcPts val="2315"/>
              </a:lnSpc>
            </a:pPr>
            <a:fld id="{81D60167-4931-47E6-BA6A-407CBD079E47}" type="slidenum">
              <a:rPr spc="-25" dirty="0"/>
              <a:t>25</a:t>
            </a:fld>
            <a:endParaRPr spc="-25"/>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45720">
              <a:lnSpc>
                <a:spcPts val="2315"/>
              </a:lnSpc>
            </a:pPr>
            <a:fld id="{81D60167-4931-47E6-BA6A-407CBD079E47}" type="slidenum">
              <a:rPr spc="-25" dirty="0"/>
              <a:t>26</a:t>
            </a:fld>
            <a:endParaRPr spc="-25"/>
          </a:p>
        </p:txBody>
      </p:sp>
      <p:graphicFrame>
        <p:nvGraphicFramePr>
          <p:cNvPr id="7" name="object 2">
            <a:extLst>
              <a:ext uri="{FF2B5EF4-FFF2-40B4-BE49-F238E27FC236}">
                <a16:creationId xmlns:a16="http://schemas.microsoft.com/office/drawing/2014/main" id="{2E7D1757-D7A9-5426-6708-F5088E8AD5D7}"/>
              </a:ext>
            </a:extLst>
          </p:cNvPr>
          <p:cNvGraphicFramePr>
            <a:graphicFrameLocks noGrp="1"/>
          </p:cNvGraphicFramePr>
          <p:nvPr>
            <p:extLst>
              <p:ext uri="{D42A27DB-BD31-4B8C-83A1-F6EECF244321}">
                <p14:modId xmlns:p14="http://schemas.microsoft.com/office/powerpoint/2010/main" val="596866125"/>
              </p:ext>
            </p:extLst>
          </p:nvPr>
        </p:nvGraphicFramePr>
        <p:xfrm>
          <a:off x="1110867" y="367228"/>
          <a:ext cx="8876871" cy="5318647"/>
        </p:xfrm>
        <a:graphic>
          <a:graphicData uri="http://schemas.openxmlformats.org/drawingml/2006/table">
            <a:tbl>
              <a:tblPr firstRow="1" bandRow="1">
                <a:tableStyleId>{2D5ABB26-0587-4C30-8999-92F81FD0307C}</a:tableStyleId>
              </a:tblPr>
              <a:tblGrid>
                <a:gridCol w="5436560">
                  <a:extLst>
                    <a:ext uri="{9D8B030D-6E8A-4147-A177-3AD203B41FA5}">
                      <a16:colId xmlns:a16="http://schemas.microsoft.com/office/drawing/2014/main" val="20000"/>
                    </a:ext>
                  </a:extLst>
                </a:gridCol>
                <a:gridCol w="1385774">
                  <a:extLst>
                    <a:ext uri="{9D8B030D-6E8A-4147-A177-3AD203B41FA5}">
                      <a16:colId xmlns:a16="http://schemas.microsoft.com/office/drawing/2014/main" val="20001"/>
                    </a:ext>
                  </a:extLst>
                </a:gridCol>
                <a:gridCol w="945918">
                  <a:extLst>
                    <a:ext uri="{9D8B030D-6E8A-4147-A177-3AD203B41FA5}">
                      <a16:colId xmlns:a16="http://schemas.microsoft.com/office/drawing/2014/main" val="20002"/>
                    </a:ext>
                  </a:extLst>
                </a:gridCol>
                <a:gridCol w="1108619">
                  <a:extLst>
                    <a:ext uri="{9D8B030D-6E8A-4147-A177-3AD203B41FA5}">
                      <a16:colId xmlns:a16="http://schemas.microsoft.com/office/drawing/2014/main" val="20003"/>
                    </a:ext>
                  </a:extLst>
                </a:gridCol>
              </a:tblGrid>
              <a:tr h="347556">
                <a:tc>
                  <a:txBody>
                    <a:bodyPr/>
                    <a:lstStyle/>
                    <a:p>
                      <a:pPr>
                        <a:lnSpc>
                          <a:spcPct val="100000"/>
                        </a:lnSpc>
                      </a:pPr>
                      <a:r>
                        <a:rPr lang="en-US" sz="1600" b="1" i="0">
                          <a:solidFill>
                            <a:schemeClr val="bg1"/>
                          </a:solidFill>
                          <a:latin typeface="Arial"/>
                          <a:cs typeface="Times New Roman"/>
                        </a:rPr>
                        <a:t>Contract Activity 2025 - 2026</a:t>
                      </a: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algn="ctr">
                        <a:lnSpc>
                          <a:spcPct val="100000"/>
                        </a:lnSpc>
                        <a:spcBef>
                          <a:spcPts val="200"/>
                        </a:spcBef>
                      </a:pPr>
                      <a:r>
                        <a:rPr sz="1500" b="1" spc="-10">
                          <a:solidFill>
                            <a:srgbClr val="FFFFFF"/>
                          </a:solidFill>
                          <a:latin typeface="Arial"/>
                          <a:cs typeface="Arial"/>
                        </a:rPr>
                        <a:t>Complete</a:t>
                      </a:r>
                      <a:endParaRPr sz="1500">
                        <a:latin typeface="Arial"/>
                        <a:cs typeface="Arial"/>
                      </a:endParaRPr>
                    </a:p>
                  </a:txBody>
                  <a:tcPr marL="0" marR="0" marT="2540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algn="ctr">
                        <a:lnSpc>
                          <a:spcPct val="100000"/>
                        </a:lnSpc>
                        <a:spcBef>
                          <a:spcPts val="200"/>
                        </a:spcBef>
                      </a:pPr>
                      <a:r>
                        <a:rPr sz="1500" b="1" spc="-10">
                          <a:solidFill>
                            <a:srgbClr val="FFFFFF"/>
                          </a:solidFill>
                          <a:latin typeface="Arial"/>
                          <a:cs typeface="Arial"/>
                        </a:rPr>
                        <a:t>Active</a:t>
                      </a:r>
                      <a:endParaRPr sz="1500">
                        <a:latin typeface="Arial"/>
                        <a:cs typeface="Arial"/>
                      </a:endParaRPr>
                    </a:p>
                  </a:txBody>
                  <a:tcPr marL="0" marR="0" marT="2540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algn="ctr">
                        <a:lnSpc>
                          <a:spcPct val="100000"/>
                        </a:lnSpc>
                        <a:spcBef>
                          <a:spcPts val="200"/>
                        </a:spcBef>
                      </a:pPr>
                      <a:r>
                        <a:rPr sz="1500" b="1" spc="-10">
                          <a:solidFill>
                            <a:srgbClr val="FFFFFF"/>
                          </a:solidFill>
                          <a:latin typeface="Arial"/>
                          <a:cs typeface="Arial"/>
                        </a:rPr>
                        <a:t>Total</a:t>
                      </a:r>
                      <a:endParaRPr sz="1500">
                        <a:latin typeface="Arial"/>
                        <a:cs typeface="Arial"/>
                      </a:endParaRPr>
                    </a:p>
                  </a:txBody>
                  <a:tcPr marL="0" marR="0" marT="2540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extLst>
                  <a:ext uri="{0D108BD9-81ED-4DB2-BD59-A6C34878D82A}">
                    <a16:rowId xmlns:a16="http://schemas.microsoft.com/office/drawing/2014/main" val="10000"/>
                  </a:ext>
                </a:extLst>
              </a:tr>
              <a:tr h="337023">
                <a:tc>
                  <a:txBody>
                    <a:bodyPr/>
                    <a:lstStyle/>
                    <a:p>
                      <a:pPr marL="12700">
                        <a:lnSpc>
                          <a:spcPct val="100000"/>
                        </a:lnSpc>
                        <a:spcBef>
                          <a:spcPts val="360"/>
                        </a:spcBef>
                      </a:pPr>
                      <a:r>
                        <a:rPr lang="en-US" sz="1500">
                          <a:latin typeface="Calibri"/>
                          <a:cs typeface="Calibri"/>
                        </a:rPr>
                        <a:t>Change of Director (</a:t>
                      </a:r>
                      <a:r>
                        <a:rPr lang="en-US" sz="1500" err="1">
                          <a:latin typeface="Calibri"/>
                          <a:cs typeface="Calibri"/>
                        </a:rPr>
                        <a:t>CoD</a:t>
                      </a:r>
                      <a:r>
                        <a:rPr lang="en-US" sz="1500">
                          <a:latin typeface="Calibri"/>
                          <a:cs typeface="Calibri"/>
                        </a:rPr>
                        <a:t>)</a:t>
                      </a:r>
                      <a:endParaRPr sz="1500">
                        <a:latin typeface="Calibri"/>
                        <a:cs typeface="Calibri"/>
                      </a:endParaRPr>
                    </a:p>
                  </a:txBody>
                  <a:tcPr marL="0" marR="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marL="2540" algn="ctr">
                        <a:lnSpc>
                          <a:spcPct val="100000"/>
                        </a:lnSpc>
                        <a:spcBef>
                          <a:spcPts val="180"/>
                        </a:spcBef>
                      </a:pPr>
                      <a:r>
                        <a:rPr lang="en-GB" sz="1500" spc="-50">
                          <a:latin typeface="Calibri"/>
                          <a:cs typeface="Calibri"/>
                        </a:rPr>
                        <a:t>1</a:t>
                      </a:r>
                      <a:endParaRPr lang="en-GB" sz="1500">
                        <a:latin typeface="Calibri"/>
                        <a:cs typeface="Calibri"/>
                      </a:endParaRPr>
                    </a:p>
                  </a:txBody>
                  <a:tcPr marL="0" marR="0" marT="2286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marL="1270" algn="ctr">
                        <a:lnSpc>
                          <a:spcPct val="100000"/>
                        </a:lnSpc>
                        <a:spcBef>
                          <a:spcPts val="180"/>
                        </a:spcBef>
                      </a:pPr>
                      <a:r>
                        <a:rPr lang="en-US" sz="1500" spc="-50">
                          <a:latin typeface="Calibri"/>
                          <a:cs typeface="Calibri"/>
                        </a:rPr>
                        <a:t>0</a:t>
                      </a:r>
                    </a:p>
                  </a:txBody>
                  <a:tcPr marL="0" marR="0" marT="2286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marL="2540" algn="ctr">
                        <a:lnSpc>
                          <a:spcPct val="100000"/>
                        </a:lnSpc>
                        <a:spcBef>
                          <a:spcPts val="180"/>
                        </a:spcBef>
                      </a:pPr>
                      <a:r>
                        <a:rPr lang="en-US" sz="1500" spc="-50">
                          <a:latin typeface="Calibri"/>
                          <a:cs typeface="Calibri"/>
                        </a:rPr>
                        <a:t>1</a:t>
                      </a:r>
                      <a:endParaRPr sz="1500" spc="-50">
                        <a:latin typeface="Calibri"/>
                        <a:cs typeface="Calibri"/>
                      </a:endParaRPr>
                    </a:p>
                  </a:txBody>
                  <a:tcPr marL="0" marR="0" marT="2286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1"/>
                  </a:ext>
                </a:extLst>
              </a:tr>
              <a:tr h="337023">
                <a:tc>
                  <a:txBody>
                    <a:bodyPr/>
                    <a:lstStyle/>
                    <a:p>
                      <a:pPr marL="12700">
                        <a:lnSpc>
                          <a:spcPct val="100000"/>
                        </a:lnSpc>
                        <a:spcBef>
                          <a:spcPts val="360"/>
                        </a:spcBef>
                      </a:pPr>
                      <a:r>
                        <a:rPr lang="en-US" sz="1500">
                          <a:latin typeface="Calibri"/>
                          <a:cs typeface="Calibri"/>
                        </a:rPr>
                        <a:t>Change of Superintendent (</a:t>
                      </a:r>
                      <a:r>
                        <a:rPr lang="en-US" sz="1500" err="1">
                          <a:latin typeface="Calibri"/>
                          <a:cs typeface="Calibri"/>
                        </a:rPr>
                        <a:t>CoSI</a:t>
                      </a:r>
                      <a:r>
                        <a:rPr lang="en-US" sz="1500">
                          <a:latin typeface="Calibri"/>
                          <a:cs typeface="Calibri"/>
                        </a:rPr>
                        <a:t>)</a:t>
                      </a:r>
                      <a:endParaRPr sz="1500">
                        <a:latin typeface="Calibri"/>
                        <a:cs typeface="Calibri"/>
                      </a:endParaRPr>
                    </a:p>
                  </a:txBody>
                  <a:tcPr marL="0" marR="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2540" algn="ctr">
                        <a:lnSpc>
                          <a:spcPct val="100000"/>
                        </a:lnSpc>
                        <a:spcBef>
                          <a:spcPts val="180"/>
                        </a:spcBef>
                      </a:pPr>
                      <a:r>
                        <a:rPr lang="en-US" sz="1500" spc="-50">
                          <a:latin typeface="Calibri"/>
                          <a:cs typeface="Calibri"/>
                        </a:rPr>
                        <a:t>3</a:t>
                      </a: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270" algn="ctr">
                        <a:lnSpc>
                          <a:spcPct val="100000"/>
                        </a:lnSpc>
                        <a:spcBef>
                          <a:spcPts val="180"/>
                        </a:spcBef>
                      </a:pPr>
                      <a:r>
                        <a:rPr lang="en-GB" sz="1500" spc="-50">
                          <a:latin typeface="Calibri"/>
                          <a:cs typeface="Calibri"/>
                        </a:rPr>
                        <a:t>2</a:t>
                      </a:r>
                      <a:endParaRPr lang="en-GB" sz="150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2540" algn="ctr">
                        <a:lnSpc>
                          <a:spcPct val="100000"/>
                        </a:lnSpc>
                        <a:spcBef>
                          <a:spcPts val="180"/>
                        </a:spcBef>
                      </a:pPr>
                      <a:r>
                        <a:rPr lang="en-US" sz="1500" spc="-50">
                          <a:latin typeface="Calibri"/>
                          <a:cs typeface="Calibri"/>
                        </a:rPr>
                        <a:t>5</a:t>
                      </a: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2"/>
                  </a:ext>
                </a:extLst>
              </a:tr>
              <a:tr h="337023">
                <a:tc>
                  <a:txBody>
                    <a:bodyPr/>
                    <a:lstStyle/>
                    <a:p>
                      <a:pPr marL="12700">
                        <a:lnSpc>
                          <a:spcPct val="100000"/>
                        </a:lnSpc>
                        <a:spcBef>
                          <a:spcPts val="360"/>
                        </a:spcBef>
                      </a:pPr>
                      <a:r>
                        <a:rPr lang="en-US" sz="1500" err="1">
                          <a:latin typeface="Calibri"/>
                          <a:cs typeface="Calibri"/>
                        </a:rPr>
                        <a:t>CoD</a:t>
                      </a:r>
                      <a:r>
                        <a:rPr lang="en-US" sz="1500">
                          <a:latin typeface="Calibri"/>
                          <a:cs typeface="Calibri"/>
                        </a:rPr>
                        <a:t> &amp; </a:t>
                      </a:r>
                      <a:r>
                        <a:rPr lang="en-US" sz="1500" err="1">
                          <a:latin typeface="Calibri"/>
                          <a:cs typeface="Calibri"/>
                        </a:rPr>
                        <a:t>CoSI</a:t>
                      </a:r>
                    </a:p>
                  </a:txBody>
                  <a:tcPr marL="0" marR="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2540" algn="ctr">
                        <a:lnSpc>
                          <a:spcPct val="100000"/>
                        </a:lnSpc>
                        <a:spcBef>
                          <a:spcPts val="180"/>
                        </a:spcBef>
                      </a:pPr>
                      <a:r>
                        <a:rPr lang="en-US" sz="1500" spc="-50">
                          <a:latin typeface="Calibri"/>
                          <a:cs typeface="Calibri"/>
                        </a:rPr>
                        <a:t>4</a:t>
                      </a: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270" algn="ctr">
                        <a:lnSpc>
                          <a:spcPct val="100000"/>
                        </a:lnSpc>
                        <a:spcBef>
                          <a:spcPts val="180"/>
                        </a:spcBef>
                      </a:pPr>
                      <a:r>
                        <a:rPr lang="en-US" sz="1500" spc="-50">
                          <a:latin typeface="Calibri"/>
                          <a:cs typeface="Calibri"/>
                        </a:rPr>
                        <a:t>1</a:t>
                      </a: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2540" algn="ctr">
                        <a:lnSpc>
                          <a:spcPct val="100000"/>
                        </a:lnSpc>
                        <a:spcBef>
                          <a:spcPts val="180"/>
                        </a:spcBef>
                      </a:pPr>
                      <a:r>
                        <a:rPr lang="en-US" sz="1500" spc="-50">
                          <a:latin typeface="Calibri"/>
                          <a:cs typeface="Calibri"/>
                        </a:rPr>
                        <a:t>5</a:t>
                      </a: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3"/>
                  </a:ext>
                </a:extLst>
              </a:tr>
              <a:tr h="337023">
                <a:tc>
                  <a:txBody>
                    <a:bodyPr/>
                    <a:lstStyle/>
                    <a:p>
                      <a:pPr marL="12700">
                        <a:lnSpc>
                          <a:spcPct val="100000"/>
                        </a:lnSpc>
                        <a:spcBef>
                          <a:spcPts val="360"/>
                        </a:spcBef>
                      </a:pPr>
                      <a:r>
                        <a:rPr lang="en-US" sz="1500" spc="-20">
                          <a:latin typeface="Calibri"/>
                          <a:cs typeface="Calibri"/>
                        </a:rPr>
                        <a:t>Change of Ownership (</a:t>
                      </a:r>
                      <a:r>
                        <a:rPr lang="en-US" sz="1500" spc="-20" err="1">
                          <a:latin typeface="Calibri"/>
                          <a:cs typeface="Calibri"/>
                        </a:rPr>
                        <a:t>CoO</a:t>
                      </a:r>
                      <a:r>
                        <a:rPr lang="en-US" sz="1500" spc="-20">
                          <a:latin typeface="Calibri"/>
                          <a:cs typeface="Calibri"/>
                        </a:rPr>
                        <a:t>)</a:t>
                      </a:r>
                      <a:endParaRPr sz="1500" spc="-20">
                        <a:latin typeface="Calibri"/>
                        <a:cs typeface="Calibri"/>
                      </a:endParaRPr>
                    </a:p>
                  </a:txBody>
                  <a:tcPr marL="0" marR="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2540" algn="ctr">
                        <a:lnSpc>
                          <a:spcPct val="100000"/>
                        </a:lnSpc>
                        <a:spcBef>
                          <a:spcPts val="180"/>
                        </a:spcBef>
                      </a:pPr>
                      <a:r>
                        <a:rPr lang="en-US" sz="1500" spc="-50">
                          <a:latin typeface="Calibri"/>
                          <a:cs typeface="Calibri"/>
                        </a:rPr>
                        <a:t>6</a:t>
                      </a: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270" algn="ctr">
                        <a:lnSpc>
                          <a:spcPct val="100000"/>
                        </a:lnSpc>
                        <a:spcBef>
                          <a:spcPts val="180"/>
                        </a:spcBef>
                      </a:pPr>
                      <a:r>
                        <a:rPr lang="en-US" sz="1500" spc="-50">
                          <a:latin typeface="Calibri"/>
                          <a:cs typeface="Calibri"/>
                        </a:rPr>
                        <a:t>18</a:t>
                      </a: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2540" algn="ctr">
                        <a:lnSpc>
                          <a:spcPct val="100000"/>
                        </a:lnSpc>
                        <a:spcBef>
                          <a:spcPts val="180"/>
                        </a:spcBef>
                      </a:pPr>
                      <a:r>
                        <a:rPr lang="en-US" sz="1500" spc="-50">
                          <a:latin typeface="Calibri"/>
                          <a:cs typeface="Calibri"/>
                        </a:rPr>
                        <a:t>24</a:t>
                      </a: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4"/>
                  </a:ext>
                </a:extLst>
              </a:tr>
              <a:tr h="337023">
                <a:tc>
                  <a:txBody>
                    <a:bodyPr/>
                    <a:lstStyle/>
                    <a:p>
                      <a:pPr marL="12700">
                        <a:lnSpc>
                          <a:spcPct val="100000"/>
                        </a:lnSpc>
                        <a:spcBef>
                          <a:spcPts val="360"/>
                        </a:spcBef>
                      </a:pPr>
                      <a:r>
                        <a:rPr lang="en-US" sz="1500">
                          <a:latin typeface="Calibri"/>
                          <a:cs typeface="Calibri"/>
                        </a:rPr>
                        <a:t>Fitness to Practice (</a:t>
                      </a:r>
                      <a:r>
                        <a:rPr lang="en-US" sz="1500" err="1">
                          <a:latin typeface="Calibri"/>
                          <a:cs typeface="Calibri"/>
                        </a:rPr>
                        <a:t>FtP</a:t>
                      </a:r>
                      <a:r>
                        <a:rPr lang="en-US" sz="1500">
                          <a:latin typeface="Calibri"/>
                          <a:cs typeface="Calibri"/>
                        </a:rPr>
                        <a:t>)</a:t>
                      </a:r>
                    </a:p>
                  </a:txBody>
                  <a:tcPr marL="0" marR="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2540" algn="ctr">
                        <a:lnSpc>
                          <a:spcPct val="100000"/>
                        </a:lnSpc>
                        <a:spcBef>
                          <a:spcPts val="180"/>
                        </a:spcBef>
                      </a:pPr>
                      <a:r>
                        <a:rPr lang="en-US" sz="1500" spc="-50">
                          <a:latin typeface="Calibri"/>
                          <a:cs typeface="Calibri"/>
                        </a:rPr>
                        <a:t>22</a:t>
                      </a: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270" algn="ctr">
                        <a:lnSpc>
                          <a:spcPct val="100000"/>
                        </a:lnSpc>
                        <a:spcBef>
                          <a:spcPts val="180"/>
                        </a:spcBef>
                      </a:pPr>
                      <a:r>
                        <a:rPr lang="en-US" sz="1500" spc="-50">
                          <a:latin typeface="Calibri"/>
                          <a:cs typeface="Calibri"/>
                        </a:rPr>
                        <a:t>2</a:t>
                      </a: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2540" algn="ctr">
                        <a:lnSpc>
                          <a:spcPct val="100000"/>
                        </a:lnSpc>
                        <a:spcBef>
                          <a:spcPts val="180"/>
                        </a:spcBef>
                      </a:pPr>
                      <a:r>
                        <a:rPr lang="en-US" sz="1500" spc="-50">
                          <a:latin typeface="Calibri"/>
                          <a:cs typeface="Calibri"/>
                        </a:rPr>
                        <a:t>24</a:t>
                      </a: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5"/>
                  </a:ext>
                </a:extLst>
              </a:tr>
              <a:tr h="337023">
                <a:tc>
                  <a:txBody>
                    <a:bodyPr/>
                    <a:lstStyle/>
                    <a:p>
                      <a:pPr marL="12700">
                        <a:lnSpc>
                          <a:spcPct val="100000"/>
                        </a:lnSpc>
                        <a:spcBef>
                          <a:spcPts val="365"/>
                        </a:spcBef>
                      </a:pPr>
                      <a:r>
                        <a:rPr lang="en-US" sz="1500" spc="-10">
                          <a:latin typeface="Calibri"/>
                          <a:cs typeface="Calibri"/>
                        </a:rPr>
                        <a:t>Supplementary Hours (Permanent)</a:t>
                      </a:r>
                      <a:endParaRPr sz="1500" spc="-10">
                        <a:latin typeface="Calibri"/>
                        <a:cs typeface="Calibri"/>
                      </a:endParaRPr>
                    </a:p>
                  </a:txBody>
                  <a:tcPr marL="0" marR="0" marT="46355" marB="0">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CFD4EA"/>
                    </a:solidFill>
                  </a:tcPr>
                </a:tc>
                <a:tc>
                  <a:txBody>
                    <a:bodyPr/>
                    <a:lstStyle/>
                    <a:p>
                      <a:pPr marL="2540" algn="ctr">
                        <a:lnSpc>
                          <a:spcPct val="100000"/>
                        </a:lnSpc>
                        <a:spcBef>
                          <a:spcPts val="180"/>
                        </a:spcBef>
                      </a:pPr>
                      <a:r>
                        <a:rPr lang="en-GB" sz="1500" spc="-50">
                          <a:latin typeface="Calibri"/>
                          <a:cs typeface="Calibri"/>
                        </a:rPr>
                        <a:t>17</a:t>
                      </a:r>
                      <a:endParaRPr lang="en-GB" sz="1500">
                        <a:latin typeface="Calibri"/>
                        <a:cs typeface="Calibri"/>
                      </a:endParaRPr>
                    </a:p>
                  </a:txBody>
                  <a:tcPr marL="0" marR="0" marT="228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CFD4EA"/>
                    </a:solidFill>
                  </a:tcPr>
                </a:tc>
                <a:tc>
                  <a:txBody>
                    <a:bodyPr/>
                    <a:lstStyle/>
                    <a:p>
                      <a:pPr marL="1270" algn="ctr">
                        <a:lnSpc>
                          <a:spcPct val="100000"/>
                        </a:lnSpc>
                        <a:spcBef>
                          <a:spcPts val="180"/>
                        </a:spcBef>
                      </a:pPr>
                      <a:r>
                        <a:rPr lang="en-US" sz="1500" spc="-50">
                          <a:latin typeface="Calibri"/>
                          <a:cs typeface="Calibri"/>
                        </a:rPr>
                        <a:t>3</a:t>
                      </a:r>
                    </a:p>
                  </a:txBody>
                  <a:tcPr marL="0" marR="0" marT="2286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CFD4EA"/>
                    </a:solidFill>
                  </a:tcPr>
                </a:tc>
                <a:tc>
                  <a:txBody>
                    <a:bodyPr/>
                    <a:lstStyle/>
                    <a:p>
                      <a:pPr marL="2540" algn="ctr">
                        <a:lnSpc>
                          <a:spcPct val="100000"/>
                        </a:lnSpc>
                        <a:spcBef>
                          <a:spcPts val="180"/>
                        </a:spcBef>
                      </a:pPr>
                      <a:r>
                        <a:rPr lang="en-US" sz="1500" spc="-50">
                          <a:latin typeface="Calibri"/>
                          <a:cs typeface="Calibri"/>
                        </a:rPr>
                        <a:t>20</a:t>
                      </a:r>
                    </a:p>
                  </a:txBody>
                  <a:tcPr marL="0" marR="0" marT="22860"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CFD4EA"/>
                    </a:solidFill>
                  </a:tcPr>
                </a:tc>
                <a:extLst>
                  <a:ext uri="{0D108BD9-81ED-4DB2-BD59-A6C34878D82A}">
                    <a16:rowId xmlns:a16="http://schemas.microsoft.com/office/drawing/2014/main" val="10007"/>
                  </a:ext>
                </a:extLst>
              </a:tr>
              <a:tr h="294896">
                <a:tc>
                  <a:txBody>
                    <a:bodyPr/>
                    <a:lstStyle/>
                    <a:p>
                      <a:pPr marL="12700">
                        <a:lnSpc>
                          <a:spcPct val="100000"/>
                        </a:lnSpc>
                        <a:spcBef>
                          <a:spcPts val="365"/>
                        </a:spcBef>
                      </a:pPr>
                      <a:r>
                        <a:rPr lang="en-US" sz="1500">
                          <a:latin typeface="Calibri"/>
                          <a:cs typeface="Calibri"/>
                        </a:rPr>
                        <a:t>Core Hours</a:t>
                      </a:r>
                      <a:endParaRPr sz="1500">
                        <a:latin typeface="Calibri"/>
                        <a:cs typeface="Calibri"/>
                      </a:endParaRPr>
                    </a:p>
                  </a:txBody>
                  <a:tcPr marL="0" marR="0" marT="4635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2540" algn="ctr">
                        <a:lnSpc>
                          <a:spcPct val="100000"/>
                        </a:lnSpc>
                        <a:spcBef>
                          <a:spcPts val="180"/>
                        </a:spcBef>
                      </a:pPr>
                      <a:r>
                        <a:rPr lang="en-GB" sz="1500" spc="-50">
                          <a:latin typeface="Calibri"/>
                          <a:cs typeface="Calibri"/>
                        </a:rPr>
                        <a:t>6</a:t>
                      </a:r>
                      <a:endParaRPr lang="en-GB" sz="150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270" algn="ctr">
                        <a:lnSpc>
                          <a:spcPct val="100000"/>
                        </a:lnSpc>
                        <a:spcBef>
                          <a:spcPts val="180"/>
                        </a:spcBef>
                      </a:pPr>
                      <a:r>
                        <a:rPr lang="en-GB" sz="1500" spc="-50">
                          <a:latin typeface="Calibri"/>
                          <a:cs typeface="Calibri"/>
                        </a:rPr>
                        <a:t>1</a:t>
                      </a:r>
                      <a:endParaRPr lang="en-GB" sz="150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2540" algn="ctr">
                        <a:lnSpc>
                          <a:spcPct val="100000"/>
                        </a:lnSpc>
                        <a:spcBef>
                          <a:spcPts val="180"/>
                        </a:spcBef>
                      </a:pPr>
                      <a:r>
                        <a:rPr lang="en-GB" sz="1500" spc="-50">
                          <a:latin typeface="Calibri"/>
                          <a:cs typeface="Calibri"/>
                        </a:rPr>
                        <a:t>7</a:t>
                      </a:r>
                      <a:endParaRPr lang="en-GB" sz="150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8"/>
                  </a:ext>
                </a:extLst>
              </a:tr>
              <a:tr h="294896">
                <a:tc>
                  <a:txBody>
                    <a:bodyPr/>
                    <a:lstStyle/>
                    <a:p>
                      <a:pPr marL="12700">
                        <a:lnSpc>
                          <a:spcPct val="100000"/>
                        </a:lnSpc>
                        <a:spcBef>
                          <a:spcPts val="365"/>
                        </a:spcBef>
                      </a:pPr>
                      <a:r>
                        <a:rPr lang="en-GB" sz="1500">
                          <a:latin typeface="Calibri"/>
                          <a:cs typeface="Calibri"/>
                        </a:rPr>
                        <a:t>Core Hours (100hrs)</a:t>
                      </a:r>
                      <a:endParaRPr sz="1500" spc="-10">
                        <a:latin typeface="Calibri"/>
                        <a:cs typeface="Calibri"/>
                      </a:endParaRPr>
                    </a:p>
                  </a:txBody>
                  <a:tcPr marL="0" marR="0" marT="4635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2540" algn="ctr">
                        <a:lnSpc>
                          <a:spcPct val="100000"/>
                        </a:lnSpc>
                        <a:spcBef>
                          <a:spcPts val="185"/>
                        </a:spcBef>
                      </a:pPr>
                      <a:r>
                        <a:rPr lang="en-US" sz="1500" spc="-50">
                          <a:latin typeface="Calibri"/>
                          <a:cs typeface="Calibri"/>
                        </a:rPr>
                        <a:t>1</a:t>
                      </a:r>
                    </a:p>
                  </a:txBody>
                  <a:tcPr marL="0" marR="0" marT="234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270" algn="ctr">
                        <a:lnSpc>
                          <a:spcPct val="100000"/>
                        </a:lnSpc>
                        <a:spcBef>
                          <a:spcPts val="185"/>
                        </a:spcBef>
                      </a:pPr>
                      <a:r>
                        <a:rPr lang="en-US" sz="1500" spc="-50">
                          <a:latin typeface="Calibri"/>
                          <a:cs typeface="Calibri"/>
                        </a:rPr>
                        <a:t>0</a:t>
                      </a:r>
                    </a:p>
                  </a:txBody>
                  <a:tcPr marL="0" marR="0" marT="234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2540" algn="ctr">
                        <a:lnSpc>
                          <a:spcPct val="100000"/>
                        </a:lnSpc>
                        <a:spcBef>
                          <a:spcPts val="185"/>
                        </a:spcBef>
                      </a:pPr>
                      <a:r>
                        <a:rPr lang="en-GB" sz="1500" spc="-50">
                          <a:latin typeface="Calibri"/>
                          <a:cs typeface="Calibri"/>
                        </a:rPr>
                        <a:t>1</a:t>
                      </a:r>
                    </a:p>
                  </a:txBody>
                  <a:tcPr marL="0" marR="0" marT="234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9"/>
                  </a:ext>
                </a:extLst>
              </a:tr>
              <a:tr h="337023">
                <a:tc>
                  <a:txBody>
                    <a:bodyPr/>
                    <a:lstStyle/>
                    <a:p>
                      <a:pPr marL="12700">
                        <a:lnSpc>
                          <a:spcPts val="1800"/>
                        </a:lnSpc>
                        <a:spcBef>
                          <a:spcPts val="365"/>
                        </a:spcBef>
                      </a:pPr>
                      <a:r>
                        <a:rPr lang="en-GB" sz="1500" spc="-10">
                          <a:latin typeface="Calibri"/>
                          <a:cs typeface="Calibri"/>
                        </a:rPr>
                        <a:t>Consolidations</a:t>
                      </a:r>
                      <a:endParaRPr lang="en-US" sz="1500">
                        <a:latin typeface="Calibri"/>
                        <a:cs typeface="Calibri"/>
                      </a:endParaRPr>
                    </a:p>
                  </a:txBody>
                  <a:tcPr marL="0" marR="0" marT="46355" marB="0">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E9EBF5"/>
                    </a:solidFill>
                  </a:tcPr>
                </a:tc>
                <a:tc>
                  <a:txBody>
                    <a:bodyPr/>
                    <a:lstStyle/>
                    <a:p>
                      <a:pPr marL="635" algn="ctr">
                        <a:lnSpc>
                          <a:spcPts val="1800"/>
                        </a:lnSpc>
                        <a:spcBef>
                          <a:spcPts val="365"/>
                        </a:spcBef>
                      </a:pPr>
                      <a:r>
                        <a:rPr lang="en-US" sz="1500" spc="-25">
                          <a:latin typeface="Calibri"/>
                          <a:cs typeface="Calibri"/>
                        </a:rPr>
                        <a:t>3</a:t>
                      </a:r>
                      <a:endParaRPr lang="en-US"/>
                    </a:p>
                  </a:txBody>
                  <a:tcPr marL="0" marR="0" marT="46355"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E9EBF5"/>
                    </a:solidFill>
                  </a:tcPr>
                </a:tc>
                <a:tc>
                  <a:txBody>
                    <a:bodyPr/>
                    <a:lstStyle/>
                    <a:p>
                      <a:pPr marL="1905" algn="ctr">
                        <a:lnSpc>
                          <a:spcPts val="1800"/>
                        </a:lnSpc>
                        <a:spcBef>
                          <a:spcPts val="365"/>
                        </a:spcBef>
                      </a:pPr>
                      <a:r>
                        <a:rPr lang="en-GB" sz="1500" spc="-25">
                          <a:latin typeface="Calibri"/>
                          <a:cs typeface="Calibri"/>
                        </a:rPr>
                        <a:t>3</a:t>
                      </a:r>
                      <a:endParaRPr lang="en-US"/>
                    </a:p>
                  </a:txBody>
                  <a:tcPr marL="0" marR="0" marT="46355"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E9EBF5"/>
                    </a:solidFill>
                  </a:tcPr>
                </a:tc>
                <a:tc>
                  <a:txBody>
                    <a:bodyPr/>
                    <a:lstStyle/>
                    <a:p>
                      <a:pPr marL="635" algn="ctr">
                        <a:lnSpc>
                          <a:spcPts val="1800"/>
                        </a:lnSpc>
                        <a:spcBef>
                          <a:spcPts val="365"/>
                        </a:spcBef>
                      </a:pPr>
                      <a:r>
                        <a:rPr lang="en-GB" sz="1500" spc="-25">
                          <a:latin typeface="Calibri"/>
                          <a:cs typeface="Calibri"/>
                        </a:rPr>
                        <a:t>6</a:t>
                      </a:r>
                      <a:endParaRPr lang="en-US"/>
                    </a:p>
                  </a:txBody>
                  <a:tcPr marL="0" marR="0" marT="46355"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E9EBF5"/>
                    </a:solidFill>
                  </a:tcPr>
                </a:tc>
                <a:extLst>
                  <a:ext uri="{0D108BD9-81ED-4DB2-BD59-A6C34878D82A}">
                    <a16:rowId xmlns:a16="http://schemas.microsoft.com/office/drawing/2014/main" val="10012"/>
                  </a:ext>
                </a:extLst>
              </a:tr>
              <a:tr h="337023">
                <a:tc>
                  <a:txBody>
                    <a:bodyPr/>
                    <a:lstStyle/>
                    <a:p>
                      <a:pPr marL="12700">
                        <a:lnSpc>
                          <a:spcPts val="1795"/>
                        </a:lnSpc>
                        <a:spcBef>
                          <a:spcPts val="370"/>
                        </a:spcBef>
                      </a:pPr>
                      <a:r>
                        <a:rPr lang="en-GB" sz="1500" spc="-10">
                          <a:latin typeface="Calibri"/>
                          <a:cs typeface="Calibri"/>
                        </a:rPr>
                        <a:t>Distance Selling Premises (DSP)</a:t>
                      </a:r>
                      <a:endParaRPr lang="en-US" sz="1500">
                        <a:latin typeface="Calibri"/>
                        <a:cs typeface="Calibri"/>
                      </a:endParaRPr>
                    </a:p>
                  </a:txBody>
                  <a:tcPr marL="0" marR="0" marT="46990" marB="0">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CFD4EA"/>
                    </a:solidFill>
                  </a:tcPr>
                </a:tc>
                <a:tc>
                  <a:txBody>
                    <a:bodyPr/>
                    <a:lstStyle/>
                    <a:p>
                      <a:pPr marL="635" algn="ctr">
                        <a:lnSpc>
                          <a:spcPts val="1795"/>
                        </a:lnSpc>
                        <a:spcBef>
                          <a:spcPts val="370"/>
                        </a:spcBef>
                      </a:pPr>
                      <a:r>
                        <a:rPr lang="en-GB" sz="1500" spc="-25">
                          <a:latin typeface="Calibri"/>
                          <a:cs typeface="Calibri"/>
                        </a:rPr>
                        <a:t>6</a:t>
                      </a:r>
                    </a:p>
                  </a:txBody>
                  <a:tcPr marL="0" marR="0" marT="4699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CFD4EA"/>
                    </a:solidFill>
                  </a:tcPr>
                </a:tc>
                <a:tc>
                  <a:txBody>
                    <a:bodyPr/>
                    <a:lstStyle/>
                    <a:p>
                      <a:pPr marL="1905" algn="ctr">
                        <a:lnSpc>
                          <a:spcPts val="1795"/>
                        </a:lnSpc>
                        <a:spcBef>
                          <a:spcPts val="370"/>
                        </a:spcBef>
                      </a:pPr>
                      <a:r>
                        <a:rPr lang="en-GB" sz="1500" spc="-25">
                          <a:latin typeface="Calibri"/>
                          <a:cs typeface="Calibri"/>
                        </a:rPr>
                        <a:t>6</a:t>
                      </a:r>
                    </a:p>
                  </a:txBody>
                  <a:tcPr marL="0" marR="0" marT="4699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CFD4EA"/>
                    </a:solidFill>
                  </a:tcPr>
                </a:tc>
                <a:tc>
                  <a:txBody>
                    <a:bodyPr/>
                    <a:lstStyle/>
                    <a:p>
                      <a:pPr marL="635" algn="ctr">
                        <a:lnSpc>
                          <a:spcPts val="1795"/>
                        </a:lnSpc>
                        <a:spcBef>
                          <a:spcPts val="370"/>
                        </a:spcBef>
                      </a:pPr>
                      <a:r>
                        <a:rPr lang="en-GB" sz="1500" spc="-25">
                          <a:latin typeface="Calibri"/>
                          <a:cs typeface="Calibri"/>
                        </a:rPr>
                        <a:t>12</a:t>
                      </a:r>
                    </a:p>
                  </a:txBody>
                  <a:tcPr marL="0" marR="0" marT="46990"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CFD4EA"/>
                    </a:solidFill>
                  </a:tcPr>
                </a:tc>
                <a:extLst>
                  <a:ext uri="{0D108BD9-81ED-4DB2-BD59-A6C34878D82A}">
                    <a16:rowId xmlns:a16="http://schemas.microsoft.com/office/drawing/2014/main" val="10013"/>
                  </a:ext>
                </a:extLst>
              </a:tr>
              <a:tr h="337023">
                <a:tc>
                  <a:txBody>
                    <a:bodyPr/>
                    <a:lstStyle/>
                    <a:p>
                      <a:pPr marL="12700">
                        <a:lnSpc>
                          <a:spcPts val="1800"/>
                        </a:lnSpc>
                        <a:spcBef>
                          <a:spcPts val="365"/>
                        </a:spcBef>
                      </a:pPr>
                      <a:r>
                        <a:rPr lang="en-GB" sz="1500" spc="-10">
                          <a:latin typeface="Calibri"/>
                          <a:cs typeface="Calibri"/>
                        </a:rPr>
                        <a:t>No Significant Change Relocation (NSCR)</a:t>
                      </a:r>
                    </a:p>
                  </a:txBody>
                  <a:tcPr marL="0" marR="0" marT="4635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ctr">
                        <a:lnSpc>
                          <a:spcPts val="1800"/>
                        </a:lnSpc>
                        <a:spcBef>
                          <a:spcPts val="365"/>
                        </a:spcBef>
                      </a:pPr>
                      <a:r>
                        <a:rPr lang="en-GB" sz="1500" spc="-25">
                          <a:latin typeface="Calibri"/>
                          <a:cs typeface="Calibri"/>
                        </a:rPr>
                        <a:t>3</a:t>
                      </a:r>
                    </a:p>
                  </a:txBody>
                  <a:tcPr marL="0" marR="0" marT="4635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905" algn="ctr">
                        <a:lnSpc>
                          <a:spcPts val="1800"/>
                        </a:lnSpc>
                        <a:spcBef>
                          <a:spcPts val="365"/>
                        </a:spcBef>
                      </a:pPr>
                      <a:r>
                        <a:rPr lang="en-US" sz="1500" spc="-25">
                          <a:latin typeface="Calibri"/>
                          <a:cs typeface="Calibri"/>
                        </a:rPr>
                        <a:t>3</a:t>
                      </a:r>
                    </a:p>
                  </a:txBody>
                  <a:tcPr marL="0" marR="0" marT="4635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635" algn="ctr">
                        <a:lnSpc>
                          <a:spcPts val="1800"/>
                        </a:lnSpc>
                        <a:spcBef>
                          <a:spcPts val="365"/>
                        </a:spcBef>
                      </a:pPr>
                      <a:r>
                        <a:rPr lang="en-GB" sz="1500" spc="-25">
                          <a:latin typeface="Calibri"/>
                          <a:cs typeface="Calibri"/>
                        </a:rPr>
                        <a:t>6</a:t>
                      </a:r>
                    </a:p>
                  </a:txBody>
                  <a:tcPr marL="0" marR="0" marT="4635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14"/>
                  </a:ext>
                </a:extLst>
              </a:tr>
              <a:tr h="337023">
                <a:tc>
                  <a:txBody>
                    <a:bodyPr/>
                    <a:lstStyle/>
                    <a:p>
                      <a:pPr marL="12700">
                        <a:lnSpc>
                          <a:spcPts val="1795"/>
                        </a:lnSpc>
                        <a:spcBef>
                          <a:spcPts val="370"/>
                        </a:spcBef>
                      </a:pPr>
                      <a:r>
                        <a:rPr lang="en-US" sz="1500" spc="-10">
                          <a:latin typeface="Calibri"/>
                          <a:cs typeface="Calibri"/>
                        </a:rPr>
                        <a:t>Unforeseen Benefits (UB)</a:t>
                      </a:r>
                      <a:endParaRPr sz="1500" spc="-10">
                        <a:latin typeface="Calibri"/>
                        <a:cs typeface="Calibri"/>
                      </a:endParaRPr>
                    </a:p>
                  </a:txBody>
                  <a:tcPr marL="0" marR="0" marT="469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2540" algn="ctr">
                        <a:lnSpc>
                          <a:spcPts val="1795"/>
                        </a:lnSpc>
                        <a:spcBef>
                          <a:spcPts val="370"/>
                        </a:spcBef>
                      </a:pPr>
                      <a:r>
                        <a:rPr lang="en-US" sz="1500" spc="-50">
                          <a:latin typeface="Calibri"/>
                          <a:cs typeface="Calibri"/>
                        </a:rPr>
                        <a:t>1</a:t>
                      </a:r>
                    </a:p>
                  </a:txBody>
                  <a:tcPr marL="0" marR="0" marT="469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270" algn="ctr">
                        <a:lnSpc>
                          <a:spcPts val="1795"/>
                        </a:lnSpc>
                        <a:spcBef>
                          <a:spcPts val="370"/>
                        </a:spcBef>
                      </a:pPr>
                      <a:r>
                        <a:rPr lang="en-US" sz="1500" spc="-50">
                          <a:latin typeface="Calibri"/>
                          <a:cs typeface="Calibri"/>
                        </a:rPr>
                        <a:t>0</a:t>
                      </a:r>
                    </a:p>
                  </a:txBody>
                  <a:tcPr marL="0" marR="0" marT="469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635" algn="ctr">
                        <a:lnSpc>
                          <a:spcPts val="1795"/>
                        </a:lnSpc>
                        <a:spcBef>
                          <a:spcPts val="370"/>
                        </a:spcBef>
                      </a:pPr>
                      <a:r>
                        <a:rPr lang="en-US" sz="1500" spc="-25">
                          <a:latin typeface="Calibri"/>
                          <a:cs typeface="Calibri"/>
                        </a:rPr>
                        <a:t>1</a:t>
                      </a:r>
                    </a:p>
                  </a:txBody>
                  <a:tcPr marL="0" marR="0" marT="469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15"/>
                  </a:ext>
                </a:extLst>
              </a:tr>
              <a:tr h="337023">
                <a:tc>
                  <a:txBody>
                    <a:bodyPr/>
                    <a:lstStyle/>
                    <a:p>
                      <a:pPr marL="12700" lvl="0">
                        <a:lnSpc>
                          <a:spcPts val="1795"/>
                        </a:lnSpc>
                        <a:spcBef>
                          <a:spcPts val="370"/>
                        </a:spcBef>
                        <a:buNone/>
                      </a:pPr>
                      <a:r>
                        <a:rPr lang="en-US" sz="1500" spc="-10">
                          <a:latin typeface="Calibri"/>
                          <a:cs typeface="Calibri"/>
                        </a:rPr>
                        <a:t>Temporary Relocation</a:t>
                      </a:r>
                    </a:p>
                  </a:txBody>
                  <a:tcPr marL="0" marR="0" marT="46990" marB="0">
                    <a:lnL w="12700">
                      <a:solidFill>
                        <a:srgbClr val="FFFFFF"/>
                      </a:solidFill>
                    </a:lnL>
                    <a:lnR w="12700">
                      <a:solidFill>
                        <a:srgbClr val="FFFFFF"/>
                      </a:solidFill>
                    </a:lnR>
                    <a:lnT w="12700">
                      <a:solidFill>
                        <a:srgbClr val="FFFFFF"/>
                      </a:solidFill>
                    </a:lnT>
                    <a:lnB w="12700">
                      <a:solidFill>
                        <a:srgbClr val="FFFFFF"/>
                      </a:solidFill>
                    </a:lnB>
                    <a:solidFill>
                      <a:srgbClr val="CFD4EA"/>
                    </a:solidFill>
                  </a:tcPr>
                </a:tc>
                <a:tc>
                  <a:txBody>
                    <a:bodyPr/>
                    <a:lstStyle/>
                    <a:p>
                      <a:pPr marL="2540" lvl="0" algn="ctr">
                        <a:lnSpc>
                          <a:spcPts val="1795"/>
                        </a:lnSpc>
                        <a:spcBef>
                          <a:spcPts val="370"/>
                        </a:spcBef>
                        <a:buNone/>
                      </a:pPr>
                      <a:r>
                        <a:rPr lang="en-US" sz="1500" spc="-50">
                          <a:latin typeface="Calibri"/>
                          <a:cs typeface="Calibri"/>
                        </a:rPr>
                        <a:t>2</a:t>
                      </a:r>
                    </a:p>
                  </a:txBody>
                  <a:tcPr marL="0" marR="0" marT="46990" marB="0">
                    <a:lnL w="12700">
                      <a:solidFill>
                        <a:srgbClr val="FFFFFF"/>
                      </a:solidFill>
                    </a:lnL>
                    <a:lnR w="12700">
                      <a:solidFill>
                        <a:srgbClr val="FFFFFF"/>
                      </a:solidFill>
                    </a:lnR>
                    <a:lnT w="12700">
                      <a:solidFill>
                        <a:srgbClr val="FFFFFF"/>
                      </a:solidFill>
                    </a:lnT>
                    <a:lnB w="12700">
                      <a:solidFill>
                        <a:srgbClr val="FFFFFF"/>
                      </a:solidFill>
                    </a:lnB>
                    <a:solidFill>
                      <a:srgbClr val="CFD4EA"/>
                    </a:solidFill>
                  </a:tcPr>
                </a:tc>
                <a:tc>
                  <a:txBody>
                    <a:bodyPr/>
                    <a:lstStyle/>
                    <a:p>
                      <a:pPr marL="1270" lvl="0" algn="ctr">
                        <a:lnSpc>
                          <a:spcPts val="1795"/>
                        </a:lnSpc>
                        <a:spcBef>
                          <a:spcPts val="370"/>
                        </a:spcBef>
                        <a:buNone/>
                      </a:pPr>
                      <a:r>
                        <a:rPr lang="en-US" sz="1500" spc="-50">
                          <a:latin typeface="Calibri"/>
                          <a:cs typeface="Calibri"/>
                        </a:rPr>
                        <a:t>0</a:t>
                      </a:r>
                    </a:p>
                  </a:txBody>
                  <a:tcPr marL="0" marR="0" marT="46990" marB="0">
                    <a:lnL w="12700">
                      <a:solidFill>
                        <a:srgbClr val="FFFFFF"/>
                      </a:solidFill>
                    </a:lnL>
                    <a:lnR w="12700">
                      <a:solidFill>
                        <a:srgbClr val="FFFFFF"/>
                      </a:solidFill>
                    </a:lnR>
                    <a:lnT w="12700">
                      <a:solidFill>
                        <a:srgbClr val="FFFFFF"/>
                      </a:solidFill>
                    </a:lnT>
                    <a:lnB w="12700">
                      <a:solidFill>
                        <a:srgbClr val="FFFFFF"/>
                      </a:solidFill>
                    </a:lnB>
                    <a:solidFill>
                      <a:srgbClr val="CFD4EA"/>
                    </a:solidFill>
                  </a:tcPr>
                </a:tc>
                <a:tc>
                  <a:txBody>
                    <a:bodyPr/>
                    <a:lstStyle/>
                    <a:p>
                      <a:pPr marL="635" lvl="0" algn="ctr">
                        <a:lnSpc>
                          <a:spcPts val="1795"/>
                        </a:lnSpc>
                        <a:spcBef>
                          <a:spcPts val="370"/>
                        </a:spcBef>
                        <a:buNone/>
                      </a:pPr>
                      <a:r>
                        <a:rPr lang="en-US" sz="1500" spc="-25">
                          <a:latin typeface="Calibri"/>
                          <a:cs typeface="Calibri"/>
                        </a:rPr>
                        <a:t>2</a:t>
                      </a:r>
                    </a:p>
                  </a:txBody>
                  <a:tcPr marL="0" marR="0" marT="46990" marB="0">
                    <a:lnL w="12700">
                      <a:solidFill>
                        <a:srgbClr val="FFFFFF"/>
                      </a:solidFill>
                    </a:lnL>
                    <a:lnR w="12700">
                      <a:solidFill>
                        <a:srgbClr val="FFFFFF"/>
                      </a:solidFill>
                    </a:lnR>
                    <a:lnT w="12700">
                      <a:solidFill>
                        <a:srgbClr val="FFFFFF"/>
                      </a:solidFill>
                    </a:lnT>
                    <a:lnB w="12700">
                      <a:solidFill>
                        <a:srgbClr val="FFFFFF"/>
                      </a:solidFill>
                    </a:lnB>
                    <a:solidFill>
                      <a:srgbClr val="CFD4EA"/>
                    </a:solidFill>
                  </a:tcPr>
                </a:tc>
                <a:extLst>
                  <a:ext uri="{0D108BD9-81ED-4DB2-BD59-A6C34878D82A}">
                    <a16:rowId xmlns:a16="http://schemas.microsoft.com/office/drawing/2014/main" val="471440178"/>
                  </a:ext>
                </a:extLst>
              </a:tr>
              <a:tr h="337023">
                <a:tc>
                  <a:txBody>
                    <a:bodyPr/>
                    <a:lstStyle/>
                    <a:p>
                      <a:pPr marL="12700" lvl="0">
                        <a:lnSpc>
                          <a:spcPts val="1795"/>
                        </a:lnSpc>
                        <a:spcBef>
                          <a:spcPts val="370"/>
                        </a:spcBef>
                        <a:buNone/>
                      </a:pPr>
                      <a:r>
                        <a:rPr lang="en-US" sz="1500" spc="-10">
                          <a:latin typeface="Calibri"/>
                          <a:cs typeface="Calibri"/>
                        </a:rPr>
                        <a:t>Withdrawals</a:t>
                      </a:r>
                      <a:endParaRPr sz="1500" spc="-10">
                        <a:latin typeface="Calibri"/>
                        <a:cs typeface="Calibri"/>
                      </a:endParaRPr>
                    </a:p>
                  </a:txBody>
                  <a:tcPr marL="0" marR="0" marT="46990" marB="0">
                    <a:lnL w="12700">
                      <a:solidFill>
                        <a:srgbClr val="FFFFFF"/>
                      </a:solid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lnB>
                    <a:solidFill>
                      <a:srgbClr val="CFD4EA"/>
                    </a:solidFill>
                  </a:tcPr>
                </a:tc>
                <a:tc>
                  <a:txBody>
                    <a:bodyPr/>
                    <a:lstStyle/>
                    <a:p>
                      <a:pPr marL="2540" lvl="0" algn="ctr">
                        <a:lnSpc>
                          <a:spcPts val="1795"/>
                        </a:lnSpc>
                        <a:spcBef>
                          <a:spcPts val="370"/>
                        </a:spcBef>
                        <a:buNone/>
                      </a:pPr>
                      <a:r>
                        <a:rPr lang="en-US" sz="1500" spc="-50">
                          <a:latin typeface="Calibri"/>
                          <a:cs typeface="Calibri"/>
                        </a:rPr>
                        <a:t>1</a:t>
                      </a:r>
                    </a:p>
                  </a:txBody>
                  <a:tcPr marL="0" marR="0" marT="4699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lnB>
                    <a:solidFill>
                      <a:srgbClr val="CFD4EA"/>
                    </a:solidFill>
                  </a:tcPr>
                </a:tc>
                <a:tc>
                  <a:txBody>
                    <a:bodyPr/>
                    <a:lstStyle/>
                    <a:p>
                      <a:pPr marL="1270" lvl="0" algn="ctr">
                        <a:lnSpc>
                          <a:spcPts val="1795"/>
                        </a:lnSpc>
                        <a:spcBef>
                          <a:spcPts val="370"/>
                        </a:spcBef>
                        <a:buNone/>
                      </a:pPr>
                      <a:r>
                        <a:rPr lang="en-US" sz="1500" spc="-50">
                          <a:latin typeface="Calibri"/>
                          <a:cs typeface="Calibri"/>
                        </a:rPr>
                        <a:t>1</a:t>
                      </a:r>
                    </a:p>
                  </a:txBody>
                  <a:tcPr marL="0" marR="0" marT="4699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lnB>
                    <a:solidFill>
                      <a:srgbClr val="CFD4EA"/>
                    </a:solidFill>
                  </a:tcPr>
                </a:tc>
                <a:tc>
                  <a:txBody>
                    <a:bodyPr/>
                    <a:lstStyle/>
                    <a:p>
                      <a:pPr marL="635" lvl="0" algn="ctr">
                        <a:lnSpc>
                          <a:spcPts val="1795"/>
                        </a:lnSpc>
                        <a:spcBef>
                          <a:spcPts val="370"/>
                        </a:spcBef>
                        <a:buNone/>
                      </a:pPr>
                      <a:r>
                        <a:rPr lang="en-US" sz="1500" spc="-25">
                          <a:latin typeface="Calibri"/>
                          <a:cs typeface="Calibri"/>
                        </a:rPr>
                        <a:t>2</a:t>
                      </a:r>
                    </a:p>
                  </a:txBody>
                  <a:tcPr marL="0" marR="0" marT="46990" marB="0">
                    <a:lnL w="12700" cap="flat" cmpd="sng" algn="ctr">
                      <a:solidFill>
                        <a:srgbClr val="FFFFFF"/>
                      </a:solidFill>
                      <a:prstDash val="solid"/>
                      <a:round/>
                      <a:headEnd type="none" w="med" len="med"/>
                      <a:tailEnd type="none" w="med" len="med"/>
                    </a:lnL>
                    <a:lnR w="12700">
                      <a:solidFill>
                        <a:srgbClr val="FFFFFF"/>
                      </a:solidFill>
                    </a:lnR>
                    <a:lnT w="12700" cap="flat" cmpd="sng" algn="ctr">
                      <a:solidFill>
                        <a:srgbClr val="FFFFFF"/>
                      </a:solidFill>
                      <a:prstDash val="solid"/>
                      <a:round/>
                      <a:headEnd type="none" w="med" len="med"/>
                      <a:tailEnd type="none" w="med" len="med"/>
                    </a:lnT>
                    <a:lnB w="12700">
                      <a:solidFill>
                        <a:srgbClr val="FFFFFF"/>
                      </a:solidFill>
                    </a:lnB>
                    <a:solidFill>
                      <a:srgbClr val="CFD4EA"/>
                    </a:solidFill>
                  </a:tcPr>
                </a:tc>
                <a:extLst>
                  <a:ext uri="{0D108BD9-81ED-4DB2-BD59-A6C34878D82A}">
                    <a16:rowId xmlns:a16="http://schemas.microsoft.com/office/drawing/2014/main" val="2852353566"/>
                  </a:ext>
                </a:extLst>
              </a:tr>
              <a:tr h="337023">
                <a:tc>
                  <a:txBody>
                    <a:bodyPr/>
                    <a:lstStyle/>
                    <a:p>
                      <a:pPr marR="5080" algn="r">
                        <a:lnSpc>
                          <a:spcPts val="1795"/>
                        </a:lnSpc>
                        <a:spcBef>
                          <a:spcPts val="370"/>
                        </a:spcBef>
                      </a:pPr>
                      <a:r>
                        <a:rPr sz="1500" b="1" spc="-10">
                          <a:latin typeface="Calibri"/>
                          <a:cs typeface="Calibri"/>
                        </a:rPr>
                        <a:t>Total</a:t>
                      </a:r>
                      <a:endParaRPr sz="1500">
                        <a:latin typeface="Calibri"/>
                        <a:cs typeface="Calibri"/>
                      </a:endParaRPr>
                    </a:p>
                  </a:txBody>
                  <a:tcPr marL="0" marR="0" marT="469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635" algn="ctr">
                        <a:lnSpc>
                          <a:spcPts val="1795"/>
                        </a:lnSpc>
                        <a:spcBef>
                          <a:spcPts val="370"/>
                        </a:spcBef>
                      </a:pPr>
                      <a:r>
                        <a:rPr lang="en-GB" sz="1500" b="1" spc="25">
                          <a:latin typeface="Calibri"/>
                          <a:cs typeface="Calibri"/>
                        </a:rPr>
                        <a:t>76</a:t>
                      </a:r>
                    </a:p>
                  </a:txBody>
                  <a:tcPr marL="0" marR="0" marT="469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905" algn="ctr">
                        <a:lnSpc>
                          <a:spcPts val="1795"/>
                        </a:lnSpc>
                        <a:spcBef>
                          <a:spcPts val="370"/>
                        </a:spcBef>
                      </a:pPr>
                      <a:r>
                        <a:rPr lang="en-US" sz="1500" b="1" spc="25">
                          <a:latin typeface="Calibri"/>
                          <a:cs typeface="Calibri"/>
                        </a:rPr>
                        <a:t>40</a:t>
                      </a:r>
                    </a:p>
                  </a:txBody>
                  <a:tcPr marL="0" marR="0" marT="469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635" algn="ctr">
                        <a:lnSpc>
                          <a:spcPts val="1795"/>
                        </a:lnSpc>
                        <a:spcBef>
                          <a:spcPts val="370"/>
                        </a:spcBef>
                      </a:pPr>
                      <a:r>
                        <a:rPr lang="en-US" sz="1500" b="1" spc="25">
                          <a:latin typeface="Calibri"/>
                          <a:cs typeface="Calibri"/>
                        </a:rPr>
                        <a:t>116</a:t>
                      </a:r>
                    </a:p>
                  </a:txBody>
                  <a:tcPr marL="0" marR="0" marT="469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16"/>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39948" y="842594"/>
            <a:ext cx="6912102" cy="690574"/>
          </a:xfrm>
          <a:prstGeom prst="rect">
            <a:avLst/>
          </a:prstGeom>
        </p:spPr>
        <p:txBody>
          <a:bodyPr vert="horz" wrap="square" lIns="0" tIns="13335" rIns="0" bIns="0" rtlCol="0">
            <a:spAutoFit/>
          </a:bodyPr>
          <a:lstStyle/>
          <a:p>
            <a:pPr marL="1047115">
              <a:lnSpc>
                <a:spcPct val="100000"/>
              </a:lnSpc>
              <a:spcBef>
                <a:spcPts val="105"/>
              </a:spcBef>
            </a:pPr>
            <a:r>
              <a:rPr lang="en-GB" sz="4400" spc="55"/>
              <a:t>Breakdown</a:t>
            </a:r>
            <a:endParaRPr sz="4400"/>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45720">
              <a:lnSpc>
                <a:spcPts val="2315"/>
              </a:lnSpc>
            </a:pPr>
            <a:fld id="{81D60167-4931-47E6-BA6A-407CBD079E47}" type="slidenum">
              <a:rPr spc="-25" dirty="0"/>
              <a:t>27</a:t>
            </a:fld>
            <a:endParaRPr spc="-25"/>
          </a:p>
        </p:txBody>
      </p:sp>
      <p:sp>
        <p:nvSpPr>
          <p:cNvPr id="3" name="object 3"/>
          <p:cNvSpPr txBox="1"/>
          <p:nvPr/>
        </p:nvSpPr>
        <p:spPr>
          <a:xfrm>
            <a:off x="1218862" y="1985899"/>
            <a:ext cx="10755866" cy="1949893"/>
          </a:xfrm>
          <a:prstGeom prst="rect">
            <a:avLst/>
          </a:prstGeom>
        </p:spPr>
        <p:txBody>
          <a:bodyPr vert="horz" wrap="square" lIns="0" tIns="102235" rIns="0" bIns="0" rtlCol="0" anchor="ctr">
            <a:spAutoFit/>
          </a:bodyPr>
          <a:lstStyle/>
          <a:p>
            <a:pPr marL="571500" indent="-571500">
              <a:buFont typeface="Arial" panose="020B0604020202020204" pitchFamily="34" charset="0"/>
              <a:buChar char="•"/>
            </a:pPr>
            <a:r>
              <a:rPr lang="en-US" sz="2400"/>
              <a:t>Overall pharmacy reduction of 4 (closures / consolidations)</a:t>
            </a:r>
            <a:endParaRPr lang="en-US" sz="2400">
              <a:solidFill>
                <a:srgbClr val="000000"/>
              </a:solidFill>
            </a:endParaRPr>
          </a:p>
          <a:p>
            <a:pPr marL="571500" indent="-571500">
              <a:buFont typeface="Arial" panose="020B0604020202020204" pitchFamily="34" charset="0"/>
              <a:buChar char="•"/>
            </a:pPr>
            <a:r>
              <a:rPr lang="en-US" sz="2400"/>
              <a:t>Distance-selling Premises (DSPs) increased to </a:t>
            </a:r>
            <a:r>
              <a:rPr lang="en-US" sz="2400">
                <a:solidFill>
                  <a:schemeClr val="tx1"/>
                </a:solidFill>
              </a:rPr>
              <a:t>15</a:t>
            </a:r>
          </a:p>
          <a:p>
            <a:pPr marL="571500" indent="-571500">
              <a:buFont typeface="Arial" panose="020B0604020202020204" pitchFamily="34" charset="0"/>
              <a:buChar char="•"/>
            </a:pPr>
            <a:r>
              <a:rPr lang="en-US" sz="2400">
                <a:latin typeface="Calibri"/>
                <a:ea typeface="Calibri"/>
                <a:cs typeface="Calibri"/>
              </a:rPr>
              <a:t>Permanent Supplementary Hours Reductions:</a:t>
            </a:r>
          </a:p>
          <a:p>
            <a:pPr marL="571500" indent="-571500" algn="l">
              <a:buFont typeface="Arial" panose="020B0604020202020204" pitchFamily="34" charset="0"/>
              <a:buChar char="•"/>
            </a:pPr>
            <a:r>
              <a:rPr lang="en-US" sz="2400">
                <a:latin typeface="Calibri"/>
                <a:ea typeface="Calibri"/>
                <a:cs typeface="Calibri"/>
              </a:rPr>
              <a:t>Affecting mainly evenings/weekends</a:t>
            </a:r>
          </a:p>
          <a:p>
            <a:pPr marL="571500" indent="-571500" algn="l">
              <a:buFont typeface="Arial" panose="020B0604020202020204" pitchFamily="34" charset="0"/>
              <a:buChar char="•"/>
            </a:pPr>
            <a:r>
              <a:rPr lang="en-US" sz="2400"/>
              <a:t>No undue impact on any Place/Locality this is reflected in support to PNA</a:t>
            </a:r>
            <a:endParaRPr lang="en-GB" sz="2400">
              <a:latin typeface="Calibri"/>
              <a:cs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CFD7C9-A2C8-515F-71B7-6FED521A8296}"/>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1DBD4D28-5BCC-4B14-173E-5DD2EDA3722C}"/>
              </a:ext>
            </a:extLst>
          </p:cNvPr>
          <p:cNvSpPr txBox="1">
            <a:spLocks noGrp="1"/>
          </p:cNvSpPr>
          <p:nvPr>
            <p:ph type="title"/>
          </p:nvPr>
        </p:nvSpPr>
        <p:spPr>
          <a:xfrm>
            <a:off x="521109" y="91369"/>
            <a:ext cx="9778875" cy="1068112"/>
          </a:xfrm>
          <a:prstGeom prst="rect">
            <a:avLst/>
          </a:prstGeom>
        </p:spPr>
        <p:txBody>
          <a:bodyPr vert="horz" wrap="square" lIns="0" tIns="82422" rIns="0" bIns="0" rtlCol="0" anchor="t">
            <a:spAutoFit/>
          </a:bodyPr>
          <a:lstStyle/>
          <a:p>
            <a:pPr marL="1317625" algn="ctr">
              <a:lnSpc>
                <a:spcPct val="100000"/>
              </a:lnSpc>
              <a:spcBef>
                <a:spcPts val="100"/>
              </a:spcBef>
            </a:pPr>
            <a:r>
              <a:rPr lang="en-GB" sz="3100"/>
              <a:t>Supporting Contract Management Delivery - Pharmacy</a:t>
            </a:r>
            <a:endParaRPr lang="en-GB" sz="3100">
              <a:ea typeface="Calibri"/>
            </a:endParaRPr>
          </a:p>
        </p:txBody>
      </p:sp>
      <p:sp>
        <p:nvSpPr>
          <p:cNvPr id="4" name="object 4">
            <a:extLst>
              <a:ext uri="{FF2B5EF4-FFF2-40B4-BE49-F238E27FC236}">
                <a16:creationId xmlns:a16="http://schemas.microsoft.com/office/drawing/2014/main" id="{BAE573BF-F41B-96FB-6CCD-34E2D59206DA}"/>
              </a:ext>
            </a:extLst>
          </p:cNvPr>
          <p:cNvSpPr txBox="1">
            <a:spLocks noGrp="1"/>
          </p:cNvSpPr>
          <p:nvPr>
            <p:ph type="sldNum" sz="quarter" idx="7"/>
          </p:nvPr>
        </p:nvSpPr>
        <p:spPr>
          <a:xfrm>
            <a:off x="11524901" y="6242490"/>
            <a:ext cx="536438" cy="317395"/>
          </a:xfrm>
          <a:prstGeom prst="rect">
            <a:avLst/>
          </a:prstGeom>
        </p:spPr>
        <p:txBody>
          <a:bodyPr vert="horz" wrap="square" lIns="0" tIns="9525" rIns="0" bIns="0" rtlCol="0" anchor="t">
            <a:spAutoFit/>
          </a:bodyPr>
          <a:lstStyle/>
          <a:p>
            <a:pPr marL="118110" marR="0" lvl="0" indent="0" defTabSz="914400" eaLnBrk="1" fontAlgn="auto" latinLnBrk="0" hangingPunct="1">
              <a:lnSpc>
                <a:spcPct val="100000"/>
              </a:lnSpc>
              <a:spcBef>
                <a:spcPts val="75"/>
              </a:spcBef>
              <a:spcAft>
                <a:spcPts val="0"/>
              </a:spcAft>
              <a:buClrTx/>
              <a:buSzTx/>
              <a:buFontTx/>
              <a:buNone/>
              <a:tabLst/>
              <a:defRPr/>
            </a:pPr>
            <a:r>
              <a:rPr lang="en-US" spc="-50">
                <a:solidFill>
                  <a:prstClr val="white"/>
                </a:solidFill>
              </a:rPr>
              <a:t>26</a:t>
            </a:r>
            <a:endParaRPr lang="en-US" sz="2000" b="1" i="0" u="none" strike="noStrike" kern="0" cap="none" spc="-50" normalizeH="0" baseline="0" noProof="0">
              <a:ln>
                <a:noFill/>
              </a:ln>
              <a:solidFill>
                <a:prstClr val="white"/>
              </a:solidFill>
              <a:effectLst/>
              <a:uLnTx/>
              <a:uFillTx/>
              <a:latin typeface="Arial"/>
              <a:cs typeface="Arial"/>
            </a:endParaRPr>
          </a:p>
        </p:txBody>
      </p:sp>
      <p:graphicFrame>
        <p:nvGraphicFramePr>
          <p:cNvPr id="5" name="Table 4">
            <a:extLst>
              <a:ext uri="{FF2B5EF4-FFF2-40B4-BE49-F238E27FC236}">
                <a16:creationId xmlns:a16="http://schemas.microsoft.com/office/drawing/2014/main" id="{555389B0-A70D-361E-8455-9D9D84BA7F54}"/>
              </a:ext>
            </a:extLst>
          </p:cNvPr>
          <p:cNvGraphicFramePr>
            <a:graphicFrameLocks noGrp="1"/>
          </p:cNvGraphicFramePr>
          <p:nvPr>
            <p:extLst>
              <p:ext uri="{D42A27DB-BD31-4B8C-83A1-F6EECF244321}">
                <p14:modId xmlns:p14="http://schemas.microsoft.com/office/powerpoint/2010/main" val="3000823906"/>
              </p:ext>
            </p:extLst>
          </p:nvPr>
        </p:nvGraphicFramePr>
        <p:xfrm>
          <a:off x="845634" y="1087243"/>
          <a:ext cx="10674704" cy="5679643"/>
        </p:xfrm>
        <a:graphic>
          <a:graphicData uri="http://schemas.openxmlformats.org/drawingml/2006/table">
            <a:tbl>
              <a:tblPr firstRow="1" bandRow="1">
                <a:tableStyleId>{5C22544A-7EE6-4342-B048-85BDC9FD1C3A}</a:tableStyleId>
              </a:tblPr>
              <a:tblGrid>
                <a:gridCol w="5220389">
                  <a:extLst>
                    <a:ext uri="{9D8B030D-6E8A-4147-A177-3AD203B41FA5}">
                      <a16:colId xmlns:a16="http://schemas.microsoft.com/office/drawing/2014/main" val="2318017656"/>
                    </a:ext>
                  </a:extLst>
                </a:gridCol>
                <a:gridCol w="5454315">
                  <a:extLst>
                    <a:ext uri="{9D8B030D-6E8A-4147-A177-3AD203B41FA5}">
                      <a16:colId xmlns:a16="http://schemas.microsoft.com/office/drawing/2014/main" val="1232372983"/>
                    </a:ext>
                  </a:extLst>
                </a:gridCol>
              </a:tblGrid>
              <a:tr h="440723">
                <a:tc>
                  <a:txBody>
                    <a:bodyPr/>
                    <a:lstStyle/>
                    <a:p>
                      <a:endParaRPr lang="en-GB" sz="1400"/>
                    </a:p>
                  </a:txBody>
                  <a:tcPr/>
                </a:tc>
                <a:tc>
                  <a:txBody>
                    <a:bodyPr/>
                    <a:lstStyle/>
                    <a:p>
                      <a:endParaRPr lang="en-GB" sz="1400"/>
                    </a:p>
                  </a:txBody>
                  <a:tcPr/>
                </a:tc>
                <a:extLst>
                  <a:ext uri="{0D108BD9-81ED-4DB2-BD59-A6C34878D82A}">
                    <a16:rowId xmlns:a16="http://schemas.microsoft.com/office/drawing/2014/main" val="1848062945"/>
                  </a:ext>
                </a:extLst>
              </a:tr>
              <a:tr h="290477">
                <a:tc>
                  <a:txBody>
                    <a:bodyPr/>
                    <a:lstStyle/>
                    <a:p>
                      <a:pPr lvl="0">
                        <a:buNone/>
                      </a:pPr>
                      <a:r>
                        <a:rPr lang="en-GB" sz="1200"/>
                        <a:t>Community Pharmacy Assurance Framework (CPAF)</a:t>
                      </a:r>
                    </a:p>
                  </a:txBody>
                  <a:tcPr/>
                </a:tc>
                <a:tc>
                  <a:txBody>
                    <a:bodyPr/>
                    <a:lstStyle/>
                    <a:p>
                      <a:r>
                        <a:rPr lang="en-GB" sz="1200"/>
                        <a:t>Annual monitoring and visits</a:t>
                      </a:r>
                    </a:p>
                  </a:txBody>
                  <a:tcPr/>
                </a:tc>
                <a:extLst>
                  <a:ext uri="{0D108BD9-81ED-4DB2-BD59-A6C34878D82A}">
                    <a16:rowId xmlns:a16="http://schemas.microsoft.com/office/drawing/2014/main" val="2307852519"/>
                  </a:ext>
                </a:extLst>
              </a:tr>
              <a:tr h="731200">
                <a:tc>
                  <a:txBody>
                    <a:bodyPr/>
                    <a:lstStyle/>
                    <a:p>
                      <a:r>
                        <a:rPr lang="en-GB" sz="1200"/>
                        <a:t>Quality Assurance and Reporting</a:t>
                      </a:r>
                    </a:p>
                  </a:txBody>
                  <a:tcPr/>
                </a:tc>
                <a:tc>
                  <a:txBody>
                    <a:bodyPr/>
                    <a:lstStyle/>
                    <a:p>
                      <a:pPr lvl="0">
                        <a:buNone/>
                      </a:pPr>
                      <a:r>
                        <a:rPr lang="en-GB" sz="1200"/>
                        <a:t>Pharmaceutical Services Group</a:t>
                      </a:r>
                      <a:endParaRPr lang="en-US" sz="1200"/>
                    </a:p>
                    <a:p>
                      <a:pPr lvl="0">
                        <a:buNone/>
                      </a:pPr>
                      <a:r>
                        <a:rPr lang="en-GB" sz="1200"/>
                        <a:t>Primary Care Quality Group</a:t>
                      </a:r>
                    </a:p>
                    <a:p>
                      <a:pPr lvl="0">
                        <a:buNone/>
                      </a:pPr>
                      <a:r>
                        <a:rPr lang="en-GB" sz="1200"/>
                        <a:t>Primary Care Operations Group</a:t>
                      </a:r>
                    </a:p>
                  </a:txBody>
                  <a:tcPr/>
                </a:tc>
                <a:extLst>
                  <a:ext uri="{0D108BD9-81ED-4DB2-BD59-A6C34878D82A}">
                    <a16:rowId xmlns:a16="http://schemas.microsoft.com/office/drawing/2014/main" val="2077287685"/>
                  </a:ext>
                </a:extLst>
              </a:tr>
              <a:tr h="270443">
                <a:tc>
                  <a:txBody>
                    <a:bodyPr/>
                    <a:lstStyle/>
                    <a:p>
                      <a:pPr lvl="0">
                        <a:buNone/>
                      </a:pPr>
                      <a:r>
                        <a:rPr lang="en-GB" sz="1200"/>
                        <a:t>Pharmacy Regulation Compliance </a:t>
                      </a:r>
                    </a:p>
                  </a:txBody>
                  <a:tcPr/>
                </a:tc>
                <a:tc>
                  <a:txBody>
                    <a:bodyPr/>
                    <a:lstStyle/>
                    <a:p>
                      <a:pPr lvl="0">
                        <a:buNone/>
                      </a:pPr>
                      <a:r>
                        <a:rPr lang="en-GB" sz="1200"/>
                        <a:t>Issuing breaches</a:t>
                      </a:r>
                    </a:p>
                  </a:txBody>
                  <a:tcPr/>
                </a:tc>
                <a:extLst>
                  <a:ext uri="{0D108BD9-81ED-4DB2-BD59-A6C34878D82A}">
                    <a16:rowId xmlns:a16="http://schemas.microsoft.com/office/drawing/2014/main" val="2638447220"/>
                  </a:ext>
                </a:extLst>
              </a:tr>
              <a:tr h="881448">
                <a:tc>
                  <a:txBody>
                    <a:bodyPr/>
                    <a:lstStyle/>
                    <a:p>
                      <a:r>
                        <a:rPr lang="en-GB" sz="1200"/>
                        <a:t>Advanced and locally commissioned services  - linked to ICB pharmacy access programme. </a:t>
                      </a:r>
                    </a:p>
                  </a:txBody>
                  <a:tcPr/>
                </a:tc>
                <a:tc>
                  <a:txBody>
                    <a:bodyPr/>
                    <a:lstStyle/>
                    <a:p>
                      <a:r>
                        <a:rPr lang="en-GB" sz="1200"/>
                        <a:t>Pharmacy First</a:t>
                      </a:r>
                      <a:endParaRPr lang="en-US" sz="1200"/>
                    </a:p>
                    <a:p>
                      <a:pPr lvl="0">
                        <a:buNone/>
                      </a:pPr>
                      <a:r>
                        <a:rPr lang="en-GB" sz="1200"/>
                        <a:t>Contraception</a:t>
                      </a:r>
                    </a:p>
                    <a:p>
                      <a:pPr lvl="0">
                        <a:buNone/>
                      </a:pPr>
                      <a:r>
                        <a:rPr lang="en-GB" sz="1200"/>
                        <a:t>Hypertension Case-finding</a:t>
                      </a:r>
                    </a:p>
                    <a:p>
                      <a:pPr lvl="0">
                        <a:buNone/>
                      </a:pPr>
                      <a:r>
                        <a:rPr lang="en-GB" sz="1200"/>
                        <a:t>ICB minor ailment supply service </a:t>
                      </a:r>
                    </a:p>
                  </a:txBody>
                  <a:tcPr/>
                </a:tc>
                <a:extLst>
                  <a:ext uri="{0D108BD9-81ED-4DB2-BD59-A6C34878D82A}">
                    <a16:rowId xmlns:a16="http://schemas.microsoft.com/office/drawing/2014/main" val="1283497946"/>
                  </a:ext>
                </a:extLst>
              </a:tr>
              <a:tr h="480789">
                <a:tc>
                  <a:txBody>
                    <a:bodyPr/>
                    <a:lstStyle/>
                    <a:p>
                      <a:pPr lvl="0">
                        <a:buNone/>
                      </a:pPr>
                      <a:r>
                        <a:rPr lang="en-GB" sz="1200" b="0" i="0" u="none" strike="noStrike" noProof="0">
                          <a:solidFill>
                            <a:srgbClr val="000000"/>
                          </a:solidFill>
                          <a:latin typeface="Calibri"/>
                        </a:rPr>
                        <a:t>LPS Contracts</a:t>
                      </a:r>
                      <a:endParaRPr lang="en-GB" sz="1200"/>
                    </a:p>
                  </a:txBody>
                  <a:tcPr/>
                </a:tc>
                <a:tc>
                  <a:txBody>
                    <a:bodyPr/>
                    <a:lstStyle/>
                    <a:p>
                      <a:pPr lvl="0">
                        <a:buNone/>
                      </a:pPr>
                      <a:r>
                        <a:rPr lang="en-GB" sz="1200" b="0" i="0" u="none" strike="noStrike" noProof="0">
                          <a:solidFill>
                            <a:srgbClr val="000000"/>
                          </a:solidFill>
                          <a:latin typeface="Calibri"/>
                        </a:rPr>
                        <a:t>Contract Monitoring </a:t>
                      </a:r>
                      <a:endParaRPr lang="en-US" sz="1200" b="0" i="0" u="none" strike="noStrike" noProof="0">
                        <a:solidFill>
                          <a:srgbClr val="000000"/>
                        </a:solidFill>
                        <a:latin typeface="Calibri"/>
                      </a:endParaRPr>
                    </a:p>
                    <a:p>
                      <a:pPr lvl="0">
                        <a:buNone/>
                      </a:pPr>
                      <a:r>
                        <a:rPr lang="en-GB" sz="1200" b="0" i="0" u="none" strike="noStrike" noProof="0">
                          <a:solidFill>
                            <a:srgbClr val="000000"/>
                          </a:solidFill>
                          <a:latin typeface="Calibri"/>
                        </a:rPr>
                        <a:t>Procurement</a:t>
                      </a:r>
                      <a:endParaRPr lang="en-GB" sz="1200"/>
                    </a:p>
                  </a:txBody>
                  <a:tcPr/>
                </a:tc>
                <a:extLst>
                  <a:ext uri="{0D108BD9-81ED-4DB2-BD59-A6C34878D82A}">
                    <a16:rowId xmlns:a16="http://schemas.microsoft.com/office/drawing/2014/main" val="3794596936"/>
                  </a:ext>
                </a:extLst>
              </a:tr>
              <a:tr h="480789">
                <a:tc>
                  <a:txBody>
                    <a:bodyPr/>
                    <a:lstStyle/>
                    <a:p>
                      <a:pPr lvl="0" algn="l">
                        <a:lnSpc>
                          <a:spcPct val="100000"/>
                        </a:lnSpc>
                        <a:spcBef>
                          <a:spcPts val="0"/>
                        </a:spcBef>
                        <a:spcAft>
                          <a:spcPts val="0"/>
                        </a:spcAft>
                        <a:buNone/>
                      </a:pPr>
                      <a:r>
                        <a:rPr lang="en-GB" sz="1200" b="0" i="0" u="none" strike="noStrike" noProof="0">
                          <a:solidFill>
                            <a:srgbClr val="000000"/>
                          </a:solidFill>
                          <a:latin typeface="Calibri"/>
                        </a:rPr>
                        <a:t>Dispensing Doctors</a:t>
                      </a:r>
                    </a:p>
                    <a:p>
                      <a:pPr lvl="0">
                        <a:buNone/>
                      </a:pPr>
                      <a:endParaRPr lang="en-GB" sz="1200"/>
                    </a:p>
                  </a:txBody>
                  <a:tcPr/>
                </a:tc>
                <a:tc>
                  <a:txBody>
                    <a:bodyPr/>
                    <a:lstStyle/>
                    <a:p>
                      <a:pPr lvl="0">
                        <a:buNone/>
                      </a:pPr>
                      <a:r>
                        <a:rPr lang="en-GB" sz="1200" b="0" i="0" u="none" strike="noStrike" noProof="0">
                          <a:solidFill>
                            <a:srgbClr val="000000"/>
                          </a:solidFill>
                          <a:latin typeface="Calibri"/>
                        </a:rPr>
                        <a:t>Dispensing Services Quality Scheme (DSQS) </a:t>
                      </a:r>
                      <a:endParaRPr lang="en-GB" sz="1200"/>
                    </a:p>
                    <a:p>
                      <a:pPr lvl="0">
                        <a:buNone/>
                      </a:pPr>
                      <a:r>
                        <a:rPr lang="en-GB" sz="1200" b="0" i="0" u="none" strike="noStrike" noProof="0">
                          <a:solidFill>
                            <a:srgbClr val="000000"/>
                          </a:solidFill>
                          <a:latin typeface="Calibri"/>
                        </a:rPr>
                        <a:t>Patient serious difficulty applications</a:t>
                      </a:r>
                      <a:endParaRPr lang="en-GB" sz="1200"/>
                    </a:p>
                  </a:txBody>
                  <a:tcPr/>
                </a:tc>
                <a:extLst>
                  <a:ext uri="{0D108BD9-81ED-4DB2-BD59-A6C34878D82A}">
                    <a16:rowId xmlns:a16="http://schemas.microsoft.com/office/drawing/2014/main" val="1065594442"/>
                  </a:ext>
                </a:extLst>
              </a:tr>
              <a:tr h="290477">
                <a:tc>
                  <a:txBody>
                    <a:bodyPr/>
                    <a:lstStyle/>
                    <a:p>
                      <a:pPr lvl="0">
                        <a:buNone/>
                      </a:pPr>
                      <a:r>
                        <a:rPr lang="en-GB" sz="1200" b="0" i="0" u="none" strike="noStrike" noProof="0">
                          <a:solidFill>
                            <a:srgbClr val="000000"/>
                          </a:solidFill>
                          <a:latin typeface="Calibri"/>
                        </a:rPr>
                        <a:t>Contractor Support</a:t>
                      </a:r>
                      <a:endParaRPr lang="en-GB" sz="1200"/>
                    </a:p>
                  </a:txBody>
                  <a:tcPr/>
                </a:tc>
                <a:tc>
                  <a:txBody>
                    <a:bodyPr/>
                    <a:lstStyle/>
                    <a:p>
                      <a:pPr lvl="0">
                        <a:buNone/>
                      </a:pPr>
                      <a:r>
                        <a:rPr lang="en-GB" sz="1200" b="0" i="0" u="none" strike="noStrike" noProof="0">
                          <a:solidFill>
                            <a:srgbClr val="000000"/>
                          </a:solidFill>
                          <a:latin typeface="Calibri"/>
                        </a:rPr>
                        <a:t>Provide contractual and technical support to contractors raising enquiries</a:t>
                      </a:r>
                      <a:endParaRPr lang="en-US" sz="1200"/>
                    </a:p>
                  </a:txBody>
                  <a:tcPr/>
                </a:tc>
                <a:extLst>
                  <a:ext uri="{0D108BD9-81ED-4DB2-BD59-A6C34878D82A}">
                    <a16:rowId xmlns:a16="http://schemas.microsoft.com/office/drawing/2014/main" val="3585697436"/>
                  </a:ext>
                </a:extLst>
              </a:tr>
              <a:tr h="480789">
                <a:tc>
                  <a:txBody>
                    <a:bodyPr/>
                    <a:lstStyle/>
                    <a:p>
                      <a:pPr lvl="0">
                        <a:buNone/>
                      </a:pPr>
                      <a:r>
                        <a:rPr lang="en-GB" sz="1200" b="0" i="0" u="none" strike="noStrike" noProof="0">
                          <a:solidFill>
                            <a:srgbClr val="000000"/>
                          </a:solidFill>
                          <a:latin typeface="Calibri"/>
                        </a:rPr>
                        <a:t>Community Pharmacy Lancashire and South Cumbria (CPLSC) Liaison</a:t>
                      </a:r>
                      <a:endParaRPr lang="en-US" sz="1200"/>
                    </a:p>
                  </a:txBody>
                  <a:tcPr/>
                </a:tc>
                <a:tc>
                  <a:txBody>
                    <a:bodyPr/>
                    <a:lstStyle/>
                    <a:p>
                      <a:pPr lvl="0">
                        <a:buNone/>
                      </a:pPr>
                      <a:r>
                        <a:rPr lang="en-GB" sz="1200" b="0" i="0" u="none" strike="noStrike" noProof="0">
                          <a:solidFill>
                            <a:srgbClr val="000000"/>
                          </a:solidFill>
                          <a:latin typeface="Calibri"/>
                        </a:rPr>
                        <a:t>Provide contractual and technical support</a:t>
                      </a:r>
                    </a:p>
                    <a:p>
                      <a:pPr lvl="0">
                        <a:buNone/>
                      </a:pPr>
                      <a:r>
                        <a:rPr lang="en-GB" sz="1200" b="0" i="0" u="none" strike="noStrike" noProof="0">
                          <a:solidFill>
                            <a:srgbClr val="000000"/>
                          </a:solidFill>
                          <a:latin typeface="Calibri"/>
                        </a:rPr>
                        <a:t>Developing new services. </a:t>
                      </a:r>
                    </a:p>
                  </a:txBody>
                  <a:tcPr/>
                </a:tc>
                <a:extLst>
                  <a:ext uri="{0D108BD9-81ED-4DB2-BD59-A6C34878D82A}">
                    <a16:rowId xmlns:a16="http://schemas.microsoft.com/office/drawing/2014/main" val="2706829927"/>
                  </a:ext>
                </a:extLst>
              </a:tr>
              <a:tr h="290477">
                <a:tc>
                  <a:txBody>
                    <a:bodyPr/>
                    <a:lstStyle/>
                    <a:p>
                      <a:pPr lvl="0">
                        <a:buNone/>
                      </a:pPr>
                      <a:r>
                        <a:rPr lang="en-GB" sz="1200" b="0" i="0" u="none" strike="noStrike" noProof="0">
                          <a:solidFill>
                            <a:srgbClr val="000000"/>
                          </a:solidFill>
                          <a:latin typeface="Calibri"/>
                        </a:rPr>
                        <a:t>Local Professional Network (LPN)</a:t>
                      </a:r>
                    </a:p>
                  </a:txBody>
                  <a:tcPr/>
                </a:tc>
                <a:tc>
                  <a:txBody>
                    <a:bodyPr/>
                    <a:lstStyle/>
                    <a:p>
                      <a:pPr lvl="0">
                        <a:buNone/>
                      </a:pPr>
                      <a:r>
                        <a:rPr lang="en-GB" sz="1200" b="0" i="0" u="none" strike="noStrike" noProof="0">
                          <a:solidFill>
                            <a:srgbClr val="000000"/>
                          </a:solidFill>
                          <a:latin typeface="Calibri"/>
                        </a:rPr>
                        <a:t>Provide contractual and technical support</a:t>
                      </a:r>
                      <a:endParaRPr lang="en-US" sz="1200"/>
                    </a:p>
                  </a:txBody>
                  <a:tcPr/>
                </a:tc>
                <a:extLst>
                  <a:ext uri="{0D108BD9-81ED-4DB2-BD59-A6C34878D82A}">
                    <a16:rowId xmlns:a16="http://schemas.microsoft.com/office/drawing/2014/main" val="4072924227"/>
                  </a:ext>
                </a:extLst>
              </a:tr>
              <a:tr h="450740">
                <a:tc>
                  <a:txBody>
                    <a:bodyPr/>
                    <a:lstStyle/>
                    <a:p>
                      <a:pPr lvl="0" algn="l">
                        <a:lnSpc>
                          <a:spcPct val="100000"/>
                        </a:lnSpc>
                        <a:spcBef>
                          <a:spcPts val="0"/>
                        </a:spcBef>
                        <a:spcAft>
                          <a:spcPts val="0"/>
                        </a:spcAft>
                        <a:buNone/>
                      </a:pPr>
                      <a:r>
                        <a:rPr lang="en-GB" sz="1200" b="0" i="0" u="none" strike="noStrike" noProof="0">
                          <a:solidFill>
                            <a:srgbClr val="000000"/>
                          </a:solidFill>
                          <a:latin typeface="Calibri"/>
                        </a:rPr>
                        <a:t>Procurements</a:t>
                      </a:r>
                    </a:p>
                  </a:txBody>
                  <a:tcPr/>
                </a:tc>
                <a:tc>
                  <a:txBody>
                    <a:bodyPr/>
                    <a:lstStyle/>
                    <a:p>
                      <a:pPr lvl="0">
                        <a:buNone/>
                      </a:pPr>
                      <a:r>
                        <a:rPr lang="en-GB" sz="1200" b="0" i="0" u="none" strike="noStrike" noProof="0">
                          <a:solidFill>
                            <a:srgbClr val="000000"/>
                          </a:solidFill>
                          <a:latin typeface="Calibri"/>
                        </a:rPr>
                        <a:t>Pharmaceutical Waste Procurement </a:t>
                      </a:r>
                    </a:p>
                    <a:p>
                      <a:pPr lvl="0">
                        <a:buNone/>
                      </a:pPr>
                      <a:r>
                        <a:rPr lang="en-GB" sz="1200" b="0" i="0" u="none" strike="noStrike" noProof="0">
                          <a:solidFill>
                            <a:srgbClr val="000000"/>
                          </a:solidFill>
                          <a:latin typeface="Calibri"/>
                        </a:rPr>
                        <a:t>Local Pharmaceutical Services (LPS) Contracts </a:t>
                      </a:r>
                    </a:p>
                  </a:txBody>
                  <a:tcPr/>
                </a:tc>
                <a:extLst>
                  <a:ext uri="{0D108BD9-81ED-4DB2-BD59-A6C34878D82A}">
                    <a16:rowId xmlns:a16="http://schemas.microsoft.com/office/drawing/2014/main" val="94256344"/>
                  </a:ext>
                </a:extLst>
              </a:tr>
              <a:tr h="290477">
                <a:tc>
                  <a:txBody>
                    <a:bodyPr/>
                    <a:lstStyle/>
                    <a:p>
                      <a:r>
                        <a:rPr lang="en-GB" sz="1200"/>
                        <a:t>Pharmaceutical Needs Assessment (PNA)</a:t>
                      </a:r>
                    </a:p>
                  </a:txBody>
                  <a:tcPr/>
                </a:tc>
                <a:tc>
                  <a:txBody>
                    <a:bodyPr/>
                    <a:lstStyle/>
                    <a:p>
                      <a:r>
                        <a:rPr lang="en-GB" sz="1200"/>
                        <a:t>Support to Council Health and Wellbeing Boards. Write ICB response as stakeholder.</a:t>
                      </a:r>
                    </a:p>
                  </a:txBody>
                  <a:tcPr/>
                </a:tc>
                <a:extLst>
                  <a:ext uri="{0D108BD9-81ED-4DB2-BD59-A6C34878D82A}">
                    <a16:rowId xmlns:a16="http://schemas.microsoft.com/office/drawing/2014/main" val="946067597"/>
                  </a:ext>
                </a:extLst>
              </a:tr>
              <a:tr h="290477">
                <a:tc>
                  <a:txBody>
                    <a:bodyPr/>
                    <a:lstStyle/>
                    <a:p>
                      <a:r>
                        <a:rPr lang="en-GB" sz="1200"/>
                        <a:t>ICB Five Year Roadmap</a:t>
                      </a:r>
                    </a:p>
                  </a:txBody>
                  <a:tcPr/>
                </a:tc>
                <a:tc>
                  <a:txBody>
                    <a:bodyPr/>
                    <a:lstStyle/>
                    <a:p>
                      <a:r>
                        <a:rPr lang="en-GB" sz="1200"/>
                        <a:t>Development and delivery</a:t>
                      </a:r>
                    </a:p>
                  </a:txBody>
                  <a:tcPr/>
                </a:tc>
                <a:extLst>
                  <a:ext uri="{0D108BD9-81ED-4DB2-BD59-A6C34878D82A}">
                    <a16:rowId xmlns:a16="http://schemas.microsoft.com/office/drawing/2014/main" val="4169583576"/>
                  </a:ext>
                </a:extLst>
              </a:tr>
            </a:tbl>
          </a:graphicData>
        </a:graphic>
      </p:graphicFrame>
    </p:spTree>
    <p:extLst>
      <p:ext uri="{BB962C8B-B14F-4D97-AF65-F5344CB8AC3E}">
        <p14:creationId xmlns:p14="http://schemas.microsoft.com/office/powerpoint/2010/main" val="11095562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93058" y="371374"/>
            <a:ext cx="8554064" cy="1183580"/>
          </a:xfrm>
          <a:prstGeom prst="rect">
            <a:avLst/>
          </a:prstGeom>
        </p:spPr>
        <p:txBody>
          <a:bodyPr vert="horz" wrap="square" lIns="0" tIns="196773" rIns="0" bIns="0" rtlCol="0" anchor="t">
            <a:spAutoFit/>
          </a:bodyPr>
          <a:lstStyle/>
          <a:p>
            <a:pPr marL="2628265" algn="l">
              <a:lnSpc>
                <a:spcPct val="100000"/>
              </a:lnSpc>
              <a:spcBef>
                <a:spcPts val="95"/>
              </a:spcBef>
            </a:pPr>
            <a:r>
              <a:rPr lang="en-GB" sz="3200"/>
              <a:t>Supporting Contract Management Delivery – Pharmacy </a:t>
            </a:r>
            <a:r>
              <a:rPr sz="3200"/>
              <a:t>Future</a:t>
            </a:r>
            <a:r>
              <a:rPr lang="en-GB" sz="3200"/>
              <a:t> Work</a:t>
            </a:r>
            <a:endParaRPr lang="en-US" sz="3200">
              <a:ea typeface="Calibri"/>
            </a:endParaRP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45720">
              <a:lnSpc>
                <a:spcPts val="2315"/>
              </a:lnSpc>
            </a:pPr>
            <a:fld id="{81D60167-4931-47E6-BA6A-407CBD079E47}" type="slidenum">
              <a:rPr spc="-25" dirty="0"/>
              <a:t>29</a:t>
            </a:fld>
            <a:endParaRPr spc="-25"/>
          </a:p>
        </p:txBody>
      </p:sp>
      <p:sp>
        <p:nvSpPr>
          <p:cNvPr id="3" name="object 3"/>
          <p:cNvSpPr txBox="1"/>
          <p:nvPr/>
        </p:nvSpPr>
        <p:spPr>
          <a:xfrm>
            <a:off x="916938" y="1985899"/>
            <a:ext cx="10859174" cy="3488776"/>
          </a:xfrm>
          <a:prstGeom prst="rect">
            <a:avLst/>
          </a:prstGeom>
        </p:spPr>
        <p:txBody>
          <a:bodyPr vert="horz" wrap="square" lIns="0" tIns="102235" rIns="0" bIns="0" rtlCol="0" anchor="t">
            <a:spAutoFit/>
          </a:bodyPr>
          <a:lstStyle/>
          <a:p>
            <a:pPr marL="571500" indent="-571500">
              <a:buFont typeface="Arial" panose="020B0604020202020204" pitchFamily="34" charset="0"/>
              <a:buChar char="•"/>
            </a:pPr>
            <a:r>
              <a:rPr lang="en-US" sz="2200">
                <a:latin typeface="Calibri"/>
                <a:ea typeface="Calibri"/>
                <a:cs typeface="Calibri"/>
              </a:rPr>
              <a:t>Effect of divestment of multiple/corporate pharmacy chains resulting in increased independents / small groups</a:t>
            </a:r>
            <a:endParaRPr lang="en-US" sz="2200">
              <a:solidFill>
                <a:srgbClr val="000000"/>
              </a:solidFill>
              <a:latin typeface="Calibri"/>
              <a:ea typeface="Calibri"/>
              <a:cs typeface="Calibri"/>
            </a:endParaRPr>
          </a:p>
          <a:p>
            <a:pPr marL="571500" lvl="1" indent="-571500">
              <a:buFont typeface="Arial"/>
              <a:buChar char="•"/>
            </a:pPr>
            <a:r>
              <a:rPr lang="en-US" sz="2200">
                <a:latin typeface="Calibri"/>
                <a:ea typeface="Calibri"/>
                <a:cs typeface="Calibri"/>
              </a:rPr>
              <a:t>Steady stream of applications</a:t>
            </a:r>
          </a:p>
          <a:p>
            <a:pPr marL="571500" indent="-571500">
              <a:buFont typeface="Arial" panose="020B0604020202020204" pitchFamily="34" charset="0"/>
              <a:buChar char="•"/>
            </a:pPr>
            <a:r>
              <a:rPr lang="en-US" sz="2200">
                <a:latin typeface="Calibri"/>
                <a:ea typeface="Calibri"/>
                <a:cs typeface="Calibri"/>
              </a:rPr>
              <a:t>Increased Unforeseen Benefits Applications.</a:t>
            </a:r>
          </a:p>
          <a:p>
            <a:pPr marL="571500" indent="-571500">
              <a:buFont typeface="Arial" panose="020B0604020202020204" pitchFamily="34" charset="0"/>
              <a:buChar char="•"/>
            </a:pPr>
            <a:r>
              <a:rPr lang="en-US" sz="2200">
                <a:solidFill>
                  <a:schemeClr val="tx1"/>
                </a:solidFill>
                <a:latin typeface="Calibri"/>
                <a:ea typeface="Calibri"/>
                <a:cs typeface="Calibri"/>
              </a:rPr>
              <a:t>Procurement of 2 Local Pharmaceutical Services (LPS) Contracts </a:t>
            </a:r>
          </a:p>
          <a:p>
            <a:pPr marL="571500" indent="-571500">
              <a:buFont typeface="Arial" panose="020B0604020202020204" pitchFamily="34" charset="0"/>
              <a:buChar char="•"/>
            </a:pPr>
            <a:r>
              <a:rPr lang="en-US" sz="2200">
                <a:solidFill>
                  <a:schemeClr val="tx1"/>
                </a:solidFill>
                <a:latin typeface="Calibri"/>
                <a:ea typeface="Calibri"/>
                <a:cs typeface="Arial"/>
              </a:rPr>
              <a:t>Supporting and actioning regional/national quality pieces of work due to NHSE restructure meaning an increased workload. </a:t>
            </a:r>
          </a:p>
          <a:p>
            <a:pPr marL="571500" indent="-571500">
              <a:buFont typeface="Arial" panose="020B0604020202020204" pitchFamily="34" charset="0"/>
              <a:buChar char="•"/>
            </a:pPr>
            <a:r>
              <a:rPr lang="en-US" sz="2200">
                <a:solidFill>
                  <a:schemeClr val="tx1"/>
                </a:solidFill>
                <a:latin typeface="Calibri"/>
                <a:ea typeface="Calibri"/>
                <a:cs typeface="Arial"/>
              </a:rPr>
              <a:t>Community Pharmacy Contractual Framework (CPCF) currently being negotiated meaning changes to contracts and service delivery. </a:t>
            </a:r>
          </a:p>
          <a:p>
            <a:endParaRPr lang="en-US" sz="2200">
              <a:solidFill>
                <a:srgbClr val="FF0000"/>
              </a:solidFill>
              <a:latin typeface="Calibri"/>
              <a:ea typeface="Calibri"/>
              <a:cs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405219-60DE-B35D-5DC4-E8A5CE74F120}"/>
            </a:ext>
          </a:extLst>
        </p:cNvPr>
        <p:cNvGrpSpPr/>
        <p:nvPr/>
      </p:nvGrpSpPr>
      <p:grpSpPr>
        <a:xfrm>
          <a:off x="0" y="0"/>
          <a:ext cx="0" cy="0"/>
          <a:chOff x="0" y="0"/>
          <a:chExt cx="0" cy="0"/>
        </a:xfrm>
      </p:grpSpPr>
      <p:graphicFrame>
        <p:nvGraphicFramePr>
          <p:cNvPr id="2" name="object 2">
            <a:extLst>
              <a:ext uri="{FF2B5EF4-FFF2-40B4-BE49-F238E27FC236}">
                <a16:creationId xmlns:a16="http://schemas.microsoft.com/office/drawing/2014/main" id="{F7B036B6-270B-F603-DB06-78F819683124}"/>
              </a:ext>
            </a:extLst>
          </p:cNvPr>
          <p:cNvGraphicFramePr>
            <a:graphicFrameLocks noGrp="1"/>
          </p:cNvGraphicFramePr>
          <p:nvPr>
            <p:extLst>
              <p:ext uri="{D42A27DB-BD31-4B8C-83A1-F6EECF244321}">
                <p14:modId xmlns:p14="http://schemas.microsoft.com/office/powerpoint/2010/main" val="1043160803"/>
              </p:ext>
            </p:extLst>
          </p:nvPr>
        </p:nvGraphicFramePr>
        <p:xfrm>
          <a:off x="1782804" y="1917291"/>
          <a:ext cx="8491905" cy="3821187"/>
        </p:xfrm>
        <a:graphic>
          <a:graphicData uri="http://schemas.openxmlformats.org/drawingml/2006/table">
            <a:tbl>
              <a:tblPr firstRow="1" bandRow="1">
                <a:tableStyleId>{B301B821-A1FF-4177-AEE7-76D212191A09}</a:tableStyleId>
              </a:tblPr>
              <a:tblGrid>
                <a:gridCol w="5532756">
                  <a:extLst>
                    <a:ext uri="{9D8B030D-6E8A-4147-A177-3AD203B41FA5}">
                      <a16:colId xmlns:a16="http://schemas.microsoft.com/office/drawing/2014/main" val="20000"/>
                    </a:ext>
                  </a:extLst>
                </a:gridCol>
                <a:gridCol w="1439527">
                  <a:extLst>
                    <a:ext uri="{9D8B030D-6E8A-4147-A177-3AD203B41FA5}">
                      <a16:colId xmlns:a16="http://schemas.microsoft.com/office/drawing/2014/main" val="20001"/>
                    </a:ext>
                  </a:extLst>
                </a:gridCol>
                <a:gridCol w="1519622">
                  <a:extLst>
                    <a:ext uri="{9D8B030D-6E8A-4147-A177-3AD203B41FA5}">
                      <a16:colId xmlns:a16="http://schemas.microsoft.com/office/drawing/2014/main" val="20002"/>
                    </a:ext>
                  </a:extLst>
                </a:gridCol>
              </a:tblGrid>
              <a:tr h="806223">
                <a:tc>
                  <a:txBody>
                    <a:bodyPr/>
                    <a:lstStyle/>
                    <a:p>
                      <a:pPr>
                        <a:lnSpc>
                          <a:spcPct val="100000"/>
                        </a:lnSpc>
                      </a:pPr>
                      <a:endParaRPr sz="1600">
                        <a:latin typeface="Times New Roman"/>
                        <a:cs typeface="Times New Roman"/>
                      </a:endParaRPr>
                    </a:p>
                  </a:txBody>
                  <a:tcPr marL="0" marR="0" marT="0" marB="0"/>
                </a:tc>
                <a:tc>
                  <a:txBody>
                    <a:bodyPr/>
                    <a:lstStyle/>
                    <a:p>
                      <a:pPr marL="160020" marR="122555" indent="-30480">
                        <a:lnSpc>
                          <a:spcPct val="100000"/>
                        </a:lnSpc>
                        <a:spcBef>
                          <a:spcPts val="919"/>
                        </a:spcBef>
                      </a:pPr>
                      <a:r>
                        <a:rPr lang="en-GB" sz="1500" b="1">
                          <a:solidFill>
                            <a:srgbClr val="FFFFFF"/>
                          </a:solidFill>
                        </a:rPr>
                        <a:t>Number</a:t>
                      </a:r>
                      <a:r>
                        <a:rPr lang="en-GB" sz="1500" b="1" spc="-50">
                          <a:solidFill>
                            <a:srgbClr val="FFFFFF"/>
                          </a:solidFill>
                        </a:rPr>
                        <a:t> </a:t>
                      </a:r>
                      <a:r>
                        <a:rPr lang="en-GB" sz="1500" b="1" spc="-25">
                          <a:solidFill>
                            <a:srgbClr val="FFFFFF"/>
                          </a:solidFill>
                        </a:rPr>
                        <a:t>of </a:t>
                      </a:r>
                      <a:r>
                        <a:rPr lang="en-GB" sz="1500" b="1" spc="-10">
                          <a:solidFill>
                            <a:srgbClr val="FFFFFF"/>
                          </a:solidFill>
                        </a:rPr>
                        <a:t>Contracts</a:t>
                      </a:r>
                      <a:endParaRPr lang="en-GB" sz="1500">
                        <a:latin typeface="Arial"/>
                        <a:cs typeface="Arial"/>
                      </a:endParaRPr>
                    </a:p>
                  </a:txBody>
                  <a:tcPr marL="0" marR="0" marT="116839" marB="0"/>
                </a:tc>
                <a:tc>
                  <a:txBody>
                    <a:bodyPr/>
                    <a:lstStyle/>
                    <a:p>
                      <a:pPr marL="279400" marR="270510" indent="7620">
                        <a:lnSpc>
                          <a:spcPct val="100000"/>
                        </a:lnSpc>
                        <a:spcBef>
                          <a:spcPts val="20"/>
                        </a:spcBef>
                      </a:pPr>
                      <a:r>
                        <a:rPr sz="1500" b="1" spc="-10">
                          <a:solidFill>
                            <a:srgbClr val="FFFFFF"/>
                          </a:solidFill>
                        </a:rPr>
                        <a:t>Annual Budget</a:t>
                      </a:r>
                      <a:endParaRPr sz="1500"/>
                    </a:p>
                    <a:p>
                      <a:pPr marL="332740">
                        <a:lnSpc>
                          <a:spcPts val="1775"/>
                        </a:lnSpc>
                      </a:pPr>
                      <a:r>
                        <a:rPr sz="1500" b="1" spc="-10">
                          <a:solidFill>
                            <a:srgbClr val="FFFFFF"/>
                          </a:solidFill>
                        </a:rPr>
                        <a:t>£000’s</a:t>
                      </a:r>
                      <a:endParaRPr sz="1500">
                        <a:latin typeface="Calibri"/>
                        <a:cs typeface="Calibri"/>
                      </a:endParaRPr>
                    </a:p>
                  </a:txBody>
                  <a:tcPr marL="0" marR="0" marT="2540" marB="0"/>
                </a:tc>
                <a:extLst>
                  <a:ext uri="{0D108BD9-81ED-4DB2-BD59-A6C34878D82A}">
                    <a16:rowId xmlns:a16="http://schemas.microsoft.com/office/drawing/2014/main" val="10000"/>
                  </a:ext>
                </a:extLst>
              </a:tr>
              <a:tr h="457173">
                <a:tc>
                  <a:txBody>
                    <a:bodyPr/>
                    <a:lstStyle/>
                    <a:p>
                      <a:pPr marL="12700">
                        <a:lnSpc>
                          <a:spcPts val="1795"/>
                        </a:lnSpc>
                      </a:pPr>
                      <a:r>
                        <a:rPr sz="1500" spc="50"/>
                        <a:t>GP</a:t>
                      </a:r>
                      <a:r>
                        <a:rPr sz="1500" spc="15"/>
                        <a:t> </a:t>
                      </a:r>
                      <a:r>
                        <a:rPr sz="1500"/>
                        <a:t>Practices</a:t>
                      </a:r>
                      <a:r>
                        <a:rPr sz="1500" spc="-10"/>
                        <a:t> </a:t>
                      </a:r>
                      <a:r>
                        <a:rPr sz="1500" spc="-20"/>
                        <a:t>(Including</a:t>
                      </a:r>
                      <a:r>
                        <a:rPr sz="1500" spc="15"/>
                        <a:t> </a:t>
                      </a:r>
                      <a:r>
                        <a:rPr sz="1500"/>
                        <a:t>1 Special</a:t>
                      </a:r>
                      <a:r>
                        <a:rPr sz="1500" spc="-5"/>
                        <a:t> </a:t>
                      </a:r>
                      <a:r>
                        <a:rPr sz="1500"/>
                        <a:t>Allocation</a:t>
                      </a:r>
                      <a:r>
                        <a:rPr sz="1500" spc="30"/>
                        <a:t> </a:t>
                      </a:r>
                      <a:r>
                        <a:rPr sz="1500" spc="-10"/>
                        <a:t>Scheme</a:t>
                      </a:r>
                      <a:endParaRPr sz="1500"/>
                    </a:p>
                    <a:p>
                      <a:pPr marL="12700">
                        <a:lnSpc>
                          <a:spcPct val="100000"/>
                        </a:lnSpc>
                      </a:pPr>
                      <a:r>
                        <a:rPr sz="1500" spc="-10"/>
                        <a:t>Contract)</a:t>
                      </a:r>
                      <a:endParaRPr sz="1500">
                        <a:latin typeface="Calibri"/>
                        <a:cs typeface="Calibri"/>
                      </a:endParaRPr>
                    </a:p>
                  </a:txBody>
                  <a:tcPr marL="0" marR="0" marT="0" marB="0"/>
                </a:tc>
                <a:tc>
                  <a:txBody>
                    <a:bodyPr/>
                    <a:lstStyle/>
                    <a:p>
                      <a:pPr algn="ctr">
                        <a:lnSpc>
                          <a:spcPct val="100000"/>
                        </a:lnSpc>
                        <a:spcBef>
                          <a:spcPts val="894"/>
                        </a:spcBef>
                      </a:pPr>
                      <a:r>
                        <a:rPr sz="1500" spc="-25"/>
                        <a:t>197</a:t>
                      </a:r>
                      <a:endParaRPr sz="1500">
                        <a:latin typeface="Calibri"/>
                        <a:cs typeface="Calibri"/>
                      </a:endParaRPr>
                    </a:p>
                  </a:txBody>
                  <a:tcPr marL="0" marR="0" marT="113664" marB="0"/>
                </a:tc>
                <a:tc>
                  <a:txBody>
                    <a:bodyPr/>
                    <a:lstStyle/>
                    <a:p>
                      <a:pPr marL="2540" algn="ctr">
                        <a:lnSpc>
                          <a:spcPct val="100000"/>
                        </a:lnSpc>
                        <a:spcBef>
                          <a:spcPts val="894"/>
                        </a:spcBef>
                      </a:pPr>
                      <a:r>
                        <a:rPr lang="en-GB" sz="1500" spc="-10"/>
                        <a:t>£401,029</a:t>
                      </a:r>
                      <a:endParaRPr lang="en-GB" sz="1500">
                        <a:latin typeface="Calibri"/>
                        <a:cs typeface="Calibri"/>
                      </a:endParaRPr>
                    </a:p>
                  </a:txBody>
                  <a:tcPr marL="0" marR="0" marT="113664" marB="0"/>
                </a:tc>
                <a:extLst>
                  <a:ext uri="{0D108BD9-81ED-4DB2-BD59-A6C34878D82A}">
                    <a16:rowId xmlns:a16="http://schemas.microsoft.com/office/drawing/2014/main" val="10001"/>
                  </a:ext>
                </a:extLst>
              </a:tr>
              <a:tr h="457173">
                <a:tc>
                  <a:txBody>
                    <a:bodyPr/>
                    <a:lstStyle/>
                    <a:p>
                      <a:pPr marL="12700" marR="164465">
                        <a:lnSpc>
                          <a:spcPts val="1800"/>
                        </a:lnSpc>
                      </a:pPr>
                      <a:r>
                        <a:rPr sz="1500"/>
                        <a:t>Pharmacies</a:t>
                      </a:r>
                      <a:r>
                        <a:rPr sz="1500" spc="15"/>
                        <a:t> </a:t>
                      </a:r>
                      <a:r>
                        <a:rPr sz="1500"/>
                        <a:t>(Includes</a:t>
                      </a:r>
                      <a:r>
                        <a:rPr sz="1500" spc="5"/>
                        <a:t> </a:t>
                      </a:r>
                      <a:r>
                        <a:rPr sz="1500"/>
                        <a:t>Dispensing</a:t>
                      </a:r>
                      <a:r>
                        <a:rPr sz="1500" spc="10"/>
                        <a:t> </a:t>
                      </a:r>
                      <a:r>
                        <a:rPr sz="1500"/>
                        <a:t>Appliance</a:t>
                      </a:r>
                      <a:r>
                        <a:rPr sz="1500" spc="-10"/>
                        <a:t> </a:t>
                      </a:r>
                      <a:r>
                        <a:rPr sz="1500"/>
                        <a:t>Contractors</a:t>
                      </a:r>
                      <a:r>
                        <a:rPr sz="1500" spc="15"/>
                        <a:t> </a:t>
                      </a:r>
                      <a:r>
                        <a:rPr sz="1500" spc="-50"/>
                        <a:t>&amp; </a:t>
                      </a:r>
                      <a:r>
                        <a:rPr sz="1500" spc="50"/>
                        <a:t>GP</a:t>
                      </a:r>
                      <a:r>
                        <a:rPr sz="1500" spc="-35"/>
                        <a:t> </a:t>
                      </a:r>
                      <a:r>
                        <a:rPr sz="1500"/>
                        <a:t>Dispensing</a:t>
                      </a:r>
                      <a:r>
                        <a:rPr sz="1500" spc="-35"/>
                        <a:t> </a:t>
                      </a:r>
                      <a:r>
                        <a:rPr sz="1500" spc="-10"/>
                        <a:t>Practices)</a:t>
                      </a:r>
                      <a:endParaRPr sz="1500">
                        <a:latin typeface="Calibri"/>
                        <a:cs typeface="Calibri"/>
                      </a:endParaRPr>
                    </a:p>
                  </a:txBody>
                  <a:tcPr marL="0" marR="0" marT="0" marB="0"/>
                </a:tc>
                <a:tc>
                  <a:txBody>
                    <a:bodyPr/>
                    <a:lstStyle/>
                    <a:p>
                      <a:pPr algn="ctr">
                        <a:lnSpc>
                          <a:spcPct val="100000"/>
                        </a:lnSpc>
                        <a:spcBef>
                          <a:spcPts val="894"/>
                        </a:spcBef>
                      </a:pPr>
                      <a:r>
                        <a:rPr lang="en-GB" sz="1500" spc="-25"/>
                        <a:t>385</a:t>
                      </a:r>
                      <a:endParaRPr lang="en-GB" sz="1500">
                        <a:latin typeface="Calibri"/>
                        <a:cs typeface="Calibri"/>
                      </a:endParaRPr>
                    </a:p>
                  </a:txBody>
                  <a:tcPr marL="0" marR="0" marT="113664" marB="0"/>
                </a:tc>
                <a:tc>
                  <a:txBody>
                    <a:bodyPr/>
                    <a:lstStyle/>
                    <a:p>
                      <a:pPr marL="1270" algn="ctr">
                        <a:lnSpc>
                          <a:spcPct val="100000"/>
                        </a:lnSpc>
                        <a:spcBef>
                          <a:spcPts val="894"/>
                        </a:spcBef>
                      </a:pPr>
                      <a:r>
                        <a:rPr lang="en-GB" sz="1500" spc="-10"/>
                        <a:t>£61,001</a:t>
                      </a:r>
                      <a:endParaRPr lang="en-GB" sz="1500">
                        <a:latin typeface="Calibri"/>
                        <a:cs typeface="Calibri"/>
                      </a:endParaRPr>
                    </a:p>
                  </a:txBody>
                  <a:tcPr marL="0" marR="0" marT="113664" marB="0"/>
                </a:tc>
                <a:extLst>
                  <a:ext uri="{0D108BD9-81ED-4DB2-BD59-A6C34878D82A}">
                    <a16:rowId xmlns:a16="http://schemas.microsoft.com/office/drawing/2014/main" val="10002"/>
                  </a:ext>
                </a:extLst>
              </a:tr>
              <a:tr h="679582">
                <a:tc>
                  <a:txBody>
                    <a:bodyPr/>
                    <a:lstStyle/>
                    <a:p>
                      <a:pPr marL="12700" marR="102870">
                        <a:lnSpc>
                          <a:spcPct val="100000"/>
                        </a:lnSpc>
                      </a:pPr>
                      <a:r>
                        <a:rPr sz="1500">
                          <a:solidFill>
                            <a:schemeClr val="tx1"/>
                          </a:solidFill>
                        </a:rPr>
                        <a:t>Dental Contracts (includes routine dentistry, specialist orthodontics, minor oral surgery, endodontics, sedation and community dental services)</a:t>
                      </a:r>
                      <a:endParaRPr sz="1500">
                        <a:solidFill>
                          <a:schemeClr val="tx1"/>
                        </a:solidFill>
                        <a:latin typeface="Calibri"/>
                        <a:ea typeface="+mn-ea"/>
                        <a:cs typeface="Calibri"/>
                      </a:endParaRPr>
                    </a:p>
                  </a:txBody>
                  <a:tcPr marL="0" marR="0" marT="0" marB="0"/>
                </a:tc>
                <a:tc>
                  <a:txBody>
                    <a:bodyPr/>
                    <a:lstStyle/>
                    <a:p>
                      <a:pPr marL="12700" marR="102870" algn="ctr">
                        <a:lnSpc>
                          <a:spcPct val="100000"/>
                        </a:lnSpc>
                        <a:spcBef>
                          <a:spcPts val="70"/>
                        </a:spcBef>
                      </a:pPr>
                      <a:endParaRPr lang="en-GB" sz="1500">
                        <a:solidFill>
                          <a:schemeClr val="tx1"/>
                        </a:solidFill>
                      </a:endParaRPr>
                    </a:p>
                    <a:p>
                      <a:pPr marL="12700" marR="102870" algn="ctr">
                        <a:lnSpc>
                          <a:spcPct val="100000"/>
                        </a:lnSpc>
                        <a:spcBef>
                          <a:spcPts val="5"/>
                        </a:spcBef>
                      </a:pPr>
                      <a:r>
                        <a:rPr lang="en-GB" sz="1500">
                          <a:solidFill>
                            <a:schemeClr val="tx1"/>
                          </a:solidFill>
                        </a:rPr>
                        <a:t>342</a:t>
                      </a:r>
                      <a:endParaRPr lang="en-GB" sz="1500">
                        <a:solidFill>
                          <a:schemeClr val="tx1"/>
                        </a:solidFill>
                        <a:latin typeface="Calibri"/>
                        <a:ea typeface="+mn-ea"/>
                        <a:cs typeface="Calibri"/>
                      </a:endParaRPr>
                    </a:p>
                  </a:txBody>
                  <a:tcPr marL="0" marR="0" marT="8890" marB="0"/>
                </a:tc>
                <a:tc>
                  <a:txBody>
                    <a:bodyPr/>
                    <a:lstStyle/>
                    <a:p>
                      <a:pPr marL="12700" marR="102870">
                        <a:lnSpc>
                          <a:spcPct val="100000"/>
                        </a:lnSpc>
                        <a:spcBef>
                          <a:spcPts val="70"/>
                        </a:spcBef>
                      </a:pPr>
                      <a:endParaRPr sz="1500">
                        <a:solidFill>
                          <a:schemeClr val="tx1"/>
                        </a:solidFill>
                      </a:endParaRPr>
                    </a:p>
                    <a:p>
                      <a:pPr marL="12700" marR="102870" algn="ctr">
                        <a:lnSpc>
                          <a:spcPct val="100000"/>
                        </a:lnSpc>
                        <a:spcBef>
                          <a:spcPts val="5"/>
                        </a:spcBef>
                      </a:pPr>
                      <a:r>
                        <a:rPr sz="1500">
                          <a:solidFill>
                            <a:schemeClr val="tx1"/>
                          </a:solidFill>
                        </a:rPr>
                        <a:t>£1</a:t>
                      </a:r>
                      <a:r>
                        <a:rPr lang="en-GB" sz="1500">
                          <a:solidFill>
                            <a:schemeClr val="tx1"/>
                          </a:solidFill>
                        </a:rPr>
                        <a:t>16,054</a:t>
                      </a:r>
                      <a:endParaRPr sz="1500">
                        <a:solidFill>
                          <a:schemeClr val="tx1"/>
                        </a:solidFill>
                        <a:latin typeface="Calibri"/>
                        <a:ea typeface="+mn-ea"/>
                        <a:cs typeface="Calibri"/>
                      </a:endParaRPr>
                    </a:p>
                  </a:txBody>
                  <a:tcPr marL="0" marR="0" marT="8890" marB="0"/>
                </a:tc>
                <a:extLst>
                  <a:ext uri="{0D108BD9-81ED-4DB2-BD59-A6C34878D82A}">
                    <a16:rowId xmlns:a16="http://schemas.microsoft.com/office/drawing/2014/main" val="10003"/>
                  </a:ext>
                </a:extLst>
              </a:tr>
              <a:tr h="354000">
                <a:tc>
                  <a:txBody>
                    <a:bodyPr/>
                    <a:lstStyle/>
                    <a:p>
                      <a:pPr marL="12700">
                        <a:lnSpc>
                          <a:spcPct val="100000"/>
                        </a:lnSpc>
                        <a:spcBef>
                          <a:spcPts val="960"/>
                        </a:spcBef>
                      </a:pPr>
                      <a:r>
                        <a:rPr lang="en-US" sz="1500" spc="-10"/>
                        <a:t>Secondary Care Dental Contracts – Oral Health Specialties</a:t>
                      </a:r>
                      <a:endParaRPr lang="en-US" sz="1500">
                        <a:latin typeface="Calibri"/>
                        <a:cs typeface="Calibri"/>
                      </a:endParaRPr>
                    </a:p>
                  </a:txBody>
                  <a:tcPr marL="0" marR="0" marT="121920" marB="0"/>
                </a:tc>
                <a:tc>
                  <a:txBody>
                    <a:bodyPr/>
                    <a:lstStyle/>
                    <a:p>
                      <a:pPr algn="ctr">
                        <a:lnSpc>
                          <a:spcPct val="100000"/>
                        </a:lnSpc>
                        <a:spcBef>
                          <a:spcPts val="484"/>
                        </a:spcBef>
                      </a:pPr>
                      <a:r>
                        <a:rPr lang="en-GB" sz="1500" spc="-25"/>
                        <a:t>13</a:t>
                      </a:r>
                      <a:endParaRPr lang="en-GB" sz="1500">
                        <a:latin typeface="Calibri"/>
                        <a:cs typeface="Calibri"/>
                      </a:endParaRPr>
                    </a:p>
                  </a:txBody>
                  <a:tcPr marL="0" marR="0" marT="61594" marB="0"/>
                </a:tc>
                <a:tc>
                  <a:txBody>
                    <a:bodyPr/>
                    <a:lstStyle/>
                    <a:p>
                      <a:pPr marL="1270" algn="ctr">
                        <a:lnSpc>
                          <a:spcPct val="100000"/>
                        </a:lnSpc>
                        <a:spcBef>
                          <a:spcPts val="484"/>
                        </a:spcBef>
                      </a:pPr>
                      <a:r>
                        <a:rPr lang="en-GB" sz="1500" spc="-10"/>
                        <a:t>£27,736</a:t>
                      </a:r>
                      <a:endParaRPr lang="en-GB" sz="1500">
                        <a:latin typeface="Calibri"/>
                        <a:cs typeface="Calibri"/>
                      </a:endParaRPr>
                    </a:p>
                  </a:txBody>
                  <a:tcPr marL="0" marR="0" marT="61594" marB="0"/>
                </a:tc>
                <a:extLst>
                  <a:ext uri="{0D108BD9-81ED-4DB2-BD59-A6C34878D82A}">
                    <a16:rowId xmlns:a16="http://schemas.microsoft.com/office/drawing/2014/main" val="10004"/>
                  </a:ext>
                </a:extLst>
              </a:tr>
              <a:tr h="354000">
                <a:tc>
                  <a:txBody>
                    <a:bodyPr/>
                    <a:lstStyle/>
                    <a:p>
                      <a:pPr marL="12700">
                        <a:lnSpc>
                          <a:spcPct val="100000"/>
                        </a:lnSpc>
                        <a:spcBef>
                          <a:spcPts val="960"/>
                        </a:spcBef>
                      </a:pPr>
                      <a:r>
                        <a:rPr sz="1500" spc="-10"/>
                        <a:t>Optometrists</a:t>
                      </a:r>
                      <a:r>
                        <a:rPr sz="1500" spc="-50"/>
                        <a:t> </a:t>
                      </a:r>
                      <a:r>
                        <a:rPr sz="1500" spc="-60"/>
                        <a:t>–</a:t>
                      </a:r>
                      <a:r>
                        <a:rPr sz="1500" spc="-25"/>
                        <a:t> </a:t>
                      </a:r>
                      <a:r>
                        <a:rPr sz="1500" spc="-10"/>
                        <a:t>Mandatory</a:t>
                      </a:r>
                      <a:endParaRPr sz="1500">
                        <a:latin typeface="Calibri"/>
                        <a:cs typeface="Calibri"/>
                      </a:endParaRPr>
                    </a:p>
                  </a:txBody>
                  <a:tcPr marL="0" marR="0" marT="121920" marB="0"/>
                </a:tc>
                <a:tc>
                  <a:txBody>
                    <a:bodyPr/>
                    <a:lstStyle/>
                    <a:p>
                      <a:pPr algn="ctr">
                        <a:lnSpc>
                          <a:spcPct val="100000"/>
                        </a:lnSpc>
                        <a:spcBef>
                          <a:spcPts val="484"/>
                        </a:spcBef>
                      </a:pPr>
                      <a:r>
                        <a:rPr lang="en-GB" sz="1500" spc="-25"/>
                        <a:t>168</a:t>
                      </a:r>
                      <a:endParaRPr lang="en-GB" sz="1500">
                        <a:latin typeface="Calibri"/>
                        <a:cs typeface="Calibri"/>
                      </a:endParaRPr>
                    </a:p>
                  </a:txBody>
                  <a:tcPr marL="0" marR="0" marT="61594" marB="0"/>
                </a:tc>
                <a:tc>
                  <a:txBody>
                    <a:bodyPr/>
                    <a:lstStyle/>
                    <a:p>
                      <a:pPr marL="1270" algn="ctr">
                        <a:lnSpc>
                          <a:spcPct val="100000"/>
                        </a:lnSpc>
                        <a:spcBef>
                          <a:spcPts val="484"/>
                        </a:spcBef>
                      </a:pPr>
                      <a:r>
                        <a:rPr sz="1500" spc="-10"/>
                        <a:t>£1</a:t>
                      </a:r>
                      <a:r>
                        <a:rPr lang="en-GB" sz="1500" spc="-10"/>
                        <a:t>9</a:t>
                      </a:r>
                      <a:r>
                        <a:rPr sz="1500" spc="-10"/>
                        <a:t>,</a:t>
                      </a:r>
                      <a:r>
                        <a:rPr lang="en-GB" sz="1500" spc="-10"/>
                        <a:t>692</a:t>
                      </a:r>
                      <a:endParaRPr sz="1500">
                        <a:latin typeface="Calibri"/>
                        <a:cs typeface="Calibri"/>
                      </a:endParaRPr>
                    </a:p>
                  </a:txBody>
                  <a:tcPr marL="0" marR="0" marT="61594" marB="0"/>
                </a:tc>
                <a:extLst>
                  <a:ext uri="{0D108BD9-81ED-4DB2-BD59-A6C34878D82A}">
                    <a16:rowId xmlns:a16="http://schemas.microsoft.com/office/drawing/2014/main" val="3889637759"/>
                  </a:ext>
                </a:extLst>
              </a:tr>
              <a:tr h="353382">
                <a:tc>
                  <a:txBody>
                    <a:bodyPr/>
                    <a:lstStyle/>
                    <a:p>
                      <a:pPr marL="12700">
                        <a:lnSpc>
                          <a:spcPct val="100000"/>
                        </a:lnSpc>
                        <a:spcBef>
                          <a:spcPts val="965"/>
                        </a:spcBef>
                      </a:pPr>
                      <a:r>
                        <a:rPr lang="en-GB" sz="1500" spc="-10"/>
                        <a:t>Optometrists</a:t>
                      </a:r>
                      <a:r>
                        <a:rPr lang="en-GB" sz="1500" spc="-50"/>
                        <a:t> </a:t>
                      </a:r>
                      <a:r>
                        <a:rPr lang="en-GB" sz="1500" spc="-75"/>
                        <a:t>–</a:t>
                      </a:r>
                      <a:r>
                        <a:rPr lang="en-GB" sz="1500" spc="-35"/>
                        <a:t> </a:t>
                      </a:r>
                      <a:r>
                        <a:rPr lang="en-GB" sz="1500" spc="-10"/>
                        <a:t>Domiciliary</a:t>
                      </a:r>
                      <a:endParaRPr lang="en-GB" sz="1500">
                        <a:latin typeface="Calibri"/>
                        <a:cs typeface="Calibri"/>
                      </a:endParaRPr>
                    </a:p>
                  </a:txBody>
                  <a:tcPr marL="0" marR="0" marT="122555" marB="0"/>
                </a:tc>
                <a:tc>
                  <a:txBody>
                    <a:bodyPr/>
                    <a:lstStyle/>
                    <a:p>
                      <a:pPr marL="1905" algn="ctr">
                        <a:lnSpc>
                          <a:spcPct val="100000"/>
                        </a:lnSpc>
                        <a:spcBef>
                          <a:spcPts val="965"/>
                        </a:spcBef>
                      </a:pPr>
                      <a:r>
                        <a:rPr lang="en-GB" sz="1500" spc="-25"/>
                        <a:t>78</a:t>
                      </a:r>
                      <a:endParaRPr lang="en-GB" sz="1500" spc="-25">
                        <a:latin typeface="Calibri"/>
                        <a:cs typeface="Calibri"/>
                      </a:endParaRPr>
                    </a:p>
                  </a:txBody>
                  <a:tcPr marL="0" marR="0" marT="122555" marB="0"/>
                </a:tc>
                <a:tc>
                  <a:txBody>
                    <a:bodyPr/>
                    <a:lstStyle/>
                    <a:p>
                      <a:pPr marL="2540" algn="ctr">
                        <a:lnSpc>
                          <a:spcPct val="100000"/>
                        </a:lnSpc>
                        <a:spcBef>
                          <a:spcPts val="965"/>
                        </a:spcBef>
                      </a:pPr>
                      <a:r>
                        <a:rPr sz="1500" spc="-10"/>
                        <a:t>£</a:t>
                      </a:r>
                      <a:r>
                        <a:rPr lang="en-GB" sz="1500" spc="-10"/>
                        <a:t>198</a:t>
                      </a:r>
                      <a:endParaRPr sz="1500">
                        <a:latin typeface="Calibri"/>
                        <a:cs typeface="Calibri"/>
                      </a:endParaRPr>
                    </a:p>
                  </a:txBody>
                  <a:tcPr marL="0" marR="0" marT="122555" marB="0"/>
                </a:tc>
                <a:extLst>
                  <a:ext uri="{0D108BD9-81ED-4DB2-BD59-A6C34878D82A}">
                    <a16:rowId xmlns:a16="http://schemas.microsoft.com/office/drawing/2014/main" val="10005"/>
                  </a:ext>
                </a:extLst>
              </a:tr>
              <a:tr h="353382">
                <a:tc>
                  <a:txBody>
                    <a:bodyPr/>
                    <a:lstStyle/>
                    <a:p>
                      <a:pPr marR="3810" algn="r">
                        <a:lnSpc>
                          <a:spcPts val="1800"/>
                        </a:lnSpc>
                        <a:spcBef>
                          <a:spcPts val="965"/>
                        </a:spcBef>
                      </a:pPr>
                      <a:r>
                        <a:rPr sz="1500" b="1" spc="-10"/>
                        <a:t>Total</a:t>
                      </a:r>
                      <a:endParaRPr sz="1500">
                        <a:latin typeface="Calibri"/>
                        <a:cs typeface="Calibri"/>
                      </a:endParaRPr>
                    </a:p>
                  </a:txBody>
                  <a:tcPr marL="0" marR="0" marT="122555" marB="0"/>
                </a:tc>
                <a:tc>
                  <a:txBody>
                    <a:bodyPr/>
                    <a:lstStyle/>
                    <a:p>
                      <a:pPr marL="1270" algn="ctr">
                        <a:lnSpc>
                          <a:spcPts val="1800"/>
                        </a:lnSpc>
                        <a:spcBef>
                          <a:spcPts val="965"/>
                        </a:spcBef>
                      </a:pPr>
                      <a:r>
                        <a:rPr sz="1500" b="1" spc="30"/>
                        <a:t>1</a:t>
                      </a:r>
                      <a:r>
                        <a:rPr lang="en-GB" sz="1500" b="1" spc="30"/>
                        <a:t>183</a:t>
                      </a:r>
                      <a:endParaRPr sz="1500">
                        <a:latin typeface="Calibri"/>
                        <a:cs typeface="Calibri"/>
                      </a:endParaRPr>
                    </a:p>
                  </a:txBody>
                  <a:tcPr marL="0" marR="0" marT="122555" marB="0"/>
                </a:tc>
                <a:tc>
                  <a:txBody>
                    <a:bodyPr/>
                    <a:lstStyle/>
                    <a:p>
                      <a:pPr algn="ctr">
                        <a:lnSpc>
                          <a:spcPts val="1800"/>
                        </a:lnSpc>
                        <a:spcBef>
                          <a:spcPts val="965"/>
                        </a:spcBef>
                      </a:pPr>
                      <a:r>
                        <a:rPr sz="1500" b="1" spc="-10"/>
                        <a:t>£</a:t>
                      </a:r>
                      <a:r>
                        <a:rPr lang="en-GB" sz="1500" b="1" spc="-10"/>
                        <a:t>625,710</a:t>
                      </a:r>
                      <a:endParaRPr sz="1500">
                        <a:latin typeface="Calibri"/>
                        <a:cs typeface="Calibri"/>
                      </a:endParaRPr>
                    </a:p>
                  </a:txBody>
                  <a:tcPr marL="0" marR="0" marT="122555" marB="0"/>
                </a:tc>
                <a:extLst>
                  <a:ext uri="{0D108BD9-81ED-4DB2-BD59-A6C34878D82A}">
                    <a16:rowId xmlns:a16="http://schemas.microsoft.com/office/drawing/2014/main" val="10006"/>
                  </a:ext>
                </a:extLst>
              </a:tr>
            </a:tbl>
          </a:graphicData>
        </a:graphic>
      </p:graphicFrame>
      <p:sp>
        <p:nvSpPr>
          <p:cNvPr id="4" name="object 4">
            <a:extLst>
              <a:ext uri="{FF2B5EF4-FFF2-40B4-BE49-F238E27FC236}">
                <a16:creationId xmlns:a16="http://schemas.microsoft.com/office/drawing/2014/main" id="{78066D59-7632-44E6-16F1-FFB8A9A78247}"/>
              </a:ext>
            </a:extLst>
          </p:cNvPr>
          <p:cNvSpPr txBox="1">
            <a:spLocks noGrp="1"/>
          </p:cNvSpPr>
          <p:nvPr>
            <p:ph type="sldNum" sz="quarter" idx="7"/>
          </p:nvPr>
        </p:nvSpPr>
        <p:spPr>
          <a:prstGeom prst="rect">
            <a:avLst/>
          </a:prstGeom>
        </p:spPr>
        <p:txBody>
          <a:bodyPr vert="horz" wrap="square" lIns="0" tIns="0" rIns="0" bIns="0" rtlCol="0">
            <a:spAutoFit/>
          </a:bodyPr>
          <a:lstStyle/>
          <a:p>
            <a:pPr marL="194945">
              <a:lnSpc>
                <a:spcPts val="2195"/>
              </a:lnSpc>
            </a:pPr>
            <a:fld id="{81D60167-4931-47E6-BA6A-407CBD079E47}" type="slidenum">
              <a:rPr sz="1900" spc="-50" dirty="0"/>
              <a:t>3</a:t>
            </a:fld>
            <a:endParaRPr sz="1900"/>
          </a:p>
        </p:txBody>
      </p:sp>
      <p:sp>
        <p:nvSpPr>
          <p:cNvPr id="3" name="object 3">
            <a:extLst>
              <a:ext uri="{FF2B5EF4-FFF2-40B4-BE49-F238E27FC236}">
                <a16:creationId xmlns:a16="http://schemas.microsoft.com/office/drawing/2014/main" id="{F533A9D4-7A38-07F0-D7C4-F4424259288F}"/>
              </a:ext>
            </a:extLst>
          </p:cNvPr>
          <p:cNvSpPr txBox="1">
            <a:spLocks noGrp="1"/>
          </p:cNvSpPr>
          <p:nvPr>
            <p:ph type="title"/>
          </p:nvPr>
        </p:nvSpPr>
        <p:spPr>
          <a:xfrm>
            <a:off x="1633220" y="203131"/>
            <a:ext cx="7386405" cy="1298625"/>
          </a:xfrm>
          <a:prstGeom prst="rect">
            <a:avLst/>
          </a:prstGeom>
        </p:spPr>
        <p:txBody>
          <a:bodyPr vert="horz" wrap="square" lIns="0" tIns="6985" rIns="0" bIns="0" rtlCol="0" anchor="t">
            <a:spAutoFit/>
          </a:bodyPr>
          <a:lstStyle/>
          <a:p>
            <a:pPr marL="701675" marR="5080" indent="-689610" algn="ctr">
              <a:lnSpc>
                <a:spcPct val="101200"/>
              </a:lnSpc>
              <a:spcBef>
                <a:spcPts val="55"/>
              </a:spcBef>
            </a:pPr>
            <a:r>
              <a:rPr lang="en-GB" sz="2800"/>
              <a:t>Primary Care and Secondary Care Dental Contract</a:t>
            </a:r>
            <a:r>
              <a:rPr sz="2800" spc="120"/>
              <a:t> </a:t>
            </a:r>
            <a:r>
              <a:rPr sz="2800" spc="50"/>
              <a:t>Summary </a:t>
            </a:r>
            <a:br>
              <a:rPr lang="en-GB" sz="2800" spc="50"/>
            </a:br>
            <a:r>
              <a:rPr lang="en-GB" sz="2800"/>
              <a:t>01/04/25</a:t>
            </a:r>
            <a:r>
              <a:rPr sz="2800" spc="20"/>
              <a:t> </a:t>
            </a:r>
            <a:r>
              <a:rPr sz="2800" spc="-135"/>
              <a:t>–</a:t>
            </a:r>
            <a:r>
              <a:rPr sz="2800" spc="-5"/>
              <a:t> </a:t>
            </a:r>
            <a:r>
              <a:rPr lang="en-GB" sz="2800" spc="-10"/>
              <a:t>31/03/2026</a:t>
            </a:r>
            <a:endParaRPr sz="2800"/>
          </a:p>
        </p:txBody>
      </p:sp>
    </p:spTree>
    <p:extLst>
      <p:ext uri="{BB962C8B-B14F-4D97-AF65-F5344CB8AC3E}">
        <p14:creationId xmlns:p14="http://schemas.microsoft.com/office/powerpoint/2010/main" val="25547158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17396" y="2474346"/>
            <a:ext cx="9378315" cy="1744773"/>
          </a:xfrm>
          <a:prstGeom prst="rect">
            <a:avLst/>
          </a:prstGeom>
        </p:spPr>
        <p:txBody>
          <a:bodyPr vert="horz" wrap="square" lIns="0" tIns="12065" rIns="0" bIns="0" rtlCol="0" anchor="t">
            <a:spAutoFit/>
          </a:bodyPr>
          <a:lstStyle/>
          <a:p>
            <a:pPr marL="3477895" marR="5080" indent="-3465195">
              <a:lnSpc>
                <a:spcPct val="150000"/>
              </a:lnSpc>
              <a:spcBef>
                <a:spcPts val="95"/>
              </a:spcBef>
            </a:pPr>
            <a:r>
              <a:rPr sz="4000">
                <a:solidFill>
                  <a:srgbClr val="0071BB"/>
                </a:solidFill>
                <a:latin typeface="Arial"/>
                <a:cs typeface="Arial"/>
              </a:rPr>
              <a:t>Optometric</a:t>
            </a:r>
            <a:r>
              <a:rPr sz="4000" spc="-160">
                <a:solidFill>
                  <a:srgbClr val="0071BB"/>
                </a:solidFill>
                <a:latin typeface="Arial"/>
                <a:cs typeface="Arial"/>
              </a:rPr>
              <a:t> </a:t>
            </a:r>
            <a:r>
              <a:rPr sz="4000">
                <a:solidFill>
                  <a:srgbClr val="0071BB"/>
                </a:solidFill>
                <a:latin typeface="Arial"/>
                <a:cs typeface="Arial"/>
              </a:rPr>
              <a:t>Contract</a:t>
            </a:r>
            <a:r>
              <a:rPr sz="4000" spc="-275">
                <a:solidFill>
                  <a:srgbClr val="0071BB"/>
                </a:solidFill>
                <a:latin typeface="Arial"/>
                <a:cs typeface="Arial"/>
              </a:rPr>
              <a:t> </a:t>
            </a:r>
            <a:r>
              <a:rPr sz="4000">
                <a:solidFill>
                  <a:srgbClr val="0071BB"/>
                </a:solidFill>
                <a:latin typeface="Arial"/>
                <a:cs typeface="Arial"/>
              </a:rPr>
              <a:t>Activity</a:t>
            </a:r>
            <a:r>
              <a:rPr sz="4000" spc="-160">
                <a:solidFill>
                  <a:srgbClr val="0071BB"/>
                </a:solidFill>
                <a:latin typeface="Arial"/>
                <a:cs typeface="Arial"/>
              </a:rPr>
              <a:t> </a:t>
            </a:r>
            <a:r>
              <a:rPr sz="4000" spc="-10">
                <a:solidFill>
                  <a:srgbClr val="0071BB"/>
                </a:solidFill>
                <a:latin typeface="Arial"/>
                <a:cs typeface="Arial"/>
              </a:rPr>
              <a:t>Summary </a:t>
            </a:r>
            <a:r>
              <a:rPr lang="en-GB" sz="4000" spc="-30">
                <a:solidFill>
                  <a:srgbClr val="0071BB"/>
                </a:solidFill>
                <a:latin typeface="Arial"/>
                <a:cs typeface="Arial"/>
              </a:rPr>
              <a:t>2025-</a:t>
            </a:r>
            <a:r>
              <a:rPr lang="en-GB" sz="4000" spc="-20">
                <a:solidFill>
                  <a:srgbClr val="0071BB"/>
                </a:solidFill>
                <a:latin typeface="Arial"/>
                <a:cs typeface="Arial"/>
              </a:rPr>
              <a:t>2026</a:t>
            </a:r>
            <a:endParaRPr lang="en-US" sz="4000">
              <a:latin typeface="Arial"/>
              <a:cs typeface="Arial"/>
            </a:endParaRPr>
          </a:p>
        </p:txBody>
      </p:sp>
      <p:pic>
        <p:nvPicPr>
          <p:cNvPr id="3" name="object 3"/>
          <p:cNvPicPr/>
          <p:nvPr/>
        </p:nvPicPr>
        <p:blipFill>
          <a:blip r:embed="rId2" cstate="print"/>
          <a:stretch>
            <a:fillRect/>
          </a:stretch>
        </p:blipFill>
        <p:spPr>
          <a:xfrm>
            <a:off x="9436954" y="5861917"/>
            <a:ext cx="1869311" cy="721127"/>
          </a:xfrm>
          <a:prstGeom prst="rect">
            <a:avLst/>
          </a:prstGeom>
        </p:spPr>
      </p:pic>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45720">
              <a:lnSpc>
                <a:spcPts val="2315"/>
              </a:lnSpc>
            </a:pPr>
            <a:fld id="{81D60167-4931-47E6-BA6A-407CBD079E47}" type="slidenum">
              <a:rPr spc="-25" dirty="0"/>
              <a:t>30</a:t>
            </a:fld>
            <a:endParaRPr spc="-25"/>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D7588-6ECC-91AA-EE70-3F1EC1D6DB89}"/>
              </a:ext>
            </a:extLst>
          </p:cNvPr>
          <p:cNvSpPr txBox="1">
            <a:spLocks/>
          </p:cNvSpPr>
          <p:nvPr/>
        </p:nvSpPr>
        <p:spPr>
          <a:xfrm>
            <a:off x="2639948" y="842594"/>
            <a:ext cx="6912102" cy="369332"/>
          </a:xfrm>
          <a:prstGeom prst="rect">
            <a:avLst/>
          </a:prstGeom>
        </p:spPr>
        <p:txBody>
          <a:bodyPr/>
          <a:lstStyle>
            <a:lvl1pPr>
              <a:defRPr>
                <a:latin typeface="+mj-lt"/>
                <a:ea typeface="+mj-ea"/>
                <a:cs typeface="+mj-cs"/>
              </a:defRPr>
            </a:lvl1pPr>
          </a:lstStyle>
          <a:p>
            <a:r>
              <a:rPr lang="en-GB" sz="3600">
                <a:solidFill>
                  <a:schemeClr val="tx2">
                    <a:lumMod val="60000"/>
                    <a:lumOff val="40000"/>
                  </a:schemeClr>
                </a:solidFill>
              </a:rPr>
              <a:t>Optometry Contracts by Type</a:t>
            </a:r>
          </a:p>
        </p:txBody>
      </p:sp>
      <p:graphicFrame>
        <p:nvGraphicFramePr>
          <p:cNvPr id="4" name="Chart 3">
            <a:extLst>
              <a:ext uri="{FF2B5EF4-FFF2-40B4-BE49-F238E27FC236}">
                <a16:creationId xmlns:a16="http://schemas.microsoft.com/office/drawing/2014/main" id="{EB2D1366-FAC2-2431-527B-1C105600A05F}"/>
              </a:ext>
            </a:extLst>
          </p:cNvPr>
          <p:cNvGraphicFramePr>
            <a:graphicFrameLocks/>
          </p:cNvGraphicFramePr>
          <p:nvPr>
            <p:extLst>
              <p:ext uri="{D42A27DB-BD31-4B8C-83A1-F6EECF244321}">
                <p14:modId xmlns:p14="http://schemas.microsoft.com/office/powerpoint/2010/main" val="1120664600"/>
              </p:ext>
            </p:extLst>
          </p:nvPr>
        </p:nvGraphicFramePr>
        <p:xfrm>
          <a:off x="2517057" y="1637071"/>
          <a:ext cx="7157884" cy="460641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136153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637120" y="1458467"/>
          <a:ext cx="10904218" cy="4504690"/>
        </p:xfrm>
        <a:graphic>
          <a:graphicData uri="http://schemas.openxmlformats.org/drawingml/2006/table">
            <a:tbl>
              <a:tblPr firstRow="1" bandRow="1">
                <a:tableStyleId>{2D5ABB26-0587-4C30-8999-92F81FD0307C}</a:tableStyleId>
              </a:tblPr>
              <a:tblGrid>
                <a:gridCol w="1926589">
                  <a:extLst>
                    <a:ext uri="{9D8B030D-6E8A-4147-A177-3AD203B41FA5}">
                      <a16:colId xmlns:a16="http://schemas.microsoft.com/office/drawing/2014/main" val="20000"/>
                    </a:ext>
                  </a:extLst>
                </a:gridCol>
                <a:gridCol w="8977629">
                  <a:extLst>
                    <a:ext uri="{9D8B030D-6E8A-4147-A177-3AD203B41FA5}">
                      <a16:colId xmlns:a16="http://schemas.microsoft.com/office/drawing/2014/main" val="20001"/>
                    </a:ext>
                  </a:extLst>
                </a:gridCol>
              </a:tblGrid>
              <a:tr h="301625">
                <a:tc gridSpan="2">
                  <a:txBody>
                    <a:bodyPr/>
                    <a:lstStyle/>
                    <a:p>
                      <a:pPr marL="635" algn="ctr">
                        <a:lnSpc>
                          <a:spcPct val="100000"/>
                        </a:lnSpc>
                        <a:spcBef>
                          <a:spcPts val="470"/>
                        </a:spcBef>
                      </a:pPr>
                      <a:r>
                        <a:rPr sz="1500" b="1" spc="-10">
                          <a:solidFill>
                            <a:srgbClr val="FFFFFF"/>
                          </a:solidFill>
                          <a:latin typeface="Calibri"/>
                          <a:cs typeface="Calibri"/>
                        </a:rPr>
                        <a:t>Definitions</a:t>
                      </a:r>
                      <a:endParaRPr sz="1500">
                        <a:latin typeface="Calibri"/>
                        <a:cs typeface="Calibri"/>
                      </a:endParaRPr>
                    </a:p>
                  </a:txBody>
                  <a:tcPr marL="0" marR="0" marT="5969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hMerge="1">
                  <a:txBody>
                    <a:bodyPr/>
                    <a:lstStyle/>
                    <a:p>
                      <a:endParaRPr/>
                    </a:p>
                  </a:txBody>
                  <a:tcPr marL="0" marR="0" marT="0" marB="0"/>
                </a:tc>
                <a:extLst>
                  <a:ext uri="{0D108BD9-81ED-4DB2-BD59-A6C34878D82A}">
                    <a16:rowId xmlns:a16="http://schemas.microsoft.com/office/drawing/2014/main" val="10000"/>
                  </a:ext>
                </a:extLst>
              </a:tr>
              <a:tr h="534035">
                <a:tc>
                  <a:txBody>
                    <a:bodyPr/>
                    <a:lstStyle/>
                    <a:p>
                      <a:pPr marL="47625">
                        <a:lnSpc>
                          <a:spcPct val="100000"/>
                        </a:lnSpc>
                        <a:spcBef>
                          <a:spcPts val="1215"/>
                        </a:spcBef>
                      </a:pPr>
                      <a:r>
                        <a:rPr sz="1400" spc="-45">
                          <a:latin typeface="Calibri"/>
                          <a:cs typeface="Calibri"/>
                        </a:rPr>
                        <a:t>Mandatory</a:t>
                      </a:r>
                      <a:r>
                        <a:rPr sz="1400" spc="-10">
                          <a:latin typeface="Calibri"/>
                          <a:cs typeface="Calibri"/>
                        </a:rPr>
                        <a:t> Contracts</a:t>
                      </a:r>
                      <a:endParaRPr sz="1400">
                        <a:latin typeface="Calibri"/>
                        <a:cs typeface="Calibri"/>
                      </a:endParaRPr>
                    </a:p>
                  </a:txBody>
                  <a:tcPr marL="0" marR="0" marT="15430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marL="13335">
                        <a:lnSpc>
                          <a:spcPct val="100000"/>
                        </a:lnSpc>
                        <a:spcBef>
                          <a:spcPts val="1215"/>
                        </a:spcBef>
                      </a:pPr>
                      <a:r>
                        <a:rPr sz="1400" spc="-45">
                          <a:latin typeface="Calibri"/>
                          <a:cs typeface="Calibri"/>
                        </a:rPr>
                        <a:t>Mandatory</a:t>
                      </a:r>
                      <a:r>
                        <a:rPr sz="1400" spc="-20">
                          <a:latin typeface="Calibri"/>
                          <a:cs typeface="Calibri"/>
                        </a:rPr>
                        <a:t> </a:t>
                      </a:r>
                      <a:r>
                        <a:rPr sz="1400">
                          <a:latin typeface="Calibri"/>
                          <a:cs typeface="Calibri"/>
                        </a:rPr>
                        <a:t>Services</a:t>
                      </a:r>
                      <a:r>
                        <a:rPr sz="1400" spc="290">
                          <a:latin typeface="Calibri"/>
                          <a:cs typeface="Calibri"/>
                        </a:rPr>
                        <a:t> </a:t>
                      </a:r>
                      <a:r>
                        <a:rPr sz="1400" spc="-20">
                          <a:latin typeface="Calibri"/>
                          <a:cs typeface="Calibri"/>
                        </a:rPr>
                        <a:t>General</a:t>
                      </a:r>
                      <a:r>
                        <a:rPr sz="1400" spc="-15">
                          <a:latin typeface="Calibri"/>
                          <a:cs typeface="Calibri"/>
                        </a:rPr>
                        <a:t> </a:t>
                      </a:r>
                      <a:r>
                        <a:rPr sz="1400">
                          <a:latin typeface="Calibri"/>
                          <a:cs typeface="Calibri"/>
                        </a:rPr>
                        <a:t>Ophthalmic</a:t>
                      </a:r>
                      <a:r>
                        <a:rPr sz="1400" spc="-15">
                          <a:latin typeface="Calibri"/>
                          <a:cs typeface="Calibri"/>
                        </a:rPr>
                        <a:t> </a:t>
                      </a:r>
                      <a:r>
                        <a:rPr sz="1400">
                          <a:latin typeface="Calibri"/>
                          <a:cs typeface="Calibri"/>
                        </a:rPr>
                        <a:t>Service</a:t>
                      </a:r>
                      <a:r>
                        <a:rPr sz="1400" spc="-30">
                          <a:latin typeface="Calibri"/>
                          <a:cs typeface="Calibri"/>
                        </a:rPr>
                        <a:t> </a:t>
                      </a:r>
                      <a:r>
                        <a:rPr sz="1400">
                          <a:latin typeface="Calibri"/>
                          <a:cs typeface="Calibri"/>
                        </a:rPr>
                        <a:t>Contracts</a:t>
                      </a:r>
                      <a:r>
                        <a:rPr sz="1400" spc="285">
                          <a:latin typeface="Calibri"/>
                          <a:cs typeface="Calibri"/>
                        </a:rPr>
                        <a:t> </a:t>
                      </a:r>
                      <a:r>
                        <a:rPr sz="1400">
                          <a:latin typeface="Calibri"/>
                          <a:cs typeface="Calibri"/>
                        </a:rPr>
                        <a:t>(GOS)</a:t>
                      </a:r>
                      <a:r>
                        <a:rPr sz="1400" spc="5">
                          <a:latin typeface="Calibri"/>
                          <a:cs typeface="Calibri"/>
                        </a:rPr>
                        <a:t> </a:t>
                      </a:r>
                      <a:r>
                        <a:rPr sz="1400" spc="-35">
                          <a:latin typeface="Calibri"/>
                          <a:cs typeface="Calibri"/>
                        </a:rPr>
                        <a:t>are</a:t>
                      </a:r>
                      <a:r>
                        <a:rPr sz="1400">
                          <a:latin typeface="Calibri"/>
                          <a:cs typeface="Calibri"/>
                        </a:rPr>
                        <a:t> </a:t>
                      </a:r>
                      <a:r>
                        <a:rPr sz="1400" spc="-30">
                          <a:latin typeface="Calibri"/>
                          <a:cs typeface="Calibri"/>
                        </a:rPr>
                        <a:t>delivered</a:t>
                      </a:r>
                      <a:r>
                        <a:rPr sz="1400" spc="-25">
                          <a:latin typeface="Calibri"/>
                          <a:cs typeface="Calibri"/>
                        </a:rPr>
                        <a:t> </a:t>
                      </a:r>
                      <a:r>
                        <a:rPr sz="1400" spc="-30">
                          <a:latin typeface="Calibri"/>
                          <a:cs typeface="Calibri"/>
                        </a:rPr>
                        <a:t>on</a:t>
                      </a:r>
                      <a:r>
                        <a:rPr sz="1400" spc="-10">
                          <a:latin typeface="Calibri"/>
                          <a:cs typeface="Calibri"/>
                        </a:rPr>
                        <a:t> </a:t>
                      </a:r>
                      <a:r>
                        <a:rPr sz="1400" spc="-35">
                          <a:latin typeface="Calibri"/>
                          <a:cs typeface="Calibri"/>
                        </a:rPr>
                        <a:t>the</a:t>
                      </a:r>
                      <a:r>
                        <a:rPr sz="1400">
                          <a:latin typeface="Calibri"/>
                          <a:cs typeface="Calibri"/>
                        </a:rPr>
                        <a:t> </a:t>
                      </a:r>
                      <a:r>
                        <a:rPr sz="1400" spc="-35">
                          <a:latin typeface="Calibri"/>
                          <a:cs typeface="Calibri"/>
                        </a:rPr>
                        <a:t>high</a:t>
                      </a:r>
                      <a:r>
                        <a:rPr sz="1400" spc="20">
                          <a:latin typeface="Calibri"/>
                          <a:cs typeface="Calibri"/>
                        </a:rPr>
                        <a:t> </a:t>
                      </a:r>
                      <a:r>
                        <a:rPr sz="1400" spc="-25">
                          <a:latin typeface="Calibri"/>
                          <a:cs typeface="Calibri"/>
                        </a:rPr>
                        <a:t>street</a:t>
                      </a:r>
                      <a:r>
                        <a:rPr sz="1400" spc="-15">
                          <a:latin typeface="Calibri"/>
                          <a:cs typeface="Calibri"/>
                        </a:rPr>
                        <a:t> </a:t>
                      </a:r>
                      <a:r>
                        <a:rPr sz="1400" spc="-30">
                          <a:latin typeface="Calibri"/>
                          <a:cs typeface="Calibri"/>
                        </a:rPr>
                        <a:t>by</a:t>
                      </a:r>
                      <a:r>
                        <a:rPr sz="1400" spc="-15">
                          <a:latin typeface="Calibri"/>
                          <a:cs typeface="Calibri"/>
                        </a:rPr>
                        <a:t> </a:t>
                      </a:r>
                      <a:r>
                        <a:rPr sz="1400" spc="-10">
                          <a:latin typeface="Calibri"/>
                          <a:cs typeface="Calibri"/>
                        </a:rPr>
                        <a:t>opticians</a:t>
                      </a:r>
                      <a:endParaRPr sz="1400">
                        <a:latin typeface="Calibri"/>
                        <a:cs typeface="Calibri"/>
                      </a:endParaRPr>
                    </a:p>
                  </a:txBody>
                  <a:tcPr marL="0" marR="0" marT="15430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1"/>
                  </a:ext>
                </a:extLst>
              </a:tr>
              <a:tr h="766445">
                <a:tc>
                  <a:txBody>
                    <a:bodyPr/>
                    <a:lstStyle/>
                    <a:p>
                      <a:pPr>
                        <a:lnSpc>
                          <a:spcPct val="100000"/>
                        </a:lnSpc>
                        <a:spcBef>
                          <a:spcPts val="520"/>
                        </a:spcBef>
                      </a:pPr>
                      <a:endParaRPr sz="1400">
                        <a:latin typeface="Times New Roman"/>
                        <a:cs typeface="Times New Roman"/>
                      </a:endParaRPr>
                    </a:p>
                    <a:p>
                      <a:pPr marL="12700">
                        <a:lnSpc>
                          <a:spcPct val="100000"/>
                        </a:lnSpc>
                      </a:pPr>
                      <a:r>
                        <a:rPr sz="1400">
                          <a:latin typeface="Calibri"/>
                          <a:cs typeface="Calibri"/>
                        </a:rPr>
                        <a:t>New</a:t>
                      </a:r>
                      <a:r>
                        <a:rPr sz="1400" spc="-15">
                          <a:latin typeface="Calibri"/>
                          <a:cs typeface="Calibri"/>
                        </a:rPr>
                        <a:t> </a:t>
                      </a:r>
                      <a:r>
                        <a:rPr sz="1400" spc="-25">
                          <a:latin typeface="Calibri"/>
                          <a:cs typeface="Calibri"/>
                        </a:rPr>
                        <a:t>Additional </a:t>
                      </a:r>
                      <a:r>
                        <a:rPr sz="1400" spc="-10">
                          <a:latin typeface="Calibri"/>
                          <a:cs typeface="Calibri"/>
                        </a:rPr>
                        <a:t>Contracts</a:t>
                      </a:r>
                      <a:endParaRPr sz="1400">
                        <a:latin typeface="Calibri"/>
                        <a:cs typeface="Calibri"/>
                      </a:endParaRPr>
                    </a:p>
                  </a:txBody>
                  <a:tcPr marL="0" marR="0" marT="6604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3335" marR="398145">
                        <a:lnSpc>
                          <a:spcPct val="100000"/>
                        </a:lnSpc>
                        <a:spcBef>
                          <a:spcPts val="1290"/>
                        </a:spcBef>
                      </a:pPr>
                      <a:r>
                        <a:rPr sz="1400" spc="-25">
                          <a:latin typeface="Calibri"/>
                          <a:cs typeface="Calibri"/>
                        </a:rPr>
                        <a:t>Additional</a:t>
                      </a:r>
                      <a:r>
                        <a:rPr sz="1400" spc="-45">
                          <a:latin typeface="Calibri"/>
                          <a:cs typeface="Calibri"/>
                        </a:rPr>
                        <a:t> </a:t>
                      </a:r>
                      <a:r>
                        <a:rPr sz="1400">
                          <a:latin typeface="Calibri"/>
                          <a:cs typeface="Calibri"/>
                        </a:rPr>
                        <a:t>Services</a:t>
                      </a:r>
                      <a:r>
                        <a:rPr sz="1400" spc="254">
                          <a:latin typeface="Calibri"/>
                          <a:cs typeface="Calibri"/>
                        </a:rPr>
                        <a:t> </a:t>
                      </a:r>
                      <a:r>
                        <a:rPr sz="1400" spc="75">
                          <a:latin typeface="Calibri"/>
                          <a:cs typeface="Calibri"/>
                        </a:rPr>
                        <a:t>GOS</a:t>
                      </a:r>
                      <a:r>
                        <a:rPr sz="1400" spc="-25">
                          <a:latin typeface="Calibri"/>
                          <a:cs typeface="Calibri"/>
                        </a:rPr>
                        <a:t> </a:t>
                      </a:r>
                      <a:r>
                        <a:rPr sz="1400">
                          <a:latin typeface="Calibri"/>
                          <a:cs typeface="Calibri"/>
                        </a:rPr>
                        <a:t>contracts</a:t>
                      </a:r>
                      <a:r>
                        <a:rPr sz="1400" spc="125">
                          <a:latin typeface="Calibri"/>
                          <a:cs typeface="Calibri"/>
                        </a:rPr>
                        <a:t>  </a:t>
                      </a:r>
                      <a:r>
                        <a:rPr sz="1400" spc="-35">
                          <a:latin typeface="Calibri"/>
                          <a:cs typeface="Calibri"/>
                        </a:rPr>
                        <a:t>undertake</a:t>
                      </a:r>
                      <a:r>
                        <a:rPr sz="1400" spc="-5">
                          <a:latin typeface="Calibri"/>
                          <a:cs typeface="Calibri"/>
                        </a:rPr>
                        <a:t> </a:t>
                      </a:r>
                      <a:r>
                        <a:rPr sz="1400" spc="-25">
                          <a:latin typeface="Calibri"/>
                          <a:cs typeface="Calibri"/>
                        </a:rPr>
                        <a:t>eye</a:t>
                      </a:r>
                      <a:r>
                        <a:rPr sz="1400" spc="-45">
                          <a:latin typeface="Calibri"/>
                          <a:cs typeface="Calibri"/>
                        </a:rPr>
                        <a:t> </a:t>
                      </a:r>
                      <a:r>
                        <a:rPr sz="1400">
                          <a:latin typeface="Calibri"/>
                          <a:cs typeface="Calibri"/>
                        </a:rPr>
                        <a:t>tests</a:t>
                      </a:r>
                      <a:r>
                        <a:rPr sz="1400" spc="285">
                          <a:latin typeface="Calibri"/>
                          <a:cs typeface="Calibri"/>
                        </a:rPr>
                        <a:t> </a:t>
                      </a:r>
                      <a:r>
                        <a:rPr sz="1400" spc="-35">
                          <a:latin typeface="Calibri"/>
                          <a:cs typeface="Calibri"/>
                        </a:rPr>
                        <a:t>in</a:t>
                      </a:r>
                      <a:r>
                        <a:rPr sz="1400" spc="-15">
                          <a:latin typeface="Calibri"/>
                          <a:cs typeface="Calibri"/>
                        </a:rPr>
                        <a:t> </a:t>
                      </a:r>
                      <a:r>
                        <a:rPr sz="1400">
                          <a:latin typeface="Calibri"/>
                          <a:cs typeface="Calibri"/>
                        </a:rPr>
                        <a:t>domestic</a:t>
                      </a:r>
                      <a:r>
                        <a:rPr sz="1400" spc="-40">
                          <a:latin typeface="Calibri"/>
                          <a:cs typeface="Calibri"/>
                        </a:rPr>
                        <a:t> </a:t>
                      </a:r>
                      <a:r>
                        <a:rPr sz="1400" spc="-10">
                          <a:latin typeface="Calibri"/>
                          <a:cs typeface="Calibri"/>
                        </a:rPr>
                        <a:t>settings</a:t>
                      </a:r>
                      <a:r>
                        <a:rPr sz="1400" spc="-20">
                          <a:latin typeface="Calibri"/>
                          <a:cs typeface="Calibri"/>
                        </a:rPr>
                        <a:t> </a:t>
                      </a:r>
                      <a:r>
                        <a:rPr sz="1400" spc="-50">
                          <a:latin typeface="Calibri"/>
                          <a:cs typeface="Calibri"/>
                        </a:rPr>
                        <a:t>to</a:t>
                      </a:r>
                      <a:r>
                        <a:rPr sz="1400" spc="-20">
                          <a:latin typeface="Calibri"/>
                          <a:cs typeface="Calibri"/>
                        </a:rPr>
                        <a:t> patients</a:t>
                      </a:r>
                      <a:r>
                        <a:rPr sz="1400" spc="-35">
                          <a:latin typeface="Calibri"/>
                          <a:cs typeface="Calibri"/>
                        </a:rPr>
                        <a:t> meeting</a:t>
                      </a:r>
                      <a:r>
                        <a:rPr sz="1400" spc="-40">
                          <a:latin typeface="Calibri"/>
                          <a:cs typeface="Calibri"/>
                        </a:rPr>
                        <a:t> </a:t>
                      </a:r>
                      <a:r>
                        <a:rPr sz="1400" spc="-35">
                          <a:latin typeface="Calibri"/>
                          <a:cs typeface="Calibri"/>
                        </a:rPr>
                        <a:t>the</a:t>
                      </a:r>
                      <a:r>
                        <a:rPr sz="1400" spc="-20">
                          <a:latin typeface="Calibri"/>
                          <a:cs typeface="Calibri"/>
                        </a:rPr>
                        <a:t> criteria.</a:t>
                      </a:r>
                      <a:r>
                        <a:rPr sz="1400" spc="-10">
                          <a:latin typeface="Calibri"/>
                          <a:cs typeface="Calibri"/>
                        </a:rPr>
                        <a:t> </a:t>
                      </a:r>
                      <a:r>
                        <a:rPr sz="1400" spc="-20">
                          <a:latin typeface="Calibri"/>
                          <a:cs typeface="Calibri"/>
                        </a:rPr>
                        <a:t>Delivery</a:t>
                      </a:r>
                      <a:r>
                        <a:rPr sz="1400" spc="-40">
                          <a:latin typeface="Calibri"/>
                          <a:cs typeface="Calibri"/>
                        </a:rPr>
                        <a:t> </a:t>
                      </a:r>
                      <a:r>
                        <a:rPr sz="1400" spc="-25">
                          <a:latin typeface="Calibri"/>
                          <a:cs typeface="Calibri"/>
                        </a:rPr>
                        <a:t>of </a:t>
                      </a:r>
                      <a:r>
                        <a:rPr sz="1400">
                          <a:latin typeface="Calibri"/>
                          <a:cs typeface="Calibri"/>
                        </a:rPr>
                        <a:t>services</a:t>
                      </a:r>
                      <a:r>
                        <a:rPr sz="1400" spc="-50">
                          <a:latin typeface="Calibri"/>
                          <a:cs typeface="Calibri"/>
                        </a:rPr>
                        <a:t> </a:t>
                      </a:r>
                      <a:r>
                        <a:rPr sz="1400" spc="-20">
                          <a:latin typeface="Calibri"/>
                          <a:cs typeface="Calibri"/>
                        </a:rPr>
                        <a:t>in</a:t>
                      </a:r>
                      <a:r>
                        <a:rPr sz="1400" spc="5">
                          <a:latin typeface="Calibri"/>
                          <a:cs typeface="Calibri"/>
                        </a:rPr>
                        <a:t> </a:t>
                      </a:r>
                      <a:r>
                        <a:rPr sz="1400">
                          <a:latin typeface="Calibri"/>
                          <a:cs typeface="Calibri"/>
                        </a:rPr>
                        <a:t>care</a:t>
                      </a:r>
                      <a:r>
                        <a:rPr sz="1400" spc="-10">
                          <a:latin typeface="Calibri"/>
                          <a:cs typeface="Calibri"/>
                        </a:rPr>
                        <a:t> </a:t>
                      </a:r>
                      <a:r>
                        <a:rPr sz="1400">
                          <a:latin typeface="Calibri"/>
                          <a:cs typeface="Calibri"/>
                        </a:rPr>
                        <a:t>homes,</a:t>
                      </a:r>
                      <a:r>
                        <a:rPr sz="1400" spc="295">
                          <a:latin typeface="Calibri"/>
                          <a:cs typeface="Calibri"/>
                        </a:rPr>
                        <a:t> </a:t>
                      </a:r>
                      <a:r>
                        <a:rPr sz="1400">
                          <a:latin typeface="Calibri"/>
                          <a:cs typeface="Calibri"/>
                        </a:rPr>
                        <a:t>homeless</a:t>
                      </a:r>
                      <a:r>
                        <a:rPr sz="1400" spc="-35">
                          <a:latin typeface="Calibri"/>
                          <a:cs typeface="Calibri"/>
                        </a:rPr>
                        <a:t> </a:t>
                      </a:r>
                      <a:r>
                        <a:rPr sz="1400">
                          <a:latin typeface="Calibri"/>
                          <a:cs typeface="Calibri"/>
                        </a:rPr>
                        <a:t>shelters,</a:t>
                      </a:r>
                      <a:r>
                        <a:rPr sz="1400" spc="-10">
                          <a:latin typeface="Calibri"/>
                          <a:cs typeface="Calibri"/>
                        </a:rPr>
                        <a:t> </a:t>
                      </a:r>
                      <a:r>
                        <a:rPr sz="1400" spc="-40">
                          <a:latin typeface="Calibri"/>
                          <a:cs typeface="Calibri"/>
                        </a:rPr>
                        <a:t>migrant</a:t>
                      </a:r>
                      <a:r>
                        <a:rPr sz="1400">
                          <a:latin typeface="Calibri"/>
                          <a:cs typeface="Calibri"/>
                        </a:rPr>
                        <a:t> </a:t>
                      </a:r>
                      <a:r>
                        <a:rPr sz="1400" spc="-20">
                          <a:latin typeface="Calibri"/>
                          <a:cs typeface="Calibri"/>
                        </a:rPr>
                        <a:t>health</a:t>
                      </a:r>
                      <a:r>
                        <a:rPr sz="1400" spc="-25">
                          <a:latin typeface="Calibri"/>
                          <a:cs typeface="Calibri"/>
                        </a:rPr>
                        <a:t> </a:t>
                      </a:r>
                      <a:r>
                        <a:rPr sz="1400" spc="-10">
                          <a:latin typeface="Calibri"/>
                          <a:cs typeface="Calibri"/>
                        </a:rPr>
                        <a:t>settings</a:t>
                      </a:r>
                      <a:r>
                        <a:rPr sz="1400" spc="-15">
                          <a:latin typeface="Calibri"/>
                          <a:cs typeface="Calibri"/>
                        </a:rPr>
                        <a:t> </a:t>
                      </a:r>
                      <a:r>
                        <a:rPr sz="1400" spc="-10">
                          <a:latin typeface="Calibri"/>
                          <a:cs typeface="Calibri"/>
                        </a:rPr>
                        <a:t>and</a:t>
                      </a:r>
                      <a:r>
                        <a:rPr sz="1400">
                          <a:latin typeface="Calibri"/>
                          <a:cs typeface="Calibri"/>
                        </a:rPr>
                        <a:t> special</a:t>
                      </a:r>
                      <a:r>
                        <a:rPr sz="1400" spc="-30">
                          <a:latin typeface="Calibri"/>
                          <a:cs typeface="Calibri"/>
                        </a:rPr>
                        <a:t> </a:t>
                      </a:r>
                      <a:r>
                        <a:rPr sz="1400" spc="-10">
                          <a:latin typeface="Calibri"/>
                          <a:cs typeface="Calibri"/>
                        </a:rPr>
                        <a:t>schools.</a:t>
                      </a:r>
                      <a:endParaRPr sz="1400">
                        <a:latin typeface="Calibri"/>
                        <a:cs typeface="Calibri"/>
                      </a:endParaRPr>
                    </a:p>
                  </a:txBody>
                  <a:tcPr marL="0" marR="0" marT="16383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2"/>
                  </a:ext>
                </a:extLst>
              </a:tr>
              <a:tr h="534035">
                <a:tc>
                  <a:txBody>
                    <a:bodyPr/>
                    <a:lstStyle/>
                    <a:p>
                      <a:pPr marL="12700">
                        <a:lnSpc>
                          <a:spcPct val="100000"/>
                        </a:lnSpc>
                        <a:spcBef>
                          <a:spcPts val="1215"/>
                        </a:spcBef>
                      </a:pPr>
                      <a:r>
                        <a:rPr sz="1400">
                          <a:latin typeface="Calibri"/>
                          <a:cs typeface="Calibri"/>
                        </a:rPr>
                        <a:t>New</a:t>
                      </a:r>
                      <a:r>
                        <a:rPr sz="1400" spc="-40">
                          <a:latin typeface="Calibri"/>
                          <a:cs typeface="Calibri"/>
                        </a:rPr>
                        <a:t> </a:t>
                      </a:r>
                      <a:r>
                        <a:rPr sz="1400">
                          <a:latin typeface="Calibri"/>
                          <a:cs typeface="Calibri"/>
                        </a:rPr>
                        <a:t>Dispensing</a:t>
                      </a:r>
                      <a:r>
                        <a:rPr sz="1400" spc="-45">
                          <a:latin typeface="Calibri"/>
                          <a:cs typeface="Calibri"/>
                        </a:rPr>
                        <a:t> </a:t>
                      </a:r>
                      <a:r>
                        <a:rPr sz="1400" spc="-20">
                          <a:latin typeface="Calibri"/>
                          <a:cs typeface="Calibri"/>
                        </a:rPr>
                        <a:t>Only</a:t>
                      </a:r>
                      <a:endParaRPr sz="1400">
                        <a:latin typeface="Calibri"/>
                        <a:cs typeface="Calibri"/>
                      </a:endParaRPr>
                    </a:p>
                  </a:txBody>
                  <a:tcPr marL="0" marR="0" marT="1543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3335" marR="922655">
                        <a:lnSpc>
                          <a:spcPct val="100000"/>
                        </a:lnSpc>
                        <a:spcBef>
                          <a:spcPts val="375"/>
                        </a:spcBef>
                      </a:pPr>
                      <a:r>
                        <a:rPr sz="1400">
                          <a:latin typeface="Calibri"/>
                          <a:cs typeface="Calibri"/>
                        </a:rPr>
                        <a:t>A</a:t>
                      </a:r>
                      <a:r>
                        <a:rPr sz="1400" spc="-15">
                          <a:latin typeface="Calibri"/>
                          <a:cs typeface="Calibri"/>
                        </a:rPr>
                        <a:t> </a:t>
                      </a:r>
                      <a:r>
                        <a:rPr sz="1400" spc="-10">
                          <a:latin typeface="Calibri"/>
                          <a:cs typeface="Calibri"/>
                        </a:rPr>
                        <a:t>dispensing</a:t>
                      </a:r>
                      <a:r>
                        <a:rPr sz="1400" spc="-40">
                          <a:latin typeface="Calibri"/>
                          <a:cs typeface="Calibri"/>
                        </a:rPr>
                        <a:t> </a:t>
                      </a:r>
                      <a:r>
                        <a:rPr sz="1400" spc="-20">
                          <a:latin typeface="Calibri"/>
                          <a:cs typeface="Calibri"/>
                        </a:rPr>
                        <a:t>only </a:t>
                      </a:r>
                      <a:r>
                        <a:rPr sz="1400" spc="-65">
                          <a:latin typeface="Calibri"/>
                          <a:cs typeface="Calibri"/>
                        </a:rPr>
                        <a:t>–</a:t>
                      </a:r>
                      <a:r>
                        <a:rPr sz="1400" spc="-15">
                          <a:latin typeface="Calibri"/>
                          <a:cs typeface="Calibri"/>
                        </a:rPr>
                        <a:t> </a:t>
                      </a:r>
                      <a:r>
                        <a:rPr sz="1400">
                          <a:latin typeface="Calibri"/>
                          <a:cs typeface="Calibri"/>
                        </a:rPr>
                        <a:t>No</a:t>
                      </a:r>
                      <a:r>
                        <a:rPr sz="1400" spc="-40">
                          <a:latin typeface="Calibri"/>
                          <a:cs typeface="Calibri"/>
                        </a:rPr>
                        <a:t> </a:t>
                      </a:r>
                      <a:r>
                        <a:rPr sz="1400" spc="-20">
                          <a:latin typeface="Calibri"/>
                          <a:cs typeface="Calibri"/>
                        </a:rPr>
                        <a:t>General</a:t>
                      </a:r>
                      <a:r>
                        <a:rPr sz="1400" spc="-40">
                          <a:latin typeface="Calibri"/>
                          <a:cs typeface="Calibri"/>
                        </a:rPr>
                        <a:t> </a:t>
                      </a:r>
                      <a:r>
                        <a:rPr sz="1400">
                          <a:latin typeface="Calibri"/>
                          <a:cs typeface="Calibri"/>
                        </a:rPr>
                        <a:t>Ophthalmic</a:t>
                      </a:r>
                      <a:r>
                        <a:rPr sz="1400" spc="-40">
                          <a:latin typeface="Calibri"/>
                          <a:cs typeface="Calibri"/>
                        </a:rPr>
                        <a:t> </a:t>
                      </a:r>
                      <a:r>
                        <a:rPr sz="1400">
                          <a:latin typeface="Calibri"/>
                          <a:cs typeface="Calibri"/>
                        </a:rPr>
                        <a:t>Service</a:t>
                      </a:r>
                      <a:r>
                        <a:rPr sz="1400" spc="-50">
                          <a:latin typeface="Calibri"/>
                          <a:cs typeface="Calibri"/>
                        </a:rPr>
                        <a:t> </a:t>
                      </a:r>
                      <a:r>
                        <a:rPr sz="1400">
                          <a:latin typeface="Calibri"/>
                          <a:cs typeface="Calibri"/>
                        </a:rPr>
                        <a:t>Contract</a:t>
                      </a:r>
                      <a:r>
                        <a:rPr sz="1400" spc="-35">
                          <a:latin typeface="Calibri"/>
                          <a:cs typeface="Calibri"/>
                        </a:rPr>
                        <a:t> </a:t>
                      </a:r>
                      <a:r>
                        <a:rPr sz="1400">
                          <a:latin typeface="Calibri"/>
                          <a:cs typeface="Calibri"/>
                        </a:rPr>
                        <a:t>(GOS)</a:t>
                      </a:r>
                      <a:r>
                        <a:rPr sz="1400" spc="-40">
                          <a:latin typeface="Calibri"/>
                          <a:cs typeface="Calibri"/>
                        </a:rPr>
                        <a:t> </a:t>
                      </a:r>
                      <a:r>
                        <a:rPr sz="1400" spc="-10">
                          <a:latin typeface="Calibri"/>
                          <a:cs typeface="Calibri"/>
                        </a:rPr>
                        <a:t>required.</a:t>
                      </a:r>
                      <a:r>
                        <a:rPr sz="1400" spc="120">
                          <a:latin typeface="Calibri"/>
                          <a:cs typeface="Calibri"/>
                        </a:rPr>
                        <a:t>  </a:t>
                      </a:r>
                      <a:r>
                        <a:rPr sz="1400" spc="-30">
                          <a:latin typeface="Calibri"/>
                          <a:cs typeface="Calibri"/>
                        </a:rPr>
                        <a:t>Interprets</a:t>
                      </a:r>
                      <a:r>
                        <a:rPr sz="1400" spc="-40">
                          <a:latin typeface="Calibri"/>
                          <a:cs typeface="Calibri"/>
                        </a:rPr>
                        <a:t> </a:t>
                      </a:r>
                      <a:r>
                        <a:rPr sz="1400">
                          <a:latin typeface="Calibri"/>
                          <a:cs typeface="Calibri"/>
                        </a:rPr>
                        <a:t>optical</a:t>
                      </a:r>
                      <a:r>
                        <a:rPr sz="1400" spc="-50">
                          <a:latin typeface="Calibri"/>
                          <a:cs typeface="Calibri"/>
                        </a:rPr>
                        <a:t> </a:t>
                      </a:r>
                      <a:r>
                        <a:rPr sz="1400" spc="-40">
                          <a:latin typeface="Calibri"/>
                          <a:cs typeface="Calibri"/>
                        </a:rPr>
                        <a:t>information</a:t>
                      </a:r>
                      <a:r>
                        <a:rPr sz="1400" spc="-35">
                          <a:latin typeface="Calibri"/>
                          <a:cs typeface="Calibri"/>
                        </a:rPr>
                        <a:t> </a:t>
                      </a:r>
                      <a:r>
                        <a:rPr sz="1400" spc="-20">
                          <a:latin typeface="Calibri"/>
                          <a:cs typeface="Calibri"/>
                        </a:rPr>
                        <a:t>from </a:t>
                      </a:r>
                      <a:r>
                        <a:rPr sz="1400">
                          <a:latin typeface="Calibri"/>
                          <a:cs typeface="Calibri"/>
                        </a:rPr>
                        <a:t>prescription,</a:t>
                      </a:r>
                      <a:r>
                        <a:rPr sz="1400" spc="220">
                          <a:latin typeface="Calibri"/>
                          <a:cs typeface="Calibri"/>
                        </a:rPr>
                        <a:t> </a:t>
                      </a:r>
                      <a:r>
                        <a:rPr sz="1400">
                          <a:latin typeface="Calibri"/>
                          <a:cs typeface="Calibri"/>
                        </a:rPr>
                        <a:t>advise</a:t>
                      </a:r>
                      <a:r>
                        <a:rPr sz="1400" spc="-50">
                          <a:latin typeface="Calibri"/>
                          <a:cs typeface="Calibri"/>
                        </a:rPr>
                        <a:t> </a:t>
                      </a:r>
                      <a:r>
                        <a:rPr sz="1400" spc="-20">
                          <a:latin typeface="Calibri"/>
                          <a:cs typeface="Calibri"/>
                        </a:rPr>
                        <a:t>patients</a:t>
                      </a:r>
                      <a:r>
                        <a:rPr sz="1400" spc="-55">
                          <a:latin typeface="Calibri"/>
                          <a:cs typeface="Calibri"/>
                        </a:rPr>
                        <a:t> </a:t>
                      </a:r>
                      <a:r>
                        <a:rPr sz="1400" spc="-35">
                          <a:latin typeface="Calibri"/>
                          <a:cs typeface="Calibri"/>
                        </a:rPr>
                        <a:t>on </a:t>
                      </a:r>
                      <a:r>
                        <a:rPr sz="1400">
                          <a:latin typeface="Calibri"/>
                          <a:cs typeface="Calibri"/>
                        </a:rPr>
                        <a:t>glasses,</a:t>
                      </a:r>
                      <a:r>
                        <a:rPr sz="1400" spc="-35">
                          <a:latin typeface="Calibri"/>
                          <a:cs typeface="Calibri"/>
                        </a:rPr>
                        <a:t> </a:t>
                      </a:r>
                      <a:r>
                        <a:rPr sz="1400" spc="-10">
                          <a:latin typeface="Calibri"/>
                          <a:cs typeface="Calibri"/>
                        </a:rPr>
                        <a:t>fits,</a:t>
                      </a:r>
                      <a:r>
                        <a:rPr sz="1400" spc="-20">
                          <a:latin typeface="Calibri"/>
                          <a:cs typeface="Calibri"/>
                        </a:rPr>
                        <a:t> </a:t>
                      </a:r>
                      <a:r>
                        <a:rPr sz="1400">
                          <a:latin typeface="Calibri"/>
                          <a:cs typeface="Calibri"/>
                        </a:rPr>
                        <a:t>adjusts</a:t>
                      </a:r>
                      <a:r>
                        <a:rPr sz="1400" spc="-35">
                          <a:latin typeface="Calibri"/>
                          <a:cs typeface="Calibri"/>
                        </a:rPr>
                        <a:t> </a:t>
                      </a:r>
                      <a:r>
                        <a:rPr sz="1400" spc="-10">
                          <a:latin typeface="Calibri"/>
                          <a:cs typeface="Calibri"/>
                        </a:rPr>
                        <a:t>and</a:t>
                      </a:r>
                      <a:r>
                        <a:rPr sz="1400" spc="-25">
                          <a:latin typeface="Calibri"/>
                          <a:cs typeface="Calibri"/>
                        </a:rPr>
                        <a:t> </a:t>
                      </a:r>
                      <a:r>
                        <a:rPr sz="1400" spc="-10">
                          <a:latin typeface="Calibri"/>
                          <a:cs typeface="Calibri"/>
                        </a:rPr>
                        <a:t>repairs.</a:t>
                      </a:r>
                      <a:endParaRPr sz="1400">
                        <a:latin typeface="Calibri"/>
                        <a:cs typeface="Calibri"/>
                      </a:endParaRPr>
                    </a:p>
                  </a:txBody>
                  <a:tcPr marL="0" marR="0" marT="4762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3"/>
                  </a:ext>
                </a:extLst>
              </a:tr>
              <a:tr h="534035">
                <a:tc>
                  <a:txBody>
                    <a:bodyPr/>
                    <a:lstStyle/>
                    <a:p>
                      <a:pPr marL="12700">
                        <a:lnSpc>
                          <a:spcPct val="100000"/>
                        </a:lnSpc>
                        <a:spcBef>
                          <a:spcPts val="1215"/>
                        </a:spcBef>
                      </a:pPr>
                      <a:r>
                        <a:rPr sz="1400">
                          <a:latin typeface="Calibri"/>
                          <a:cs typeface="Calibri"/>
                        </a:rPr>
                        <a:t>Change</a:t>
                      </a:r>
                      <a:r>
                        <a:rPr sz="1400" spc="-15">
                          <a:latin typeface="Calibri"/>
                          <a:cs typeface="Calibri"/>
                        </a:rPr>
                        <a:t> </a:t>
                      </a:r>
                      <a:r>
                        <a:rPr sz="1400" spc="-10">
                          <a:latin typeface="Calibri"/>
                          <a:cs typeface="Calibri"/>
                        </a:rPr>
                        <a:t>Ownerships</a:t>
                      </a:r>
                      <a:endParaRPr sz="1400">
                        <a:latin typeface="Calibri"/>
                        <a:cs typeface="Calibri"/>
                      </a:endParaRPr>
                    </a:p>
                  </a:txBody>
                  <a:tcPr marL="0" marR="0" marT="1543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3335" marR="609600">
                        <a:lnSpc>
                          <a:spcPct val="100000"/>
                        </a:lnSpc>
                        <a:spcBef>
                          <a:spcPts val="375"/>
                        </a:spcBef>
                      </a:pPr>
                      <a:r>
                        <a:rPr sz="1400">
                          <a:latin typeface="Calibri"/>
                          <a:cs typeface="Calibri"/>
                        </a:rPr>
                        <a:t>New</a:t>
                      </a:r>
                      <a:r>
                        <a:rPr sz="1400" spc="-45">
                          <a:latin typeface="Calibri"/>
                          <a:cs typeface="Calibri"/>
                        </a:rPr>
                        <a:t> </a:t>
                      </a:r>
                      <a:r>
                        <a:rPr sz="1400" spc="-20">
                          <a:latin typeface="Calibri"/>
                          <a:cs typeface="Calibri"/>
                        </a:rPr>
                        <a:t>directors'</a:t>
                      </a:r>
                      <a:r>
                        <a:rPr sz="1400" spc="-45">
                          <a:latin typeface="Calibri"/>
                          <a:cs typeface="Calibri"/>
                        </a:rPr>
                        <a:t> </a:t>
                      </a:r>
                      <a:r>
                        <a:rPr sz="1400">
                          <a:latin typeface="Calibri"/>
                          <a:cs typeface="Calibri"/>
                        </a:rPr>
                        <a:t>checks</a:t>
                      </a:r>
                      <a:r>
                        <a:rPr sz="1400" spc="-50">
                          <a:latin typeface="Calibri"/>
                          <a:cs typeface="Calibri"/>
                        </a:rPr>
                        <a:t> </a:t>
                      </a:r>
                      <a:r>
                        <a:rPr sz="1400" spc="-25">
                          <a:latin typeface="Calibri"/>
                          <a:cs typeface="Calibri"/>
                        </a:rPr>
                        <a:t>are</a:t>
                      </a:r>
                      <a:r>
                        <a:rPr sz="1400" spc="-20">
                          <a:latin typeface="Calibri"/>
                          <a:cs typeface="Calibri"/>
                        </a:rPr>
                        <a:t> </a:t>
                      </a:r>
                      <a:r>
                        <a:rPr sz="1400" spc="-35">
                          <a:latin typeface="Calibri"/>
                          <a:cs typeface="Calibri"/>
                        </a:rPr>
                        <a:t>undertaken,</a:t>
                      </a:r>
                      <a:r>
                        <a:rPr sz="1400" spc="-30">
                          <a:latin typeface="Calibri"/>
                          <a:cs typeface="Calibri"/>
                        </a:rPr>
                        <a:t> </a:t>
                      </a:r>
                      <a:r>
                        <a:rPr sz="1400" spc="-20">
                          <a:latin typeface="Calibri"/>
                          <a:cs typeface="Calibri"/>
                        </a:rPr>
                        <a:t>new</a:t>
                      </a:r>
                      <a:r>
                        <a:rPr sz="1400" spc="-25">
                          <a:latin typeface="Calibri"/>
                          <a:cs typeface="Calibri"/>
                        </a:rPr>
                        <a:t> </a:t>
                      </a:r>
                      <a:r>
                        <a:rPr sz="1400" spc="-10">
                          <a:latin typeface="Calibri"/>
                          <a:cs typeface="Calibri"/>
                        </a:rPr>
                        <a:t>directors</a:t>
                      </a:r>
                      <a:r>
                        <a:rPr sz="1400" spc="-65">
                          <a:latin typeface="Calibri"/>
                          <a:cs typeface="Calibri"/>
                        </a:rPr>
                        <a:t> </a:t>
                      </a:r>
                      <a:r>
                        <a:rPr sz="1400" spc="-25">
                          <a:latin typeface="Calibri"/>
                          <a:cs typeface="Calibri"/>
                        </a:rPr>
                        <a:t>are</a:t>
                      </a:r>
                      <a:r>
                        <a:rPr sz="1400" spc="-20">
                          <a:latin typeface="Calibri"/>
                          <a:cs typeface="Calibri"/>
                        </a:rPr>
                        <a:t> </a:t>
                      </a:r>
                      <a:r>
                        <a:rPr sz="1400" spc="-10">
                          <a:latin typeface="Calibri"/>
                          <a:cs typeface="Calibri"/>
                        </a:rPr>
                        <a:t>included</a:t>
                      </a:r>
                      <a:r>
                        <a:rPr sz="1400" spc="-55">
                          <a:latin typeface="Calibri"/>
                          <a:cs typeface="Calibri"/>
                        </a:rPr>
                        <a:t> </a:t>
                      </a:r>
                      <a:r>
                        <a:rPr sz="1400" spc="-35">
                          <a:latin typeface="Calibri"/>
                          <a:cs typeface="Calibri"/>
                        </a:rPr>
                        <a:t>on</a:t>
                      </a:r>
                      <a:r>
                        <a:rPr sz="1400" spc="-25">
                          <a:latin typeface="Calibri"/>
                          <a:cs typeface="Calibri"/>
                        </a:rPr>
                        <a:t> </a:t>
                      </a:r>
                      <a:r>
                        <a:rPr sz="1400" spc="-40">
                          <a:latin typeface="Calibri"/>
                          <a:cs typeface="Calibri"/>
                        </a:rPr>
                        <a:t>the</a:t>
                      </a:r>
                      <a:r>
                        <a:rPr sz="1400" spc="-35">
                          <a:latin typeface="Calibri"/>
                          <a:cs typeface="Calibri"/>
                        </a:rPr>
                        <a:t> </a:t>
                      </a:r>
                      <a:r>
                        <a:rPr sz="1400" spc="-10">
                          <a:latin typeface="Calibri"/>
                          <a:cs typeface="Calibri"/>
                        </a:rPr>
                        <a:t>contract,</a:t>
                      </a:r>
                      <a:r>
                        <a:rPr sz="1400" spc="-45">
                          <a:latin typeface="Calibri"/>
                          <a:cs typeface="Calibri"/>
                        </a:rPr>
                        <a:t> </a:t>
                      </a:r>
                      <a:r>
                        <a:rPr sz="1400" spc="-25">
                          <a:latin typeface="Calibri"/>
                          <a:cs typeface="Calibri"/>
                        </a:rPr>
                        <a:t>existing</a:t>
                      </a:r>
                      <a:r>
                        <a:rPr sz="1400" spc="-45">
                          <a:latin typeface="Calibri"/>
                          <a:cs typeface="Calibri"/>
                        </a:rPr>
                        <a:t> </a:t>
                      </a:r>
                      <a:r>
                        <a:rPr sz="1400" spc="-10">
                          <a:latin typeface="Calibri"/>
                          <a:cs typeface="Calibri"/>
                        </a:rPr>
                        <a:t>directors</a:t>
                      </a:r>
                      <a:r>
                        <a:rPr sz="1400" spc="-60">
                          <a:latin typeface="Calibri"/>
                          <a:cs typeface="Calibri"/>
                        </a:rPr>
                        <a:t> </a:t>
                      </a:r>
                      <a:r>
                        <a:rPr sz="1400" spc="-25">
                          <a:latin typeface="Calibri"/>
                          <a:cs typeface="Calibri"/>
                        </a:rPr>
                        <a:t>are</a:t>
                      </a:r>
                      <a:r>
                        <a:rPr sz="1400" spc="-20">
                          <a:latin typeface="Calibri"/>
                          <a:cs typeface="Calibri"/>
                        </a:rPr>
                        <a:t> </a:t>
                      </a:r>
                      <a:r>
                        <a:rPr sz="1400">
                          <a:latin typeface="Calibri"/>
                          <a:cs typeface="Calibri"/>
                        </a:rPr>
                        <a:t>removed.</a:t>
                      </a:r>
                      <a:r>
                        <a:rPr sz="1400" spc="110">
                          <a:latin typeface="Calibri"/>
                          <a:cs typeface="Calibri"/>
                        </a:rPr>
                        <a:t>  </a:t>
                      </a:r>
                      <a:r>
                        <a:rPr sz="1400" spc="-25">
                          <a:latin typeface="Calibri"/>
                          <a:cs typeface="Calibri"/>
                        </a:rPr>
                        <a:t>An </a:t>
                      </a:r>
                      <a:r>
                        <a:rPr sz="1400">
                          <a:latin typeface="Calibri"/>
                          <a:cs typeface="Calibri"/>
                        </a:rPr>
                        <a:t>assurance</a:t>
                      </a:r>
                      <a:r>
                        <a:rPr sz="1400" spc="5">
                          <a:latin typeface="Calibri"/>
                          <a:cs typeface="Calibri"/>
                        </a:rPr>
                        <a:t> </a:t>
                      </a:r>
                      <a:r>
                        <a:rPr sz="1400">
                          <a:latin typeface="Calibri"/>
                          <a:cs typeface="Calibri"/>
                        </a:rPr>
                        <a:t>visits</a:t>
                      </a:r>
                      <a:r>
                        <a:rPr sz="1400" spc="-35">
                          <a:latin typeface="Calibri"/>
                          <a:cs typeface="Calibri"/>
                        </a:rPr>
                        <a:t> </a:t>
                      </a:r>
                      <a:r>
                        <a:rPr sz="1400">
                          <a:latin typeface="Calibri"/>
                          <a:cs typeface="Calibri"/>
                        </a:rPr>
                        <a:t>is</a:t>
                      </a:r>
                      <a:r>
                        <a:rPr sz="1400" spc="-15">
                          <a:latin typeface="Calibri"/>
                          <a:cs typeface="Calibri"/>
                        </a:rPr>
                        <a:t> </a:t>
                      </a:r>
                      <a:r>
                        <a:rPr sz="1400" spc="-35">
                          <a:latin typeface="Calibri"/>
                          <a:cs typeface="Calibri"/>
                        </a:rPr>
                        <a:t>undertaken</a:t>
                      </a:r>
                      <a:r>
                        <a:rPr sz="1400" spc="-20">
                          <a:latin typeface="Calibri"/>
                          <a:cs typeface="Calibri"/>
                        </a:rPr>
                        <a:t> </a:t>
                      </a:r>
                      <a:r>
                        <a:rPr sz="1400" spc="55">
                          <a:latin typeface="Calibri"/>
                          <a:cs typeface="Calibri"/>
                        </a:rPr>
                        <a:t>as</a:t>
                      </a:r>
                      <a:r>
                        <a:rPr sz="1400">
                          <a:latin typeface="Calibri"/>
                          <a:cs typeface="Calibri"/>
                        </a:rPr>
                        <a:t> this</a:t>
                      </a:r>
                      <a:r>
                        <a:rPr sz="1400" spc="-20">
                          <a:latin typeface="Calibri"/>
                          <a:cs typeface="Calibri"/>
                        </a:rPr>
                        <a:t> </a:t>
                      </a:r>
                      <a:r>
                        <a:rPr sz="1400">
                          <a:latin typeface="Calibri"/>
                          <a:cs typeface="Calibri"/>
                        </a:rPr>
                        <a:t>is</a:t>
                      </a:r>
                      <a:r>
                        <a:rPr sz="1400" spc="300">
                          <a:latin typeface="Calibri"/>
                          <a:cs typeface="Calibri"/>
                        </a:rPr>
                        <a:t> </a:t>
                      </a:r>
                      <a:r>
                        <a:rPr sz="1400" spc="-10">
                          <a:latin typeface="Calibri"/>
                          <a:cs typeface="Calibri"/>
                        </a:rPr>
                        <a:t>significant</a:t>
                      </a:r>
                      <a:r>
                        <a:rPr sz="1400" spc="5">
                          <a:latin typeface="Calibri"/>
                          <a:cs typeface="Calibri"/>
                        </a:rPr>
                        <a:t> </a:t>
                      </a:r>
                      <a:r>
                        <a:rPr sz="1400" spc="-10">
                          <a:latin typeface="Calibri"/>
                          <a:cs typeface="Calibri"/>
                        </a:rPr>
                        <a:t>change.</a:t>
                      </a:r>
                      <a:endParaRPr sz="1400">
                        <a:latin typeface="Calibri"/>
                        <a:cs typeface="Calibri"/>
                      </a:endParaRPr>
                    </a:p>
                  </a:txBody>
                  <a:tcPr marL="0" marR="0" marT="4762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4"/>
                  </a:ext>
                </a:extLst>
              </a:tr>
              <a:tr h="534035">
                <a:tc>
                  <a:txBody>
                    <a:bodyPr/>
                    <a:lstStyle/>
                    <a:p>
                      <a:pPr marL="12700">
                        <a:lnSpc>
                          <a:spcPct val="100000"/>
                        </a:lnSpc>
                        <a:spcBef>
                          <a:spcPts val="1215"/>
                        </a:spcBef>
                      </a:pPr>
                      <a:r>
                        <a:rPr sz="1400" spc="-10">
                          <a:latin typeface="Calibri"/>
                          <a:cs typeface="Calibri"/>
                        </a:rPr>
                        <a:t>Relocations</a:t>
                      </a:r>
                      <a:endParaRPr sz="1400">
                        <a:latin typeface="Calibri"/>
                        <a:cs typeface="Calibri"/>
                      </a:endParaRPr>
                    </a:p>
                  </a:txBody>
                  <a:tcPr marL="0" marR="0" marT="1543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3335">
                        <a:lnSpc>
                          <a:spcPct val="100000"/>
                        </a:lnSpc>
                        <a:spcBef>
                          <a:spcPts val="375"/>
                        </a:spcBef>
                      </a:pPr>
                      <a:r>
                        <a:rPr sz="1400">
                          <a:latin typeface="Calibri"/>
                          <a:cs typeface="Calibri"/>
                        </a:rPr>
                        <a:t>Practices</a:t>
                      </a:r>
                      <a:r>
                        <a:rPr sz="1400" spc="-45">
                          <a:latin typeface="Calibri"/>
                          <a:cs typeface="Calibri"/>
                        </a:rPr>
                        <a:t> </a:t>
                      </a:r>
                      <a:r>
                        <a:rPr sz="1400">
                          <a:latin typeface="Calibri"/>
                          <a:cs typeface="Calibri"/>
                        </a:rPr>
                        <a:t>advised</a:t>
                      </a:r>
                      <a:r>
                        <a:rPr sz="1400" spc="-50">
                          <a:latin typeface="Calibri"/>
                          <a:cs typeface="Calibri"/>
                        </a:rPr>
                        <a:t> </a:t>
                      </a:r>
                      <a:r>
                        <a:rPr sz="1400" spc="-40">
                          <a:latin typeface="Calibri"/>
                          <a:cs typeface="Calibri"/>
                        </a:rPr>
                        <a:t>they</a:t>
                      </a:r>
                      <a:r>
                        <a:rPr sz="1400" spc="-35">
                          <a:latin typeface="Calibri"/>
                          <a:cs typeface="Calibri"/>
                        </a:rPr>
                        <a:t> </a:t>
                      </a:r>
                      <a:r>
                        <a:rPr sz="1400">
                          <a:latin typeface="Calibri"/>
                          <a:cs typeface="Calibri"/>
                        </a:rPr>
                        <a:t>wish</a:t>
                      </a:r>
                      <a:r>
                        <a:rPr sz="1400" spc="275">
                          <a:latin typeface="Calibri"/>
                          <a:cs typeface="Calibri"/>
                        </a:rPr>
                        <a:t> </a:t>
                      </a:r>
                      <a:r>
                        <a:rPr sz="1400" spc="-50">
                          <a:latin typeface="Calibri"/>
                          <a:cs typeface="Calibri"/>
                        </a:rPr>
                        <a:t>to</a:t>
                      </a:r>
                      <a:r>
                        <a:rPr sz="1400" spc="-25">
                          <a:latin typeface="Calibri"/>
                          <a:cs typeface="Calibri"/>
                        </a:rPr>
                        <a:t> </a:t>
                      </a:r>
                      <a:r>
                        <a:rPr sz="1400" spc="-10">
                          <a:latin typeface="Calibri"/>
                          <a:cs typeface="Calibri"/>
                        </a:rPr>
                        <a:t>relocate</a:t>
                      </a:r>
                      <a:r>
                        <a:rPr sz="1400" spc="-50">
                          <a:latin typeface="Calibri"/>
                          <a:cs typeface="Calibri"/>
                        </a:rPr>
                        <a:t> </a:t>
                      </a:r>
                      <a:r>
                        <a:rPr sz="1400" spc="-35">
                          <a:latin typeface="Calibri"/>
                          <a:cs typeface="Calibri"/>
                        </a:rPr>
                        <a:t>one</a:t>
                      </a:r>
                      <a:r>
                        <a:rPr sz="1400" spc="-25">
                          <a:latin typeface="Calibri"/>
                          <a:cs typeface="Calibri"/>
                        </a:rPr>
                        <a:t> </a:t>
                      </a:r>
                      <a:r>
                        <a:rPr sz="1400" spc="-40">
                          <a:latin typeface="Calibri"/>
                          <a:cs typeface="Calibri"/>
                        </a:rPr>
                        <a:t>or</a:t>
                      </a:r>
                      <a:r>
                        <a:rPr sz="1400" spc="-35">
                          <a:latin typeface="Calibri"/>
                          <a:cs typeface="Calibri"/>
                        </a:rPr>
                        <a:t> more</a:t>
                      </a:r>
                      <a:r>
                        <a:rPr sz="1400" spc="-20">
                          <a:latin typeface="Calibri"/>
                          <a:cs typeface="Calibri"/>
                        </a:rPr>
                        <a:t> </a:t>
                      </a:r>
                      <a:r>
                        <a:rPr sz="1400" spc="-30">
                          <a:latin typeface="Calibri"/>
                          <a:cs typeface="Calibri"/>
                        </a:rPr>
                        <a:t>of</a:t>
                      </a:r>
                      <a:r>
                        <a:rPr sz="1400" spc="-25">
                          <a:latin typeface="Calibri"/>
                          <a:cs typeface="Calibri"/>
                        </a:rPr>
                        <a:t> </a:t>
                      </a:r>
                      <a:r>
                        <a:rPr sz="1400">
                          <a:latin typeface="Calibri"/>
                          <a:cs typeface="Calibri"/>
                        </a:rPr>
                        <a:t>a</a:t>
                      </a:r>
                      <a:r>
                        <a:rPr sz="1400" spc="-5">
                          <a:latin typeface="Calibri"/>
                          <a:cs typeface="Calibri"/>
                        </a:rPr>
                        <a:t> </a:t>
                      </a:r>
                      <a:r>
                        <a:rPr sz="1400" spc="-10">
                          <a:latin typeface="Calibri"/>
                          <a:cs typeface="Calibri"/>
                        </a:rPr>
                        <a:t>practice’s</a:t>
                      </a:r>
                      <a:r>
                        <a:rPr sz="1400" spc="-55">
                          <a:latin typeface="Calibri"/>
                          <a:cs typeface="Calibri"/>
                        </a:rPr>
                        <a:t> </a:t>
                      </a:r>
                      <a:r>
                        <a:rPr sz="1400">
                          <a:latin typeface="Calibri"/>
                          <a:cs typeface="Calibri"/>
                        </a:rPr>
                        <a:t>premises</a:t>
                      </a:r>
                      <a:r>
                        <a:rPr sz="1400" spc="-45">
                          <a:latin typeface="Calibri"/>
                          <a:cs typeface="Calibri"/>
                        </a:rPr>
                        <a:t> </a:t>
                      </a:r>
                      <a:r>
                        <a:rPr sz="1400" spc="-50">
                          <a:latin typeface="Calibri"/>
                          <a:cs typeface="Calibri"/>
                        </a:rPr>
                        <a:t>to</a:t>
                      </a:r>
                      <a:r>
                        <a:rPr sz="1400" spc="-25">
                          <a:latin typeface="Calibri"/>
                          <a:cs typeface="Calibri"/>
                        </a:rPr>
                        <a:t> </a:t>
                      </a:r>
                      <a:r>
                        <a:rPr sz="1400">
                          <a:latin typeface="Calibri"/>
                          <a:cs typeface="Calibri"/>
                        </a:rPr>
                        <a:t>an</a:t>
                      </a:r>
                      <a:r>
                        <a:rPr sz="1400" spc="-10">
                          <a:latin typeface="Calibri"/>
                          <a:cs typeface="Calibri"/>
                        </a:rPr>
                        <a:t> </a:t>
                      </a:r>
                      <a:r>
                        <a:rPr sz="1400" spc="-35">
                          <a:latin typeface="Calibri"/>
                          <a:cs typeface="Calibri"/>
                        </a:rPr>
                        <a:t>alternative</a:t>
                      </a:r>
                      <a:r>
                        <a:rPr sz="1400" spc="-50">
                          <a:latin typeface="Calibri"/>
                          <a:cs typeface="Calibri"/>
                        </a:rPr>
                        <a:t> </a:t>
                      </a:r>
                      <a:r>
                        <a:rPr sz="1400">
                          <a:latin typeface="Calibri"/>
                          <a:cs typeface="Calibri"/>
                        </a:rPr>
                        <a:t>location(s).</a:t>
                      </a:r>
                      <a:r>
                        <a:rPr sz="1400" spc="265">
                          <a:latin typeface="Calibri"/>
                          <a:cs typeface="Calibri"/>
                        </a:rPr>
                        <a:t> </a:t>
                      </a:r>
                      <a:r>
                        <a:rPr sz="1400">
                          <a:latin typeface="Calibri"/>
                          <a:cs typeface="Calibri"/>
                        </a:rPr>
                        <a:t>An</a:t>
                      </a:r>
                      <a:r>
                        <a:rPr sz="1400" spc="-15">
                          <a:latin typeface="Calibri"/>
                          <a:cs typeface="Calibri"/>
                        </a:rPr>
                        <a:t> </a:t>
                      </a:r>
                      <a:r>
                        <a:rPr sz="1400">
                          <a:latin typeface="Calibri"/>
                          <a:cs typeface="Calibri"/>
                        </a:rPr>
                        <a:t>assurance </a:t>
                      </a:r>
                      <a:r>
                        <a:rPr sz="1400" spc="-10">
                          <a:latin typeface="Calibri"/>
                          <a:cs typeface="Calibri"/>
                        </a:rPr>
                        <a:t>visit</a:t>
                      </a:r>
                      <a:endParaRPr sz="1400">
                        <a:latin typeface="Calibri"/>
                        <a:cs typeface="Calibri"/>
                      </a:endParaRPr>
                    </a:p>
                    <a:p>
                      <a:pPr marL="13335">
                        <a:lnSpc>
                          <a:spcPct val="100000"/>
                        </a:lnSpc>
                      </a:pPr>
                      <a:r>
                        <a:rPr sz="1400">
                          <a:latin typeface="Calibri"/>
                          <a:cs typeface="Calibri"/>
                        </a:rPr>
                        <a:t>is</a:t>
                      </a:r>
                      <a:r>
                        <a:rPr sz="1400" spc="20">
                          <a:latin typeface="Calibri"/>
                          <a:cs typeface="Calibri"/>
                        </a:rPr>
                        <a:t> </a:t>
                      </a:r>
                      <a:r>
                        <a:rPr sz="1400" spc="-10">
                          <a:latin typeface="Calibri"/>
                          <a:cs typeface="Calibri"/>
                        </a:rPr>
                        <a:t>undertaken</a:t>
                      </a:r>
                      <a:endParaRPr sz="1400">
                        <a:latin typeface="Calibri"/>
                        <a:cs typeface="Calibri"/>
                      </a:endParaRPr>
                    </a:p>
                  </a:txBody>
                  <a:tcPr marL="0" marR="0" marT="4762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5"/>
                  </a:ext>
                </a:extLst>
              </a:tr>
              <a:tr h="766445">
                <a:tc>
                  <a:txBody>
                    <a:bodyPr/>
                    <a:lstStyle/>
                    <a:p>
                      <a:pPr>
                        <a:lnSpc>
                          <a:spcPct val="100000"/>
                        </a:lnSpc>
                        <a:spcBef>
                          <a:spcPts val="525"/>
                        </a:spcBef>
                      </a:pPr>
                      <a:endParaRPr sz="1400">
                        <a:latin typeface="Times New Roman"/>
                        <a:cs typeface="Times New Roman"/>
                      </a:endParaRPr>
                    </a:p>
                    <a:p>
                      <a:pPr marL="12700">
                        <a:lnSpc>
                          <a:spcPct val="100000"/>
                        </a:lnSpc>
                      </a:pPr>
                      <a:r>
                        <a:rPr sz="1400">
                          <a:latin typeface="Calibri"/>
                          <a:cs typeface="Calibri"/>
                        </a:rPr>
                        <a:t>Change</a:t>
                      </a:r>
                      <a:r>
                        <a:rPr sz="1400" spc="-45">
                          <a:latin typeface="Calibri"/>
                          <a:cs typeface="Calibri"/>
                        </a:rPr>
                        <a:t> </a:t>
                      </a:r>
                      <a:r>
                        <a:rPr sz="1400" spc="-20">
                          <a:latin typeface="Calibri"/>
                          <a:cs typeface="Calibri"/>
                        </a:rPr>
                        <a:t>in</a:t>
                      </a:r>
                      <a:r>
                        <a:rPr sz="1400" spc="-25">
                          <a:latin typeface="Calibri"/>
                          <a:cs typeface="Calibri"/>
                        </a:rPr>
                        <a:t> </a:t>
                      </a:r>
                      <a:r>
                        <a:rPr sz="1400" spc="-10">
                          <a:latin typeface="Calibri"/>
                          <a:cs typeface="Calibri"/>
                        </a:rPr>
                        <a:t>Directors</a:t>
                      </a:r>
                      <a:endParaRPr sz="1400">
                        <a:latin typeface="Calibri"/>
                        <a:cs typeface="Calibri"/>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3335">
                        <a:lnSpc>
                          <a:spcPct val="100000"/>
                        </a:lnSpc>
                        <a:spcBef>
                          <a:spcPts val="1295"/>
                        </a:spcBef>
                      </a:pPr>
                      <a:r>
                        <a:rPr sz="1400" spc="-20">
                          <a:latin typeface="Calibri"/>
                          <a:cs typeface="Calibri"/>
                        </a:rPr>
                        <a:t>When</a:t>
                      </a:r>
                      <a:r>
                        <a:rPr sz="1400" spc="-35">
                          <a:latin typeface="Calibri"/>
                          <a:cs typeface="Calibri"/>
                        </a:rPr>
                        <a:t> </a:t>
                      </a:r>
                      <a:r>
                        <a:rPr sz="1400" spc="-40">
                          <a:latin typeface="Calibri"/>
                          <a:cs typeface="Calibri"/>
                        </a:rPr>
                        <a:t>there</a:t>
                      </a:r>
                      <a:r>
                        <a:rPr sz="1400" spc="-45">
                          <a:latin typeface="Calibri"/>
                          <a:cs typeface="Calibri"/>
                        </a:rPr>
                        <a:t> </a:t>
                      </a:r>
                      <a:r>
                        <a:rPr sz="1400" spc="-25">
                          <a:latin typeface="Calibri"/>
                          <a:cs typeface="Calibri"/>
                        </a:rPr>
                        <a:t>are</a:t>
                      </a:r>
                      <a:r>
                        <a:rPr sz="1400" spc="-20">
                          <a:latin typeface="Calibri"/>
                          <a:cs typeface="Calibri"/>
                        </a:rPr>
                        <a:t> </a:t>
                      </a:r>
                      <a:r>
                        <a:rPr sz="1400" spc="-30">
                          <a:latin typeface="Calibri"/>
                          <a:cs typeface="Calibri"/>
                        </a:rPr>
                        <a:t>more</a:t>
                      </a:r>
                      <a:r>
                        <a:rPr sz="1400" spc="-45">
                          <a:latin typeface="Calibri"/>
                          <a:cs typeface="Calibri"/>
                        </a:rPr>
                        <a:t> </a:t>
                      </a:r>
                      <a:r>
                        <a:rPr sz="1400" spc="-40">
                          <a:latin typeface="Calibri"/>
                          <a:cs typeface="Calibri"/>
                        </a:rPr>
                        <a:t>than</a:t>
                      </a:r>
                      <a:r>
                        <a:rPr sz="1400" spc="-30">
                          <a:latin typeface="Calibri"/>
                          <a:cs typeface="Calibri"/>
                        </a:rPr>
                        <a:t> two</a:t>
                      </a:r>
                      <a:r>
                        <a:rPr sz="1400" spc="-45">
                          <a:latin typeface="Calibri"/>
                          <a:cs typeface="Calibri"/>
                        </a:rPr>
                        <a:t> </a:t>
                      </a:r>
                      <a:r>
                        <a:rPr sz="1400" spc="-10">
                          <a:latin typeface="Calibri"/>
                          <a:cs typeface="Calibri"/>
                        </a:rPr>
                        <a:t>directors</a:t>
                      </a:r>
                      <a:r>
                        <a:rPr sz="1400" spc="-50">
                          <a:latin typeface="Calibri"/>
                          <a:cs typeface="Calibri"/>
                        </a:rPr>
                        <a:t> </a:t>
                      </a:r>
                      <a:r>
                        <a:rPr sz="1400">
                          <a:latin typeface="Calibri"/>
                          <a:cs typeface="Calibri"/>
                        </a:rPr>
                        <a:t>and</a:t>
                      </a:r>
                      <a:r>
                        <a:rPr sz="1400" spc="280">
                          <a:latin typeface="Calibri"/>
                          <a:cs typeface="Calibri"/>
                        </a:rPr>
                        <a:t> </a:t>
                      </a:r>
                      <a:r>
                        <a:rPr sz="1400">
                          <a:latin typeface="Calibri"/>
                          <a:cs typeface="Calibri"/>
                        </a:rPr>
                        <a:t>only</a:t>
                      </a:r>
                      <a:r>
                        <a:rPr sz="1400" spc="245">
                          <a:latin typeface="Calibri"/>
                          <a:cs typeface="Calibri"/>
                        </a:rPr>
                        <a:t> </a:t>
                      </a:r>
                      <a:r>
                        <a:rPr sz="1400" spc="-35">
                          <a:latin typeface="Calibri"/>
                          <a:cs typeface="Calibri"/>
                        </a:rPr>
                        <a:t>one</a:t>
                      </a:r>
                      <a:r>
                        <a:rPr sz="1400" spc="-30">
                          <a:latin typeface="Calibri"/>
                          <a:cs typeface="Calibri"/>
                        </a:rPr>
                        <a:t> </a:t>
                      </a:r>
                      <a:r>
                        <a:rPr sz="1400" spc="-10">
                          <a:latin typeface="Calibri"/>
                          <a:cs typeface="Calibri"/>
                        </a:rPr>
                        <a:t>change</a:t>
                      </a:r>
                      <a:r>
                        <a:rPr sz="1400" spc="-30">
                          <a:latin typeface="Calibri"/>
                          <a:cs typeface="Calibri"/>
                        </a:rPr>
                        <a:t> </a:t>
                      </a:r>
                      <a:r>
                        <a:rPr sz="1400">
                          <a:latin typeface="Calibri"/>
                          <a:cs typeface="Calibri"/>
                        </a:rPr>
                        <a:t>is</a:t>
                      </a:r>
                      <a:r>
                        <a:rPr sz="1400" spc="-30">
                          <a:latin typeface="Calibri"/>
                          <a:cs typeface="Calibri"/>
                        </a:rPr>
                        <a:t> </a:t>
                      </a:r>
                      <a:r>
                        <a:rPr sz="1400" spc="-35">
                          <a:latin typeface="Calibri"/>
                          <a:cs typeface="Calibri"/>
                        </a:rPr>
                        <a:t>being</a:t>
                      </a:r>
                      <a:r>
                        <a:rPr sz="1400" spc="-40">
                          <a:latin typeface="Calibri"/>
                          <a:cs typeface="Calibri"/>
                        </a:rPr>
                        <a:t> </a:t>
                      </a:r>
                      <a:r>
                        <a:rPr sz="1400" spc="-20">
                          <a:latin typeface="Calibri"/>
                          <a:cs typeface="Calibri"/>
                        </a:rPr>
                        <a:t>implemented</a:t>
                      </a:r>
                      <a:r>
                        <a:rPr sz="1400" spc="-70">
                          <a:latin typeface="Calibri"/>
                          <a:cs typeface="Calibri"/>
                        </a:rPr>
                        <a:t> </a:t>
                      </a:r>
                      <a:r>
                        <a:rPr sz="1400" spc="-20">
                          <a:latin typeface="Calibri"/>
                          <a:cs typeface="Calibri"/>
                        </a:rPr>
                        <a:t>new</a:t>
                      </a:r>
                      <a:r>
                        <a:rPr sz="1400" spc="-25">
                          <a:latin typeface="Calibri"/>
                          <a:cs typeface="Calibri"/>
                        </a:rPr>
                        <a:t> </a:t>
                      </a:r>
                      <a:r>
                        <a:rPr sz="1400" spc="-30">
                          <a:latin typeface="Calibri"/>
                          <a:cs typeface="Calibri"/>
                        </a:rPr>
                        <a:t>director</a:t>
                      </a:r>
                      <a:r>
                        <a:rPr sz="1400" spc="-65">
                          <a:latin typeface="Calibri"/>
                          <a:cs typeface="Calibri"/>
                        </a:rPr>
                        <a:t> </a:t>
                      </a:r>
                      <a:r>
                        <a:rPr sz="1400">
                          <a:latin typeface="Calibri"/>
                          <a:cs typeface="Calibri"/>
                        </a:rPr>
                        <a:t>checks</a:t>
                      </a:r>
                      <a:r>
                        <a:rPr sz="1400" spc="-35">
                          <a:latin typeface="Calibri"/>
                          <a:cs typeface="Calibri"/>
                        </a:rPr>
                        <a:t> are</a:t>
                      </a:r>
                      <a:r>
                        <a:rPr sz="1400" spc="-25">
                          <a:latin typeface="Calibri"/>
                          <a:cs typeface="Calibri"/>
                        </a:rPr>
                        <a:t> </a:t>
                      </a:r>
                      <a:r>
                        <a:rPr sz="1400" spc="-30">
                          <a:latin typeface="Calibri"/>
                          <a:cs typeface="Calibri"/>
                        </a:rPr>
                        <a:t>undertaken</a:t>
                      </a:r>
                      <a:r>
                        <a:rPr sz="1400" spc="30">
                          <a:latin typeface="Calibri"/>
                          <a:cs typeface="Calibri"/>
                        </a:rPr>
                        <a:t> </a:t>
                      </a:r>
                      <a:r>
                        <a:rPr sz="1400" spc="-65">
                          <a:latin typeface="Calibri"/>
                          <a:cs typeface="Calibri"/>
                        </a:rPr>
                        <a:t>–</a:t>
                      </a:r>
                      <a:r>
                        <a:rPr sz="1400" spc="-20">
                          <a:latin typeface="Calibri"/>
                          <a:cs typeface="Calibri"/>
                        </a:rPr>
                        <a:t> </a:t>
                      </a:r>
                      <a:r>
                        <a:rPr sz="1400" spc="-25">
                          <a:latin typeface="Calibri"/>
                          <a:cs typeface="Calibri"/>
                        </a:rPr>
                        <a:t>on</a:t>
                      </a:r>
                      <a:endParaRPr sz="1400">
                        <a:latin typeface="Calibri"/>
                        <a:cs typeface="Calibri"/>
                      </a:endParaRPr>
                    </a:p>
                    <a:p>
                      <a:pPr marL="13335">
                        <a:lnSpc>
                          <a:spcPct val="100000"/>
                        </a:lnSpc>
                      </a:pPr>
                      <a:r>
                        <a:rPr sz="1400">
                          <a:latin typeface="Calibri"/>
                          <a:cs typeface="Calibri"/>
                        </a:rPr>
                        <a:t>clearance</a:t>
                      </a:r>
                      <a:r>
                        <a:rPr sz="1400" spc="235">
                          <a:latin typeface="Calibri"/>
                          <a:cs typeface="Calibri"/>
                        </a:rPr>
                        <a:t> </a:t>
                      </a:r>
                      <a:r>
                        <a:rPr sz="1400" spc="-10">
                          <a:latin typeface="Calibri"/>
                          <a:cs typeface="Calibri"/>
                        </a:rPr>
                        <a:t>new</a:t>
                      </a:r>
                      <a:r>
                        <a:rPr sz="1400" spc="-40">
                          <a:latin typeface="Calibri"/>
                          <a:cs typeface="Calibri"/>
                        </a:rPr>
                        <a:t> </a:t>
                      </a:r>
                      <a:r>
                        <a:rPr sz="1400" spc="-25">
                          <a:latin typeface="Calibri"/>
                          <a:cs typeface="Calibri"/>
                        </a:rPr>
                        <a:t>director</a:t>
                      </a:r>
                      <a:r>
                        <a:rPr sz="1400" spc="-70">
                          <a:latin typeface="Calibri"/>
                          <a:cs typeface="Calibri"/>
                        </a:rPr>
                        <a:t> </a:t>
                      </a:r>
                      <a:r>
                        <a:rPr sz="1400">
                          <a:latin typeface="Calibri"/>
                          <a:cs typeface="Calibri"/>
                        </a:rPr>
                        <a:t>included</a:t>
                      </a:r>
                      <a:r>
                        <a:rPr sz="1400" spc="-60">
                          <a:latin typeface="Calibri"/>
                          <a:cs typeface="Calibri"/>
                        </a:rPr>
                        <a:t> </a:t>
                      </a:r>
                      <a:r>
                        <a:rPr sz="1400" spc="-20">
                          <a:latin typeface="Calibri"/>
                          <a:cs typeface="Calibri"/>
                        </a:rPr>
                        <a:t>on</a:t>
                      </a:r>
                      <a:r>
                        <a:rPr sz="1400" spc="-35">
                          <a:latin typeface="Calibri"/>
                          <a:cs typeface="Calibri"/>
                        </a:rPr>
                        <a:t> the</a:t>
                      </a:r>
                      <a:r>
                        <a:rPr sz="1400" spc="-45">
                          <a:latin typeface="Calibri"/>
                          <a:cs typeface="Calibri"/>
                        </a:rPr>
                        <a:t> </a:t>
                      </a:r>
                      <a:r>
                        <a:rPr sz="1400">
                          <a:latin typeface="Calibri"/>
                          <a:cs typeface="Calibri"/>
                        </a:rPr>
                        <a:t>contract</a:t>
                      </a:r>
                      <a:r>
                        <a:rPr sz="1400" spc="254">
                          <a:latin typeface="Calibri"/>
                          <a:cs typeface="Calibri"/>
                        </a:rPr>
                        <a:t> </a:t>
                      </a:r>
                      <a:r>
                        <a:rPr sz="1400" spc="60">
                          <a:latin typeface="Calibri"/>
                          <a:cs typeface="Calibri"/>
                        </a:rPr>
                        <a:t>-</a:t>
                      </a:r>
                      <a:r>
                        <a:rPr sz="1400" spc="250">
                          <a:latin typeface="Calibri"/>
                          <a:cs typeface="Calibri"/>
                        </a:rPr>
                        <a:t> </a:t>
                      </a:r>
                      <a:r>
                        <a:rPr sz="1400" spc="-45">
                          <a:latin typeface="Calibri"/>
                          <a:cs typeface="Calibri"/>
                        </a:rPr>
                        <a:t>or</a:t>
                      </a:r>
                      <a:r>
                        <a:rPr sz="1400" spc="-35">
                          <a:latin typeface="Calibri"/>
                          <a:cs typeface="Calibri"/>
                        </a:rPr>
                        <a:t> </a:t>
                      </a:r>
                      <a:r>
                        <a:rPr sz="1400" spc="-20">
                          <a:latin typeface="Calibri"/>
                          <a:cs typeface="Calibri"/>
                        </a:rPr>
                        <a:t>one</a:t>
                      </a:r>
                      <a:r>
                        <a:rPr sz="1400" spc="-40">
                          <a:latin typeface="Calibri"/>
                          <a:cs typeface="Calibri"/>
                        </a:rPr>
                        <a:t> </a:t>
                      </a:r>
                      <a:r>
                        <a:rPr sz="1400" spc="-30">
                          <a:latin typeface="Calibri"/>
                          <a:cs typeface="Calibri"/>
                        </a:rPr>
                        <a:t>of</a:t>
                      </a:r>
                      <a:r>
                        <a:rPr sz="1400" spc="-35">
                          <a:latin typeface="Calibri"/>
                          <a:cs typeface="Calibri"/>
                        </a:rPr>
                        <a:t> the</a:t>
                      </a:r>
                      <a:r>
                        <a:rPr sz="1400" spc="-45">
                          <a:latin typeface="Calibri"/>
                          <a:cs typeface="Calibri"/>
                        </a:rPr>
                        <a:t> </a:t>
                      </a:r>
                      <a:r>
                        <a:rPr sz="1400" spc="-25">
                          <a:latin typeface="Calibri"/>
                          <a:cs typeface="Calibri"/>
                        </a:rPr>
                        <a:t>existing</a:t>
                      </a:r>
                      <a:r>
                        <a:rPr sz="1400" spc="-45">
                          <a:latin typeface="Calibri"/>
                          <a:cs typeface="Calibri"/>
                        </a:rPr>
                        <a:t> </a:t>
                      </a:r>
                      <a:r>
                        <a:rPr sz="1400" spc="-25">
                          <a:latin typeface="Calibri"/>
                          <a:cs typeface="Calibri"/>
                        </a:rPr>
                        <a:t>director</a:t>
                      </a:r>
                      <a:r>
                        <a:rPr sz="1400" spc="-75">
                          <a:latin typeface="Calibri"/>
                          <a:cs typeface="Calibri"/>
                        </a:rPr>
                        <a:t> </a:t>
                      </a:r>
                      <a:r>
                        <a:rPr sz="1400">
                          <a:latin typeface="Calibri"/>
                          <a:cs typeface="Calibri"/>
                        </a:rPr>
                        <a:t>is</a:t>
                      </a:r>
                      <a:r>
                        <a:rPr sz="1400" spc="-25">
                          <a:latin typeface="Calibri"/>
                          <a:cs typeface="Calibri"/>
                        </a:rPr>
                        <a:t> </a:t>
                      </a:r>
                      <a:r>
                        <a:rPr sz="1400" spc="-10">
                          <a:latin typeface="Calibri"/>
                          <a:cs typeface="Calibri"/>
                        </a:rPr>
                        <a:t>retiring</a:t>
                      </a:r>
                      <a:endParaRPr sz="1400">
                        <a:latin typeface="Calibri"/>
                        <a:cs typeface="Calibri"/>
                      </a:endParaRPr>
                    </a:p>
                  </a:txBody>
                  <a:tcPr marL="0" marR="0" marT="1644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6"/>
                  </a:ext>
                </a:extLst>
              </a:tr>
              <a:tr h="534035">
                <a:tc>
                  <a:txBody>
                    <a:bodyPr/>
                    <a:lstStyle/>
                    <a:p>
                      <a:pPr marL="12700">
                        <a:lnSpc>
                          <a:spcPct val="100000"/>
                        </a:lnSpc>
                        <a:spcBef>
                          <a:spcPts val="1220"/>
                        </a:spcBef>
                      </a:pPr>
                      <a:r>
                        <a:rPr sz="1400" spc="-20">
                          <a:latin typeface="Calibri"/>
                          <a:cs typeface="Calibri"/>
                        </a:rPr>
                        <a:t>General</a:t>
                      </a:r>
                      <a:r>
                        <a:rPr sz="1400" spc="-35">
                          <a:latin typeface="Calibri"/>
                          <a:cs typeface="Calibri"/>
                        </a:rPr>
                        <a:t> </a:t>
                      </a:r>
                      <a:r>
                        <a:rPr sz="1400">
                          <a:latin typeface="Calibri"/>
                          <a:cs typeface="Calibri"/>
                        </a:rPr>
                        <a:t>Contract</a:t>
                      </a:r>
                      <a:r>
                        <a:rPr sz="1400" spc="-30">
                          <a:latin typeface="Calibri"/>
                          <a:cs typeface="Calibri"/>
                        </a:rPr>
                        <a:t> </a:t>
                      </a:r>
                      <a:r>
                        <a:rPr sz="1400" spc="-10">
                          <a:latin typeface="Calibri"/>
                          <a:cs typeface="Calibri"/>
                        </a:rPr>
                        <a:t>Variation</a:t>
                      </a:r>
                      <a:endParaRPr sz="1400">
                        <a:latin typeface="Calibri"/>
                        <a:cs typeface="Calibri"/>
                      </a:endParaRPr>
                    </a:p>
                  </a:txBody>
                  <a:tcPr marL="0" marR="0" marT="15494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3335" marR="81280">
                        <a:lnSpc>
                          <a:spcPct val="100000"/>
                        </a:lnSpc>
                        <a:spcBef>
                          <a:spcPts val="380"/>
                        </a:spcBef>
                      </a:pPr>
                      <a:r>
                        <a:rPr sz="1400">
                          <a:latin typeface="Calibri"/>
                          <a:cs typeface="Calibri"/>
                        </a:rPr>
                        <a:t>A</a:t>
                      </a:r>
                      <a:r>
                        <a:rPr sz="1400" spc="-50">
                          <a:latin typeface="Calibri"/>
                          <a:cs typeface="Calibri"/>
                        </a:rPr>
                        <a:t> </a:t>
                      </a:r>
                      <a:r>
                        <a:rPr sz="1400" spc="-10">
                          <a:latin typeface="Calibri"/>
                          <a:cs typeface="Calibri"/>
                        </a:rPr>
                        <a:t>document</a:t>
                      </a:r>
                      <a:r>
                        <a:rPr sz="1400" spc="-70">
                          <a:latin typeface="Calibri"/>
                          <a:cs typeface="Calibri"/>
                        </a:rPr>
                        <a:t> </a:t>
                      </a:r>
                      <a:r>
                        <a:rPr sz="1400">
                          <a:latin typeface="Calibri"/>
                          <a:cs typeface="Calibri"/>
                        </a:rPr>
                        <a:t>used</a:t>
                      </a:r>
                      <a:r>
                        <a:rPr sz="1400" spc="-45">
                          <a:latin typeface="Calibri"/>
                          <a:cs typeface="Calibri"/>
                        </a:rPr>
                        <a:t> </a:t>
                      </a:r>
                      <a:r>
                        <a:rPr sz="1400" spc="-50">
                          <a:latin typeface="Calibri"/>
                          <a:cs typeface="Calibri"/>
                        </a:rPr>
                        <a:t>to </a:t>
                      </a:r>
                      <a:r>
                        <a:rPr sz="1400" spc="-10">
                          <a:latin typeface="Calibri"/>
                          <a:cs typeface="Calibri"/>
                        </a:rPr>
                        <a:t>reflect</a:t>
                      </a:r>
                      <a:r>
                        <a:rPr sz="1400" spc="-70">
                          <a:latin typeface="Calibri"/>
                          <a:cs typeface="Calibri"/>
                        </a:rPr>
                        <a:t> </a:t>
                      </a:r>
                      <a:r>
                        <a:rPr sz="1400">
                          <a:latin typeface="Calibri"/>
                          <a:cs typeface="Calibri"/>
                        </a:rPr>
                        <a:t>a</a:t>
                      </a:r>
                      <a:r>
                        <a:rPr sz="1400" spc="-45">
                          <a:latin typeface="Calibri"/>
                          <a:cs typeface="Calibri"/>
                        </a:rPr>
                        <a:t> </a:t>
                      </a:r>
                      <a:r>
                        <a:rPr sz="1400" spc="-10">
                          <a:latin typeface="Calibri"/>
                          <a:cs typeface="Calibri"/>
                        </a:rPr>
                        <a:t>change</a:t>
                      </a:r>
                      <a:r>
                        <a:rPr sz="1400" spc="-45">
                          <a:latin typeface="Calibri"/>
                          <a:cs typeface="Calibri"/>
                        </a:rPr>
                        <a:t> </a:t>
                      </a:r>
                      <a:r>
                        <a:rPr sz="1400" spc="-50">
                          <a:latin typeface="Calibri"/>
                          <a:cs typeface="Calibri"/>
                        </a:rPr>
                        <a:t>to </a:t>
                      </a:r>
                      <a:r>
                        <a:rPr sz="1400" spc="-35">
                          <a:latin typeface="Calibri"/>
                          <a:cs typeface="Calibri"/>
                        </a:rPr>
                        <a:t>the</a:t>
                      </a:r>
                      <a:r>
                        <a:rPr sz="1400" spc="-50">
                          <a:latin typeface="Calibri"/>
                          <a:cs typeface="Calibri"/>
                        </a:rPr>
                        <a:t> </a:t>
                      </a:r>
                      <a:r>
                        <a:rPr sz="1400" spc="-25">
                          <a:latin typeface="Calibri"/>
                          <a:cs typeface="Calibri"/>
                        </a:rPr>
                        <a:t>partners</a:t>
                      </a:r>
                      <a:r>
                        <a:rPr sz="1400" spc="-50">
                          <a:latin typeface="Calibri"/>
                          <a:cs typeface="Calibri"/>
                        </a:rPr>
                        <a:t> </a:t>
                      </a:r>
                      <a:r>
                        <a:rPr sz="1400" spc="-45">
                          <a:latin typeface="Calibri"/>
                          <a:cs typeface="Calibri"/>
                        </a:rPr>
                        <a:t>or </a:t>
                      </a:r>
                      <a:r>
                        <a:rPr sz="1400">
                          <a:latin typeface="Calibri"/>
                          <a:cs typeface="Calibri"/>
                        </a:rPr>
                        <a:t>directors</a:t>
                      </a:r>
                      <a:r>
                        <a:rPr sz="1400" spc="204">
                          <a:latin typeface="Calibri"/>
                          <a:cs typeface="Calibri"/>
                        </a:rPr>
                        <a:t> </a:t>
                      </a:r>
                      <a:r>
                        <a:rPr sz="1400" spc="-20">
                          <a:latin typeface="Calibri"/>
                          <a:cs typeface="Calibri"/>
                        </a:rPr>
                        <a:t>named</a:t>
                      </a:r>
                      <a:r>
                        <a:rPr sz="1400" spc="-45">
                          <a:latin typeface="Calibri"/>
                          <a:cs typeface="Calibri"/>
                        </a:rPr>
                        <a:t> </a:t>
                      </a:r>
                      <a:r>
                        <a:rPr sz="1400" spc="-30">
                          <a:latin typeface="Calibri"/>
                          <a:cs typeface="Calibri"/>
                        </a:rPr>
                        <a:t>on</a:t>
                      </a:r>
                      <a:r>
                        <a:rPr sz="1400" spc="-55">
                          <a:latin typeface="Calibri"/>
                          <a:cs typeface="Calibri"/>
                        </a:rPr>
                        <a:t> </a:t>
                      </a:r>
                      <a:r>
                        <a:rPr sz="1400">
                          <a:latin typeface="Calibri"/>
                          <a:cs typeface="Calibri"/>
                        </a:rPr>
                        <a:t>a</a:t>
                      </a:r>
                      <a:r>
                        <a:rPr sz="1400" spc="-30">
                          <a:latin typeface="Calibri"/>
                          <a:cs typeface="Calibri"/>
                        </a:rPr>
                        <a:t> </a:t>
                      </a:r>
                      <a:r>
                        <a:rPr sz="1400">
                          <a:latin typeface="Calibri"/>
                          <a:cs typeface="Calibri"/>
                        </a:rPr>
                        <a:t>contract</a:t>
                      </a:r>
                      <a:r>
                        <a:rPr sz="1400" spc="215">
                          <a:latin typeface="Calibri"/>
                          <a:cs typeface="Calibri"/>
                        </a:rPr>
                        <a:t> </a:t>
                      </a:r>
                      <a:r>
                        <a:rPr sz="1400">
                          <a:latin typeface="Calibri"/>
                          <a:cs typeface="Calibri"/>
                        </a:rPr>
                        <a:t>A</a:t>
                      </a:r>
                      <a:r>
                        <a:rPr sz="1400" spc="-50">
                          <a:latin typeface="Calibri"/>
                          <a:cs typeface="Calibri"/>
                        </a:rPr>
                        <a:t> </a:t>
                      </a:r>
                      <a:r>
                        <a:rPr sz="1400" spc="-20">
                          <a:latin typeface="Calibri"/>
                          <a:cs typeface="Calibri"/>
                        </a:rPr>
                        <a:t>request</a:t>
                      </a:r>
                      <a:r>
                        <a:rPr sz="1400" spc="-65">
                          <a:latin typeface="Calibri"/>
                          <a:cs typeface="Calibri"/>
                        </a:rPr>
                        <a:t> </a:t>
                      </a:r>
                      <a:r>
                        <a:rPr sz="1400">
                          <a:latin typeface="Calibri"/>
                          <a:cs typeface="Calibri"/>
                        </a:rPr>
                        <a:t>to</a:t>
                      </a:r>
                      <a:r>
                        <a:rPr sz="1400" spc="225">
                          <a:latin typeface="Calibri"/>
                          <a:cs typeface="Calibri"/>
                        </a:rPr>
                        <a:t> </a:t>
                      </a:r>
                      <a:r>
                        <a:rPr sz="1400" spc="-10">
                          <a:latin typeface="Calibri"/>
                          <a:cs typeface="Calibri"/>
                        </a:rPr>
                        <a:t>change</a:t>
                      </a:r>
                      <a:r>
                        <a:rPr sz="1400" spc="-40">
                          <a:latin typeface="Calibri"/>
                          <a:cs typeface="Calibri"/>
                        </a:rPr>
                        <a:t> </a:t>
                      </a:r>
                      <a:r>
                        <a:rPr sz="1400">
                          <a:latin typeface="Calibri"/>
                          <a:cs typeface="Calibri"/>
                        </a:rPr>
                        <a:t>days</a:t>
                      </a:r>
                      <a:r>
                        <a:rPr sz="1400" spc="-50">
                          <a:latin typeface="Calibri"/>
                          <a:cs typeface="Calibri"/>
                        </a:rPr>
                        <a:t> </a:t>
                      </a:r>
                      <a:r>
                        <a:rPr sz="1400" spc="-45">
                          <a:latin typeface="Calibri"/>
                          <a:cs typeface="Calibri"/>
                        </a:rPr>
                        <a:t>or </a:t>
                      </a:r>
                      <a:r>
                        <a:rPr sz="1400" spc="-20">
                          <a:latin typeface="Calibri"/>
                          <a:cs typeface="Calibri"/>
                        </a:rPr>
                        <a:t>hours</a:t>
                      </a:r>
                      <a:r>
                        <a:rPr sz="1400" spc="-45">
                          <a:latin typeface="Calibri"/>
                          <a:cs typeface="Calibri"/>
                        </a:rPr>
                        <a:t> </a:t>
                      </a:r>
                      <a:r>
                        <a:rPr sz="1400" spc="-25">
                          <a:latin typeface="Calibri"/>
                          <a:cs typeface="Calibri"/>
                        </a:rPr>
                        <a:t>the </a:t>
                      </a:r>
                      <a:r>
                        <a:rPr sz="1400">
                          <a:latin typeface="Calibri"/>
                          <a:cs typeface="Calibri"/>
                        </a:rPr>
                        <a:t>practice</a:t>
                      </a:r>
                      <a:r>
                        <a:rPr sz="1400" spc="240">
                          <a:latin typeface="Calibri"/>
                          <a:cs typeface="Calibri"/>
                        </a:rPr>
                        <a:t> </a:t>
                      </a:r>
                      <a:r>
                        <a:rPr sz="1400">
                          <a:latin typeface="Calibri"/>
                          <a:cs typeface="Calibri"/>
                        </a:rPr>
                        <a:t>tests</a:t>
                      </a:r>
                      <a:r>
                        <a:rPr sz="1400" spc="-50">
                          <a:latin typeface="Calibri"/>
                          <a:cs typeface="Calibri"/>
                        </a:rPr>
                        <a:t> </a:t>
                      </a:r>
                      <a:r>
                        <a:rPr sz="1400">
                          <a:latin typeface="Calibri"/>
                          <a:cs typeface="Calibri"/>
                        </a:rPr>
                        <a:t>eyes.</a:t>
                      </a:r>
                      <a:r>
                        <a:rPr sz="1400" spc="240">
                          <a:latin typeface="Calibri"/>
                          <a:cs typeface="Calibri"/>
                        </a:rPr>
                        <a:t> </a:t>
                      </a:r>
                      <a:r>
                        <a:rPr sz="1400">
                          <a:latin typeface="Calibri"/>
                          <a:cs typeface="Calibri"/>
                        </a:rPr>
                        <a:t>A</a:t>
                      </a:r>
                      <a:r>
                        <a:rPr sz="1400" spc="-20">
                          <a:latin typeface="Calibri"/>
                          <a:cs typeface="Calibri"/>
                        </a:rPr>
                        <a:t> </a:t>
                      </a:r>
                      <a:r>
                        <a:rPr sz="1400" spc="-10">
                          <a:latin typeface="Calibri"/>
                          <a:cs typeface="Calibri"/>
                        </a:rPr>
                        <a:t>change</a:t>
                      </a:r>
                      <a:r>
                        <a:rPr sz="1400" spc="-30">
                          <a:latin typeface="Calibri"/>
                          <a:cs typeface="Calibri"/>
                        </a:rPr>
                        <a:t> of registered</a:t>
                      </a:r>
                      <a:r>
                        <a:rPr sz="1400" spc="-50">
                          <a:latin typeface="Calibri"/>
                          <a:cs typeface="Calibri"/>
                        </a:rPr>
                        <a:t> </a:t>
                      </a:r>
                      <a:r>
                        <a:rPr sz="1400">
                          <a:latin typeface="Calibri"/>
                          <a:cs typeface="Calibri"/>
                        </a:rPr>
                        <a:t>address</a:t>
                      </a:r>
                      <a:r>
                        <a:rPr sz="1400" spc="-50">
                          <a:latin typeface="Calibri"/>
                          <a:cs typeface="Calibri"/>
                        </a:rPr>
                        <a:t> .</a:t>
                      </a:r>
                      <a:endParaRPr sz="1400">
                        <a:latin typeface="Calibri"/>
                        <a:cs typeface="Calibri"/>
                      </a:endParaRPr>
                    </a:p>
                  </a:txBody>
                  <a:tcPr marL="0" marR="0" marT="482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7"/>
                  </a:ext>
                </a:extLst>
              </a:tr>
            </a:tbl>
          </a:graphicData>
        </a:graphic>
      </p:graphicFrame>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45720">
              <a:lnSpc>
                <a:spcPts val="2315"/>
              </a:lnSpc>
            </a:pPr>
            <a:fld id="{81D60167-4931-47E6-BA6A-407CBD079E47}" type="slidenum">
              <a:rPr spc="-25" dirty="0"/>
              <a:t>32</a:t>
            </a:fld>
            <a:endParaRPr spc="-25"/>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502533" y="798067"/>
            <a:ext cx="5768807" cy="873957"/>
          </a:xfrm>
          <a:prstGeom prst="rect">
            <a:avLst/>
          </a:prstGeom>
        </p:spPr>
        <p:txBody>
          <a:bodyPr vert="horz" wrap="square" lIns="0" tIns="12065" rIns="0" bIns="0" rtlCol="0" anchor="t">
            <a:spAutoFit/>
          </a:bodyPr>
          <a:lstStyle/>
          <a:p>
            <a:pPr marL="321945" marR="5080" indent="-309880">
              <a:lnSpc>
                <a:spcPct val="100000"/>
              </a:lnSpc>
              <a:spcBef>
                <a:spcPts val="95"/>
              </a:spcBef>
            </a:pPr>
            <a:r>
              <a:rPr sz="2800"/>
              <a:t>Overview</a:t>
            </a:r>
            <a:r>
              <a:rPr sz="2800" spc="-50"/>
              <a:t> </a:t>
            </a:r>
            <a:r>
              <a:rPr sz="2800"/>
              <a:t>of</a:t>
            </a:r>
            <a:r>
              <a:rPr sz="2800" spc="-25"/>
              <a:t> </a:t>
            </a:r>
            <a:r>
              <a:rPr sz="2800"/>
              <a:t>Application</a:t>
            </a:r>
            <a:r>
              <a:rPr sz="2800" spc="20"/>
              <a:t> </a:t>
            </a:r>
            <a:r>
              <a:rPr sz="2800" spc="-10"/>
              <a:t>Types </a:t>
            </a:r>
            <a:r>
              <a:rPr lang="en-GB" sz="2800"/>
              <a:t>01/04/2025</a:t>
            </a:r>
            <a:r>
              <a:rPr lang="en-GB" sz="2800" spc="100"/>
              <a:t> </a:t>
            </a:r>
            <a:r>
              <a:rPr sz="2800" spc="-135"/>
              <a:t>–</a:t>
            </a:r>
            <a:r>
              <a:rPr sz="2800" spc="65"/>
              <a:t> </a:t>
            </a:r>
            <a:r>
              <a:rPr lang="en-GB" sz="2800" spc="-10"/>
              <a:t>31/03/2026</a:t>
            </a:r>
            <a:endParaRPr sz="2800"/>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45720">
              <a:lnSpc>
                <a:spcPts val="2315"/>
              </a:lnSpc>
            </a:pPr>
            <a:fld id="{81D60167-4931-47E6-BA6A-407CBD079E47}" type="slidenum">
              <a:rPr spc="-25" dirty="0"/>
              <a:t>33</a:t>
            </a:fld>
            <a:endParaRPr spc="-25"/>
          </a:p>
        </p:txBody>
      </p:sp>
      <p:graphicFrame>
        <p:nvGraphicFramePr>
          <p:cNvPr id="3" name="object 3"/>
          <p:cNvGraphicFramePr>
            <a:graphicFrameLocks noGrp="1"/>
          </p:cNvGraphicFramePr>
          <p:nvPr>
            <p:extLst>
              <p:ext uri="{D42A27DB-BD31-4B8C-83A1-F6EECF244321}">
                <p14:modId xmlns:p14="http://schemas.microsoft.com/office/powerpoint/2010/main" val="1447884293"/>
              </p:ext>
            </p:extLst>
          </p:nvPr>
        </p:nvGraphicFramePr>
        <p:xfrm>
          <a:off x="2999609" y="1990908"/>
          <a:ext cx="6280084" cy="3656330"/>
        </p:xfrm>
        <a:graphic>
          <a:graphicData uri="http://schemas.openxmlformats.org/drawingml/2006/table">
            <a:tbl>
              <a:tblPr firstRow="1" bandRow="1">
                <a:tableStyleId>{2D5ABB26-0587-4C30-8999-92F81FD0307C}</a:tableStyleId>
              </a:tblPr>
              <a:tblGrid>
                <a:gridCol w="3356363">
                  <a:extLst>
                    <a:ext uri="{9D8B030D-6E8A-4147-A177-3AD203B41FA5}">
                      <a16:colId xmlns:a16="http://schemas.microsoft.com/office/drawing/2014/main" val="20000"/>
                    </a:ext>
                  </a:extLst>
                </a:gridCol>
                <a:gridCol w="1367512">
                  <a:extLst>
                    <a:ext uri="{9D8B030D-6E8A-4147-A177-3AD203B41FA5}">
                      <a16:colId xmlns:a16="http://schemas.microsoft.com/office/drawing/2014/main" val="20001"/>
                    </a:ext>
                  </a:extLst>
                </a:gridCol>
                <a:gridCol w="1556209">
                  <a:extLst>
                    <a:ext uri="{9D8B030D-6E8A-4147-A177-3AD203B41FA5}">
                      <a16:colId xmlns:a16="http://schemas.microsoft.com/office/drawing/2014/main" val="20002"/>
                    </a:ext>
                  </a:extLst>
                </a:gridCol>
              </a:tblGrid>
              <a:tr h="322580">
                <a:tc>
                  <a:txBody>
                    <a:bodyPr/>
                    <a:lstStyle/>
                    <a:p>
                      <a:pPr algn="ctr">
                        <a:lnSpc>
                          <a:spcPct val="100000"/>
                        </a:lnSpc>
                        <a:spcBef>
                          <a:spcPts val="330"/>
                        </a:spcBef>
                      </a:pPr>
                      <a:r>
                        <a:rPr sz="1400" b="1" spc="-20">
                          <a:solidFill>
                            <a:srgbClr val="FFFFFF"/>
                          </a:solidFill>
                          <a:latin typeface="Calibri"/>
                          <a:cs typeface="Calibri"/>
                        </a:rPr>
                        <a:t>Type</a:t>
                      </a:r>
                      <a:endParaRPr sz="1400">
                        <a:latin typeface="Calibri"/>
                        <a:cs typeface="Calibri"/>
                      </a:endParaRPr>
                    </a:p>
                  </a:txBody>
                  <a:tcPr marL="0" marR="0" marT="4191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marL="2540" algn="ctr">
                        <a:lnSpc>
                          <a:spcPct val="100000"/>
                        </a:lnSpc>
                        <a:spcBef>
                          <a:spcPts val="330"/>
                        </a:spcBef>
                      </a:pPr>
                      <a:r>
                        <a:rPr sz="1400" b="1" spc="-10">
                          <a:solidFill>
                            <a:srgbClr val="FFFFFF"/>
                          </a:solidFill>
                          <a:latin typeface="Calibri"/>
                          <a:cs typeface="Calibri"/>
                        </a:rPr>
                        <a:t>Applied</a:t>
                      </a:r>
                      <a:endParaRPr sz="1400">
                        <a:latin typeface="Calibri"/>
                        <a:cs typeface="Calibri"/>
                      </a:endParaRPr>
                    </a:p>
                  </a:txBody>
                  <a:tcPr marL="0" marR="0" marT="4191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marL="635" algn="ctr">
                        <a:lnSpc>
                          <a:spcPct val="100000"/>
                        </a:lnSpc>
                        <a:spcBef>
                          <a:spcPts val="330"/>
                        </a:spcBef>
                      </a:pPr>
                      <a:r>
                        <a:rPr sz="1400" b="1" spc="-10">
                          <a:solidFill>
                            <a:srgbClr val="FFFFFF"/>
                          </a:solidFill>
                          <a:latin typeface="Calibri"/>
                          <a:cs typeface="Calibri"/>
                        </a:rPr>
                        <a:t>Approved</a:t>
                      </a:r>
                      <a:endParaRPr sz="1400">
                        <a:latin typeface="Calibri"/>
                        <a:cs typeface="Calibri"/>
                      </a:endParaRPr>
                    </a:p>
                  </a:txBody>
                  <a:tcPr marL="0" marR="0" marT="4191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extLst>
                  <a:ext uri="{0D108BD9-81ED-4DB2-BD59-A6C34878D82A}">
                    <a16:rowId xmlns:a16="http://schemas.microsoft.com/office/drawing/2014/main" val="10000"/>
                  </a:ext>
                </a:extLst>
              </a:tr>
              <a:tr h="429895">
                <a:tc>
                  <a:txBody>
                    <a:bodyPr/>
                    <a:lstStyle/>
                    <a:p>
                      <a:pPr algn="ctr">
                        <a:lnSpc>
                          <a:spcPct val="100000"/>
                        </a:lnSpc>
                        <a:spcBef>
                          <a:spcPts val="330"/>
                        </a:spcBef>
                      </a:pPr>
                      <a:r>
                        <a:rPr sz="1400">
                          <a:latin typeface="Calibri"/>
                          <a:cs typeface="Calibri"/>
                        </a:rPr>
                        <a:t>New</a:t>
                      </a:r>
                      <a:r>
                        <a:rPr sz="1400" spc="-15">
                          <a:latin typeface="Calibri"/>
                          <a:cs typeface="Calibri"/>
                        </a:rPr>
                        <a:t> </a:t>
                      </a:r>
                      <a:r>
                        <a:rPr sz="1400" spc="-45">
                          <a:latin typeface="Calibri"/>
                          <a:cs typeface="Calibri"/>
                        </a:rPr>
                        <a:t>Mandatory</a:t>
                      </a:r>
                      <a:r>
                        <a:rPr sz="1400" spc="-15">
                          <a:latin typeface="Calibri"/>
                          <a:cs typeface="Calibri"/>
                        </a:rPr>
                        <a:t> </a:t>
                      </a:r>
                      <a:r>
                        <a:rPr sz="1400" spc="-10">
                          <a:latin typeface="Calibri"/>
                          <a:cs typeface="Calibri"/>
                        </a:rPr>
                        <a:t>Contracts</a:t>
                      </a:r>
                      <a:endParaRPr sz="1400">
                        <a:latin typeface="Calibri"/>
                        <a:cs typeface="Calibri"/>
                      </a:endParaRPr>
                    </a:p>
                  </a:txBody>
                  <a:tcPr marL="0" marR="0" marT="4191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marL="1905" algn="ctr">
                        <a:lnSpc>
                          <a:spcPct val="100000"/>
                        </a:lnSpc>
                        <a:spcBef>
                          <a:spcPts val="330"/>
                        </a:spcBef>
                      </a:pPr>
                      <a:r>
                        <a:rPr lang="en-US" sz="1400" spc="-50">
                          <a:latin typeface="Calibri"/>
                          <a:cs typeface="Calibri"/>
                        </a:rPr>
                        <a:t>2</a:t>
                      </a:r>
                    </a:p>
                  </a:txBody>
                  <a:tcPr marL="0" marR="0" marT="4191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algn="ctr">
                        <a:lnSpc>
                          <a:spcPct val="100000"/>
                        </a:lnSpc>
                        <a:spcBef>
                          <a:spcPts val="330"/>
                        </a:spcBef>
                      </a:pPr>
                      <a:r>
                        <a:rPr lang="en-US" sz="1400" spc="-50">
                          <a:latin typeface="Calibri"/>
                          <a:cs typeface="Calibri"/>
                        </a:rPr>
                        <a:t>2</a:t>
                      </a:r>
                    </a:p>
                  </a:txBody>
                  <a:tcPr marL="0" marR="0" marT="4191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1"/>
                  </a:ext>
                </a:extLst>
              </a:tr>
              <a:tr h="429895">
                <a:tc>
                  <a:txBody>
                    <a:bodyPr/>
                    <a:lstStyle/>
                    <a:p>
                      <a:pPr algn="ctr">
                        <a:lnSpc>
                          <a:spcPct val="100000"/>
                        </a:lnSpc>
                        <a:spcBef>
                          <a:spcPts val="334"/>
                        </a:spcBef>
                      </a:pPr>
                      <a:r>
                        <a:rPr sz="1400">
                          <a:latin typeface="Calibri"/>
                          <a:cs typeface="Calibri"/>
                        </a:rPr>
                        <a:t>New</a:t>
                      </a:r>
                      <a:r>
                        <a:rPr sz="1400" spc="-15">
                          <a:latin typeface="Calibri"/>
                          <a:cs typeface="Calibri"/>
                        </a:rPr>
                        <a:t> </a:t>
                      </a:r>
                      <a:r>
                        <a:rPr sz="1400" spc="-25">
                          <a:latin typeface="Calibri"/>
                          <a:cs typeface="Calibri"/>
                        </a:rPr>
                        <a:t>Additional </a:t>
                      </a:r>
                      <a:r>
                        <a:rPr sz="1400" spc="-10">
                          <a:latin typeface="Calibri"/>
                          <a:cs typeface="Calibri"/>
                        </a:rPr>
                        <a:t>Contracts</a:t>
                      </a:r>
                      <a:endParaRPr sz="1400">
                        <a:latin typeface="Calibri"/>
                        <a:cs typeface="Calibri"/>
                      </a:endParaRPr>
                    </a:p>
                  </a:txBody>
                  <a:tcPr marL="0" marR="0" marT="4254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905" algn="ctr">
                        <a:lnSpc>
                          <a:spcPct val="100000"/>
                        </a:lnSpc>
                        <a:spcBef>
                          <a:spcPts val="334"/>
                        </a:spcBef>
                      </a:pPr>
                      <a:r>
                        <a:rPr lang="en-US" sz="1400" spc="-50">
                          <a:latin typeface="Calibri"/>
                          <a:cs typeface="Calibri"/>
                        </a:rPr>
                        <a:t>12</a:t>
                      </a:r>
                    </a:p>
                  </a:txBody>
                  <a:tcPr marL="0" marR="0" marT="4254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ctr">
                        <a:lnSpc>
                          <a:spcPct val="100000"/>
                        </a:lnSpc>
                        <a:spcBef>
                          <a:spcPts val="334"/>
                        </a:spcBef>
                      </a:pPr>
                      <a:r>
                        <a:rPr lang="en-GB" sz="1400" spc="-50">
                          <a:latin typeface="Calibri"/>
                          <a:cs typeface="Calibri"/>
                        </a:rPr>
                        <a:t>12</a:t>
                      </a:r>
                    </a:p>
                  </a:txBody>
                  <a:tcPr marL="0" marR="0" marT="4254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2"/>
                  </a:ext>
                </a:extLst>
              </a:tr>
              <a:tr h="429895">
                <a:tc>
                  <a:txBody>
                    <a:bodyPr/>
                    <a:lstStyle/>
                    <a:p>
                      <a:pPr algn="ctr">
                        <a:lnSpc>
                          <a:spcPct val="100000"/>
                        </a:lnSpc>
                        <a:spcBef>
                          <a:spcPts val="334"/>
                        </a:spcBef>
                      </a:pPr>
                      <a:r>
                        <a:rPr sz="1400">
                          <a:latin typeface="Calibri"/>
                          <a:cs typeface="Calibri"/>
                        </a:rPr>
                        <a:t>New</a:t>
                      </a:r>
                      <a:r>
                        <a:rPr sz="1400" spc="-40">
                          <a:latin typeface="Calibri"/>
                          <a:cs typeface="Calibri"/>
                        </a:rPr>
                        <a:t> </a:t>
                      </a:r>
                      <a:r>
                        <a:rPr sz="1400">
                          <a:latin typeface="Calibri"/>
                          <a:cs typeface="Calibri"/>
                        </a:rPr>
                        <a:t>Dispensing</a:t>
                      </a:r>
                      <a:r>
                        <a:rPr sz="1400" spc="-45">
                          <a:latin typeface="Calibri"/>
                          <a:cs typeface="Calibri"/>
                        </a:rPr>
                        <a:t> </a:t>
                      </a:r>
                      <a:r>
                        <a:rPr sz="1400" spc="-20">
                          <a:latin typeface="Calibri"/>
                          <a:cs typeface="Calibri"/>
                        </a:rPr>
                        <a:t>Only</a:t>
                      </a:r>
                      <a:endParaRPr sz="1400">
                        <a:latin typeface="Calibri"/>
                        <a:cs typeface="Calibri"/>
                      </a:endParaRPr>
                    </a:p>
                  </a:txBody>
                  <a:tcPr marL="0" marR="0" marT="4254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905" algn="ctr">
                        <a:lnSpc>
                          <a:spcPct val="100000"/>
                        </a:lnSpc>
                        <a:spcBef>
                          <a:spcPts val="334"/>
                        </a:spcBef>
                      </a:pPr>
                      <a:r>
                        <a:rPr lang="en-US" sz="1400" spc="-50">
                          <a:latin typeface="Calibri"/>
                          <a:cs typeface="Calibri"/>
                        </a:rPr>
                        <a:t>0</a:t>
                      </a:r>
                    </a:p>
                  </a:txBody>
                  <a:tcPr marL="0" marR="0" marT="4254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algn="ctr">
                        <a:lnSpc>
                          <a:spcPct val="100000"/>
                        </a:lnSpc>
                        <a:spcBef>
                          <a:spcPts val="334"/>
                        </a:spcBef>
                      </a:pPr>
                      <a:r>
                        <a:rPr lang="en-US" sz="1400" spc="-50">
                          <a:latin typeface="Calibri"/>
                          <a:cs typeface="Calibri"/>
                        </a:rPr>
                        <a:t>0</a:t>
                      </a:r>
                    </a:p>
                  </a:txBody>
                  <a:tcPr marL="0" marR="0" marT="4254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3"/>
                  </a:ext>
                </a:extLst>
              </a:tr>
              <a:tr h="324485">
                <a:tc>
                  <a:txBody>
                    <a:bodyPr/>
                    <a:lstStyle/>
                    <a:p>
                      <a:pPr algn="ctr">
                        <a:lnSpc>
                          <a:spcPct val="100000"/>
                        </a:lnSpc>
                        <a:spcBef>
                          <a:spcPts val="335"/>
                        </a:spcBef>
                      </a:pPr>
                      <a:r>
                        <a:rPr sz="1400">
                          <a:latin typeface="Calibri"/>
                          <a:cs typeface="Calibri"/>
                        </a:rPr>
                        <a:t>Change</a:t>
                      </a:r>
                      <a:r>
                        <a:rPr sz="1400" spc="-15">
                          <a:latin typeface="Calibri"/>
                          <a:cs typeface="Calibri"/>
                        </a:rPr>
                        <a:t> </a:t>
                      </a:r>
                      <a:r>
                        <a:rPr sz="1400" spc="-10">
                          <a:latin typeface="Calibri"/>
                          <a:cs typeface="Calibri"/>
                        </a:rPr>
                        <a:t>Ownerships</a:t>
                      </a:r>
                      <a:endParaRPr sz="1400">
                        <a:latin typeface="Calibri"/>
                        <a:cs typeface="Calibri"/>
                      </a:endParaRPr>
                    </a:p>
                  </a:txBody>
                  <a:tcPr marL="0" marR="0" marT="425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905" algn="ctr">
                        <a:lnSpc>
                          <a:spcPct val="100000"/>
                        </a:lnSpc>
                        <a:spcBef>
                          <a:spcPts val="335"/>
                        </a:spcBef>
                      </a:pPr>
                      <a:r>
                        <a:rPr lang="en-US" sz="1400" spc="-50">
                          <a:latin typeface="Calibri"/>
                          <a:cs typeface="Calibri"/>
                        </a:rPr>
                        <a:t>1</a:t>
                      </a:r>
                    </a:p>
                  </a:txBody>
                  <a:tcPr marL="0" marR="0" marT="425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ctr">
                        <a:lnSpc>
                          <a:spcPct val="100000"/>
                        </a:lnSpc>
                        <a:spcBef>
                          <a:spcPts val="335"/>
                        </a:spcBef>
                      </a:pPr>
                      <a:r>
                        <a:rPr lang="en-US" sz="1400" spc="-50">
                          <a:latin typeface="Calibri"/>
                          <a:cs typeface="Calibri"/>
                        </a:rPr>
                        <a:t>1</a:t>
                      </a:r>
                    </a:p>
                  </a:txBody>
                  <a:tcPr marL="0" marR="0" marT="425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4"/>
                  </a:ext>
                </a:extLst>
              </a:tr>
              <a:tr h="429895">
                <a:tc>
                  <a:txBody>
                    <a:bodyPr/>
                    <a:lstStyle/>
                    <a:p>
                      <a:pPr marL="635" algn="ctr">
                        <a:lnSpc>
                          <a:spcPct val="100000"/>
                        </a:lnSpc>
                        <a:spcBef>
                          <a:spcPts val="335"/>
                        </a:spcBef>
                      </a:pPr>
                      <a:r>
                        <a:rPr sz="1400" spc="-10">
                          <a:latin typeface="Calibri"/>
                          <a:cs typeface="Calibri"/>
                        </a:rPr>
                        <a:t>Relocations</a:t>
                      </a:r>
                      <a:endParaRPr sz="1400">
                        <a:latin typeface="Calibri"/>
                        <a:cs typeface="Calibri"/>
                      </a:endParaRPr>
                    </a:p>
                  </a:txBody>
                  <a:tcPr marL="0" marR="0" marT="425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905" algn="ctr">
                        <a:lnSpc>
                          <a:spcPct val="100000"/>
                        </a:lnSpc>
                        <a:spcBef>
                          <a:spcPts val="335"/>
                        </a:spcBef>
                      </a:pPr>
                      <a:r>
                        <a:rPr lang="en-US" sz="1400" spc="-50">
                          <a:latin typeface="Calibri"/>
                          <a:cs typeface="Calibri"/>
                        </a:rPr>
                        <a:t>1</a:t>
                      </a:r>
                    </a:p>
                  </a:txBody>
                  <a:tcPr marL="0" marR="0" marT="425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algn="ctr">
                        <a:lnSpc>
                          <a:spcPct val="100000"/>
                        </a:lnSpc>
                        <a:spcBef>
                          <a:spcPts val="335"/>
                        </a:spcBef>
                      </a:pPr>
                      <a:r>
                        <a:rPr lang="en-US" sz="1400" spc="-50">
                          <a:latin typeface="Calibri"/>
                          <a:cs typeface="Calibri"/>
                        </a:rPr>
                        <a:t>1</a:t>
                      </a:r>
                    </a:p>
                  </a:txBody>
                  <a:tcPr marL="0" marR="0" marT="425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5"/>
                  </a:ext>
                </a:extLst>
              </a:tr>
              <a:tr h="429895">
                <a:tc>
                  <a:txBody>
                    <a:bodyPr/>
                    <a:lstStyle/>
                    <a:p>
                      <a:pPr algn="ctr">
                        <a:lnSpc>
                          <a:spcPct val="100000"/>
                        </a:lnSpc>
                        <a:spcBef>
                          <a:spcPts val="335"/>
                        </a:spcBef>
                      </a:pPr>
                      <a:r>
                        <a:rPr sz="1400">
                          <a:latin typeface="Calibri"/>
                          <a:cs typeface="Calibri"/>
                        </a:rPr>
                        <a:t>Change</a:t>
                      </a:r>
                      <a:r>
                        <a:rPr sz="1400" spc="-45">
                          <a:latin typeface="Calibri"/>
                          <a:cs typeface="Calibri"/>
                        </a:rPr>
                        <a:t> </a:t>
                      </a:r>
                      <a:r>
                        <a:rPr sz="1400" spc="-20">
                          <a:latin typeface="Calibri"/>
                          <a:cs typeface="Calibri"/>
                        </a:rPr>
                        <a:t>in</a:t>
                      </a:r>
                      <a:r>
                        <a:rPr sz="1400" spc="-25">
                          <a:latin typeface="Calibri"/>
                          <a:cs typeface="Calibri"/>
                        </a:rPr>
                        <a:t> </a:t>
                      </a:r>
                      <a:r>
                        <a:rPr sz="1400" spc="-10">
                          <a:latin typeface="Calibri"/>
                          <a:cs typeface="Calibri"/>
                        </a:rPr>
                        <a:t>Directors</a:t>
                      </a:r>
                      <a:endParaRPr sz="1400">
                        <a:latin typeface="Calibri"/>
                        <a:cs typeface="Calibri"/>
                      </a:endParaRPr>
                    </a:p>
                  </a:txBody>
                  <a:tcPr marL="0" marR="0" marT="425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ctr">
                        <a:lnSpc>
                          <a:spcPct val="100000"/>
                        </a:lnSpc>
                        <a:spcBef>
                          <a:spcPts val="335"/>
                        </a:spcBef>
                      </a:pPr>
                      <a:r>
                        <a:rPr lang="en-US" sz="1400" spc="-25">
                          <a:latin typeface="Calibri"/>
                          <a:cs typeface="Calibri"/>
                        </a:rPr>
                        <a:t>14</a:t>
                      </a:r>
                    </a:p>
                  </a:txBody>
                  <a:tcPr marL="0" marR="0" marT="425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270" algn="ctr">
                        <a:lnSpc>
                          <a:spcPct val="100000"/>
                        </a:lnSpc>
                        <a:spcBef>
                          <a:spcPts val="335"/>
                        </a:spcBef>
                      </a:pPr>
                      <a:r>
                        <a:rPr lang="en-GB" sz="1400" spc="-25">
                          <a:latin typeface="Calibri"/>
                          <a:cs typeface="Calibri"/>
                        </a:rPr>
                        <a:t>14</a:t>
                      </a:r>
                    </a:p>
                  </a:txBody>
                  <a:tcPr marL="0" marR="0" marT="425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6"/>
                  </a:ext>
                </a:extLst>
              </a:tr>
              <a:tr h="429895">
                <a:tc>
                  <a:txBody>
                    <a:bodyPr/>
                    <a:lstStyle/>
                    <a:p>
                      <a:pPr algn="ctr">
                        <a:lnSpc>
                          <a:spcPct val="100000"/>
                        </a:lnSpc>
                        <a:spcBef>
                          <a:spcPts val="335"/>
                        </a:spcBef>
                      </a:pPr>
                      <a:r>
                        <a:rPr sz="1400" spc="-20">
                          <a:latin typeface="Calibri"/>
                          <a:cs typeface="Calibri"/>
                        </a:rPr>
                        <a:t>General</a:t>
                      </a:r>
                      <a:r>
                        <a:rPr sz="1400" spc="-35">
                          <a:latin typeface="Calibri"/>
                          <a:cs typeface="Calibri"/>
                        </a:rPr>
                        <a:t> </a:t>
                      </a:r>
                      <a:r>
                        <a:rPr sz="1400">
                          <a:latin typeface="Calibri"/>
                          <a:cs typeface="Calibri"/>
                        </a:rPr>
                        <a:t>Contract</a:t>
                      </a:r>
                      <a:r>
                        <a:rPr sz="1400" spc="-25">
                          <a:latin typeface="Calibri"/>
                          <a:cs typeface="Calibri"/>
                        </a:rPr>
                        <a:t> </a:t>
                      </a:r>
                      <a:r>
                        <a:rPr sz="1400" spc="-10">
                          <a:latin typeface="Calibri"/>
                          <a:cs typeface="Calibri"/>
                        </a:rPr>
                        <a:t>Variation</a:t>
                      </a:r>
                      <a:endParaRPr sz="1400">
                        <a:latin typeface="Calibri"/>
                        <a:cs typeface="Calibri"/>
                      </a:endParaRPr>
                    </a:p>
                  </a:txBody>
                  <a:tcPr marL="0" marR="0" marT="42545"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CFD4EA"/>
                    </a:solidFill>
                  </a:tcPr>
                </a:tc>
                <a:tc>
                  <a:txBody>
                    <a:bodyPr/>
                    <a:lstStyle/>
                    <a:p>
                      <a:pPr algn="ctr">
                        <a:lnSpc>
                          <a:spcPct val="100000"/>
                        </a:lnSpc>
                        <a:spcBef>
                          <a:spcPts val="335"/>
                        </a:spcBef>
                      </a:pPr>
                      <a:r>
                        <a:rPr lang="en-GB" sz="1400" spc="-25">
                          <a:latin typeface="Calibri"/>
                          <a:cs typeface="Calibri"/>
                        </a:rPr>
                        <a:t>42</a:t>
                      </a:r>
                    </a:p>
                  </a:txBody>
                  <a:tcPr marL="0" marR="0" marT="42545"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CFD4EA"/>
                    </a:solidFill>
                  </a:tcPr>
                </a:tc>
                <a:tc>
                  <a:txBody>
                    <a:bodyPr/>
                    <a:lstStyle/>
                    <a:p>
                      <a:pPr marL="1270" algn="ctr">
                        <a:lnSpc>
                          <a:spcPct val="100000"/>
                        </a:lnSpc>
                        <a:spcBef>
                          <a:spcPts val="335"/>
                        </a:spcBef>
                      </a:pPr>
                      <a:r>
                        <a:rPr lang="en-GB" sz="1400" spc="-25">
                          <a:latin typeface="Calibri"/>
                          <a:cs typeface="Calibri"/>
                        </a:rPr>
                        <a:t>42</a:t>
                      </a:r>
                    </a:p>
                  </a:txBody>
                  <a:tcPr marL="0" marR="0" marT="42545"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CFD4EA"/>
                    </a:solidFill>
                  </a:tcPr>
                </a:tc>
                <a:extLst>
                  <a:ext uri="{0D108BD9-81ED-4DB2-BD59-A6C34878D82A}">
                    <a16:rowId xmlns:a16="http://schemas.microsoft.com/office/drawing/2014/main" val="10007"/>
                  </a:ext>
                </a:extLst>
              </a:tr>
              <a:tr h="429895">
                <a:tc>
                  <a:txBody>
                    <a:bodyPr/>
                    <a:lstStyle/>
                    <a:p>
                      <a:pPr lvl="0" algn="ctr">
                        <a:lnSpc>
                          <a:spcPct val="100000"/>
                        </a:lnSpc>
                        <a:spcBef>
                          <a:spcPts val="335"/>
                        </a:spcBef>
                        <a:buNone/>
                      </a:pPr>
                      <a:r>
                        <a:rPr lang="en-US" sz="1400" b="1" spc="-10">
                          <a:latin typeface="Calibri"/>
                          <a:cs typeface="Calibri"/>
                        </a:rPr>
                        <a:t>Totals </a:t>
                      </a:r>
                      <a:endParaRPr sz="1400" b="1" spc="-10">
                        <a:latin typeface="Calibri"/>
                        <a:cs typeface="Calibri"/>
                      </a:endParaRPr>
                    </a:p>
                  </a:txBody>
                  <a:tcPr marL="0" marR="0" marT="42545" marB="0">
                    <a:lnL w="12700">
                      <a:solidFill>
                        <a:srgbClr val="FFFFFF"/>
                      </a:solidFill>
                    </a:lnL>
                    <a:lnR w="12700">
                      <a:solidFill>
                        <a:srgbClr val="FFFFFF"/>
                      </a:solidFill>
                    </a:lnR>
                    <a:lnT w="12700">
                      <a:solidFill>
                        <a:srgbClr val="FFFFFF"/>
                      </a:solidFill>
                    </a:lnT>
                    <a:lnB w="12700">
                      <a:solidFill>
                        <a:srgbClr val="FFFFFF"/>
                      </a:solidFill>
                    </a:lnB>
                    <a:solidFill>
                      <a:srgbClr val="CFD4EA"/>
                    </a:solidFill>
                  </a:tcPr>
                </a:tc>
                <a:tc>
                  <a:txBody>
                    <a:bodyPr/>
                    <a:lstStyle/>
                    <a:p>
                      <a:pPr lvl="0" algn="ctr">
                        <a:lnSpc>
                          <a:spcPct val="100000"/>
                        </a:lnSpc>
                        <a:spcBef>
                          <a:spcPts val="335"/>
                        </a:spcBef>
                        <a:buNone/>
                      </a:pPr>
                      <a:r>
                        <a:rPr lang="en-GB" sz="1400" b="1" spc="-25">
                          <a:latin typeface="Calibri"/>
                          <a:cs typeface="Calibri"/>
                        </a:rPr>
                        <a:t>72</a:t>
                      </a:r>
                    </a:p>
                  </a:txBody>
                  <a:tcPr marL="0" marR="0" marT="42545" marB="0">
                    <a:lnL w="12700">
                      <a:solidFill>
                        <a:srgbClr val="FFFFFF"/>
                      </a:solidFill>
                    </a:lnL>
                    <a:lnR w="12700">
                      <a:solidFill>
                        <a:srgbClr val="FFFFFF"/>
                      </a:solidFill>
                    </a:lnR>
                    <a:lnT w="12700">
                      <a:solidFill>
                        <a:srgbClr val="FFFFFF"/>
                      </a:solidFill>
                    </a:lnT>
                    <a:lnB w="12700">
                      <a:solidFill>
                        <a:srgbClr val="FFFFFF"/>
                      </a:solidFill>
                    </a:lnB>
                    <a:solidFill>
                      <a:srgbClr val="CFD4EA"/>
                    </a:solidFill>
                  </a:tcPr>
                </a:tc>
                <a:tc>
                  <a:txBody>
                    <a:bodyPr/>
                    <a:lstStyle/>
                    <a:p>
                      <a:pPr marL="1270" lvl="0" algn="ctr">
                        <a:lnSpc>
                          <a:spcPct val="100000"/>
                        </a:lnSpc>
                        <a:spcBef>
                          <a:spcPts val="335"/>
                        </a:spcBef>
                        <a:buNone/>
                      </a:pPr>
                      <a:r>
                        <a:rPr lang="en-GB" sz="1400" b="1" spc="-25">
                          <a:latin typeface="Calibri"/>
                          <a:cs typeface="Calibri"/>
                        </a:rPr>
                        <a:t>72</a:t>
                      </a:r>
                    </a:p>
                  </a:txBody>
                  <a:tcPr marL="0" marR="0" marT="42545" marB="0">
                    <a:lnL w="12700">
                      <a:solidFill>
                        <a:srgbClr val="FFFFFF"/>
                      </a:solidFill>
                    </a:lnL>
                    <a:lnR w="12700">
                      <a:solidFill>
                        <a:srgbClr val="FFFFFF"/>
                      </a:solidFill>
                    </a:lnR>
                    <a:lnT w="12700">
                      <a:solidFill>
                        <a:srgbClr val="FFFFFF"/>
                      </a:solidFill>
                    </a:lnT>
                    <a:lnB w="12700">
                      <a:solidFill>
                        <a:srgbClr val="FFFFFF"/>
                      </a:solidFill>
                    </a:lnB>
                    <a:solidFill>
                      <a:srgbClr val="CFD4EA"/>
                    </a:solidFill>
                  </a:tcPr>
                </a:tc>
                <a:extLst>
                  <a:ext uri="{0D108BD9-81ED-4DB2-BD59-A6C34878D82A}">
                    <a16:rowId xmlns:a16="http://schemas.microsoft.com/office/drawing/2014/main" val="2144789115"/>
                  </a:ext>
                </a:extLst>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025650" y="518129"/>
            <a:ext cx="7954092" cy="1305486"/>
          </a:xfrm>
          <a:prstGeom prst="rect">
            <a:avLst/>
          </a:prstGeom>
        </p:spPr>
        <p:txBody>
          <a:bodyPr vert="horz" wrap="square" lIns="0" tIns="12700" rIns="0" bIns="0" rtlCol="0" anchor="t">
            <a:spAutoFit/>
          </a:bodyPr>
          <a:lstStyle/>
          <a:p>
            <a:pPr algn="ctr">
              <a:lnSpc>
                <a:spcPct val="100000"/>
              </a:lnSpc>
              <a:spcBef>
                <a:spcPts val="100"/>
              </a:spcBef>
            </a:pPr>
            <a:r>
              <a:rPr sz="2800" spc="-45"/>
              <a:t>Mandatory,</a:t>
            </a:r>
            <a:r>
              <a:rPr sz="2800" spc="5"/>
              <a:t> </a:t>
            </a:r>
            <a:r>
              <a:rPr sz="2800"/>
              <a:t>Additional</a:t>
            </a:r>
            <a:r>
              <a:rPr sz="2800" spc="35"/>
              <a:t> </a:t>
            </a:r>
            <a:r>
              <a:rPr sz="2800"/>
              <a:t>and</a:t>
            </a:r>
            <a:r>
              <a:rPr sz="2800" spc="15"/>
              <a:t> </a:t>
            </a:r>
            <a:r>
              <a:rPr sz="2800"/>
              <a:t>Dispensing</a:t>
            </a:r>
            <a:r>
              <a:rPr sz="2800" spc="5"/>
              <a:t> </a:t>
            </a:r>
            <a:r>
              <a:rPr sz="2800"/>
              <a:t>Only</a:t>
            </a:r>
            <a:r>
              <a:rPr sz="2800" spc="40"/>
              <a:t> </a:t>
            </a:r>
            <a:r>
              <a:rPr sz="2800" spc="50"/>
              <a:t>Contracts</a:t>
            </a:r>
          </a:p>
          <a:p>
            <a:pPr algn="ctr">
              <a:lnSpc>
                <a:spcPct val="100000"/>
              </a:lnSpc>
              <a:spcBef>
                <a:spcPts val="25"/>
              </a:spcBef>
            </a:pPr>
            <a:r>
              <a:rPr lang="en-GB" sz="2800"/>
              <a:t>01/04/2025</a:t>
            </a:r>
            <a:r>
              <a:rPr lang="en-GB" sz="2800" spc="100"/>
              <a:t> </a:t>
            </a:r>
            <a:r>
              <a:rPr sz="2800" spc="-114"/>
              <a:t>–</a:t>
            </a:r>
            <a:r>
              <a:rPr sz="2800" spc="80"/>
              <a:t> </a:t>
            </a:r>
            <a:r>
              <a:rPr lang="en-GB" sz="2800" spc="-10"/>
              <a:t>31/03/2026</a:t>
            </a:r>
            <a:endParaRPr lang="en-GB" sz="2800" spc="-10">
              <a:ea typeface="Calibri"/>
            </a:endParaRP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45720">
              <a:lnSpc>
                <a:spcPts val="2315"/>
              </a:lnSpc>
            </a:pPr>
            <a:fld id="{81D60167-4931-47E6-BA6A-407CBD079E47}" type="slidenum">
              <a:rPr spc="-25" dirty="0"/>
              <a:t>34</a:t>
            </a:fld>
            <a:endParaRPr spc="-25"/>
          </a:p>
        </p:txBody>
      </p:sp>
      <p:graphicFrame>
        <p:nvGraphicFramePr>
          <p:cNvPr id="3" name="object 3"/>
          <p:cNvGraphicFramePr>
            <a:graphicFrameLocks noGrp="1"/>
          </p:cNvGraphicFramePr>
          <p:nvPr>
            <p:extLst>
              <p:ext uri="{D42A27DB-BD31-4B8C-83A1-F6EECF244321}">
                <p14:modId xmlns:p14="http://schemas.microsoft.com/office/powerpoint/2010/main" val="1385279873"/>
              </p:ext>
            </p:extLst>
          </p:nvPr>
        </p:nvGraphicFramePr>
        <p:xfrm>
          <a:off x="2032000" y="2432050"/>
          <a:ext cx="8128000" cy="1815465"/>
        </p:xfrm>
        <a:graphic>
          <a:graphicData uri="http://schemas.openxmlformats.org/drawingml/2006/table">
            <a:tbl>
              <a:tblPr firstRow="1" bandRow="1">
                <a:tableStyleId>{2D5ABB26-0587-4C30-8999-92F81FD0307C}</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205">
                <a:tc>
                  <a:txBody>
                    <a:bodyPr/>
                    <a:lstStyle/>
                    <a:p>
                      <a:pPr marL="91440">
                        <a:lnSpc>
                          <a:spcPct val="100000"/>
                        </a:lnSpc>
                        <a:spcBef>
                          <a:spcPts val="315"/>
                        </a:spcBef>
                      </a:pPr>
                      <a:r>
                        <a:rPr lang="en-US" sz="1800" b="1">
                          <a:solidFill>
                            <a:srgbClr val="FFFFFF"/>
                          </a:solidFill>
                          <a:latin typeface="Arial"/>
                          <a:cs typeface="Arial"/>
                        </a:rPr>
                        <a:t>Mandatory</a:t>
                      </a:r>
                      <a:r>
                        <a:rPr lang="en-US" sz="1800" b="1" spc="-45">
                          <a:solidFill>
                            <a:srgbClr val="FFFFFF"/>
                          </a:solidFill>
                          <a:latin typeface="Arial"/>
                          <a:cs typeface="Arial"/>
                        </a:rPr>
                        <a:t> </a:t>
                      </a:r>
                      <a:r>
                        <a:rPr lang="en-US" sz="1800" b="1">
                          <a:solidFill>
                            <a:srgbClr val="FFFFFF"/>
                          </a:solidFill>
                          <a:latin typeface="Arial"/>
                          <a:cs typeface="Arial"/>
                        </a:rPr>
                        <a:t>Contracts</a:t>
                      </a:r>
                      <a:r>
                        <a:rPr lang="en-US" sz="1800" b="1" spc="-25">
                          <a:solidFill>
                            <a:srgbClr val="FFFFFF"/>
                          </a:solidFill>
                          <a:latin typeface="Arial"/>
                          <a:cs typeface="Arial"/>
                        </a:rPr>
                        <a:t> – 168</a:t>
                      </a:r>
                      <a:endParaRPr lang="en-US"/>
                    </a:p>
                    <a:p>
                      <a:pPr marL="91440" lvl="0">
                        <a:lnSpc>
                          <a:spcPct val="100000"/>
                        </a:lnSpc>
                        <a:spcBef>
                          <a:spcPts val="315"/>
                        </a:spcBef>
                        <a:buNone/>
                      </a:pPr>
                      <a:r>
                        <a:rPr lang="en-US" sz="1800" b="1" spc="-25">
                          <a:solidFill>
                            <a:srgbClr val="FFFFFF"/>
                          </a:solidFill>
                          <a:latin typeface="Arial"/>
                          <a:cs typeface="Arial"/>
                        </a:rPr>
                        <a:t>Dispensing Contracts  8</a:t>
                      </a:r>
                    </a:p>
                  </a:txBody>
                  <a:tcPr marL="0" marR="0" marT="4000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marL="92075">
                        <a:lnSpc>
                          <a:spcPct val="100000"/>
                        </a:lnSpc>
                        <a:spcBef>
                          <a:spcPts val="315"/>
                        </a:spcBef>
                      </a:pPr>
                      <a:r>
                        <a:rPr lang="en-GB" sz="1800" b="1">
                          <a:solidFill>
                            <a:srgbClr val="FFFFFF"/>
                          </a:solidFill>
                          <a:latin typeface="Arial"/>
                          <a:cs typeface="Arial"/>
                        </a:rPr>
                        <a:t>Additional</a:t>
                      </a:r>
                      <a:r>
                        <a:rPr lang="en-GB" sz="1800" b="1" spc="-40">
                          <a:solidFill>
                            <a:srgbClr val="FFFFFF"/>
                          </a:solidFill>
                          <a:latin typeface="Arial"/>
                          <a:cs typeface="Arial"/>
                        </a:rPr>
                        <a:t> </a:t>
                      </a:r>
                      <a:r>
                        <a:rPr lang="en-GB" sz="1800" b="1">
                          <a:solidFill>
                            <a:srgbClr val="FFFFFF"/>
                          </a:solidFill>
                          <a:latin typeface="Arial"/>
                          <a:cs typeface="Arial"/>
                        </a:rPr>
                        <a:t>Contracts</a:t>
                      </a:r>
                      <a:r>
                        <a:rPr lang="en-GB" sz="1800" b="1" spc="-50">
                          <a:solidFill>
                            <a:srgbClr val="FFFFFF"/>
                          </a:solidFill>
                          <a:latin typeface="Arial"/>
                          <a:cs typeface="Arial"/>
                        </a:rPr>
                        <a:t> </a:t>
                      </a:r>
                      <a:r>
                        <a:rPr lang="en-GB" sz="1800" b="1">
                          <a:solidFill>
                            <a:srgbClr val="FFFFFF"/>
                          </a:solidFill>
                          <a:latin typeface="Arial"/>
                          <a:cs typeface="Arial"/>
                        </a:rPr>
                        <a:t>-</a:t>
                      </a:r>
                      <a:r>
                        <a:rPr lang="en-GB" sz="1800" b="1" spc="-65">
                          <a:solidFill>
                            <a:srgbClr val="FFFFFF"/>
                          </a:solidFill>
                          <a:latin typeface="Arial"/>
                          <a:cs typeface="Arial"/>
                        </a:rPr>
                        <a:t> 78</a:t>
                      </a:r>
                      <a:endParaRPr lang="en-GB" sz="1800" b="1" spc="-25">
                        <a:solidFill>
                          <a:srgbClr val="FFFFFF"/>
                        </a:solidFill>
                        <a:latin typeface="Arial"/>
                        <a:cs typeface="Arial"/>
                      </a:endParaRPr>
                    </a:p>
                  </a:txBody>
                  <a:tcPr marL="0" marR="0" marT="4000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extLst>
                  <a:ext uri="{0D108BD9-81ED-4DB2-BD59-A6C34878D82A}">
                    <a16:rowId xmlns:a16="http://schemas.microsoft.com/office/drawing/2014/main" val="10000"/>
                  </a:ext>
                </a:extLst>
              </a:tr>
              <a:tr h="1188720">
                <a:tc>
                  <a:txBody>
                    <a:bodyPr/>
                    <a:lstStyle/>
                    <a:p>
                      <a:pPr marL="91440">
                        <a:lnSpc>
                          <a:spcPct val="100000"/>
                        </a:lnSpc>
                        <a:spcBef>
                          <a:spcPts val="315"/>
                        </a:spcBef>
                      </a:pPr>
                      <a:r>
                        <a:rPr sz="1800">
                          <a:latin typeface="Arial"/>
                          <a:cs typeface="Arial"/>
                        </a:rPr>
                        <a:t>Practices</a:t>
                      </a:r>
                      <a:r>
                        <a:rPr sz="1800" spc="-40">
                          <a:latin typeface="Arial"/>
                          <a:cs typeface="Arial"/>
                        </a:rPr>
                        <a:t> </a:t>
                      </a:r>
                      <a:r>
                        <a:rPr sz="1800">
                          <a:latin typeface="Arial"/>
                          <a:cs typeface="Arial"/>
                        </a:rPr>
                        <a:t>across</a:t>
                      </a:r>
                      <a:r>
                        <a:rPr sz="1800" spc="-25">
                          <a:latin typeface="Arial"/>
                          <a:cs typeface="Arial"/>
                        </a:rPr>
                        <a:t> </a:t>
                      </a:r>
                      <a:r>
                        <a:rPr sz="1800">
                          <a:latin typeface="Arial"/>
                          <a:cs typeface="Arial"/>
                        </a:rPr>
                        <a:t>all</a:t>
                      </a:r>
                      <a:r>
                        <a:rPr sz="1800" spc="-40">
                          <a:latin typeface="Arial"/>
                          <a:cs typeface="Arial"/>
                        </a:rPr>
                        <a:t> </a:t>
                      </a:r>
                      <a:r>
                        <a:rPr sz="1800">
                          <a:latin typeface="Arial"/>
                          <a:cs typeface="Arial"/>
                        </a:rPr>
                        <a:t>localities</a:t>
                      </a:r>
                      <a:r>
                        <a:rPr sz="1800" spc="-10">
                          <a:latin typeface="Arial"/>
                          <a:cs typeface="Arial"/>
                        </a:rPr>
                        <a:t> </a:t>
                      </a:r>
                      <a:r>
                        <a:rPr sz="1800" spc="-25">
                          <a:latin typeface="Arial"/>
                          <a:cs typeface="Arial"/>
                        </a:rPr>
                        <a:t>in</a:t>
                      </a:r>
                      <a:endParaRPr sz="1800">
                        <a:latin typeface="Arial"/>
                        <a:cs typeface="Arial"/>
                      </a:endParaRPr>
                    </a:p>
                    <a:p>
                      <a:pPr marL="91440">
                        <a:lnSpc>
                          <a:spcPct val="100000"/>
                        </a:lnSpc>
                      </a:pPr>
                      <a:r>
                        <a:rPr sz="1800">
                          <a:latin typeface="Arial"/>
                          <a:cs typeface="Arial"/>
                        </a:rPr>
                        <a:t>Lancashire</a:t>
                      </a:r>
                      <a:r>
                        <a:rPr sz="1800" spc="-30">
                          <a:latin typeface="Arial"/>
                          <a:cs typeface="Arial"/>
                        </a:rPr>
                        <a:t> </a:t>
                      </a:r>
                      <a:r>
                        <a:rPr sz="1800">
                          <a:latin typeface="Arial"/>
                          <a:cs typeface="Arial"/>
                        </a:rPr>
                        <a:t>and</a:t>
                      </a:r>
                      <a:r>
                        <a:rPr sz="1800" spc="-35">
                          <a:latin typeface="Arial"/>
                          <a:cs typeface="Arial"/>
                        </a:rPr>
                        <a:t> </a:t>
                      </a:r>
                      <a:r>
                        <a:rPr sz="1800">
                          <a:latin typeface="Arial"/>
                          <a:cs typeface="Arial"/>
                        </a:rPr>
                        <a:t>South</a:t>
                      </a:r>
                      <a:r>
                        <a:rPr sz="1800" spc="-35">
                          <a:latin typeface="Arial"/>
                          <a:cs typeface="Arial"/>
                        </a:rPr>
                        <a:t> </a:t>
                      </a:r>
                      <a:r>
                        <a:rPr sz="1800" spc="-10">
                          <a:latin typeface="Arial"/>
                          <a:cs typeface="Arial"/>
                        </a:rPr>
                        <a:t>Cumbria.</a:t>
                      </a:r>
                      <a:endParaRPr sz="1800">
                        <a:latin typeface="Arial"/>
                        <a:cs typeface="Arial"/>
                      </a:endParaRPr>
                    </a:p>
                  </a:txBody>
                  <a:tcPr marL="0" marR="0" marT="4000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marL="92075" marR="346075">
                        <a:lnSpc>
                          <a:spcPct val="100000"/>
                        </a:lnSpc>
                        <a:spcBef>
                          <a:spcPts val="315"/>
                        </a:spcBef>
                        <a:tabLst>
                          <a:tab pos="739140" algn="l"/>
                        </a:tabLst>
                      </a:pPr>
                      <a:r>
                        <a:rPr sz="1800">
                          <a:latin typeface="Arial"/>
                          <a:cs typeface="Arial"/>
                        </a:rPr>
                        <a:t>Providers</a:t>
                      </a:r>
                      <a:r>
                        <a:rPr sz="1800" spc="-35">
                          <a:latin typeface="Arial"/>
                          <a:cs typeface="Arial"/>
                        </a:rPr>
                        <a:t> </a:t>
                      </a:r>
                      <a:r>
                        <a:rPr sz="1800">
                          <a:latin typeface="Arial"/>
                          <a:cs typeface="Arial"/>
                        </a:rPr>
                        <a:t>are</a:t>
                      </a:r>
                      <a:r>
                        <a:rPr sz="1800" spc="-35">
                          <a:latin typeface="Arial"/>
                          <a:cs typeface="Arial"/>
                        </a:rPr>
                        <a:t> </a:t>
                      </a:r>
                      <a:r>
                        <a:rPr sz="1800">
                          <a:latin typeface="Arial"/>
                          <a:cs typeface="Arial"/>
                        </a:rPr>
                        <a:t>not</a:t>
                      </a:r>
                      <a:r>
                        <a:rPr sz="1800" spc="-25">
                          <a:latin typeface="Arial"/>
                          <a:cs typeface="Arial"/>
                        </a:rPr>
                        <a:t> </a:t>
                      </a:r>
                      <a:r>
                        <a:rPr sz="1800">
                          <a:latin typeface="Arial"/>
                          <a:cs typeface="Arial"/>
                        </a:rPr>
                        <a:t>designated</a:t>
                      </a:r>
                      <a:r>
                        <a:rPr sz="1800" spc="-20">
                          <a:latin typeface="Arial"/>
                          <a:cs typeface="Arial"/>
                        </a:rPr>
                        <a:t> </a:t>
                      </a:r>
                      <a:r>
                        <a:rPr sz="1800">
                          <a:latin typeface="Arial"/>
                          <a:cs typeface="Arial"/>
                        </a:rPr>
                        <a:t>to</a:t>
                      </a:r>
                      <a:r>
                        <a:rPr sz="1800" spc="-25">
                          <a:latin typeface="Arial"/>
                          <a:cs typeface="Arial"/>
                        </a:rPr>
                        <a:t> one </a:t>
                      </a:r>
                      <a:r>
                        <a:rPr sz="1800" spc="-10">
                          <a:latin typeface="Arial"/>
                          <a:cs typeface="Arial"/>
                        </a:rPr>
                        <a:t>area.</a:t>
                      </a:r>
                      <a:r>
                        <a:rPr sz="1800">
                          <a:latin typeface="Arial"/>
                          <a:cs typeface="Arial"/>
                        </a:rPr>
                        <a:t>	Deliver</a:t>
                      </a:r>
                      <a:r>
                        <a:rPr sz="1800" spc="-25">
                          <a:latin typeface="Arial"/>
                          <a:cs typeface="Arial"/>
                        </a:rPr>
                        <a:t> </a:t>
                      </a:r>
                      <a:r>
                        <a:rPr sz="1800">
                          <a:latin typeface="Arial"/>
                          <a:cs typeface="Arial"/>
                        </a:rPr>
                        <a:t>services</a:t>
                      </a:r>
                      <a:r>
                        <a:rPr sz="1800" spc="-25">
                          <a:latin typeface="Arial"/>
                          <a:cs typeface="Arial"/>
                        </a:rPr>
                        <a:t> </a:t>
                      </a:r>
                      <a:r>
                        <a:rPr sz="1800">
                          <a:latin typeface="Arial"/>
                          <a:cs typeface="Arial"/>
                        </a:rPr>
                        <a:t>to</a:t>
                      </a:r>
                      <a:r>
                        <a:rPr sz="1800" spc="-30">
                          <a:latin typeface="Arial"/>
                          <a:cs typeface="Arial"/>
                        </a:rPr>
                        <a:t> </a:t>
                      </a:r>
                      <a:r>
                        <a:rPr sz="1800" spc="-10">
                          <a:latin typeface="Arial"/>
                          <a:cs typeface="Arial"/>
                        </a:rPr>
                        <a:t>patients </a:t>
                      </a:r>
                      <a:r>
                        <a:rPr sz="1800">
                          <a:latin typeface="Arial"/>
                          <a:cs typeface="Arial"/>
                        </a:rPr>
                        <a:t>across</a:t>
                      </a:r>
                      <a:r>
                        <a:rPr sz="1800" spc="-35">
                          <a:latin typeface="Arial"/>
                          <a:cs typeface="Arial"/>
                        </a:rPr>
                        <a:t> </a:t>
                      </a:r>
                      <a:r>
                        <a:rPr sz="1800">
                          <a:latin typeface="Arial"/>
                          <a:cs typeface="Arial"/>
                        </a:rPr>
                        <a:t>Lancashire</a:t>
                      </a:r>
                      <a:r>
                        <a:rPr sz="1800" spc="-15">
                          <a:latin typeface="Arial"/>
                          <a:cs typeface="Arial"/>
                        </a:rPr>
                        <a:t> </a:t>
                      </a:r>
                      <a:r>
                        <a:rPr sz="1800">
                          <a:latin typeface="Arial"/>
                          <a:cs typeface="Arial"/>
                        </a:rPr>
                        <a:t>and</a:t>
                      </a:r>
                      <a:r>
                        <a:rPr sz="1800" spc="-25">
                          <a:latin typeface="Arial"/>
                          <a:cs typeface="Arial"/>
                        </a:rPr>
                        <a:t> </a:t>
                      </a:r>
                      <a:r>
                        <a:rPr sz="1800" spc="-20">
                          <a:latin typeface="Arial"/>
                          <a:cs typeface="Arial"/>
                        </a:rPr>
                        <a:t>South </a:t>
                      </a:r>
                      <a:r>
                        <a:rPr sz="1800" spc="-10">
                          <a:latin typeface="Arial"/>
                          <a:cs typeface="Arial"/>
                        </a:rPr>
                        <a:t>Cumbria.</a:t>
                      </a:r>
                      <a:endParaRPr sz="1800">
                        <a:latin typeface="Arial"/>
                        <a:cs typeface="Arial"/>
                      </a:endParaRPr>
                    </a:p>
                  </a:txBody>
                  <a:tcPr marL="0" marR="0" marT="4000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311778" y="600836"/>
            <a:ext cx="5088255" cy="1305560"/>
          </a:xfrm>
          <a:prstGeom prst="rect">
            <a:avLst/>
          </a:prstGeom>
        </p:spPr>
        <p:txBody>
          <a:bodyPr vert="horz" wrap="square" lIns="0" tIns="12065" rIns="0" bIns="0" rtlCol="0" anchor="t">
            <a:spAutoFit/>
          </a:bodyPr>
          <a:lstStyle/>
          <a:p>
            <a:pPr marL="12700" marR="5080" algn="ctr">
              <a:lnSpc>
                <a:spcPct val="100000"/>
              </a:lnSpc>
              <a:spcBef>
                <a:spcPts val="95"/>
              </a:spcBef>
            </a:pPr>
            <a:r>
              <a:rPr sz="2800"/>
              <a:t>Breakdown</a:t>
            </a:r>
            <a:r>
              <a:rPr sz="2800" spc="-114"/>
              <a:t> </a:t>
            </a:r>
            <a:r>
              <a:rPr sz="2800"/>
              <a:t>of</a:t>
            </a:r>
            <a:r>
              <a:rPr sz="2800" spc="-135"/>
              <a:t> </a:t>
            </a:r>
            <a:r>
              <a:rPr sz="2800"/>
              <a:t>Additional</a:t>
            </a:r>
            <a:r>
              <a:rPr sz="2800" spc="-95"/>
              <a:t> </a:t>
            </a:r>
            <a:r>
              <a:rPr sz="2800" spc="85"/>
              <a:t>Services </a:t>
            </a:r>
            <a:r>
              <a:rPr sz="2800"/>
              <a:t>Contract</a:t>
            </a:r>
            <a:r>
              <a:rPr sz="2800" spc="310"/>
              <a:t> </a:t>
            </a:r>
            <a:r>
              <a:rPr sz="2800" spc="-10"/>
              <a:t>Provision</a:t>
            </a:r>
            <a:endParaRPr sz="2800"/>
          </a:p>
          <a:p>
            <a:pPr algn="ctr">
              <a:lnSpc>
                <a:spcPct val="100000"/>
              </a:lnSpc>
              <a:spcBef>
                <a:spcPts val="5"/>
              </a:spcBef>
            </a:pPr>
            <a:r>
              <a:rPr lang="en-GB" sz="2800"/>
              <a:t>01/04/2025</a:t>
            </a:r>
            <a:r>
              <a:rPr lang="en-GB" sz="2800" spc="100"/>
              <a:t> </a:t>
            </a:r>
            <a:r>
              <a:rPr sz="2800" spc="-135"/>
              <a:t>–</a:t>
            </a:r>
            <a:r>
              <a:rPr sz="2800" spc="65"/>
              <a:t> </a:t>
            </a:r>
            <a:r>
              <a:rPr lang="en-GB" sz="2800" spc="-10"/>
              <a:t>31/03/2026</a:t>
            </a:r>
            <a:endParaRPr sz="2800"/>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45720">
              <a:lnSpc>
                <a:spcPts val="2315"/>
              </a:lnSpc>
            </a:pPr>
            <a:fld id="{81D60167-4931-47E6-BA6A-407CBD079E47}" type="slidenum">
              <a:rPr spc="-25" dirty="0"/>
              <a:t>35</a:t>
            </a:fld>
            <a:endParaRPr spc="-25"/>
          </a:p>
        </p:txBody>
      </p:sp>
      <p:graphicFrame>
        <p:nvGraphicFramePr>
          <p:cNvPr id="3" name="object 3"/>
          <p:cNvGraphicFramePr>
            <a:graphicFrameLocks noGrp="1"/>
          </p:cNvGraphicFramePr>
          <p:nvPr>
            <p:extLst>
              <p:ext uri="{D42A27DB-BD31-4B8C-83A1-F6EECF244321}">
                <p14:modId xmlns:p14="http://schemas.microsoft.com/office/powerpoint/2010/main" val="820879524"/>
              </p:ext>
            </p:extLst>
          </p:nvPr>
        </p:nvGraphicFramePr>
        <p:xfrm>
          <a:off x="1969897" y="2062607"/>
          <a:ext cx="7746999" cy="3616960"/>
        </p:xfrm>
        <a:graphic>
          <a:graphicData uri="http://schemas.openxmlformats.org/drawingml/2006/table">
            <a:tbl>
              <a:tblPr firstRow="1" bandRow="1">
                <a:tableStyleId>{2D5ABB26-0587-4C30-8999-92F81FD0307C}</a:tableStyleId>
              </a:tblPr>
              <a:tblGrid>
                <a:gridCol w="5641975">
                  <a:extLst>
                    <a:ext uri="{9D8B030D-6E8A-4147-A177-3AD203B41FA5}">
                      <a16:colId xmlns:a16="http://schemas.microsoft.com/office/drawing/2014/main" val="20000"/>
                    </a:ext>
                  </a:extLst>
                </a:gridCol>
                <a:gridCol w="1361440">
                  <a:extLst>
                    <a:ext uri="{9D8B030D-6E8A-4147-A177-3AD203B41FA5}">
                      <a16:colId xmlns:a16="http://schemas.microsoft.com/office/drawing/2014/main" val="20001"/>
                    </a:ext>
                  </a:extLst>
                </a:gridCol>
                <a:gridCol w="743584">
                  <a:extLst>
                    <a:ext uri="{9D8B030D-6E8A-4147-A177-3AD203B41FA5}">
                      <a16:colId xmlns:a16="http://schemas.microsoft.com/office/drawing/2014/main" val="20002"/>
                    </a:ext>
                  </a:extLst>
                </a:gridCol>
              </a:tblGrid>
              <a:tr h="266065">
                <a:tc>
                  <a:txBody>
                    <a:bodyPr/>
                    <a:lstStyle/>
                    <a:p>
                      <a:pPr algn="ctr">
                        <a:lnSpc>
                          <a:spcPct val="100000"/>
                        </a:lnSpc>
                        <a:spcBef>
                          <a:spcPts val="320"/>
                        </a:spcBef>
                      </a:pPr>
                      <a:r>
                        <a:rPr sz="1400" b="1" spc="20">
                          <a:solidFill>
                            <a:srgbClr val="FFFFFF"/>
                          </a:solidFill>
                          <a:latin typeface="Calibri"/>
                          <a:cs typeface="Calibri"/>
                        </a:rPr>
                        <a:t>Homeless</a:t>
                      </a:r>
                      <a:r>
                        <a:rPr sz="1400" b="1" spc="150">
                          <a:solidFill>
                            <a:srgbClr val="FFFFFF"/>
                          </a:solidFill>
                          <a:latin typeface="Calibri"/>
                          <a:cs typeface="Calibri"/>
                        </a:rPr>
                        <a:t> </a:t>
                      </a:r>
                      <a:r>
                        <a:rPr sz="1400" b="1" spc="-10">
                          <a:solidFill>
                            <a:srgbClr val="FFFFFF"/>
                          </a:solidFill>
                          <a:latin typeface="Calibri"/>
                          <a:cs typeface="Calibri"/>
                        </a:rPr>
                        <a:t>Provision</a:t>
                      </a:r>
                      <a:endParaRPr sz="1400">
                        <a:latin typeface="Calibri"/>
                        <a:cs typeface="Calibri"/>
                      </a:endParaRPr>
                    </a:p>
                  </a:txBody>
                  <a:tcPr marL="0" marR="0" marT="4064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4471C4"/>
                    </a:solidFill>
                  </a:tcPr>
                </a:tc>
                <a:tc>
                  <a:txBody>
                    <a:bodyPr/>
                    <a:lstStyle/>
                    <a:p>
                      <a:pPr marL="2540" algn="ctr">
                        <a:lnSpc>
                          <a:spcPct val="100000"/>
                        </a:lnSpc>
                        <a:spcBef>
                          <a:spcPts val="320"/>
                        </a:spcBef>
                      </a:pPr>
                      <a:r>
                        <a:rPr sz="1400" b="1" spc="-20">
                          <a:solidFill>
                            <a:srgbClr val="FFFFFF"/>
                          </a:solidFill>
                          <a:latin typeface="Calibri"/>
                          <a:cs typeface="Calibri"/>
                        </a:rPr>
                        <a:t>Area</a:t>
                      </a:r>
                      <a:endParaRPr sz="1400">
                        <a:latin typeface="Calibri"/>
                        <a:cs typeface="Calibri"/>
                      </a:endParaRPr>
                    </a:p>
                  </a:txBody>
                  <a:tcPr marL="0" marR="0" marT="4064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4471C4"/>
                    </a:solidFill>
                  </a:tcPr>
                </a:tc>
                <a:tc>
                  <a:txBody>
                    <a:bodyPr/>
                    <a:lstStyle/>
                    <a:p>
                      <a:pPr marL="1905" algn="ctr">
                        <a:lnSpc>
                          <a:spcPct val="100000"/>
                        </a:lnSpc>
                        <a:spcBef>
                          <a:spcPts val="320"/>
                        </a:spcBef>
                      </a:pPr>
                      <a:r>
                        <a:rPr sz="1400" b="1" spc="-10">
                          <a:solidFill>
                            <a:srgbClr val="FFFFFF"/>
                          </a:solidFill>
                          <a:latin typeface="Calibri"/>
                          <a:cs typeface="Calibri"/>
                        </a:rPr>
                        <a:t>Shelters</a:t>
                      </a:r>
                      <a:endParaRPr sz="1400">
                        <a:latin typeface="Calibri"/>
                        <a:cs typeface="Calibri"/>
                      </a:endParaRPr>
                    </a:p>
                  </a:txBody>
                  <a:tcPr marL="0" marR="0" marT="4064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4471C4"/>
                    </a:solidFill>
                  </a:tcPr>
                </a:tc>
                <a:extLst>
                  <a:ext uri="{0D108BD9-81ED-4DB2-BD59-A6C34878D82A}">
                    <a16:rowId xmlns:a16="http://schemas.microsoft.com/office/drawing/2014/main" val="10000"/>
                  </a:ext>
                </a:extLst>
              </a:tr>
              <a:tr h="266700">
                <a:tc rowSpan="4">
                  <a:txBody>
                    <a:bodyPr/>
                    <a:lstStyle/>
                    <a:p>
                      <a:pPr marL="103505" marR="159385" algn="just">
                        <a:lnSpc>
                          <a:spcPct val="100000"/>
                        </a:lnSpc>
                        <a:spcBef>
                          <a:spcPts val="310"/>
                        </a:spcBef>
                      </a:pPr>
                      <a:r>
                        <a:rPr sz="1400" spc="125">
                          <a:latin typeface="Calibri"/>
                          <a:cs typeface="Calibri"/>
                        </a:rPr>
                        <a:t>LSC</a:t>
                      </a:r>
                      <a:r>
                        <a:rPr sz="1400" spc="-35">
                          <a:latin typeface="Calibri"/>
                          <a:cs typeface="Calibri"/>
                        </a:rPr>
                        <a:t> </a:t>
                      </a:r>
                      <a:r>
                        <a:rPr sz="1400" spc="60">
                          <a:latin typeface="Calibri"/>
                          <a:cs typeface="Calibri"/>
                        </a:rPr>
                        <a:t>ICB</a:t>
                      </a:r>
                      <a:r>
                        <a:rPr sz="1400" spc="-25">
                          <a:latin typeface="Calibri"/>
                          <a:cs typeface="Calibri"/>
                        </a:rPr>
                        <a:t> have</a:t>
                      </a:r>
                      <a:r>
                        <a:rPr sz="1400" spc="-5">
                          <a:latin typeface="Calibri"/>
                          <a:cs typeface="Calibri"/>
                        </a:rPr>
                        <a:t> </a:t>
                      </a:r>
                      <a:r>
                        <a:rPr sz="1400" spc="-10">
                          <a:latin typeface="Calibri"/>
                          <a:cs typeface="Calibri"/>
                        </a:rPr>
                        <a:t>several</a:t>
                      </a:r>
                      <a:r>
                        <a:rPr sz="1400" spc="-20">
                          <a:latin typeface="Calibri"/>
                          <a:cs typeface="Calibri"/>
                        </a:rPr>
                        <a:t> </a:t>
                      </a:r>
                      <a:r>
                        <a:rPr sz="1400" spc="-25">
                          <a:latin typeface="Calibri"/>
                          <a:cs typeface="Calibri"/>
                        </a:rPr>
                        <a:t>Additional</a:t>
                      </a:r>
                      <a:r>
                        <a:rPr sz="1400" spc="-35">
                          <a:latin typeface="Calibri"/>
                          <a:cs typeface="Calibri"/>
                        </a:rPr>
                        <a:t> </a:t>
                      </a:r>
                      <a:r>
                        <a:rPr sz="1400">
                          <a:latin typeface="Calibri"/>
                          <a:cs typeface="Calibri"/>
                        </a:rPr>
                        <a:t>Services</a:t>
                      </a:r>
                      <a:r>
                        <a:rPr sz="1400" spc="-40">
                          <a:latin typeface="Calibri"/>
                          <a:cs typeface="Calibri"/>
                        </a:rPr>
                        <a:t> </a:t>
                      </a:r>
                      <a:r>
                        <a:rPr sz="1400" spc="-10">
                          <a:latin typeface="Calibri"/>
                          <a:cs typeface="Calibri"/>
                        </a:rPr>
                        <a:t>contractors</a:t>
                      </a:r>
                      <a:r>
                        <a:rPr sz="1400" spc="-15">
                          <a:latin typeface="Calibri"/>
                          <a:cs typeface="Calibri"/>
                        </a:rPr>
                        <a:t> </a:t>
                      </a:r>
                      <a:r>
                        <a:rPr sz="1400" spc="-20">
                          <a:latin typeface="Calibri"/>
                          <a:cs typeface="Calibri"/>
                        </a:rPr>
                        <a:t>who</a:t>
                      </a:r>
                      <a:r>
                        <a:rPr sz="1400" spc="-10">
                          <a:latin typeface="Calibri"/>
                          <a:cs typeface="Calibri"/>
                        </a:rPr>
                        <a:t> </a:t>
                      </a:r>
                      <a:r>
                        <a:rPr sz="1400" spc="-40">
                          <a:latin typeface="Calibri"/>
                          <a:cs typeface="Calibri"/>
                        </a:rPr>
                        <a:t>provide </a:t>
                      </a:r>
                      <a:r>
                        <a:rPr sz="1400">
                          <a:latin typeface="Calibri"/>
                          <a:cs typeface="Calibri"/>
                        </a:rPr>
                        <a:t>Eye</a:t>
                      </a:r>
                      <a:r>
                        <a:rPr sz="1400" spc="-5">
                          <a:latin typeface="Calibri"/>
                          <a:cs typeface="Calibri"/>
                        </a:rPr>
                        <a:t> </a:t>
                      </a:r>
                      <a:r>
                        <a:rPr sz="1400" spc="-20">
                          <a:latin typeface="Calibri"/>
                          <a:cs typeface="Calibri"/>
                        </a:rPr>
                        <a:t>Care </a:t>
                      </a:r>
                      <a:r>
                        <a:rPr sz="1400">
                          <a:latin typeface="Calibri"/>
                          <a:cs typeface="Calibri"/>
                        </a:rPr>
                        <a:t>Service</a:t>
                      </a:r>
                      <a:r>
                        <a:rPr sz="1400" spc="-20">
                          <a:latin typeface="Calibri"/>
                          <a:cs typeface="Calibri"/>
                        </a:rPr>
                        <a:t> </a:t>
                      </a:r>
                      <a:r>
                        <a:rPr sz="1400" spc="-65">
                          <a:latin typeface="Calibri"/>
                          <a:cs typeface="Calibri"/>
                        </a:rPr>
                        <a:t>to</a:t>
                      </a:r>
                      <a:r>
                        <a:rPr sz="1400" spc="5">
                          <a:latin typeface="Calibri"/>
                          <a:cs typeface="Calibri"/>
                        </a:rPr>
                        <a:t> </a:t>
                      </a:r>
                      <a:r>
                        <a:rPr sz="1400" spc="-45">
                          <a:latin typeface="Calibri"/>
                          <a:cs typeface="Calibri"/>
                        </a:rPr>
                        <a:t>the</a:t>
                      </a:r>
                      <a:r>
                        <a:rPr sz="1400" spc="5">
                          <a:latin typeface="Calibri"/>
                          <a:cs typeface="Calibri"/>
                        </a:rPr>
                        <a:t> </a:t>
                      </a:r>
                      <a:r>
                        <a:rPr sz="1400">
                          <a:latin typeface="Calibri"/>
                          <a:cs typeface="Calibri"/>
                        </a:rPr>
                        <a:t>homeless</a:t>
                      </a:r>
                      <a:r>
                        <a:rPr sz="1400" spc="-30">
                          <a:latin typeface="Calibri"/>
                          <a:cs typeface="Calibri"/>
                        </a:rPr>
                        <a:t> </a:t>
                      </a:r>
                      <a:r>
                        <a:rPr sz="1400" spc="-25">
                          <a:latin typeface="Calibri"/>
                          <a:cs typeface="Calibri"/>
                        </a:rPr>
                        <a:t>population. </a:t>
                      </a:r>
                      <a:r>
                        <a:rPr sz="1400" spc="-10">
                          <a:latin typeface="Calibri"/>
                          <a:cs typeface="Calibri"/>
                        </a:rPr>
                        <a:t>Support</a:t>
                      </a:r>
                      <a:r>
                        <a:rPr sz="1400" spc="-5">
                          <a:latin typeface="Calibri"/>
                          <a:cs typeface="Calibri"/>
                        </a:rPr>
                        <a:t> </a:t>
                      </a:r>
                      <a:r>
                        <a:rPr sz="1400">
                          <a:latin typeface="Calibri"/>
                          <a:cs typeface="Calibri"/>
                        </a:rPr>
                        <a:t>is</a:t>
                      </a:r>
                      <a:r>
                        <a:rPr sz="1400" spc="10">
                          <a:latin typeface="Calibri"/>
                          <a:cs typeface="Calibri"/>
                        </a:rPr>
                        <a:t> </a:t>
                      </a:r>
                      <a:r>
                        <a:rPr sz="1400">
                          <a:latin typeface="Calibri"/>
                          <a:cs typeface="Calibri"/>
                        </a:rPr>
                        <a:t>also</a:t>
                      </a:r>
                      <a:r>
                        <a:rPr sz="1400" spc="5">
                          <a:latin typeface="Calibri"/>
                          <a:cs typeface="Calibri"/>
                        </a:rPr>
                        <a:t> </a:t>
                      </a:r>
                      <a:r>
                        <a:rPr sz="1400" spc="-40">
                          <a:latin typeface="Calibri"/>
                          <a:cs typeface="Calibri"/>
                        </a:rPr>
                        <a:t>provided</a:t>
                      </a:r>
                      <a:r>
                        <a:rPr sz="1400" spc="-30">
                          <a:latin typeface="Calibri"/>
                          <a:cs typeface="Calibri"/>
                        </a:rPr>
                        <a:t> </a:t>
                      </a:r>
                      <a:r>
                        <a:rPr sz="1400" spc="-65">
                          <a:latin typeface="Calibri"/>
                          <a:cs typeface="Calibri"/>
                        </a:rPr>
                        <a:t>to</a:t>
                      </a:r>
                      <a:r>
                        <a:rPr sz="1400" spc="5">
                          <a:latin typeface="Calibri"/>
                          <a:cs typeface="Calibri"/>
                        </a:rPr>
                        <a:t> </a:t>
                      </a:r>
                      <a:r>
                        <a:rPr sz="1400">
                          <a:latin typeface="Calibri"/>
                          <a:cs typeface="Calibri"/>
                        </a:rPr>
                        <a:t>a</a:t>
                      </a:r>
                      <a:r>
                        <a:rPr sz="1400" spc="10">
                          <a:latin typeface="Calibri"/>
                          <a:cs typeface="Calibri"/>
                        </a:rPr>
                        <a:t> </a:t>
                      </a:r>
                      <a:r>
                        <a:rPr sz="1400" spc="-10">
                          <a:latin typeface="Calibri"/>
                          <a:cs typeface="Calibri"/>
                        </a:rPr>
                        <a:t>Women's shelter</a:t>
                      </a:r>
                      <a:r>
                        <a:rPr sz="1400" spc="-45">
                          <a:latin typeface="Calibri"/>
                          <a:cs typeface="Calibri"/>
                        </a:rPr>
                        <a:t> </a:t>
                      </a:r>
                      <a:r>
                        <a:rPr sz="1400" spc="-20">
                          <a:latin typeface="Calibri"/>
                          <a:cs typeface="Calibri"/>
                        </a:rPr>
                        <a:t>in</a:t>
                      </a:r>
                      <a:r>
                        <a:rPr sz="1400" spc="-5">
                          <a:latin typeface="Calibri"/>
                          <a:cs typeface="Calibri"/>
                        </a:rPr>
                        <a:t> </a:t>
                      </a:r>
                      <a:r>
                        <a:rPr sz="1400">
                          <a:latin typeface="Calibri"/>
                          <a:cs typeface="Calibri"/>
                        </a:rPr>
                        <a:t>East</a:t>
                      </a:r>
                      <a:r>
                        <a:rPr sz="1400" spc="5">
                          <a:latin typeface="Calibri"/>
                          <a:cs typeface="Calibri"/>
                        </a:rPr>
                        <a:t> </a:t>
                      </a:r>
                      <a:r>
                        <a:rPr sz="1400" spc="-10">
                          <a:latin typeface="Calibri"/>
                          <a:cs typeface="Calibri"/>
                        </a:rPr>
                        <a:t>Lancashire.</a:t>
                      </a:r>
                      <a:endParaRPr sz="1400">
                        <a:latin typeface="Calibri"/>
                        <a:cs typeface="Calibri"/>
                      </a:endParaRPr>
                    </a:p>
                  </a:txBody>
                  <a:tcPr marL="0" marR="0" marT="3937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2700">
                        <a:lnSpc>
                          <a:spcPct val="100000"/>
                        </a:lnSpc>
                        <a:spcBef>
                          <a:spcPts val="155"/>
                        </a:spcBef>
                      </a:pPr>
                      <a:r>
                        <a:rPr sz="1400" spc="-10">
                          <a:latin typeface="Calibri"/>
                          <a:cs typeface="Calibri"/>
                        </a:rPr>
                        <a:t>Blackpool</a:t>
                      </a:r>
                      <a:endParaRPr sz="1400">
                        <a:latin typeface="Calibri"/>
                        <a:cs typeface="Calibri"/>
                      </a:endParaRPr>
                    </a:p>
                  </a:txBody>
                  <a:tcPr marL="0" marR="0" marT="1968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270" algn="ctr">
                        <a:lnSpc>
                          <a:spcPct val="100000"/>
                        </a:lnSpc>
                        <a:spcBef>
                          <a:spcPts val="155"/>
                        </a:spcBef>
                      </a:pPr>
                      <a:r>
                        <a:rPr sz="1400" spc="-50">
                          <a:latin typeface="Calibri"/>
                          <a:cs typeface="Calibri"/>
                        </a:rPr>
                        <a:t>5</a:t>
                      </a:r>
                      <a:endParaRPr sz="1400">
                        <a:latin typeface="Calibri"/>
                        <a:cs typeface="Calibri"/>
                      </a:endParaRPr>
                    </a:p>
                  </a:txBody>
                  <a:tcPr marL="0" marR="0" marT="1968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1"/>
                  </a:ext>
                </a:extLst>
              </a:tr>
              <a:tr h="266700">
                <a:tc vMerge="1">
                  <a:txBody>
                    <a:bodyPr/>
                    <a:lstStyle/>
                    <a:p>
                      <a:endParaRPr/>
                    </a:p>
                  </a:txBody>
                  <a:tcPr marL="0" marR="0" marT="3937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2700">
                        <a:lnSpc>
                          <a:spcPct val="100000"/>
                        </a:lnSpc>
                        <a:spcBef>
                          <a:spcPts val="155"/>
                        </a:spcBef>
                      </a:pPr>
                      <a:r>
                        <a:rPr sz="1400">
                          <a:latin typeface="Calibri"/>
                          <a:cs typeface="Calibri"/>
                        </a:rPr>
                        <a:t>East</a:t>
                      </a:r>
                      <a:r>
                        <a:rPr sz="1400" spc="65">
                          <a:latin typeface="Calibri"/>
                          <a:cs typeface="Calibri"/>
                        </a:rPr>
                        <a:t> </a:t>
                      </a:r>
                      <a:r>
                        <a:rPr sz="1400" spc="-10">
                          <a:latin typeface="Calibri"/>
                          <a:cs typeface="Calibri"/>
                        </a:rPr>
                        <a:t>Lancashire</a:t>
                      </a:r>
                      <a:endParaRPr sz="1400">
                        <a:latin typeface="Calibri"/>
                        <a:cs typeface="Calibri"/>
                      </a:endParaRPr>
                    </a:p>
                  </a:txBody>
                  <a:tcPr marL="0" marR="0" marT="1968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270" algn="ctr">
                        <a:lnSpc>
                          <a:spcPct val="100000"/>
                        </a:lnSpc>
                        <a:spcBef>
                          <a:spcPts val="155"/>
                        </a:spcBef>
                      </a:pPr>
                      <a:r>
                        <a:rPr sz="1400" spc="-50">
                          <a:latin typeface="Calibri"/>
                          <a:cs typeface="Calibri"/>
                        </a:rPr>
                        <a:t>7</a:t>
                      </a:r>
                      <a:endParaRPr sz="1400">
                        <a:latin typeface="Calibri"/>
                        <a:cs typeface="Calibri"/>
                      </a:endParaRPr>
                    </a:p>
                  </a:txBody>
                  <a:tcPr marL="0" marR="0" marT="1968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2"/>
                  </a:ext>
                </a:extLst>
              </a:tr>
              <a:tr h="475615">
                <a:tc vMerge="1">
                  <a:txBody>
                    <a:bodyPr/>
                    <a:lstStyle/>
                    <a:p>
                      <a:endParaRPr/>
                    </a:p>
                  </a:txBody>
                  <a:tcPr marL="0" marR="0" marT="3937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2700" marR="235585">
                        <a:lnSpc>
                          <a:spcPct val="100000"/>
                        </a:lnSpc>
                        <a:spcBef>
                          <a:spcPts val="140"/>
                        </a:spcBef>
                      </a:pPr>
                      <a:r>
                        <a:rPr sz="1400">
                          <a:latin typeface="Calibri"/>
                          <a:cs typeface="Calibri"/>
                        </a:rPr>
                        <a:t>Blackburn</a:t>
                      </a:r>
                      <a:r>
                        <a:rPr sz="1400" spc="-5">
                          <a:latin typeface="Calibri"/>
                          <a:cs typeface="Calibri"/>
                        </a:rPr>
                        <a:t> </a:t>
                      </a:r>
                      <a:r>
                        <a:rPr sz="1400" spc="-35">
                          <a:latin typeface="Calibri"/>
                          <a:cs typeface="Calibri"/>
                        </a:rPr>
                        <a:t>With </a:t>
                      </a:r>
                      <a:r>
                        <a:rPr sz="1400" spc="-10">
                          <a:latin typeface="Calibri"/>
                          <a:cs typeface="Calibri"/>
                        </a:rPr>
                        <a:t>Darwen</a:t>
                      </a:r>
                      <a:endParaRPr sz="1400">
                        <a:latin typeface="Calibri"/>
                        <a:cs typeface="Calibri"/>
                      </a:endParaRPr>
                    </a:p>
                  </a:txBody>
                  <a:tcPr marL="0" marR="0" marT="177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270" algn="ctr">
                        <a:lnSpc>
                          <a:spcPct val="100000"/>
                        </a:lnSpc>
                        <a:spcBef>
                          <a:spcPts val="980"/>
                        </a:spcBef>
                      </a:pPr>
                      <a:r>
                        <a:rPr sz="1400" spc="-50">
                          <a:latin typeface="Calibri"/>
                          <a:cs typeface="Calibri"/>
                        </a:rPr>
                        <a:t>8</a:t>
                      </a:r>
                      <a:endParaRPr sz="1400">
                        <a:latin typeface="Calibri"/>
                        <a:cs typeface="Calibri"/>
                      </a:endParaRPr>
                    </a:p>
                  </a:txBody>
                  <a:tcPr marL="0" marR="0" marT="1244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3"/>
                  </a:ext>
                </a:extLst>
              </a:tr>
              <a:tr h="266700">
                <a:tc vMerge="1">
                  <a:txBody>
                    <a:bodyPr/>
                    <a:lstStyle/>
                    <a:p>
                      <a:endParaRPr/>
                    </a:p>
                  </a:txBody>
                  <a:tcPr marL="0" marR="0" marT="3937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2700">
                        <a:lnSpc>
                          <a:spcPct val="100000"/>
                        </a:lnSpc>
                        <a:spcBef>
                          <a:spcPts val="160"/>
                        </a:spcBef>
                      </a:pPr>
                      <a:r>
                        <a:rPr sz="1400" spc="-25">
                          <a:latin typeface="Calibri"/>
                          <a:cs typeface="Calibri"/>
                        </a:rPr>
                        <a:t>North</a:t>
                      </a:r>
                      <a:r>
                        <a:rPr sz="1400" spc="-45">
                          <a:latin typeface="Calibri"/>
                          <a:cs typeface="Calibri"/>
                        </a:rPr>
                        <a:t> </a:t>
                      </a:r>
                      <a:r>
                        <a:rPr sz="1400" spc="-10">
                          <a:latin typeface="Calibri"/>
                          <a:cs typeface="Calibri"/>
                        </a:rPr>
                        <a:t>Lancashire</a:t>
                      </a:r>
                      <a:endParaRPr sz="1400">
                        <a:latin typeface="Calibri"/>
                        <a:cs typeface="Calibri"/>
                      </a:endParaRPr>
                    </a:p>
                  </a:txBody>
                  <a:tcPr marL="0" marR="0" marT="2032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270" algn="ctr">
                        <a:lnSpc>
                          <a:spcPct val="100000"/>
                        </a:lnSpc>
                        <a:spcBef>
                          <a:spcPts val="160"/>
                        </a:spcBef>
                      </a:pPr>
                      <a:r>
                        <a:rPr sz="1400" spc="-50">
                          <a:latin typeface="Calibri"/>
                          <a:cs typeface="Calibri"/>
                        </a:rPr>
                        <a:t>1</a:t>
                      </a:r>
                      <a:endParaRPr sz="1400">
                        <a:latin typeface="Calibri"/>
                        <a:cs typeface="Calibri"/>
                      </a:endParaRPr>
                    </a:p>
                  </a:txBody>
                  <a:tcPr marL="0" marR="0" marT="2032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4"/>
                  </a:ext>
                </a:extLst>
              </a:tr>
              <a:tr h="266700">
                <a:tc>
                  <a:txBody>
                    <a:bodyPr/>
                    <a:lstStyle/>
                    <a:p>
                      <a:pPr algn="ctr">
                        <a:lnSpc>
                          <a:spcPts val="1675"/>
                        </a:lnSpc>
                        <a:spcBef>
                          <a:spcPts val="325"/>
                        </a:spcBef>
                      </a:pPr>
                      <a:r>
                        <a:rPr sz="1400" b="1" spc="10">
                          <a:solidFill>
                            <a:srgbClr val="FFFFFF"/>
                          </a:solidFill>
                          <a:latin typeface="Calibri"/>
                          <a:cs typeface="Calibri"/>
                        </a:rPr>
                        <a:t>Special</a:t>
                      </a:r>
                      <a:r>
                        <a:rPr sz="1400" b="1" spc="90">
                          <a:solidFill>
                            <a:srgbClr val="FFFFFF"/>
                          </a:solidFill>
                          <a:latin typeface="Calibri"/>
                          <a:cs typeface="Calibri"/>
                        </a:rPr>
                        <a:t> </a:t>
                      </a:r>
                      <a:r>
                        <a:rPr sz="1400" b="1" spc="55">
                          <a:solidFill>
                            <a:srgbClr val="FFFFFF"/>
                          </a:solidFill>
                          <a:latin typeface="Calibri"/>
                          <a:cs typeface="Calibri"/>
                        </a:rPr>
                        <a:t>Schools </a:t>
                      </a:r>
                      <a:r>
                        <a:rPr sz="1400" b="1" spc="-20">
                          <a:solidFill>
                            <a:srgbClr val="FFFFFF"/>
                          </a:solidFill>
                          <a:latin typeface="Calibri"/>
                          <a:cs typeface="Calibri"/>
                        </a:rPr>
                        <a:t>Pilot</a:t>
                      </a:r>
                      <a:endParaRPr sz="1400">
                        <a:latin typeface="Calibri"/>
                        <a:cs typeface="Calibri"/>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4471C4"/>
                    </a:solidFill>
                  </a:tcPr>
                </a:tc>
                <a:tc>
                  <a:txBody>
                    <a:bodyPr/>
                    <a:lstStyle/>
                    <a:p>
                      <a:pPr marL="2540" algn="ctr">
                        <a:lnSpc>
                          <a:spcPts val="1675"/>
                        </a:lnSpc>
                        <a:spcBef>
                          <a:spcPts val="325"/>
                        </a:spcBef>
                      </a:pPr>
                      <a:r>
                        <a:rPr sz="1400" b="1" spc="-20">
                          <a:solidFill>
                            <a:srgbClr val="FFFFFF"/>
                          </a:solidFill>
                          <a:latin typeface="Calibri"/>
                          <a:cs typeface="Calibri"/>
                        </a:rPr>
                        <a:t>Area</a:t>
                      </a:r>
                      <a:endParaRPr sz="1400">
                        <a:latin typeface="Calibri"/>
                        <a:cs typeface="Calibri"/>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4471C4"/>
                    </a:solidFill>
                  </a:tcPr>
                </a:tc>
                <a:tc>
                  <a:txBody>
                    <a:bodyPr/>
                    <a:lstStyle/>
                    <a:p>
                      <a:pPr marL="1270" algn="ctr">
                        <a:lnSpc>
                          <a:spcPts val="1675"/>
                        </a:lnSpc>
                        <a:spcBef>
                          <a:spcPts val="325"/>
                        </a:spcBef>
                      </a:pPr>
                      <a:r>
                        <a:rPr sz="1400" b="1" spc="-10">
                          <a:solidFill>
                            <a:srgbClr val="FFFFFF"/>
                          </a:solidFill>
                          <a:latin typeface="Calibri"/>
                          <a:cs typeface="Calibri"/>
                        </a:rPr>
                        <a:t>Shelters</a:t>
                      </a:r>
                      <a:endParaRPr sz="1400">
                        <a:latin typeface="Calibri"/>
                        <a:cs typeface="Calibri"/>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4471C4"/>
                    </a:solidFill>
                  </a:tcPr>
                </a:tc>
                <a:extLst>
                  <a:ext uri="{0D108BD9-81ED-4DB2-BD59-A6C34878D82A}">
                    <a16:rowId xmlns:a16="http://schemas.microsoft.com/office/drawing/2014/main" val="10005"/>
                  </a:ext>
                </a:extLst>
              </a:tr>
              <a:tr h="266700">
                <a:tc rowSpan="3">
                  <a:txBody>
                    <a:bodyPr/>
                    <a:lstStyle/>
                    <a:p>
                      <a:pPr marL="103505">
                        <a:lnSpc>
                          <a:spcPct val="100000"/>
                        </a:lnSpc>
                        <a:spcBef>
                          <a:spcPts val="310"/>
                        </a:spcBef>
                      </a:pPr>
                      <a:r>
                        <a:rPr sz="1400" spc="125">
                          <a:latin typeface="Calibri"/>
                          <a:cs typeface="Calibri"/>
                        </a:rPr>
                        <a:t>LSC</a:t>
                      </a:r>
                      <a:r>
                        <a:rPr sz="1400" spc="-10">
                          <a:latin typeface="Calibri"/>
                          <a:cs typeface="Calibri"/>
                        </a:rPr>
                        <a:t> </a:t>
                      </a:r>
                      <a:r>
                        <a:rPr sz="1400" spc="60">
                          <a:latin typeface="Calibri"/>
                          <a:cs typeface="Calibri"/>
                        </a:rPr>
                        <a:t>ICB</a:t>
                      </a:r>
                      <a:r>
                        <a:rPr sz="1400" spc="-10">
                          <a:latin typeface="Calibri"/>
                          <a:cs typeface="Calibri"/>
                        </a:rPr>
                        <a:t> </a:t>
                      </a:r>
                      <a:r>
                        <a:rPr sz="1400">
                          <a:latin typeface="Calibri"/>
                          <a:cs typeface="Calibri"/>
                        </a:rPr>
                        <a:t>has</a:t>
                      </a:r>
                      <a:r>
                        <a:rPr sz="1400" spc="25">
                          <a:latin typeface="Calibri"/>
                          <a:cs typeface="Calibri"/>
                        </a:rPr>
                        <a:t> </a:t>
                      </a:r>
                      <a:r>
                        <a:rPr sz="1400" spc="-40">
                          <a:latin typeface="Calibri"/>
                          <a:cs typeface="Calibri"/>
                        </a:rPr>
                        <a:t>three</a:t>
                      </a:r>
                      <a:r>
                        <a:rPr sz="1400" spc="-5">
                          <a:latin typeface="Calibri"/>
                          <a:cs typeface="Calibri"/>
                        </a:rPr>
                        <a:t> </a:t>
                      </a:r>
                      <a:r>
                        <a:rPr sz="1400" spc="-30">
                          <a:latin typeface="Calibri"/>
                          <a:cs typeface="Calibri"/>
                        </a:rPr>
                        <a:t>providers </a:t>
                      </a:r>
                      <a:r>
                        <a:rPr sz="1400" spc="-20">
                          <a:latin typeface="Calibri"/>
                          <a:cs typeface="Calibri"/>
                        </a:rPr>
                        <a:t>who</a:t>
                      </a:r>
                      <a:r>
                        <a:rPr sz="1400" spc="5">
                          <a:latin typeface="Calibri"/>
                          <a:cs typeface="Calibri"/>
                        </a:rPr>
                        <a:t> </a:t>
                      </a:r>
                      <a:r>
                        <a:rPr sz="1400" spc="-30">
                          <a:latin typeface="Calibri"/>
                          <a:cs typeface="Calibri"/>
                        </a:rPr>
                        <a:t>delivery</a:t>
                      </a:r>
                      <a:r>
                        <a:rPr sz="1400" spc="-35">
                          <a:latin typeface="Calibri"/>
                          <a:cs typeface="Calibri"/>
                        </a:rPr>
                        <a:t> </a:t>
                      </a:r>
                      <a:r>
                        <a:rPr sz="1400">
                          <a:latin typeface="Calibri"/>
                          <a:cs typeface="Calibri"/>
                        </a:rPr>
                        <a:t>services</a:t>
                      </a:r>
                      <a:r>
                        <a:rPr sz="1400" spc="-15">
                          <a:latin typeface="Calibri"/>
                          <a:cs typeface="Calibri"/>
                        </a:rPr>
                        <a:t> </a:t>
                      </a:r>
                      <a:r>
                        <a:rPr sz="1400" spc="-50">
                          <a:latin typeface="Calibri"/>
                          <a:cs typeface="Calibri"/>
                        </a:rPr>
                        <a:t>to</a:t>
                      </a:r>
                      <a:r>
                        <a:rPr sz="1400" spc="5">
                          <a:latin typeface="Calibri"/>
                          <a:cs typeface="Calibri"/>
                        </a:rPr>
                        <a:t> </a:t>
                      </a:r>
                      <a:r>
                        <a:rPr sz="1400">
                          <a:latin typeface="Calibri"/>
                          <a:cs typeface="Calibri"/>
                        </a:rPr>
                        <a:t>special</a:t>
                      </a:r>
                      <a:r>
                        <a:rPr sz="1400" spc="-25">
                          <a:latin typeface="Calibri"/>
                          <a:cs typeface="Calibri"/>
                        </a:rPr>
                        <a:t> </a:t>
                      </a:r>
                      <a:r>
                        <a:rPr sz="1400" spc="-10">
                          <a:latin typeface="Calibri"/>
                          <a:cs typeface="Calibri"/>
                        </a:rPr>
                        <a:t>schools.</a:t>
                      </a:r>
                    </a:p>
                    <a:p>
                      <a:pPr marL="103505" lvl="0">
                        <a:lnSpc>
                          <a:spcPct val="100000"/>
                        </a:lnSpc>
                        <a:spcBef>
                          <a:spcPts val="310"/>
                        </a:spcBef>
                        <a:buNone/>
                      </a:pPr>
                      <a:endParaRPr lang="en-US" sz="1400" spc="-10">
                        <a:latin typeface="Calibri"/>
                        <a:cs typeface="Calibri"/>
                      </a:endParaRPr>
                    </a:p>
                    <a:p>
                      <a:pPr marL="103505" lvl="0">
                        <a:lnSpc>
                          <a:spcPct val="100000"/>
                        </a:lnSpc>
                        <a:spcBef>
                          <a:spcPts val="310"/>
                        </a:spcBef>
                        <a:buNone/>
                      </a:pPr>
                      <a:r>
                        <a:rPr lang="en-US" sz="1400" spc="-10">
                          <a:latin typeface="Calibri"/>
                          <a:cs typeface="Calibri"/>
                        </a:rPr>
                        <a:t>***Procurement for Eye Care  Service in Special Schools has commenced</a:t>
                      </a:r>
                    </a:p>
                  </a:txBody>
                  <a:tcPr marL="0" marR="0" marT="3937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2700">
                        <a:lnSpc>
                          <a:spcPct val="100000"/>
                        </a:lnSpc>
                        <a:spcBef>
                          <a:spcPts val="160"/>
                        </a:spcBef>
                      </a:pPr>
                      <a:r>
                        <a:rPr sz="1400">
                          <a:latin typeface="Calibri"/>
                          <a:cs typeface="Calibri"/>
                        </a:rPr>
                        <a:t>East</a:t>
                      </a:r>
                      <a:r>
                        <a:rPr sz="1400" spc="65">
                          <a:latin typeface="Calibri"/>
                          <a:cs typeface="Calibri"/>
                        </a:rPr>
                        <a:t> </a:t>
                      </a:r>
                      <a:r>
                        <a:rPr sz="1400" spc="-10">
                          <a:latin typeface="Calibri"/>
                          <a:cs typeface="Calibri"/>
                        </a:rPr>
                        <a:t>Lancashire</a:t>
                      </a:r>
                      <a:endParaRPr sz="1400">
                        <a:latin typeface="Calibri"/>
                        <a:cs typeface="Calibri"/>
                      </a:endParaRPr>
                    </a:p>
                  </a:txBody>
                  <a:tcPr marL="0" marR="0" marT="2032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270" algn="ctr">
                        <a:lnSpc>
                          <a:spcPct val="100000"/>
                        </a:lnSpc>
                        <a:spcBef>
                          <a:spcPts val="160"/>
                        </a:spcBef>
                      </a:pPr>
                      <a:r>
                        <a:rPr sz="1400" spc="-50">
                          <a:latin typeface="Calibri"/>
                          <a:cs typeface="Calibri"/>
                        </a:rPr>
                        <a:t>5</a:t>
                      </a:r>
                      <a:endParaRPr sz="1400">
                        <a:latin typeface="Calibri"/>
                        <a:cs typeface="Calibri"/>
                      </a:endParaRPr>
                    </a:p>
                  </a:txBody>
                  <a:tcPr marL="0" marR="0" marT="2032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6"/>
                  </a:ext>
                </a:extLst>
              </a:tr>
              <a:tr h="475615">
                <a:tc vMerge="1">
                  <a:txBody>
                    <a:bodyPr/>
                    <a:lstStyle/>
                    <a:p>
                      <a:endParaRPr/>
                    </a:p>
                  </a:txBody>
                  <a:tcPr marL="0" marR="0" marT="3937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2700" marR="235585">
                        <a:lnSpc>
                          <a:spcPct val="100000"/>
                        </a:lnSpc>
                        <a:spcBef>
                          <a:spcPts val="140"/>
                        </a:spcBef>
                      </a:pPr>
                      <a:r>
                        <a:rPr sz="1400">
                          <a:latin typeface="Calibri"/>
                          <a:cs typeface="Calibri"/>
                        </a:rPr>
                        <a:t>Blackburn</a:t>
                      </a:r>
                      <a:r>
                        <a:rPr sz="1400" spc="-5">
                          <a:latin typeface="Calibri"/>
                          <a:cs typeface="Calibri"/>
                        </a:rPr>
                        <a:t> </a:t>
                      </a:r>
                      <a:r>
                        <a:rPr sz="1400" spc="-35">
                          <a:latin typeface="Calibri"/>
                          <a:cs typeface="Calibri"/>
                        </a:rPr>
                        <a:t>With </a:t>
                      </a:r>
                      <a:r>
                        <a:rPr sz="1400" spc="-10">
                          <a:latin typeface="Calibri"/>
                          <a:cs typeface="Calibri"/>
                        </a:rPr>
                        <a:t>Darwen</a:t>
                      </a:r>
                      <a:endParaRPr sz="1400">
                        <a:latin typeface="Calibri"/>
                        <a:cs typeface="Calibri"/>
                      </a:endParaRPr>
                    </a:p>
                  </a:txBody>
                  <a:tcPr marL="0" marR="0" marT="177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270" algn="ctr">
                        <a:lnSpc>
                          <a:spcPct val="100000"/>
                        </a:lnSpc>
                        <a:spcBef>
                          <a:spcPts val="985"/>
                        </a:spcBef>
                      </a:pPr>
                      <a:r>
                        <a:rPr sz="1400" spc="-50">
                          <a:latin typeface="Calibri"/>
                          <a:cs typeface="Calibri"/>
                        </a:rPr>
                        <a:t>1</a:t>
                      </a:r>
                      <a:endParaRPr sz="1400">
                        <a:latin typeface="Calibri"/>
                        <a:cs typeface="Calibri"/>
                      </a:endParaRPr>
                    </a:p>
                  </a:txBody>
                  <a:tcPr marL="0" marR="0" marT="1250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7"/>
                  </a:ext>
                </a:extLst>
              </a:tr>
              <a:tr h="266700">
                <a:tc vMerge="1">
                  <a:txBody>
                    <a:bodyPr/>
                    <a:lstStyle/>
                    <a:p>
                      <a:endParaRPr/>
                    </a:p>
                  </a:txBody>
                  <a:tcPr marL="0" marR="0" marT="3937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2700">
                        <a:lnSpc>
                          <a:spcPct val="100000"/>
                        </a:lnSpc>
                        <a:spcBef>
                          <a:spcPts val="160"/>
                        </a:spcBef>
                      </a:pPr>
                      <a:r>
                        <a:rPr sz="1400" spc="-10">
                          <a:latin typeface="Calibri"/>
                          <a:cs typeface="Calibri"/>
                        </a:rPr>
                        <a:t>Preston</a:t>
                      </a:r>
                      <a:endParaRPr sz="1400">
                        <a:latin typeface="Calibri"/>
                        <a:cs typeface="Calibri"/>
                      </a:endParaRPr>
                    </a:p>
                  </a:txBody>
                  <a:tcPr marL="0" marR="0" marT="2032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270" algn="ctr">
                        <a:lnSpc>
                          <a:spcPct val="100000"/>
                        </a:lnSpc>
                        <a:spcBef>
                          <a:spcPts val="160"/>
                        </a:spcBef>
                      </a:pPr>
                      <a:r>
                        <a:rPr sz="1400" spc="-50">
                          <a:latin typeface="Calibri"/>
                          <a:cs typeface="Calibri"/>
                        </a:rPr>
                        <a:t>1</a:t>
                      </a:r>
                      <a:endParaRPr sz="1400">
                        <a:latin typeface="Calibri"/>
                        <a:cs typeface="Calibri"/>
                      </a:endParaRPr>
                    </a:p>
                  </a:txBody>
                  <a:tcPr marL="0" marR="0" marT="2032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8"/>
                  </a:ext>
                </a:extLst>
              </a:tr>
              <a:tr h="266700">
                <a:tc>
                  <a:txBody>
                    <a:bodyPr/>
                    <a:lstStyle/>
                    <a:p>
                      <a:pPr algn="ctr">
                        <a:lnSpc>
                          <a:spcPts val="1675"/>
                        </a:lnSpc>
                        <a:spcBef>
                          <a:spcPts val="325"/>
                        </a:spcBef>
                      </a:pPr>
                      <a:r>
                        <a:rPr sz="1400" b="1" spc="-35">
                          <a:solidFill>
                            <a:srgbClr val="FFFFFF"/>
                          </a:solidFill>
                          <a:latin typeface="Calibri"/>
                          <a:cs typeface="Calibri"/>
                        </a:rPr>
                        <a:t>Migrant</a:t>
                      </a:r>
                      <a:r>
                        <a:rPr sz="1400" b="1" spc="-25">
                          <a:solidFill>
                            <a:srgbClr val="FFFFFF"/>
                          </a:solidFill>
                          <a:latin typeface="Calibri"/>
                          <a:cs typeface="Calibri"/>
                        </a:rPr>
                        <a:t> </a:t>
                      </a:r>
                      <a:r>
                        <a:rPr sz="1400" b="1" spc="-10">
                          <a:solidFill>
                            <a:srgbClr val="FFFFFF"/>
                          </a:solidFill>
                          <a:latin typeface="Calibri"/>
                          <a:cs typeface="Calibri"/>
                        </a:rPr>
                        <a:t>Health</a:t>
                      </a:r>
                      <a:endParaRPr sz="1400">
                        <a:latin typeface="Calibri"/>
                        <a:cs typeface="Calibri"/>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4471C4"/>
                    </a:solidFill>
                  </a:tcPr>
                </a:tc>
                <a:tc>
                  <a:txBody>
                    <a:bodyPr/>
                    <a:lstStyle/>
                    <a:p>
                      <a:pPr marL="2540" algn="ctr">
                        <a:lnSpc>
                          <a:spcPts val="1675"/>
                        </a:lnSpc>
                        <a:spcBef>
                          <a:spcPts val="325"/>
                        </a:spcBef>
                      </a:pPr>
                      <a:r>
                        <a:rPr sz="1400" b="1" spc="-20">
                          <a:solidFill>
                            <a:srgbClr val="FFFFFF"/>
                          </a:solidFill>
                          <a:latin typeface="Calibri"/>
                          <a:cs typeface="Calibri"/>
                        </a:rPr>
                        <a:t>Area</a:t>
                      </a:r>
                      <a:endParaRPr sz="1400">
                        <a:latin typeface="Calibri"/>
                        <a:cs typeface="Calibri"/>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4471C4"/>
                    </a:solidFill>
                  </a:tcPr>
                </a:tc>
                <a:tc>
                  <a:txBody>
                    <a:bodyPr/>
                    <a:lstStyle/>
                    <a:p>
                      <a:pPr marL="1270" algn="ctr">
                        <a:lnSpc>
                          <a:spcPts val="1675"/>
                        </a:lnSpc>
                        <a:spcBef>
                          <a:spcPts val="325"/>
                        </a:spcBef>
                      </a:pPr>
                      <a:r>
                        <a:rPr sz="1400" b="1" spc="-10">
                          <a:solidFill>
                            <a:srgbClr val="FFFFFF"/>
                          </a:solidFill>
                          <a:latin typeface="Calibri"/>
                          <a:cs typeface="Calibri"/>
                        </a:rPr>
                        <a:t>Shelters</a:t>
                      </a:r>
                      <a:endParaRPr sz="1400">
                        <a:latin typeface="Calibri"/>
                        <a:cs typeface="Calibri"/>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4471C4"/>
                    </a:solidFill>
                  </a:tcPr>
                </a:tc>
                <a:extLst>
                  <a:ext uri="{0D108BD9-81ED-4DB2-BD59-A6C34878D82A}">
                    <a16:rowId xmlns:a16="http://schemas.microsoft.com/office/drawing/2014/main" val="10009"/>
                  </a:ext>
                </a:extLst>
              </a:tr>
              <a:tr h="266065">
                <a:tc rowSpan="2">
                  <a:txBody>
                    <a:bodyPr/>
                    <a:lstStyle/>
                    <a:p>
                      <a:pPr marL="103505">
                        <a:lnSpc>
                          <a:spcPct val="100000"/>
                        </a:lnSpc>
                        <a:spcBef>
                          <a:spcPts val="315"/>
                        </a:spcBef>
                      </a:pPr>
                      <a:r>
                        <a:rPr sz="1400" spc="130">
                          <a:latin typeface="Calibri"/>
                          <a:cs typeface="Calibri"/>
                        </a:rPr>
                        <a:t>LSC</a:t>
                      </a:r>
                      <a:r>
                        <a:rPr sz="1400" spc="-40">
                          <a:latin typeface="Calibri"/>
                          <a:cs typeface="Calibri"/>
                        </a:rPr>
                        <a:t> </a:t>
                      </a:r>
                      <a:r>
                        <a:rPr sz="1400" spc="65">
                          <a:latin typeface="Calibri"/>
                          <a:cs typeface="Calibri"/>
                        </a:rPr>
                        <a:t>ICB</a:t>
                      </a:r>
                      <a:r>
                        <a:rPr sz="1400" spc="-45">
                          <a:latin typeface="Calibri"/>
                          <a:cs typeface="Calibri"/>
                        </a:rPr>
                        <a:t> </a:t>
                      </a:r>
                      <a:r>
                        <a:rPr sz="1400">
                          <a:latin typeface="Calibri"/>
                          <a:cs typeface="Calibri"/>
                        </a:rPr>
                        <a:t>Opticians</a:t>
                      </a:r>
                      <a:r>
                        <a:rPr sz="1400" spc="-15">
                          <a:latin typeface="Calibri"/>
                          <a:cs typeface="Calibri"/>
                        </a:rPr>
                        <a:t> </a:t>
                      </a:r>
                      <a:r>
                        <a:rPr sz="1400" spc="-35">
                          <a:latin typeface="Calibri"/>
                          <a:cs typeface="Calibri"/>
                        </a:rPr>
                        <a:t>provide</a:t>
                      </a:r>
                      <a:r>
                        <a:rPr sz="1400" spc="-60">
                          <a:latin typeface="Calibri"/>
                          <a:cs typeface="Calibri"/>
                        </a:rPr>
                        <a:t> </a:t>
                      </a:r>
                      <a:r>
                        <a:rPr sz="1400" spc="-40">
                          <a:latin typeface="Calibri"/>
                          <a:cs typeface="Calibri"/>
                        </a:rPr>
                        <a:t>migrant</a:t>
                      </a:r>
                      <a:r>
                        <a:rPr sz="1400" spc="-15">
                          <a:latin typeface="Calibri"/>
                          <a:cs typeface="Calibri"/>
                        </a:rPr>
                        <a:t> </a:t>
                      </a:r>
                      <a:r>
                        <a:rPr sz="1400" spc="-20">
                          <a:latin typeface="Calibri"/>
                          <a:cs typeface="Calibri"/>
                        </a:rPr>
                        <a:t>health</a:t>
                      </a:r>
                      <a:r>
                        <a:rPr sz="1400" spc="-30">
                          <a:latin typeface="Calibri"/>
                          <a:cs typeface="Calibri"/>
                        </a:rPr>
                        <a:t> </a:t>
                      </a:r>
                      <a:r>
                        <a:rPr sz="1400" spc="-25">
                          <a:latin typeface="Calibri"/>
                          <a:cs typeface="Calibri"/>
                        </a:rPr>
                        <a:t>eye</a:t>
                      </a:r>
                      <a:r>
                        <a:rPr sz="1400" spc="-50">
                          <a:latin typeface="Calibri"/>
                          <a:cs typeface="Calibri"/>
                        </a:rPr>
                        <a:t> </a:t>
                      </a:r>
                      <a:r>
                        <a:rPr sz="1400" spc="-20">
                          <a:latin typeface="Calibri"/>
                          <a:cs typeface="Calibri"/>
                        </a:rPr>
                        <a:t>health</a:t>
                      </a:r>
                      <a:r>
                        <a:rPr sz="1400" spc="-35">
                          <a:latin typeface="Calibri"/>
                          <a:cs typeface="Calibri"/>
                        </a:rPr>
                        <a:t> </a:t>
                      </a:r>
                      <a:r>
                        <a:rPr sz="1400" spc="-10">
                          <a:latin typeface="Calibri"/>
                          <a:cs typeface="Calibri"/>
                        </a:rPr>
                        <a:t>services.</a:t>
                      </a:r>
                      <a:endParaRPr sz="1400">
                        <a:latin typeface="Calibri"/>
                        <a:cs typeface="Calibri"/>
                      </a:endParaRPr>
                    </a:p>
                  </a:txBody>
                  <a:tcPr marL="0" marR="0" marT="40005" marB="0">
                    <a:lnL w="12700">
                      <a:solidFill>
                        <a:srgbClr val="FFFFFF"/>
                      </a:solidFill>
                      <a:prstDash val="solid"/>
                    </a:lnL>
                    <a:lnR w="12700">
                      <a:solidFill>
                        <a:srgbClr val="FFFFFF"/>
                      </a:solidFill>
                      <a:prstDash val="solid"/>
                    </a:lnR>
                    <a:lnT w="12700">
                      <a:solidFill>
                        <a:srgbClr val="FFFFFF"/>
                      </a:solidFill>
                      <a:prstDash val="solid"/>
                    </a:lnT>
                    <a:solidFill>
                      <a:srgbClr val="E9EBF5"/>
                    </a:solidFill>
                  </a:tcPr>
                </a:tc>
                <a:tc>
                  <a:txBody>
                    <a:bodyPr/>
                    <a:lstStyle/>
                    <a:p>
                      <a:pPr marL="12700">
                        <a:lnSpc>
                          <a:spcPct val="100000"/>
                        </a:lnSpc>
                        <a:spcBef>
                          <a:spcPts val="160"/>
                        </a:spcBef>
                      </a:pPr>
                      <a:r>
                        <a:rPr sz="1400" spc="-10">
                          <a:latin typeface="Calibri"/>
                          <a:cs typeface="Calibri"/>
                        </a:rPr>
                        <a:t>Blackpool</a:t>
                      </a:r>
                      <a:endParaRPr sz="1400">
                        <a:latin typeface="Calibri"/>
                        <a:cs typeface="Calibri"/>
                      </a:endParaRPr>
                    </a:p>
                  </a:txBody>
                  <a:tcPr marL="0" marR="0" marT="2032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270" algn="ctr">
                        <a:lnSpc>
                          <a:spcPct val="100000"/>
                        </a:lnSpc>
                        <a:spcBef>
                          <a:spcPts val="160"/>
                        </a:spcBef>
                      </a:pPr>
                      <a:r>
                        <a:rPr sz="1400" spc="-50">
                          <a:latin typeface="Calibri"/>
                          <a:cs typeface="Calibri"/>
                        </a:rPr>
                        <a:t>1</a:t>
                      </a:r>
                      <a:endParaRPr sz="1400">
                        <a:latin typeface="Calibri"/>
                        <a:cs typeface="Calibri"/>
                      </a:endParaRPr>
                    </a:p>
                  </a:txBody>
                  <a:tcPr marL="0" marR="0" marT="2032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10"/>
                  </a:ext>
                </a:extLst>
              </a:tr>
              <a:tr h="266700">
                <a:tc vMerge="1">
                  <a:txBody>
                    <a:bodyPr/>
                    <a:lstStyle/>
                    <a:p>
                      <a:endParaRPr/>
                    </a:p>
                  </a:txBody>
                  <a:tcPr marL="0" marR="0" marT="40005" marB="0">
                    <a:lnL w="12700">
                      <a:solidFill>
                        <a:srgbClr val="FFFFFF"/>
                      </a:solidFill>
                      <a:prstDash val="solid"/>
                    </a:lnL>
                    <a:lnR w="12700">
                      <a:solidFill>
                        <a:srgbClr val="FFFFFF"/>
                      </a:solidFill>
                      <a:prstDash val="solid"/>
                    </a:lnR>
                    <a:lnT w="12700">
                      <a:solidFill>
                        <a:srgbClr val="FFFFFF"/>
                      </a:solidFill>
                      <a:prstDash val="solid"/>
                    </a:lnT>
                    <a:solidFill>
                      <a:srgbClr val="E9EBF5"/>
                    </a:solidFill>
                  </a:tcPr>
                </a:tc>
                <a:tc>
                  <a:txBody>
                    <a:bodyPr/>
                    <a:lstStyle/>
                    <a:p>
                      <a:pPr marL="12700">
                        <a:lnSpc>
                          <a:spcPct val="100000"/>
                        </a:lnSpc>
                        <a:spcBef>
                          <a:spcPts val="160"/>
                        </a:spcBef>
                      </a:pPr>
                      <a:r>
                        <a:rPr sz="1400">
                          <a:latin typeface="Calibri"/>
                          <a:cs typeface="Calibri"/>
                        </a:rPr>
                        <a:t>Fylde</a:t>
                      </a:r>
                      <a:r>
                        <a:rPr sz="1400" spc="-60">
                          <a:latin typeface="Calibri"/>
                          <a:cs typeface="Calibri"/>
                        </a:rPr>
                        <a:t> </a:t>
                      </a:r>
                      <a:r>
                        <a:rPr sz="1400" spc="-10">
                          <a:latin typeface="Calibri"/>
                          <a:cs typeface="Calibri"/>
                        </a:rPr>
                        <a:t>Coast</a:t>
                      </a:r>
                      <a:endParaRPr sz="1400">
                        <a:latin typeface="Calibri"/>
                        <a:cs typeface="Calibri"/>
                      </a:endParaRPr>
                    </a:p>
                  </a:txBody>
                  <a:tcPr marL="0" marR="0" marT="2032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270" algn="ctr">
                        <a:lnSpc>
                          <a:spcPct val="100000"/>
                        </a:lnSpc>
                        <a:spcBef>
                          <a:spcPts val="160"/>
                        </a:spcBef>
                      </a:pPr>
                      <a:r>
                        <a:rPr sz="1400" spc="-50">
                          <a:latin typeface="Calibri"/>
                          <a:cs typeface="Calibri"/>
                        </a:rPr>
                        <a:t>1</a:t>
                      </a:r>
                      <a:endParaRPr sz="1400">
                        <a:latin typeface="Calibri"/>
                        <a:cs typeface="Calibri"/>
                      </a:endParaRPr>
                    </a:p>
                  </a:txBody>
                  <a:tcPr marL="0" marR="0" marT="2032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11"/>
                  </a:ext>
                </a:extLst>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351146" y="710946"/>
            <a:ext cx="2909570" cy="878840"/>
          </a:xfrm>
          <a:prstGeom prst="rect">
            <a:avLst/>
          </a:prstGeom>
        </p:spPr>
        <p:txBody>
          <a:bodyPr vert="horz" wrap="square" lIns="0" tIns="12065" rIns="0" bIns="0" rtlCol="0">
            <a:spAutoFit/>
          </a:bodyPr>
          <a:lstStyle/>
          <a:p>
            <a:pPr marL="722630" marR="5080" indent="-710565">
              <a:lnSpc>
                <a:spcPct val="100000"/>
              </a:lnSpc>
              <a:spcBef>
                <a:spcPts val="95"/>
              </a:spcBef>
            </a:pPr>
            <a:r>
              <a:rPr sz="2800"/>
              <a:t>Impact</a:t>
            </a:r>
            <a:r>
              <a:rPr sz="2800" spc="60"/>
              <a:t> </a:t>
            </a:r>
            <a:r>
              <a:rPr sz="2800"/>
              <a:t>on</a:t>
            </a:r>
            <a:r>
              <a:rPr sz="2800" spc="35"/>
              <a:t> </a:t>
            </a:r>
            <a:r>
              <a:rPr sz="2800" spc="80"/>
              <a:t>Services </a:t>
            </a:r>
            <a:r>
              <a:rPr sz="2800" spc="-10"/>
              <a:t>Provision</a:t>
            </a:r>
            <a:endParaRPr sz="2800"/>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45720">
              <a:lnSpc>
                <a:spcPts val="2315"/>
              </a:lnSpc>
            </a:pPr>
            <a:fld id="{81D60167-4931-47E6-BA6A-407CBD079E47}" type="slidenum">
              <a:rPr spc="-25" dirty="0"/>
              <a:t>36</a:t>
            </a:fld>
            <a:endParaRPr spc="-25"/>
          </a:p>
        </p:txBody>
      </p:sp>
      <p:graphicFrame>
        <p:nvGraphicFramePr>
          <p:cNvPr id="3" name="object 3"/>
          <p:cNvGraphicFramePr>
            <a:graphicFrameLocks noGrp="1"/>
          </p:cNvGraphicFramePr>
          <p:nvPr>
            <p:extLst>
              <p:ext uri="{D42A27DB-BD31-4B8C-83A1-F6EECF244321}">
                <p14:modId xmlns:p14="http://schemas.microsoft.com/office/powerpoint/2010/main" val="826079580"/>
              </p:ext>
            </p:extLst>
          </p:nvPr>
        </p:nvGraphicFramePr>
        <p:xfrm>
          <a:off x="3428365" y="2179066"/>
          <a:ext cx="4672965" cy="2696208"/>
        </p:xfrm>
        <a:graphic>
          <a:graphicData uri="http://schemas.openxmlformats.org/drawingml/2006/table">
            <a:tbl>
              <a:tblPr firstRow="1" bandRow="1">
                <a:tableStyleId>{2D5ABB26-0587-4C30-8999-92F81FD0307C}</a:tableStyleId>
              </a:tblPr>
              <a:tblGrid>
                <a:gridCol w="2564765">
                  <a:extLst>
                    <a:ext uri="{9D8B030D-6E8A-4147-A177-3AD203B41FA5}">
                      <a16:colId xmlns:a16="http://schemas.microsoft.com/office/drawing/2014/main" val="20000"/>
                    </a:ext>
                  </a:extLst>
                </a:gridCol>
                <a:gridCol w="2108200">
                  <a:extLst>
                    <a:ext uri="{9D8B030D-6E8A-4147-A177-3AD203B41FA5}">
                      <a16:colId xmlns:a16="http://schemas.microsoft.com/office/drawing/2014/main" val="20001"/>
                    </a:ext>
                  </a:extLst>
                </a:gridCol>
              </a:tblGrid>
              <a:tr h="410209">
                <a:tc gridSpan="2">
                  <a:txBody>
                    <a:bodyPr/>
                    <a:lstStyle/>
                    <a:p>
                      <a:pPr marL="635" algn="ctr">
                        <a:lnSpc>
                          <a:spcPct val="100000"/>
                        </a:lnSpc>
                        <a:spcBef>
                          <a:spcPts val="334"/>
                        </a:spcBef>
                      </a:pPr>
                      <a:r>
                        <a:rPr sz="1900" b="1" spc="-10">
                          <a:solidFill>
                            <a:srgbClr val="FFFFFF"/>
                          </a:solidFill>
                          <a:latin typeface="Calibri"/>
                          <a:cs typeface="Calibri"/>
                        </a:rPr>
                        <a:t>Terminations</a:t>
                      </a:r>
                      <a:endParaRPr sz="1900">
                        <a:latin typeface="Calibri"/>
                        <a:cs typeface="Calibri"/>
                      </a:endParaRPr>
                    </a:p>
                  </a:txBody>
                  <a:tcPr marL="0" marR="0" marT="42544"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hMerge="1">
                  <a:txBody>
                    <a:bodyPr/>
                    <a:lstStyle/>
                    <a:p>
                      <a:endParaRPr/>
                    </a:p>
                  </a:txBody>
                  <a:tcPr marL="0" marR="0" marT="0" marB="0"/>
                </a:tc>
                <a:extLst>
                  <a:ext uri="{0D108BD9-81ED-4DB2-BD59-A6C34878D82A}">
                    <a16:rowId xmlns:a16="http://schemas.microsoft.com/office/drawing/2014/main" val="10000"/>
                  </a:ext>
                </a:extLst>
              </a:tr>
              <a:tr h="365760">
                <a:tc>
                  <a:txBody>
                    <a:bodyPr/>
                    <a:lstStyle/>
                    <a:p>
                      <a:pPr marL="33655">
                        <a:lnSpc>
                          <a:spcPct val="100000"/>
                        </a:lnSpc>
                        <a:spcBef>
                          <a:spcPts val="459"/>
                        </a:spcBef>
                      </a:pPr>
                      <a:r>
                        <a:rPr sz="1900" spc="-10">
                          <a:latin typeface="Calibri"/>
                          <a:cs typeface="Calibri"/>
                        </a:rPr>
                        <a:t>Additional</a:t>
                      </a:r>
                      <a:endParaRPr sz="1900">
                        <a:latin typeface="Calibri"/>
                        <a:cs typeface="Calibri"/>
                      </a:endParaRPr>
                    </a:p>
                  </a:txBody>
                  <a:tcPr marL="0" marR="0" marT="5841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marL="1905" algn="ctr">
                        <a:lnSpc>
                          <a:spcPct val="100000"/>
                        </a:lnSpc>
                        <a:spcBef>
                          <a:spcPts val="459"/>
                        </a:spcBef>
                      </a:pPr>
                      <a:r>
                        <a:rPr lang="en-US" sz="1900" spc="-50">
                          <a:latin typeface="Calibri"/>
                          <a:cs typeface="Calibri"/>
                        </a:rPr>
                        <a:t>1</a:t>
                      </a:r>
                    </a:p>
                  </a:txBody>
                  <a:tcPr marL="0" marR="0" marT="5841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1"/>
                  </a:ext>
                </a:extLst>
              </a:tr>
              <a:tr h="323215">
                <a:tc>
                  <a:txBody>
                    <a:bodyPr/>
                    <a:lstStyle/>
                    <a:p>
                      <a:pPr marL="33655">
                        <a:lnSpc>
                          <a:spcPct val="100000"/>
                        </a:lnSpc>
                        <a:spcBef>
                          <a:spcPts val="125"/>
                        </a:spcBef>
                      </a:pPr>
                      <a:r>
                        <a:rPr sz="1900" spc="-10">
                          <a:latin typeface="Calibri"/>
                          <a:cs typeface="Calibri"/>
                        </a:rPr>
                        <a:t>Mandatory</a:t>
                      </a:r>
                      <a:endParaRPr sz="1900">
                        <a:latin typeface="Calibri"/>
                        <a:cs typeface="Calibri"/>
                      </a:endParaRPr>
                    </a:p>
                  </a:txBody>
                  <a:tcPr marL="0" marR="0" marT="158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905" algn="ctr">
                        <a:lnSpc>
                          <a:spcPct val="100000"/>
                        </a:lnSpc>
                        <a:spcBef>
                          <a:spcPts val="125"/>
                        </a:spcBef>
                      </a:pPr>
                      <a:r>
                        <a:rPr lang="en-US" sz="1900" spc="-50">
                          <a:latin typeface="Calibri"/>
                          <a:cs typeface="Calibri"/>
                        </a:rPr>
                        <a:t>1</a:t>
                      </a:r>
                    </a:p>
                  </a:txBody>
                  <a:tcPr marL="0" marR="0" marT="158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2"/>
                  </a:ext>
                </a:extLst>
              </a:tr>
              <a:tr h="699770">
                <a:tc gridSpan="2">
                  <a:txBody>
                    <a:bodyPr/>
                    <a:lstStyle/>
                    <a:p>
                      <a:pPr algn="ctr">
                        <a:lnSpc>
                          <a:spcPct val="100000"/>
                        </a:lnSpc>
                        <a:spcBef>
                          <a:spcPts val="334"/>
                        </a:spcBef>
                      </a:pPr>
                      <a:r>
                        <a:rPr lang="en-US" sz="1900" b="1">
                          <a:solidFill>
                            <a:srgbClr val="FFFFFF"/>
                          </a:solidFill>
                          <a:latin typeface="Calibri"/>
                          <a:cs typeface="Calibri"/>
                        </a:rPr>
                        <a:t>New</a:t>
                      </a:r>
                      <a:r>
                        <a:rPr lang="en-US" sz="1900" b="1" spc="-10">
                          <a:solidFill>
                            <a:srgbClr val="FFFFFF"/>
                          </a:solidFill>
                          <a:latin typeface="Calibri"/>
                          <a:cs typeface="Calibri"/>
                        </a:rPr>
                        <a:t> </a:t>
                      </a:r>
                      <a:r>
                        <a:rPr lang="en-US" sz="1900" b="1" spc="35">
                          <a:solidFill>
                            <a:srgbClr val="FFFFFF"/>
                          </a:solidFill>
                          <a:latin typeface="Calibri"/>
                          <a:cs typeface="Calibri"/>
                        </a:rPr>
                        <a:t>Contracts</a:t>
                      </a:r>
                      <a:endParaRPr lang="en-US" sz="1900">
                        <a:latin typeface="Calibri"/>
                        <a:cs typeface="Calibri"/>
                      </a:endParaRPr>
                    </a:p>
                    <a:p>
                      <a:pPr algn="ctr">
                        <a:lnSpc>
                          <a:spcPct val="100000"/>
                        </a:lnSpc>
                      </a:pPr>
                      <a:r>
                        <a:rPr lang="en-US" sz="1900" b="1" i="1">
                          <a:solidFill>
                            <a:srgbClr val="FFFFFF"/>
                          </a:solidFill>
                          <a:latin typeface="Calibri"/>
                          <a:cs typeface="Calibri"/>
                        </a:rPr>
                        <a:t>No</a:t>
                      </a:r>
                      <a:r>
                        <a:rPr lang="en-US" sz="1900" b="1" i="1" spc="-5">
                          <a:solidFill>
                            <a:srgbClr val="FFFFFF"/>
                          </a:solidFill>
                          <a:latin typeface="Calibri"/>
                          <a:cs typeface="Calibri"/>
                        </a:rPr>
                        <a:t> </a:t>
                      </a:r>
                      <a:r>
                        <a:rPr lang="en-US" sz="1900" b="1" i="1">
                          <a:solidFill>
                            <a:srgbClr val="FFFFFF"/>
                          </a:solidFill>
                          <a:latin typeface="Calibri"/>
                          <a:cs typeface="Calibri"/>
                        </a:rPr>
                        <a:t>Impact on</a:t>
                      </a:r>
                      <a:r>
                        <a:rPr lang="en-US" sz="1900" b="1" i="1" spc="-10">
                          <a:solidFill>
                            <a:srgbClr val="FFFFFF"/>
                          </a:solidFill>
                          <a:latin typeface="Calibri"/>
                          <a:cs typeface="Calibri"/>
                        </a:rPr>
                        <a:t> </a:t>
                      </a:r>
                      <a:r>
                        <a:rPr lang="en-US" sz="1900" b="1" i="1" spc="60">
                          <a:solidFill>
                            <a:srgbClr val="FFFFFF"/>
                          </a:solidFill>
                          <a:latin typeface="Calibri"/>
                          <a:cs typeface="Calibri"/>
                        </a:rPr>
                        <a:t>Service</a:t>
                      </a:r>
                      <a:r>
                        <a:rPr lang="en-US" sz="1900" b="1" i="1" spc="15">
                          <a:solidFill>
                            <a:srgbClr val="FFFFFF"/>
                          </a:solidFill>
                          <a:latin typeface="Calibri"/>
                          <a:cs typeface="Calibri"/>
                        </a:rPr>
                        <a:t> </a:t>
                      </a:r>
                      <a:r>
                        <a:rPr lang="en-US" sz="1900" b="1" i="1" spc="-10">
                          <a:solidFill>
                            <a:srgbClr val="FFFFFF"/>
                          </a:solidFill>
                          <a:latin typeface="Calibri"/>
                          <a:cs typeface="Calibri"/>
                        </a:rPr>
                        <a:t>Provision </a:t>
                      </a:r>
                      <a:endParaRPr lang="en-US" sz="1900">
                        <a:latin typeface="Calibri"/>
                        <a:cs typeface="Calibri"/>
                      </a:endParaRPr>
                    </a:p>
                    <a:p>
                      <a:pPr lvl="0" algn="ctr">
                        <a:lnSpc>
                          <a:spcPct val="100000"/>
                        </a:lnSpc>
                        <a:buNone/>
                      </a:pPr>
                      <a:r>
                        <a:rPr lang="en-US" sz="1900" b="1" i="1" spc="-10">
                          <a:solidFill>
                            <a:srgbClr val="FFFFFF"/>
                          </a:solidFill>
                          <a:latin typeface="Calibri"/>
                          <a:cs typeface="Calibri"/>
                        </a:rPr>
                        <a:t>Mandatory services  capacity in all areas </a:t>
                      </a:r>
                      <a:endParaRPr lang="en-US" sz="1900">
                        <a:latin typeface="Calibri"/>
                        <a:cs typeface="Calibri"/>
                      </a:endParaRPr>
                    </a:p>
                  </a:txBody>
                  <a:tcPr marL="0" marR="0" marT="4254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4471C4"/>
                    </a:solidFill>
                  </a:tcPr>
                </a:tc>
                <a:tc hMerge="1">
                  <a:txBody>
                    <a:bodyPr/>
                    <a:lstStyle/>
                    <a:p>
                      <a:endParaRPr/>
                    </a:p>
                  </a:txBody>
                  <a:tcPr marL="0" marR="0" marT="0" marB="0"/>
                </a:tc>
                <a:extLst>
                  <a:ext uri="{0D108BD9-81ED-4DB2-BD59-A6C34878D82A}">
                    <a16:rowId xmlns:a16="http://schemas.microsoft.com/office/drawing/2014/main" val="10003"/>
                  </a:ext>
                </a:extLst>
              </a:tr>
              <a:tr h="362585">
                <a:tc>
                  <a:txBody>
                    <a:bodyPr/>
                    <a:lstStyle/>
                    <a:p>
                      <a:pPr marL="33655">
                        <a:lnSpc>
                          <a:spcPct val="100000"/>
                        </a:lnSpc>
                        <a:spcBef>
                          <a:spcPts val="434"/>
                        </a:spcBef>
                      </a:pPr>
                      <a:r>
                        <a:rPr sz="1900" spc="-10">
                          <a:latin typeface="Calibri"/>
                          <a:cs typeface="Calibri"/>
                        </a:rPr>
                        <a:t>Additional</a:t>
                      </a:r>
                      <a:endParaRPr sz="1900">
                        <a:latin typeface="Calibri"/>
                        <a:cs typeface="Calibri"/>
                      </a:endParaRPr>
                    </a:p>
                  </a:txBody>
                  <a:tcPr marL="0" marR="0" marT="5524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905" algn="ctr">
                        <a:lnSpc>
                          <a:spcPct val="100000"/>
                        </a:lnSpc>
                        <a:spcBef>
                          <a:spcPts val="434"/>
                        </a:spcBef>
                      </a:pPr>
                      <a:r>
                        <a:rPr lang="en-US" sz="1900" spc="-50">
                          <a:latin typeface="Calibri"/>
                          <a:cs typeface="Calibri"/>
                        </a:rPr>
                        <a:t>12</a:t>
                      </a:r>
                      <a:endParaRPr sz="1900" spc="-50">
                        <a:latin typeface="Calibri"/>
                        <a:cs typeface="Calibri"/>
                      </a:endParaRPr>
                    </a:p>
                  </a:txBody>
                  <a:tcPr marL="0" marR="0" marT="5524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4"/>
                  </a:ext>
                </a:extLst>
              </a:tr>
              <a:tr h="323215">
                <a:tc>
                  <a:txBody>
                    <a:bodyPr/>
                    <a:lstStyle/>
                    <a:p>
                      <a:pPr marL="33655">
                        <a:lnSpc>
                          <a:spcPct val="100000"/>
                        </a:lnSpc>
                        <a:spcBef>
                          <a:spcPts val="130"/>
                        </a:spcBef>
                      </a:pPr>
                      <a:r>
                        <a:rPr sz="1900" spc="-10">
                          <a:latin typeface="Calibri"/>
                          <a:cs typeface="Calibri"/>
                        </a:rPr>
                        <a:t>Mandatory</a:t>
                      </a:r>
                      <a:endParaRPr sz="1900">
                        <a:latin typeface="Calibri"/>
                        <a:cs typeface="Calibri"/>
                      </a:endParaRPr>
                    </a:p>
                  </a:txBody>
                  <a:tcPr marL="0" marR="0" marT="165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905" algn="ctr">
                        <a:lnSpc>
                          <a:spcPct val="100000"/>
                        </a:lnSpc>
                        <a:spcBef>
                          <a:spcPts val="130"/>
                        </a:spcBef>
                      </a:pPr>
                      <a:r>
                        <a:rPr lang="en-US" sz="1900" spc="-50">
                          <a:latin typeface="Calibri"/>
                          <a:cs typeface="Calibri"/>
                        </a:rPr>
                        <a:t>2</a:t>
                      </a:r>
                    </a:p>
                  </a:txBody>
                  <a:tcPr marL="0" marR="0" marT="165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80CFE-B3D6-1357-01FD-CD2CC6E60438}"/>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633279FF-4D1F-9FC5-7297-C4EF6E532C10}"/>
              </a:ext>
            </a:extLst>
          </p:cNvPr>
          <p:cNvSpPr txBox="1">
            <a:spLocks noGrp="1"/>
          </p:cNvSpPr>
          <p:nvPr>
            <p:ph type="title"/>
          </p:nvPr>
        </p:nvSpPr>
        <p:spPr>
          <a:xfrm>
            <a:off x="875070" y="193665"/>
            <a:ext cx="8239950" cy="1191223"/>
          </a:xfrm>
          <a:prstGeom prst="rect">
            <a:avLst/>
          </a:prstGeom>
        </p:spPr>
        <p:txBody>
          <a:bodyPr vert="horz" wrap="square" lIns="0" tIns="82422" rIns="0" bIns="0" rtlCol="0" anchor="t">
            <a:spAutoFit/>
          </a:bodyPr>
          <a:lstStyle/>
          <a:p>
            <a:pPr marL="1317625" algn="ctr">
              <a:lnSpc>
                <a:spcPct val="100000"/>
              </a:lnSpc>
              <a:spcBef>
                <a:spcPts val="100"/>
              </a:spcBef>
            </a:pPr>
            <a:r>
              <a:rPr lang="en-GB" sz="3600"/>
              <a:t>Supporting Contract Management Delivery - Optometric</a:t>
            </a:r>
          </a:p>
        </p:txBody>
      </p:sp>
      <p:sp>
        <p:nvSpPr>
          <p:cNvPr id="4" name="object 4">
            <a:extLst>
              <a:ext uri="{FF2B5EF4-FFF2-40B4-BE49-F238E27FC236}">
                <a16:creationId xmlns:a16="http://schemas.microsoft.com/office/drawing/2014/main" id="{CEBDC0D5-E806-678B-59B8-AB05831C5F80}"/>
              </a:ext>
            </a:extLst>
          </p:cNvPr>
          <p:cNvSpPr txBox="1">
            <a:spLocks noGrp="1"/>
          </p:cNvSpPr>
          <p:nvPr>
            <p:ph type="sldNum" sz="quarter" idx="7"/>
          </p:nvPr>
        </p:nvSpPr>
        <p:spPr>
          <a:prstGeom prst="rect">
            <a:avLst/>
          </a:prstGeom>
        </p:spPr>
        <p:txBody>
          <a:bodyPr vert="horz" wrap="square" lIns="0" tIns="9525" rIns="0" bIns="0" rtlCol="0">
            <a:spAutoFit/>
          </a:bodyPr>
          <a:lstStyle/>
          <a:p>
            <a:pPr marL="118110" marR="0" lvl="0" indent="0" defTabSz="914400" eaLnBrk="1" fontAlgn="auto" latinLnBrk="0" hangingPunct="1">
              <a:lnSpc>
                <a:spcPct val="100000"/>
              </a:lnSpc>
              <a:spcBef>
                <a:spcPts val="75"/>
              </a:spcBef>
              <a:spcAft>
                <a:spcPts val="0"/>
              </a:spcAft>
              <a:buClrTx/>
              <a:buSzTx/>
              <a:buFontTx/>
              <a:buNone/>
              <a:tabLst/>
              <a:defRPr/>
            </a:pPr>
            <a:fld id="{81D60167-4931-47E6-BA6A-407CBD079E47}" type="slidenum">
              <a:rPr kumimoji="0" sz="2000" b="1" i="0" u="none" strike="noStrike" kern="0" cap="none" spc="-50" normalizeH="0" baseline="0" noProof="0" dirty="0">
                <a:ln>
                  <a:noFill/>
                </a:ln>
                <a:solidFill>
                  <a:prstClr val="white"/>
                </a:solidFill>
                <a:effectLst/>
                <a:uLnTx/>
                <a:uFillTx/>
                <a:latin typeface="Arial"/>
                <a:cs typeface="Arial"/>
              </a:rPr>
              <a:pPr marL="118110" marR="0" lvl="0" indent="0" defTabSz="914400" eaLnBrk="1" fontAlgn="auto" latinLnBrk="0" hangingPunct="1">
                <a:lnSpc>
                  <a:spcPct val="100000"/>
                </a:lnSpc>
                <a:spcBef>
                  <a:spcPts val="75"/>
                </a:spcBef>
                <a:spcAft>
                  <a:spcPts val="0"/>
                </a:spcAft>
                <a:buClrTx/>
                <a:buSzTx/>
                <a:buFontTx/>
                <a:buNone/>
                <a:tabLst/>
                <a:defRPr/>
              </a:pPr>
              <a:t>37</a:t>
            </a:fld>
            <a:endParaRPr kumimoji="0" sz="2000" b="1" i="0" u="none" strike="noStrike" kern="0" cap="none" spc="-50" normalizeH="0" baseline="0" noProof="0">
              <a:ln>
                <a:noFill/>
              </a:ln>
              <a:solidFill>
                <a:prstClr val="white"/>
              </a:solidFill>
              <a:effectLst/>
              <a:uLnTx/>
              <a:uFillTx/>
              <a:latin typeface="Arial"/>
              <a:cs typeface="Arial"/>
            </a:endParaRPr>
          </a:p>
        </p:txBody>
      </p:sp>
      <p:graphicFrame>
        <p:nvGraphicFramePr>
          <p:cNvPr id="3" name="Table 2">
            <a:extLst>
              <a:ext uri="{FF2B5EF4-FFF2-40B4-BE49-F238E27FC236}">
                <a16:creationId xmlns:a16="http://schemas.microsoft.com/office/drawing/2014/main" id="{B70AC1E7-9F5D-483C-63CA-3333B5AD88E7}"/>
              </a:ext>
            </a:extLst>
          </p:cNvPr>
          <p:cNvGraphicFramePr>
            <a:graphicFrameLocks noGrp="1"/>
          </p:cNvGraphicFramePr>
          <p:nvPr>
            <p:extLst>
              <p:ext uri="{D42A27DB-BD31-4B8C-83A1-F6EECF244321}">
                <p14:modId xmlns:p14="http://schemas.microsoft.com/office/powerpoint/2010/main" val="1569926466"/>
              </p:ext>
            </p:extLst>
          </p:nvPr>
        </p:nvGraphicFramePr>
        <p:xfrm>
          <a:off x="2032000" y="1680719"/>
          <a:ext cx="8128000" cy="3393440"/>
        </p:xfrm>
        <a:graphic>
          <a:graphicData uri="http://schemas.openxmlformats.org/drawingml/2006/table">
            <a:tbl>
              <a:tblPr firstRow="1" bandRow="1">
                <a:tableStyleId>{5C22544A-7EE6-4342-B048-85BDC9FD1C3A}</a:tableStyleId>
              </a:tblPr>
              <a:tblGrid>
                <a:gridCol w="2353733">
                  <a:extLst>
                    <a:ext uri="{9D8B030D-6E8A-4147-A177-3AD203B41FA5}">
                      <a16:colId xmlns:a16="http://schemas.microsoft.com/office/drawing/2014/main" val="1920145924"/>
                    </a:ext>
                  </a:extLst>
                </a:gridCol>
                <a:gridCol w="5774267">
                  <a:extLst>
                    <a:ext uri="{9D8B030D-6E8A-4147-A177-3AD203B41FA5}">
                      <a16:colId xmlns:a16="http://schemas.microsoft.com/office/drawing/2014/main" val="3286719152"/>
                    </a:ext>
                  </a:extLst>
                </a:gridCol>
              </a:tblGrid>
              <a:tr h="370840">
                <a:tc>
                  <a:txBody>
                    <a:bodyPr/>
                    <a:lstStyle/>
                    <a:p>
                      <a:endParaRPr lang="en-GB"/>
                    </a:p>
                  </a:txBody>
                  <a:tcPr/>
                </a:tc>
                <a:tc>
                  <a:txBody>
                    <a:bodyPr/>
                    <a:lstStyle/>
                    <a:p>
                      <a:endParaRPr lang="en-GB"/>
                    </a:p>
                  </a:txBody>
                  <a:tcPr/>
                </a:tc>
                <a:extLst>
                  <a:ext uri="{0D108BD9-81ED-4DB2-BD59-A6C34878D82A}">
                    <a16:rowId xmlns:a16="http://schemas.microsoft.com/office/drawing/2014/main" val="715864183"/>
                  </a:ext>
                </a:extLst>
              </a:tr>
              <a:tr h="370840">
                <a:tc>
                  <a:txBody>
                    <a:bodyPr/>
                    <a:lstStyle/>
                    <a:p>
                      <a:r>
                        <a:rPr lang="en-GB"/>
                        <a:t>ICB Five Year Roadmap</a:t>
                      </a:r>
                    </a:p>
                  </a:txBody>
                  <a:tcPr/>
                </a:tc>
                <a:tc>
                  <a:txBody>
                    <a:bodyPr/>
                    <a:lstStyle/>
                    <a:p>
                      <a:r>
                        <a:rPr lang="en-GB"/>
                        <a:t>Development and Delivery</a:t>
                      </a:r>
                    </a:p>
                  </a:txBody>
                  <a:tcPr/>
                </a:tc>
                <a:extLst>
                  <a:ext uri="{0D108BD9-81ED-4DB2-BD59-A6C34878D82A}">
                    <a16:rowId xmlns:a16="http://schemas.microsoft.com/office/drawing/2014/main" val="2200383149"/>
                  </a:ext>
                </a:extLst>
              </a:tr>
              <a:tr h="370840">
                <a:tc>
                  <a:txBody>
                    <a:bodyPr/>
                    <a:lstStyle/>
                    <a:p>
                      <a:r>
                        <a:rPr lang="en-GB"/>
                        <a:t>Eye-tests in Special Education Settings</a:t>
                      </a:r>
                    </a:p>
                  </a:txBody>
                  <a:tcPr/>
                </a:tc>
                <a:tc>
                  <a:txBody>
                    <a:bodyPr/>
                    <a:lstStyle/>
                    <a:p>
                      <a:r>
                        <a:rPr lang="en-GB"/>
                        <a:t>Procurement support and delivery. </a:t>
                      </a:r>
                    </a:p>
                  </a:txBody>
                  <a:tcPr/>
                </a:tc>
                <a:extLst>
                  <a:ext uri="{0D108BD9-81ED-4DB2-BD59-A6C34878D82A}">
                    <a16:rowId xmlns:a16="http://schemas.microsoft.com/office/drawing/2014/main" val="1265982357"/>
                  </a:ext>
                </a:extLst>
              </a:tr>
              <a:tr h="370840">
                <a:tc>
                  <a:txBody>
                    <a:bodyPr/>
                    <a:lstStyle/>
                    <a:p>
                      <a:r>
                        <a:rPr lang="en-GB"/>
                        <a:t>Quality In Optometry</a:t>
                      </a:r>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a:t>QIO runs in a three-year cycle  2022 to 2025 </a:t>
                      </a:r>
                    </a:p>
                    <a:p>
                      <a:pPr marL="0" marR="0" lvl="0" indent="0" defTabSz="914400" eaLnBrk="1" fontAlgn="auto" latinLnBrk="0" hangingPunct="1">
                        <a:lnSpc>
                          <a:spcPct val="100000"/>
                        </a:lnSpc>
                        <a:spcBef>
                          <a:spcPts val="0"/>
                        </a:spcBef>
                        <a:spcAft>
                          <a:spcPts val="0"/>
                        </a:spcAft>
                        <a:buClrTx/>
                        <a:buSzTx/>
                        <a:buFontTx/>
                        <a:buNone/>
                        <a:tabLst/>
                        <a:defRPr/>
                      </a:pPr>
                      <a:r>
                        <a:rPr lang="en-US"/>
                        <a:t>Helps to support the maintenance and improvement of services contractors provide</a:t>
                      </a:r>
                    </a:p>
                    <a:p>
                      <a:r>
                        <a:rPr lang="en-US"/>
                        <a:t>QIO has and continues to provide Lancashire and South Cumbria with assurance that contractors meet their: </a:t>
                      </a:r>
                    </a:p>
                    <a:p>
                      <a:pPr marL="285750" indent="-285750">
                        <a:buFont typeface="Arial" panose="020B0604020202020204" pitchFamily="34" charset="0"/>
                        <a:buChar char="•"/>
                      </a:pPr>
                      <a:r>
                        <a:rPr lang="en-US"/>
                        <a:t>Contractual requirements</a:t>
                      </a:r>
                    </a:p>
                    <a:p>
                      <a:pPr marL="285750" indent="-285750">
                        <a:buFont typeface="Arial" panose="020B0604020202020204" pitchFamily="34" charset="0"/>
                        <a:buChar char="•"/>
                      </a:pPr>
                      <a:r>
                        <a:rPr lang="en-US"/>
                        <a:t>Quality requirements</a:t>
                      </a:r>
                    </a:p>
                  </a:txBody>
                  <a:tcPr/>
                </a:tc>
                <a:extLst>
                  <a:ext uri="{0D108BD9-81ED-4DB2-BD59-A6C34878D82A}">
                    <a16:rowId xmlns:a16="http://schemas.microsoft.com/office/drawing/2014/main" val="713092070"/>
                  </a:ext>
                </a:extLst>
              </a:tr>
            </a:tbl>
          </a:graphicData>
        </a:graphic>
      </p:graphicFrame>
    </p:spTree>
    <p:extLst>
      <p:ext uri="{BB962C8B-B14F-4D97-AF65-F5344CB8AC3E}">
        <p14:creationId xmlns:p14="http://schemas.microsoft.com/office/powerpoint/2010/main" val="63170159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20274-6205-6D39-F633-1926DDBB94C7}"/>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E1B57B14-E25A-8F95-953C-1B7B894639A0}"/>
              </a:ext>
            </a:extLst>
          </p:cNvPr>
          <p:cNvSpPr txBox="1">
            <a:spLocks noGrp="1"/>
          </p:cNvSpPr>
          <p:nvPr>
            <p:ph type="title"/>
          </p:nvPr>
        </p:nvSpPr>
        <p:spPr>
          <a:xfrm>
            <a:off x="1517396" y="2474346"/>
            <a:ext cx="9378315" cy="1744773"/>
          </a:xfrm>
          <a:prstGeom prst="rect">
            <a:avLst/>
          </a:prstGeom>
        </p:spPr>
        <p:txBody>
          <a:bodyPr vert="horz" wrap="square" lIns="0" tIns="12065" rIns="0" bIns="0" rtlCol="0" anchor="t">
            <a:spAutoFit/>
          </a:bodyPr>
          <a:lstStyle/>
          <a:p>
            <a:pPr marL="3477895" marR="5080" indent="-3465195">
              <a:lnSpc>
                <a:spcPct val="150000"/>
              </a:lnSpc>
              <a:spcBef>
                <a:spcPts val="95"/>
              </a:spcBef>
            </a:pPr>
            <a:r>
              <a:rPr lang="en-GB" sz="4000">
                <a:solidFill>
                  <a:srgbClr val="0071BB"/>
                </a:solidFill>
                <a:latin typeface="Arial"/>
                <a:cs typeface="Arial"/>
              </a:rPr>
              <a:t>Primary Care Capital Investments </a:t>
            </a:r>
            <a:r>
              <a:rPr lang="en-GB" sz="4000" spc="-30">
                <a:solidFill>
                  <a:srgbClr val="0071BB"/>
                </a:solidFill>
                <a:latin typeface="Arial"/>
                <a:cs typeface="Arial"/>
              </a:rPr>
              <a:t>2025-</a:t>
            </a:r>
            <a:r>
              <a:rPr lang="en-GB" sz="4000" spc="-20">
                <a:solidFill>
                  <a:srgbClr val="0071BB"/>
                </a:solidFill>
                <a:latin typeface="Arial"/>
                <a:cs typeface="Arial"/>
              </a:rPr>
              <a:t>2026</a:t>
            </a:r>
            <a:endParaRPr lang="en-US" sz="4000">
              <a:latin typeface="Arial"/>
              <a:cs typeface="Arial"/>
            </a:endParaRPr>
          </a:p>
        </p:txBody>
      </p:sp>
      <p:pic>
        <p:nvPicPr>
          <p:cNvPr id="3" name="object 3">
            <a:extLst>
              <a:ext uri="{FF2B5EF4-FFF2-40B4-BE49-F238E27FC236}">
                <a16:creationId xmlns:a16="http://schemas.microsoft.com/office/drawing/2014/main" id="{D09684A4-3BE7-69E2-7502-46545063BDB4}"/>
              </a:ext>
            </a:extLst>
          </p:cNvPr>
          <p:cNvPicPr/>
          <p:nvPr/>
        </p:nvPicPr>
        <p:blipFill>
          <a:blip r:embed="rId2" cstate="print"/>
          <a:stretch>
            <a:fillRect/>
          </a:stretch>
        </p:blipFill>
        <p:spPr>
          <a:xfrm>
            <a:off x="9436954" y="5861917"/>
            <a:ext cx="1869311" cy="721127"/>
          </a:xfrm>
          <a:prstGeom prst="rect">
            <a:avLst/>
          </a:prstGeom>
        </p:spPr>
      </p:pic>
      <p:sp>
        <p:nvSpPr>
          <p:cNvPr id="4" name="object 4">
            <a:extLst>
              <a:ext uri="{FF2B5EF4-FFF2-40B4-BE49-F238E27FC236}">
                <a16:creationId xmlns:a16="http://schemas.microsoft.com/office/drawing/2014/main" id="{DCFE6857-3CCD-3345-B269-DA78F44A36D9}"/>
              </a:ext>
            </a:extLst>
          </p:cNvPr>
          <p:cNvSpPr txBox="1">
            <a:spLocks noGrp="1"/>
          </p:cNvSpPr>
          <p:nvPr>
            <p:ph type="sldNum" sz="quarter" idx="7"/>
          </p:nvPr>
        </p:nvSpPr>
        <p:spPr>
          <a:prstGeom prst="rect">
            <a:avLst/>
          </a:prstGeom>
        </p:spPr>
        <p:txBody>
          <a:bodyPr vert="horz" wrap="square" lIns="0" tIns="0" rIns="0" bIns="0" rtlCol="0">
            <a:spAutoFit/>
          </a:bodyPr>
          <a:lstStyle/>
          <a:p>
            <a:pPr marL="45720" marR="0" lvl="0" indent="0" defTabSz="914400" eaLnBrk="1" fontAlgn="auto" latinLnBrk="0" hangingPunct="1">
              <a:lnSpc>
                <a:spcPts val="2315"/>
              </a:lnSpc>
              <a:spcBef>
                <a:spcPts val="0"/>
              </a:spcBef>
              <a:spcAft>
                <a:spcPts val="0"/>
              </a:spcAft>
              <a:buClrTx/>
              <a:buSzTx/>
              <a:buFontTx/>
              <a:buNone/>
              <a:tabLst/>
              <a:defRPr/>
            </a:pPr>
            <a:fld id="{81D60167-4931-47E6-BA6A-407CBD079E47}" type="slidenum">
              <a:rPr kumimoji="0" sz="2000" b="1" i="0" u="none" strike="noStrike" kern="0" cap="none" spc="-25" normalizeH="0" baseline="0" noProof="0" dirty="0">
                <a:ln>
                  <a:noFill/>
                </a:ln>
                <a:solidFill>
                  <a:prstClr val="white"/>
                </a:solidFill>
                <a:effectLst/>
                <a:uLnTx/>
                <a:uFillTx/>
                <a:latin typeface="Arial"/>
                <a:cs typeface="Arial"/>
              </a:rPr>
              <a:pPr marL="45720" marR="0" lvl="0" indent="0" defTabSz="914400" eaLnBrk="1" fontAlgn="auto" latinLnBrk="0" hangingPunct="1">
                <a:lnSpc>
                  <a:spcPts val="2315"/>
                </a:lnSpc>
                <a:spcBef>
                  <a:spcPts val="0"/>
                </a:spcBef>
                <a:spcAft>
                  <a:spcPts val="0"/>
                </a:spcAft>
                <a:buClrTx/>
                <a:buSzTx/>
                <a:buFontTx/>
                <a:buNone/>
                <a:tabLst/>
                <a:defRPr/>
              </a:pPr>
              <a:t>38</a:t>
            </a:fld>
            <a:endParaRPr kumimoji="0" sz="2000" b="1" i="0" u="none" strike="noStrike" kern="0" cap="none" spc="-25" normalizeH="0" baseline="0" noProof="0">
              <a:ln>
                <a:noFill/>
              </a:ln>
              <a:solidFill>
                <a:prstClr val="white"/>
              </a:solidFill>
              <a:effectLst/>
              <a:uLnTx/>
              <a:uFillTx/>
              <a:latin typeface="Arial"/>
              <a:cs typeface="Arial"/>
            </a:endParaRPr>
          </a:p>
        </p:txBody>
      </p:sp>
    </p:spTree>
    <p:extLst>
      <p:ext uri="{BB962C8B-B14F-4D97-AF65-F5344CB8AC3E}">
        <p14:creationId xmlns:p14="http://schemas.microsoft.com/office/powerpoint/2010/main" val="377085548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E1B30B-0D3F-F370-0F63-4B4F17CFA82B}"/>
            </a:ext>
          </a:extLst>
        </p:cNvPr>
        <p:cNvGrpSpPr/>
        <p:nvPr/>
      </p:nvGrpSpPr>
      <p:grpSpPr>
        <a:xfrm>
          <a:off x="0" y="0"/>
          <a:ext cx="0" cy="0"/>
          <a:chOff x="0" y="0"/>
          <a:chExt cx="0" cy="0"/>
        </a:xfrm>
      </p:grpSpPr>
      <p:graphicFrame>
        <p:nvGraphicFramePr>
          <p:cNvPr id="2" name="object 2">
            <a:extLst>
              <a:ext uri="{FF2B5EF4-FFF2-40B4-BE49-F238E27FC236}">
                <a16:creationId xmlns:a16="http://schemas.microsoft.com/office/drawing/2014/main" id="{224484E6-5CD6-F76F-D547-18B92A79F8A2}"/>
              </a:ext>
            </a:extLst>
          </p:cNvPr>
          <p:cNvGraphicFramePr>
            <a:graphicFrameLocks noGrp="1"/>
          </p:cNvGraphicFramePr>
          <p:nvPr>
            <p:extLst>
              <p:ext uri="{D42A27DB-BD31-4B8C-83A1-F6EECF244321}">
                <p14:modId xmlns:p14="http://schemas.microsoft.com/office/powerpoint/2010/main" val="4170938099"/>
              </p:ext>
            </p:extLst>
          </p:nvPr>
        </p:nvGraphicFramePr>
        <p:xfrm>
          <a:off x="675768" y="2009073"/>
          <a:ext cx="10904218" cy="3808095"/>
        </p:xfrm>
        <a:graphic>
          <a:graphicData uri="http://schemas.openxmlformats.org/drawingml/2006/table">
            <a:tbl>
              <a:tblPr firstRow="1" bandRow="1">
                <a:tableStyleId>{2D5ABB26-0587-4C30-8999-92F81FD0307C}</a:tableStyleId>
              </a:tblPr>
              <a:tblGrid>
                <a:gridCol w="1926589">
                  <a:extLst>
                    <a:ext uri="{9D8B030D-6E8A-4147-A177-3AD203B41FA5}">
                      <a16:colId xmlns:a16="http://schemas.microsoft.com/office/drawing/2014/main" val="20000"/>
                    </a:ext>
                  </a:extLst>
                </a:gridCol>
                <a:gridCol w="8977629">
                  <a:extLst>
                    <a:ext uri="{9D8B030D-6E8A-4147-A177-3AD203B41FA5}">
                      <a16:colId xmlns:a16="http://schemas.microsoft.com/office/drawing/2014/main" val="20001"/>
                    </a:ext>
                  </a:extLst>
                </a:gridCol>
              </a:tblGrid>
              <a:tr h="301625">
                <a:tc gridSpan="2">
                  <a:txBody>
                    <a:bodyPr/>
                    <a:lstStyle/>
                    <a:p>
                      <a:pPr marL="635" algn="ctr">
                        <a:lnSpc>
                          <a:spcPct val="100000"/>
                        </a:lnSpc>
                        <a:spcBef>
                          <a:spcPts val="470"/>
                        </a:spcBef>
                      </a:pPr>
                      <a:r>
                        <a:rPr lang="en-GB" sz="1500" b="1" spc="-10">
                          <a:solidFill>
                            <a:srgbClr val="FFFFFF"/>
                          </a:solidFill>
                          <a:latin typeface="Calibri"/>
                          <a:cs typeface="Calibri"/>
                        </a:rPr>
                        <a:t>Activities</a:t>
                      </a:r>
                      <a:endParaRPr lang="en-GB" sz="1500">
                        <a:latin typeface="Calibri"/>
                        <a:cs typeface="Calibri"/>
                      </a:endParaRPr>
                    </a:p>
                  </a:txBody>
                  <a:tcPr marL="0" marR="0" marT="5969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hMerge="1">
                  <a:txBody>
                    <a:bodyPr/>
                    <a:lstStyle/>
                    <a:p>
                      <a:endParaRPr/>
                    </a:p>
                  </a:txBody>
                  <a:tcPr marL="0" marR="0" marT="0" marB="0"/>
                </a:tc>
                <a:extLst>
                  <a:ext uri="{0D108BD9-81ED-4DB2-BD59-A6C34878D82A}">
                    <a16:rowId xmlns:a16="http://schemas.microsoft.com/office/drawing/2014/main" val="10000"/>
                  </a:ext>
                </a:extLst>
              </a:tr>
              <a:tr h="534035">
                <a:tc>
                  <a:txBody>
                    <a:bodyPr/>
                    <a:lstStyle/>
                    <a:p>
                      <a:pPr marL="47625">
                        <a:lnSpc>
                          <a:spcPct val="100000"/>
                        </a:lnSpc>
                        <a:spcBef>
                          <a:spcPts val="1215"/>
                        </a:spcBef>
                      </a:pPr>
                      <a:r>
                        <a:rPr lang="en-GB" sz="1400" spc="-45">
                          <a:latin typeface="Calibri"/>
                          <a:cs typeface="Calibri"/>
                        </a:rPr>
                        <a:t>Management of Primary Care Capital Resources</a:t>
                      </a:r>
                      <a:endParaRPr sz="1400">
                        <a:latin typeface="Calibri"/>
                        <a:cs typeface="Calibri"/>
                      </a:endParaRPr>
                    </a:p>
                  </a:txBody>
                  <a:tcPr marL="0" marR="0" marT="15430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marL="13335">
                        <a:lnSpc>
                          <a:spcPct val="100000"/>
                        </a:lnSpc>
                        <a:spcBef>
                          <a:spcPts val="1215"/>
                        </a:spcBef>
                      </a:pPr>
                      <a:r>
                        <a:rPr lang="en-GB" sz="1400" spc="-45">
                          <a:latin typeface="Calibri"/>
                          <a:cs typeface="Calibri"/>
                        </a:rPr>
                        <a:t>Manage the Primary Care Capital Group and report to the Primary Care Commissioning Sub Committee. Including the management of capital allocations</a:t>
                      </a:r>
                      <a:r>
                        <a:rPr lang="en-GB" sz="1400" spc="-45" baseline="0">
                          <a:latin typeface="Calibri"/>
                          <a:cs typeface="Calibri"/>
                        </a:rPr>
                        <a:t> and apportionment of resources into GPIT acquisition and improvement grant targets.</a:t>
                      </a:r>
                    </a:p>
                    <a:p>
                      <a:pPr marL="13335">
                        <a:lnSpc>
                          <a:spcPct val="100000"/>
                        </a:lnSpc>
                        <a:spcBef>
                          <a:spcPts val="1215"/>
                        </a:spcBef>
                      </a:pPr>
                      <a:r>
                        <a:rPr lang="en-GB" sz="1400" spc="-45" baseline="0">
                          <a:latin typeface="Calibri"/>
                          <a:cs typeface="Calibri"/>
                        </a:rPr>
                        <a:t>Management of the introduction of a new capital programme – Utilisation and Modernisation Fund</a:t>
                      </a:r>
                      <a:endParaRPr lang="en-GB" sz="1400">
                        <a:latin typeface="Calibri"/>
                        <a:cs typeface="Calibri"/>
                      </a:endParaRPr>
                    </a:p>
                  </a:txBody>
                  <a:tcPr marL="0" marR="0" marT="15430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1"/>
                  </a:ext>
                </a:extLst>
              </a:tr>
              <a:tr h="766445">
                <a:tc>
                  <a:txBody>
                    <a:bodyPr/>
                    <a:lstStyle/>
                    <a:p>
                      <a:pPr>
                        <a:lnSpc>
                          <a:spcPct val="100000"/>
                        </a:lnSpc>
                        <a:spcBef>
                          <a:spcPts val="520"/>
                        </a:spcBef>
                      </a:pPr>
                      <a:endParaRPr lang="en-GB" sz="1400">
                        <a:latin typeface="Times New Roman"/>
                        <a:cs typeface="Times New Roman"/>
                      </a:endParaRPr>
                    </a:p>
                    <a:p>
                      <a:pPr marL="12700">
                        <a:lnSpc>
                          <a:spcPct val="100000"/>
                        </a:lnSpc>
                      </a:pPr>
                      <a:r>
                        <a:rPr lang="en-GB" sz="1400">
                          <a:latin typeface="Calibri"/>
                          <a:cs typeface="Calibri"/>
                        </a:rPr>
                        <a:t>General Practice Improvement Grants</a:t>
                      </a:r>
                    </a:p>
                  </a:txBody>
                  <a:tcPr marL="0" marR="0" marT="66040" marB="0">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marL="13335" marR="398145">
                        <a:lnSpc>
                          <a:spcPct val="100000"/>
                        </a:lnSpc>
                        <a:spcBef>
                          <a:spcPts val="1290"/>
                        </a:spcBef>
                      </a:pPr>
                      <a:r>
                        <a:rPr lang="en-US" sz="1400" spc="-25">
                          <a:latin typeface="Calibri"/>
                          <a:cs typeface="Calibri"/>
                        </a:rPr>
                        <a:t>Management of the planning process, the application process, review and awarding of GP Grants – 18 grants awarded in 2025/26 increase from 10 awarded in 2024/25, however the total investment in grants was £2,765k – an increase of £2.2m or 500% compared to 24/25, to demonstrate the complexity of the investments made in 2025/26. </a:t>
                      </a:r>
                      <a:endParaRPr lang="en-US" sz="1400">
                        <a:latin typeface="Calibri"/>
                        <a:cs typeface="Calibri"/>
                      </a:endParaRPr>
                    </a:p>
                  </a:txBody>
                  <a:tcPr marL="0" marR="0" marT="163830"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2"/>
                  </a:ext>
                </a:extLst>
              </a:tr>
              <a:tr h="534035">
                <a:tc>
                  <a:txBody>
                    <a:bodyPr/>
                    <a:lstStyle/>
                    <a:p>
                      <a:pPr marL="12700">
                        <a:lnSpc>
                          <a:spcPct val="100000"/>
                        </a:lnSpc>
                        <a:spcBef>
                          <a:spcPts val="1215"/>
                        </a:spcBef>
                      </a:pPr>
                      <a:r>
                        <a:rPr lang="en-GB" sz="1400">
                          <a:latin typeface="Calibri"/>
                          <a:cs typeface="Calibri"/>
                        </a:rPr>
                        <a:t>GPIT </a:t>
                      </a:r>
                      <a:endParaRPr sz="1400">
                        <a:latin typeface="Calibri"/>
                        <a:cs typeface="Calibri"/>
                      </a:endParaRPr>
                    </a:p>
                  </a:txBody>
                  <a:tcPr marL="0" marR="0" marT="154305" marB="0">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CFD4EA"/>
                    </a:solidFill>
                  </a:tcPr>
                </a:tc>
                <a:tc>
                  <a:txBody>
                    <a:bodyPr/>
                    <a:lstStyle/>
                    <a:p>
                      <a:pPr marL="13335" marR="922655">
                        <a:lnSpc>
                          <a:spcPct val="100000"/>
                        </a:lnSpc>
                        <a:spcBef>
                          <a:spcPts val="375"/>
                        </a:spcBef>
                      </a:pPr>
                      <a:r>
                        <a:rPr lang="en-US" sz="1400">
                          <a:latin typeface="Calibri"/>
                          <a:cs typeface="Calibri"/>
                        </a:rPr>
                        <a:t>Management of the application process and investment in GPIT capital items – 6 separate PIDs processed in 2025/26 with a total investment of £4,312k, an increase of £1,450k compared to 2024/25</a:t>
                      </a:r>
                    </a:p>
                  </a:txBody>
                  <a:tcPr marL="0" marR="0" marT="47625"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CFD4EA"/>
                    </a:solidFill>
                  </a:tcPr>
                </a:tc>
                <a:extLst>
                  <a:ext uri="{0D108BD9-81ED-4DB2-BD59-A6C34878D82A}">
                    <a16:rowId xmlns:a16="http://schemas.microsoft.com/office/drawing/2014/main" val="1449136027"/>
                  </a:ext>
                </a:extLst>
              </a:tr>
              <a:tr h="534035">
                <a:tc>
                  <a:txBody>
                    <a:bodyPr/>
                    <a:lstStyle/>
                    <a:p>
                      <a:pPr marL="12700">
                        <a:lnSpc>
                          <a:spcPct val="100000"/>
                        </a:lnSpc>
                        <a:spcBef>
                          <a:spcPts val="1215"/>
                        </a:spcBef>
                      </a:pPr>
                      <a:r>
                        <a:rPr lang="en-GB" sz="1400">
                          <a:solidFill>
                            <a:schemeClr val="tx1"/>
                          </a:solidFill>
                          <a:latin typeface="+mj-lt"/>
                          <a:ea typeface="+mn-ea"/>
                          <a:cs typeface="Times New Roman"/>
                        </a:rPr>
                        <a:t>Capital Planning </a:t>
                      </a:r>
                      <a:endParaRPr sz="1400">
                        <a:solidFill>
                          <a:schemeClr val="tx1"/>
                        </a:solidFill>
                        <a:latin typeface="+mj-lt"/>
                        <a:ea typeface="+mn-ea"/>
                        <a:cs typeface="Times New Roman"/>
                      </a:endParaRPr>
                    </a:p>
                  </a:txBody>
                  <a:tcPr marL="0" marR="0" marT="154305" marB="0">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marL="13335" marR="922655">
                        <a:lnSpc>
                          <a:spcPct val="100000"/>
                        </a:lnSpc>
                        <a:spcBef>
                          <a:spcPts val="375"/>
                        </a:spcBef>
                      </a:pPr>
                      <a:r>
                        <a:rPr lang="en-US" sz="1400">
                          <a:solidFill>
                            <a:schemeClr val="tx1"/>
                          </a:solidFill>
                          <a:latin typeface="+mj-lt"/>
                          <a:ea typeface="+mn-ea"/>
                          <a:cs typeface="Times New Roman"/>
                        </a:rPr>
                        <a:t>Management of the capital pipeline, reporting into ICB governance and managing the monthly returns and meetings with NHS England. </a:t>
                      </a:r>
                    </a:p>
                  </a:txBody>
                  <a:tcPr marL="0" marR="0" marT="47625"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877056735"/>
                  </a:ext>
                </a:extLst>
              </a:tr>
              <a:tr h="534035">
                <a:tc>
                  <a:txBody>
                    <a:bodyPr/>
                    <a:lstStyle/>
                    <a:p>
                      <a:pPr marL="12700">
                        <a:lnSpc>
                          <a:spcPct val="100000"/>
                        </a:lnSpc>
                        <a:spcBef>
                          <a:spcPts val="1215"/>
                        </a:spcBef>
                      </a:pPr>
                      <a:r>
                        <a:rPr lang="en-GB" sz="1400" spc="-10">
                          <a:latin typeface="Calibri"/>
                          <a:cs typeface="Calibri"/>
                        </a:rPr>
                        <a:t>GP Infrastructure</a:t>
                      </a:r>
                      <a:endParaRPr lang="en-GB" sz="1400">
                        <a:latin typeface="Calibri"/>
                        <a:cs typeface="Calibri"/>
                      </a:endParaRPr>
                    </a:p>
                  </a:txBody>
                  <a:tcPr marL="0" marR="0" marT="154305" marB="0">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13335">
                        <a:lnSpc>
                          <a:spcPct val="100000"/>
                        </a:lnSpc>
                        <a:spcBef>
                          <a:spcPts val="375"/>
                        </a:spcBef>
                      </a:pPr>
                      <a:r>
                        <a:rPr lang="en-GB" sz="1400">
                          <a:latin typeface="Calibri"/>
                          <a:cs typeface="Calibri"/>
                        </a:rPr>
                        <a:t>Support and management of general practice estate and digital infrastructure – including any financial implication including cyclical review of rent reimbursement, stamp duty and legal fees, and any financial consequences of practice relocation or lease renegotiations </a:t>
                      </a:r>
                    </a:p>
                  </a:txBody>
                  <a:tcPr marL="0" marR="0" marT="47625"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905798188"/>
                  </a:ext>
                </a:extLst>
              </a:tr>
            </a:tbl>
          </a:graphicData>
        </a:graphic>
      </p:graphicFrame>
      <p:sp>
        <p:nvSpPr>
          <p:cNvPr id="3" name="object 3">
            <a:extLst>
              <a:ext uri="{FF2B5EF4-FFF2-40B4-BE49-F238E27FC236}">
                <a16:creationId xmlns:a16="http://schemas.microsoft.com/office/drawing/2014/main" id="{463DC276-32ED-06B6-56FF-30C2E03BECBE}"/>
              </a:ext>
            </a:extLst>
          </p:cNvPr>
          <p:cNvSpPr txBox="1">
            <a:spLocks noGrp="1"/>
          </p:cNvSpPr>
          <p:nvPr>
            <p:ph type="sldNum" sz="quarter" idx="7"/>
          </p:nvPr>
        </p:nvSpPr>
        <p:spPr>
          <a:prstGeom prst="rect">
            <a:avLst/>
          </a:prstGeom>
        </p:spPr>
        <p:txBody>
          <a:bodyPr vert="horz" wrap="square" lIns="0" tIns="0" rIns="0" bIns="0" rtlCol="0">
            <a:spAutoFit/>
          </a:bodyPr>
          <a:lstStyle/>
          <a:p>
            <a:pPr marL="45720" marR="0" lvl="0" indent="0" defTabSz="914400" eaLnBrk="1" fontAlgn="auto" latinLnBrk="0" hangingPunct="1">
              <a:lnSpc>
                <a:spcPts val="2315"/>
              </a:lnSpc>
              <a:spcBef>
                <a:spcPts val="0"/>
              </a:spcBef>
              <a:spcAft>
                <a:spcPts val="0"/>
              </a:spcAft>
              <a:buClrTx/>
              <a:buSzTx/>
              <a:buFontTx/>
              <a:buNone/>
              <a:tabLst/>
              <a:defRPr/>
            </a:pPr>
            <a:fld id="{81D60167-4931-47E6-BA6A-407CBD079E47}" type="slidenum">
              <a:rPr kumimoji="0" sz="2000" b="1" i="0" u="none" strike="noStrike" kern="0" cap="none" spc="-25" normalizeH="0" baseline="0" noProof="0" dirty="0">
                <a:ln>
                  <a:noFill/>
                </a:ln>
                <a:solidFill>
                  <a:prstClr val="white"/>
                </a:solidFill>
                <a:effectLst/>
                <a:uLnTx/>
                <a:uFillTx/>
                <a:latin typeface="Arial"/>
                <a:cs typeface="Arial"/>
              </a:rPr>
              <a:pPr marL="45720" marR="0" lvl="0" indent="0" defTabSz="914400" eaLnBrk="1" fontAlgn="auto" latinLnBrk="0" hangingPunct="1">
                <a:lnSpc>
                  <a:spcPts val="2315"/>
                </a:lnSpc>
                <a:spcBef>
                  <a:spcPts val="0"/>
                </a:spcBef>
                <a:spcAft>
                  <a:spcPts val="0"/>
                </a:spcAft>
                <a:buClrTx/>
                <a:buSzTx/>
                <a:buFontTx/>
                <a:buNone/>
                <a:tabLst/>
                <a:defRPr/>
              </a:pPr>
              <a:t>39</a:t>
            </a:fld>
            <a:endParaRPr kumimoji="0" sz="2000" b="1" i="0" u="none" strike="noStrike" kern="0" cap="none" spc="-25" normalizeH="0" baseline="0" noProof="0">
              <a:ln>
                <a:noFill/>
              </a:ln>
              <a:solidFill>
                <a:prstClr val="white"/>
              </a:solidFill>
              <a:effectLst/>
              <a:uLnTx/>
              <a:uFillTx/>
              <a:latin typeface="Arial"/>
              <a:cs typeface="Arial"/>
            </a:endParaRPr>
          </a:p>
        </p:txBody>
      </p:sp>
      <p:sp>
        <p:nvSpPr>
          <p:cNvPr id="4" name="TextBox 3">
            <a:extLst>
              <a:ext uri="{FF2B5EF4-FFF2-40B4-BE49-F238E27FC236}">
                <a16:creationId xmlns:a16="http://schemas.microsoft.com/office/drawing/2014/main" id="{49B6C647-EB13-83DB-191A-6E279090A808}"/>
              </a:ext>
            </a:extLst>
          </p:cNvPr>
          <p:cNvSpPr txBox="1"/>
          <p:nvPr/>
        </p:nvSpPr>
        <p:spPr>
          <a:xfrm>
            <a:off x="2792361" y="728830"/>
            <a:ext cx="5997678" cy="646331"/>
          </a:xfrm>
          <a:prstGeom prst="rect">
            <a:avLst/>
          </a:prstGeom>
          <a:noFill/>
        </p:spPr>
        <p:txBody>
          <a:bodyPr wrap="square" rtlCol="0">
            <a:spAutoFit/>
          </a:bodyPr>
          <a:lstStyle/>
          <a:p>
            <a:pPr algn="ctr"/>
            <a:r>
              <a:rPr lang="en-GB" sz="3600">
                <a:solidFill>
                  <a:srgbClr val="0070C0"/>
                </a:solidFill>
                <a:latin typeface="+mj-lt"/>
              </a:rPr>
              <a:t>Investment Programme</a:t>
            </a:r>
          </a:p>
        </p:txBody>
      </p:sp>
    </p:spTree>
    <p:extLst>
      <p:ext uri="{BB962C8B-B14F-4D97-AF65-F5344CB8AC3E}">
        <p14:creationId xmlns:p14="http://schemas.microsoft.com/office/powerpoint/2010/main" val="1777383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096516" y="2474346"/>
            <a:ext cx="8221980" cy="1744773"/>
          </a:xfrm>
          <a:prstGeom prst="rect">
            <a:avLst/>
          </a:prstGeom>
        </p:spPr>
        <p:txBody>
          <a:bodyPr vert="horz" wrap="square" lIns="0" tIns="12065" rIns="0" bIns="0" rtlCol="0" anchor="t">
            <a:spAutoFit/>
          </a:bodyPr>
          <a:lstStyle/>
          <a:p>
            <a:pPr marL="1668780" marR="5080" indent="-1657350">
              <a:lnSpc>
                <a:spcPct val="150000"/>
              </a:lnSpc>
              <a:spcBef>
                <a:spcPts val="95"/>
              </a:spcBef>
            </a:pPr>
            <a:r>
              <a:rPr sz="4000">
                <a:solidFill>
                  <a:srgbClr val="0071BB"/>
                </a:solidFill>
                <a:latin typeface="Arial"/>
                <a:cs typeface="Arial"/>
              </a:rPr>
              <a:t>General</a:t>
            </a:r>
            <a:r>
              <a:rPr sz="4000" spc="-145">
                <a:solidFill>
                  <a:srgbClr val="0071BB"/>
                </a:solidFill>
                <a:latin typeface="Arial"/>
                <a:cs typeface="Arial"/>
              </a:rPr>
              <a:t> </a:t>
            </a:r>
            <a:r>
              <a:rPr sz="4000">
                <a:solidFill>
                  <a:srgbClr val="0071BB"/>
                </a:solidFill>
                <a:latin typeface="Arial"/>
                <a:cs typeface="Arial"/>
              </a:rPr>
              <a:t>Practice</a:t>
            </a:r>
            <a:r>
              <a:rPr sz="4000" spc="-130">
                <a:solidFill>
                  <a:srgbClr val="0071BB"/>
                </a:solidFill>
                <a:latin typeface="Arial"/>
                <a:cs typeface="Arial"/>
              </a:rPr>
              <a:t> </a:t>
            </a:r>
            <a:r>
              <a:rPr sz="4000">
                <a:solidFill>
                  <a:srgbClr val="0071BB"/>
                </a:solidFill>
                <a:latin typeface="Arial"/>
                <a:cs typeface="Arial"/>
              </a:rPr>
              <a:t>Contract</a:t>
            </a:r>
            <a:r>
              <a:rPr sz="4000" spc="-254">
                <a:solidFill>
                  <a:srgbClr val="0071BB"/>
                </a:solidFill>
                <a:latin typeface="Arial"/>
                <a:cs typeface="Arial"/>
              </a:rPr>
              <a:t> </a:t>
            </a:r>
            <a:r>
              <a:rPr sz="4000" spc="-10">
                <a:solidFill>
                  <a:srgbClr val="0071BB"/>
                </a:solidFill>
                <a:latin typeface="Arial"/>
                <a:cs typeface="Arial"/>
              </a:rPr>
              <a:t>Activity </a:t>
            </a:r>
            <a:r>
              <a:rPr sz="4000">
                <a:solidFill>
                  <a:srgbClr val="0071BB"/>
                </a:solidFill>
                <a:latin typeface="Arial"/>
                <a:cs typeface="Arial"/>
              </a:rPr>
              <a:t>Summary</a:t>
            </a:r>
            <a:r>
              <a:rPr sz="4000" spc="-65">
                <a:solidFill>
                  <a:srgbClr val="0071BB"/>
                </a:solidFill>
                <a:latin typeface="Arial"/>
                <a:cs typeface="Arial"/>
              </a:rPr>
              <a:t> </a:t>
            </a:r>
            <a:r>
              <a:rPr lang="en-GB" sz="4000" spc="-30">
                <a:solidFill>
                  <a:srgbClr val="0071BB"/>
                </a:solidFill>
                <a:latin typeface="Arial"/>
                <a:cs typeface="Arial"/>
              </a:rPr>
              <a:t>2025-</a:t>
            </a:r>
            <a:r>
              <a:rPr lang="en-GB" sz="4000" spc="-20">
                <a:solidFill>
                  <a:srgbClr val="0071BB"/>
                </a:solidFill>
                <a:latin typeface="Arial"/>
                <a:cs typeface="Arial"/>
              </a:rPr>
              <a:t>2026</a:t>
            </a:r>
            <a:endParaRPr lang="en-US" sz="4000">
              <a:latin typeface="Arial"/>
              <a:cs typeface="Arial"/>
            </a:endParaRPr>
          </a:p>
        </p:txBody>
      </p:sp>
      <p:pic>
        <p:nvPicPr>
          <p:cNvPr id="3" name="object 3"/>
          <p:cNvPicPr/>
          <p:nvPr/>
        </p:nvPicPr>
        <p:blipFill>
          <a:blip r:embed="rId2" cstate="print"/>
          <a:stretch>
            <a:fillRect/>
          </a:stretch>
        </p:blipFill>
        <p:spPr>
          <a:xfrm>
            <a:off x="9436954" y="5861917"/>
            <a:ext cx="1869311" cy="721127"/>
          </a:xfrm>
          <a:prstGeom prst="rect">
            <a:avLst/>
          </a:prstGeom>
        </p:spPr>
      </p:pic>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194945">
              <a:lnSpc>
                <a:spcPts val="2195"/>
              </a:lnSpc>
            </a:pPr>
            <a:fld id="{81D60167-4931-47E6-BA6A-407CBD079E47}" type="slidenum">
              <a:rPr sz="1900" spc="-50" dirty="0"/>
              <a:t>4</a:t>
            </a:fld>
            <a:endParaRPr sz="190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9219F-49F9-ABC4-3281-E0F37A26920D}"/>
              </a:ext>
            </a:extLst>
          </p:cNvPr>
          <p:cNvSpPr>
            <a:spLocks noGrp="1"/>
          </p:cNvSpPr>
          <p:nvPr>
            <p:ph type="title"/>
          </p:nvPr>
        </p:nvSpPr>
        <p:spPr>
          <a:xfrm>
            <a:off x="1931797" y="842594"/>
            <a:ext cx="7620253" cy="369332"/>
          </a:xfrm>
        </p:spPr>
        <p:txBody>
          <a:bodyPr wrap="square" lIns="0" tIns="0" rIns="0" bIns="0" anchor="t">
            <a:spAutoFit/>
          </a:bodyPr>
          <a:lstStyle/>
          <a:p>
            <a:r>
              <a:rPr lang="en-GB">
                <a:ea typeface="Calibri"/>
              </a:rPr>
              <a:t>Other Work – DA Team</a:t>
            </a:r>
          </a:p>
        </p:txBody>
      </p:sp>
      <p:sp>
        <p:nvSpPr>
          <p:cNvPr id="3" name="Text Placeholder 2">
            <a:extLst>
              <a:ext uri="{FF2B5EF4-FFF2-40B4-BE49-F238E27FC236}">
                <a16:creationId xmlns:a16="http://schemas.microsoft.com/office/drawing/2014/main" id="{A63B878E-F5D0-7B4E-070B-47F13B830FD1}"/>
              </a:ext>
            </a:extLst>
          </p:cNvPr>
          <p:cNvSpPr>
            <a:spLocks noGrp="1"/>
          </p:cNvSpPr>
          <p:nvPr>
            <p:ph type="body" idx="1"/>
          </p:nvPr>
        </p:nvSpPr>
        <p:spPr>
          <a:xfrm>
            <a:off x="1821709" y="1212312"/>
            <a:ext cx="7835265" cy="5539978"/>
          </a:xfrm>
        </p:spPr>
        <p:txBody>
          <a:bodyPr wrap="square" lIns="0" tIns="0" rIns="0" bIns="0" anchor="t">
            <a:spAutoFit/>
          </a:bodyPr>
          <a:lstStyle/>
          <a:p>
            <a:r>
              <a:rPr lang="en-GB" u="sng"/>
              <a:t>Clinical Waste</a:t>
            </a:r>
          </a:p>
          <a:p>
            <a:r>
              <a:rPr lang="en-GB"/>
              <a:t>Co-ordination of the response to Clinical Waste legal challenge</a:t>
            </a:r>
            <a:endParaRPr lang="en-US"/>
          </a:p>
          <a:p>
            <a:endParaRPr lang="en-GB" dirty="0">
              <a:ea typeface="Calibri"/>
              <a:cs typeface="Calibri"/>
            </a:endParaRPr>
          </a:p>
          <a:p>
            <a:r>
              <a:rPr lang="en-GB">
                <a:ea typeface="Calibri"/>
                <a:cs typeface="Calibri"/>
              </a:rPr>
              <a:t>Procurement of wider primary care contracts and transformation programmes</a:t>
            </a:r>
            <a:endParaRPr lang="en-GB"/>
          </a:p>
          <a:p>
            <a:endParaRPr lang="en-GB" dirty="0">
              <a:ea typeface="Calibri"/>
              <a:cs typeface="Calibri"/>
            </a:endParaRPr>
          </a:p>
          <a:p>
            <a:r>
              <a:rPr lang="en-GB" dirty="0">
                <a:ea typeface="Calibri"/>
                <a:cs typeface="Calibri"/>
              </a:rPr>
              <a:t>Support to reactive GP </a:t>
            </a:r>
            <a:r>
              <a:rPr lang="en-GB">
                <a:ea typeface="Calibri"/>
                <a:cs typeface="Calibri"/>
              </a:rPr>
              <a:t>visit programme and the drafting and issuing of complex contractual notices </a:t>
            </a:r>
          </a:p>
          <a:p>
            <a:endParaRPr lang="en-GB" dirty="0"/>
          </a:p>
          <a:p>
            <a:r>
              <a:rPr lang="en-GB" u="sng"/>
              <a:t>ICB Governance</a:t>
            </a:r>
          </a:p>
          <a:p>
            <a:r>
              <a:rPr lang="en-GB"/>
              <a:t>Management and Support to Primary Care Service Groups:</a:t>
            </a:r>
            <a:endParaRPr lang="en-GB">
              <a:ea typeface="Calibri"/>
              <a:cs typeface="Calibri"/>
            </a:endParaRPr>
          </a:p>
          <a:p>
            <a:endParaRPr lang="en-GB"/>
          </a:p>
          <a:p>
            <a:pPr marL="285750" indent="-285750">
              <a:buFont typeface="Arial" panose="020B0604020202020204" pitchFamily="34" charset="0"/>
              <a:buChar char="•"/>
            </a:pPr>
            <a:r>
              <a:rPr lang="en-GB"/>
              <a:t>Medical Services Group</a:t>
            </a:r>
            <a:endParaRPr lang="en-GB">
              <a:ea typeface="Calibri"/>
              <a:cs typeface="Calibri"/>
            </a:endParaRPr>
          </a:p>
          <a:p>
            <a:pPr marL="285750" indent="-285750">
              <a:buFont typeface="Arial" panose="020B0604020202020204" pitchFamily="34" charset="0"/>
              <a:buChar char="•"/>
            </a:pPr>
            <a:r>
              <a:rPr lang="en-GB"/>
              <a:t>Dental Services Group</a:t>
            </a:r>
            <a:endParaRPr lang="en-GB">
              <a:ea typeface="Calibri"/>
              <a:cs typeface="Calibri"/>
            </a:endParaRPr>
          </a:p>
          <a:p>
            <a:pPr marL="285750" indent="-285750">
              <a:buFont typeface="Arial" panose="020B0604020202020204" pitchFamily="34" charset="0"/>
              <a:buChar char="•"/>
            </a:pPr>
            <a:r>
              <a:rPr lang="en-GB"/>
              <a:t>Pharmaceutical Services Group</a:t>
            </a:r>
            <a:endParaRPr lang="en-GB">
              <a:ea typeface="Calibri"/>
              <a:cs typeface="Calibri"/>
            </a:endParaRPr>
          </a:p>
          <a:p>
            <a:pPr marL="285750" indent="-285750">
              <a:buFont typeface="Arial" panose="020B0604020202020204" pitchFamily="34" charset="0"/>
              <a:buChar char="•"/>
            </a:pPr>
            <a:r>
              <a:rPr lang="en-GB"/>
              <a:t>Optometry Services Group</a:t>
            </a:r>
          </a:p>
          <a:p>
            <a:pPr marL="285750" indent="-285750">
              <a:buFont typeface="Arial" panose="020B0604020202020204" pitchFamily="34" charset="0"/>
              <a:buChar char="•"/>
            </a:pPr>
            <a:r>
              <a:rPr lang="en-GB">
                <a:ea typeface="Calibri"/>
                <a:cs typeface="Calibri"/>
              </a:rPr>
              <a:t>Primary Care Capital Group</a:t>
            </a:r>
          </a:p>
          <a:p>
            <a:pPr marL="285750" indent="-285750">
              <a:buFont typeface="Arial" panose="020B0604020202020204" pitchFamily="34" charset="0"/>
              <a:buChar char="•"/>
            </a:pPr>
            <a:r>
              <a:rPr lang="en-GB">
                <a:ea typeface="Calibri"/>
                <a:cs typeface="Calibri"/>
              </a:rPr>
              <a:t>Digital Advisory Group (attendance)</a:t>
            </a:r>
          </a:p>
          <a:p>
            <a:pPr marL="285750" indent="-285750">
              <a:buFont typeface="Arial" panose="020B0604020202020204" pitchFamily="34" charset="0"/>
              <a:buChar char="•"/>
            </a:pPr>
            <a:r>
              <a:rPr lang="en-GB">
                <a:ea typeface="Calibri"/>
                <a:cs typeface="Calibri"/>
              </a:rPr>
              <a:t>Primary Care Contracting Sub-Committee</a:t>
            </a:r>
            <a:endParaRPr lang="en-GB" dirty="0">
              <a:ea typeface="Calibri"/>
              <a:cs typeface="Calibri"/>
            </a:endParaRPr>
          </a:p>
          <a:p>
            <a:pPr marL="285750" indent="-285750">
              <a:buFont typeface="Arial" panose="020B0604020202020204" pitchFamily="34" charset="0"/>
              <a:buChar char="•"/>
            </a:pPr>
            <a:r>
              <a:rPr lang="en-GB" dirty="0"/>
              <a:t>Support to Primary Care Operational Groups – identifying unwarranted variation.</a:t>
            </a:r>
            <a:endParaRPr lang="en-GB" dirty="0">
              <a:ea typeface="Calibri"/>
              <a:cs typeface="Calibri"/>
            </a:endParaRPr>
          </a:p>
          <a:p>
            <a:pPr marL="285750" indent="-285750">
              <a:buFont typeface="Arial" panose="020B0604020202020204" pitchFamily="34" charset="0"/>
              <a:buChar char="•"/>
            </a:pPr>
            <a:endParaRPr lang="en-GB">
              <a:ea typeface="Calibri"/>
              <a:cs typeface="Calibri"/>
            </a:endParaRPr>
          </a:p>
        </p:txBody>
      </p:sp>
    </p:spTree>
    <p:extLst>
      <p:ext uri="{BB962C8B-B14F-4D97-AF65-F5344CB8AC3E}">
        <p14:creationId xmlns:p14="http://schemas.microsoft.com/office/powerpoint/2010/main" val="20802284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662934" y="535685"/>
            <a:ext cx="4177665" cy="574040"/>
          </a:xfrm>
          <a:prstGeom prst="rect">
            <a:avLst/>
          </a:prstGeom>
        </p:spPr>
        <p:txBody>
          <a:bodyPr vert="horz" wrap="square" lIns="0" tIns="12700" rIns="0" bIns="0" rtlCol="0" anchor="t">
            <a:spAutoFit/>
          </a:bodyPr>
          <a:lstStyle/>
          <a:p>
            <a:pPr marL="12700">
              <a:spcBef>
                <a:spcPts val="100"/>
              </a:spcBef>
            </a:pPr>
            <a:r>
              <a:rPr sz="3600" spc="165"/>
              <a:t>GP</a:t>
            </a:r>
            <a:r>
              <a:rPr lang="en-GB" sz="3600" spc="-140"/>
              <a:t> c</a:t>
            </a:r>
            <a:r>
              <a:rPr lang="en-GB" sz="3600" spc="95"/>
              <a:t>ontracts</a:t>
            </a:r>
            <a:r>
              <a:rPr sz="3600" spc="-135"/>
              <a:t> </a:t>
            </a:r>
            <a:r>
              <a:rPr sz="3600"/>
              <a:t>by</a:t>
            </a:r>
            <a:r>
              <a:rPr lang="en-GB" sz="3600" spc="-114"/>
              <a:t> t</a:t>
            </a:r>
            <a:r>
              <a:rPr lang="en-GB" sz="3600" spc="-20"/>
              <a:t>ype</a:t>
            </a:r>
            <a:endParaRPr sz="3600"/>
          </a:p>
        </p:txBody>
      </p:sp>
      <p:sp>
        <p:nvSpPr>
          <p:cNvPr id="4" name="object 4"/>
          <p:cNvSpPr txBox="1">
            <a:spLocks noGrp="1"/>
          </p:cNvSpPr>
          <p:nvPr>
            <p:ph type="sldNum" sz="quarter" idx="7"/>
          </p:nvPr>
        </p:nvSpPr>
        <p:spPr>
          <a:prstGeom prst="rect">
            <a:avLst/>
          </a:prstGeom>
        </p:spPr>
        <p:txBody>
          <a:bodyPr vert="horz" wrap="square" lIns="0" tIns="9525" rIns="0" bIns="0" rtlCol="0">
            <a:spAutoFit/>
          </a:bodyPr>
          <a:lstStyle/>
          <a:p>
            <a:pPr marL="118110">
              <a:lnSpc>
                <a:spcPct val="100000"/>
              </a:lnSpc>
              <a:spcBef>
                <a:spcPts val="75"/>
              </a:spcBef>
            </a:pPr>
            <a:fld id="{81D60167-4931-47E6-BA6A-407CBD079E47}" type="slidenum">
              <a:rPr spc="-50" dirty="0"/>
              <a:t>5</a:t>
            </a:fld>
            <a:endParaRPr spc="-50"/>
          </a:p>
        </p:txBody>
      </p:sp>
      <p:pic>
        <p:nvPicPr>
          <p:cNvPr id="5" name="Picture 4">
            <a:extLst>
              <a:ext uri="{FF2B5EF4-FFF2-40B4-BE49-F238E27FC236}">
                <a16:creationId xmlns:a16="http://schemas.microsoft.com/office/drawing/2014/main" id="{D21DDC13-AD1F-4C06-A2E7-971093B5C420}"/>
              </a:ext>
            </a:extLst>
          </p:cNvPr>
          <p:cNvPicPr>
            <a:picLocks noChangeAspect="1"/>
          </p:cNvPicPr>
          <p:nvPr/>
        </p:nvPicPr>
        <p:blipFill>
          <a:blip r:embed="rId2"/>
          <a:stretch>
            <a:fillRect/>
          </a:stretch>
        </p:blipFill>
        <p:spPr>
          <a:xfrm>
            <a:off x="2514600" y="1440107"/>
            <a:ext cx="7162800" cy="450532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1200378" y="860171"/>
          <a:ext cx="9008745" cy="5582917"/>
        </p:xfrm>
        <a:graphic>
          <a:graphicData uri="http://schemas.openxmlformats.org/drawingml/2006/table">
            <a:tbl>
              <a:tblPr firstRow="1" bandRow="1">
                <a:tableStyleId>{2D5ABB26-0587-4C30-8999-92F81FD0307C}</a:tableStyleId>
              </a:tblPr>
              <a:tblGrid>
                <a:gridCol w="2705100">
                  <a:extLst>
                    <a:ext uri="{9D8B030D-6E8A-4147-A177-3AD203B41FA5}">
                      <a16:colId xmlns:a16="http://schemas.microsoft.com/office/drawing/2014/main" val="20000"/>
                    </a:ext>
                  </a:extLst>
                </a:gridCol>
                <a:gridCol w="6303645">
                  <a:extLst>
                    <a:ext uri="{9D8B030D-6E8A-4147-A177-3AD203B41FA5}">
                      <a16:colId xmlns:a16="http://schemas.microsoft.com/office/drawing/2014/main" val="20001"/>
                    </a:ext>
                  </a:extLst>
                </a:gridCol>
              </a:tblGrid>
              <a:tr h="330835">
                <a:tc gridSpan="2">
                  <a:txBody>
                    <a:bodyPr/>
                    <a:lstStyle/>
                    <a:p>
                      <a:pPr algn="ctr">
                        <a:lnSpc>
                          <a:spcPct val="100000"/>
                        </a:lnSpc>
                        <a:spcBef>
                          <a:spcPts val="300"/>
                        </a:spcBef>
                      </a:pPr>
                      <a:r>
                        <a:rPr sz="1600" b="1" spc="-10">
                          <a:solidFill>
                            <a:srgbClr val="FFFFFF"/>
                          </a:solidFill>
                          <a:latin typeface="Arial"/>
                          <a:cs typeface="Arial"/>
                        </a:rPr>
                        <a:t>Definitions</a:t>
                      </a:r>
                      <a:endParaRPr sz="1600">
                        <a:latin typeface="Arial"/>
                        <a:cs typeface="Arial"/>
                      </a:endParaRPr>
                    </a:p>
                  </a:txBody>
                  <a:tcPr marL="0" marR="0" marT="3810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hMerge="1">
                  <a:txBody>
                    <a:bodyPr/>
                    <a:lstStyle/>
                    <a:p>
                      <a:endParaRPr/>
                    </a:p>
                  </a:txBody>
                  <a:tcPr marL="0" marR="0" marT="0" marB="0"/>
                </a:tc>
                <a:extLst>
                  <a:ext uri="{0D108BD9-81ED-4DB2-BD59-A6C34878D82A}">
                    <a16:rowId xmlns:a16="http://schemas.microsoft.com/office/drawing/2014/main" val="10000"/>
                  </a:ext>
                </a:extLst>
              </a:tr>
              <a:tr h="432434">
                <a:tc>
                  <a:txBody>
                    <a:bodyPr/>
                    <a:lstStyle/>
                    <a:p>
                      <a:pPr marL="6350">
                        <a:lnSpc>
                          <a:spcPct val="100000"/>
                        </a:lnSpc>
                        <a:spcBef>
                          <a:spcPts val="810"/>
                        </a:spcBef>
                      </a:pPr>
                      <a:r>
                        <a:rPr sz="1400">
                          <a:latin typeface="Arial"/>
                          <a:cs typeface="Arial"/>
                        </a:rPr>
                        <a:t>List</a:t>
                      </a:r>
                      <a:r>
                        <a:rPr sz="1400" spc="-15">
                          <a:latin typeface="Arial"/>
                          <a:cs typeface="Arial"/>
                        </a:rPr>
                        <a:t> </a:t>
                      </a:r>
                      <a:r>
                        <a:rPr sz="1400" spc="-10">
                          <a:latin typeface="Arial"/>
                          <a:cs typeface="Arial"/>
                        </a:rPr>
                        <a:t>Closures</a:t>
                      </a:r>
                      <a:endParaRPr sz="1400">
                        <a:latin typeface="Arial"/>
                        <a:cs typeface="Arial"/>
                      </a:endParaRPr>
                    </a:p>
                  </a:txBody>
                  <a:tcPr marL="0" marR="0" marT="10287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marL="6350" marR="768350">
                        <a:lnSpc>
                          <a:spcPts val="1680"/>
                        </a:lnSpc>
                      </a:pPr>
                      <a:r>
                        <a:rPr sz="1400">
                          <a:latin typeface="Arial"/>
                          <a:cs typeface="Arial"/>
                        </a:rPr>
                        <a:t>Applications</a:t>
                      </a:r>
                      <a:r>
                        <a:rPr sz="1400" spc="-55">
                          <a:latin typeface="Arial"/>
                          <a:cs typeface="Arial"/>
                        </a:rPr>
                        <a:t> </a:t>
                      </a:r>
                      <a:r>
                        <a:rPr sz="1400">
                          <a:latin typeface="Arial"/>
                          <a:cs typeface="Arial"/>
                        </a:rPr>
                        <a:t>from</a:t>
                      </a:r>
                      <a:r>
                        <a:rPr sz="1400" spc="-30">
                          <a:latin typeface="Arial"/>
                          <a:cs typeface="Arial"/>
                        </a:rPr>
                        <a:t> </a:t>
                      </a:r>
                      <a:r>
                        <a:rPr sz="1400">
                          <a:latin typeface="Arial"/>
                          <a:cs typeface="Arial"/>
                        </a:rPr>
                        <a:t>practices</a:t>
                      </a:r>
                      <a:r>
                        <a:rPr sz="1400" spc="-40">
                          <a:latin typeface="Arial"/>
                          <a:cs typeface="Arial"/>
                        </a:rPr>
                        <a:t> </a:t>
                      </a:r>
                      <a:r>
                        <a:rPr sz="1400">
                          <a:latin typeface="Arial"/>
                          <a:cs typeface="Arial"/>
                        </a:rPr>
                        <a:t>to</a:t>
                      </a:r>
                      <a:r>
                        <a:rPr sz="1400" spc="-25">
                          <a:latin typeface="Arial"/>
                          <a:cs typeface="Arial"/>
                        </a:rPr>
                        <a:t> </a:t>
                      </a:r>
                      <a:r>
                        <a:rPr sz="1400">
                          <a:latin typeface="Arial"/>
                          <a:cs typeface="Arial"/>
                        </a:rPr>
                        <a:t>temporarily</a:t>
                      </a:r>
                      <a:r>
                        <a:rPr sz="1400" spc="-50">
                          <a:latin typeface="Arial"/>
                          <a:cs typeface="Arial"/>
                        </a:rPr>
                        <a:t> </a:t>
                      </a:r>
                      <a:r>
                        <a:rPr sz="1400">
                          <a:latin typeface="Arial"/>
                          <a:cs typeface="Arial"/>
                        </a:rPr>
                        <a:t>close</a:t>
                      </a:r>
                      <a:r>
                        <a:rPr sz="1400" spc="-25">
                          <a:latin typeface="Arial"/>
                          <a:cs typeface="Arial"/>
                        </a:rPr>
                        <a:t> </a:t>
                      </a:r>
                      <a:r>
                        <a:rPr sz="1400">
                          <a:latin typeface="Arial"/>
                          <a:cs typeface="Arial"/>
                        </a:rPr>
                        <a:t>their</a:t>
                      </a:r>
                      <a:r>
                        <a:rPr sz="1400" spc="-35">
                          <a:latin typeface="Arial"/>
                          <a:cs typeface="Arial"/>
                        </a:rPr>
                        <a:t> </a:t>
                      </a:r>
                      <a:r>
                        <a:rPr sz="1400">
                          <a:latin typeface="Arial"/>
                          <a:cs typeface="Arial"/>
                        </a:rPr>
                        <a:t>list</a:t>
                      </a:r>
                      <a:r>
                        <a:rPr sz="1400" spc="-15">
                          <a:latin typeface="Arial"/>
                          <a:cs typeface="Arial"/>
                        </a:rPr>
                        <a:t> </a:t>
                      </a:r>
                      <a:r>
                        <a:rPr sz="1400">
                          <a:latin typeface="Arial"/>
                          <a:cs typeface="Arial"/>
                        </a:rPr>
                        <a:t>to</a:t>
                      </a:r>
                      <a:r>
                        <a:rPr sz="1400" spc="-25">
                          <a:latin typeface="Arial"/>
                          <a:cs typeface="Arial"/>
                        </a:rPr>
                        <a:t> </a:t>
                      </a:r>
                      <a:r>
                        <a:rPr sz="1400">
                          <a:latin typeface="Arial"/>
                          <a:cs typeface="Arial"/>
                        </a:rPr>
                        <a:t>new</a:t>
                      </a:r>
                      <a:r>
                        <a:rPr sz="1400" spc="-15">
                          <a:latin typeface="Arial"/>
                          <a:cs typeface="Arial"/>
                        </a:rPr>
                        <a:t> </a:t>
                      </a:r>
                      <a:r>
                        <a:rPr sz="1400" spc="-10">
                          <a:latin typeface="Arial"/>
                          <a:cs typeface="Arial"/>
                        </a:rPr>
                        <a:t>patient registrations.</a:t>
                      </a:r>
                      <a:endParaRPr sz="1400">
                        <a:latin typeface="Arial"/>
                        <a:cs typeface="Arial"/>
                      </a:endParaRPr>
                    </a:p>
                  </a:txBody>
                  <a:tcPr marL="0" marR="0" marT="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1"/>
                  </a:ext>
                </a:extLst>
              </a:tr>
              <a:tr h="440690">
                <a:tc>
                  <a:txBody>
                    <a:bodyPr/>
                    <a:lstStyle/>
                    <a:p>
                      <a:pPr marL="6350">
                        <a:lnSpc>
                          <a:spcPct val="100000"/>
                        </a:lnSpc>
                        <a:spcBef>
                          <a:spcPts val="845"/>
                        </a:spcBef>
                      </a:pPr>
                      <a:r>
                        <a:rPr sz="1400">
                          <a:latin typeface="Arial"/>
                          <a:cs typeface="Arial"/>
                        </a:rPr>
                        <a:t>Premises</a:t>
                      </a:r>
                      <a:r>
                        <a:rPr sz="1400" spc="-40">
                          <a:latin typeface="Arial"/>
                          <a:cs typeface="Arial"/>
                        </a:rPr>
                        <a:t> </a:t>
                      </a:r>
                      <a:r>
                        <a:rPr sz="1400" spc="-10">
                          <a:latin typeface="Arial"/>
                          <a:cs typeface="Arial"/>
                        </a:rPr>
                        <a:t>Relocations</a:t>
                      </a:r>
                      <a:endParaRPr sz="1400">
                        <a:latin typeface="Arial"/>
                        <a:cs typeface="Arial"/>
                      </a:endParaRPr>
                    </a:p>
                  </a:txBody>
                  <a:tcPr marL="0" marR="0" marT="1073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6350">
                        <a:lnSpc>
                          <a:spcPts val="1660"/>
                        </a:lnSpc>
                        <a:spcBef>
                          <a:spcPts val="95"/>
                        </a:spcBef>
                      </a:pPr>
                      <a:r>
                        <a:rPr sz="1400">
                          <a:latin typeface="Arial"/>
                          <a:cs typeface="Arial"/>
                        </a:rPr>
                        <a:t>Applications</a:t>
                      </a:r>
                      <a:r>
                        <a:rPr sz="1400" spc="-60">
                          <a:latin typeface="Arial"/>
                          <a:cs typeface="Arial"/>
                        </a:rPr>
                        <a:t> </a:t>
                      </a:r>
                      <a:r>
                        <a:rPr sz="1400">
                          <a:latin typeface="Arial"/>
                          <a:cs typeface="Arial"/>
                        </a:rPr>
                        <a:t>to</a:t>
                      </a:r>
                      <a:r>
                        <a:rPr sz="1400" spc="-15">
                          <a:latin typeface="Arial"/>
                          <a:cs typeface="Arial"/>
                        </a:rPr>
                        <a:t> </a:t>
                      </a:r>
                      <a:r>
                        <a:rPr sz="1400">
                          <a:latin typeface="Arial"/>
                          <a:cs typeface="Arial"/>
                        </a:rPr>
                        <a:t>relocate</a:t>
                      </a:r>
                      <a:r>
                        <a:rPr sz="1400" spc="-65">
                          <a:latin typeface="Arial"/>
                          <a:cs typeface="Arial"/>
                        </a:rPr>
                        <a:t> </a:t>
                      </a:r>
                      <a:r>
                        <a:rPr sz="1400">
                          <a:latin typeface="Arial"/>
                          <a:cs typeface="Arial"/>
                        </a:rPr>
                        <a:t>one</a:t>
                      </a:r>
                      <a:r>
                        <a:rPr sz="1400" spc="-25">
                          <a:latin typeface="Arial"/>
                          <a:cs typeface="Arial"/>
                        </a:rPr>
                        <a:t> </a:t>
                      </a:r>
                      <a:r>
                        <a:rPr sz="1400">
                          <a:latin typeface="Arial"/>
                          <a:cs typeface="Arial"/>
                        </a:rPr>
                        <a:t>or</a:t>
                      </a:r>
                      <a:r>
                        <a:rPr sz="1400" spc="-20">
                          <a:latin typeface="Arial"/>
                          <a:cs typeface="Arial"/>
                        </a:rPr>
                        <a:t> </a:t>
                      </a:r>
                      <a:r>
                        <a:rPr sz="1400">
                          <a:latin typeface="Arial"/>
                          <a:cs typeface="Arial"/>
                        </a:rPr>
                        <a:t>more</a:t>
                      </a:r>
                      <a:r>
                        <a:rPr sz="1400" spc="-25">
                          <a:latin typeface="Arial"/>
                          <a:cs typeface="Arial"/>
                        </a:rPr>
                        <a:t> </a:t>
                      </a:r>
                      <a:r>
                        <a:rPr sz="1400">
                          <a:latin typeface="Arial"/>
                          <a:cs typeface="Arial"/>
                        </a:rPr>
                        <a:t>of</a:t>
                      </a:r>
                      <a:r>
                        <a:rPr sz="1400" spc="-25">
                          <a:latin typeface="Arial"/>
                          <a:cs typeface="Arial"/>
                        </a:rPr>
                        <a:t> </a:t>
                      </a:r>
                      <a:r>
                        <a:rPr sz="1400">
                          <a:latin typeface="Arial"/>
                          <a:cs typeface="Arial"/>
                        </a:rPr>
                        <a:t>a</a:t>
                      </a:r>
                      <a:r>
                        <a:rPr sz="1400" spc="-15">
                          <a:latin typeface="Arial"/>
                          <a:cs typeface="Arial"/>
                        </a:rPr>
                        <a:t> </a:t>
                      </a:r>
                      <a:r>
                        <a:rPr sz="1400">
                          <a:latin typeface="Arial"/>
                          <a:cs typeface="Arial"/>
                        </a:rPr>
                        <a:t>practice’s</a:t>
                      </a:r>
                      <a:r>
                        <a:rPr sz="1400" spc="-50">
                          <a:latin typeface="Arial"/>
                          <a:cs typeface="Arial"/>
                        </a:rPr>
                        <a:t> </a:t>
                      </a:r>
                      <a:r>
                        <a:rPr sz="1400">
                          <a:latin typeface="Arial"/>
                          <a:cs typeface="Arial"/>
                        </a:rPr>
                        <a:t>premises</a:t>
                      </a:r>
                      <a:r>
                        <a:rPr sz="1400" spc="-45">
                          <a:latin typeface="Arial"/>
                          <a:cs typeface="Arial"/>
                        </a:rPr>
                        <a:t> </a:t>
                      </a:r>
                      <a:r>
                        <a:rPr sz="1400">
                          <a:latin typeface="Arial"/>
                          <a:cs typeface="Arial"/>
                        </a:rPr>
                        <a:t>to</a:t>
                      </a:r>
                      <a:r>
                        <a:rPr sz="1400" spc="-30">
                          <a:latin typeface="Arial"/>
                          <a:cs typeface="Arial"/>
                        </a:rPr>
                        <a:t> </a:t>
                      </a:r>
                      <a:r>
                        <a:rPr sz="1400">
                          <a:latin typeface="Arial"/>
                          <a:cs typeface="Arial"/>
                        </a:rPr>
                        <a:t>an</a:t>
                      </a:r>
                      <a:r>
                        <a:rPr sz="1400" spc="-25">
                          <a:latin typeface="Arial"/>
                          <a:cs typeface="Arial"/>
                        </a:rPr>
                        <a:t> </a:t>
                      </a:r>
                      <a:r>
                        <a:rPr sz="1400" spc="-10">
                          <a:latin typeface="Arial"/>
                          <a:cs typeface="Arial"/>
                        </a:rPr>
                        <a:t>alternative</a:t>
                      </a:r>
                      <a:endParaRPr sz="1400">
                        <a:latin typeface="Arial"/>
                        <a:cs typeface="Arial"/>
                      </a:endParaRPr>
                    </a:p>
                    <a:p>
                      <a:pPr marL="6350">
                        <a:lnSpc>
                          <a:spcPts val="1614"/>
                        </a:lnSpc>
                      </a:pPr>
                      <a:r>
                        <a:rPr sz="1400" spc="-10">
                          <a:latin typeface="Arial"/>
                          <a:cs typeface="Arial"/>
                        </a:rPr>
                        <a:t>location(s).</a:t>
                      </a:r>
                      <a:endParaRPr sz="1400">
                        <a:latin typeface="Arial"/>
                        <a:cs typeface="Arial"/>
                      </a:endParaRPr>
                    </a:p>
                  </a:txBody>
                  <a:tcPr marL="0" marR="0" marT="120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2"/>
                  </a:ext>
                </a:extLst>
              </a:tr>
              <a:tr h="645795">
                <a:tc>
                  <a:txBody>
                    <a:bodyPr/>
                    <a:lstStyle/>
                    <a:p>
                      <a:pPr>
                        <a:lnSpc>
                          <a:spcPct val="100000"/>
                        </a:lnSpc>
                        <a:spcBef>
                          <a:spcPts val="40"/>
                        </a:spcBef>
                      </a:pPr>
                      <a:endParaRPr sz="1400">
                        <a:latin typeface="Times New Roman"/>
                        <a:cs typeface="Times New Roman"/>
                      </a:endParaRPr>
                    </a:p>
                    <a:p>
                      <a:pPr marL="6350">
                        <a:lnSpc>
                          <a:spcPct val="100000"/>
                        </a:lnSpc>
                        <a:spcBef>
                          <a:spcPts val="5"/>
                        </a:spcBef>
                      </a:pPr>
                      <a:r>
                        <a:rPr sz="1400">
                          <a:latin typeface="Arial"/>
                          <a:cs typeface="Arial"/>
                        </a:rPr>
                        <a:t>Practice</a:t>
                      </a:r>
                      <a:r>
                        <a:rPr sz="1400" spc="-45">
                          <a:latin typeface="Arial"/>
                          <a:cs typeface="Arial"/>
                        </a:rPr>
                        <a:t> </a:t>
                      </a:r>
                      <a:r>
                        <a:rPr sz="1400" spc="-10">
                          <a:latin typeface="Arial"/>
                          <a:cs typeface="Arial"/>
                        </a:rPr>
                        <a:t>Mergers</a:t>
                      </a:r>
                      <a:endParaRPr sz="1400">
                        <a:latin typeface="Arial"/>
                        <a:cs typeface="Arial"/>
                      </a:endParaRPr>
                    </a:p>
                  </a:txBody>
                  <a:tcPr marL="0" marR="0" marT="50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6350" marR="57150">
                        <a:lnSpc>
                          <a:spcPts val="1680"/>
                        </a:lnSpc>
                      </a:pPr>
                      <a:r>
                        <a:rPr sz="1400">
                          <a:latin typeface="Arial"/>
                          <a:cs typeface="Arial"/>
                        </a:rPr>
                        <a:t>Applications</a:t>
                      </a:r>
                      <a:r>
                        <a:rPr sz="1400" spc="-60">
                          <a:latin typeface="Arial"/>
                          <a:cs typeface="Arial"/>
                        </a:rPr>
                        <a:t> </a:t>
                      </a:r>
                      <a:r>
                        <a:rPr sz="1400">
                          <a:latin typeface="Arial"/>
                          <a:cs typeface="Arial"/>
                        </a:rPr>
                        <a:t>to</a:t>
                      </a:r>
                      <a:r>
                        <a:rPr sz="1400" spc="-15">
                          <a:latin typeface="Arial"/>
                          <a:cs typeface="Arial"/>
                        </a:rPr>
                        <a:t> </a:t>
                      </a:r>
                      <a:r>
                        <a:rPr sz="1400">
                          <a:latin typeface="Arial"/>
                          <a:cs typeface="Arial"/>
                        </a:rPr>
                        <a:t>merge</a:t>
                      </a:r>
                      <a:r>
                        <a:rPr sz="1400" spc="-40">
                          <a:latin typeface="Arial"/>
                          <a:cs typeface="Arial"/>
                        </a:rPr>
                        <a:t> </a:t>
                      </a:r>
                      <a:r>
                        <a:rPr sz="1400">
                          <a:latin typeface="Arial"/>
                          <a:cs typeface="Arial"/>
                        </a:rPr>
                        <a:t>practices</a:t>
                      </a:r>
                      <a:r>
                        <a:rPr sz="1400" spc="-50">
                          <a:latin typeface="Arial"/>
                          <a:cs typeface="Arial"/>
                        </a:rPr>
                        <a:t> </a:t>
                      </a:r>
                      <a:r>
                        <a:rPr sz="1400">
                          <a:latin typeface="Arial"/>
                          <a:cs typeface="Arial"/>
                        </a:rPr>
                        <a:t>and</a:t>
                      </a:r>
                      <a:r>
                        <a:rPr sz="1400" spc="-25">
                          <a:latin typeface="Arial"/>
                          <a:cs typeface="Arial"/>
                        </a:rPr>
                        <a:t> </a:t>
                      </a:r>
                      <a:r>
                        <a:rPr sz="1400">
                          <a:latin typeface="Arial"/>
                          <a:cs typeface="Arial"/>
                        </a:rPr>
                        <a:t>their</a:t>
                      </a:r>
                      <a:r>
                        <a:rPr sz="1400" spc="-35">
                          <a:latin typeface="Arial"/>
                          <a:cs typeface="Arial"/>
                        </a:rPr>
                        <a:t> </a:t>
                      </a:r>
                      <a:r>
                        <a:rPr sz="1400">
                          <a:latin typeface="Arial"/>
                          <a:cs typeface="Arial"/>
                        </a:rPr>
                        <a:t>lists</a:t>
                      </a:r>
                      <a:r>
                        <a:rPr sz="1400" spc="-20">
                          <a:latin typeface="Arial"/>
                          <a:cs typeface="Arial"/>
                        </a:rPr>
                        <a:t> </a:t>
                      </a:r>
                      <a:r>
                        <a:rPr sz="1400">
                          <a:latin typeface="Arial"/>
                          <a:cs typeface="Arial"/>
                        </a:rPr>
                        <a:t>of</a:t>
                      </a:r>
                      <a:r>
                        <a:rPr sz="1400" spc="-25">
                          <a:latin typeface="Arial"/>
                          <a:cs typeface="Arial"/>
                        </a:rPr>
                        <a:t> </a:t>
                      </a:r>
                      <a:r>
                        <a:rPr sz="1400">
                          <a:latin typeface="Arial"/>
                          <a:cs typeface="Arial"/>
                        </a:rPr>
                        <a:t>registered.</a:t>
                      </a:r>
                      <a:r>
                        <a:rPr sz="1400" spc="-55">
                          <a:latin typeface="Arial"/>
                          <a:cs typeface="Arial"/>
                        </a:rPr>
                        <a:t> </a:t>
                      </a:r>
                      <a:r>
                        <a:rPr sz="1400">
                          <a:latin typeface="Arial"/>
                          <a:cs typeface="Arial"/>
                        </a:rPr>
                        <a:t>patients.</a:t>
                      </a:r>
                      <a:r>
                        <a:rPr sz="1400" spc="320">
                          <a:latin typeface="Arial"/>
                          <a:cs typeface="Arial"/>
                        </a:rPr>
                        <a:t> </a:t>
                      </a:r>
                      <a:r>
                        <a:rPr sz="1400" spc="-20">
                          <a:latin typeface="Arial"/>
                          <a:cs typeface="Arial"/>
                        </a:rPr>
                        <a:t>This </a:t>
                      </a:r>
                      <a:r>
                        <a:rPr sz="1400">
                          <a:latin typeface="Arial"/>
                          <a:cs typeface="Arial"/>
                        </a:rPr>
                        <a:t>results</a:t>
                      </a:r>
                      <a:r>
                        <a:rPr sz="1400" spc="-60">
                          <a:latin typeface="Arial"/>
                          <a:cs typeface="Arial"/>
                        </a:rPr>
                        <a:t> </a:t>
                      </a:r>
                      <a:r>
                        <a:rPr sz="1400">
                          <a:latin typeface="Arial"/>
                          <a:cs typeface="Arial"/>
                        </a:rPr>
                        <a:t>in</a:t>
                      </a:r>
                      <a:r>
                        <a:rPr sz="1400" spc="-15">
                          <a:latin typeface="Arial"/>
                          <a:cs typeface="Arial"/>
                        </a:rPr>
                        <a:t> </a:t>
                      </a:r>
                      <a:r>
                        <a:rPr sz="1400">
                          <a:latin typeface="Arial"/>
                          <a:cs typeface="Arial"/>
                        </a:rPr>
                        <a:t>a</a:t>
                      </a:r>
                      <a:r>
                        <a:rPr sz="1400" spc="-15">
                          <a:latin typeface="Arial"/>
                          <a:cs typeface="Arial"/>
                        </a:rPr>
                        <a:t> </a:t>
                      </a:r>
                      <a:r>
                        <a:rPr sz="1400">
                          <a:latin typeface="Arial"/>
                          <a:cs typeface="Arial"/>
                        </a:rPr>
                        <a:t>reduction</a:t>
                      </a:r>
                      <a:r>
                        <a:rPr sz="1400" spc="-50">
                          <a:latin typeface="Arial"/>
                          <a:cs typeface="Arial"/>
                        </a:rPr>
                        <a:t> </a:t>
                      </a:r>
                      <a:r>
                        <a:rPr sz="1400">
                          <a:latin typeface="Arial"/>
                          <a:cs typeface="Arial"/>
                        </a:rPr>
                        <a:t>in</a:t>
                      </a:r>
                      <a:r>
                        <a:rPr sz="1400" spc="-15">
                          <a:latin typeface="Arial"/>
                          <a:cs typeface="Arial"/>
                        </a:rPr>
                        <a:t> </a:t>
                      </a:r>
                      <a:r>
                        <a:rPr sz="1400">
                          <a:latin typeface="Arial"/>
                          <a:cs typeface="Arial"/>
                        </a:rPr>
                        <a:t>the</a:t>
                      </a:r>
                      <a:r>
                        <a:rPr sz="1400" spc="-25">
                          <a:latin typeface="Arial"/>
                          <a:cs typeface="Arial"/>
                        </a:rPr>
                        <a:t> </a:t>
                      </a:r>
                      <a:r>
                        <a:rPr sz="1400">
                          <a:latin typeface="Arial"/>
                          <a:cs typeface="Arial"/>
                        </a:rPr>
                        <a:t>number</a:t>
                      </a:r>
                      <a:r>
                        <a:rPr sz="1400" spc="-35">
                          <a:latin typeface="Arial"/>
                          <a:cs typeface="Arial"/>
                        </a:rPr>
                        <a:t> </a:t>
                      </a:r>
                      <a:r>
                        <a:rPr sz="1400">
                          <a:latin typeface="Arial"/>
                          <a:cs typeface="Arial"/>
                        </a:rPr>
                        <a:t>of</a:t>
                      </a:r>
                      <a:r>
                        <a:rPr sz="1400" spc="-25">
                          <a:latin typeface="Arial"/>
                          <a:cs typeface="Arial"/>
                        </a:rPr>
                        <a:t> </a:t>
                      </a:r>
                      <a:r>
                        <a:rPr sz="1400">
                          <a:latin typeface="Arial"/>
                          <a:cs typeface="Arial"/>
                        </a:rPr>
                        <a:t>contracts</a:t>
                      </a:r>
                      <a:r>
                        <a:rPr sz="1400" spc="-55">
                          <a:latin typeface="Arial"/>
                          <a:cs typeface="Arial"/>
                        </a:rPr>
                        <a:t> </a:t>
                      </a:r>
                      <a:r>
                        <a:rPr sz="1400">
                          <a:latin typeface="Arial"/>
                          <a:cs typeface="Arial"/>
                        </a:rPr>
                        <a:t>but</a:t>
                      </a:r>
                      <a:r>
                        <a:rPr sz="1400" spc="-20">
                          <a:latin typeface="Arial"/>
                          <a:cs typeface="Arial"/>
                        </a:rPr>
                        <a:t> </a:t>
                      </a:r>
                      <a:r>
                        <a:rPr sz="1400">
                          <a:latin typeface="Arial"/>
                          <a:cs typeface="Arial"/>
                        </a:rPr>
                        <a:t>not</a:t>
                      </a:r>
                      <a:r>
                        <a:rPr sz="1400" spc="-20">
                          <a:latin typeface="Arial"/>
                          <a:cs typeface="Arial"/>
                        </a:rPr>
                        <a:t> </a:t>
                      </a:r>
                      <a:r>
                        <a:rPr sz="1400">
                          <a:latin typeface="Arial"/>
                          <a:cs typeface="Arial"/>
                        </a:rPr>
                        <a:t>a</a:t>
                      </a:r>
                      <a:r>
                        <a:rPr sz="1400" spc="-15">
                          <a:latin typeface="Arial"/>
                          <a:cs typeface="Arial"/>
                        </a:rPr>
                        <a:t> </a:t>
                      </a:r>
                      <a:r>
                        <a:rPr sz="1400">
                          <a:latin typeface="Arial"/>
                          <a:cs typeface="Arial"/>
                        </a:rPr>
                        <a:t>reduction</a:t>
                      </a:r>
                      <a:r>
                        <a:rPr sz="1400" spc="-50">
                          <a:latin typeface="Arial"/>
                          <a:cs typeface="Arial"/>
                        </a:rPr>
                        <a:t> </a:t>
                      </a:r>
                      <a:r>
                        <a:rPr sz="1400">
                          <a:latin typeface="Arial"/>
                          <a:cs typeface="Arial"/>
                        </a:rPr>
                        <a:t>in</a:t>
                      </a:r>
                      <a:r>
                        <a:rPr sz="1400" spc="-15">
                          <a:latin typeface="Arial"/>
                          <a:cs typeface="Arial"/>
                        </a:rPr>
                        <a:t> </a:t>
                      </a:r>
                      <a:r>
                        <a:rPr sz="1400">
                          <a:latin typeface="Arial"/>
                          <a:cs typeface="Arial"/>
                        </a:rPr>
                        <a:t>the</a:t>
                      </a:r>
                      <a:r>
                        <a:rPr sz="1400" spc="-25">
                          <a:latin typeface="Arial"/>
                          <a:cs typeface="Arial"/>
                        </a:rPr>
                        <a:t> </a:t>
                      </a:r>
                      <a:r>
                        <a:rPr sz="1400" spc="-10">
                          <a:latin typeface="Arial"/>
                          <a:cs typeface="Arial"/>
                        </a:rPr>
                        <a:t>levels </a:t>
                      </a:r>
                      <a:r>
                        <a:rPr sz="1400">
                          <a:latin typeface="Arial"/>
                          <a:cs typeface="Arial"/>
                        </a:rPr>
                        <a:t>of</a:t>
                      </a:r>
                      <a:r>
                        <a:rPr sz="1400" spc="-15">
                          <a:latin typeface="Arial"/>
                          <a:cs typeface="Arial"/>
                        </a:rPr>
                        <a:t> </a:t>
                      </a:r>
                      <a:r>
                        <a:rPr sz="1400" spc="-10">
                          <a:latin typeface="Arial"/>
                          <a:cs typeface="Arial"/>
                        </a:rPr>
                        <a:t>services.</a:t>
                      </a:r>
                      <a:endParaRPr sz="1400">
                        <a:latin typeface="Arial"/>
                        <a:cs typeface="Arial"/>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3"/>
                  </a:ext>
                </a:extLst>
              </a:tr>
              <a:tr h="440690">
                <a:tc>
                  <a:txBody>
                    <a:bodyPr/>
                    <a:lstStyle/>
                    <a:p>
                      <a:pPr marL="6350">
                        <a:lnSpc>
                          <a:spcPct val="100000"/>
                        </a:lnSpc>
                        <a:spcBef>
                          <a:spcPts val="844"/>
                        </a:spcBef>
                      </a:pPr>
                      <a:r>
                        <a:rPr sz="1400">
                          <a:latin typeface="Arial"/>
                          <a:cs typeface="Arial"/>
                        </a:rPr>
                        <a:t>Boundary</a:t>
                      </a:r>
                      <a:r>
                        <a:rPr sz="1400" spc="-70">
                          <a:latin typeface="Arial"/>
                          <a:cs typeface="Arial"/>
                        </a:rPr>
                        <a:t> </a:t>
                      </a:r>
                      <a:r>
                        <a:rPr sz="1400" spc="-10">
                          <a:latin typeface="Arial"/>
                          <a:cs typeface="Arial"/>
                        </a:rPr>
                        <a:t>Changes</a:t>
                      </a:r>
                      <a:endParaRPr sz="1400">
                        <a:latin typeface="Arial"/>
                        <a:cs typeface="Arial"/>
                      </a:endParaRPr>
                    </a:p>
                  </a:txBody>
                  <a:tcPr marL="0" marR="0" marT="10731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6350" marR="8255">
                        <a:lnSpc>
                          <a:spcPts val="1650"/>
                        </a:lnSpc>
                        <a:spcBef>
                          <a:spcPts val="70"/>
                        </a:spcBef>
                      </a:pPr>
                      <a:r>
                        <a:rPr sz="1400">
                          <a:latin typeface="Arial"/>
                          <a:cs typeface="Arial"/>
                        </a:rPr>
                        <a:t>Application</a:t>
                      </a:r>
                      <a:r>
                        <a:rPr sz="1400" spc="-60">
                          <a:latin typeface="Arial"/>
                          <a:cs typeface="Arial"/>
                        </a:rPr>
                        <a:t> </a:t>
                      </a:r>
                      <a:r>
                        <a:rPr sz="1400">
                          <a:latin typeface="Arial"/>
                          <a:cs typeface="Arial"/>
                        </a:rPr>
                        <a:t>to</a:t>
                      </a:r>
                      <a:r>
                        <a:rPr sz="1400" spc="-30">
                          <a:latin typeface="Arial"/>
                          <a:cs typeface="Arial"/>
                        </a:rPr>
                        <a:t> </a:t>
                      </a:r>
                      <a:r>
                        <a:rPr sz="1400">
                          <a:latin typeface="Arial"/>
                          <a:cs typeface="Arial"/>
                        </a:rPr>
                        <a:t>change</a:t>
                      </a:r>
                      <a:r>
                        <a:rPr sz="1400" spc="-45">
                          <a:latin typeface="Arial"/>
                          <a:cs typeface="Arial"/>
                        </a:rPr>
                        <a:t> </a:t>
                      </a:r>
                      <a:r>
                        <a:rPr sz="1400">
                          <a:latin typeface="Arial"/>
                          <a:cs typeface="Arial"/>
                        </a:rPr>
                        <a:t>the</a:t>
                      </a:r>
                      <a:r>
                        <a:rPr sz="1400" spc="-35">
                          <a:latin typeface="Arial"/>
                          <a:cs typeface="Arial"/>
                        </a:rPr>
                        <a:t> </a:t>
                      </a:r>
                      <a:r>
                        <a:rPr sz="1400">
                          <a:latin typeface="Arial"/>
                          <a:cs typeface="Arial"/>
                        </a:rPr>
                        <a:t>practice</a:t>
                      </a:r>
                      <a:r>
                        <a:rPr sz="1400" spc="-55">
                          <a:latin typeface="Arial"/>
                          <a:cs typeface="Arial"/>
                        </a:rPr>
                        <a:t> </a:t>
                      </a:r>
                      <a:r>
                        <a:rPr sz="1400">
                          <a:latin typeface="Arial"/>
                          <a:cs typeface="Arial"/>
                        </a:rPr>
                        <a:t>area</a:t>
                      </a:r>
                      <a:r>
                        <a:rPr sz="1400" spc="-30">
                          <a:latin typeface="Arial"/>
                          <a:cs typeface="Arial"/>
                        </a:rPr>
                        <a:t> </a:t>
                      </a:r>
                      <a:r>
                        <a:rPr sz="1400">
                          <a:latin typeface="Arial"/>
                          <a:cs typeface="Arial"/>
                        </a:rPr>
                        <a:t>affecting</a:t>
                      </a:r>
                      <a:r>
                        <a:rPr sz="1400" spc="-70">
                          <a:latin typeface="Arial"/>
                          <a:cs typeface="Arial"/>
                        </a:rPr>
                        <a:t> </a:t>
                      </a:r>
                      <a:r>
                        <a:rPr sz="1400">
                          <a:latin typeface="Arial"/>
                          <a:cs typeface="Arial"/>
                        </a:rPr>
                        <a:t>the</a:t>
                      </a:r>
                      <a:r>
                        <a:rPr sz="1400" spc="-30">
                          <a:latin typeface="Arial"/>
                          <a:cs typeface="Arial"/>
                        </a:rPr>
                        <a:t> </a:t>
                      </a:r>
                      <a:r>
                        <a:rPr sz="1400">
                          <a:latin typeface="Arial"/>
                          <a:cs typeface="Arial"/>
                        </a:rPr>
                        <a:t>cohort</a:t>
                      </a:r>
                      <a:r>
                        <a:rPr sz="1400" spc="-50">
                          <a:latin typeface="Arial"/>
                          <a:cs typeface="Arial"/>
                        </a:rPr>
                        <a:t> </a:t>
                      </a:r>
                      <a:r>
                        <a:rPr sz="1400">
                          <a:latin typeface="Arial"/>
                          <a:cs typeface="Arial"/>
                        </a:rPr>
                        <a:t>of</a:t>
                      </a:r>
                      <a:r>
                        <a:rPr sz="1400" spc="-15">
                          <a:latin typeface="Arial"/>
                          <a:cs typeface="Arial"/>
                        </a:rPr>
                        <a:t> </a:t>
                      </a:r>
                      <a:r>
                        <a:rPr sz="1400">
                          <a:latin typeface="Arial"/>
                          <a:cs typeface="Arial"/>
                        </a:rPr>
                        <a:t>patients</a:t>
                      </a:r>
                      <a:r>
                        <a:rPr sz="1400" spc="-60">
                          <a:latin typeface="Arial"/>
                          <a:cs typeface="Arial"/>
                        </a:rPr>
                        <a:t> </a:t>
                      </a:r>
                      <a:r>
                        <a:rPr sz="1400">
                          <a:latin typeface="Arial"/>
                          <a:cs typeface="Arial"/>
                        </a:rPr>
                        <a:t>eligible</a:t>
                      </a:r>
                      <a:r>
                        <a:rPr sz="1400" spc="-30">
                          <a:latin typeface="Arial"/>
                          <a:cs typeface="Arial"/>
                        </a:rPr>
                        <a:t> </a:t>
                      </a:r>
                      <a:r>
                        <a:rPr sz="1400" spc="-25">
                          <a:latin typeface="Arial"/>
                          <a:cs typeface="Arial"/>
                        </a:rPr>
                        <a:t>to </a:t>
                      </a:r>
                      <a:r>
                        <a:rPr sz="1400">
                          <a:latin typeface="Arial"/>
                          <a:cs typeface="Arial"/>
                        </a:rPr>
                        <a:t>register</a:t>
                      </a:r>
                      <a:r>
                        <a:rPr sz="1400" spc="-65">
                          <a:latin typeface="Arial"/>
                          <a:cs typeface="Arial"/>
                        </a:rPr>
                        <a:t> </a:t>
                      </a:r>
                      <a:r>
                        <a:rPr sz="1400">
                          <a:latin typeface="Arial"/>
                          <a:cs typeface="Arial"/>
                        </a:rPr>
                        <a:t>with</a:t>
                      </a:r>
                      <a:r>
                        <a:rPr sz="1400" spc="-15">
                          <a:latin typeface="Arial"/>
                          <a:cs typeface="Arial"/>
                        </a:rPr>
                        <a:t> </a:t>
                      </a:r>
                      <a:r>
                        <a:rPr sz="1400">
                          <a:latin typeface="Arial"/>
                          <a:cs typeface="Arial"/>
                        </a:rPr>
                        <a:t>the</a:t>
                      </a:r>
                      <a:r>
                        <a:rPr sz="1400" spc="-25">
                          <a:latin typeface="Arial"/>
                          <a:cs typeface="Arial"/>
                        </a:rPr>
                        <a:t> </a:t>
                      </a:r>
                      <a:r>
                        <a:rPr sz="1400">
                          <a:latin typeface="Arial"/>
                          <a:cs typeface="Arial"/>
                        </a:rPr>
                        <a:t>practice.</a:t>
                      </a:r>
                      <a:r>
                        <a:rPr sz="1400" spc="315">
                          <a:latin typeface="Arial"/>
                          <a:cs typeface="Arial"/>
                        </a:rPr>
                        <a:t> </a:t>
                      </a:r>
                      <a:r>
                        <a:rPr sz="1400">
                          <a:latin typeface="Arial"/>
                          <a:cs typeface="Arial"/>
                        </a:rPr>
                        <a:t>This</a:t>
                      </a:r>
                      <a:r>
                        <a:rPr sz="1400" spc="-35">
                          <a:latin typeface="Arial"/>
                          <a:cs typeface="Arial"/>
                        </a:rPr>
                        <a:t> </a:t>
                      </a:r>
                      <a:r>
                        <a:rPr sz="1400">
                          <a:latin typeface="Arial"/>
                          <a:cs typeface="Arial"/>
                        </a:rPr>
                        <a:t>can</a:t>
                      </a:r>
                      <a:r>
                        <a:rPr sz="1400" spc="-25">
                          <a:latin typeface="Arial"/>
                          <a:cs typeface="Arial"/>
                        </a:rPr>
                        <a:t> </a:t>
                      </a:r>
                      <a:r>
                        <a:rPr sz="1400">
                          <a:latin typeface="Arial"/>
                          <a:cs typeface="Arial"/>
                        </a:rPr>
                        <a:t>be</a:t>
                      </a:r>
                      <a:r>
                        <a:rPr sz="1400" spc="-20">
                          <a:latin typeface="Arial"/>
                          <a:cs typeface="Arial"/>
                        </a:rPr>
                        <a:t> </a:t>
                      </a:r>
                      <a:r>
                        <a:rPr sz="1400">
                          <a:latin typeface="Arial"/>
                          <a:cs typeface="Arial"/>
                        </a:rPr>
                        <a:t>a</a:t>
                      </a:r>
                      <a:r>
                        <a:rPr sz="1400" spc="-25">
                          <a:latin typeface="Arial"/>
                          <a:cs typeface="Arial"/>
                        </a:rPr>
                        <a:t> </a:t>
                      </a:r>
                      <a:r>
                        <a:rPr sz="1400">
                          <a:latin typeface="Arial"/>
                          <a:cs typeface="Arial"/>
                        </a:rPr>
                        <a:t>reduction</a:t>
                      </a:r>
                      <a:r>
                        <a:rPr sz="1400" spc="-50">
                          <a:latin typeface="Arial"/>
                          <a:cs typeface="Arial"/>
                        </a:rPr>
                        <a:t> </a:t>
                      </a:r>
                      <a:r>
                        <a:rPr sz="1400">
                          <a:latin typeface="Arial"/>
                          <a:cs typeface="Arial"/>
                        </a:rPr>
                        <a:t>or</a:t>
                      </a:r>
                      <a:r>
                        <a:rPr sz="1400" spc="-25">
                          <a:latin typeface="Arial"/>
                          <a:cs typeface="Arial"/>
                        </a:rPr>
                        <a:t> </a:t>
                      </a:r>
                      <a:r>
                        <a:rPr sz="1400" spc="-10">
                          <a:latin typeface="Arial"/>
                          <a:cs typeface="Arial"/>
                        </a:rPr>
                        <a:t>increase</a:t>
                      </a:r>
                      <a:endParaRPr sz="1400">
                        <a:latin typeface="Arial"/>
                        <a:cs typeface="Arial"/>
                      </a:endParaRPr>
                    </a:p>
                  </a:txBody>
                  <a:tcPr marL="0" marR="0" marT="88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4"/>
                  </a:ext>
                </a:extLst>
              </a:tr>
              <a:tr h="440690">
                <a:tc>
                  <a:txBody>
                    <a:bodyPr/>
                    <a:lstStyle/>
                    <a:p>
                      <a:pPr marL="6350">
                        <a:lnSpc>
                          <a:spcPct val="100000"/>
                        </a:lnSpc>
                        <a:spcBef>
                          <a:spcPts val="844"/>
                        </a:spcBef>
                      </a:pPr>
                      <a:r>
                        <a:rPr sz="1400">
                          <a:latin typeface="Arial"/>
                          <a:cs typeface="Arial"/>
                        </a:rPr>
                        <a:t>Premises</a:t>
                      </a:r>
                      <a:r>
                        <a:rPr sz="1400" spc="-40">
                          <a:latin typeface="Arial"/>
                          <a:cs typeface="Arial"/>
                        </a:rPr>
                        <a:t> </a:t>
                      </a:r>
                      <a:r>
                        <a:rPr sz="1400" spc="-10">
                          <a:latin typeface="Arial"/>
                          <a:cs typeface="Arial"/>
                        </a:rPr>
                        <a:t>Closures</a:t>
                      </a:r>
                      <a:endParaRPr sz="1400">
                        <a:latin typeface="Arial"/>
                        <a:cs typeface="Arial"/>
                      </a:endParaRPr>
                    </a:p>
                  </a:txBody>
                  <a:tcPr marL="0" marR="0" marT="10731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6350" marR="8890">
                        <a:lnSpc>
                          <a:spcPts val="1639"/>
                        </a:lnSpc>
                        <a:spcBef>
                          <a:spcPts val="90"/>
                        </a:spcBef>
                      </a:pPr>
                      <a:r>
                        <a:rPr sz="1400">
                          <a:latin typeface="Arial"/>
                          <a:cs typeface="Arial"/>
                        </a:rPr>
                        <a:t>Applications</a:t>
                      </a:r>
                      <a:r>
                        <a:rPr sz="1400" spc="-65">
                          <a:latin typeface="Arial"/>
                          <a:cs typeface="Arial"/>
                        </a:rPr>
                        <a:t> </a:t>
                      </a:r>
                      <a:r>
                        <a:rPr sz="1400">
                          <a:latin typeface="Arial"/>
                          <a:cs typeface="Arial"/>
                        </a:rPr>
                        <a:t>to</a:t>
                      </a:r>
                      <a:r>
                        <a:rPr sz="1400" spc="-10">
                          <a:latin typeface="Arial"/>
                          <a:cs typeface="Arial"/>
                        </a:rPr>
                        <a:t> </a:t>
                      </a:r>
                      <a:r>
                        <a:rPr sz="1400">
                          <a:latin typeface="Arial"/>
                          <a:cs typeface="Arial"/>
                        </a:rPr>
                        <a:t>close</a:t>
                      </a:r>
                      <a:r>
                        <a:rPr sz="1400" spc="-35">
                          <a:latin typeface="Arial"/>
                          <a:cs typeface="Arial"/>
                        </a:rPr>
                        <a:t> </a:t>
                      </a:r>
                      <a:r>
                        <a:rPr sz="1400">
                          <a:latin typeface="Arial"/>
                          <a:cs typeface="Arial"/>
                        </a:rPr>
                        <a:t>either</a:t>
                      </a:r>
                      <a:r>
                        <a:rPr sz="1400" spc="-30">
                          <a:latin typeface="Arial"/>
                          <a:cs typeface="Arial"/>
                        </a:rPr>
                        <a:t> </a:t>
                      </a:r>
                      <a:r>
                        <a:rPr sz="1400">
                          <a:latin typeface="Arial"/>
                          <a:cs typeface="Arial"/>
                        </a:rPr>
                        <a:t>a</a:t>
                      </a:r>
                      <a:r>
                        <a:rPr sz="1400" spc="-15">
                          <a:latin typeface="Arial"/>
                          <a:cs typeface="Arial"/>
                        </a:rPr>
                        <a:t> </a:t>
                      </a:r>
                      <a:r>
                        <a:rPr sz="1400">
                          <a:latin typeface="Arial"/>
                          <a:cs typeface="Arial"/>
                        </a:rPr>
                        <a:t>branch</a:t>
                      </a:r>
                      <a:r>
                        <a:rPr sz="1400" spc="-45">
                          <a:latin typeface="Arial"/>
                          <a:cs typeface="Arial"/>
                        </a:rPr>
                        <a:t> </a:t>
                      </a:r>
                      <a:r>
                        <a:rPr sz="1400">
                          <a:latin typeface="Arial"/>
                          <a:cs typeface="Arial"/>
                        </a:rPr>
                        <a:t>surgery</a:t>
                      </a:r>
                      <a:r>
                        <a:rPr sz="1400" spc="-40">
                          <a:latin typeface="Arial"/>
                          <a:cs typeface="Arial"/>
                        </a:rPr>
                        <a:t> </a:t>
                      </a:r>
                      <a:r>
                        <a:rPr sz="1400">
                          <a:latin typeface="Arial"/>
                          <a:cs typeface="Arial"/>
                        </a:rPr>
                        <a:t>site</a:t>
                      </a:r>
                      <a:r>
                        <a:rPr sz="1400" spc="-35">
                          <a:latin typeface="Arial"/>
                          <a:cs typeface="Arial"/>
                        </a:rPr>
                        <a:t> </a:t>
                      </a:r>
                      <a:r>
                        <a:rPr sz="1400">
                          <a:latin typeface="Arial"/>
                          <a:cs typeface="Arial"/>
                        </a:rPr>
                        <a:t>or</a:t>
                      </a:r>
                      <a:r>
                        <a:rPr sz="1400" spc="-10">
                          <a:latin typeface="Arial"/>
                          <a:cs typeface="Arial"/>
                        </a:rPr>
                        <a:t> </a:t>
                      </a:r>
                      <a:r>
                        <a:rPr sz="1400">
                          <a:latin typeface="Arial"/>
                          <a:cs typeface="Arial"/>
                        </a:rPr>
                        <a:t>the</a:t>
                      </a:r>
                      <a:r>
                        <a:rPr sz="1400" spc="-25">
                          <a:latin typeface="Arial"/>
                          <a:cs typeface="Arial"/>
                        </a:rPr>
                        <a:t> </a:t>
                      </a:r>
                      <a:r>
                        <a:rPr sz="1400">
                          <a:latin typeface="Arial"/>
                          <a:cs typeface="Arial"/>
                        </a:rPr>
                        <a:t>practice.</a:t>
                      </a:r>
                      <a:r>
                        <a:rPr sz="1400" spc="-75">
                          <a:latin typeface="Arial"/>
                          <a:cs typeface="Arial"/>
                        </a:rPr>
                        <a:t> </a:t>
                      </a:r>
                      <a:r>
                        <a:rPr sz="1400">
                          <a:latin typeface="Arial"/>
                          <a:cs typeface="Arial"/>
                        </a:rPr>
                        <a:t>The</a:t>
                      </a:r>
                      <a:r>
                        <a:rPr sz="1400" spc="-15">
                          <a:latin typeface="Arial"/>
                          <a:cs typeface="Arial"/>
                        </a:rPr>
                        <a:t> </a:t>
                      </a:r>
                      <a:r>
                        <a:rPr sz="1400">
                          <a:latin typeface="Arial"/>
                          <a:cs typeface="Arial"/>
                        </a:rPr>
                        <a:t>results</a:t>
                      </a:r>
                      <a:r>
                        <a:rPr sz="1400" spc="-40">
                          <a:latin typeface="Arial"/>
                          <a:cs typeface="Arial"/>
                        </a:rPr>
                        <a:t> </a:t>
                      </a:r>
                      <a:r>
                        <a:rPr sz="1400">
                          <a:latin typeface="Arial"/>
                          <a:cs typeface="Arial"/>
                        </a:rPr>
                        <a:t>is</a:t>
                      </a:r>
                      <a:r>
                        <a:rPr sz="1400" spc="-15">
                          <a:latin typeface="Arial"/>
                          <a:cs typeface="Arial"/>
                        </a:rPr>
                        <a:t> </a:t>
                      </a:r>
                      <a:r>
                        <a:rPr sz="1400" spc="-50">
                          <a:latin typeface="Arial"/>
                          <a:cs typeface="Arial"/>
                        </a:rPr>
                        <a:t>a </a:t>
                      </a:r>
                      <a:r>
                        <a:rPr sz="1400">
                          <a:latin typeface="Arial"/>
                          <a:cs typeface="Arial"/>
                        </a:rPr>
                        <a:t>reduction</a:t>
                      </a:r>
                      <a:r>
                        <a:rPr sz="1400" spc="-60">
                          <a:latin typeface="Arial"/>
                          <a:cs typeface="Arial"/>
                        </a:rPr>
                        <a:t> </a:t>
                      </a:r>
                      <a:r>
                        <a:rPr sz="1400">
                          <a:latin typeface="Arial"/>
                          <a:cs typeface="Arial"/>
                        </a:rPr>
                        <a:t>in</a:t>
                      </a:r>
                      <a:r>
                        <a:rPr sz="1400" spc="-15">
                          <a:latin typeface="Arial"/>
                          <a:cs typeface="Arial"/>
                        </a:rPr>
                        <a:t> </a:t>
                      </a:r>
                      <a:r>
                        <a:rPr sz="1400">
                          <a:latin typeface="Arial"/>
                          <a:cs typeface="Arial"/>
                        </a:rPr>
                        <a:t>patient</a:t>
                      </a:r>
                      <a:r>
                        <a:rPr sz="1400" spc="-35">
                          <a:latin typeface="Arial"/>
                          <a:cs typeface="Arial"/>
                        </a:rPr>
                        <a:t> </a:t>
                      </a:r>
                      <a:r>
                        <a:rPr sz="1400">
                          <a:latin typeface="Arial"/>
                          <a:cs typeface="Arial"/>
                        </a:rPr>
                        <a:t>choice</a:t>
                      </a:r>
                      <a:r>
                        <a:rPr sz="1400" spc="-50">
                          <a:latin typeface="Arial"/>
                          <a:cs typeface="Arial"/>
                        </a:rPr>
                        <a:t> </a:t>
                      </a:r>
                      <a:r>
                        <a:rPr sz="1400">
                          <a:latin typeface="Arial"/>
                          <a:cs typeface="Arial"/>
                        </a:rPr>
                        <a:t>and</a:t>
                      </a:r>
                      <a:r>
                        <a:rPr sz="1400" spc="-25">
                          <a:latin typeface="Arial"/>
                          <a:cs typeface="Arial"/>
                        </a:rPr>
                        <a:t> </a:t>
                      </a:r>
                      <a:r>
                        <a:rPr sz="1400" spc="-10">
                          <a:latin typeface="Arial"/>
                          <a:cs typeface="Arial"/>
                        </a:rPr>
                        <a:t>access.</a:t>
                      </a:r>
                      <a:endParaRPr sz="1400">
                        <a:latin typeface="Arial"/>
                        <a:cs typeface="Arial"/>
                      </a:endParaRPr>
                    </a:p>
                  </a:txBody>
                  <a:tcPr marL="0" marR="0" marT="1143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5"/>
                  </a:ext>
                </a:extLst>
              </a:tr>
              <a:tr h="645795">
                <a:tc>
                  <a:txBody>
                    <a:bodyPr/>
                    <a:lstStyle/>
                    <a:p>
                      <a:pPr>
                        <a:lnSpc>
                          <a:spcPct val="100000"/>
                        </a:lnSpc>
                        <a:spcBef>
                          <a:spcPts val="45"/>
                        </a:spcBef>
                      </a:pPr>
                      <a:endParaRPr sz="1400">
                        <a:latin typeface="Times New Roman"/>
                        <a:cs typeface="Times New Roman"/>
                      </a:endParaRPr>
                    </a:p>
                    <a:p>
                      <a:pPr marL="6350">
                        <a:lnSpc>
                          <a:spcPct val="100000"/>
                        </a:lnSpc>
                      </a:pPr>
                      <a:r>
                        <a:rPr sz="1400">
                          <a:latin typeface="Arial"/>
                          <a:cs typeface="Arial"/>
                        </a:rPr>
                        <a:t>PMS</a:t>
                      </a:r>
                      <a:r>
                        <a:rPr sz="1400" spc="-25">
                          <a:latin typeface="Arial"/>
                          <a:cs typeface="Arial"/>
                        </a:rPr>
                        <a:t> </a:t>
                      </a:r>
                      <a:r>
                        <a:rPr sz="1400">
                          <a:latin typeface="Arial"/>
                          <a:cs typeface="Arial"/>
                        </a:rPr>
                        <a:t>to</a:t>
                      </a:r>
                      <a:r>
                        <a:rPr sz="1400" spc="-15">
                          <a:latin typeface="Arial"/>
                          <a:cs typeface="Arial"/>
                        </a:rPr>
                        <a:t> </a:t>
                      </a:r>
                      <a:r>
                        <a:rPr sz="1400" spc="-25">
                          <a:latin typeface="Arial"/>
                          <a:cs typeface="Arial"/>
                        </a:rPr>
                        <a:t>GMS</a:t>
                      </a:r>
                      <a:endParaRPr sz="1400">
                        <a:latin typeface="Arial"/>
                        <a:cs typeface="Arial"/>
                      </a:endParaRPr>
                    </a:p>
                  </a:txBody>
                  <a:tcPr marL="0" marR="0" marT="57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6350" marR="172720" algn="just">
                        <a:lnSpc>
                          <a:spcPct val="99000"/>
                        </a:lnSpc>
                      </a:pPr>
                      <a:r>
                        <a:rPr sz="1400">
                          <a:latin typeface="Arial"/>
                          <a:cs typeface="Arial"/>
                        </a:rPr>
                        <a:t>All</a:t>
                      </a:r>
                      <a:r>
                        <a:rPr sz="1400" spc="-20">
                          <a:latin typeface="Arial"/>
                          <a:cs typeface="Arial"/>
                        </a:rPr>
                        <a:t> </a:t>
                      </a:r>
                      <a:r>
                        <a:rPr sz="1400">
                          <a:latin typeface="Arial"/>
                          <a:cs typeface="Arial"/>
                        </a:rPr>
                        <a:t>practices</a:t>
                      </a:r>
                      <a:r>
                        <a:rPr sz="1400" spc="-60">
                          <a:latin typeface="Arial"/>
                          <a:cs typeface="Arial"/>
                        </a:rPr>
                        <a:t> </a:t>
                      </a:r>
                      <a:r>
                        <a:rPr sz="1400">
                          <a:latin typeface="Arial"/>
                          <a:cs typeface="Arial"/>
                        </a:rPr>
                        <a:t>with</a:t>
                      </a:r>
                      <a:r>
                        <a:rPr sz="1400" spc="-5">
                          <a:latin typeface="Arial"/>
                          <a:cs typeface="Arial"/>
                        </a:rPr>
                        <a:t> </a:t>
                      </a:r>
                      <a:r>
                        <a:rPr sz="1400">
                          <a:latin typeface="Arial"/>
                          <a:cs typeface="Arial"/>
                        </a:rPr>
                        <a:t>a</a:t>
                      </a:r>
                      <a:r>
                        <a:rPr sz="1400" spc="-20">
                          <a:latin typeface="Arial"/>
                          <a:cs typeface="Arial"/>
                        </a:rPr>
                        <a:t> </a:t>
                      </a:r>
                      <a:r>
                        <a:rPr sz="1400">
                          <a:latin typeface="Arial"/>
                          <a:cs typeface="Arial"/>
                        </a:rPr>
                        <a:t>PMS</a:t>
                      </a:r>
                      <a:r>
                        <a:rPr sz="1400" spc="-20">
                          <a:latin typeface="Arial"/>
                          <a:cs typeface="Arial"/>
                        </a:rPr>
                        <a:t> </a:t>
                      </a:r>
                      <a:r>
                        <a:rPr sz="1400">
                          <a:latin typeface="Arial"/>
                          <a:cs typeface="Arial"/>
                        </a:rPr>
                        <a:t>agreement</a:t>
                      </a:r>
                      <a:r>
                        <a:rPr sz="1400" spc="-50">
                          <a:latin typeface="Arial"/>
                          <a:cs typeface="Arial"/>
                        </a:rPr>
                        <a:t> </a:t>
                      </a:r>
                      <a:r>
                        <a:rPr sz="1400">
                          <a:latin typeface="Arial"/>
                          <a:cs typeface="Arial"/>
                        </a:rPr>
                        <a:t>have</a:t>
                      </a:r>
                      <a:r>
                        <a:rPr sz="1400" spc="-25">
                          <a:latin typeface="Arial"/>
                          <a:cs typeface="Arial"/>
                        </a:rPr>
                        <a:t> </a:t>
                      </a:r>
                      <a:r>
                        <a:rPr sz="1400">
                          <a:latin typeface="Arial"/>
                          <a:cs typeface="Arial"/>
                        </a:rPr>
                        <a:t>the</a:t>
                      </a:r>
                      <a:r>
                        <a:rPr sz="1400" spc="-30">
                          <a:latin typeface="Arial"/>
                          <a:cs typeface="Arial"/>
                        </a:rPr>
                        <a:t> </a:t>
                      </a:r>
                      <a:r>
                        <a:rPr sz="1400">
                          <a:latin typeface="Arial"/>
                          <a:cs typeface="Arial"/>
                        </a:rPr>
                        <a:t>express</a:t>
                      </a:r>
                      <a:r>
                        <a:rPr sz="1400" spc="-25">
                          <a:latin typeface="Arial"/>
                          <a:cs typeface="Arial"/>
                        </a:rPr>
                        <a:t> </a:t>
                      </a:r>
                      <a:r>
                        <a:rPr sz="1400">
                          <a:latin typeface="Arial"/>
                          <a:cs typeface="Arial"/>
                        </a:rPr>
                        <a:t>right</a:t>
                      </a:r>
                      <a:r>
                        <a:rPr sz="1400" spc="-40">
                          <a:latin typeface="Arial"/>
                          <a:cs typeface="Arial"/>
                        </a:rPr>
                        <a:t> </a:t>
                      </a:r>
                      <a:r>
                        <a:rPr sz="1400">
                          <a:latin typeface="Arial"/>
                          <a:cs typeface="Arial"/>
                        </a:rPr>
                        <a:t>to</a:t>
                      </a:r>
                      <a:r>
                        <a:rPr sz="1400" spc="-30">
                          <a:latin typeface="Arial"/>
                          <a:cs typeface="Arial"/>
                        </a:rPr>
                        <a:t> </a:t>
                      </a:r>
                      <a:r>
                        <a:rPr sz="1400">
                          <a:latin typeface="Arial"/>
                          <a:cs typeface="Arial"/>
                        </a:rPr>
                        <a:t>choose</a:t>
                      </a:r>
                      <a:r>
                        <a:rPr sz="1400" spc="-50">
                          <a:latin typeface="Arial"/>
                          <a:cs typeface="Arial"/>
                        </a:rPr>
                        <a:t> </a:t>
                      </a:r>
                      <a:r>
                        <a:rPr sz="1400">
                          <a:latin typeface="Arial"/>
                          <a:cs typeface="Arial"/>
                        </a:rPr>
                        <a:t>to</a:t>
                      </a:r>
                      <a:r>
                        <a:rPr sz="1400" spc="-30">
                          <a:latin typeface="Arial"/>
                          <a:cs typeface="Arial"/>
                        </a:rPr>
                        <a:t> </a:t>
                      </a:r>
                      <a:r>
                        <a:rPr sz="1400" spc="-10">
                          <a:latin typeface="Arial"/>
                          <a:cs typeface="Arial"/>
                        </a:rPr>
                        <a:t>revert </a:t>
                      </a:r>
                      <a:r>
                        <a:rPr sz="1400">
                          <a:latin typeface="Arial"/>
                          <a:cs typeface="Arial"/>
                        </a:rPr>
                        <a:t>to</a:t>
                      </a:r>
                      <a:r>
                        <a:rPr sz="1400" spc="-35">
                          <a:latin typeface="Arial"/>
                          <a:cs typeface="Arial"/>
                        </a:rPr>
                        <a:t> </a:t>
                      </a:r>
                      <a:r>
                        <a:rPr sz="1400">
                          <a:latin typeface="Arial"/>
                          <a:cs typeface="Arial"/>
                        </a:rPr>
                        <a:t>holding</a:t>
                      </a:r>
                      <a:r>
                        <a:rPr sz="1400" spc="-40">
                          <a:latin typeface="Arial"/>
                          <a:cs typeface="Arial"/>
                        </a:rPr>
                        <a:t> </a:t>
                      </a:r>
                      <a:r>
                        <a:rPr sz="1400">
                          <a:latin typeface="Arial"/>
                          <a:cs typeface="Arial"/>
                        </a:rPr>
                        <a:t>a</a:t>
                      </a:r>
                      <a:r>
                        <a:rPr sz="1400" spc="-25">
                          <a:latin typeface="Arial"/>
                          <a:cs typeface="Arial"/>
                        </a:rPr>
                        <a:t> </a:t>
                      </a:r>
                      <a:r>
                        <a:rPr sz="1400">
                          <a:latin typeface="Arial"/>
                          <a:cs typeface="Arial"/>
                        </a:rPr>
                        <a:t>GMS</a:t>
                      </a:r>
                      <a:r>
                        <a:rPr sz="1400" spc="-20">
                          <a:latin typeface="Arial"/>
                          <a:cs typeface="Arial"/>
                        </a:rPr>
                        <a:t> </a:t>
                      </a:r>
                      <a:r>
                        <a:rPr sz="1400">
                          <a:latin typeface="Arial"/>
                          <a:cs typeface="Arial"/>
                        </a:rPr>
                        <a:t>contract</a:t>
                      </a:r>
                      <a:r>
                        <a:rPr sz="1400" spc="-55">
                          <a:latin typeface="Arial"/>
                          <a:cs typeface="Arial"/>
                        </a:rPr>
                        <a:t> </a:t>
                      </a:r>
                      <a:r>
                        <a:rPr sz="1400">
                          <a:latin typeface="Arial"/>
                          <a:cs typeface="Arial"/>
                        </a:rPr>
                        <a:t>as</a:t>
                      </a:r>
                      <a:r>
                        <a:rPr sz="1400" spc="-25">
                          <a:latin typeface="Arial"/>
                          <a:cs typeface="Arial"/>
                        </a:rPr>
                        <a:t> </a:t>
                      </a:r>
                      <a:r>
                        <a:rPr sz="1400">
                          <a:latin typeface="Arial"/>
                          <a:cs typeface="Arial"/>
                        </a:rPr>
                        <a:t>an</a:t>
                      </a:r>
                      <a:r>
                        <a:rPr sz="1400" spc="-20">
                          <a:latin typeface="Arial"/>
                          <a:cs typeface="Arial"/>
                        </a:rPr>
                        <a:t> </a:t>
                      </a:r>
                      <a:r>
                        <a:rPr sz="1400">
                          <a:latin typeface="Arial"/>
                          <a:cs typeface="Arial"/>
                        </a:rPr>
                        <a:t>alternative.</a:t>
                      </a:r>
                      <a:r>
                        <a:rPr sz="1400" spc="320">
                          <a:latin typeface="Arial"/>
                          <a:cs typeface="Arial"/>
                        </a:rPr>
                        <a:t> </a:t>
                      </a:r>
                      <a:r>
                        <a:rPr sz="1400">
                          <a:latin typeface="Arial"/>
                          <a:cs typeface="Arial"/>
                        </a:rPr>
                        <a:t>The</a:t>
                      </a:r>
                      <a:r>
                        <a:rPr sz="1400" spc="-45">
                          <a:latin typeface="Arial"/>
                          <a:cs typeface="Arial"/>
                        </a:rPr>
                        <a:t> </a:t>
                      </a:r>
                      <a:r>
                        <a:rPr sz="1400">
                          <a:latin typeface="Arial"/>
                          <a:cs typeface="Arial"/>
                        </a:rPr>
                        <a:t>option</a:t>
                      </a:r>
                      <a:r>
                        <a:rPr sz="1400" spc="-45">
                          <a:latin typeface="Arial"/>
                          <a:cs typeface="Arial"/>
                        </a:rPr>
                        <a:t> </a:t>
                      </a:r>
                      <a:r>
                        <a:rPr sz="1400">
                          <a:latin typeface="Arial"/>
                          <a:cs typeface="Arial"/>
                        </a:rPr>
                        <a:t>to</a:t>
                      </a:r>
                      <a:r>
                        <a:rPr sz="1400" spc="-30">
                          <a:latin typeface="Arial"/>
                          <a:cs typeface="Arial"/>
                        </a:rPr>
                        <a:t> </a:t>
                      </a:r>
                      <a:r>
                        <a:rPr sz="1400">
                          <a:latin typeface="Arial"/>
                          <a:cs typeface="Arial"/>
                        </a:rPr>
                        <a:t>move</a:t>
                      </a:r>
                      <a:r>
                        <a:rPr sz="1400" spc="-10">
                          <a:latin typeface="Arial"/>
                          <a:cs typeface="Arial"/>
                        </a:rPr>
                        <a:t> </a:t>
                      </a:r>
                      <a:r>
                        <a:rPr sz="1400">
                          <a:latin typeface="Arial"/>
                          <a:cs typeface="Arial"/>
                        </a:rPr>
                        <a:t>from</a:t>
                      </a:r>
                      <a:r>
                        <a:rPr sz="1400" spc="-40">
                          <a:latin typeface="Arial"/>
                          <a:cs typeface="Arial"/>
                        </a:rPr>
                        <a:t> </a:t>
                      </a:r>
                      <a:r>
                        <a:rPr sz="1400">
                          <a:latin typeface="Arial"/>
                          <a:cs typeface="Arial"/>
                        </a:rPr>
                        <a:t>GMS</a:t>
                      </a:r>
                      <a:r>
                        <a:rPr sz="1400" spc="-20">
                          <a:latin typeface="Arial"/>
                          <a:cs typeface="Arial"/>
                        </a:rPr>
                        <a:t> </a:t>
                      </a:r>
                      <a:r>
                        <a:rPr sz="1400" spc="-25">
                          <a:latin typeface="Arial"/>
                          <a:cs typeface="Arial"/>
                        </a:rPr>
                        <a:t>to </a:t>
                      </a:r>
                      <a:r>
                        <a:rPr sz="1400">
                          <a:latin typeface="Arial"/>
                          <a:cs typeface="Arial"/>
                        </a:rPr>
                        <a:t>PMS</a:t>
                      </a:r>
                      <a:r>
                        <a:rPr sz="1400" spc="-20">
                          <a:latin typeface="Arial"/>
                          <a:cs typeface="Arial"/>
                        </a:rPr>
                        <a:t> </a:t>
                      </a:r>
                      <a:r>
                        <a:rPr sz="1400">
                          <a:latin typeface="Arial"/>
                          <a:cs typeface="Arial"/>
                        </a:rPr>
                        <a:t>does</a:t>
                      </a:r>
                      <a:r>
                        <a:rPr sz="1400" spc="-20">
                          <a:latin typeface="Arial"/>
                          <a:cs typeface="Arial"/>
                        </a:rPr>
                        <a:t> </a:t>
                      </a:r>
                      <a:r>
                        <a:rPr sz="1400">
                          <a:latin typeface="Arial"/>
                          <a:cs typeface="Arial"/>
                        </a:rPr>
                        <a:t>not</a:t>
                      </a:r>
                      <a:r>
                        <a:rPr sz="1400" spc="-20">
                          <a:latin typeface="Arial"/>
                          <a:cs typeface="Arial"/>
                        </a:rPr>
                        <a:t> exist</a:t>
                      </a:r>
                      <a:endParaRPr sz="1400">
                        <a:latin typeface="Arial"/>
                        <a:cs typeface="Arial"/>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6"/>
                  </a:ext>
                </a:extLst>
              </a:tr>
              <a:tr h="440690">
                <a:tc>
                  <a:txBody>
                    <a:bodyPr/>
                    <a:lstStyle/>
                    <a:p>
                      <a:pPr marL="6350">
                        <a:lnSpc>
                          <a:spcPct val="100000"/>
                        </a:lnSpc>
                        <a:spcBef>
                          <a:spcPts val="844"/>
                        </a:spcBef>
                      </a:pPr>
                      <a:r>
                        <a:rPr sz="1400" spc="-10">
                          <a:latin typeface="Arial"/>
                          <a:cs typeface="Arial"/>
                        </a:rPr>
                        <a:t>Incorporations</a:t>
                      </a:r>
                      <a:endParaRPr sz="1400">
                        <a:latin typeface="Arial"/>
                        <a:cs typeface="Arial"/>
                      </a:endParaRPr>
                    </a:p>
                  </a:txBody>
                  <a:tcPr marL="0" marR="0" marT="10731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6350" marR="260350">
                        <a:lnSpc>
                          <a:spcPct val="100000"/>
                        </a:lnSpc>
                        <a:spcBef>
                          <a:spcPts val="5"/>
                        </a:spcBef>
                      </a:pPr>
                      <a:r>
                        <a:rPr sz="1400">
                          <a:latin typeface="Arial"/>
                          <a:cs typeface="Arial"/>
                        </a:rPr>
                        <a:t>A</a:t>
                      </a:r>
                      <a:r>
                        <a:rPr sz="1400" spc="-90">
                          <a:latin typeface="Arial"/>
                          <a:cs typeface="Arial"/>
                        </a:rPr>
                        <a:t> </a:t>
                      </a:r>
                      <a:r>
                        <a:rPr sz="1400">
                          <a:latin typeface="Arial"/>
                          <a:cs typeface="Arial"/>
                        </a:rPr>
                        <a:t>practice</a:t>
                      </a:r>
                      <a:r>
                        <a:rPr sz="1400" spc="-50">
                          <a:latin typeface="Arial"/>
                          <a:cs typeface="Arial"/>
                        </a:rPr>
                        <a:t> </a:t>
                      </a:r>
                      <a:r>
                        <a:rPr sz="1400">
                          <a:latin typeface="Arial"/>
                          <a:cs typeface="Arial"/>
                        </a:rPr>
                        <a:t>can</a:t>
                      </a:r>
                      <a:r>
                        <a:rPr sz="1400" spc="-35">
                          <a:latin typeface="Arial"/>
                          <a:cs typeface="Arial"/>
                        </a:rPr>
                        <a:t> </a:t>
                      </a:r>
                      <a:r>
                        <a:rPr sz="1400">
                          <a:latin typeface="Arial"/>
                          <a:cs typeface="Arial"/>
                        </a:rPr>
                        <a:t>apply</a:t>
                      </a:r>
                      <a:r>
                        <a:rPr sz="1400" spc="-25">
                          <a:latin typeface="Arial"/>
                          <a:cs typeface="Arial"/>
                        </a:rPr>
                        <a:t> </a:t>
                      </a:r>
                      <a:r>
                        <a:rPr sz="1400">
                          <a:latin typeface="Arial"/>
                          <a:cs typeface="Arial"/>
                        </a:rPr>
                        <a:t>to</a:t>
                      </a:r>
                      <a:r>
                        <a:rPr sz="1400" spc="-25">
                          <a:latin typeface="Arial"/>
                          <a:cs typeface="Arial"/>
                        </a:rPr>
                        <a:t> </a:t>
                      </a:r>
                      <a:r>
                        <a:rPr sz="1400">
                          <a:latin typeface="Arial"/>
                          <a:cs typeface="Arial"/>
                        </a:rPr>
                        <a:t>change</a:t>
                      </a:r>
                      <a:r>
                        <a:rPr sz="1400" spc="-40">
                          <a:latin typeface="Arial"/>
                          <a:cs typeface="Arial"/>
                        </a:rPr>
                        <a:t> </a:t>
                      </a:r>
                      <a:r>
                        <a:rPr sz="1400">
                          <a:latin typeface="Arial"/>
                          <a:cs typeface="Arial"/>
                        </a:rPr>
                        <a:t>their</a:t>
                      </a:r>
                      <a:r>
                        <a:rPr sz="1400" spc="-35">
                          <a:latin typeface="Arial"/>
                          <a:cs typeface="Arial"/>
                        </a:rPr>
                        <a:t> </a:t>
                      </a:r>
                      <a:r>
                        <a:rPr sz="1400">
                          <a:latin typeface="Arial"/>
                          <a:cs typeface="Arial"/>
                        </a:rPr>
                        <a:t>contract</a:t>
                      </a:r>
                      <a:r>
                        <a:rPr sz="1400" spc="-45">
                          <a:latin typeface="Arial"/>
                          <a:cs typeface="Arial"/>
                        </a:rPr>
                        <a:t> </a:t>
                      </a:r>
                      <a:r>
                        <a:rPr sz="1400">
                          <a:latin typeface="Arial"/>
                          <a:cs typeface="Arial"/>
                        </a:rPr>
                        <a:t>from</a:t>
                      </a:r>
                      <a:r>
                        <a:rPr sz="1400" spc="-45">
                          <a:latin typeface="Arial"/>
                          <a:cs typeface="Arial"/>
                        </a:rPr>
                        <a:t> </a:t>
                      </a:r>
                      <a:r>
                        <a:rPr sz="1400">
                          <a:latin typeface="Arial"/>
                          <a:cs typeface="Arial"/>
                        </a:rPr>
                        <a:t>being</a:t>
                      </a:r>
                      <a:r>
                        <a:rPr sz="1400" spc="-25">
                          <a:latin typeface="Arial"/>
                          <a:cs typeface="Arial"/>
                        </a:rPr>
                        <a:t> </a:t>
                      </a:r>
                      <a:r>
                        <a:rPr sz="1400">
                          <a:latin typeface="Arial"/>
                          <a:cs typeface="Arial"/>
                        </a:rPr>
                        <a:t>held</a:t>
                      </a:r>
                      <a:r>
                        <a:rPr sz="1400" spc="-30">
                          <a:latin typeface="Arial"/>
                          <a:cs typeface="Arial"/>
                        </a:rPr>
                        <a:t> </a:t>
                      </a:r>
                      <a:r>
                        <a:rPr sz="1400">
                          <a:latin typeface="Arial"/>
                          <a:cs typeface="Arial"/>
                        </a:rPr>
                        <a:t>by</a:t>
                      </a:r>
                      <a:r>
                        <a:rPr sz="1400" spc="-20">
                          <a:latin typeface="Arial"/>
                          <a:cs typeface="Arial"/>
                        </a:rPr>
                        <a:t> </a:t>
                      </a:r>
                      <a:r>
                        <a:rPr sz="1400">
                          <a:latin typeface="Arial"/>
                          <a:cs typeface="Arial"/>
                        </a:rPr>
                        <a:t>an</a:t>
                      </a:r>
                      <a:r>
                        <a:rPr sz="1400" spc="-15">
                          <a:latin typeface="Arial"/>
                          <a:cs typeface="Arial"/>
                        </a:rPr>
                        <a:t> </a:t>
                      </a:r>
                      <a:r>
                        <a:rPr sz="1400" spc="-10">
                          <a:latin typeface="Arial"/>
                          <a:cs typeface="Arial"/>
                        </a:rPr>
                        <a:t>individual </a:t>
                      </a:r>
                      <a:r>
                        <a:rPr sz="1400">
                          <a:latin typeface="Arial"/>
                          <a:cs typeface="Arial"/>
                        </a:rPr>
                        <a:t>GP</a:t>
                      </a:r>
                      <a:r>
                        <a:rPr sz="1400" spc="-45">
                          <a:latin typeface="Arial"/>
                          <a:cs typeface="Arial"/>
                        </a:rPr>
                        <a:t> </a:t>
                      </a:r>
                      <a:r>
                        <a:rPr sz="1400">
                          <a:latin typeface="Arial"/>
                          <a:cs typeface="Arial"/>
                        </a:rPr>
                        <a:t>or</a:t>
                      </a:r>
                      <a:r>
                        <a:rPr sz="1400" spc="-25">
                          <a:latin typeface="Arial"/>
                          <a:cs typeface="Arial"/>
                        </a:rPr>
                        <a:t> </a:t>
                      </a:r>
                      <a:r>
                        <a:rPr sz="1400">
                          <a:latin typeface="Arial"/>
                          <a:cs typeface="Arial"/>
                        </a:rPr>
                        <a:t>partnership,</a:t>
                      </a:r>
                      <a:r>
                        <a:rPr sz="1400" spc="-55">
                          <a:latin typeface="Arial"/>
                          <a:cs typeface="Arial"/>
                        </a:rPr>
                        <a:t> </a:t>
                      </a:r>
                      <a:r>
                        <a:rPr sz="1400">
                          <a:latin typeface="Arial"/>
                          <a:cs typeface="Arial"/>
                        </a:rPr>
                        <a:t>to</a:t>
                      </a:r>
                      <a:r>
                        <a:rPr sz="1400" spc="-25">
                          <a:latin typeface="Arial"/>
                          <a:cs typeface="Arial"/>
                        </a:rPr>
                        <a:t> </a:t>
                      </a:r>
                      <a:r>
                        <a:rPr sz="1400">
                          <a:latin typeface="Arial"/>
                          <a:cs typeface="Arial"/>
                        </a:rPr>
                        <a:t>one</a:t>
                      </a:r>
                      <a:r>
                        <a:rPr sz="1400" spc="-25">
                          <a:latin typeface="Arial"/>
                          <a:cs typeface="Arial"/>
                        </a:rPr>
                        <a:t> </a:t>
                      </a:r>
                      <a:r>
                        <a:rPr sz="1400">
                          <a:latin typeface="Arial"/>
                          <a:cs typeface="Arial"/>
                        </a:rPr>
                        <a:t>held</a:t>
                      </a:r>
                      <a:r>
                        <a:rPr sz="1400" spc="-25">
                          <a:latin typeface="Arial"/>
                          <a:cs typeface="Arial"/>
                        </a:rPr>
                        <a:t> </a:t>
                      </a:r>
                      <a:r>
                        <a:rPr sz="1400">
                          <a:latin typeface="Arial"/>
                          <a:cs typeface="Arial"/>
                        </a:rPr>
                        <a:t>by</a:t>
                      </a:r>
                      <a:r>
                        <a:rPr sz="1400" spc="-10">
                          <a:latin typeface="Arial"/>
                          <a:cs typeface="Arial"/>
                        </a:rPr>
                        <a:t> </a:t>
                      </a:r>
                      <a:r>
                        <a:rPr sz="1400">
                          <a:latin typeface="Arial"/>
                          <a:cs typeface="Arial"/>
                        </a:rPr>
                        <a:t>a</a:t>
                      </a:r>
                      <a:r>
                        <a:rPr sz="1400" spc="-20">
                          <a:latin typeface="Arial"/>
                          <a:cs typeface="Arial"/>
                        </a:rPr>
                        <a:t> </a:t>
                      </a:r>
                      <a:r>
                        <a:rPr sz="1400">
                          <a:latin typeface="Arial"/>
                          <a:cs typeface="Arial"/>
                        </a:rPr>
                        <a:t>company</a:t>
                      </a:r>
                      <a:r>
                        <a:rPr sz="1400" spc="-40">
                          <a:latin typeface="Arial"/>
                          <a:cs typeface="Arial"/>
                        </a:rPr>
                        <a:t> </a:t>
                      </a:r>
                      <a:r>
                        <a:rPr sz="1400">
                          <a:latin typeface="Arial"/>
                          <a:cs typeface="Arial"/>
                        </a:rPr>
                        <a:t>limited</a:t>
                      </a:r>
                      <a:r>
                        <a:rPr sz="1400" spc="-35">
                          <a:latin typeface="Arial"/>
                          <a:cs typeface="Arial"/>
                        </a:rPr>
                        <a:t> </a:t>
                      </a:r>
                      <a:r>
                        <a:rPr sz="1400">
                          <a:latin typeface="Arial"/>
                          <a:cs typeface="Arial"/>
                        </a:rPr>
                        <a:t>by</a:t>
                      </a:r>
                      <a:r>
                        <a:rPr sz="1400" spc="-10">
                          <a:latin typeface="Arial"/>
                          <a:cs typeface="Arial"/>
                        </a:rPr>
                        <a:t> shares.</a:t>
                      </a:r>
                      <a:endParaRPr sz="1400">
                        <a:latin typeface="Arial"/>
                        <a:cs typeface="Arial"/>
                      </a:endParaRPr>
                    </a:p>
                  </a:txBody>
                  <a:tcPr marL="0" marR="0" marT="6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7"/>
                  </a:ext>
                </a:extLst>
              </a:tr>
              <a:tr h="440690">
                <a:tc>
                  <a:txBody>
                    <a:bodyPr/>
                    <a:lstStyle/>
                    <a:p>
                      <a:pPr marL="6350">
                        <a:lnSpc>
                          <a:spcPct val="100000"/>
                        </a:lnSpc>
                        <a:spcBef>
                          <a:spcPts val="850"/>
                        </a:spcBef>
                      </a:pPr>
                      <a:r>
                        <a:rPr sz="1400" spc="-10">
                          <a:latin typeface="Arial"/>
                          <a:cs typeface="Arial"/>
                        </a:rPr>
                        <a:t>Dis-incorporations</a:t>
                      </a:r>
                      <a:endParaRPr sz="1400">
                        <a:latin typeface="Arial"/>
                        <a:cs typeface="Arial"/>
                      </a:endParaRPr>
                    </a:p>
                  </a:txBody>
                  <a:tcPr marL="0" marR="0" marT="10795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6350">
                        <a:lnSpc>
                          <a:spcPts val="1664"/>
                        </a:lnSpc>
                        <a:spcBef>
                          <a:spcPts val="100"/>
                        </a:spcBef>
                      </a:pPr>
                      <a:r>
                        <a:rPr sz="1400">
                          <a:latin typeface="Arial"/>
                          <a:cs typeface="Arial"/>
                        </a:rPr>
                        <a:t>A</a:t>
                      </a:r>
                      <a:r>
                        <a:rPr sz="1400" spc="-90">
                          <a:latin typeface="Arial"/>
                          <a:cs typeface="Arial"/>
                        </a:rPr>
                        <a:t> </a:t>
                      </a:r>
                      <a:r>
                        <a:rPr sz="1400">
                          <a:latin typeface="Arial"/>
                          <a:cs typeface="Arial"/>
                        </a:rPr>
                        <a:t>practice</a:t>
                      </a:r>
                      <a:r>
                        <a:rPr sz="1400" spc="-50">
                          <a:latin typeface="Arial"/>
                          <a:cs typeface="Arial"/>
                        </a:rPr>
                        <a:t> </a:t>
                      </a:r>
                      <a:r>
                        <a:rPr sz="1400">
                          <a:latin typeface="Arial"/>
                          <a:cs typeface="Arial"/>
                        </a:rPr>
                        <a:t>can</a:t>
                      </a:r>
                      <a:r>
                        <a:rPr sz="1400" spc="-45">
                          <a:latin typeface="Arial"/>
                          <a:cs typeface="Arial"/>
                        </a:rPr>
                        <a:t> </a:t>
                      </a:r>
                      <a:r>
                        <a:rPr sz="1400">
                          <a:latin typeface="Arial"/>
                          <a:cs typeface="Arial"/>
                        </a:rPr>
                        <a:t>apply</a:t>
                      </a:r>
                      <a:r>
                        <a:rPr sz="1400" spc="-20">
                          <a:latin typeface="Arial"/>
                          <a:cs typeface="Arial"/>
                        </a:rPr>
                        <a:t> </a:t>
                      </a:r>
                      <a:r>
                        <a:rPr sz="1400">
                          <a:latin typeface="Arial"/>
                          <a:cs typeface="Arial"/>
                        </a:rPr>
                        <a:t>to</a:t>
                      </a:r>
                      <a:r>
                        <a:rPr sz="1400" spc="-30">
                          <a:latin typeface="Arial"/>
                          <a:cs typeface="Arial"/>
                        </a:rPr>
                        <a:t> </a:t>
                      </a:r>
                      <a:r>
                        <a:rPr sz="1400">
                          <a:latin typeface="Arial"/>
                          <a:cs typeface="Arial"/>
                        </a:rPr>
                        <a:t>change</a:t>
                      </a:r>
                      <a:r>
                        <a:rPr sz="1400" spc="-40">
                          <a:latin typeface="Arial"/>
                          <a:cs typeface="Arial"/>
                        </a:rPr>
                        <a:t> </a:t>
                      </a:r>
                      <a:r>
                        <a:rPr sz="1400">
                          <a:latin typeface="Arial"/>
                          <a:cs typeface="Arial"/>
                        </a:rPr>
                        <a:t>their</a:t>
                      </a:r>
                      <a:r>
                        <a:rPr sz="1400" spc="-45">
                          <a:latin typeface="Arial"/>
                          <a:cs typeface="Arial"/>
                        </a:rPr>
                        <a:t> </a:t>
                      </a:r>
                      <a:r>
                        <a:rPr sz="1400">
                          <a:latin typeface="Arial"/>
                          <a:cs typeface="Arial"/>
                        </a:rPr>
                        <a:t>contract</a:t>
                      </a:r>
                      <a:r>
                        <a:rPr sz="1400" spc="-45">
                          <a:latin typeface="Arial"/>
                          <a:cs typeface="Arial"/>
                        </a:rPr>
                        <a:t> </a:t>
                      </a:r>
                      <a:r>
                        <a:rPr sz="1400">
                          <a:latin typeface="Arial"/>
                          <a:cs typeface="Arial"/>
                        </a:rPr>
                        <a:t>from</a:t>
                      </a:r>
                      <a:r>
                        <a:rPr sz="1400" spc="-45">
                          <a:latin typeface="Arial"/>
                          <a:cs typeface="Arial"/>
                        </a:rPr>
                        <a:t> </a:t>
                      </a:r>
                      <a:r>
                        <a:rPr sz="1400">
                          <a:latin typeface="Arial"/>
                          <a:cs typeface="Arial"/>
                        </a:rPr>
                        <a:t>being</a:t>
                      </a:r>
                      <a:r>
                        <a:rPr sz="1400" spc="-30">
                          <a:latin typeface="Arial"/>
                          <a:cs typeface="Arial"/>
                        </a:rPr>
                        <a:t> </a:t>
                      </a:r>
                      <a:r>
                        <a:rPr sz="1400">
                          <a:latin typeface="Arial"/>
                          <a:cs typeface="Arial"/>
                        </a:rPr>
                        <a:t>held</a:t>
                      </a:r>
                      <a:r>
                        <a:rPr sz="1400" spc="-30">
                          <a:latin typeface="Arial"/>
                          <a:cs typeface="Arial"/>
                        </a:rPr>
                        <a:t> </a:t>
                      </a:r>
                      <a:r>
                        <a:rPr sz="1400">
                          <a:latin typeface="Arial"/>
                          <a:cs typeface="Arial"/>
                        </a:rPr>
                        <a:t>by</a:t>
                      </a:r>
                      <a:r>
                        <a:rPr sz="1400" spc="-25">
                          <a:latin typeface="Arial"/>
                          <a:cs typeface="Arial"/>
                        </a:rPr>
                        <a:t> </a:t>
                      </a:r>
                      <a:r>
                        <a:rPr sz="1400">
                          <a:latin typeface="Arial"/>
                          <a:cs typeface="Arial"/>
                        </a:rPr>
                        <a:t>a</a:t>
                      </a:r>
                      <a:r>
                        <a:rPr sz="1400" spc="-15">
                          <a:latin typeface="Arial"/>
                          <a:cs typeface="Arial"/>
                        </a:rPr>
                        <a:t> </a:t>
                      </a:r>
                      <a:r>
                        <a:rPr sz="1400" spc="-10">
                          <a:latin typeface="Arial"/>
                          <a:cs typeface="Arial"/>
                        </a:rPr>
                        <a:t>company</a:t>
                      </a:r>
                      <a:endParaRPr sz="1400">
                        <a:latin typeface="Arial"/>
                        <a:cs typeface="Arial"/>
                      </a:endParaRPr>
                    </a:p>
                    <a:p>
                      <a:pPr marL="6350">
                        <a:lnSpc>
                          <a:spcPts val="1610"/>
                        </a:lnSpc>
                      </a:pPr>
                      <a:r>
                        <a:rPr sz="1400">
                          <a:latin typeface="Arial"/>
                          <a:cs typeface="Arial"/>
                        </a:rPr>
                        <a:t>limited</a:t>
                      </a:r>
                      <a:r>
                        <a:rPr sz="1400" spc="-40">
                          <a:latin typeface="Arial"/>
                          <a:cs typeface="Arial"/>
                        </a:rPr>
                        <a:t> </a:t>
                      </a:r>
                      <a:r>
                        <a:rPr sz="1400">
                          <a:latin typeface="Arial"/>
                          <a:cs typeface="Arial"/>
                        </a:rPr>
                        <a:t>by</a:t>
                      </a:r>
                      <a:r>
                        <a:rPr sz="1400" spc="-20">
                          <a:latin typeface="Arial"/>
                          <a:cs typeface="Arial"/>
                        </a:rPr>
                        <a:t> </a:t>
                      </a:r>
                      <a:r>
                        <a:rPr sz="1400">
                          <a:latin typeface="Arial"/>
                          <a:cs typeface="Arial"/>
                        </a:rPr>
                        <a:t>shares,</a:t>
                      </a:r>
                      <a:r>
                        <a:rPr sz="1400" spc="-60">
                          <a:latin typeface="Arial"/>
                          <a:cs typeface="Arial"/>
                        </a:rPr>
                        <a:t> </a:t>
                      </a:r>
                      <a:r>
                        <a:rPr sz="1400">
                          <a:latin typeface="Arial"/>
                          <a:cs typeface="Arial"/>
                        </a:rPr>
                        <a:t>to</a:t>
                      </a:r>
                      <a:r>
                        <a:rPr sz="1400" spc="-15">
                          <a:latin typeface="Arial"/>
                          <a:cs typeface="Arial"/>
                        </a:rPr>
                        <a:t> </a:t>
                      </a:r>
                      <a:r>
                        <a:rPr sz="1400">
                          <a:latin typeface="Arial"/>
                          <a:cs typeface="Arial"/>
                        </a:rPr>
                        <a:t>one</a:t>
                      </a:r>
                      <a:r>
                        <a:rPr sz="1400" spc="-30">
                          <a:latin typeface="Arial"/>
                          <a:cs typeface="Arial"/>
                        </a:rPr>
                        <a:t> </a:t>
                      </a:r>
                      <a:r>
                        <a:rPr sz="1400">
                          <a:latin typeface="Arial"/>
                          <a:cs typeface="Arial"/>
                        </a:rPr>
                        <a:t>held</a:t>
                      </a:r>
                      <a:r>
                        <a:rPr sz="1400" spc="-25">
                          <a:latin typeface="Arial"/>
                          <a:cs typeface="Arial"/>
                        </a:rPr>
                        <a:t> </a:t>
                      </a:r>
                      <a:r>
                        <a:rPr sz="1400">
                          <a:latin typeface="Arial"/>
                          <a:cs typeface="Arial"/>
                        </a:rPr>
                        <a:t>by</a:t>
                      </a:r>
                      <a:r>
                        <a:rPr sz="1400" spc="-25">
                          <a:latin typeface="Arial"/>
                          <a:cs typeface="Arial"/>
                        </a:rPr>
                        <a:t> </a:t>
                      </a:r>
                      <a:r>
                        <a:rPr sz="1400">
                          <a:latin typeface="Arial"/>
                          <a:cs typeface="Arial"/>
                        </a:rPr>
                        <a:t>an</a:t>
                      </a:r>
                      <a:r>
                        <a:rPr sz="1400" spc="-25">
                          <a:latin typeface="Arial"/>
                          <a:cs typeface="Arial"/>
                        </a:rPr>
                        <a:t> </a:t>
                      </a:r>
                      <a:r>
                        <a:rPr sz="1400">
                          <a:latin typeface="Arial"/>
                          <a:cs typeface="Arial"/>
                        </a:rPr>
                        <a:t>individual</a:t>
                      </a:r>
                      <a:r>
                        <a:rPr sz="1400" spc="-20">
                          <a:latin typeface="Arial"/>
                          <a:cs typeface="Arial"/>
                        </a:rPr>
                        <a:t> </a:t>
                      </a:r>
                      <a:r>
                        <a:rPr sz="1400">
                          <a:latin typeface="Arial"/>
                          <a:cs typeface="Arial"/>
                        </a:rPr>
                        <a:t>GP</a:t>
                      </a:r>
                      <a:r>
                        <a:rPr sz="1400" spc="-35">
                          <a:latin typeface="Arial"/>
                          <a:cs typeface="Arial"/>
                        </a:rPr>
                        <a:t> </a:t>
                      </a:r>
                      <a:r>
                        <a:rPr sz="1400">
                          <a:latin typeface="Arial"/>
                          <a:cs typeface="Arial"/>
                        </a:rPr>
                        <a:t>or</a:t>
                      </a:r>
                      <a:r>
                        <a:rPr sz="1400" spc="-15">
                          <a:latin typeface="Arial"/>
                          <a:cs typeface="Arial"/>
                        </a:rPr>
                        <a:t> </a:t>
                      </a:r>
                      <a:r>
                        <a:rPr sz="1400" spc="-10">
                          <a:latin typeface="Arial"/>
                          <a:cs typeface="Arial"/>
                        </a:rPr>
                        <a:t>partnership</a:t>
                      </a:r>
                      <a:endParaRPr sz="1400">
                        <a:latin typeface="Arial"/>
                        <a:cs typeface="Arial"/>
                      </a:endParaRPr>
                    </a:p>
                  </a:txBody>
                  <a:tcPr marL="0" marR="0" marT="127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8"/>
                  </a:ext>
                </a:extLst>
              </a:tr>
              <a:tr h="246379">
                <a:tc>
                  <a:txBody>
                    <a:bodyPr/>
                    <a:lstStyle/>
                    <a:p>
                      <a:pPr marL="6350">
                        <a:lnSpc>
                          <a:spcPct val="100000"/>
                        </a:lnSpc>
                        <a:spcBef>
                          <a:spcPts val="85"/>
                        </a:spcBef>
                      </a:pPr>
                      <a:r>
                        <a:rPr sz="1400">
                          <a:latin typeface="Arial"/>
                          <a:cs typeface="Arial"/>
                        </a:rPr>
                        <a:t>Practice</a:t>
                      </a:r>
                      <a:r>
                        <a:rPr sz="1400" spc="-55">
                          <a:latin typeface="Arial"/>
                          <a:cs typeface="Arial"/>
                        </a:rPr>
                        <a:t> </a:t>
                      </a:r>
                      <a:r>
                        <a:rPr sz="1400">
                          <a:latin typeface="Arial"/>
                          <a:cs typeface="Arial"/>
                        </a:rPr>
                        <a:t>Name</a:t>
                      </a:r>
                      <a:r>
                        <a:rPr sz="1400" spc="-20">
                          <a:latin typeface="Arial"/>
                          <a:cs typeface="Arial"/>
                        </a:rPr>
                        <a:t> </a:t>
                      </a:r>
                      <a:r>
                        <a:rPr sz="1400" spc="-10">
                          <a:latin typeface="Arial"/>
                          <a:cs typeface="Arial"/>
                        </a:rPr>
                        <a:t>Changes</a:t>
                      </a:r>
                      <a:endParaRPr sz="1400">
                        <a:latin typeface="Arial"/>
                        <a:cs typeface="Arial"/>
                      </a:endParaRPr>
                    </a:p>
                  </a:txBody>
                  <a:tcPr marL="0" marR="0" marT="107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6350">
                        <a:lnSpc>
                          <a:spcPts val="1625"/>
                        </a:lnSpc>
                        <a:spcBef>
                          <a:spcPts val="215"/>
                        </a:spcBef>
                      </a:pPr>
                      <a:r>
                        <a:rPr sz="1400">
                          <a:latin typeface="Arial"/>
                          <a:cs typeface="Arial"/>
                        </a:rPr>
                        <a:t>Applications</a:t>
                      </a:r>
                      <a:r>
                        <a:rPr sz="1400" spc="-60">
                          <a:latin typeface="Arial"/>
                          <a:cs typeface="Arial"/>
                        </a:rPr>
                        <a:t> </a:t>
                      </a:r>
                      <a:r>
                        <a:rPr sz="1400">
                          <a:latin typeface="Arial"/>
                          <a:cs typeface="Arial"/>
                        </a:rPr>
                        <a:t>to</a:t>
                      </a:r>
                      <a:r>
                        <a:rPr sz="1400" spc="-15">
                          <a:latin typeface="Arial"/>
                          <a:cs typeface="Arial"/>
                        </a:rPr>
                        <a:t> </a:t>
                      </a:r>
                      <a:r>
                        <a:rPr sz="1400">
                          <a:latin typeface="Arial"/>
                          <a:cs typeface="Arial"/>
                        </a:rPr>
                        <a:t>change</a:t>
                      </a:r>
                      <a:r>
                        <a:rPr sz="1400" spc="-50">
                          <a:latin typeface="Arial"/>
                          <a:cs typeface="Arial"/>
                        </a:rPr>
                        <a:t> </a:t>
                      </a:r>
                      <a:r>
                        <a:rPr sz="1400">
                          <a:latin typeface="Arial"/>
                          <a:cs typeface="Arial"/>
                        </a:rPr>
                        <a:t>the</a:t>
                      </a:r>
                      <a:r>
                        <a:rPr sz="1400" spc="-30">
                          <a:latin typeface="Arial"/>
                          <a:cs typeface="Arial"/>
                        </a:rPr>
                        <a:t> </a:t>
                      </a:r>
                      <a:r>
                        <a:rPr sz="1400">
                          <a:latin typeface="Arial"/>
                          <a:cs typeface="Arial"/>
                        </a:rPr>
                        <a:t>trading</a:t>
                      </a:r>
                      <a:r>
                        <a:rPr sz="1400" spc="-50">
                          <a:latin typeface="Arial"/>
                          <a:cs typeface="Arial"/>
                        </a:rPr>
                        <a:t> </a:t>
                      </a:r>
                      <a:r>
                        <a:rPr sz="1400">
                          <a:latin typeface="Arial"/>
                          <a:cs typeface="Arial"/>
                        </a:rPr>
                        <a:t>name</a:t>
                      </a:r>
                      <a:r>
                        <a:rPr sz="1400" spc="-25">
                          <a:latin typeface="Arial"/>
                          <a:cs typeface="Arial"/>
                        </a:rPr>
                        <a:t> </a:t>
                      </a:r>
                      <a:r>
                        <a:rPr sz="1400">
                          <a:latin typeface="Arial"/>
                          <a:cs typeface="Arial"/>
                        </a:rPr>
                        <a:t>of</a:t>
                      </a:r>
                      <a:r>
                        <a:rPr sz="1400" spc="-25">
                          <a:latin typeface="Arial"/>
                          <a:cs typeface="Arial"/>
                        </a:rPr>
                        <a:t> </a:t>
                      </a:r>
                      <a:r>
                        <a:rPr sz="1400">
                          <a:latin typeface="Arial"/>
                          <a:cs typeface="Arial"/>
                        </a:rPr>
                        <a:t>a</a:t>
                      </a:r>
                      <a:r>
                        <a:rPr sz="1400" spc="-15">
                          <a:latin typeface="Arial"/>
                          <a:cs typeface="Arial"/>
                        </a:rPr>
                        <a:t> </a:t>
                      </a:r>
                      <a:r>
                        <a:rPr sz="1400">
                          <a:latin typeface="Arial"/>
                          <a:cs typeface="Arial"/>
                        </a:rPr>
                        <a:t>GP</a:t>
                      </a:r>
                      <a:r>
                        <a:rPr sz="1400" spc="-35">
                          <a:latin typeface="Arial"/>
                          <a:cs typeface="Arial"/>
                        </a:rPr>
                        <a:t> </a:t>
                      </a:r>
                      <a:r>
                        <a:rPr sz="1400" spc="-10">
                          <a:latin typeface="Arial"/>
                          <a:cs typeface="Arial"/>
                        </a:rPr>
                        <a:t>practice</a:t>
                      </a:r>
                      <a:endParaRPr sz="1400">
                        <a:latin typeface="Arial"/>
                        <a:cs typeface="Arial"/>
                      </a:endParaRPr>
                    </a:p>
                  </a:txBody>
                  <a:tcPr marL="0" marR="0" marT="273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9"/>
                  </a:ext>
                </a:extLst>
              </a:tr>
              <a:tr h="432434">
                <a:tc>
                  <a:txBody>
                    <a:bodyPr/>
                    <a:lstStyle/>
                    <a:p>
                      <a:pPr marL="6350" marR="595630">
                        <a:lnSpc>
                          <a:spcPts val="1680"/>
                        </a:lnSpc>
                      </a:pPr>
                      <a:r>
                        <a:rPr sz="1400" spc="-10">
                          <a:latin typeface="Arial"/>
                          <a:cs typeface="Arial"/>
                        </a:rPr>
                        <a:t>Special</a:t>
                      </a:r>
                      <a:r>
                        <a:rPr sz="1400" spc="-85">
                          <a:latin typeface="Arial"/>
                          <a:cs typeface="Arial"/>
                        </a:rPr>
                        <a:t> </a:t>
                      </a:r>
                      <a:r>
                        <a:rPr sz="1400">
                          <a:latin typeface="Arial"/>
                          <a:cs typeface="Arial"/>
                        </a:rPr>
                        <a:t>Allocation </a:t>
                      </a:r>
                      <a:r>
                        <a:rPr sz="1400" spc="-10">
                          <a:latin typeface="Arial"/>
                          <a:cs typeface="Arial"/>
                        </a:rPr>
                        <a:t>Scheme Appeals</a:t>
                      </a:r>
                      <a:endParaRPr sz="1400">
                        <a:latin typeface="Arial"/>
                        <a:cs typeface="Arial"/>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6350">
                        <a:lnSpc>
                          <a:spcPct val="100000"/>
                        </a:lnSpc>
                        <a:spcBef>
                          <a:spcPts val="815"/>
                        </a:spcBef>
                      </a:pPr>
                      <a:r>
                        <a:rPr sz="1400">
                          <a:latin typeface="Arial"/>
                          <a:cs typeface="Arial"/>
                        </a:rPr>
                        <a:t>Patients</a:t>
                      </a:r>
                      <a:r>
                        <a:rPr sz="1400" spc="-50">
                          <a:latin typeface="Arial"/>
                          <a:cs typeface="Arial"/>
                        </a:rPr>
                        <a:t> </a:t>
                      </a:r>
                      <a:r>
                        <a:rPr sz="1400">
                          <a:latin typeface="Arial"/>
                          <a:cs typeface="Arial"/>
                        </a:rPr>
                        <a:t>placed</a:t>
                      </a:r>
                      <a:r>
                        <a:rPr sz="1400" spc="-35">
                          <a:latin typeface="Arial"/>
                          <a:cs typeface="Arial"/>
                        </a:rPr>
                        <a:t> </a:t>
                      </a:r>
                      <a:r>
                        <a:rPr sz="1400">
                          <a:latin typeface="Arial"/>
                          <a:cs typeface="Arial"/>
                        </a:rPr>
                        <a:t>on</a:t>
                      </a:r>
                      <a:r>
                        <a:rPr sz="1400" spc="-20">
                          <a:latin typeface="Arial"/>
                          <a:cs typeface="Arial"/>
                        </a:rPr>
                        <a:t> </a:t>
                      </a:r>
                      <a:r>
                        <a:rPr sz="1400">
                          <a:latin typeface="Arial"/>
                          <a:cs typeface="Arial"/>
                        </a:rPr>
                        <a:t>the</a:t>
                      </a:r>
                      <a:r>
                        <a:rPr sz="1400" spc="-40">
                          <a:latin typeface="Arial"/>
                          <a:cs typeface="Arial"/>
                        </a:rPr>
                        <a:t> </a:t>
                      </a:r>
                      <a:r>
                        <a:rPr sz="1400">
                          <a:latin typeface="Arial"/>
                          <a:cs typeface="Arial"/>
                        </a:rPr>
                        <a:t>SAS</a:t>
                      </a:r>
                      <a:r>
                        <a:rPr sz="1400" spc="-5">
                          <a:latin typeface="Arial"/>
                          <a:cs typeface="Arial"/>
                        </a:rPr>
                        <a:t> </a:t>
                      </a:r>
                      <a:r>
                        <a:rPr sz="1400">
                          <a:latin typeface="Arial"/>
                          <a:cs typeface="Arial"/>
                        </a:rPr>
                        <a:t>have</a:t>
                      </a:r>
                      <a:r>
                        <a:rPr sz="1400" spc="-20">
                          <a:latin typeface="Arial"/>
                          <a:cs typeface="Arial"/>
                        </a:rPr>
                        <a:t> </a:t>
                      </a:r>
                      <a:r>
                        <a:rPr sz="1400">
                          <a:latin typeface="Arial"/>
                          <a:cs typeface="Arial"/>
                        </a:rPr>
                        <a:t>the</a:t>
                      </a:r>
                      <a:r>
                        <a:rPr sz="1400" spc="-25">
                          <a:latin typeface="Arial"/>
                          <a:cs typeface="Arial"/>
                        </a:rPr>
                        <a:t> </a:t>
                      </a:r>
                      <a:r>
                        <a:rPr sz="1400">
                          <a:latin typeface="Arial"/>
                          <a:cs typeface="Arial"/>
                        </a:rPr>
                        <a:t>right</a:t>
                      </a:r>
                      <a:r>
                        <a:rPr sz="1400" spc="-40">
                          <a:latin typeface="Arial"/>
                          <a:cs typeface="Arial"/>
                        </a:rPr>
                        <a:t> </a:t>
                      </a:r>
                      <a:r>
                        <a:rPr sz="1400">
                          <a:latin typeface="Arial"/>
                          <a:cs typeface="Arial"/>
                        </a:rPr>
                        <a:t>of</a:t>
                      </a:r>
                      <a:r>
                        <a:rPr sz="1400" spc="-10">
                          <a:latin typeface="Arial"/>
                          <a:cs typeface="Arial"/>
                        </a:rPr>
                        <a:t> </a:t>
                      </a:r>
                      <a:r>
                        <a:rPr sz="1400">
                          <a:latin typeface="Arial"/>
                          <a:cs typeface="Arial"/>
                        </a:rPr>
                        <a:t>appeal</a:t>
                      </a:r>
                      <a:r>
                        <a:rPr sz="1400" spc="-40">
                          <a:latin typeface="Arial"/>
                          <a:cs typeface="Arial"/>
                        </a:rPr>
                        <a:t> </a:t>
                      </a:r>
                      <a:r>
                        <a:rPr sz="1400">
                          <a:latin typeface="Arial"/>
                          <a:cs typeface="Arial"/>
                        </a:rPr>
                        <a:t>against</a:t>
                      </a:r>
                      <a:r>
                        <a:rPr sz="1400" spc="-45">
                          <a:latin typeface="Arial"/>
                          <a:cs typeface="Arial"/>
                        </a:rPr>
                        <a:t> </a:t>
                      </a:r>
                      <a:r>
                        <a:rPr sz="1400">
                          <a:latin typeface="Arial"/>
                          <a:cs typeface="Arial"/>
                        </a:rPr>
                        <a:t>that</a:t>
                      </a:r>
                      <a:r>
                        <a:rPr sz="1400" spc="-35">
                          <a:latin typeface="Arial"/>
                          <a:cs typeface="Arial"/>
                        </a:rPr>
                        <a:t> </a:t>
                      </a:r>
                      <a:r>
                        <a:rPr sz="1400" spc="-10">
                          <a:latin typeface="Arial"/>
                          <a:cs typeface="Arial"/>
                        </a:rPr>
                        <a:t>decision.</a:t>
                      </a:r>
                      <a:endParaRPr sz="1400">
                        <a:latin typeface="Arial"/>
                        <a:cs typeface="Arial"/>
                      </a:endParaRPr>
                    </a:p>
                  </a:txBody>
                  <a:tcPr marL="0" marR="0" marT="1035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10"/>
                  </a:ext>
                </a:extLst>
              </a:tr>
              <a:tr h="645795">
                <a:tc>
                  <a:txBody>
                    <a:bodyPr/>
                    <a:lstStyle/>
                    <a:p>
                      <a:pPr>
                        <a:lnSpc>
                          <a:spcPct val="100000"/>
                        </a:lnSpc>
                        <a:spcBef>
                          <a:spcPts val="50"/>
                        </a:spcBef>
                      </a:pPr>
                      <a:endParaRPr sz="1400">
                        <a:latin typeface="Times New Roman"/>
                        <a:cs typeface="Times New Roman"/>
                      </a:endParaRPr>
                    </a:p>
                    <a:p>
                      <a:pPr marL="6350">
                        <a:lnSpc>
                          <a:spcPct val="100000"/>
                        </a:lnSpc>
                      </a:pPr>
                      <a:r>
                        <a:rPr sz="1400">
                          <a:latin typeface="Arial"/>
                          <a:cs typeface="Arial"/>
                        </a:rPr>
                        <a:t>Contract</a:t>
                      </a:r>
                      <a:r>
                        <a:rPr sz="1400" spc="-50">
                          <a:latin typeface="Arial"/>
                          <a:cs typeface="Arial"/>
                        </a:rPr>
                        <a:t> </a:t>
                      </a:r>
                      <a:r>
                        <a:rPr sz="1400" spc="-10">
                          <a:latin typeface="Arial"/>
                          <a:cs typeface="Arial"/>
                        </a:rPr>
                        <a:t>Variations</a:t>
                      </a:r>
                      <a:endParaRPr sz="1400">
                        <a:latin typeface="Arial"/>
                        <a:cs typeface="Arial"/>
                      </a:endParaRPr>
                    </a:p>
                  </a:txBody>
                  <a:tcPr marL="0" marR="0" marT="635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6350">
                        <a:lnSpc>
                          <a:spcPts val="1660"/>
                        </a:lnSpc>
                      </a:pPr>
                      <a:r>
                        <a:rPr sz="1400">
                          <a:latin typeface="Arial"/>
                          <a:cs typeface="Arial"/>
                        </a:rPr>
                        <a:t>A</a:t>
                      </a:r>
                      <a:r>
                        <a:rPr sz="1400" spc="-85">
                          <a:latin typeface="Arial"/>
                          <a:cs typeface="Arial"/>
                        </a:rPr>
                        <a:t> </a:t>
                      </a:r>
                      <a:r>
                        <a:rPr sz="1400">
                          <a:latin typeface="Arial"/>
                          <a:cs typeface="Arial"/>
                        </a:rPr>
                        <a:t>document</a:t>
                      </a:r>
                      <a:r>
                        <a:rPr sz="1400" spc="-45">
                          <a:latin typeface="Arial"/>
                          <a:cs typeface="Arial"/>
                        </a:rPr>
                        <a:t> </a:t>
                      </a:r>
                      <a:r>
                        <a:rPr sz="1400">
                          <a:latin typeface="Arial"/>
                          <a:cs typeface="Arial"/>
                        </a:rPr>
                        <a:t>used</a:t>
                      </a:r>
                      <a:r>
                        <a:rPr sz="1400" spc="-40">
                          <a:latin typeface="Arial"/>
                          <a:cs typeface="Arial"/>
                        </a:rPr>
                        <a:t> </a:t>
                      </a:r>
                      <a:r>
                        <a:rPr sz="1400">
                          <a:latin typeface="Arial"/>
                          <a:cs typeface="Arial"/>
                        </a:rPr>
                        <a:t>to</a:t>
                      </a:r>
                      <a:r>
                        <a:rPr sz="1400" spc="-25">
                          <a:latin typeface="Arial"/>
                          <a:cs typeface="Arial"/>
                        </a:rPr>
                        <a:t> </a:t>
                      </a:r>
                      <a:r>
                        <a:rPr sz="1400">
                          <a:latin typeface="Arial"/>
                          <a:cs typeface="Arial"/>
                        </a:rPr>
                        <a:t>reflect</a:t>
                      </a:r>
                      <a:r>
                        <a:rPr sz="1400" spc="-45">
                          <a:latin typeface="Arial"/>
                          <a:cs typeface="Arial"/>
                        </a:rPr>
                        <a:t> </a:t>
                      </a:r>
                      <a:r>
                        <a:rPr sz="1400">
                          <a:latin typeface="Arial"/>
                          <a:cs typeface="Arial"/>
                        </a:rPr>
                        <a:t>a</a:t>
                      </a:r>
                      <a:r>
                        <a:rPr sz="1400" spc="-15">
                          <a:latin typeface="Arial"/>
                          <a:cs typeface="Arial"/>
                        </a:rPr>
                        <a:t> </a:t>
                      </a:r>
                      <a:r>
                        <a:rPr sz="1400">
                          <a:latin typeface="Arial"/>
                          <a:cs typeface="Arial"/>
                        </a:rPr>
                        <a:t>change</a:t>
                      </a:r>
                      <a:r>
                        <a:rPr sz="1400" spc="-40">
                          <a:latin typeface="Arial"/>
                          <a:cs typeface="Arial"/>
                        </a:rPr>
                        <a:t> </a:t>
                      </a:r>
                      <a:r>
                        <a:rPr sz="1400">
                          <a:latin typeface="Arial"/>
                          <a:cs typeface="Arial"/>
                        </a:rPr>
                        <a:t>to</a:t>
                      </a:r>
                      <a:r>
                        <a:rPr sz="1400" spc="-25">
                          <a:latin typeface="Arial"/>
                          <a:cs typeface="Arial"/>
                        </a:rPr>
                        <a:t> </a:t>
                      </a:r>
                      <a:r>
                        <a:rPr sz="1400">
                          <a:latin typeface="Arial"/>
                          <a:cs typeface="Arial"/>
                        </a:rPr>
                        <a:t>the</a:t>
                      </a:r>
                      <a:r>
                        <a:rPr sz="1400" spc="-30">
                          <a:latin typeface="Arial"/>
                          <a:cs typeface="Arial"/>
                        </a:rPr>
                        <a:t> </a:t>
                      </a:r>
                      <a:r>
                        <a:rPr sz="1400">
                          <a:latin typeface="Arial"/>
                          <a:cs typeface="Arial"/>
                        </a:rPr>
                        <a:t>partners</a:t>
                      </a:r>
                      <a:r>
                        <a:rPr sz="1400" spc="-45">
                          <a:latin typeface="Arial"/>
                          <a:cs typeface="Arial"/>
                        </a:rPr>
                        <a:t> </a:t>
                      </a:r>
                      <a:r>
                        <a:rPr sz="1400">
                          <a:latin typeface="Arial"/>
                          <a:cs typeface="Arial"/>
                        </a:rPr>
                        <a:t>named</a:t>
                      </a:r>
                      <a:r>
                        <a:rPr sz="1400" spc="-40">
                          <a:latin typeface="Arial"/>
                          <a:cs typeface="Arial"/>
                        </a:rPr>
                        <a:t> </a:t>
                      </a:r>
                      <a:r>
                        <a:rPr sz="1400">
                          <a:latin typeface="Arial"/>
                          <a:cs typeface="Arial"/>
                        </a:rPr>
                        <a:t>on</a:t>
                      </a:r>
                      <a:r>
                        <a:rPr sz="1400" spc="-15">
                          <a:latin typeface="Arial"/>
                          <a:cs typeface="Arial"/>
                        </a:rPr>
                        <a:t> </a:t>
                      </a:r>
                      <a:r>
                        <a:rPr sz="1400">
                          <a:latin typeface="Arial"/>
                          <a:cs typeface="Arial"/>
                        </a:rPr>
                        <a:t>a</a:t>
                      </a:r>
                      <a:r>
                        <a:rPr sz="1400" spc="-15">
                          <a:latin typeface="Arial"/>
                          <a:cs typeface="Arial"/>
                        </a:rPr>
                        <a:t> </a:t>
                      </a:r>
                      <a:r>
                        <a:rPr sz="1400" spc="-10">
                          <a:latin typeface="Arial"/>
                          <a:cs typeface="Arial"/>
                        </a:rPr>
                        <a:t>contract</a:t>
                      </a:r>
                      <a:endParaRPr sz="1400">
                        <a:latin typeface="Arial"/>
                        <a:cs typeface="Arial"/>
                      </a:endParaRPr>
                    </a:p>
                    <a:p>
                      <a:pPr marL="6350" marR="86995">
                        <a:lnSpc>
                          <a:spcPct val="100000"/>
                        </a:lnSpc>
                      </a:pPr>
                      <a:r>
                        <a:rPr sz="1400">
                          <a:latin typeface="Arial"/>
                          <a:cs typeface="Arial"/>
                        </a:rPr>
                        <a:t>following</a:t>
                      </a:r>
                      <a:r>
                        <a:rPr sz="1400" spc="-30">
                          <a:latin typeface="Arial"/>
                          <a:cs typeface="Arial"/>
                        </a:rPr>
                        <a:t> </a:t>
                      </a:r>
                      <a:r>
                        <a:rPr sz="1400">
                          <a:latin typeface="Arial"/>
                          <a:cs typeface="Arial"/>
                        </a:rPr>
                        <a:t>a</a:t>
                      </a:r>
                      <a:r>
                        <a:rPr sz="1400" spc="-20">
                          <a:latin typeface="Arial"/>
                          <a:cs typeface="Arial"/>
                        </a:rPr>
                        <a:t> </a:t>
                      </a:r>
                      <a:r>
                        <a:rPr sz="1400">
                          <a:latin typeface="Arial"/>
                          <a:cs typeface="Arial"/>
                        </a:rPr>
                        <a:t>GP</a:t>
                      </a:r>
                      <a:r>
                        <a:rPr sz="1400" spc="-35">
                          <a:latin typeface="Arial"/>
                          <a:cs typeface="Arial"/>
                        </a:rPr>
                        <a:t> </a:t>
                      </a:r>
                      <a:r>
                        <a:rPr sz="1400">
                          <a:latin typeface="Arial"/>
                          <a:cs typeface="Arial"/>
                        </a:rPr>
                        <a:t>joining,</a:t>
                      </a:r>
                      <a:r>
                        <a:rPr sz="1400" spc="-40">
                          <a:latin typeface="Arial"/>
                          <a:cs typeface="Arial"/>
                        </a:rPr>
                        <a:t> </a:t>
                      </a:r>
                      <a:r>
                        <a:rPr sz="1400">
                          <a:latin typeface="Arial"/>
                          <a:cs typeface="Arial"/>
                        </a:rPr>
                        <a:t>resigning,</a:t>
                      </a:r>
                      <a:r>
                        <a:rPr sz="1400" spc="-45">
                          <a:latin typeface="Arial"/>
                          <a:cs typeface="Arial"/>
                        </a:rPr>
                        <a:t> </a:t>
                      </a:r>
                      <a:r>
                        <a:rPr sz="1400">
                          <a:latin typeface="Arial"/>
                          <a:cs typeface="Arial"/>
                        </a:rPr>
                        <a:t>or</a:t>
                      </a:r>
                      <a:r>
                        <a:rPr sz="1400" spc="-30">
                          <a:latin typeface="Arial"/>
                          <a:cs typeface="Arial"/>
                        </a:rPr>
                        <a:t> </a:t>
                      </a:r>
                      <a:r>
                        <a:rPr sz="1400">
                          <a:latin typeface="Arial"/>
                          <a:cs typeface="Arial"/>
                        </a:rPr>
                        <a:t>retiring</a:t>
                      </a:r>
                      <a:r>
                        <a:rPr sz="1400" spc="-35">
                          <a:latin typeface="Arial"/>
                          <a:cs typeface="Arial"/>
                        </a:rPr>
                        <a:t> </a:t>
                      </a:r>
                      <a:r>
                        <a:rPr sz="1400">
                          <a:latin typeface="Arial"/>
                          <a:cs typeface="Arial"/>
                        </a:rPr>
                        <a:t>from</a:t>
                      </a:r>
                      <a:r>
                        <a:rPr sz="1400" spc="-50">
                          <a:latin typeface="Arial"/>
                          <a:cs typeface="Arial"/>
                        </a:rPr>
                        <a:t> </a:t>
                      </a:r>
                      <a:r>
                        <a:rPr sz="1400">
                          <a:latin typeface="Arial"/>
                          <a:cs typeface="Arial"/>
                        </a:rPr>
                        <a:t>the</a:t>
                      </a:r>
                      <a:r>
                        <a:rPr sz="1400" spc="-25">
                          <a:latin typeface="Arial"/>
                          <a:cs typeface="Arial"/>
                        </a:rPr>
                        <a:t> </a:t>
                      </a:r>
                      <a:r>
                        <a:rPr sz="1400">
                          <a:latin typeface="Arial"/>
                          <a:cs typeface="Arial"/>
                        </a:rPr>
                        <a:t>practice.</a:t>
                      </a:r>
                      <a:r>
                        <a:rPr sz="1400" spc="315">
                          <a:latin typeface="Arial"/>
                          <a:cs typeface="Arial"/>
                        </a:rPr>
                        <a:t> </a:t>
                      </a:r>
                      <a:r>
                        <a:rPr sz="1400">
                          <a:latin typeface="Arial"/>
                          <a:cs typeface="Arial"/>
                        </a:rPr>
                        <a:t>This</a:t>
                      </a:r>
                      <a:r>
                        <a:rPr sz="1400" spc="-40">
                          <a:latin typeface="Arial"/>
                          <a:cs typeface="Arial"/>
                        </a:rPr>
                        <a:t> </a:t>
                      </a:r>
                      <a:r>
                        <a:rPr sz="1400">
                          <a:latin typeface="Arial"/>
                          <a:cs typeface="Arial"/>
                        </a:rPr>
                        <a:t>only</a:t>
                      </a:r>
                      <a:r>
                        <a:rPr sz="1400" spc="-20">
                          <a:latin typeface="Arial"/>
                          <a:cs typeface="Arial"/>
                        </a:rPr>
                        <a:t> </a:t>
                      </a:r>
                      <a:r>
                        <a:rPr sz="1400" spc="-10">
                          <a:latin typeface="Arial"/>
                          <a:cs typeface="Arial"/>
                        </a:rPr>
                        <a:t>applies </a:t>
                      </a:r>
                      <a:r>
                        <a:rPr sz="1400">
                          <a:latin typeface="Arial"/>
                          <a:cs typeface="Arial"/>
                        </a:rPr>
                        <a:t>to</a:t>
                      </a:r>
                      <a:r>
                        <a:rPr sz="1400" spc="-40">
                          <a:latin typeface="Arial"/>
                          <a:cs typeface="Arial"/>
                        </a:rPr>
                        <a:t> </a:t>
                      </a:r>
                      <a:r>
                        <a:rPr sz="1400">
                          <a:latin typeface="Arial"/>
                          <a:cs typeface="Arial"/>
                        </a:rPr>
                        <a:t>GP</a:t>
                      </a:r>
                      <a:r>
                        <a:rPr sz="1400" spc="-35">
                          <a:latin typeface="Arial"/>
                          <a:cs typeface="Arial"/>
                        </a:rPr>
                        <a:t> </a:t>
                      </a:r>
                      <a:r>
                        <a:rPr sz="1400">
                          <a:latin typeface="Arial"/>
                          <a:cs typeface="Arial"/>
                        </a:rPr>
                        <a:t>partners</a:t>
                      </a:r>
                      <a:r>
                        <a:rPr sz="1400" spc="-55">
                          <a:latin typeface="Arial"/>
                          <a:cs typeface="Arial"/>
                        </a:rPr>
                        <a:t> </a:t>
                      </a:r>
                      <a:r>
                        <a:rPr sz="1400">
                          <a:latin typeface="Arial"/>
                          <a:cs typeface="Arial"/>
                        </a:rPr>
                        <a:t>and</a:t>
                      </a:r>
                      <a:r>
                        <a:rPr sz="1400" spc="-25">
                          <a:latin typeface="Arial"/>
                          <a:cs typeface="Arial"/>
                        </a:rPr>
                        <a:t> </a:t>
                      </a:r>
                      <a:r>
                        <a:rPr sz="1400">
                          <a:latin typeface="Arial"/>
                          <a:cs typeface="Arial"/>
                        </a:rPr>
                        <a:t>not</a:t>
                      </a:r>
                      <a:r>
                        <a:rPr sz="1400" spc="-25">
                          <a:latin typeface="Arial"/>
                          <a:cs typeface="Arial"/>
                        </a:rPr>
                        <a:t> </a:t>
                      </a:r>
                      <a:r>
                        <a:rPr sz="1400">
                          <a:latin typeface="Arial"/>
                          <a:cs typeface="Arial"/>
                        </a:rPr>
                        <a:t>salaried</a:t>
                      </a:r>
                      <a:r>
                        <a:rPr sz="1400" spc="345">
                          <a:latin typeface="Arial"/>
                          <a:cs typeface="Arial"/>
                        </a:rPr>
                        <a:t> </a:t>
                      </a:r>
                      <a:r>
                        <a:rPr sz="1400">
                          <a:latin typeface="Arial"/>
                          <a:cs typeface="Arial"/>
                        </a:rPr>
                        <a:t>GPs</a:t>
                      </a:r>
                      <a:r>
                        <a:rPr sz="1400" spc="-35">
                          <a:latin typeface="Arial"/>
                          <a:cs typeface="Arial"/>
                        </a:rPr>
                        <a:t> </a:t>
                      </a:r>
                      <a:r>
                        <a:rPr sz="1400">
                          <a:latin typeface="Arial"/>
                          <a:cs typeface="Arial"/>
                        </a:rPr>
                        <a:t>or</a:t>
                      </a:r>
                      <a:r>
                        <a:rPr sz="1400" spc="-20">
                          <a:latin typeface="Arial"/>
                          <a:cs typeface="Arial"/>
                        </a:rPr>
                        <a:t> </a:t>
                      </a:r>
                      <a:r>
                        <a:rPr sz="1400">
                          <a:latin typeface="Arial"/>
                          <a:cs typeface="Arial"/>
                        </a:rPr>
                        <a:t>locums</a:t>
                      </a:r>
                      <a:r>
                        <a:rPr sz="1400" spc="-35">
                          <a:latin typeface="Arial"/>
                          <a:cs typeface="Arial"/>
                        </a:rPr>
                        <a:t> </a:t>
                      </a:r>
                      <a:r>
                        <a:rPr sz="1400">
                          <a:latin typeface="Arial"/>
                          <a:cs typeface="Arial"/>
                        </a:rPr>
                        <a:t>working</a:t>
                      </a:r>
                      <a:r>
                        <a:rPr sz="1400" spc="-25">
                          <a:latin typeface="Arial"/>
                          <a:cs typeface="Arial"/>
                        </a:rPr>
                        <a:t> </a:t>
                      </a:r>
                      <a:r>
                        <a:rPr sz="1400">
                          <a:latin typeface="Arial"/>
                          <a:cs typeface="Arial"/>
                        </a:rPr>
                        <a:t>at</a:t>
                      </a:r>
                      <a:r>
                        <a:rPr sz="1400" spc="-20">
                          <a:latin typeface="Arial"/>
                          <a:cs typeface="Arial"/>
                        </a:rPr>
                        <a:t> </a:t>
                      </a:r>
                      <a:r>
                        <a:rPr sz="1400">
                          <a:latin typeface="Arial"/>
                          <a:cs typeface="Arial"/>
                        </a:rPr>
                        <a:t>a</a:t>
                      </a:r>
                      <a:r>
                        <a:rPr sz="1400" spc="-15">
                          <a:latin typeface="Arial"/>
                          <a:cs typeface="Arial"/>
                        </a:rPr>
                        <a:t> </a:t>
                      </a:r>
                      <a:r>
                        <a:rPr sz="1400" spc="-10">
                          <a:latin typeface="Arial"/>
                          <a:cs typeface="Arial"/>
                        </a:rPr>
                        <a:t>practice.</a:t>
                      </a:r>
                      <a:endParaRPr sz="1400">
                        <a:latin typeface="Arial"/>
                        <a:cs typeface="Arial"/>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11"/>
                  </a:ext>
                </a:extLst>
              </a:tr>
            </a:tbl>
          </a:graphicData>
        </a:graphic>
      </p:graphicFrame>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194945">
              <a:lnSpc>
                <a:spcPts val="2195"/>
              </a:lnSpc>
            </a:pPr>
            <a:fld id="{81D60167-4931-47E6-BA6A-407CBD079E47}" type="slidenum">
              <a:rPr sz="1900" spc="-50" dirty="0"/>
              <a:t>6</a:t>
            </a:fld>
            <a:endParaRPr sz="19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666064038"/>
              </p:ext>
            </p:extLst>
          </p:nvPr>
        </p:nvGraphicFramePr>
        <p:xfrm>
          <a:off x="3249422" y="1424813"/>
          <a:ext cx="5885815" cy="4921250"/>
        </p:xfrm>
        <a:graphic>
          <a:graphicData uri="http://schemas.openxmlformats.org/drawingml/2006/table">
            <a:tbl>
              <a:tblPr firstRow="1" bandRow="1">
                <a:tableStyleId>{2D5ABB26-0587-4C30-8999-92F81FD0307C}</a:tableStyleId>
              </a:tblPr>
              <a:tblGrid>
                <a:gridCol w="3576320">
                  <a:extLst>
                    <a:ext uri="{9D8B030D-6E8A-4147-A177-3AD203B41FA5}">
                      <a16:colId xmlns:a16="http://schemas.microsoft.com/office/drawing/2014/main" val="20000"/>
                    </a:ext>
                  </a:extLst>
                </a:gridCol>
                <a:gridCol w="930275">
                  <a:extLst>
                    <a:ext uri="{9D8B030D-6E8A-4147-A177-3AD203B41FA5}">
                      <a16:colId xmlns:a16="http://schemas.microsoft.com/office/drawing/2014/main" val="20001"/>
                    </a:ext>
                  </a:extLst>
                </a:gridCol>
                <a:gridCol w="635000">
                  <a:extLst>
                    <a:ext uri="{9D8B030D-6E8A-4147-A177-3AD203B41FA5}">
                      <a16:colId xmlns:a16="http://schemas.microsoft.com/office/drawing/2014/main" val="20002"/>
                    </a:ext>
                  </a:extLst>
                </a:gridCol>
                <a:gridCol w="744220">
                  <a:extLst>
                    <a:ext uri="{9D8B030D-6E8A-4147-A177-3AD203B41FA5}">
                      <a16:colId xmlns:a16="http://schemas.microsoft.com/office/drawing/2014/main" val="20003"/>
                    </a:ext>
                  </a:extLst>
                </a:gridCol>
              </a:tblGrid>
              <a:tr h="287655">
                <a:tc>
                  <a:txBody>
                    <a:bodyPr/>
                    <a:lstStyle/>
                    <a:p>
                      <a:pPr>
                        <a:lnSpc>
                          <a:spcPct val="100000"/>
                        </a:lnSpc>
                      </a:pPr>
                      <a:endParaRPr sz="16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algn="ctr">
                        <a:lnSpc>
                          <a:spcPct val="100000"/>
                        </a:lnSpc>
                        <a:spcBef>
                          <a:spcPts val="200"/>
                        </a:spcBef>
                      </a:pPr>
                      <a:r>
                        <a:rPr sz="1500" b="1" spc="-10">
                          <a:solidFill>
                            <a:srgbClr val="FFFFFF"/>
                          </a:solidFill>
                          <a:latin typeface="Arial"/>
                          <a:cs typeface="Arial"/>
                        </a:rPr>
                        <a:t>Complete</a:t>
                      </a:r>
                      <a:endParaRPr sz="1500">
                        <a:latin typeface="Arial"/>
                        <a:cs typeface="Arial"/>
                      </a:endParaRPr>
                    </a:p>
                  </a:txBody>
                  <a:tcPr marL="0" marR="0" marT="2540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algn="ctr">
                        <a:lnSpc>
                          <a:spcPct val="100000"/>
                        </a:lnSpc>
                        <a:spcBef>
                          <a:spcPts val="200"/>
                        </a:spcBef>
                      </a:pPr>
                      <a:r>
                        <a:rPr sz="1500" b="1" spc="-10">
                          <a:solidFill>
                            <a:srgbClr val="FFFFFF"/>
                          </a:solidFill>
                          <a:latin typeface="Arial"/>
                          <a:cs typeface="Arial"/>
                        </a:rPr>
                        <a:t>Active</a:t>
                      </a:r>
                      <a:endParaRPr sz="1500">
                        <a:latin typeface="Arial"/>
                        <a:cs typeface="Arial"/>
                      </a:endParaRPr>
                    </a:p>
                  </a:txBody>
                  <a:tcPr marL="0" marR="0" marT="2540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algn="ctr">
                        <a:lnSpc>
                          <a:spcPct val="100000"/>
                        </a:lnSpc>
                        <a:spcBef>
                          <a:spcPts val="200"/>
                        </a:spcBef>
                      </a:pPr>
                      <a:r>
                        <a:rPr sz="1500" b="1" spc="-10">
                          <a:solidFill>
                            <a:srgbClr val="FFFFFF"/>
                          </a:solidFill>
                          <a:latin typeface="Arial"/>
                          <a:cs typeface="Arial"/>
                        </a:rPr>
                        <a:t>Total</a:t>
                      </a:r>
                      <a:endParaRPr sz="1500">
                        <a:latin typeface="Arial"/>
                        <a:cs typeface="Arial"/>
                      </a:endParaRPr>
                    </a:p>
                  </a:txBody>
                  <a:tcPr marL="0" marR="0" marT="2540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extLst>
                  <a:ext uri="{0D108BD9-81ED-4DB2-BD59-A6C34878D82A}">
                    <a16:rowId xmlns:a16="http://schemas.microsoft.com/office/drawing/2014/main" val="10000"/>
                  </a:ext>
                </a:extLst>
              </a:tr>
              <a:tr h="287655">
                <a:tc>
                  <a:txBody>
                    <a:bodyPr/>
                    <a:lstStyle/>
                    <a:p>
                      <a:pPr marL="12700">
                        <a:lnSpc>
                          <a:spcPct val="100000"/>
                        </a:lnSpc>
                        <a:spcBef>
                          <a:spcPts val="360"/>
                        </a:spcBef>
                      </a:pPr>
                      <a:r>
                        <a:rPr sz="1500">
                          <a:latin typeface="Calibri"/>
                          <a:cs typeface="Calibri"/>
                        </a:rPr>
                        <a:t>List</a:t>
                      </a:r>
                      <a:r>
                        <a:rPr sz="1500" spc="40">
                          <a:latin typeface="Calibri"/>
                          <a:cs typeface="Calibri"/>
                        </a:rPr>
                        <a:t> </a:t>
                      </a:r>
                      <a:r>
                        <a:rPr sz="1500" spc="-10">
                          <a:latin typeface="Calibri"/>
                          <a:cs typeface="Calibri"/>
                        </a:rPr>
                        <a:t>Closures</a:t>
                      </a:r>
                      <a:endParaRPr sz="1500">
                        <a:latin typeface="Calibri"/>
                        <a:cs typeface="Calibri"/>
                      </a:endParaRPr>
                    </a:p>
                  </a:txBody>
                  <a:tcPr marL="0" marR="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marL="2540" algn="ctr">
                        <a:lnSpc>
                          <a:spcPct val="100000"/>
                        </a:lnSpc>
                        <a:spcBef>
                          <a:spcPts val="180"/>
                        </a:spcBef>
                      </a:pPr>
                      <a:r>
                        <a:rPr lang="en-US" sz="1500" spc="-50">
                          <a:latin typeface="Calibri"/>
                          <a:cs typeface="Calibri"/>
                        </a:rPr>
                        <a:t>0</a:t>
                      </a:r>
                      <a:endParaRPr sz="1500" spc="-50">
                        <a:latin typeface="Calibri"/>
                        <a:cs typeface="Calibri"/>
                      </a:endParaRPr>
                    </a:p>
                  </a:txBody>
                  <a:tcPr marL="0" marR="0" marT="2286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marL="1270" algn="ctr">
                        <a:lnSpc>
                          <a:spcPct val="100000"/>
                        </a:lnSpc>
                        <a:spcBef>
                          <a:spcPts val="180"/>
                        </a:spcBef>
                      </a:pPr>
                      <a:r>
                        <a:rPr lang="en-US" sz="1500" spc="-50">
                          <a:latin typeface="Calibri"/>
                          <a:cs typeface="Calibri"/>
                        </a:rPr>
                        <a:t>1</a:t>
                      </a:r>
                      <a:endParaRPr sz="1500" spc="-50">
                        <a:latin typeface="Calibri"/>
                        <a:cs typeface="Calibri"/>
                      </a:endParaRPr>
                    </a:p>
                  </a:txBody>
                  <a:tcPr marL="0" marR="0" marT="2286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marL="2540" algn="ctr">
                        <a:lnSpc>
                          <a:spcPct val="100000"/>
                        </a:lnSpc>
                        <a:spcBef>
                          <a:spcPts val="180"/>
                        </a:spcBef>
                      </a:pPr>
                      <a:r>
                        <a:rPr lang="en-US" sz="1500" spc="-50">
                          <a:latin typeface="Calibri"/>
                          <a:cs typeface="Calibri"/>
                        </a:rPr>
                        <a:t>1</a:t>
                      </a:r>
                      <a:endParaRPr sz="1500" spc="-50">
                        <a:latin typeface="Calibri"/>
                        <a:cs typeface="Calibri"/>
                      </a:endParaRPr>
                    </a:p>
                  </a:txBody>
                  <a:tcPr marL="0" marR="0" marT="2286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1"/>
                  </a:ext>
                </a:extLst>
              </a:tr>
              <a:tr h="287655">
                <a:tc>
                  <a:txBody>
                    <a:bodyPr/>
                    <a:lstStyle/>
                    <a:p>
                      <a:pPr marL="12700">
                        <a:lnSpc>
                          <a:spcPct val="100000"/>
                        </a:lnSpc>
                        <a:spcBef>
                          <a:spcPts val="360"/>
                        </a:spcBef>
                      </a:pPr>
                      <a:r>
                        <a:rPr sz="1500">
                          <a:latin typeface="Calibri"/>
                          <a:cs typeface="Calibri"/>
                        </a:rPr>
                        <a:t>Premises</a:t>
                      </a:r>
                      <a:r>
                        <a:rPr sz="1500" spc="15">
                          <a:latin typeface="Calibri"/>
                          <a:cs typeface="Calibri"/>
                        </a:rPr>
                        <a:t> </a:t>
                      </a:r>
                      <a:r>
                        <a:rPr sz="1500" spc="-10">
                          <a:latin typeface="Calibri"/>
                          <a:cs typeface="Calibri"/>
                        </a:rPr>
                        <a:t>Relocations</a:t>
                      </a:r>
                      <a:endParaRPr sz="1500">
                        <a:latin typeface="Calibri"/>
                        <a:cs typeface="Calibri"/>
                      </a:endParaRPr>
                    </a:p>
                  </a:txBody>
                  <a:tcPr marL="0" marR="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2540" algn="ctr">
                        <a:lnSpc>
                          <a:spcPct val="100000"/>
                        </a:lnSpc>
                        <a:spcBef>
                          <a:spcPts val="180"/>
                        </a:spcBef>
                      </a:pPr>
                      <a:r>
                        <a:rPr lang="en-US" sz="1500" spc="-50">
                          <a:latin typeface="Calibri"/>
                          <a:cs typeface="Calibri"/>
                        </a:rPr>
                        <a:t>2</a:t>
                      </a:r>
                      <a:endParaRPr sz="1500" spc="-5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270" algn="ctr">
                        <a:lnSpc>
                          <a:spcPct val="100000"/>
                        </a:lnSpc>
                        <a:spcBef>
                          <a:spcPts val="180"/>
                        </a:spcBef>
                      </a:pPr>
                      <a:r>
                        <a:rPr sz="1500" spc="-50">
                          <a:latin typeface="Calibri"/>
                          <a:cs typeface="Calibri"/>
                        </a:rPr>
                        <a:t>1</a:t>
                      </a:r>
                      <a:endParaRPr sz="150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2540" algn="ctr">
                        <a:lnSpc>
                          <a:spcPct val="100000"/>
                        </a:lnSpc>
                        <a:spcBef>
                          <a:spcPts val="180"/>
                        </a:spcBef>
                      </a:pPr>
                      <a:r>
                        <a:rPr lang="en-US" sz="1500" spc="-50">
                          <a:latin typeface="Calibri"/>
                          <a:cs typeface="Calibri"/>
                        </a:rPr>
                        <a:t>3</a:t>
                      </a:r>
                      <a:endParaRPr sz="1500" spc="-5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2"/>
                  </a:ext>
                </a:extLst>
              </a:tr>
              <a:tr h="287655">
                <a:tc>
                  <a:txBody>
                    <a:bodyPr/>
                    <a:lstStyle/>
                    <a:p>
                      <a:pPr marL="12700">
                        <a:lnSpc>
                          <a:spcPct val="100000"/>
                        </a:lnSpc>
                        <a:spcBef>
                          <a:spcPts val="360"/>
                        </a:spcBef>
                      </a:pPr>
                      <a:r>
                        <a:rPr sz="1500">
                          <a:latin typeface="Calibri"/>
                          <a:cs typeface="Calibri"/>
                        </a:rPr>
                        <a:t>Practice</a:t>
                      </a:r>
                      <a:r>
                        <a:rPr sz="1500" spc="-55">
                          <a:latin typeface="Calibri"/>
                          <a:cs typeface="Calibri"/>
                        </a:rPr>
                        <a:t> </a:t>
                      </a:r>
                      <a:r>
                        <a:rPr sz="1500" spc="-10">
                          <a:latin typeface="Calibri"/>
                          <a:cs typeface="Calibri"/>
                        </a:rPr>
                        <a:t>Mergers</a:t>
                      </a:r>
                      <a:endParaRPr sz="1500">
                        <a:latin typeface="Calibri"/>
                        <a:cs typeface="Calibri"/>
                      </a:endParaRPr>
                    </a:p>
                  </a:txBody>
                  <a:tcPr marL="0" marR="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2540" algn="ctr">
                        <a:lnSpc>
                          <a:spcPct val="100000"/>
                        </a:lnSpc>
                        <a:spcBef>
                          <a:spcPts val="180"/>
                        </a:spcBef>
                      </a:pPr>
                      <a:r>
                        <a:rPr lang="en-US" sz="1500" spc="-50">
                          <a:latin typeface="Calibri"/>
                          <a:cs typeface="Calibri"/>
                        </a:rPr>
                        <a:t>0</a:t>
                      </a:r>
                      <a:endParaRPr sz="1500" spc="-5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270" algn="ctr">
                        <a:lnSpc>
                          <a:spcPct val="100000"/>
                        </a:lnSpc>
                        <a:spcBef>
                          <a:spcPts val="180"/>
                        </a:spcBef>
                      </a:pPr>
                      <a:r>
                        <a:rPr lang="en-US" sz="1500" spc="-50">
                          <a:latin typeface="Calibri"/>
                          <a:cs typeface="Calibri"/>
                        </a:rPr>
                        <a:t>2</a:t>
                      </a:r>
                      <a:endParaRPr sz="1500" spc="-5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2540" algn="ctr">
                        <a:lnSpc>
                          <a:spcPct val="100000"/>
                        </a:lnSpc>
                        <a:spcBef>
                          <a:spcPts val="180"/>
                        </a:spcBef>
                      </a:pPr>
                      <a:r>
                        <a:rPr lang="en-US" sz="1500" spc="-50">
                          <a:latin typeface="Calibri"/>
                          <a:cs typeface="Calibri"/>
                        </a:rPr>
                        <a:t>2</a:t>
                      </a:r>
                      <a:endParaRPr sz="1500" spc="-5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3"/>
                  </a:ext>
                </a:extLst>
              </a:tr>
              <a:tr h="287655">
                <a:tc>
                  <a:txBody>
                    <a:bodyPr/>
                    <a:lstStyle/>
                    <a:p>
                      <a:pPr marL="12700">
                        <a:lnSpc>
                          <a:spcPct val="100000"/>
                        </a:lnSpc>
                        <a:spcBef>
                          <a:spcPts val="360"/>
                        </a:spcBef>
                      </a:pPr>
                      <a:r>
                        <a:rPr sz="1500" spc="-20">
                          <a:latin typeface="Calibri"/>
                          <a:cs typeface="Calibri"/>
                        </a:rPr>
                        <a:t>Boundary</a:t>
                      </a:r>
                      <a:r>
                        <a:rPr sz="1500" spc="-10">
                          <a:latin typeface="Calibri"/>
                          <a:cs typeface="Calibri"/>
                        </a:rPr>
                        <a:t> Changes</a:t>
                      </a:r>
                      <a:endParaRPr sz="1500">
                        <a:latin typeface="Calibri"/>
                        <a:cs typeface="Calibri"/>
                      </a:endParaRPr>
                    </a:p>
                  </a:txBody>
                  <a:tcPr marL="0" marR="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2540" algn="ctr">
                        <a:lnSpc>
                          <a:spcPct val="100000"/>
                        </a:lnSpc>
                        <a:spcBef>
                          <a:spcPts val="180"/>
                        </a:spcBef>
                      </a:pPr>
                      <a:r>
                        <a:rPr lang="en-US" sz="1500" spc="-50">
                          <a:latin typeface="Calibri"/>
                          <a:cs typeface="Calibri"/>
                        </a:rPr>
                        <a:t>0</a:t>
                      </a:r>
                      <a:endParaRPr sz="1500" spc="-5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270" algn="ctr">
                        <a:lnSpc>
                          <a:spcPct val="100000"/>
                        </a:lnSpc>
                        <a:spcBef>
                          <a:spcPts val="180"/>
                        </a:spcBef>
                      </a:pPr>
                      <a:r>
                        <a:rPr lang="en-US" sz="1500" spc="-50">
                          <a:latin typeface="Calibri"/>
                          <a:cs typeface="Calibri"/>
                        </a:rPr>
                        <a:t>1</a:t>
                      </a:r>
                      <a:endParaRPr sz="1500" spc="-5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2540" algn="ctr">
                        <a:lnSpc>
                          <a:spcPct val="100000"/>
                        </a:lnSpc>
                        <a:spcBef>
                          <a:spcPts val="180"/>
                        </a:spcBef>
                      </a:pPr>
                      <a:r>
                        <a:rPr lang="en-US" sz="1500" spc="-50">
                          <a:latin typeface="Calibri"/>
                          <a:cs typeface="Calibri"/>
                        </a:rPr>
                        <a:t>1</a:t>
                      </a:r>
                      <a:endParaRPr sz="1500" spc="-5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4"/>
                  </a:ext>
                </a:extLst>
              </a:tr>
              <a:tr h="287655">
                <a:tc>
                  <a:txBody>
                    <a:bodyPr/>
                    <a:lstStyle/>
                    <a:p>
                      <a:pPr marL="12700">
                        <a:lnSpc>
                          <a:spcPct val="100000"/>
                        </a:lnSpc>
                        <a:spcBef>
                          <a:spcPts val="360"/>
                        </a:spcBef>
                      </a:pPr>
                      <a:r>
                        <a:rPr sz="1500">
                          <a:latin typeface="Calibri"/>
                          <a:cs typeface="Calibri"/>
                        </a:rPr>
                        <a:t>Premises</a:t>
                      </a:r>
                      <a:r>
                        <a:rPr sz="1500" spc="15">
                          <a:latin typeface="Calibri"/>
                          <a:cs typeface="Calibri"/>
                        </a:rPr>
                        <a:t> </a:t>
                      </a:r>
                      <a:r>
                        <a:rPr sz="1500" spc="-10">
                          <a:latin typeface="Calibri"/>
                          <a:cs typeface="Calibri"/>
                        </a:rPr>
                        <a:t>Closures</a:t>
                      </a:r>
                      <a:endParaRPr sz="1500">
                        <a:latin typeface="Calibri"/>
                        <a:cs typeface="Calibri"/>
                      </a:endParaRPr>
                    </a:p>
                  </a:txBody>
                  <a:tcPr marL="0" marR="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2540" algn="ctr">
                        <a:lnSpc>
                          <a:spcPct val="100000"/>
                        </a:lnSpc>
                        <a:spcBef>
                          <a:spcPts val="180"/>
                        </a:spcBef>
                      </a:pPr>
                      <a:r>
                        <a:rPr lang="en-US" sz="1500" spc="-50">
                          <a:latin typeface="Calibri"/>
                          <a:cs typeface="Calibri"/>
                        </a:rPr>
                        <a:t>0</a:t>
                      </a: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270" algn="ctr">
                        <a:lnSpc>
                          <a:spcPct val="100000"/>
                        </a:lnSpc>
                        <a:spcBef>
                          <a:spcPts val="180"/>
                        </a:spcBef>
                      </a:pPr>
                      <a:r>
                        <a:rPr lang="en-US" sz="1500" spc="-50">
                          <a:latin typeface="Calibri"/>
                          <a:cs typeface="Calibri"/>
                        </a:rPr>
                        <a:t>4</a:t>
                      </a: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2540" algn="ctr">
                        <a:lnSpc>
                          <a:spcPct val="100000"/>
                        </a:lnSpc>
                        <a:spcBef>
                          <a:spcPts val="180"/>
                        </a:spcBef>
                      </a:pPr>
                      <a:r>
                        <a:rPr lang="en-US" sz="1500" spc="-50">
                          <a:latin typeface="Calibri"/>
                          <a:cs typeface="Calibri"/>
                        </a:rPr>
                        <a:t>4</a:t>
                      </a: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5"/>
                  </a:ext>
                </a:extLst>
              </a:tr>
              <a:tr h="287655">
                <a:tc>
                  <a:txBody>
                    <a:bodyPr/>
                    <a:lstStyle/>
                    <a:p>
                      <a:pPr marL="12700">
                        <a:lnSpc>
                          <a:spcPct val="100000"/>
                        </a:lnSpc>
                        <a:spcBef>
                          <a:spcPts val="365"/>
                        </a:spcBef>
                      </a:pPr>
                      <a:r>
                        <a:rPr sz="1500">
                          <a:latin typeface="Calibri"/>
                          <a:cs typeface="Calibri"/>
                        </a:rPr>
                        <a:t>PMS</a:t>
                      </a:r>
                      <a:r>
                        <a:rPr sz="1500" spc="-20">
                          <a:latin typeface="Calibri"/>
                          <a:cs typeface="Calibri"/>
                        </a:rPr>
                        <a:t> </a:t>
                      </a:r>
                      <a:r>
                        <a:rPr sz="1500" spc="-50">
                          <a:latin typeface="Calibri"/>
                          <a:cs typeface="Calibri"/>
                        </a:rPr>
                        <a:t>to</a:t>
                      </a:r>
                      <a:r>
                        <a:rPr sz="1500" spc="-25">
                          <a:latin typeface="Calibri"/>
                          <a:cs typeface="Calibri"/>
                        </a:rPr>
                        <a:t> GMS</a:t>
                      </a:r>
                      <a:endParaRPr sz="1500">
                        <a:latin typeface="Calibri"/>
                        <a:cs typeface="Calibri"/>
                      </a:endParaRPr>
                    </a:p>
                  </a:txBody>
                  <a:tcPr marL="0" marR="0" marT="4635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2540" algn="ctr">
                        <a:lnSpc>
                          <a:spcPct val="100000"/>
                        </a:lnSpc>
                        <a:spcBef>
                          <a:spcPts val="180"/>
                        </a:spcBef>
                      </a:pPr>
                      <a:r>
                        <a:rPr lang="en-US" sz="1500" spc="-50">
                          <a:latin typeface="Calibri"/>
                          <a:cs typeface="Calibri"/>
                        </a:rPr>
                        <a:t>0</a:t>
                      </a: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270" algn="ctr">
                        <a:lnSpc>
                          <a:spcPct val="100000"/>
                        </a:lnSpc>
                        <a:spcBef>
                          <a:spcPts val="180"/>
                        </a:spcBef>
                      </a:pPr>
                      <a:r>
                        <a:rPr sz="1500" spc="-50">
                          <a:latin typeface="Calibri"/>
                          <a:cs typeface="Calibri"/>
                        </a:rPr>
                        <a:t>0</a:t>
                      </a:r>
                      <a:endParaRPr sz="150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2540" algn="ctr">
                        <a:lnSpc>
                          <a:spcPct val="100000"/>
                        </a:lnSpc>
                        <a:spcBef>
                          <a:spcPts val="180"/>
                        </a:spcBef>
                      </a:pPr>
                      <a:r>
                        <a:rPr lang="en-US" sz="1500" spc="-50">
                          <a:latin typeface="Calibri"/>
                          <a:cs typeface="Calibri"/>
                        </a:rPr>
                        <a:t>0</a:t>
                      </a: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6"/>
                  </a:ext>
                </a:extLst>
              </a:tr>
              <a:tr h="287655">
                <a:tc>
                  <a:txBody>
                    <a:bodyPr/>
                    <a:lstStyle/>
                    <a:p>
                      <a:pPr marL="12700">
                        <a:lnSpc>
                          <a:spcPct val="100000"/>
                        </a:lnSpc>
                        <a:spcBef>
                          <a:spcPts val="365"/>
                        </a:spcBef>
                      </a:pPr>
                      <a:r>
                        <a:rPr sz="1500" spc="-10">
                          <a:latin typeface="Calibri"/>
                          <a:cs typeface="Calibri"/>
                        </a:rPr>
                        <a:t>Incorporations</a:t>
                      </a:r>
                      <a:endParaRPr sz="1500">
                        <a:latin typeface="Calibri"/>
                        <a:cs typeface="Calibri"/>
                      </a:endParaRPr>
                    </a:p>
                  </a:txBody>
                  <a:tcPr marL="0" marR="0" marT="4635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2540" algn="ctr">
                        <a:lnSpc>
                          <a:spcPct val="100000"/>
                        </a:lnSpc>
                        <a:spcBef>
                          <a:spcPts val="180"/>
                        </a:spcBef>
                      </a:pPr>
                      <a:r>
                        <a:rPr sz="1500" spc="-50">
                          <a:latin typeface="Calibri"/>
                          <a:cs typeface="Calibri"/>
                        </a:rPr>
                        <a:t>0</a:t>
                      </a:r>
                      <a:endParaRPr sz="150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270" algn="ctr">
                        <a:lnSpc>
                          <a:spcPct val="100000"/>
                        </a:lnSpc>
                        <a:spcBef>
                          <a:spcPts val="180"/>
                        </a:spcBef>
                      </a:pPr>
                      <a:r>
                        <a:rPr lang="en-US" sz="1500" spc="-50">
                          <a:latin typeface="Calibri"/>
                          <a:cs typeface="Calibri"/>
                        </a:rPr>
                        <a:t>6</a:t>
                      </a: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2540" algn="ctr">
                        <a:lnSpc>
                          <a:spcPct val="100000"/>
                        </a:lnSpc>
                        <a:spcBef>
                          <a:spcPts val="180"/>
                        </a:spcBef>
                      </a:pPr>
                      <a:r>
                        <a:rPr lang="en-US" sz="1500" spc="-50">
                          <a:latin typeface="Calibri"/>
                          <a:cs typeface="Calibri"/>
                        </a:rPr>
                        <a:t>6</a:t>
                      </a: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7"/>
                  </a:ext>
                </a:extLst>
              </a:tr>
              <a:tr h="287655">
                <a:tc>
                  <a:txBody>
                    <a:bodyPr/>
                    <a:lstStyle/>
                    <a:p>
                      <a:pPr marL="12700">
                        <a:lnSpc>
                          <a:spcPct val="100000"/>
                        </a:lnSpc>
                        <a:spcBef>
                          <a:spcPts val="365"/>
                        </a:spcBef>
                      </a:pPr>
                      <a:r>
                        <a:rPr sz="1500">
                          <a:latin typeface="Calibri"/>
                          <a:cs typeface="Calibri"/>
                        </a:rPr>
                        <a:t>Dis-</a:t>
                      </a:r>
                      <a:r>
                        <a:rPr sz="1500" spc="-10">
                          <a:latin typeface="Calibri"/>
                          <a:cs typeface="Calibri"/>
                        </a:rPr>
                        <a:t>Incorporations</a:t>
                      </a:r>
                      <a:endParaRPr sz="1500">
                        <a:latin typeface="Calibri"/>
                        <a:cs typeface="Calibri"/>
                      </a:endParaRPr>
                    </a:p>
                  </a:txBody>
                  <a:tcPr marL="0" marR="0" marT="4635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2540" algn="ctr">
                        <a:lnSpc>
                          <a:spcPct val="100000"/>
                        </a:lnSpc>
                        <a:spcBef>
                          <a:spcPts val="180"/>
                        </a:spcBef>
                      </a:pPr>
                      <a:r>
                        <a:rPr sz="1500" spc="-50">
                          <a:latin typeface="Calibri"/>
                          <a:cs typeface="Calibri"/>
                        </a:rPr>
                        <a:t>0</a:t>
                      </a:r>
                      <a:endParaRPr sz="150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270" algn="ctr">
                        <a:lnSpc>
                          <a:spcPct val="100000"/>
                        </a:lnSpc>
                        <a:spcBef>
                          <a:spcPts val="180"/>
                        </a:spcBef>
                      </a:pPr>
                      <a:r>
                        <a:rPr sz="1500" spc="-50">
                          <a:latin typeface="Calibri"/>
                          <a:cs typeface="Calibri"/>
                        </a:rPr>
                        <a:t>0</a:t>
                      </a:r>
                      <a:endParaRPr sz="150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2540" algn="ctr">
                        <a:lnSpc>
                          <a:spcPct val="100000"/>
                        </a:lnSpc>
                        <a:spcBef>
                          <a:spcPts val="180"/>
                        </a:spcBef>
                      </a:pPr>
                      <a:r>
                        <a:rPr sz="1500" spc="-50">
                          <a:latin typeface="Calibri"/>
                          <a:cs typeface="Calibri"/>
                        </a:rPr>
                        <a:t>0</a:t>
                      </a:r>
                      <a:endParaRPr sz="150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8"/>
                  </a:ext>
                </a:extLst>
              </a:tr>
              <a:tr h="287655">
                <a:tc>
                  <a:txBody>
                    <a:bodyPr/>
                    <a:lstStyle/>
                    <a:p>
                      <a:pPr marL="12700">
                        <a:lnSpc>
                          <a:spcPct val="100000"/>
                        </a:lnSpc>
                        <a:spcBef>
                          <a:spcPts val="365"/>
                        </a:spcBef>
                      </a:pPr>
                      <a:r>
                        <a:rPr sz="1500">
                          <a:latin typeface="Calibri"/>
                          <a:cs typeface="Calibri"/>
                        </a:rPr>
                        <a:t>Practice</a:t>
                      </a:r>
                      <a:r>
                        <a:rPr sz="1500" spc="-55">
                          <a:latin typeface="Calibri"/>
                          <a:cs typeface="Calibri"/>
                        </a:rPr>
                        <a:t> </a:t>
                      </a:r>
                      <a:r>
                        <a:rPr sz="1500">
                          <a:latin typeface="Calibri"/>
                          <a:cs typeface="Calibri"/>
                        </a:rPr>
                        <a:t>Name</a:t>
                      </a:r>
                      <a:r>
                        <a:rPr sz="1500" spc="-20">
                          <a:latin typeface="Calibri"/>
                          <a:cs typeface="Calibri"/>
                        </a:rPr>
                        <a:t> </a:t>
                      </a:r>
                      <a:r>
                        <a:rPr sz="1500" spc="-10">
                          <a:latin typeface="Calibri"/>
                          <a:cs typeface="Calibri"/>
                        </a:rPr>
                        <a:t>Changes</a:t>
                      </a:r>
                      <a:endParaRPr sz="1500">
                        <a:latin typeface="Calibri"/>
                        <a:cs typeface="Calibri"/>
                      </a:endParaRPr>
                    </a:p>
                  </a:txBody>
                  <a:tcPr marL="0" marR="0" marT="4635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2540" algn="ctr">
                        <a:lnSpc>
                          <a:spcPct val="100000"/>
                        </a:lnSpc>
                        <a:spcBef>
                          <a:spcPts val="185"/>
                        </a:spcBef>
                      </a:pPr>
                      <a:r>
                        <a:rPr lang="en-US" sz="1500" spc="-50">
                          <a:latin typeface="Calibri"/>
                          <a:cs typeface="Calibri"/>
                        </a:rPr>
                        <a:t>0</a:t>
                      </a:r>
                    </a:p>
                  </a:txBody>
                  <a:tcPr marL="0" marR="0" marT="234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270" algn="ctr">
                        <a:lnSpc>
                          <a:spcPct val="100000"/>
                        </a:lnSpc>
                        <a:spcBef>
                          <a:spcPts val="185"/>
                        </a:spcBef>
                      </a:pPr>
                      <a:r>
                        <a:rPr lang="en-US" sz="1500" spc="-50">
                          <a:latin typeface="Calibri"/>
                          <a:cs typeface="Calibri"/>
                        </a:rPr>
                        <a:t>3</a:t>
                      </a:r>
                    </a:p>
                  </a:txBody>
                  <a:tcPr marL="0" marR="0" marT="234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2540" algn="ctr">
                        <a:lnSpc>
                          <a:spcPct val="100000"/>
                        </a:lnSpc>
                        <a:spcBef>
                          <a:spcPts val="185"/>
                        </a:spcBef>
                      </a:pPr>
                      <a:r>
                        <a:rPr sz="1500" spc="-50">
                          <a:latin typeface="Calibri"/>
                          <a:cs typeface="Calibri"/>
                        </a:rPr>
                        <a:t>3</a:t>
                      </a:r>
                      <a:endParaRPr sz="1500">
                        <a:latin typeface="Calibri"/>
                        <a:cs typeface="Calibri"/>
                      </a:endParaRPr>
                    </a:p>
                  </a:txBody>
                  <a:tcPr marL="0" marR="0" marT="234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9"/>
                  </a:ext>
                </a:extLst>
              </a:tr>
              <a:tr h="287655">
                <a:tc>
                  <a:txBody>
                    <a:bodyPr/>
                    <a:lstStyle/>
                    <a:p>
                      <a:pPr marL="12700">
                        <a:lnSpc>
                          <a:spcPct val="100000"/>
                        </a:lnSpc>
                        <a:spcBef>
                          <a:spcPts val="365"/>
                        </a:spcBef>
                      </a:pPr>
                      <a:r>
                        <a:rPr sz="1500">
                          <a:latin typeface="Calibri"/>
                          <a:cs typeface="Calibri"/>
                        </a:rPr>
                        <a:t>Special</a:t>
                      </a:r>
                      <a:r>
                        <a:rPr sz="1500" spc="25">
                          <a:latin typeface="Calibri"/>
                          <a:cs typeface="Calibri"/>
                        </a:rPr>
                        <a:t> </a:t>
                      </a:r>
                      <a:r>
                        <a:rPr sz="1500">
                          <a:latin typeface="Calibri"/>
                          <a:cs typeface="Calibri"/>
                        </a:rPr>
                        <a:t>Allocation</a:t>
                      </a:r>
                      <a:r>
                        <a:rPr sz="1500" spc="55">
                          <a:latin typeface="Calibri"/>
                          <a:cs typeface="Calibri"/>
                        </a:rPr>
                        <a:t> </a:t>
                      </a:r>
                      <a:r>
                        <a:rPr sz="1500">
                          <a:latin typeface="Calibri"/>
                          <a:cs typeface="Calibri"/>
                        </a:rPr>
                        <a:t>Scheme</a:t>
                      </a:r>
                      <a:r>
                        <a:rPr sz="1500" spc="20">
                          <a:latin typeface="Calibri"/>
                          <a:cs typeface="Calibri"/>
                        </a:rPr>
                        <a:t> </a:t>
                      </a:r>
                      <a:r>
                        <a:rPr sz="1500" spc="-10">
                          <a:latin typeface="Calibri"/>
                          <a:cs typeface="Calibri"/>
                        </a:rPr>
                        <a:t>Appeals</a:t>
                      </a:r>
                      <a:endParaRPr sz="1500">
                        <a:latin typeface="Calibri"/>
                        <a:cs typeface="Calibri"/>
                      </a:endParaRPr>
                    </a:p>
                  </a:txBody>
                  <a:tcPr marL="0" marR="0" marT="4635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2540" algn="ctr">
                        <a:lnSpc>
                          <a:spcPct val="100000"/>
                        </a:lnSpc>
                        <a:spcBef>
                          <a:spcPts val="185"/>
                        </a:spcBef>
                      </a:pPr>
                      <a:r>
                        <a:rPr lang="en-US" sz="1500" spc="-50">
                          <a:latin typeface="Calibri"/>
                          <a:cs typeface="Calibri"/>
                        </a:rPr>
                        <a:t>5</a:t>
                      </a:r>
                    </a:p>
                  </a:txBody>
                  <a:tcPr marL="0" marR="0" marT="234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270" algn="ctr">
                        <a:lnSpc>
                          <a:spcPct val="100000"/>
                        </a:lnSpc>
                        <a:spcBef>
                          <a:spcPts val="185"/>
                        </a:spcBef>
                      </a:pPr>
                      <a:r>
                        <a:rPr lang="en-US" sz="1500" spc="-50">
                          <a:latin typeface="Calibri"/>
                          <a:cs typeface="Calibri"/>
                        </a:rPr>
                        <a:t>2</a:t>
                      </a:r>
                    </a:p>
                  </a:txBody>
                  <a:tcPr marL="0" marR="0" marT="234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2540" algn="ctr">
                        <a:lnSpc>
                          <a:spcPct val="100000"/>
                        </a:lnSpc>
                        <a:spcBef>
                          <a:spcPts val="185"/>
                        </a:spcBef>
                      </a:pPr>
                      <a:r>
                        <a:rPr lang="en-US" sz="1500" spc="-50">
                          <a:latin typeface="Calibri"/>
                          <a:cs typeface="Calibri"/>
                        </a:rPr>
                        <a:t>7</a:t>
                      </a:r>
                      <a:endParaRPr sz="1500" spc="-50">
                        <a:latin typeface="Calibri"/>
                        <a:cs typeface="Calibri"/>
                      </a:endParaRPr>
                    </a:p>
                  </a:txBody>
                  <a:tcPr marL="0" marR="0" marT="234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10"/>
                  </a:ext>
                </a:extLst>
              </a:tr>
              <a:tr h="318770">
                <a:tc gridSpan="4">
                  <a:txBody>
                    <a:bodyPr/>
                    <a:lstStyle/>
                    <a:p>
                      <a:pPr algn="ctr">
                        <a:lnSpc>
                          <a:spcPct val="100000"/>
                        </a:lnSpc>
                        <a:spcBef>
                          <a:spcPts val="254"/>
                        </a:spcBef>
                      </a:pPr>
                      <a:r>
                        <a:rPr lang="en-GB" sz="1500" u="sng">
                          <a:latin typeface="Calibri"/>
                          <a:cs typeface="Calibri"/>
                        </a:rPr>
                        <a:t>Contract</a:t>
                      </a:r>
                      <a:r>
                        <a:rPr lang="en-GB" sz="1500" u="sng" spc="-15">
                          <a:latin typeface="Calibri"/>
                          <a:cs typeface="Calibri"/>
                        </a:rPr>
                        <a:t> </a:t>
                      </a:r>
                      <a:r>
                        <a:rPr lang="en-GB" sz="1500" u="sng" spc="-10">
                          <a:latin typeface="Calibri"/>
                          <a:cs typeface="Calibri"/>
                        </a:rPr>
                        <a:t>Variations</a:t>
                      </a:r>
                      <a:endParaRPr lang="en-GB" sz="1500" u="sng">
                        <a:latin typeface="Calibri"/>
                        <a:cs typeface="Calibri"/>
                      </a:endParaRPr>
                    </a:p>
                  </a:txBody>
                  <a:tcPr marL="0" marR="0" marT="3238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1"/>
                  </a:ext>
                </a:extLst>
              </a:tr>
              <a:tr h="287655">
                <a:tc>
                  <a:txBody>
                    <a:bodyPr/>
                    <a:lstStyle/>
                    <a:p>
                      <a:pPr marL="12700">
                        <a:lnSpc>
                          <a:spcPts val="1800"/>
                        </a:lnSpc>
                        <a:spcBef>
                          <a:spcPts val="365"/>
                        </a:spcBef>
                      </a:pPr>
                      <a:r>
                        <a:rPr sz="1500" spc="-10">
                          <a:latin typeface="Calibri"/>
                          <a:cs typeface="Calibri"/>
                        </a:rPr>
                        <a:t>Inclusions</a:t>
                      </a:r>
                      <a:endParaRPr sz="1500">
                        <a:latin typeface="Calibri"/>
                        <a:cs typeface="Calibri"/>
                      </a:endParaRPr>
                    </a:p>
                  </a:txBody>
                  <a:tcPr marL="0" marR="0" marT="4635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635" algn="ctr">
                        <a:lnSpc>
                          <a:spcPts val="1800"/>
                        </a:lnSpc>
                        <a:spcBef>
                          <a:spcPts val="365"/>
                        </a:spcBef>
                      </a:pPr>
                      <a:r>
                        <a:rPr lang="en-US" sz="1500" spc="-25">
                          <a:latin typeface="Calibri"/>
                          <a:cs typeface="Calibri"/>
                        </a:rPr>
                        <a:t>13</a:t>
                      </a:r>
                    </a:p>
                  </a:txBody>
                  <a:tcPr marL="0" marR="0" marT="4635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905" algn="ctr">
                        <a:lnSpc>
                          <a:spcPts val="1800"/>
                        </a:lnSpc>
                        <a:spcBef>
                          <a:spcPts val="365"/>
                        </a:spcBef>
                      </a:pPr>
                      <a:r>
                        <a:rPr lang="en-GB" sz="1500" spc="-25">
                          <a:latin typeface="Calibri"/>
                          <a:cs typeface="Calibri"/>
                        </a:rPr>
                        <a:t>21</a:t>
                      </a:r>
                    </a:p>
                  </a:txBody>
                  <a:tcPr marL="0" marR="0" marT="4635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635" algn="ctr">
                        <a:lnSpc>
                          <a:spcPts val="1800"/>
                        </a:lnSpc>
                        <a:spcBef>
                          <a:spcPts val="365"/>
                        </a:spcBef>
                      </a:pPr>
                      <a:r>
                        <a:rPr lang="en-GB" sz="1500" spc="-25">
                          <a:latin typeface="Calibri"/>
                          <a:cs typeface="Calibri"/>
                        </a:rPr>
                        <a:t>34</a:t>
                      </a:r>
                    </a:p>
                  </a:txBody>
                  <a:tcPr marL="0" marR="0" marT="4635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12"/>
                  </a:ext>
                </a:extLst>
              </a:tr>
              <a:tr h="287655">
                <a:tc>
                  <a:txBody>
                    <a:bodyPr/>
                    <a:lstStyle/>
                    <a:p>
                      <a:pPr marL="12700">
                        <a:lnSpc>
                          <a:spcPts val="1795"/>
                        </a:lnSpc>
                        <a:spcBef>
                          <a:spcPts val="370"/>
                        </a:spcBef>
                      </a:pPr>
                      <a:r>
                        <a:rPr sz="1500" spc="-10">
                          <a:latin typeface="Calibri"/>
                          <a:cs typeface="Calibri"/>
                        </a:rPr>
                        <a:t>Resignations</a:t>
                      </a:r>
                      <a:endParaRPr sz="1500">
                        <a:latin typeface="Calibri"/>
                        <a:cs typeface="Calibri"/>
                      </a:endParaRPr>
                    </a:p>
                  </a:txBody>
                  <a:tcPr marL="0" marR="0" marT="469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635" algn="ctr">
                        <a:lnSpc>
                          <a:spcPts val="1795"/>
                        </a:lnSpc>
                        <a:spcBef>
                          <a:spcPts val="370"/>
                        </a:spcBef>
                      </a:pPr>
                      <a:r>
                        <a:rPr lang="en-GB" sz="1500" spc="-25">
                          <a:latin typeface="Calibri"/>
                          <a:cs typeface="Calibri"/>
                        </a:rPr>
                        <a:t>2</a:t>
                      </a:r>
                    </a:p>
                  </a:txBody>
                  <a:tcPr marL="0" marR="0" marT="469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905" algn="ctr">
                        <a:lnSpc>
                          <a:spcPts val="1795"/>
                        </a:lnSpc>
                        <a:spcBef>
                          <a:spcPts val="370"/>
                        </a:spcBef>
                      </a:pPr>
                      <a:r>
                        <a:rPr lang="en-GB" sz="1500" spc="-25">
                          <a:latin typeface="Calibri"/>
                          <a:cs typeface="Calibri"/>
                        </a:rPr>
                        <a:t>13</a:t>
                      </a:r>
                    </a:p>
                  </a:txBody>
                  <a:tcPr marL="0" marR="0" marT="469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635" algn="ctr">
                        <a:lnSpc>
                          <a:spcPts val="1795"/>
                        </a:lnSpc>
                        <a:spcBef>
                          <a:spcPts val="370"/>
                        </a:spcBef>
                      </a:pPr>
                      <a:r>
                        <a:rPr lang="en-GB" sz="1500" spc="-25">
                          <a:latin typeface="Calibri"/>
                          <a:cs typeface="Calibri"/>
                        </a:rPr>
                        <a:t>15</a:t>
                      </a:r>
                    </a:p>
                  </a:txBody>
                  <a:tcPr marL="0" marR="0" marT="469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13"/>
                  </a:ext>
                </a:extLst>
              </a:tr>
              <a:tr h="287655">
                <a:tc>
                  <a:txBody>
                    <a:bodyPr/>
                    <a:lstStyle/>
                    <a:p>
                      <a:pPr marL="12700">
                        <a:lnSpc>
                          <a:spcPts val="1800"/>
                        </a:lnSpc>
                        <a:spcBef>
                          <a:spcPts val="365"/>
                        </a:spcBef>
                      </a:pPr>
                      <a:r>
                        <a:rPr sz="1500" spc="-10">
                          <a:latin typeface="Calibri"/>
                          <a:cs typeface="Calibri"/>
                        </a:rPr>
                        <a:t>Retirements</a:t>
                      </a:r>
                      <a:endParaRPr sz="1500">
                        <a:latin typeface="Calibri"/>
                        <a:cs typeface="Calibri"/>
                      </a:endParaRPr>
                    </a:p>
                  </a:txBody>
                  <a:tcPr marL="0" marR="0" marT="4635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ctr">
                        <a:lnSpc>
                          <a:spcPts val="1800"/>
                        </a:lnSpc>
                        <a:spcBef>
                          <a:spcPts val="365"/>
                        </a:spcBef>
                      </a:pPr>
                      <a:r>
                        <a:rPr lang="en-GB" sz="1500" spc="-25">
                          <a:latin typeface="Calibri"/>
                          <a:cs typeface="Calibri"/>
                        </a:rPr>
                        <a:t>7</a:t>
                      </a:r>
                    </a:p>
                  </a:txBody>
                  <a:tcPr marL="0" marR="0" marT="4635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905" algn="ctr">
                        <a:lnSpc>
                          <a:spcPts val="1800"/>
                        </a:lnSpc>
                        <a:spcBef>
                          <a:spcPts val="365"/>
                        </a:spcBef>
                      </a:pPr>
                      <a:r>
                        <a:rPr lang="en-US" sz="1500" spc="-25">
                          <a:latin typeface="Calibri"/>
                          <a:cs typeface="Calibri"/>
                        </a:rPr>
                        <a:t>17</a:t>
                      </a:r>
                    </a:p>
                  </a:txBody>
                  <a:tcPr marL="0" marR="0" marT="4635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635" algn="ctr">
                        <a:lnSpc>
                          <a:spcPts val="1800"/>
                        </a:lnSpc>
                        <a:spcBef>
                          <a:spcPts val="365"/>
                        </a:spcBef>
                      </a:pPr>
                      <a:r>
                        <a:rPr lang="en-GB" sz="1500" spc="-25">
                          <a:latin typeface="Calibri"/>
                          <a:cs typeface="Calibri"/>
                        </a:rPr>
                        <a:t>24</a:t>
                      </a:r>
                    </a:p>
                  </a:txBody>
                  <a:tcPr marL="0" marR="0" marT="4635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14"/>
                  </a:ext>
                </a:extLst>
              </a:tr>
              <a:tr h="287655">
                <a:tc>
                  <a:txBody>
                    <a:bodyPr/>
                    <a:lstStyle/>
                    <a:p>
                      <a:pPr marL="12700">
                        <a:lnSpc>
                          <a:spcPts val="1795"/>
                        </a:lnSpc>
                        <a:spcBef>
                          <a:spcPts val="370"/>
                        </a:spcBef>
                      </a:pPr>
                      <a:r>
                        <a:rPr sz="1500">
                          <a:latin typeface="Calibri"/>
                          <a:cs typeface="Calibri"/>
                        </a:rPr>
                        <a:t>24</a:t>
                      </a:r>
                      <a:r>
                        <a:rPr sz="1500" spc="-35">
                          <a:latin typeface="Calibri"/>
                          <a:cs typeface="Calibri"/>
                        </a:rPr>
                        <a:t> </a:t>
                      </a:r>
                      <a:r>
                        <a:rPr sz="1500" spc="-20">
                          <a:latin typeface="Calibri"/>
                          <a:cs typeface="Calibri"/>
                        </a:rPr>
                        <a:t>Hour</a:t>
                      </a:r>
                      <a:r>
                        <a:rPr sz="1500" spc="-35">
                          <a:latin typeface="Calibri"/>
                          <a:cs typeface="Calibri"/>
                        </a:rPr>
                        <a:t> </a:t>
                      </a:r>
                      <a:r>
                        <a:rPr sz="1500" spc="-10">
                          <a:latin typeface="Calibri"/>
                          <a:cs typeface="Calibri"/>
                        </a:rPr>
                        <a:t>Retirements</a:t>
                      </a:r>
                      <a:endParaRPr sz="1500">
                        <a:latin typeface="Calibri"/>
                        <a:cs typeface="Calibri"/>
                      </a:endParaRPr>
                    </a:p>
                  </a:txBody>
                  <a:tcPr marL="0" marR="0" marT="469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2540" algn="ctr">
                        <a:lnSpc>
                          <a:spcPts val="1795"/>
                        </a:lnSpc>
                        <a:spcBef>
                          <a:spcPts val="370"/>
                        </a:spcBef>
                      </a:pPr>
                      <a:r>
                        <a:rPr lang="en-US" sz="1500" spc="-50">
                          <a:latin typeface="Calibri"/>
                          <a:cs typeface="Calibri"/>
                        </a:rPr>
                        <a:t>6</a:t>
                      </a:r>
                    </a:p>
                  </a:txBody>
                  <a:tcPr marL="0" marR="0" marT="469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270" algn="ctr">
                        <a:lnSpc>
                          <a:spcPts val="1795"/>
                        </a:lnSpc>
                        <a:spcBef>
                          <a:spcPts val="370"/>
                        </a:spcBef>
                      </a:pPr>
                      <a:r>
                        <a:rPr lang="en-US" sz="1500" spc="-50">
                          <a:latin typeface="Calibri"/>
                          <a:cs typeface="Calibri"/>
                        </a:rPr>
                        <a:t>2</a:t>
                      </a:r>
                    </a:p>
                  </a:txBody>
                  <a:tcPr marL="0" marR="0" marT="469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635" algn="ctr">
                        <a:lnSpc>
                          <a:spcPts val="1795"/>
                        </a:lnSpc>
                        <a:spcBef>
                          <a:spcPts val="370"/>
                        </a:spcBef>
                      </a:pPr>
                      <a:r>
                        <a:rPr lang="en-US" sz="1500" spc="-25">
                          <a:latin typeface="Calibri"/>
                          <a:cs typeface="Calibri"/>
                        </a:rPr>
                        <a:t>8</a:t>
                      </a:r>
                    </a:p>
                  </a:txBody>
                  <a:tcPr marL="0" marR="0" marT="469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15"/>
                  </a:ext>
                </a:extLst>
              </a:tr>
              <a:tr h="287655">
                <a:tc>
                  <a:txBody>
                    <a:bodyPr/>
                    <a:lstStyle/>
                    <a:p>
                      <a:pPr marR="5080" algn="r">
                        <a:lnSpc>
                          <a:spcPts val="1795"/>
                        </a:lnSpc>
                        <a:spcBef>
                          <a:spcPts val="370"/>
                        </a:spcBef>
                      </a:pPr>
                      <a:r>
                        <a:rPr sz="1500" b="1" spc="-10">
                          <a:latin typeface="Calibri"/>
                          <a:cs typeface="Calibri"/>
                        </a:rPr>
                        <a:t>Total</a:t>
                      </a:r>
                      <a:endParaRPr sz="1500">
                        <a:latin typeface="Calibri"/>
                        <a:cs typeface="Calibri"/>
                      </a:endParaRPr>
                    </a:p>
                  </a:txBody>
                  <a:tcPr marL="0" marR="0" marT="469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635" algn="ctr">
                        <a:lnSpc>
                          <a:spcPts val="1795"/>
                        </a:lnSpc>
                        <a:spcBef>
                          <a:spcPts val="370"/>
                        </a:spcBef>
                      </a:pPr>
                      <a:r>
                        <a:rPr lang="en-GB" sz="1500" b="1" spc="25">
                          <a:latin typeface="Calibri"/>
                          <a:cs typeface="Calibri"/>
                        </a:rPr>
                        <a:t>35</a:t>
                      </a:r>
                    </a:p>
                  </a:txBody>
                  <a:tcPr marL="0" marR="0" marT="469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905" algn="ctr">
                        <a:lnSpc>
                          <a:spcPts val="1795"/>
                        </a:lnSpc>
                        <a:spcBef>
                          <a:spcPts val="370"/>
                        </a:spcBef>
                      </a:pPr>
                      <a:r>
                        <a:rPr lang="en-US" sz="1500" b="1" spc="25">
                          <a:latin typeface="Calibri"/>
                          <a:cs typeface="Calibri"/>
                        </a:rPr>
                        <a:t>73</a:t>
                      </a:r>
                    </a:p>
                  </a:txBody>
                  <a:tcPr marL="0" marR="0" marT="469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635" algn="ctr">
                        <a:lnSpc>
                          <a:spcPts val="1795"/>
                        </a:lnSpc>
                        <a:spcBef>
                          <a:spcPts val="370"/>
                        </a:spcBef>
                      </a:pPr>
                      <a:r>
                        <a:rPr lang="en-US" sz="1500" b="1" spc="25">
                          <a:latin typeface="Calibri"/>
                          <a:cs typeface="Calibri"/>
                        </a:rPr>
                        <a:t>108</a:t>
                      </a:r>
                    </a:p>
                  </a:txBody>
                  <a:tcPr marL="0" marR="0" marT="469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16"/>
                  </a:ext>
                </a:extLst>
              </a:tr>
            </a:tbl>
          </a:graphicData>
        </a:graphic>
      </p:graphicFrame>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194945">
              <a:lnSpc>
                <a:spcPts val="2195"/>
              </a:lnSpc>
            </a:pPr>
            <a:fld id="{81D60167-4931-47E6-BA6A-407CBD079E47}" type="slidenum">
              <a:rPr sz="1900" spc="-50" dirty="0"/>
              <a:t>7</a:t>
            </a:fld>
            <a:endParaRPr sz="1900"/>
          </a:p>
        </p:txBody>
      </p:sp>
      <p:sp>
        <p:nvSpPr>
          <p:cNvPr id="3" name="object 3"/>
          <p:cNvSpPr txBox="1">
            <a:spLocks noGrp="1"/>
          </p:cNvSpPr>
          <p:nvPr>
            <p:ph type="title"/>
          </p:nvPr>
        </p:nvSpPr>
        <p:spPr>
          <a:xfrm>
            <a:off x="3721353" y="346074"/>
            <a:ext cx="4748530" cy="883285"/>
          </a:xfrm>
          <a:prstGeom prst="rect">
            <a:avLst/>
          </a:prstGeom>
        </p:spPr>
        <p:txBody>
          <a:bodyPr vert="horz" wrap="square" lIns="0" tIns="7620" rIns="0" bIns="0" rtlCol="0" anchor="t">
            <a:spAutoFit/>
          </a:bodyPr>
          <a:lstStyle/>
          <a:p>
            <a:pPr marL="605790" marR="5080" indent="-593725">
              <a:lnSpc>
                <a:spcPct val="101099"/>
              </a:lnSpc>
              <a:spcBef>
                <a:spcPts val="60"/>
              </a:spcBef>
            </a:pPr>
            <a:r>
              <a:rPr sz="2800"/>
              <a:t>Contractual</a:t>
            </a:r>
            <a:r>
              <a:rPr sz="2800" spc="195"/>
              <a:t> </a:t>
            </a:r>
            <a:r>
              <a:rPr sz="2800" spc="80"/>
              <a:t>Changes</a:t>
            </a:r>
            <a:r>
              <a:rPr sz="2800" spc="140"/>
              <a:t> </a:t>
            </a:r>
            <a:r>
              <a:rPr sz="2800" spc="40"/>
              <a:t>Summary </a:t>
            </a:r>
            <a:r>
              <a:rPr lang="en-GB" sz="2800"/>
              <a:t>01/04/25</a:t>
            </a:r>
            <a:r>
              <a:rPr sz="2800" spc="20"/>
              <a:t> </a:t>
            </a:r>
            <a:r>
              <a:rPr sz="2800" spc="-135"/>
              <a:t>–</a:t>
            </a:r>
            <a:r>
              <a:rPr sz="2800" spc="-5"/>
              <a:t> </a:t>
            </a:r>
            <a:r>
              <a:rPr lang="en-GB" sz="2800" spc="-10"/>
              <a:t>31/03/2026</a:t>
            </a:r>
            <a:endParaRPr sz="28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39948" y="842594"/>
            <a:ext cx="6912102" cy="637225"/>
          </a:xfrm>
          <a:prstGeom prst="rect">
            <a:avLst/>
          </a:prstGeom>
        </p:spPr>
        <p:txBody>
          <a:bodyPr vert="horz" wrap="square" lIns="0" tIns="82422" rIns="0" bIns="0" rtlCol="0">
            <a:spAutoFit/>
          </a:bodyPr>
          <a:lstStyle/>
          <a:p>
            <a:pPr marL="1317625">
              <a:lnSpc>
                <a:spcPct val="100000"/>
              </a:lnSpc>
              <a:spcBef>
                <a:spcPts val="100"/>
              </a:spcBef>
            </a:pPr>
            <a:r>
              <a:rPr sz="3600" spc="190"/>
              <a:t>Access</a:t>
            </a:r>
            <a:r>
              <a:rPr lang="en-GB" sz="3600" spc="190"/>
              <a:t> Challenges</a:t>
            </a:r>
            <a:endParaRPr sz="3600"/>
          </a:p>
        </p:txBody>
      </p:sp>
      <p:sp>
        <p:nvSpPr>
          <p:cNvPr id="4" name="object 4"/>
          <p:cNvSpPr txBox="1">
            <a:spLocks noGrp="1"/>
          </p:cNvSpPr>
          <p:nvPr>
            <p:ph type="sldNum" sz="quarter" idx="7"/>
          </p:nvPr>
        </p:nvSpPr>
        <p:spPr>
          <a:prstGeom prst="rect">
            <a:avLst/>
          </a:prstGeom>
        </p:spPr>
        <p:txBody>
          <a:bodyPr vert="horz" wrap="square" lIns="0" tIns="9525" rIns="0" bIns="0" rtlCol="0">
            <a:spAutoFit/>
          </a:bodyPr>
          <a:lstStyle/>
          <a:p>
            <a:pPr marL="118110">
              <a:lnSpc>
                <a:spcPct val="100000"/>
              </a:lnSpc>
              <a:spcBef>
                <a:spcPts val="75"/>
              </a:spcBef>
            </a:pPr>
            <a:fld id="{81D60167-4931-47E6-BA6A-407CBD079E47}" type="slidenum">
              <a:rPr spc="-50" dirty="0"/>
              <a:t>8</a:t>
            </a:fld>
            <a:endParaRPr spc="-50"/>
          </a:p>
        </p:txBody>
      </p:sp>
      <p:sp>
        <p:nvSpPr>
          <p:cNvPr id="3" name="object 3"/>
          <p:cNvSpPr txBox="1"/>
          <p:nvPr/>
        </p:nvSpPr>
        <p:spPr>
          <a:xfrm>
            <a:off x="1251915" y="2099309"/>
            <a:ext cx="9424670" cy="1846018"/>
          </a:xfrm>
          <a:prstGeom prst="rect">
            <a:avLst/>
          </a:prstGeom>
        </p:spPr>
        <p:txBody>
          <a:bodyPr vert="horz" wrap="square" lIns="0" tIns="100965" rIns="0" bIns="0" rtlCol="0" anchor="t">
            <a:spAutoFit/>
          </a:bodyPr>
          <a:lstStyle/>
          <a:p>
            <a:pPr marL="241300" marR="5080" indent="-229235">
              <a:lnSpc>
                <a:spcPts val="2880"/>
              </a:lnSpc>
              <a:spcBef>
                <a:spcPts val="994"/>
              </a:spcBef>
              <a:buFont typeface="Arial"/>
              <a:buChar char="•"/>
              <a:tabLst>
                <a:tab pos="241300" algn="l"/>
              </a:tabLst>
            </a:pPr>
            <a:r>
              <a:rPr lang="en-US" sz="3000">
                <a:latin typeface="Calibri"/>
                <a:cs typeface="Calibri"/>
              </a:rPr>
              <a:t>3 current caretaker contracts (East Lancashire)</a:t>
            </a:r>
            <a:endParaRPr lang="en-US" sz="3000">
              <a:solidFill>
                <a:srgbClr val="000000"/>
              </a:solidFill>
              <a:latin typeface="Calibri"/>
              <a:ea typeface="Calibri"/>
              <a:cs typeface="Calibri"/>
            </a:endParaRPr>
          </a:p>
          <a:p>
            <a:pPr marL="241300" marR="5080" indent="-229235">
              <a:lnSpc>
                <a:spcPts val="2880"/>
              </a:lnSpc>
              <a:spcBef>
                <a:spcPts val="994"/>
              </a:spcBef>
              <a:buFont typeface="Arial"/>
              <a:buChar char="•"/>
              <a:tabLst>
                <a:tab pos="241300" algn="l"/>
              </a:tabLst>
            </a:pPr>
            <a:r>
              <a:rPr lang="en-GB" sz="3000" spc="-55">
                <a:latin typeface="Calibri"/>
                <a:cs typeface="Calibri"/>
              </a:rPr>
              <a:t>1 current</a:t>
            </a:r>
            <a:r>
              <a:rPr sz="3000" spc="-105">
                <a:latin typeface="Calibri"/>
                <a:cs typeface="Calibri"/>
              </a:rPr>
              <a:t> </a:t>
            </a:r>
            <a:r>
              <a:rPr lang="en-GB" sz="3000">
                <a:latin typeface="Calibri"/>
                <a:cs typeface="Calibri"/>
              </a:rPr>
              <a:t>application</a:t>
            </a:r>
            <a:r>
              <a:rPr sz="3000" spc="-114">
                <a:latin typeface="Calibri"/>
                <a:cs typeface="Calibri"/>
              </a:rPr>
              <a:t> </a:t>
            </a:r>
            <a:r>
              <a:rPr sz="3000" spc="-90">
                <a:latin typeface="Calibri"/>
                <a:cs typeface="Calibri"/>
              </a:rPr>
              <a:t>to</a:t>
            </a:r>
            <a:r>
              <a:rPr sz="3000" spc="-70">
                <a:latin typeface="Calibri"/>
                <a:cs typeface="Calibri"/>
              </a:rPr>
              <a:t> </a:t>
            </a:r>
            <a:r>
              <a:rPr sz="3000" spc="75">
                <a:latin typeface="Calibri"/>
                <a:cs typeface="Calibri"/>
              </a:rPr>
              <a:t>close</a:t>
            </a:r>
            <a:r>
              <a:rPr sz="3000" spc="-85">
                <a:latin typeface="Calibri"/>
                <a:cs typeface="Calibri"/>
              </a:rPr>
              <a:t> </a:t>
            </a:r>
            <a:r>
              <a:rPr sz="3000">
                <a:latin typeface="Calibri"/>
                <a:cs typeface="Calibri"/>
              </a:rPr>
              <a:t>a</a:t>
            </a:r>
            <a:r>
              <a:rPr sz="3000" spc="-95">
                <a:latin typeface="Calibri"/>
                <a:cs typeface="Calibri"/>
              </a:rPr>
              <a:t> </a:t>
            </a:r>
            <a:r>
              <a:rPr lang="en-GB" sz="3000" spc="-25">
                <a:latin typeface="Calibri"/>
                <a:cs typeface="Calibri"/>
              </a:rPr>
              <a:t>main</a:t>
            </a:r>
            <a:r>
              <a:rPr sz="3000" spc="-25">
                <a:latin typeface="Calibri"/>
                <a:cs typeface="Calibri"/>
              </a:rPr>
              <a:t> </a:t>
            </a:r>
            <a:r>
              <a:rPr sz="3000" spc="-45">
                <a:latin typeface="Calibri"/>
                <a:cs typeface="Calibri"/>
              </a:rPr>
              <a:t>surgery</a:t>
            </a:r>
            <a:r>
              <a:rPr sz="3000" spc="-100">
                <a:latin typeface="Calibri"/>
                <a:cs typeface="Calibri"/>
              </a:rPr>
              <a:t> </a:t>
            </a:r>
            <a:r>
              <a:rPr sz="3000">
                <a:latin typeface="Calibri"/>
                <a:cs typeface="Calibri"/>
              </a:rPr>
              <a:t>site</a:t>
            </a:r>
            <a:r>
              <a:rPr sz="3000" spc="-85">
                <a:latin typeface="Calibri"/>
                <a:cs typeface="Calibri"/>
              </a:rPr>
              <a:t> </a:t>
            </a:r>
            <a:r>
              <a:rPr sz="3000" spc="-10">
                <a:latin typeface="Calibri"/>
                <a:cs typeface="Calibri"/>
              </a:rPr>
              <a:t>(</a:t>
            </a:r>
            <a:r>
              <a:rPr sz="3000" spc="-50">
                <a:latin typeface="Calibri"/>
                <a:cs typeface="Calibri"/>
              </a:rPr>
              <a:t>North</a:t>
            </a:r>
            <a:r>
              <a:rPr sz="3000" spc="-120">
                <a:latin typeface="Calibri"/>
                <a:cs typeface="Calibri"/>
              </a:rPr>
              <a:t> </a:t>
            </a:r>
            <a:r>
              <a:rPr sz="3000" spc="75">
                <a:latin typeface="Calibri"/>
                <a:cs typeface="Calibri"/>
              </a:rPr>
              <a:t>Lancs)</a:t>
            </a:r>
            <a:r>
              <a:rPr lang="en-GB" sz="3000" spc="75">
                <a:latin typeface="Calibri"/>
                <a:cs typeface="Calibri"/>
              </a:rPr>
              <a:t> in progress</a:t>
            </a:r>
            <a:endParaRPr lang="en-US" sz="3000">
              <a:latin typeface="Calibri"/>
              <a:cs typeface="Calibri"/>
            </a:endParaRPr>
          </a:p>
          <a:p>
            <a:pPr marL="241300" indent="-228600">
              <a:lnSpc>
                <a:spcPct val="100000"/>
              </a:lnSpc>
              <a:spcBef>
                <a:spcPts val="315"/>
              </a:spcBef>
              <a:buFont typeface="Arial"/>
              <a:buChar char="•"/>
              <a:tabLst>
                <a:tab pos="241300" algn="l"/>
              </a:tabLst>
            </a:pPr>
            <a:r>
              <a:rPr sz="3000">
                <a:latin typeface="Calibri"/>
                <a:cs typeface="Calibri"/>
              </a:rPr>
              <a:t>No</a:t>
            </a:r>
            <a:r>
              <a:rPr sz="3000" spc="-85">
                <a:latin typeface="Calibri"/>
                <a:cs typeface="Calibri"/>
              </a:rPr>
              <a:t> </a:t>
            </a:r>
            <a:r>
              <a:rPr sz="3000" spc="-20">
                <a:latin typeface="Calibri"/>
                <a:cs typeface="Calibri"/>
              </a:rPr>
              <a:t>significant</a:t>
            </a:r>
            <a:r>
              <a:rPr sz="3000" spc="-114">
                <a:latin typeface="Calibri"/>
                <a:cs typeface="Calibri"/>
              </a:rPr>
              <a:t> </a:t>
            </a:r>
            <a:r>
              <a:rPr sz="3000">
                <a:latin typeface="Calibri"/>
                <a:cs typeface="Calibri"/>
              </a:rPr>
              <a:t>impact</a:t>
            </a:r>
            <a:r>
              <a:rPr sz="3000" spc="-100">
                <a:latin typeface="Calibri"/>
                <a:cs typeface="Calibri"/>
              </a:rPr>
              <a:t> </a:t>
            </a:r>
            <a:r>
              <a:rPr sz="3000" spc="-65">
                <a:latin typeface="Calibri"/>
                <a:cs typeface="Calibri"/>
              </a:rPr>
              <a:t>on</a:t>
            </a:r>
            <a:r>
              <a:rPr sz="3000" spc="-95">
                <a:latin typeface="Calibri"/>
                <a:cs typeface="Calibri"/>
              </a:rPr>
              <a:t> </a:t>
            </a:r>
            <a:r>
              <a:rPr sz="3000" spc="-30">
                <a:latin typeface="Calibri"/>
                <a:cs typeface="Calibri"/>
              </a:rPr>
              <a:t>any</a:t>
            </a:r>
            <a:r>
              <a:rPr sz="3000" spc="-80">
                <a:latin typeface="Calibri"/>
                <a:cs typeface="Calibri"/>
              </a:rPr>
              <a:t> </a:t>
            </a:r>
            <a:r>
              <a:rPr sz="3000" spc="-45">
                <a:latin typeface="Calibri"/>
                <a:cs typeface="Calibri"/>
              </a:rPr>
              <a:t>one</a:t>
            </a:r>
            <a:r>
              <a:rPr sz="3000" spc="-85">
                <a:latin typeface="Calibri"/>
                <a:cs typeface="Calibri"/>
              </a:rPr>
              <a:t> </a:t>
            </a:r>
            <a:r>
              <a:rPr sz="3000" spc="-10">
                <a:latin typeface="Calibri"/>
                <a:cs typeface="Calibri"/>
              </a:rPr>
              <a:t>Place/Locality.</a:t>
            </a:r>
            <a:endParaRPr sz="3000">
              <a:latin typeface="Calibri"/>
              <a:cs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FCE43A-9027-3E45-A3E1-8C927B5FDC64}"/>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76E20075-8682-A7E2-9D33-2F75C97E57D2}"/>
              </a:ext>
            </a:extLst>
          </p:cNvPr>
          <p:cNvSpPr txBox="1">
            <a:spLocks noGrp="1"/>
          </p:cNvSpPr>
          <p:nvPr>
            <p:ph type="title"/>
          </p:nvPr>
        </p:nvSpPr>
        <p:spPr>
          <a:xfrm>
            <a:off x="649224" y="441438"/>
            <a:ext cx="9400032" cy="514114"/>
          </a:xfrm>
          <a:prstGeom prst="rect">
            <a:avLst/>
          </a:prstGeom>
        </p:spPr>
        <p:txBody>
          <a:bodyPr vert="horz" wrap="square" lIns="0" tIns="82422" rIns="0" bIns="0" rtlCol="0">
            <a:spAutoFit/>
          </a:bodyPr>
          <a:lstStyle/>
          <a:p>
            <a:pPr marL="1317625" algn="ctr">
              <a:lnSpc>
                <a:spcPct val="100000"/>
              </a:lnSpc>
              <a:spcBef>
                <a:spcPts val="100"/>
              </a:spcBef>
            </a:pPr>
            <a:r>
              <a:rPr lang="en-GB" sz="2800"/>
              <a:t>Supporting Contract Management Delivery - Medical</a:t>
            </a:r>
          </a:p>
        </p:txBody>
      </p:sp>
      <p:sp>
        <p:nvSpPr>
          <p:cNvPr id="4" name="object 4">
            <a:extLst>
              <a:ext uri="{FF2B5EF4-FFF2-40B4-BE49-F238E27FC236}">
                <a16:creationId xmlns:a16="http://schemas.microsoft.com/office/drawing/2014/main" id="{9C6A23F8-5980-5479-8138-F61FAA1C7602}"/>
              </a:ext>
            </a:extLst>
          </p:cNvPr>
          <p:cNvSpPr txBox="1">
            <a:spLocks noGrp="1"/>
          </p:cNvSpPr>
          <p:nvPr>
            <p:ph type="sldNum" sz="quarter" idx="7"/>
          </p:nvPr>
        </p:nvSpPr>
        <p:spPr>
          <a:prstGeom prst="rect">
            <a:avLst/>
          </a:prstGeom>
        </p:spPr>
        <p:txBody>
          <a:bodyPr vert="horz" wrap="square" lIns="0" tIns="9525" rIns="0" bIns="0" rtlCol="0">
            <a:spAutoFit/>
          </a:bodyPr>
          <a:lstStyle/>
          <a:p>
            <a:pPr marL="118110" marR="0" lvl="0" indent="0" defTabSz="914400" eaLnBrk="1" fontAlgn="auto" latinLnBrk="0" hangingPunct="1">
              <a:lnSpc>
                <a:spcPct val="100000"/>
              </a:lnSpc>
              <a:spcBef>
                <a:spcPts val="75"/>
              </a:spcBef>
              <a:spcAft>
                <a:spcPts val="0"/>
              </a:spcAft>
              <a:buClrTx/>
              <a:buSzTx/>
              <a:buFontTx/>
              <a:buNone/>
              <a:tabLst/>
              <a:defRPr/>
            </a:pPr>
            <a:fld id="{81D60167-4931-47E6-BA6A-407CBD079E47}" type="slidenum">
              <a:rPr kumimoji="0" sz="2000" b="1" i="0" u="none" strike="noStrike" kern="0" cap="none" spc="-50" normalizeH="0" baseline="0" noProof="0" dirty="0">
                <a:ln>
                  <a:noFill/>
                </a:ln>
                <a:solidFill>
                  <a:prstClr val="white"/>
                </a:solidFill>
                <a:effectLst/>
                <a:uLnTx/>
                <a:uFillTx/>
                <a:latin typeface="Arial"/>
                <a:cs typeface="Arial"/>
              </a:rPr>
              <a:pPr marL="118110" marR="0" lvl="0" indent="0" defTabSz="914400" eaLnBrk="1" fontAlgn="auto" latinLnBrk="0" hangingPunct="1">
                <a:lnSpc>
                  <a:spcPct val="100000"/>
                </a:lnSpc>
                <a:spcBef>
                  <a:spcPts val="75"/>
                </a:spcBef>
                <a:spcAft>
                  <a:spcPts val="0"/>
                </a:spcAft>
                <a:buClrTx/>
                <a:buSzTx/>
                <a:buFontTx/>
                <a:buNone/>
                <a:tabLst/>
                <a:defRPr/>
              </a:pPr>
              <a:t>9</a:t>
            </a:fld>
            <a:endParaRPr kumimoji="0" sz="2000" b="1" i="0" u="none" strike="noStrike" kern="0" cap="none" spc="-50" normalizeH="0" baseline="0" noProof="0">
              <a:ln>
                <a:noFill/>
              </a:ln>
              <a:solidFill>
                <a:prstClr val="white"/>
              </a:solidFill>
              <a:effectLst/>
              <a:uLnTx/>
              <a:uFillTx/>
              <a:latin typeface="Arial"/>
              <a:cs typeface="Arial"/>
            </a:endParaRPr>
          </a:p>
        </p:txBody>
      </p:sp>
      <p:graphicFrame>
        <p:nvGraphicFramePr>
          <p:cNvPr id="5" name="object 2">
            <a:extLst>
              <a:ext uri="{FF2B5EF4-FFF2-40B4-BE49-F238E27FC236}">
                <a16:creationId xmlns:a16="http://schemas.microsoft.com/office/drawing/2014/main" id="{311E4B03-9E83-3AD2-A1AC-E84F55B90F31}"/>
              </a:ext>
            </a:extLst>
          </p:cNvPr>
          <p:cNvGraphicFramePr>
            <a:graphicFrameLocks noGrp="1"/>
          </p:cNvGraphicFramePr>
          <p:nvPr>
            <p:extLst>
              <p:ext uri="{D42A27DB-BD31-4B8C-83A1-F6EECF244321}">
                <p14:modId xmlns:p14="http://schemas.microsoft.com/office/powerpoint/2010/main" val="2227901107"/>
              </p:ext>
            </p:extLst>
          </p:nvPr>
        </p:nvGraphicFramePr>
        <p:xfrm>
          <a:off x="1000644" y="1334995"/>
          <a:ext cx="10190711" cy="5081626"/>
        </p:xfrm>
        <a:graphic>
          <a:graphicData uri="http://schemas.openxmlformats.org/drawingml/2006/table">
            <a:tbl>
              <a:tblPr firstRow="1" bandRow="1">
                <a:tableStyleId>{2D5ABB26-0587-4C30-8999-92F81FD0307C}</a:tableStyleId>
              </a:tblPr>
              <a:tblGrid>
                <a:gridCol w="3060015">
                  <a:extLst>
                    <a:ext uri="{9D8B030D-6E8A-4147-A177-3AD203B41FA5}">
                      <a16:colId xmlns:a16="http://schemas.microsoft.com/office/drawing/2014/main" val="20000"/>
                    </a:ext>
                  </a:extLst>
                </a:gridCol>
                <a:gridCol w="7130696">
                  <a:extLst>
                    <a:ext uri="{9D8B030D-6E8A-4147-A177-3AD203B41FA5}">
                      <a16:colId xmlns:a16="http://schemas.microsoft.com/office/drawing/2014/main" val="20001"/>
                    </a:ext>
                  </a:extLst>
                </a:gridCol>
              </a:tblGrid>
              <a:tr h="295325">
                <a:tc gridSpan="2">
                  <a:txBody>
                    <a:bodyPr/>
                    <a:lstStyle/>
                    <a:p>
                      <a:pPr algn="ctr">
                        <a:lnSpc>
                          <a:spcPct val="100000"/>
                        </a:lnSpc>
                        <a:spcBef>
                          <a:spcPts val="300"/>
                        </a:spcBef>
                      </a:pPr>
                      <a:endParaRPr sz="1600">
                        <a:latin typeface="Arial"/>
                        <a:cs typeface="Arial"/>
                      </a:endParaRPr>
                    </a:p>
                  </a:txBody>
                  <a:tcPr marL="0" marR="0" marT="3810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hMerge="1">
                  <a:txBody>
                    <a:bodyPr/>
                    <a:lstStyle/>
                    <a:p>
                      <a:endParaRPr/>
                    </a:p>
                  </a:txBody>
                  <a:tcPr marL="0" marR="0" marT="0" marB="0"/>
                </a:tc>
                <a:extLst>
                  <a:ext uri="{0D108BD9-81ED-4DB2-BD59-A6C34878D82A}">
                    <a16:rowId xmlns:a16="http://schemas.microsoft.com/office/drawing/2014/main" val="10000"/>
                  </a:ext>
                </a:extLst>
              </a:tr>
              <a:tr h="386018">
                <a:tc>
                  <a:txBody>
                    <a:bodyPr/>
                    <a:lstStyle/>
                    <a:p>
                      <a:pPr marL="6350" marR="0" lvl="0" indent="0" defTabSz="914400" eaLnBrk="1" fontAlgn="auto" latinLnBrk="0" hangingPunct="1">
                        <a:lnSpc>
                          <a:spcPct val="100000"/>
                        </a:lnSpc>
                        <a:spcBef>
                          <a:spcPts val="810"/>
                        </a:spcBef>
                        <a:spcAft>
                          <a:spcPts val="0"/>
                        </a:spcAft>
                        <a:buClrTx/>
                        <a:buSzTx/>
                        <a:buFontTx/>
                        <a:buNone/>
                        <a:tabLst/>
                        <a:defRPr/>
                      </a:pPr>
                      <a:r>
                        <a:rPr lang="en-US" sz="1200">
                          <a:latin typeface="Arial"/>
                          <a:cs typeface="Arial"/>
                        </a:rPr>
                        <a:t>QOF</a:t>
                      </a:r>
                    </a:p>
                  </a:txBody>
                  <a:tcPr marL="0" marR="0" marT="10287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marL="6350" marR="768350">
                        <a:lnSpc>
                          <a:spcPts val="1680"/>
                        </a:lnSpc>
                      </a:pPr>
                      <a:r>
                        <a:rPr lang="en-US" sz="1200">
                          <a:latin typeface="Arial"/>
                          <a:cs typeface="Arial"/>
                        </a:rPr>
                        <a:t>Offering of QOF on CQRS</a:t>
                      </a:r>
                    </a:p>
                    <a:p>
                      <a:pPr marL="6350" marR="768350">
                        <a:lnSpc>
                          <a:spcPts val="1680"/>
                        </a:lnSpc>
                      </a:pPr>
                      <a:r>
                        <a:rPr lang="en-US" sz="1200">
                          <a:latin typeface="Arial"/>
                          <a:cs typeface="Arial"/>
                        </a:rPr>
                        <a:t>Amendment of achievement on CQRS for any of the 197 practice with anomalies.</a:t>
                      </a:r>
                    </a:p>
                    <a:p>
                      <a:pPr marL="6350" marR="768350" lvl="0" indent="0" defTabSz="914400" eaLnBrk="1" fontAlgn="auto" latinLnBrk="0" hangingPunct="1">
                        <a:lnSpc>
                          <a:spcPts val="1680"/>
                        </a:lnSpc>
                        <a:spcBef>
                          <a:spcPts val="0"/>
                        </a:spcBef>
                        <a:spcAft>
                          <a:spcPts val="0"/>
                        </a:spcAft>
                        <a:buClrTx/>
                        <a:buSzTx/>
                        <a:buFontTx/>
                        <a:buNone/>
                        <a:tabLst/>
                        <a:defRPr/>
                      </a:pPr>
                      <a:r>
                        <a:rPr lang="en-US" sz="1200">
                          <a:latin typeface="Arial"/>
                          <a:cs typeface="Arial"/>
                        </a:rPr>
                        <a:t>Undertaking the validation of data.</a:t>
                      </a:r>
                    </a:p>
                    <a:p>
                      <a:pPr marL="6350" marR="768350">
                        <a:lnSpc>
                          <a:spcPts val="1680"/>
                        </a:lnSpc>
                      </a:pPr>
                      <a:r>
                        <a:rPr lang="en-US" sz="1200">
                          <a:latin typeface="Arial"/>
                          <a:cs typeface="Arial"/>
                        </a:rPr>
                        <a:t>Approval for payment.</a:t>
                      </a:r>
                    </a:p>
                  </a:txBody>
                  <a:tcPr marL="0" marR="0" marT="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1"/>
                  </a:ext>
                </a:extLst>
              </a:tr>
              <a:tr h="393388">
                <a:tc>
                  <a:txBody>
                    <a:bodyPr/>
                    <a:lstStyle/>
                    <a:p>
                      <a:pPr marL="6350" marR="0" lvl="0" indent="0" defTabSz="914400" eaLnBrk="1" fontAlgn="auto" latinLnBrk="0" hangingPunct="1">
                        <a:lnSpc>
                          <a:spcPct val="100000"/>
                        </a:lnSpc>
                        <a:spcBef>
                          <a:spcPts val="845"/>
                        </a:spcBef>
                        <a:spcAft>
                          <a:spcPts val="0"/>
                        </a:spcAft>
                        <a:buClrTx/>
                        <a:buSzTx/>
                        <a:buFontTx/>
                        <a:buNone/>
                        <a:tabLst/>
                        <a:defRPr/>
                      </a:pPr>
                      <a:r>
                        <a:rPr lang="en-US" sz="1200">
                          <a:latin typeface="Arial"/>
                          <a:ea typeface="Calibri"/>
                          <a:cs typeface="Arial"/>
                        </a:rPr>
                        <a:t>SAS appeals panel</a:t>
                      </a:r>
                    </a:p>
                  </a:txBody>
                  <a:tcPr marL="0" marR="0" marT="1073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6350">
                        <a:lnSpc>
                          <a:spcPts val="1660"/>
                        </a:lnSpc>
                        <a:spcBef>
                          <a:spcPts val="95"/>
                        </a:spcBef>
                      </a:pPr>
                      <a:r>
                        <a:rPr lang="en-US" sz="1200">
                          <a:latin typeface="Arial"/>
                          <a:cs typeface="Arial"/>
                        </a:rPr>
                        <a:t>Patients submit an appeal against either being placed on or remaining on the Special Allocation Scheme. </a:t>
                      </a:r>
                    </a:p>
                  </a:txBody>
                  <a:tcPr marL="0" marR="0" marT="120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2"/>
                  </a:ext>
                </a:extLst>
              </a:tr>
              <a:tr h="393388">
                <a:tc>
                  <a:txBody>
                    <a:bodyPr/>
                    <a:lstStyle/>
                    <a:p>
                      <a:pPr marL="6350" marR="0" lvl="0" indent="0" defTabSz="914400" eaLnBrk="1" fontAlgn="auto" latinLnBrk="0" hangingPunct="1">
                        <a:lnSpc>
                          <a:spcPct val="100000"/>
                        </a:lnSpc>
                        <a:spcBef>
                          <a:spcPts val="844"/>
                        </a:spcBef>
                        <a:spcAft>
                          <a:spcPts val="0"/>
                        </a:spcAft>
                        <a:buClrTx/>
                        <a:buSzTx/>
                        <a:buFontTx/>
                        <a:buNone/>
                        <a:tabLst/>
                        <a:defRPr/>
                      </a:pPr>
                      <a:r>
                        <a:rPr lang="en-US" sz="1200">
                          <a:latin typeface="Arial"/>
                          <a:ea typeface="Calibri"/>
                          <a:cs typeface="Arial"/>
                        </a:rPr>
                        <a:t>Quality Assurance &amp; Reporting</a:t>
                      </a:r>
                    </a:p>
                  </a:txBody>
                  <a:tcPr marL="0" marR="0" marT="107314" marB="0">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E9EBF5"/>
                    </a:solidFill>
                  </a:tcPr>
                </a:tc>
                <a:tc>
                  <a:txBody>
                    <a:bodyPr/>
                    <a:lstStyle/>
                    <a:p>
                      <a:pPr marL="6350" marR="8255">
                        <a:lnSpc>
                          <a:spcPts val="1650"/>
                        </a:lnSpc>
                        <a:spcBef>
                          <a:spcPts val="70"/>
                        </a:spcBef>
                      </a:pPr>
                      <a:r>
                        <a:rPr lang="en-US" sz="1200">
                          <a:latin typeface="Arial"/>
                          <a:cs typeface="Arial"/>
                        </a:rPr>
                        <a:t>E-Dec – Electronic Practice Declaration receipt and analysis</a:t>
                      </a:r>
                    </a:p>
                    <a:p>
                      <a:pPr marL="6350" marR="8255">
                        <a:lnSpc>
                          <a:spcPts val="1650"/>
                        </a:lnSpc>
                        <a:spcBef>
                          <a:spcPts val="70"/>
                        </a:spcBef>
                      </a:pPr>
                      <a:r>
                        <a:rPr lang="en-US" sz="1200">
                          <a:latin typeface="Arial"/>
                          <a:cs typeface="Arial"/>
                        </a:rPr>
                        <a:t>PCAR – annual national submission for assurance.</a:t>
                      </a:r>
                    </a:p>
                  </a:txBody>
                  <a:tcPr marL="0" marR="0" marT="8890"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E9EBF5"/>
                    </a:solidFill>
                  </a:tcPr>
                </a:tc>
                <a:extLst>
                  <a:ext uri="{0D108BD9-81ED-4DB2-BD59-A6C34878D82A}">
                    <a16:rowId xmlns:a16="http://schemas.microsoft.com/office/drawing/2014/main" val="10004"/>
                  </a:ext>
                </a:extLst>
              </a:tr>
              <a:tr h="393388">
                <a:tc>
                  <a:txBody>
                    <a:bodyPr/>
                    <a:lstStyle/>
                    <a:p>
                      <a:pPr marL="6350">
                        <a:lnSpc>
                          <a:spcPct val="100000"/>
                        </a:lnSpc>
                        <a:spcBef>
                          <a:spcPts val="844"/>
                        </a:spcBef>
                      </a:pPr>
                      <a:r>
                        <a:rPr lang="en-US" sz="1200">
                          <a:latin typeface="Arial"/>
                          <a:ea typeface="Calibri"/>
                          <a:cs typeface="Arial"/>
                        </a:rPr>
                        <a:t>Place support</a:t>
                      </a:r>
                      <a:endParaRPr lang="en-US" sz="1200">
                        <a:latin typeface="Arial"/>
                        <a:cs typeface="Arial"/>
                      </a:endParaRPr>
                    </a:p>
                  </a:txBody>
                  <a:tcPr marL="0" marR="0" marT="10731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6350" marR="8890">
                        <a:lnSpc>
                          <a:spcPts val="1639"/>
                        </a:lnSpc>
                        <a:spcBef>
                          <a:spcPts val="90"/>
                        </a:spcBef>
                      </a:pPr>
                      <a:r>
                        <a:rPr lang="en-GB" sz="1200">
                          <a:latin typeface="Arial"/>
                          <a:cs typeface="Arial"/>
                        </a:rPr>
                        <a:t>ARG Healthcare</a:t>
                      </a:r>
                    </a:p>
                    <a:p>
                      <a:pPr marL="6350" marR="8890">
                        <a:lnSpc>
                          <a:spcPts val="1639"/>
                        </a:lnSpc>
                        <a:spcBef>
                          <a:spcPts val="90"/>
                        </a:spcBef>
                      </a:pPr>
                      <a:r>
                        <a:rPr lang="en-GB" sz="1200">
                          <a:latin typeface="Arial"/>
                          <a:cs typeface="Arial"/>
                        </a:rPr>
                        <a:t>Dill Hall and King Street</a:t>
                      </a:r>
                    </a:p>
                    <a:p>
                      <a:pPr marL="6350" marR="8890">
                        <a:lnSpc>
                          <a:spcPts val="1639"/>
                        </a:lnSpc>
                        <a:spcBef>
                          <a:spcPts val="90"/>
                        </a:spcBef>
                      </a:pPr>
                      <a:r>
                        <a:rPr lang="en-GB" sz="1200">
                          <a:latin typeface="Arial"/>
                          <a:cs typeface="Arial"/>
                        </a:rPr>
                        <a:t>Coniston</a:t>
                      </a:r>
                    </a:p>
                  </a:txBody>
                  <a:tcPr marL="0" marR="0" marT="1143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5"/>
                  </a:ext>
                </a:extLst>
              </a:tr>
              <a:tr h="365368">
                <a:tc>
                  <a:txBody>
                    <a:bodyPr/>
                    <a:lstStyle/>
                    <a:p>
                      <a:pPr marL="0" marR="0" lvl="0" indent="0" defTabSz="914400" eaLnBrk="1" fontAlgn="auto" latinLnBrk="0" hangingPunct="1">
                        <a:lnSpc>
                          <a:spcPct val="100000"/>
                        </a:lnSpc>
                        <a:spcBef>
                          <a:spcPts val="45"/>
                        </a:spcBef>
                        <a:spcAft>
                          <a:spcPts val="0"/>
                        </a:spcAft>
                        <a:buClrTx/>
                        <a:buSzTx/>
                        <a:buFontTx/>
                        <a:buNone/>
                        <a:tabLst/>
                        <a:defRPr/>
                      </a:pPr>
                      <a:r>
                        <a:rPr lang="en-US" sz="1200">
                          <a:latin typeface="Arial"/>
                          <a:ea typeface="Calibri"/>
                          <a:cs typeface="Arial"/>
                        </a:rPr>
                        <a:t>CQRS/DESs</a:t>
                      </a:r>
                    </a:p>
                  </a:txBody>
                  <a:tcPr marL="0" marR="0" marT="57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6350" marR="172720" algn="just">
                        <a:lnSpc>
                          <a:spcPct val="99000"/>
                        </a:lnSpc>
                      </a:pPr>
                      <a:r>
                        <a:rPr lang="en-US" sz="1200">
                          <a:latin typeface="Arial"/>
                          <a:cs typeface="Arial"/>
                        </a:rPr>
                        <a:t>Offering of all Direct Enhanced Services (DESs) that are available for offer on CQRS</a:t>
                      </a:r>
                    </a:p>
                    <a:p>
                      <a:pPr marL="6350" marR="172720" algn="just">
                        <a:lnSpc>
                          <a:spcPct val="99000"/>
                        </a:lnSpc>
                      </a:pPr>
                      <a:r>
                        <a:rPr lang="en-US" sz="1200">
                          <a:latin typeface="Arial"/>
                          <a:cs typeface="Arial"/>
                        </a:rPr>
                        <a:t>Undertaking any amendment requests received from practices to allow for them to declare their achievement.</a:t>
                      </a:r>
                    </a:p>
                    <a:p>
                      <a:pPr marL="6350" marR="172720" algn="just">
                        <a:lnSpc>
                          <a:spcPct val="99000"/>
                        </a:lnSpc>
                      </a:pPr>
                      <a:r>
                        <a:rPr lang="en-US" sz="1200">
                          <a:latin typeface="Arial"/>
                          <a:cs typeface="Arial"/>
                        </a:rPr>
                        <a:t>Ensuring all appropriate access is maintained across all staff and practices.</a:t>
                      </a:r>
                    </a:p>
                    <a:p>
                      <a:pPr marL="6350" marR="172720" algn="just">
                        <a:lnSpc>
                          <a:spcPct val="99000"/>
                        </a:lnSpc>
                      </a:pPr>
                      <a:r>
                        <a:rPr lang="en-US" sz="1200">
                          <a:latin typeface="Arial"/>
                          <a:cs typeface="Arial"/>
                        </a:rPr>
                        <a:t>Approvals for payment</a:t>
                      </a: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6"/>
                  </a:ext>
                </a:extLst>
              </a:tr>
              <a:tr h="393388">
                <a:tc>
                  <a:txBody>
                    <a:bodyPr/>
                    <a:lstStyle/>
                    <a:p>
                      <a:pPr marL="6350">
                        <a:lnSpc>
                          <a:spcPct val="100000"/>
                        </a:lnSpc>
                        <a:spcBef>
                          <a:spcPts val="844"/>
                        </a:spcBef>
                      </a:pPr>
                      <a:r>
                        <a:rPr lang="en-US" sz="1200">
                          <a:latin typeface="Arial"/>
                          <a:ea typeface="Calibri"/>
                          <a:cs typeface="Arial"/>
                        </a:rPr>
                        <a:t>Clinical Waste </a:t>
                      </a:r>
                      <a:endParaRPr lang="en-US" sz="1200">
                        <a:latin typeface="Arial"/>
                        <a:cs typeface="Arial"/>
                      </a:endParaRPr>
                    </a:p>
                  </a:txBody>
                  <a:tcPr marL="0" marR="0" marT="10731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6350" marR="260350">
                        <a:lnSpc>
                          <a:spcPct val="100000"/>
                        </a:lnSpc>
                        <a:spcBef>
                          <a:spcPts val="5"/>
                        </a:spcBef>
                      </a:pPr>
                      <a:r>
                        <a:rPr lang="en-US" sz="1200">
                          <a:latin typeface="Arial"/>
                          <a:cs typeface="Arial"/>
                        </a:rPr>
                        <a:t>Procurement of the Clinical Waste Contracts</a:t>
                      </a:r>
                    </a:p>
                    <a:p>
                      <a:pPr marL="6350" marR="260350">
                        <a:lnSpc>
                          <a:spcPct val="100000"/>
                        </a:lnSpc>
                        <a:spcBef>
                          <a:spcPts val="5"/>
                        </a:spcBef>
                      </a:pPr>
                      <a:r>
                        <a:rPr lang="en-US" sz="1200">
                          <a:latin typeface="Arial"/>
                          <a:cs typeface="Arial"/>
                        </a:rPr>
                        <a:t>Legal Challenge</a:t>
                      </a:r>
                    </a:p>
                  </a:txBody>
                  <a:tcPr marL="0" marR="0" marT="6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7"/>
                  </a:ext>
                </a:extLst>
              </a:tr>
              <a:tr h="393388">
                <a:tc>
                  <a:txBody>
                    <a:bodyPr/>
                    <a:lstStyle/>
                    <a:p>
                      <a:pPr marL="6350">
                        <a:lnSpc>
                          <a:spcPct val="100000"/>
                        </a:lnSpc>
                        <a:spcBef>
                          <a:spcPts val="850"/>
                        </a:spcBef>
                      </a:pPr>
                      <a:r>
                        <a:rPr lang="en-US" sz="1200">
                          <a:latin typeface="Arial"/>
                          <a:ea typeface="Calibri"/>
                          <a:cs typeface="Arial"/>
                        </a:rPr>
                        <a:t>Supporting GPIP</a:t>
                      </a:r>
                      <a:endParaRPr lang="en-US" sz="1200">
                        <a:latin typeface="Arial"/>
                        <a:cs typeface="Arial"/>
                      </a:endParaRPr>
                    </a:p>
                  </a:txBody>
                  <a:tcPr marL="0" marR="0" marT="10795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6350">
                        <a:lnSpc>
                          <a:spcPts val="1664"/>
                        </a:lnSpc>
                        <a:spcBef>
                          <a:spcPts val="100"/>
                        </a:spcBef>
                      </a:pPr>
                      <a:r>
                        <a:rPr lang="en-GB" sz="1200">
                          <a:latin typeface="Arial"/>
                          <a:cs typeface="Arial"/>
                        </a:rPr>
                        <a:t>General Practice Improvement Programme</a:t>
                      </a:r>
                    </a:p>
                  </a:txBody>
                  <a:tcPr marL="0" marR="0" marT="127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8"/>
                  </a:ext>
                </a:extLst>
              </a:tr>
              <a:tr h="219934">
                <a:tc>
                  <a:txBody>
                    <a:bodyPr/>
                    <a:lstStyle/>
                    <a:p>
                      <a:pPr marL="6350" marR="0" lvl="0" indent="0" defTabSz="914400" eaLnBrk="1" fontAlgn="auto" latinLnBrk="0" hangingPunct="1">
                        <a:lnSpc>
                          <a:spcPct val="100000"/>
                        </a:lnSpc>
                        <a:spcBef>
                          <a:spcPts val="85"/>
                        </a:spcBef>
                        <a:spcAft>
                          <a:spcPts val="0"/>
                        </a:spcAft>
                        <a:buClrTx/>
                        <a:buSzTx/>
                        <a:buFontTx/>
                        <a:buNone/>
                        <a:tabLst/>
                        <a:defRPr/>
                      </a:pPr>
                      <a:r>
                        <a:rPr lang="en-US" sz="1200">
                          <a:latin typeface="Arial"/>
                          <a:ea typeface="Calibri"/>
                          <a:cs typeface="Arial"/>
                        </a:rPr>
                        <a:t>Development and delivery of ICB 5-year roadmap</a:t>
                      </a:r>
                    </a:p>
                    <a:p>
                      <a:pPr marL="6350">
                        <a:lnSpc>
                          <a:spcPct val="100000"/>
                        </a:lnSpc>
                        <a:spcBef>
                          <a:spcPts val="85"/>
                        </a:spcBef>
                      </a:pPr>
                      <a:endParaRPr lang="en-US" sz="1200">
                        <a:latin typeface="Arial" panose="020B0604020202020204" pitchFamily="34" charset="0"/>
                        <a:cs typeface="Arial" panose="020B0604020202020204" pitchFamily="34" charset="0"/>
                      </a:endParaRPr>
                    </a:p>
                  </a:txBody>
                  <a:tcPr marL="0" marR="0" marT="10795"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CFD4EA"/>
                    </a:solidFill>
                  </a:tcPr>
                </a:tc>
                <a:tc>
                  <a:txBody>
                    <a:bodyPr/>
                    <a:lstStyle/>
                    <a:p>
                      <a:pPr marL="6350">
                        <a:lnSpc>
                          <a:spcPts val="1625"/>
                        </a:lnSpc>
                        <a:spcBef>
                          <a:spcPts val="215"/>
                        </a:spcBef>
                      </a:pPr>
                      <a:r>
                        <a:rPr lang="en-GB" sz="1200">
                          <a:latin typeface="Arial"/>
                          <a:cs typeface="Arial"/>
                        </a:rPr>
                        <a:t>Development and delivery</a:t>
                      </a:r>
                      <a:br>
                        <a:rPr lang="en-GB" sz="1200">
                          <a:latin typeface="Arial"/>
                          <a:cs typeface="Arial"/>
                        </a:rPr>
                      </a:br>
                      <a:endParaRPr lang="en-GB" sz="1200">
                        <a:latin typeface="Arial"/>
                        <a:cs typeface="Arial"/>
                      </a:endParaRPr>
                    </a:p>
                  </a:txBody>
                  <a:tcPr marL="0" marR="0" marT="27305"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CFD4EA"/>
                    </a:solidFill>
                  </a:tcPr>
                </a:tc>
                <a:extLst>
                  <a:ext uri="{0D108BD9-81ED-4DB2-BD59-A6C34878D82A}">
                    <a16:rowId xmlns:a16="http://schemas.microsoft.com/office/drawing/2014/main" val="10009"/>
                  </a:ext>
                </a:extLst>
              </a:tr>
              <a:tr h="219934">
                <a:tc>
                  <a:txBody>
                    <a:bodyPr/>
                    <a:lstStyle/>
                    <a:p>
                      <a:pPr marL="6350">
                        <a:lnSpc>
                          <a:spcPct val="100000"/>
                        </a:lnSpc>
                        <a:spcBef>
                          <a:spcPts val="85"/>
                        </a:spcBef>
                      </a:pPr>
                      <a:r>
                        <a:rPr lang="en-US" sz="1200">
                          <a:latin typeface="Arial" panose="020B0604020202020204" pitchFamily="34" charset="0"/>
                          <a:cs typeface="Arial" panose="020B0604020202020204" pitchFamily="34" charset="0"/>
                        </a:rPr>
                        <a:t>List Dispersal</a:t>
                      </a:r>
                    </a:p>
                  </a:txBody>
                  <a:tcPr marL="0" marR="0" marT="10795" marB="0">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D0D8E8"/>
                    </a:solidFill>
                  </a:tcPr>
                </a:tc>
                <a:tc>
                  <a:txBody>
                    <a:bodyPr/>
                    <a:lstStyle/>
                    <a:p>
                      <a:pPr marL="6350">
                        <a:lnSpc>
                          <a:spcPts val="1625"/>
                        </a:lnSpc>
                        <a:spcBef>
                          <a:spcPts val="215"/>
                        </a:spcBef>
                      </a:pPr>
                      <a:r>
                        <a:rPr lang="en-GB" sz="1200">
                          <a:latin typeface="Arial"/>
                          <a:cs typeface="Arial"/>
                        </a:rPr>
                        <a:t>Project Lead for Dispersal technical aspect.</a:t>
                      </a:r>
                    </a:p>
                  </a:txBody>
                  <a:tcPr marL="0" marR="0" marT="27305"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a:solidFill>
                        <a:srgbClr val="FFFFFF"/>
                      </a:solidFill>
                      <a:prstDash val="solid"/>
                    </a:lnB>
                    <a:solidFill>
                      <a:srgbClr val="D0D8E8"/>
                    </a:solidFill>
                  </a:tcPr>
                </a:tc>
                <a:extLst>
                  <a:ext uri="{0D108BD9-81ED-4DB2-BD59-A6C34878D82A}">
                    <a16:rowId xmlns:a16="http://schemas.microsoft.com/office/drawing/2014/main" val="1052551015"/>
                  </a:ext>
                </a:extLst>
              </a:tr>
            </a:tbl>
          </a:graphicData>
        </a:graphic>
      </p:graphicFrame>
    </p:spTree>
    <p:extLst>
      <p:ext uri="{BB962C8B-B14F-4D97-AF65-F5344CB8AC3E}">
        <p14:creationId xmlns:p14="http://schemas.microsoft.com/office/powerpoint/2010/main" val="26291530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A4109AFC2C6E043A4318249FC3EB332" ma:contentTypeVersion="10" ma:contentTypeDescription="Create a new document." ma:contentTypeScope="" ma:versionID="6d202c3411c7fac7880508c6ba75e883">
  <xsd:schema xmlns:xsd="http://www.w3.org/2001/XMLSchema" xmlns:xs="http://www.w3.org/2001/XMLSchema" xmlns:p="http://schemas.microsoft.com/office/2006/metadata/properties" xmlns:ns2="d760762f-6d0f-47a6-8fb9-606f44da5725" targetNamespace="http://schemas.microsoft.com/office/2006/metadata/properties" ma:root="true" ma:fieldsID="63b0e48cdd305263923f66abfd8919b9" ns2:_="">
    <xsd:import namespace="d760762f-6d0f-47a6-8fb9-606f44da572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2:MediaServiceGenerationTime" minOccurs="0"/>
                <xsd:element ref="ns2:MediaServiceEventHashCode" minOccurs="0"/>
                <xsd:element ref="ns2:MediaServiceOCR"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760762f-6d0f-47a6-8fb9-606f44da57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7"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d760762f-6d0f-47a6-8fb9-606f44da5725">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4BBCE9E-F509-4CF0-94D0-EAB82920F43A}"/>
</file>

<file path=customXml/itemProps2.xml><?xml version="1.0" encoding="utf-8"?>
<ds:datastoreItem xmlns:ds="http://schemas.openxmlformats.org/officeDocument/2006/customXml" ds:itemID="{6C4A1475-1E5D-4492-A08E-0979D2F4C33D}">
  <ds:schemaRefs>
    <ds:schemaRef ds:uri="http://schemas.microsoft.com/office/2006/metadata/properties"/>
    <ds:schemaRef ds:uri="http://schemas.microsoft.com/sharepoint/v3"/>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ebc06697-9816-4d46-84f1-778cb8e4f91a"/>
    <ds:schemaRef ds:uri="http://purl.org/dc/elements/1.1/"/>
    <ds:schemaRef ds:uri="28f8c4ce-57aa-466c-9365-d0dd377faa91"/>
    <ds:schemaRef ds:uri="http://www.w3.org/XML/1998/namespace"/>
    <ds:schemaRef ds:uri="http://purl.org/dc/terms/"/>
  </ds:schemaRefs>
</ds:datastoreItem>
</file>

<file path=customXml/itemProps3.xml><?xml version="1.0" encoding="utf-8"?>
<ds:datastoreItem xmlns:ds="http://schemas.openxmlformats.org/officeDocument/2006/customXml" ds:itemID="{D58FFB12-22BF-434F-BDE6-690A43E82FC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4066</Words>
  <Application>Microsoft Office PowerPoint</Application>
  <PresentationFormat>Widescreen</PresentationFormat>
  <Paragraphs>810</Paragraphs>
  <Slides>40</Slides>
  <Notes>1</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Office Theme</vt:lpstr>
      <vt:lpstr>Primary Care and Community - Delivery Assurance Team  2025/26 Annual Report</vt:lpstr>
      <vt:lpstr>Delivery Assurance System-Wide Delegated Contract Management</vt:lpstr>
      <vt:lpstr>Primary Care and Secondary Care Dental Contract Summary  01/04/25 – 31/03/2026</vt:lpstr>
      <vt:lpstr>General Practice Contract Activity Summary 2025-2026</vt:lpstr>
      <vt:lpstr>GP contracts by type</vt:lpstr>
      <vt:lpstr>PowerPoint Presentation</vt:lpstr>
      <vt:lpstr>Contractual Changes Summary 01/04/25 – 31/03/2026</vt:lpstr>
      <vt:lpstr>Access Challenges</vt:lpstr>
      <vt:lpstr>Supporting Contract Management Delivery - Medical</vt:lpstr>
      <vt:lpstr>Dental Contract Activity Summary 2025-26</vt:lpstr>
      <vt:lpstr>Dental Contracts – Primary, Community &amp; Secondary Care Dental Services</vt:lpstr>
      <vt:lpstr>PowerPoint Presentation</vt:lpstr>
      <vt:lpstr>Contract Variations 01/04/2025-31/03/2026</vt:lpstr>
      <vt:lpstr>Contractual Reconciliation Timeline</vt:lpstr>
      <vt:lpstr>End of Year 2024/25 Outcome Summary</vt:lpstr>
      <vt:lpstr>End of Year 2024-25 Outcome Summary</vt:lpstr>
      <vt:lpstr>Mid-Year Review Process 2025-26 Outcome Summary</vt:lpstr>
      <vt:lpstr>End of Year Review 2025/26</vt:lpstr>
      <vt:lpstr>Access to primary care dental services</vt:lpstr>
      <vt:lpstr>Access Challenges</vt:lpstr>
      <vt:lpstr>Supporting Contract Management Delivery - Dental</vt:lpstr>
      <vt:lpstr>Supporting Contract Management Delivery - Dental</vt:lpstr>
      <vt:lpstr>Pharmaceutical Contract Activity Summary 2025-2026</vt:lpstr>
      <vt:lpstr>PowerPoint Presentation</vt:lpstr>
      <vt:lpstr>PowerPoint Presentation</vt:lpstr>
      <vt:lpstr>PowerPoint Presentation</vt:lpstr>
      <vt:lpstr>Breakdown</vt:lpstr>
      <vt:lpstr>Supporting Contract Management Delivery - Pharmacy</vt:lpstr>
      <vt:lpstr>Supporting Contract Management Delivery – Pharmacy Future Work</vt:lpstr>
      <vt:lpstr>Optometric Contract Activity Summary 2025-2026</vt:lpstr>
      <vt:lpstr>PowerPoint Presentation</vt:lpstr>
      <vt:lpstr>PowerPoint Presentation</vt:lpstr>
      <vt:lpstr>Overview of Application Types 01/04/2025 – 31/03/2026</vt:lpstr>
      <vt:lpstr>Mandatory, Additional and Dispensing Only Contracts 01/04/2025 – 31/03/2026</vt:lpstr>
      <vt:lpstr>Breakdown of Additional Services Contract Provision 01/04/2025 – 31/03/2026</vt:lpstr>
      <vt:lpstr>Impact on Services Provision</vt:lpstr>
      <vt:lpstr>Supporting Contract Management Delivery - Optometric</vt:lpstr>
      <vt:lpstr>Primary Care Capital Investments 2025-2026</vt:lpstr>
      <vt:lpstr>PowerPoint Presentation</vt:lpstr>
      <vt:lpstr>Other Work – DA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BRITTON, Mark (NHS FYLDE AND WYRE CCG)</dc:creator>
  <cp:lastModifiedBy>ARMSTRONG, David (NHS LANCASHIRE AND SOUTH CUMBRIA INTEGRATED CARE BOARD)</cp:lastModifiedBy>
  <cp:revision>22</cp:revision>
  <dcterms:created xsi:type="dcterms:W3CDTF">2025-05-28T13:11:25Z</dcterms:created>
  <dcterms:modified xsi:type="dcterms:W3CDTF">2026-05-01T15:25:13Z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2024-08-21T00:00:00Z</vt:filetime>
  </property>
  <property fmtid="{D5CDD505-2E9C-101B-9397-08002B2CF9AE}" pid="3" name="Creator">
    <vt:lpwstr>Microsoft® PowerPoint® for Microsoft 365</vt:lpwstr>
  </property>
  <property fmtid="{D5CDD505-2E9C-101B-9397-08002B2CF9AE}" pid="4" name="LastSaved">
    <vt:filetime>2025-05-28T00:00:00Z</vt:filetime>
  </property>
  <property fmtid="{D5CDD505-2E9C-101B-9397-08002B2CF9AE}" pid="5" name="Producer">
    <vt:lpwstr>Microsoft® PowerPoint® for Microsoft 365</vt:lpwstr>
  </property>
  <property fmtid="{D5CDD505-2E9C-101B-9397-08002B2CF9AE}" pid="6" name="ContentTypeId">
    <vt:lpwstr>0x0101000A4109AFC2C6E043A4318249FC3EB332</vt:lpwstr>
  </property>
</Properties>
</file>