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600" r:id="rId5"/>
    <p:sldId id="623" r:id="rId6"/>
    <p:sldId id="314" r:id="rId7"/>
    <p:sldId id="639" r:id="rId8"/>
    <p:sldId id="640" r:id="rId9"/>
    <p:sldId id="641" r:id="rId10"/>
    <p:sldId id="599" r:id="rId11"/>
  </p:sldIdLst>
  <p:sldSz cx="12192000" cy="6858000"/>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17"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655BA06-1EB5-508A-6D0D-0CD7F6DD74D3}" name="JONES, Yvonne (NHS LANCASHIRE AND SOUTH CUMBRIA ICB - 00X)" initials="" userId="S::yvonne.jones14@nhs.net::3d159cc5-3c4d-4ffb-bf6d-eef02cef593d" providerId="AD"/>
  <p188:author id="{0246E206-3B97-3545-9961-2DF96A3BC3F2}" name="ROBERTS, donna (NHS LANCASHIRE AND SOUTH CUMBRIA ICB - 00X)" initials="" userId="S::donna.roberts1@nhs.net::28620746-4708-42cd-b837-68da58435f30" providerId="AD"/>
  <p188:author id="{7E30270C-9EED-0161-1E99-FC6455DADD59}" name="SQUIRES, Sarah (NHS LANCASHIRE AND SOUTH CUMBRIA ICB - 02M)" initials="S0" userId="S::sarah.squires3@nhs.net::5749e81d-e6b9-4da5-a45f-089e8f227ffe" providerId="AD"/>
  <p188:author id="{E08CEB0F-83BA-859D-3D78-2F30772D6B7C}" name="WALLACE, Samantha (NHS LANCASHIRE AND SOUTH CUMBRIA INTEGRATED CARE BOARD)" initials="" userId="S::samantha.wallace9@nhs.net::2639624f-df38-42c6-89e7-3365de523ac0" providerId="AD"/>
  <p188:author id="{D52DDA17-90A9-9B2F-5C5D-9465978D658C}" name="WARDLEWORTH, Debbie (NHS LANCASHIRE AND SOUTH CUMBRIA INTEGRATED CARE BOARD)" initials="" userId="S::debbie.wardleworth@nhs.net::4bf055ef-9c8e-4c31-a9aa-4f79bf00b672" providerId="AD"/>
  <p188:author id="{93E4EB1B-FB9E-E60E-3E3A-E01439C45ADC}" name="PRESCOTT, Faye (NHS LANCASHIRE AND SOUTH CUMBRIA INTEGRATED CARE BOARD)" initials="" userId="S::faye.prescott2@nhs.net::6c49df8b-42fc-486f-9639-b13caa9ed489" providerId="AD"/>
  <p188:author id="{F0B88425-1123-31F0-F0EB-FB6F8D922C2A}" name="WHITE, Andrew (NHS LANCASHIRE AND SOUTH CUMBRIA ICB - 02M)" initials="" userId="S::andrew.white6@nhs.net::0b949912-51c4-4928-a3f4-8453797655eb" providerId="AD"/>
  <p188:author id="{CFB6F72A-68FA-9CE9-3170-F922EC561658}" name="WRIGHT, Jennifer (NHS LANCASHIRE AND SOUTH CUMBRIA INTEGRATED CARE BOARD)" initials="JW" userId="S::jennifer.wright52@nhs.net::83183e7a-bc77-4656-a1c0-c3aca619b36f" providerId="AD"/>
  <p188:author id="{DAA32542-CB6C-490B-5A5D-F8701649B9BC}" name="SUTCLIFFE, Erika (NHS LANCASHIRE AND SOUTH CUMBRIA INTEGRATED CARE BOARD)" initials="" userId="S::erika.sutcliffe2@nhs.net::baa3fcf8-3b3b-4c9c-bed2-b061288ad067" providerId="AD"/>
  <p188:author id="{1857214C-7F82-E1A2-D34D-266FBC88FA75}" name="ANDERSON, Michael (NHS LANCASHIRE AND SOUTH CUMBRIA ICB - 00R)" initials="" userId="S::michael.anderson4@nhs.net::a258cbfb-f75a-4a02-835a-12bee3b23dcd" providerId="AD"/>
  <p188:author id="{C70F504F-48C3-AC28-8410-8394328CD6AF}" name="FEENEY, Nicola (NHS LANCASHIRE AND SOUTH CUMBRIA ICB - 00R)" initials="" userId="S::nicola.feeney1@nhs.net::1c48c686-9f57-4cbd-81a6-f1d6da47a619" providerId="AD"/>
  <p188:author id="{DD714453-62E5-081C-9B7C-BABB8942BD1C}" name="FAZACKERLEY, Louise (NHS LANCASHIRE AND SOUTH CUMBRIA INTEGRATED CARE BOARD)" initials="" userId="S::louise.fazackerley@nhs.net::9af7bf2b-1000-42a4-9516-3810c94df775" providerId="AD"/>
  <p188:author id="{3E0FCE54-8733-099A-5F81-143537644706}" name="BLOY, Sarah (NHS LANCASHIRE AND SOUTH CUMBRIA ICB - 02M)" initials="" userId="S::sarah.bloy@nhs.net::d979d3bf-1d0e-4bcc-9d12-16d9219c41bf" providerId="AD"/>
  <p188:author id="{EE144F56-80DD-BAD7-6505-209A2817318F}" name="BRACEWELL, Emma (NHS LANCASHIRE AND SOUTH CUMBRIA INTEGRATED CARE BOARD)" initials="" userId="S::emma.bracewell4@nhs.net::113eeb22-71ba-45bb-a01e-2607ac0e96ed" providerId="AD"/>
  <p188:author id="{A738675B-2815-49DC-0EBE-9583204E19C3}" name="ASHWORTH, Angie (NHS LANCASHIRE AND SOUTH CUMBRIA INTEGRATED CARE BOARD)" initials="" userId="S::angie.ashworth@nhs.net::23098445-2806-4efe-9cee-949353e0b394" providerId="AD"/>
  <p188:author id="{E792E662-C833-3BAA-2328-6DCDC05690DD}" name="IANSON, Leanne (NHS LANCASHIRE AND SOUTH CUMBRIA ICB - 00X)" initials="I0" userId="S::leanne.ianson@nhs.net::181f13f3-5353-40c6-b2a8-f9d599b3240e" providerId="AD"/>
  <p188:author id="{7877FF74-893A-B968-E9AA-AF12E0622B62}" name="HUDSPITH, Catherine (NHS LANCASHIRE AND SOUTH CUMBRIA INTEGRATED CARE BOARD)" initials="HB" userId="S::c.hudspith1@nhs.net::f51af0fa-295d-43a3-b28c-4afe3ef74197" providerId="AD"/>
  <p188:author id="{2AE45A8B-E00A-C926-292A-4F4720B14A7D}" name="HORRELL, Brent (NHS LANCASHIRE AND SOUTH CUMBRIA ICB - 02M)" initials="H0" userId="S::brent.horrell@nhs.net::d945d2f2-c55b-4ec8-ab23-3b0d10cea45e" providerId="AD"/>
  <p188:author id="{FF5FF08C-DDBD-C6C4-86C8-15CB515B41FF}" name="BAXTER, Nicola (NHS LANCASHIRE AND SOUTH CUMBRIA INTEGRATED CARE BOARD)" initials="" userId="S::nicola.baxter1@nhs.net::ebc20fe9-5901-455a-b2ea-d9515634e2a6" providerId="AD"/>
  <p188:author id="{6218A494-ECEF-F027-9CA1-DDC376E0F52D}" name="LEPIORZ, Amy (NHS LANCASHIRE AND SOUTH CUMBRIA INTEGRATED CARE BOARD)" initials="LB" userId="S::amy.lepiorz@nhs.net::2b41087c-e7e4-4d9c-b693-b5b379b3fe02" providerId="AD"/>
  <p188:author id="{B48D3D98-2FA3-4190-950B-9DBA279D6900}" name="DENICOLA, Lisa (NHS LANCASHIRE AND SOUTH CUMBRIA ICB - 02M)" initials="" userId="S::lisa.denicola1@nhs.net::8d2a6b84-86e9-44e1-ae99-3b17d7503fae" providerId="AD"/>
  <p188:author id="{6666A1A4-E1FA-D999-43B5-AEDD5ED20B09}" name="PRICE-KIRKHAM, Wayne (NHS LANCASHIRE AND SOUTH CUMBRIA ICB - 00R)" initials="P0" userId="S::wayne.price-kirkham@nhs.net::a0eef81f-05a7-4ab4-8618-73155202fb78" providerId="AD"/>
  <p188:author id="{6465A2C2-DFF5-EB46-9BF4-B896DC0A1F27}" name="HAWORTH, Dawn (NHS LANCASHIRE AND SOUTH CUMBRIA ICB - 00R)" initials="H0" userId="S::dawn.haworth2@nhs.net::3813837f-776c-464d-bd6f-dd7d47639a34" providerId="AD"/>
  <p188:author id="{3D2F7CCD-9CDC-4521-B764-B38F6F67C7F5}" name="ARMSTRONG, David (NHS LANCASHIRE AND SOUTH CUMBRIA INTEGRATED CARE BOARD)" initials="DA" userId="S::david.armstrong3@nhs.net::64894702-7af0-448a-a724-2e5db56f5e4d" providerId="AD"/>
  <p188:author id="{4EAF4AD0-1C6F-3885-E2BF-F77B6A53FF33}" name="SHAH, Layla (NHS LANCASHIRE AND SOUTH CUMBRIA ICB - 00R)" initials="S0" userId="S::layla.shah@nhs.net::0a831d69-a2ed-4187-bdae-75e11ef63e53" providerId="AD"/>
  <p188:author id="{AA5327D6-4B8E-C7B4-1FE8-C158AE1E366C}" name="JUSON, Paul (NHS LANCASHIRE AND SOUTH CUMBRIA INTEGRATED CARE BOARD)" initials="" userId="S::paul.juson3@nhs.net::9dffd78d-aaa6-4b3c-9420-e5518fd2bb55" providerId="AD"/>
  <p188:author id="{FC2157DC-390B-ED81-30BC-89A002D701F0}" name="DANSON, Sarah (NHS LANCASHIRE AND SOUTH CUMBRIA INTEGRATED CARE BOARD)" initials="DB" userId="S::sarah.danson@nhs.net::a0838b8c-5a6b-4fd7-a67d-488bdbaa81ce" providerId="AD"/>
  <p188:author id="{B744DAE6-A067-D1DA-ADEC-7AC8516E6720}" name="BARKWORTH, Nicholas (NHS LANCASHIRE AND SOUTH CUMBRIA ICB - 00R)" initials="" userId="S::nick.barkworth@nhs.net::384794c4-1f0b-409a-9239-50c42693b1b0" providerId="AD"/>
  <p188:author id="{AC554FFE-60B0-2820-CD7D-9B3BDE731E44}" name="MILES, John (NHS LANCASHIRE AND SOUTH CUMBRIA ICB - 02M)" initials="M0" userId="S::j.miles@nhs.net::5cbad539-44f3-467d-a9ba-df39d459c48f"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72BC"/>
    <a:srgbClr val="FF5050"/>
    <a:srgbClr val="DC958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DB3FD2-E529-4AEE-BFB3-A4CB22306C9F}" v="7" dt="2026-02-27T12:34:36.963"/>
    <p1510:client id="{8164CB57-B2A0-48D5-A733-CD87E608EA28}" v="9" dt="2026-02-26T17:13:31.985"/>
    <p1510:client id="{BB5E4260-FD45-D2E8-BF43-B0D72AAE192D}" v="666" dt="2026-02-26T16:23:49.1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1" d="100"/>
          <a:sy n="141" d="100"/>
        </p:scale>
        <p:origin x="936" y="260"/>
      </p:cViewPr>
      <p:guideLst>
        <p:guide orient="horz" pos="2137"/>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RIGHT, Jennifer (NHS LANCASHIRE AND SOUTH CUMBRIA INTEGRATED CARE BOARD)" userId="83183e7a-bc77-4656-a1c0-c3aca619b36f" providerId="ADAL" clId="{2A5CBBBC-96FB-4287-AC2E-F08013F14AD5}"/>
    <pc:docChg chg="custSel modSld">
      <pc:chgData name="WRIGHT, Jennifer (NHS LANCASHIRE AND SOUTH CUMBRIA INTEGRATED CARE BOARD)" userId="83183e7a-bc77-4656-a1c0-c3aca619b36f" providerId="ADAL" clId="{2A5CBBBC-96FB-4287-AC2E-F08013F14AD5}" dt="2026-02-27T13:33:12.337" v="10" actId="478"/>
      <pc:docMkLst>
        <pc:docMk/>
      </pc:docMkLst>
      <pc:sldChg chg="addSp delSp modSp mod">
        <pc:chgData name="WRIGHT, Jennifer (NHS LANCASHIRE AND SOUTH CUMBRIA INTEGRATED CARE BOARD)" userId="83183e7a-bc77-4656-a1c0-c3aca619b36f" providerId="ADAL" clId="{2A5CBBBC-96FB-4287-AC2E-F08013F14AD5}" dt="2026-02-27T13:33:12.337" v="10" actId="478"/>
        <pc:sldMkLst>
          <pc:docMk/>
          <pc:sldMk cId="4142764409" sldId="639"/>
        </pc:sldMkLst>
        <pc:spChg chg="del">
          <ac:chgData name="WRIGHT, Jennifer (NHS LANCASHIRE AND SOUTH CUMBRIA INTEGRATED CARE BOARD)" userId="83183e7a-bc77-4656-a1c0-c3aca619b36f" providerId="ADAL" clId="{2A5CBBBC-96FB-4287-AC2E-F08013F14AD5}" dt="2026-02-27T13:33:12.337" v="10" actId="478"/>
          <ac:spMkLst>
            <pc:docMk/>
            <pc:sldMk cId="4142764409" sldId="639"/>
            <ac:spMk id="2" creationId="{7569B5BD-71BD-A4E5-CAC9-F7EC65A2FB29}"/>
          </ac:spMkLst>
        </pc:spChg>
        <pc:picChg chg="del">
          <ac:chgData name="WRIGHT, Jennifer (NHS LANCASHIRE AND SOUTH CUMBRIA INTEGRATED CARE BOARD)" userId="83183e7a-bc77-4656-a1c0-c3aca619b36f" providerId="ADAL" clId="{2A5CBBBC-96FB-4287-AC2E-F08013F14AD5}" dt="2026-02-27T13:32:08.379" v="0" actId="478"/>
          <ac:picMkLst>
            <pc:docMk/>
            <pc:sldMk cId="4142764409" sldId="639"/>
            <ac:picMk id="5" creationId="{E2CB45C6-A38B-F738-F176-D2E4D9A9D257}"/>
          </ac:picMkLst>
        </pc:picChg>
        <pc:picChg chg="add del mod">
          <ac:chgData name="WRIGHT, Jennifer (NHS LANCASHIRE AND SOUTH CUMBRIA INTEGRATED CARE BOARD)" userId="83183e7a-bc77-4656-a1c0-c3aca619b36f" providerId="ADAL" clId="{2A5CBBBC-96FB-4287-AC2E-F08013F14AD5}" dt="2026-02-27T13:32:26.274" v="4" actId="478"/>
          <ac:picMkLst>
            <pc:docMk/>
            <pc:sldMk cId="4142764409" sldId="639"/>
            <ac:picMk id="7" creationId="{242F5115-F94F-029D-9D28-55128CBCBEC0}"/>
          </ac:picMkLst>
        </pc:picChg>
        <pc:picChg chg="add mod">
          <ac:chgData name="WRIGHT, Jennifer (NHS LANCASHIRE AND SOUTH CUMBRIA INTEGRATED CARE BOARD)" userId="83183e7a-bc77-4656-a1c0-c3aca619b36f" providerId="ADAL" clId="{2A5CBBBC-96FB-4287-AC2E-F08013F14AD5}" dt="2026-02-27T13:33:09.126" v="9" actId="14100"/>
          <ac:picMkLst>
            <pc:docMk/>
            <pc:sldMk cId="4142764409" sldId="639"/>
            <ac:picMk id="12" creationId="{3CD162B6-A275-BDB8-D473-9F9086E339E4}"/>
          </ac:picMkLst>
        </pc:picChg>
      </pc:sldChg>
    </pc:docChg>
  </pc:docChgLst>
  <pc:docChgLst>
    <pc:chgData name="SQUIRES, Sarah (NHS LANCASHIRE AND SOUTH CUMBRIA ICB - 02M)" userId="5749e81d-e6b9-4da5-a45f-089e8f227ffe" providerId="ADAL" clId="{26476288-3957-4398-81D8-950EE773BB84}"/>
    <pc:docChg chg="undo custSel modSld">
      <pc:chgData name="SQUIRES, Sarah (NHS LANCASHIRE AND SOUTH CUMBRIA ICB - 02M)" userId="5749e81d-e6b9-4da5-a45f-089e8f227ffe" providerId="ADAL" clId="{26476288-3957-4398-81D8-950EE773BB84}" dt="2026-02-27T12:41:51.670" v="1" actId="20577"/>
      <pc:docMkLst>
        <pc:docMk/>
      </pc:docMkLst>
      <pc:sldChg chg="modSp mod">
        <pc:chgData name="SQUIRES, Sarah (NHS LANCASHIRE AND SOUTH CUMBRIA ICB - 02M)" userId="5749e81d-e6b9-4da5-a45f-089e8f227ffe" providerId="ADAL" clId="{26476288-3957-4398-81D8-950EE773BB84}" dt="2026-02-27T12:41:51.670" v="1" actId="20577"/>
        <pc:sldMkLst>
          <pc:docMk/>
          <pc:sldMk cId="237464840" sldId="623"/>
        </pc:sldMkLst>
        <pc:spChg chg="mod">
          <ac:chgData name="SQUIRES, Sarah (NHS LANCASHIRE AND SOUTH CUMBRIA ICB - 02M)" userId="5749e81d-e6b9-4da5-a45f-089e8f227ffe" providerId="ADAL" clId="{26476288-3957-4398-81D8-950EE773BB84}" dt="2026-02-27T12:41:51.670" v="1" actId="20577"/>
          <ac:spMkLst>
            <pc:docMk/>
            <pc:sldMk cId="237464840" sldId="623"/>
            <ac:spMk id="3" creationId="{725B3F4B-B0DB-37AC-86F8-1F4FF2659BD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7" cy="513508"/>
          </a:xfrm>
          <a:prstGeom prst="rect">
            <a:avLst/>
          </a:prstGeom>
        </p:spPr>
        <p:txBody>
          <a:bodyPr vert="horz" lIns="95418" tIns="47709" rIns="95418" bIns="47709" rtlCol="0"/>
          <a:lstStyle>
            <a:lvl1pPr algn="l">
              <a:defRPr sz="1300"/>
            </a:lvl1pPr>
          </a:lstStyle>
          <a:p>
            <a:endParaRPr lang="en-GB"/>
          </a:p>
        </p:txBody>
      </p:sp>
      <p:sp>
        <p:nvSpPr>
          <p:cNvPr id="3" name="Date Placeholder 2"/>
          <p:cNvSpPr>
            <a:spLocks noGrp="1"/>
          </p:cNvSpPr>
          <p:nvPr>
            <p:ph type="dt" idx="1"/>
          </p:nvPr>
        </p:nvSpPr>
        <p:spPr>
          <a:xfrm>
            <a:off x="4023992" y="0"/>
            <a:ext cx="3078427" cy="513508"/>
          </a:xfrm>
          <a:prstGeom prst="rect">
            <a:avLst/>
          </a:prstGeom>
        </p:spPr>
        <p:txBody>
          <a:bodyPr vert="horz" lIns="95418" tIns="47709" rIns="95418" bIns="47709" rtlCol="0"/>
          <a:lstStyle>
            <a:lvl1pPr algn="r">
              <a:defRPr sz="1300"/>
            </a:lvl1pPr>
          </a:lstStyle>
          <a:p>
            <a:fld id="{567E4DFC-F634-4D73-9D2F-D5ECF1FF85CD}" type="datetimeFigureOut">
              <a:rPr lang="en-GB" smtClean="0"/>
              <a:t>27/02/2026</a:t>
            </a:fld>
            <a:endParaRPr lang="en-GB"/>
          </a:p>
        </p:txBody>
      </p:sp>
      <p:sp>
        <p:nvSpPr>
          <p:cNvPr id="4" name="Slide Image Placeholder 3"/>
          <p:cNvSpPr>
            <a:spLocks noGrp="1" noRot="1" noChangeAspect="1"/>
          </p:cNvSpPr>
          <p:nvPr>
            <p:ph type="sldImg" idx="2"/>
          </p:nvPr>
        </p:nvSpPr>
        <p:spPr>
          <a:xfrm>
            <a:off x="481013" y="1277938"/>
            <a:ext cx="6142037" cy="3454400"/>
          </a:xfrm>
          <a:prstGeom prst="rect">
            <a:avLst/>
          </a:prstGeom>
          <a:noFill/>
          <a:ln w="12700">
            <a:solidFill>
              <a:prstClr val="black"/>
            </a:solidFill>
          </a:ln>
        </p:spPr>
        <p:txBody>
          <a:bodyPr vert="horz" lIns="95418" tIns="47709" rIns="95418" bIns="47709" rtlCol="0" anchor="ctr"/>
          <a:lstStyle/>
          <a:p>
            <a:endParaRPr lang="en-GB"/>
          </a:p>
        </p:txBody>
      </p:sp>
      <p:sp>
        <p:nvSpPr>
          <p:cNvPr id="5" name="Notes Placeholder 4"/>
          <p:cNvSpPr>
            <a:spLocks noGrp="1"/>
          </p:cNvSpPr>
          <p:nvPr>
            <p:ph type="body" sz="quarter" idx="3"/>
          </p:nvPr>
        </p:nvSpPr>
        <p:spPr>
          <a:xfrm>
            <a:off x="710407" y="4925409"/>
            <a:ext cx="5683250" cy="4029879"/>
          </a:xfrm>
          <a:prstGeom prst="rect">
            <a:avLst/>
          </a:prstGeom>
        </p:spPr>
        <p:txBody>
          <a:bodyPr vert="horz" lIns="95418" tIns="47709" rIns="95418" bIns="4770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8"/>
            <a:ext cx="3078427" cy="513507"/>
          </a:xfrm>
          <a:prstGeom prst="rect">
            <a:avLst/>
          </a:prstGeom>
        </p:spPr>
        <p:txBody>
          <a:bodyPr vert="horz" lIns="95418" tIns="47709" rIns="95418" bIns="47709" rtlCol="0" anchor="b"/>
          <a:lstStyle>
            <a:lvl1pPr algn="l">
              <a:defRPr sz="1300"/>
            </a:lvl1pPr>
          </a:lstStyle>
          <a:p>
            <a:endParaRPr lang="en-GB"/>
          </a:p>
        </p:txBody>
      </p:sp>
      <p:sp>
        <p:nvSpPr>
          <p:cNvPr id="7" name="Slide Number Placeholder 6"/>
          <p:cNvSpPr>
            <a:spLocks noGrp="1"/>
          </p:cNvSpPr>
          <p:nvPr>
            <p:ph type="sldNum" sz="quarter" idx="5"/>
          </p:nvPr>
        </p:nvSpPr>
        <p:spPr>
          <a:xfrm>
            <a:off x="4023992" y="9721108"/>
            <a:ext cx="3078427" cy="513507"/>
          </a:xfrm>
          <a:prstGeom prst="rect">
            <a:avLst/>
          </a:prstGeom>
        </p:spPr>
        <p:txBody>
          <a:bodyPr vert="horz" lIns="95418" tIns="47709" rIns="95418" bIns="47709" rtlCol="0" anchor="b"/>
          <a:lstStyle>
            <a:lvl1pPr algn="r">
              <a:defRPr sz="1300"/>
            </a:lvl1pPr>
          </a:lstStyle>
          <a:p>
            <a:fld id="{AA31FF3D-C57E-48FF-9FA6-36005D5CDC45}" type="slidenum">
              <a:rPr lang="en-GB" smtClean="0"/>
              <a:t>‹#›</a:t>
            </a:fld>
            <a:endParaRPr lang="en-GB"/>
          </a:p>
        </p:txBody>
      </p:sp>
    </p:spTree>
    <p:extLst>
      <p:ext uri="{BB962C8B-B14F-4D97-AF65-F5344CB8AC3E}">
        <p14:creationId xmlns:p14="http://schemas.microsoft.com/office/powerpoint/2010/main" val="2489835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A31FF3D-C57E-48FF-9FA6-36005D5CDC45}" type="slidenum">
              <a:rPr lang="en-GB" smtClean="0"/>
              <a:t>2</a:t>
            </a:fld>
            <a:endParaRPr lang="en-GB"/>
          </a:p>
        </p:txBody>
      </p:sp>
    </p:spTree>
    <p:extLst>
      <p:ext uri="{BB962C8B-B14F-4D97-AF65-F5344CB8AC3E}">
        <p14:creationId xmlns:p14="http://schemas.microsoft.com/office/powerpoint/2010/main" val="616183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45278D-7649-1669-86A9-6B14A45A4C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7DACDB-289A-6C54-02E5-AB228E1E6E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FFBBA1-E50C-DD7D-EB2E-898C496E146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6BAC665-CB74-828C-BE04-1A2B97D80A02}"/>
              </a:ext>
            </a:extLst>
          </p:cNvPr>
          <p:cNvSpPr>
            <a:spLocks noGrp="1"/>
          </p:cNvSpPr>
          <p:nvPr>
            <p:ph type="sldNum" sz="quarter" idx="5"/>
          </p:nvPr>
        </p:nvSpPr>
        <p:spPr/>
        <p:txBody>
          <a:bodyPr/>
          <a:lstStyle/>
          <a:p>
            <a:fld id="{AA31FF3D-C57E-48FF-9FA6-36005D5CDC45}" type="slidenum">
              <a:rPr lang="en-GB" smtClean="0"/>
              <a:t>4</a:t>
            </a:fld>
            <a:endParaRPr lang="en-GB"/>
          </a:p>
        </p:txBody>
      </p:sp>
    </p:spTree>
    <p:extLst>
      <p:ext uri="{BB962C8B-B14F-4D97-AF65-F5344CB8AC3E}">
        <p14:creationId xmlns:p14="http://schemas.microsoft.com/office/powerpoint/2010/main" val="15612198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AF98B-82B0-24CD-6946-E0D0DA4482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5188A4-7AEA-BB13-8D1C-9BB40B8D8F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0A134A-8577-40AA-5468-E2D2FDEDC80A}"/>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1518035-307B-E487-344C-A30C40267563}"/>
              </a:ext>
            </a:extLst>
          </p:cNvPr>
          <p:cNvSpPr>
            <a:spLocks noGrp="1"/>
          </p:cNvSpPr>
          <p:nvPr>
            <p:ph type="sldNum" sz="quarter" idx="5"/>
          </p:nvPr>
        </p:nvSpPr>
        <p:spPr/>
        <p:txBody>
          <a:bodyPr/>
          <a:lstStyle/>
          <a:p>
            <a:fld id="{AA31FF3D-C57E-48FF-9FA6-36005D5CDC45}" type="slidenum">
              <a:rPr lang="en-GB" smtClean="0"/>
              <a:t>5</a:t>
            </a:fld>
            <a:endParaRPr lang="en-GB"/>
          </a:p>
        </p:txBody>
      </p:sp>
    </p:spTree>
    <p:extLst>
      <p:ext uri="{BB962C8B-B14F-4D97-AF65-F5344CB8AC3E}">
        <p14:creationId xmlns:p14="http://schemas.microsoft.com/office/powerpoint/2010/main" val="15940296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F6398-A38A-8617-53E8-5B9ECA6A0A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96205D-5303-9963-6670-2794EB7AAF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09EDF7-908C-8A66-6CE6-2477C878E69B}"/>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A843B74-C051-91DF-47CE-BA7661E8777F}"/>
              </a:ext>
            </a:extLst>
          </p:cNvPr>
          <p:cNvSpPr>
            <a:spLocks noGrp="1"/>
          </p:cNvSpPr>
          <p:nvPr>
            <p:ph type="sldNum" sz="quarter" idx="5"/>
          </p:nvPr>
        </p:nvSpPr>
        <p:spPr/>
        <p:txBody>
          <a:bodyPr/>
          <a:lstStyle/>
          <a:p>
            <a:fld id="{AA31FF3D-C57E-48FF-9FA6-36005D5CDC45}" type="slidenum">
              <a:rPr lang="en-GB" smtClean="0"/>
              <a:t>6</a:t>
            </a:fld>
            <a:endParaRPr lang="en-GB"/>
          </a:p>
        </p:txBody>
      </p:sp>
    </p:spTree>
    <p:extLst>
      <p:ext uri="{BB962C8B-B14F-4D97-AF65-F5344CB8AC3E}">
        <p14:creationId xmlns:p14="http://schemas.microsoft.com/office/powerpoint/2010/main" val="3720710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B36CB-D94B-48D4-AFA4-EDA188BF3C5E}"/>
              </a:ext>
            </a:extLst>
          </p:cNvPr>
          <p:cNvSpPr>
            <a:spLocks noGrp="1"/>
          </p:cNvSpPr>
          <p:nvPr>
            <p:ph type="ctrTitle"/>
          </p:nvPr>
        </p:nvSpPr>
        <p:spPr>
          <a:xfrm>
            <a:off x="1031966" y="1690777"/>
            <a:ext cx="10354902" cy="1819186"/>
          </a:xfrm>
        </p:spPr>
        <p:txBody>
          <a:bodyPr anchor="b"/>
          <a:lstStyle>
            <a:lvl1pPr algn="ctr">
              <a:defRPr sz="6000" b="1"/>
            </a:lvl1pPr>
          </a:lstStyle>
          <a:p>
            <a:r>
              <a:rPr lang="en-US"/>
              <a:t>Click to edit Master title style</a:t>
            </a:r>
            <a:endParaRPr lang="en-GB"/>
          </a:p>
        </p:txBody>
      </p:sp>
      <p:sp>
        <p:nvSpPr>
          <p:cNvPr id="3" name="Subtitle 2">
            <a:extLst>
              <a:ext uri="{FF2B5EF4-FFF2-40B4-BE49-F238E27FC236}">
                <a16:creationId xmlns:a16="http://schemas.microsoft.com/office/drawing/2014/main" id="{636D89B1-64CE-4B05-AAE5-074032DE03F9}"/>
              </a:ext>
            </a:extLst>
          </p:cNvPr>
          <p:cNvSpPr>
            <a:spLocks noGrp="1"/>
          </p:cNvSpPr>
          <p:nvPr>
            <p:ph type="subTitle" idx="1"/>
          </p:nvPr>
        </p:nvSpPr>
        <p:spPr>
          <a:xfrm>
            <a:off x="1031965" y="3602038"/>
            <a:ext cx="10354901"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72C7923-AD00-4B40-943F-2DB19FF68D4C}"/>
              </a:ext>
            </a:extLst>
          </p:cNvPr>
          <p:cNvSpPr>
            <a:spLocks noGrp="1"/>
          </p:cNvSpPr>
          <p:nvPr>
            <p:ph type="dt" sz="half" idx="10"/>
          </p:nvPr>
        </p:nvSpPr>
        <p:spPr/>
        <p:txBody>
          <a:bodyPr/>
          <a:lstStyle/>
          <a:p>
            <a:fld id="{C4627B31-A628-4475-9BE1-02A1520BA257}" type="datetime1">
              <a:rPr lang="en-GB" smtClean="0"/>
              <a:t>27/02/2026</a:t>
            </a:fld>
            <a:endParaRPr lang="en-GB"/>
          </a:p>
        </p:txBody>
      </p:sp>
      <p:sp>
        <p:nvSpPr>
          <p:cNvPr id="5" name="Footer Placeholder 4">
            <a:extLst>
              <a:ext uri="{FF2B5EF4-FFF2-40B4-BE49-F238E27FC236}">
                <a16:creationId xmlns:a16="http://schemas.microsoft.com/office/drawing/2014/main" id="{D6A7A2AF-C284-41F5-855B-FB958ECC85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9EA1312-A56F-4107-AF60-2CEC1108FDD6}"/>
              </a:ext>
            </a:extLst>
          </p:cNvPr>
          <p:cNvSpPr>
            <a:spLocks noGrp="1"/>
          </p:cNvSpPr>
          <p:nvPr>
            <p:ph type="sldNum" sz="quarter" idx="12"/>
          </p:nvPr>
        </p:nvSpPr>
        <p:spPr/>
        <p:txBody>
          <a:bodyPr/>
          <a:lstStyle/>
          <a:p>
            <a:fld id="{507B77E4-D16E-4E80-BECE-B10ACE50DA11}" type="slidenum">
              <a:rPr lang="en-GB" smtClean="0"/>
              <a:t>‹#›</a:t>
            </a:fld>
            <a:endParaRPr lang="en-GB"/>
          </a:p>
        </p:txBody>
      </p:sp>
    </p:spTree>
    <p:extLst>
      <p:ext uri="{BB962C8B-B14F-4D97-AF65-F5344CB8AC3E}">
        <p14:creationId xmlns:p14="http://schemas.microsoft.com/office/powerpoint/2010/main" val="1342997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178C9-A202-4C51-B684-AA032EABD81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051712D-40E3-4808-8F41-604367F050D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F0282E-62AF-462C-ADF8-EAC9CB9AE884}"/>
              </a:ext>
            </a:extLst>
          </p:cNvPr>
          <p:cNvSpPr>
            <a:spLocks noGrp="1"/>
          </p:cNvSpPr>
          <p:nvPr>
            <p:ph type="dt" sz="half" idx="10"/>
          </p:nvPr>
        </p:nvSpPr>
        <p:spPr/>
        <p:txBody>
          <a:bodyPr/>
          <a:lstStyle/>
          <a:p>
            <a:fld id="{F76247AF-18E3-4FF4-8E7C-E108C233B447}" type="datetime1">
              <a:rPr lang="en-GB" smtClean="0"/>
              <a:t>27/02/2026</a:t>
            </a:fld>
            <a:endParaRPr lang="en-GB"/>
          </a:p>
        </p:txBody>
      </p:sp>
      <p:sp>
        <p:nvSpPr>
          <p:cNvPr id="5" name="Footer Placeholder 4">
            <a:extLst>
              <a:ext uri="{FF2B5EF4-FFF2-40B4-BE49-F238E27FC236}">
                <a16:creationId xmlns:a16="http://schemas.microsoft.com/office/drawing/2014/main" id="{3F6A18F8-DBB2-4022-9FFD-4187D9DC1F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9E5ED38-9185-4A18-AC56-4057D95F391A}"/>
              </a:ext>
            </a:extLst>
          </p:cNvPr>
          <p:cNvSpPr>
            <a:spLocks noGrp="1"/>
          </p:cNvSpPr>
          <p:nvPr>
            <p:ph type="sldNum" sz="quarter" idx="12"/>
          </p:nvPr>
        </p:nvSpPr>
        <p:spPr/>
        <p:txBody>
          <a:bodyPr/>
          <a:lstStyle/>
          <a:p>
            <a:fld id="{507B77E4-D16E-4E80-BECE-B10ACE50DA11}" type="slidenum">
              <a:rPr lang="en-GB" smtClean="0"/>
              <a:t>‹#›</a:t>
            </a:fld>
            <a:endParaRPr lang="en-GB"/>
          </a:p>
        </p:txBody>
      </p:sp>
    </p:spTree>
    <p:extLst>
      <p:ext uri="{BB962C8B-B14F-4D97-AF65-F5344CB8AC3E}">
        <p14:creationId xmlns:p14="http://schemas.microsoft.com/office/powerpoint/2010/main" val="2024973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92E3F8-2304-4551-B7FA-8AA677A5C71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7176138-96CD-4183-9D23-AF9D8A2FAFF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68F10A5-F94F-471A-BEDA-C188388F408C}"/>
              </a:ext>
            </a:extLst>
          </p:cNvPr>
          <p:cNvSpPr>
            <a:spLocks noGrp="1"/>
          </p:cNvSpPr>
          <p:nvPr>
            <p:ph type="dt" sz="half" idx="10"/>
          </p:nvPr>
        </p:nvSpPr>
        <p:spPr/>
        <p:txBody>
          <a:bodyPr/>
          <a:lstStyle/>
          <a:p>
            <a:fld id="{0CFB61A8-67E4-4DEA-B30B-233998EA809D}" type="datetime1">
              <a:rPr lang="en-GB" smtClean="0"/>
              <a:t>27/02/2026</a:t>
            </a:fld>
            <a:endParaRPr lang="en-GB"/>
          </a:p>
        </p:txBody>
      </p:sp>
      <p:sp>
        <p:nvSpPr>
          <p:cNvPr id="5" name="Footer Placeholder 4">
            <a:extLst>
              <a:ext uri="{FF2B5EF4-FFF2-40B4-BE49-F238E27FC236}">
                <a16:creationId xmlns:a16="http://schemas.microsoft.com/office/drawing/2014/main" id="{C1A511EF-642F-4FA3-AAC0-A1EB4C176E8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E1B102-DC2E-4793-9367-584169C35D3C}"/>
              </a:ext>
            </a:extLst>
          </p:cNvPr>
          <p:cNvSpPr>
            <a:spLocks noGrp="1"/>
          </p:cNvSpPr>
          <p:nvPr>
            <p:ph type="sldNum" sz="quarter" idx="12"/>
          </p:nvPr>
        </p:nvSpPr>
        <p:spPr/>
        <p:txBody>
          <a:bodyPr/>
          <a:lstStyle/>
          <a:p>
            <a:fld id="{507B77E4-D16E-4E80-BECE-B10ACE50DA11}" type="slidenum">
              <a:rPr lang="en-GB" smtClean="0"/>
              <a:t>‹#›</a:t>
            </a:fld>
            <a:endParaRPr lang="en-GB"/>
          </a:p>
        </p:txBody>
      </p:sp>
    </p:spTree>
    <p:extLst>
      <p:ext uri="{BB962C8B-B14F-4D97-AF65-F5344CB8AC3E}">
        <p14:creationId xmlns:p14="http://schemas.microsoft.com/office/powerpoint/2010/main" val="2503149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236A1-C13E-4D71-BF17-82874A16F02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20EE4EA-D4C6-4E7D-9B43-5949519CEA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903DDD2-1229-45D9-A48A-D21A7DCB4776}"/>
              </a:ext>
            </a:extLst>
          </p:cNvPr>
          <p:cNvSpPr>
            <a:spLocks noGrp="1"/>
          </p:cNvSpPr>
          <p:nvPr>
            <p:ph type="dt" sz="half" idx="10"/>
          </p:nvPr>
        </p:nvSpPr>
        <p:spPr/>
        <p:txBody>
          <a:bodyPr/>
          <a:lstStyle/>
          <a:p>
            <a:fld id="{FC1B766A-8271-4045-B3EA-45E17C067BC8}" type="datetime1">
              <a:rPr lang="en-GB" smtClean="0"/>
              <a:t>27/02/2026</a:t>
            </a:fld>
            <a:endParaRPr lang="en-GB"/>
          </a:p>
        </p:txBody>
      </p:sp>
      <p:sp>
        <p:nvSpPr>
          <p:cNvPr id="5" name="Footer Placeholder 4">
            <a:extLst>
              <a:ext uri="{FF2B5EF4-FFF2-40B4-BE49-F238E27FC236}">
                <a16:creationId xmlns:a16="http://schemas.microsoft.com/office/drawing/2014/main" id="{CE32D306-A763-4823-B787-EBB23E25D0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9736E41-53EE-44AD-A9C4-9DE60A1AFC48}"/>
              </a:ext>
            </a:extLst>
          </p:cNvPr>
          <p:cNvSpPr>
            <a:spLocks noGrp="1"/>
          </p:cNvSpPr>
          <p:nvPr>
            <p:ph type="sldNum" sz="quarter" idx="12"/>
          </p:nvPr>
        </p:nvSpPr>
        <p:spPr>
          <a:xfrm>
            <a:off x="11515725" y="6356349"/>
            <a:ext cx="485056" cy="365125"/>
          </a:xfrm>
        </p:spPr>
        <p:txBody>
          <a:bodyPr/>
          <a:lstStyle>
            <a:lvl1pPr algn="ctr">
              <a:defRPr/>
            </a:lvl1pPr>
          </a:lstStyle>
          <a:p>
            <a:fld id="{507B77E4-D16E-4E80-BECE-B10ACE50DA11}" type="slidenum">
              <a:rPr lang="en-GB" smtClean="0"/>
              <a:pPr/>
              <a:t>‹#›</a:t>
            </a:fld>
            <a:endParaRPr lang="en-GB"/>
          </a:p>
        </p:txBody>
      </p:sp>
    </p:spTree>
    <p:extLst>
      <p:ext uri="{BB962C8B-B14F-4D97-AF65-F5344CB8AC3E}">
        <p14:creationId xmlns:p14="http://schemas.microsoft.com/office/powerpoint/2010/main" val="1915946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FA1AB-71E0-4F72-877C-EF4190496BE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1AD2F5F-4EB9-4387-A976-A25B7EDAA8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25A7FD-0F4E-4770-BCDE-EEB18302CCE3}"/>
              </a:ext>
            </a:extLst>
          </p:cNvPr>
          <p:cNvSpPr>
            <a:spLocks noGrp="1"/>
          </p:cNvSpPr>
          <p:nvPr>
            <p:ph type="dt" sz="half" idx="10"/>
          </p:nvPr>
        </p:nvSpPr>
        <p:spPr/>
        <p:txBody>
          <a:bodyPr/>
          <a:lstStyle/>
          <a:p>
            <a:fld id="{39F9D354-8EAC-4336-9C03-12B34884C400}" type="datetime1">
              <a:rPr lang="en-GB" smtClean="0"/>
              <a:t>27/02/2026</a:t>
            </a:fld>
            <a:endParaRPr lang="en-GB"/>
          </a:p>
        </p:txBody>
      </p:sp>
      <p:sp>
        <p:nvSpPr>
          <p:cNvPr id="5" name="Footer Placeholder 4">
            <a:extLst>
              <a:ext uri="{FF2B5EF4-FFF2-40B4-BE49-F238E27FC236}">
                <a16:creationId xmlns:a16="http://schemas.microsoft.com/office/drawing/2014/main" id="{3055AE23-3BD8-4F3F-8504-A57CF01486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EF193EB-4E55-4452-8BFA-FC4ADFB30B45}"/>
              </a:ext>
            </a:extLst>
          </p:cNvPr>
          <p:cNvSpPr>
            <a:spLocks noGrp="1"/>
          </p:cNvSpPr>
          <p:nvPr>
            <p:ph type="sldNum" sz="quarter" idx="12"/>
          </p:nvPr>
        </p:nvSpPr>
        <p:spPr/>
        <p:txBody>
          <a:bodyPr/>
          <a:lstStyle/>
          <a:p>
            <a:fld id="{507B77E4-D16E-4E80-BECE-B10ACE50DA11}" type="slidenum">
              <a:rPr lang="en-GB" smtClean="0"/>
              <a:t>‹#›</a:t>
            </a:fld>
            <a:endParaRPr lang="en-GB"/>
          </a:p>
        </p:txBody>
      </p:sp>
    </p:spTree>
    <p:extLst>
      <p:ext uri="{BB962C8B-B14F-4D97-AF65-F5344CB8AC3E}">
        <p14:creationId xmlns:p14="http://schemas.microsoft.com/office/powerpoint/2010/main" val="1494143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0426E-C5AA-447E-B245-CE13FAC856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3631D3B-A82D-4F42-8161-FDEF5C94C70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F6B4280-832B-4E3E-A685-288574ACEAA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58A551F-DE46-45D9-8187-7C49DB76BC76}"/>
              </a:ext>
            </a:extLst>
          </p:cNvPr>
          <p:cNvSpPr>
            <a:spLocks noGrp="1"/>
          </p:cNvSpPr>
          <p:nvPr>
            <p:ph type="dt" sz="half" idx="10"/>
          </p:nvPr>
        </p:nvSpPr>
        <p:spPr/>
        <p:txBody>
          <a:bodyPr/>
          <a:lstStyle/>
          <a:p>
            <a:fld id="{CC8BCC0B-F367-4E8B-B00D-614398050CCE}" type="datetime1">
              <a:rPr lang="en-GB" smtClean="0"/>
              <a:t>27/02/2026</a:t>
            </a:fld>
            <a:endParaRPr lang="en-GB"/>
          </a:p>
        </p:txBody>
      </p:sp>
      <p:sp>
        <p:nvSpPr>
          <p:cNvPr id="6" name="Footer Placeholder 5">
            <a:extLst>
              <a:ext uri="{FF2B5EF4-FFF2-40B4-BE49-F238E27FC236}">
                <a16:creationId xmlns:a16="http://schemas.microsoft.com/office/drawing/2014/main" id="{A4C0D068-AADB-444B-AF96-AEA7A3E52C5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6B5855F-6522-410D-9533-DE0786C15F8B}"/>
              </a:ext>
            </a:extLst>
          </p:cNvPr>
          <p:cNvSpPr>
            <a:spLocks noGrp="1"/>
          </p:cNvSpPr>
          <p:nvPr>
            <p:ph type="sldNum" sz="quarter" idx="12"/>
          </p:nvPr>
        </p:nvSpPr>
        <p:spPr/>
        <p:txBody>
          <a:bodyPr/>
          <a:lstStyle/>
          <a:p>
            <a:fld id="{507B77E4-D16E-4E80-BECE-B10ACE50DA11}" type="slidenum">
              <a:rPr lang="en-GB" smtClean="0"/>
              <a:t>‹#›</a:t>
            </a:fld>
            <a:endParaRPr lang="en-GB"/>
          </a:p>
        </p:txBody>
      </p:sp>
    </p:spTree>
    <p:extLst>
      <p:ext uri="{BB962C8B-B14F-4D97-AF65-F5344CB8AC3E}">
        <p14:creationId xmlns:p14="http://schemas.microsoft.com/office/powerpoint/2010/main" val="1224791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D695F-D396-4053-96F1-06C77BA8CDA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BB2C5B3-4A31-4F74-BA8A-817FF1C2DA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5ADA3FD-8E7C-45F9-AFFD-6944CBA5C25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B90AE02-86C8-4CB8-919E-B419B2EF7C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A45E8A-33D4-4584-B0D3-57C9AF29697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EF32C08-7772-4D0F-83FC-B24E8B9A2882}"/>
              </a:ext>
            </a:extLst>
          </p:cNvPr>
          <p:cNvSpPr>
            <a:spLocks noGrp="1"/>
          </p:cNvSpPr>
          <p:nvPr>
            <p:ph type="dt" sz="half" idx="10"/>
          </p:nvPr>
        </p:nvSpPr>
        <p:spPr/>
        <p:txBody>
          <a:bodyPr/>
          <a:lstStyle/>
          <a:p>
            <a:fld id="{1F174214-55C3-464E-BBF2-DAC244E0F8F9}" type="datetime1">
              <a:rPr lang="en-GB" smtClean="0"/>
              <a:t>27/02/2026</a:t>
            </a:fld>
            <a:endParaRPr lang="en-GB"/>
          </a:p>
        </p:txBody>
      </p:sp>
      <p:sp>
        <p:nvSpPr>
          <p:cNvPr id="8" name="Footer Placeholder 7">
            <a:extLst>
              <a:ext uri="{FF2B5EF4-FFF2-40B4-BE49-F238E27FC236}">
                <a16:creationId xmlns:a16="http://schemas.microsoft.com/office/drawing/2014/main" id="{31221EB3-2F51-4861-8551-80F87B0C011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9658968-8CEF-46CF-A1E3-23EEB9AD4E50}"/>
              </a:ext>
            </a:extLst>
          </p:cNvPr>
          <p:cNvSpPr>
            <a:spLocks noGrp="1"/>
          </p:cNvSpPr>
          <p:nvPr>
            <p:ph type="sldNum" sz="quarter" idx="12"/>
          </p:nvPr>
        </p:nvSpPr>
        <p:spPr/>
        <p:txBody>
          <a:bodyPr/>
          <a:lstStyle/>
          <a:p>
            <a:fld id="{507B77E4-D16E-4E80-BECE-B10ACE50DA11}" type="slidenum">
              <a:rPr lang="en-GB" smtClean="0"/>
              <a:t>‹#›</a:t>
            </a:fld>
            <a:endParaRPr lang="en-GB"/>
          </a:p>
        </p:txBody>
      </p:sp>
    </p:spTree>
    <p:extLst>
      <p:ext uri="{BB962C8B-B14F-4D97-AF65-F5344CB8AC3E}">
        <p14:creationId xmlns:p14="http://schemas.microsoft.com/office/powerpoint/2010/main" val="2228170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95434-97F3-4F7C-AFD9-F1CE0A296D1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ACDA661-64F2-44BA-9D48-6E8B3978B16F}"/>
              </a:ext>
            </a:extLst>
          </p:cNvPr>
          <p:cNvSpPr>
            <a:spLocks noGrp="1"/>
          </p:cNvSpPr>
          <p:nvPr>
            <p:ph type="dt" sz="half" idx="10"/>
          </p:nvPr>
        </p:nvSpPr>
        <p:spPr/>
        <p:txBody>
          <a:bodyPr/>
          <a:lstStyle/>
          <a:p>
            <a:fld id="{6CFDA792-EAAA-47F2-9A74-C900FB01117F}" type="datetime1">
              <a:rPr lang="en-GB" smtClean="0"/>
              <a:t>27/02/2026</a:t>
            </a:fld>
            <a:endParaRPr lang="en-GB"/>
          </a:p>
        </p:txBody>
      </p:sp>
      <p:sp>
        <p:nvSpPr>
          <p:cNvPr id="4" name="Footer Placeholder 3">
            <a:extLst>
              <a:ext uri="{FF2B5EF4-FFF2-40B4-BE49-F238E27FC236}">
                <a16:creationId xmlns:a16="http://schemas.microsoft.com/office/drawing/2014/main" id="{8DDEAAFA-31AC-488D-BEC9-D608E644C8C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85AE410-B0C7-4CCF-B861-7AC0D193EE2E}"/>
              </a:ext>
            </a:extLst>
          </p:cNvPr>
          <p:cNvSpPr>
            <a:spLocks noGrp="1"/>
          </p:cNvSpPr>
          <p:nvPr>
            <p:ph type="sldNum" sz="quarter" idx="12"/>
          </p:nvPr>
        </p:nvSpPr>
        <p:spPr/>
        <p:txBody>
          <a:bodyPr/>
          <a:lstStyle/>
          <a:p>
            <a:fld id="{507B77E4-D16E-4E80-BECE-B10ACE50DA11}" type="slidenum">
              <a:rPr lang="en-GB" smtClean="0"/>
              <a:t>‹#›</a:t>
            </a:fld>
            <a:endParaRPr lang="en-GB"/>
          </a:p>
        </p:txBody>
      </p:sp>
    </p:spTree>
    <p:extLst>
      <p:ext uri="{BB962C8B-B14F-4D97-AF65-F5344CB8AC3E}">
        <p14:creationId xmlns:p14="http://schemas.microsoft.com/office/powerpoint/2010/main" val="1296499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E2342E-9330-4BB7-8B1D-045B880611B8}"/>
              </a:ext>
            </a:extLst>
          </p:cNvPr>
          <p:cNvSpPr>
            <a:spLocks noGrp="1"/>
          </p:cNvSpPr>
          <p:nvPr>
            <p:ph type="dt" sz="half" idx="10"/>
          </p:nvPr>
        </p:nvSpPr>
        <p:spPr/>
        <p:txBody>
          <a:bodyPr/>
          <a:lstStyle/>
          <a:p>
            <a:fld id="{84C2CDD2-7ADD-42CB-B708-BE6DB136EC22}" type="datetime1">
              <a:rPr lang="en-GB" smtClean="0"/>
              <a:t>27/02/2026</a:t>
            </a:fld>
            <a:endParaRPr lang="en-GB"/>
          </a:p>
        </p:txBody>
      </p:sp>
      <p:sp>
        <p:nvSpPr>
          <p:cNvPr id="3" name="Footer Placeholder 2">
            <a:extLst>
              <a:ext uri="{FF2B5EF4-FFF2-40B4-BE49-F238E27FC236}">
                <a16:creationId xmlns:a16="http://schemas.microsoft.com/office/drawing/2014/main" id="{74965B5D-A0DA-46A2-8211-E32405DC147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B1383DD-ED93-493E-AF86-79F88303C178}"/>
              </a:ext>
            </a:extLst>
          </p:cNvPr>
          <p:cNvSpPr>
            <a:spLocks noGrp="1"/>
          </p:cNvSpPr>
          <p:nvPr>
            <p:ph type="sldNum" sz="quarter" idx="12"/>
          </p:nvPr>
        </p:nvSpPr>
        <p:spPr/>
        <p:txBody>
          <a:bodyPr/>
          <a:lstStyle/>
          <a:p>
            <a:fld id="{507B77E4-D16E-4E80-BECE-B10ACE50DA11}" type="slidenum">
              <a:rPr lang="en-GB" smtClean="0"/>
              <a:t>‹#›</a:t>
            </a:fld>
            <a:endParaRPr lang="en-GB"/>
          </a:p>
        </p:txBody>
      </p:sp>
    </p:spTree>
    <p:extLst>
      <p:ext uri="{BB962C8B-B14F-4D97-AF65-F5344CB8AC3E}">
        <p14:creationId xmlns:p14="http://schemas.microsoft.com/office/powerpoint/2010/main" val="263819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673DE-20D1-4DE3-9909-301E3458F6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3B304F6-BAFB-4712-9511-A472107E63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93B43B6-65D9-4DEE-9C63-6F84E8EC08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232E8C-2485-4D6E-AECB-0C245F1440CF}"/>
              </a:ext>
            </a:extLst>
          </p:cNvPr>
          <p:cNvSpPr>
            <a:spLocks noGrp="1"/>
          </p:cNvSpPr>
          <p:nvPr>
            <p:ph type="dt" sz="half" idx="10"/>
          </p:nvPr>
        </p:nvSpPr>
        <p:spPr/>
        <p:txBody>
          <a:bodyPr/>
          <a:lstStyle/>
          <a:p>
            <a:fld id="{0FC64D67-73EF-4625-9A17-393191BC9E4A}" type="datetime1">
              <a:rPr lang="en-GB" smtClean="0"/>
              <a:t>27/02/2026</a:t>
            </a:fld>
            <a:endParaRPr lang="en-GB"/>
          </a:p>
        </p:txBody>
      </p:sp>
      <p:sp>
        <p:nvSpPr>
          <p:cNvPr id="6" name="Footer Placeholder 5">
            <a:extLst>
              <a:ext uri="{FF2B5EF4-FFF2-40B4-BE49-F238E27FC236}">
                <a16:creationId xmlns:a16="http://schemas.microsoft.com/office/drawing/2014/main" id="{53323B59-9DC2-4E2E-A551-295FD78C83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F55A9DC-2666-4674-A378-4F964ECB643B}"/>
              </a:ext>
            </a:extLst>
          </p:cNvPr>
          <p:cNvSpPr>
            <a:spLocks noGrp="1"/>
          </p:cNvSpPr>
          <p:nvPr>
            <p:ph type="sldNum" sz="quarter" idx="12"/>
          </p:nvPr>
        </p:nvSpPr>
        <p:spPr/>
        <p:txBody>
          <a:bodyPr/>
          <a:lstStyle/>
          <a:p>
            <a:fld id="{507B77E4-D16E-4E80-BECE-B10ACE50DA11}" type="slidenum">
              <a:rPr lang="en-GB" smtClean="0"/>
              <a:t>‹#›</a:t>
            </a:fld>
            <a:endParaRPr lang="en-GB"/>
          </a:p>
        </p:txBody>
      </p:sp>
    </p:spTree>
    <p:extLst>
      <p:ext uri="{BB962C8B-B14F-4D97-AF65-F5344CB8AC3E}">
        <p14:creationId xmlns:p14="http://schemas.microsoft.com/office/powerpoint/2010/main" val="3874770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B9F1A-672D-4601-821E-4E993AAB2C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9708FC2-EB7D-47B9-BF7A-F9AB3C9884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753C29C-A160-4F25-9587-0CEA600828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7D60E5-6D85-45B1-BC0A-68BB62925B40}"/>
              </a:ext>
            </a:extLst>
          </p:cNvPr>
          <p:cNvSpPr>
            <a:spLocks noGrp="1"/>
          </p:cNvSpPr>
          <p:nvPr>
            <p:ph type="dt" sz="half" idx="10"/>
          </p:nvPr>
        </p:nvSpPr>
        <p:spPr/>
        <p:txBody>
          <a:bodyPr/>
          <a:lstStyle/>
          <a:p>
            <a:fld id="{0E46408F-839C-4528-8E66-C8B416F8CD10}" type="datetime1">
              <a:rPr lang="en-GB" smtClean="0"/>
              <a:t>27/02/2026</a:t>
            </a:fld>
            <a:endParaRPr lang="en-GB"/>
          </a:p>
        </p:txBody>
      </p:sp>
      <p:sp>
        <p:nvSpPr>
          <p:cNvPr id="6" name="Footer Placeholder 5">
            <a:extLst>
              <a:ext uri="{FF2B5EF4-FFF2-40B4-BE49-F238E27FC236}">
                <a16:creationId xmlns:a16="http://schemas.microsoft.com/office/drawing/2014/main" id="{CA8BCEA8-6C61-4C97-BF0B-9E6C516EB7E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4F38056-AD93-45F0-A069-03818ECC1C4E}"/>
              </a:ext>
            </a:extLst>
          </p:cNvPr>
          <p:cNvSpPr>
            <a:spLocks noGrp="1"/>
          </p:cNvSpPr>
          <p:nvPr>
            <p:ph type="sldNum" sz="quarter" idx="12"/>
          </p:nvPr>
        </p:nvSpPr>
        <p:spPr/>
        <p:txBody>
          <a:bodyPr/>
          <a:lstStyle/>
          <a:p>
            <a:fld id="{507B77E4-D16E-4E80-BECE-B10ACE50DA11}" type="slidenum">
              <a:rPr lang="en-GB" smtClean="0"/>
              <a:t>‹#›</a:t>
            </a:fld>
            <a:endParaRPr lang="en-GB"/>
          </a:p>
        </p:txBody>
      </p:sp>
    </p:spTree>
    <p:extLst>
      <p:ext uri="{BB962C8B-B14F-4D97-AF65-F5344CB8AC3E}">
        <p14:creationId xmlns:p14="http://schemas.microsoft.com/office/powerpoint/2010/main" val="2736211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31F84AF1-0702-4EF9-813A-2BB361D138CF}"/>
              </a:ext>
            </a:extLst>
          </p:cNvPr>
          <p:cNvSpPr/>
          <p:nvPr userDrawn="1"/>
        </p:nvSpPr>
        <p:spPr>
          <a:xfrm>
            <a:off x="11524891" y="6356349"/>
            <a:ext cx="475890" cy="682806"/>
          </a:xfrm>
          <a:prstGeom prst="roundRect">
            <a:avLst/>
          </a:prstGeom>
          <a:solidFill>
            <a:srgbClr val="0072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laceholder 1">
            <a:extLst>
              <a:ext uri="{FF2B5EF4-FFF2-40B4-BE49-F238E27FC236}">
                <a16:creationId xmlns:a16="http://schemas.microsoft.com/office/drawing/2014/main" id="{A2D1E01E-7A71-4DCC-B6D0-3CB0B9956D74}"/>
              </a:ext>
            </a:extLst>
          </p:cNvPr>
          <p:cNvSpPr>
            <a:spLocks noGrp="1"/>
          </p:cNvSpPr>
          <p:nvPr>
            <p:ph type="title"/>
          </p:nvPr>
        </p:nvSpPr>
        <p:spPr>
          <a:xfrm>
            <a:off x="838200" y="365125"/>
            <a:ext cx="9358223"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660E52C-EF14-4C0E-A81C-450249A6B7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32ADC1E-D8D2-4584-B53B-A7A901FFF1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4C0929-79B8-456B-90A3-D74C5E125E35}" type="datetime1">
              <a:rPr lang="en-GB" smtClean="0"/>
              <a:t>27/02/2026</a:t>
            </a:fld>
            <a:endParaRPr lang="en-GB"/>
          </a:p>
        </p:txBody>
      </p:sp>
      <p:sp>
        <p:nvSpPr>
          <p:cNvPr id="5" name="Footer Placeholder 4">
            <a:extLst>
              <a:ext uri="{FF2B5EF4-FFF2-40B4-BE49-F238E27FC236}">
                <a16:creationId xmlns:a16="http://schemas.microsoft.com/office/drawing/2014/main" id="{D0B93FF6-EAEF-4B43-A31B-64728A3470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2EC5121-16DA-467F-8007-37B0D1B44EDB}"/>
              </a:ext>
            </a:extLst>
          </p:cNvPr>
          <p:cNvSpPr>
            <a:spLocks noGrp="1"/>
          </p:cNvSpPr>
          <p:nvPr>
            <p:ph type="sldNum" sz="quarter" idx="4"/>
          </p:nvPr>
        </p:nvSpPr>
        <p:spPr>
          <a:xfrm>
            <a:off x="9257581" y="6356349"/>
            <a:ext cx="2743200" cy="365125"/>
          </a:xfrm>
          <a:prstGeom prst="rect">
            <a:avLst/>
          </a:prstGeom>
        </p:spPr>
        <p:txBody>
          <a:bodyPr vert="horz" lIns="91440" tIns="45720" rIns="91440" bIns="45720" rtlCol="0" anchor="ctr"/>
          <a:lstStyle>
            <a:lvl1pPr algn="r">
              <a:defRPr sz="2000" b="1">
                <a:solidFill>
                  <a:schemeClr val="bg1"/>
                </a:solidFill>
              </a:defRPr>
            </a:lvl1pPr>
          </a:lstStyle>
          <a:p>
            <a:fld id="{507B77E4-D16E-4E80-BECE-B10ACE50DA11}" type="slidenum">
              <a:rPr lang="en-GB" smtClean="0"/>
              <a:pPr/>
              <a:t>‹#›</a:t>
            </a:fld>
            <a:endParaRPr lang="en-GB"/>
          </a:p>
        </p:txBody>
      </p:sp>
      <p:pic>
        <p:nvPicPr>
          <p:cNvPr id="8" name="Picture 7">
            <a:extLst>
              <a:ext uri="{FF2B5EF4-FFF2-40B4-BE49-F238E27FC236}">
                <a16:creationId xmlns:a16="http://schemas.microsoft.com/office/drawing/2014/main" id="{609BCE69-8B30-40F4-94AB-4CC3EEFA68C5}"/>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351698" y="210500"/>
            <a:ext cx="1576002" cy="1031771"/>
          </a:xfrm>
          <a:prstGeom prst="rect">
            <a:avLst/>
          </a:prstGeom>
        </p:spPr>
      </p:pic>
      <p:sp>
        <p:nvSpPr>
          <p:cNvPr id="10" name="Rectangle 9">
            <a:extLst>
              <a:ext uri="{FF2B5EF4-FFF2-40B4-BE49-F238E27FC236}">
                <a16:creationId xmlns:a16="http://schemas.microsoft.com/office/drawing/2014/main" id="{B9EC2818-4AB5-4BDB-AC2E-6A1E033CFD59}"/>
              </a:ext>
            </a:extLst>
          </p:cNvPr>
          <p:cNvSpPr/>
          <p:nvPr userDrawn="1"/>
        </p:nvSpPr>
        <p:spPr>
          <a:xfrm>
            <a:off x="-63260" y="-74313"/>
            <a:ext cx="444260" cy="716855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188326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3600" b="0" kern="1200">
          <a:solidFill>
            <a:srgbClr val="0072BC"/>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bg2">
              <a:lumMod val="25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bg2">
              <a:lumMod val="25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25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bg2">
              <a:lumMod val="25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bg2">
              <a:lumMod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facebook.com/LSCICB" TargetMode="External"/><Relationship Id="rId2" Type="http://schemas.openxmlformats.org/officeDocument/2006/relationships/hyperlink" Target="https://www.lancashireandsouthcumbria.icb.nhs.uk/" TargetMode="External"/><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hyperlink" Target="https://twitter.com/LSCICB"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AE8EF-A4F7-410E-B20E-684EF53A94F9}"/>
              </a:ext>
            </a:extLst>
          </p:cNvPr>
          <p:cNvSpPr>
            <a:spLocks noGrp="1"/>
          </p:cNvSpPr>
          <p:nvPr>
            <p:ph type="ctrTitle"/>
          </p:nvPr>
        </p:nvSpPr>
        <p:spPr>
          <a:xfrm>
            <a:off x="1062307" y="3078926"/>
            <a:ext cx="10472467" cy="1890623"/>
          </a:xfrm>
        </p:spPr>
        <p:txBody>
          <a:bodyPr>
            <a:noAutofit/>
          </a:bodyPr>
          <a:lstStyle/>
          <a:p>
            <a:pPr algn="l">
              <a:lnSpc>
                <a:spcPct val="150000"/>
              </a:lnSpc>
              <a:spcBef>
                <a:spcPts val="2400"/>
              </a:spcBef>
              <a:spcAft>
                <a:spcPts val="2400"/>
              </a:spcAft>
            </a:pPr>
            <a:r>
              <a:rPr lang="en-US"/>
              <a:t>Integrated Primary Care Performance Report</a:t>
            </a:r>
            <a:endParaRPr lang="en-GB">
              <a:solidFill>
                <a:schemeClr val="tx1"/>
              </a:solidFill>
            </a:endParaRPr>
          </a:p>
        </p:txBody>
      </p:sp>
      <p:sp>
        <p:nvSpPr>
          <p:cNvPr id="3" name="Subtitle 2">
            <a:extLst>
              <a:ext uri="{FF2B5EF4-FFF2-40B4-BE49-F238E27FC236}">
                <a16:creationId xmlns:a16="http://schemas.microsoft.com/office/drawing/2014/main" id="{3E163376-754A-466A-BEE9-6F1763FB98C3}"/>
              </a:ext>
            </a:extLst>
          </p:cNvPr>
          <p:cNvSpPr>
            <a:spLocks noGrp="1"/>
          </p:cNvSpPr>
          <p:nvPr>
            <p:ph type="subTitle" idx="1"/>
          </p:nvPr>
        </p:nvSpPr>
        <p:spPr>
          <a:xfrm>
            <a:off x="1062308" y="4857750"/>
            <a:ext cx="10472467" cy="695325"/>
          </a:xfrm>
        </p:spPr>
        <p:txBody>
          <a:bodyPr>
            <a:normAutofit fontScale="92500" lnSpcReduction="20000"/>
          </a:bodyPr>
          <a:lstStyle/>
          <a:p>
            <a:pPr algn="l"/>
            <a:endParaRPr lang="en-US" b="1" dirty="0">
              <a:solidFill>
                <a:srgbClr val="FF0000"/>
              </a:solidFill>
            </a:endParaRPr>
          </a:p>
          <a:p>
            <a:pPr algn="l"/>
            <a:r>
              <a:rPr lang="en-US" b="1">
                <a:solidFill>
                  <a:schemeClr val="accent1"/>
                </a:solidFill>
              </a:rPr>
              <a:t>February 2026</a:t>
            </a:r>
            <a:endParaRPr lang="en-US" b="1" dirty="0">
              <a:solidFill>
                <a:schemeClr val="accent1"/>
              </a:solidFill>
              <a:highlight>
                <a:srgbClr val="FFFF00"/>
              </a:highlight>
            </a:endParaRPr>
          </a:p>
        </p:txBody>
      </p:sp>
      <p:sp>
        <p:nvSpPr>
          <p:cNvPr id="4" name="Slide Number Placeholder 3">
            <a:extLst>
              <a:ext uri="{FF2B5EF4-FFF2-40B4-BE49-F238E27FC236}">
                <a16:creationId xmlns:a16="http://schemas.microsoft.com/office/drawing/2014/main" id="{CC00076B-3459-4DC5-9D1F-43231DD4437B}"/>
              </a:ext>
            </a:extLst>
          </p:cNvPr>
          <p:cNvSpPr>
            <a:spLocks noGrp="1"/>
          </p:cNvSpPr>
          <p:nvPr>
            <p:ph type="sldNum" sz="quarter" idx="12"/>
          </p:nvPr>
        </p:nvSpPr>
        <p:spPr>
          <a:xfrm>
            <a:off x="11534775" y="6356349"/>
            <a:ext cx="466006" cy="365125"/>
          </a:xfrm>
        </p:spPr>
        <p:txBody>
          <a:bodyPr/>
          <a:lstStyle/>
          <a:p>
            <a:pPr algn="ctr"/>
            <a:fld id="{507B77E4-D16E-4E80-BECE-B10ACE50DA11}" type="slidenum">
              <a:rPr lang="en-GB" smtClean="0"/>
              <a:pPr algn="ctr"/>
              <a:t>1</a:t>
            </a:fld>
            <a:endParaRPr lang="en-GB"/>
          </a:p>
        </p:txBody>
      </p:sp>
      <p:pic>
        <p:nvPicPr>
          <p:cNvPr id="6" name="Picture 5" descr="A group of colorful chat bubbles&#10;&#10;Description automatically generated with medium confidence">
            <a:extLst>
              <a:ext uri="{FF2B5EF4-FFF2-40B4-BE49-F238E27FC236}">
                <a16:creationId xmlns:a16="http://schemas.microsoft.com/office/drawing/2014/main" id="{D72FEED3-8066-048A-8769-E550A1168A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52628" y="5555605"/>
            <a:ext cx="5486745" cy="1233604"/>
          </a:xfrm>
          <a:prstGeom prst="rect">
            <a:avLst/>
          </a:prstGeom>
        </p:spPr>
      </p:pic>
    </p:spTree>
    <p:extLst>
      <p:ext uri="{BB962C8B-B14F-4D97-AF65-F5344CB8AC3E}">
        <p14:creationId xmlns:p14="http://schemas.microsoft.com/office/powerpoint/2010/main" val="2879475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5B3F4B-B0DB-37AC-86F8-1F4FF2659BD9}"/>
              </a:ext>
            </a:extLst>
          </p:cNvPr>
          <p:cNvSpPr>
            <a:spLocks noGrp="1"/>
          </p:cNvSpPr>
          <p:nvPr>
            <p:ph idx="1"/>
          </p:nvPr>
        </p:nvSpPr>
        <p:spPr>
          <a:xfrm>
            <a:off x="475806" y="1281731"/>
            <a:ext cx="11524975" cy="5851869"/>
          </a:xfrm>
        </p:spPr>
        <p:txBody>
          <a:bodyPr vert="horz" lIns="91440" tIns="45720" rIns="91440" bIns="45720" rtlCol="0" anchor="t">
            <a:noAutofit/>
          </a:bodyPr>
          <a:lstStyle/>
          <a:p>
            <a:pPr marL="0" indent="0" algn="just">
              <a:lnSpc>
                <a:spcPct val="100000"/>
              </a:lnSpc>
              <a:spcBef>
                <a:spcPts val="200"/>
              </a:spcBef>
              <a:spcAft>
                <a:spcPts val="200"/>
              </a:spcAft>
              <a:buNone/>
            </a:pPr>
            <a:r>
              <a:rPr lang="en-GB" sz="1050" dirty="0">
                <a:solidFill>
                  <a:schemeClr val="tx1"/>
                </a:solidFill>
                <a:latin typeface="Abadi Extra Light"/>
                <a:ea typeface="Calibri"/>
              </a:rPr>
              <a:t>The Integrated Primary Care Performance Report is produced each month to provide the latest position against key strategic primary care published performance metrics. The report contains the most recent data available at the time of writing, and it should be noted that this can vary between metrics.</a:t>
            </a:r>
          </a:p>
          <a:p>
            <a:pPr marL="0" indent="0" algn="just">
              <a:lnSpc>
                <a:spcPct val="100000"/>
              </a:lnSpc>
              <a:spcBef>
                <a:spcPts val="200"/>
              </a:spcBef>
              <a:spcAft>
                <a:spcPts val="200"/>
              </a:spcAft>
              <a:buNone/>
            </a:pPr>
            <a:r>
              <a:rPr lang="en-GB" sz="1050" dirty="0">
                <a:solidFill>
                  <a:schemeClr val="tx1"/>
                </a:solidFill>
                <a:latin typeface="Abadi Extra Light"/>
                <a:ea typeface="Calibri"/>
              </a:rPr>
              <a:t>The report consists of a Summary and Benchmarking table (slide 2) followed by a more detailed overview of each metric displayed on a separate pages. </a:t>
            </a:r>
          </a:p>
          <a:p>
            <a:pPr marL="0" indent="0" algn="just">
              <a:lnSpc>
                <a:spcPct val="100000"/>
              </a:lnSpc>
              <a:spcBef>
                <a:spcPts val="200"/>
              </a:spcBef>
              <a:spcAft>
                <a:spcPts val="200"/>
              </a:spcAft>
              <a:buNone/>
            </a:pPr>
            <a:r>
              <a:rPr lang="en-GB" sz="1050" dirty="0">
                <a:solidFill>
                  <a:schemeClr val="tx1"/>
                </a:solidFill>
                <a:latin typeface="Abadi Extra Light"/>
                <a:ea typeface="Calibri"/>
              </a:rPr>
              <a:t>The IPCPR, and the metrics contained within, is aligned to several committees and groups within the ICB.</a:t>
            </a:r>
          </a:p>
          <a:p>
            <a:pPr algn="just">
              <a:lnSpc>
                <a:spcPct val="100000"/>
              </a:lnSpc>
              <a:spcBef>
                <a:spcPts val="200"/>
              </a:spcBef>
              <a:spcAft>
                <a:spcPts val="200"/>
              </a:spcAft>
            </a:pPr>
            <a:r>
              <a:rPr lang="en-GB" sz="1050" b="1" dirty="0">
                <a:solidFill>
                  <a:schemeClr val="tx1"/>
                </a:solidFill>
                <a:latin typeface="Abadi Extra Light"/>
                <a:ea typeface="Calibri"/>
              </a:rPr>
              <a:t>Groups:</a:t>
            </a:r>
          </a:p>
          <a:p>
            <a:pPr algn="just">
              <a:lnSpc>
                <a:spcPct val="100000"/>
              </a:lnSpc>
              <a:spcBef>
                <a:spcPts val="200"/>
              </a:spcBef>
              <a:spcAft>
                <a:spcPts val="200"/>
              </a:spcAft>
            </a:pPr>
            <a:endParaRPr lang="en-GB" sz="1100" dirty="0">
              <a:solidFill>
                <a:schemeClr val="tx1"/>
              </a:solidFill>
              <a:latin typeface="Abadi Extra Light"/>
              <a:ea typeface="Calibri"/>
            </a:endParaRPr>
          </a:p>
          <a:p>
            <a:pPr marL="0" indent="0" algn="just">
              <a:lnSpc>
                <a:spcPct val="100000"/>
              </a:lnSpc>
              <a:spcBef>
                <a:spcPts val="200"/>
              </a:spcBef>
              <a:spcAft>
                <a:spcPts val="200"/>
              </a:spcAft>
              <a:buNone/>
            </a:pPr>
            <a:endParaRPr lang="en-GB" sz="1100" dirty="0">
              <a:solidFill>
                <a:schemeClr val="tx1"/>
              </a:solidFill>
              <a:latin typeface="Abadi Extra Light"/>
              <a:ea typeface="Calibri"/>
            </a:endParaRPr>
          </a:p>
          <a:p>
            <a:pPr marL="171450" lvl="1" indent="-171450" fontAlgn="t"/>
            <a:r>
              <a:rPr lang="en-GB" sz="1050" b="1" dirty="0">
                <a:solidFill>
                  <a:schemeClr val="tx1">
                    <a:lumMod val="75000"/>
                    <a:lumOff val="25000"/>
                  </a:schemeClr>
                </a:solidFill>
                <a:latin typeface="Abadi Extra Light" panose="020B0204020104020204"/>
                <a:ea typeface="Calibri"/>
              </a:rPr>
              <a:t>Committees:   </a:t>
            </a:r>
          </a:p>
          <a:p>
            <a:pPr marL="1162050" lvl="2" indent="-171450" algn="just">
              <a:lnSpc>
                <a:spcPct val="100000"/>
              </a:lnSpc>
              <a:spcBef>
                <a:spcPts val="0"/>
              </a:spcBef>
              <a:buFont typeface="Wingdings" panose="05000000000000000000" pitchFamily="2" charset="2"/>
              <a:buChar char="Ø"/>
            </a:pPr>
            <a:r>
              <a:rPr lang="en-GB" sz="1050" dirty="0">
                <a:solidFill>
                  <a:schemeClr val="tx1">
                    <a:lumMod val="75000"/>
                    <a:lumOff val="25000"/>
                  </a:schemeClr>
                </a:solidFill>
                <a:latin typeface="Abadi Extra Light" panose="020B0204020104020204"/>
                <a:ea typeface="Calibri"/>
              </a:rPr>
              <a:t>Primary Care Contracts Sub Committee</a:t>
            </a:r>
          </a:p>
          <a:p>
            <a:pPr marL="1162050" lvl="2" indent="-171450" algn="just">
              <a:lnSpc>
                <a:spcPct val="100000"/>
              </a:lnSpc>
              <a:spcBef>
                <a:spcPts val="0"/>
              </a:spcBef>
              <a:buFont typeface="Wingdings" panose="05000000000000000000" pitchFamily="2" charset="2"/>
              <a:buChar char="Ø"/>
            </a:pPr>
            <a:r>
              <a:rPr lang="en-GB" sz="1050" dirty="0">
                <a:solidFill>
                  <a:schemeClr val="tx1">
                    <a:lumMod val="75000"/>
                    <a:lumOff val="25000"/>
                  </a:schemeClr>
                </a:solidFill>
                <a:latin typeface="Abadi Extra Light" panose="020B0204020104020204"/>
                <a:ea typeface="Calibri"/>
              </a:rPr>
              <a:t>Quality &amp; Outcomes Committee (QOC).  N.B. - The QOC receives the </a:t>
            </a:r>
            <a:r>
              <a:rPr lang="en-US" sz="1050" dirty="0">
                <a:solidFill>
                  <a:schemeClr val="tx1">
                    <a:lumMod val="75000"/>
                    <a:lumOff val="25000"/>
                  </a:schemeClr>
                </a:solidFill>
                <a:latin typeface="Abadi Extra Light" panose="020B0204020104020204"/>
                <a:ea typeface="Calibri"/>
              </a:rPr>
              <a:t>3A’s report which includes a summary of the </a:t>
            </a:r>
            <a:r>
              <a:rPr lang="en-GB" sz="1050" dirty="0">
                <a:solidFill>
                  <a:schemeClr val="tx1">
                    <a:lumMod val="75000"/>
                    <a:lumOff val="25000"/>
                  </a:schemeClr>
                </a:solidFill>
                <a:latin typeface="Abadi Extra Light" panose="020B0204020104020204"/>
                <a:ea typeface="Calibri"/>
              </a:rPr>
              <a:t>IPCPR and </a:t>
            </a:r>
            <a:r>
              <a:rPr lang="en-US" sz="1050" dirty="0">
                <a:solidFill>
                  <a:schemeClr val="tx1">
                    <a:lumMod val="75000"/>
                    <a:lumOff val="25000"/>
                  </a:schemeClr>
                </a:solidFill>
                <a:latin typeface="Abadi Extra Light" panose="020B0204020104020204"/>
                <a:ea typeface="Calibri"/>
              </a:rPr>
              <a:t>the full </a:t>
            </a:r>
            <a:r>
              <a:rPr lang="en-GB" sz="1050" dirty="0">
                <a:solidFill>
                  <a:schemeClr val="tx1">
                    <a:lumMod val="75000"/>
                    <a:lumOff val="25000"/>
                  </a:schemeClr>
                </a:solidFill>
                <a:latin typeface="Abadi Extra Light" panose="020B0204020104020204"/>
                <a:ea typeface="Calibri"/>
              </a:rPr>
              <a:t>IPCPR</a:t>
            </a:r>
            <a:r>
              <a:rPr lang="en-US" sz="1050" dirty="0">
                <a:solidFill>
                  <a:schemeClr val="tx1">
                    <a:lumMod val="75000"/>
                    <a:lumOff val="25000"/>
                  </a:schemeClr>
                </a:solidFill>
                <a:latin typeface="Abadi Extra Light" panose="020B0204020104020204"/>
                <a:ea typeface="Calibri"/>
              </a:rPr>
              <a:t> is appended.  The QOC also receives extracts and details of any metrics/performance areas as escalated by the </a:t>
            </a:r>
            <a:r>
              <a:rPr lang="en-GB" sz="1050" dirty="0">
                <a:solidFill>
                  <a:schemeClr val="tx1">
                    <a:lumMod val="75000"/>
                    <a:lumOff val="25000"/>
                  </a:schemeClr>
                </a:solidFill>
                <a:latin typeface="Abadi Extra Light" panose="020B0204020104020204"/>
                <a:ea typeface="Calibri"/>
              </a:rPr>
              <a:t>Primary Care Quality Group (f</a:t>
            </a:r>
            <a:r>
              <a:rPr lang="en-US" sz="1050" dirty="0" err="1">
                <a:solidFill>
                  <a:schemeClr val="tx1">
                    <a:lumMod val="75000"/>
                    <a:lumOff val="25000"/>
                  </a:schemeClr>
                </a:solidFill>
                <a:latin typeface="Abadi Extra Light" panose="020B0204020104020204"/>
                <a:ea typeface="Calibri"/>
              </a:rPr>
              <a:t>igures</a:t>
            </a:r>
            <a:r>
              <a:rPr lang="en-US" sz="1050" dirty="0">
                <a:solidFill>
                  <a:schemeClr val="tx1">
                    <a:lumMod val="75000"/>
                    <a:lumOff val="25000"/>
                  </a:schemeClr>
                </a:solidFill>
                <a:latin typeface="Abadi Extra Light" panose="020B0204020104020204"/>
                <a:ea typeface="Calibri"/>
              </a:rPr>
              <a:t> / reports would not go automatically for information).</a:t>
            </a:r>
          </a:p>
          <a:p>
            <a:pPr marL="990600" lvl="2" indent="0" algn="just">
              <a:lnSpc>
                <a:spcPct val="100000"/>
              </a:lnSpc>
              <a:spcBef>
                <a:spcPts val="0"/>
              </a:spcBef>
              <a:buNone/>
            </a:pPr>
            <a:endParaRPr lang="en-GB" sz="1050" dirty="0">
              <a:solidFill>
                <a:schemeClr val="tx1">
                  <a:lumMod val="75000"/>
                  <a:lumOff val="25000"/>
                </a:schemeClr>
              </a:solidFill>
              <a:highlight>
                <a:srgbClr val="FFFF00"/>
              </a:highlight>
              <a:latin typeface="Abadi Extra Light" panose="020B0204020104020204"/>
              <a:ea typeface="Calibri"/>
            </a:endParaRPr>
          </a:p>
          <a:p>
            <a:pPr marL="990600" lvl="2" indent="0" algn="just">
              <a:lnSpc>
                <a:spcPct val="100000"/>
              </a:lnSpc>
              <a:spcBef>
                <a:spcPts val="0"/>
              </a:spcBef>
              <a:buNone/>
            </a:pPr>
            <a:endParaRPr lang="en-GB" sz="1050" dirty="0">
              <a:solidFill>
                <a:schemeClr val="tx1">
                  <a:lumMod val="75000"/>
                  <a:lumOff val="25000"/>
                </a:schemeClr>
              </a:solidFill>
              <a:highlight>
                <a:srgbClr val="FFFF00"/>
              </a:highlight>
              <a:latin typeface="Abadi Extra Light" panose="020B0204020104020204"/>
              <a:ea typeface="Calibri"/>
            </a:endParaRPr>
          </a:p>
          <a:p>
            <a:pPr marL="0" indent="0" algn="just">
              <a:lnSpc>
                <a:spcPct val="100000"/>
              </a:lnSpc>
              <a:spcBef>
                <a:spcPts val="200"/>
              </a:spcBef>
              <a:spcAft>
                <a:spcPts val="200"/>
              </a:spcAft>
              <a:buNone/>
            </a:pPr>
            <a:r>
              <a:rPr lang="en-US" sz="1050" b="1" u="sng" dirty="0">
                <a:latin typeface="Abadi Extra Light" panose="020B0204020104020204"/>
                <a:ea typeface="Calibri"/>
              </a:rPr>
              <a:t>For the February 2026 report the following should be noted:</a:t>
            </a:r>
          </a:p>
          <a:p>
            <a:pPr algn="just">
              <a:lnSpc>
                <a:spcPct val="100000"/>
              </a:lnSpc>
              <a:spcBef>
                <a:spcPts val="200"/>
              </a:spcBef>
              <a:spcAft>
                <a:spcPts val="200"/>
              </a:spcAft>
            </a:pPr>
            <a:r>
              <a:rPr lang="en-US" sz="1050" dirty="0">
                <a:solidFill>
                  <a:schemeClr val="tx1">
                    <a:lumMod val="95000"/>
                    <a:lumOff val="5000"/>
                  </a:schemeClr>
                </a:solidFill>
                <a:latin typeface="Abadi Extra Light" panose="020B0204020104020204"/>
              </a:rPr>
              <a:t>Following the updated alternate months reporting schedule, February’s IPCPR report is limited to GP LES performance data.  </a:t>
            </a:r>
          </a:p>
          <a:p>
            <a:pPr algn="just">
              <a:lnSpc>
                <a:spcPct val="100000"/>
              </a:lnSpc>
              <a:spcBef>
                <a:spcPts val="200"/>
              </a:spcBef>
              <a:spcAft>
                <a:spcPts val="200"/>
              </a:spcAft>
            </a:pPr>
            <a:r>
              <a:rPr lang="en-US" sz="1050" dirty="0">
                <a:solidFill>
                  <a:schemeClr val="tx1">
                    <a:lumMod val="95000"/>
                    <a:lumOff val="5000"/>
                  </a:schemeClr>
                </a:solidFill>
                <a:latin typeface="Abadi Extra Light" panose="020B0204020104020204"/>
              </a:rPr>
              <a:t>The next month’s report will contain the full data set.  The Primary and Community Care Team have not been made aware of any concerning deterioration in any of the metrics omitted from this report.</a:t>
            </a:r>
          </a:p>
          <a:p>
            <a:pPr marL="0" indent="0" algn="just">
              <a:lnSpc>
                <a:spcPct val="100000"/>
              </a:lnSpc>
              <a:spcBef>
                <a:spcPts val="200"/>
              </a:spcBef>
              <a:spcAft>
                <a:spcPts val="200"/>
              </a:spcAft>
              <a:buNone/>
            </a:pPr>
            <a:endParaRPr lang="en-US" sz="1050" dirty="0">
              <a:solidFill>
                <a:schemeClr val="tx1">
                  <a:lumMod val="95000"/>
                  <a:lumOff val="5000"/>
                </a:schemeClr>
              </a:solidFill>
              <a:latin typeface="Abadi Extra Light" panose="020B0204020104020204"/>
            </a:endParaRPr>
          </a:p>
          <a:p>
            <a:pPr marL="0" indent="0" algn="just">
              <a:lnSpc>
                <a:spcPct val="100000"/>
              </a:lnSpc>
              <a:spcBef>
                <a:spcPts val="200"/>
              </a:spcBef>
              <a:spcAft>
                <a:spcPts val="200"/>
              </a:spcAft>
              <a:buNone/>
            </a:pPr>
            <a:r>
              <a:rPr lang="en-GB" sz="1050" b="1" u="sng" kern="100" dirty="0">
                <a:latin typeface="Abadi Extra Light" panose="020B0204020104020204"/>
                <a:ea typeface="Aptos" panose="020B0004020202020204" pitchFamily="34" charset="0"/>
                <a:cs typeface="Times New Roman"/>
              </a:rPr>
              <a:t>February 2026 Report-  Points of Note:</a:t>
            </a:r>
          </a:p>
          <a:p>
            <a:pPr algn="just">
              <a:lnSpc>
                <a:spcPct val="100000"/>
              </a:lnSpc>
              <a:spcBef>
                <a:spcPts val="200"/>
              </a:spcBef>
              <a:spcAft>
                <a:spcPts val="200"/>
              </a:spcAft>
            </a:pPr>
            <a:r>
              <a:rPr lang="en-US" sz="1050" b="1" dirty="0">
                <a:solidFill>
                  <a:schemeClr val="tx1"/>
                </a:solidFill>
                <a:latin typeface="Abadi Extra Light" panose="020B0204020104020204"/>
                <a:cs typeface="Times New Roman"/>
              </a:rPr>
              <a:t>GP LES Long Term Condition Holistic Health Assessments</a:t>
            </a:r>
            <a:r>
              <a:rPr lang="en-US" sz="1050" dirty="0">
                <a:solidFill>
                  <a:schemeClr val="tx1"/>
                </a:solidFill>
                <a:latin typeface="Abadi Extra Light" panose="020B0204020104020204"/>
                <a:cs typeface="Times New Roman"/>
              </a:rPr>
              <a:t> (slide 3);</a:t>
            </a:r>
            <a:r>
              <a:rPr lang="en-US" sz="1050" b="1" dirty="0">
                <a:solidFill>
                  <a:schemeClr val="tx1"/>
                </a:solidFill>
                <a:latin typeface="Abadi Extra Light" panose="020B0204020104020204"/>
                <a:cs typeface="Times New Roman"/>
              </a:rPr>
              <a:t> 86</a:t>
            </a:r>
            <a:r>
              <a:rPr lang="en-US" sz="1050" dirty="0">
                <a:solidFill>
                  <a:schemeClr val="tx1"/>
                </a:solidFill>
                <a:latin typeface="Abadi Extra Light" panose="020B0204020104020204"/>
                <a:cs typeface="Times New Roman"/>
              </a:rPr>
              <a:t>% of practices have delivered more than 50% of their annual target, a 12.% increase from last month. This is within expectations for this point in the year. </a:t>
            </a:r>
          </a:p>
          <a:p>
            <a:pPr algn="just">
              <a:lnSpc>
                <a:spcPct val="100000"/>
              </a:lnSpc>
              <a:spcBef>
                <a:spcPts val="200"/>
              </a:spcBef>
              <a:spcAft>
                <a:spcPts val="200"/>
              </a:spcAft>
            </a:pPr>
            <a:r>
              <a:rPr lang="en-US" sz="1050" b="1" dirty="0">
                <a:solidFill>
                  <a:schemeClr val="tx1"/>
                </a:solidFill>
                <a:latin typeface="Abadi Extra Light" panose="020B0204020104020204"/>
                <a:cs typeface="Times New Roman"/>
              </a:rPr>
              <a:t>GP LES Cost and Volume: </a:t>
            </a:r>
            <a:r>
              <a:rPr lang="en-GB" sz="1100" dirty="0">
                <a:solidFill>
                  <a:schemeClr val="tx1"/>
                </a:solidFill>
                <a:latin typeface="Abadi Extra Light"/>
                <a:ea typeface="+mn-lt"/>
                <a:cs typeface="+mn-lt"/>
              </a:rPr>
              <a:t>The Long Term Condition LES is performing well against the annual target of 76,608 and has delivered 97% (74,494 Holistic Health Assessments) of their annual target by January 26. </a:t>
            </a:r>
            <a:endParaRPr lang="en-GB" sz="1050" b="1" dirty="0">
              <a:solidFill>
                <a:schemeClr val="tx1"/>
              </a:solidFill>
              <a:latin typeface="Abadi Extra Light"/>
              <a:ea typeface="Calibri" panose="020F0502020204030204" pitchFamily="34" charset="0"/>
              <a:cs typeface="Times New Roman" panose="02020603050405020304" pitchFamily="18" charset="0"/>
            </a:endParaRPr>
          </a:p>
          <a:p>
            <a:pPr algn="just">
              <a:lnSpc>
                <a:spcPct val="100000"/>
              </a:lnSpc>
              <a:spcBef>
                <a:spcPts val="200"/>
              </a:spcBef>
              <a:spcAft>
                <a:spcPts val="200"/>
              </a:spcAft>
            </a:pPr>
            <a:endParaRPr lang="en-GB" sz="1050" dirty="0">
              <a:solidFill>
                <a:schemeClr val="tx1"/>
              </a:solidFill>
            </a:endParaRPr>
          </a:p>
        </p:txBody>
      </p:sp>
      <p:sp>
        <p:nvSpPr>
          <p:cNvPr id="4" name="Slide Number Placeholder 3">
            <a:extLst>
              <a:ext uri="{FF2B5EF4-FFF2-40B4-BE49-F238E27FC236}">
                <a16:creationId xmlns:a16="http://schemas.microsoft.com/office/drawing/2014/main" id="{FE3A3310-FE10-D37B-A390-98F25C18BE04}"/>
              </a:ext>
            </a:extLst>
          </p:cNvPr>
          <p:cNvSpPr>
            <a:spLocks noGrp="1"/>
          </p:cNvSpPr>
          <p:nvPr>
            <p:ph type="sldNum" sz="quarter" idx="12"/>
          </p:nvPr>
        </p:nvSpPr>
        <p:spPr/>
        <p:txBody>
          <a:bodyPr/>
          <a:lstStyle/>
          <a:p>
            <a:fld id="{507B77E4-D16E-4E80-BECE-B10ACE50DA11}" type="slidenum">
              <a:rPr lang="en-GB" smtClean="0"/>
              <a:pPr/>
              <a:t>2</a:t>
            </a:fld>
            <a:endParaRPr lang="en-GB"/>
          </a:p>
        </p:txBody>
      </p:sp>
      <p:sp>
        <p:nvSpPr>
          <p:cNvPr id="5" name="Title 1">
            <a:extLst>
              <a:ext uri="{FF2B5EF4-FFF2-40B4-BE49-F238E27FC236}">
                <a16:creationId xmlns:a16="http://schemas.microsoft.com/office/drawing/2014/main" id="{D8B4D04A-9C59-D1E2-D5FB-9C6B5C96EA64}"/>
              </a:ext>
            </a:extLst>
          </p:cNvPr>
          <p:cNvSpPr>
            <a:spLocks noGrp="1"/>
          </p:cNvSpPr>
          <p:nvPr>
            <p:ph type="title"/>
          </p:nvPr>
        </p:nvSpPr>
        <p:spPr>
          <a:xfrm>
            <a:off x="838200" y="365125"/>
            <a:ext cx="9358223" cy="354541"/>
          </a:xfrm>
        </p:spPr>
        <p:txBody>
          <a:bodyPr>
            <a:normAutofit/>
          </a:bodyPr>
          <a:lstStyle/>
          <a:p>
            <a:r>
              <a:rPr lang="en-GB" sz="1800"/>
              <a:t>Executive Summary</a:t>
            </a:r>
          </a:p>
        </p:txBody>
      </p:sp>
      <p:graphicFrame>
        <p:nvGraphicFramePr>
          <p:cNvPr id="2" name="Table 1">
            <a:extLst>
              <a:ext uri="{FF2B5EF4-FFF2-40B4-BE49-F238E27FC236}">
                <a16:creationId xmlns:a16="http://schemas.microsoft.com/office/drawing/2014/main" id="{A65264CB-C942-280D-EB4E-6F98CC338917}"/>
              </a:ext>
            </a:extLst>
          </p:cNvPr>
          <p:cNvGraphicFramePr>
            <a:graphicFrameLocks noGrp="1"/>
          </p:cNvGraphicFramePr>
          <p:nvPr>
            <p:extLst>
              <p:ext uri="{D42A27DB-BD31-4B8C-83A1-F6EECF244321}">
                <p14:modId xmlns:p14="http://schemas.microsoft.com/office/powerpoint/2010/main" val="1798958103"/>
              </p:ext>
            </p:extLst>
          </p:nvPr>
        </p:nvGraphicFramePr>
        <p:xfrm>
          <a:off x="1310364" y="2078579"/>
          <a:ext cx="9468476" cy="739461"/>
        </p:xfrm>
        <a:graphic>
          <a:graphicData uri="http://schemas.openxmlformats.org/drawingml/2006/table">
            <a:tbl>
              <a:tblPr firstRow="1" bandRow="1">
                <a:tableStyleId>{5C22544A-7EE6-4342-B048-85BDC9FD1C3A}</a:tableStyleId>
              </a:tblPr>
              <a:tblGrid>
                <a:gridCol w="4715501">
                  <a:extLst>
                    <a:ext uri="{9D8B030D-6E8A-4147-A177-3AD203B41FA5}">
                      <a16:colId xmlns:a16="http://schemas.microsoft.com/office/drawing/2014/main" val="3477205055"/>
                    </a:ext>
                  </a:extLst>
                </a:gridCol>
                <a:gridCol w="4752975">
                  <a:extLst>
                    <a:ext uri="{9D8B030D-6E8A-4147-A177-3AD203B41FA5}">
                      <a16:colId xmlns:a16="http://schemas.microsoft.com/office/drawing/2014/main" val="657582017"/>
                    </a:ext>
                  </a:extLst>
                </a:gridCol>
              </a:tblGrid>
              <a:tr h="739461">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050" b="0" dirty="0">
                          <a:solidFill>
                            <a:schemeClr val="tx1"/>
                          </a:solidFill>
                          <a:latin typeface="Abadi Extra Light" panose="020B0204020104020204"/>
                        </a:rPr>
                        <a:t>Primary Care Services  Medical Services Group</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050" b="0" dirty="0">
                          <a:solidFill>
                            <a:schemeClr val="tx1"/>
                          </a:solidFill>
                          <a:latin typeface="Abadi Extra Light" panose="020B0204020104020204"/>
                        </a:rPr>
                        <a:t>Medicines Safety Group</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050" b="0" dirty="0">
                          <a:solidFill>
                            <a:schemeClr val="tx1"/>
                          </a:solidFill>
                          <a:latin typeface="Abadi Extra Light" panose="020B0204020104020204"/>
                        </a:rPr>
                        <a:t>Primary &amp; Integrated </a:t>
                      </a:r>
                      <a:r>
                        <a:rPr lang="en-GB" sz="1050" b="0" noProof="0" dirty="0">
                          <a:solidFill>
                            <a:schemeClr val="tx1"/>
                          </a:solidFill>
                          <a:latin typeface="Abadi Extra Light" panose="020B0204020104020204"/>
                        </a:rPr>
                        <a:t>Neighbourhood</a:t>
                      </a:r>
                      <a:r>
                        <a:rPr lang="en-US" sz="1050" b="0" dirty="0">
                          <a:solidFill>
                            <a:schemeClr val="tx1"/>
                          </a:solidFill>
                          <a:latin typeface="Abadi Extra Light" panose="020B0204020104020204"/>
                        </a:rPr>
                        <a:t> Care Transformation </a:t>
                      </a:r>
                      <a:r>
                        <a:rPr lang="en-US" sz="1050" b="0" dirty="0" err="1">
                          <a:solidFill>
                            <a:schemeClr val="tx1"/>
                          </a:solidFill>
                          <a:latin typeface="Abadi Extra Light" panose="020B0204020104020204"/>
                        </a:rPr>
                        <a:t>Programme</a:t>
                      </a:r>
                      <a:r>
                        <a:rPr lang="en-US" sz="1050" b="0" dirty="0">
                          <a:solidFill>
                            <a:schemeClr val="tx1"/>
                          </a:solidFill>
                          <a:latin typeface="Abadi Extra Light" panose="020B0204020104020204"/>
                        </a:rPr>
                        <a:t> Group</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050" b="0" dirty="0">
                          <a:solidFill>
                            <a:schemeClr val="tx1"/>
                          </a:solidFill>
                          <a:latin typeface="Abadi Extra Light" panose="020B0204020104020204"/>
                        </a:rPr>
                        <a:t>Primary Services Dental Group</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050" b="0" dirty="0">
                          <a:solidFill>
                            <a:schemeClr val="tx1"/>
                          </a:solidFill>
                          <a:latin typeface="Abadi Extra Light" panose="020B0204020104020204"/>
                        </a:rPr>
                        <a:t>Primary Care Quality Group </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050" b="0" dirty="0">
                          <a:solidFill>
                            <a:schemeClr val="tx1"/>
                          </a:solidFill>
                          <a:latin typeface="Abadi Extra Light" panose="020B0204020104020204"/>
                        </a:rPr>
                        <a:t>Antimicrobial Stewardship Committee (not a formal ICB committee)</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050" b="0" dirty="0">
                          <a:solidFill>
                            <a:schemeClr val="tx1"/>
                          </a:solidFill>
                          <a:latin typeface="Abadi Extra Light" panose="020B0204020104020204"/>
                        </a:rPr>
                        <a:t>Primary Ophthalmic Group</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GB" sz="1050" b="0" dirty="0">
                          <a:solidFill>
                            <a:schemeClr val="tx1"/>
                          </a:solidFill>
                          <a:latin typeface="Abadi Extra Light" panose="020B0204020104020204"/>
                        </a:rPr>
                        <a:t>Pharmaceutical Services Group</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3990971"/>
                  </a:ext>
                </a:extLst>
              </a:tr>
            </a:tbl>
          </a:graphicData>
        </a:graphic>
      </p:graphicFrame>
    </p:spTree>
    <p:extLst>
      <p:ext uri="{BB962C8B-B14F-4D97-AF65-F5344CB8AC3E}">
        <p14:creationId xmlns:p14="http://schemas.microsoft.com/office/powerpoint/2010/main" val="237464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80DFA-A183-34C3-C77C-3286C0615F1F}"/>
              </a:ext>
            </a:extLst>
          </p:cNvPr>
          <p:cNvSpPr>
            <a:spLocks noGrp="1"/>
          </p:cNvSpPr>
          <p:nvPr>
            <p:ph type="title"/>
          </p:nvPr>
        </p:nvSpPr>
        <p:spPr>
          <a:xfrm>
            <a:off x="454969" y="-174203"/>
            <a:ext cx="11569883" cy="1325563"/>
          </a:xfrm>
        </p:spPr>
        <p:txBody>
          <a:bodyPr>
            <a:normAutofit/>
          </a:bodyPr>
          <a:lstStyle/>
          <a:p>
            <a:r>
              <a:rPr lang="en-GB" sz="2000" dirty="0">
                <a:solidFill>
                  <a:schemeClr val="tx2">
                    <a:lumMod val="50000"/>
                    <a:lumOff val="50000"/>
                  </a:schemeClr>
                </a:solidFill>
              </a:rPr>
              <a:t>Local Enhanced Service (LES) Delivery Pictorial – Lancashire &amp; South Cumbria </a:t>
            </a:r>
            <a:br>
              <a:rPr lang="en-GB" sz="2000" dirty="0">
                <a:solidFill>
                  <a:schemeClr val="tx2">
                    <a:lumMod val="50000"/>
                    <a:lumOff val="50000"/>
                  </a:schemeClr>
                </a:solidFill>
              </a:rPr>
            </a:br>
            <a:r>
              <a:rPr lang="en-GB" sz="2000" dirty="0">
                <a:solidFill>
                  <a:schemeClr val="tx2">
                    <a:lumMod val="50000"/>
                    <a:lumOff val="50000"/>
                  </a:schemeClr>
                </a:solidFill>
              </a:rPr>
              <a:t>January 2026 </a:t>
            </a:r>
          </a:p>
        </p:txBody>
      </p:sp>
      <p:sp>
        <p:nvSpPr>
          <p:cNvPr id="3" name="Content Placeholder 2">
            <a:extLst>
              <a:ext uri="{FF2B5EF4-FFF2-40B4-BE49-F238E27FC236}">
                <a16:creationId xmlns:a16="http://schemas.microsoft.com/office/drawing/2014/main" id="{88F2C360-B216-71AC-FC26-5D331FC7F154}"/>
              </a:ext>
            </a:extLst>
          </p:cNvPr>
          <p:cNvSpPr>
            <a:spLocks noGrp="1"/>
          </p:cNvSpPr>
          <p:nvPr>
            <p:ph idx="1"/>
          </p:nvPr>
        </p:nvSpPr>
        <p:spPr>
          <a:xfrm>
            <a:off x="454969" y="856738"/>
            <a:ext cx="9682082" cy="406298"/>
          </a:xfrm>
          <a:solidFill>
            <a:schemeClr val="tx2">
              <a:lumMod val="10000"/>
              <a:lumOff val="90000"/>
            </a:schemeClr>
          </a:solidFill>
          <a:ln>
            <a:solidFill>
              <a:schemeClr val="tx2">
                <a:lumMod val="10000"/>
                <a:lumOff val="90000"/>
              </a:schemeClr>
            </a:solidFill>
          </a:ln>
        </p:spPr>
        <p:txBody>
          <a:bodyPr vert="horz" lIns="91440" tIns="45720" rIns="91440" bIns="45720" rtlCol="0" anchor="t">
            <a:normAutofit fontScale="47500" lnSpcReduction="20000"/>
          </a:bodyPr>
          <a:lstStyle/>
          <a:p>
            <a:pPr marL="0" indent="0">
              <a:buNone/>
            </a:pPr>
            <a:r>
              <a:rPr lang="en-GB" dirty="0"/>
              <a:t>In 2025/26 the ICB consistently commissioned from all LSC general practices. It is the first year if a three-year commissioning plan and for many practices a stepped change in service delivery expectations. The pictorial below provides a delivery update for each of the LES commissioned. </a:t>
            </a:r>
          </a:p>
          <a:p>
            <a:endParaRPr lang="en-GB" dirty="0"/>
          </a:p>
        </p:txBody>
      </p:sp>
      <p:sp>
        <p:nvSpPr>
          <p:cNvPr id="4" name="Rectangle 3">
            <a:extLst>
              <a:ext uri="{FF2B5EF4-FFF2-40B4-BE49-F238E27FC236}">
                <a16:creationId xmlns:a16="http://schemas.microsoft.com/office/drawing/2014/main" id="{517BCF28-5BE9-B98D-088C-D69EEFDD93AC}"/>
              </a:ext>
            </a:extLst>
          </p:cNvPr>
          <p:cNvSpPr/>
          <p:nvPr/>
        </p:nvSpPr>
        <p:spPr>
          <a:xfrm>
            <a:off x="454970" y="1346633"/>
            <a:ext cx="1356858" cy="418663"/>
          </a:xfrm>
          <a:prstGeom prst="rect">
            <a:avLst/>
          </a:prstGeom>
          <a:solidFill>
            <a:schemeClr val="tx2">
              <a:lumMod val="75000"/>
              <a:lumOff val="25000"/>
            </a:schemeClr>
          </a:solidFill>
          <a:ln>
            <a:solidFill>
              <a:schemeClr val="tx2">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dirty="0"/>
              <a:t>Post Bariatric Monitoring </a:t>
            </a:r>
          </a:p>
        </p:txBody>
      </p:sp>
      <p:sp>
        <p:nvSpPr>
          <p:cNvPr id="5" name="Rectangle 4">
            <a:extLst>
              <a:ext uri="{FF2B5EF4-FFF2-40B4-BE49-F238E27FC236}">
                <a16:creationId xmlns:a16="http://schemas.microsoft.com/office/drawing/2014/main" id="{6505B849-3B12-F313-1A9B-B4BE8EFF432A}"/>
              </a:ext>
            </a:extLst>
          </p:cNvPr>
          <p:cNvSpPr/>
          <p:nvPr/>
        </p:nvSpPr>
        <p:spPr>
          <a:xfrm>
            <a:off x="454970" y="1844535"/>
            <a:ext cx="1356857" cy="1700981"/>
          </a:xfrm>
          <a:prstGeom prst="rect">
            <a:avLst/>
          </a:prstGeom>
          <a:solidFill>
            <a:schemeClr val="tx2">
              <a:lumMod val="75000"/>
              <a:lumOff val="25000"/>
            </a:schemeClr>
          </a:solidFill>
          <a:ln>
            <a:solidFill>
              <a:schemeClr val="tx2">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dirty="0"/>
              <a:t>1,247 </a:t>
            </a:r>
          </a:p>
          <a:p>
            <a:pPr algn="ctr"/>
            <a:r>
              <a:rPr lang="en-GB" sz="900" dirty="0"/>
              <a:t>patients received their annual monitoring avoiding secondary care follow up</a:t>
            </a:r>
          </a:p>
        </p:txBody>
      </p:sp>
      <p:sp>
        <p:nvSpPr>
          <p:cNvPr id="6" name="Rectangle 5">
            <a:extLst>
              <a:ext uri="{FF2B5EF4-FFF2-40B4-BE49-F238E27FC236}">
                <a16:creationId xmlns:a16="http://schemas.microsoft.com/office/drawing/2014/main" id="{0F3F6DDD-5DDE-511C-2BED-841726983F14}"/>
              </a:ext>
            </a:extLst>
          </p:cNvPr>
          <p:cNvSpPr/>
          <p:nvPr/>
        </p:nvSpPr>
        <p:spPr>
          <a:xfrm>
            <a:off x="1851150" y="1346633"/>
            <a:ext cx="1356858" cy="418663"/>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dirty="0"/>
              <a:t>Dementia</a:t>
            </a:r>
          </a:p>
        </p:txBody>
      </p:sp>
      <p:sp>
        <p:nvSpPr>
          <p:cNvPr id="7" name="Rectangle 6">
            <a:extLst>
              <a:ext uri="{FF2B5EF4-FFF2-40B4-BE49-F238E27FC236}">
                <a16:creationId xmlns:a16="http://schemas.microsoft.com/office/drawing/2014/main" id="{C8C9FA8F-2D29-EB0C-42D2-184F315ECEB9}"/>
              </a:ext>
            </a:extLst>
          </p:cNvPr>
          <p:cNvSpPr/>
          <p:nvPr/>
        </p:nvSpPr>
        <p:spPr>
          <a:xfrm>
            <a:off x="1851150" y="1844535"/>
            <a:ext cx="1356857" cy="1700981"/>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dirty="0"/>
              <a:t>9,219</a:t>
            </a:r>
            <a:r>
              <a:rPr lang="en-GB" sz="2800" dirty="0"/>
              <a:t> </a:t>
            </a:r>
          </a:p>
          <a:p>
            <a:pPr algn="ctr"/>
            <a:r>
              <a:rPr lang="en-GB" sz="900" dirty="0"/>
              <a:t>patients received a comprehensive assessment and medication review avoiding outpatient follow up </a:t>
            </a:r>
          </a:p>
          <a:p>
            <a:pPr algn="ctr"/>
            <a:endParaRPr lang="en-GB" sz="1000" dirty="0"/>
          </a:p>
        </p:txBody>
      </p:sp>
      <p:sp>
        <p:nvSpPr>
          <p:cNvPr id="8" name="Rectangle 7">
            <a:extLst>
              <a:ext uri="{FF2B5EF4-FFF2-40B4-BE49-F238E27FC236}">
                <a16:creationId xmlns:a16="http://schemas.microsoft.com/office/drawing/2014/main" id="{FF577F67-6695-A436-3A1B-7ED2938A55AA}"/>
              </a:ext>
            </a:extLst>
          </p:cNvPr>
          <p:cNvSpPr/>
          <p:nvPr/>
        </p:nvSpPr>
        <p:spPr>
          <a:xfrm>
            <a:off x="3247330" y="1346633"/>
            <a:ext cx="1356858" cy="418663"/>
          </a:xfrm>
          <a:prstGeom prst="rect">
            <a:avLst/>
          </a:prstGeom>
          <a:solidFill>
            <a:schemeClr val="bg1">
              <a:lumMod val="65000"/>
            </a:schemeClr>
          </a:solidFill>
          <a:l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dirty="0"/>
              <a:t>Complex Injections</a:t>
            </a:r>
          </a:p>
        </p:txBody>
      </p:sp>
      <p:sp>
        <p:nvSpPr>
          <p:cNvPr id="9" name="Rectangle 8">
            <a:extLst>
              <a:ext uri="{FF2B5EF4-FFF2-40B4-BE49-F238E27FC236}">
                <a16:creationId xmlns:a16="http://schemas.microsoft.com/office/drawing/2014/main" id="{F67E20E3-452F-EF98-AB7E-41D793A19C82}"/>
              </a:ext>
            </a:extLst>
          </p:cNvPr>
          <p:cNvSpPr/>
          <p:nvPr/>
        </p:nvSpPr>
        <p:spPr>
          <a:xfrm>
            <a:off x="3247330" y="1844535"/>
            <a:ext cx="1356857" cy="1700981"/>
          </a:xfrm>
          <a:prstGeom prst="rect">
            <a:avLst/>
          </a:prstGeom>
          <a:solidFill>
            <a:schemeClr val="bg1">
              <a:lumMod val="65000"/>
            </a:schemeClr>
          </a:solidFill>
          <a:l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dirty="0"/>
              <a:t>1,342 </a:t>
            </a:r>
          </a:p>
          <a:p>
            <a:pPr algn="ctr"/>
            <a:r>
              <a:rPr lang="en-GB" sz="900" dirty="0"/>
              <a:t>patients received an injection for osteoporosis avoiding secondary care attendance </a:t>
            </a:r>
          </a:p>
          <a:p>
            <a:pPr algn="ctr"/>
            <a:endParaRPr lang="en-GB" sz="1000" dirty="0"/>
          </a:p>
        </p:txBody>
      </p:sp>
      <p:sp>
        <p:nvSpPr>
          <p:cNvPr id="10" name="Rectangle 9">
            <a:extLst>
              <a:ext uri="{FF2B5EF4-FFF2-40B4-BE49-F238E27FC236}">
                <a16:creationId xmlns:a16="http://schemas.microsoft.com/office/drawing/2014/main" id="{E989B169-6FC9-F558-87CC-B91A171EE679}"/>
              </a:ext>
            </a:extLst>
          </p:cNvPr>
          <p:cNvSpPr/>
          <p:nvPr/>
        </p:nvSpPr>
        <p:spPr>
          <a:xfrm>
            <a:off x="4643510" y="1346633"/>
            <a:ext cx="1356858" cy="418663"/>
          </a:xfrm>
          <a:prstGeom prst="rect">
            <a:avLst/>
          </a:prstGeom>
          <a:solidFill>
            <a:srgbClr val="FFC000"/>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dirty="0"/>
              <a:t>Diabetes</a:t>
            </a:r>
          </a:p>
        </p:txBody>
      </p:sp>
      <p:sp>
        <p:nvSpPr>
          <p:cNvPr id="11" name="Rectangle 10">
            <a:extLst>
              <a:ext uri="{FF2B5EF4-FFF2-40B4-BE49-F238E27FC236}">
                <a16:creationId xmlns:a16="http://schemas.microsoft.com/office/drawing/2014/main" id="{0F0905FB-05CF-76FE-128A-576B4115393F}"/>
              </a:ext>
            </a:extLst>
          </p:cNvPr>
          <p:cNvSpPr/>
          <p:nvPr/>
        </p:nvSpPr>
        <p:spPr>
          <a:xfrm>
            <a:off x="4643510" y="1844535"/>
            <a:ext cx="1356857" cy="1700981"/>
          </a:xfrm>
          <a:prstGeom prst="rect">
            <a:avLst/>
          </a:prstGeom>
          <a:solidFill>
            <a:srgbClr val="FFC000"/>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dirty="0"/>
              <a:t>8,405 </a:t>
            </a:r>
          </a:p>
          <a:p>
            <a:pPr algn="ctr"/>
            <a:r>
              <a:rPr lang="en-US" sz="900" dirty="0"/>
              <a:t>patients received injectable therapy, thereby avoiding referral to secondary care for insulin initiation.</a:t>
            </a:r>
          </a:p>
          <a:p>
            <a:pPr algn="ctr"/>
            <a:endParaRPr lang="en-GB" sz="1000" dirty="0"/>
          </a:p>
        </p:txBody>
      </p:sp>
      <p:sp>
        <p:nvSpPr>
          <p:cNvPr id="12" name="Rectangle 11">
            <a:extLst>
              <a:ext uri="{FF2B5EF4-FFF2-40B4-BE49-F238E27FC236}">
                <a16:creationId xmlns:a16="http://schemas.microsoft.com/office/drawing/2014/main" id="{D3EF99F4-B473-48A3-ABB8-9267BA5816D6}"/>
              </a:ext>
            </a:extLst>
          </p:cNvPr>
          <p:cNvSpPr/>
          <p:nvPr/>
        </p:nvSpPr>
        <p:spPr>
          <a:xfrm>
            <a:off x="6039690" y="1346633"/>
            <a:ext cx="1356858" cy="418663"/>
          </a:xfrm>
          <a:prstGeom prst="rect">
            <a:avLst/>
          </a:prstGeom>
          <a:solidFill>
            <a:schemeClr val="tx2">
              <a:lumMod val="25000"/>
              <a:lumOff val="75000"/>
            </a:schemeClr>
          </a:solidFill>
          <a:ln>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dirty="0"/>
              <a:t>Ring Pessary </a:t>
            </a:r>
          </a:p>
        </p:txBody>
      </p:sp>
      <p:sp>
        <p:nvSpPr>
          <p:cNvPr id="13" name="Rectangle 12">
            <a:extLst>
              <a:ext uri="{FF2B5EF4-FFF2-40B4-BE49-F238E27FC236}">
                <a16:creationId xmlns:a16="http://schemas.microsoft.com/office/drawing/2014/main" id="{3CDBA0CA-25AD-9D9F-8A3A-7A437ED1F384}"/>
              </a:ext>
            </a:extLst>
          </p:cNvPr>
          <p:cNvSpPr/>
          <p:nvPr/>
        </p:nvSpPr>
        <p:spPr>
          <a:xfrm>
            <a:off x="6039690" y="1844535"/>
            <a:ext cx="1356857" cy="1700981"/>
          </a:xfrm>
          <a:prstGeom prst="rect">
            <a:avLst/>
          </a:prstGeom>
          <a:solidFill>
            <a:schemeClr val="tx2">
              <a:lumMod val="25000"/>
              <a:lumOff val="75000"/>
            </a:schemeClr>
          </a:solidFill>
          <a:ln>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2,758 </a:t>
            </a:r>
          </a:p>
          <a:p>
            <a:pPr algn="ctr"/>
            <a:r>
              <a:rPr lang="en-US" sz="900" dirty="0"/>
              <a:t>patients received ring pessaries, thereby avoiding referral to secondary care.</a:t>
            </a:r>
          </a:p>
          <a:p>
            <a:pPr algn="ctr"/>
            <a:endParaRPr lang="en-GB" sz="1000" dirty="0"/>
          </a:p>
        </p:txBody>
      </p:sp>
      <p:sp>
        <p:nvSpPr>
          <p:cNvPr id="14" name="Rectangle 13">
            <a:extLst>
              <a:ext uri="{FF2B5EF4-FFF2-40B4-BE49-F238E27FC236}">
                <a16:creationId xmlns:a16="http://schemas.microsoft.com/office/drawing/2014/main" id="{0A474BBE-14EA-7F95-3A8B-0551EAC85300}"/>
              </a:ext>
            </a:extLst>
          </p:cNvPr>
          <p:cNvSpPr/>
          <p:nvPr/>
        </p:nvSpPr>
        <p:spPr>
          <a:xfrm>
            <a:off x="7435870" y="1346633"/>
            <a:ext cx="1356858" cy="418663"/>
          </a:xfrm>
          <a:prstGeom prst="rect">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dirty="0"/>
              <a:t>Vasectomy </a:t>
            </a:r>
          </a:p>
        </p:txBody>
      </p:sp>
      <p:sp>
        <p:nvSpPr>
          <p:cNvPr id="15" name="Rectangle 14">
            <a:extLst>
              <a:ext uri="{FF2B5EF4-FFF2-40B4-BE49-F238E27FC236}">
                <a16:creationId xmlns:a16="http://schemas.microsoft.com/office/drawing/2014/main" id="{755B1DFC-713A-C821-5D07-527A79366D03}"/>
              </a:ext>
            </a:extLst>
          </p:cNvPr>
          <p:cNvSpPr/>
          <p:nvPr/>
        </p:nvSpPr>
        <p:spPr>
          <a:xfrm>
            <a:off x="7435870" y="1844535"/>
            <a:ext cx="1356857" cy="1700981"/>
          </a:xfrm>
          <a:prstGeom prst="rect">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889 </a:t>
            </a:r>
          </a:p>
          <a:p>
            <a:pPr algn="ctr"/>
            <a:r>
              <a:rPr lang="en-US" sz="900" dirty="0"/>
              <a:t>patients received vasectomies, thereby avoiding referral to secondary care. </a:t>
            </a:r>
          </a:p>
          <a:p>
            <a:pPr algn="ctr"/>
            <a:endParaRPr lang="en-US" sz="900" dirty="0"/>
          </a:p>
          <a:p>
            <a:pPr algn="ctr"/>
            <a:r>
              <a:rPr lang="en-US" sz="900" i="1" dirty="0"/>
              <a:t>Saved 508kg of CO₂.</a:t>
            </a:r>
          </a:p>
          <a:p>
            <a:pPr algn="ctr"/>
            <a:endParaRPr lang="en-GB" sz="1000" dirty="0"/>
          </a:p>
        </p:txBody>
      </p:sp>
      <p:sp>
        <p:nvSpPr>
          <p:cNvPr id="16" name="Rectangle 15">
            <a:extLst>
              <a:ext uri="{FF2B5EF4-FFF2-40B4-BE49-F238E27FC236}">
                <a16:creationId xmlns:a16="http://schemas.microsoft.com/office/drawing/2014/main" id="{B1419C04-E7DB-DAEA-2089-4D500C2F62FC}"/>
              </a:ext>
            </a:extLst>
          </p:cNvPr>
          <p:cNvSpPr/>
          <p:nvPr/>
        </p:nvSpPr>
        <p:spPr>
          <a:xfrm>
            <a:off x="8819523" y="1346633"/>
            <a:ext cx="1356858" cy="418663"/>
          </a:xfrm>
          <a:prstGeom prst="rect">
            <a:avLst/>
          </a:prstGeom>
          <a:solidFill>
            <a:schemeClr val="tx2">
              <a:lumMod val="50000"/>
              <a:lumOff val="50000"/>
            </a:schemeClr>
          </a:solid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dirty="0"/>
              <a:t>Spiro/FeNO</a:t>
            </a:r>
          </a:p>
        </p:txBody>
      </p:sp>
      <p:sp>
        <p:nvSpPr>
          <p:cNvPr id="17" name="Rectangle 16">
            <a:extLst>
              <a:ext uri="{FF2B5EF4-FFF2-40B4-BE49-F238E27FC236}">
                <a16:creationId xmlns:a16="http://schemas.microsoft.com/office/drawing/2014/main" id="{714C8FD7-8C7C-3714-F016-653FBCA9560E}"/>
              </a:ext>
            </a:extLst>
          </p:cNvPr>
          <p:cNvSpPr/>
          <p:nvPr/>
        </p:nvSpPr>
        <p:spPr>
          <a:xfrm>
            <a:off x="8819523" y="1844535"/>
            <a:ext cx="1356857" cy="1700981"/>
          </a:xfrm>
          <a:prstGeom prst="rect">
            <a:avLst/>
          </a:prstGeom>
          <a:solidFill>
            <a:schemeClr val="tx2">
              <a:lumMod val="50000"/>
              <a:lumOff val="50000"/>
            </a:schemeClr>
          </a:solid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a:p>
            <a:pPr algn="ctr"/>
            <a:r>
              <a:rPr lang="en-US" sz="2400" dirty="0"/>
              <a:t>15,105 </a:t>
            </a:r>
          </a:p>
          <a:p>
            <a:pPr algn="ctr"/>
            <a:r>
              <a:rPr lang="en-US" sz="900" dirty="0"/>
              <a:t>patients received tests as part of a holistic respiratory assessment, thereby avoiding referral to secondary care diagnostics.</a:t>
            </a:r>
            <a:endParaRPr lang="en-US" sz="900" i="1" dirty="0"/>
          </a:p>
          <a:p>
            <a:pPr algn="ctr"/>
            <a:endParaRPr lang="en-GB" sz="1000" dirty="0"/>
          </a:p>
        </p:txBody>
      </p:sp>
      <p:sp>
        <p:nvSpPr>
          <p:cNvPr id="18" name="Rectangle 17">
            <a:extLst>
              <a:ext uri="{FF2B5EF4-FFF2-40B4-BE49-F238E27FC236}">
                <a16:creationId xmlns:a16="http://schemas.microsoft.com/office/drawing/2014/main" id="{C3E1A3A5-25EE-7E56-2915-71961E4F42DD}"/>
              </a:ext>
            </a:extLst>
          </p:cNvPr>
          <p:cNvSpPr/>
          <p:nvPr/>
        </p:nvSpPr>
        <p:spPr>
          <a:xfrm>
            <a:off x="10203176" y="1346632"/>
            <a:ext cx="1356858" cy="418663"/>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dirty="0"/>
              <a:t>Wound Care</a:t>
            </a:r>
          </a:p>
        </p:txBody>
      </p:sp>
      <p:sp>
        <p:nvSpPr>
          <p:cNvPr id="19" name="Rectangle 18">
            <a:extLst>
              <a:ext uri="{FF2B5EF4-FFF2-40B4-BE49-F238E27FC236}">
                <a16:creationId xmlns:a16="http://schemas.microsoft.com/office/drawing/2014/main" id="{CBDC29EC-BB33-344D-ADA3-CC810959BCEB}"/>
              </a:ext>
            </a:extLst>
          </p:cNvPr>
          <p:cNvSpPr/>
          <p:nvPr/>
        </p:nvSpPr>
        <p:spPr>
          <a:xfrm>
            <a:off x="10203176" y="1844534"/>
            <a:ext cx="1356857" cy="1700981"/>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00" dirty="0"/>
          </a:p>
          <a:p>
            <a:pPr algn="ctr"/>
            <a:r>
              <a:rPr lang="en-US" sz="2400" dirty="0"/>
              <a:t>33,792 </a:t>
            </a:r>
          </a:p>
          <a:p>
            <a:pPr algn="ctr"/>
            <a:r>
              <a:rPr lang="en-US" sz="900" dirty="0"/>
              <a:t>patients received wound care treatment, thereby avoiding referral to community and same‑day urgent care services.</a:t>
            </a:r>
          </a:p>
          <a:p>
            <a:pPr algn="ctr"/>
            <a:endParaRPr lang="en-GB" sz="1000" dirty="0"/>
          </a:p>
        </p:txBody>
      </p:sp>
      <p:sp>
        <p:nvSpPr>
          <p:cNvPr id="20" name="Rectangle 19">
            <a:extLst>
              <a:ext uri="{FF2B5EF4-FFF2-40B4-BE49-F238E27FC236}">
                <a16:creationId xmlns:a16="http://schemas.microsoft.com/office/drawing/2014/main" id="{FAD17933-73E6-BEC7-10FF-1987B9706E91}"/>
              </a:ext>
            </a:extLst>
          </p:cNvPr>
          <p:cNvSpPr/>
          <p:nvPr/>
        </p:nvSpPr>
        <p:spPr>
          <a:xfrm>
            <a:off x="454969" y="3740788"/>
            <a:ext cx="1356858" cy="418663"/>
          </a:xfrm>
          <a:prstGeom prst="rect">
            <a:avLst/>
          </a:prstGeom>
          <a:solidFill>
            <a:schemeClr val="bg1">
              <a:lumMod val="65000"/>
            </a:schemeClr>
          </a:solidFill>
          <a:l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dirty="0"/>
              <a:t>Phlebotomy </a:t>
            </a:r>
          </a:p>
        </p:txBody>
      </p:sp>
      <p:sp>
        <p:nvSpPr>
          <p:cNvPr id="21" name="Rectangle 20">
            <a:extLst>
              <a:ext uri="{FF2B5EF4-FFF2-40B4-BE49-F238E27FC236}">
                <a16:creationId xmlns:a16="http://schemas.microsoft.com/office/drawing/2014/main" id="{98B31EC5-AA4C-57F1-E83A-11D49EDD11CC}"/>
              </a:ext>
            </a:extLst>
          </p:cNvPr>
          <p:cNvSpPr/>
          <p:nvPr/>
        </p:nvSpPr>
        <p:spPr>
          <a:xfrm>
            <a:off x="454969" y="4238690"/>
            <a:ext cx="1356857" cy="1700981"/>
          </a:xfrm>
          <a:prstGeom prst="rect">
            <a:avLst/>
          </a:prstGeom>
          <a:solidFill>
            <a:schemeClr val="bg1">
              <a:lumMod val="65000"/>
            </a:schemeClr>
          </a:solidFill>
          <a:ln>
            <a:solidFill>
              <a:schemeClr val="bg1">
                <a:lumMod val="6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880,288 </a:t>
            </a:r>
          </a:p>
          <a:p>
            <a:pPr algn="ctr"/>
            <a:r>
              <a:rPr lang="en-US" sz="900" dirty="0"/>
              <a:t>individual blood test appointments were undertaken in General Practice.</a:t>
            </a:r>
          </a:p>
        </p:txBody>
      </p:sp>
      <p:sp>
        <p:nvSpPr>
          <p:cNvPr id="22" name="Rectangle 21">
            <a:extLst>
              <a:ext uri="{FF2B5EF4-FFF2-40B4-BE49-F238E27FC236}">
                <a16:creationId xmlns:a16="http://schemas.microsoft.com/office/drawing/2014/main" id="{20A263B4-91A5-780B-81A7-8DE735B848DF}"/>
              </a:ext>
            </a:extLst>
          </p:cNvPr>
          <p:cNvSpPr/>
          <p:nvPr/>
        </p:nvSpPr>
        <p:spPr>
          <a:xfrm>
            <a:off x="1851149" y="3740788"/>
            <a:ext cx="1356858" cy="418663"/>
          </a:xfrm>
          <a:prstGeom prst="rect">
            <a:avLst/>
          </a:prstGeom>
          <a:solidFill>
            <a:srgbClr val="FFC000"/>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dirty="0"/>
              <a:t>ECGs</a:t>
            </a:r>
          </a:p>
        </p:txBody>
      </p:sp>
      <p:sp>
        <p:nvSpPr>
          <p:cNvPr id="23" name="Rectangle 22">
            <a:extLst>
              <a:ext uri="{FF2B5EF4-FFF2-40B4-BE49-F238E27FC236}">
                <a16:creationId xmlns:a16="http://schemas.microsoft.com/office/drawing/2014/main" id="{D8A11DEF-5531-3663-AE98-DD2C72DBF7B2}"/>
              </a:ext>
            </a:extLst>
          </p:cNvPr>
          <p:cNvSpPr/>
          <p:nvPr/>
        </p:nvSpPr>
        <p:spPr>
          <a:xfrm>
            <a:off x="1851149" y="4238690"/>
            <a:ext cx="1356857" cy="1700981"/>
          </a:xfrm>
          <a:prstGeom prst="rect">
            <a:avLst/>
          </a:prstGeom>
          <a:solidFill>
            <a:srgbClr val="FFC000"/>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42,058</a:t>
            </a:r>
          </a:p>
          <a:p>
            <a:pPr algn="ctr"/>
            <a:r>
              <a:rPr lang="en-US" sz="900" dirty="0"/>
              <a:t>patients received an ECG, avoiding referral to secondary care CDCs.</a:t>
            </a:r>
          </a:p>
        </p:txBody>
      </p:sp>
      <p:sp>
        <p:nvSpPr>
          <p:cNvPr id="24" name="Rectangle 23">
            <a:extLst>
              <a:ext uri="{FF2B5EF4-FFF2-40B4-BE49-F238E27FC236}">
                <a16:creationId xmlns:a16="http://schemas.microsoft.com/office/drawing/2014/main" id="{D13DC4CE-97F1-DF56-1FCD-195C31E60A82}"/>
              </a:ext>
            </a:extLst>
          </p:cNvPr>
          <p:cNvSpPr/>
          <p:nvPr/>
        </p:nvSpPr>
        <p:spPr>
          <a:xfrm>
            <a:off x="3247329" y="3740788"/>
            <a:ext cx="1356858" cy="418663"/>
          </a:xfrm>
          <a:prstGeom prst="rect">
            <a:avLst/>
          </a:prstGeom>
          <a:solidFill>
            <a:schemeClr val="tx2">
              <a:lumMod val="25000"/>
              <a:lumOff val="75000"/>
            </a:schemeClr>
          </a:solidFill>
          <a:ln>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dirty="0"/>
              <a:t>PSA Tests</a:t>
            </a:r>
          </a:p>
        </p:txBody>
      </p:sp>
      <p:sp>
        <p:nvSpPr>
          <p:cNvPr id="25" name="Rectangle 24">
            <a:extLst>
              <a:ext uri="{FF2B5EF4-FFF2-40B4-BE49-F238E27FC236}">
                <a16:creationId xmlns:a16="http://schemas.microsoft.com/office/drawing/2014/main" id="{9D81611C-AF7D-599F-985D-4BEBC3E38C60}"/>
              </a:ext>
            </a:extLst>
          </p:cNvPr>
          <p:cNvSpPr/>
          <p:nvPr/>
        </p:nvSpPr>
        <p:spPr>
          <a:xfrm>
            <a:off x="3247329" y="4238690"/>
            <a:ext cx="1356857" cy="1700981"/>
          </a:xfrm>
          <a:prstGeom prst="rect">
            <a:avLst/>
          </a:prstGeom>
          <a:solidFill>
            <a:schemeClr val="tx2">
              <a:lumMod val="25000"/>
              <a:lumOff val="75000"/>
            </a:schemeClr>
          </a:solidFill>
          <a:ln>
            <a:solidFill>
              <a:schemeClr val="tx2">
                <a:lumMod val="25000"/>
                <a:lumOff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8,363 </a:t>
            </a:r>
          </a:p>
          <a:p>
            <a:pPr algn="ctr"/>
            <a:r>
              <a:rPr lang="en-US" sz="900" dirty="0"/>
              <a:t>patients have been followed up for PSA monitoring, reducing the need for outpatient follow‑up</a:t>
            </a:r>
            <a:r>
              <a:rPr lang="en-US" sz="1000" dirty="0"/>
              <a:t>.</a:t>
            </a:r>
          </a:p>
        </p:txBody>
      </p:sp>
      <p:sp>
        <p:nvSpPr>
          <p:cNvPr id="26" name="Rectangle 25">
            <a:extLst>
              <a:ext uri="{FF2B5EF4-FFF2-40B4-BE49-F238E27FC236}">
                <a16:creationId xmlns:a16="http://schemas.microsoft.com/office/drawing/2014/main" id="{8913EB0B-648A-4858-C089-504A7034E464}"/>
              </a:ext>
            </a:extLst>
          </p:cNvPr>
          <p:cNvSpPr/>
          <p:nvPr/>
        </p:nvSpPr>
        <p:spPr>
          <a:xfrm>
            <a:off x="4643509" y="3740788"/>
            <a:ext cx="1356858" cy="418663"/>
          </a:xfrm>
          <a:prstGeom prst="rect">
            <a:avLst/>
          </a:prstGeom>
          <a:solidFill>
            <a:srgbClr val="00B050"/>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dirty="0"/>
              <a:t>Simple Injections</a:t>
            </a:r>
          </a:p>
        </p:txBody>
      </p:sp>
      <p:sp>
        <p:nvSpPr>
          <p:cNvPr id="27" name="Rectangle 26">
            <a:extLst>
              <a:ext uri="{FF2B5EF4-FFF2-40B4-BE49-F238E27FC236}">
                <a16:creationId xmlns:a16="http://schemas.microsoft.com/office/drawing/2014/main" id="{21D73B73-F23E-2DC6-470E-371124B3B925}"/>
              </a:ext>
            </a:extLst>
          </p:cNvPr>
          <p:cNvSpPr/>
          <p:nvPr/>
        </p:nvSpPr>
        <p:spPr>
          <a:xfrm>
            <a:off x="4643509" y="4238690"/>
            <a:ext cx="1356857" cy="1700981"/>
          </a:xfrm>
          <a:prstGeom prst="rect">
            <a:avLst/>
          </a:prstGeom>
          <a:solidFill>
            <a:srgbClr val="00B050"/>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105,910 </a:t>
            </a:r>
          </a:p>
          <a:p>
            <a:pPr algn="ctr"/>
            <a:r>
              <a:rPr lang="en-US" sz="900" dirty="0"/>
              <a:t>increased injections for endometriosis and prostate cancer reduced the number of avoided outpatient appointments. Run B12 injection clinics have also been introduced.</a:t>
            </a:r>
          </a:p>
          <a:p>
            <a:pPr algn="ctr"/>
            <a:endParaRPr lang="en-GB" sz="1000" dirty="0"/>
          </a:p>
        </p:txBody>
      </p:sp>
      <p:sp>
        <p:nvSpPr>
          <p:cNvPr id="28" name="Rectangle 27">
            <a:extLst>
              <a:ext uri="{FF2B5EF4-FFF2-40B4-BE49-F238E27FC236}">
                <a16:creationId xmlns:a16="http://schemas.microsoft.com/office/drawing/2014/main" id="{952CD9AC-1531-6371-C705-4C1583DCDDBF}"/>
              </a:ext>
            </a:extLst>
          </p:cNvPr>
          <p:cNvSpPr/>
          <p:nvPr/>
        </p:nvSpPr>
        <p:spPr>
          <a:xfrm>
            <a:off x="6039689" y="3740788"/>
            <a:ext cx="1356858" cy="418663"/>
          </a:xfrm>
          <a:prstGeom prst="rect">
            <a:avLst/>
          </a:prstGeom>
          <a:solidFill>
            <a:schemeClr val="tx2">
              <a:lumMod val="50000"/>
              <a:lumOff val="50000"/>
            </a:schemeClr>
          </a:solid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dirty="0"/>
              <a:t>End of Life Care</a:t>
            </a:r>
          </a:p>
        </p:txBody>
      </p:sp>
      <p:sp>
        <p:nvSpPr>
          <p:cNvPr id="29" name="Rectangle 28">
            <a:extLst>
              <a:ext uri="{FF2B5EF4-FFF2-40B4-BE49-F238E27FC236}">
                <a16:creationId xmlns:a16="http://schemas.microsoft.com/office/drawing/2014/main" id="{20356C2D-EE9F-E595-3617-61C1BE3DE1E7}"/>
              </a:ext>
            </a:extLst>
          </p:cNvPr>
          <p:cNvSpPr/>
          <p:nvPr/>
        </p:nvSpPr>
        <p:spPr>
          <a:xfrm>
            <a:off x="6039689" y="4238690"/>
            <a:ext cx="1356857" cy="1700981"/>
          </a:xfrm>
          <a:prstGeom prst="rect">
            <a:avLst/>
          </a:prstGeom>
          <a:solidFill>
            <a:schemeClr val="tx2">
              <a:lumMod val="50000"/>
              <a:lumOff val="50000"/>
            </a:schemeClr>
          </a:solid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6985</a:t>
            </a:r>
          </a:p>
          <a:p>
            <a:pPr algn="ctr"/>
            <a:r>
              <a:rPr lang="en-US" sz="900" dirty="0"/>
              <a:t>patients with an advanced care plan.</a:t>
            </a:r>
          </a:p>
          <a:p>
            <a:pPr algn="ctr"/>
            <a:r>
              <a:rPr lang="en-US" sz="2400" dirty="0"/>
              <a:t>0.8%</a:t>
            </a:r>
          </a:p>
          <a:p>
            <a:pPr algn="ctr"/>
            <a:r>
              <a:rPr lang="en-US" sz="900" dirty="0"/>
              <a:t>of the patients on the palliative care register.</a:t>
            </a:r>
          </a:p>
          <a:p>
            <a:pPr algn="ctr"/>
            <a:endParaRPr lang="en-GB" sz="1000" dirty="0"/>
          </a:p>
        </p:txBody>
      </p:sp>
      <p:sp>
        <p:nvSpPr>
          <p:cNvPr id="30" name="Rectangle 29">
            <a:extLst>
              <a:ext uri="{FF2B5EF4-FFF2-40B4-BE49-F238E27FC236}">
                <a16:creationId xmlns:a16="http://schemas.microsoft.com/office/drawing/2014/main" id="{3B04F3A3-8920-8276-2C99-DFD16C4023B3}"/>
              </a:ext>
            </a:extLst>
          </p:cNvPr>
          <p:cNvSpPr/>
          <p:nvPr/>
        </p:nvSpPr>
        <p:spPr>
          <a:xfrm>
            <a:off x="7435869" y="4238690"/>
            <a:ext cx="1356857" cy="1700981"/>
          </a:xfrm>
          <a:prstGeom prst="rect">
            <a:avLst/>
          </a:prstGeom>
          <a:solidFill>
            <a:srgbClr val="C00000"/>
          </a:solid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74,494 </a:t>
            </a:r>
          </a:p>
          <a:p>
            <a:pPr algn="ctr"/>
            <a:r>
              <a:rPr lang="en-US" sz="1000" dirty="0"/>
              <a:t>patients received a Holistic Health Assessment (HHA).</a:t>
            </a:r>
            <a:endParaRPr lang="en-GB" sz="1000" dirty="0"/>
          </a:p>
        </p:txBody>
      </p:sp>
      <p:sp>
        <p:nvSpPr>
          <p:cNvPr id="31" name="Rectangle 30">
            <a:extLst>
              <a:ext uri="{FF2B5EF4-FFF2-40B4-BE49-F238E27FC236}">
                <a16:creationId xmlns:a16="http://schemas.microsoft.com/office/drawing/2014/main" id="{4A9274B7-0F69-2809-1F4C-C1511CFADDB5}"/>
              </a:ext>
            </a:extLst>
          </p:cNvPr>
          <p:cNvSpPr/>
          <p:nvPr/>
        </p:nvSpPr>
        <p:spPr>
          <a:xfrm>
            <a:off x="8832049" y="4238690"/>
            <a:ext cx="1356857" cy="1700981"/>
          </a:xfrm>
          <a:prstGeom prst="rect">
            <a:avLst/>
          </a:prstGeom>
          <a:solidFill>
            <a:srgbClr val="C00000"/>
          </a:solid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9%</a:t>
            </a:r>
          </a:p>
          <a:p>
            <a:pPr algn="ctr"/>
            <a:r>
              <a:rPr lang="en-US" sz="900" dirty="0"/>
              <a:t> reduction in non‑elective admissions of patients receiving an HHA</a:t>
            </a:r>
            <a:endParaRPr lang="en-GB" sz="900" dirty="0"/>
          </a:p>
        </p:txBody>
      </p:sp>
      <p:sp>
        <p:nvSpPr>
          <p:cNvPr id="32" name="Rectangle 31">
            <a:extLst>
              <a:ext uri="{FF2B5EF4-FFF2-40B4-BE49-F238E27FC236}">
                <a16:creationId xmlns:a16="http://schemas.microsoft.com/office/drawing/2014/main" id="{F7C2BB85-7391-33FE-A1C1-97B4183845F5}"/>
              </a:ext>
            </a:extLst>
          </p:cNvPr>
          <p:cNvSpPr/>
          <p:nvPr/>
        </p:nvSpPr>
        <p:spPr>
          <a:xfrm>
            <a:off x="10228229" y="4238690"/>
            <a:ext cx="1356857" cy="1700981"/>
          </a:xfrm>
          <a:prstGeom prst="rect">
            <a:avLst/>
          </a:prstGeom>
          <a:solidFill>
            <a:srgbClr val="C00000"/>
          </a:solid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5%</a:t>
            </a:r>
          </a:p>
          <a:p>
            <a:pPr algn="ctr"/>
            <a:r>
              <a:rPr lang="en-US" sz="900" dirty="0"/>
              <a:t>of patients receiving an HHA offered social prescribing support.</a:t>
            </a:r>
            <a:endParaRPr lang="en-GB" sz="900" dirty="0"/>
          </a:p>
        </p:txBody>
      </p:sp>
      <p:sp>
        <p:nvSpPr>
          <p:cNvPr id="33" name="Rectangle 32">
            <a:extLst>
              <a:ext uri="{FF2B5EF4-FFF2-40B4-BE49-F238E27FC236}">
                <a16:creationId xmlns:a16="http://schemas.microsoft.com/office/drawing/2014/main" id="{56BBD774-7973-BA5E-95B3-8A18F8A80B40}"/>
              </a:ext>
            </a:extLst>
          </p:cNvPr>
          <p:cNvSpPr/>
          <p:nvPr/>
        </p:nvSpPr>
        <p:spPr>
          <a:xfrm>
            <a:off x="7435868" y="3740787"/>
            <a:ext cx="4149218" cy="418663"/>
          </a:xfrm>
          <a:prstGeom prst="rect">
            <a:avLst/>
          </a:prstGeom>
          <a:solidFill>
            <a:srgbClr val="C00000"/>
          </a:solid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dirty="0"/>
              <a:t>Long Term Conditions </a:t>
            </a:r>
          </a:p>
        </p:txBody>
      </p:sp>
      <p:sp>
        <p:nvSpPr>
          <p:cNvPr id="34" name="TextBox 33">
            <a:extLst>
              <a:ext uri="{FF2B5EF4-FFF2-40B4-BE49-F238E27FC236}">
                <a16:creationId xmlns:a16="http://schemas.microsoft.com/office/drawing/2014/main" id="{0388192E-FF3F-4579-27E2-4F77C58FD9EE}"/>
              </a:ext>
            </a:extLst>
          </p:cNvPr>
          <p:cNvSpPr txBox="1"/>
          <p:nvPr/>
        </p:nvSpPr>
        <p:spPr>
          <a:xfrm>
            <a:off x="454969" y="6076183"/>
            <a:ext cx="11130117" cy="461665"/>
          </a:xfrm>
          <a:prstGeom prst="rect">
            <a:avLst/>
          </a:prstGeom>
          <a:solidFill>
            <a:schemeClr val="tx2">
              <a:lumMod val="10000"/>
              <a:lumOff val="90000"/>
            </a:schemeClr>
          </a:solidFill>
          <a:ln>
            <a:solidFill>
              <a:schemeClr val="tx2">
                <a:lumMod val="10000"/>
                <a:lumOff val="90000"/>
              </a:schemeClr>
            </a:solidFill>
          </a:ln>
        </p:spPr>
        <p:txBody>
          <a:bodyPr wrap="square">
            <a:spAutoFit/>
          </a:bodyPr>
          <a:lstStyle/>
          <a:p>
            <a:r>
              <a:rPr lang="en-US" sz="1100" dirty="0"/>
              <a:t>The impact of the LES differs in each place depending on the historic commissioning arrangements. The consistent commissioning of the LES represents both the retention of existing impact and new impact. The second year of the LES commissioning plan includes an expansion of outcome‑based metrics</a:t>
            </a:r>
            <a:r>
              <a:rPr lang="en-US" sz="1200" dirty="0"/>
              <a:t>.</a:t>
            </a:r>
            <a:endParaRPr lang="en-GB" sz="1200" dirty="0"/>
          </a:p>
        </p:txBody>
      </p:sp>
    </p:spTree>
    <p:extLst>
      <p:ext uri="{BB962C8B-B14F-4D97-AF65-F5344CB8AC3E}">
        <p14:creationId xmlns:p14="http://schemas.microsoft.com/office/powerpoint/2010/main" val="1763063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7CE316-552E-F710-15CA-7CD8C826F5C1}"/>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25980ED-D817-2F2D-CDB8-5A76A6CAB9D3}"/>
              </a:ext>
            </a:extLst>
          </p:cNvPr>
          <p:cNvSpPr>
            <a:spLocks noGrp="1"/>
          </p:cNvSpPr>
          <p:nvPr>
            <p:ph type="sldNum" sz="quarter" idx="12"/>
          </p:nvPr>
        </p:nvSpPr>
        <p:spPr/>
        <p:txBody>
          <a:bodyPr/>
          <a:lstStyle/>
          <a:p>
            <a:fld id="{507B77E4-D16E-4E80-BECE-B10ACE50DA11}" type="slidenum">
              <a:rPr lang="en-GB" smtClean="0">
                <a:latin typeface="Calibri" panose="020F0502020204030204" pitchFamily="34" charset="0"/>
                <a:ea typeface="Calibri" panose="020F0502020204030204" pitchFamily="34" charset="0"/>
                <a:cs typeface="Calibri" panose="020F0502020204030204" pitchFamily="34" charset="0"/>
              </a:rPr>
              <a:pPr/>
              <a:t>4</a:t>
            </a:fld>
            <a:endParaRPr lang="en-GB">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3" name="Content Placeholder 2">
            <a:extLst>
              <a:ext uri="{FF2B5EF4-FFF2-40B4-BE49-F238E27FC236}">
                <a16:creationId xmlns:a16="http://schemas.microsoft.com/office/drawing/2014/main" id="{96069452-CB9F-5444-D60A-60C3BBE26560}"/>
              </a:ext>
            </a:extLst>
          </p:cNvPr>
          <p:cNvGraphicFramePr>
            <a:graphicFrameLocks noGrp="1"/>
          </p:cNvGraphicFramePr>
          <p:nvPr>
            <p:ph idx="1"/>
            <p:extLst>
              <p:ext uri="{D42A27DB-BD31-4B8C-83A1-F6EECF244321}">
                <p14:modId xmlns:p14="http://schemas.microsoft.com/office/powerpoint/2010/main" val="545048795"/>
              </p:ext>
            </p:extLst>
          </p:nvPr>
        </p:nvGraphicFramePr>
        <p:xfrm>
          <a:off x="6266727" y="1248018"/>
          <a:ext cx="5632427" cy="5801175"/>
        </p:xfrm>
        <a:graphic>
          <a:graphicData uri="http://schemas.openxmlformats.org/drawingml/2006/table">
            <a:tbl>
              <a:tblPr firstRow="1" bandRow="1">
                <a:tableStyleId>{5940675A-B579-460E-94D1-54222C63F5DA}</a:tableStyleId>
              </a:tblPr>
              <a:tblGrid>
                <a:gridCol w="5632427">
                  <a:extLst>
                    <a:ext uri="{9D8B030D-6E8A-4147-A177-3AD203B41FA5}">
                      <a16:colId xmlns:a16="http://schemas.microsoft.com/office/drawing/2014/main" val="1772709669"/>
                    </a:ext>
                  </a:extLst>
                </a:gridCol>
              </a:tblGrid>
              <a:tr h="2143575">
                <a:tc>
                  <a:txBody>
                    <a:bodyPr/>
                    <a:lstStyle/>
                    <a:p>
                      <a:pPr algn="just"/>
                      <a:r>
                        <a:rPr lang="en-GB" sz="1050" b="1" i="0" dirty="0">
                          <a:solidFill>
                            <a:schemeClr val="tx1"/>
                          </a:solidFill>
                          <a:latin typeface="Abadi Extra Light"/>
                        </a:rPr>
                        <a:t>What does this tell us?</a:t>
                      </a:r>
                    </a:p>
                    <a:p>
                      <a:pPr marL="0" lvl="0" indent="0" algn="just" defTabSz="914400" rtl="0" eaLnBrk="1" latinLnBrk="0" hangingPunct="1">
                        <a:lnSpc>
                          <a:spcPct val="100000"/>
                        </a:lnSpc>
                        <a:spcBef>
                          <a:spcPts val="0"/>
                        </a:spcBef>
                        <a:spcAft>
                          <a:spcPts val="0"/>
                        </a:spcAft>
                        <a:buFont typeface="Arial" panose="020B0604020202020204" pitchFamily="34" charset="0"/>
                        <a:buNone/>
                      </a:pPr>
                      <a:r>
                        <a:rPr lang="en-GB" sz="1050" b="1" i="0" kern="1200" noProof="0" dirty="0">
                          <a:solidFill>
                            <a:schemeClr val="tx1"/>
                          </a:solidFill>
                          <a:latin typeface="Abadi Extra Light"/>
                          <a:ea typeface="+mn-ea"/>
                          <a:cs typeface="+mn-cs"/>
                        </a:rPr>
                        <a:t>Holistic Health Assessments (HHA) – Q3 Delivery Update (2025/26)</a:t>
                      </a:r>
                    </a:p>
                    <a:p>
                      <a:pPr marL="0" lvl="0" indent="0" algn="just" rtl="0" eaLnBrk="1" latinLnBrk="0" hangingPunct="1">
                        <a:lnSpc>
                          <a:spcPct val="100000"/>
                        </a:lnSpc>
                        <a:spcBef>
                          <a:spcPts val="0"/>
                        </a:spcBef>
                        <a:spcAft>
                          <a:spcPts val="0"/>
                        </a:spcAft>
                        <a:buFont typeface="Arial" panose="020B0604020202020204" pitchFamily="34" charset="0"/>
                        <a:buNone/>
                      </a:pPr>
                      <a:r>
                        <a:rPr lang="en-GB" sz="1050" b="0" i="0" kern="1200" noProof="0" dirty="0">
                          <a:solidFill>
                            <a:schemeClr val="tx1"/>
                          </a:solidFill>
                          <a:latin typeface="Abadi Extra Light"/>
                          <a:ea typeface="+mn-ea"/>
                          <a:cs typeface="+mn-cs"/>
                        </a:rPr>
                        <a:t>Delivery of Holistic Health Assessments (HHAs) under the Long-Term Conditions (LTC) Local Enhanced Service (LES) is progressing well into the third quarter of 2025/26.</a:t>
                      </a:r>
                    </a:p>
                    <a:p>
                      <a:pPr marL="171450" lvl="0" indent="0" algn="just" rtl="0" eaLnBrk="1" latinLnBrk="0" hangingPunct="1">
                        <a:lnSpc>
                          <a:spcPct val="100000"/>
                        </a:lnSpc>
                        <a:spcBef>
                          <a:spcPts val="0"/>
                        </a:spcBef>
                        <a:spcAft>
                          <a:spcPts val="0"/>
                        </a:spcAft>
                        <a:buFont typeface="Arial" panose="020B0604020202020204" pitchFamily="34" charset="0"/>
                        <a:buChar char="•"/>
                      </a:pPr>
                      <a:r>
                        <a:rPr lang="en-GB" sz="1050" b="0" i="0" kern="1200" noProof="0" dirty="0">
                          <a:solidFill>
                            <a:schemeClr val="tx1"/>
                          </a:solidFill>
                          <a:latin typeface="Abadi Extra Light"/>
                          <a:ea typeface="+mn-ea"/>
                          <a:cs typeface="+mn-cs"/>
                        </a:rPr>
                        <a:t>86% of practices have delivered more than 50% of their total annual target by the end of Dec 2025 and shows exceptional delivery by practices across Lancs &amp; South Cumbria. </a:t>
                      </a:r>
                      <a:endParaRPr lang="en-GB" sz="1050" b="0" i="0" kern="1200" dirty="0">
                        <a:solidFill>
                          <a:schemeClr val="tx1"/>
                        </a:solidFill>
                        <a:latin typeface="Abadi Extra Light"/>
                        <a:ea typeface="+mn-ea"/>
                        <a:cs typeface="+mn-cs"/>
                      </a:endParaRPr>
                    </a:p>
                    <a:p>
                      <a:pPr marL="171450" lvl="0" indent="0" algn="just" rtl="0" eaLnBrk="1" latinLnBrk="0" hangingPunct="1">
                        <a:lnSpc>
                          <a:spcPct val="100000"/>
                        </a:lnSpc>
                        <a:spcBef>
                          <a:spcPts val="0"/>
                        </a:spcBef>
                        <a:spcAft>
                          <a:spcPts val="0"/>
                        </a:spcAft>
                        <a:buFont typeface="Arial" panose="020B0604020202020204" pitchFamily="34" charset="0"/>
                        <a:buChar char="•"/>
                      </a:pPr>
                      <a:r>
                        <a:rPr lang="en-GB" sz="1050" b="0" i="0" kern="1200" noProof="0" dirty="0">
                          <a:solidFill>
                            <a:schemeClr val="tx1"/>
                          </a:solidFill>
                          <a:latin typeface="Abadi Extra Light"/>
                          <a:ea typeface="+mn-ea"/>
                          <a:cs typeface="+mn-cs"/>
                        </a:rPr>
                        <a:t> A total of 74% of practices, have achieved over 75% of their annual target.</a:t>
                      </a:r>
                    </a:p>
                    <a:p>
                      <a:pPr marL="171450" lvl="0" indent="0" algn="just" rtl="0" eaLnBrk="1" latinLnBrk="0" hangingPunct="1">
                        <a:lnSpc>
                          <a:spcPct val="100000"/>
                        </a:lnSpc>
                        <a:spcBef>
                          <a:spcPts val="0"/>
                        </a:spcBef>
                        <a:spcAft>
                          <a:spcPts val="0"/>
                        </a:spcAft>
                        <a:buFont typeface="Arial" panose="020B0604020202020204" pitchFamily="34" charset="0"/>
                        <a:buChar char="•"/>
                      </a:pPr>
                      <a:r>
                        <a:rPr lang="en-GB" sz="1050" b="0" i="0" kern="1200" noProof="0" dirty="0">
                          <a:solidFill>
                            <a:schemeClr val="tx1"/>
                          </a:solidFill>
                          <a:latin typeface="Abadi Extra Light"/>
                          <a:ea typeface="+mn-ea"/>
                          <a:cs typeface="+mn-cs"/>
                        </a:rPr>
                        <a:t> The number of practices reporting to have only achieved 0-10% of their target has reduced to 4. A reduction of 6 practices from the previous month.</a:t>
                      </a:r>
                    </a:p>
                    <a:p>
                      <a:pPr marL="171450" lvl="0" indent="0" algn="just" rtl="0" eaLnBrk="1" latinLnBrk="0" hangingPunct="1">
                        <a:lnSpc>
                          <a:spcPct val="100000"/>
                        </a:lnSpc>
                        <a:spcBef>
                          <a:spcPts val="0"/>
                        </a:spcBef>
                        <a:spcAft>
                          <a:spcPts val="0"/>
                        </a:spcAft>
                        <a:buFont typeface="Arial" panose="020B0604020202020204" pitchFamily="34" charset="0"/>
                        <a:buChar char="•"/>
                      </a:pPr>
                      <a:r>
                        <a:rPr lang="en-GB" sz="1050" b="0" i="0" kern="1200" noProof="0" dirty="0">
                          <a:solidFill>
                            <a:schemeClr val="tx1"/>
                          </a:solidFill>
                          <a:latin typeface="Abadi Extra Light"/>
                          <a:ea typeface="+mn-ea"/>
                          <a:cs typeface="+mn-cs"/>
                        </a:rPr>
                        <a:t>Overall, this level of activity is in line within expectations for this point in the year.</a:t>
                      </a:r>
                    </a:p>
                    <a:p>
                      <a:pPr marL="171450" lvl="0" indent="0" algn="just" rtl="0" eaLnBrk="1" latinLnBrk="0" hangingPunct="1">
                        <a:lnSpc>
                          <a:spcPct val="100000"/>
                        </a:lnSpc>
                        <a:spcBef>
                          <a:spcPts val="0"/>
                        </a:spcBef>
                        <a:spcAft>
                          <a:spcPts val="0"/>
                        </a:spcAft>
                        <a:buFont typeface="Arial" panose="020B0604020202020204" pitchFamily="34" charset="0"/>
                        <a:buChar char="•"/>
                      </a:pPr>
                      <a:r>
                        <a:rPr lang="en-GB" sz="1050" b="0" i="0" kern="1200" noProof="0" dirty="0">
                          <a:solidFill>
                            <a:schemeClr val="tx1"/>
                          </a:solidFill>
                          <a:latin typeface="Abadi Extra Light"/>
                          <a:ea typeface="+mn-ea"/>
                          <a:cs typeface="+mn-cs"/>
                        </a:rPr>
                        <a:t>  Regular updates on LES performance are also received by Primary Care Medical Services Group, the Acute Trusts’ contract monitoring meetings, Finance and Contracting Committee and Board.</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82593262"/>
                  </a:ext>
                </a:extLst>
              </a:tr>
              <a:tr h="1817557">
                <a:tc>
                  <a:txBody>
                    <a:bodyPr/>
                    <a:lstStyle/>
                    <a:p>
                      <a:pPr marL="171450" lvl="0" indent="0" algn="just" defTabSz="914400" rtl="0" eaLnBrk="1" latinLnBrk="0" hangingPunct="1">
                        <a:lnSpc>
                          <a:spcPct val="100000"/>
                        </a:lnSpc>
                        <a:spcBef>
                          <a:spcPts val="0"/>
                        </a:spcBef>
                        <a:spcAft>
                          <a:spcPts val="0"/>
                        </a:spcAft>
                        <a:buNone/>
                      </a:pPr>
                      <a:r>
                        <a:rPr lang="en-GB" sz="1050" b="1" i="0" kern="1200">
                          <a:solidFill>
                            <a:schemeClr val="tx1"/>
                          </a:solidFill>
                          <a:latin typeface="Abadi Extra Light"/>
                          <a:ea typeface="+mn-ea"/>
                          <a:cs typeface="+mn-cs"/>
                        </a:rPr>
                        <a:t>Actions:</a:t>
                      </a:r>
                    </a:p>
                    <a:p>
                      <a:pPr marL="171450" lvl="0" indent="0" algn="just" rtl="0" eaLnBrk="1" latinLnBrk="0" hangingPunct="1">
                        <a:lnSpc>
                          <a:spcPct val="100000"/>
                        </a:lnSpc>
                        <a:spcBef>
                          <a:spcPts val="0"/>
                        </a:spcBef>
                        <a:spcAft>
                          <a:spcPts val="0"/>
                        </a:spcAft>
                        <a:buFont typeface="Arial" panose="020B0604020202020204" pitchFamily="34" charset="0"/>
                        <a:buChar char="•"/>
                      </a:pPr>
                      <a:r>
                        <a:rPr lang="en-GB" sz="1050" b="0" i="0" kern="1200" noProof="0" dirty="0">
                          <a:solidFill>
                            <a:schemeClr val="tx1"/>
                          </a:solidFill>
                          <a:latin typeface="Abadi Extra Light"/>
                          <a:ea typeface="+mn-ea"/>
                          <a:cs typeface="+mn-cs"/>
                        </a:rPr>
                        <a:t> </a:t>
                      </a:r>
                      <a:r>
                        <a:rPr lang="en-GB" sz="1050" b="0" i="0" u="sng" kern="1200" noProof="0">
                          <a:solidFill>
                            <a:schemeClr val="tx1"/>
                          </a:solidFill>
                          <a:latin typeface="Abadi Extra Light"/>
                          <a:ea typeface="+mn-ea"/>
                          <a:cs typeface="+mn-cs"/>
                        </a:rPr>
                        <a:t>Initial Delivery Progress: </a:t>
                      </a:r>
                      <a:r>
                        <a:rPr lang="en-GB" sz="1050" b="0" i="0" kern="1200" noProof="0">
                          <a:solidFill>
                            <a:schemeClr val="tx1"/>
                          </a:solidFill>
                          <a:latin typeface="Abadi Extra Light"/>
                          <a:ea typeface="+mn-ea"/>
                          <a:cs typeface="+mn-cs"/>
                        </a:rPr>
                        <a:t>The delivery of HHAs under the LTC LES is progressing well. Other LES activity data is provided in the next 2 slides and shows a comprehensive overview of the LES performance across 13 LES contracts.</a:t>
                      </a:r>
                    </a:p>
                    <a:p>
                      <a:pPr marL="171450" lvl="0" indent="0" algn="just" defTabSz="914400" rtl="0" eaLnBrk="1" latinLnBrk="0" hangingPunct="1">
                        <a:lnSpc>
                          <a:spcPct val="100000"/>
                        </a:lnSpc>
                        <a:spcBef>
                          <a:spcPts val="0"/>
                        </a:spcBef>
                        <a:spcAft>
                          <a:spcPts val="0"/>
                        </a:spcAft>
                        <a:buNone/>
                      </a:pPr>
                      <a:r>
                        <a:rPr lang="en-GB" sz="1050" b="0" i="0" kern="1200">
                          <a:solidFill>
                            <a:schemeClr val="tx1"/>
                          </a:solidFill>
                          <a:latin typeface="Abadi Extra Light"/>
                          <a:ea typeface="+mn-ea"/>
                          <a:cs typeface="+mn-cs"/>
                        </a:rPr>
                        <a:t>General Practice Local Enhanced Services – Sign-Up Status Summary</a:t>
                      </a:r>
                    </a:p>
                    <a:p>
                      <a:pPr marL="171450" lvl="0" indent="0" algn="just" rtl="0" eaLnBrk="1" latinLnBrk="0" hangingPunct="1">
                        <a:lnSpc>
                          <a:spcPct val="100000"/>
                        </a:lnSpc>
                        <a:spcBef>
                          <a:spcPts val="0"/>
                        </a:spcBef>
                        <a:spcAft>
                          <a:spcPts val="0"/>
                        </a:spcAft>
                        <a:buFont typeface="Arial" panose="020B0604020202020204" pitchFamily="34" charset="0"/>
                        <a:buChar char="•"/>
                      </a:pPr>
                      <a:r>
                        <a:rPr lang="en-GB" sz="1050" b="0" i="0" kern="1200" noProof="0" dirty="0">
                          <a:solidFill>
                            <a:schemeClr val="tx1"/>
                          </a:solidFill>
                          <a:latin typeface="Abadi Extra Light"/>
                          <a:ea typeface="+mn-ea"/>
                          <a:cs typeface="+mn-cs"/>
                        </a:rPr>
                        <a:t> </a:t>
                      </a:r>
                      <a:r>
                        <a:rPr lang="en-GB" sz="1050" b="0" i="0" u="sng" kern="1200" noProof="0">
                          <a:solidFill>
                            <a:schemeClr val="tx1"/>
                          </a:solidFill>
                          <a:latin typeface="Abadi Extra Light"/>
                          <a:ea typeface="+mn-ea"/>
                          <a:cs typeface="+mn-cs"/>
                        </a:rPr>
                        <a:t>Sign-Up Rates: </a:t>
                      </a:r>
                      <a:r>
                        <a:rPr lang="en-GB" sz="1050" b="0" i="0" kern="1200" noProof="0">
                          <a:solidFill>
                            <a:schemeClr val="tx1"/>
                          </a:solidFill>
                          <a:latin typeface="Abadi Extra Light"/>
                          <a:ea typeface="+mn-ea"/>
                          <a:cs typeface="+mn-cs"/>
                        </a:rPr>
                        <a:t>The sign-up figures for all LESs across the ICB remain unchanged from last month, with an average sign-up rate of 96% across GP practices in Lancashire and South Cumbria (LSC).</a:t>
                      </a:r>
                      <a:endParaRPr lang="en-GB" sz="1050" b="0" i="0" kern="1200">
                        <a:solidFill>
                          <a:schemeClr val="tx1"/>
                        </a:solidFill>
                        <a:latin typeface="Abadi Extra Light"/>
                        <a:ea typeface="+mn-ea"/>
                        <a:cs typeface="+mn-cs"/>
                      </a:endParaRPr>
                    </a:p>
                    <a:p>
                      <a:pPr marL="171450" lvl="0" indent="0" algn="just" rtl="0" eaLnBrk="1" latinLnBrk="0" hangingPunct="1">
                        <a:lnSpc>
                          <a:spcPct val="100000"/>
                        </a:lnSpc>
                        <a:spcBef>
                          <a:spcPts val="0"/>
                        </a:spcBef>
                        <a:spcAft>
                          <a:spcPts val="0"/>
                        </a:spcAft>
                        <a:buFont typeface="Arial" panose="020B0604020202020204" pitchFamily="34" charset="0"/>
                        <a:buChar char="•"/>
                      </a:pPr>
                      <a:r>
                        <a:rPr lang="en-GB" sz="1050" b="0" i="0" kern="1200" noProof="0" dirty="0">
                          <a:solidFill>
                            <a:schemeClr val="tx1"/>
                          </a:solidFill>
                          <a:latin typeface="Abadi Extra Light"/>
                          <a:ea typeface="+mn-ea"/>
                          <a:cs typeface="+mn-cs"/>
                        </a:rPr>
                        <a:t> </a:t>
                      </a:r>
                      <a:r>
                        <a:rPr lang="en-GB" sz="1050" b="0" i="0" u="sng" kern="1200" noProof="0" dirty="0">
                          <a:solidFill>
                            <a:schemeClr val="tx1"/>
                          </a:solidFill>
                          <a:latin typeface="Abadi Extra Light"/>
                          <a:ea typeface="+mn-ea"/>
                          <a:cs typeface="+mn-cs"/>
                        </a:rPr>
                        <a:t>Service Coverage Oversight: </a:t>
                      </a:r>
                      <a:r>
                        <a:rPr lang="en-GB" sz="1050" b="0" i="0" kern="1200" noProof="0" dirty="0">
                          <a:solidFill>
                            <a:schemeClr val="tx1"/>
                          </a:solidFill>
                          <a:latin typeface="Abadi Extra Light"/>
                          <a:ea typeface="+mn-ea"/>
                          <a:cs typeface="+mn-cs"/>
                        </a:rPr>
                        <a:t>The LES Oversight Group continues to monitor and address population gaps in service delivery. While this is primarily managed at place level, system-wide working groups have been established to focus on specific areas, including wound care and  ring pessary.</a:t>
                      </a:r>
                      <a:endParaRPr lang="en-GB" sz="1050" b="0" i="0" kern="1200" dirty="0">
                        <a:solidFill>
                          <a:schemeClr val="tx1"/>
                        </a:solidFill>
                        <a:latin typeface="Abadi Extra Light"/>
                        <a:ea typeface="+mn-ea"/>
                        <a:cs typeface="+mn-cs"/>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30593950"/>
                  </a:ext>
                </a:extLst>
              </a:tr>
              <a:tr h="1288365">
                <a:tc>
                  <a:txBody>
                    <a:bodyPr/>
                    <a:lstStyle/>
                    <a:p>
                      <a:pPr marL="171450" lvl="0" indent="0" algn="just" defTabSz="914400" rtl="0" eaLnBrk="1" latinLnBrk="0" hangingPunct="1">
                        <a:lnSpc>
                          <a:spcPct val="100000"/>
                        </a:lnSpc>
                        <a:spcBef>
                          <a:spcPts val="0"/>
                        </a:spcBef>
                        <a:spcAft>
                          <a:spcPts val="0"/>
                        </a:spcAft>
                        <a:buNone/>
                      </a:pPr>
                      <a:r>
                        <a:rPr lang="en-GB" sz="1050" b="1" i="0" kern="1200" dirty="0">
                          <a:solidFill>
                            <a:schemeClr val="tx1"/>
                          </a:solidFill>
                          <a:latin typeface="Abadi Extra Light"/>
                          <a:ea typeface="+mn-ea"/>
                          <a:cs typeface="+mn-cs"/>
                        </a:rPr>
                        <a:t>Risks:</a:t>
                      </a:r>
                      <a:endParaRPr lang="en-US" sz="1050" b="1" i="0" kern="1200" dirty="0">
                        <a:solidFill>
                          <a:schemeClr val="tx1"/>
                        </a:solidFill>
                        <a:latin typeface="Abadi Extra Light"/>
                        <a:ea typeface="+mn-ea"/>
                        <a:cs typeface="+mn-cs"/>
                      </a:endParaRPr>
                    </a:p>
                    <a:p>
                      <a:pPr marL="171450" lvl="0" indent="0" algn="just" defTabSz="914400" rtl="0" eaLnBrk="1" latinLnBrk="0" hangingPunct="1">
                        <a:lnSpc>
                          <a:spcPct val="100000"/>
                        </a:lnSpc>
                        <a:spcBef>
                          <a:spcPts val="0"/>
                        </a:spcBef>
                        <a:spcAft>
                          <a:spcPts val="0"/>
                        </a:spcAft>
                        <a:buFont typeface="Arial"/>
                        <a:buNone/>
                      </a:pPr>
                      <a:r>
                        <a:rPr lang="en-GB" sz="1050" b="0" i="0" u="sng" kern="1200" noProof="0" dirty="0">
                          <a:solidFill>
                            <a:schemeClr val="tx1"/>
                          </a:solidFill>
                          <a:latin typeface="Abadi Extra Light"/>
                          <a:ea typeface="+mn-ea"/>
                          <a:cs typeface="+mn-cs"/>
                        </a:rPr>
                        <a:t>Ongoing Monitoring: </a:t>
                      </a:r>
                      <a:r>
                        <a:rPr lang="en-GB" sz="1050" b="0" i="0" kern="1200" noProof="0" dirty="0">
                          <a:solidFill>
                            <a:schemeClr val="tx1"/>
                          </a:solidFill>
                          <a:latin typeface="Abadi Extra Light"/>
                          <a:ea typeface="+mn-ea"/>
                          <a:cs typeface="+mn-cs"/>
                        </a:rPr>
                        <a:t>Delivery will continue to be closely monitored to ensure equitable access to commissioned services across the population.</a:t>
                      </a:r>
                    </a:p>
                    <a:p>
                      <a:pPr marL="171450" lvl="0" indent="0" algn="just" rtl="0" eaLnBrk="1" latinLnBrk="0" hangingPunct="1">
                        <a:lnSpc>
                          <a:spcPct val="100000"/>
                        </a:lnSpc>
                        <a:spcBef>
                          <a:spcPts val="0"/>
                        </a:spcBef>
                        <a:spcAft>
                          <a:spcPts val="0"/>
                        </a:spcAft>
                        <a:buFont typeface="Arial"/>
                        <a:buNone/>
                      </a:pPr>
                      <a:r>
                        <a:rPr lang="en-GB" sz="1050" b="0" i="0" u="sng" kern="1200" noProof="0" dirty="0">
                          <a:solidFill>
                            <a:schemeClr val="tx1"/>
                          </a:solidFill>
                          <a:latin typeface="Abadi Extra Light"/>
                          <a:ea typeface="+mn-ea"/>
                          <a:cs typeface="+mn-cs"/>
                        </a:rPr>
                        <a:t>Supportive Engagement:</a:t>
                      </a:r>
                      <a:r>
                        <a:rPr lang="en-GB" sz="1050" b="0" i="0" u="none" kern="1200" noProof="0" dirty="0">
                          <a:solidFill>
                            <a:schemeClr val="tx1"/>
                          </a:solidFill>
                          <a:latin typeface="Abadi Extra Light"/>
                          <a:ea typeface="+mn-ea"/>
                          <a:cs typeface="+mn-cs"/>
                        </a:rPr>
                        <a:t>:Multiple </a:t>
                      </a:r>
                      <a:r>
                        <a:rPr lang="en-GB" sz="1050" b="0" i="0" kern="1200" noProof="0" dirty="0">
                          <a:solidFill>
                            <a:schemeClr val="tx1"/>
                          </a:solidFill>
                          <a:latin typeface="Abadi Extra Light"/>
                          <a:ea typeface="+mn-ea"/>
                          <a:cs typeface="+mn-cs"/>
                        </a:rPr>
                        <a:t>meetings have taken place with practices and the Local Medical Committee to jointly review the LES programme performance and delivery and as a result a range of actions have been implemented including coding changes which has shown an improvement in  reporting.  An engagement plan is in place for implementation during Jan – March 2026.</a:t>
                      </a:r>
                    </a:p>
                    <a:p>
                      <a:pPr lvl="0" algn="just">
                        <a:buNone/>
                      </a:pPr>
                      <a:endParaRPr lang="en-GB" dirty="0"/>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85108354"/>
                  </a:ext>
                </a:extLst>
              </a:tr>
            </a:tbl>
          </a:graphicData>
        </a:graphic>
      </p:graphicFrame>
      <p:graphicFrame>
        <p:nvGraphicFramePr>
          <p:cNvPr id="11" name="Content Placeholder 2">
            <a:extLst>
              <a:ext uri="{FF2B5EF4-FFF2-40B4-BE49-F238E27FC236}">
                <a16:creationId xmlns:a16="http://schemas.microsoft.com/office/drawing/2014/main" id="{2993BFB6-4399-02F9-0F67-6745F9CDCBFD}"/>
              </a:ext>
            </a:extLst>
          </p:cNvPr>
          <p:cNvGraphicFramePr>
            <a:graphicFrameLocks/>
          </p:cNvGraphicFramePr>
          <p:nvPr/>
        </p:nvGraphicFramePr>
        <p:xfrm>
          <a:off x="501671" y="1284740"/>
          <a:ext cx="5594329" cy="731520"/>
        </p:xfrm>
        <a:graphic>
          <a:graphicData uri="http://schemas.openxmlformats.org/drawingml/2006/table">
            <a:tbl>
              <a:tblPr firstRow="1" bandRow="1">
                <a:tableStyleId>{5940675A-B579-460E-94D1-54222C63F5DA}</a:tableStyleId>
              </a:tblPr>
              <a:tblGrid>
                <a:gridCol w="5594329">
                  <a:extLst>
                    <a:ext uri="{9D8B030D-6E8A-4147-A177-3AD203B41FA5}">
                      <a16:colId xmlns:a16="http://schemas.microsoft.com/office/drawing/2014/main" val="1772709669"/>
                    </a:ext>
                  </a:extLst>
                </a:gridCol>
              </a:tblGrid>
              <a:tr h="654603">
                <a:tc>
                  <a:txBody>
                    <a:bodyPr/>
                    <a:lstStyle/>
                    <a:p>
                      <a:r>
                        <a:rPr lang="en-GB" sz="1050" b="1" i="0">
                          <a:solidFill>
                            <a:schemeClr val="bg1">
                              <a:lumMod val="50000"/>
                            </a:schemeClr>
                          </a:solidFill>
                          <a:latin typeface="Abadi Extra Light"/>
                          <a:ea typeface="Calibri"/>
                          <a:cs typeface="Calibri"/>
                        </a:rPr>
                        <a:t>This metric measures</a:t>
                      </a:r>
                    </a:p>
                    <a:p>
                      <a:pPr lvl="0">
                        <a:buNone/>
                      </a:pPr>
                      <a:r>
                        <a:rPr lang="en-GB" sz="1050" b="0" i="0">
                          <a:solidFill>
                            <a:schemeClr val="bg1">
                              <a:lumMod val="50000"/>
                            </a:schemeClr>
                          </a:solidFill>
                          <a:latin typeface="Abadi Extra Light"/>
                          <a:ea typeface="Calibri"/>
                          <a:cs typeface="Calibri"/>
                        </a:rPr>
                        <a:t>The number of GP practices in each sub-ICB grouping who have achieved respective percentages of their target holistic health assessments (Domain 2 of the ICB’s new Long-Terms Condition Local Enhanced Service).  </a:t>
                      </a:r>
                      <a:endParaRPr lang="en-GB">
                        <a:solidFill>
                          <a:schemeClr val="bg1">
                            <a:lumMod val="50000"/>
                          </a:schemeClr>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72061624"/>
                  </a:ext>
                </a:extLst>
              </a:tr>
            </a:tbl>
          </a:graphicData>
        </a:graphic>
      </p:graphicFrame>
      <p:sp>
        <p:nvSpPr>
          <p:cNvPr id="8" name="TextBox 7">
            <a:extLst>
              <a:ext uri="{FF2B5EF4-FFF2-40B4-BE49-F238E27FC236}">
                <a16:creationId xmlns:a16="http://schemas.microsoft.com/office/drawing/2014/main" id="{EECC288E-3627-C500-C5CB-7719D8EEE091}"/>
              </a:ext>
            </a:extLst>
          </p:cNvPr>
          <p:cNvSpPr txBox="1"/>
          <p:nvPr/>
        </p:nvSpPr>
        <p:spPr>
          <a:xfrm>
            <a:off x="-24916" y="0"/>
            <a:ext cx="400110" cy="6721473"/>
          </a:xfrm>
          <a:prstGeom prst="rect">
            <a:avLst/>
          </a:prstGeom>
          <a:noFill/>
        </p:spPr>
        <p:txBody>
          <a:bodyPr vert="vert270" wrap="square" rtlCol="0">
            <a:spAutoFit/>
          </a:bodyPr>
          <a:lstStyle/>
          <a:p>
            <a:r>
              <a:rPr lang="en-GB" sz="1400" b="1">
                <a:latin typeface="Abadi Extra Light" panose="020B0204020104020204" pitchFamily="34" charset="0"/>
              </a:rPr>
              <a:t>General Practice:    </a:t>
            </a:r>
            <a:r>
              <a:rPr lang="en-GB" sz="1400">
                <a:latin typeface="Abadi Extra Light" panose="020B0204020104020204" pitchFamily="34" charset="0"/>
              </a:rPr>
              <a:t>Local Enhanced Services</a:t>
            </a:r>
          </a:p>
        </p:txBody>
      </p:sp>
      <p:graphicFrame>
        <p:nvGraphicFramePr>
          <p:cNvPr id="10" name="Table 9">
            <a:extLst>
              <a:ext uri="{FF2B5EF4-FFF2-40B4-BE49-F238E27FC236}">
                <a16:creationId xmlns:a16="http://schemas.microsoft.com/office/drawing/2014/main" id="{19D5703A-80E0-E180-D2BD-0E292AC85ADC}"/>
              </a:ext>
            </a:extLst>
          </p:cNvPr>
          <p:cNvGraphicFramePr>
            <a:graphicFrameLocks noGrp="1"/>
          </p:cNvGraphicFramePr>
          <p:nvPr>
            <p:extLst>
              <p:ext uri="{D42A27DB-BD31-4B8C-83A1-F6EECF244321}">
                <p14:modId xmlns:p14="http://schemas.microsoft.com/office/powerpoint/2010/main" val="3339153186"/>
              </p:ext>
            </p:extLst>
          </p:nvPr>
        </p:nvGraphicFramePr>
        <p:xfrm>
          <a:off x="498982" y="126254"/>
          <a:ext cx="9614516" cy="1051560"/>
        </p:xfrm>
        <a:graphic>
          <a:graphicData uri="http://schemas.openxmlformats.org/drawingml/2006/table">
            <a:tbl>
              <a:tblPr firstRow="1" bandRow="1">
                <a:tableStyleId>{5940675A-B579-460E-94D1-54222C63F5DA}</a:tableStyleId>
              </a:tblPr>
              <a:tblGrid>
                <a:gridCol w="809513">
                  <a:extLst>
                    <a:ext uri="{9D8B030D-6E8A-4147-A177-3AD203B41FA5}">
                      <a16:colId xmlns:a16="http://schemas.microsoft.com/office/drawing/2014/main" val="844903451"/>
                    </a:ext>
                  </a:extLst>
                </a:gridCol>
                <a:gridCol w="1017671">
                  <a:extLst>
                    <a:ext uri="{9D8B030D-6E8A-4147-A177-3AD203B41FA5}">
                      <a16:colId xmlns:a16="http://schemas.microsoft.com/office/drawing/2014/main" val="150642026"/>
                    </a:ext>
                  </a:extLst>
                </a:gridCol>
                <a:gridCol w="1590675">
                  <a:extLst>
                    <a:ext uri="{9D8B030D-6E8A-4147-A177-3AD203B41FA5}">
                      <a16:colId xmlns:a16="http://schemas.microsoft.com/office/drawing/2014/main" val="2633645383"/>
                    </a:ext>
                  </a:extLst>
                </a:gridCol>
                <a:gridCol w="523875">
                  <a:extLst>
                    <a:ext uri="{9D8B030D-6E8A-4147-A177-3AD203B41FA5}">
                      <a16:colId xmlns:a16="http://schemas.microsoft.com/office/drawing/2014/main" val="2170868012"/>
                    </a:ext>
                  </a:extLst>
                </a:gridCol>
                <a:gridCol w="1600200">
                  <a:extLst>
                    <a:ext uri="{9D8B030D-6E8A-4147-A177-3AD203B41FA5}">
                      <a16:colId xmlns:a16="http://schemas.microsoft.com/office/drawing/2014/main" val="1688799777"/>
                    </a:ext>
                  </a:extLst>
                </a:gridCol>
                <a:gridCol w="1057275">
                  <a:extLst>
                    <a:ext uri="{9D8B030D-6E8A-4147-A177-3AD203B41FA5}">
                      <a16:colId xmlns:a16="http://schemas.microsoft.com/office/drawing/2014/main" val="1375552321"/>
                    </a:ext>
                  </a:extLst>
                </a:gridCol>
                <a:gridCol w="3015307">
                  <a:extLst>
                    <a:ext uri="{9D8B030D-6E8A-4147-A177-3AD203B41FA5}">
                      <a16:colId xmlns:a16="http://schemas.microsoft.com/office/drawing/2014/main" val="937743691"/>
                    </a:ext>
                  </a:extLst>
                </a:gridCol>
              </a:tblGrid>
              <a:tr h="0">
                <a:tc rowSpan="3">
                  <a:txBody>
                    <a:bodyPr/>
                    <a:lstStyle/>
                    <a:p>
                      <a:pPr algn="ctr"/>
                      <a:r>
                        <a:rPr lang="en-GB" sz="1000" b="1">
                          <a:solidFill>
                            <a:schemeClr val="bg1"/>
                          </a:solidFill>
                        </a:rPr>
                        <a:t>Activity Metric</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gridSpan="6">
                  <a:txBody>
                    <a:bodyPr/>
                    <a:lstStyle/>
                    <a:p>
                      <a:pPr marL="0" marR="0" lvl="0" indent="0" algn="l" rtl="0" eaLnBrk="1" fontAlgn="auto" latinLnBrk="0" hangingPunct="1">
                        <a:lnSpc>
                          <a:spcPct val="100000"/>
                        </a:lnSpc>
                        <a:spcBef>
                          <a:spcPts val="0"/>
                        </a:spcBef>
                        <a:spcAft>
                          <a:spcPts val="0"/>
                        </a:spcAft>
                        <a:buClrTx/>
                        <a:buSzTx/>
                        <a:buFontTx/>
                        <a:buNone/>
                      </a:pPr>
                      <a:r>
                        <a:rPr kumimoji="0" lang="en-US" sz="1600" b="0" i="0" u="none" strike="noStrike" kern="1200" cap="none" spc="0" normalizeH="0" baseline="0" noProof="0" dirty="0">
                          <a:ln>
                            <a:noFill/>
                          </a:ln>
                          <a:solidFill>
                            <a:schemeClr val="tx1"/>
                          </a:solidFill>
                          <a:effectLst/>
                          <a:uLnTx/>
                          <a:uFillTx/>
                          <a:latin typeface="+mn-lt"/>
                          <a:ea typeface="+mn-ea"/>
                          <a:cs typeface="+mn-cs"/>
                        </a:rPr>
                        <a:t>General Practice Local Enhanced Services: Long-Terms Condition </a:t>
                      </a:r>
                      <a:r>
                        <a:rPr lang="en-US" sz="1600" b="0" i="0" u="none" strike="noStrike" kern="1200" cap="none" spc="0" normalizeH="0" baseline="0" noProof="0" dirty="0">
                          <a:ln>
                            <a:noFill/>
                          </a:ln>
                          <a:solidFill>
                            <a:schemeClr val="tx1"/>
                          </a:solidFill>
                          <a:effectLst/>
                          <a:uLnTx/>
                          <a:uFillTx/>
                          <a:latin typeface="+mn-lt"/>
                          <a:ea typeface="+mn-ea"/>
                          <a:cs typeface="+mn-cs"/>
                        </a:rPr>
                        <a:t>Holistic Health Assessment Initial Delivery, January </a:t>
                      </a:r>
                      <a:r>
                        <a:rPr kumimoji="0" lang="en-US" sz="1600" b="0" i="0" u="none" strike="noStrike" kern="1200" cap="none" spc="0" normalizeH="0" baseline="0" noProof="0" dirty="0">
                          <a:ln>
                            <a:noFill/>
                          </a:ln>
                          <a:solidFill>
                            <a:schemeClr val="tx1"/>
                          </a:solidFill>
                          <a:effectLst/>
                          <a:uLnTx/>
                          <a:uFillTx/>
                          <a:latin typeface="+mn-lt"/>
                          <a:ea typeface="+mn-ea"/>
                          <a:cs typeface="+mn-cs"/>
                        </a:rPr>
                        <a:t>2026</a:t>
                      </a:r>
                      <a:endParaRPr lang="en-GB" sz="9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790335843"/>
                  </a:ext>
                </a:extLst>
              </a:tr>
              <a:tr h="0">
                <a:tc vMerge="1">
                  <a:txBody>
                    <a:bodyPr/>
                    <a:lstStyle/>
                    <a:p>
                      <a:endParaRPr/>
                    </a:p>
                  </a:txBody>
                  <a:tcPr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7030A0"/>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a:solidFill>
                            <a:schemeClr val="tx1"/>
                          </a:solidFill>
                        </a:rPr>
                        <a:t>Primary Care Contracts Sub Committee </a:t>
                      </a:r>
                      <a:r>
                        <a:rPr lang="en-GB" sz="1000" b="1">
                          <a:solidFill>
                            <a:schemeClr val="tx1"/>
                          </a:solidFill>
                        </a:rPr>
                        <a:t>/   Primary Care Medical Services Group</a:t>
                      </a:r>
                    </a:p>
                  </a:txBody>
                  <a:tcP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GB"/>
                    </a:p>
                  </a:txBody>
                  <a:tcPr/>
                </a:tc>
                <a:tc hMerge="1">
                  <a:txBody>
                    <a:bodyPr/>
                    <a:lstStyle/>
                    <a:p>
                      <a:endParaRPr/>
                    </a:p>
                  </a:txBody>
                  <a:tcPr>
                    <a:solidFill>
                      <a:schemeClr val="bg1"/>
                    </a:solidFill>
                  </a:tcPr>
                </a:tc>
                <a:tc hMerge="1">
                  <a:txBody>
                    <a:bodyPr/>
                    <a:lstStyle/>
                    <a:p>
                      <a:endParaRPr lang="en-GB"/>
                    </a:p>
                  </a:txBody>
                  <a:tcPr/>
                </a:tc>
                <a:tc hMerge="1">
                  <a:txBody>
                    <a:bodyPr/>
                    <a:lstStyle/>
                    <a:p>
                      <a:endParaRPr lang="en-GB"/>
                    </a:p>
                  </a:txBody>
                  <a:tcPr/>
                </a:tc>
                <a:tc hMerge="1">
                  <a:txBody>
                    <a:bodyPr/>
                    <a:lstStyle/>
                    <a:p>
                      <a:endParaRPr/>
                    </a:p>
                  </a:txBody>
                  <a:tcPr/>
                </a:tc>
                <a:extLst>
                  <a:ext uri="{0D108BD9-81ED-4DB2-BD59-A6C34878D82A}">
                    <a16:rowId xmlns:a16="http://schemas.microsoft.com/office/drawing/2014/main" val="513784470"/>
                  </a:ext>
                </a:extLst>
              </a:tr>
              <a:tr h="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b="1"/>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1">
                          <a:solidFill>
                            <a:schemeClr val="tx1"/>
                          </a:solidFill>
                        </a:rPr>
                        <a:t>Group Chair:</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a:solidFill>
                            <a:schemeClr val="tx1"/>
                          </a:solidFill>
                        </a:rPr>
                        <a:t>Peter Tinson</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1">
                          <a:solidFill>
                            <a:schemeClr val="tx1"/>
                          </a:solidFill>
                        </a:rPr>
                        <a:t>SRO: </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900">
                          <a:solidFill>
                            <a:schemeClr val="tx1"/>
                          </a:solidFill>
                        </a:rPr>
                        <a:t>Donna Roberts</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900" b="1">
                          <a:solidFill>
                            <a:schemeClr val="tx1"/>
                          </a:solidFill>
                        </a:rPr>
                        <a:t>Clinical Lead:</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900" dirty="0">
                          <a:solidFill>
                            <a:schemeClr val="tx1"/>
                          </a:solidFill>
                        </a:rPr>
                        <a:t>John Miles</a:t>
                      </a:r>
                    </a:p>
                  </a:txBody>
                  <a:tcP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06322270"/>
                  </a:ext>
                </a:extLst>
              </a:tr>
            </a:tbl>
          </a:graphicData>
        </a:graphic>
      </p:graphicFrame>
      <p:pic>
        <p:nvPicPr>
          <p:cNvPr id="12" name="Picture 11">
            <a:extLst>
              <a:ext uri="{FF2B5EF4-FFF2-40B4-BE49-F238E27FC236}">
                <a16:creationId xmlns:a16="http://schemas.microsoft.com/office/drawing/2014/main" id="{3CD162B6-A275-BDB8-D473-9F9086E339E4}"/>
              </a:ext>
            </a:extLst>
          </p:cNvPr>
          <p:cNvPicPr>
            <a:picLocks noChangeAspect="1"/>
          </p:cNvPicPr>
          <p:nvPr/>
        </p:nvPicPr>
        <p:blipFill>
          <a:blip r:embed="rId3"/>
          <a:stretch>
            <a:fillRect/>
          </a:stretch>
        </p:blipFill>
        <p:spPr>
          <a:xfrm>
            <a:off x="545921" y="2016260"/>
            <a:ext cx="5687020" cy="3885724"/>
          </a:xfrm>
          <a:prstGeom prst="rect">
            <a:avLst/>
          </a:prstGeom>
        </p:spPr>
      </p:pic>
    </p:spTree>
    <p:extLst>
      <p:ext uri="{BB962C8B-B14F-4D97-AF65-F5344CB8AC3E}">
        <p14:creationId xmlns:p14="http://schemas.microsoft.com/office/powerpoint/2010/main" val="4142764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12736-0900-7B9F-A326-E65744165A69}"/>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708AA39-9822-8E21-2027-669FC67F556F}"/>
              </a:ext>
            </a:extLst>
          </p:cNvPr>
          <p:cNvSpPr>
            <a:spLocks noGrp="1"/>
          </p:cNvSpPr>
          <p:nvPr>
            <p:ph type="sldNum" sz="quarter" idx="12"/>
          </p:nvPr>
        </p:nvSpPr>
        <p:spPr/>
        <p:txBody>
          <a:bodyPr/>
          <a:lstStyle/>
          <a:p>
            <a:fld id="{507B77E4-D16E-4E80-BECE-B10ACE50DA11}" type="slidenum">
              <a:rPr lang="en-GB" smtClean="0">
                <a:latin typeface="Calibri" panose="020F0502020204030204" pitchFamily="34" charset="0"/>
                <a:ea typeface="Calibri" panose="020F0502020204030204" pitchFamily="34" charset="0"/>
                <a:cs typeface="Calibri" panose="020F0502020204030204" pitchFamily="34" charset="0"/>
              </a:rPr>
              <a:pPr/>
              <a:t>5</a:t>
            </a:fld>
            <a:endParaRPr lang="en-GB">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3" name="Content Placeholder 2">
            <a:extLst>
              <a:ext uri="{FF2B5EF4-FFF2-40B4-BE49-F238E27FC236}">
                <a16:creationId xmlns:a16="http://schemas.microsoft.com/office/drawing/2014/main" id="{AACABDE3-FB39-2163-4407-63A6D919CCB1}"/>
              </a:ext>
            </a:extLst>
          </p:cNvPr>
          <p:cNvGraphicFramePr>
            <a:graphicFrameLocks noGrp="1"/>
          </p:cNvGraphicFramePr>
          <p:nvPr>
            <p:ph idx="1"/>
            <p:extLst>
              <p:ext uri="{D42A27DB-BD31-4B8C-83A1-F6EECF244321}">
                <p14:modId xmlns:p14="http://schemas.microsoft.com/office/powerpoint/2010/main" val="1148290263"/>
              </p:ext>
            </p:extLst>
          </p:nvPr>
        </p:nvGraphicFramePr>
        <p:xfrm>
          <a:off x="6266727" y="1248018"/>
          <a:ext cx="5632427" cy="5774541"/>
        </p:xfrm>
        <a:graphic>
          <a:graphicData uri="http://schemas.openxmlformats.org/drawingml/2006/table">
            <a:tbl>
              <a:tblPr firstRow="1" bandRow="1">
                <a:tableStyleId>{5940675A-B579-460E-94D1-54222C63F5DA}</a:tableStyleId>
              </a:tblPr>
              <a:tblGrid>
                <a:gridCol w="5632427">
                  <a:extLst>
                    <a:ext uri="{9D8B030D-6E8A-4147-A177-3AD203B41FA5}">
                      <a16:colId xmlns:a16="http://schemas.microsoft.com/office/drawing/2014/main" val="1772709669"/>
                    </a:ext>
                  </a:extLst>
                </a:gridCol>
              </a:tblGrid>
              <a:tr h="1742606">
                <a:tc>
                  <a:txBody>
                    <a:bodyPr/>
                    <a:lstStyle/>
                    <a:p>
                      <a:pPr algn="just"/>
                      <a:r>
                        <a:rPr lang="en-GB" sz="1050" b="1" i="0" dirty="0">
                          <a:solidFill>
                            <a:schemeClr val="tx1"/>
                          </a:solidFill>
                          <a:latin typeface="Abadi Extra Light" panose="020B0204020104020204"/>
                        </a:rPr>
                        <a:t>What does this tell us?</a:t>
                      </a:r>
                    </a:p>
                    <a:p>
                      <a:pPr marL="171450" indent="-171450" algn="just">
                        <a:buFont typeface="Arial" panose="020B0604020202020204" pitchFamily="34" charset="0"/>
                        <a:buChar char="•"/>
                      </a:pPr>
                      <a:r>
                        <a:rPr lang="en-GB" sz="1050" b="0" i="0" dirty="0">
                          <a:solidFill>
                            <a:schemeClr val="tx1"/>
                          </a:solidFill>
                          <a:latin typeface="Abadi Extra Light" panose="020B0204020104020204"/>
                        </a:rPr>
                        <a:t>The table shows the LES contracts which are delivered on a cost and volume basis by practices across Lancashire and South Cumbria.</a:t>
                      </a:r>
                    </a:p>
                    <a:p>
                      <a:pPr marL="171450" lvl="0" indent="-171450" algn="just">
                        <a:buFont typeface="Arial" panose="020B0604020202020204" pitchFamily="34" charset="0"/>
                        <a:buChar char="•"/>
                      </a:pPr>
                      <a:r>
                        <a:rPr lang="en-GB" sz="1050" b="0" i="0" dirty="0">
                          <a:solidFill>
                            <a:schemeClr val="tx1"/>
                          </a:solidFill>
                          <a:latin typeface="Abadi Extra Light" panose="020B0204020104020204"/>
                        </a:rPr>
                        <a:t>There is a 96% sign up to the delivery of the routine LES contracts for 2025/26.</a:t>
                      </a:r>
                    </a:p>
                    <a:p>
                      <a:pPr marL="171450" lvl="0" indent="-171450" algn="just">
                        <a:buFont typeface="Arial" panose="020B0604020202020204" pitchFamily="34" charset="0"/>
                        <a:buChar char="•"/>
                      </a:pPr>
                      <a:r>
                        <a:rPr lang="en-GB" sz="1050" b="0" i="0" dirty="0">
                          <a:solidFill>
                            <a:schemeClr val="tx1"/>
                          </a:solidFill>
                          <a:latin typeface="Abadi Extra Light" panose="020B0204020104020204"/>
                        </a:rPr>
                        <a:t>Routine LES activity has steadily increased towards planned levels in the first ten months, of the year.</a:t>
                      </a:r>
                    </a:p>
                    <a:p>
                      <a:pPr marL="171450" lvl="0" indent="-171450" algn="just">
                        <a:buFont typeface="Arial" panose="020B0604020202020204" pitchFamily="34" charset="0"/>
                        <a:buChar char="•"/>
                      </a:pPr>
                      <a:r>
                        <a:rPr lang="en-GB" sz="1050" kern="1200" dirty="0">
                          <a:solidFill>
                            <a:schemeClr val="tx1"/>
                          </a:solidFill>
                          <a:effectLst/>
                          <a:latin typeface="Abadi Extra Light" panose="020B0204020104020204"/>
                          <a:ea typeface="+mn-ea"/>
                          <a:cs typeface="+mn-cs"/>
                        </a:rPr>
                        <a:t>Activity compared to planned levels currently ranges from 60-100%.  It is acknowledged that some LES contracts are new in some places and a ‘ramping up’ of activity was expected in the first 10 months of delivery with some activity taking place on an annual basis in the later part of the year. </a:t>
                      </a:r>
                    </a:p>
                    <a:p>
                      <a:pPr marL="171450" lvl="0" indent="-171450" algn="just">
                        <a:buFont typeface="Arial" panose="020B0604020202020204" pitchFamily="34" charset="0"/>
                        <a:buChar char="•"/>
                      </a:pPr>
                      <a:r>
                        <a:rPr lang="en-GB" sz="1050" b="0" i="0" kern="1200" noProof="0" dirty="0">
                          <a:solidFill>
                            <a:schemeClr val="tx1"/>
                          </a:solidFill>
                          <a:latin typeface="Abadi Extra Light" panose="020B0204020104020204"/>
                          <a:ea typeface="+mn-ea"/>
                          <a:cs typeface="+mn-cs"/>
                        </a:rPr>
                        <a:t>The LES programme activity is reviewed on a monthly basis with actions plans and dedicated sub- groups in place to oversee contract performance and ensure delivery against targets.</a:t>
                      </a:r>
                    </a:p>
                    <a:p>
                      <a:pPr marL="171450" lvl="0" indent="-171450" algn="just">
                        <a:buFont typeface="Arial" panose="020B0604020202020204" pitchFamily="34" charset="0"/>
                        <a:buChar char="•"/>
                      </a:pPr>
                      <a:endParaRPr lang="en-GB" sz="1050" b="0" i="0" kern="1200" noProof="0" dirty="0">
                        <a:solidFill>
                          <a:schemeClr val="tx1"/>
                        </a:solidFill>
                        <a:latin typeface="Abadi Extra Light" panose="020B0204020104020204"/>
                        <a:ea typeface="+mn-ea"/>
                        <a:cs typeface="+mn-cs"/>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82593262"/>
                  </a:ext>
                </a:extLst>
              </a:tr>
              <a:tr h="1883833">
                <a:tc>
                  <a:txBody>
                    <a:bodyPr/>
                    <a:lstStyle/>
                    <a:p>
                      <a:pPr marL="171450" lvl="0" indent="-171450" algn="just" defTabSz="914400" rtl="0" eaLnBrk="1" latinLnBrk="0" hangingPunct="1">
                        <a:lnSpc>
                          <a:spcPct val="100000"/>
                        </a:lnSpc>
                        <a:spcBef>
                          <a:spcPts val="0"/>
                        </a:spcBef>
                        <a:spcAft>
                          <a:spcPts val="0"/>
                        </a:spcAft>
                        <a:buNone/>
                      </a:pPr>
                      <a:r>
                        <a:rPr lang="en-GB" sz="1050" b="1" i="0" kern="1200" dirty="0">
                          <a:solidFill>
                            <a:schemeClr val="tx1"/>
                          </a:solidFill>
                          <a:latin typeface="Abadi Extra Light" panose="020B0204020104020204"/>
                          <a:ea typeface="+mn-ea"/>
                          <a:cs typeface="+mn-cs"/>
                        </a:rPr>
                        <a:t>Actions:</a:t>
                      </a:r>
                    </a:p>
                    <a:p>
                      <a:pPr marL="171450" lvl="0" indent="-171450" algn="just">
                        <a:lnSpc>
                          <a:spcPct val="100000"/>
                        </a:lnSpc>
                        <a:spcBef>
                          <a:spcPts val="0"/>
                        </a:spcBef>
                        <a:spcAft>
                          <a:spcPts val="0"/>
                        </a:spcAft>
                        <a:buFont typeface="Arial" panose="020B0604020202020204" pitchFamily="34" charset="0"/>
                        <a:buChar char="•"/>
                      </a:pPr>
                      <a:r>
                        <a:rPr lang="en-GB" sz="1050" b="0" i="0" u="sng" strike="noStrike" kern="1200" noProof="0" dirty="0">
                          <a:solidFill>
                            <a:schemeClr val="tx1"/>
                          </a:solidFill>
                          <a:latin typeface="Abadi Extra Light" panose="020B0204020104020204"/>
                        </a:rPr>
                        <a:t>Service Coverage Oversight: </a:t>
                      </a:r>
                      <a:r>
                        <a:rPr lang="en-GB" sz="1050" b="0" i="0" u="none" strike="noStrike" kern="1200" noProof="0" dirty="0">
                          <a:solidFill>
                            <a:schemeClr val="tx1"/>
                          </a:solidFill>
                          <a:latin typeface="Abadi Extra Light" panose="020B0204020104020204"/>
                        </a:rPr>
                        <a:t>The monthly LES Oversight Group and operational groups continue to monitor and support equitable service delivery. While this is primarily managed at place level, system-wide working groups continue to focus on specific areas, including wound care, phlebotomy and ring pessary.</a:t>
                      </a:r>
                    </a:p>
                    <a:p>
                      <a:pPr marL="171450" lvl="0" indent="-171450" algn="just">
                        <a:lnSpc>
                          <a:spcPct val="100000"/>
                        </a:lnSpc>
                        <a:spcBef>
                          <a:spcPts val="0"/>
                        </a:spcBef>
                        <a:spcAft>
                          <a:spcPts val="0"/>
                        </a:spcAft>
                        <a:buFont typeface="Arial" panose="020B0604020202020204" pitchFamily="34" charset="0"/>
                        <a:buChar char="•"/>
                      </a:pPr>
                      <a:endParaRPr lang="en-GB" sz="1050" b="0" i="0" u="none" strike="noStrike" kern="1200" noProof="0" dirty="0">
                        <a:solidFill>
                          <a:schemeClr val="tx1"/>
                        </a:solidFill>
                        <a:latin typeface="Abadi Extra Light" panose="020B0204020104020204"/>
                      </a:endParaRPr>
                    </a:p>
                    <a:p>
                      <a:pPr marL="171450" lvl="0" indent="-171450" algn="just">
                        <a:lnSpc>
                          <a:spcPct val="100000"/>
                        </a:lnSpc>
                        <a:spcBef>
                          <a:spcPts val="0"/>
                        </a:spcBef>
                        <a:spcAft>
                          <a:spcPts val="0"/>
                        </a:spcAft>
                        <a:buFont typeface="Arial" panose="020B0604020202020204" pitchFamily="34" charset="0"/>
                        <a:buChar char="•"/>
                      </a:pPr>
                      <a:r>
                        <a:rPr lang="en-GB" sz="1050" b="0" i="0" u="sng" strike="noStrike" kern="1200" noProof="0" dirty="0">
                          <a:solidFill>
                            <a:schemeClr val="tx1"/>
                          </a:solidFill>
                          <a:latin typeface="Abadi Extra Light" panose="020B0204020104020204"/>
                        </a:rPr>
                        <a:t>Supportive Engagement: </a:t>
                      </a:r>
                      <a:r>
                        <a:rPr lang="en-GB" sz="1050" b="0" i="0" u="none" strike="noStrike" kern="1200" noProof="0" dirty="0">
                          <a:solidFill>
                            <a:schemeClr val="tx1"/>
                          </a:solidFill>
                          <a:latin typeface="Abadi Extra Light" panose="020B0204020104020204"/>
                          <a:ea typeface="+mn-ea"/>
                          <a:cs typeface="+mn-cs"/>
                        </a:rPr>
                        <a:t>Multiple meetings have taken place with practices and the Local Medical Committee to jointly review the LES programme performance and delivery and as a result a range of actions which have been implemented.</a:t>
                      </a:r>
                    </a:p>
                    <a:p>
                      <a:pPr marL="171450" lvl="0" indent="-171450" algn="just">
                        <a:lnSpc>
                          <a:spcPct val="100000"/>
                        </a:lnSpc>
                        <a:spcBef>
                          <a:spcPts val="0"/>
                        </a:spcBef>
                        <a:spcAft>
                          <a:spcPts val="0"/>
                        </a:spcAft>
                        <a:buFont typeface="Arial" panose="020B0604020202020204" pitchFamily="34" charset="0"/>
                        <a:buChar char="•"/>
                      </a:pPr>
                      <a:endParaRPr lang="en-GB" sz="1050" b="0" i="0" u="none" strike="noStrike" kern="1200" noProof="0" dirty="0">
                        <a:solidFill>
                          <a:schemeClr val="tx1"/>
                        </a:solidFill>
                        <a:latin typeface="Abadi Extra Light" panose="020B0204020104020204"/>
                      </a:endParaRPr>
                    </a:p>
                    <a:p>
                      <a:pPr marL="171450" lvl="0" indent="-171450" algn="just">
                        <a:lnSpc>
                          <a:spcPct val="100000"/>
                        </a:lnSpc>
                        <a:spcBef>
                          <a:spcPts val="0"/>
                        </a:spcBef>
                        <a:spcAft>
                          <a:spcPts val="0"/>
                        </a:spcAft>
                        <a:buFont typeface="Arial" panose="020B0604020202020204" pitchFamily="34" charset="0"/>
                        <a:buChar char="•"/>
                      </a:pPr>
                      <a:r>
                        <a:rPr lang="en-GB" sz="1050" b="0" i="0" u="sng" strike="noStrike" kern="1200" noProof="0" dirty="0">
                          <a:solidFill>
                            <a:schemeClr val="tx1"/>
                          </a:solidFill>
                          <a:latin typeface="Abadi Extra Light" panose="020B0204020104020204"/>
                        </a:rPr>
                        <a:t>Mid point review:  </a:t>
                      </a:r>
                      <a:r>
                        <a:rPr lang="en-GB" sz="1050" b="0" i="0" u="none" strike="noStrike" kern="1200" noProof="0" dirty="0">
                          <a:solidFill>
                            <a:schemeClr val="tx1"/>
                          </a:solidFill>
                          <a:latin typeface="Abadi Extra Light" panose="020B0204020104020204"/>
                        </a:rPr>
                        <a:t>A mid point review has been completed and provides a summary of activity against plan at practice level to enable practices to review their performance and address any delivery issues at practice/PCN level. </a:t>
                      </a:r>
                    </a:p>
                    <a:p>
                      <a:pPr marL="171450" lvl="0" indent="-171450" algn="just">
                        <a:lnSpc>
                          <a:spcPct val="100000"/>
                        </a:lnSpc>
                        <a:spcBef>
                          <a:spcPts val="0"/>
                        </a:spcBef>
                        <a:spcAft>
                          <a:spcPts val="0"/>
                        </a:spcAft>
                        <a:buFont typeface="Arial" panose="020B0604020202020204" pitchFamily="34" charset="0"/>
                        <a:buChar char="•"/>
                      </a:pPr>
                      <a:endParaRPr lang="en-GB" sz="1050" b="0" i="0" u="none" strike="noStrike" kern="1200" noProof="0" dirty="0">
                        <a:solidFill>
                          <a:schemeClr val="tx1"/>
                        </a:solidFill>
                        <a:latin typeface="Abadi Extra Light" panose="020B0204020104020204"/>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30593950"/>
                  </a:ext>
                </a:extLst>
              </a:tr>
              <a:tr h="1271121">
                <a:tc>
                  <a:txBody>
                    <a:bodyPr/>
                    <a:lstStyle/>
                    <a:p>
                      <a:pPr marL="171450" lvl="0" indent="0" algn="just" defTabSz="914400" rtl="0" eaLnBrk="1" latinLnBrk="0" hangingPunct="1">
                        <a:lnSpc>
                          <a:spcPct val="100000"/>
                        </a:lnSpc>
                        <a:spcBef>
                          <a:spcPts val="0"/>
                        </a:spcBef>
                        <a:spcAft>
                          <a:spcPts val="0"/>
                        </a:spcAft>
                        <a:buNone/>
                      </a:pPr>
                      <a:r>
                        <a:rPr lang="en-GB" sz="1050" b="1" i="0" kern="1200" dirty="0">
                          <a:solidFill>
                            <a:schemeClr val="tx1"/>
                          </a:solidFill>
                          <a:latin typeface="Abadi Extra Light" panose="020B0204020104020204"/>
                          <a:ea typeface="+mn-ea"/>
                          <a:cs typeface="+mn-cs"/>
                        </a:rPr>
                        <a:t>Risks:</a:t>
                      </a:r>
                      <a:endParaRPr lang="en-US" sz="1050" b="1" i="0" kern="1200" dirty="0">
                        <a:solidFill>
                          <a:schemeClr val="tx1"/>
                        </a:solidFill>
                        <a:latin typeface="Abadi Extra Light" panose="020B0204020104020204"/>
                        <a:ea typeface="+mn-ea"/>
                        <a:cs typeface="+mn-cs"/>
                      </a:endParaRP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50" b="0" i="0" u="none" strike="noStrike" kern="1200" noProof="0" dirty="0">
                          <a:solidFill>
                            <a:schemeClr val="tx1"/>
                          </a:solidFill>
                          <a:latin typeface="Abadi Extra Light" panose="020B0204020104020204"/>
                        </a:rPr>
                        <a:t>There is a risk to ongoing monitoring of delivery due to Business Intelligence Team capacity.</a:t>
                      </a:r>
                    </a:p>
                    <a:p>
                      <a:pPr marL="0" lvl="0" indent="0" algn="just" rtl="0" eaLnBrk="1" latinLnBrk="0" hangingPunct="1">
                        <a:lnSpc>
                          <a:spcPct val="100000"/>
                        </a:lnSpc>
                        <a:spcBef>
                          <a:spcPts val="0"/>
                        </a:spcBef>
                        <a:spcAft>
                          <a:spcPts val="0"/>
                        </a:spcAft>
                        <a:buFont typeface="Arial" panose="020B0604020202020204" pitchFamily="34" charset="0"/>
                        <a:buNone/>
                      </a:pPr>
                      <a:endParaRPr lang="en-GB" sz="1050" b="1" i="0" kern="1200" noProof="0" dirty="0">
                        <a:solidFill>
                          <a:schemeClr val="tx1"/>
                        </a:solidFill>
                        <a:highlight>
                          <a:srgbClr val="FFFF00"/>
                        </a:highlight>
                        <a:latin typeface="Abadi Extra Light"/>
                        <a:ea typeface="+mn-ea"/>
                        <a:cs typeface="+mn-cs"/>
                      </a:endParaRPr>
                    </a:p>
                    <a:p>
                      <a:pPr marL="0" lvl="0" indent="0" algn="just">
                        <a:lnSpc>
                          <a:spcPct val="100000"/>
                        </a:lnSpc>
                        <a:spcBef>
                          <a:spcPts val="0"/>
                        </a:spcBef>
                        <a:spcAft>
                          <a:spcPts val="0"/>
                        </a:spcAft>
                        <a:buFont typeface="Arial" panose="020B0604020202020204" pitchFamily="34" charset="0"/>
                        <a:buNone/>
                      </a:pPr>
                      <a:endParaRPr lang="en-GB" sz="1050" b="0" i="0" u="none" strike="noStrike" kern="1200" noProof="0" dirty="0">
                        <a:solidFill>
                          <a:schemeClr val="tx1"/>
                        </a:solidFill>
                        <a:highlight>
                          <a:srgbClr val="FFFF00"/>
                        </a:highlight>
                        <a:latin typeface="Abadi Extra Light"/>
                      </a:endParaRPr>
                    </a:p>
                    <a:p>
                      <a:pPr lvl="0" algn="just">
                        <a:buNone/>
                      </a:pPr>
                      <a:endParaRPr lang="en-GB" sz="1050" dirty="0">
                        <a:latin typeface="Abadi Extra Light" panose="020B0204020104020204"/>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85108354"/>
                  </a:ext>
                </a:extLst>
              </a:tr>
            </a:tbl>
          </a:graphicData>
        </a:graphic>
      </p:graphicFrame>
      <p:graphicFrame>
        <p:nvGraphicFramePr>
          <p:cNvPr id="11" name="Content Placeholder 2">
            <a:extLst>
              <a:ext uri="{FF2B5EF4-FFF2-40B4-BE49-F238E27FC236}">
                <a16:creationId xmlns:a16="http://schemas.microsoft.com/office/drawing/2014/main" id="{890A8DD7-ABFD-C2EB-8B50-F0ADFBA69A69}"/>
              </a:ext>
            </a:extLst>
          </p:cNvPr>
          <p:cNvGraphicFramePr>
            <a:graphicFrameLocks/>
          </p:cNvGraphicFramePr>
          <p:nvPr>
            <p:extLst>
              <p:ext uri="{D42A27DB-BD31-4B8C-83A1-F6EECF244321}">
                <p14:modId xmlns:p14="http://schemas.microsoft.com/office/powerpoint/2010/main" val="2479937736"/>
              </p:ext>
            </p:extLst>
          </p:nvPr>
        </p:nvGraphicFramePr>
        <p:xfrm>
          <a:off x="501671" y="1059634"/>
          <a:ext cx="5594329" cy="654603"/>
        </p:xfrm>
        <a:graphic>
          <a:graphicData uri="http://schemas.openxmlformats.org/drawingml/2006/table">
            <a:tbl>
              <a:tblPr firstRow="1" bandRow="1">
                <a:tableStyleId>{5940675A-B579-460E-94D1-54222C63F5DA}</a:tableStyleId>
              </a:tblPr>
              <a:tblGrid>
                <a:gridCol w="5594329">
                  <a:extLst>
                    <a:ext uri="{9D8B030D-6E8A-4147-A177-3AD203B41FA5}">
                      <a16:colId xmlns:a16="http://schemas.microsoft.com/office/drawing/2014/main" val="1772709669"/>
                    </a:ext>
                  </a:extLst>
                </a:gridCol>
              </a:tblGrid>
              <a:tr h="654603">
                <a:tc>
                  <a:txBody>
                    <a:bodyPr/>
                    <a:lstStyle/>
                    <a:p>
                      <a:r>
                        <a:rPr lang="en-GB" sz="1050" b="0" i="0" dirty="0">
                          <a:solidFill>
                            <a:schemeClr val="bg1">
                              <a:lumMod val="50000"/>
                            </a:schemeClr>
                          </a:solidFill>
                          <a:latin typeface="Abadi Extra Light"/>
                          <a:ea typeface="Calibri"/>
                          <a:cs typeface="Calibri"/>
                        </a:rPr>
                        <a:t>The below table provides a summary of the Lancashire and South Cumbria monthly planned versus actual delivered activity per LES contract which began in May 2025 with one specialist practice-</a:t>
                      </a:r>
                      <a:r>
                        <a:rPr lang="en-GB" sz="1050" b="0" i="0">
                          <a:solidFill>
                            <a:schemeClr val="bg1">
                              <a:lumMod val="50000"/>
                            </a:schemeClr>
                          </a:solidFill>
                          <a:latin typeface="Abadi Extra Light"/>
                          <a:ea typeface="Calibri"/>
                          <a:cs typeface="Calibri"/>
                        </a:rPr>
                        <a:t>specific LES contracts beginning in May 2025 e.g. vasectomy.</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72061624"/>
                  </a:ext>
                </a:extLst>
              </a:tr>
            </a:tbl>
          </a:graphicData>
        </a:graphic>
      </p:graphicFrame>
      <p:sp>
        <p:nvSpPr>
          <p:cNvPr id="8" name="TextBox 7">
            <a:extLst>
              <a:ext uri="{FF2B5EF4-FFF2-40B4-BE49-F238E27FC236}">
                <a16:creationId xmlns:a16="http://schemas.microsoft.com/office/drawing/2014/main" id="{00EE3075-A02E-B476-03A6-4B9218CEB516}"/>
              </a:ext>
            </a:extLst>
          </p:cNvPr>
          <p:cNvSpPr txBox="1"/>
          <p:nvPr/>
        </p:nvSpPr>
        <p:spPr>
          <a:xfrm>
            <a:off x="-24916" y="0"/>
            <a:ext cx="400110" cy="6721473"/>
          </a:xfrm>
          <a:prstGeom prst="rect">
            <a:avLst/>
          </a:prstGeom>
          <a:noFill/>
        </p:spPr>
        <p:txBody>
          <a:bodyPr vert="vert270" wrap="square" rtlCol="0">
            <a:spAutoFit/>
          </a:bodyPr>
          <a:lstStyle/>
          <a:p>
            <a:r>
              <a:rPr lang="en-GB" sz="1400" b="1">
                <a:latin typeface="Abadi Extra Light" panose="020B0204020104020204" pitchFamily="34" charset="0"/>
              </a:rPr>
              <a:t>General Practice:    </a:t>
            </a:r>
            <a:r>
              <a:rPr lang="en-GB" sz="1400">
                <a:latin typeface="Abadi Extra Light" panose="020B0204020104020204" pitchFamily="34" charset="0"/>
              </a:rPr>
              <a:t>Local Enhanced Services</a:t>
            </a:r>
          </a:p>
        </p:txBody>
      </p:sp>
      <p:graphicFrame>
        <p:nvGraphicFramePr>
          <p:cNvPr id="10" name="Table 9">
            <a:extLst>
              <a:ext uri="{FF2B5EF4-FFF2-40B4-BE49-F238E27FC236}">
                <a16:creationId xmlns:a16="http://schemas.microsoft.com/office/drawing/2014/main" id="{95222D07-8855-30CE-9698-18EF9ACCECA8}"/>
              </a:ext>
            </a:extLst>
          </p:cNvPr>
          <p:cNvGraphicFramePr>
            <a:graphicFrameLocks noGrp="1"/>
          </p:cNvGraphicFramePr>
          <p:nvPr>
            <p:extLst>
              <p:ext uri="{D42A27DB-BD31-4B8C-83A1-F6EECF244321}">
                <p14:modId xmlns:p14="http://schemas.microsoft.com/office/powerpoint/2010/main" val="3145716086"/>
              </p:ext>
            </p:extLst>
          </p:nvPr>
        </p:nvGraphicFramePr>
        <p:xfrm>
          <a:off x="498982" y="126254"/>
          <a:ext cx="9614516" cy="807720"/>
        </p:xfrm>
        <a:graphic>
          <a:graphicData uri="http://schemas.openxmlformats.org/drawingml/2006/table">
            <a:tbl>
              <a:tblPr firstRow="1" bandRow="1">
                <a:tableStyleId>{5940675A-B579-460E-94D1-54222C63F5DA}</a:tableStyleId>
              </a:tblPr>
              <a:tblGrid>
                <a:gridCol w="809513">
                  <a:extLst>
                    <a:ext uri="{9D8B030D-6E8A-4147-A177-3AD203B41FA5}">
                      <a16:colId xmlns:a16="http://schemas.microsoft.com/office/drawing/2014/main" val="844903451"/>
                    </a:ext>
                  </a:extLst>
                </a:gridCol>
                <a:gridCol w="1017671">
                  <a:extLst>
                    <a:ext uri="{9D8B030D-6E8A-4147-A177-3AD203B41FA5}">
                      <a16:colId xmlns:a16="http://schemas.microsoft.com/office/drawing/2014/main" val="150642026"/>
                    </a:ext>
                  </a:extLst>
                </a:gridCol>
                <a:gridCol w="1590675">
                  <a:extLst>
                    <a:ext uri="{9D8B030D-6E8A-4147-A177-3AD203B41FA5}">
                      <a16:colId xmlns:a16="http://schemas.microsoft.com/office/drawing/2014/main" val="2633645383"/>
                    </a:ext>
                  </a:extLst>
                </a:gridCol>
                <a:gridCol w="523875">
                  <a:extLst>
                    <a:ext uri="{9D8B030D-6E8A-4147-A177-3AD203B41FA5}">
                      <a16:colId xmlns:a16="http://schemas.microsoft.com/office/drawing/2014/main" val="2170868012"/>
                    </a:ext>
                  </a:extLst>
                </a:gridCol>
                <a:gridCol w="1600200">
                  <a:extLst>
                    <a:ext uri="{9D8B030D-6E8A-4147-A177-3AD203B41FA5}">
                      <a16:colId xmlns:a16="http://schemas.microsoft.com/office/drawing/2014/main" val="1688799777"/>
                    </a:ext>
                  </a:extLst>
                </a:gridCol>
                <a:gridCol w="1057275">
                  <a:extLst>
                    <a:ext uri="{9D8B030D-6E8A-4147-A177-3AD203B41FA5}">
                      <a16:colId xmlns:a16="http://schemas.microsoft.com/office/drawing/2014/main" val="1375552321"/>
                    </a:ext>
                  </a:extLst>
                </a:gridCol>
                <a:gridCol w="3015307">
                  <a:extLst>
                    <a:ext uri="{9D8B030D-6E8A-4147-A177-3AD203B41FA5}">
                      <a16:colId xmlns:a16="http://schemas.microsoft.com/office/drawing/2014/main" val="937743691"/>
                    </a:ext>
                  </a:extLst>
                </a:gridCol>
              </a:tblGrid>
              <a:tr h="0">
                <a:tc rowSpan="3">
                  <a:txBody>
                    <a:bodyPr/>
                    <a:lstStyle/>
                    <a:p>
                      <a:pPr algn="ctr"/>
                      <a:r>
                        <a:rPr lang="en-GB" sz="1000" b="1">
                          <a:solidFill>
                            <a:schemeClr val="bg1"/>
                          </a:solidFill>
                        </a:rPr>
                        <a:t>Activity Metric</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gridSpan="6">
                  <a:txBody>
                    <a:bodyPr/>
                    <a:lstStyle/>
                    <a:p>
                      <a:pPr marL="0" marR="0" lvl="0" indent="0" algn="l" rtl="0" eaLnBrk="1" fontAlgn="auto" latinLnBrk="0" hangingPunct="1">
                        <a:lnSpc>
                          <a:spcPct val="100000"/>
                        </a:lnSpc>
                        <a:spcBef>
                          <a:spcPts val="0"/>
                        </a:spcBef>
                        <a:spcAft>
                          <a:spcPts val="0"/>
                        </a:spcAft>
                        <a:buClrTx/>
                        <a:buSzTx/>
                        <a:buFontTx/>
                        <a:buNone/>
                      </a:pPr>
                      <a:r>
                        <a:rPr kumimoji="0" lang="en-US" sz="1600" b="0" i="0" u="none" strike="noStrike" kern="1200" cap="none" spc="0" normalizeH="0" baseline="0" noProof="0" dirty="0">
                          <a:ln>
                            <a:noFill/>
                          </a:ln>
                          <a:solidFill>
                            <a:schemeClr val="tx1"/>
                          </a:solidFill>
                          <a:effectLst/>
                          <a:uLnTx/>
                          <a:uFillTx/>
                          <a:latin typeface="+mn-lt"/>
                          <a:ea typeface="+mn-ea"/>
                          <a:cs typeface="+mn-cs"/>
                        </a:rPr>
                        <a:t>General Practice Local Enhanced Services: Cost and volume, January 2026</a:t>
                      </a:r>
                      <a:endParaRPr lang="en-GB" sz="9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790335843"/>
                  </a:ext>
                </a:extLst>
              </a:tr>
              <a:tr h="0">
                <a:tc vMerge="1">
                  <a:txBody>
                    <a:bodyPr/>
                    <a:lstStyle/>
                    <a:p>
                      <a:endParaRPr/>
                    </a:p>
                  </a:txBody>
                  <a:tcPr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7030A0"/>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a:solidFill>
                            <a:schemeClr val="tx1"/>
                          </a:solidFill>
                        </a:rPr>
                        <a:t>Primary Care Contracts Sub Committee </a:t>
                      </a:r>
                      <a:r>
                        <a:rPr lang="en-GB" sz="1000" b="1">
                          <a:solidFill>
                            <a:schemeClr val="tx1"/>
                          </a:solidFill>
                        </a:rPr>
                        <a:t>/   Primary Care Medical Services Group</a:t>
                      </a:r>
                    </a:p>
                  </a:txBody>
                  <a:tcP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GB"/>
                    </a:p>
                  </a:txBody>
                  <a:tcPr/>
                </a:tc>
                <a:tc hMerge="1">
                  <a:txBody>
                    <a:bodyPr/>
                    <a:lstStyle/>
                    <a:p>
                      <a:endParaRPr/>
                    </a:p>
                  </a:txBody>
                  <a:tcPr>
                    <a:solidFill>
                      <a:schemeClr val="bg1"/>
                    </a:solidFill>
                  </a:tcPr>
                </a:tc>
                <a:tc hMerge="1">
                  <a:txBody>
                    <a:bodyPr/>
                    <a:lstStyle/>
                    <a:p>
                      <a:endParaRPr lang="en-GB"/>
                    </a:p>
                  </a:txBody>
                  <a:tcPr/>
                </a:tc>
                <a:tc hMerge="1">
                  <a:txBody>
                    <a:bodyPr/>
                    <a:lstStyle/>
                    <a:p>
                      <a:endParaRPr lang="en-GB"/>
                    </a:p>
                  </a:txBody>
                  <a:tcPr/>
                </a:tc>
                <a:tc hMerge="1">
                  <a:txBody>
                    <a:bodyPr/>
                    <a:lstStyle/>
                    <a:p>
                      <a:endParaRPr/>
                    </a:p>
                  </a:txBody>
                  <a:tcPr/>
                </a:tc>
                <a:extLst>
                  <a:ext uri="{0D108BD9-81ED-4DB2-BD59-A6C34878D82A}">
                    <a16:rowId xmlns:a16="http://schemas.microsoft.com/office/drawing/2014/main" val="513784470"/>
                  </a:ext>
                </a:extLst>
              </a:tr>
              <a:tr h="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b="1"/>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1">
                          <a:solidFill>
                            <a:schemeClr val="tx1"/>
                          </a:solidFill>
                        </a:rPr>
                        <a:t>Group Chair:</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a:solidFill>
                            <a:schemeClr val="tx1"/>
                          </a:solidFill>
                        </a:rPr>
                        <a:t>Peter Tinson</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1">
                          <a:solidFill>
                            <a:schemeClr val="tx1"/>
                          </a:solidFill>
                        </a:rPr>
                        <a:t>SRO: </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900">
                          <a:solidFill>
                            <a:schemeClr val="tx1"/>
                          </a:solidFill>
                        </a:rPr>
                        <a:t>Donna Roberts</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900" b="1">
                          <a:solidFill>
                            <a:schemeClr val="tx1"/>
                          </a:solidFill>
                        </a:rPr>
                        <a:t>Clinical Lead:</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900" dirty="0">
                          <a:solidFill>
                            <a:schemeClr val="tx1"/>
                          </a:solidFill>
                        </a:rPr>
                        <a:t>John Miles</a:t>
                      </a:r>
                    </a:p>
                  </a:txBody>
                  <a:tcP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06322270"/>
                  </a:ext>
                </a:extLst>
              </a:tr>
            </a:tbl>
          </a:graphicData>
        </a:graphic>
      </p:graphicFrame>
      <p:graphicFrame>
        <p:nvGraphicFramePr>
          <p:cNvPr id="5" name="Table 4">
            <a:extLst>
              <a:ext uri="{FF2B5EF4-FFF2-40B4-BE49-F238E27FC236}">
                <a16:creationId xmlns:a16="http://schemas.microsoft.com/office/drawing/2014/main" id="{EA5AF64C-E355-C4E2-002E-0D8122116A62}"/>
              </a:ext>
            </a:extLst>
          </p:cNvPr>
          <p:cNvGraphicFramePr>
            <a:graphicFrameLocks noGrp="1"/>
          </p:cNvGraphicFramePr>
          <p:nvPr>
            <p:extLst>
              <p:ext uri="{D42A27DB-BD31-4B8C-83A1-F6EECF244321}">
                <p14:modId xmlns:p14="http://schemas.microsoft.com/office/powerpoint/2010/main" val="3951680066"/>
              </p:ext>
            </p:extLst>
          </p:nvPr>
        </p:nvGraphicFramePr>
        <p:xfrm>
          <a:off x="369794" y="1714500"/>
          <a:ext cx="44450" cy="5761958"/>
        </p:xfrm>
        <a:graphic>
          <a:graphicData uri="http://schemas.openxmlformats.org/drawingml/2006/table">
            <a:tbl>
              <a:tblPr bandRow="1">
                <a:tableStyleId>{5C22544A-7EE6-4342-B048-85BDC9FD1C3A}</a:tableStyleId>
              </a:tblPr>
              <a:tblGrid>
                <a:gridCol w="44450">
                  <a:extLst>
                    <a:ext uri="{9D8B030D-6E8A-4147-A177-3AD203B41FA5}">
                      <a16:colId xmlns:a16="http://schemas.microsoft.com/office/drawing/2014/main" val="3363519803"/>
                    </a:ext>
                  </a:extLst>
                </a:gridCol>
              </a:tblGrid>
              <a:tr h="638735">
                <a:tc>
                  <a:txBody>
                    <a:bodyPr/>
                    <a:lstStyle/>
                    <a:p>
                      <a:pPr algn="ctr" fontAlgn="ctr">
                        <a:buNone/>
                      </a:pPr>
                      <a:endParaRPr lang="en-GB" sz="1100" b="1" dirty="0">
                        <a:effectLst/>
                        <a:latin typeface="Calibri"/>
                      </a:endParaRP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772922842"/>
                  </a:ext>
                </a:extLst>
              </a:tr>
              <a:tr h="430695">
                <a:tc>
                  <a:txBody>
                    <a:bodyPr/>
                    <a:lstStyle/>
                    <a:p>
                      <a:pPr algn="ctr" fontAlgn="ctr">
                        <a:buNone/>
                      </a:pPr>
                      <a:endParaRPr lang="en-GB" sz="1100" dirty="0">
                        <a:effectLst/>
                        <a:latin typeface="Calibri"/>
                      </a:endParaRP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87305978"/>
                  </a:ext>
                </a:extLst>
              </a:tr>
              <a:tr h="208821">
                <a:tc>
                  <a:txBody>
                    <a:bodyPr/>
                    <a:lstStyle/>
                    <a:p>
                      <a:pPr algn="ctr" fontAlgn="ctr">
                        <a:buNone/>
                      </a:pPr>
                      <a:endParaRPr lang="en-GB" sz="1100" dirty="0">
                        <a:effectLst/>
                        <a:latin typeface="Calibri"/>
                      </a:endParaRP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3020841415"/>
                  </a:ext>
                </a:extLst>
              </a:tr>
              <a:tr h="300182">
                <a:tc>
                  <a:txBody>
                    <a:bodyPr/>
                    <a:lstStyle/>
                    <a:p>
                      <a:pPr algn="ctr" fontAlgn="ctr">
                        <a:buNone/>
                      </a:pPr>
                      <a:endParaRPr lang="en-GB" sz="1100" dirty="0">
                        <a:effectLst/>
                        <a:latin typeface="Calibri"/>
                      </a:endParaRP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09619103"/>
                  </a:ext>
                </a:extLst>
              </a:tr>
              <a:tr h="300182">
                <a:tc>
                  <a:txBody>
                    <a:bodyPr/>
                    <a:lstStyle/>
                    <a:p>
                      <a:pPr algn="ctr" fontAlgn="ctr">
                        <a:buNone/>
                      </a:pPr>
                      <a:endParaRPr lang="en-GB" sz="1100" dirty="0">
                        <a:effectLst/>
                        <a:latin typeface="Calibri"/>
                      </a:endParaRP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2044726778"/>
                  </a:ext>
                </a:extLst>
              </a:tr>
              <a:tr h="300182">
                <a:tc>
                  <a:txBody>
                    <a:bodyPr/>
                    <a:lstStyle/>
                    <a:p>
                      <a:pPr algn="ctr" fontAlgn="ctr">
                        <a:buNone/>
                      </a:pPr>
                      <a:endParaRPr lang="en-GB" sz="1100" dirty="0">
                        <a:effectLst/>
                        <a:latin typeface="Calibri"/>
                      </a:endParaRP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38291926"/>
                  </a:ext>
                </a:extLst>
              </a:tr>
              <a:tr h="208821">
                <a:tc>
                  <a:txBody>
                    <a:bodyPr/>
                    <a:lstStyle/>
                    <a:p>
                      <a:pPr algn="ctr" fontAlgn="ctr">
                        <a:buNone/>
                      </a:pPr>
                      <a:endParaRPr lang="en-GB" sz="1100" dirty="0">
                        <a:effectLst/>
                        <a:latin typeface="Calibri"/>
                      </a:endParaRP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2652978556"/>
                  </a:ext>
                </a:extLst>
              </a:tr>
              <a:tr h="169668">
                <a:tc>
                  <a:txBody>
                    <a:bodyPr/>
                    <a:lstStyle/>
                    <a:p>
                      <a:pPr algn="ctr" fontAlgn="ctr">
                        <a:buNone/>
                      </a:pPr>
                      <a:endParaRPr lang="en-GB" sz="1100" dirty="0">
                        <a:effectLst/>
                        <a:latin typeface="Calibri"/>
                      </a:endParaRP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95977723"/>
                  </a:ext>
                </a:extLst>
              </a:tr>
              <a:tr h="300182">
                <a:tc>
                  <a:txBody>
                    <a:bodyPr/>
                    <a:lstStyle/>
                    <a:p>
                      <a:pPr algn="ctr" fontAlgn="ctr">
                        <a:buNone/>
                      </a:pPr>
                      <a:endParaRPr lang="en-GB" sz="1100" dirty="0">
                        <a:effectLst/>
                        <a:latin typeface="Calibri"/>
                      </a:endParaRP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3509936626"/>
                  </a:ext>
                </a:extLst>
              </a:tr>
              <a:tr h="169668">
                <a:tc>
                  <a:txBody>
                    <a:bodyPr/>
                    <a:lstStyle/>
                    <a:p>
                      <a:pPr algn="ctr" fontAlgn="ctr">
                        <a:buNone/>
                      </a:pPr>
                      <a:endParaRPr lang="en-GB" sz="1100" dirty="0">
                        <a:effectLst/>
                        <a:latin typeface="Calibri"/>
                      </a:endParaRP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41386889"/>
                  </a:ext>
                </a:extLst>
              </a:tr>
              <a:tr h="208821">
                <a:tc>
                  <a:txBody>
                    <a:bodyPr/>
                    <a:lstStyle/>
                    <a:p>
                      <a:pPr algn="ctr" fontAlgn="ctr">
                        <a:buNone/>
                      </a:pPr>
                      <a:endParaRPr lang="en-GB" sz="1100" dirty="0">
                        <a:effectLst/>
                        <a:latin typeface="Calibri"/>
                      </a:endParaRP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499785330"/>
                  </a:ext>
                </a:extLst>
              </a:tr>
              <a:tr h="300182">
                <a:tc>
                  <a:txBody>
                    <a:bodyPr/>
                    <a:lstStyle/>
                    <a:p>
                      <a:pPr algn="ctr" fontAlgn="ctr">
                        <a:buNone/>
                      </a:pPr>
                      <a:endParaRPr lang="en-GB" sz="1100" dirty="0">
                        <a:effectLst/>
                        <a:latin typeface="Calibri"/>
                      </a:endParaRP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76270522"/>
                  </a:ext>
                </a:extLst>
              </a:tr>
              <a:tr h="208821">
                <a:tc>
                  <a:txBody>
                    <a:bodyPr/>
                    <a:lstStyle/>
                    <a:p>
                      <a:pPr algn="ctr" fontAlgn="ctr">
                        <a:buNone/>
                      </a:pPr>
                      <a:endParaRPr lang="en-GB" sz="1100" dirty="0">
                        <a:effectLst/>
                        <a:latin typeface="Calibri"/>
                      </a:endParaRP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4029601361"/>
                  </a:ext>
                </a:extLst>
              </a:tr>
              <a:tr h="300182">
                <a:tc>
                  <a:txBody>
                    <a:bodyPr/>
                    <a:lstStyle/>
                    <a:p>
                      <a:pPr algn="ctr" fontAlgn="ctr">
                        <a:buNone/>
                      </a:pPr>
                      <a:endParaRPr lang="en-GB" sz="1100" dirty="0">
                        <a:effectLst/>
                        <a:latin typeface="Calibri"/>
                      </a:endParaRP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43471571"/>
                  </a:ext>
                </a:extLst>
              </a:tr>
              <a:tr h="208821">
                <a:tc>
                  <a:txBody>
                    <a:bodyPr/>
                    <a:lstStyle/>
                    <a:p>
                      <a:pPr algn="ctr" fontAlgn="ctr">
                        <a:buNone/>
                      </a:pPr>
                      <a:endParaRPr lang="en-GB" sz="1100" dirty="0">
                        <a:effectLst/>
                        <a:latin typeface="Calibri"/>
                      </a:endParaRP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3135362019"/>
                  </a:ext>
                </a:extLst>
              </a:tr>
              <a:tr h="300182">
                <a:tc>
                  <a:txBody>
                    <a:bodyPr/>
                    <a:lstStyle/>
                    <a:p>
                      <a:pPr algn="ctr" fontAlgn="ctr">
                        <a:buNone/>
                      </a:pPr>
                      <a:endParaRPr lang="en-GB" sz="1100" dirty="0">
                        <a:effectLst/>
                        <a:latin typeface="Calibri"/>
                      </a:endParaRP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482198120"/>
                  </a:ext>
                </a:extLst>
              </a:tr>
              <a:tr h="300182">
                <a:tc>
                  <a:txBody>
                    <a:bodyPr/>
                    <a:lstStyle/>
                    <a:p>
                      <a:pPr algn="ctr" fontAlgn="ctr">
                        <a:buNone/>
                      </a:pPr>
                      <a:endParaRPr lang="en-GB" sz="1100" dirty="0">
                        <a:effectLst/>
                        <a:latin typeface="Calibri"/>
                      </a:endParaRP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93600775"/>
                  </a:ext>
                </a:extLst>
              </a:tr>
              <a:tr h="430695">
                <a:tc>
                  <a:txBody>
                    <a:bodyPr/>
                    <a:lstStyle/>
                    <a:p>
                      <a:pPr algn="ctr" fontAlgn="ctr">
                        <a:buNone/>
                      </a:pPr>
                      <a:endParaRPr lang="en-GB" sz="1100" dirty="0">
                        <a:effectLst/>
                        <a:latin typeface="Calibri"/>
                      </a:endParaRP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14803646"/>
                  </a:ext>
                </a:extLst>
              </a:tr>
              <a:tr h="300182">
                <a:tc>
                  <a:txBody>
                    <a:bodyPr/>
                    <a:lstStyle/>
                    <a:p>
                      <a:pPr algn="ctr" fontAlgn="ctr">
                        <a:buNone/>
                      </a:pPr>
                      <a:endParaRPr lang="en-GB" sz="1100" dirty="0">
                        <a:effectLst/>
                        <a:latin typeface="Calibri"/>
                      </a:endParaRPr>
                    </a:p>
                  </a:txBody>
                  <a:tcPr marL="9525" marR="9525" marT="9525"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29871050"/>
                  </a:ext>
                </a:extLst>
              </a:tr>
            </a:tbl>
          </a:graphicData>
        </a:graphic>
      </p:graphicFrame>
      <p:pic>
        <p:nvPicPr>
          <p:cNvPr id="6" name="Picture 5">
            <a:extLst>
              <a:ext uri="{FF2B5EF4-FFF2-40B4-BE49-F238E27FC236}">
                <a16:creationId xmlns:a16="http://schemas.microsoft.com/office/drawing/2014/main" id="{832C10BA-01F0-F029-18D8-05BCB3E689F5}"/>
              </a:ext>
            </a:extLst>
          </p:cNvPr>
          <p:cNvPicPr>
            <a:picLocks noChangeAspect="1"/>
          </p:cNvPicPr>
          <p:nvPr/>
        </p:nvPicPr>
        <p:blipFill>
          <a:blip r:embed="rId3"/>
          <a:stretch>
            <a:fillRect/>
          </a:stretch>
        </p:blipFill>
        <p:spPr>
          <a:xfrm>
            <a:off x="504825" y="1456486"/>
            <a:ext cx="5467350" cy="5267325"/>
          </a:xfrm>
          <a:prstGeom prst="rect">
            <a:avLst/>
          </a:prstGeom>
        </p:spPr>
      </p:pic>
    </p:spTree>
    <p:extLst>
      <p:ext uri="{BB962C8B-B14F-4D97-AF65-F5344CB8AC3E}">
        <p14:creationId xmlns:p14="http://schemas.microsoft.com/office/powerpoint/2010/main" val="3704806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0A63F0-6605-666C-A891-B9ED97908BC4}"/>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4ED0D7C-D261-AF9E-E2CD-F31248691500}"/>
              </a:ext>
            </a:extLst>
          </p:cNvPr>
          <p:cNvSpPr>
            <a:spLocks noGrp="1"/>
          </p:cNvSpPr>
          <p:nvPr>
            <p:ph type="sldNum" sz="quarter" idx="12"/>
          </p:nvPr>
        </p:nvSpPr>
        <p:spPr/>
        <p:txBody>
          <a:bodyPr/>
          <a:lstStyle/>
          <a:p>
            <a:fld id="{507B77E4-D16E-4E80-BECE-B10ACE50DA11}" type="slidenum">
              <a:rPr lang="en-GB" smtClean="0">
                <a:latin typeface="Calibri" panose="020F0502020204030204" pitchFamily="34" charset="0"/>
                <a:ea typeface="Calibri" panose="020F0502020204030204" pitchFamily="34" charset="0"/>
                <a:cs typeface="Calibri" panose="020F0502020204030204" pitchFamily="34" charset="0"/>
              </a:rPr>
              <a:pPr/>
              <a:t>6</a:t>
            </a:fld>
            <a:endParaRPr lang="en-GB">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3" name="Content Placeholder 2">
            <a:extLst>
              <a:ext uri="{FF2B5EF4-FFF2-40B4-BE49-F238E27FC236}">
                <a16:creationId xmlns:a16="http://schemas.microsoft.com/office/drawing/2014/main" id="{A7707931-F600-93FA-70EB-0E18C9AC8AD4}"/>
              </a:ext>
            </a:extLst>
          </p:cNvPr>
          <p:cNvGraphicFramePr>
            <a:graphicFrameLocks noGrp="1"/>
          </p:cNvGraphicFramePr>
          <p:nvPr>
            <p:ph idx="1"/>
            <p:extLst>
              <p:ext uri="{D42A27DB-BD31-4B8C-83A1-F6EECF244321}">
                <p14:modId xmlns:p14="http://schemas.microsoft.com/office/powerpoint/2010/main" val="2591268652"/>
              </p:ext>
            </p:extLst>
          </p:nvPr>
        </p:nvGraphicFramePr>
        <p:xfrm>
          <a:off x="6372235" y="1060449"/>
          <a:ext cx="5632427" cy="6094581"/>
        </p:xfrm>
        <a:graphic>
          <a:graphicData uri="http://schemas.openxmlformats.org/drawingml/2006/table">
            <a:tbl>
              <a:tblPr firstRow="1" bandRow="1">
                <a:tableStyleId>{5940675A-B579-460E-94D1-54222C63F5DA}</a:tableStyleId>
              </a:tblPr>
              <a:tblGrid>
                <a:gridCol w="5632427">
                  <a:extLst>
                    <a:ext uri="{9D8B030D-6E8A-4147-A177-3AD203B41FA5}">
                      <a16:colId xmlns:a16="http://schemas.microsoft.com/office/drawing/2014/main" val="1772709669"/>
                    </a:ext>
                  </a:extLst>
                </a:gridCol>
              </a:tblGrid>
              <a:tr h="2226997">
                <a:tc>
                  <a:txBody>
                    <a:bodyPr/>
                    <a:lstStyle/>
                    <a:p>
                      <a:pPr algn="just"/>
                      <a:r>
                        <a:rPr lang="en-GB" sz="1050" b="1" i="0" dirty="0">
                          <a:solidFill>
                            <a:schemeClr val="tx1"/>
                          </a:solidFill>
                          <a:latin typeface="Abadi Extra Light"/>
                        </a:rPr>
                        <a:t>What does this tell us?</a:t>
                      </a:r>
                    </a:p>
                    <a:p>
                      <a:pPr marL="171450" indent="-171450" algn="just">
                        <a:buFont typeface="Arial" panose="020B0604020202020204" pitchFamily="34" charset="0"/>
                        <a:buChar char="•"/>
                      </a:pPr>
                      <a:r>
                        <a:rPr lang="en-GB" sz="1050" b="0" i="0" dirty="0">
                          <a:solidFill>
                            <a:schemeClr val="tx1"/>
                          </a:solidFill>
                          <a:latin typeface="Abadi Extra Light"/>
                        </a:rPr>
                        <a:t>The table shows the LES contracts which are delivered on a capitated budget basis by practices across Lancashire and South Cumbria.</a:t>
                      </a:r>
                    </a:p>
                    <a:p>
                      <a:pPr marL="171450" lvl="0" indent="-171450" algn="just" rtl="0" eaLnBrk="1" latinLnBrk="0" hangingPunct="1">
                        <a:lnSpc>
                          <a:spcPct val="100000"/>
                        </a:lnSpc>
                        <a:spcBef>
                          <a:spcPts val="0"/>
                        </a:spcBef>
                        <a:spcAft>
                          <a:spcPts val="0"/>
                        </a:spcAft>
                        <a:buFont typeface="Arial" panose="020B0604020202020204" pitchFamily="34" charset="0"/>
                        <a:buChar char="•"/>
                      </a:pPr>
                      <a:r>
                        <a:rPr lang="en-GB" sz="1050" b="0" i="0" kern="1200" noProof="0" dirty="0">
                          <a:solidFill>
                            <a:schemeClr val="tx1"/>
                          </a:solidFill>
                          <a:latin typeface="Abadi Extra Light"/>
                          <a:ea typeface="+mn-ea"/>
                          <a:cs typeface="+mn-cs"/>
                        </a:rPr>
                        <a:t>The Long Term Condition LES is performing well against the annual target of 76,608 and has delivered 97% (74,494 Holistic Health Assessments) of their annual target by January 2026.  </a:t>
                      </a:r>
                    </a:p>
                    <a:p>
                      <a:pPr marL="171450" lvl="0" indent="-171450" algn="just">
                        <a:lnSpc>
                          <a:spcPct val="100000"/>
                        </a:lnSpc>
                        <a:spcBef>
                          <a:spcPts val="0"/>
                        </a:spcBef>
                        <a:spcAft>
                          <a:spcPts val="0"/>
                        </a:spcAft>
                        <a:buFont typeface="Arial" panose="020B0604020202020204" pitchFamily="34" charset="0"/>
                        <a:buChar char="•"/>
                      </a:pPr>
                      <a:r>
                        <a:rPr lang="en-GB" sz="1050" b="0" i="0" kern="1200" noProof="0" dirty="0">
                          <a:solidFill>
                            <a:schemeClr val="tx1"/>
                          </a:solidFill>
                          <a:latin typeface="Abadi Extra Light"/>
                          <a:ea typeface="+mn-ea"/>
                          <a:cs typeface="+mn-cs"/>
                        </a:rPr>
                        <a:t>The activity is increasing month on month for wound care, phlebotomy ECG's and simple injections as they embed across practices signed up to deliver.  Some issues relating to practice coding for these contracts is being rectified through data sharing/webinars with practices and the LMC.</a:t>
                      </a:r>
                    </a:p>
                    <a:p>
                      <a:pPr marL="171450" lvl="0" indent="-171450" algn="just">
                        <a:lnSpc>
                          <a:spcPct val="100000"/>
                        </a:lnSpc>
                        <a:spcBef>
                          <a:spcPts val="0"/>
                        </a:spcBef>
                        <a:spcAft>
                          <a:spcPts val="0"/>
                        </a:spcAft>
                        <a:buFont typeface="Arial" panose="020B0604020202020204" pitchFamily="34" charset="0"/>
                        <a:buChar char="•"/>
                      </a:pPr>
                      <a:r>
                        <a:rPr lang="en-GB" sz="1050" b="0" i="0" kern="1200" noProof="0" dirty="0">
                          <a:solidFill>
                            <a:schemeClr val="tx1"/>
                          </a:solidFill>
                          <a:latin typeface="Abadi Extra Light"/>
                          <a:ea typeface="+mn-ea"/>
                          <a:cs typeface="+mn-cs"/>
                        </a:rPr>
                        <a:t>Planned activity levels are being reviewed  for the PSA testing contract.</a:t>
                      </a:r>
                    </a:p>
                    <a:p>
                      <a:pPr marL="171450" lvl="0" indent="-171450" algn="just">
                        <a:lnSpc>
                          <a:spcPct val="100000"/>
                        </a:lnSpc>
                        <a:spcBef>
                          <a:spcPts val="0"/>
                        </a:spcBef>
                        <a:spcAft>
                          <a:spcPts val="0"/>
                        </a:spcAft>
                        <a:buFont typeface="Arial" panose="020B0604020202020204" pitchFamily="34" charset="0"/>
                        <a:buChar char="•"/>
                      </a:pPr>
                      <a:r>
                        <a:rPr lang="en-GB" sz="1050" b="0" i="0" kern="1200" noProof="0" dirty="0">
                          <a:solidFill>
                            <a:schemeClr val="tx1"/>
                          </a:solidFill>
                          <a:latin typeface="Abadi Extra Light"/>
                          <a:ea typeface="+mn-ea"/>
                          <a:cs typeface="+mn-cs"/>
                        </a:rPr>
                        <a:t>The majority of these contracts are being newly delivered equitably across Lancs &amp; S. Cumbria and therefore local referral pathways and shift of activity from the acute trust is being closely monitored.</a:t>
                      </a:r>
                    </a:p>
                    <a:p>
                      <a:pPr marL="171450" lvl="0" indent="-171450" algn="just">
                        <a:lnSpc>
                          <a:spcPct val="100000"/>
                        </a:lnSpc>
                        <a:spcBef>
                          <a:spcPts val="0"/>
                        </a:spcBef>
                        <a:spcAft>
                          <a:spcPts val="0"/>
                        </a:spcAft>
                        <a:buFont typeface="Arial" panose="020B0604020202020204" pitchFamily="34" charset="0"/>
                        <a:buChar char="•"/>
                      </a:pPr>
                      <a:endParaRPr lang="en-GB" sz="1050" b="0" i="0" kern="1200" noProof="0" dirty="0">
                        <a:solidFill>
                          <a:schemeClr val="tx1"/>
                        </a:solidFill>
                        <a:latin typeface="Abadi Extra Light"/>
                        <a:ea typeface="+mn-ea"/>
                        <a:cs typeface="+mn-cs"/>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82593262"/>
                  </a:ext>
                </a:extLst>
              </a:tr>
              <a:tr h="1883833">
                <a:tc>
                  <a:txBody>
                    <a:bodyPr/>
                    <a:lstStyle/>
                    <a:p>
                      <a:pPr marL="171450" lvl="0" indent="0" algn="just" defTabSz="914400" rtl="0" eaLnBrk="1" latinLnBrk="0" hangingPunct="1">
                        <a:lnSpc>
                          <a:spcPct val="100000"/>
                        </a:lnSpc>
                        <a:spcBef>
                          <a:spcPts val="0"/>
                        </a:spcBef>
                        <a:spcAft>
                          <a:spcPts val="0"/>
                        </a:spcAft>
                        <a:buNone/>
                      </a:pPr>
                      <a:r>
                        <a:rPr lang="en-GB" sz="1050" b="1" i="0" kern="1200" dirty="0">
                          <a:solidFill>
                            <a:schemeClr val="tx1"/>
                          </a:solidFill>
                          <a:latin typeface="Abadi Extra Light"/>
                          <a:ea typeface="+mn-ea"/>
                          <a:cs typeface="+mn-cs"/>
                        </a:rPr>
                        <a:t>Actions:</a:t>
                      </a:r>
                    </a:p>
                    <a:p>
                      <a:pPr marL="171450" lvl="0" indent="-171450" algn="just">
                        <a:lnSpc>
                          <a:spcPct val="100000"/>
                        </a:lnSpc>
                        <a:spcBef>
                          <a:spcPts val="0"/>
                        </a:spcBef>
                        <a:spcAft>
                          <a:spcPts val="0"/>
                        </a:spcAft>
                        <a:buFont typeface="Arial" panose="020B0604020202020204" pitchFamily="34" charset="0"/>
                        <a:buChar char="•"/>
                      </a:pPr>
                      <a:r>
                        <a:rPr lang="en-GB" sz="1050" b="1" i="0" u="none" strike="noStrike" kern="1200" noProof="0" dirty="0">
                          <a:solidFill>
                            <a:schemeClr val="tx1"/>
                          </a:solidFill>
                          <a:latin typeface="Abadi Extra Light"/>
                        </a:rPr>
                        <a:t>Service Coverage Oversight:</a:t>
                      </a:r>
                      <a:r>
                        <a:rPr lang="en-GB" sz="1050" b="0" i="0" u="none" strike="noStrike" kern="1200" noProof="0" dirty="0">
                          <a:solidFill>
                            <a:schemeClr val="tx1"/>
                          </a:solidFill>
                          <a:latin typeface="Abadi Extra Light"/>
                        </a:rPr>
                        <a:t> The monthly LES Oversight Group and operational groups continue to monitor and support equitable service delivery. While this is primarily managed at place level, system-wide working groups continue to focus on specific areas, including wound care, phlebotomy and ring pessary.</a:t>
                      </a:r>
                    </a:p>
                    <a:p>
                      <a:pPr marL="285750" lvl="0" indent="-285750" algn="just">
                        <a:lnSpc>
                          <a:spcPct val="100000"/>
                        </a:lnSpc>
                        <a:spcBef>
                          <a:spcPts val="0"/>
                        </a:spcBef>
                        <a:spcAft>
                          <a:spcPts val="0"/>
                        </a:spcAft>
                        <a:buFont typeface="Arial" panose="020B0604020202020204" pitchFamily="34" charset="0"/>
                        <a:buChar char="•"/>
                      </a:pPr>
                      <a:endParaRPr lang="en-GB" sz="1050" b="0" i="0" u="none" strike="noStrike" kern="1200" noProof="0" dirty="0">
                        <a:solidFill>
                          <a:schemeClr val="tx1"/>
                        </a:solidFill>
                        <a:latin typeface="Abadi Extra Light"/>
                      </a:endParaRPr>
                    </a:p>
                    <a:p>
                      <a:pPr marL="171450" lvl="0" indent="-171450" algn="just">
                        <a:lnSpc>
                          <a:spcPct val="100000"/>
                        </a:lnSpc>
                        <a:spcBef>
                          <a:spcPts val="0"/>
                        </a:spcBef>
                        <a:spcAft>
                          <a:spcPts val="0"/>
                        </a:spcAft>
                        <a:buClr>
                          <a:srgbClr val="000000"/>
                        </a:buClr>
                        <a:buFont typeface="Arial,Sans-Serif" panose="020B0604020202020204" pitchFamily="34" charset="0"/>
                        <a:buChar char="•"/>
                      </a:pPr>
                      <a:r>
                        <a:rPr lang="en-GB" sz="1050" b="1" i="0" u="none" strike="noStrike" kern="1200" noProof="0" dirty="0">
                          <a:solidFill>
                            <a:schemeClr val="tx1"/>
                          </a:solidFill>
                          <a:latin typeface="Abadi Extra Light"/>
                        </a:rPr>
                        <a:t>Supportive Engagement:</a:t>
                      </a:r>
                      <a:r>
                        <a:rPr lang="en-GB" sz="1050" b="0" i="0" u="none" strike="noStrike" kern="1200" noProof="0" dirty="0">
                          <a:solidFill>
                            <a:schemeClr val="tx1"/>
                          </a:solidFill>
                          <a:latin typeface="Abadi Extra Light"/>
                        </a:rPr>
                        <a:t> Multiple meetings have taken place with practices and the Local Medical Committee to jointly review the LES programme performance and delivery and as a result a range of actions have been implemented including coding changes which has shown an improvement in reporting.</a:t>
                      </a:r>
                    </a:p>
                    <a:p>
                      <a:pPr marL="171450" lvl="0" indent="-171450" algn="just">
                        <a:lnSpc>
                          <a:spcPct val="100000"/>
                        </a:lnSpc>
                        <a:spcBef>
                          <a:spcPts val="0"/>
                        </a:spcBef>
                        <a:spcAft>
                          <a:spcPts val="0"/>
                        </a:spcAft>
                        <a:buClr>
                          <a:srgbClr val="000000"/>
                        </a:buClr>
                        <a:buFont typeface="Arial,Sans-Serif" panose="020B0604020202020204" pitchFamily="34" charset="0"/>
                        <a:buChar char="•"/>
                      </a:pPr>
                      <a:endParaRPr lang="en-GB" sz="1050" dirty="0">
                        <a:latin typeface="Abadi Extra Light" panose="020B0204020104020204"/>
                      </a:endParaRPr>
                    </a:p>
                    <a:p>
                      <a:pPr marL="171450" lvl="0" indent="-171450" algn="just">
                        <a:lnSpc>
                          <a:spcPct val="100000"/>
                        </a:lnSpc>
                        <a:spcBef>
                          <a:spcPts val="0"/>
                        </a:spcBef>
                        <a:spcAft>
                          <a:spcPts val="0"/>
                        </a:spcAft>
                        <a:buFont typeface="Arial" panose="020B0604020202020204" pitchFamily="34" charset="0"/>
                        <a:buChar char="•"/>
                      </a:pPr>
                      <a:r>
                        <a:rPr lang="en-GB" sz="1050" b="1" i="0" u="none" strike="noStrike" kern="1200" noProof="0" dirty="0">
                          <a:solidFill>
                            <a:schemeClr val="tx1"/>
                          </a:solidFill>
                          <a:latin typeface="Abadi Extra Light"/>
                        </a:rPr>
                        <a:t>Mid point review:</a:t>
                      </a:r>
                      <a:r>
                        <a:rPr lang="en-GB" sz="1050" b="0" i="0" u="none" strike="noStrike" kern="1200" noProof="0" dirty="0">
                          <a:solidFill>
                            <a:schemeClr val="tx1"/>
                          </a:solidFill>
                          <a:latin typeface="Abadi Extra Light"/>
                        </a:rPr>
                        <a:t> A mid-point review has been completed and provides a summary of activity against plan at practice level to enable practices to review their performance and address any delivery issues at practice/PCN level. </a:t>
                      </a:r>
                    </a:p>
                    <a:p>
                      <a:pPr marL="171450" lvl="0" indent="-171450" algn="just">
                        <a:lnSpc>
                          <a:spcPct val="100000"/>
                        </a:lnSpc>
                        <a:spcBef>
                          <a:spcPts val="0"/>
                        </a:spcBef>
                        <a:spcAft>
                          <a:spcPts val="0"/>
                        </a:spcAft>
                        <a:buFont typeface="Arial" panose="020B0604020202020204" pitchFamily="34" charset="0"/>
                        <a:buChar char="•"/>
                      </a:pPr>
                      <a:endParaRPr lang="en-GB" sz="1050" b="0" i="0" u="none" strike="noStrike" kern="1200" noProof="0" dirty="0">
                        <a:solidFill>
                          <a:schemeClr val="tx1"/>
                        </a:solidFill>
                        <a:latin typeface="Abadi Extra Light"/>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30593950"/>
                  </a:ext>
                </a:extLst>
              </a:tr>
              <a:tr h="1271121">
                <a:tc>
                  <a:txBody>
                    <a:bodyPr/>
                    <a:lstStyle/>
                    <a:p>
                      <a:pPr marL="171450" lvl="0" indent="0" algn="just" defTabSz="914400" rtl="0" eaLnBrk="1" latinLnBrk="0" hangingPunct="1">
                        <a:lnSpc>
                          <a:spcPct val="100000"/>
                        </a:lnSpc>
                        <a:spcBef>
                          <a:spcPts val="0"/>
                        </a:spcBef>
                        <a:spcAft>
                          <a:spcPts val="0"/>
                        </a:spcAft>
                        <a:buNone/>
                      </a:pPr>
                      <a:r>
                        <a:rPr lang="en-GB" sz="1050" b="1" i="0" kern="1200" dirty="0">
                          <a:solidFill>
                            <a:schemeClr val="tx1"/>
                          </a:solidFill>
                          <a:latin typeface="Abadi Extra Light"/>
                          <a:ea typeface="+mn-ea"/>
                          <a:cs typeface="+mn-cs"/>
                        </a:rPr>
                        <a:t>Risks:</a:t>
                      </a:r>
                      <a:endParaRPr lang="en-US" sz="1050" b="1" i="0" kern="1200" dirty="0">
                        <a:solidFill>
                          <a:schemeClr val="tx1"/>
                        </a:solidFill>
                        <a:latin typeface="Abadi Extra Ligh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050" b="0" i="0" u="none" strike="noStrike" kern="1200" noProof="0" dirty="0">
                          <a:solidFill>
                            <a:schemeClr val="tx1"/>
                          </a:solidFill>
                          <a:latin typeface="Abadi Extra Light"/>
                        </a:rPr>
                        <a:t>There is a risk to ongoing monitoring of delivery due to BI capacity.</a:t>
                      </a:r>
                    </a:p>
                    <a:p>
                      <a:pPr marL="0" lvl="0" indent="0" algn="just">
                        <a:lnSpc>
                          <a:spcPct val="100000"/>
                        </a:lnSpc>
                        <a:spcBef>
                          <a:spcPts val="0"/>
                        </a:spcBef>
                        <a:spcAft>
                          <a:spcPts val="0"/>
                        </a:spcAft>
                        <a:buFont typeface="Arial" panose="020B0604020202020204" pitchFamily="34" charset="0"/>
                        <a:buNone/>
                      </a:pPr>
                      <a:endParaRPr lang="en-GB" sz="1050" b="0" i="0" u="none" strike="noStrike" kern="1200" noProof="0" dirty="0">
                        <a:solidFill>
                          <a:schemeClr val="tx1"/>
                        </a:solidFill>
                        <a:highlight>
                          <a:srgbClr val="FFFF00"/>
                        </a:highlight>
                        <a:latin typeface="Abadi Extra Light"/>
                      </a:endParaRPr>
                    </a:p>
                    <a:p>
                      <a:pPr lvl="0" algn="just">
                        <a:buNone/>
                      </a:pPr>
                      <a:endParaRPr lang="en-GB" sz="1050" dirty="0">
                        <a:latin typeface="Abadi Extra Light" panose="020B0204020104020204"/>
                      </a:endParaRP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85108354"/>
                  </a:ext>
                </a:extLst>
              </a:tr>
            </a:tbl>
          </a:graphicData>
        </a:graphic>
      </p:graphicFrame>
      <p:graphicFrame>
        <p:nvGraphicFramePr>
          <p:cNvPr id="11" name="Content Placeholder 2">
            <a:extLst>
              <a:ext uri="{FF2B5EF4-FFF2-40B4-BE49-F238E27FC236}">
                <a16:creationId xmlns:a16="http://schemas.microsoft.com/office/drawing/2014/main" id="{E096F33A-CF7F-1673-CBD2-A6F1A039D13A}"/>
              </a:ext>
            </a:extLst>
          </p:cNvPr>
          <p:cNvGraphicFramePr>
            <a:graphicFrameLocks/>
          </p:cNvGraphicFramePr>
          <p:nvPr>
            <p:extLst>
              <p:ext uri="{D42A27DB-BD31-4B8C-83A1-F6EECF244321}">
                <p14:modId xmlns:p14="http://schemas.microsoft.com/office/powerpoint/2010/main" val="2427568824"/>
              </p:ext>
            </p:extLst>
          </p:nvPr>
        </p:nvGraphicFramePr>
        <p:xfrm>
          <a:off x="520065" y="1068588"/>
          <a:ext cx="5594329" cy="654603"/>
        </p:xfrm>
        <a:graphic>
          <a:graphicData uri="http://schemas.openxmlformats.org/drawingml/2006/table">
            <a:tbl>
              <a:tblPr firstRow="1" bandRow="1">
                <a:tableStyleId>{5940675A-B579-460E-94D1-54222C63F5DA}</a:tableStyleId>
              </a:tblPr>
              <a:tblGrid>
                <a:gridCol w="5594329">
                  <a:extLst>
                    <a:ext uri="{9D8B030D-6E8A-4147-A177-3AD203B41FA5}">
                      <a16:colId xmlns:a16="http://schemas.microsoft.com/office/drawing/2014/main" val="1772709669"/>
                    </a:ext>
                  </a:extLst>
                </a:gridCol>
              </a:tblGrid>
              <a:tr h="654603">
                <a:tc>
                  <a:txBody>
                    <a:bodyPr/>
                    <a:lstStyle/>
                    <a:p>
                      <a:r>
                        <a:rPr lang="en-GB" sz="1050" b="0" i="0" kern="1200">
                          <a:solidFill>
                            <a:schemeClr val="bg1">
                              <a:lumMod val="50000"/>
                            </a:schemeClr>
                          </a:solidFill>
                          <a:latin typeface="Abadi Extra Light"/>
                          <a:ea typeface="Calibri"/>
                          <a:cs typeface="Calibri"/>
                        </a:rPr>
                        <a:t>The below table provides a summary of the Lancashire and South Cumbria monthly planned versus actual delivered activity per capitated LES contract.  These contracts are new contracts rolled out across Lancs &amp; South Cumbria from May 2025 onwards.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072061624"/>
                  </a:ext>
                </a:extLst>
              </a:tr>
            </a:tbl>
          </a:graphicData>
        </a:graphic>
      </p:graphicFrame>
      <p:sp>
        <p:nvSpPr>
          <p:cNvPr id="8" name="TextBox 7">
            <a:extLst>
              <a:ext uri="{FF2B5EF4-FFF2-40B4-BE49-F238E27FC236}">
                <a16:creationId xmlns:a16="http://schemas.microsoft.com/office/drawing/2014/main" id="{993A5C22-A4F0-787A-A81B-A295838B2A98}"/>
              </a:ext>
            </a:extLst>
          </p:cNvPr>
          <p:cNvSpPr txBox="1"/>
          <p:nvPr/>
        </p:nvSpPr>
        <p:spPr>
          <a:xfrm>
            <a:off x="-24916" y="0"/>
            <a:ext cx="400110" cy="6721473"/>
          </a:xfrm>
          <a:prstGeom prst="rect">
            <a:avLst/>
          </a:prstGeom>
          <a:noFill/>
        </p:spPr>
        <p:txBody>
          <a:bodyPr vert="vert270" wrap="square" rtlCol="0">
            <a:spAutoFit/>
          </a:bodyPr>
          <a:lstStyle/>
          <a:p>
            <a:r>
              <a:rPr lang="en-GB" sz="1400" b="1">
                <a:latin typeface="Abadi Extra Light" panose="020B0204020104020204" pitchFamily="34" charset="0"/>
              </a:rPr>
              <a:t>General Practice:    </a:t>
            </a:r>
            <a:r>
              <a:rPr lang="en-GB" sz="1400">
                <a:latin typeface="Abadi Extra Light" panose="020B0204020104020204" pitchFamily="34" charset="0"/>
              </a:rPr>
              <a:t>Local Enhanced Services</a:t>
            </a:r>
          </a:p>
        </p:txBody>
      </p:sp>
      <p:graphicFrame>
        <p:nvGraphicFramePr>
          <p:cNvPr id="10" name="Table 9">
            <a:extLst>
              <a:ext uri="{FF2B5EF4-FFF2-40B4-BE49-F238E27FC236}">
                <a16:creationId xmlns:a16="http://schemas.microsoft.com/office/drawing/2014/main" id="{D7FA158B-5CBC-A456-43B3-B0CBDE3E6AB2}"/>
              </a:ext>
            </a:extLst>
          </p:cNvPr>
          <p:cNvGraphicFramePr>
            <a:graphicFrameLocks noGrp="1"/>
          </p:cNvGraphicFramePr>
          <p:nvPr>
            <p:extLst>
              <p:ext uri="{D42A27DB-BD31-4B8C-83A1-F6EECF244321}">
                <p14:modId xmlns:p14="http://schemas.microsoft.com/office/powerpoint/2010/main" val="728667527"/>
              </p:ext>
            </p:extLst>
          </p:nvPr>
        </p:nvGraphicFramePr>
        <p:xfrm>
          <a:off x="498982" y="126254"/>
          <a:ext cx="9614516" cy="807720"/>
        </p:xfrm>
        <a:graphic>
          <a:graphicData uri="http://schemas.openxmlformats.org/drawingml/2006/table">
            <a:tbl>
              <a:tblPr firstRow="1" bandRow="1">
                <a:tableStyleId>{5940675A-B579-460E-94D1-54222C63F5DA}</a:tableStyleId>
              </a:tblPr>
              <a:tblGrid>
                <a:gridCol w="809513">
                  <a:extLst>
                    <a:ext uri="{9D8B030D-6E8A-4147-A177-3AD203B41FA5}">
                      <a16:colId xmlns:a16="http://schemas.microsoft.com/office/drawing/2014/main" val="844903451"/>
                    </a:ext>
                  </a:extLst>
                </a:gridCol>
                <a:gridCol w="1017671">
                  <a:extLst>
                    <a:ext uri="{9D8B030D-6E8A-4147-A177-3AD203B41FA5}">
                      <a16:colId xmlns:a16="http://schemas.microsoft.com/office/drawing/2014/main" val="150642026"/>
                    </a:ext>
                  </a:extLst>
                </a:gridCol>
                <a:gridCol w="1590675">
                  <a:extLst>
                    <a:ext uri="{9D8B030D-6E8A-4147-A177-3AD203B41FA5}">
                      <a16:colId xmlns:a16="http://schemas.microsoft.com/office/drawing/2014/main" val="2633645383"/>
                    </a:ext>
                  </a:extLst>
                </a:gridCol>
                <a:gridCol w="523875">
                  <a:extLst>
                    <a:ext uri="{9D8B030D-6E8A-4147-A177-3AD203B41FA5}">
                      <a16:colId xmlns:a16="http://schemas.microsoft.com/office/drawing/2014/main" val="2170868012"/>
                    </a:ext>
                  </a:extLst>
                </a:gridCol>
                <a:gridCol w="1600200">
                  <a:extLst>
                    <a:ext uri="{9D8B030D-6E8A-4147-A177-3AD203B41FA5}">
                      <a16:colId xmlns:a16="http://schemas.microsoft.com/office/drawing/2014/main" val="1688799777"/>
                    </a:ext>
                  </a:extLst>
                </a:gridCol>
                <a:gridCol w="1057275">
                  <a:extLst>
                    <a:ext uri="{9D8B030D-6E8A-4147-A177-3AD203B41FA5}">
                      <a16:colId xmlns:a16="http://schemas.microsoft.com/office/drawing/2014/main" val="1375552321"/>
                    </a:ext>
                  </a:extLst>
                </a:gridCol>
                <a:gridCol w="3015307">
                  <a:extLst>
                    <a:ext uri="{9D8B030D-6E8A-4147-A177-3AD203B41FA5}">
                      <a16:colId xmlns:a16="http://schemas.microsoft.com/office/drawing/2014/main" val="937743691"/>
                    </a:ext>
                  </a:extLst>
                </a:gridCol>
              </a:tblGrid>
              <a:tr h="0">
                <a:tc rowSpan="3">
                  <a:txBody>
                    <a:bodyPr/>
                    <a:lstStyle/>
                    <a:p>
                      <a:pPr algn="ctr"/>
                      <a:r>
                        <a:rPr lang="en-GB" sz="1000" b="1">
                          <a:solidFill>
                            <a:schemeClr val="bg1"/>
                          </a:solidFill>
                        </a:rPr>
                        <a:t>Activity Metric</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gridSpan="6">
                  <a:txBody>
                    <a:bodyPr/>
                    <a:lstStyle/>
                    <a:p>
                      <a:pPr marL="0" marR="0" lvl="0" indent="0" algn="l" rtl="0" eaLnBrk="1" fontAlgn="auto" latinLnBrk="0" hangingPunct="1">
                        <a:lnSpc>
                          <a:spcPct val="100000"/>
                        </a:lnSpc>
                        <a:spcBef>
                          <a:spcPts val="0"/>
                        </a:spcBef>
                        <a:spcAft>
                          <a:spcPts val="0"/>
                        </a:spcAft>
                        <a:buClrTx/>
                        <a:buSzTx/>
                        <a:buFontTx/>
                        <a:buNone/>
                      </a:pPr>
                      <a:r>
                        <a:rPr kumimoji="0" lang="en-US" sz="1600" b="0" i="0" u="none" strike="noStrike" kern="1200" cap="none" spc="0" normalizeH="0" baseline="0" noProof="0" dirty="0">
                          <a:ln>
                            <a:noFill/>
                          </a:ln>
                          <a:solidFill>
                            <a:schemeClr val="tx1"/>
                          </a:solidFill>
                          <a:effectLst/>
                          <a:uLnTx/>
                          <a:uFillTx/>
                          <a:latin typeface="+mn-lt"/>
                          <a:ea typeface="+mn-ea"/>
                          <a:cs typeface="+mn-cs"/>
                        </a:rPr>
                        <a:t>General Practice Local Enhanced Services: Capitated contracts, , January 2026</a:t>
                      </a:r>
                      <a:endParaRPr lang="en-GB" sz="9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790335843"/>
                  </a:ext>
                </a:extLst>
              </a:tr>
              <a:tr h="0">
                <a:tc vMerge="1">
                  <a:txBody>
                    <a:bodyPr/>
                    <a:lstStyle/>
                    <a:p>
                      <a:endParaRPr/>
                    </a:p>
                  </a:txBody>
                  <a:tcPr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7030A0"/>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a:solidFill>
                            <a:schemeClr val="tx1"/>
                          </a:solidFill>
                        </a:rPr>
                        <a:t>Primary Care Contracts Sub Committee </a:t>
                      </a:r>
                      <a:r>
                        <a:rPr lang="en-GB" sz="1000" b="1">
                          <a:solidFill>
                            <a:schemeClr val="tx1"/>
                          </a:solidFill>
                        </a:rPr>
                        <a:t>/   Primary Care Medical Services Group</a:t>
                      </a:r>
                    </a:p>
                  </a:txBody>
                  <a:tcP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GB"/>
                    </a:p>
                  </a:txBody>
                  <a:tcPr/>
                </a:tc>
                <a:tc hMerge="1">
                  <a:txBody>
                    <a:bodyPr/>
                    <a:lstStyle/>
                    <a:p>
                      <a:endParaRPr/>
                    </a:p>
                  </a:txBody>
                  <a:tcPr>
                    <a:solidFill>
                      <a:schemeClr val="bg1"/>
                    </a:solidFill>
                  </a:tcPr>
                </a:tc>
                <a:tc hMerge="1">
                  <a:txBody>
                    <a:bodyPr/>
                    <a:lstStyle/>
                    <a:p>
                      <a:endParaRPr lang="en-GB"/>
                    </a:p>
                  </a:txBody>
                  <a:tcPr/>
                </a:tc>
                <a:tc hMerge="1">
                  <a:txBody>
                    <a:bodyPr/>
                    <a:lstStyle/>
                    <a:p>
                      <a:endParaRPr lang="en-GB"/>
                    </a:p>
                  </a:txBody>
                  <a:tcPr/>
                </a:tc>
                <a:tc hMerge="1">
                  <a:txBody>
                    <a:bodyPr/>
                    <a:lstStyle/>
                    <a:p>
                      <a:endParaRPr/>
                    </a:p>
                  </a:txBody>
                  <a:tcPr/>
                </a:tc>
                <a:extLst>
                  <a:ext uri="{0D108BD9-81ED-4DB2-BD59-A6C34878D82A}">
                    <a16:rowId xmlns:a16="http://schemas.microsoft.com/office/drawing/2014/main" val="513784470"/>
                  </a:ext>
                </a:extLst>
              </a:tr>
              <a:tr h="0">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900" b="1"/>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1">
                          <a:solidFill>
                            <a:schemeClr val="tx1"/>
                          </a:solidFill>
                        </a:rPr>
                        <a:t>Group Chair:</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a:solidFill>
                            <a:schemeClr val="tx1"/>
                          </a:solidFill>
                        </a:rPr>
                        <a:t>Peter Tinson</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1">
                          <a:solidFill>
                            <a:schemeClr val="tx1"/>
                          </a:solidFill>
                        </a:rPr>
                        <a:t>SRO: </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900">
                          <a:solidFill>
                            <a:schemeClr val="tx1"/>
                          </a:solidFill>
                        </a:rPr>
                        <a:t>Donna Roberts</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900" b="1">
                          <a:solidFill>
                            <a:schemeClr val="tx1"/>
                          </a:solidFill>
                        </a:rPr>
                        <a:t>Clinical Lead:</a:t>
                      </a:r>
                    </a:p>
                  </a:txBody>
                  <a:tcP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900" dirty="0">
                          <a:solidFill>
                            <a:schemeClr val="tx1"/>
                          </a:solidFill>
                        </a:rPr>
                        <a:t>John Miles</a:t>
                      </a:r>
                    </a:p>
                  </a:txBody>
                  <a:tcP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06322270"/>
                  </a:ext>
                </a:extLst>
              </a:tr>
            </a:tbl>
          </a:graphicData>
        </a:graphic>
      </p:graphicFrame>
      <p:pic>
        <p:nvPicPr>
          <p:cNvPr id="2" name="Picture 1" descr="A table with numbers and text&#10;&#10;AI-generated content may be incorrect.">
            <a:extLst>
              <a:ext uri="{FF2B5EF4-FFF2-40B4-BE49-F238E27FC236}">
                <a16:creationId xmlns:a16="http://schemas.microsoft.com/office/drawing/2014/main" id="{D8C53141-E185-84C8-5EF6-EB8E2BF066EE}"/>
              </a:ext>
            </a:extLst>
          </p:cNvPr>
          <p:cNvPicPr>
            <a:picLocks noChangeAspect="1"/>
          </p:cNvPicPr>
          <p:nvPr/>
        </p:nvPicPr>
        <p:blipFill>
          <a:blip r:embed="rId3"/>
          <a:stretch>
            <a:fillRect/>
          </a:stretch>
        </p:blipFill>
        <p:spPr>
          <a:xfrm>
            <a:off x="365031" y="1721783"/>
            <a:ext cx="6049496" cy="3918698"/>
          </a:xfrm>
          <a:prstGeom prst="rect">
            <a:avLst/>
          </a:prstGeom>
        </p:spPr>
      </p:pic>
    </p:spTree>
    <p:extLst>
      <p:ext uri="{BB962C8B-B14F-4D97-AF65-F5344CB8AC3E}">
        <p14:creationId xmlns:p14="http://schemas.microsoft.com/office/powerpoint/2010/main" val="3631362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86451" y="5310360"/>
            <a:ext cx="10803037" cy="420564"/>
          </a:xfrm>
          <a:prstGeom prst="rect">
            <a:avLst/>
          </a:prstGeom>
          <a:noFill/>
        </p:spPr>
        <p:txBody>
          <a:bodyPr wrap="square" rtlCol="0">
            <a:spAutoFit/>
          </a:bodyPr>
          <a:lstStyle/>
          <a:p>
            <a:r>
              <a:rPr lang="en-GB" sz="2133" b="1">
                <a:solidFill>
                  <a:schemeClr val="tx1">
                    <a:lumMod val="75000"/>
                    <a:lumOff val="25000"/>
                  </a:schemeClr>
                </a:solidFill>
                <a:latin typeface="Arial" panose="020B0604020202020204" pitchFamily="34" charset="0"/>
                <a:cs typeface="Arial" panose="020B0604020202020204" pitchFamily="34" charset="0"/>
              </a:rPr>
              <a:t>Web</a:t>
            </a:r>
            <a:r>
              <a:rPr lang="en-GB" sz="2133">
                <a:solidFill>
                  <a:schemeClr val="tx1">
                    <a:lumMod val="75000"/>
                    <a:lumOff val="25000"/>
                  </a:schemeClr>
                </a:solidFill>
                <a:latin typeface="Arial" panose="020B0604020202020204" pitchFamily="34" charset="0"/>
                <a:cs typeface="Arial" panose="020B0604020202020204" pitchFamily="34" charset="0"/>
              </a:rPr>
              <a:t> </a:t>
            </a:r>
            <a:r>
              <a:rPr lang="en-GB" sz="2133">
                <a:solidFill>
                  <a:schemeClr val="tx1">
                    <a:lumMod val="75000"/>
                    <a:lumOff val="25000"/>
                  </a:schemeClr>
                </a:solidFill>
                <a:latin typeface="Arial" panose="020B0604020202020204" pitchFamily="34" charset="0"/>
                <a:cs typeface="Arial" panose="020B0604020202020204" pitchFamily="34" charset="0"/>
                <a:hlinkClick r:id="rId2"/>
              </a:rPr>
              <a:t>lancashireandsouthcumbria.icb.nhs.uk</a:t>
            </a:r>
            <a:r>
              <a:rPr lang="en-GB" sz="2133">
                <a:solidFill>
                  <a:schemeClr val="tx1">
                    <a:lumMod val="75000"/>
                    <a:lumOff val="25000"/>
                  </a:schemeClr>
                </a:solidFill>
                <a:latin typeface="Arial" panose="020B0604020202020204" pitchFamily="34" charset="0"/>
                <a:cs typeface="Arial" panose="020B0604020202020204" pitchFamily="34" charset="0"/>
              </a:rPr>
              <a:t> | </a:t>
            </a:r>
            <a:r>
              <a:rPr lang="en-GB" sz="2133" b="1">
                <a:solidFill>
                  <a:schemeClr val="tx1">
                    <a:lumMod val="75000"/>
                    <a:lumOff val="25000"/>
                  </a:schemeClr>
                </a:solidFill>
                <a:latin typeface="Arial" panose="020B0604020202020204" pitchFamily="34" charset="0"/>
                <a:cs typeface="Arial" panose="020B0604020202020204" pitchFamily="34" charset="0"/>
              </a:rPr>
              <a:t>Facebook</a:t>
            </a:r>
            <a:r>
              <a:rPr lang="en-GB" sz="2133">
                <a:solidFill>
                  <a:schemeClr val="tx1">
                    <a:lumMod val="75000"/>
                    <a:lumOff val="25000"/>
                  </a:schemeClr>
                </a:solidFill>
                <a:latin typeface="Arial" panose="020B0604020202020204" pitchFamily="34" charset="0"/>
                <a:cs typeface="Arial" panose="020B0604020202020204" pitchFamily="34" charset="0"/>
              </a:rPr>
              <a:t> </a:t>
            </a:r>
            <a:r>
              <a:rPr lang="en-GB" sz="2133">
                <a:solidFill>
                  <a:schemeClr val="tx1">
                    <a:lumMod val="75000"/>
                    <a:lumOff val="25000"/>
                  </a:schemeClr>
                </a:solidFill>
                <a:latin typeface="Arial" panose="020B0604020202020204" pitchFamily="34" charset="0"/>
                <a:cs typeface="Arial" panose="020B0604020202020204" pitchFamily="34" charset="0"/>
                <a:hlinkClick r:id="rId3"/>
              </a:rPr>
              <a:t>@LSCICB </a:t>
            </a:r>
            <a:r>
              <a:rPr lang="en-GB" sz="2133">
                <a:solidFill>
                  <a:schemeClr val="tx1">
                    <a:lumMod val="75000"/>
                    <a:lumOff val="25000"/>
                  </a:schemeClr>
                </a:solidFill>
                <a:latin typeface="Arial" panose="020B0604020202020204" pitchFamily="34" charset="0"/>
                <a:cs typeface="Arial" panose="020B0604020202020204" pitchFamily="34" charset="0"/>
              </a:rPr>
              <a:t> | </a:t>
            </a:r>
            <a:r>
              <a:rPr lang="en-GB" sz="2133" b="1">
                <a:solidFill>
                  <a:schemeClr val="tx1">
                    <a:lumMod val="75000"/>
                    <a:lumOff val="25000"/>
                  </a:schemeClr>
                </a:solidFill>
                <a:latin typeface="Arial" panose="020B0604020202020204" pitchFamily="34" charset="0"/>
                <a:cs typeface="Arial" panose="020B0604020202020204" pitchFamily="34" charset="0"/>
              </a:rPr>
              <a:t>Twitter</a:t>
            </a:r>
            <a:r>
              <a:rPr lang="en-GB" sz="2133">
                <a:solidFill>
                  <a:schemeClr val="tx1">
                    <a:lumMod val="75000"/>
                    <a:lumOff val="25000"/>
                  </a:schemeClr>
                </a:solidFill>
                <a:latin typeface="Arial" panose="020B0604020202020204" pitchFamily="34" charset="0"/>
                <a:cs typeface="Arial" panose="020B0604020202020204" pitchFamily="34" charset="0"/>
              </a:rPr>
              <a:t> </a:t>
            </a:r>
            <a:r>
              <a:rPr lang="en-GB" sz="2133">
                <a:solidFill>
                  <a:schemeClr val="tx1">
                    <a:lumMod val="75000"/>
                    <a:lumOff val="25000"/>
                  </a:schemeClr>
                </a:solidFill>
                <a:latin typeface="Arial" panose="020B0604020202020204" pitchFamily="34" charset="0"/>
                <a:cs typeface="Arial" panose="020B0604020202020204" pitchFamily="34" charset="0"/>
                <a:hlinkClick r:id="rId4"/>
              </a:rPr>
              <a:t>@LSCICB</a:t>
            </a:r>
            <a:endParaRPr lang="en-GB" sz="2133">
              <a:solidFill>
                <a:schemeClr val="tx1">
                  <a:lumMod val="75000"/>
                  <a:lumOff val="25000"/>
                </a:schemeClr>
              </a:solidFill>
              <a:latin typeface="Arial" panose="020B0604020202020204" pitchFamily="34" charset="0"/>
              <a:cs typeface="Arial" panose="020B0604020202020204" pitchFamily="34" charset="0"/>
            </a:endParaRPr>
          </a:p>
        </p:txBody>
      </p:sp>
      <p:cxnSp>
        <p:nvCxnSpPr>
          <p:cNvPr id="12" name="Straight Connector 11"/>
          <p:cNvCxnSpPr/>
          <p:nvPr/>
        </p:nvCxnSpPr>
        <p:spPr>
          <a:xfrm>
            <a:off x="586451" y="4817731"/>
            <a:ext cx="10803037" cy="0"/>
          </a:xfrm>
          <a:prstGeom prst="line">
            <a:avLst/>
          </a:prstGeom>
          <a:ln w="57150">
            <a:solidFill>
              <a:srgbClr val="005EB8"/>
            </a:solidFill>
          </a:ln>
          <a:effectLst/>
        </p:spPr>
        <p:style>
          <a:lnRef idx="2">
            <a:schemeClr val="accent1"/>
          </a:lnRef>
          <a:fillRef idx="0">
            <a:schemeClr val="accent1"/>
          </a:fillRef>
          <a:effectRef idx="1">
            <a:schemeClr val="accent1"/>
          </a:effectRef>
          <a:fontRef idx="minor">
            <a:schemeClr val="tx1"/>
          </a:fontRef>
        </p:style>
      </p:cxnSp>
      <p:pic>
        <p:nvPicPr>
          <p:cNvPr id="6" name="Picture 5">
            <a:extLst>
              <a:ext uri="{FF2B5EF4-FFF2-40B4-BE49-F238E27FC236}">
                <a16:creationId xmlns:a16="http://schemas.microsoft.com/office/drawing/2014/main" id="{C24C8744-F785-40B1-B90F-1E474031990E}"/>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58360" y="2484966"/>
            <a:ext cx="2875280" cy="1888067"/>
          </a:xfrm>
          <a:prstGeom prst="rect">
            <a:avLst/>
          </a:prstGeom>
          <a:noFill/>
          <a:ln>
            <a:noFill/>
          </a:ln>
        </p:spPr>
      </p:pic>
      <p:sp>
        <p:nvSpPr>
          <p:cNvPr id="2" name="Slide Number Placeholder 1">
            <a:extLst>
              <a:ext uri="{FF2B5EF4-FFF2-40B4-BE49-F238E27FC236}">
                <a16:creationId xmlns:a16="http://schemas.microsoft.com/office/drawing/2014/main" id="{887568C5-BA9F-46F9-A36C-CA70C1573CF1}"/>
              </a:ext>
            </a:extLst>
          </p:cNvPr>
          <p:cNvSpPr>
            <a:spLocks noGrp="1"/>
          </p:cNvSpPr>
          <p:nvPr>
            <p:ph type="sldNum" sz="quarter" idx="12"/>
          </p:nvPr>
        </p:nvSpPr>
        <p:spPr/>
        <p:txBody>
          <a:bodyPr/>
          <a:lstStyle/>
          <a:p>
            <a:fld id="{DE4B20A6-AFA1-4363-A256-123012939910}" type="slidenum">
              <a:rPr lang="en-GB" smtClean="0"/>
              <a:t>7</a:t>
            </a:fld>
            <a:endParaRPr lang="en-GB"/>
          </a:p>
        </p:txBody>
      </p:sp>
      <p:sp>
        <p:nvSpPr>
          <p:cNvPr id="3" name="TextBox 2">
            <a:extLst>
              <a:ext uri="{FF2B5EF4-FFF2-40B4-BE49-F238E27FC236}">
                <a16:creationId xmlns:a16="http://schemas.microsoft.com/office/drawing/2014/main" id="{8D49CDF7-B94E-47FD-AE30-0D26E1CEC4DF}"/>
              </a:ext>
            </a:extLst>
          </p:cNvPr>
          <p:cNvSpPr txBox="1"/>
          <p:nvPr/>
        </p:nvSpPr>
        <p:spPr>
          <a:xfrm>
            <a:off x="10096500" y="0"/>
            <a:ext cx="2095500" cy="1457322"/>
          </a:xfrm>
          <a:prstGeom prst="rect">
            <a:avLst/>
          </a:prstGeom>
          <a:solidFill>
            <a:schemeClr val="bg1"/>
          </a:solidFill>
        </p:spPr>
        <p:txBody>
          <a:bodyPr wrap="square" rtlCol="0">
            <a:spAutoFit/>
          </a:bodyPr>
          <a:lstStyle/>
          <a:p>
            <a:endParaRPr lang="en-GB"/>
          </a:p>
        </p:txBody>
      </p:sp>
    </p:spTree>
    <p:extLst>
      <p:ext uri="{BB962C8B-B14F-4D97-AF65-F5344CB8AC3E}">
        <p14:creationId xmlns:p14="http://schemas.microsoft.com/office/powerpoint/2010/main" val="18567837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d760762f-6d0f-47a6-8fb9-606f44da5725">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A4109AFC2C6E043A4318249FC3EB332" ma:contentTypeVersion="10" ma:contentTypeDescription="Create a new document." ma:contentTypeScope="" ma:versionID="6d202c3411c7fac7880508c6ba75e883">
  <xsd:schema xmlns:xsd="http://www.w3.org/2001/XMLSchema" xmlns:xs="http://www.w3.org/2001/XMLSchema" xmlns:p="http://schemas.microsoft.com/office/2006/metadata/properties" xmlns:ns2="d760762f-6d0f-47a6-8fb9-606f44da5725" targetNamespace="http://schemas.microsoft.com/office/2006/metadata/properties" ma:root="true" ma:fieldsID="63b0e48cdd305263923f66abfd8919b9" ns2:_="">
    <xsd:import namespace="d760762f-6d0f-47a6-8fb9-606f44da572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2:MediaServiceGenerationTime" minOccurs="0"/>
                <xsd:element ref="ns2:MediaServiceEventHashCode"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60762f-6d0f-47a6-8fb9-606f44da57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4151E08-D531-4785-9612-E913C506F88A}">
  <ds:schemaRefs>
    <ds:schemaRef ds:uri="35bdebc1-920b-4794-897c-b5fc0995084d"/>
    <ds:schemaRef ds:uri="e3018835-b10e-4f88-a9dd-40824a0ab9b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79C33602-CC8A-40C1-BB4C-4C16A411E723}"/>
</file>

<file path=customXml/itemProps3.xml><?xml version="1.0" encoding="utf-8"?>
<ds:datastoreItem xmlns:ds="http://schemas.openxmlformats.org/officeDocument/2006/customXml" ds:itemID="{D09F9E73-9835-4677-B4E0-19A4117979A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298</TotalTime>
  <Words>2058</Words>
  <Application>Microsoft Office PowerPoint</Application>
  <PresentationFormat>Widescreen</PresentationFormat>
  <Paragraphs>175</Paragraphs>
  <Slides>7</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Abadi Extra Light</vt:lpstr>
      <vt:lpstr>Arial</vt:lpstr>
      <vt:lpstr>Arial,Sans-Serif</vt:lpstr>
      <vt:lpstr>Calibri</vt:lpstr>
      <vt:lpstr>Wingdings</vt:lpstr>
      <vt:lpstr>Office Theme</vt:lpstr>
      <vt:lpstr>Integrated Primary Care Performance Report</vt:lpstr>
      <vt:lpstr>Executive Summary</vt:lpstr>
      <vt:lpstr>Local Enhanced Service (LES) Delivery Pictorial – Lancashire &amp; South Cumbria  January 2026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BRITTON, Mark (NHS FYLDE AND WYRE CCG)</dc:creator>
  <cp:lastModifiedBy>WRIGHT, Jennifer (NHS LANCASHIRE AND SOUTH CUMBRIA INTEGRATED CARE BOARD)</cp:lastModifiedBy>
  <cp:revision>99</cp:revision>
  <cp:lastPrinted>2024-11-11T21:40:32Z</cp:lastPrinted>
  <dcterms:created xsi:type="dcterms:W3CDTF">2022-06-20T08:43:06Z</dcterms:created>
  <dcterms:modified xsi:type="dcterms:W3CDTF">2026-02-27T13:33:16Z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0x0101000A4109AFC2C6E043A4318249FC3EB332</vt:lpwstr>
  </property>
  <property fmtid="{D5CDD505-2E9C-101B-9397-08002B2CF9AE}" pid="3" name="MediaServiceImageTags">
    <vt:lpwstr/>
  </property>
</Properties>
</file>