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01_D3A4D6EB.xml" ContentType="application/vnd.ms-powerpoint.comments+xml"/>
  <Override PartName="/ppt/notesSlides/notesSlide7.xml" ContentType="application/vnd.openxmlformats-officedocument.presentationml.notesSlide+xml"/>
  <Override PartName="/ppt/comments/modernComment_25B_A15BA656.xml" ContentType="application/vnd.ms-powerpoint.comments+xml"/>
  <Override PartName="/ppt/notesSlides/notesSlide8.xml" ContentType="application/vnd.openxmlformats-officedocument.presentationml.notesSlide+xml"/>
  <Override PartName="/ppt/comments/modernComment_275_FDC7D9C8.xml" ContentType="application/vnd.ms-powerpoint.comments+xml"/>
  <Override PartName="/ppt/notesSlides/notesSlide9.xml" ContentType="application/vnd.openxmlformats-officedocument.presentationml.notesSlide+xml"/>
  <Override PartName="/ppt/comments/modernComment_25C_2EC0D23B.xml" ContentType="application/vnd.ms-powerpoint.comments+xml"/>
  <Override PartName="/ppt/comments/modernComment_25D_26BBC2E7.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267_4F03D8FA.xml" ContentType="application/vnd.ms-powerpoint.comments+xml"/>
  <Override PartName="/ppt/notesSlides/notesSlide12.xml" ContentType="application/vnd.openxmlformats-officedocument.presentationml.notesSlide+xml"/>
  <Override PartName="/ppt/comments/modernComment_25F_6C9C48E2.xml" ContentType="application/vnd.ms-powerpoint.comments+xml"/>
  <Override PartName="/ppt/notesSlides/notesSlide13.xml" ContentType="application/vnd.openxmlformats-officedocument.presentationml.notesSlide+xml"/>
  <Override PartName="/ppt/comments/modernComment_261_19449540.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269_3414EB47.xml" ContentType="application/vnd.ms-powerpoint.comments+xml"/>
  <Override PartName="/ppt/notesSlides/notesSlide16.xml" ContentType="application/vnd.openxmlformats-officedocument.presentationml.notesSlide+xml"/>
  <Override PartName="/ppt/comments/modernComment_26E_D152DD95.xml" ContentType="application/vnd.ms-powerpoint.comments+xml"/>
  <Override PartName="/ppt/comments/modernComment_26A_E2213199.xml" ContentType="application/vnd.ms-powerpoint.comments+xml"/>
  <Override PartName="/ppt/notesSlides/notesSlide17.xml" ContentType="application/vnd.openxmlformats-officedocument.presentationml.notesSlide+xml"/>
  <Override PartName="/ppt/comments/modernComment_279_81537A77.xml" ContentType="application/vnd.ms-powerpoint.comments+xml"/>
  <Override PartName="/ppt/notesSlides/notesSlide18.xml" ContentType="application/vnd.openxmlformats-officedocument.presentationml.notesSlide+xml"/>
  <Override PartName="/ppt/comments/modernComment_26C_BB68D267.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623" r:id="rId5"/>
    <p:sldId id="642" r:id="rId6"/>
    <p:sldId id="256" r:id="rId7"/>
    <p:sldId id="639" r:id="rId8"/>
    <p:sldId id="640" r:id="rId9"/>
    <p:sldId id="641" r:id="rId10"/>
    <p:sldId id="257" r:id="rId11"/>
    <p:sldId id="603" r:id="rId12"/>
    <p:sldId id="629" r:id="rId13"/>
    <p:sldId id="604" r:id="rId14"/>
    <p:sldId id="605" r:id="rId15"/>
    <p:sldId id="608" r:id="rId16"/>
    <p:sldId id="615" r:id="rId17"/>
    <p:sldId id="607" r:id="rId18"/>
    <p:sldId id="609" r:id="rId19"/>
    <p:sldId id="619" r:id="rId20"/>
    <p:sldId id="617" r:id="rId21"/>
    <p:sldId id="622" r:id="rId22"/>
    <p:sldId id="618" r:id="rId23"/>
    <p:sldId id="633" r:id="rId24"/>
    <p:sldId id="620" r:id="rId25"/>
    <p:sldId id="599" r:id="rId26"/>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1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55BA06-1EB5-508A-6D0D-0CD7F6DD74D3}" name="JONES, Yvonne (NHS LANCASHIRE AND SOUTH CUMBRIA ICB - 00X)" initials="" userId="S::yvonne.jones14@nhs.net::3d159cc5-3c4d-4ffb-bf6d-eef02cef593d" providerId="AD"/>
  <p188:author id="{0246E206-3B97-3545-9961-2DF96A3BC3F2}" name="ROBERTS, donna (NHS LANCASHIRE AND SOUTH CUMBRIA ICB - 00X)" initials="" userId="S::donna.roberts1@nhs.net::28620746-4708-42cd-b837-68da58435f30" providerId="AD"/>
  <p188:author id="{7E30270C-9EED-0161-1E99-FC6455DADD59}" name="SQUIRES, Sarah (NHS LANCASHIRE AND SOUTH CUMBRIA ICB - 02M)" initials="S0" userId="S::sarah.squires3@nhs.net::5749e81d-e6b9-4da5-a45f-089e8f227ffe" providerId="AD"/>
  <p188:author id="{E08CEB0F-83BA-859D-3D78-2F30772D6B7C}" name="WALLACE, Samantha (NHS LANCASHIRE AND SOUTH CUMBRIA INTEGRATED CARE BOARD)" initials="" userId="S::samantha.wallace9@nhs.net::2639624f-df38-42c6-89e7-3365de523ac0" providerId="AD"/>
  <p188:author id="{D52DDA17-90A9-9B2F-5C5D-9465978D658C}" name="WARDLEWORTH, Debbie (NHS LANCASHIRE AND SOUTH CUMBRIA INTEGRATED CARE BOARD)" initials="" userId="S::debbie.wardleworth@nhs.net::4bf055ef-9c8e-4c31-a9aa-4f79bf00b672" providerId="AD"/>
  <p188:author id="{93E4EB1B-FB9E-E60E-3E3A-E01439C45ADC}" name="PRESCOTT, Faye (NHS LANCASHIRE AND SOUTH CUMBRIA INTEGRATED CARE BOARD)" initials="" userId="S::faye.prescott2@nhs.net::6c49df8b-42fc-486f-9639-b13caa9ed489" providerId="AD"/>
  <p188:author id="{F0B88425-1123-31F0-F0EB-FB6F8D922C2A}" name="WHITE, Andrew (NHS LANCASHIRE AND SOUTH CUMBRIA ICB - 02M)" initials="" userId="S::andrew.white6@nhs.net::0b949912-51c4-4928-a3f4-8453797655eb" providerId="AD"/>
  <p188:author id="{CFB6F72A-68FA-9CE9-3170-F922EC561658}" name="WRIGHT, Jennifer (NHS LANCASHIRE AND SOUTH CUMBRIA INTEGRATED CARE BOARD)" initials="JW" userId="S::jennifer.wright52@nhs.net::83183e7a-bc77-4656-a1c0-c3aca619b36f" providerId="AD"/>
  <p188:author id="{DAA32542-CB6C-490B-5A5D-F8701649B9BC}" name="SUTCLIFFE, Erika (NHS LANCASHIRE AND SOUTH CUMBRIA INTEGRATED CARE BOARD)" initials="" userId="S::erika.sutcliffe2@nhs.net::baa3fcf8-3b3b-4c9c-bed2-b061288ad067" providerId="AD"/>
  <p188:author id="{1857214C-7F82-E1A2-D34D-266FBC88FA75}" name="ANDERSON, Michael (NHS LANCASHIRE AND SOUTH CUMBRIA ICB - 00R)" initials="" userId="S::michael.anderson4@nhs.net::a258cbfb-f75a-4a02-835a-12bee3b23dcd" providerId="AD"/>
  <p188:author id="{C70F504F-48C3-AC28-8410-8394328CD6AF}" name="FEENEY, Nicola (NHS LANCASHIRE AND SOUTH CUMBRIA ICB - 00R)" initials="" userId="S::nicola.feeney1@nhs.net::1c48c686-9f57-4cbd-81a6-f1d6da47a619" providerId="AD"/>
  <p188:author id="{DD714453-62E5-081C-9B7C-BABB8942BD1C}" name="FAZACKERLEY, Louise (NHS LANCASHIRE AND SOUTH CUMBRIA INTEGRATED CARE BOARD)" initials="" userId="S::louise.fazackerley@nhs.net::9af7bf2b-1000-42a4-9516-3810c94df775" providerId="AD"/>
  <p188:author id="{3E0FCE54-8733-099A-5F81-143537644706}" name="BLOY, Sarah (NHS LANCASHIRE AND SOUTH CUMBRIA ICB - 02M)" initials="" userId="S::sarah.bloy@nhs.net::d979d3bf-1d0e-4bcc-9d12-16d9219c41bf" providerId="AD"/>
  <p188:author id="{EE144F56-80DD-BAD7-6505-209A2817318F}" name="BRACEWELL, Emma (NHS LANCASHIRE AND SOUTH CUMBRIA INTEGRATED CARE BOARD)" initials="" userId="S::emma.bracewell4@nhs.net::113eeb22-71ba-45bb-a01e-2607ac0e96ed" providerId="AD"/>
  <p188:author id="{A738675B-2815-49DC-0EBE-9583204E19C3}" name="ASHWORTH, Angie (NHS LANCASHIRE AND SOUTH CUMBRIA INTEGRATED CARE BOARD)" initials="" userId="S::angie.ashworth@nhs.net::23098445-2806-4efe-9cee-949353e0b394" providerId="AD"/>
  <p188:author id="{E792E662-C833-3BAA-2328-6DCDC05690DD}" name="IANSON, Leanne (NHS LANCASHIRE AND SOUTH CUMBRIA ICB - 00X)" initials="I0" userId="S::leanne.ianson@nhs.net::181f13f3-5353-40c6-b2a8-f9d599b3240e" providerId="AD"/>
  <p188:author id="{7877FF74-893A-B968-E9AA-AF12E0622B62}" name="HUDSPITH, Catherine (NHS LANCASHIRE AND SOUTH CUMBRIA INTEGRATED CARE BOARD)" initials="HB" userId="S::c.hudspith1@nhs.net::f51af0fa-295d-43a3-b28c-4afe3ef74197" providerId="AD"/>
  <p188:author id="{2AE45A8B-E00A-C926-292A-4F4720B14A7D}" name="HORRELL, Brent (NHS LANCASHIRE AND SOUTH CUMBRIA ICB - 02M)" initials="H0" userId="S::brent.horrell@nhs.net::d945d2f2-c55b-4ec8-ab23-3b0d10cea45e" providerId="AD"/>
  <p188:author id="{FF5FF08C-DDBD-C6C4-86C8-15CB515B41FF}" name="BAXTER, Nicola (NHS LANCASHIRE AND SOUTH CUMBRIA INTEGRATED CARE BOARD)" initials="" userId="S::nicola.baxter1@nhs.net::ebc20fe9-5901-455a-b2ea-d9515634e2a6" providerId="AD"/>
  <p188:author id="{6218A494-ECEF-F027-9CA1-DDC376E0F52D}" name="LEPIORZ, Amy (NHS LANCASHIRE AND SOUTH CUMBRIA INTEGRATED CARE BOARD)" initials="LB" userId="S::amy.lepiorz@nhs.net::2b41087c-e7e4-4d9c-b693-b5b379b3fe02" providerId="AD"/>
  <p188:author id="{B48D3D98-2FA3-4190-950B-9DBA279D6900}" name="DENICOLA, Lisa (NHS LANCASHIRE AND SOUTH CUMBRIA ICB - 02M)" initials="" userId="S::lisa.denicola1@nhs.net::8d2a6b84-86e9-44e1-ae99-3b17d7503fae" providerId="AD"/>
  <p188:author id="{6666A1A4-E1FA-D999-43B5-AEDD5ED20B09}" name="PRICE-KIRKHAM, Wayne (NHS LANCASHIRE AND SOUTH CUMBRIA ICB - 00R)" initials="P0" userId="S::wayne.price-kirkham@nhs.net::a0eef81f-05a7-4ab4-8618-73155202fb78" providerId="AD"/>
  <p188:author id="{6465A2C2-DFF5-EB46-9BF4-B896DC0A1F27}" name="HAWORTH, Dawn (NHS LANCASHIRE AND SOUTH CUMBRIA ICB - 00R)" initials="H0" userId="S::dawn.haworth2@nhs.net::3813837f-776c-464d-bd6f-dd7d47639a34" providerId="AD"/>
  <p188:author id="{3D2F7CCD-9CDC-4521-B764-B38F6F67C7F5}" name="ARMSTRONG, David (NHS LANCASHIRE AND SOUTH CUMBRIA INTEGRATED CARE BOARD)" initials="DA" userId="S::david.armstrong3@nhs.net::64894702-7af0-448a-a724-2e5db56f5e4d" providerId="AD"/>
  <p188:author id="{4EAF4AD0-1C6F-3885-E2BF-F77B6A53FF33}" name="SHAH, Layla (NHS LANCASHIRE AND SOUTH CUMBRIA ICB - 00R)" initials="S0" userId="S::layla.shah@nhs.net::0a831d69-a2ed-4187-bdae-75e11ef63e53" providerId="AD"/>
  <p188:author id="{AA5327D6-4B8E-C7B4-1FE8-C158AE1E366C}" name="JUSON, Paul (NHS LANCASHIRE AND SOUTH CUMBRIA INTEGRATED CARE BOARD)" initials="" userId="S::paul.juson3@nhs.net::9dffd78d-aaa6-4b3c-9420-e5518fd2bb55" providerId="AD"/>
  <p188:author id="{FC2157DC-390B-ED81-30BC-89A002D701F0}" name="DANSON, Sarah (NHS LANCASHIRE AND SOUTH CUMBRIA INTEGRATED CARE BOARD)" initials="DB" userId="S::sarah.danson@nhs.net::a0838b8c-5a6b-4fd7-a67d-488bdbaa81ce" providerId="AD"/>
  <p188:author id="{B744DAE6-A067-D1DA-ADEC-7AC8516E6720}" name="BARKWORTH, Nicholas (NHS LANCASHIRE AND SOUTH CUMBRIA ICB - 00R)" initials="" userId="S::nick.barkworth@nhs.net::384794c4-1f0b-409a-9239-50c42693b1b0" providerId="AD"/>
  <p188:author id="{AC554FFE-60B0-2820-CD7D-9B3BDE731E44}" name="MILES, John (NHS LANCASHIRE AND SOUTH CUMBRIA ICB - 02M)" initials="M0" userId="S::j.miles@nhs.net::5cbad539-44f3-467d-a9ba-df39d459c48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2BC"/>
    <a:srgbClr val="FF5050"/>
    <a:srgbClr val="DC95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275648-D10E-4F64-A510-C107133BC65C}" v="6" dt="2026-01-30T10:24:24.693"/>
    <p1510:client id="{5FBA1771-71F8-4A59-9F51-537C4E13EDF1}" v="1921" dt="2026-01-29T12:46:44.331"/>
    <p1510:client id="{B3E816C2-AD4A-4563-BAAD-89F2DD1E7CC6}" v="599" dt="2026-01-30T11:31:41.4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936" y="240"/>
      </p:cViewPr>
      <p:guideLst>
        <p:guide orient="horz" pos="2137"/>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omments/modernComment_101_D3A4D6EB.xml><?xml version="1.0" encoding="utf-8"?>
<p188:cmLst xmlns:a="http://schemas.openxmlformats.org/drawingml/2006/main" xmlns:r="http://schemas.openxmlformats.org/officeDocument/2006/relationships" xmlns:p188="http://schemas.microsoft.com/office/powerpoint/2018/8/main">
  <p188:cm id="{73EEBEDA-CD8C-43E7-9BE8-C78F83F727B3}" authorId="{CFB6F72A-68FA-9CE9-3170-F922EC561658}" created="2025-10-14T13:09:55.832">
    <pc:sldMkLst xmlns:pc="http://schemas.microsoft.com/office/powerpoint/2013/main/command">
      <pc:docMk/>
      <pc:sldMk cId="3550795499" sldId="257"/>
    </pc:sldMkLst>
    <p188:txBody>
      <a:bodyPr/>
      <a:lstStyle/>
      <a:p>
        <a:r>
          <a:rPr lang="en-GB"/>
          <a:t>Metric lead, please confirm when you have updated</a:t>
        </a:r>
      </a:p>
    </p188:txBody>
  </p188:cm>
  <p188:cm id="{33478E31-48FF-4C05-9003-1156BD6559FC}" authorId="{CFB6F72A-68FA-9CE9-3170-F922EC561658}" created="2025-10-14T13:10:18.305">
    <pc:sldMkLst xmlns:pc="http://schemas.microsoft.com/office/powerpoint/2013/main/command">
      <pc:docMk/>
      <pc:sldMk cId="3550795499" sldId="257"/>
    </pc:sldMkLst>
    <p188:replyLst>
      <p188:reply id="{0314FEE9-CFAB-493E-8654-8939814A29A6}" authorId="{0246E206-3B97-3545-9961-2DF96A3BC3F2}" created="2026-01-15T14:40:31.709">
        <p188:txBody>
          <a:bodyPr/>
          <a:lstStyle/>
          <a:p>
            <a:r>
              <a:rPr lang="en-GB"/>
              <a:t>Hi Jenny Ive looked at this section but not sure its been updated as it refers to August?</a:t>
            </a:r>
          </a:p>
        </p188:txBody>
      </p188:reply>
    </p188:replyLst>
    <p188:txBody>
      <a:bodyPr/>
      <a:lstStyle/>
      <a:p>
        <a:r>
          <a:rPr lang="en-GB"/>
          <a:t>SRO, please confirm when reviewed</a:t>
        </a:r>
      </a:p>
    </p188:txBody>
  </p188:cm>
</p188:cmLst>
</file>

<file path=ppt/comments/modernComment_25B_A15BA656.xml><?xml version="1.0" encoding="utf-8"?>
<p188:cmLst xmlns:a="http://schemas.openxmlformats.org/drawingml/2006/main" xmlns:r="http://schemas.openxmlformats.org/officeDocument/2006/relationships" xmlns:p188="http://schemas.microsoft.com/office/powerpoint/2018/8/main">
  <p188:cm id="{36D4BF5C-AAD3-415F-B523-6CB1B11DB574}" authorId="{CFB6F72A-68FA-9CE9-3170-F922EC561658}" created="2026-01-14T07:56:53.600">
    <pc:sldMkLst xmlns:pc="http://schemas.microsoft.com/office/powerpoint/2013/main/command">
      <pc:docMk/>
      <pc:sldMk cId="2707138134" sldId="603"/>
    </pc:sldMkLst>
    <p188:txBody>
      <a:bodyPr/>
      <a:lstStyle/>
      <a:p>
        <a:r>
          <a:rPr lang="en-GB"/>
          <a:t>Metric lead, please confirm when updated</a:t>
        </a:r>
      </a:p>
    </p188:txBody>
  </p188:cm>
  <p188:cm id="{0E85CC4E-351C-4CB2-8552-1A58CEB5BE92}" authorId="{CFB6F72A-68FA-9CE9-3170-F922EC561658}" created="2026-01-14T07:57:11.833">
    <pc:sldMkLst xmlns:pc="http://schemas.microsoft.com/office/powerpoint/2013/main/command">
      <pc:docMk/>
      <pc:sldMk cId="2707138134" sldId="603"/>
    </pc:sldMkLst>
    <p188:replyLst>
      <p188:reply id="{E38ED660-9CFB-4421-9F89-334344E507D2}" authorId="{0246E206-3B97-3545-9961-2DF96A3BC3F2}" created="2026-01-15T14:41:02.273">
        <p188:txBody>
          <a:bodyPr/>
          <a:lstStyle/>
          <a:p>
            <a:r>
              <a:rPr lang="en-GB"/>
              <a:t>reviewed</a:t>
            </a:r>
          </a:p>
        </p188:txBody>
      </p188:reply>
    </p188:replyLst>
    <p188:txBody>
      <a:bodyPr/>
      <a:lstStyle/>
      <a:p>
        <a:r>
          <a:rPr lang="en-GB"/>
          <a:t>SRO, please confirm when reviewed</a:t>
        </a:r>
      </a:p>
    </p188:txBody>
  </p188:cm>
</p188:cmLst>
</file>

<file path=ppt/comments/modernComment_25C_2EC0D23B.xml><?xml version="1.0" encoding="utf-8"?>
<p188:cmLst xmlns:a="http://schemas.openxmlformats.org/drawingml/2006/main" xmlns:r="http://schemas.openxmlformats.org/officeDocument/2006/relationships" xmlns:p188="http://schemas.microsoft.com/office/powerpoint/2018/8/main">
  <p188:cm id="{75AEE2D5-101A-49E7-A4AC-96BC07BA8E71}" authorId="{CFB6F72A-68FA-9CE9-3170-F922EC561658}" created="2026-01-14T07:58:12.478">
    <pc:sldMkLst xmlns:pc="http://schemas.microsoft.com/office/powerpoint/2013/main/command">
      <pc:docMk/>
      <pc:sldMk cId="784388667" sldId="604"/>
    </pc:sldMkLst>
    <p188:txBody>
      <a:bodyPr/>
      <a:lstStyle/>
      <a:p>
        <a:r>
          <a:rPr lang="en-GB"/>
          <a:t>Metric lead, please confirm when updated</a:t>
        </a:r>
      </a:p>
    </p188:txBody>
  </p188:cm>
  <p188:cm id="{A86E3C5D-ABED-43E6-80FE-AA5D0F324C35}" authorId="{CFB6F72A-68FA-9CE9-3170-F922EC561658}" created="2026-01-14T07:58:38.206">
    <pc:sldMkLst xmlns:pc="http://schemas.microsoft.com/office/powerpoint/2013/main/command">
      <pc:docMk/>
      <pc:sldMk cId="784388667" sldId="604"/>
    </pc:sldMkLst>
    <p188:txBody>
      <a:bodyPr/>
      <a:lstStyle/>
      <a:p>
        <a:r>
          <a:rPr lang="en-GB"/>
          <a:t>SRO, please confirm when reviewed</a:t>
        </a:r>
      </a:p>
    </p188:txBody>
  </p188:cm>
  <p188:cm id="{728DD83B-BCA5-49E3-801A-421EF9E4B888}" authorId="{7E30270C-9EED-0161-1E99-FC6455DADD59}" created="2026-01-27T16:26:38.625" startDate="2026-01-27T16:26:38.625" dueDate="2026-01-27T16:26:38.625" assignedTo="{0246E206-3B97-3545-9961-2DF96A3BC3F2}" title="@ROBERTS, donna (NHS LANCASHIRE AND SOUTH CUMBRIA ICB - 00X) hiya - I’m concerned that the actions for the workforce elements of the report haven’t been updated for a while and now seem quite out of date. Can you update or point us to the best person?">
    <ac:deMkLst xmlns:ac="http://schemas.microsoft.com/office/drawing/2013/main/command">
      <pc:docMk xmlns:pc="http://schemas.microsoft.com/office/powerpoint/2013/main/command"/>
      <pc:sldMk xmlns:pc="http://schemas.microsoft.com/office/powerpoint/2013/main/command" cId="784388667" sldId="604"/>
      <ac:graphicFrameMk id="3" creationId="{4873F778-1D38-3056-9B29-377A6B2A745A}"/>
    </ac:deMkLst>
    <p188:txBody>
      <a:bodyPr/>
      <a:lstStyle/>
      <a:p>
        <a:r>
          <a:rPr lang="en-GB"/>
          <a:t>[@ROBERTS, donna (NHS LANCASHIRE AND SOUTH CUMBRIA ICB - 00X)] hiya - I’m concerned that the actions for the workforce elements of the report haven’t been updated for a while and now seem quite out of date.  Can you update or point us to the best person?</a:t>
        </a:r>
      </a:p>
    </p188:txBody>
    <p188:extLst>
      <p:ext xmlns:p="http://schemas.openxmlformats.org/presentationml/2006/main" uri="{5BB2D875-25FF-4072-B9AC-8F64D62656EB}">
        <p228:taskDetails xmlns:p228="http://schemas.microsoft.com/office/powerpoint/2022/08/main">
          <p228:history>
            <p228:event time="2026-01-27T16:26:38.625" id="{0F41F47D-1157-4200-A172-85DB5CB25715}">
              <p228:atrbtn authorId="{7E30270C-9EED-0161-1E99-FC6455DADD59}"/>
              <p228:anchr>
                <p228:comment id="{728DD83B-BCA5-49E3-801A-421EF9E4B888}"/>
              </p228:anchr>
              <p228:add/>
            </p228:event>
            <p228:event time="2026-01-27T16:26:38.625" id="{5D41709E-66BB-491D-9CF9-B78381020E3B}">
              <p228:atrbtn authorId="{7E30270C-9EED-0161-1E99-FC6455DADD59}"/>
              <p228:anchr>
                <p228:comment id="{728DD83B-BCA5-49E3-801A-421EF9E4B888}"/>
              </p228:anchr>
              <p228:asgn authorId="{0246E206-3B97-3545-9961-2DF96A3BC3F2}"/>
            </p228:event>
            <p228:event time="2026-01-27T16:26:38.625" id="{69C9ABCD-694E-4D96-92CA-980C1D845BD6}">
              <p228:atrbtn authorId="{7E30270C-9EED-0161-1E99-FC6455DADD59}"/>
              <p228:anchr>
                <p228:comment id="{728DD83B-BCA5-49E3-801A-421EF9E4B888}"/>
              </p228:anchr>
              <p228:title val="@ROBERTS, donna (NHS LANCASHIRE AND SOUTH CUMBRIA ICB - 00X) hiya - I’m concerned that the actions for the workforce elements of the report haven’t been updated for a while and now seem quite out of date. Can you update or point us to the best person?"/>
            </p228:event>
            <p228:event time="2026-01-27T16:26:38.625" id="{0498C075-C7D0-4A67-A96F-DD5EC1A55AFA}">
              <p228:atrbtn authorId="{7E30270C-9EED-0161-1E99-FC6455DADD59}"/>
              <p228:anchr>
                <p228:comment id="{728DD83B-BCA5-49E3-801A-421EF9E4B888}"/>
              </p228:anchr>
              <p228:date stDt="2026-01-27T16:26:38.625" endDt="2026-01-27T16:26:38.625"/>
            </p228:event>
          </p228:history>
        </p228:taskDetails>
      </p:ext>
    </p188:extLst>
  </p188:cm>
</p188:cmLst>
</file>

<file path=ppt/comments/modernComment_25D_26BBC2E7.xml><?xml version="1.0" encoding="utf-8"?>
<p188:cmLst xmlns:a="http://schemas.openxmlformats.org/drawingml/2006/main" xmlns:r="http://schemas.openxmlformats.org/officeDocument/2006/relationships" xmlns:p188="http://schemas.microsoft.com/office/powerpoint/2018/8/main">
  <p188:cm id="{E18C5188-48DD-420C-A8CE-9682D8B5D46C}" authorId="{CFB6F72A-68FA-9CE9-3170-F922EC561658}" created="2026-01-14T07:58:50.665">
    <pc:sldMkLst xmlns:pc="http://schemas.microsoft.com/office/powerpoint/2013/main/command">
      <pc:docMk/>
      <pc:sldMk cId="649839335" sldId="605"/>
    </pc:sldMkLst>
    <p188:replyLst>
      <p188:reply id="{62ABFD96-BDE6-4485-A1B5-23D8F29E594F}" authorId="{0246E206-3B97-3545-9961-2DF96A3BC3F2}" created="2026-01-22T10:55:09.570">
        <p188:txBody>
          <a:bodyPr/>
          <a:lstStyle/>
          <a:p>
            <a:r>
              <a:rPr lang="en-GB"/>
              <a:t>Jenny - who normally completes this?</a:t>
            </a:r>
          </a:p>
        </p188:txBody>
      </p188:reply>
    </p188:replyLst>
    <p188:txBody>
      <a:bodyPr/>
      <a:lstStyle/>
      <a:p>
        <a:r>
          <a:rPr lang="en-GB"/>
          <a:t>Metric lead, please confirm when updated</a:t>
        </a:r>
      </a:p>
    </p188:txBody>
  </p188:cm>
  <p188:cm id="{77EAFE13-829B-41A2-ABE4-FF9DA466BEA3}" authorId="{CFB6F72A-68FA-9CE9-3170-F922EC561658}" created="2026-01-14T07:59:04.396">
    <pc:sldMkLst xmlns:pc="http://schemas.microsoft.com/office/powerpoint/2013/main/command">
      <pc:docMk/>
      <pc:sldMk cId="649839335" sldId="605"/>
    </pc:sldMkLst>
    <p188:txBody>
      <a:bodyPr/>
      <a:lstStyle/>
      <a:p>
        <a:r>
          <a:rPr lang="en-GB"/>
          <a:t>SRO, please confirm when reviewed</a:t>
        </a:r>
      </a:p>
    </p188:txBody>
  </p188:cm>
  <p188:cm id="{3237F6AB-41C6-42F9-8FB2-7BA8C8B68018}" authorId="{7E30270C-9EED-0161-1E99-FC6455DADD59}" created="2026-01-27T16:28:04.758" startDate="2026-01-27T16:28:04.759" dueDate="2026-01-27T16:28:04.759" assignedTo="{0246E206-3B97-3545-9961-2DF96A3BC3F2}" title="@ROBERTS, donna (NHS LANCASHIRE AND SOUTH CUMBRIA ICB - 00X) - likewise for this slide too ">
    <ac:txMkLst xmlns:ac="http://schemas.microsoft.com/office/drawing/2013/main/command">
      <pc:docMk xmlns:pc="http://schemas.microsoft.com/office/powerpoint/2013/main/command"/>
      <pc:sldMk xmlns:pc="http://schemas.microsoft.com/office/powerpoint/2013/main/command" cId="649839335" sldId="605"/>
      <ac:graphicFrameMk id="3" creationId="{4873F778-1D38-3056-9B29-377A6B2A745A}"/>
      <ac:tblMk/>
      <ac:tcMk rowId="3530593950" colId="1772709669"/>
      <ac:txMk cp="9" len="846">
        <ac:context len="856" hash="910111093"/>
      </ac:txMk>
    </ac:txMkLst>
    <p188:pos x="5703608" y="2652332"/>
    <p188:txBody>
      <a:bodyPr/>
      <a:lstStyle/>
      <a:p>
        <a:r>
          <a:rPr lang="en-GB"/>
          <a:t>[@ROBERTS, donna (NHS LANCASHIRE AND SOUTH CUMBRIA ICB - 00X)] - likewise for this slide too
</a:t>
        </a:r>
      </a:p>
    </p188:txBody>
    <p188:extLst>
      <p:ext xmlns:p="http://schemas.openxmlformats.org/presentationml/2006/main" uri="{5BB2D875-25FF-4072-B9AC-8F64D62656EB}">
        <p228:taskDetails xmlns:p228="http://schemas.microsoft.com/office/powerpoint/2022/08/main">
          <p228:history>
            <p228:event time="2026-01-27T16:28:04.758" id="{CD4DA0BD-B0AE-4B41-B987-41A1B0AEBB07}">
              <p228:atrbtn authorId="{7E30270C-9EED-0161-1E99-FC6455DADD59}"/>
              <p228:anchr>
                <p228:comment id="{3237F6AB-41C6-42F9-8FB2-7BA8C8B68018}"/>
              </p228:anchr>
              <p228:add/>
            </p228:event>
            <p228:event time="2026-01-27T16:28:04.758" id="{15DAE5D9-2B17-412D-A2C1-F84B1B3843F1}">
              <p228:atrbtn authorId="{7E30270C-9EED-0161-1E99-FC6455DADD59}"/>
              <p228:anchr>
                <p228:comment id="{3237F6AB-41C6-42F9-8FB2-7BA8C8B68018}"/>
              </p228:anchr>
              <p228:asgn authorId="{0246E206-3B97-3545-9961-2DF96A3BC3F2}"/>
            </p228:event>
            <p228:event time="2026-01-27T16:28:04.758" id="{71F4BCCC-4C4D-4814-A37D-BD5AE5FDC229}">
              <p228:atrbtn authorId="{7E30270C-9EED-0161-1E99-FC6455DADD59}"/>
              <p228:anchr>
                <p228:comment id="{3237F6AB-41C6-42F9-8FB2-7BA8C8B68018}"/>
              </p228:anchr>
              <p228:title val="@ROBERTS, donna (NHS LANCASHIRE AND SOUTH CUMBRIA ICB - 00X) - likewise for this slide too "/>
            </p228:event>
            <p228:event time="2026-01-27T16:28:04.758" id="{3FCDFA0F-FB93-4E38-84D5-AB19764CAF26}">
              <p228:atrbtn authorId="{7E30270C-9EED-0161-1E99-FC6455DADD59}"/>
              <p228:anchr>
                <p228:comment id="{3237F6AB-41C6-42F9-8FB2-7BA8C8B68018}"/>
              </p228:anchr>
              <p228:date stDt="2026-01-27T16:28:04.759" endDt="2026-01-27T16:28:04.759"/>
            </p228:event>
          </p228:history>
        </p228:taskDetails>
      </p:ext>
    </p188:extLst>
  </p188:cm>
</p188:cmLst>
</file>

<file path=ppt/comments/modernComment_25F_6C9C48E2.xml><?xml version="1.0" encoding="utf-8"?>
<p188:cmLst xmlns:a="http://schemas.openxmlformats.org/drawingml/2006/main" xmlns:r="http://schemas.openxmlformats.org/officeDocument/2006/relationships" xmlns:p188="http://schemas.microsoft.com/office/powerpoint/2018/8/main">
  <p188:cm id="{E1247E71-775C-4DEF-8F1F-2D2D46BEE28F}" authorId="{CFB6F72A-68FA-9CE9-3170-F922EC561658}" created="2026-01-14T08:00:05.323" startDate="2026-01-22T12:05:43.821" dueDate="2026-01-22T12:05:43.821" assignedTo="{F0B88425-1123-31F0-F0EB-FB6F8D922C2A}" title="@BAXTER, Nicola (NHS LANCASHIRE AND SOUTH CUMBRIA INTEGRATED CARE BOARD) HI Nicola, would it be possible to update the metric for the performance report? Thanks very much">
    <pc:sldMkLst xmlns:pc="http://schemas.microsoft.com/office/powerpoint/2013/main/command">
      <pc:docMk/>
      <pc:sldMk cId="1822181602" sldId="607"/>
    </pc:sldMkLst>
    <p188:replyLst>
      <p188:reply id="{858BF864-4662-4E28-89FB-D3F9A29B6A35}" authorId="{CFB6F72A-68FA-9CE9-3170-F922EC561658}" created="2026-01-22T12:05:43.821">
        <p188:txBody>
          <a:bodyPr/>
          <a:lstStyle/>
          <a:p>
            <a:r>
              <a:rPr lang="en-GB"/>
              <a:t>[@BAXTER, Nicola (NHS LANCASHIRE AND SOUTH CUMBRIA INTEGRATED CARE BOARD)] HI Nicola, would it be possible to update the metric for the performance report? Thanks very much</a:t>
            </a:r>
          </a:p>
        </p188:txBody>
      </p188:reply>
      <p188:reply id="{A805A092-B232-4B8D-9A26-A795BE720D9F}" authorId="{F0B88425-1123-31F0-F0EB-FB6F8D922C2A}" created="2026-01-26T12:59:54.937">
        <p188:txBody>
          <a:bodyPr/>
          <a:lstStyle/>
          <a:p>
            <a:r>
              <a:rPr lang="en-GB"/>
              <a:t>Is this now updated? 
Is the Fidaxomicin comment still under review or now sorted?</a:t>
            </a:r>
          </a:p>
        </p188:txBody>
      </p188:reply>
      <p188:reply id="{AF6A8672-6C08-4961-AAAF-2E0DD649027F}" authorId="{CFB6F72A-68FA-9CE9-3170-F922EC561658}" created="2026-01-27T14:51:03.833">
        <p188:txBody>
          <a:bodyPr/>
          <a:lstStyle/>
          <a:p>
            <a:r>
              <a:rPr lang="en-GB"/>
              <a:t>[@WHITE, Andrew (NHS LANCASHIRE AND SOUTH CUMBRIA ICB - 02M)]  HI Andy, I unfortunately haven’t been able to get hold of Nicola. Are you happy for this slide to reman in as it is?</a:t>
            </a:r>
          </a:p>
        </p188:txBody>
      </p188:reply>
      <p188:reply id="{0DC154D9-7372-4212-A852-1908C36A5F83}" authorId="{FF5FF08C-DDBD-C6C4-86C8-15CB515B41FF}" created="2026-01-29T12:46:12.220">
        <p188:txBody>
          <a:bodyPr/>
          <a:lstStyle/>
          <a:p>
            <a:r>
              <a:rPr lang="en-GB"/>
              <a:t>All updated thanks </a:t>
            </a:r>
          </a:p>
        </p188:txBody>
      </p188:reply>
    </p188:replyLst>
    <p188:txBody>
      <a:bodyPr/>
      <a:lstStyle/>
      <a:p>
        <a:r>
          <a:rPr lang="en-GB"/>
          <a:t>Metric lead, please confirm when updated</a:t>
        </a:r>
      </a:p>
    </p188:txBody>
    <p188:extLst>
      <p:ext xmlns:p="http://schemas.openxmlformats.org/presentationml/2006/main" uri="{5BB2D875-25FF-4072-B9AC-8F64D62656EB}">
        <p228:taskDetails xmlns:p228="http://schemas.microsoft.com/office/powerpoint/2022/08/main">
          <p228:history>
            <p228:event time="2026-01-22T12:05:43.821" id="{C5F4A8B1-B0DE-4215-BF1A-B92CD4E7C442}">
              <p228:atrbtn authorId="{CFB6F72A-68FA-9CE9-3170-F922EC561658}"/>
              <p228:anchr>
                <p228:comment id="{858BF864-4662-4E28-89FB-D3F9A29B6A35}"/>
              </p228:anchr>
              <p228:add/>
            </p228:event>
            <p228:event time="2026-01-22T12:05:43.821" id="{224E27DF-4C20-4671-9712-03B3AA6C881A}">
              <p228:atrbtn authorId="{CFB6F72A-68FA-9CE9-3170-F922EC561658}"/>
              <p228:anchr>
                <p228:comment id="{858BF864-4662-4E28-89FB-D3F9A29B6A35}"/>
              </p228:anchr>
              <p228:asgn authorId="{FF5FF08C-DDBD-C6C4-86C8-15CB515B41FF}"/>
            </p228:event>
            <p228:event time="2026-01-22T12:05:43.821" id="{B77C17B9-8EC5-4E37-9137-061005C32C1C}">
              <p228:atrbtn authorId="{CFB6F72A-68FA-9CE9-3170-F922EC561658}"/>
              <p228:anchr>
                <p228:comment id="{858BF864-4662-4E28-89FB-D3F9A29B6A35}"/>
              </p228:anchr>
              <p228:date stDt="2026-01-22T12:05:43.821" endDt="2026-01-22T12:05:43.821"/>
            </p228:event>
            <p228:event time="2026-01-22T12:05:43.821" id="{18D9BCC5-4D45-4848-B30F-A6305048EBD3}">
              <p228:atrbtn authorId="{CFB6F72A-68FA-9CE9-3170-F922EC561658}"/>
              <p228:anchr>
                <p228:comment id="{858BF864-4662-4E28-89FB-D3F9A29B6A35}"/>
              </p228:anchr>
              <p228:title val="@BAXTER, Nicola (NHS LANCASHIRE AND SOUTH CUMBRIA INTEGRATED CARE BOARD) HI Nicola, would it be possible to update the metric for the performance report? Thanks very much"/>
            </p228:event>
            <p228:event time="2026-01-27T14:51:03.833" id="{1908B796-0DD9-42F6-8322-2E1A7AB572A0}">
              <p228:atrbtn authorId="{CFB6F72A-68FA-9CE9-3170-F922EC561658}"/>
              <p228:anchr>
                <p228:comment id="{AF6A8672-6C08-4961-AAAF-2E0DD649027F}"/>
              </p228:anchr>
              <p228:unasgnAll/>
            </p228:event>
            <p228:event time="2026-01-27T14:51:03.833" id="{90EF11A1-D460-47AB-91AF-D697FA38F06B}">
              <p228:atrbtn authorId="{CFB6F72A-68FA-9CE9-3170-F922EC561658}"/>
              <p228:anchr>
                <p228:comment id="{AF6A8672-6C08-4961-AAAF-2E0DD649027F}"/>
              </p228:anchr>
              <p228:asgn authorId="{F0B88425-1123-31F0-F0EB-FB6F8D922C2A}"/>
            </p228:event>
          </p228:history>
        </p228:taskDetails>
      </p:ext>
    </p188:extLst>
  </p188:cm>
  <p188:cm id="{C6B4C7E4-EB36-4B93-83B5-ADF12A18706C}" authorId="{CFB6F72A-68FA-9CE9-3170-F922EC561658}" created="2026-01-14T08:00:17.711" startDate="2026-01-29T13:57:46.480" dueDate="2026-01-29T13:57:46.480" assignedTo="{F0B88425-1123-31F0-F0EB-FB6F8D922C2A}" title="@WHITE, Andrew (NHS LANCASHIRE AND SOUTH CUMBRIA ICB - 02M) Hi, Nicola has now had opportunity to update the antimicrobial metric. Would it be possible for you to review? Thank you">
    <pc:sldMkLst xmlns:pc="http://schemas.microsoft.com/office/powerpoint/2013/main/command">
      <pc:docMk/>
      <pc:sldMk cId="1822181602" sldId="607"/>
    </pc:sldMkLst>
    <p188:replyLst>
      <p188:reply id="{97048C5F-0BC4-4EFF-9EAE-939E3CCE7A70}" authorId="{CFB6F72A-68FA-9CE9-3170-F922EC561658}" created="2026-01-29T13:57:46.480">
        <p188:txBody>
          <a:bodyPr/>
          <a:lstStyle/>
          <a:p>
            <a:r>
              <a:rPr lang="en-GB"/>
              <a:t>[@WHITE, Andrew (NHS LANCASHIRE AND SOUTH CUMBRIA ICB - 02M)] Hi, Nicola has now had opportunity to update the antimicrobial metric. Would it be possible for you to review? Thank you</a:t>
            </a:r>
          </a:p>
        </p188:txBody>
      </p188:reply>
    </p188:replyLst>
    <p188:txBody>
      <a:bodyPr/>
      <a:lstStyle/>
      <a:p>
        <a:r>
          <a:rPr lang="en-GB"/>
          <a:t>SRO, please confirm when reviewed</a:t>
        </a:r>
      </a:p>
    </p188:txBody>
    <p188:extLst>
      <p:ext xmlns:p="http://schemas.openxmlformats.org/presentationml/2006/main" uri="{5BB2D875-25FF-4072-B9AC-8F64D62656EB}">
        <p228:taskDetails xmlns:p228="http://schemas.microsoft.com/office/powerpoint/2022/08/main">
          <p228:history>
            <p228:event time="2026-01-29T13:57:46.480" id="{2DA03471-9F90-4B14-965F-C12585CE1F6F}">
              <p228:atrbtn authorId="{CFB6F72A-68FA-9CE9-3170-F922EC561658}"/>
              <p228:anchr>
                <p228:comment id="{97048C5F-0BC4-4EFF-9EAE-939E3CCE7A70}"/>
              </p228:anchr>
              <p228:add/>
            </p228:event>
            <p228:event time="2026-01-29T13:57:46.480" id="{80D91DC0-16BB-4F73-BDF6-491A59D2F9F2}">
              <p228:atrbtn authorId="{CFB6F72A-68FA-9CE9-3170-F922EC561658}"/>
              <p228:anchr>
                <p228:comment id="{97048C5F-0BC4-4EFF-9EAE-939E3CCE7A70}"/>
              </p228:anchr>
              <p228:asgn authorId="{F0B88425-1123-31F0-F0EB-FB6F8D922C2A}"/>
            </p228:event>
            <p228:event time="2026-01-29T13:57:46.480" id="{28C7E4B7-73DD-4C60-92B6-4539CC1A518A}">
              <p228:atrbtn authorId="{CFB6F72A-68FA-9CE9-3170-F922EC561658}"/>
              <p228:anchr>
                <p228:comment id="{97048C5F-0BC4-4EFF-9EAE-939E3CCE7A70}"/>
              </p228:anchr>
              <p228:date stDt="2026-01-29T13:57:46.480" endDt="2026-01-29T13:57:46.480"/>
            </p228:event>
            <p228:event time="2026-01-29T13:57:46.480" id="{3E8B81C6-73B5-464C-A82D-1C74A6EB7F53}">
              <p228:atrbtn authorId="{CFB6F72A-68FA-9CE9-3170-F922EC561658}"/>
              <p228:anchr>
                <p228:comment id="{97048C5F-0BC4-4EFF-9EAE-939E3CCE7A70}"/>
              </p228:anchr>
              <p228:title val="@WHITE, Andrew (NHS LANCASHIRE AND SOUTH CUMBRIA ICB - 02M) Hi, Nicola has now had opportunity to update the antimicrobial metric. Would it be possible for you to review? Thank you"/>
            </p228:event>
          </p228:history>
        </p228:taskDetails>
      </p:ext>
    </p188:extLst>
  </p188:cm>
</p188:cmLst>
</file>

<file path=ppt/comments/modernComment_261_19449540.xml><?xml version="1.0" encoding="utf-8"?>
<p188:cmLst xmlns:a="http://schemas.openxmlformats.org/drawingml/2006/main" xmlns:r="http://schemas.openxmlformats.org/officeDocument/2006/relationships" xmlns:p188="http://schemas.microsoft.com/office/powerpoint/2018/8/main">
  <p188:cm id="{A1053503-72A7-4817-A8AA-3092990D7EC7}" authorId="{CFB6F72A-68FA-9CE9-3170-F922EC561658}" status="resolved" created="2026-01-14T08:00:32.298" complete="100000">
    <pc:sldMkLst xmlns:pc="http://schemas.microsoft.com/office/powerpoint/2013/main/command">
      <pc:docMk/>
      <pc:sldMk cId="423925056" sldId="609"/>
    </pc:sldMkLst>
    <p188:txBody>
      <a:bodyPr/>
      <a:lstStyle/>
      <a:p>
        <a:r>
          <a:rPr lang="en-GB"/>
          <a:t>Metric lead, please confirm when updated</a:t>
        </a:r>
      </a:p>
    </p188:txBody>
  </p188:cm>
  <p188:cm id="{B3E124F1-0D78-4468-90CD-65B65EBF29A9}" authorId="{CFB6F72A-68FA-9CE9-3170-F922EC561658}" status="resolved" created="2026-01-14T08:00:46.530" startDate="2026-01-22T12:04:43.603" dueDate="2026-01-22T12:04:43.603" assignedTo="{F0B88425-1123-31F0-F0EB-FB6F8D922C2A}" complete="100000" title="@WHITE, Andrew (NHS LANCASHIRE AND SOUTH CUMBRIA ICB - 02M) Hi Andy, I understand Faye is off at the moment. Is there anyone else that could update the high dose opioids metric on her behalf? Thanks very much">
    <pc:sldMkLst xmlns:pc="http://schemas.microsoft.com/office/powerpoint/2013/main/command">
      <pc:docMk/>
      <pc:sldMk cId="423925056" sldId="609"/>
    </pc:sldMkLst>
    <p188:replyLst>
      <p188:reply id="{4D676994-0CB0-4B28-9030-DE4A74AF914E}" authorId="{CFB6F72A-68FA-9CE9-3170-F922EC561658}" created="2026-01-22T12:04:43.603">
        <p188:txBody>
          <a:bodyPr/>
          <a:lstStyle/>
          <a:p>
            <a:r>
              <a:rPr lang="en-GB"/>
              <a:t>[@WHITE, Andrew (NHS LANCASHIRE AND SOUTH CUMBRIA ICB - 02M)] Hi Andy, I understand Faye is off at the moment. Is there anyone else that could update the high dose opioids metric on her behalf? Thanks very much</a:t>
            </a:r>
          </a:p>
        </p188:txBody>
      </p188:reply>
      <p188:reply id="{3F404CFB-8293-4DD1-9802-34C527C56565}" authorId="{2AE45A8B-E00A-C926-292A-4F4720B14A7D}" created="2026-01-26T12:35:08.566">
        <p188:txBody>
          <a:bodyPr/>
          <a:lstStyle/>
          <a:p>
            <a:r>
              <a:rPr lang="en-GB"/>
              <a:t>Figure updated by Brent Horrell</a:t>
            </a:r>
          </a:p>
        </p188:txBody>
      </p188:reply>
      <p188:reply id="{9D6F4F53-506A-44A3-9B17-58822BB069F5}" authorId="{F0B88425-1123-31F0-F0EB-FB6F8D922C2A}" created="2026-01-26T12:52:50.810">
        <p188:txBody>
          <a:bodyPr/>
          <a:lstStyle/>
          <a:p>
            <a:r>
              <a:rPr lang="en-GB"/>
              <a:t>approved</a:t>
            </a:r>
          </a:p>
        </p188:txBody>
      </p188:reply>
    </p188:replyLst>
    <p188:txBody>
      <a:bodyPr/>
      <a:lstStyle/>
      <a:p>
        <a:r>
          <a:rPr lang="en-GB"/>
          <a:t>SRO, please confirm when reviewed</a:t>
        </a:r>
      </a:p>
    </p188:txBody>
    <p188:extLst>
      <p:ext xmlns:p="http://schemas.openxmlformats.org/presentationml/2006/main" uri="{5BB2D875-25FF-4072-B9AC-8F64D62656EB}">
        <p228:taskDetails xmlns:p228="http://schemas.microsoft.com/office/powerpoint/2022/08/main">
          <p228:history>
            <p228:event time="2026-01-22T12:04:43.603" id="{D1441E56-A74C-4C35-B4CE-C98BA6AD1C48}">
              <p228:atrbtn authorId="{CFB6F72A-68FA-9CE9-3170-F922EC561658}"/>
              <p228:anchr>
                <p228:comment id="{4D676994-0CB0-4B28-9030-DE4A74AF914E}"/>
              </p228:anchr>
              <p228:add/>
            </p228:event>
            <p228:event time="2026-01-22T12:04:43.603" id="{10B339B2-17E6-4C2E-A16F-27AA25BE58D1}">
              <p228:atrbtn authorId="{CFB6F72A-68FA-9CE9-3170-F922EC561658}"/>
              <p228:anchr>
                <p228:comment id="{4D676994-0CB0-4B28-9030-DE4A74AF914E}"/>
              </p228:anchr>
              <p228:asgn authorId="{F0B88425-1123-31F0-F0EB-FB6F8D922C2A}"/>
            </p228:event>
            <p228:event time="2026-01-22T12:04:43.603" id="{B653609B-E538-4F08-9C77-EEACF69625EC}">
              <p228:atrbtn authorId="{CFB6F72A-68FA-9CE9-3170-F922EC561658}"/>
              <p228:anchr>
                <p228:comment id="{4D676994-0CB0-4B28-9030-DE4A74AF914E}"/>
              </p228:anchr>
              <p228:date stDt="2026-01-22T12:04:43.603" endDt="2026-01-22T12:04:43.603"/>
            </p228:event>
            <p228:event time="2026-01-22T12:04:43.603" id="{DA293D02-E16F-4D5C-B9F8-B80328AF0B43}">
              <p228:atrbtn authorId="{CFB6F72A-68FA-9CE9-3170-F922EC561658}"/>
              <p228:anchr>
                <p228:comment id="{4D676994-0CB0-4B28-9030-DE4A74AF914E}"/>
              </p228:anchr>
              <p228:title val="@WHITE, Andrew (NHS LANCASHIRE AND SOUTH CUMBRIA ICB - 02M) Hi Andy, I understand Faye is off at the moment. Is there anyone else that could update the high dose opioids metric on her behalf? Thanks very much"/>
            </p228:event>
            <p228:event time="2026-01-27T13:16:23.016" id="{AA38FFA8-148C-4033-8095-305DE0E2195D}">
              <p228:atrbtn authorId="{CFB6F72A-68FA-9CE9-3170-F922EC561658}"/>
              <p228:anchr>
                <p228:comment id="{00000000-0000-0000-0000-000000000000}"/>
              </p228:anchr>
              <p228:pcntCmplt val="100000"/>
            </p228:event>
          </p228:history>
        </p228:taskDetails>
      </p:ext>
    </p188:extLst>
  </p188:cm>
</p188:cmLst>
</file>

<file path=ppt/comments/modernComment_267_4F03D8FA.xml><?xml version="1.0" encoding="utf-8"?>
<p188:cmLst xmlns:a="http://schemas.openxmlformats.org/drawingml/2006/main" xmlns:r="http://schemas.openxmlformats.org/officeDocument/2006/relationships" xmlns:p188="http://schemas.microsoft.com/office/powerpoint/2018/8/main">
  <p188:cm id="{5BC5A45A-98DD-44E5-A430-D3AFA00C2986}" authorId="{CFB6F72A-68FA-9CE9-3170-F922EC561658}" status="resolved" created="2025-10-14T13:20:30.267" complete="100000">
    <ac:deMkLst xmlns:ac="http://schemas.microsoft.com/office/drawing/2013/main/command">
      <pc:docMk xmlns:pc="http://schemas.microsoft.com/office/powerpoint/2013/main/command"/>
      <pc:sldMk xmlns:pc="http://schemas.microsoft.com/office/powerpoint/2013/main/command" cId="1325652218" sldId="615"/>
      <ac:graphicFrameMk id="3" creationId="{4873F778-1D38-3056-9B29-377A6B2A745A}"/>
    </ac:deMkLst>
    <p188:replyLst/>
    <p188:txBody>
      <a:bodyPr/>
      <a:lstStyle/>
      <a:p>
        <a:r>
          <a:rPr lang="en-GB"/>
          <a:t>Metric lead, please confirm when you have updated</a:t>
        </a:r>
      </a:p>
    </p188:txBody>
  </p188:cm>
  <p188:cm id="{2676A426-A690-4702-B513-4DF5DC3BED40}" authorId="{CFB6F72A-68FA-9CE9-3170-F922EC561658}" status="resolved" created="2025-10-14T13:20:42.934" complete="100000">
    <ac:deMkLst xmlns:ac="http://schemas.microsoft.com/office/drawing/2013/main/command">
      <pc:docMk xmlns:pc="http://schemas.microsoft.com/office/powerpoint/2013/main/command"/>
      <pc:sldMk xmlns:pc="http://schemas.microsoft.com/office/powerpoint/2013/main/command" cId="1325652218" sldId="615"/>
      <ac:graphicFrameMk id="3" creationId="{4873F778-1D38-3056-9B29-377A6B2A745A}"/>
    </ac:deMkLst>
    <p188:replyLst/>
    <p188:txBody>
      <a:bodyPr/>
      <a:lstStyle/>
      <a:p>
        <a:r>
          <a:rPr lang="en-GB"/>
          <a:t>SRO, please confirm when reviewed</a:t>
        </a:r>
      </a:p>
    </p188:txBody>
  </p188:cm>
</p188:cmLst>
</file>

<file path=ppt/comments/modernComment_269_3414EB47.xml><?xml version="1.0" encoding="utf-8"?>
<p188:cmLst xmlns:a="http://schemas.openxmlformats.org/drawingml/2006/main" xmlns:r="http://schemas.openxmlformats.org/officeDocument/2006/relationships" xmlns:p188="http://schemas.microsoft.com/office/powerpoint/2018/8/main">
  <p188:cm id="{27FAD4C4-C768-4BDC-8DCB-6BC45A2D3946}" authorId="{CFB6F72A-68FA-9CE9-3170-F922EC561658}" status="resolved" created="2026-01-14T08:01:08.385" complete="100000">
    <pc:sldMkLst xmlns:pc="http://schemas.microsoft.com/office/powerpoint/2013/main/command">
      <pc:docMk/>
      <pc:sldMk cId="873786183" sldId="617"/>
    </pc:sldMkLst>
    <p188:replyLst>
      <p188:reply id="{15C628AD-A7FC-4C38-A448-39F1403DC652}" authorId="{3D2F7CCD-9CDC-4521-B764-B38F6F67C7F5}" created="2026-01-19T10:44:36.224">
        <p188:txBody>
          <a:bodyPr/>
          <a:lstStyle/>
          <a:p>
            <a:r>
              <a:rPr lang="en-GB"/>
              <a:t>I have updated the narrative to reflect the position to Dec25 - but the graph will require updating</a:t>
            </a:r>
          </a:p>
        </p188:txBody>
      </p188:reply>
    </p188:replyLst>
    <p188:txBody>
      <a:bodyPr/>
      <a:lstStyle/>
      <a:p>
        <a:r>
          <a:rPr lang="en-GB"/>
          <a:t>Metric lead, please confirm when updated</a:t>
        </a:r>
      </a:p>
    </p188:txBody>
  </p188:cm>
  <p188:cm id="{37DA6B34-306A-4BD8-B0FC-D4CABDCBE60D}" authorId="{CFB6F72A-68FA-9CE9-3170-F922EC561658}" status="resolved" created="2026-01-14T08:01:20.492" complete="100000">
    <pc:sldMkLst xmlns:pc="http://schemas.microsoft.com/office/powerpoint/2013/main/command">
      <pc:docMk/>
      <pc:sldMk cId="873786183" sldId="617"/>
    </pc:sldMkLst>
    <p188:replyLst>
      <p188:reply id="{F4E3FBC9-1331-4916-BD28-D63F4EBF4908}" authorId="{0246E206-3B97-3545-9961-2DF96A3BC3F2}" created="2026-01-22T10:53:47.209">
        <p188:txBody>
          <a:bodyPr/>
          <a:lstStyle/>
          <a:p>
            <a:r>
              <a:rPr lang="en-GB"/>
              <a:t>reviewed </a:t>
            </a:r>
          </a:p>
        </p188:txBody>
      </p188:reply>
    </p188:replyLst>
    <p188:txBody>
      <a:bodyPr/>
      <a:lstStyle/>
      <a:p>
        <a:r>
          <a:rPr lang="en-GB"/>
          <a:t>SRO, please confirm when reviewed</a:t>
        </a:r>
      </a:p>
    </p188:txBody>
  </p188:cm>
</p188:cmLst>
</file>

<file path=ppt/comments/modernComment_26A_E2213199.xml><?xml version="1.0" encoding="utf-8"?>
<p188:cmLst xmlns:a="http://schemas.openxmlformats.org/drawingml/2006/main" xmlns:r="http://schemas.openxmlformats.org/officeDocument/2006/relationships" xmlns:p188="http://schemas.microsoft.com/office/powerpoint/2018/8/main">
  <p188:cm id="{1FEA5984-F2A0-4D22-BD27-80CD6E1D4221}" authorId="{CFB6F72A-68FA-9CE9-3170-F922EC561658}" status="resolved" created="2026-01-14T08:02:17.593" complete="100000">
    <pc:sldMkLst xmlns:pc="http://schemas.microsoft.com/office/powerpoint/2013/main/command">
      <pc:docMk/>
      <pc:sldMk cId="3793826201" sldId="618"/>
    </pc:sldMkLst>
    <p188:txBody>
      <a:bodyPr/>
      <a:lstStyle/>
      <a:p>
        <a:r>
          <a:rPr lang="en-GB"/>
          <a:t>Metric lead, please confirm when updated</a:t>
        </a:r>
      </a:p>
    </p188:txBody>
  </p188:cm>
  <p188:cm id="{721FA1E3-84FE-4F92-860A-AB29B954CFC0}" authorId="{CFB6F72A-68FA-9CE9-3170-F922EC561658}" status="resolved" created="2026-01-14T08:02:29.496" complete="100000">
    <pc:sldMkLst xmlns:pc="http://schemas.microsoft.com/office/powerpoint/2013/main/command">
      <pc:docMk/>
      <pc:sldMk cId="3793826201" sldId="618"/>
    </pc:sldMkLst>
    <p188:txBody>
      <a:bodyPr/>
      <a:lstStyle/>
      <a:p>
        <a:r>
          <a:rPr lang="en-GB"/>
          <a:t>SRO, please confirm when reviewed</a:t>
        </a:r>
      </a:p>
    </p188:txBody>
  </p188:cm>
</p188:cmLst>
</file>

<file path=ppt/comments/modernComment_26C_BB68D267.xml><?xml version="1.0" encoding="utf-8"?>
<p188:cmLst xmlns:a="http://schemas.openxmlformats.org/drawingml/2006/main" xmlns:r="http://schemas.openxmlformats.org/officeDocument/2006/relationships" xmlns:p188="http://schemas.microsoft.com/office/powerpoint/2018/8/main">
  <p188:cm id="{E19ACCBC-8893-41EB-94F9-6ED8ACF7E0B0}" authorId="{CFB6F72A-68FA-9CE9-3170-F922EC561658}" status="resolved" created="2026-01-14T08:05:01.031" complete="100000">
    <pc:sldMkLst xmlns:pc="http://schemas.microsoft.com/office/powerpoint/2013/main/command">
      <pc:docMk/>
      <pc:sldMk cId="3144208999" sldId="620"/>
    </pc:sldMkLst>
    <p188:replyLst>
      <p188:reply id="{AB750E6A-2522-4E23-9D90-5DA24AC1AB4A}" authorId="{C70F504F-48C3-AC28-8410-8394328CD6AF}" created="2026-01-16T10:13:29.347">
        <p188:txBody>
          <a:bodyPr/>
          <a:lstStyle/>
          <a:p>
            <a:r>
              <a:rPr lang="en-GB"/>
              <a:t>Happy - noting that the metrics will change to reflect the planning submission request from April 26. </a:t>
            </a:r>
          </a:p>
        </p188:txBody>
      </p188:reply>
    </p188:replyLst>
    <p188:txBody>
      <a:bodyPr/>
      <a:lstStyle/>
      <a:p>
        <a:r>
          <a:rPr lang="en-GB"/>
          <a:t>Metric lead, please confirm when updated</a:t>
        </a:r>
      </a:p>
    </p188:txBody>
  </p188:cm>
  <p188:cm id="{C9287438-D495-4418-AB14-679A3A5B0A42}" authorId="{CFB6F72A-68FA-9CE9-3170-F922EC561658}" status="resolved" created="2026-01-14T08:05:19.361" complete="100000">
    <pc:sldMkLst xmlns:pc="http://schemas.microsoft.com/office/powerpoint/2013/main/command">
      <pc:docMk/>
      <pc:sldMk cId="3144208999" sldId="620"/>
    </pc:sldMkLst>
    <p188:replyLst>
      <p188:reply id="{2EAF3661-12BA-456F-A9BB-C1BC7C39C8C7}" authorId="{6218A494-ECEF-F027-9CA1-DDC376E0F52D}" created="2026-01-16T09:54:22.005">
        <p188:txBody>
          <a:bodyPr/>
          <a:lstStyle/>
          <a:p>
            <a:r>
              <a:rPr lang="en-GB"/>
              <a:t>happy</a:t>
            </a:r>
          </a:p>
        </p188:txBody>
      </p188:reply>
    </p188:replyLst>
    <p188:txBody>
      <a:bodyPr/>
      <a:lstStyle/>
      <a:p>
        <a:r>
          <a:rPr lang="en-GB"/>
          <a:t>SRO, please confirm when reviewed</a:t>
        </a:r>
      </a:p>
    </p188:txBody>
  </p188:cm>
</p188:cmLst>
</file>

<file path=ppt/comments/modernComment_26E_D152DD95.xml><?xml version="1.0" encoding="utf-8"?>
<p188:cmLst xmlns:a="http://schemas.openxmlformats.org/drawingml/2006/main" xmlns:r="http://schemas.openxmlformats.org/officeDocument/2006/relationships" xmlns:p188="http://schemas.microsoft.com/office/powerpoint/2018/8/main">
  <p188:cm id="{5A73BF07-04AF-4B34-84D2-AFB4E89F9260}" authorId="{CFB6F72A-68FA-9CE9-3170-F922EC561658}" status="resolved" created="2026-01-14T08:01:37.439" complete="100000">
    <pc:sldMkLst xmlns:pc="http://schemas.microsoft.com/office/powerpoint/2013/main/command">
      <pc:docMk/>
      <pc:sldMk cId="3511868821" sldId="622"/>
    </pc:sldMkLst>
    <p188:txBody>
      <a:bodyPr/>
      <a:lstStyle/>
      <a:p>
        <a:r>
          <a:rPr lang="en-GB"/>
          <a:t>Metric lead, please confirm when updated</a:t>
        </a:r>
      </a:p>
    </p188:txBody>
  </p188:cm>
  <p188:cm id="{073F63FE-73AD-4121-B2CB-5995EDE000AE}" authorId="{CFB6F72A-68FA-9CE9-3170-F922EC561658}" status="resolved" created="2026-01-14T08:01:53.297" complete="100000">
    <pc:sldMkLst xmlns:pc="http://schemas.microsoft.com/office/powerpoint/2013/main/command">
      <pc:docMk/>
      <pc:sldMk cId="3511868821" sldId="622"/>
    </pc:sldMkLst>
    <p188:txBody>
      <a:bodyPr/>
      <a:lstStyle/>
      <a:p>
        <a:r>
          <a:rPr lang="en-GB"/>
          <a:t>SRO, please confirm when reviewed</a:t>
        </a:r>
      </a:p>
    </p188:txBody>
  </p188:cm>
</p188:cmLst>
</file>

<file path=ppt/comments/modernComment_275_FDC7D9C8.xml><?xml version="1.0" encoding="utf-8"?>
<p188:cmLst xmlns:a="http://schemas.openxmlformats.org/drawingml/2006/main" xmlns:r="http://schemas.openxmlformats.org/officeDocument/2006/relationships" xmlns:p188="http://schemas.microsoft.com/office/powerpoint/2018/8/main">
  <p188:cm id="{6C4B5A6D-377C-4A9B-BD98-51DB6D0BE7FB}" authorId="{CFB6F72A-68FA-9CE9-3170-F922EC561658}" created="2026-01-14T07:57:22.520">
    <pc:sldMkLst xmlns:pc="http://schemas.microsoft.com/office/powerpoint/2013/main/command">
      <pc:docMk/>
      <pc:sldMk cId="4257733064" sldId="629"/>
    </pc:sldMkLst>
    <p188:txBody>
      <a:bodyPr/>
      <a:lstStyle/>
      <a:p>
        <a:r>
          <a:rPr lang="en-GB"/>
          <a:t>Metric lead, please confirm when updated</a:t>
        </a:r>
      </a:p>
    </p188:txBody>
  </p188:cm>
  <p188:cm id="{0F472BD9-CA49-4E80-A6BA-F1ECDA43A02B}" authorId="{CFB6F72A-68FA-9CE9-3170-F922EC561658}" created="2026-01-14T07:57:48.913">
    <pc:sldMkLst xmlns:pc="http://schemas.microsoft.com/office/powerpoint/2013/main/command">
      <pc:docMk/>
      <pc:sldMk cId="4257733064" sldId="629"/>
    </pc:sldMkLst>
    <p188:replyLst>
      <p188:reply id="{03FAE7D3-2A55-4A75-91D5-4CC4CFD67FD0}" authorId="{0246E206-3B97-3545-9961-2DF96A3BC3F2}" created="2026-01-15T14:41:13.789">
        <p188:txBody>
          <a:bodyPr/>
          <a:lstStyle/>
          <a:p>
            <a:r>
              <a:rPr lang="en-GB"/>
              <a:t>reviewed</a:t>
            </a:r>
          </a:p>
        </p188:txBody>
      </p188:reply>
    </p188:replyLst>
    <p188:txBody>
      <a:bodyPr/>
      <a:lstStyle/>
      <a:p>
        <a:r>
          <a:rPr lang="en-GB"/>
          <a:t>SRO, please confirm when reviewed</a:t>
        </a:r>
      </a:p>
    </p188:txBody>
  </p188:cm>
</p188:cmLst>
</file>

<file path=ppt/comments/modernComment_279_81537A77.xml><?xml version="1.0" encoding="utf-8"?>
<p188:cmLst xmlns:a="http://schemas.openxmlformats.org/drawingml/2006/main" xmlns:r="http://schemas.openxmlformats.org/officeDocument/2006/relationships" xmlns:p188="http://schemas.microsoft.com/office/powerpoint/2018/8/main">
  <p188:cm id="{246DA203-C62E-4C1D-8A20-A8BDE9AE1639}" authorId="{CFB6F72A-68FA-9CE9-3170-F922EC561658}" status="resolved" created="2026-01-14T08:02:44.608" startDate="2026-01-14T08:04:43.931" dueDate="2026-01-14T08:04:43.931" assignedTo="{3D2F7CCD-9CDC-4521-B764-B38F6F67C7F5}" complete="100000" title="@ARMSTRONG, David (NHS LANCASHIRE AND SOUTH CUMBRIA INTEGRATED CARE BOARD) Hi Dave, would you be able to populate the table / provide me with the figures please?">
    <pc:sldMkLst xmlns:pc="http://schemas.microsoft.com/office/powerpoint/2013/main/command">
      <pc:docMk/>
      <pc:sldMk cId="2169731703" sldId="633"/>
    </pc:sldMkLst>
    <p188:replyLst>
      <p188:reply id="{DCD86F0C-04C7-4C40-80A7-1CFEBE02E039}" authorId="{CFB6F72A-68FA-9CE9-3170-F922EC561658}" created="2026-01-14T08:04:43.931">
        <p188:txBody>
          <a:bodyPr/>
          <a:lstStyle/>
          <a:p>
            <a:r>
              <a:rPr lang="en-GB"/>
              <a:t>[@ARMSTRONG, David (NHS LANCASHIRE AND SOUTH CUMBRIA INTEGRATED CARE BOARD)] Hi Dave, would you be able to populate the table / provide me with the figures please?</a:t>
            </a:r>
          </a:p>
        </p188:txBody>
      </p188:reply>
      <p188:reply id="{FA9410AA-2295-47CA-9654-68141CCCB113}" authorId="{3D2F7CCD-9CDC-4521-B764-B38F6F67C7F5}" created="2026-01-19T11:46:50.867">
        <p188:txBody>
          <a:bodyPr/>
          <a:lstStyle/>
          <a:p>
            <a:r>
              <a:rPr lang="en-GB"/>
              <a:t>Updated both the narrative and the table</a:t>
            </a:r>
          </a:p>
        </p188:txBody>
      </p188:reply>
    </p188:replyLst>
    <p188:txBody>
      <a:bodyPr/>
      <a:lstStyle/>
      <a:p>
        <a:r>
          <a:rPr lang="en-GB"/>
          <a:t>Metric lead, please confirm when updated</a:t>
        </a:r>
      </a:p>
    </p188:txBody>
    <p188:extLst>
      <p:ext xmlns:p="http://schemas.openxmlformats.org/presentationml/2006/main" uri="{5BB2D875-25FF-4072-B9AC-8F64D62656EB}">
        <p228:taskDetails xmlns:p228="http://schemas.microsoft.com/office/powerpoint/2022/08/main">
          <p228:history>
            <p228:event time="2026-01-14T08:04:43.933" id="{33EBFD88-406D-4765-8AF2-5A180479F0CE}">
              <p228:atrbtn authorId="{CFB6F72A-68FA-9CE9-3170-F922EC561658}"/>
              <p228:anchr>
                <p228:comment id="{DCD86F0C-04C7-4C40-80A7-1CFEBE02E039}"/>
              </p228:anchr>
              <p228:add/>
            </p228:event>
            <p228:event time="2026-01-14T08:04:43.933" id="{72559580-CA1D-4312-BF8A-461BC122DFE0}">
              <p228:atrbtn authorId="{CFB6F72A-68FA-9CE9-3170-F922EC561658}"/>
              <p228:anchr>
                <p228:comment id="{DCD86F0C-04C7-4C40-80A7-1CFEBE02E039}"/>
              </p228:anchr>
              <p228:asgn authorId="{3D2F7CCD-9CDC-4521-B764-B38F6F67C7F5}"/>
            </p228:event>
            <p228:event time="2026-01-14T08:04:43.933" id="{07379C3C-874A-42B2-9A0D-4639BAE19A9B}">
              <p228:atrbtn authorId="{CFB6F72A-68FA-9CE9-3170-F922EC561658}"/>
              <p228:anchr>
                <p228:comment id="{DCD86F0C-04C7-4C40-80A7-1CFEBE02E039}"/>
              </p228:anchr>
              <p228:date stDt="2026-01-14T08:04:43.931" endDt="2026-01-14T08:04:43.931"/>
            </p228:event>
            <p228:event time="2026-01-14T08:04:43.933" id="{DF849DCF-432D-45B6-9F69-8F1AAAA9DC59}">
              <p228:atrbtn authorId="{CFB6F72A-68FA-9CE9-3170-F922EC561658}"/>
              <p228:anchr>
                <p228:comment id="{DCD86F0C-04C7-4C40-80A7-1CFEBE02E039}"/>
              </p228:anchr>
              <p228:title val="@ARMSTRONG, David (NHS LANCASHIRE AND SOUTH CUMBRIA INTEGRATED CARE BOARD) Hi Dave, would you be able to populate the table / provide me with the figures please?"/>
            </p228:event>
            <p228:event time="2026-01-23T14:55:16.516" id="{42F0E89E-C812-4A14-8070-58169EECC537}">
              <p228:atrbtn authorId="{CFB6F72A-68FA-9CE9-3170-F922EC561658}"/>
              <p228:anchr>
                <p228:comment id="{00000000-0000-0000-0000-000000000000}"/>
              </p228:anchr>
              <p228:pcntCmplt val="100000"/>
            </p228:event>
          </p228:history>
        </p228:taskDetails>
      </p:ext>
    </p188:extLst>
  </p188:cm>
  <p188:cm id="{23F1CC11-B452-41C0-B49B-D3E8303454EF}" authorId="{CFB6F72A-68FA-9CE9-3170-F922EC561658}" status="resolved" created="2026-01-14T08:03:10.101" complete="100000">
    <pc:sldMkLst xmlns:pc="http://schemas.microsoft.com/office/powerpoint/2013/main/command">
      <pc:docMk/>
      <pc:sldMk cId="2169731703" sldId="633"/>
    </pc:sldMkLst>
    <p188:replyLst>
      <p188:reply id="{1EE26003-ABA2-4933-9F59-1121CB47FF55}" authorId="{0246E206-3B97-3545-9961-2DF96A3BC3F2}" created="2026-01-22T10:52:32.286">
        <p188:txBody>
          <a:bodyPr/>
          <a:lstStyle/>
          <a:p>
            <a:r>
              <a:rPr lang="en-GB"/>
              <a:t>reviewed </a:t>
            </a:r>
          </a:p>
        </p188:txBody>
      </p188:reply>
    </p188:replyLst>
    <p188:txBody>
      <a:bodyPr/>
      <a:lstStyle/>
      <a:p>
        <a:r>
          <a:rPr lang="en-GB"/>
          <a:t>SRO, please confirm when reviewed</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5418" tIns="47709" rIns="95418" bIns="47709" rtlCol="0"/>
          <a:lstStyle>
            <a:lvl1pPr algn="l">
              <a:defRPr sz="1300"/>
            </a:lvl1pPr>
          </a:lstStyle>
          <a:p>
            <a:endParaRPr lang="en-GB"/>
          </a:p>
        </p:txBody>
      </p:sp>
      <p:sp>
        <p:nvSpPr>
          <p:cNvPr id="3" name="Date Placeholder 2"/>
          <p:cNvSpPr>
            <a:spLocks noGrp="1"/>
          </p:cNvSpPr>
          <p:nvPr>
            <p:ph type="dt" idx="1"/>
          </p:nvPr>
        </p:nvSpPr>
        <p:spPr>
          <a:xfrm>
            <a:off x="4023992" y="0"/>
            <a:ext cx="3078427" cy="513508"/>
          </a:xfrm>
          <a:prstGeom prst="rect">
            <a:avLst/>
          </a:prstGeom>
        </p:spPr>
        <p:txBody>
          <a:bodyPr vert="horz" lIns="95418" tIns="47709" rIns="95418" bIns="47709" rtlCol="0"/>
          <a:lstStyle>
            <a:lvl1pPr algn="r">
              <a:defRPr sz="1300"/>
            </a:lvl1pPr>
          </a:lstStyle>
          <a:p>
            <a:fld id="{567E4DFC-F634-4D73-9D2F-D5ECF1FF85CD}" type="datetimeFigureOut">
              <a:rPr lang="en-GB" smtClean="0"/>
              <a:t>30/01/2026</a:t>
            </a:fld>
            <a:endParaRPr lang="en-GB"/>
          </a:p>
        </p:txBody>
      </p:sp>
      <p:sp>
        <p:nvSpPr>
          <p:cNvPr id="4" name="Slide Image Placeholder 3"/>
          <p:cNvSpPr>
            <a:spLocks noGrp="1" noRot="1" noChangeAspect="1"/>
          </p:cNvSpPr>
          <p:nvPr>
            <p:ph type="sldImg" idx="2"/>
          </p:nvPr>
        </p:nvSpPr>
        <p:spPr>
          <a:xfrm>
            <a:off x="481013" y="1277938"/>
            <a:ext cx="6142037" cy="3454400"/>
          </a:xfrm>
          <a:prstGeom prst="rect">
            <a:avLst/>
          </a:prstGeom>
          <a:noFill/>
          <a:ln w="12700">
            <a:solidFill>
              <a:prstClr val="black"/>
            </a:solidFill>
          </a:ln>
        </p:spPr>
        <p:txBody>
          <a:bodyPr vert="horz" lIns="95418" tIns="47709" rIns="95418" bIns="47709" rtlCol="0" anchor="ctr"/>
          <a:lstStyle/>
          <a:p>
            <a:endParaRPr lang="en-GB"/>
          </a:p>
        </p:txBody>
      </p:sp>
      <p:sp>
        <p:nvSpPr>
          <p:cNvPr id="5" name="Notes Placeholder 4"/>
          <p:cNvSpPr>
            <a:spLocks noGrp="1"/>
          </p:cNvSpPr>
          <p:nvPr>
            <p:ph type="body" sz="quarter" idx="3"/>
          </p:nvPr>
        </p:nvSpPr>
        <p:spPr>
          <a:xfrm>
            <a:off x="710407" y="4925409"/>
            <a:ext cx="5683250" cy="4029879"/>
          </a:xfrm>
          <a:prstGeom prst="rect">
            <a:avLst/>
          </a:prstGeom>
        </p:spPr>
        <p:txBody>
          <a:bodyPr vert="horz" lIns="95418" tIns="47709" rIns="95418" bIns="4770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8"/>
            <a:ext cx="3078427" cy="513507"/>
          </a:xfrm>
          <a:prstGeom prst="rect">
            <a:avLst/>
          </a:prstGeom>
        </p:spPr>
        <p:txBody>
          <a:bodyPr vert="horz" lIns="95418" tIns="47709" rIns="95418" bIns="47709" rtlCol="0" anchor="b"/>
          <a:lstStyle>
            <a:lvl1pPr algn="l">
              <a:defRPr sz="1300"/>
            </a:lvl1pPr>
          </a:lstStyle>
          <a:p>
            <a:endParaRPr lang="en-GB"/>
          </a:p>
        </p:txBody>
      </p:sp>
      <p:sp>
        <p:nvSpPr>
          <p:cNvPr id="7" name="Slide Number Placeholder 6"/>
          <p:cNvSpPr>
            <a:spLocks noGrp="1"/>
          </p:cNvSpPr>
          <p:nvPr>
            <p:ph type="sldNum" sz="quarter" idx="5"/>
          </p:nvPr>
        </p:nvSpPr>
        <p:spPr>
          <a:xfrm>
            <a:off x="4023992" y="9721108"/>
            <a:ext cx="3078427" cy="513507"/>
          </a:xfrm>
          <a:prstGeom prst="rect">
            <a:avLst/>
          </a:prstGeom>
        </p:spPr>
        <p:txBody>
          <a:bodyPr vert="horz" lIns="95418" tIns="47709" rIns="95418" bIns="47709" rtlCol="0" anchor="b"/>
          <a:lstStyle>
            <a:lvl1pPr algn="r">
              <a:defRPr sz="1300"/>
            </a:lvl1pPr>
          </a:lstStyle>
          <a:p>
            <a:fld id="{AA31FF3D-C57E-48FF-9FA6-36005D5CDC45}" type="slidenum">
              <a:rPr lang="en-GB" smtClean="0"/>
              <a:t>‹#›</a:t>
            </a:fld>
            <a:endParaRPr lang="en-GB"/>
          </a:p>
        </p:txBody>
      </p:sp>
    </p:spTree>
    <p:extLst>
      <p:ext uri="{BB962C8B-B14F-4D97-AF65-F5344CB8AC3E}">
        <p14:creationId xmlns:p14="http://schemas.microsoft.com/office/powerpoint/2010/main" val="2489835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31FF3D-C57E-48FF-9FA6-36005D5CDC45}" type="slidenum">
              <a:rPr lang="en-GB" smtClean="0"/>
              <a:t>1</a:t>
            </a:fld>
            <a:endParaRPr lang="en-GB"/>
          </a:p>
        </p:txBody>
      </p:sp>
    </p:spTree>
    <p:extLst>
      <p:ext uri="{BB962C8B-B14F-4D97-AF65-F5344CB8AC3E}">
        <p14:creationId xmlns:p14="http://schemas.microsoft.com/office/powerpoint/2010/main" val="616183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31FF3D-C57E-48FF-9FA6-36005D5CDC45}" type="slidenum">
              <a:rPr lang="en-GB" smtClean="0"/>
              <a:t>12</a:t>
            </a:fld>
            <a:endParaRPr lang="en-GB"/>
          </a:p>
        </p:txBody>
      </p:sp>
    </p:spTree>
    <p:extLst>
      <p:ext uri="{BB962C8B-B14F-4D97-AF65-F5344CB8AC3E}">
        <p14:creationId xmlns:p14="http://schemas.microsoft.com/office/powerpoint/2010/main" val="3526353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31FF3D-C57E-48FF-9FA6-36005D5CDC45}" type="slidenum">
              <a:rPr lang="en-GB" smtClean="0"/>
              <a:t>13</a:t>
            </a:fld>
            <a:endParaRPr lang="en-GB"/>
          </a:p>
        </p:txBody>
      </p:sp>
    </p:spTree>
    <p:extLst>
      <p:ext uri="{BB962C8B-B14F-4D97-AF65-F5344CB8AC3E}">
        <p14:creationId xmlns:p14="http://schemas.microsoft.com/office/powerpoint/2010/main" val="3967189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31FF3D-C57E-48FF-9FA6-36005D5CDC45}" type="slidenum">
              <a:rPr lang="en-GB" smtClean="0"/>
              <a:t>14</a:t>
            </a:fld>
            <a:endParaRPr lang="en-GB"/>
          </a:p>
        </p:txBody>
      </p:sp>
    </p:spTree>
    <p:extLst>
      <p:ext uri="{BB962C8B-B14F-4D97-AF65-F5344CB8AC3E}">
        <p14:creationId xmlns:p14="http://schemas.microsoft.com/office/powerpoint/2010/main" val="1657177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31FF3D-C57E-48FF-9FA6-36005D5CDC45}" type="slidenum">
              <a:rPr lang="en-GB" smtClean="0"/>
              <a:t>15</a:t>
            </a:fld>
            <a:endParaRPr lang="en-GB"/>
          </a:p>
        </p:txBody>
      </p:sp>
    </p:spTree>
    <p:extLst>
      <p:ext uri="{BB962C8B-B14F-4D97-AF65-F5344CB8AC3E}">
        <p14:creationId xmlns:p14="http://schemas.microsoft.com/office/powerpoint/2010/main" val="1332030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31FF3D-C57E-48FF-9FA6-36005D5CDC45}" type="slidenum">
              <a:rPr lang="en-GB" smtClean="0"/>
              <a:t>16</a:t>
            </a:fld>
            <a:endParaRPr lang="en-GB"/>
          </a:p>
        </p:txBody>
      </p:sp>
    </p:spTree>
    <p:extLst>
      <p:ext uri="{BB962C8B-B14F-4D97-AF65-F5344CB8AC3E}">
        <p14:creationId xmlns:p14="http://schemas.microsoft.com/office/powerpoint/2010/main" val="1594252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31FF3D-C57E-48FF-9FA6-36005D5CDC45}" type="slidenum">
              <a:rPr lang="en-GB" smtClean="0"/>
              <a:t>17</a:t>
            </a:fld>
            <a:endParaRPr lang="en-GB"/>
          </a:p>
        </p:txBody>
      </p:sp>
    </p:spTree>
    <p:extLst>
      <p:ext uri="{BB962C8B-B14F-4D97-AF65-F5344CB8AC3E}">
        <p14:creationId xmlns:p14="http://schemas.microsoft.com/office/powerpoint/2010/main" val="1873922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31FF3D-C57E-48FF-9FA6-36005D5CDC45}" type="slidenum">
              <a:rPr lang="en-GB" smtClean="0"/>
              <a:t>18</a:t>
            </a:fld>
            <a:endParaRPr lang="en-GB"/>
          </a:p>
        </p:txBody>
      </p:sp>
    </p:spTree>
    <p:extLst>
      <p:ext uri="{BB962C8B-B14F-4D97-AF65-F5344CB8AC3E}">
        <p14:creationId xmlns:p14="http://schemas.microsoft.com/office/powerpoint/2010/main" val="4028283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31FF3D-C57E-48FF-9FA6-36005D5CDC45}" type="slidenum">
              <a:rPr lang="en-GB" smtClean="0"/>
              <a:t>20</a:t>
            </a:fld>
            <a:endParaRPr lang="en-GB"/>
          </a:p>
        </p:txBody>
      </p:sp>
    </p:spTree>
    <p:extLst>
      <p:ext uri="{BB962C8B-B14F-4D97-AF65-F5344CB8AC3E}">
        <p14:creationId xmlns:p14="http://schemas.microsoft.com/office/powerpoint/2010/main" val="3142599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31FF3D-C57E-48FF-9FA6-36005D5CDC45}" type="slidenum">
              <a:rPr lang="en-GB" smtClean="0"/>
              <a:t>21</a:t>
            </a:fld>
            <a:endParaRPr lang="en-GB"/>
          </a:p>
        </p:txBody>
      </p:sp>
    </p:spTree>
    <p:extLst>
      <p:ext uri="{BB962C8B-B14F-4D97-AF65-F5344CB8AC3E}">
        <p14:creationId xmlns:p14="http://schemas.microsoft.com/office/powerpoint/2010/main" val="934193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2FC5F-F72D-1F5C-1C98-EE53CA3051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5F68AC-5A1A-16AF-5944-8A15C27FEF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145DEA-C689-4EBA-3BAB-5959F0447B1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5BCA22C-880B-9358-5F2F-6272947C2975}"/>
              </a:ext>
            </a:extLst>
          </p:cNvPr>
          <p:cNvSpPr>
            <a:spLocks noGrp="1"/>
          </p:cNvSpPr>
          <p:nvPr>
            <p:ph type="sldNum" sz="quarter" idx="5"/>
          </p:nvPr>
        </p:nvSpPr>
        <p:spPr/>
        <p:txBody>
          <a:bodyPr/>
          <a:lstStyle/>
          <a:p>
            <a:fld id="{AA31FF3D-C57E-48FF-9FA6-36005D5CDC45}" type="slidenum">
              <a:rPr lang="en-GB" smtClean="0"/>
              <a:t>2</a:t>
            </a:fld>
            <a:endParaRPr lang="en-GB"/>
          </a:p>
        </p:txBody>
      </p:sp>
    </p:spTree>
    <p:extLst>
      <p:ext uri="{BB962C8B-B14F-4D97-AF65-F5344CB8AC3E}">
        <p14:creationId xmlns:p14="http://schemas.microsoft.com/office/powerpoint/2010/main" val="1021264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5278D-7649-1669-86A9-6B14A45A4C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7DACDB-289A-6C54-02E5-AB228E1E6E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FFBBA1-E50C-DD7D-EB2E-898C496E146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6BAC665-CB74-828C-BE04-1A2B97D80A02}"/>
              </a:ext>
            </a:extLst>
          </p:cNvPr>
          <p:cNvSpPr>
            <a:spLocks noGrp="1"/>
          </p:cNvSpPr>
          <p:nvPr>
            <p:ph type="sldNum" sz="quarter" idx="5"/>
          </p:nvPr>
        </p:nvSpPr>
        <p:spPr/>
        <p:txBody>
          <a:bodyPr/>
          <a:lstStyle/>
          <a:p>
            <a:fld id="{AA31FF3D-C57E-48FF-9FA6-36005D5CDC45}" type="slidenum">
              <a:rPr lang="en-GB" smtClean="0"/>
              <a:t>4</a:t>
            </a:fld>
            <a:endParaRPr lang="en-GB"/>
          </a:p>
        </p:txBody>
      </p:sp>
    </p:spTree>
    <p:extLst>
      <p:ext uri="{BB962C8B-B14F-4D97-AF65-F5344CB8AC3E}">
        <p14:creationId xmlns:p14="http://schemas.microsoft.com/office/powerpoint/2010/main" val="1561219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AF98B-82B0-24CD-6946-E0D0DA4482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5188A4-7AEA-BB13-8D1C-9BB40B8D8F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A134A-8577-40AA-5468-E2D2FDEDC80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1518035-307B-E487-344C-A30C40267563}"/>
              </a:ext>
            </a:extLst>
          </p:cNvPr>
          <p:cNvSpPr>
            <a:spLocks noGrp="1"/>
          </p:cNvSpPr>
          <p:nvPr>
            <p:ph type="sldNum" sz="quarter" idx="5"/>
          </p:nvPr>
        </p:nvSpPr>
        <p:spPr/>
        <p:txBody>
          <a:bodyPr/>
          <a:lstStyle/>
          <a:p>
            <a:fld id="{AA31FF3D-C57E-48FF-9FA6-36005D5CDC45}" type="slidenum">
              <a:rPr lang="en-GB" smtClean="0"/>
              <a:t>5</a:t>
            </a:fld>
            <a:endParaRPr lang="en-GB"/>
          </a:p>
        </p:txBody>
      </p:sp>
    </p:spTree>
    <p:extLst>
      <p:ext uri="{BB962C8B-B14F-4D97-AF65-F5344CB8AC3E}">
        <p14:creationId xmlns:p14="http://schemas.microsoft.com/office/powerpoint/2010/main" val="1594029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F6398-A38A-8617-53E8-5B9ECA6A0A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96205D-5303-9963-6670-2794EB7AAF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09EDF7-908C-8A66-6CE6-2477C878E69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A843B74-C051-91DF-47CE-BA7661E8777F}"/>
              </a:ext>
            </a:extLst>
          </p:cNvPr>
          <p:cNvSpPr>
            <a:spLocks noGrp="1"/>
          </p:cNvSpPr>
          <p:nvPr>
            <p:ph type="sldNum" sz="quarter" idx="5"/>
          </p:nvPr>
        </p:nvSpPr>
        <p:spPr/>
        <p:txBody>
          <a:bodyPr/>
          <a:lstStyle/>
          <a:p>
            <a:fld id="{AA31FF3D-C57E-48FF-9FA6-36005D5CDC45}" type="slidenum">
              <a:rPr lang="en-GB" smtClean="0"/>
              <a:t>6</a:t>
            </a:fld>
            <a:endParaRPr lang="en-GB"/>
          </a:p>
        </p:txBody>
      </p:sp>
    </p:spTree>
    <p:extLst>
      <p:ext uri="{BB962C8B-B14F-4D97-AF65-F5344CB8AC3E}">
        <p14:creationId xmlns:p14="http://schemas.microsoft.com/office/powerpoint/2010/main" val="3720710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31FF3D-C57E-48FF-9FA6-36005D5CDC45}" type="slidenum">
              <a:rPr lang="en-GB" smtClean="0"/>
              <a:t>7</a:t>
            </a:fld>
            <a:endParaRPr lang="en-GB"/>
          </a:p>
        </p:txBody>
      </p:sp>
    </p:spTree>
    <p:extLst>
      <p:ext uri="{BB962C8B-B14F-4D97-AF65-F5344CB8AC3E}">
        <p14:creationId xmlns:p14="http://schemas.microsoft.com/office/powerpoint/2010/main" val="3142599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31FF3D-C57E-48FF-9FA6-36005D5CDC45}" type="slidenum">
              <a:rPr lang="en-GB" smtClean="0"/>
              <a:t>8</a:t>
            </a:fld>
            <a:endParaRPr lang="en-GB"/>
          </a:p>
        </p:txBody>
      </p:sp>
    </p:spTree>
    <p:extLst>
      <p:ext uri="{BB962C8B-B14F-4D97-AF65-F5344CB8AC3E}">
        <p14:creationId xmlns:p14="http://schemas.microsoft.com/office/powerpoint/2010/main" val="1553019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31FF3D-C57E-48FF-9FA6-36005D5CDC45}" type="slidenum">
              <a:rPr lang="en-GB" smtClean="0"/>
              <a:t>9</a:t>
            </a:fld>
            <a:endParaRPr lang="en-GB"/>
          </a:p>
        </p:txBody>
      </p:sp>
    </p:spTree>
    <p:extLst>
      <p:ext uri="{BB962C8B-B14F-4D97-AF65-F5344CB8AC3E}">
        <p14:creationId xmlns:p14="http://schemas.microsoft.com/office/powerpoint/2010/main" val="3196562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31FF3D-C57E-48FF-9FA6-36005D5CDC45}" type="slidenum">
              <a:rPr lang="en-GB" smtClean="0"/>
              <a:t>10</a:t>
            </a:fld>
            <a:endParaRPr lang="en-GB"/>
          </a:p>
        </p:txBody>
      </p:sp>
    </p:spTree>
    <p:extLst>
      <p:ext uri="{BB962C8B-B14F-4D97-AF65-F5344CB8AC3E}">
        <p14:creationId xmlns:p14="http://schemas.microsoft.com/office/powerpoint/2010/main" val="3548453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B36CB-D94B-48D4-AFA4-EDA188BF3C5E}"/>
              </a:ext>
            </a:extLst>
          </p:cNvPr>
          <p:cNvSpPr>
            <a:spLocks noGrp="1"/>
          </p:cNvSpPr>
          <p:nvPr>
            <p:ph type="ctrTitle"/>
          </p:nvPr>
        </p:nvSpPr>
        <p:spPr>
          <a:xfrm>
            <a:off x="1031966" y="1690777"/>
            <a:ext cx="10354902" cy="1819186"/>
          </a:xfrm>
        </p:spPr>
        <p:txBody>
          <a:bodyPr anchor="b"/>
          <a:lstStyle>
            <a:lvl1pPr algn="ctr">
              <a:defRPr sz="6000" b="1"/>
            </a:lvl1pPr>
          </a:lstStyle>
          <a:p>
            <a:r>
              <a:rPr lang="en-US"/>
              <a:t>Click to edit Master title style</a:t>
            </a:r>
            <a:endParaRPr lang="en-GB"/>
          </a:p>
        </p:txBody>
      </p:sp>
      <p:sp>
        <p:nvSpPr>
          <p:cNvPr id="3" name="Subtitle 2">
            <a:extLst>
              <a:ext uri="{FF2B5EF4-FFF2-40B4-BE49-F238E27FC236}">
                <a16:creationId xmlns:a16="http://schemas.microsoft.com/office/drawing/2014/main" id="{636D89B1-64CE-4B05-AAE5-074032DE03F9}"/>
              </a:ext>
            </a:extLst>
          </p:cNvPr>
          <p:cNvSpPr>
            <a:spLocks noGrp="1"/>
          </p:cNvSpPr>
          <p:nvPr>
            <p:ph type="subTitle" idx="1"/>
          </p:nvPr>
        </p:nvSpPr>
        <p:spPr>
          <a:xfrm>
            <a:off x="1031965" y="3602038"/>
            <a:ext cx="1035490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72C7923-AD00-4B40-943F-2DB19FF68D4C}"/>
              </a:ext>
            </a:extLst>
          </p:cNvPr>
          <p:cNvSpPr>
            <a:spLocks noGrp="1"/>
          </p:cNvSpPr>
          <p:nvPr>
            <p:ph type="dt" sz="half" idx="10"/>
          </p:nvPr>
        </p:nvSpPr>
        <p:spPr/>
        <p:txBody>
          <a:bodyPr/>
          <a:lstStyle/>
          <a:p>
            <a:fld id="{C4627B31-A628-4475-9BE1-02A1520BA257}" type="datetime1">
              <a:rPr lang="en-GB" smtClean="0"/>
              <a:t>30/01/2026</a:t>
            </a:fld>
            <a:endParaRPr lang="en-GB"/>
          </a:p>
        </p:txBody>
      </p:sp>
      <p:sp>
        <p:nvSpPr>
          <p:cNvPr id="5" name="Footer Placeholder 4">
            <a:extLst>
              <a:ext uri="{FF2B5EF4-FFF2-40B4-BE49-F238E27FC236}">
                <a16:creationId xmlns:a16="http://schemas.microsoft.com/office/drawing/2014/main" id="{D6A7A2AF-C284-41F5-855B-FB958ECC85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EA1312-A56F-4107-AF60-2CEC1108FDD6}"/>
              </a:ext>
            </a:extLst>
          </p:cNvPr>
          <p:cNvSpPr>
            <a:spLocks noGrp="1"/>
          </p:cNvSpPr>
          <p:nvPr>
            <p:ph type="sldNum" sz="quarter" idx="12"/>
          </p:nvPr>
        </p:nvSpPr>
        <p:spPr/>
        <p:txBody>
          <a:bodyPr/>
          <a:lstStyle/>
          <a:p>
            <a:fld id="{507B77E4-D16E-4E80-BECE-B10ACE50DA11}" type="slidenum">
              <a:rPr lang="en-GB" smtClean="0"/>
              <a:t>‹#›</a:t>
            </a:fld>
            <a:endParaRPr lang="en-GB"/>
          </a:p>
        </p:txBody>
      </p:sp>
    </p:spTree>
    <p:extLst>
      <p:ext uri="{BB962C8B-B14F-4D97-AF65-F5344CB8AC3E}">
        <p14:creationId xmlns:p14="http://schemas.microsoft.com/office/powerpoint/2010/main" val="1342997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178C9-A202-4C51-B684-AA032EABD81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51712D-40E3-4808-8F41-604367F050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F0282E-62AF-462C-ADF8-EAC9CB9AE884}"/>
              </a:ext>
            </a:extLst>
          </p:cNvPr>
          <p:cNvSpPr>
            <a:spLocks noGrp="1"/>
          </p:cNvSpPr>
          <p:nvPr>
            <p:ph type="dt" sz="half" idx="10"/>
          </p:nvPr>
        </p:nvSpPr>
        <p:spPr/>
        <p:txBody>
          <a:bodyPr/>
          <a:lstStyle/>
          <a:p>
            <a:fld id="{F76247AF-18E3-4FF4-8E7C-E108C233B447}" type="datetime1">
              <a:rPr lang="en-GB" smtClean="0"/>
              <a:t>30/01/2026</a:t>
            </a:fld>
            <a:endParaRPr lang="en-GB"/>
          </a:p>
        </p:txBody>
      </p:sp>
      <p:sp>
        <p:nvSpPr>
          <p:cNvPr id="5" name="Footer Placeholder 4">
            <a:extLst>
              <a:ext uri="{FF2B5EF4-FFF2-40B4-BE49-F238E27FC236}">
                <a16:creationId xmlns:a16="http://schemas.microsoft.com/office/drawing/2014/main" id="{3F6A18F8-DBB2-4022-9FFD-4187D9DC1F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E5ED38-9185-4A18-AC56-4057D95F391A}"/>
              </a:ext>
            </a:extLst>
          </p:cNvPr>
          <p:cNvSpPr>
            <a:spLocks noGrp="1"/>
          </p:cNvSpPr>
          <p:nvPr>
            <p:ph type="sldNum" sz="quarter" idx="12"/>
          </p:nvPr>
        </p:nvSpPr>
        <p:spPr/>
        <p:txBody>
          <a:bodyPr/>
          <a:lstStyle/>
          <a:p>
            <a:fld id="{507B77E4-D16E-4E80-BECE-B10ACE50DA11}" type="slidenum">
              <a:rPr lang="en-GB" smtClean="0"/>
              <a:t>‹#›</a:t>
            </a:fld>
            <a:endParaRPr lang="en-GB"/>
          </a:p>
        </p:txBody>
      </p:sp>
    </p:spTree>
    <p:extLst>
      <p:ext uri="{BB962C8B-B14F-4D97-AF65-F5344CB8AC3E}">
        <p14:creationId xmlns:p14="http://schemas.microsoft.com/office/powerpoint/2010/main" val="2024973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92E3F8-2304-4551-B7FA-8AA677A5C7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76138-96CD-4183-9D23-AF9D8A2FAF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8F10A5-F94F-471A-BEDA-C188388F408C}"/>
              </a:ext>
            </a:extLst>
          </p:cNvPr>
          <p:cNvSpPr>
            <a:spLocks noGrp="1"/>
          </p:cNvSpPr>
          <p:nvPr>
            <p:ph type="dt" sz="half" idx="10"/>
          </p:nvPr>
        </p:nvSpPr>
        <p:spPr/>
        <p:txBody>
          <a:bodyPr/>
          <a:lstStyle/>
          <a:p>
            <a:fld id="{0CFB61A8-67E4-4DEA-B30B-233998EA809D}" type="datetime1">
              <a:rPr lang="en-GB" smtClean="0"/>
              <a:t>30/01/2026</a:t>
            </a:fld>
            <a:endParaRPr lang="en-GB"/>
          </a:p>
        </p:txBody>
      </p:sp>
      <p:sp>
        <p:nvSpPr>
          <p:cNvPr id="5" name="Footer Placeholder 4">
            <a:extLst>
              <a:ext uri="{FF2B5EF4-FFF2-40B4-BE49-F238E27FC236}">
                <a16:creationId xmlns:a16="http://schemas.microsoft.com/office/drawing/2014/main" id="{C1A511EF-642F-4FA3-AAC0-A1EB4C176E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E1B102-DC2E-4793-9367-584169C35D3C}"/>
              </a:ext>
            </a:extLst>
          </p:cNvPr>
          <p:cNvSpPr>
            <a:spLocks noGrp="1"/>
          </p:cNvSpPr>
          <p:nvPr>
            <p:ph type="sldNum" sz="quarter" idx="12"/>
          </p:nvPr>
        </p:nvSpPr>
        <p:spPr/>
        <p:txBody>
          <a:bodyPr/>
          <a:lstStyle/>
          <a:p>
            <a:fld id="{507B77E4-D16E-4E80-BECE-B10ACE50DA11}" type="slidenum">
              <a:rPr lang="en-GB" smtClean="0"/>
              <a:t>‹#›</a:t>
            </a:fld>
            <a:endParaRPr lang="en-GB"/>
          </a:p>
        </p:txBody>
      </p:sp>
    </p:spTree>
    <p:extLst>
      <p:ext uri="{BB962C8B-B14F-4D97-AF65-F5344CB8AC3E}">
        <p14:creationId xmlns:p14="http://schemas.microsoft.com/office/powerpoint/2010/main" val="2503149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236A1-C13E-4D71-BF17-82874A16F0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0EE4EA-D4C6-4E7D-9B43-5949519CEA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03DDD2-1229-45D9-A48A-D21A7DCB4776}"/>
              </a:ext>
            </a:extLst>
          </p:cNvPr>
          <p:cNvSpPr>
            <a:spLocks noGrp="1"/>
          </p:cNvSpPr>
          <p:nvPr>
            <p:ph type="dt" sz="half" idx="10"/>
          </p:nvPr>
        </p:nvSpPr>
        <p:spPr/>
        <p:txBody>
          <a:bodyPr/>
          <a:lstStyle/>
          <a:p>
            <a:fld id="{FC1B766A-8271-4045-B3EA-45E17C067BC8}" type="datetime1">
              <a:rPr lang="en-GB" smtClean="0"/>
              <a:t>30/01/2026</a:t>
            </a:fld>
            <a:endParaRPr lang="en-GB"/>
          </a:p>
        </p:txBody>
      </p:sp>
      <p:sp>
        <p:nvSpPr>
          <p:cNvPr id="5" name="Footer Placeholder 4">
            <a:extLst>
              <a:ext uri="{FF2B5EF4-FFF2-40B4-BE49-F238E27FC236}">
                <a16:creationId xmlns:a16="http://schemas.microsoft.com/office/drawing/2014/main" id="{CE32D306-A763-4823-B787-EBB23E25D0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736E41-53EE-44AD-A9C4-9DE60A1AFC48}"/>
              </a:ext>
            </a:extLst>
          </p:cNvPr>
          <p:cNvSpPr>
            <a:spLocks noGrp="1"/>
          </p:cNvSpPr>
          <p:nvPr>
            <p:ph type="sldNum" sz="quarter" idx="12"/>
          </p:nvPr>
        </p:nvSpPr>
        <p:spPr>
          <a:xfrm>
            <a:off x="11515725" y="6356349"/>
            <a:ext cx="485056" cy="365125"/>
          </a:xfrm>
        </p:spPr>
        <p:txBody>
          <a:bodyPr/>
          <a:lstStyle>
            <a:lvl1pPr algn="ctr">
              <a:defRPr/>
            </a:lvl1pPr>
          </a:lstStyle>
          <a:p>
            <a:fld id="{507B77E4-D16E-4E80-BECE-B10ACE50DA11}" type="slidenum">
              <a:rPr lang="en-GB" smtClean="0"/>
              <a:pPr/>
              <a:t>‹#›</a:t>
            </a:fld>
            <a:endParaRPr lang="en-GB"/>
          </a:p>
        </p:txBody>
      </p:sp>
    </p:spTree>
    <p:extLst>
      <p:ext uri="{BB962C8B-B14F-4D97-AF65-F5344CB8AC3E}">
        <p14:creationId xmlns:p14="http://schemas.microsoft.com/office/powerpoint/2010/main" val="191594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FA1AB-71E0-4F72-877C-EF4190496B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1AD2F5F-4EB9-4387-A976-A25B7EDAA8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25A7FD-0F4E-4770-BCDE-EEB18302CCE3}"/>
              </a:ext>
            </a:extLst>
          </p:cNvPr>
          <p:cNvSpPr>
            <a:spLocks noGrp="1"/>
          </p:cNvSpPr>
          <p:nvPr>
            <p:ph type="dt" sz="half" idx="10"/>
          </p:nvPr>
        </p:nvSpPr>
        <p:spPr/>
        <p:txBody>
          <a:bodyPr/>
          <a:lstStyle/>
          <a:p>
            <a:fld id="{39F9D354-8EAC-4336-9C03-12B34884C400}" type="datetime1">
              <a:rPr lang="en-GB" smtClean="0"/>
              <a:t>30/01/2026</a:t>
            </a:fld>
            <a:endParaRPr lang="en-GB"/>
          </a:p>
        </p:txBody>
      </p:sp>
      <p:sp>
        <p:nvSpPr>
          <p:cNvPr id="5" name="Footer Placeholder 4">
            <a:extLst>
              <a:ext uri="{FF2B5EF4-FFF2-40B4-BE49-F238E27FC236}">
                <a16:creationId xmlns:a16="http://schemas.microsoft.com/office/drawing/2014/main" id="{3055AE23-3BD8-4F3F-8504-A57CF01486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F193EB-4E55-4452-8BFA-FC4ADFB30B45}"/>
              </a:ext>
            </a:extLst>
          </p:cNvPr>
          <p:cNvSpPr>
            <a:spLocks noGrp="1"/>
          </p:cNvSpPr>
          <p:nvPr>
            <p:ph type="sldNum" sz="quarter" idx="12"/>
          </p:nvPr>
        </p:nvSpPr>
        <p:spPr/>
        <p:txBody>
          <a:bodyPr/>
          <a:lstStyle/>
          <a:p>
            <a:fld id="{507B77E4-D16E-4E80-BECE-B10ACE50DA11}" type="slidenum">
              <a:rPr lang="en-GB" smtClean="0"/>
              <a:t>‹#›</a:t>
            </a:fld>
            <a:endParaRPr lang="en-GB"/>
          </a:p>
        </p:txBody>
      </p:sp>
    </p:spTree>
    <p:extLst>
      <p:ext uri="{BB962C8B-B14F-4D97-AF65-F5344CB8AC3E}">
        <p14:creationId xmlns:p14="http://schemas.microsoft.com/office/powerpoint/2010/main" val="1494143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0426E-C5AA-447E-B245-CE13FAC856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631D3B-A82D-4F42-8161-FDEF5C94C7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F6B4280-832B-4E3E-A685-288574ACEA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58A551F-DE46-45D9-8187-7C49DB76BC76}"/>
              </a:ext>
            </a:extLst>
          </p:cNvPr>
          <p:cNvSpPr>
            <a:spLocks noGrp="1"/>
          </p:cNvSpPr>
          <p:nvPr>
            <p:ph type="dt" sz="half" idx="10"/>
          </p:nvPr>
        </p:nvSpPr>
        <p:spPr/>
        <p:txBody>
          <a:bodyPr/>
          <a:lstStyle/>
          <a:p>
            <a:fld id="{CC8BCC0B-F367-4E8B-B00D-614398050CCE}" type="datetime1">
              <a:rPr lang="en-GB" smtClean="0"/>
              <a:t>30/01/2026</a:t>
            </a:fld>
            <a:endParaRPr lang="en-GB"/>
          </a:p>
        </p:txBody>
      </p:sp>
      <p:sp>
        <p:nvSpPr>
          <p:cNvPr id="6" name="Footer Placeholder 5">
            <a:extLst>
              <a:ext uri="{FF2B5EF4-FFF2-40B4-BE49-F238E27FC236}">
                <a16:creationId xmlns:a16="http://schemas.microsoft.com/office/drawing/2014/main" id="{A4C0D068-AADB-444B-AF96-AEA7A3E52C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B5855F-6522-410D-9533-DE0786C15F8B}"/>
              </a:ext>
            </a:extLst>
          </p:cNvPr>
          <p:cNvSpPr>
            <a:spLocks noGrp="1"/>
          </p:cNvSpPr>
          <p:nvPr>
            <p:ph type="sldNum" sz="quarter" idx="12"/>
          </p:nvPr>
        </p:nvSpPr>
        <p:spPr/>
        <p:txBody>
          <a:bodyPr/>
          <a:lstStyle/>
          <a:p>
            <a:fld id="{507B77E4-D16E-4E80-BECE-B10ACE50DA11}" type="slidenum">
              <a:rPr lang="en-GB" smtClean="0"/>
              <a:t>‹#›</a:t>
            </a:fld>
            <a:endParaRPr lang="en-GB"/>
          </a:p>
        </p:txBody>
      </p:sp>
    </p:spTree>
    <p:extLst>
      <p:ext uri="{BB962C8B-B14F-4D97-AF65-F5344CB8AC3E}">
        <p14:creationId xmlns:p14="http://schemas.microsoft.com/office/powerpoint/2010/main" val="1224791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D695F-D396-4053-96F1-06C77BA8CDA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B2C5B3-4A31-4F74-BA8A-817FF1C2DA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ADA3FD-8E7C-45F9-AFFD-6944CBA5C2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B90AE02-86C8-4CB8-919E-B419B2EF7C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A45E8A-33D4-4584-B0D3-57C9AF2969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EF32C08-7772-4D0F-83FC-B24E8B9A2882}"/>
              </a:ext>
            </a:extLst>
          </p:cNvPr>
          <p:cNvSpPr>
            <a:spLocks noGrp="1"/>
          </p:cNvSpPr>
          <p:nvPr>
            <p:ph type="dt" sz="half" idx="10"/>
          </p:nvPr>
        </p:nvSpPr>
        <p:spPr/>
        <p:txBody>
          <a:bodyPr/>
          <a:lstStyle/>
          <a:p>
            <a:fld id="{1F174214-55C3-464E-BBF2-DAC244E0F8F9}" type="datetime1">
              <a:rPr lang="en-GB" smtClean="0"/>
              <a:t>30/01/2026</a:t>
            </a:fld>
            <a:endParaRPr lang="en-GB"/>
          </a:p>
        </p:txBody>
      </p:sp>
      <p:sp>
        <p:nvSpPr>
          <p:cNvPr id="8" name="Footer Placeholder 7">
            <a:extLst>
              <a:ext uri="{FF2B5EF4-FFF2-40B4-BE49-F238E27FC236}">
                <a16:creationId xmlns:a16="http://schemas.microsoft.com/office/drawing/2014/main" id="{31221EB3-2F51-4861-8551-80F87B0C011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9658968-8CEF-46CF-A1E3-23EEB9AD4E50}"/>
              </a:ext>
            </a:extLst>
          </p:cNvPr>
          <p:cNvSpPr>
            <a:spLocks noGrp="1"/>
          </p:cNvSpPr>
          <p:nvPr>
            <p:ph type="sldNum" sz="quarter" idx="12"/>
          </p:nvPr>
        </p:nvSpPr>
        <p:spPr/>
        <p:txBody>
          <a:bodyPr/>
          <a:lstStyle/>
          <a:p>
            <a:fld id="{507B77E4-D16E-4E80-BECE-B10ACE50DA11}" type="slidenum">
              <a:rPr lang="en-GB" smtClean="0"/>
              <a:t>‹#›</a:t>
            </a:fld>
            <a:endParaRPr lang="en-GB"/>
          </a:p>
        </p:txBody>
      </p:sp>
    </p:spTree>
    <p:extLst>
      <p:ext uri="{BB962C8B-B14F-4D97-AF65-F5344CB8AC3E}">
        <p14:creationId xmlns:p14="http://schemas.microsoft.com/office/powerpoint/2010/main" val="2228170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95434-97F3-4F7C-AFD9-F1CE0A296D1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ACDA661-64F2-44BA-9D48-6E8B3978B16F}"/>
              </a:ext>
            </a:extLst>
          </p:cNvPr>
          <p:cNvSpPr>
            <a:spLocks noGrp="1"/>
          </p:cNvSpPr>
          <p:nvPr>
            <p:ph type="dt" sz="half" idx="10"/>
          </p:nvPr>
        </p:nvSpPr>
        <p:spPr/>
        <p:txBody>
          <a:bodyPr/>
          <a:lstStyle/>
          <a:p>
            <a:fld id="{6CFDA792-EAAA-47F2-9A74-C900FB01117F}" type="datetime1">
              <a:rPr lang="en-GB" smtClean="0"/>
              <a:t>30/01/2026</a:t>
            </a:fld>
            <a:endParaRPr lang="en-GB"/>
          </a:p>
        </p:txBody>
      </p:sp>
      <p:sp>
        <p:nvSpPr>
          <p:cNvPr id="4" name="Footer Placeholder 3">
            <a:extLst>
              <a:ext uri="{FF2B5EF4-FFF2-40B4-BE49-F238E27FC236}">
                <a16:creationId xmlns:a16="http://schemas.microsoft.com/office/drawing/2014/main" id="{8DDEAAFA-31AC-488D-BEC9-D608E644C8C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85AE410-B0C7-4CCF-B861-7AC0D193EE2E}"/>
              </a:ext>
            </a:extLst>
          </p:cNvPr>
          <p:cNvSpPr>
            <a:spLocks noGrp="1"/>
          </p:cNvSpPr>
          <p:nvPr>
            <p:ph type="sldNum" sz="quarter" idx="12"/>
          </p:nvPr>
        </p:nvSpPr>
        <p:spPr/>
        <p:txBody>
          <a:bodyPr/>
          <a:lstStyle/>
          <a:p>
            <a:fld id="{507B77E4-D16E-4E80-BECE-B10ACE50DA11}" type="slidenum">
              <a:rPr lang="en-GB" smtClean="0"/>
              <a:t>‹#›</a:t>
            </a:fld>
            <a:endParaRPr lang="en-GB"/>
          </a:p>
        </p:txBody>
      </p:sp>
    </p:spTree>
    <p:extLst>
      <p:ext uri="{BB962C8B-B14F-4D97-AF65-F5344CB8AC3E}">
        <p14:creationId xmlns:p14="http://schemas.microsoft.com/office/powerpoint/2010/main" val="1296499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2342E-9330-4BB7-8B1D-045B880611B8}"/>
              </a:ext>
            </a:extLst>
          </p:cNvPr>
          <p:cNvSpPr>
            <a:spLocks noGrp="1"/>
          </p:cNvSpPr>
          <p:nvPr>
            <p:ph type="dt" sz="half" idx="10"/>
          </p:nvPr>
        </p:nvSpPr>
        <p:spPr/>
        <p:txBody>
          <a:bodyPr/>
          <a:lstStyle/>
          <a:p>
            <a:fld id="{84C2CDD2-7ADD-42CB-B708-BE6DB136EC22}" type="datetime1">
              <a:rPr lang="en-GB" smtClean="0"/>
              <a:t>30/01/2026</a:t>
            </a:fld>
            <a:endParaRPr lang="en-GB"/>
          </a:p>
        </p:txBody>
      </p:sp>
      <p:sp>
        <p:nvSpPr>
          <p:cNvPr id="3" name="Footer Placeholder 2">
            <a:extLst>
              <a:ext uri="{FF2B5EF4-FFF2-40B4-BE49-F238E27FC236}">
                <a16:creationId xmlns:a16="http://schemas.microsoft.com/office/drawing/2014/main" id="{74965B5D-A0DA-46A2-8211-E32405DC147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B1383DD-ED93-493E-AF86-79F88303C178}"/>
              </a:ext>
            </a:extLst>
          </p:cNvPr>
          <p:cNvSpPr>
            <a:spLocks noGrp="1"/>
          </p:cNvSpPr>
          <p:nvPr>
            <p:ph type="sldNum" sz="quarter" idx="12"/>
          </p:nvPr>
        </p:nvSpPr>
        <p:spPr/>
        <p:txBody>
          <a:bodyPr/>
          <a:lstStyle/>
          <a:p>
            <a:fld id="{507B77E4-D16E-4E80-BECE-B10ACE50DA11}" type="slidenum">
              <a:rPr lang="en-GB" smtClean="0"/>
              <a:t>‹#›</a:t>
            </a:fld>
            <a:endParaRPr lang="en-GB"/>
          </a:p>
        </p:txBody>
      </p:sp>
    </p:spTree>
    <p:extLst>
      <p:ext uri="{BB962C8B-B14F-4D97-AF65-F5344CB8AC3E}">
        <p14:creationId xmlns:p14="http://schemas.microsoft.com/office/powerpoint/2010/main" val="2638190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673DE-20D1-4DE3-9909-301E3458F6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B304F6-BAFB-4712-9511-A472107E63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93B43B6-65D9-4DEE-9C63-6F84E8EC08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232E8C-2485-4D6E-AECB-0C245F1440CF}"/>
              </a:ext>
            </a:extLst>
          </p:cNvPr>
          <p:cNvSpPr>
            <a:spLocks noGrp="1"/>
          </p:cNvSpPr>
          <p:nvPr>
            <p:ph type="dt" sz="half" idx="10"/>
          </p:nvPr>
        </p:nvSpPr>
        <p:spPr/>
        <p:txBody>
          <a:bodyPr/>
          <a:lstStyle/>
          <a:p>
            <a:fld id="{0FC64D67-73EF-4625-9A17-393191BC9E4A}" type="datetime1">
              <a:rPr lang="en-GB" smtClean="0"/>
              <a:t>30/01/2026</a:t>
            </a:fld>
            <a:endParaRPr lang="en-GB"/>
          </a:p>
        </p:txBody>
      </p:sp>
      <p:sp>
        <p:nvSpPr>
          <p:cNvPr id="6" name="Footer Placeholder 5">
            <a:extLst>
              <a:ext uri="{FF2B5EF4-FFF2-40B4-BE49-F238E27FC236}">
                <a16:creationId xmlns:a16="http://schemas.microsoft.com/office/drawing/2014/main" id="{53323B59-9DC2-4E2E-A551-295FD78C83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55A9DC-2666-4674-A378-4F964ECB643B}"/>
              </a:ext>
            </a:extLst>
          </p:cNvPr>
          <p:cNvSpPr>
            <a:spLocks noGrp="1"/>
          </p:cNvSpPr>
          <p:nvPr>
            <p:ph type="sldNum" sz="quarter" idx="12"/>
          </p:nvPr>
        </p:nvSpPr>
        <p:spPr/>
        <p:txBody>
          <a:bodyPr/>
          <a:lstStyle/>
          <a:p>
            <a:fld id="{507B77E4-D16E-4E80-BECE-B10ACE50DA11}" type="slidenum">
              <a:rPr lang="en-GB" smtClean="0"/>
              <a:t>‹#›</a:t>
            </a:fld>
            <a:endParaRPr lang="en-GB"/>
          </a:p>
        </p:txBody>
      </p:sp>
    </p:spTree>
    <p:extLst>
      <p:ext uri="{BB962C8B-B14F-4D97-AF65-F5344CB8AC3E}">
        <p14:creationId xmlns:p14="http://schemas.microsoft.com/office/powerpoint/2010/main" val="3874770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B9F1A-672D-4601-821E-4E993AAB2C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9708FC2-EB7D-47B9-BF7A-F9AB3C9884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753C29C-A160-4F25-9587-0CEA60082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7D60E5-6D85-45B1-BC0A-68BB62925B40}"/>
              </a:ext>
            </a:extLst>
          </p:cNvPr>
          <p:cNvSpPr>
            <a:spLocks noGrp="1"/>
          </p:cNvSpPr>
          <p:nvPr>
            <p:ph type="dt" sz="half" idx="10"/>
          </p:nvPr>
        </p:nvSpPr>
        <p:spPr/>
        <p:txBody>
          <a:bodyPr/>
          <a:lstStyle/>
          <a:p>
            <a:fld id="{0E46408F-839C-4528-8E66-C8B416F8CD10}" type="datetime1">
              <a:rPr lang="en-GB" smtClean="0"/>
              <a:t>30/01/2026</a:t>
            </a:fld>
            <a:endParaRPr lang="en-GB"/>
          </a:p>
        </p:txBody>
      </p:sp>
      <p:sp>
        <p:nvSpPr>
          <p:cNvPr id="6" name="Footer Placeholder 5">
            <a:extLst>
              <a:ext uri="{FF2B5EF4-FFF2-40B4-BE49-F238E27FC236}">
                <a16:creationId xmlns:a16="http://schemas.microsoft.com/office/drawing/2014/main" id="{CA8BCEA8-6C61-4C97-BF0B-9E6C516EB7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F38056-AD93-45F0-A069-03818ECC1C4E}"/>
              </a:ext>
            </a:extLst>
          </p:cNvPr>
          <p:cNvSpPr>
            <a:spLocks noGrp="1"/>
          </p:cNvSpPr>
          <p:nvPr>
            <p:ph type="sldNum" sz="quarter" idx="12"/>
          </p:nvPr>
        </p:nvSpPr>
        <p:spPr/>
        <p:txBody>
          <a:bodyPr/>
          <a:lstStyle/>
          <a:p>
            <a:fld id="{507B77E4-D16E-4E80-BECE-B10ACE50DA11}" type="slidenum">
              <a:rPr lang="en-GB" smtClean="0"/>
              <a:t>‹#›</a:t>
            </a:fld>
            <a:endParaRPr lang="en-GB"/>
          </a:p>
        </p:txBody>
      </p:sp>
    </p:spTree>
    <p:extLst>
      <p:ext uri="{BB962C8B-B14F-4D97-AF65-F5344CB8AC3E}">
        <p14:creationId xmlns:p14="http://schemas.microsoft.com/office/powerpoint/2010/main" val="2736211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31F84AF1-0702-4EF9-813A-2BB361D138CF}"/>
              </a:ext>
            </a:extLst>
          </p:cNvPr>
          <p:cNvSpPr/>
          <p:nvPr userDrawn="1"/>
        </p:nvSpPr>
        <p:spPr>
          <a:xfrm>
            <a:off x="11524891" y="6356349"/>
            <a:ext cx="475890" cy="682806"/>
          </a:xfrm>
          <a:prstGeom prst="round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A2D1E01E-7A71-4DCC-B6D0-3CB0B9956D74}"/>
              </a:ext>
            </a:extLst>
          </p:cNvPr>
          <p:cNvSpPr>
            <a:spLocks noGrp="1"/>
          </p:cNvSpPr>
          <p:nvPr>
            <p:ph type="title"/>
          </p:nvPr>
        </p:nvSpPr>
        <p:spPr>
          <a:xfrm>
            <a:off x="838200" y="365125"/>
            <a:ext cx="9358223"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60E52C-EF14-4C0E-A81C-450249A6B7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2ADC1E-D8D2-4584-B53B-A7A901FFF1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4C0929-79B8-456B-90A3-D74C5E125E35}" type="datetime1">
              <a:rPr lang="en-GB" smtClean="0"/>
              <a:t>30/01/2026</a:t>
            </a:fld>
            <a:endParaRPr lang="en-GB"/>
          </a:p>
        </p:txBody>
      </p:sp>
      <p:sp>
        <p:nvSpPr>
          <p:cNvPr id="5" name="Footer Placeholder 4">
            <a:extLst>
              <a:ext uri="{FF2B5EF4-FFF2-40B4-BE49-F238E27FC236}">
                <a16:creationId xmlns:a16="http://schemas.microsoft.com/office/drawing/2014/main" id="{D0B93FF6-EAEF-4B43-A31B-64728A3470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2EC5121-16DA-467F-8007-37B0D1B44EDB}"/>
              </a:ext>
            </a:extLst>
          </p:cNvPr>
          <p:cNvSpPr>
            <a:spLocks noGrp="1"/>
          </p:cNvSpPr>
          <p:nvPr>
            <p:ph type="sldNum" sz="quarter" idx="4"/>
          </p:nvPr>
        </p:nvSpPr>
        <p:spPr>
          <a:xfrm>
            <a:off x="9257581" y="6356349"/>
            <a:ext cx="2743200" cy="365125"/>
          </a:xfrm>
          <a:prstGeom prst="rect">
            <a:avLst/>
          </a:prstGeom>
        </p:spPr>
        <p:txBody>
          <a:bodyPr vert="horz" lIns="91440" tIns="45720" rIns="91440" bIns="45720" rtlCol="0" anchor="ctr"/>
          <a:lstStyle>
            <a:lvl1pPr algn="r">
              <a:defRPr sz="2000" b="1">
                <a:solidFill>
                  <a:schemeClr val="bg1"/>
                </a:solidFill>
              </a:defRPr>
            </a:lvl1pPr>
          </a:lstStyle>
          <a:p>
            <a:fld id="{507B77E4-D16E-4E80-BECE-B10ACE50DA11}" type="slidenum">
              <a:rPr lang="en-GB" smtClean="0"/>
              <a:pPr/>
              <a:t>‹#›</a:t>
            </a:fld>
            <a:endParaRPr lang="en-GB"/>
          </a:p>
        </p:txBody>
      </p:sp>
      <p:pic>
        <p:nvPicPr>
          <p:cNvPr id="8" name="Picture 7">
            <a:extLst>
              <a:ext uri="{FF2B5EF4-FFF2-40B4-BE49-F238E27FC236}">
                <a16:creationId xmlns:a16="http://schemas.microsoft.com/office/drawing/2014/main" id="{609BCE69-8B30-40F4-94AB-4CC3EEFA68C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351698" y="210500"/>
            <a:ext cx="1576002" cy="1031771"/>
          </a:xfrm>
          <a:prstGeom prst="rect">
            <a:avLst/>
          </a:prstGeom>
        </p:spPr>
      </p:pic>
      <p:sp>
        <p:nvSpPr>
          <p:cNvPr id="10" name="Rectangle 9">
            <a:extLst>
              <a:ext uri="{FF2B5EF4-FFF2-40B4-BE49-F238E27FC236}">
                <a16:creationId xmlns:a16="http://schemas.microsoft.com/office/drawing/2014/main" id="{B9EC2818-4AB5-4BDB-AC2E-6A1E033CFD59}"/>
              </a:ext>
            </a:extLst>
          </p:cNvPr>
          <p:cNvSpPr/>
          <p:nvPr userDrawn="1"/>
        </p:nvSpPr>
        <p:spPr>
          <a:xfrm>
            <a:off x="-63260" y="-74313"/>
            <a:ext cx="444260" cy="71685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18832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3600" b="0" kern="1200">
          <a:solidFill>
            <a:srgbClr val="0072B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25C_2EC0D23B.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microsoft.com/office/2018/10/relationships/comments" Target="../comments/modernComment_25D_26BBC2E7.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267_4F03D8FA.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microsoft.com/office/2018/10/relationships/comments" Target="../comments/modernComment_25F_6C9C48E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hyperlink" Target="https://www.gov.uk/government/publications/uk-5-year-action-plan-for-antimicrobial-resistance-2024-to-2029" TargetMode="External"/></Relationships>
</file>

<file path=ppt/slides/_rels/slide15.xml.rels><?xml version="1.0" encoding="UTF-8" standalone="yes"?>
<Relationships xmlns="http://schemas.openxmlformats.org/package/2006/relationships"><Relationship Id="rId3" Type="http://schemas.microsoft.com/office/2018/10/relationships/comments" Target="../comments/modernComment_261_19449540.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269_3414EB47.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8.xml.rels><?xml version="1.0" encoding="UTF-8" standalone="yes"?>
<Relationships xmlns="http://schemas.openxmlformats.org/package/2006/relationships"><Relationship Id="rId3" Type="http://schemas.microsoft.com/office/2018/10/relationships/comments" Target="../comments/modernComment_26E_D152DD95.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19.xml.rels><?xml version="1.0" encoding="UTF-8" standalone="yes"?>
<Relationships xmlns="http://schemas.openxmlformats.org/package/2006/relationships"><Relationship Id="rId3" Type="http://schemas.openxmlformats.org/officeDocument/2006/relationships/image" Target="../media/image27.emf"/><Relationship Id="rId2" Type="http://schemas.microsoft.com/office/2018/10/relationships/comments" Target="../comments/modernComment_26A_E221319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279_81537A77.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18/10/relationships/comments" Target="../comments/modernComment_26C_BB68D267.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hyperlink" Target="https://www.nhsbsa.nhs.uk/prescription-data/dispensing-data/dispensing-contractors-data"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facebook.com/LSCICB" TargetMode="External"/><Relationship Id="rId2" Type="http://schemas.openxmlformats.org/officeDocument/2006/relationships/hyperlink" Target="https://www.lancashireandsouthcumbria.icb.nhs.uk/" TargetMode="Externa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hyperlink" Target="https://twitter.com/LSCICB"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01_D3A4D6EB.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microsoft.com/office/2018/10/relationships/comments" Target="../comments/modernComment_25B_A15BA656.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microsoft.com/office/2018/10/relationships/comments" Target="../comments/modernComment_275_FDC7D9C8.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5B3F4B-B0DB-37AC-86F8-1F4FF2659BD9}"/>
              </a:ext>
            </a:extLst>
          </p:cNvPr>
          <p:cNvSpPr>
            <a:spLocks noGrp="1"/>
          </p:cNvSpPr>
          <p:nvPr>
            <p:ph idx="1"/>
          </p:nvPr>
        </p:nvSpPr>
        <p:spPr>
          <a:xfrm>
            <a:off x="475806" y="1281731"/>
            <a:ext cx="11524975" cy="5851869"/>
          </a:xfrm>
        </p:spPr>
        <p:txBody>
          <a:bodyPr vert="horz" lIns="91440" tIns="45720" rIns="91440" bIns="45720" rtlCol="0" anchor="t">
            <a:noAutofit/>
          </a:bodyPr>
          <a:lstStyle/>
          <a:p>
            <a:pPr marL="0" indent="0" algn="just">
              <a:lnSpc>
                <a:spcPct val="100000"/>
              </a:lnSpc>
              <a:spcBef>
                <a:spcPts val="200"/>
              </a:spcBef>
              <a:spcAft>
                <a:spcPts val="200"/>
              </a:spcAft>
              <a:buNone/>
            </a:pPr>
            <a:r>
              <a:rPr lang="en-GB" sz="1050" dirty="0">
                <a:solidFill>
                  <a:schemeClr val="tx1"/>
                </a:solidFill>
                <a:latin typeface="Abadi Extra Light"/>
                <a:ea typeface="Calibri"/>
              </a:rPr>
              <a:t>The Integrated Primary Care Performance Report is produced each month to provide the latest position against key strategic primary care published performance metrics. The report contains the most recent data available at the time of writing, and it should be noted that this can vary between metrics.</a:t>
            </a:r>
          </a:p>
          <a:p>
            <a:pPr marL="0" indent="0" algn="just">
              <a:lnSpc>
                <a:spcPct val="100000"/>
              </a:lnSpc>
              <a:spcBef>
                <a:spcPts val="200"/>
              </a:spcBef>
              <a:spcAft>
                <a:spcPts val="200"/>
              </a:spcAft>
              <a:buNone/>
            </a:pPr>
            <a:endParaRPr lang="en-GB" sz="1050" dirty="0">
              <a:solidFill>
                <a:schemeClr val="tx1"/>
              </a:solidFill>
              <a:latin typeface="Abadi Extra Light"/>
              <a:ea typeface="Calibri"/>
            </a:endParaRPr>
          </a:p>
          <a:p>
            <a:pPr marL="0" indent="0" algn="just">
              <a:lnSpc>
                <a:spcPct val="100000"/>
              </a:lnSpc>
              <a:spcBef>
                <a:spcPts val="200"/>
              </a:spcBef>
              <a:spcAft>
                <a:spcPts val="200"/>
              </a:spcAft>
              <a:buNone/>
            </a:pPr>
            <a:r>
              <a:rPr lang="en-GB" sz="1050" dirty="0">
                <a:solidFill>
                  <a:schemeClr val="tx1"/>
                </a:solidFill>
                <a:latin typeface="Abadi Extra Light"/>
                <a:ea typeface="Calibri"/>
              </a:rPr>
              <a:t>The report consists of a Summary and Benchmarking table (slide 2) followed by a more detailed overview of each metric displayed on a separate pages. </a:t>
            </a:r>
          </a:p>
          <a:p>
            <a:pPr marL="0" indent="0" algn="just">
              <a:lnSpc>
                <a:spcPct val="100000"/>
              </a:lnSpc>
              <a:spcBef>
                <a:spcPts val="200"/>
              </a:spcBef>
              <a:spcAft>
                <a:spcPts val="200"/>
              </a:spcAft>
              <a:buNone/>
            </a:pPr>
            <a:endParaRPr lang="en-GB" sz="1050" dirty="0">
              <a:solidFill>
                <a:schemeClr val="tx1"/>
              </a:solidFill>
              <a:latin typeface="Abadi Extra Light"/>
              <a:ea typeface="Calibri"/>
            </a:endParaRPr>
          </a:p>
          <a:p>
            <a:pPr marL="0" indent="0" algn="just">
              <a:lnSpc>
                <a:spcPct val="100000"/>
              </a:lnSpc>
              <a:spcBef>
                <a:spcPts val="200"/>
              </a:spcBef>
              <a:spcAft>
                <a:spcPts val="200"/>
              </a:spcAft>
              <a:buNone/>
            </a:pPr>
            <a:r>
              <a:rPr lang="en-GB" sz="1050" dirty="0">
                <a:solidFill>
                  <a:schemeClr val="tx1"/>
                </a:solidFill>
                <a:latin typeface="Abadi Extra Light"/>
                <a:ea typeface="Calibri"/>
              </a:rPr>
              <a:t>The IPCPR, and the metrics contained within, is aligned to several committees and groups within the ICB.</a:t>
            </a:r>
          </a:p>
          <a:p>
            <a:pPr algn="just">
              <a:lnSpc>
                <a:spcPct val="100000"/>
              </a:lnSpc>
              <a:spcBef>
                <a:spcPts val="200"/>
              </a:spcBef>
              <a:spcAft>
                <a:spcPts val="200"/>
              </a:spcAft>
            </a:pPr>
            <a:r>
              <a:rPr lang="en-GB" sz="1050" b="1" dirty="0">
                <a:solidFill>
                  <a:schemeClr val="tx1"/>
                </a:solidFill>
                <a:latin typeface="Abadi Extra Light"/>
                <a:ea typeface="Calibri"/>
              </a:rPr>
              <a:t>Groups:</a:t>
            </a:r>
          </a:p>
          <a:p>
            <a:pPr algn="just">
              <a:lnSpc>
                <a:spcPct val="100000"/>
              </a:lnSpc>
              <a:spcBef>
                <a:spcPts val="200"/>
              </a:spcBef>
              <a:spcAft>
                <a:spcPts val="200"/>
              </a:spcAft>
            </a:pPr>
            <a:endParaRPr lang="en-GB" sz="1100" dirty="0">
              <a:solidFill>
                <a:schemeClr val="tx1"/>
              </a:solidFill>
              <a:latin typeface="Abadi Extra Light"/>
              <a:ea typeface="Calibri"/>
            </a:endParaRPr>
          </a:p>
          <a:p>
            <a:pPr marL="0" indent="0" algn="just">
              <a:lnSpc>
                <a:spcPct val="100000"/>
              </a:lnSpc>
              <a:spcBef>
                <a:spcPts val="200"/>
              </a:spcBef>
              <a:spcAft>
                <a:spcPts val="200"/>
              </a:spcAft>
              <a:buNone/>
            </a:pPr>
            <a:endParaRPr lang="en-GB" sz="1100" dirty="0">
              <a:solidFill>
                <a:schemeClr val="tx1"/>
              </a:solidFill>
              <a:latin typeface="Abadi Extra Light"/>
              <a:ea typeface="Calibri"/>
            </a:endParaRPr>
          </a:p>
          <a:p>
            <a:pPr marL="0" indent="0" algn="just">
              <a:lnSpc>
                <a:spcPct val="100000"/>
              </a:lnSpc>
              <a:spcBef>
                <a:spcPts val="200"/>
              </a:spcBef>
              <a:spcAft>
                <a:spcPts val="200"/>
              </a:spcAft>
              <a:buNone/>
            </a:pPr>
            <a:endParaRPr lang="en-GB" sz="1050" dirty="0">
              <a:solidFill>
                <a:schemeClr val="tx1"/>
              </a:solidFill>
              <a:latin typeface="Abadi Extra Light"/>
              <a:ea typeface="Calibri"/>
            </a:endParaRPr>
          </a:p>
          <a:p>
            <a:pPr marL="171450" lvl="1" indent="-171450" fontAlgn="t"/>
            <a:r>
              <a:rPr lang="en-GB" sz="1050" b="1" dirty="0">
                <a:solidFill>
                  <a:schemeClr val="tx1">
                    <a:lumMod val="75000"/>
                    <a:lumOff val="25000"/>
                  </a:schemeClr>
                </a:solidFill>
                <a:latin typeface="Abadi Extra Light" panose="020B0204020104020204"/>
                <a:ea typeface="Calibri"/>
              </a:rPr>
              <a:t>Committees:   </a:t>
            </a:r>
          </a:p>
          <a:p>
            <a:pPr marL="1162050" lvl="2" indent="-171450" algn="just">
              <a:lnSpc>
                <a:spcPct val="100000"/>
              </a:lnSpc>
              <a:spcBef>
                <a:spcPts val="0"/>
              </a:spcBef>
              <a:buFont typeface="Wingdings" panose="05000000000000000000" pitchFamily="2" charset="2"/>
              <a:buChar char="Ø"/>
            </a:pPr>
            <a:r>
              <a:rPr lang="en-GB" sz="1050" dirty="0">
                <a:solidFill>
                  <a:schemeClr val="tx1">
                    <a:lumMod val="75000"/>
                    <a:lumOff val="25000"/>
                  </a:schemeClr>
                </a:solidFill>
                <a:latin typeface="Abadi Extra Light" panose="020B0204020104020204"/>
                <a:ea typeface="Calibri"/>
              </a:rPr>
              <a:t>Primary Care Contracts Sub Committee</a:t>
            </a:r>
          </a:p>
          <a:p>
            <a:pPr marL="1162050" lvl="2" indent="-171450" algn="just">
              <a:lnSpc>
                <a:spcPct val="100000"/>
              </a:lnSpc>
              <a:spcBef>
                <a:spcPts val="0"/>
              </a:spcBef>
              <a:buFont typeface="Wingdings" panose="05000000000000000000" pitchFamily="2" charset="2"/>
              <a:buChar char="Ø"/>
            </a:pPr>
            <a:r>
              <a:rPr lang="en-GB" sz="1050" dirty="0">
                <a:solidFill>
                  <a:schemeClr val="tx1">
                    <a:lumMod val="75000"/>
                    <a:lumOff val="25000"/>
                  </a:schemeClr>
                </a:solidFill>
                <a:latin typeface="Abadi Extra Light" panose="020B0204020104020204"/>
                <a:ea typeface="Calibri"/>
              </a:rPr>
              <a:t>Quality &amp; Outcomes Committee (QOC).  N.B. - The QOC receives the </a:t>
            </a:r>
            <a:r>
              <a:rPr lang="en-US" sz="1050" dirty="0">
                <a:solidFill>
                  <a:schemeClr val="tx1">
                    <a:lumMod val="75000"/>
                    <a:lumOff val="25000"/>
                  </a:schemeClr>
                </a:solidFill>
                <a:latin typeface="Abadi Extra Light" panose="020B0204020104020204"/>
                <a:ea typeface="Calibri"/>
              </a:rPr>
              <a:t>3A’s report which includes a summary of the </a:t>
            </a:r>
            <a:r>
              <a:rPr lang="en-GB" sz="1050" dirty="0">
                <a:solidFill>
                  <a:schemeClr val="tx1">
                    <a:lumMod val="75000"/>
                    <a:lumOff val="25000"/>
                  </a:schemeClr>
                </a:solidFill>
                <a:latin typeface="Abadi Extra Light" panose="020B0204020104020204"/>
                <a:ea typeface="Calibri"/>
              </a:rPr>
              <a:t>IPCPR and </a:t>
            </a:r>
            <a:r>
              <a:rPr lang="en-US" sz="1050" dirty="0">
                <a:solidFill>
                  <a:schemeClr val="tx1">
                    <a:lumMod val="75000"/>
                    <a:lumOff val="25000"/>
                  </a:schemeClr>
                </a:solidFill>
                <a:latin typeface="Abadi Extra Light" panose="020B0204020104020204"/>
                <a:ea typeface="Calibri"/>
              </a:rPr>
              <a:t>the full </a:t>
            </a:r>
            <a:r>
              <a:rPr lang="en-GB" sz="1050" dirty="0">
                <a:solidFill>
                  <a:schemeClr val="tx1">
                    <a:lumMod val="75000"/>
                    <a:lumOff val="25000"/>
                  </a:schemeClr>
                </a:solidFill>
                <a:latin typeface="Abadi Extra Light" panose="020B0204020104020204"/>
                <a:ea typeface="Calibri"/>
              </a:rPr>
              <a:t>IPCPR</a:t>
            </a:r>
            <a:r>
              <a:rPr lang="en-US" sz="1050" dirty="0">
                <a:solidFill>
                  <a:schemeClr val="tx1">
                    <a:lumMod val="75000"/>
                    <a:lumOff val="25000"/>
                  </a:schemeClr>
                </a:solidFill>
                <a:latin typeface="Abadi Extra Light" panose="020B0204020104020204"/>
                <a:ea typeface="Calibri"/>
              </a:rPr>
              <a:t> is appended.  The QOC also receives extracts and details of any metrics/performance areas as escalated by the </a:t>
            </a:r>
            <a:r>
              <a:rPr lang="en-GB" sz="1050" dirty="0">
                <a:solidFill>
                  <a:schemeClr val="tx1">
                    <a:lumMod val="75000"/>
                    <a:lumOff val="25000"/>
                  </a:schemeClr>
                </a:solidFill>
                <a:latin typeface="Abadi Extra Light" panose="020B0204020104020204"/>
                <a:ea typeface="Calibri"/>
              </a:rPr>
              <a:t>Primary Care Quality Group (f</a:t>
            </a:r>
            <a:r>
              <a:rPr lang="en-US" sz="1050" dirty="0" err="1">
                <a:solidFill>
                  <a:schemeClr val="tx1">
                    <a:lumMod val="75000"/>
                    <a:lumOff val="25000"/>
                  </a:schemeClr>
                </a:solidFill>
                <a:latin typeface="Abadi Extra Light" panose="020B0204020104020204"/>
                <a:ea typeface="Calibri"/>
              </a:rPr>
              <a:t>igures</a:t>
            </a:r>
            <a:r>
              <a:rPr lang="en-US" sz="1050" dirty="0">
                <a:solidFill>
                  <a:schemeClr val="tx1">
                    <a:lumMod val="75000"/>
                    <a:lumOff val="25000"/>
                  </a:schemeClr>
                </a:solidFill>
                <a:latin typeface="Abadi Extra Light" panose="020B0204020104020204"/>
                <a:ea typeface="Calibri"/>
              </a:rPr>
              <a:t> / reports would not go automatically for information).</a:t>
            </a:r>
          </a:p>
          <a:p>
            <a:pPr marL="990600" lvl="2" indent="0" algn="just">
              <a:lnSpc>
                <a:spcPct val="100000"/>
              </a:lnSpc>
              <a:spcBef>
                <a:spcPts val="0"/>
              </a:spcBef>
              <a:buNone/>
            </a:pPr>
            <a:endParaRPr lang="en-GB" sz="1050" dirty="0">
              <a:solidFill>
                <a:schemeClr val="tx1">
                  <a:lumMod val="75000"/>
                  <a:lumOff val="25000"/>
                </a:schemeClr>
              </a:solidFill>
              <a:highlight>
                <a:srgbClr val="FFFF00"/>
              </a:highlight>
              <a:latin typeface="Abadi Extra Light" panose="020B0204020104020204"/>
              <a:ea typeface="Calibri"/>
            </a:endParaRPr>
          </a:p>
          <a:p>
            <a:pPr marL="627063" lvl="2" indent="-174625" algn="just">
              <a:lnSpc>
                <a:spcPct val="100000"/>
              </a:lnSpc>
              <a:spcBef>
                <a:spcPts val="0"/>
              </a:spcBef>
              <a:buFont typeface="Wingdings" panose="05000000000000000000" pitchFamily="2" charset="2"/>
              <a:buChar char="Ø"/>
            </a:pPr>
            <a:endParaRPr lang="en-GB" sz="1050" dirty="0">
              <a:solidFill>
                <a:schemeClr val="tx1">
                  <a:lumMod val="75000"/>
                  <a:lumOff val="25000"/>
                </a:schemeClr>
              </a:solidFill>
              <a:latin typeface="Abadi Extra Light" panose="020B0204020104020204"/>
              <a:ea typeface="Calibri"/>
            </a:endParaRPr>
          </a:p>
          <a:p>
            <a:pPr marL="0" indent="0" algn="just">
              <a:lnSpc>
                <a:spcPct val="100000"/>
              </a:lnSpc>
              <a:spcBef>
                <a:spcPts val="200"/>
              </a:spcBef>
              <a:spcAft>
                <a:spcPts val="200"/>
              </a:spcAft>
              <a:buNone/>
            </a:pPr>
            <a:r>
              <a:rPr lang="en-US" sz="1050" b="1" u="sng" dirty="0">
                <a:latin typeface="Abadi Extra Light" panose="020B0204020104020204"/>
                <a:ea typeface="Calibri"/>
              </a:rPr>
              <a:t>For the January 2026 report the following should be noted:</a:t>
            </a:r>
          </a:p>
          <a:p>
            <a:pPr algn="just">
              <a:lnSpc>
                <a:spcPct val="100000"/>
              </a:lnSpc>
              <a:spcBef>
                <a:spcPts val="200"/>
              </a:spcBef>
              <a:spcAft>
                <a:spcPts val="200"/>
              </a:spcAft>
            </a:pPr>
            <a:r>
              <a:rPr lang="en-GB" sz="1050" dirty="0">
                <a:latin typeface="Abadi Extra Light" panose="020B0204020104020204"/>
              </a:rPr>
              <a:t>The reduced performance reported in December for</a:t>
            </a:r>
            <a:r>
              <a:rPr lang="en-GB" sz="1050" b="1" dirty="0">
                <a:latin typeface="Abadi Extra Light" panose="020B0204020104020204"/>
              </a:rPr>
              <a:t> Units of Dental Activity delivered as a proportion of all units of dental activity contracted </a:t>
            </a:r>
            <a:r>
              <a:rPr lang="en-GB" sz="1050" dirty="0">
                <a:latin typeface="Abadi Extra Light" panose="020B0204020104020204"/>
              </a:rPr>
              <a:t>and</a:t>
            </a:r>
            <a:r>
              <a:rPr lang="en-GB" sz="1050" b="1" dirty="0">
                <a:latin typeface="Abadi Extra Light" panose="020B0204020104020204"/>
              </a:rPr>
              <a:t> </a:t>
            </a:r>
            <a:r>
              <a:rPr lang="en-US" sz="1050" b="1" dirty="0">
                <a:latin typeface="Abadi Extra Light" panose="020B0204020104020204"/>
              </a:rPr>
              <a:t>Urgent Dental Appointments</a:t>
            </a:r>
            <a:r>
              <a:rPr lang="en-GB" sz="1050" b="1" dirty="0">
                <a:latin typeface="Abadi Extra Light" panose="020B0204020104020204"/>
              </a:rPr>
              <a:t>: </a:t>
            </a:r>
            <a:r>
              <a:rPr lang="en-GB" sz="1050" dirty="0">
                <a:latin typeface="Abadi Extra Light" panose="020B0204020104020204"/>
              </a:rPr>
              <a:t>Performance in December is attributed to delays in recording activity and submissions by the NHS Business Service Authority (BSA).  Both these indicators report lower than expected planning levels, with UDA activity delivery approximately 85k less than expected and 38k lower when compared to the same period in 2024/25. </a:t>
            </a:r>
          </a:p>
          <a:p>
            <a:pPr marL="0" indent="0" algn="just">
              <a:lnSpc>
                <a:spcPct val="100000"/>
              </a:lnSpc>
              <a:spcBef>
                <a:spcPts val="200"/>
              </a:spcBef>
              <a:spcAft>
                <a:spcPts val="200"/>
              </a:spcAft>
              <a:buNone/>
            </a:pPr>
            <a:endParaRPr lang="en-GB" sz="1050" b="1" u="sng" kern="100" dirty="0">
              <a:latin typeface="Abadi Extra Light" panose="020B0204020104020204"/>
              <a:ea typeface="Aptos" panose="020B0004020202020204" pitchFamily="34" charset="0"/>
              <a:cs typeface="Times New Roman"/>
            </a:endParaRPr>
          </a:p>
          <a:p>
            <a:pPr marL="0" indent="0" algn="just">
              <a:lnSpc>
                <a:spcPct val="100000"/>
              </a:lnSpc>
              <a:spcBef>
                <a:spcPts val="200"/>
              </a:spcBef>
              <a:spcAft>
                <a:spcPts val="200"/>
              </a:spcAft>
              <a:buNone/>
            </a:pPr>
            <a:r>
              <a:rPr lang="en-GB" sz="1050" b="1" u="sng" kern="100" dirty="0">
                <a:latin typeface="Abadi Extra Light" panose="020B0204020104020204"/>
                <a:ea typeface="Aptos" panose="020B0004020202020204" pitchFamily="34" charset="0"/>
                <a:cs typeface="Times New Roman"/>
              </a:rPr>
              <a:t>January 2026 Report-  Points of Note:</a:t>
            </a:r>
          </a:p>
          <a:p>
            <a:pPr algn="just">
              <a:lnSpc>
                <a:spcPct val="100000"/>
              </a:lnSpc>
              <a:spcBef>
                <a:spcPts val="200"/>
              </a:spcBef>
              <a:spcAft>
                <a:spcPts val="200"/>
              </a:spcAft>
            </a:pPr>
            <a:r>
              <a:rPr lang="en-GB" sz="1050" b="1" dirty="0">
                <a:latin typeface="Abadi Extra Light" panose="020B0204020104020204"/>
                <a:cs typeface="Times New Roman"/>
              </a:rPr>
              <a:t>General Practice LES: long term condition holistic health assessment initial delivery</a:t>
            </a:r>
            <a:r>
              <a:rPr lang="en-GB" sz="1050" dirty="0">
                <a:latin typeface="Abadi Extra Light" panose="020B0204020104020204"/>
                <a:cs typeface="Times New Roman"/>
              </a:rPr>
              <a:t>: </a:t>
            </a:r>
            <a:r>
              <a:rPr lang="en-GB" sz="1050" dirty="0">
                <a:latin typeface="Abadi Extra Light"/>
              </a:rPr>
              <a:t>A total of 48% of practices, have achieved over 75% of their annual target, This is an increase of 15% between Oct to Nov 25 and the number of practices reporting to have only achieved 0-10% of their target has reduced to 11. A reduction of 5 practice from the previous month.</a:t>
            </a:r>
          </a:p>
          <a:p>
            <a:pPr algn="just">
              <a:lnSpc>
                <a:spcPct val="100000"/>
              </a:lnSpc>
              <a:spcBef>
                <a:spcPts val="200"/>
              </a:spcBef>
              <a:spcAft>
                <a:spcPts val="200"/>
              </a:spcAft>
            </a:pPr>
            <a:r>
              <a:rPr lang="en-GB" sz="1050" b="1" dirty="0">
                <a:latin typeface="Abadi Extra Light"/>
              </a:rPr>
              <a:t>GP CQC ratings: </a:t>
            </a:r>
            <a:r>
              <a:rPr lang="en-GB" sz="1050" dirty="0">
                <a:latin typeface="Abadi Extra Light"/>
              </a:rPr>
              <a:t>There has been an increase to six practices rated as ‘inadequate’ or ‘requires improvement’ by the CQC</a:t>
            </a:r>
          </a:p>
          <a:p>
            <a:pPr algn="just">
              <a:lnSpc>
                <a:spcPct val="100000"/>
              </a:lnSpc>
              <a:spcBef>
                <a:spcPts val="200"/>
              </a:spcBef>
              <a:spcAft>
                <a:spcPts val="200"/>
              </a:spcAft>
            </a:pPr>
            <a:endParaRPr lang="en-GB" sz="1050" b="1" dirty="0">
              <a:solidFill>
                <a:schemeClr val="tx1"/>
              </a:solidFill>
              <a:latin typeface="Abadi Extra Light" panose="020B0204020104020204" pitchFamily="34" charset="0"/>
              <a:ea typeface="Calibri" panose="020F0502020204030204" pitchFamily="34" charset="0"/>
              <a:cs typeface="Times New Roman" panose="02020603050405020304" pitchFamily="18" charset="0"/>
            </a:endParaRPr>
          </a:p>
          <a:p>
            <a:pPr algn="just">
              <a:lnSpc>
                <a:spcPct val="100000"/>
              </a:lnSpc>
              <a:spcBef>
                <a:spcPts val="200"/>
              </a:spcBef>
              <a:spcAft>
                <a:spcPts val="200"/>
              </a:spcAft>
            </a:pPr>
            <a:endParaRPr lang="en-GB" sz="1050" dirty="0">
              <a:solidFill>
                <a:schemeClr val="tx1"/>
              </a:solidFill>
            </a:endParaRPr>
          </a:p>
        </p:txBody>
      </p:sp>
      <p:sp>
        <p:nvSpPr>
          <p:cNvPr id="4" name="Slide Number Placeholder 3">
            <a:extLst>
              <a:ext uri="{FF2B5EF4-FFF2-40B4-BE49-F238E27FC236}">
                <a16:creationId xmlns:a16="http://schemas.microsoft.com/office/drawing/2014/main" id="{FE3A3310-FE10-D37B-A390-98F25C18BE04}"/>
              </a:ext>
            </a:extLst>
          </p:cNvPr>
          <p:cNvSpPr>
            <a:spLocks noGrp="1"/>
          </p:cNvSpPr>
          <p:nvPr>
            <p:ph type="sldNum" sz="quarter" idx="12"/>
          </p:nvPr>
        </p:nvSpPr>
        <p:spPr/>
        <p:txBody>
          <a:bodyPr/>
          <a:lstStyle/>
          <a:p>
            <a:fld id="{507B77E4-D16E-4E80-BECE-B10ACE50DA11}" type="slidenum">
              <a:rPr lang="en-GB" smtClean="0"/>
              <a:pPr/>
              <a:t>1</a:t>
            </a:fld>
            <a:endParaRPr lang="en-GB"/>
          </a:p>
        </p:txBody>
      </p:sp>
      <p:sp>
        <p:nvSpPr>
          <p:cNvPr id="5" name="Title 1">
            <a:extLst>
              <a:ext uri="{FF2B5EF4-FFF2-40B4-BE49-F238E27FC236}">
                <a16:creationId xmlns:a16="http://schemas.microsoft.com/office/drawing/2014/main" id="{D8B4D04A-9C59-D1E2-D5FB-9C6B5C96EA64}"/>
              </a:ext>
            </a:extLst>
          </p:cNvPr>
          <p:cNvSpPr>
            <a:spLocks noGrp="1"/>
          </p:cNvSpPr>
          <p:nvPr>
            <p:ph type="title"/>
          </p:nvPr>
        </p:nvSpPr>
        <p:spPr>
          <a:xfrm>
            <a:off x="838200" y="365125"/>
            <a:ext cx="9358223" cy="354541"/>
          </a:xfrm>
        </p:spPr>
        <p:txBody>
          <a:bodyPr>
            <a:normAutofit/>
          </a:bodyPr>
          <a:lstStyle/>
          <a:p>
            <a:r>
              <a:rPr lang="en-GB" sz="1800"/>
              <a:t>Executive Summary</a:t>
            </a:r>
          </a:p>
        </p:txBody>
      </p:sp>
      <p:graphicFrame>
        <p:nvGraphicFramePr>
          <p:cNvPr id="2" name="Table 1">
            <a:extLst>
              <a:ext uri="{FF2B5EF4-FFF2-40B4-BE49-F238E27FC236}">
                <a16:creationId xmlns:a16="http://schemas.microsoft.com/office/drawing/2014/main" id="{A65264CB-C942-280D-EB4E-6F98CC338917}"/>
              </a:ext>
            </a:extLst>
          </p:cNvPr>
          <p:cNvGraphicFramePr>
            <a:graphicFrameLocks noGrp="1"/>
          </p:cNvGraphicFramePr>
          <p:nvPr>
            <p:extLst>
              <p:ext uri="{D42A27DB-BD31-4B8C-83A1-F6EECF244321}">
                <p14:modId xmlns:p14="http://schemas.microsoft.com/office/powerpoint/2010/main" val="233371055"/>
              </p:ext>
            </p:extLst>
          </p:nvPr>
        </p:nvGraphicFramePr>
        <p:xfrm>
          <a:off x="1504055" y="2470464"/>
          <a:ext cx="9468476" cy="739461"/>
        </p:xfrm>
        <a:graphic>
          <a:graphicData uri="http://schemas.openxmlformats.org/drawingml/2006/table">
            <a:tbl>
              <a:tblPr firstRow="1" bandRow="1">
                <a:tableStyleId>{5C22544A-7EE6-4342-B048-85BDC9FD1C3A}</a:tableStyleId>
              </a:tblPr>
              <a:tblGrid>
                <a:gridCol w="4715501">
                  <a:extLst>
                    <a:ext uri="{9D8B030D-6E8A-4147-A177-3AD203B41FA5}">
                      <a16:colId xmlns:a16="http://schemas.microsoft.com/office/drawing/2014/main" val="3477205055"/>
                    </a:ext>
                  </a:extLst>
                </a:gridCol>
                <a:gridCol w="4752975">
                  <a:extLst>
                    <a:ext uri="{9D8B030D-6E8A-4147-A177-3AD203B41FA5}">
                      <a16:colId xmlns:a16="http://schemas.microsoft.com/office/drawing/2014/main" val="657582017"/>
                    </a:ext>
                  </a:extLst>
                </a:gridCol>
              </a:tblGrid>
              <a:tr h="739461">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050" b="0">
                          <a:solidFill>
                            <a:schemeClr val="tx1"/>
                          </a:solidFill>
                          <a:latin typeface="Abadi Extra Light" panose="020B0204020104020204"/>
                        </a:rPr>
                        <a:t>Primary Care Services  Medical Services Group</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050" b="0">
                          <a:solidFill>
                            <a:schemeClr val="tx1"/>
                          </a:solidFill>
                          <a:latin typeface="Abadi Extra Light" panose="020B0204020104020204"/>
                        </a:rPr>
                        <a:t>Medicines Safety Group</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050" b="0">
                          <a:solidFill>
                            <a:schemeClr val="tx1"/>
                          </a:solidFill>
                          <a:latin typeface="Abadi Extra Light" panose="020B0204020104020204"/>
                        </a:rPr>
                        <a:t>Primary &amp; Integrated </a:t>
                      </a:r>
                      <a:r>
                        <a:rPr lang="en-GB" sz="1050" b="0" noProof="0">
                          <a:solidFill>
                            <a:schemeClr val="tx1"/>
                          </a:solidFill>
                          <a:latin typeface="Abadi Extra Light" panose="020B0204020104020204"/>
                        </a:rPr>
                        <a:t>Neighbourhood</a:t>
                      </a:r>
                      <a:r>
                        <a:rPr lang="en-US" sz="1050" b="0">
                          <a:solidFill>
                            <a:schemeClr val="tx1"/>
                          </a:solidFill>
                          <a:latin typeface="Abadi Extra Light" panose="020B0204020104020204"/>
                        </a:rPr>
                        <a:t> Care Transformation Programme Group</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050" b="0">
                          <a:solidFill>
                            <a:schemeClr val="tx1"/>
                          </a:solidFill>
                          <a:latin typeface="Abadi Extra Light" panose="020B0204020104020204"/>
                        </a:rPr>
                        <a:t>Primary Services Dental Group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050" b="0">
                          <a:solidFill>
                            <a:schemeClr val="tx1"/>
                          </a:solidFill>
                          <a:latin typeface="Abadi Extra Light" panose="020B0204020104020204"/>
                        </a:rPr>
                        <a:t>Primary Care Quality Group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050" b="0">
                          <a:solidFill>
                            <a:schemeClr val="tx1"/>
                          </a:solidFill>
                          <a:latin typeface="Abadi Extra Light" panose="020B0204020104020204"/>
                        </a:rPr>
                        <a:t>Antimicrobial Stewardship Committee (not a formal ICB committee)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050" b="0">
                          <a:solidFill>
                            <a:schemeClr val="tx1"/>
                          </a:solidFill>
                          <a:latin typeface="Abadi Extra Light" panose="020B0204020104020204"/>
                        </a:rPr>
                        <a:t>Primary Ophthalmic Group</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050" b="0">
                          <a:solidFill>
                            <a:schemeClr val="tx1"/>
                          </a:solidFill>
                          <a:latin typeface="Abadi Extra Light" panose="020B0204020104020204"/>
                        </a:rPr>
                        <a:t>Pharmaceutical Services Group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990971"/>
                  </a:ext>
                </a:extLst>
              </a:tr>
            </a:tbl>
          </a:graphicData>
        </a:graphic>
      </p:graphicFrame>
    </p:spTree>
    <p:extLst>
      <p:ext uri="{BB962C8B-B14F-4D97-AF65-F5344CB8AC3E}">
        <p14:creationId xmlns:p14="http://schemas.microsoft.com/office/powerpoint/2010/main" val="237464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latin typeface="Calibri" panose="020F0502020204030204" pitchFamily="34" charset="0"/>
                <a:ea typeface="Calibri" panose="020F0502020204030204" pitchFamily="34" charset="0"/>
                <a:cs typeface="Calibri" panose="020F0502020204030204" pitchFamily="34" charset="0"/>
              </a:rPr>
              <a:pPr/>
              <a:t>10</a:t>
            </a:fld>
            <a:endParaRPr lang="en-GB">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Content Placeholder 2">
            <a:extLst>
              <a:ext uri="{FF2B5EF4-FFF2-40B4-BE49-F238E27FC236}">
                <a16:creationId xmlns:a16="http://schemas.microsoft.com/office/drawing/2014/main" id="{4873F778-1D38-3056-9B29-377A6B2A745A}"/>
              </a:ext>
            </a:extLst>
          </p:cNvPr>
          <p:cNvGraphicFramePr>
            <a:graphicFrameLocks noGrp="1"/>
          </p:cNvGraphicFramePr>
          <p:nvPr>
            <p:ph idx="1"/>
            <p:extLst>
              <p:ext uri="{D42A27DB-BD31-4B8C-83A1-F6EECF244321}">
                <p14:modId xmlns:p14="http://schemas.microsoft.com/office/powerpoint/2010/main" val="693986477"/>
              </p:ext>
            </p:extLst>
          </p:nvPr>
        </p:nvGraphicFramePr>
        <p:xfrm>
          <a:off x="6240333" y="1024376"/>
          <a:ext cx="5721655" cy="6355080"/>
        </p:xfrm>
        <a:graphic>
          <a:graphicData uri="http://schemas.openxmlformats.org/drawingml/2006/table">
            <a:tbl>
              <a:tblPr firstRow="1" bandRow="1">
                <a:tableStyleId>{5940675A-B579-460E-94D1-54222C63F5DA}</a:tableStyleId>
              </a:tblPr>
              <a:tblGrid>
                <a:gridCol w="5721655">
                  <a:extLst>
                    <a:ext uri="{9D8B030D-6E8A-4147-A177-3AD203B41FA5}">
                      <a16:colId xmlns:a16="http://schemas.microsoft.com/office/drawing/2014/main" val="1772709669"/>
                    </a:ext>
                  </a:extLst>
                </a:gridCol>
              </a:tblGrid>
              <a:tr h="1741153">
                <a:tc>
                  <a:txBody>
                    <a:bodyPr/>
                    <a:lstStyle/>
                    <a:p>
                      <a:pPr algn="just"/>
                      <a:r>
                        <a:rPr lang="en-GB" sz="1050" b="1">
                          <a:solidFill>
                            <a:schemeClr val="tx1"/>
                          </a:solidFill>
                          <a:latin typeface="Abadi Extra Light" panose="020B0204020104020204" pitchFamily="34" charset="0"/>
                        </a:rPr>
                        <a:t>What does this tell us?  </a:t>
                      </a:r>
                    </a:p>
                    <a:p>
                      <a:pPr marL="188640" marR="0" lvl="0" indent="-18864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a:solidFill>
                            <a:schemeClr val="tx1"/>
                          </a:solidFill>
                          <a:latin typeface="Abadi Extra Light" panose="020B0204020104020204" pitchFamily="34" charset="0"/>
                        </a:rPr>
                        <a:t>The national GP workforce data for November 2025 shows an increase in the number of full-time-equivalent (FTE) doctors per 10,000 patients (1%). However, this is not mirrored regionally and within LSC where a decrease in the number of FTE doctors per 10,000 weighted patients (of -1% and -1%) has been found.</a:t>
                      </a:r>
                    </a:p>
                    <a:p>
                      <a:pPr marL="188640" marR="0" lvl="0" indent="-18864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a:solidFill>
                            <a:schemeClr val="tx1"/>
                          </a:solidFill>
                          <a:latin typeface="Abadi Extra Light" panose="020B0204020104020204" pitchFamily="34" charset="0"/>
                        </a:rPr>
                        <a:t>The increase in the numbers of FTE doctors has been seen across the country but overall, the proportion of GPs per population remains lower in LSC than regional and national levels.</a:t>
                      </a:r>
                    </a:p>
                    <a:p>
                      <a:pPr marL="188640" indent="-188640" algn="just">
                        <a:buFont typeface="Arial" panose="020B0604020202020204" pitchFamily="34" charset="0"/>
                        <a:buChar char="•"/>
                        <a:defRPr/>
                      </a:pPr>
                      <a:r>
                        <a:rPr lang="en-GB" sz="1050">
                          <a:solidFill>
                            <a:schemeClr val="tx1"/>
                          </a:solidFill>
                          <a:latin typeface="Abadi Extra Light" panose="020B0204020104020204" pitchFamily="34" charset="0"/>
                        </a:rPr>
                        <a:t>There is local sub-ICB variation with Blackpool, Fylde &amp; Wyre, and Blackburn with Darwen areas continuing to see the lowest number of GPs covering their populations.</a:t>
                      </a:r>
                    </a:p>
                    <a:p>
                      <a:pPr marL="188595" marR="0" lvl="0" indent="-18859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a:solidFill>
                            <a:schemeClr val="tx1"/>
                          </a:solidFill>
                          <a:latin typeface="Abadi Extra Light"/>
                        </a:rPr>
                        <a:t>This data does not include </a:t>
                      </a:r>
                      <a:r>
                        <a:rPr lang="en-US" sz="1050" i="0" kern="1200">
                          <a:solidFill>
                            <a:schemeClr val="tx1"/>
                          </a:solidFill>
                          <a:latin typeface="Abadi Extra Light"/>
                          <a:ea typeface="+mn-ea"/>
                          <a:cs typeface="+mn-cs"/>
                        </a:rPr>
                        <a:t>recently qualitied GPs employed under the expanded Additional Roles Reimbursement Scheme (ARRS) scheme, these posts are captured in ARRS roles data. To date 49.25 GPs have been employed through the ARRS scheme.</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2593262"/>
                  </a:ext>
                </a:extLst>
              </a:tr>
              <a:tr h="566351">
                <a:tc>
                  <a:txBody>
                    <a:bodyPr/>
                    <a:lstStyle/>
                    <a:p>
                      <a:pPr algn="just"/>
                      <a:r>
                        <a:rPr lang="en-GB" sz="1050" b="1">
                          <a:solidFill>
                            <a:schemeClr val="tx1"/>
                          </a:solidFill>
                          <a:latin typeface="Abadi Extra Light"/>
                        </a:rPr>
                        <a:t>Actions: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i="0" kern="1200">
                          <a:solidFill>
                            <a:schemeClr val="tx1"/>
                          </a:solidFill>
                          <a:effectLst/>
                          <a:latin typeface="Abadi Extra Light"/>
                          <a:ea typeface="+mn-ea"/>
                          <a:cs typeface="+mn-cs"/>
                        </a:rPr>
                        <a:t>Further analysis of the August LSC data is to take place to further understand the differences in increases between national and regional rates.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i="0" kern="1200">
                          <a:solidFill>
                            <a:schemeClr val="tx1"/>
                          </a:solidFill>
                          <a:effectLst/>
                          <a:latin typeface="Abadi Extra Light"/>
                          <a:ea typeface="+mn-ea"/>
                          <a:cs typeface="+mn-cs"/>
                        </a:rPr>
                        <a:t>Previously ARRS funding was separated into 2 funding streams for GPs and other clinical staff. ARRS funding has now been combined into one funding stream. The data will be reviewed to understand if this impacts on recruitment.</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i="0" kern="1200">
                          <a:solidFill>
                            <a:schemeClr val="tx1"/>
                          </a:solidFill>
                          <a:latin typeface="Abadi Extra Light"/>
                          <a:ea typeface="+mn-ea"/>
                          <a:cs typeface="+mn-cs"/>
                        </a:rPr>
                        <a:t>The ARRS scheme now allows for greater flexibility in funding, time is needed to understand if this flexibility has an impact on recruitment levels. </a:t>
                      </a:r>
                    </a:p>
                    <a:p>
                      <a:pPr marL="171450" marR="0" lvl="0" indent="-171450" algn="just" rtl="0" eaLnBrk="1" fontAlgn="auto" latinLnBrk="0" hangingPunct="1">
                        <a:lnSpc>
                          <a:spcPct val="100000"/>
                        </a:lnSpc>
                        <a:spcBef>
                          <a:spcPts val="0"/>
                        </a:spcBef>
                        <a:spcAft>
                          <a:spcPts val="0"/>
                        </a:spcAft>
                        <a:buClrTx/>
                        <a:buSzTx/>
                        <a:buFont typeface="Arial" panose="020B0604020202020204" pitchFamily="34" charset="0"/>
                        <a:buChar char="•"/>
                      </a:pPr>
                      <a:r>
                        <a:rPr lang="en-US" sz="1050" i="0" kern="1200">
                          <a:solidFill>
                            <a:schemeClr val="tx1"/>
                          </a:solidFill>
                          <a:latin typeface="Abadi Extra Light"/>
                          <a:ea typeface="+mn-ea"/>
                          <a:cs typeface="+mn-cs"/>
                        </a:rPr>
                        <a:t>ICB workforce development manager, facilitated by the training hub remaining in place for 2025/26 to support practices and PCNs with recruitment, this includes the recruitment of GPs both traditionally and via the ARRS scheme.</a:t>
                      </a:r>
                    </a:p>
                    <a:p>
                      <a:pPr marL="171450" marR="0" lvl="0" indent="-171450" algn="just" rtl="0" eaLnBrk="1" fontAlgn="auto" latinLnBrk="0" hangingPunct="1">
                        <a:lnSpc>
                          <a:spcPct val="100000"/>
                        </a:lnSpc>
                        <a:spcBef>
                          <a:spcPts val="0"/>
                        </a:spcBef>
                        <a:spcAft>
                          <a:spcPts val="0"/>
                        </a:spcAft>
                        <a:buClrTx/>
                        <a:buSzTx/>
                        <a:buFont typeface="Arial" panose="020B0604020202020204" pitchFamily="34" charset="0"/>
                        <a:buChar char="•"/>
                      </a:pPr>
                      <a:r>
                        <a:rPr lang="en-US" sz="1050" i="0" kern="1200">
                          <a:solidFill>
                            <a:schemeClr val="tx1"/>
                          </a:solidFill>
                          <a:latin typeface="Abadi Extra Light"/>
                          <a:ea typeface="+mn-ea"/>
                          <a:cs typeface="+mn-cs"/>
                        </a:rPr>
                        <a:t>A paper regarding the future funding of the Training Hub is being considered by CRG on 06.02.2026.</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0593950"/>
                  </a:ext>
                </a:extLst>
              </a:tr>
              <a:tr h="1741153">
                <a:tc>
                  <a:txBody>
                    <a:bodyPr/>
                    <a:lstStyle/>
                    <a:p>
                      <a:pPr algn="just"/>
                      <a:r>
                        <a:rPr lang="en-GB" sz="1050" b="1">
                          <a:solidFill>
                            <a:schemeClr val="tx1"/>
                          </a:solidFill>
                          <a:latin typeface="Abadi Extra Light" panose="020B0204020104020204" pitchFamily="34" charset="0"/>
                        </a:rPr>
                        <a:t>Risks: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a:solidFill>
                            <a:schemeClr val="tx1"/>
                          </a:solidFill>
                          <a:latin typeface="Abadi Extra Light"/>
                        </a:rPr>
                        <a:t>Given the predictions in workforce as the primary driver of capacity there is assessed to be a risk that demand will continue to exceed capacity for the new financial year. This will create potential challenges in the quality of care, sustainability of service delivery and access to general practice.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a:solidFill>
                            <a:schemeClr val="tx1"/>
                          </a:solidFill>
                          <a:latin typeface="Abadi Extra Light" panose="020B0204020104020204" pitchFamily="34" charset="0"/>
                        </a:rPr>
                        <a:t>There is a risk that GP practices may not recruit additional GPs to work in general practice as the costs of running a practice are increasing, putting pressure on their budgets and affecting their recruitment plans.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a:solidFill>
                            <a:schemeClr val="tx1"/>
                          </a:solidFill>
                          <a:latin typeface="Abadi Extra Light" panose="020B0204020104020204" pitchFamily="34" charset="0"/>
                        </a:rPr>
                        <a:t>There are concerns the National Insurance increases for employers may also negatively affect practices’ staffing costs and finances and therefore their decisions to recruit.</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a:solidFill>
                          <a:schemeClr val="tx1"/>
                        </a:solidFill>
                        <a:latin typeface="Abadi Extra Light" panose="020B0204020104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50">
                        <a:solidFill>
                          <a:schemeClr val="tx1"/>
                        </a:solidFill>
                        <a:latin typeface="Abadi Extra Light" panose="020B0204020104020204" pitchFamily="34" charset="0"/>
                      </a:endParaRPr>
                    </a:p>
                    <a:p>
                      <a:pPr algn="just"/>
                      <a:endParaRPr lang="en-GB" sz="1050" b="0">
                        <a:solidFill>
                          <a:schemeClr val="tx1"/>
                        </a:solidFill>
                        <a:latin typeface="Abadi Extra Light" panose="020B0204020104020204" pitchFamily="34" charset="0"/>
                      </a:endParaRPr>
                    </a:p>
                    <a:p>
                      <a:pPr algn="just"/>
                      <a:endParaRPr lang="en-GB" sz="1050">
                        <a:solidFill>
                          <a:schemeClr val="tx1"/>
                        </a:solidFill>
                        <a:latin typeface="Abadi Extra Light" panose="020B0204020104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5108354"/>
                  </a:ext>
                </a:extLst>
              </a:tr>
            </a:tbl>
          </a:graphicData>
        </a:graphic>
      </p:graphicFrame>
      <p:graphicFrame>
        <p:nvGraphicFramePr>
          <p:cNvPr id="11" name="Content Placeholder 2">
            <a:extLst>
              <a:ext uri="{FF2B5EF4-FFF2-40B4-BE49-F238E27FC236}">
                <a16:creationId xmlns:a16="http://schemas.microsoft.com/office/drawing/2014/main" id="{E23F9D83-3159-13D6-3327-7DD7BE488863}"/>
              </a:ext>
            </a:extLst>
          </p:cNvPr>
          <p:cNvGraphicFramePr>
            <a:graphicFrameLocks/>
          </p:cNvGraphicFramePr>
          <p:nvPr>
            <p:extLst>
              <p:ext uri="{D42A27DB-BD31-4B8C-83A1-F6EECF244321}">
                <p14:modId xmlns:p14="http://schemas.microsoft.com/office/powerpoint/2010/main" val="2403575840"/>
              </p:ext>
            </p:extLst>
          </p:nvPr>
        </p:nvGraphicFramePr>
        <p:xfrm>
          <a:off x="454766" y="1043553"/>
          <a:ext cx="5358810" cy="731520"/>
        </p:xfrm>
        <a:graphic>
          <a:graphicData uri="http://schemas.openxmlformats.org/drawingml/2006/table">
            <a:tbl>
              <a:tblPr firstRow="1" bandRow="1">
                <a:tableStyleId>{5940675A-B579-460E-94D1-54222C63F5DA}</a:tableStyleId>
              </a:tblPr>
              <a:tblGrid>
                <a:gridCol w="5358810">
                  <a:extLst>
                    <a:ext uri="{9D8B030D-6E8A-4147-A177-3AD203B41FA5}">
                      <a16:colId xmlns:a16="http://schemas.microsoft.com/office/drawing/2014/main" val="1772709669"/>
                    </a:ext>
                  </a:extLst>
                </a:gridCol>
              </a:tblGrid>
              <a:tr h="574747">
                <a:tc>
                  <a:txBody>
                    <a:bodyPr/>
                    <a:lstStyle/>
                    <a:p>
                      <a:r>
                        <a:rPr lang="en-GB" sz="1050" b="1" i="0">
                          <a:solidFill>
                            <a:schemeClr val="bg1">
                              <a:lumMod val="50000"/>
                            </a:schemeClr>
                          </a:solidFill>
                          <a:latin typeface="Abadi Extra Light"/>
                          <a:ea typeface="Calibri"/>
                          <a:cs typeface="Calibri"/>
                        </a:rPr>
                        <a:t>This metric measures:</a:t>
                      </a:r>
                    </a:p>
                    <a:p>
                      <a:pPr algn="just"/>
                      <a:r>
                        <a:rPr lang="en-US" sz="1050" i="0">
                          <a:solidFill>
                            <a:schemeClr val="bg1">
                              <a:lumMod val="50000"/>
                            </a:schemeClr>
                          </a:solidFill>
                          <a:latin typeface="Abadi Extra Light"/>
                          <a:ea typeface="Calibri"/>
                          <a:cs typeface="Calibri"/>
                        </a:rPr>
                        <a:t>The data is obtained from monthly NHS workforce returns and provides an assessment of the number of full time equivalent (FTE) General Practitioners covering a population. Is an indicator of General Practitioner capacity within the populations.</a:t>
                      </a:r>
                      <a:endParaRPr lang="en-GB" sz="1050" i="0">
                        <a:solidFill>
                          <a:schemeClr val="bg1">
                            <a:lumMod val="50000"/>
                          </a:schemeClr>
                        </a:solidFill>
                        <a:highlight>
                          <a:srgbClr val="FFFF00"/>
                        </a:highlight>
                        <a:latin typeface="Abadi Extra Light"/>
                        <a:ea typeface="Calibri"/>
                        <a:cs typeface="Calibri"/>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graphicFrame>
        <p:nvGraphicFramePr>
          <p:cNvPr id="5" name="Table 4">
            <a:extLst>
              <a:ext uri="{FF2B5EF4-FFF2-40B4-BE49-F238E27FC236}">
                <a16:creationId xmlns:a16="http://schemas.microsoft.com/office/drawing/2014/main" id="{B6D0D932-FD1E-BB2E-E238-FEA4DFADE068}"/>
              </a:ext>
            </a:extLst>
          </p:cNvPr>
          <p:cNvGraphicFramePr>
            <a:graphicFrameLocks noGrp="1"/>
          </p:cNvGraphicFramePr>
          <p:nvPr>
            <p:extLst>
              <p:ext uri="{D42A27DB-BD31-4B8C-83A1-F6EECF244321}">
                <p14:modId xmlns:p14="http://schemas.microsoft.com/office/powerpoint/2010/main" val="3180285497"/>
              </p:ext>
            </p:extLst>
          </p:nvPr>
        </p:nvGraphicFramePr>
        <p:xfrm>
          <a:off x="560375" y="125338"/>
          <a:ext cx="9614516" cy="807720"/>
        </p:xfrm>
        <a:graphic>
          <a:graphicData uri="http://schemas.openxmlformats.org/drawingml/2006/table">
            <a:tbl>
              <a:tblPr firstRow="1" bandRow="1">
                <a:tableStyleId>{5940675A-B579-460E-94D1-54222C63F5DA}</a:tableStyleId>
              </a:tblPr>
              <a:tblGrid>
                <a:gridCol w="809513">
                  <a:extLst>
                    <a:ext uri="{9D8B030D-6E8A-4147-A177-3AD203B41FA5}">
                      <a16:colId xmlns:a16="http://schemas.microsoft.com/office/drawing/2014/main" val="844903451"/>
                    </a:ext>
                  </a:extLst>
                </a:gridCol>
                <a:gridCol w="1017671">
                  <a:extLst>
                    <a:ext uri="{9D8B030D-6E8A-4147-A177-3AD203B41FA5}">
                      <a16:colId xmlns:a16="http://schemas.microsoft.com/office/drawing/2014/main" val="150642026"/>
                    </a:ext>
                  </a:extLst>
                </a:gridCol>
                <a:gridCol w="1590675">
                  <a:extLst>
                    <a:ext uri="{9D8B030D-6E8A-4147-A177-3AD203B41FA5}">
                      <a16:colId xmlns:a16="http://schemas.microsoft.com/office/drawing/2014/main" val="2633645383"/>
                    </a:ext>
                  </a:extLst>
                </a:gridCol>
                <a:gridCol w="523875">
                  <a:extLst>
                    <a:ext uri="{9D8B030D-6E8A-4147-A177-3AD203B41FA5}">
                      <a16:colId xmlns:a16="http://schemas.microsoft.com/office/drawing/2014/main" val="2170868012"/>
                    </a:ext>
                  </a:extLst>
                </a:gridCol>
                <a:gridCol w="1600200">
                  <a:extLst>
                    <a:ext uri="{9D8B030D-6E8A-4147-A177-3AD203B41FA5}">
                      <a16:colId xmlns:a16="http://schemas.microsoft.com/office/drawing/2014/main" val="1688799777"/>
                    </a:ext>
                  </a:extLst>
                </a:gridCol>
                <a:gridCol w="1057275">
                  <a:extLst>
                    <a:ext uri="{9D8B030D-6E8A-4147-A177-3AD203B41FA5}">
                      <a16:colId xmlns:a16="http://schemas.microsoft.com/office/drawing/2014/main" val="1375552321"/>
                    </a:ext>
                  </a:extLst>
                </a:gridCol>
                <a:gridCol w="3015307">
                  <a:extLst>
                    <a:ext uri="{9D8B030D-6E8A-4147-A177-3AD203B41FA5}">
                      <a16:colId xmlns:a16="http://schemas.microsoft.com/office/drawing/2014/main" val="937743691"/>
                    </a:ext>
                  </a:extLst>
                </a:gridCol>
              </a:tblGrid>
              <a:tr h="0">
                <a:tc rowSpan="3">
                  <a:txBody>
                    <a:bodyPr/>
                    <a:lstStyle/>
                    <a:p>
                      <a:pPr algn="ctr"/>
                      <a:r>
                        <a:rPr lang="en-GB" sz="1000" b="1">
                          <a:solidFill>
                            <a:schemeClr val="bg1"/>
                          </a:solidFill>
                        </a:rPr>
                        <a:t>Activity Metric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j-ea"/>
                          <a:cs typeface="+mj-cs"/>
                        </a:rPr>
                        <a:t>4. </a:t>
                      </a:r>
                      <a:r>
                        <a:rPr lang="en-GB" sz="1600"/>
                        <a:t>FTE Doctors per 10,000 weighted patients  : November 2025</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335843"/>
                  </a:ext>
                </a:extLst>
              </a:tr>
              <a:tr h="0">
                <a:tc vMerge="1">
                  <a:txBody>
                    <a:bodyPr/>
                    <a:lstStyle/>
                    <a:p>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tx1"/>
                          </a:solidFill>
                        </a:rPr>
                        <a:t>Primary Care Contracts Sub Committee </a:t>
                      </a:r>
                      <a:r>
                        <a:rPr lang="en-GB" sz="1000" b="1">
                          <a:solidFill>
                            <a:schemeClr val="tx1"/>
                          </a:solidFill>
                        </a:rPr>
                        <a:t>/   Primary and Integrated Neighbourhood Care Transformation Programme Group</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a:p>
                  </a:txBody>
                  <a:tcPr>
                    <a:solidFill>
                      <a:schemeClr val="bg1"/>
                    </a:solidFill>
                  </a:tcPr>
                </a:tc>
                <a:tc hMerge="1">
                  <a:txBody>
                    <a:bodyPr/>
                    <a:lstStyle/>
                    <a:p>
                      <a:endParaRPr lang="en-GB"/>
                    </a:p>
                  </a:txBody>
                  <a:tcPr/>
                </a:tc>
                <a:tc hMerge="1">
                  <a:txBody>
                    <a:bodyPr/>
                    <a:lstStyle/>
                    <a:p>
                      <a:endParaRPr lang="en-GB"/>
                    </a:p>
                  </a:txBody>
                  <a:tcPr/>
                </a:tc>
                <a:tc hMerge="1">
                  <a:txBody>
                    <a:bodyPr/>
                    <a:lstStyle/>
                    <a:p>
                      <a:endParaRPr/>
                    </a:p>
                  </a:txBody>
                  <a:tcPr/>
                </a:tc>
                <a:extLst>
                  <a:ext uri="{0D108BD9-81ED-4DB2-BD59-A6C34878D82A}">
                    <a16:rowId xmlns:a16="http://schemas.microsoft.com/office/drawing/2014/main" val="513784470"/>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Group Chair: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Peter Tinson</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SRO: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Donna Roberts</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a:solidFill>
                            <a:schemeClr val="tx1"/>
                          </a:solidFill>
                        </a:rPr>
                        <a:t>Clinical Lead: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Dr Lindsey Dickinson / Dr John Miles</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6322270"/>
                  </a:ext>
                </a:extLst>
              </a:tr>
            </a:tbl>
          </a:graphicData>
        </a:graphic>
      </p:graphicFrame>
      <p:sp>
        <p:nvSpPr>
          <p:cNvPr id="12" name="TextBox 11">
            <a:extLst>
              <a:ext uri="{FF2B5EF4-FFF2-40B4-BE49-F238E27FC236}">
                <a16:creationId xmlns:a16="http://schemas.microsoft.com/office/drawing/2014/main" id="{A01CF7AD-0EA0-8972-F767-7F6127B1AE3A}"/>
              </a:ext>
            </a:extLst>
          </p:cNvPr>
          <p:cNvSpPr txBox="1"/>
          <p:nvPr/>
        </p:nvSpPr>
        <p:spPr>
          <a:xfrm>
            <a:off x="-24916" y="0"/>
            <a:ext cx="400110" cy="6721473"/>
          </a:xfrm>
          <a:prstGeom prst="rect">
            <a:avLst/>
          </a:prstGeom>
          <a:noFill/>
        </p:spPr>
        <p:txBody>
          <a:bodyPr vert="vert270" wrap="square" rtlCol="0">
            <a:spAutoFit/>
          </a:bodyPr>
          <a:lstStyle/>
          <a:p>
            <a:r>
              <a:rPr lang="en-GB" sz="1400" b="1">
                <a:latin typeface="Abadi Extra Light" panose="020B0204020104020204" pitchFamily="34" charset="0"/>
              </a:rPr>
              <a:t>General Practice:    </a:t>
            </a:r>
            <a:r>
              <a:rPr lang="en-GB" sz="1400">
                <a:latin typeface="Abadi Extra Light" panose="020B0204020104020204" pitchFamily="34" charset="0"/>
              </a:rPr>
              <a:t>Workforce</a:t>
            </a:r>
          </a:p>
        </p:txBody>
      </p:sp>
      <p:graphicFrame>
        <p:nvGraphicFramePr>
          <p:cNvPr id="16" name="Table 15">
            <a:extLst>
              <a:ext uri="{FF2B5EF4-FFF2-40B4-BE49-F238E27FC236}">
                <a16:creationId xmlns:a16="http://schemas.microsoft.com/office/drawing/2014/main" id="{15BEA17F-261E-949A-A519-1A0CF58D57F2}"/>
              </a:ext>
            </a:extLst>
          </p:cNvPr>
          <p:cNvGraphicFramePr>
            <a:graphicFrameLocks noGrp="1"/>
          </p:cNvGraphicFramePr>
          <p:nvPr>
            <p:extLst>
              <p:ext uri="{D42A27DB-BD31-4B8C-83A1-F6EECF244321}">
                <p14:modId xmlns:p14="http://schemas.microsoft.com/office/powerpoint/2010/main" val="1307199974"/>
              </p:ext>
            </p:extLst>
          </p:nvPr>
        </p:nvGraphicFramePr>
        <p:xfrm>
          <a:off x="480685" y="2278854"/>
          <a:ext cx="5615315" cy="221107"/>
        </p:xfrm>
        <a:graphic>
          <a:graphicData uri="http://schemas.openxmlformats.org/drawingml/2006/table">
            <a:tbl>
              <a:tblPr firstRow="1" bandRow="1">
                <a:tableStyleId>{5C22544A-7EE6-4342-B048-85BDC9FD1C3A}</a:tableStyleId>
              </a:tblPr>
              <a:tblGrid>
                <a:gridCol w="5615315">
                  <a:extLst>
                    <a:ext uri="{9D8B030D-6E8A-4147-A177-3AD203B41FA5}">
                      <a16:colId xmlns:a16="http://schemas.microsoft.com/office/drawing/2014/main" val="61517296"/>
                    </a:ext>
                  </a:extLst>
                </a:gridCol>
              </a:tblGrid>
              <a:tr h="221107">
                <a:tc>
                  <a:txBody>
                    <a:bodyPr/>
                    <a:lstStyle/>
                    <a:p>
                      <a:endParaRPr lang="en-GB" sz="400"/>
                    </a:p>
                  </a:txBody>
                  <a:tcPr/>
                </a:tc>
                <a:extLst>
                  <a:ext uri="{0D108BD9-81ED-4DB2-BD59-A6C34878D82A}">
                    <a16:rowId xmlns:a16="http://schemas.microsoft.com/office/drawing/2014/main" val="919266331"/>
                  </a:ext>
                </a:extLst>
              </a:tr>
            </a:tbl>
          </a:graphicData>
        </a:graphic>
      </p:graphicFrame>
      <p:graphicFrame>
        <p:nvGraphicFramePr>
          <p:cNvPr id="17" name="Content Placeholder 2">
            <a:extLst>
              <a:ext uri="{FF2B5EF4-FFF2-40B4-BE49-F238E27FC236}">
                <a16:creationId xmlns:a16="http://schemas.microsoft.com/office/drawing/2014/main" id="{78AB558E-8B3C-01E3-D8E3-C1B1A3C25950}"/>
              </a:ext>
            </a:extLst>
          </p:cNvPr>
          <p:cNvGraphicFramePr>
            <a:graphicFrameLocks/>
          </p:cNvGraphicFramePr>
          <p:nvPr>
            <p:extLst>
              <p:ext uri="{D42A27DB-BD31-4B8C-83A1-F6EECF244321}">
                <p14:modId xmlns:p14="http://schemas.microsoft.com/office/powerpoint/2010/main" val="3671698538"/>
              </p:ext>
            </p:extLst>
          </p:nvPr>
        </p:nvGraphicFramePr>
        <p:xfrm>
          <a:off x="560375" y="1939670"/>
          <a:ext cx="5312354" cy="339183"/>
        </p:xfrm>
        <a:graphic>
          <a:graphicData uri="http://schemas.openxmlformats.org/drawingml/2006/table">
            <a:tbl>
              <a:tblPr firstRow="1" bandRow="1">
                <a:tableStyleId>{5940675A-B579-460E-94D1-54222C63F5DA}</a:tableStyleId>
              </a:tblPr>
              <a:tblGrid>
                <a:gridCol w="5312354">
                  <a:extLst>
                    <a:ext uri="{9D8B030D-6E8A-4147-A177-3AD203B41FA5}">
                      <a16:colId xmlns:a16="http://schemas.microsoft.com/office/drawing/2014/main" val="1772709669"/>
                    </a:ext>
                  </a:extLst>
                </a:gridCol>
              </a:tblGrid>
              <a:tr h="339183">
                <a:tc>
                  <a:txBody>
                    <a:bodyPr/>
                    <a:lstStyle/>
                    <a:p>
                      <a:r>
                        <a:rPr lang="en-GB" sz="1100" b="1" i="0">
                          <a:solidFill>
                            <a:schemeClr val="bg1">
                              <a:lumMod val="50000"/>
                            </a:schemeClr>
                          </a:solidFill>
                          <a:latin typeface="Abadi Extra Light"/>
                          <a:ea typeface="Calibri"/>
                          <a:cs typeface="Calibri"/>
                        </a:rPr>
                        <a:t>Nov 2025</a:t>
                      </a:r>
                      <a:endParaRPr lang="en-GB" sz="1200" i="0">
                        <a:solidFill>
                          <a:schemeClr val="bg1">
                            <a:lumMod val="50000"/>
                          </a:schemeClr>
                        </a:solidFill>
                        <a:highlight>
                          <a:srgbClr val="FFFF00"/>
                        </a:highlight>
                        <a:latin typeface="Abadi Extra Light"/>
                        <a:ea typeface="Calibri"/>
                        <a:cs typeface="Calibri"/>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graphicFrame>
        <p:nvGraphicFramePr>
          <p:cNvPr id="18" name="Table 17">
            <a:extLst>
              <a:ext uri="{FF2B5EF4-FFF2-40B4-BE49-F238E27FC236}">
                <a16:creationId xmlns:a16="http://schemas.microsoft.com/office/drawing/2014/main" id="{7C9F88E4-58EA-B780-654C-D3C7EB81CAC7}"/>
              </a:ext>
            </a:extLst>
          </p:cNvPr>
          <p:cNvGraphicFramePr>
            <a:graphicFrameLocks noGrp="1"/>
          </p:cNvGraphicFramePr>
          <p:nvPr>
            <p:extLst>
              <p:ext uri="{D42A27DB-BD31-4B8C-83A1-F6EECF244321}">
                <p14:modId xmlns:p14="http://schemas.microsoft.com/office/powerpoint/2010/main" val="4140319718"/>
              </p:ext>
            </p:extLst>
          </p:nvPr>
        </p:nvGraphicFramePr>
        <p:xfrm>
          <a:off x="475169" y="2591278"/>
          <a:ext cx="1363083" cy="553141"/>
        </p:xfrm>
        <a:graphic>
          <a:graphicData uri="http://schemas.openxmlformats.org/drawingml/2006/table">
            <a:tbl>
              <a:tblPr firstRow="1" bandRow="1">
                <a:tableStyleId>{5C22544A-7EE6-4342-B048-85BDC9FD1C3A}</a:tableStyleId>
              </a:tblPr>
              <a:tblGrid>
                <a:gridCol w="475806">
                  <a:extLst>
                    <a:ext uri="{9D8B030D-6E8A-4147-A177-3AD203B41FA5}">
                      <a16:colId xmlns:a16="http://schemas.microsoft.com/office/drawing/2014/main" val="3726825925"/>
                    </a:ext>
                  </a:extLst>
                </a:gridCol>
                <a:gridCol w="449953">
                  <a:extLst>
                    <a:ext uri="{9D8B030D-6E8A-4147-A177-3AD203B41FA5}">
                      <a16:colId xmlns:a16="http://schemas.microsoft.com/office/drawing/2014/main" val="3657229042"/>
                    </a:ext>
                  </a:extLst>
                </a:gridCol>
                <a:gridCol w="437324">
                  <a:extLst>
                    <a:ext uri="{9D8B030D-6E8A-4147-A177-3AD203B41FA5}">
                      <a16:colId xmlns:a16="http://schemas.microsoft.com/office/drawing/2014/main" val="559725932"/>
                    </a:ext>
                  </a:extLst>
                </a:gridCol>
              </a:tblGrid>
              <a:tr h="293856">
                <a:tc>
                  <a:txBody>
                    <a:bodyPr/>
                    <a:lstStyle/>
                    <a:p>
                      <a:r>
                        <a:rPr lang="en-GB" sz="550"/>
                        <a:t>National</a:t>
                      </a:r>
                    </a:p>
                  </a:txBody>
                  <a:tcPr>
                    <a:solidFill>
                      <a:schemeClr val="tx1"/>
                    </a:solidFill>
                  </a:tcPr>
                </a:tc>
                <a:tc>
                  <a:txBody>
                    <a:bodyPr/>
                    <a:lstStyle/>
                    <a:p>
                      <a:r>
                        <a:rPr lang="en-GB" sz="550"/>
                        <a:t>North West</a:t>
                      </a:r>
                    </a:p>
                  </a:txBody>
                  <a:tcPr>
                    <a:solidFill>
                      <a:schemeClr val="tx1"/>
                    </a:solidFill>
                  </a:tcPr>
                </a:tc>
                <a:tc>
                  <a:txBody>
                    <a:bodyPr/>
                    <a:lstStyle/>
                    <a:p>
                      <a:r>
                        <a:rPr lang="en-GB" sz="550"/>
                        <a:t>LSC</a:t>
                      </a:r>
                    </a:p>
                  </a:txBody>
                  <a:tcPr/>
                </a:tc>
                <a:extLst>
                  <a:ext uri="{0D108BD9-81ED-4DB2-BD59-A6C34878D82A}">
                    <a16:rowId xmlns:a16="http://schemas.microsoft.com/office/drawing/2014/main" val="3216778805"/>
                  </a:ext>
                </a:extLst>
              </a:tr>
              <a:tr h="259285">
                <a:tc>
                  <a:txBody>
                    <a:bodyPr/>
                    <a:lstStyle/>
                    <a:p>
                      <a:r>
                        <a:rPr lang="en-GB" sz="900"/>
                        <a:t>6.30</a:t>
                      </a:r>
                    </a:p>
                  </a:txBody>
                  <a:tcPr>
                    <a:solidFill>
                      <a:schemeClr val="bg1"/>
                    </a:solidFill>
                  </a:tcPr>
                </a:tc>
                <a:tc>
                  <a:txBody>
                    <a:bodyPr/>
                    <a:lstStyle/>
                    <a:p>
                      <a:r>
                        <a:rPr lang="en-GB" sz="900"/>
                        <a:t>6.09</a:t>
                      </a:r>
                    </a:p>
                  </a:txBody>
                  <a:tcPr>
                    <a:solidFill>
                      <a:schemeClr val="bg1"/>
                    </a:solidFill>
                  </a:tcPr>
                </a:tc>
                <a:tc>
                  <a:txBody>
                    <a:bodyPr/>
                    <a:lstStyle/>
                    <a:p>
                      <a:r>
                        <a:rPr lang="en-GB" sz="900"/>
                        <a:t>5.35</a:t>
                      </a:r>
                    </a:p>
                  </a:txBody>
                  <a:tcPr>
                    <a:solidFill>
                      <a:schemeClr val="bg1"/>
                    </a:solidFill>
                  </a:tcPr>
                </a:tc>
                <a:extLst>
                  <a:ext uri="{0D108BD9-81ED-4DB2-BD59-A6C34878D82A}">
                    <a16:rowId xmlns:a16="http://schemas.microsoft.com/office/drawing/2014/main" val="3917901504"/>
                  </a:ext>
                </a:extLst>
              </a:tr>
            </a:tbl>
          </a:graphicData>
        </a:graphic>
      </p:graphicFrame>
      <p:sp>
        <p:nvSpPr>
          <p:cNvPr id="6" name="TextBox 5">
            <a:extLst>
              <a:ext uri="{FF2B5EF4-FFF2-40B4-BE49-F238E27FC236}">
                <a16:creationId xmlns:a16="http://schemas.microsoft.com/office/drawing/2014/main" id="{75D5FFF7-8E3C-0F24-524E-ABDA7EB57B90}"/>
              </a:ext>
            </a:extLst>
          </p:cNvPr>
          <p:cNvSpPr txBox="1"/>
          <p:nvPr/>
        </p:nvSpPr>
        <p:spPr>
          <a:xfrm>
            <a:off x="480685" y="6383142"/>
            <a:ext cx="5547467" cy="430887"/>
          </a:xfrm>
          <a:prstGeom prst="rect">
            <a:avLst/>
          </a:prstGeom>
          <a:solidFill>
            <a:schemeClr val="accent6">
              <a:lumMod val="60000"/>
              <a:lumOff val="40000"/>
            </a:schemeClr>
          </a:solidFill>
        </p:spPr>
        <p:txBody>
          <a:bodyPr wrap="square" rtlCol="0">
            <a:spAutoFit/>
          </a:bodyPr>
          <a:lstStyle/>
          <a:p>
            <a:r>
              <a:rPr lang="en-GB" sz="1100" b="1">
                <a:latin typeface="Abadi Extra Light" panose="020B0204020104020204" pitchFamily="34" charset="0"/>
              </a:rPr>
              <a:t>10 Year Health Plan focus: Workforce</a:t>
            </a:r>
          </a:p>
          <a:p>
            <a:r>
              <a:rPr lang="en-GB" sz="1100">
                <a:latin typeface="Abadi Extra Light" panose="020B0204020104020204" pitchFamily="34" charset="0"/>
              </a:rPr>
              <a:t>Thousands more GPs will be trained</a:t>
            </a:r>
          </a:p>
        </p:txBody>
      </p:sp>
      <p:pic>
        <p:nvPicPr>
          <p:cNvPr id="14" name="Picture 13">
            <a:extLst>
              <a:ext uri="{FF2B5EF4-FFF2-40B4-BE49-F238E27FC236}">
                <a16:creationId xmlns:a16="http://schemas.microsoft.com/office/drawing/2014/main" id="{21BEB0FB-F8B0-EC2B-32AD-C234D0DC0897}"/>
              </a:ext>
            </a:extLst>
          </p:cNvPr>
          <p:cNvPicPr>
            <a:picLocks noChangeAspect="1"/>
          </p:cNvPicPr>
          <p:nvPr/>
        </p:nvPicPr>
        <p:blipFill>
          <a:blip r:embed="rId4"/>
          <a:stretch>
            <a:fillRect/>
          </a:stretch>
        </p:blipFill>
        <p:spPr>
          <a:xfrm>
            <a:off x="587375" y="3208198"/>
            <a:ext cx="5403522" cy="3148151"/>
          </a:xfrm>
          <a:prstGeom prst="rect">
            <a:avLst/>
          </a:prstGeom>
        </p:spPr>
      </p:pic>
      <p:pic>
        <p:nvPicPr>
          <p:cNvPr id="15" name="Picture 14">
            <a:extLst>
              <a:ext uri="{FF2B5EF4-FFF2-40B4-BE49-F238E27FC236}">
                <a16:creationId xmlns:a16="http://schemas.microsoft.com/office/drawing/2014/main" id="{34429FD6-966C-D1D9-B3F9-7E09BF160376}"/>
              </a:ext>
            </a:extLst>
          </p:cNvPr>
          <p:cNvPicPr>
            <a:picLocks noChangeAspect="1"/>
          </p:cNvPicPr>
          <p:nvPr/>
        </p:nvPicPr>
        <p:blipFill>
          <a:blip r:embed="rId5"/>
          <a:stretch>
            <a:fillRect/>
          </a:stretch>
        </p:blipFill>
        <p:spPr>
          <a:xfrm>
            <a:off x="1879006" y="2591278"/>
            <a:ext cx="4260538" cy="547783"/>
          </a:xfrm>
          <a:prstGeom prst="rect">
            <a:avLst/>
          </a:prstGeom>
        </p:spPr>
      </p:pic>
    </p:spTree>
    <p:extLst>
      <p:ext uri="{BB962C8B-B14F-4D97-AF65-F5344CB8AC3E}">
        <p14:creationId xmlns:p14="http://schemas.microsoft.com/office/powerpoint/2010/main" val="784388667"/>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latin typeface="Calibri" panose="020F0502020204030204" pitchFamily="34" charset="0"/>
                <a:ea typeface="Calibri" panose="020F0502020204030204" pitchFamily="34" charset="0"/>
                <a:cs typeface="Calibri" panose="020F0502020204030204" pitchFamily="34" charset="0"/>
              </a:rPr>
              <a:pPr/>
              <a:t>11</a:t>
            </a:fld>
            <a:endParaRPr lang="en-GB">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Content Placeholder 2">
            <a:extLst>
              <a:ext uri="{FF2B5EF4-FFF2-40B4-BE49-F238E27FC236}">
                <a16:creationId xmlns:a16="http://schemas.microsoft.com/office/drawing/2014/main" id="{4873F778-1D38-3056-9B29-377A6B2A745A}"/>
              </a:ext>
            </a:extLst>
          </p:cNvPr>
          <p:cNvGraphicFramePr>
            <a:graphicFrameLocks noGrp="1"/>
          </p:cNvGraphicFramePr>
          <p:nvPr>
            <p:ph idx="1"/>
            <p:extLst>
              <p:ext uri="{D42A27DB-BD31-4B8C-83A1-F6EECF244321}">
                <p14:modId xmlns:p14="http://schemas.microsoft.com/office/powerpoint/2010/main" val="2665712697"/>
              </p:ext>
            </p:extLst>
          </p:nvPr>
        </p:nvGraphicFramePr>
        <p:xfrm>
          <a:off x="6279126" y="1073507"/>
          <a:ext cx="5721655" cy="6195060"/>
        </p:xfrm>
        <a:graphic>
          <a:graphicData uri="http://schemas.openxmlformats.org/drawingml/2006/table">
            <a:tbl>
              <a:tblPr firstRow="1" bandRow="1">
                <a:tableStyleId>{5940675A-B579-460E-94D1-54222C63F5DA}</a:tableStyleId>
              </a:tblPr>
              <a:tblGrid>
                <a:gridCol w="5721655">
                  <a:extLst>
                    <a:ext uri="{9D8B030D-6E8A-4147-A177-3AD203B41FA5}">
                      <a16:colId xmlns:a16="http://schemas.microsoft.com/office/drawing/2014/main" val="1772709669"/>
                    </a:ext>
                  </a:extLst>
                </a:gridCol>
              </a:tblGrid>
              <a:tr h="1503320">
                <a:tc>
                  <a:txBody>
                    <a:bodyPr/>
                    <a:lstStyle/>
                    <a:p>
                      <a:pPr algn="just"/>
                      <a:r>
                        <a:rPr lang="en-GB" sz="1050" b="1">
                          <a:solidFill>
                            <a:schemeClr val="tx1"/>
                          </a:solidFill>
                          <a:latin typeface="Abadi Extra Light"/>
                        </a:rPr>
                        <a:t>What does this tell us?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a:solidFill>
                            <a:schemeClr val="tx1"/>
                          </a:solidFill>
                          <a:latin typeface="Abadi Extra Light"/>
                        </a:rPr>
                        <a:t>Across all staff groups, L&amp;SC has a lower full time equivalent (FTE) workforce than national average.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a:solidFill>
                            <a:schemeClr val="tx1"/>
                          </a:solidFill>
                          <a:latin typeface="Abadi Extra Light"/>
                        </a:rPr>
                        <a:t>The number of FTE nurses in general practice per 10,000 weighted patients is higher in L&amp;SC than the North West and nationally.</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a:solidFill>
                            <a:schemeClr val="tx1"/>
                          </a:solidFill>
                          <a:latin typeface="Abadi Extra Light"/>
                        </a:rPr>
                        <a:t>All other Direct Patient Care (DPC) FTE staff per 10,000 weighted pts. Are slightly below national averages.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a:solidFill>
                            <a:schemeClr val="tx1"/>
                          </a:solidFill>
                          <a:latin typeface="Abadi Extra Light"/>
                        </a:rPr>
                        <a:t>There are significant variations at sub-ICB level with Blackburn with Darwen highlighted as having the lowest FTE total workforce per 10,000 patients, which is predominantly caused by their lower number of FTE Nurses and DPC staff.</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a:solidFill>
                            <a:schemeClr val="tx1"/>
                          </a:solidFill>
                          <a:latin typeface="Abadi Extra Light"/>
                        </a:rPr>
                        <a:t>The overall general practice workforce figures have also been positively impacted by the increase of GPs as reported on the previous slide</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2593262"/>
                  </a:ext>
                </a:extLst>
              </a:tr>
              <a:tr h="1741153">
                <a:tc>
                  <a:txBody>
                    <a:bodyPr/>
                    <a:lstStyle/>
                    <a:p>
                      <a:pPr algn="just"/>
                      <a:r>
                        <a:rPr lang="en-GB" sz="1050" b="1">
                          <a:solidFill>
                            <a:schemeClr val="tx1"/>
                          </a:solidFill>
                          <a:latin typeface="Abadi Extra Light"/>
                        </a:rPr>
                        <a:t>Actions: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i="0" kern="1200">
                          <a:solidFill>
                            <a:schemeClr val="tx1"/>
                          </a:solidFill>
                          <a:effectLst/>
                          <a:latin typeface="Abadi Extra Light"/>
                          <a:ea typeface="+mn-ea"/>
                          <a:cs typeface="+mn-cs"/>
                        </a:rPr>
                        <a:t>Previously ARRS funding was separated into two funding streams for GPs and other clinical staff. ARRS funding has now been combined into one funding stream. The data will be reviewed to understand if this impacts on recruitment.</a:t>
                      </a:r>
                      <a:endParaRPr lang="en-GB" sz="1050" i="0" kern="1200">
                        <a:solidFill>
                          <a:schemeClr val="tx1"/>
                        </a:solidFill>
                        <a:latin typeface="Abadi Extra Light"/>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i="0" kern="1200">
                          <a:solidFill>
                            <a:schemeClr val="tx1"/>
                          </a:solidFill>
                          <a:latin typeface="Abadi Extra Light"/>
                          <a:ea typeface="+mn-ea"/>
                          <a:cs typeface="+mn-cs"/>
                        </a:rPr>
                        <a:t>The ARRS scheme now allows for greater flexibility in funding, time is needed to understand if this flexibility has an impact on recruitment levels. </a:t>
                      </a:r>
                    </a:p>
                    <a:p>
                      <a:pPr marL="171450" marR="0" lvl="0" indent="-171450" algn="just" rtl="0" eaLnBrk="1" fontAlgn="auto" latinLnBrk="0" hangingPunct="1">
                        <a:lnSpc>
                          <a:spcPct val="100000"/>
                        </a:lnSpc>
                        <a:spcBef>
                          <a:spcPts val="0"/>
                        </a:spcBef>
                        <a:spcAft>
                          <a:spcPts val="0"/>
                        </a:spcAft>
                        <a:buClrTx/>
                        <a:buSzTx/>
                        <a:buFont typeface="Arial" panose="020B0604020202020204" pitchFamily="34" charset="0"/>
                        <a:buChar char="•"/>
                      </a:pPr>
                      <a:r>
                        <a:rPr lang="en-US" sz="1050" i="0" kern="1200">
                          <a:solidFill>
                            <a:schemeClr val="tx1"/>
                          </a:solidFill>
                          <a:latin typeface="Abadi Extra Light"/>
                          <a:ea typeface="+mn-ea"/>
                          <a:cs typeface="+mn-cs"/>
                        </a:rPr>
                        <a:t>ICB workforce development manager, facilitated by the training hub remaining in place for 2025/26 to support practices and PCNs with recruitment, this includes the recruitment of GPs both traditionally and via the ARRS scheme.</a:t>
                      </a:r>
                    </a:p>
                    <a:p>
                      <a:pPr marL="171450" marR="0" lvl="0" indent="-171450" algn="just" rtl="0" eaLnBrk="1" fontAlgn="auto" latinLnBrk="0" hangingPunct="1">
                        <a:lnSpc>
                          <a:spcPct val="100000"/>
                        </a:lnSpc>
                        <a:spcBef>
                          <a:spcPts val="0"/>
                        </a:spcBef>
                        <a:spcAft>
                          <a:spcPts val="0"/>
                        </a:spcAft>
                        <a:buClrTx/>
                        <a:buSzTx/>
                        <a:buFont typeface="Arial" panose="020B0604020202020204" pitchFamily="34" charset="0"/>
                        <a:buChar char="•"/>
                      </a:pPr>
                      <a:r>
                        <a:rPr lang="en-US" sz="1050" i="0" kern="1200">
                          <a:solidFill>
                            <a:schemeClr val="tx1"/>
                          </a:solidFill>
                          <a:latin typeface="Abadi Extra Light"/>
                          <a:ea typeface="+mn-ea"/>
                          <a:cs typeface="+mn-cs"/>
                        </a:rPr>
                        <a:t>A paper regarding the future funding of the Training Hub is being considered by CRG on 06.02.2026.</a:t>
                      </a:r>
                    </a:p>
                    <a:p>
                      <a:pPr marL="171450" marR="0" lvl="0" indent="-171450" algn="just" rtl="0" eaLnBrk="1" fontAlgn="auto" latinLnBrk="0" hangingPunct="1">
                        <a:lnSpc>
                          <a:spcPct val="100000"/>
                        </a:lnSpc>
                        <a:spcBef>
                          <a:spcPts val="0"/>
                        </a:spcBef>
                        <a:spcAft>
                          <a:spcPts val="0"/>
                        </a:spcAft>
                        <a:buClrTx/>
                        <a:buSzTx/>
                        <a:buFont typeface="Arial" panose="020B0604020202020204" pitchFamily="34" charset="0"/>
                        <a:buChar char="•"/>
                      </a:pPr>
                      <a:r>
                        <a:rPr lang="en-GB" sz="1050" i="0" kern="1200">
                          <a:solidFill>
                            <a:schemeClr val="tx1"/>
                          </a:solidFill>
                          <a:latin typeface="Abadi Extra Light"/>
                          <a:ea typeface="+mn-ea"/>
                          <a:cs typeface="+mn-cs"/>
                        </a:rPr>
                        <a:t>Further clinical staff may be required within general practice following significant investment through the new Local Enhanced Services (LES)</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0593950"/>
                  </a:ext>
                </a:extLst>
              </a:tr>
              <a:tr h="1741153">
                <a:tc>
                  <a:txBody>
                    <a:bodyPr/>
                    <a:lstStyle/>
                    <a:p>
                      <a:pPr algn="just"/>
                      <a:r>
                        <a:rPr lang="en-GB" sz="1050" b="1">
                          <a:solidFill>
                            <a:schemeClr val="tx1"/>
                          </a:solidFill>
                          <a:latin typeface="Abadi Extra Light"/>
                        </a:rPr>
                        <a:t>Risks:</a:t>
                      </a:r>
                      <a:endParaRPr lang="en-GB" sz="1050" b="0">
                        <a:solidFill>
                          <a:schemeClr val="tx1"/>
                        </a:solidFill>
                        <a:latin typeface="Abadi Extra Light"/>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a:solidFill>
                            <a:schemeClr val="tx1"/>
                          </a:solidFill>
                          <a:latin typeface="Abadi Extra Light"/>
                        </a:rPr>
                        <a:t>Given the predictions in workforce as the primary driver of capacity there is assessed to be a risk that demand will exceed capacity for the financial year 2025/26. This will create potential challenges in the quality of care, sustainability of service delivery and access to general practice.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a:solidFill>
                            <a:schemeClr val="tx1"/>
                          </a:solidFill>
                          <a:latin typeface="Abadi Extra Light"/>
                        </a:rPr>
                        <a:t>There is a risk that GP practices may not recruit additional GPs as the costs of running a practice are increasing, putting pressure on their budgets and affecting their recruitment plans.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a:solidFill>
                            <a:schemeClr val="tx1"/>
                          </a:solidFill>
                          <a:latin typeface="Abadi Extra Light"/>
                        </a:rPr>
                        <a:t>There are concerns the National Insurance increases for employers may also negatively affect practices’ staffing costs and finances and therefore their decisions to recruit.</a:t>
                      </a:r>
                    </a:p>
                    <a:p>
                      <a:pPr marL="171450" marR="0" lvl="0" indent="-171450" algn="just">
                        <a:lnSpc>
                          <a:spcPct val="100000"/>
                        </a:lnSpc>
                        <a:spcBef>
                          <a:spcPts val="0"/>
                        </a:spcBef>
                        <a:spcAft>
                          <a:spcPts val="0"/>
                        </a:spcAft>
                        <a:buClrTx/>
                        <a:buSzTx/>
                        <a:buFont typeface="Arial" panose="020B0604020202020204" pitchFamily="34" charset="0"/>
                        <a:buChar char="•"/>
                      </a:pPr>
                      <a:r>
                        <a:rPr lang="en-GB" sz="1050">
                          <a:solidFill>
                            <a:schemeClr val="tx1"/>
                          </a:solidFill>
                          <a:latin typeface="Abadi Extra Light"/>
                        </a:rPr>
                        <a:t>SDF funding for the visa support sponsorship is not available for 2025/26.</a:t>
                      </a:r>
                    </a:p>
                    <a:p>
                      <a:pPr marL="171450" marR="0" lvl="0" indent="-171450" algn="just">
                        <a:lnSpc>
                          <a:spcPct val="100000"/>
                        </a:lnSpc>
                        <a:spcBef>
                          <a:spcPts val="0"/>
                        </a:spcBef>
                        <a:spcAft>
                          <a:spcPts val="0"/>
                        </a:spcAft>
                        <a:buClrTx/>
                        <a:buSzTx/>
                        <a:buFont typeface="Arial" panose="020B0604020202020204" pitchFamily="34" charset="0"/>
                        <a:buChar char="•"/>
                      </a:pPr>
                      <a:endParaRPr lang="en-GB" sz="1050">
                        <a:solidFill>
                          <a:schemeClr val="tx1"/>
                        </a:solidFill>
                        <a:latin typeface="Abadi Extra Light" panose="020B0204020104020204" pitchFamily="34" charset="0"/>
                      </a:endParaRPr>
                    </a:p>
                    <a:p>
                      <a:pPr marL="0" marR="0" lvl="0" indent="0" algn="just">
                        <a:lnSpc>
                          <a:spcPct val="100000"/>
                        </a:lnSpc>
                        <a:spcBef>
                          <a:spcPts val="0"/>
                        </a:spcBef>
                        <a:spcAft>
                          <a:spcPts val="0"/>
                        </a:spcAft>
                        <a:buClrTx/>
                        <a:buSzTx/>
                        <a:buNone/>
                      </a:pPr>
                      <a:endParaRPr lang="en-GB" sz="1050">
                        <a:solidFill>
                          <a:schemeClr val="tx1"/>
                        </a:solidFill>
                        <a:latin typeface="Abadi Extra Light" panose="020B0204020104020204" pitchFamily="34" charset="0"/>
                      </a:endParaRPr>
                    </a:p>
                    <a:p>
                      <a:pPr algn="just"/>
                      <a:endParaRPr lang="en-GB" sz="1050">
                        <a:solidFill>
                          <a:schemeClr val="tx1"/>
                        </a:solidFill>
                        <a:latin typeface="Abadi Extra Light" panose="020B0204020104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5108354"/>
                  </a:ext>
                </a:extLst>
              </a:tr>
            </a:tbl>
          </a:graphicData>
        </a:graphic>
      </p:graphicFrame>
      <p:graphicFrame>
        <p:nvGraphicFramePr>
          <p:cNvPr id="9" name="Table 8">
            <a:extLst>
              <a:ext uri="{FF2B5EF4-FFF2-40B4-BE49-F238E27FC236}">
                <a16:creationId xmlns:a16="http://schemas.microsoft.com/office/drawing/2014/main" id="{39B9463F-27F2-2A05-DCE7-2326CA9C8583}"/>
              </a:ext>
            </a:extLst>
          </p:cNvPr>
          <p:cNvGraphicFramePr>
            <a:graphicFrameLocks noGrp="1"/>
          </p:cNvGraphicFramePr>
          <p:nvPr>
            <p:extLst>
              <p:ext uri="{D42A27DB-BD31-4B8C-83A1-F6EECF244321}">
                <p14:modId xmlns:p14="http://schemas.microsoft.com/office/powerpoint/2010/main" val="2932294826"/>
              </p:ext>
            </p:extLst>
          </p:nvPr>
        </p:nvGraphicFramePr>
        <p:xfrm>
          <a:off x="486478" y="2729687"/>
          <a:ext cx="5579970" cy="619760"/>
        </p:xfrm>
        <a:graphic>
          <a:graphicData uri="http://schemas.openxmlformats.org/drawingml/2006/table">
            <a:tbl>
              <a:tblPr firstRow="1" bandRow="1">
                <a:tableStyleId>{5C22544A-7EE6-4342-B048-85BDC9FD1C3A}</a:tableStyleId>
              </a:tblPr>
              <a:tblGrid>
                <a:gridCol w="507270">
                  <a:extLst>
                    <a:ext uri="{9D8B030D-6E8A-4147-A177-3AD203B41FA5}">
                      <a16:colId xmlns:a16="http://schemas.microsoft.com/office/drawing/2014/main" val="2634743259"/>
                    </a:ext>
                  </a:extLst>
                </a:gridCol>
                <a:gridCol w="507270">
                  <a:extLst>
                    <a:ext uri="{9D8B030D-6E8A-4147-A177-3AD203B41FA5}">
                      <a16:colId xmlns:a16="http://schemas.microsoft.com/office/drawing/2014/main" val="1414988195"/>
                    </a:ext>
                  </a:extLst>
                </a:gridCol>
                <a:gridCol w="507270">
                  <a:extLst>
                    <a:ext uri="{9D8B030D-6E8A-4147-A177-3AD203B41FA5}">
                      <a16:colId xmlns:a16="http://schemas.microsoft.com/office/drawing/2014/main" val="1602483377"/>
                    </a:ext>
                  </a:extLst>
                </a:gridCol>
                <a:gridCol w="507270">
                  <a:extLst>
                    <a:ext uri="{9D8B030D-6E8A-4147-A177-3AD203B41FA5}">
                      <a16:colId xmlns:a16="http://schemas.microsoft.com/office/drawing/2014/main" val="2929746958"/>
                    </a:ext>
                  </a:extLst>
                </a:gridCol>
                <a:gridCol w="507270">
                  <a:extLst>
                    <a:ext uri="{9D8B030D-6E8A-4147-A177-3AD203B41FA5}">
                      <a16:colId xmlns:a16="http://schemas.microsoft.com/office/drawing/2014/main" val="2660940487"/>
                    </a:ext>
                  </a:extLst>
                </a:gridCol>
                <a:gridCol w="507270">
                  <a:extLst>
                    <a:ext uri="{9D8B030D-6E8A-4147-A177-3AD203B41FA5}">
                      <a16:colId xmlns:a16="http://schemas.microsoft.com/office/drawing/2014/main" val="3507435902"/>
                    </a:ext>
                  </a:extLst>
                </a:gridCol>
                <a:gridCol w="507270">
                  <a:extLst>
                    <a:ext uri="{9D8B030D-6E8A-4147-A177-3AD203B41FA5}">
                      <a16:colId xmlns:a16="http://schemas.microsoft.com/office/drawing/2014/main" val="2335844761"/>
                    </a:ext>
                  </a:extLst>
                </a:gridCol>
                <a:gridCol w="507270">
                  <a:extLst>
                    <a:ext uri="{9D8B030D-6E8A-4147-A177-3AD203B41FA5}">
                      <a16:colId xmlns:a16="http://schemas.microsoft.com/office/drawing/2014/main" val="2259887316"/>
                    </a:ext>
                  </a:extLst>
                </a:gridCol>
                <a:gridCol w="507270">
                  <a:extLst>
                    <a:ext uri="{9D8B030D-6E8A-4147-A177-3AD203B41FA5}">
                      <a16:colId xmlns:a16="http://schemas.microsoft.com/office/drawing/2014/main" val="1070017833"/>
                    </a:ext>
                  </a:extLst>
                </a:gridCol>
                <a:gridCol w="507270">
                  <a:extLst>
                    <a:ext uri="{9D8B030D-6E8A-4147-A177-3AD203B41FA5}">
                      <a16:colId xmlns:a16="http://schemas.microsoft.com/office/drawing/2014/main" val="3509496752"/>
                    </a:ext>
                  </a:extLst>
                </a:gridCol>
                <a:gridCol w="507270">
                  <a:extLst>
                    <a:ext uri="{9D8B030D-6E8A-4147-A177-3AD203B41FA5}">
                      <a16:colId xmlns:a16="http://schemas.microsoft.com/office/drawing/2014/main" val="2489420743"/>
                    </a:ext>
                  </a:extLst>
                </a:gridCol>
              </a:tblGrid>
              <a:tr h="0">
                <a:tc gridSpan="11">
                  <a:txBody>
                    <a:bodyPr/>
                    <a:lstStyle/>
                    <a:p>
                      <a:endParaRPr lang="en-GB" sz="1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37346416"/>
                  </a:ext>
                </a:extLst>
              </a:tr>
              <a:tr h="256544">
                <a:tc>
                  <a:txBody>
                    <a:bodyPr/>
                    <a:lstStyle/>
                    <a:p>
                      <a:pPr algn="ctr"/>
                      <a:r>
                        <a:rPr lang="en-GB" sz="550" b="1">
                          <a:solidFill>
                            <a:schemeClr val="bg1"/>
                          </a:solidFill>
                        </a:rPr>
                        <a:t>National</a:t>
                      </a:r>
                    </a:p>
                  </a:txBody>
                  <a:tcPr anchor="ctr">
                    <a:lnR w="57150" cap="flat" cmpd="sng" algn="ctr">
                      <a:solidFill>
                        <a:schemeClr val="bg1"/>
                      </a:solidFill>
                      <a:prstDash val="solid"/>
                      <a:round/>
                      <a:headEnd type="none" w="med" len="med"/>
                      <a:tailEnd type="none" w="med" len="med"/>
                    </a:lnR>
                    <a:solidFill>
                      <a:schemeClr val="tx1"/>
                    </a:solidFill>
                  </a:tcPr>
                </a:tc>
                <a:tc>
                  <a:txBody>
                    <a:bodyPr/>
                    <a:lstStyle/>
                    <a:p>
                      <a:pPr algn="ctr"/>
                      <a:r>
                        <a:rPr lang="en-GB" sz="550" b="1">
                          <a:solidFill>
                            <a:schemeClr val="bg1"/>
                          </a:solidFill>
                        </a:rPr>
                        <a:t>North West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tx1"/>
                    </a:solidFill>
                  </a:tcPr>
                </a:tc>
                <a:tc>
                  <a:txBody>
                    <a:bodyPr/>
                    <a:lstStyle/>
                    <a:p>
                      <a:pPr algn="ctr"/>
                      <a:r>
                        <a:rPr lang="en-GB" sz="550" b="1">
                          <a:solidFill>
                            <a:schemeClr val="bg1"/>
                          </a:solidFill>
                        </a:rPr>
                        <a:t>LSC</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extLst>
                  <a:ext uri="{0D108BD9-81ED-4DB2-BD59-A6C34878D82A}">
                    <a16:rowId xmlns:a16="http://schemas.microsoft.com/office/drawing/2014/main" val="1484394003"/>
                  </a:ext>
                </a:extLst>
              </a:tr>
              <a:tr h="241453">
                <a:tc>
                  <a:txBody>
                    <a:bodyPr/>
                    <a:lstStyle/>
                    <a:p>
                      <a:pPr algn="ctr"/>
                      <a:r>
                        <a:rPr lang="en-GB" sz="900"/>
                        <a:t>11.78</a:t>
                      </a:r>
                    </a:p>
                  </a:txBody>
                  <a:tcPr anchor="ctr">
                    <a:lnR w="57150" cap="flat" cmpd="sng" algn="ctr">
                      <a:solidFill>
                        <a:schemeClr val="bg1"/>
                      </a:solidFill>
                      <a:prstDash val="solid"/>
                      <a:round/>
                      <a:headEnd type="none" w="med" len="med"/>
                      <a:tailEnd type="none" w="med" len="med"/>
                    </a:lnR>
                    <a:solidFill>
                      <a:schemeClr val="bg1"/>
                    </a:solidFill>
                  </a:tcPr>
                </a:tc>
                <a:tc>
                  <a:txBody>
                    <a:bodyPr/>
                    <a:lstStyle/>
                    <a:p>
                      <a:pPr algn="ctr"/>
                      <a:r>
                        <a:rPr lang="en-GB" sz="900"/>
                        <a:t>10.82</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solidFill>
                  </a:tcPr>
                </a:tc>
                <a:tc>
                  <a:txBody>
                    <a:bodyPr/>
                    <a:lstStyle/>
                    <a:p>
                      <a:pPr algn="ctr"/>
                      <a:r>
                        <a:rPr lang="en-GB" sz="900"/>
                        <a:t>11.17</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extLst>
                  <a:ext uri="{0D108BD9-81ED-4DB2-BD59-A6C34878D82A}">
                    <a16:rowId xmlns:a16="http://schemas.microsoft.com/office/drawing/2014/main" val="3136140083"/>
                  </a:ext>
                </a:extLst>
              </a:tr>
            </a:tbl>
          </a:graphicData>
        </a:graphic>
      </p:graphicFrame>
      <p:graphicFrame>
        <p:nvGraphicFramePr>
          <p:cNvPr id="11" name="Content Placeholder 2">
            <a:extLst>
              <a:ext uri="{FF2B5EF4-FFF2-40B4-BE49-F238E27FC236}">
                <a16:creationId xmlns:a16="http://schemas.microsoft.com/office/drawing/2014/main" id="{E23F9D83-3159-13D6-3327-7DD7BE488863}"/>
              </a:ext>
            </a:extLst>
          </p:cNvPr>
          <p:cNvGraphicFramePr>
            <a:graphicFrameLocks/>
          </p:cNvGraphicFramePr>
          <p:nvPr>
            <p:extLst>
              <p:ext uri="{D42A27DB-BD31-4B8C-83A1-F6EECF244321}">
                <p14:modId xmlns:p14="http://schemas.microsoft.com/office/powerpoint/2010/main" val="4057834190"/>
              </p:ext>
            </p:extLst>
          </p:nvPr>
        </p:nvGraphicFramePr>
        <p:xfrm>
          <a:off x="444845" y="1027027"/>
          <a:ext cx="5358810" cy="1158240"/>
        </p:xfrm>
        <a:graphic>
          <a:graphicData uri="http://schemas.openxmlformats.org/drawingml/2006/table">
            <a:tbl>
              <a:tblPr firstRow="1" bandRow="1">
                <a:tableStyleId>{5940675A-B579-460E-94D1-54222C63F5DA}</a:tableStyleId>
              </a:tblPr>
              <a:tblGrid>
                <a:gridCol w="5358810">
                  <a:extLst>
                    <a:ext uri="{9D8B030D-6E8A-4147-A177-3AD203B41FA5}">
                      <a16:colId xmlns:a16="http://schemas.microsoft.com/office/drawing/2014/main" val="1772709669"/>
                    </a:ext>
                  </a:extLst>
                </a:gridCol>
              </a:tblGrid>
              <a:tr h="598264">
                <a:tc>
                  <a:txBody>
                    <a:bodyPr/>
                    <a:lstStyle/>
                    <a:p>
                      <a:r>
                        <a:rPr lang="en-GB" sz="1000" b="1"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This metric measures:</a:t>
                      </a:r>
                    </a:p>
                    <a:p>
                      <a:pPr algn="just"/>
                      <a:r>
                        <a:rPr lang="en-US" sz="100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The data is obtained from monthly NHS workforce returns and provides an assessment of the number of clinical staff working within general practice across a population. It includes General Practitioners, Practice Nurses and individuals providing direct patient  care (the latter focusing on ARRS or other allied health professionals working within practice).  It doesn't include workforce employed directly by PCNs or other Primary Care Providers.  It Is an indicator of General Practitioner, Nurse and Direct Patient Care Staff capacity within the populations.</a:t>
                      </a:r>
                      <a:endParaRPr lang="en-GB" sz="1000" i="0">
                        <a:solidFill>
                          <a:schemeClr val="bg1">
                            <a:lumMod val="50000"/>
                          </a:schemeClr>
                        </a:solidFill>
                        <a:highlight>
                          <a:srgbClr val="FFFF00"/>
                        </a:highlight>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graphicFrame>
        <p:nvGraphicFramePr>
          <p:cNvPr id="5" name="Table 4">
            <a:extLst>
              <a:ext uri="{FF2B5EF4-FFF2-40B4-BE49-F238E27FC236}">
                <a16:creationId xmlns:a16="http://schemas.microsoft.com/office/drawing/2014/main" id="{B6D0D932-FD1E-BB2E-E238-FEA4DFADE068}"/>
              </a:ext>
            </a:extLst>
          </p:cNvPr>
          <p:cNvGraphicFramePr>
            <a:graphicFrameLocks noGrp="1"/>
          </p:cNvGraphicFramePr>
          <p:nvPr>
            <p:extLst>
              <p:ext uri="{D42A27DB-BD31-4B8C-83A1-F6EECF244321}">
                <p14:modId xmlns:p14="http://schemas.microsoft.com/office/powerpoint/2010/main" val="86173015"/>
              </p:ext>
            </p:extLst>
          </p:nvPr>
        </p:nvGraphicFramePr>
        <p:xfrm>
          <a:off x="554067" y="108532"/>
          <a:ext cx="9614516" cy="807720"/>
        </p:xfrm>
        <a:graphic>
          <a:graphicData uri="http://schemas.openxmlformats.org/drawingml/2006/table">
            <a:tbl>
              <a:tblPr firstRow="1" bandRow="1">
                <a:tableStyleId>{5940675A-B579-460E-94D1-54222C63F5DA}</a:tableStyleId>
              </a:tblPr>
              <a:tblGrid>
                <a:gridCol w="809513">
                  <a:extLst>
                    <a:ext uri="{9D8B030D-6E8A-4147-A177-3AD203B41FA5}">
                      <a16:colId xmlns:a16="http://schemas.microsoft.com/office/drawing/2014/main" val="844903451"/>
                    </a:ext>
                  </a:extLst>
                </a:gridCol>
                <a:gridCol w="1017671">
                  <a:extLst>
                    <a:ext uri="{9D8B030D-6E8A-4147-A177-3AD203B41FA5}">
                      <a16:colId xmlns:a16="http://schemas.microsoft.com/office/drawing/2014/main" val="150642026"/>
                    </a:ext>
                  </a:extLst>
                </a:gridCol>
                <a:gridCol w="1590675">
                  <a:extLst>
                    <a:ext uri="{9D8B030D-6E8A-4147-A177-3AD203B41FA5}">
                      <a16:colId xmlns:a16="http://schemas.microsoft.com/office/drawing/2014/main" val="2633645383"/>
                    </a:ext>
                  </a:extLst>
                </a:gridCol>
                <a:gridCol w="523875">
                  <a:extLst>
                    <a:ext uri="{9D8B030D-6E8A-4147-A177-3AD203B41FA5}">
                      <a16:colId xmlns:a16="http://schemas.microsoft.com/office/drawing/2014/main" val="2170868012"/>
                    </a:ext>
                  </a:extLst>
                </a:gridCol>
                <a:gridCol w="1600200">
                  <a:extLst>
                    <a:ext uri="{9D8B030D-6E8A-4147-A177-3AD203B41FA5}">
                      <a16:colId xmlns:a16="http://schemas.microsoft.com/office/drawing/2014/main" val="1688799777"/>
                    </a:ext>
                  </a:extLst>
                </a:gridCol>
                <a:gridCol w="1057275">
                  <a:extLst>
                    <a:ext uri="{9D8B030D-6E8A-4147-A177-3AD203B41FA5}">
                      <a16:colId xmlns:a16="http://schemas.microsoft.com/office/drawing/2014/main" val="1375552321"/>
                    </a:ext>
                  </a:extLst>
                </a:gridCol>
                <a:gridCol w="3015307">
                  <a:extLst>
                    <a:ext uri="{9D8B030D-6E8A-4147-A177-3AD203B41FA5}">
                      <a16:colId xmlns:a16="http://schemas.microsoft.com/office/drawing/2014/main" val="937743691"/>
                    </a:ext>
                  </a:extLst>
                </a:gridCol>
              </a:tblGrid>
              <a:tr h="0">
                <a:tc rowSpan="3">
                  <a:txBody>
                    <a:bodyPr/>
                    <a:lstStyle/>
                    <a:p>
                      <a:pPr algn="ctr"/>
                      <a:r>
                        <a:rPr lang="en-GB" sz="1000" b="1">
                          <a:solidFill>
                            <a:schemeClr val="bg1"/>
                          </a:solidFill>
                        </a:rPr>
                        <a:t>Activity Metric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j-ea"/>
                          <a:cs typeface="+mj-cs"/>
                        </a:rPr>
                        <a:t>5. </a:t>
                      </a:r>
                      <a:r>
                        <a:rPr lang="en-US" sz="1600"/>
                        <a:t>General Practice FTE Clinical Staff by Group per 10,000 weighted patients  : November 2025</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335843"/>
                  </a:ext>
                </a:extLst>
              </a:tr>
              <a:tr h="0">
                <a:tc vMerge="1">
                  <a:txBody>
                    <a:bodyPr/>
                    <a:lstStyle/>
                    <a:p>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strike="noStrike" baseline="0">
                          <a:solidFill>
                            <a:schemeClr val="tx1"/>
                          </a:solidFill>
                        </a:rPr>
                        <a:t>Finance and Contracting Committee   </a:t>
                      </a:r>
                      <a:r>
                        <a:rPr lang="en-GB" sz="1000" b="1" strike="noStrike">
                          <a:solidFill>
                            <a:schemeClr val="tx1"/>
                          </a:solidFill>
                        </a:rPr>
                        <a:t>/   Primary and Integrated Neighbourhood Care Transformation Programme Group</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a:p>
                  </a:txBody>
                  <a:tcPr>
                    <a:solidFill>
                      <a:schemeClr val="bg1"/>
                    </a:solidFill>
                  </a:tcPr>
                </a:tc>
                <a:tc hMerge="1">
                  <a:txBody>
                    <a:bodyPr/>
                    <a:lstStyle/>
                    <a:p>
                      <a:endParaRPr lang="en-GB"/>
                    </a:p>
                  </a:txBody>
                  <a:tcPr/>
                </a:tc>
                <a:tc hMerge="1">
                  <a:txBody>
                    <a:bodyPr/>
                    <a:lstStyle/>
                    <a:p>
                      <a:endParaRPr lang="en-GB"/>
                    </a:p>
                  </a:txBody>
                  <a:tcPr/>
                </a:tc>
                <a:tc hMerge="1">
                  <a:txBody>
                    <a:bodyPr/>
                    <a:lstStyle/>
                    <a:p>
                      <a:endParaRPr/>
                    </a:p>
                  </a:txBody>
                  <a:tcPr/>
                </a:tc>
                <a:extLst>
                  <a:ext uri="{0D108BD9-81ED-4DB2-BD59-A6C34878D82A}">
                    <a16:rowId xmlns:a16="http://schemas.microsoft.com/office/drawing/2014/main" val="513784470"/>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Group Chair: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Peter Tinson</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SRO: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Donna Roberts</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a:solidFill>
                            <a:schemeClr val="tx1"/>
                          </a:solidFill>
                        </a:rPr>
                        <a:t>Clinical Lead: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Dr Lindsey Dickinson / Dr John Miles</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6322270"/>
                  </a:ext>
                </a:extLst>
              </a:tr>
            </a:tbl>
          </a:graphicData>
        </a:graphic>
      </p:graphicFrame>
      <p:sp>
        <p:nvSpPr>
          <p:cNvPr id="8" name="TextBox 7">
            <a:extLst>
              <a:ext uri="{FF2B5EF4-FFF2-40B4-BE49-F238E27FC236}">
                <a16:creationId xmlns:a16="http://schemas.microsoft.com/office/drawing/2014/main" id="{16869B50-9178-A1E4-61D4-DA503FFF5744}"/>
              </a:ext>
            </a:extLst>
          </p:cNvPr>
          <p:cNvSpPr txBox="1"/>
          <p:nvPr/>
        </p:nvSpPr>
        <p:spPr>
          <a:xfrm>
            <a:off x="-8836" y="-98763"/>
            <a:ext cx="400110" cy="6721473"/>
          </a:xfrm>
          <a:prstGeom prst="rect">
            <a:avLst/>
          </a:prstGeom>
          <a:noFill/>
        </p:spPr>
        <p:txBody>
          <a:bodyPr vert="vert270" wrap="square" rtlCol="0">
            <a:spAutoFit/>
          </a:bodyPr>
          <a:lstStyle/>
          <a:p>
            <a:r>
              <a:rPr lang="en-GB" sz="1400" b="1">
                <a:latin typeface="Abadi Extra Light" panose="020B0204020104020204" pitchFamily="34" charset="0"/>
              </a:rPr>
              <a:t>General Practice:    </a:t>
            </a:r>
            <a:r>
              <a:rPr lang="en-GB" sz="1400">
                <a:latin typeface="Abadi Extra Light" panose="020B0204020104020204" pitchFamily="34" charset="0"/>
              </a:rPr>
              <a:t>Workforce</a:t>
            </a:r>
          </a:p>
        </p:txBody>
      </p:sp>
      <p:sp>
        <p:nvSpPr>
          <p:cNvPr id="10" name="TextBox 9">
            <a:extLst>
              <a:ext uri="{FF2B5EF4-FFF2-40B4-BE49-F238E27FC236}">
                <a16:creationId xmlns:a16="http://schemas.microsoft.com/office/drawing/2014/main" id="{B22E9109-0730-AF31-38EC-03EB309C55A9}"/>
              </a:ext>
            </a:extLst>
          </p:cNvPr>
          <p:cNvSpPr txBox="1"/>
          <p:nvPr/>
        </p:nvSpPr>
        <p:spPr>
          <a:xfrm>
            <a:off x="444845" y="2419915"/>
            <a:ext cx="6126920" cy="261610"/>
          </a:xfrm>
          <a:prstGeom prst="rect">
            <a:avLst/>
          </a:prstGeom>
          <a:noFill/>
        </p:spPr>
        <p:txBody>
          <a:bodyPr wrap="square">
            <a:spAutoFit/>
          </a:bodyPr>
          <a:lstStyle/>
          <a:p>
            <a:r>
              <a:rPr lang="en-GB" sz="1100" b="1">
                <a:solidFill>
                  <a:schemeClr val="bg1">
                    <a:lumMod val="50000"/>
                  </a:schemeClr>
                </a:solidFill>
                <a:latin typeface="Abadi Extra Light"/>
                <a:ea typeface="Calibri"/>
                <a:cs typeface="Calibri"/>
              </a:rPr>
              <a:t>November 2025</a:t>
            </a:r>
          </a:p>
        </p:txBody>
      </p:sp>
      <p:pic>
        <p:nvPicPr>
          <p:cNvPr id="2" name="Picture 1">
            <a:extLst>
              <a:ext uri="{FF2B5EF4-FFF2-40B4-BE49-F238E27FC236}">
                <a16:creationId xmlns:a16="http://schemas.microsoft.com/office/drawing/2014/main" id="{B40482C3-A389-0EFB-BFFF-3828AE086E08}"/>
              </a:ext>
            </a:extLst>
          </p:cNvPr>
          <p:cNvPicPr>
            <a:picLocks noChangeAspect="1"/>
          </p:cNvPicPr>
          <p:nvPr/>
        </p:nvPicPr>
        <p:blipFill>
          <a:blip r:embed="rId3"/>
          <a:stretch>
            <a:fillRect/>
          </a:stretch>
        </p:blipFill>
        <p:spPr>
          <a:xfrm>
            <a:off x="486479" y="3626069"/>
            <a:ext cx="5784726" cy="3123399"/>
          </a:xfrm>
          <a:prstGeom prst="rect">
            <a:avLst/>
          </a:prstGeom>
        </p:spPr>
      </p:pic>
      <p:pic>
        <p:nvPicPr>
          <p:cNvPr id="6" name="Picture 5">
            <a:extLst>
              <a:ext uri="{FF2B5EF4-FFF2-40B4-BE49-F238E27FC236}">
                <a16:creationId xmlns:a16="http://schemas.microsoft.com/office/drawing/2014/main" id="{3160004C-E56D-3F00-E968-8F548C114672}"/>
              </a:ext>
            </a:extLst>
          </p:cNvPr>
          <p:cNvPicPr>
            <a:picLocks noChangeAspect="1"/>
          </p:cNvPicPr>
          <p:nvPr/>
        </p:nvPicPr>
        <p:blipFill>
          <a:blip r:embed="rId4"/>
          <a:stretch>
            <a:fillRect/>
          </a:stretch>
        </p:blipFill>
        <p:spPr>
          <a:xfrm>
            <a:off x="2033834" y="2878112"/>
            <a:ext cx="4040535" cy="519497"/>
          </a:xfrm>
          <a:prstGeom prst="rect">
            <a:avLst/>
          </a:prstGeom>
        </p:spPr>
      </p:pic>
    </p:spTree>
    <p:extLst>
      <p:ext uri="{BB962C8B-B14F-4D97-AF65-F5344CB8AC3E}">
        <p14:creationId xmlns:p14="http://schemas.microsoft.com/office/powerpoint/2010/main" val="649839335"/>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latin typeface="Calibri" panose="020F0502020204030204" pitchFamily="34" charset="0"/>
                <a:ea typeface="Calibri" panose="020F0502020204030204" pitchFamily="34" charset="0"/>
                <a:cs typeface="Calibri" panose="020F0502020204030204" pitchFamily="34" charset="0"/>
              </a:rPr>
              <a:pPr/>
              <a:t>12</a:t>
            </a:fld>
            <a:endParaRPr lang="en-GB">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Content Placeholder 2">
            <a:extLst>
              <a:ext uri="{FF2B5EF4-FFF2-40B4-BE49-F238E27FC236}">
                <a16:creationId xmlns:a16="http://schemas.microsoft.com/office/drawing/2014/main" id="{4873F778-1D38-3056-9B29-377A6B2A745A}"/>
              </a:ext>
            </a:extLst>
          </p:cNvPr>
          <p:cNvGraphicFramePr>
            <a:graphicFrameLocks noGrp="1"/>
          </p:cNvGraphicFramePr>
          <p:nvPr>
            <p:ph idx="1"/>
            <p:extLst>
              <p:ext uri="{D42A27DB-BD31-4B8C-83A1-F6EECF244321}">
                <p14:modId xmlns:p14="http://schemas.microsoft.com/office/powerpoint/2010/main" val="1772228088"/>
              </p:ext>
            </p:extLst>
          </p:nvPr>
        </p:nvGraphicFramePr>
        <p:xfrm>
          <a:off x="6029193" y="1039545"/>
          <a:ext cx="6025188" cy="5623560"/>
        </p:xfrm>
        <a:graphic>
          <a:graphicData uri="http://schemas.openxmlformats.org/drawingml/2006/table">
            <a:tbl>
              <a:tblPr firstRow="1" bandRow="1">
                <a:tableStyleId>{5940675A-B579-460E-94D1-54222C63F5DA}</a:tableStyleId>
              </a:tblPr>
              <a:tblGrid>
                <a:gridCol w="6025188">
                  <a:extLst>
                    <a:ext uri="{9D8B030D-6E8A-4147-A177-3AD203B41FA5}">
                      <a16:colId xmlns:a16="http://schemas.microsoft.com/office/drawing/2014/main" val="1772709669"/>
                    </a:ext>
                  </a:extLst>
                </a:gridCol>
              </a:tblGrid>
              <a:tr h="721629">
                <a:tc>
                  <a:txBody>
                    <a:bodyPr/>
                    <a:lstStyle/>
                    <a:p>
                      <a:pPr algn="just"/>
                      <a:r>
                        <a:rPr lang="en-GB" sz="1050" b="1">
                          <a:solidFill>
                            <a:schemeClr val="tx1"/>
                          </a:solidFill>
                          <a:latin typeface="Abadi Extra Light"/>
                        </a:rPr>
                        <a:t>What does this tell us?  </a:t>
                      </a:r>
                      <a:endParaRPr lang="en-US" sz="1050" i="0" kern="1200">
                        <a:solidFill>
                          <a:schemeClr val="tx1"/>
                        </a:solidFill>
                        <a:latin typeface="Abadi Extra Light"/>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i="0" kern="1200">
                          <a:solidFill>
                            <a:schemeClr val="tx1"/>
                          </a:solidFill>
                          <a:latin typeface="Abadi Extra Light"/>
                          <a:ea typeface="+mn-ea"/>
                          <a:cs typeface="+mn-cs"/>
                        </a:rPr>
                        <a:t>The majority of L&amp;SC practices </a:t>
                      </a:r>
                      <a:r>
                        <a:rPr lang="en-GB" sz="1050" b="0" i="0" kern="1200">
                          <a:solidFill>
                            <a:schemeClr val="tx1"/>
                          </a:solidFill>
                          <a:latin typeface="Abadi Extra Light"/>
                          <a:ea typeface="+mn-ea"/>
                          <a:cs typeface="+mn-cs"/>
                        </a:rPr>
                        <a:t>(181/195) </a:t>
                      </a:r>
                      <a:r>
                        <a:rPr lang="en-GB" sz="1050" i="0" kern="1200">
                          <a:solidFill>
                            <a:schemeClr val="tx1"/>
                          </a:solidFill>
                          <a:latin typeface="Abadi Extra Light"/>
                          <a:ea typeface="+mn-ea"/>
                          <a:cs typeface="+mn-cs"/>
                        </a:rPr>
                        <a:t>are rated as ‘good’ or ‘outstanding’.</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i="0" kern="1200">
                          <a:solidFill>
                            <a:schemeClr val="tx1"/>
                          </a:solidFill>
                          <a:latin typeface="Abadi Extra Light"/>
                          <a:ea typeface="+mn-ea"/>
                          <a:cs typeface="+mn-cs"/>
                        </a:rPr>
                        <a:t>Six practices are currently below the expected standard: three rated inadequate (two in Blackpool, one in BwD) and three rated requires improvement (one each in Chorley &amp; South Ribble, Greater Preston, and Morecambe Bay).</a:t>
                      </a:r>
                      <a:endParaRPr lang="en-GB" sz="1050" i="0" kern="1200">
                        <a:solidFill>
                          <a:schemeClr val="tx1"/>
                        </a:solidFill>
                        <a:latin typeface="Abadi Extra Ligh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2593262"/>
                  </a:ext>
                </a:extLst>
              </a:tr>
              <a:tr h="4195073">
                <a:tc>
                  <a:txBody>
                    <a:bodyPr/>
                    <a:lstStyle/>
                    <a:p>
                      <a:pPr algn="just"/>
                      <a:r>
                        <a:rPr lang="en-GB" sz="1050" b="1">
                          <a:solidFill>
                            <a:schemeClr val="tx1"/>
                          </a:solidFill>
                          <a:latin typeface="Abadi Extra Light" panose="020B0204020104020204" pitchFamily="34" charset="0"/>
                        </a:rPr>
                        <a:t>Actions:</a:t>
                      </a:r>
                    </a:p>
                    <a:p>
                      <a:pPr marL="0" marR="0" lvl="0" indent="0" algn="just" rtl="0" eaLnBrk="1" fontAlgn="auto" latinLnBrk="0" hangingPunct="1">
                        <a:lnSpc>
                          <a:spcPct val="100000"/>
                        </a:lnSpc>
                        <a:spcBef>
                          <a:spcPts val="0"/>
                        </a:spcBef>
                        <a:spcAft>
                          <a:spcPts val="0"/>
                        </a:spcAft>
                        <a:buClrTx/>
                        <a:buSzTx/>
                        <a:buFontTx/>
                        <a:buNone/>
                      </a:pPr>
                      <a:r>
                        <a:rPr lang="en-US" sz="1050" b="0" i="0" u="none" strike="noStrike" kern="1200" noProof="0">
                          <a:solidFill>
                            <a:schemeClr val="tx1"/>
                          </a:solidFill>
                          <a:latin typeface="Abadi Extra Light"/>
                        </a:rPr>
                        <a:t>The ICB’s primary care and quality teams continue to engage with practices rated as inadequate or requires improvement to identify improvements, seek delivery assurance and where relevant provide support:</a:t>
                      </a:r>
                    </a:p>
                    <a:p>
                      <a:pPr marL="0" marR="0" lvl="0" indent="0" algn="just" rtl="0" eaLnBrk="1" fontAlgn="auto" latinLnBrk="0" hangingPunct="1">
                        <a:lnSpc>
                          <a:spcPct val="100000"/>
                        </a:lnSpc>
                        <a:spcBef>
                          <a:spcPts val="0"/>
                        </a:spcBef>
                        <a:spcAft>
                          <a:spcPts val="0"/>
                        </a:spcAft>
                        <a:buClrTx/>
                        <a:buSzTx/>
                        <a:buFontTx/>
                        <a:buNone/>
                      </a:pPr>
                      <a:r>
                        <a:rPr lang="en-US" sz="1050" b="0" i="0" u="sng" strike="noStrike" kern="1200" noProof="0">
                          <a:solidFill>
                            <a:schemeClr val="tx1"/>
                          </a:solidFill>
                          <a:latin typeface="Abadi Extra Light"/>
                        </a:rPr>
                        <a:t>Within Chorley &amp; South Ribble (CSR): one practice ‘requires improvement’ </a:t>
                      </a:r>
                    </a:p>
                    <a:p>
                      <a:pPr marL="180975" marR="0" lvl="1" indent="-18097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i="0" u="none" strike="noStrike" kern="1200" noProof="0">
                          <a:solidFill>
                            <a:schemeClr val="tx1"/>
                          </a:solidFill>
                          <a:latin typeface="Abadi Extra Light"/>
                        </a:rPr>
                        <a:t>The practice is currently receiving a quality review by the CQC. </a:t>
                      </a:r>
                    </a:p>
                    <a:p>
                      <a:pPr marL="180975" marR="0" lvl="1" indent="-18097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kern="1200">
                          <a:solidFill>
                            <a:schemeClr val="tx1"/>
                          </a:solidFill>
                          <a:effectLst/>
                          <a:latin typeface="Abadi Extra Light" panose="020B0204020104020204" pitchFamily="34" charset="0"/>
                          <a:ea typeface="+mn-ea"/>
                          <a:cs typeface="+mn-cs"/>
                        </a:rPr>
                        <a:t>The ICB conducted a visit in June 2025 and </a:t>
                      </a:r>
                      <a:r>
                        <a:rPr lang="en-US" sz="1050" b="0" i="0" u="none" strike="noStrike" kern="1200" noProof="0">
                          <a:solidFill>
                            <a:schemeClr val="tx1"/>
                          </a:solidFill>
                          <a:latin typeface="Abadi Extra Light"/>
                        </a:rPr>
                        <a:t>a reactive quality assurance visit on the 16 October 2025, at which assurance was provided that the practice have responded to the issues raised by CQC. There are no actions outstanding. The practice is awaiting a CQC reinspection, date awaited. </a:t>
                      </a:r>
                    </a:p>
                    <a:p>
                      <a:pPr marL="180975" marR="0" lvl="1" indent="-18097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i="0" u="none" strike="noStrike" kern="1200" noProof="0">
                          <a:solidFill>
                            <a:schemeClr val="tx1"/>
                          </a:solidFill>
                          <a:latin typeface="Abadi Extra Light"/>
                        </a:rPr>
                        <a:t>The place team remain in contact with the CQC and the Local Medical Committee (LMC) to determine how the ICB can offer further support.</a:t>
                      </a:r>
                    </a:p>
                    <a:p>
                      <a:pPr marL="0" marR="0" lvl="0" indent="-9525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0" i="0" u="sng" strike="noStrike" kern="1200" noProof="0">
                          <a:solidFill>
                            <a:schemeClr val="tx1"/>
                          </a:solidFill>
                          <a:latin typeface="Abadi Extra Light"/>
                        </a:rPr>
                        <a:t>Within Morecambe Bay (</a:t>
                      </a:r>
                      <a:r>
                        <a:rPr lang="en-US" sz="1050" b="0" i="0" u="sng" strike="noStrike" kern="1200" noProof="0" err="1">
                          <a:solidFill>
                            <a:schemeClr val="tx1"/>
                          </a:solidFill>
                          <a:latin typeface="Abadi Extra Light"/>
                        </a:rPr>
                        <a:t>Mbay</a:t>
                      </a:r>
                      <a:r>
                        <a:rPr lang="en-US" sz="1050" b="0" i="0" u="sng" strike="noStrike" kern="1200" noProof="0">
                          <a:solidFill>
                            <a:schemeClr val="tx1"/>
                          </a:solidFill>
                          <a:latin typeface="Abadi Extra Light"/>
                        </a:rPr>
                        <a:t>): one practice ‘requires improvement’ </a:t>
                      </a:r>
                    </a:p>
                    <a:p>
                      <a:pPr marL="180975" marR="0" lvl="1" indent="-18097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0" i="0" u="none" strike="noStrike" kern="1200">
                          <a:solidFill>
                            <a:schemeClr val="tx1"/>
                          </a:solidFill>
                          <a:latin typeface="Abadi Extra Light"/>
                          <a:ea typeface="+mn-ea"/>
                          <a:cs typeface="+mn-cs"/>
                        </a:rPr>
                        <a:t>The practice has completed all actions and are awaiting a reinspection from CQC</a:t>
                      </a:r>
                      <a:r>
                        <a:rPr lang="en-US" sz="1050" b="0" i="0" u="none" strike="noStrike" kern="1200" noProof="0">
                          <a:solidFill>
                            <a:schemeClr val="tx1"/>
                          </a:solidFill>
                          <a:latin typeface="Abadi Extra Light"/>
                        </a:rPr>
                        <a:t>, date awaited. </a:t>
                      </a:r>
                    </a:p>
                    <a:p>
                      <a:pPr marL="0" marR="0" lvl="0" indent="-277813"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u="sng" kern="1200">
                          <a:solidFill>
                            <a:schemeClr val="tx1"/>
                          </a:solidFill>
                          <a:effectLst/>
                          <a:latin typeface="Abadi Extra Light" panose="020B0204020104020204" pitchFamily="34" charset="0"/>
                          <a:ea typeface="+mn-ea"/>
                          <a:cs typeface="+mn-cs"/>
                        </a:rPr>
                        <a:t>Within Blackpool (</a:t>
                      </a:r>
                      <a:r>
                        <a:rPr lang="en-GB" sz="1050" b="0" u="sng" kern="1200" err="1">
                          <a:solidFill>
                            <a:schemeClr val="tx1"/>
                          </a:solidFill>
                          <a:effectLst/>
                          <a:latin typeface="Abadi Extra Light" panose="020B0204020104020204" pitchFamily="34" charset="0"/>
                          <a:ea typeface="+mn-ea"/>
                          <a:cs typeface="+mn-cs"/>
                        </a:rPr>
                        <a:t>Bpool</a:t>
                      </a:r>
                      <a:r>
                        <a:rPr lang="en-GB" sz="1050" b="0" u="sng" kern="1200">
                          <a:solidFill>
                            <a:schemeClr val="tx1"/>
                          </a:solidFill>
                          <a:effectLst/>
                          <a:latin typeface="Abadi Extra Light" panose="020B0204020104020204" pitchFamily="34" charset="0"/>
                          <a:ea typeface="+mn-ea"/>
                          <a:cs typeface="+mn-cs"/>
                        </a:rPr>
                        <a:t>): two</a:t>
                      </a:r>
                      <a:r>
                        <a:rPr lang="en-US" sz="1050" b="0" i="0" u="sng" strike="noStrike" kern="1200" noProof="0">
                          <a:solidFill>
                            <a:schemeClr val="tx1"/>
                          </a:solidFill>
                          <a:latin typeface="Abadi Extra Light"/>
                        </a:rPr>
                        <a:t> practices </a:t>
                      </a:r>
                      <a:r>
                        <a:rPr lang="en-US" sz="1050" i="0" u="sng" kern="1200">
                          <a:solidFill>
                            <a:schemeClr val="tx1"/>
                          </a:solidFill>
                          <a:latin typeface="Abadi Extra Light"/>
                          <a:ea typeface="+mn-ea"/>
                          <a:cs typeface="+mn-cs"/>
                        </a:rPr>
                        <a:t>‘inadequate’</a:t>
                      </a:r>
                    </a:p>
                    <a:p>
                      <a:pPr marL="180975" marR="0" lvl="1" indent="-18097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0" i="0" u="none" strike="noStrike" kern="1200">
                          <a:solidFill>
                            <a:schemeClr val="tx1"/>
                          </a:solidFill>
                          <a:latin typeface="Abadi Extra Light"/>
                          <a:ea typeface="+mn-ea"/>
                          <a:cs typeface="+mn-cs"/>
                        </a:rPr>
                        <a:t>Practice 1 – placed in special measures following an ‘inadequate’ rating at their </a:t>
                      </a:r>
                      <a:r>
                        <a:rPr lang="en-US" sz="1050" b="0" i="0" u="none" strike="noStrike" kern="1200">
                          <a:solidFill>
                            <a:schemeClr val="tx1"/>
                          </a:solidFill>
                          <a:latin typeface="Abadi Extra Light"/>
                          <a:ea typeface="+mn-ea"/>
                          <a:cs typeface="+mn-cs"/>
                        </a:rPr>
                        <a:t>assessment in Apr/May 2025. </a:t>
                      </a:r>
                      <a:r>
                        <a:rPr lang="en-GB" sz="1050" b="0" i="0" u="none" strike="noStrike" kern="1200">
                          <a:solidFill>
                            <a:schemeClr val="tx1"/>
                          </a:solidFill>
                          <a:latin typeface="Abadi Extra Light"/>
                          <a:ea typeface="+mn-ea"/>
                          <a:cs typeface="+mn-cs"/>
                        </a:rPr>
                        <a:t>The ICB conducted a reactive quality assurance visit in August 2025 and were assured that the practice were addressing the CQC’s concerns. The practice has formally responded to the CQC report and ICB visit, responding to all concerns. A CQC reinspection is planned</a:t>
                      </a:r>
                      <a:r>
                        <a:rPr lang="en-US" sz="1050" b="0" i="0" u="none" strike="noStrike" kern="1200" noProof="0">
                          <a:solidFill>
                            <a:schemeClr val="tx1"/>
                          </a:solidFill>
                          <a:latin typeface="Abadi Extra Light"/>
                        </a:rPr>
                        <a:t>, date awaited. </a:t>
                      </a:r>
                    </a:p>
                    <a:p>
                      <a:pPr marL="171450" indent="-171450">
                        <a:buFont typeface="Arial" panose="020B0604020202020204" pitchFamily="34" charset="0"/>
                        <a:buChar char="•"/>
                      </a:pPr>
                      <a:r>
                        <a:rPr lang="en-GB" sz="1050" b="0" i="0" u="none" strike="noStrike" kern="1200">
                          <a:solidFill>
                            <a:schemeClr val="tx1"/>
                          </a:solidFill>
                          <a:latin typeface="Abadi Extra Light"/>
                          <a:ea typeface="+mn-ea"/>
                          <a:cs typeface="+mn-cs"/>
                        </a:rPr>
                        <a:t>Practice 2 –  The </a:t>
                      </a:r>
                      <a:r>
                        <a:rPr lang="en-GB" sz="1050" kern="1200">
                          <a:solidFill>
                            <a:schemeClr val="tx1"/>
                          </a:solidFill>
                          <a:effectLst/>
                          <a:latin typeface="Abadi Extra Light" panose="020B0204020104020204"/>
                          <a:ea typeface="+mn-ea"/>
                          <a:cs typeface="+mn-cs"/>
                        </a:rPr>
                        <a:t>practice responded to the CQC’s key lines of enquiry (KLOEs) and actions identified at the ICB visit in October 2025. </a:t>
                      </a:r>
                      <a:r>
                        <a:rPr lang="en-US" sz="1050" kern="1200">
                          <a:solidFill>
                            <a:schemeClr val="tx1"/>
                          </a:solidFill>
                          <a:effectLst/>
                          <a:latin typeface="Abadi Extra Light" panose="020B0204020104020204"/>
                          <a:ea typeface="+mn-ea"/>
                          <a:cs typeface="+mn-cs"/>
                        </a:rPr>
                        <a:t>The ICB is reviewing the </a:t>
                      </a:r>
                      <a:r>
                        <a:rPr lang="en-GB" sz="1050" kern="1200">
                          <a:solidFill>
                            <a:schemeClr val="tx1"/>
                          </a:solidFill>
                          <a:effectLst/>
                          <a:latin typeface="Abadi Extra Light" panose="020B0204020104020204"/>
                          <a:ea typeface="+mn-ea"/>
                          <a:cs typeface="+mn-cs"/>
                        </a:rPr>
                        <a:t>document of </a:t>
                      </a:r>
                      <a:r>
                        <a:rPr lang="en-US" sz="1050" kern="1200">
                          <a:solidFill>
                            <a:schemeClr val="tx1"/>
                          </a:solidFill>
                          <a:effectLst/>
                          <a:latin typeface="Abadi Extra Light" panose="020B0204020104020204"/>
                          <a:ea typeface="+mn-ea"/>
                          <a:cs typeface="+mn-cs"/>
                        </a:rPr>
                        <a:t>evidence submitted by the practice in November and December ahead of further visit scheduled for February.</a:t>
                      </a:r>
                      <a:endParaRPr lang="en-GB" sz="1050" kern="1200">
                        <a:solidFill>
                          <a:schemeClr val="tx1"/>
                        </a:solidFill>
                        <a:effectLst/>
                        <a:latin typeface="Abadi Extra Light" panose="020B0204020104020204"/>
                        <a:ea typeface="+mn-ea"/>
                        <a:cs typeface="+mn-cs"/>
                      </a:endParaRPr>
                    </a:p>
                    <a:p>
                      <a:pPr marL="0" marR="0" lvl="0" indent="-276225" algn="just" defTabSz="914400" rtl="0" eaLnBrk="1" fontAlgn="auto" latinLnBrk="0" hangingPunct="1">
                        <a:lnSpc>
                          <a:spcPct val="100000"/>
                        </a:lnSpc>
                        <a:spcBef>
                          <a:spcPts val="0"/>
                        </a:spcBef>
                        <a:spcAft>
                          <a:spcPts val="0"/>
                        </a:spcAft>
                        <a:buClrTx/>
                        <a:buSzTx/>
                        <a:buFontTx/>
                        <a:buNone/>
                        <a:tabLst/>
                        <a:defRPr/>
                      </a:pPr>
                      <a:r>
                        <a:rPr lang="en-US" sz="1050" b="0" i="0" u="sng" strike="noStrike" kern="1200" noProof="0">
                          <a:solidFill>
                            <a:schemeClr val="tx1"/>
                          </a:solidFill>
                          <a:latin typeface="Abadi Extra Light"/>
                        </a:rPr>
                        <a:t>Within Blackburn with Darwen (</a:t>
                      </a:r>
                      <a:r>
                        <a:rPr lang="en-US" sz="1050" b="0" i="0" u="sng" strike="noStrike" kern="1200" noProof="0" err="1">
                          <a:solidFill>
                            <a:schemeClr val="tx1"/>
                          </a:solidFill>
                          <a:latin typeface="Abadi Extra Light"/>
                        </a:rPr>
                        <a:t>BwD</a:t>
                      </a:r>
                      <a:r>
                        <a:rPr lang="en-US" sz="1050" b="0" i="0" u="sng" strike="noStrike" kern="1200" noProof="0">
                          <a:solidFill>
                            <a:schemeClr val="tx1"/>
                          </a:solidFill>
                          <a:latin typeface="Abadi Extra Light"/>
                        </a:rPr>
                        <a:t>): one practice </a:t>
                      </a:r>
                      <a:r>
                        <a:rPr lang="en-US" sz="1050" i="0" u="sng" kern="1200">
                          <a:solidFill>
                            <a:schemeClr val="tx1"/>
                          </a:solidFill>
                          <a:latin typeface="Abadi Extra Light"/>
                          <a:ea typeface="+mn-ea"/>
                          <a:cs typeface="+mn-cs"/>
                        </a:rPr>
                        <a:t>‘inadequate’ </a:t>
                      </a:r>
                      <a:endParaRPr lang="en-GB" sz="1050" b="0" u="sng" kern="1200">
                        <a:solidFill>
                          <a:schemeClr val="tx1"/>
                        </a:solidFill>
                        <a:effectLst/>
                        <a:latin typeface="Abadi Extra Light" panose="020B0204020104020204" pitchFamily="34" charset="0"/>
                        <a:ea typeface="+mn-ea"/>
                        <a:cs typeface="+mn-cs"/>
                      </a:endParaRPr>
                    </a:p>
                    <a:p>
                      <a:pPr marL="180975" marR="0" lvl="1" indent="-18097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i="0" u="none" strike="noStrike" kern="1200" noProof="0">
                          <a:solidFill>
                            <a:schemeClr val="tx1"/>
                          </a:solidFill>
                          <a:latin typeface="Abadi Extra Light"/>
                          <a:ea typeface="+mn-ea"/>
                          <a:cs typeface="+mn-cs"/>
                        </a:rPr>
                        <a:t>Following an inspection in July 2025 a practice within </a:t>
                      </a:r>
                      <a:r>
                        <a:rPr lang="en-US" sz="1050" b="0" i="0" u="none" strike="noStrike" kern="1200" noProof="0" err="1">
                          <a:solidFill>
                            <a:schemeClr val="tx1"/>
                          </a:solidFill>
                          <a:latin typeface="Abadi Extra Light"/>
                          <a:ea typeface="+mn-ea"/>
                          <a:cs typeface="+mn-cs"/>
                        </a:rPr>
                        <a:t>BwD</a:t>
                      </a:r>
                      <a:r>
                        <a:rPr lang="en-US" sz="1050" b="0" i="0" u="none" strike="noStrike" kern="1200" noProof="0">
                          <a:solidFill>
                            <a:schemeClr val="tx1"/>
                          </a:solidFill>
                          <a:latin typeface="Abadi Extra Light"/>
                          <a:ea typeface="+mn-ea"/>
                          <a:cs typeface="+mn-cs"/>
                        </a:rPr>
                        <a:t> has been rated as inadequate.</a:t>
                      </a:r>
                    </a:p>
                    <a:p>
                      <a:pPr marL="180975" marR="0" lvl="1" indent="-180975" algn="just" rtl="0" eaLnBrk="1" fontAlgn="auto" latinLnBrk="0" hangingPunct="1">
                        <a:lnSpc>
                          <a:spcPct val="100000"/>
                        </a:lnSpc>
                        <a:spcBef>
                          <a:spcPts val="0"/>
                        </a:spcBef>
                        <a:spcAft>
                          <a:spcPts val="0"/>
                        </a:spcAft>
                        <a:buClrTx/>
                        <a:buSzTx/>
                        <a:buFont typeface="Arial" panose="020B0604020202020204" pitchFamily="34" charset="0"/>
                        <a:buChar char="•"/>
                      </a:pPr>
                      <a:r>
                        <a:rPr lang="en-US" sz="1050" b="0" i="0" u="none" strike="noStrike" kern="1200" noProof="0">
                          <a:solidFill>
                            <a:schemeClr val="tx1"/>
                          </a:solidFill>
                          <a:latin typeface="Abadi Extra Light"/>
                          <a:ea typeface="+mn-ea"/>
                          <a:cs typeface="+mn-cs"/>
                        </a:rPr>
                        <a:t>Place Team are working with the practice to produce an action plan that addresses all concerns, and monitoring meetings will be established to oversee implementation. The LMC are also supporting.  </a:t>
                      </a:r>
                    </a:p>
                    <a:p>
                      <a:pPr marL="0" marR="0" lvl="1" indent="0" algn="just" rtl="0" eaLnBrk="1" fontAlgn="auto" latinLnBrk="0" hangingPunct="1">
                        <a:lnSpc>
                          <a:spcPct val="100000"/>
                        </a:lnSpc>
                        <a:spcBef>
                          <a:spcPts val="0"/>
                        </a:spcBef>
                        <a:spcAft>
                          <a:spcPts val="0"/>
                        </a:spcAft>
                        <a:buClrTx/>
                        <a:buSzTx/>
                        <a:buFont typeface="Arial" panose="020B0604020202020204" pitchFamily="34" charset="0"/>
                        <a:buNone/>
                      </a:pPr>
                      <a:r>
                        <a:rPr lang="en-US" sz="1050" b="0" i="0" u="sng" strike="noStrike" kern="1200" noProof="0">
                          <a:solidFill>
                            <a:schemeClr val="tx1"/>
                          </a:solidFill>
                          <a:latin typeface="Abadi Extra Light"/>
                          <a:ea typeface="+mn-ea"/>
                          <a:cs typeface="+mn-cs"/>
                        </a:rPr>
                        <a:t>Within Greater Preston (GP): one practice ‘requires improvement’</a:t>
                      </a:r>
                    </a:p>
                    <a:p>
                      <a:pPr marL="171450" marR="0" lvl="1" indent="-171450" algn="just" rtl="0" eaLnBrk="1" fontAlgn="auto" latinLnBrk="0" hangingPunct="1">
                        <a:lnSpc>
                          <a:spcPct val="100000"/>
                        </a:lnSpc>
                        <a:spcBef>
                          <a:spcPts val="0"/>
                        </a:spcBef>
                        <a:spcAft>
                          <a:spcPts val="0"/>
                        </a:spcAft>
                        <a:buClrTx/>
                        <a:buSzTx/>
                        <a:buFont typeface="Arial" panose="020B0604020202020204" pitchFamily="34" charset="0"/>
                        <a:buChar char="•"/>
                      </a:pPr>
                      <a:r>
                        <a:rPr lang="en-US" sz="1050" kern="1200">
                          <a:solidFill>
                            <a:schemeClr val="tx1"/>
                          </a:solidFill>
                          <a:effectLst/>
                          <a:latin typeface="Abadi Extra Light" panose="020B0204020104020204"/>
                          <a:ea typeface="+mn-ea"/>
                          <a:cs typeface="+mn-cs"/>
                        </a:rPr>
                        <a:t>The practice was rated Requires Improvement in October 2025 following an inspection in June. </a:t>
                      </a:r>
                    </a:p>
                    <a:p>
                      <a:pPr marL="171450" marR="0" lvl="1" indent="-171450" algn="just" rtl="0" eaLnBrk="1" fontAlgn="auto" latinLnBrk="0" hangingPunct="1">
                        <a:lnSpc>
                          <a:spcPct val="100000"/>
                        </a:lnSpc>
                        <a:spcBef>
                          <a:spcPts val="0"/>
                        </a:spcBef>
                        <a:spcAft>
                          <a:spcPts val="0"/>
                        </a:spcAft>
                        <a:buClrTx/>
                        <a:buSzTx/>
                        <a:buFont typeface="Arial" panose="020B0604020202020204" pitchFamily="34" charset="0"/>
                        <a:buChar char="•"/>
                      </a:pPr>
                      <a:r>
                        <a:rPr lang="en-US" sz="1050" kern="1200">
                          <a:solidFill>
                            <a:schemeClr val="tx1"/>
                          </a:solidFill>
                          <a:effectLst/>
                          <a:latin typeface="Abadi Extra Light" panose="020B0204020104020204"/>
                          <a:ea typeface="+mn-ea"/>
                          <a:cs typeface="+mn-cs"/>
                        </a:rPr>
                        <a:t>The ICB has visited and confirmed that previous recommendations and KLOEs have been addressed, so no further visit or action plan has been required. </a:t>
                      </a:r>
                    </a:p>
                    <a:p>
                      <a:pPr marL="171450" marR="0" lvl="1" indent="-171450" algn="just" rtl="0" eaLnBrk="1" fontAlgn="auto" latinLnBrk="0" hangingPunct="1">
                        <a:lnSpc>
                          <a:spcPct val="100000"/>
                        </a:lnSpc>
                        <a:spcBef>
                          <a:spcPts val="0"/>
                        </a:spcBef>
                        <a:spcAft>
                          <a:spcPts val="0"/>
                        </a:spcAft>
                        <a:buClrTx/>
                        <a:buSzTx/>
                        <a:buFont typeface="Arial" panose="020B0604020202020204" pitchFamily="34" charset="0"/>
                        <a:buChar char="•"/>
                      </a:pPr>
                      <a:r>
                        <a:rPr lang="en-US" sz="1050" kern="1200">
                          <a:solidFill>
                            <a:schemeClr val="tx1"/>
                          </a:solidFill>
                          <a:effectLst/>
                          <a:latin typeface="Abadi Extra Light" panose="020B0204020104020204"/>
                          <a:ea typeface="+mn-ea"/>
                          <a:cs typeface="+mn-cs"/>
                        </a:rPr>
                        <a:t>The practice continues to receive support from the ICB’s Safeguarding team and People’s Directorate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0593950"/>
                  </a:ext>
                </a:extLst>
              </a:tr>
            </a:tbl>
          </a:graphicData>
        </a:graphic>
      </p:graphicFrame>
      <p:graphicFrame>
        <p:nvGraphicFramePr>
          <p:cNvPr id="11" name="Content Placeholder 2">
            <a:extLst>
              <a:ext uri="{FF2B5EF4-FFF2-40B4-BE49-F238E27FC236}">
                <a16:creationId xmlns:a16="http://schemas.microsoft.com/office/drawing/2014/main" id="{E23F9D83-3159-13D6-3327-7DD7BE488863}"/>
              </a:ext>
            </a:extLst>
          </p:cNvPr>
          <p:cNvGraphicFramePr>
            <a:graphicFrameLocks/>
          </p:cNvGraphicFramePr>
          <p:nvPr>
            <p:extLst>
              <p:ext uri="{D42A27DB-BD31-4B8C-83A1-F6EECF244321}">
                <p14:modId xmlns:p14="http://schemas.microsoft.com/office/powerpoint/2010/main" val="1690124508"/>
              </p:ext>
            </p:extLst>
          </p:nvPr>
        </p:nvGraphicFramePr>
        <p:xfrm>
          <a:off x="451217" y="1107112"/>
          <a:ext cx="5358810" cy="731520"/>
        </p:xfrm>
        <a:graphic>
          <a:graphicData uri="http://schemas.openxmlformats.org/drawingml/2006/table">
            <a:tbl>
              <a:tblPr firstRow="1" bandRow="1">
                <a:tableStyleId>{5940675A-B579-460E-94D1-54222C63F5DA}</a:tableStyleId>
              </a:tblPr>
              <a:tblGrid>
                <a:gridCol w="5358810">
                  <a:extLst>
                    <a:ext uri="{9D8B030D-6E8A-4147-A177-3AD203B41FA5}">
                      <a16:colId xmlns:a16="http://schemas.microsoft.com/office/drawing/2014/main" val="1772709669"/>
                    </a:ext>
                  </a:extLst>
                </a:gridCol>
              </a:tblGrid>
              <a:tr h="598264">
                <a:tc>
                  <a:txBody>
                    <a:bodyPr/>
                    <a:lstStyle/>
                    <a:p>
                      <a:r>
                        <a:rPr lang="en-GB" sz="1050" b="1"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This metric measures:</a:t>
                      </a:r>
                    </a:p>
                    <a:p>
                      <a:pPr algn="just"/>
                      <a:r>
                        <a:rPr lang="en-US" sz="105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The data is provided by the Care Quality Commission (CQC) following inspections or review of GP surgeries. The focus on inadequate or requiring improvement ratings across the five CQC domains is an indicator of quality of service provided. </a:t>
                      </a:r>
                      <a:endParaRPr lang="en-GB" sz="1050" i="0">
                        <a:solidFill>
                          <a:schemeClr val="bg1">
                            <a:lumMod val="50000"/>
                          </a:schemeClr>
                        </a:solidFill>
                        <a:highlight>
                          <a:srgbClr val="FFFF00"/>
                        </a:highlight>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graphicFrame>
        <p:nvGraphicFramePr>
          <p:cNvPr id="5" name="Table 4">
            <a:extLst>
              <a:ext uri="{FF2B5EF4-FFF2-40B4-BE49-F238E27FC236}">
                <a16:creationId xmlns:a16="http://schemas.microsoft.com/office/drawing/2014/main" id="{B6D0D932-FD1E-BB2E-E238-FEA4DFADE068}"/>
              </a:ext>
            </a:extLst>
          </p:cNvPr>
          <p:cNvGraphicFramePr>
            <a:graphicFrameLocks noGrp="1"/>
          </p:cNvGraphicFramePr>
          <p:nvPr>
            <p:extLst>
              <p:ext uri="{D42A27DB-BD31-4B8C-83A1-F6EECF244321}">
                <p14:modId xmlns:p14="http://schemas.microsoft.com/office/powerpoint/2010/main" val="2884824808"/>
              </p:ext>
            </p:extLst>
          </p:nvPr>
        </p:nvGraphicFramePr>
        <p:xfrm>
          <a:off x="505656" y="147376"/>
          <a:ext cx="9686271" cy="807720"/>
        </p:xfrm>
        <a:graphic>
          <a:graphicData uri="http://schemas.openxmlformats.org/drawingml/2006/table">
            <a:tbl>
              <a:tblPr firstRow="1" bandRow="1">
                <a:tableStyleId>{5940675A-B579-460E-94D1-54222C63F5DA}</a:tableStyleId>
              </a:tblPr>
              <a:tblGrid>
                <a:gridCol w="809513">
                  <a:extLst>
                    <a:ext uri="{9D8B030D-6E8A-4147-A177-3AD203B41FA5}">
                      <a16:colId xmlns:a16="http://schemas.microsoft.com/office/drawing/2014/main" val="844903451"/>
                    </a:ext>
                  </a:extLst>
                </a:gridCol>
                <a:gridCol w="910389">
                  <a:extLst>
                    <a:ext uri="{9D8B030D-6E8A-4147-A177-3AD203B41FA5}">
                      <a16:colId xmlns:a16="http://schemas.microsoft.com/office/drawing/2014/main" val="150642026"/>
                    </a:ext>
                  </a:extLst>
                </a:gridCol>
                <a:gridCol w="1697957">
                  <a:extLst>
                    <a:ext uri="{9D8B030D-6E8A-4147-A177-3AD203B41FA5}">
                      <a16:colId xmlns:a16="http://schemas.microsoft.com/office/drawing/2014/main" val="2633645383"/>
                    </a:ext>
                  </a:extLst>
                </a:gridCol>
                <a:gridCol w="595630">
                  <a:extLst>
                    <a:ext uri="{9D8B030D-6E8A-4147-A177-3AD203B41FA5}">
                      <a16:colId xmlns:a16="http://schemas.microsoft.com/office/drawing/2014/main" val="2170868012"/>
                    </a:ext>
                  </a:extLst>
                </a:gridCol>
                <a:gridCol w="1600200">
                  <a:extLst>
                    <a:ext uri="{9D8B030D-6E8A-4147-A177-3AD203B41FA5}">
                      <a16:colId xmlns:a16="http://schemas.microsoft.com/office/drawing/2014/main" val="1688799777"/>
                    </a:ext>
                  </a:extLst>
                </a:gridCol>
                <a:gridCol w="1057275">
                  <a:extLst>
                    <a:ext uri="{9D8B030D-6E8A-4147-A177-3AD203B41FA5}">
                      <a16:colId xmlns:a16="http://schemas.microsoft.com/office/drawing/2014/main" val="1375552321"/>
                    </a:ext>
                  </a:extLst>
                </a:gridCol>
                <a:gridCol w="3015307">
                  <a:extLst>
                    <a:ext uri="{9D8B030D-6E8A-4147-A177-3AD203B41FA5}">
                      <a16:colId xmlns:a16="http://schemas.microsoft.com/office/drawing/2014/main" val="937743691"/>
                    </a:ext>
                  </a:extLst>
                </a:gridCol>
              </a:tblGrid>
              <a:tr h="0">
                <a:tc rowSpan="3">
                  <a:txBody>
                    <a:bodyPr/>
                    <a:lstStyle/>
                    <a:p>
                      <a:pPr algn="ctr"/>
                      <a:r>
                        <a:rPr lang="en-GB" sz="1000" b="1">
                          <a:solidFill>
                            <a:schemeClr val="bg1"/>
                          </a:solidFill>
                        </a:rPr>
                        <a:t>Quality Metric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j-ea"/>
                          <a:cs typeface="+mj-cs"/>
                        </a:rPr>
                        <a:t>6. </a:t>
                      </a:r>
                      <a:r>
                        <a:rPr lang="en-US" sz="1600"/>
                        <a:t>GP CQC Ratings (no. practices inadequate or requiring improvement) : December 2025</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335843"/>
                  </a:ext>
                </a:extLst>
              </a:tr>
              <a:tr h="0">
                <a:tc vMerge="1">
                  <a:txBody>
                    <a:bodyPr/>
                    <a:lstStyle/>
                    <a:p>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strike="noStrike">
                          <a:solidFill>
                            <a:schemeClr val="tx1"/>
                          </a:solidFill>
                        </a:rPr>
                        <a:t>Primary Care Contracts Sub Committee </a:t>
                      </a:r>
                      <a:r>
                        <a:rPr lang="en-GB" sz="1000" b="1" strike="noStrike">
                          <a:solidFill>
                            <a:schemeClr val="tx1"/>
                          </a:solidFill>
                        </a:rPr>
                        <a:t>&amp; </a:t>
                      </a:r>
                      <a:r>
                        <a:rPr lang="en-GB" sz="1000" b="1" strike="noStrike" baseline="0">
                          <a:solidFill>
                            <a:schemeClr val="tx1"/>
                          </a:solidFill>
                        </a:rPr>
                        <a:t>Quality &amp; Outcomes Committee </a:t>
                      </a:r>
                      <a:r>
                        <a:rPr lang="en-GB" sz="1000" b="1" strike="noStrike">
                          <a:solidFill>
                            <a:schemeClr val="tx1"/>
                          </a:solidFill>
                        </a:rPr>
                        <a:t>/ Primary Care Medical Services Group &amp; Primary Care Quality Group</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a:p>
                  </a:txBody>
                  <a:tcPr>
                    <a:solidFill>
                      <a:schemeClr val="bg1"/>
                    </a:solidFill>
                  </a:tcPr>
                </a:tc>
                <a:tc hMerge="1">
                  <a:txBody>
                    <a:bodyPr/>
                    <a:lstStyle/>
                    <a:p>
                      <a:endParaRPr lang="en-GB"/>
                    </a:p>
                  </a:txBody>
                  <a:tcPr/>
                </a:tc>
                <a:tc hMerge="1">
                  <a:txBody>
                    <a:bodyPr/>
                    <a:lstStyle/>
                    <a:p>
                      <a:endParaRPr lang="en-GB"/>
                    </a:p>
                  </a:txBody>
                  <a:tcPr/>
                </a:tc>
                <a:tc hMerge="1">
                  <a:txBody>
                    <a:bodyPr/>
                    <a:lstStyle/>
                    <a:p>
                      <a:endParaRPr/>
                    </a:p>
                  </a:txBody>
                  <a:tcPr/>
                </a:tc>
                <a:extLst>
                  <a:ext uri="{0D108BD9-81ED-4DB2-BD59-A6C34878D82A}">
                    <a16:rowId xmlns:a16="http://schemas.microsoft.com/office/drawing/2014/main" val="513784470"/>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Group Chair: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Peter Tinson &amp; Kathryn Lord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SRO: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Peter Tinson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a:solidFill>
                            <a:schemeClr val="tx1"/>
                          </a:solidFill>
                        </a:rPr>
                        <a:t>Clinical Lead: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Dr Lindsey Dickinson</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6322270"/>
                  </a:ext>
                </a:extLst>
              </a:tr>
            </a:tbl>
          </a:graphicData>
        </a:graphic>
      </p:graphicFrame>
      <p:graphicFrame>
        <p:nvGraphicFramePr>
          <p:cNvPr id="10" name="Content Placeholder 2">
            <a:extLst>
              <a:ext uri="{FF2B5EF4-FFF2-40B4-BE49-F238E27FC236}">
                <a16:creationId xmlns:a16="http://schemas.microsoft.com/office/drawing/2014/main" id="{EF5BA6E1-AD31-7D2E-1E00-8B5E4B468F98}"/>
              </a:ext>
            </a:extLst>
          </p:cNvPr>
          <p:cNvGraphicFramePr>
            <a:graphicFrameLocks/>
          </p:cNvGraphicFramePr>
          <p:nvPr>
            <p:extLst>
              <p:ext uri="{D42A27DB-BD31-4B8C-83A1-F6EECF244321}">
                <p14:modId xmlns:p14="http://schemas.microsoft.com/office/powerpoint/2010/main" val="1088572413"/>
              </p:ext>
            </p:extLst>
          </p:nvPr>
        </p:nvGraphicFramePr>
        <p:xfrm>
          <a:off x="460955" y="1923315"/>
          <a:ext cx="5528477" cy="441960"/>
        </p:xfrm>
        <a:graphic>
          <a:graphicData uri="http://schemas.openxmlformats.org/drawingml/2006/table">
            <a:tbl>
              <a:tblPr firstRow="1" bandRow="1">
                <a:tableStyleId>{5940675A-B579-460E-94D1-54222C63F5DA}</a:tableStyleId>
              </a:tblPr>
              <a:tblGrid>
                <a:gridCol w="5528477">
                  <a:extLst>
                    <a:ext uri="{9D8B030D-6E8A-4147-A177-3AD203B41FA5}">
                      <a16:colId xmlns:a16="http://schemas.microsoft.com/office/drawing/2014/main" val="1772709669"/>
                    </a:ext>
                  </a:extLst>
                </a:gridCol>
              </a:tblGrid>
              <a:tr h="2519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a:solidFill>
                            <a:schemeClr val="bg1">
                              <a:lumMod val="50000"/>
                            </a:schemeClr>
                          </a:solidFill>
                          <a:latin typeface="Abadi Extra Light"/>
                          <a:ea typeface="Calibri"/>
                          <a:cs typeface="Calibri"/>
                        </a:rPr>
                        <a:t>December 2025. </a:t>
                      </a:r>
                      <a:r>
                        <a:rPr lang="en-GB" sz="1200" b="0" i="0">
                          <a:solidFill>
                            <a:schemeClr val="bg1">
                              <a:lumMod val="50000"/>
                            </a:schemeClr>
                          </a:solidFill>
                          <a:latin typeface="Abadi Extra Light"/>
                          <a:ea typeface="Calibri"/>
                          <a:cs typeface="Calibri"/>
                        </a:rPr>
                        <a:t> N</a:t>
                      </a:r>
                      <a:r>
                        <a:rPr lang="en-GB" sz="1100" b="1"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umber and percentage of </a:t>
                      </a:r>
                      <a:r>
                        <a:rPr lang="en-US" sz="1100" b="1"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practices rated by the CQC as inadequate or requiring improvement:</a:t>
                      </a:r>
                      <a:endParaRPr lang="en-GB" sz="1100" i="0">
                        <a:solidFill>
                          <a:schemeClr val="bg1">
                            <a:lumMod val="50000"/>
                          </a:schemeClr>
                        </a:solidFill>
                        <a:highlight>
                          <a:srgbClr val="FFFF00"/>
                        </a:highlight>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graphicFrame>
        <p:nvGraphicFramePr>
          <p:cNvPr id="12" name="Content Placeholder 2">
            <a:extLst>
              <a:ext uri="{FF2B5EF4-FFF2-40B4-BE49-F238E27FC236}">
                <a16:creationId xmlns:a16="http://schemas.microsoft.com/office/drawing/2014/main" id="{FC3FC90B-97FF-04E6-C47B-2A450B726FC5}"/>
              </a:ext>
            </a:extLst>
          </p:cNvPr>
          <p:cNvGraphicFramePr>
            <a:graphicFrameLocks/>
          </p:cNvGraphicFramePr>
          <p:nvPr>
            <p:extLst>
              <p:ext uri="{D42A27DB-BD31-4B8C-83A1-F6EECF244321}">
                <p14:modId xmlns:p14="http://schemas.microsoft.com/office/powerpoint/2010/main" val="2302984514"/>
              </p:ext>
            </p:extLst>
          </p:nvPr>
        </p:nvGraphicFramePr>
        <p:xfrm>
          <a:off x="451218" y="3329652"/>
          <a:ext cx="5358810" cy="259080"/>
        </p:xfrm>
        <a:graphic>
          <a:graphicData uri="http://schemas.openxmlformats.org/drawingml/2006/table">
            <a:tbl>
              <a:tblPr firstRow="1" bandRow="1">
                <a:tableStyleId>{5940675A-B579-460E-94D1-54222C63F5DA}</a:tableStyleId>
              </a:tblPr>
              <a:tblGrid>
                <a:gridCol w="5358810">
                  <a:extLst>
                    <a:ext uri="{9D8B030D-6E8A-4147-A177-3AD203B41FA5}">
                      <a16:colId xmlns:a16="http://schemas.microsoft.com/office/drawing/2014/main" val="1772709669"/>
                    </a:ext>
                  </a:extLst>
                </a:gridCol>
              </a:tblGrid>
              <a:tr h="251977">
                <a:tc>
                  <a:txBody>
                    <a:bodyPr/>
                    <a:lstStyle/>
                    <a:p>
                      <a:pPr marL="0" algn="l" defTabSz="914400" rtl="0" eaLnBrk="1" latinLnBrk="0" hangingPunct="1"/>
                      <a:r>
                        <a:rPr lang="en-GB" sz="1100" b="1" i="0">
                          <a:solidFill>
                            <a:schemeClr val="bg1">
                              <a:lumMod val="50000"/>
                            </a:schemeClr>
                          </a:solidFill>
                          <a:latin typeface="Abadi Extra Light"/>
                          <a:ea typeface="Calibri"/>
                          <a:cs typeface="Calibri"/>
                        </a:rPr>
                        <a:t>December 2025.  </a:t>
                      </a:r>
                      <a:r>
                        <a:rPr lang="en-GB" sz="1100" b="1" i="0" kern="120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Overall Practice CQC Ratings: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sp>
        <p:nvSpPr>
          <p:cNvPr id="6" name="TextBox 5">
            <a:extLst>
              <a:ext uri="{FF2B5EF4-FFF2-40B4-BE49-F238E27FC236}">
                <a16:creationId xmlns:a16="http://schemas.microsoft.com/office/drawing/2014/main" id="{32CC57C7-9C6A-FE3C-A802-52CFD359330F}"/>
              </a:ext>
            </a:extLst>
          </p:cNvPr>
          <p:cNvSpPr txBox="1"/>
          <p:nvPr/>
        </p:nvSpPr>
        <p:spPr>
          <a:xfrm>
            <a:off x="-29169" y="-408482"/>
            <a:ext cx="400110" cy="6721473"/>
          </a:xfrm>
          <a:prstGeom prst="rect">
            <a:avLst/>
          </a:prstGeom>
          <a:noFill/>
        </p:spPr>
        <p:txBody>
          <a:bodyPr vert="vert270" wrap="square" rtlCol="0">
            <a:spAutoFit/>
          </a:bodyPr>
          <a:lstStyle/>
          <a:p>
            <a:r>
              <a:rPr lang="en-GB" sz="1400" b="1">
                <a:latin typeface="Abadi Extra Light" panose="020B0204020104020204" pitchFamily="34" charset="0"/>
              </a:rPr>
              <a:t>General Practice:    </a:t>
            </a:r>
            <a:r>
              <a:rPr lang="en-GB" sz="1400">
                <a:latin typeface="Abadi Extra Light" panose="020B0204020104020204" pitchFamily="34" charset="0"/>
              </a:rPr>
              <a:t>CQC Ratings</a:t>
            </a:r>
          </a:p>
        </p:txBody>
      </p:sp>
      <p:graphicFrame>
        <p:nvGraphicFramePr>
          <p:cNvPr id="9" name="Table 8">
            <a:extLst>
              <a:ext uri="{FF2B5EF4-FFF2-40B4-BE49-F238E27FC236}">
                <a16:creationId xmlns:a16="http://schemas.microsoft.com/office/drawing/2014/main" id="{ECCC9947-A583-FCA6-50A7-BA4869F02FAE}"/>
              </a:ext>
            </a:extLst>
          </p:cNvPr>
          <p:cNvGraphicFramePr>
            <a:graphicFrameLocks noGrp="1"/>
          </p:cNvGraphicFramePr>
          <p:nvPr>
            <p:extLst>
              <p:ext uri="{D42A27DB-BD31-4B8C-83A1-F6EECF244321}">
                <p14:modId xmlns:p14="http://schemas.microsoft.com/office/powerpoint/2010/main" val="2738099543"/>
              </p:ext>
            </p:extLst>
          </p:nvPr>
        </p:nvGraphicFramePr>
        <p:xfrm>
          <a:off x="528461" y="2576790"/>
          <a:ext cx="5500731" cy="670560"/>
        </p:xfrm>
        <a:graphic>
          <a:graphicData uri="http://schemas.openxmlformats.org/drawingml/2006/table">
            <a:tbl>
              <a:tblPr firstRow="1" bandRow="1">
                <a:tableStyleId>{5C22544A-7EE6-4342-B048-85BDC9FD1C3A}</a:tableStyleId>
              </a:tblPr>
              <a:tblGrid>
                <a:gridCol w="587392">
                  <a:extLst>
                    <a:ext uri="{9D8B030D-6E8A-4147-A177-3AD203B41FA5}">
                      <a16:colId xmlns:a16="http://schemas.microsoft.com/office/drawing/2014/main" val="1867106089"/>
                    </a:ext>
                  </a:extLst>
                </a:gridCol>
                <a:gridCol w="493066">
                  <a:extLst>
                    <a:ext uri="{9D8B030D-6E8A-4147-A177-3AD203B41FA5}">
                      <a16:colId xmlns:a16="http://schemas.microsoft.com/office/drawing/2014/main" val="1577820729"/>
                    </a:ext>
                  </a:extLst>
                </a:gridCol>
                <a:gridCol w="493066">
                  <a:extLst>
                    <a:ext uri="{9D8B030D-6E8A-4147-A177-3AD203B41FA5}">
                      <a16:colId xmlns:a16="http://schemas.microsoft.com/office/drawing/2014/main" val="1932738835"/>
                    </a:ext>
                  </a:extLst>
                </a:gridCol>
                <a:gridCol w="469484">
                  <a:extLst>
                    <a:ext uri="{9D8B030D-6E8A-4147-A177-3AD203B41FA5}">
                      <a16:colId xmlns:a16="http://schemas.microsoft.com/office/drawing/2014/main" val="3766329158"/>
                    </a:ext>
                  </a:extLst>
                </a:gridCol>
                <a:gridCol w="537491">
                  <a:extLst>
                    <a:ext uri="{9D8B030D-6E8A-4147-A177-3AD203B41FA5}">
                      <a16:colId xmlns:a16="http://schemas.microsoft.com/office/drawing/2014/main" val="3846000662"/>
                    </a:ext>
                  </a:extLst>
                </a:gridCol>
                <a:gridCol w="426117">
                  <a:extLst>
                    <a:ext uri="{9D8B030D-6E8A-4147-A177-3AD203B41FA5}">
                      <a16:colId xmlns:a16="http://schemas.microsoft.com/office/drawing/2014/main" val="2995773199"/>
                    </a:ext>
                  </a:extLst>
                </a:gridCol>
                <a:gridCol w="498823">
                  <a:extLst>
                    <a:ext uri="{9D8B030D-6E8A-4147-A177-3AD203B41FA5}">
                      <a16:colId xmlns:a16="http://schemas.microsoft.com/office/drawing/2014/main" val="1919307920"/>
                    </a:ext>
                  </a:extLst>
                </a:gridCol>
                <a:gridCol w="498823">
                  <a:extLst>
                    <a:ext uri="{9D8B030D-6E8A-4147-A177-3AD203B41FA5}">
                      <a16:colId xmlns:a16="http://schemas.microsoft.com/office/drawing/2014/main" val="3861752051"/>
                    </a:ext>
                  </a:extLst>
                </a:gridCol>
                <a:gridCol w="498823">
                  <a:extLst>
                    <a:ext uri="{9D8B030D-6E8A-4147-A177-3AD203B41FA5}">
                      <a16:colId xmlns:a16="http://schemas.microsoft.com/office/drawing/2014/main" val="818460090"/>
                    </a:ext>
                  </a:extLst>
                </a:gridCol>
                <a:gridCol w="498823">
                  <a:extLst>
                    <a:ext uri="{9D8B030D-6E8A-4147-A177-3AD203B41FA5}">
                      <a16:colId xmlns:a16="http://schemas.microsoft.com/office/drawing/2014/main" val="3225036586"/>
                    </a:ext>
                  </a:extLst>
                </a:gridCol>
                <a:gridCol w="498823">
                  <a:extLst>
                    <a:ext uri="{9D8B030D-6E8A-4147-A177-3AD203B41FA5}">
                      <a16:colId xmlns:a16="http://schemas.microsoft.com/office/drawing/2014/main" val="2915694781"/>
                    </a:ext>
                  </a:extLst>
                </a:gridCol>
              </a:tblGrid>
              <a:tr h="298673">
                <a:tc>
                  <a:txBody>
                    <a:bodyPr/>
                    <a:lstStyle/>
                    <a:p>
                      <a:pPr algn="ctr"/>
                      <a:r>
                        <a:rPr lang="en-GB" sz="800"/>
                        <a:t>National</a:t>
                      </a:r>
                    </a:p>
                  </a:txBody>
                  <a:tcPr>
                    <a:solidFill>
                      <a:schemeClr val="tx1"/>
                    </a:solidFill>
                  </a:tcPr>
                </a:tc>
                <a:tc>
                  <a:txBody>
                    <a:bodyPr/>
                    <a:lstStyle/>
                    <a:p>
                      <a:pPr algn="ctr"/>
                      <a:r>
                        <a:rPr lang="en-GB" sz="800"/>
                        <a:t>North West</a:t>
                      </a:r>
                    </a:p>
                  </a:txBody>
                  <a:tcPr>
                    <a:solidFill>
                      <a:schemeClr val="tx1"/>
                    </a:solidFill>
                  </a:tcPr>
                </a:tc>
                <a:tc>
                  <a:txBody>
                    <a:bodyPr/>
                    <a:lstStyle/>
                    <a:p>
                      <a:pPr algn="ctr"/>
                      <a:r>
                        <a:rPr lang="en-GB" sz="800"/>
                        <a:t>LSC</a:t>
                      </a:r>
                    </a:p>
                  </a:txBody>
                  <a:tcPr/>
                </a:tc>
                <a:tc>
                  <a:txBody>
                    <a:bodyPr/>
                    <a:lstStyle/>
                    <a:p>
                      <a:pPr algn="ctr"/>
                      <a:r>
                        <a:rPr lang="en-GB" sz="800">
                          <a:solidFill>
                            <a:schemeClr val="tx1"/>
                          </a:solidFill>
                        </a:rPr>
                        <a:t>BwD</a:t>
                      </a:r>
                    </a:p>
                  </a:txBody>
                  <a:tcPr>
                    <a:solidFill>
                      <a:schemeClr val="bg1"/>
                    </a:solidFill>
                  </a:tcPr>
                </a:tc>
                <a:tc>
                  <a:txBody>
                    <a:bodyPr/>
                    <a:lstStyle/>
                    <a:p>
                      <a:pPr algn="ctr"/>
                      <a:r>
                        <a:rPr lang="en-GB" sz="800">
                          <a:solidFill>
                            <a:schemeClr val="tx1"/>
                          </a:solidFill>
                        </a:rPr>
                        <a:t>Bpl</a:t>
                      </a:r>
                    </a:p>
                  </a:txBody>
                  <a:tcPr>
                    <a:solidFill>
                      <a:schemeClr val="bg1"/>
                    </a:solidFill>
                  </a:tcPr>
                </a:tc>
                <a:tc>
                  <a:txBody>
                    <a:bodyPr/>
                    <a:lstStyle/>
                    <a:p>
                      <a:pPr algn="ctr"/>
                      <a:r>
                        <a:rPr lang="en-GB" sz="800">
                          <a:solidFill>
                            <a:schemeClr val="tx1"/>
                          </a:solidFill>
                        </a:rPr>
                        <a:t>CSR</a:t>
                      </a:r>
                    </a:p>
                  </a:txBody>
                  <a:tcPr>
                    <a:solidFill>
                      <a:schemeClr val="bg1"/>
                    </a:solidFill>
                  </a:tcPr>
                </a:tc>
                <a:tc>
                  <a:txBody>
                    <a:bodyPr/>
                    <a:lstStyle/>
                    <a:p>
                      <a:pPr algn="ctr"/>
                      <a:r>
                        <a:rPr lang="en-GB" sz="800">
                          <a:solidFill>
                            <a:schemeClr val="tx1"/>
                          </a:solidFill>
                        </a:rPr>
                        <a:t>EL</a:t>
                      </a:r>
                    </a:p>
                  </a:txBody>
                  <a:tcPr>
                    <a:solidFill>
                      <a:schemeClr val="bg1"/>
                    </a:solidFill>
                  </a:tcPr>
                </a:tc>
                <a:tc>
                  <a:txBody>
                    <a:bodyPr/>
                    <a:lstStyle/>
                    <a:p>
                      <a:pPr algn="ctr"/>
                      <a:r>
                        <a:rPr lang="en-GB" sz="800">
                          <a:solidFill>
                            <a:schemeClr val="tx1"/>
                          </a:solidFill>
                        </a:rPr>
                        <a:t>GP</a:t>
                      </a:r>
                    </a:p>
                  </a:txBody>
                  <a:tcPr>
                    <a:solidFill>
                      <a:schemeClr val="bg1"/>
                    </a:solidFill>
                  </a:tcPr>
                </a:tc>
                <a:tc>
                  <a:txBody>
                    <a:bodyPr/>
                    <a:lstStyle/>
                    <a:p>
                      <a:pPr algn="ctr"/>
                      <a:r>
                        <a:rPr lang="en-GB" sz="800">
                          <a:solidFill>
                            <a:schemeClr val="tx1"/>
                          </a:solidFill>
                        </a:rPr>
                        <a:t>MB</a:t>
                      </a:r>
                    </a:p>
                  </a:txBody>
                  <a:tcPr>
                    <a:solidFill>
                      <a:schemeClr val="bg1"/>
                    </a:solidFill>
                  </a:tcPr>
                </a:tc>
                <a:tc>
                  <a:txBody>
                    <a:bodyPr/>
                    <a:lstStyle/>
                    <a:p>
                      <a:pPr algn="ctr"/>
                      <a:r>
                        <a:rPr lang="en-GB" sz="800">
                          <a:solidFill>
                            <a:schemeClr val="tx1"/>
                          </a:solidFill>
                        </a:rPr>
                        <a:t>WL</a:t>
                      </a:r>
                    </a:p>
                  </a:txBody>
                  <a:tcPr>
                    <a:solidFill>
                      <a:schemeClr val="bg1"/>
                    </a:solidFill>
                  </a:tcPr>
                </a:tc>
                <a:tc>
                  <a:txBody>
                    <a:bodyPr/>
                    <a:lstStyle/>
                    <a:p>
                      <a:pPr algn="ctr"/>
                      <a:r>
                        <a:rPr lang="en-GB" sz="800">
                          <a:solidFill>
                            <a:schemeClr val="tx1"/>
                          </a:solidFill>
                        </a:rPr>
                        <a:t>FW</a:t>
                      </a:r>
                    </a:p>
                  </a:txBody>
                  <a:tcPr>
                    <a:solidFill>
                      <a:schemeClr val="bg1"/>
                    </a:solidFill>
                  </a:tcPr>
                </a:tc>
                <a:extLst>
                  <a:ext uri="{0D108BD9-81ED-4DB2-BD59-A6C34878D82A}">
                    <a16:rowId xmlns:a16="http://schemas.microsoft.com/office/drawing/2014/main" val="1275599411"/>
                  </a:ext>
                </a:extLst>
              </a:tr>
              <a:tr h="298673">
                <a:tc>
                  <a:txBody>
                    <a:bodyPr/>
                    <a:lstStyle/>
                    <a:p>
                      <a:pPr algn="ctr"/>
                      <a:r>
                        <a:rPr lang="en-GB" sz="800"/>
                        <a:t>274</a:t>
                      </a:r>
                    </a:p>
                    <a:p>
                      <a:pPr algn="ctr"/>
                      <a:r>
                        <a:rPr lang="en-GB" sz="800"/>
                        <a:t>(4.3%)</a:t>
                      </a:r>
                    </a:p>
                  </a:txBody>
                  <a:tcPr/>
                </a:tc>
                <a:tc>
                  <a:txBody>
                    <a:bodyPr/>
                    <a:lstStyle/>
                    <a:p>
                      <a:pPr algn="ctr"/>
                      <a:r>
                        <a:rPr lang="en-GB" sz="800"/>
                        <a:t>32 (3.1%)</a:t>
                      </a:r>
                    </a:p>
                  </a:txBody>
                  <a:tcPr/>
                </a:tc>
                <a:tc>
                  <a:txBody>
                    <a:bodyPr/>
                    <a:lstStyle/>
                    <a:p>
                      <a:pPr algn="ctr"/>
                      <a:r>
                        <a:rPr lang="en-GB" sz="800"/>
                        <a:t>6</a:t>
                      </a:r>
                    </a:p>
                    <a:p>
                      <a:pPr algn="ctr"/>
                      <a:r>
                        <a:rPr lang="en-GB" sz="800"/>
                        <a:t>(3.0%)</a:t>
                      </a:r>
                    </a:p>
                  </a:txBody>
                  <a:tcPr/>
                </a:tc>
                <a:tc>
                  <a:txBody>
                    <a:bodyPr/>
                    <a:lstStyle/>
                    <a:p>
                      <a:pPr algn="ctr"/>
                      <a:r>
                        <a:rPr lang="en-GB" sz="750"/>
                        <a:t>1 (4.5%)</a:t>
                      </a:r>
                    </a:p>
                  </a:txBody>
                  <a:tcPr/>
                </a:tc>
                <a:tc>
                  <a:txBody>
                    <a:bodyPr/>
                    <a:lstStyle/>
                    <a:p>
                      <a:pPr algn="ctr"/>
                      <a:r>
                        <a:rPr lang="en-GB" sz="750"/>
                        <a:t>2</a:t>
                      </a:r>
                    </a:p>
                    <a:p>
                      <a:pPr algn="ctr"/>
                      <a:r>
                        <a:rPr lang="en-GB" sz="700"/>
                        <a:t>(12.5%)</a:t>
                      </a:r>
                    </a:p>
                  </a:txBody>
                  <a:tcPr/>
                </a:tc>
                <a:tc>
                  <a:txBody>
                    <a:bodyPr/>
                    <a:lstStyle/>
                    <a:p>
                      <a:pPr algn="ctr"/>
                      <a:r>
                        <a:rPr lang="en-GB" sz="750"/>
                        <a:t>1 (4%)</a:t>
                      </a:r>
                    </a:p>
                  </a:txBody>
                  <a:tcPr/>
                </a:tc>
                <a:tc>
                  <a:txBody>
                    <a:bodyPr/>
                    <a:lstStyle/>
                    <a:p>
                      <a:pPr algn="ctr"/>
                      <a:r>
                        <a:rPr lang="en-GB" sz="750"/>
                        <a:t>0</a:t>
                      </a:r>
                    </a:p>
                  </a:txBody>
                  <a:tcPr/>
                </a:tc>
                <a:tc>
                  <a:txBody>
                    <a:bodyPr/>
                    <a:lstStyle/>
                    <a:p>
                      <a:pPr algn="ctr"/>
                      <a:r>
                        <a:rPr lang="en-GB" sz="750"/>
                        <a:t>1</a:t>
                      </a:r>
                    </a:p>
                    <a:p>
                      <a:pPr algn="ctr"/>
                      <a:r>
                        <a:rPr lang="en-GB" sz="750"/>
                        <a:t>(4.8%)</a:t>
                      </a:r>
                    </a:p>
                  </a:txBody>
                  <a:tcPr/>
                </a:tc>
                <a:tc>
                  <a:txBody>
                    <a:bodyPr/>
                    <a:lstStyle/>
                    <a:p>
                      <a:pPr algn="ctr"/>
                      <a:r>
                        <a:rPr lang="en-GB" sz="750"/>
                        <a:t>1 (3.2%)</a:t>
                      </a:r>
                    </a:p>
                  </a:txBody>
                  <a:tcPr/>
                </a:tc>
                <a:tc>
                  <a:txBody>
                    <a:bodyPr/>
                    <a:lstStyle/>
                    <a:p>
                      <a:pPr algn="ctr"/>
                      <a:r>
                        <a:rPr lang="en-GB" sz="750"/>
                        <a:t>0</a:t>
                      </a:r>
                    </a:p>
                  </a:txBody>
                  <a:tcPr/>
                </a:tc>
                <a:tc>
                  <a:txBody>
                    <a:bodyPr/>
                    <a:lstStyle/>
                    <a:p>
                      <a:pPr algn="ctr"/>
                      <a:r>
                        <a:rPr lang="en-GB" sz="800"/>
                        <a:t>0</a:t>
                      </a:r>
                    </a:p>
                  </a:txBody>
                  <a:tcPr/>
                </a:tc>
                <a:extLst>
                  <a:ext uri="{0D108BD9-81ED-4DB2-BD59-A6C34878D82A}">
                    <a16:rowId xmlns:a16="http://schemas.microsoft.com/office/drawing/2014/main" val="2599203777"/>
                  </a:ext>
                </a:extLst>
              </a:tr>
            </a:tbl>
          </a:graphicData>
        </a:graphic>
      </p:graphicFrame>
      <p:graphicFrame>
        <p:nvGraphicFramePr>
          <p:cNvPr id="2" name="Table 1">
            <a:extLst>
              <a:ext uri="{FF2B5EF4-FFF2-40B4-BE49-F238E27FC236}">
                <a16:creationId xmlns:a16="http://schemas.microsoft.com/office/drawing/2014/main" id="{D49CAEB8-9063-16A5-CF24-7D9B95EB574A}"/>
              </a:ext>
            </a:extLst>
          </p:cNvPr>
          <p:cNvGraphicFramePr>
            <a:graphicFrameLocks noGrp="1"/>
          </p:cNvGraphicFramePr>
          <p:nvPr>
            <p:extLst>
              <p:ext uri="{D42A27DB-BD31-4B8C-83A1-F6EECF244321}">
                <p14:modId xmlns:p14="http://schemas.microsoft.com/office/powerpoint/2010/main" val="336060864"/>
              </p:ext>
            </p:extLst>
          </p:nvPr>
        </p:nvGraphicFramePr>
        <p:xfrm>
          <a:off x="538987" y="2409805"/>
          <a:ext cx="5450446" cy="137160"/>
        </p:xfrm>
        <a:graphic>
          <a:graphicData uri="http://schemas.openxmlformats.org/drawingml/2006/table">
            <a:tbl>
              <a:tblPr firstRow="1" bandRow="1">
                <a:tableStyleId>{5C22544A-7EE6-4342-B048-85BDC9FD1C3A}</a:tableStyleId>
              </a:tblPr>
              <a:tblGrid>
                <a:gridCol w="5450446">
                  <a:extLst>
                    <a:ext uri="{9D8B030D-6E8A-4147-A177-3AD203B41FA5}">
                      <a16:colId xmlns:a16="http://schemas.microsoft.com/office/drawing/2014/main" val="61517296"/>
                    </a:ext>
                  </a:extLst>
                </a:gridCol>
              </a:tblGrid>
              <a:tr h="0">
                <a:tc>
                  <a:txBody>
                    <a:bodyPr/>
                    <a:lstStyle/>
                    <a:p>
                      <a:endParaRPr lang="en-GB" sz="300"/>
                    </a:p>
                  </a:txBody>
                  <a:tcPr/>
                </a:tc>
                <a:extLst>
                  <a:ext uri="{0D108BD9-81ED-4DB2-BD59-A6C34878D82A}">
                    <a16:rowId xmlns:a16="http://schemas.microsoft.com/office/drawing/2014/main" val="919266331"/>
                  </a:ext>
                </a:extLst>
              </a:tr>
            </a:tbl>
          </a:graphicData>
        </a:graphic>
      </p:graphicFrame>
      <p:graphicFrame>
        <p:nvGraphicFramePr>
          <p:cNvPr id="7" name="Content Placeholder 2">
            <a:extLst>
              <a:ext uri="{FF2B5EF4-FFF2-40B4-BE49-F238E27FC236}">
                <a16:creationId xmlns:a16="http://schemas.microsoft.com/office/drawing/2014/main" id="{5CE3E874-44D7-3ABF-1892-F4F4C5AE8C0E}"/>
              </a:ext>
            </a:extLst>
          </p:cNvPr>
          <p:cNvGraphicFramePr>
            <a:graphicFrameLocks/>
          </p:cNvGraphicFramePr>
          <p:nvPr>
            <p:extLst>
              <p:ext uri="{D42A27DB-BD31-4B8C-83A1-F6EECF244321}">
                <p14:modId xmlns:p14="http://schemas.microsoft.com/office/powerpoint/2010/main" val="3387301248"/>
              </p:ext>
            </p:extLst>
          </p:nvPr>
        </p:nvGraphicFramePr>
        <p:xfrm>
          <a:off x="410701" y="5934389"/>
          <a:ext cx="5618491" cy="891540"/>
        </p:xfrm>
        <a:graphic>
          <a:graphicData uri="http://schemas.openxmlformats.org/drawingml/2006/table">
            <a:tbl>
              <a:tblPr firstRow="1" bandRow="1">
                <a:tableStyleId>{5940675A-B579-460E-94D1-54222C63F5DA}</a:tableStyleId>
              </a:tblPr>
              <a:tblGrid>
                <a:gridCol w="5618491">
                  <a:extLst>
                    <a:ext uri="{9D8B030D-6E8A-4147-A177-3AD203B41FA5}">
                      <a16:colId xmlns:a16="http://schemas.microsoft.com/office/drawing/2014/main" val="1772709669"/>
                    </a:ext>
                  </a:extLst>
                </a:gridCol>
              </a:tblGrid>
              <a:tr h="477913">
                <a:tc>
                  <a:txBody>
                    <a:bodyPr/>
                    <a:lstStyle/>
                    <a:p>
                      <a:pPr algn="just"/>
                      <a:r>
                        <a:rPr lang="en-GB" sz="1050" b="1">
                          <a:latin typeface="Abadi Extra Light" panose="020B0204020104020204" pitchFamily="34" charset="0"/>
                        </a:rPr>
                        <a:t>Risks</a:t>
                      </a:r>
                      <a:r>
                        <a:rPr lang="en-GB" sz="1050">
                          <a:latin typeface="Abadi Extra Light" panose="020B0204020104020204" pitchFamily="34" charset="0"/>
                        </a:rPr>
                        <a:t>:</a:t>
                      </a:r>
                    </a:p>
                    <a:p>
                      <a:pPr algn="just"/>
                      <a:r>
                        <a:rPr lang="en-GB" sz="1050">
                          <a:latin typeface="Abadi Extra Light"/>
                        </a:rPr>
                        <a:t>There is a risk that the practices do not meet the requirements of the CQC inspection reports however this is mitigated through the involvement of the ICB and other bodies, such as the Local Medical Committee (LMC), in liaising with the practices and providing support.</a:t>
                      </a:r>
                    </a:p>
                    <a:p>
                      <a:pPr algn="just"/>
                      <a:endParaRPr lang="en-GB" sz="1050" i="0" kern="1200">
                        <a:solidFill>
                          <a:schemeClr val="tx1"/>
                        </a:solidFill>
                        <a:latin typeface="Abadi Extra Ligh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5108354"/>
                  </a:ext>
                </a:extLst>
              </a:tr>
            </a:tbl>
          </a:graphicData>
        </a:graphic>
      </p:graphicFrame>
      <p:pic>
        <p:nvPicPr>
          <p:cNvPr id="16" name="Picture 15">
            <a:extLst>
              <a:ext uri="{FF2B5EF4-FFF2-40B4-BE49-F238E27FC236}">
                <a16:creationId xmlns:a16="http://schemas.microsoft.com/office/drawing/2014/main" id="{2F10392D-92B9-5377-AF21-D793DB21B769}"/>
              </a:ext>
            </a:extLst>
          </p:cNvPr>
          <p:cNvPicPr>
            <a:picLocks noChangeAspect="1"/>
          </p:cNvPicPr>
          <p:nvPr/>
        </p:nvPicPr>
        <p:blipFill>
          <a:blip r:embed="rId3"/>
          <a:stretch>
            <a:fillRect/>
          </a:stretch>
        </p:blipFill>
        <p:spPr>
          <a:xfrm>
            <a:off x="410700" y="3293341"/>
            <a:ext cx="5672565" cy="2637287"/>
          </a:xfrm>
          <a:prstGeom prst="rect">
            <a:avLst/>
          </a:prstGeom>
        </p:spPr>
      </p:pic>
    </p:spTree>
    <p:extLst>
      <p:ext uri="{BB962C8B-B14F-4D97-AF65-F5344CB8AC3E}">
        <p14:creationId xmlns:p14="http://schemas.microsoft.com/office/powerpoint/2010/main" val="1558764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latin typeface="Calibri" panose="020F0502020204030204" pitchFamily="34" charset="0"/>
                <a:ea typeface="Calibri" panose="020F0502020204030204" pitchFamily="34" charset="0"/>
                <a:cs typeface="Calibri" panose="020F0502020204030204" pitchFamily="34" charset="0"/>
              </a:rPr>
              <a:pPr/>
              <a:t>13</a:t>
            </a:fld>
            <a:endParaRPr lang="en-GB">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Content Placeholder 2">
            <a:extLst>
              <a:ext uri="{FF2B5EF4-FFF2-40B4-BE49-F238E27FC236}">
                <a16:creationId xmlns:a16="http://schemas.microsoft.com/office/drawing/2014/main" id="{4873F778-1D38-3056-9B29-377A6B2A745A}"/>
              </a:ext>
            </a:extLst>
          </p:cNvPr>
          <p:cNvGraphicFramePr>
            <a:graphicFrameLocks noGrp="1"/>
          </p:cNvGraphicFramePr>
          <p:nvPr>
            <p:ph idx="1"/>
            <p:extLst>
              <p:ext uri="{D42A27DB-BD31-4B8C-83A1-F6EECF244321}">
                <p14:modId xmlns:p14="http://schemas.microsoft.com/office/powerpoint/2010/main" val="2711853581"/>
              </p:ext>
            </p:extLst>
          </p:nvPr>
        </p:nvGraphicFramePr>
        <p:xfrm>
          <a:off x="5598694" y="1130140"/>
          <a:ext cx="6517106" cy="5556410"/>
        </p:xfrm>
        <a:graphic>
          <a:graphicData uri="http://schemas.openxmlformats.org/drawingml/2006/table">
            <a:tbl>
              <a:tblPr firstRow="1" bandRow="1">
                <a:tableStyleId>{5940675A-B579-460E-94D1-54222C63F5DA}</a:tableStyleId>
              </a:tblPr>
              <a:tblGrid>
                <a:gridCol w="6517106">
                  <a:extLst>
                    <a:ext uri="{9D8B030D-6E8A-4147-A177-3AD203B41FA5}">
                      <a16:colId xmlns:a16="http://schemas.microsoft.com/office/drawing/2014/main" val="1772709669"/>
                    </a:ext>
                  </a:extLst>
                </a:gridCol>
              </a:tblGrid>
              <a:tr h="338471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a:solidFill>
                            <a:schemeClr val="tx1"/>
                          </a:solidFill>
                          <a:latin typeface="Abadi Extra Light"/>
                        </a:rPr>
                        <a:t>Actions:</a:t>
                      </a:r>
                      <a:endParaRPr kumimoji="0" lang="en-GB" sz="1050" b="0" i="0" u="none" strike="noStrike" kern="1200" cap="none" spc="0" normalizeH="0" baseline="0" noProof="0">
                        <a:ln>
                          <a:noFill/>
                        </a:ln>
                        <a:solidFill>
                          <a:schemeClr val="tx1"/>
                        </a:solidFill>
                        <a:effectLst/>
                        <a:uLnTx/>
                        <a:uFillTx/>
                        <a:latin typeface="Abadi Extra Light" panose="020B0204020104020204" pitchFamily="34" charset="0"/>
                        <a:ea typeface="+mn-ea"/>
                        <a:cs typeface="Arial"/>
                      </a:endParaRPr>
                    </a:p>
                    <a:p>
                      <a:pPr marL="171450" lvl="0" indent="-171450">
                        <a:buFont typeface="Arial" panose="020B0604020202020204" pitchFamily="34" charset="0"/>
                        <a:buChar char="•"/>
                      </a:pPr>
                      <a:r>
                        <a:rPr lang="en-US" sz="1050" b="0" i="0" u="none" strike="noStrike" kern="1200" cap="none" spc="0" normalizeH="0" baseline="0" noProof="0">
                          <a:ln>
                            <a:noFill/>
                          </a:ln>
                          <a:solidFill>
                            <a:schemeClr val="tx1"/>
                          </a:solidFill>
                          <a:effectLst/>
                          <a:uLnTx/>
                          <a:uFillTx/>
                          <a:latin typeface="Abadi Extra Light"/>
                          <a:ea typeface="+mn-ea"/>
                          <a:cs typeface="Arial"/>
                        </a:rPr>
                        <a:t>A </a:t>
                      </a:r>
                      <a:r>
                        <a:rPr lang="en-US" sz="1050" b="0" i="0" u="none" strike="noStrike" kern="1200" cap="none" spc="0" normalizeH="0" baseline="0" noProof="0" err="1">
                          <a:ln>
                            <a:noFill/>
                          </a:ln>
                          <a:solidFill>
                            <a:schemeClr val="tx1"/>
                          </a:solidFill>
                          <a:effectLst/>
                          <a:uLnTx/>
                          <a:uFillTx/>
                          <a:latin typeface="Abadi Extra Light"/>
                          <a:ea typeface="+mn-ea"/>
                          <a:cs typeface="Arial"/>
                        </a:rPr>
                        <a:t>programme</a:t>
                      </a:r>
                      <a:r>
                        <a:rPr lang="en-US" sz="1050" b="0" i="0" u="none" strike="noStrike" kern="1200" cap="none" spc="0" normalizeH="0" baseline="0" noProof="0">
                          <a:ln>
                            <a:noFill/>
                          </a:ln>
                          <a:solidFill>
                            <a:schemeClr val="tx1"/>
                          </a:solidFill>
                          <a:effectLst/>
                          <a:uLnTx/>
                          <a:uFillTx/>
                          <a:latin typeface="Abadi Extra Light"/>
                          <a:ea typeface="+mn-ea"/>
                          <a:cs typeface="Arial"/>
                        </a:rPr>
                        <a:t> of activity to support access to specialist eye care (Easy Eye Care service) has been delivered  by the service, the Primary Care Network (PCN) and Learning Disability &amp; Autism (LD&amp;A) teams to encourage uptake.  This has included enhancing the link on the LD&amp;A and Lancashire &amp; South Cumbria Foundation Trust (LSCFT) webpages to enable optician searches; dissemination to advocacy and Learning Disability (LD) partnership boards and key partners.  Optical checks and Audiology checks remain part of the health check prompt and training offer.  </a:t>
                      </a:r>
                    </a:p>
                    <a:p>
                      <a:pPr marL="171450" lvl="0" indent="-171450">
                        <a:buFont typeface="Arial" panose="020B0604020202020204" pitchFamily="34" charset="0"/>
                        <a:buChar char="•"/>
                      </a:pPr>
                      <a:r>
                        <a:rPr lang="en-US" sz="1050" b="0" i="0" u="none" strike="noStrike" kern="1200" cap="none" spc="0" normalizeH="0" baseline="0" noProof="0">
                          <a:ln>
                            <a:noFill/>
                          </a:ln>
                          <a:solidFill>
                            <a:schemeClr val="tx1"/>
                          </a:solidFill>
                          <a:effectLst/>
                          <a:uLnTx/>
                          <a:uFillTx/>
                          <a:latin typeface="Abadi Extra Light"/>
                          <a:ea typeface="+mn-ea"/>
                          <a:cs typeface="Arial"/>
                        </a:rPr>
                        <a:t>43</a:t>
                      </a:r>
                      <a:r>
                        <a:rPr kumimoji="0" lang="en-US" sz="1050" b="0" i="0" u="none" strike="noStrike" kern="1200" cap="none" spc="0" normalizeH="0" baseline="0" noProof="0">
                          <a:ln>
                            <a:noFill/>
                          </a:ln>
                          <a:solidFill>
                            <a:schemeClr val="tx1"/>
                          </a:solidFill>
                          <a:effectLst/>
                          <a:uLnTx/>
                          <a:uFillTx/>
                          <a:latin typeface="Abadi Extra Light"/>
                          <a:ea typeface="+mn-ea"/>
                          <a:cs typeface="Arial"/>
                        </a:rPr>
                        <a:t> practices </a:t>
                      </a:r>
                      <a:r>
                        <a:rPr lang="en-US" sz="1050" b="0" i="0" u="none" strike="noStrike" kern="1200" cap="none" spc="0" normalizeH="0" baseline="0" noProof="0">
                          <a:ln>
                            <a:noFill/>
                          </a:ln>
                          <a:solidFill>
                            <a:schemeClr val="tx1"/>
                          </a:solidFill>
                          <a:effectLst/>
                          <a:uLnTx/>
                          <a:uFillTx/>
                          <a:latin typeface="Abadi Extra Light"/>
                          <a:ea typeface="+mn-ea"/>
                          <a:cs typeface="Arial"/>
                        </a:rPr>
                        <a:t>are</a:t>
                      </a:r>
                      <a:r>
                        <a:rPr kumimoji="0" lang="en-US" sz="1050" b="0" i="0" u="none" strike="noStrike" kern="1200" cap="none" spc="0" normalizeH="0" baseline="0" noProof="0">
                          <a:ln>
                            <a:noFill/>
                          </a:ln>
                          <a:solidFill>
                            <a:schemeClr val="tx1"/>
                          </a:solidFill>
                          <a:effectLst/>
                          <a:uLnTx/>
                          <a:uFillTx/>
                          <a:latin typeface="Abadi Extra Light"/>
                          <a:ea typeface="+mn-ea"/>
                          <a:cs typeface="Arial"/>
                        </a:rPr>
                        <a:t> </a:t>
                      </a:r>
                      <a:r>
                        <a:rPr lang="en-US" sz="1050" b="0" i="0" u="none" strike="noStrike" kern="1200" cap="none" spc="0" normalizeH="0" baseline="0" noProof="0">
                          <a:ln>
                            <a:noFill/>
                          </a:ln>
                          <a:solidFill>
                            <a:schemeClr val="tx1"/>
                          </a:solidFill>
                          <a:effectLst/>
                          <a:uLnTx/>
                          <a:uFillTx/>
                          <a:latin typeface="Abadi Extra Light"/>
                          <a:ea typeface="+mn-ea"/>
                          <a:cs typeface="Arial"/>
                        </a:rPr>
                        <a:t>part </a:t>
                      </a:r>
                      <a:r>
                        <a:rPr kumimoji="0" lang="en-US" sz="1050" b="0" i="0" u="none" strike="noStrike" kern="1200" cap="none" spc="0" normalizeH="0" baseline="0" noProof="0">
                          <a:ln>
                            <a:noFill/>
                          </a:ln>
                          <a:solidFill>
                            <a:schemeClr val="tx1"/>
                          </a:solidFill>
                          <a:effectLst/>
                          <a:uLnTx/>
                          <a:uFillTx/>
                          <a:latin typeface="Abadi Extra Light"/>
                          <a:ea typeface="+mn-ea"/>
                          <a:cs typeface="Arial"/>
                        </a:rPr>
                        <a:t>of the LD champion co-produced model</a:t>
                      </a:r>
                      <a:r>
                        <a:rPr lang="en-US" sz="1050" b="0" i="0" u="none" strike="noStrike" kern="1200" cap="none" spc="0" normalizeH="0" baseline="0" noProof="0">
                          <a:ln>
                            <a:noFill/>
                          </a:ln>
                          <a:solidFill>
                            <a:schemeClr val="tx1"/>
                          </a:solidFill>
                          <a:effectLst/>
                          <a:uLnTx/>
                          <a:uFillTx/>
                          <a:latin typeface="Abadi Extra Light"/>
                          <a:ea typeface="+mn-ea"/>
                          <a:cs typeface="Arial"/>
                        </a:rPr>
                        <a:t>,</a:t>
                      </a:r>
                      <a:r>
                        <a:rPr kumimoji="0" lang="en-US" sz="1050" b="0" i="0" u="none" strike="noStrike" kern="1200" cap="none" spc="0" normalizeH="0" baseline="0" noProof="0">
                          <a:ln>
                            <a:noFill/>
                          </a:ln>
                          <a:solidFill>
                            <a:schemeClr val="tx1"/>
                          </a:solidFill>
                          <a:effectLst/>
                          <a:uLnTx/>
                          <a:uFillTx/>
                          <a:latin typeface="Abadi Extra Light"/>
                          <a:ea typeface="+mn-ea"/>
                          <a:cs typeface="Arial"/>
                        </a:rPr>
                        <a:t> </a:t>
                      </a:r>
                      <a:r>
                        <a:rPr lang="en-US" sz="1050" b="0" i="0" u="none" strike="noStrike" kern="1200" cap="none" spc="0" normalizeH="0" baseline="0" noProof="0">
                          <a:ln>
                            <a:noFill/>
                          </a:ln>
                          <a:solidFill>
                            <a:schemeClr val="tx1"/>
                          </a:solidFill>
                          <a:effectLst/>
                          <a:uLnTx/>
                          <a:uFillTx/>
                          <a:latin typeface="Abadi Extra Light"/>
                          <a:ea typeface="+mn-ea"/>
                          <a:cs typeface="Arial"/>
                        </a:rPr>
                        <a:t>with roll-out phased to enable the team to support during the highest quarter of AHC delivery.  Enhanced support is being offered to champion practices with excellent examples of promotion being seen in practice newsletters.  Increased signed up from Barrow practices.</a:t>
                      </a:r>
                    </a:p>
                    <a:p>
                      <a:pPr marL="171450" lvl="0" indent="-171450">
                        <a:buFont typeface="Arial" panose="020B0604020202020204" pitchFamily="34" charset="0"/>
                        <a:buChar char="•"/>
                      </a:pPr>
                      <a:r>
                        <a:rPr lang="en-US" sz="1050" b="0" i="0" u="none" strike="noStrike" kern="1200" cap="none" spc="0" normalizeH="0" baseline="0" noProof="0">
                          <a:ln>
                            <a:noFill/>
                          </a:ln>
                          <a:solidFill>
                            <a:schemeClr val="tx1"/>
                          </a:solidFill>
                          <a:effectLst/>
                          <a:uLnTx/>
                          <a:uFillTx/>
                          <a:latin typeface="Abadi Extra Light"/>
                          <a:ea typeface="+mn-ea"/>
                          <a:cs typeface="Arial"/>
                        </a:rPr>
                        <a:t>LD champion model rollout to Hospices.  Easy read welcome pack developed and </a:t>
                      </a:r>
                      <a:r>
                        <a:rPr lang="en-US" sz="1050" b="0" i="0" u="none" strike="noStrike" kern="1200" cap="none" spc="0" normalizeH="0" baseline="0" noProof="0" err="1">
                          <a:ln>
                            <a:noFill/>
                          </a:ln>
                          <a:solidFill>
                            <a:schemeClr val="tx1"/>
                          </a:solidFill>
                          <a:effectLst/>
                          <a:uLnTx/>
                          <a:uFillTx/>
                          <a:latin typeface="Abadi Extra Light"/>
                          <a:ea typeface="+mn-ea"/>
                          <a:cs typeface="Arial"/>
                        </a:rPr>
                        <a:t>authorised</a:t>
                      </a:r>
                      <a:r>
                        <a:rPr lang="en-US" sz="1050" b="0" i="0" u="none" strike="noStrike" kern="1200" cap="none" spc="0" normalizeH="0" baseline="0" noProof="0">
                          <a:ln>
                            <a:noFill/>
                          </a:ln>
                          <a:solidFill>
                            <a:schemeClr val="tx1"/>
                          </a:solidFill>
                          <a:effectLst/>
                          <a:uLnTx/>
                          <a:uFillTx/>
                          <a:latin typeface="Abadi Extra Light"/>
                          <a:ea typeface="+mn-ea"/>
                          <a:cs typeface="Arial"/>
                        </a:rPr>
                        <a:t>.</a:t>
                      </a:r>
                    </a:p>
                    <a:p>
                      <a:pPr marL="171450" lvl="0" indent="-171450">
                        <a:buFont typeface="Arial" panose="020B0604020202020204" pitchFamily="34" charset="0"/>
                        <a:buChar char="•"/>
                      </a:pPr>
                      <a:r>
                        <a:rPr lang="en-US" sz="1050" b="0" i="0" u="none" strike="noStrike" kern="1200" cap="none" spc="0" normalizeH="0" baseline="0" noProof="0">
                          <a:ln>
                            <a:noFill/>
                          </a:ln>
                          <a:solidFill>
                            <a:schemeClr val="tx1"/>
                          </a:solidFill>
                          <a:effectLst/>
                          <a:uLnTx/>
                          <a:uFillTx/>
                          <a:latin typeface="Abadi Extra Light"/>
                          <a:ea typeface="+mn-ea"/>
                          <a:cs typeface="Arial"/>
                        </a:rPr>
                        <a:t>Targeted work to improve uptake of national cancer screening </a:t>
                      </a:r>
                      <a:r>
                        <a:rPr lang="en-US" sz="1050" b="0" i="0" u="none" strike="noStrike" kern="1200" cap="none" spc="0" normalizeH="0" baseline="0" noProof="0" err="1">
                          <a:ln>
                            <a:noFill/>
                          </a:ln>
                          <a:solidFill>
                            <a:schemeClr val="tx1"/>
                          </a:solidFill>
                          <a:effectLst/>
                          <a:uLnTx/>
                          <a:uFillTx/>
                          <a:latin typeface="Abadi Extra Light"/>
                          <a:ea typeface="+mn-ea"/>
                          <a:cs typeface="Arial"/>
                        </a:rPr>
                        <a:t>programmes</a:t>
                      </a:r>
                      <a:r>
                        <a:rPr lang="en-US" sz="1050" b="0" i="0" u="none" strike="noStrike" kern="1200" cap="none" spc="0" normalizeH="0" baseline="0" noProof="0">
                          <a:ln>
                            <a:noFill/>
                          </a:ln>
                          <a:solidFill>
                            <a:schemeClr val="tx1"/>
                          </a:solidFill>
                          <a:effectLst/>
                          <a:uLnTx/>
                          <a:uFillTx/>
                          <a:latin typeface="Abadi Extra Light"/>
                          <a:ea typeface="+mn-ea"/>
                          <a:cs typeface="Arial"/>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a:solidFill>
                            <a:schemeClr val="tx1"/>
                          </a:solidFill>
                          <a:latin typeface="Abadi Extra Light"/>
                          <a:cs typeface="Arial"/>
                        </a:rPr>
                        <a:t>Over 1,855  </a:t>
                      </a:r>
                      <a:r>
                        <a:rPr kumimoji="0" lang="en-US" sz="1050" b="0" i="0" u="none" strike="noStrike" kern="1200" cap="none" spc="0" normalizeH="0" baseline="0" noProof="0">
                          <a:ln>
                            <a:noFill/>
                          </a:ln>
                          <a:solidFill>
                            <a:schemeClr val="tx1"/>
                          </a:solidFill>
                          <a:effectLst/>
                          <a:uLnTx/>
                          <a:uFillTx/>
                          <a:latin typeface="Abadi Extra Light"/>
                          <a:ea typeface="+mn-ea"/>
                          <a:cs typeface="Arial"/>
                        </a:rPr>
                        <a:t>people with LD, parents and </a:t>
                      </a:r>
                      <a:r>
                        <a:rPr lang="en-US" sz="1050" b="0" i="0" u="none" strike="noStrike" kern="1200" cap="none" spc="0" normalizeH="0" baseline="0" noProof="0">
                          <a:ln>
                            <a:noFill/>
                          </a:ln>
                          <a:solidFill>
                            <a:schemeClr val="tx1"/>
                          </a:solidFill>
                          <a:effectLst/>
                          <a:uLnTx/>
                          <a:uFillTx/>
                          <a:latin typeface="Abadi Extra Light"/>
                          <a:ea typeface="+mn-ea"/>
                          <a:cs typeface="Arial"/>
                        </a:rPr>
                        <a:t>carers</a:t>
                      </a:r>
                      <a:r>
                        <a:rPr kumimoji="0" lang="en-US" sz="1050" b="0" i="0" u="none" strike="noStrike" kern="1200" cap="none" spc="0" normalizeH="0" baseline="0" noProof="0">
                          <a:ln>
                            <a:noFill/>
                          </a:ln>
                          <a:solidFill>
                            <a:schemeClr val="tx1"/>
                          </a:solidFill>
                          <a:effectLst/>
                          <a:uLnTx/>
                          <a:uFillTx/>
                          <a:latin typeface="Abadi Extra Light"/>
                          <a:ea typeface="+mn-ea"/>
                          <a:cs typeface="Arial"/>
                        </a:rPr>
                        <a:t> have attended AHC workshops to demonstrate </a:t>
                      </a:r>
                      <a:r>
                        <a:rPr lang="en-US" sz="1050">
                          <a:solidFill>
                            <a:schemeClr val="tx1"/>
                          </a:solidFill>
                          <a:latin typeface="Abadi Extra Light"/>
                          <a:cs typeface="Arial"/>
                        </a:rPr>
                        <a:t>health checks, 365 people attended </a:t>
                      </a:r>
                      <a:r>
                        <a:rPr lang="en-US" sz="1050" err="1">
                          <a:solidFill>
                            <a:schemeClr val="tx1"/>
                          </a:solidFill>
                          <a:latin typeface="Abadi Extra Light"/>
                          <a:cs typeface="Arial"/>
                        </a:rPr>
                        <a:t>mens'</a:t>
                      </a:r>
                      <a:r>
                        <a:rPr lang="en-US" sz="1050">
                          <a:solidFill>
                            <a:schemeClr val="tx1"/>
                          </a:solidFill>
                          <a:latin typeface="Abadi Extra Light"/>
                          <a:cs typeface="Arial"/>
                        </a:rPr>
                        <a:t> health and </a:t>
                      </a:r>
                      <a:r>
                        <a:rPr lang="en-US" sz="1050" err="1">
                          <a:solidFill>
                            <a:schemeClr val="tx1"/>
                          </a:solidFill>
                          <a:latin typeface="Abadi Extra Light"/>
                          <a:cs typeface="Arial"/>
                        </a:rPr>
                        <a:t>womens</a:t>
                      </a:r>
                      <a:r>
                        <a:rPr lang="en-US" sz="1050">
                          <a:solidFill>
                            <a:schemeClr val="tx1"/>
                          </a:solidFill>
                          <a:latin typeface="Abadi Extra Light"/>
                          <a:cs typeface="Arial"/>
                        </a:rPr>
                        <a:t> health workshops and 76 attended lung health workshops.  These continue to be effective in reducing barriers to attendance, and empowering people with a LD to question their health check. Cultural sensitivity passport developed.</a:t>
                      </a:r>
                    </a:p>
                    <a:p>
                      <a:pPr marL="171450" lvl="0" indent="-171450">
                        <a:buFont typeface="Arial" panose="020B0604020202020204" pitchFamily="34" charset="0"/>
                        <a:buChar char="•"/>
                      </a:pPr>
                      <a:r>
                        <a:rPr lang="en-US" sz="1050">
                          <a:solidFill>
                            <a:schemeClr val="tx1"/>
                          </a:solidFill>
                          <a:latin typeface="Abadi Extra Light"/>
                          <a:cs typeface="Arial"/>
                        </a:rPr>
                        <a:t>TAP – Touch Activated Phlebotomy (MB) pilot rollout.  Funding request to be submitted from ICB (LD&amp;A)</a:t>
                      </a:r>
                    </a:p>
                    <a:p>
                      <a:pPr marL="171450" indent="-171450">
                        <a:buFont typeface="Arial" panose="020B0604020202020204" pitchFamily="34" charset="0"/>
                        <a:buChar char="•"/>
                      </a:pPr>
                      <a:r>
                        <a:rPr lang="en-US" sz="1050" b="0" i="0" u="none" strike="noStrike" kern="1200" cap="none" spc="0" normalizeH="0" baseline="0" noProof="0">
                          <a:ln>
                            <a:noFill/>
                          </a:ln>
                          <a:solidFill>
                            <a:schemeClr val="tx1"/>
                          </a:solidFill>
                          <a:effectLst/>
                          <a:uLnTx/>
                          <a:uFillTx/>
                          <a:latin typeface="Abadi Extra Light"/>
                          <a:ea typeface="+mn-ea"/>
                          <a:cs typeface="Arial"/>
                        </a:rPr>
                        <a:t>Performance in Quarter 1 is always low across the ICB, as the majority of health checks are completed in Qs 3&amp;4.  </a:t>
                      </a:r>
                      <a:endParaRPr lang="en-US" sz="1050">
                        <a:solidFill>
                          <a:schemeClr val="tx1"/>
                        </a:solidFill>
                        <a:latin typeface="Abadi Extra Light"/>
                        <a:cs typeface="Arial"/>
                      </a:endParaRPr>
                    </a:p>
                    <a:p>
                      <a:pPr marL="171450" lvl="0" indent="-171450">
                        <a:buFont typeface="Arial" panose="020B0604020202020204" pitchFamily="34" charset="0"/>
                        <a:buChar char="•"/>
                      </a:pPr>
                      <a:r>
                        <a:rPr kumimoji="0" lang="en-US" sz="1050" b="0" i="0" u="none" strike="noStrike" kern="1200" cap="none" spc="0" normalizeH="0" baseline="0" noProof="0">
                          <a:ln>
                            <a:noFill/>
                          </a:ln>
                          <a:solidFill>
                            <a:schemeClr val="tx1"/>
                          </a:solidFill>
                          <a:effectLst/>
                          <a:uLnTx/>
                          <a:uFillTx/>
                          <a:latin typeface="Abadi Extra Light"/>
                          <a:ea typeface="+mn-ea"/>
                          <a:cs typeface="Arial"/>
                        </a:rPr>
                        <a:t>ICB dashboard provides monthly data at practice and PCN level, allowing us to identify areas of concern and respond accordingly</a:t>
                      </a:r>
                      <a:r>
                        <a:rPr lang="en-US" sz="1050" b="0" i="0" u="none" strike="noStrike" kern="1200" cap="none" spc="0" normalizeH="0" baseline="0" noProof="0">
                          <a:ln>
                            <a:noFill/>
                          </a:ln>
                          <a:solidFill>
                            <a:schemeClr val="tx1"/>
                          </a:solidFill>
                          <a:effectLst/>
                          <a:uLnTx/>
                          <a:uFillTx/>
                          <a:latin typeface="Abadi Extra Light"/>
                          <a:ea typeface="+mn-ea"/>
                          <a:cs typeface="Arial"/>
                        </a:rPr>
                        <a:t>.  This allows us to monitor trends and changes in practice delivery and has supported the identification and rectification of practices delivering by telephone; with larger DNAs and low invites</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0593950"/>
                  </a:ext>
                </a:extLst>
              </a:tr>
              <a:tr h="2075434">
                <a:tc>
                  <a:txBody>
                    <a:bodyPr/>
                    <a:lstStyle/>
                    <a:p>
                      <a:r>
                        <a:rPr lang="en-GB" sz="1050" b="1">
                          <a:solidFill>
                            <a:schemeClr val="tx1"/>
                          </a:solidFill>
                          <a:latin typeface="Abadi Extra Light"/>
                        </a:rPr>
                        <a:t>Risks:</a:t>
                      </a:r>
                      <a:endParaRPr lang="en-GB" sz="1050" b="0">
                        <a:solidFill>
                          <a:schemeClr val="tx1"/>
                        </a:solidFill>
                        <a:latin typeface="Abadi Extra Light"/>
                      </a:endParaRPr>
                    </a:p>
                    <a:p>
                      <a:pPr marL="171450" indent="-171450" algn="just" defTabSz="914400" rtl="0" eaLnBrk="1" latinLnBrk="0" hangingPunct="1">
                        <a:buFont typeface="Arial" panose="020B0604020202020204" pitchFamily="34" charset="0"/>
                        <a:buChar char="•"/>
                      </a:pPr>
                      <a:r>
                        <a:rPr lang="en-GB" sz="1050" i="0" kern="1200">
                          <a:solidFill>
                            <a:schemeClr val="tx1"/>
                          </a:solidFill>
                          <a:latin typeface="Abadi Extra Light"/>
                          <a:ea typeface="+mn-ea"/>
                          <a:cs typeface="+mn-cs"/>
                        </a:rPr>
                        <a:t>Without ongoing messaging and work with practices and staff, lived experience and advocacy group, there is a risk that performance may always reduce to below target.</a:t>
                      </a:r>
                    </a:p>
                    <a:p>
                      <a:pPr marL="171450" lvl="0" indent="-171450" algn="just">
                        <a:buFont typeface="Arial" panose="020B0604020202020204" pitchFamily="34" charset="0"/>
                        <a:buChar char="•"/>
                      </a:pPr>
                      <a:r>
                        <a:rPr lang="en-GB" sz="1050" i="0" kern="1200">
                          <a:solidFill>
                            <a:schemeClr val="tx1"/>
                          </a:solidFill>
                          <a:latin typeface="Abadi Extra Light"/>
                          <a:ea typeface="+mn-ea"/>
                          <a:cs typeface="+mn-cs"/>
                        </a:rPr>
                        <a:t>Without constant communication and work with wider health colleagues to deliver key health messages in an accessible format, people with an LD will continue to be disadvantaged, and experience avoidable mortality.</a:t>
                      </a:r>
                    </a:p>
                    <a:p>
                      <a:pPr marL="171450" lvl="0" indent="-171450" algn="just">
                        <a:buFont typeface="Arial" panose="020B0604020202020204" pitchFamily="34" charset="0"/>
                        <a:buChar char="•"/>
                      </a:pPr>
                      <a:r>
                        <a:rPr lang="en-GB" sz="1050" i="0" kern="1200">
                          <a:solidFill>
                            <a:schemeClr val="tx1"/>
                          </a:solidFill>
                          <a:latin typeface="Abadi Extra Light"/>
                          <a:ea typeface="+mn-ea"/>
                          <a:cs typeface="+mn-cs"/>
                        </a:rPr>
                        <a:t>Without the ICB investment and Business Intelligence (BI) team support to collate and produce monthly LD AHC dashboard,, and separate data searches targeted activity to address quality issues cannot continue.</a:t>
                      </a:r>
                    </a:p>
                    <a:p>
                      <a:pPr marL="171450" lvl="0" indent="-171450" algn="just">
                        <a:buFont typeface="Arial" panose="020B0604020202020204" pitchFamily="34" charset="0"/>
                        <a:buChar char="•"/>
                      </a:pPr>
                      <a:r>
                        <a:rPr lang="en-GB" sz="1050" i="0" kern="1200">
                          <a:solidFill>
                            <a:schemeClr val="tx1"/>
                          </a:solidFill>
                          <a:latin typeface="Abadi Extra Light"/>
                          <a:ea typeface="+mn-ea"/>
                          <a:cs typeface="+mn-cs"/>
                        </a:rPr>
                        <a:t>LD register validation in Blackpool is not undertaken by the health facilitation team but by the Community Learning Disability Team (CLDT) who are connected to the LD&amp;A team to share data, trends and practice data to shape activity.  Since January 2025 each month LD&amp;A team share data including practices of concerns, and this is proving fruitful.</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i="0" u="none" strike="noStrike" kern="1200" cap="none" spc="0" normalizeH="0" baseline="0" noProof="0">
                          <a:ln>
                            <a:noFill/>
                          </a:ln>
                          <a:solidFill>
                            <a:schemeClr val="tx1"/>
                          </a:solidFill>
                          <a:effectLst/>
                          <a:uLnTx/>
                          <a:uFillTx/>
                          <a:latin typeface="Abadi Extra Light"/>
                          <a:ea typeface="+mn-ea"/>
                          <a:cs typeface="Arial"/>
                        </a:rPr>
                        <a:t>One practice, in the Fylde and Wyre area, has declined to share data.</a:t>
                      </a:r>
                    </a:p>
                    <a:p>
                      <a:pPr marL="171450" marR="0" lvl="0" indent="-171450" algn="just">
                        <a:lnSpc>
                          <a:spcPct val="100000"/>
                        </a:lnSpc>
                        <a:spcBef>
                          <a:spcPts val="0"/>
                        </a:spcBef>
                        <a:spcAft>
                          <a:spcPts val="0"/>
                        </a:spcAft>
                        <a:buClrTx/>
                        <a:buSzTx/>
                        <a:buFont typeface="Arial" panose="020B0604020202020204" pitchFamily="34" charset="0"/>
                        <a:buChar char="•"/>
                      </a:pPr>
                      <a:r>
                        <a:rPr lang="en-US" sz="1050" b="0" i="0" u="none" strike="noStrike" kern="1200" cap="none" spc="0" normalizeH="0" baseline="0" noProof="0">
                          <a:ln>
                            <a:noFill/>
                          </a:ln>
                          <a:solidFill>
                            <a:schemeClr val="tx1"/>
                          </a:solidFill>
                          <a:effectLst/>
                          <a:uLnTx/>
                          <a:uFillTx/>
                          <a:latin typeface="Abadi Extra Light"/>
                          <a:ea typeface="+mn-ea"/>
                          <a:cs typeface="Arial"/>
                        </a:rPr>
                        <a:t>Risk of GP practices disengaging with the process due to AHC not being part of QOF</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5108354"/>
                  </a:ext>
                </a:extLst>
              </a:tr>
            </a:tbl>
          </a:graphicData>
        </a:graphic>
      </p:graphicFrame>
      <p:graphicFrame>
        <p:nvGraphicFramePr>
          <p:cNvPr id="11" name="Content Placeholder 2">
            <a:extLst>
              <a:ext uri="{FF2B5EF4-FFF2-40B4-BE49-F238E27FC236}">
                <a16:creationId xmlns:a16="http://schemas.microsoft.com/office/drawing/2014/main" id="{E23F9D83-3159-13D6-3327-7DD7BE488863}"/>
              </a:ext>
            </a:extLst>
          </p:cNvPr>
          <p:cNvGraphicFramePr>
            <a:graphicFrameLocks/>
          </p:cNvGraphicFramePr>
          <p:nvPr>
            <p:extLst>
              <p:ext uri="{D42A27DB-BD31-4B8C-83A1-F6EECF244321}">
                <p14:modId xmlns:p14="http://schemas.microsoft.com/office/powerpoint/2010/main" val="1834534355"/>
              </p:ext>
            </p:extLst>
          </p:nvPr>
        </p:nvGraphicFramePr>
        <p:xfrm>
          <a:off x="499039" y="1289695"/>
          <a:ext cx="5099655" cy="1051560"/>
        </p:xfrm>
        <a:graphic>
          <a:graphicData uri="http://schemas.openxmlformats.org/drawingml/2006/table">
            <a:tbl>
              <a:tblPr firstRow="1" bandRow="1">
                <a:tableStyleId>{5940675A-B579-460E-94D1-54222C63F5DA}</a:tableStyleId>
              </a:tblPr>
              <a:tblGrid>
                <a:gridCol w="5099655">
                  <a:extLst>
                    <a:ext uri="{9D8B030D-6E8A-4147-A177-3AD203B41FA5}">
                      <a16:colId xmlns:a16="http://schemas.microsoft.com/office/drawing/2014/main" val="1772709669"/>
                    </a:ext>
                  </a:extLst>
                </a:gridCol>
              </a:tblGrid>
              <a:tr h="598264">
                <a:tc>
                  <a:txBody>
                    <a:bodyPr/>
                    <a:lstStyle/>
                    <a:p>
                      <a:r>
                        <a:rPr lang="en-GB" sz="1050" b="1"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This metric measures:</a:t>
                      </a:r>
                    </a:p>
                    <a:p>
                      <a:pPr algn="just"/>
                      <a:r>
                        <a:rPr lang="en-US" sz="105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Annual Health Checks (AHC) being undertaken for patients on the Learning Disability register is a key focus for quality of care. This data is collated via  the General Practice Extraction Service (GPES) every six months. </a:t>
                      </a:r>
                    </a:p>
                    <a:p>
                      <a:pPr algn="just"/>
                      <a:r>
                        <a:rPr lang="en-GB" sz="1050" b="0" i="0" kern="1200" noProof="0">
                          <a:solidFill>
                            <a:schemeClr val="bg1">
                              <a:lumMod val="50000"/>
                            </a:schemeClr>
                          </a:solidFill>
                          <a:latin typeface="Abadi Extra Light" panose="020B0204020104020204" pitchFamily="34" charset="0"/>
                          <a:ea typeface="+mn-ea"/>
                          <a:cs typeface="+mn-cs"/>
                        </a:rPr>
                        <a:t>This is a cumulative target which increases month on month and is aiming to achieve 75% by March 2026. </a:t>
                      </a:r>
                      <a:endParaRPr lang="en-GB" sz="1050" b="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graphicFrame>
        <p:nvGraphicFramePr>
          <p:cNvPr id="5" name="Table 4">
            <a:extLst>
              <a:ext uri="{FF2B5EF4-FFF2-40B4-BE49-F238E27FC236}">
                <a16:creationId xmlns:a16="http://schemas.microsoft.com/office/drawing/2014/main" id="{B6D0D932-FD1E-BB2E-E238-FEA4DFADE068}"/>
              </a:ext>
            </a:extLst>
          </p:cNvPr>
          <p:cNvGraphicFramePr>
            <a:graphicFrameLocks noGrp="1"/>
          </p:cNvGraphicFramePr>
          <p:nvPr>
            <p:extLst>
              <p:ext uri="{D42A27DB-BD31-4B8C-83A1-F6EECF244321}">
                <p14:modId xmlns:p14="http://schemas.microsoft.com/office/powerpoint/2010/main" val="2066709608"/>
              </p:ext>
            </p:extLst>
          </p:nvPr>
        </p:nvGraphicFramePr>
        <p:xfrm>
          <a:off x="499039" y="78581"/>
          <a:ext cx="9614516" cy="1051560"/>
        </p:xfrm>
        <a:graphic>
          <a:graphicData uri="http://schemas.openxmlformats.org/drawingml/2006/table">
            <a:tbl>
              <a:tblPr firstRow="1" bandRow="1">
                <a:tableStyleId>{5940675A-B579-460E-94D1-54222C63F5DA}</a:tableStyleId>
              </a:tblPr>
              <a:tblGrid>
                <a:gridCol w="809513">
                  <a:extLst>
                    <a:ext uri="{9D8B030D-6E8A-4147-A177-3AD203B41FA5}">
                      <a16:colId xmlns:a16="http://schemas.microsoft.com/office/drawing/2014/main" val="844903451"/>
                    </a:ext>
                  </a:extLst>
                </a:gridCol>
                <a:gridCol w="1017671">
                  <a:extLst>
                    <a:ext uri="{9D8B030D-6E8A-4147-A177-3AD203B41FA5}">
                      <a16:colId xmlns:a16="http://schemas.microsoft.com/office/drawing/2014/main" val="150642026"/>
                    </a:ext>
                  </a:extLst>
                </a:gridCol>
                <a:gridCol w="1590675">
                  <a:extLst>
                    <a:ext uri="{9D8B030D-6E8A-4147-A177-3AD203B41FA5}">
                      <a16:colId xmlns:a16="http://schemas.microsoft.com/office/drawing/2014/main" val="2633645383"/>
                    </a:ext>
                  </a:extLst>
                </a:gridCol>
                <a:gridCol w="523875">
                  <a:extLst>
                    <a:ext uri="{9D8B030D-6E8A-4147-A177-3AD203B41FA5}">
                      <a16:colId xmlns:a16="http://schemas.microsoft.com/office/drawing/2014/main" val="2170868012"/>
                    </a:ext>
                  </a:extLst>
                </a:gridCol>
                <a:gridCol w="1600200">
                  <a:extLst>
                    <a:ext uri="{9D8B030D-6E8A-4147-A177-3AD203B41FA5}">
                      <a16:colId xmlns:a16="http://schemas.microsoft.com/office/drawing/2014/main" val="1688799777"/>
                    </a:ext>
                  </a:extLst>
                </a:gridCol>
                <a:gridCol w="1057275">
                  <a:extLst>
                    <a:ext uri="{9D8B030D-6E8A-4147-A177-3AD203B41FA5}">
                      <a16:colId xmlns:a16="http://schemas.microsoft.com/office/drawing/2014/main" val="1375552321"/>
                    </a:ext>
                  </a:extLst>
                </a:gridCol>
                <a:gridCol w="3015307">
                  <a:extLst>
                    <a:ext uri="{9D8B030D-6E8A-4147-A177-3AD203B41FA5}">
                      <a16:colId xmlns:a16="http://schemas.microsoft.com/office/drawing/2014/main" val="937743691"/>
                    </a:ext>
                  </a:extLst>
                </a:gridCol>
              </a:tblGrid>
              <a:tr h="0">
                <a:tc rowSpan="3">
                  <a:txBody>
                    <a:bodyPr/>
                    <a:lstStyle/>
                    <a:p>
                      <a:pPr algn="ctr"/>
                      <a:r>
                        <a:rPr lang="en-GB" sz="1000" b="1">
                          <a:solidFill>
                            <a:schemeClr val="bg1"/>
                          </a:solidFill>
                        </a:rPr>
                        <a:t>Quality Metric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chemeClr val="tx1"/>
                          </a:solidFill>
                          <a:effectLst/>
                          <a:uLnTx/>
                          <a:uFillTx/>
                          <a:latin typeface="+mn-lt"/>
                          <a:ea typeface="+mj-ea"/>
                          <a:cs typeface="+mj-cs"/>
                        </a:rPr>
                        <a:t>7. </a:t>
                      </a:r>
                      <a:r>
                        <a:rPr kumimoji="0" lang="en-US" sz="1600" b="0" i="0" u="none" strike="noStrike" kern="1200" cap="none" spc="0" normalizeH="0" baseline="0" noProof="0">
                          <a:ln>
                            <a:noFill/>
                          </a:ln>
                          <a:solidFill>
                            <a:schemeClr val="tx1"/>
                          </a:solidFill>
                          <a:effectLst/>
                          <a:uLnTx/>
                          <a:uFillTx/>
                          <a:latin typeface="+mn-lt"/>
                          <a:ea typeface="+mj-ea"/>
                          <a:cs typeface="+mj-cs"/>
                        </a:rPr>
                        <a:t>% of people aged 14 and over with a learning disability on the GP register receiving an AHC: October 2025</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335843"/>
                  </a:ext>
                </a:extLst>
              </a:tr>
              <a:tr h="0">
                <a:tc vMerge="1">
                  <a:txBody>
                    <a:bodyPr/>
                    <a:lstStyle/>
                    <a:p>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tx1"/>
                          </a:solidFill>
                        </a:rPr>
                        <a:t>Primary Care Contracts Sub Committee </a:t>
                      </a:r>
                      <a:r>
                        <a:rPr lang="en-GB" sz="1000" b="1">
                          <a:solidFill>
                            <a:schemeClr val="tx1"/>
                          </a:solidFill>
                        </a:rPr>
                        <a:t>&amp; Quality &amp; Outcomes Committee / Primary Care Quality Group &amp; </a:t>
                      </a:r>
                      <a:r>
                        <a:rPr lang="en-GB" sz="1000" b="1" strike="noStrike" baseline="0">
                          <a:solidFill>
                            <a:schemeClr val="tx1"/>
                          </a:solidFill>
                        </a:rPr>
                        <a:t>Finance and Contracting Committee</a:t>
                      </a:r>
                      <a:endParaRPr lang="en-GB" sz="1000" b="1" strike="noStrike">
                        <a:solidFill>
                          <a:schemeClr val="tx1"/>
                        </a:solidFill>
                      </a:endParaRP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a:p>
                  </a:txBody>
                  <a:tcPr>
                    <a:solidFill>
                      <a:schemeClr val="bg1"/>
                    </a:solidFill>
                  </a:tcPr>
                </a:tc>
                <a:tc hMerge="1">
                  <a:txBody>
                    <a:bodyPr/>
                    <a:lstStyle/>
                    <a:p>
                      <a:endParaRPr lang="en-GB"/>
                    </a:p>
                  </a:txBody>
                  <a:tcPr/>
                </a:tc>
                <a:tc hMerge="1">
                  <a:txBody>
                    <a:bodyPr/>
                    <a:lstStyle/>
                    <a:p>
                      <a:endParaRPr lang="en-GB"/>
                    </a:p>
                  </a:txBody>
                  <a:tcPr/>
                </a:tc>
                <a:tc hMerge="1">
                  <a:txBody>
                    <a:bodyPr/>
                    <a:lstStyle/>
                    <a:p>
                      <a:endParaRPr/>
                    </a:p>
                  </a:txBody>
                  <a:tcPr/>
                </a:tc>
                <a:extLst>
                  <a:ext uri="{0D108BD9-81ED-4DB2-BD59-A6C34878D82A}">
                    <a16:rowId xmlns:a16="http://schemas.microsoft.com/office/drawing/2014/main" val="513784470"/>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Group Chair: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Peter Tinson</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SRO: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Debbie Wardleworth</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a:solidFill>
                            <a:schemeClr val="tx1"/>
                          </a:solidFill>
                        </a:rPr>
                        <a:t>Clinical Lead: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solidFill>
                            <a:schemeClr val="tx1"/>
                          </a:solidFill>
                        </a:rPr>
                        <a:t>Dr Lindsey Dickinson / Dr Felicity Guest</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6322270"/>
                  </a:ext>
                </a:extLst>
              </a:tr>
            </a:tbl>
          </a:graphicData>
        </a:graphic>
      </p:graphicFrame>
      <p:sp>
        <p:nvSpPr>
          <p:cNvPr id="6" name="TextBox 5">
            <a:extLst>
              <a:ext uri="{FF2B5EF4-FFF2-40B4-BE49-F238E27FC236}">
                <a16:creationId xmlns:a16="http://schemas.microsoft.com/office/drawing/2014/main" id="{EAC5E90F-5020-C9EF-41C9-9DB603C0892B}"/>
              </a:ext>
            </a:extLst>
          </p:cNvPr>
          <p:cNvSpPr txBox="1"/>
          <p:nvPr/>
        </p:nvSpPr>
        <p:spPr>
          <a:xfrm>
            <a:off x="-24916" y="0"/>
            <a:ext cx="400110" cy="6721473"/>
          </a:xfrm>
          <a:prstGeom prst="rect">
            <a:avLst/>
          </a:prstGeom>
          <a:noFill/>
        </p:spPr>
        <p:txBody>
          <a:bodyPr vert="vert270" wrap="square" rtlCol="0">
            <a:spAutoFit/>
          </a:bodyPr>
          <a:lstStyle/>
          <a:p>
            <a:r>
              <a:rPr lang="en-GB" sz="1400" b="1">
                <a:latin typeface="Abadi Extra Light" panose="020B0204020104020204" pitchFamily="34" charset="0"/>
              </a:rPr>
              <a:t>General Practice: </a:t>
            </a:r>
            <a:r>
              <a:rPr lang="en-GB" sz="1400">
                <a:latin typeface="Abadi Extra Light" panose="020B0204020104020204" pitchFamily="34" charset="0"/>
              </a:rPr>
              <a:t>Checks</a:t>
            </a:r>
          </a:p>
        </p:txBody>
      </p:sp>
      <p:sp>
        <p:nvSpPr>
          <p:cNvPr id="7" name="TextBox 6">
            <a:extLst>
              <a:ext uri="{FF2B5EF4-FFF2-40B4-BE49-F238E27FC236}">
                <a16:creationId xmlns:a16="http://schemas.microsoft.com/office/drawing/2014/main" id="{F568714F-A377-26E1-99F5-F8EF32EEFEF4}"/>
              </a:ext>
            </a:extLst>
          </p:cNvPr>
          <p:cNvSpPr txBox="1"/>
          <p:nvPr/>
        </p:nvSpPr>
        <p:spPr>
          <a:xfrm>
            <a:off x="499039" y="2338065"/>
            <a:ext cx="3019645" cy="261610"/>
          </a:xfrm>
          <a:prstGeom prst="rect">
            <a:avLst/>
          </a:prstGeom>
          <a:noFill/>
        </p:spPr>
        <p:txBody>
          <a:bodyPr wrap="square" rtlCol="0">
            <a:spAutoFit/>
          </a:bodyPr>
          <a:lstStyle/>
          <a:p>
            <a:r>
              <a:rPr lang="en-GB" sz="1100" b="1">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October 2025</a:t>
            </a:r>
          </a:p>
        </p:txBody>
      </p:sp>
      <p:sp>
        <p:nvSpPr>
          <p:cNvPr id="9" name="TextBox 8">
            <a:extLst>
              <a:ext uri="{FF2B5EF4-FFF2-40B4-BE49-F238E27FC236}">
                <a16:creationId xmlns:a16="http://schemas.microsoft.com/office/drawing/2014/main" id="{121E16E2-20E6-3BCA-8347-ACD58BFA2667}"/>
              </a:ext>
            </a:extLst>
          </p:cNvPr>
          <p:cNvSpPr txBox="1"/>
          <p:nvPr/>
        </p:nvSpPr>
        <p:spPr>
          <a:xfrm>
            <a:off x="414508" y="6040699"/>
            <a:ext cx="5184186" cy="769441"/>
          </a:xfrm>
          <a:prstGeom prst="rect">
            <a:avLst/>
          </a:prstGeom>
          <a:solidFill>
            <a:schemeClr val="accent6">
              <a:lumMod val="60000"/>
              <a:lumOff val="40000"/>
            </a:schemeClr>
          </a:solidFill>
        </p:spPr>
        <p:txBody>
          <a:bodyPr wrap="square" rtlCol="0">
            <a:spAutoFit/>
          </a:bodyPr>
          <a:lstStyle/>
          <a:p>
            <a:r>
              <a:rPr lang="en-GB" sz="1100" b="1">
                <a:latin typeface="Abadi Extra Light" panose="020B0204020104020204" pitchFamily="34" charset="0"/>
              </a:rPr>
              <a:t>10 Year Health Plan focus: Learning Disabilities</a:t>
            </a:r>
          </a:p>
          <a:p>
            <a:r>
              <a:rPr lang="en-GB" sz="1100">
                <a:latin typeface="Abadi Extra Light" panose="020B0204020104020204" pitchFamily="34" charset="0"/>
              </a:rPr>
              <a:t>Individuals with learning disabilities die about 20 years earlier on average. Care from a neighbourhood team will improve their life outcomes through more holistic, on-going support. </a:t>
            </a:r>
          </a:p>
        </p:txBody>
      </p:sp>
      <p:graphicFrame>
        <p:nvGraphicFramePr>
          <p:cNvPr id="12" name="Table 11">
            <a:extLst>
              <a:ext uri="{FF2B5EF4-FFF2-40B4-BE49-F238E27FC236}">
                <a16:creationId xmlns:a16="http://schemas.microsoft.com/office/drawing/2014/main" id="{2D68A055-0735-E1B6-AD1C-9AC63DAFD148}"/>
              </a:ext>
            </a:extLst>
          </p:cNvPr>
          <p:cNvGraphicFramePr>
            <a:graphicFrameLocks noGrp="1"/>
          </p:cNvGraphicFramePr>
          <p:nvPr>
            <p:extLst>
              <p:ext uri="{D42A27DB-BD31-4B8C-83A1-F6EECF244321}">
                <p14:modId xmlns:p14="http://schemas.microsoft.com/office/powerpoint/2010/main" val="1023912084"/>
              </p:ext>
            </p:extLst>
          </p:nvPr>
        </p:nvGraphicFramePr>
        <p:xfrm>
          <a:off x="576609" y="2571044"/>
          <a:ext cx="5112617" cy="818323"/>
        </p:xfrm>
        <a:graphic>
          <a:graphicData uri="http://schemas.openxmlformats.org/drawingml/2006/table">
            <a:tbl>
              <a:tblPr firstRow="1" bandRow="1">
                <a:tableStyleId>{5C22544A-7EE6-4342-B048-85BDC9FD1C3A}</a:tableStyleId>
              </a:tblPr>
              <a:tblGrid>
                <a:gridCol w="476567">
                  <a:extLst>
                    <a:ext uri="{9D8B030D-6E8A-4147-A177-3AD203B41FA5}">
                      <a16:colId xmlns:a16="http://schemas.microsoft.com/office/drawing/2014/main" val="2634743259"/>
                    </a:ext>
                  </a:extLst>
                </a:gridCol>
                <a:gridCol w="463605">
                  <a:extLst>
                    <a:ext uri="{9D8B030D-6E8A-4147-A177-3AD203B41FA5}">
                      <a16:colId xmlns:a16="http://schemas.microsoft.com/office/drawing/2014/main" val="1414988195"/>
                    </a:ext>
                  </a:extLst>
                </a:gridCol>
                <a:gridCol w="463605">
                  <a:extLst>
                    <a:ext uri="{9D8B030D-6E8A-4147-A177-3AD203B41FA5}">
                      <a16:colId xmlns:a16="http://schemas.microsoft.com/office/drawing/2014/main" val="1602483377"/>
                    </a:ext>
                  </a:extLst>
                </a:gridCol>
                <a:gridCol w="463605">
                  <a:extLst>
                    <a:ext uri="{9D8B030D-6E8A-4147-A177-3AD203B41FA5}">
                      <a16:colId xmlns:a16="http://schemas.microsoft.com/office/drawing/2014/main" val="2929746958"/>
                    </a:ext>
                  </a:extLst>
                </a:gridCol>
                <a:gridCol w="463605">
                  <a:extLst>
                    <a:ext uri="{9D8B030D-6E8A-4147-A177-3AD203B41FA5}">
                      <a16:colId xmlns:a16="http://schemas.microsoft.com/office/drawing/2014/main" val="2660940487"/>
                    </a:ext>
                  </a:extLst>
                </a:gridCol>
                <a:gridCol w="463605">
                  <a:extLst>
                    <a:ext uri="{9D8B030D-6E8A-4147-A177-3AD203B41FA5}">
                      <a16:colId xmlns:a16="http://schemas.microsoft.com/office/drawing/2014/main" val="3507435902"/>
                    </a:ext>
                  </a:extLst>
                </a:gridCol>
                <a:gridCol w="463605">
                  <a:extLst>
                    <a:ext uri="{9D8B030D-6E8A-4147-A177-3AD203B41FA5}">
                      <a16:colId xmlns:a16="http://schemas.microsoft.com/office/drawing/2014/main" val="2335844761"/>
                    </a:ext>
                  </a:extLst>
                </a:gridCol>
                <a:gridCol w="463605">
                  <a:extLst>
                    <a:ext uri="{9D8B030D-6E8A-4147-A177-3AD203B41FA5}">
                      <a16:colId xmlns:a16="http://schemas.microsoft.com/office/drawing/2014/main" val="2259887316"/>
                    </a:ext>
                  </a:extLst>
                </a:gridCol>
                <a:gridCol w="463605">
                  <a:extLst>
                    <a:ext uri="{9D8B030D-6E8A-4147-A177-3AD203B41FA5}">
                      <a16:colId xmlns:a16="http://schemas.microsoft.com/office/drawing/2014/main" val="1070017833"/>
                    </a:ext>
                  </a:extLst>
                </a:gridCol>
                <a:gridCol w="463605">
                  <a:extLst>
                    <a:ext uri="{9D8B030D-6E8A-4147-A177-3AD203B41FA5}">
                      <a16:colId xmlns:a16="http://schemas.microsoft.com/office/drawing/2014/main" val="3509496752"/>
                    </a:ext>
                  </a:extLst>
                </a:gridCol>
                <a:gridCol w="463605">
                  <a:extLst>
                    <a:ext uri="{9D8B030D-6E8A-4147-A177-3AD203B41FA5}">
                      <a16:colId xmlns:a16="http://schemas.microsoft.com/office/drawing/2014/main" val="2489420743"/>
                    </a:ext>
                  </a:extLst>
                </a:gridCol>
              </a:tblGrid>
              <a:tr h="130553">
                <a:tc gridSpan="11">
                  <a:txBody>
                    <a:bodyPr/>
                    <a:lstStyle/>
                    <a:p>
                      <a:endParaRPr lang="en-GB" sz="1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37346416"/>
                  </a:ext>
                </a:extLst>
              </a:tr>
              <a:tr h="289486">
                <a:tc>
                  <a:txBody>
                    <a:bodyPr/>
                    <a:lstStyle/>
                    <a:p>
                      <a:pPr algn="ctr"/>
                      <a:r>
                        <a:rPr lang="en-GB" sz="550" b="1">
                          <a:solidFill>
                            <a:schemeClr val="bg1"/>
                          </a:solidFill>
                        </a:rPr>
                        <a:t>National</a:t>
                      </a:r>
                    </a:p>
                  </a:txBody>
                  <a:tcPr anchor="ctr">
                    <a:lnR w="57150" cap="flat" cmpd="sng" algn="ctr">
                      <a:solidFill>
                        <a:schemeClr val="bg1"/>
                      </a:solidFill>
                      <a:prstDash val="solid"/>
                      <a:round/>
                      <a:headEnd type="none" w="med" len="med"/>
                      <a:tailEnd type="none" w="med" len="med"/>
                    </a:lnR>
                    <a:solidFill>
                      <a:schemeClr val="tx1"/>
                    </a:solidFill>
                  </a:tcPr>
                </a:tc>
                <a:tc>
                  <a:txBody>
                    <a:bodyPr/>
                    <a:lstStyle/>
                    <a:p>
                      <a:pPr algn="ctr"/>
                      <a:r>
                        <a:rPr lang="en-GB" sz="550" b="1">
                          <a:solidFill>
                            <a:schemeClr val="bg1"/>
                          </a:solidFill>
                        </a:rPr>
                        <a:t>North West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tx1"/>
                    </a:solidFill>
                  </a:tcPr>
                </a:tc>
                <a:tc>
                  <a:txBody>
                    <a:bodyPr/>
                    <a:lstStyle/>
                    <a:p>
                      <a:pPr algn="ctr"/>
                      <a:r>
                        <a:rPr lang="en-GB" sz="550" b="1">
                          <a:solidFill>
                            <a:schemeClr val="bg1"/>
                          </a:solidFill>
                        </a:rPr>
                        <a:t>LSC</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extLst>
                  <a:ext uri="{0D108BD9-81ED-4DB2-BD59-A6C34878D82A}">
                    <a16:rowId xmlns:a16="http://schemas.microsoft.com/office/drawing/2014/main" val="1484394003"/>
                  </a:ext>
                </a:extLst>
              </a:tr>
              <a:tr h="398284">
                <a:tc>
                  <a:txBody>
                    <a:bodyPr/>
                    <a:lstStyle/>
                    <a:p>
                      <a:pPr algn="ctr"/>
                      <a:r>
                        <a:rPr lang="en-GB" sz="750"/>
                        <a:t>38.7%</a:t>
                      </a:r>
                    </a:p>
                  </a:txBody>
                  <a:tcPr anchor="ctr">
                    <a:lnR w="57150" cap="flat" cmpd="sng" algn="ctr">
                      <a:solidFill>
                        <a:schemeClr val="bg1"/>
                      </a:solidFill>
                      <a:prstDash val="solid"/>
                      <a:round/>
                      <a:headEnd type="none" w="med" len="med"/>
                      <a:tailEnd type="none" w="med" len="med"/>
                    </a:lnR>
                    <a:solidFill>
                      <a:schemeClr val="bg1"/>
                    </a:solidFill>
                  </a:tcPr>
                </a:tc>
                <a:tc>
                  <a:txBody>
                    <a:bodyPr/>
                    <a:lstStyle/>
                    <a:p>
                      <a:pPr algn="ctr"/>
                      <a:r>
                        <a:rPr lang="en-GB" sz="750"/>
                        <a:t>40.4%</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solidFill>
                  </a:tcPr>
                </a:tc>
                <a:tc>
                  <a:txBody>
                    <a:bodyPr/>
                    <a:lstStyle/>
                    <a:p>
                      <a:pPr algn="ctr"/>
                      <a:r>
                        <a:rPr lang="en-GB" sz="750"/>
                        <a:t>35.9%</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extLst>
                  <a:ext uri="{0D108BD9-81ED-4DB2-BD59-A6C34878D82A}">
                    <a16:rowId xmlns:a16="http://schemas.microsoft.com/office/drawing/2014/main" val="3136140083"/>
                  </a:ext>
                </a:extLst>
              </a:tr>
            </a:tbl>
          </a:graphicData>
        </a:graphic>
      </p:graphicFrame>
      <p:pic>
        <p:nvPicPr>
          <p:cNvPr id="2" name="Picture 1">
            <a:extLst>
              <a:ext uri="{FF2B5EF4-FFF2-40B4-BE49-F238E27FC236}">
                <a16:creationId xmlns:a16="http://schemas.microsoft.com/office/drawing/2014/main" id="{0E63FAF6-145E-62B7-D5A8-CA3965DDDE94}"/>
              </a:ext>
            </a:extLst>
          </p:cNvPr>
          <p:cNvPicPr>
            <a:picLocks noChangeAspect="1"/>
          </p:cNvPicPr>
          <p:nvPr/>
        </p:nvPicPr>
        <p:blipFill>
          <a:blip r:embed="rId4"/>
          <a:stretch>
            <a:fillRect/>
          </a:stretch>
        </p:blipFill>
        <p:spPr>
          <a:xfrm>
            <a:off x="576609" y="3339714"/>
            <a:ext cx="4306197" cy="2700985"/>
          </a:xfrm>
          <a:prstGeom prst="rect">
            <a:avLst/>
          </a:prstGeom>
        </p:spPr>
      </p:pic>
      <p:pic>
        <p:nvPicPr>
          <p:cNvPr id="8" name="Picture 7">
            <a:extLst>
              <a:ext uri="{FF2B5EF4-FFF2-40B4-BE49-F238E27FC236}">
                <a16:creationId xmlns:a16="http://schemas.microsoft.com/office/drawing/2014/main" id="{540FEC63-E951-B362-D0B1-01E76BA76FF6}"/>
              </a:ext>
            </a:extLst>
          </p:cNvPr>
          <p:cNvPicPr>
            <a:picLocks noChangeAspect="1"/>
          </p:cNvPicPr>
          <p:nvPr/>
        </p:nvPicPr>
        <p:blipFill>
          <a:blip r:embed="rId5"/>
          <a:stretch>
            <a:fillRect/>
          </a:stretch>
        </p:blipFill>
        <p:spPr>
          <a:xfrm>
            <a:off x="2069817" y="2740798"/>
            <a:ext cx="3696979" cy="475326"/>
          </a:xfrm>
          <a:prstGeom prst="rect">
            <a:avLst/>
          </a:prstGeom>
        </p:spPr>
      </p:pic>
    </p:spTree>
    <p:extLst>
      <p:ext uri="{BB962C8B-B14F-4D97-AF65-F5344CB8AC3E}">
        <p14:creationId xmlns:p14="http://schemas.microsoft.com/office/powerpoint/2010/main" val="1325652218"/>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latin typeface="Calibri" panose="020F0502020204030204" pitchFamily="34" charset="0"/>
                <a:ea typeface="Calibri" panose="020F0502020204030204" pitchFamily="34" charset="0"/>
                <a:cs typeface="Calibri" panose="020F0502020204030204" pitchFamily="34" charset="0"/>
              </a:rPr>
              <a:pPr/>
              <a:t>14</a:t>
            </a:fld>
            <a:endParaRPr lang="en-GB">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Content Placeholder 2">
            <a:extLst>
              <a:ext uri="{FF2B5EF4-FFF2-40B4-BE49-F238E27FC236}">
                <a16:creationId xmlns:a16="http://schemas.microsoft.com/office/drawing/2014/main" id="{4873F778-1D38-3056-9B29-377A6B2A745A}"/>
              </a:ext>
            </a:extLst>
          </p:cNvPr>
          <p:cNvGraphicFramePr>
            <a:graphicFrameLocks noGrp="1"/>
          </p:cNvGraphicFramePr>
          <p:nvPr>
            <p:ph idx="1"/>
            <p:extLst>
              <p:ext uri="{D42A27DB-BD31-4B8C-83A1-F6EECF244321}">
                <p14:modId xmlns:p14="http://schemas.microsoft.com/office/powerpoint/2010/main" val="3024810478"/>
              </p:ext>
            </p:extLst>
          </p:nvPr>
        </p:nvGraphicFramePr>
        <p:xfrm>
          <a:off x="6279126" y="1276351"/>
          <a:ext cx="5721655" cy="5716456"/>
        </p:xfrm>
        <a:graphic>
          <a:graphicData uri="http://schemas.openxmlformats.org/drawingml/2006/table">
            <a:tbl>
              <a:tblPr firstRow="1" bandRow="1">
                <a:tableStyleId>{5940675A-B579-460E-94D1-54222C63F5DA}</a:tableStyleId>
              </a:tblPr>
              <a:tblGrid>
                <a:gridCol w="5721655">
                  <a:extLst>
                    <a:ext uri="{9D8B030D-6E8A-4147-A177-3AD203B41FA5}">
                      <a16:colId xmlns:a16="http://schemas.microsoft.com/office/drawing/2014/main" val="1772709669"/>
                    </a:ext>
                  </a:extLst>
                </a:gridCol>
              </a:tblGrid>
              <a:tr h="863869">
                <a:tc>
                  <a:txBody>
                    <a:bodyPr/>
                    <a:lstStyle/>
                    <a:p>
                      <a:r>
                        <a:rPr lang="en-GB" sz="1050" b="1">
                          <a:solidFill>
                            <a:schemeClr val="tx1"/>
                          </a:solidFill>
                          <a:latin typeface="Abadi Extra Light"/>
                        </a:rPr>
                        <a:t>What does this tell us?  </a:t>
                      </a:r>
                    </a:p>
                    <a:p>
                      <a:pPr marL="179388" indent="-179388">
                        <a:buFont typeface="Arial" panose="020B0604020202020204" pitchFamily="34" charset="0"/>
                        <a:buChar char="•"/>
                        <a:defRPr/>
                      </a:pPr>
                      <a:r>
                        <a:rPr lang="en-GB" sz="1050">
                          <a:latin typeface="Abadi Extra Light" panose="020B0204020104020204" pitchFamily="34" charset="0"/>
                        </a:rPr>
                        <a:t>L&amp;SC continues to perform well on this metric in aggregate reporting with a result of 7.6% for the most recent 12 months against a maximum threshold of 10%</a:t>
                      </a:r>
                    </a:p>
                    <a:p>
                      <a:pPr marL="171450" lvl="0" indent="-171450" algn="l">
                        <a:lnSpc>
                          <a:spcPct val="100000"/>
                        </a:lnSpc>
                        <a:spcBef>
                          <a:spcPts val="0"/>
                        </a:spcBef>
                        <a:spcAft>
                          <a:spcPts val="0"/>
                        </a:spcAft>
                        <a:buFont typeface="Arial"/>
                        <a:buChar char="•"/>
                      </a:pPr>
                      <a:r>
                        <a:rPr lang="en-GB" sz="1050" b="0" i="0" u="none" strike="noStrike" noProof="0">
                          <a:solidFill>
                            <a:schemeClr val="tx1"/>
                          </a:solidFill>
                          <a:latin typeface="Abadi Extra Light"/>
                        </a:rPr>
                        <a:t>There is variation at sub-ICB, PCN and practice levels, with the Morecambe Bay area seeing the highest proportion of prescribing of these antibiotics at 9.18%.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2593262"/>
                  </a:ext>
                </a:extLst>
              </a:tr>
              <a:tr h="3344724">
                <a:tc>
                  <a:txBody>
                    <a:bodyPr/>
                    <a:lstStyle/>
                    <a:p>
                      <a:r>
                        <a:rPr lang="en-GB" sz="1050" b="1">
                          <a:solidFill>
                            <a:schemeClr val="tx1"/>
                          </a:solidFill>
                          <a:latin typeface="Abadi Extra Light"/>
                        </a:rPr>
                        <a:t>Actions: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i="0" kern="1200">
                          <a:solidFill>
                            <a:schemeClr val="tx1"/>
                          </a:solidFill>
                          <a:latin typeface="Abadi Extra Light"/>
                          <a:ea typeface="+mn-ea"/>
                          <a:cs typeface="+mn-cs"/>
                        </a:rPr>
                        <a:t>The national Antimicrobial Resistance (</a:t>
                      </a:r>
                      <a:r>
                        <a:rPr lang="en-GB" sz="1050" i="0" kern="1200">
                          <a:solidFill>
                            <a:schemeClr val="tx1"/>
                          </a:solidFill>
                          <a:latin typeface="Abadi Extra Light"/>
                          <a:ea typeface="+mn-ea"/>
                          <a:cs typeface="+mn-cs"/>
                          <a:hlinkClick r:id="rId4">
                            <a:extLst>
                              <a:ext uri="{A12FA001-AC4F-418D-AE19-62706E023703}">
                                <ahyp:hlinkClr xmlns:ahyp="http://schemas.microsoft.com/office/drawing/2018/hyperlinkcolor" val="tx"/>
                              </a:ext>
                            </a:extLst>
                          </a:hlinkClick>
                        </a:rPr>
                        <a:t>AMR) 5 year national action plan</a:t>
                      </a:r>
                      <a:r>
                        <a:rPr lang="en-GB" sz="1050" i="0" kern="1200">
                          <a:solidFill>
                            <a:schemeClr val="tx1"/>
                          </a:solidFill>
                          <a:latin typeface="Abadi Extra Light"/>
                          <a:ea typeface="+mn-ea"/>
                          <a:cs typeface="+mn-cs"/>
                        </a:rPr>
                        <a:t>, ‘Confronting antimicrobial resistance 2024 to 2029’, targets:-</a:t>
                      </a:r>
                    </a:p>
                    <a:p>
                      <a:pPr marL="628650" lvl="2" indent="-171450" algn="just" defTabSz="914400" rtl="0" eaLnBrk="1" latinLnBrk="0" hangingPunct="1">
                        <a:buFont typeface="Arial" panose="020B0604020202020204" pitchFamily="34" charset="0"/>
                        <a:buChar char="•"/>
                      </a:pPr>
                      <a:r>
                        <a:rPr lang="en-GB" sz="1050" i="0" kern="1200">
                          <a:solidFill>
                            <a:schemeClr val="tx1"/>
                          </a:solidFill>
                          <a:latin typeface="Abadi Extra Light"/>
                          <a:ea typeface="+mn-ea"/>
                          <a:cs typeface="+mn-cs"/>
                        </a:rPr>
                        <a:t>optimise the use of antimicrobials</a:t>
                      </a:r>
                    </a:p>
                    <a:p>
                      <a:pPr marL="628650" lvl="2" indent="-171450" algn="just" defTabSz="914400" rtl="0" eaLnBrk="1" latinLnBrk="0" hangingPunct="1">
                        <a:buFont typeface="Arial" panose="020B0604020202020204" pitchFamily="34" charset="0"/>
                        <a:buChar char="•"/>
                      </a:pPr>
                      <a:r>
                        <a:rPr lang="en-GB" sz="1050" i="0" kern="1200">
                          <a:solidFill>
                            <a:schemeClr val="tx1"/>
                          </a:solidFill>
                          <a:latin typeface="Abadi Extra Light"/>
                          <a:ea typeface="+mn-ea"/>
                          <a:cs typeface="+mn-cs"/>
                        </a:rPr>
                        <a:t>reduce the need for, and unintentional exposure to, antibiotics</a:t>
                      </a:r>
                    </a:p>
                    <a:p>
                      <a:pPr marL="171450" indent="-171450" algn="just" defTabSz="914400" rtl="0" eaLnBrk="1" latinLnBrk="0" hangingPunct="1">
                        <a:buFont typeface="Arial" panose="020B0604020202020204" pitchFamily="34" charset="0"/>
                        <a:buChar char="•"/>
                      </a:pPr>
                      <a:r>
                        <a:rPr lang="en-GB" sz="1050" i="0" kern="1200">
                          <a:solidFill>
                            <a:schemeClr val="tx1"/>
                          </a:solidFill>
                          <a:latin typeface="Abadi Extra Light"/>
                          <a:ea typeface="+mn-ea"/>
                          <a:cs typeface="+mn-cs"/>
                        </a:rPr>
                        <a:t>An Antimicrobial Stewardship (AMS) Committee has been set up across the System to support how we manage AMS, including in primary care.  The membership represents all providers in the System.  </a:t>
                      </a:r>
                    </a:p>
                    <a:p>
                      <a:pPr marL="171450" indent="-171450" algn="just" defTabSz="914400" rtl="0" eaLnBrk="1" latinLnBrk="0" hangingPunct="1">
                        <a:buFont typeface="Arial" panose="020B0604020202020204" pitchFamily="34" charset="0"/>
                        <a:buChar char="•"/>
                      </a:pPr>
                      <a:r>
                        <a:rPr lang="en-GB" sz="1050" i="0" kern="1200">
                          <a:solidFill>
                            <a:schemeClr val="tx1"/>
                          </a:solidFill>
                          <a:latin typeface="Abadi Extra Light"/>
                          <a:ea typeface="+mn-ea"/>
                          <a:cs typeface="+mn-cs"/>
                        </a:rPr>
                        <a:t>An action plan has been developed through the AMS Task and Finish Group is being delivered at Place, supported by the local Medicines Optimisation (MO) teams.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kern="1200">
                          <a:solidFill>
                            <a:schemeClr val="tx1"/>
                          </a:solidFill>
                          <a:effectLst/>
                          <a:latin typeface="Abadi Extra Light"/>
                          <a:ea typeface="+mn-ea"/>
                          <a:cs typeface="+mn-cs"/>
                        </a:rPr>
                        <a:t>AMS volume and Broad spectrum indictors are no longer part of the National target but are still important to support and deliver the national action plan for reducing the risk of AMR and C.diff, it is recommended by T&amp;F group that these indicators remain in the MO LES.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kern="1200">
                          <a:solidFill>
                            <a:schemeClr val="tx1"/>
                          </a:solidFill>
                          <a:effectLst/>
                          <a:latin typeface="Abadi Extra Light"/>
                          <a:ea typeface="+mn-ea"/>
                          <a:cs typeface="+mn-cs"/>
                        </a:rPr>
                        <a:t>There is a new national indicator for the number of children &lt;10years old who have taken an antibiotic in the last rolling 12 months to be &lt;27%.  It is intended that this will form part of the MO LES. </a:t>
                      </a:r>
                      <a:endParaRPr lang="en-US" sz="1050" kern="1200">
                        <a:solidFill>
                          <a:schemeClr val="tx1"/>
                        </a:solidFill>
                        <a:effectLst/>
                        <a:latin typeface="Abadi Extra Light"/>
                        <a:ea typeface="+mn-ea"/>
                        <a:cs typeface="+mn-cs"/>
                      </a:endParaRPr>
                    </a:p>
                    <a:p>
                      <a:pPr marL="171450" marR="0" lvl="0" indent="-171450" algn="just">
                        <a:lnSpc>
                          <a:spcPct val="100000"/>
                        </a:lnSpc>
                        <a:spcBef>
                          <a:spcPts val="0"/>
                        </a:spcBef>
                        <a:spcAft>
                          <a:spcPts val="0"/>
                        </a:spcAft>
                        <a:buClrTx/>
                        <a:buSzTx/>
                        <a:buFont typeface="Arial" panose="020B0604020202020204" pitchFamily="34" charset="0"/>
                        <a:buChar char="•"/>
                      </a:pPr>
                      <a:r>
                        <a:rPr lang="en-US" sz="1050" kern="1200">
                          <a:solidFill>
                            <a:schemeClr val="tx1"/>
                          </a:solidFill>
                          <a:effectLst/>
                          <a:latin typeface="Abadi Extra Light"/>
                          <a:ea typeface="+mn-ea"/>
                          <a:cs typeface="+mn-cs"/>
                        </a:rPr>
                        <a:t>Fidaxomicin is expensive and community pharmacies do not keep stocks and treatment can be delayed. Fidaxomicin is a formulary item for the treatment of C.diff in restricted circumstances and is available through community pharmacy, advice has gone out to community pharmacy on how to order in hours and out of hours in a timely manner.  The impact of this will be monitored over the next 6 months to understand the impact on access and appropriateness of prescribing.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0593950"/>
                  </a:ext>
                </a:extLst>
              </a:tr>
              <a:tr h="1373056">
                <a:tc>
                  <a:txBody>
                    <a:bodyPr/>
                    <a:lstStyle/>
                    <a:p>
                      <a:r>
                        <a:rPr lang="en-GB" sz="1050" b="1">
                          <a:solidFill>
                            <a:schemeClr val="tx1"/>
                          </a:solidFill>
                          <a:latin typeface="Abadi Extra Light"/>
                        </a:rPr>
                        <a:t>Risks:</a:t>
                      </a:r>
                    </a:p>
                    <a:p>
                      <a:pPr marL="171450" indent="-171450" algn="just" defTabSz="914400" rtl="0" eaLnBrk="1" latinLnBrk="0" hangingPunct="1">
                        <a:buFont typeface="Arial" panose="020B0604020202020204" pitchFamily="34" charset="0"/>
                        <a:buChar char="•"/>
                      </a:pPr>
                      <a:r>
                        <a:rPr lang="en-GB" sz="1050" i="0" kern="1200">
                          <a:solidFill>
                            <a:schemeClr val="tx1"/>
                          </a:solidFill>
                          <a:latin typeface="Abadi Extra Light"/>
                          <a:ea typeface="+mn-ea"/>
                          <a:cs typeface="+mn-cs"/>
                        </a:rPr>
                        <a:t>Although broad spectrum antibiotics are important to monitor in relation to the risk of C.diff and antimicrobial resistance, it should not be viewed in isolation.  Therefore, the NAP also requires us to monitor the overall volume which has a direct impact on future residence.</a:t>
                      </a:r>
                    </a:p>
                    <a:p>
                      <a:pPr marL="171450" indent="-171450" algn="just" defTabSz="914400" rtl="0" eaLnBrk="1" latinLnBrk="0" hangingPunct="1">
                        <a:buFont typeface="Arial" panose="020B0604020202020204" pitchFamily="34" charset="0"/>
                        <a:buChar char="•"/>
                      </a:pPr>
                      <a:r>
                        <a:rPr lang="en-GB" sz="1050" i="0" kern="1200">
                          <a:solidFill>
                            <a:schemeClr val="tx1"/>
                          </a:solidFill>
                          <a:latin typeface="Abadi Extra Light"/>
                          <a:ea typeface="+mn-ea"/>
                          <a:cs typeface="+mn-cs"/>
                        </a:rPr>
                        <a:t>The new children’s indication also needs to be given high attention due to the impact on residence but also risk of other chronic disease such as; asthma, food allergy, hay fever and intellectual disability.  </a:t>
                      </a:r>
                      <a:endParaRPr lang="en-GB" sz="1050" b="0">
                        <a:solidFill>
                          <a:schemeClr val="tx1"/>
                        </a:solidFill>
                        <a:latin typeface="Abadi Extra Light" panose="020B0204020104020204" pitchFamily="34" charset="0"/>
                      </a:endParaRPr>
                    </a:p>
                    <a:p>
                      <a:endParaRPr lang="en-GB" sz="1050">
                        <a:solidFill>
                          <a:schemeClr val="tx1"/>
                        </a:solidFill>
                        <a:latin typeface="Abadi Extra Light" panose="020B0204020104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5108354"/>
                  </a:ext>
                </a:extLst>
              </a:tr>
            </a:tbl>
          </a:graphicData>
        </a:graphic>
      </p:graphicFrame>
      <p:graphicFrame>
        <p:nvGraphicFramePr>
          <p:cNvPr id="11" name="Content Placeholder 2">
            <a:extLst>
              <a:ext uri="{FF2B5EF4-FFF2-40B4-BE49-F238E27FC236}">
                <a16:creationId xmlns:a16="http://schemas.microsoft.com/office/drawing/2014/main" id="{E23F9D83-3159-13D6-3327-7DD7BE488863}"/>
              </a:ext>
            </a:extLst>
          </p:cNvPr>
          <p:cNvGraphicFramePr>
            <a:graphicFrameLocks/>
          </p:cNvGraphicFramePr>
          <p:nvPr>
            <p:extLst>
              <p:ext uri="{D42A27DB-BD31-4B8C-83A1-F6EECF244321}">
                <p14:modId xmlns:p14="http://schemas.microsoft.com/office/powerpoint/2010/main" val="3684361110"/>
              </p:ext>
            </p:extLst>
          </p:nvPr>
        </p:nvGraphicFramePr>
        <p:xfrm>
          <a:off x="391514" y="1447042"/>
          <a:ext cx="5358810" cy="891540"/>
        </p:xfrm>
        <a:graphic>
          <a:graphicData uri="http://schemas.openxmlformats.org/drawingml/2006/table">
            <a:tbl>
              <a:tblPr firstRow="1" bandRow="1">
                <a:tableStyleId>{5940675A-B579-460E-94D1-54222C63F5DA}</a:tableStyleId>
              </a:tblPr>
              <a:tblGrid>
                <a:gridCol w="5358810">
                  <a:extLst>
                    <a:ext uri="{9D8B030D-6E8A-4147-A177-3AD203B41FA5}">
                      <a16:colId xmlns:a16="http://schemas.microsoft.com/office/drawing/2014/main" val="1772709669"/>
                    </a:ext>
                  </a:extLst>
                </a:gridCol>
              </a:tblGrid>
              <a:tr h="727601">
                <a:tc>
                  <a:txBody>
                    <a:bodyPr/>
                    <a:lstStyle/>
                    <a:p>
                      <a:r>
                        <a:rPr lang="en-GB" sz="1050" b="1"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This metric measures:</a:t>
                      </a:r>
                    </a:p>
                    <a:p>
                      <a:pPr algn="just"/>
                      <a:r>
                        <a:rPr lang="en-US" sz="105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This data is collated from prescribing data and indicates quality of prescribing through responsible antibiotic stewardship. It measures the proportion of co-amoxiclav, cephalosporin and quinolone items prescribed; antibiotics linked to a higher incidence of C.difficle.  A lower number represents more appropriate and higher quality prescribing. </a:t>
                      </a:r>
                      <a:endParaRPr lang="en-GB" sz="1050" i="0">
                        <a:solidFill>
                          <a:schemeClr val="bg1">
                            <a:lumMod val="50000"/>
                          </a:schemeClr>
                        </a:solidFill>
                        <a:highlight>
                          <a:srgbClr val="FFFF00"/>
                        </a:highlight>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graphicFrame>
        <p:nvGraphicFramePr>
          <p:cNvPr id="5" name="Table 4">
            <a:extLst>
              <a:ext uri="{FF2B5EF4-FFF2-40B4-BE49-F238E27FC236}">
                <a16:creationId xmlns:a16="http://schemas.microsoft.com/office/drawing/2014/main" id="{B6D0D932-FD1E-BB2E-E238-FEA4DFADE068}"/>
              </a:ext>
            </a:extLst>
          </p:cNvPr>
          <p:cNvGraphicFramePr>
            <a:graphicFrameLocks noGrp="1"/>
          </p:cNvGraphicFramePr>
          <p:nvPr>
            <p:extLst>
              <p:ext uri="{D42A27DB-BD31-4B8C-83A1-F6EECF244321}">
                <p14:modId xmlns:p14="http://schemas.microsoft.com/office/powerpoint/2010/main" val="871119663"/>
              </p:ext>
            </p:extLst>
          </p:nvPr>
        </p:nvGraphicFramePr>
        <p:xfrm>
          <a:off x="551285" y="142001"/>
          <a:ext cx="9614516" cy="1051560"/>
        </p:xfrm>
        <a:graphic>
          <a:graphicData uri="http://schemas.openxmlformats.org/drawingml/2006/table">
            <a:tbl>
              <a:tblPr firstRow="1" bandRow="1">
                <a:tableStyleId>{5940675A-B579-460E-94D1-54222C63F5DA}</a:tableStyleId>
              </a:tblPr>
              <a:tblGrid>
                <a:gridCol w="809513">
                  <a:extLst>
                    <a:ext uri="{9D8B030D-6E8A-4147-A177-3AD203B41FA5}">
                      <a16:colId xmlns:a16="http://schemas.microsoft.com/office/drawing/2014/main" val="844903451"/>
                    </a:ext>
                  </a:extLst>
                </a:gridCol>
                <a:gridCol w="910389">
                  <a:extLst>
                    <a:ext uri="{9D8B030D-6E8A-4147-A177-3AD203B41FA5}">
                      <a16:colId xmlns:a16="http://schemas.microsoft.com/office/drawing/2014/main" val="150642026"/>
                    </a:ext>
                  </a:extLst>
                </a:gridCol>
                <a:gridCol w="1697957">
                  <a:extLst>
                    <a:ext uri="{9D8B030D-6E8A-4147-A177-3AD203B41FA5}">
                      <a16:colId xmlns:a16="http://schemas.microsoft.com/office/drawing/2014/main" val="2633645383"/>
                    </a:ext>
                  </a:extLst>
                </a:gridCol>
                <a:gridCol w="523875">
                  <a:extLst>
                    <a:ext uri="{9D8B030D-6E8A-4147-A177-3AD203B41FA5}">
                      <a16:colId xmlns:a16="http://schemas.microsoft.com/office/drawing/2014/main" val="2170868012"/>
                    </a:ext>
                  </a:extLst>
                </a:gridCol>
                <a:gridCol w="1600200">
                  <a:extLst>
                    <a:ext uri="{9D8B030D-6E8A-4147-A177-3AD203B41FA5}">
                      <a16:colId xmlns:a16="http://schemas.microsoft.com/office/drawing/2014/main" val="1688799777"/>
                    </a:ext>
                  </a:extLst>
                </a:gridCol>
                <a:gridCol w="1057275">
                  <a:extLst>
                    <a:ext uri="{9D8B030D-6E8A-4147-A177-3AD203B41FA5}">
                      <a16:colId xmlns:a16="http://schemas.microsoft.com/office/drawing/2014/main" val="1375552321"/>
                    </a:ext>
                  </a:extLst>
                </a:gridCol>
                <a:gridCol w="3015307">
                  <a:extLst>
                    <a:ext uri="{9D8B030D-6E8A-4147-A177-3AD203B41FA5}">
                      <a16:colId xmlns:a16="http://schemas.microsoft.com/office/drawing/2014/main" val="937743691"/>
                    </a:ext>
                  </a:extLst>
                </a:gridCol>
              </a:tblGrid>
              <a:tr h="0">
                <a:tc rowSpan="3">
                  <a:txBody>
                    <a:bodyPr/>
                    <a:lstStyle/>
                    <a:p>
                      <a:pPr algn="ctr"/>
                      <a:r>
                        <a:rPr lang="en-GB" sz="1000" b="1">
                          <a:solidFill>
                            <a:schemeClr val="bg1"/>
                          </a:solidFill>
                        </a:rPr>
                        <a:t>Quality Metric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j-ea"/>
                          <a:cs typeface="+mj-cs"/>
                        </a:rPr>
                        <a:t>8. </a:t>
                      </a:r>
                      <a:r>
                        <a:rPr lang="en-US" sz="1600"/>
                        <a:t>S044b: Antimicrobial resistance: proportion of broad-spectrum antibiotic prescribing in primary care: 12 months to October 2025</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335843"/>
                  </a:ext>
                </a:extLst>
              </a:tr>
              <a:tr h="0">
                <a:tc vMerge="1">
                  <a:txBody>
                    <a:bodyPr/>
                    <a:lstStyle/>
                    <a:p>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strike="noStrike" baseline="0">
                          <a:solidFill>
                            <a:schemeClr val="tx1"/>
                          </a:solidFill>
                        </a:rPr>
                        <a:t>Quality &amp; Outcomes Committee </a:t>
                      </a:r>
                      <a:r>
                        <a:rPr lang="en-GB" sz="1000" b="1">
                          <a:solidFill>
                            <a:schemeClr val="tx1"/>
                          </a:solidFill>
                        </a:rPr>
                        <a:t>/   Primary Care Quality Group  &amp; Antimicrobial Stewardship (AMS) Committee </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a:p>
                  </a:txBody>
                  <a:tcPr>
                    <a:solidFill>
                      <a:schemeClr val="bg1"/>
                    </a:solidFill>
                  </a:tcPr>
                </a:tc>
                <a:tc hMerge="1">
                  <a:txBody>
                    <a:bodyPr/>
                    <a:lstStyle/>
                    <a:p>
                      <a:endParaRPr lang="en-GB"/>
                    </a:p>
                  </a:txBody>
                  <a:tcPr/>
                </a:tc>
                <a:tc hMerge="1">
                  <a:txBody>
                    <a:bodyPr/>
                    <a:lstStyle/>
                    <a:p>
                      <a:endParaRPr lang="en-GB"/>
                    </a:p>
                  </a:txBody>
                  <a:tcPr/>
                </a:tc>
                <a:tc hMerge="1">
                  <a:txBody>
                    <a:bodyPr/>
                    <a:lstStyle/>
                    <a:p>
                      <a:endParaRPr/>
                    </a:p>
                  </a:txBody>
                  <a:tcPr/>
                </a:tc>
                <a:extLst>
                  <a:ext uri="{0D108BD9-81ED-4DB2-BD59-A6C34878D82A}">
                    <a16:rowId xmlns:a16="http://schemas.microsoft.com/office/drawing/2014/main" val="513784470"/>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Group Chair: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Kathryn Lord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SRO: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Andrew White</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a:solidFill>
                            <a:schemeClr val="tx1"/>
                          </a:solidFill>
                        </a:rPr>
                        <a:t>Clinical Lead: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Dr Felicity Guest</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6322270"/>
                  </a:ext>
                </a:extLst>
              </a:tr>
            </a:tbl>
          </a:graphicData>
        </a:graphic>
      </p:graphicFrame>
      <p:graphicFrame>
        <p:nvGraphicFramePr>
          <p:cNvPr id="13" name="Table 12">
            <a:extLst>
              <a:ext uri="{FF2B5EF4-FFF2-40B4-BE49-F238E27FC236}">
                <a16:creationId xmlns:a16="http://schemas.microsoft.com/office/drawing/2014/main" id="{00AAF74E-738E-0E24-FC17-1E11CE5922DB}"/>
              </a:ext>
            </a:extLst>
          </p:cNvPr>
          <p:cNvGraphicFramePr>
            <a:graphicFrameLocks noGrp="1"/>
          </p:cNvGraphicFramePr>
          <p:nvPr>
            <p:extLst>
              <p:ext uri="{D42A27DB-BD31-4B8C-83A1-F6EECF244321}">
                <p14:modId xmlns:p14="http://schemas.microsoft.com/office/powerpoint/2010/main" val="2878960415"/>
              </p:ext>
            </p:extLst>
          </p:nvPr>
        </p:nvGraphicFramePr>
        <p:xfrm>
          <a:off x="510667" y="5646392"/>
          <a:ext cx="2562905" cy="808720"/>
        </p:xfrm>
        <a:graphic>
          <a:graphicData uri="http://schemas.openxmlformats.org/drawingml/2006/table">
            <a:tbl>
              <a:tblPr firstRow="1" bandRow="1">
                <a:tableStyleId>{5C22544A-7EE6-4342-B048-85BDC9FD1C3A}</a:tableStyleId>
              </a:tblPr>
              <a:tblGrid>
                <a:gridCol w="1149527">
                  <a:extLst>
                    <a:ext uri="{9D8B030D-6E8A-4147-A177-3AD203B41FA5}">
                      <a16:colId xmlns:a16="http://schemas.microsoft.com/office/drawing/2014/main" val="1588756399"/>
                    </a:ext>
                  </a:extLst>
                </a:gridCol>
                <a:gridCol w="706689">
                  <a:extLst>
                    <a:ext uri="{9D8B030D-6E8A-4147-A177-3AD203B41FA5}">
                      <a16:colId xmlns:a16="http://schemas.microsoft.com/office/drawing/2014/main" val="415070552"/>
                    </a:ext>
                  </a:extLst>
                </a:gridCol>
                <a:gridCol w="706689">
                  <a:extLst>
                    <a:ext uri="{9D8B030D-6E8A-4147-A177-3AD203B41FA5}">
                      <a16:colId xmlns:a16="http://schemas.microsoft.com/office/drawing/2014/main" val="149768866"/>
                    </a:ext>
                  </a:extLst>
                </a:gridCol>
              </a:tblGrid>
              <a:tr h="343204">
                <a:tc>
                  <a:txBody>
                    <a:bodyPr/>
                    <a:lstStyle/>
                    <a:p>
                      <a:r>
                        <a:rPr lang="en-GB" sz="800" b="1">
                          <a:solidFill>
                            <a:schemeClr val="bg1"/>
                          </a:solidFill>
                        </a:rPr>
                        <a:t>LSC Totals</a:t>
                      </a:r>
                    </a:p>
                  </a:txBody>
                  <a:tcPr anchor="ctr">
                    <a:solidFill>
                      <a:schemeClr val="accent1"/>
                    </a:solidFill>
                  </a:tcPr>
                </a:tc>
                <a:tc>
                  <a:txBody>
                    <a:bodyPr/>
                    <a:lstStyle/>
                    <a:p>
                      <a:pPr algn="ctr"/>
                      <a:r>
                        <a:rPr lang="en-GB" sz="800" b="1">
                          <a:solidFill>
                            <a:schemeClr val="bg1"/>
                          </a:solidFill>
                        </a:rPr>
                        <a:t>No. Practices</a:t>
                      </a:r>
                    </a:p>
                  </a:txBody>
                  <a:tcPr>
                    <a:solidFill>
                      <a:schemeClr val="accent1"/>
                    </a:solidFill>
                  </a:tcPr>
                </a:tc>
                <a:tc>
                  <a:txBody>
                    <a:bodyPr/>
                    <a:lstStyle/>
                    <a:p>
                      <a:pPr algn="ctr"/>
                      <a:r>
                        <a:rPr lang="en-GB" sz="800" b="1">
                          <a:solidFill>
                            <a:schemeClr val="bg1"/>
                          </a:solidFill>
                        </a:rPr>
                        <a:t>% Practices</a:t>
                      </a:r>
                    </a:p>
                  </a:txBody>
                  <a:tcPr>
                    <a:solidFill>
                      <a:schemeClr val="accent1"/>
                    </a:solidFill>
                  </a:tcPr>
                </a:tc>
                <a:extLst>
                  <a:ext uri="{0D108BD9-81ED-4DB2-BD59-A6C34878D82A}">
                    <a16:rowId xmlns:a16="http://schemas.microsoft.com/office/drawing/2014/main" val="1320452184"/>
                  </a:ext>
                </a:extLst>
              </a:tr>
              <a:tr h="212122">
                <a:tc>
                  <a:txBody>
                    <a:bodyPr/>
                    <a:lstStyle/>
                    <a:p>
                      <a:r>
                        <a:rPr lang="en-GB" sz="800"/>
                        <a:t>At or below 10%</a:t>
                      </a:r>
                    </a:p>
                  </a:txBody>
                  <a:tcPr/>
                </a:tc>
                <a:tc>
                  <a:txBody>
                    <a:bodyPr/>
                    <a:lstStyle/>
                    <a:p>
                      <a:pPr algn="r"/>
                      <a:r>
                        <a:rPr lang="en-GB" sz="800"/>
                        <a:t>174</a:t>
                      </a:r>
                    </a:p>
                  </a:txBody>
                  <a:tcPr/>
                </a:tc>
                <a:tc>
                  <a:txBody>
                    <a:bodyPr/>
                    <a:lstStyle/>
                    <a:p>
                      <a:pPr algn="r"/>
                      <a:r>
                        <a:rPr lang="en-GB" sz="800"/>
                        <a:t>88.3%</a:t>
                      </a:r>
                    </a:p>
                  </a:txBody>
                  <a:tcPr/>
                </a:tc>
                <a:extLst>
                  <a:ext uri="{0D108BD9-81ED-4DB2-BD59-A6C34878D82A}">
                    <a16:rowId xmlns:a16="http://schemas.microsoft.com/office/drawing/2014/main" val="2861808526"/>
                  </a:ext>
                </a:extLst>
              </a:tr>
              <a:tr h="252156">
                <a:tc>
                  <a:txBody>
                    <a:bodyPr/>
                    <a:lstStyle/>
                    <a:p>
                      <a:r>
                        <a:rPr lang="en-GB" sz="800"/>
                        <a:t>Above 10%</a:t>
                      </a:r>
                    </a:p>
                  </a:txBody>
                  <a:tcPr/>
                </a:tc>
                <a:tc>
                  <a:txBody>
                    <a:bodyPr/>
                    <a:lstStyle/>
                    <a:p>
                      <a:pPr algn="r"/>
                      <a:r>
                        <a:rPr lang="en-GB" sz="800"/>
                        <a:t>23</a:t>
                      </a:r>
                    </a:p>
                  </a:txBody>
                  <a:tcPr/>
                </a:tc>
                <a:tc>
                  <a:txBody>
                    <a:bodyPr/>
                    <a:lstStyle/>
                    <a:p>
                      <a:pPr algn="r"/>
                      <a:r>
                        <a:rPr lang="en-GB" sz="800"/>
                        <a:t>11.7%</a:t>
                      </a:r>
                    </a:p>
                  </a:txBody>
                  <a:tcPr/>
                </a:tc>
                <a:extLst>
                  <a:ext uri="{0D108BD9-81ED-4DB2-BD59-A6C34878D82A}">
                    <a16:rowId xmlns:a16="http://schemas.microsoft.com/office/drawing/2014/main" val="101810139"/>
                  </a:ext>
                </a:extLst>
              </a:tr>
            </a:tbl>
          </a:graphicData>
        </a:graphic>
      </p:graphicFrame>
      <p:graphicFrame>
        <p:nvGraphicFramePr>
          <p:cNvPr id="14" name="Content Placeholder 2">
            <a:extLst>
              <a:ext uri="{FF2B5EF4-FFF2-40B4-BE49-F238E27FC236}">
                <a16:creationId xmlns:a16="http://schemas.microsoft.com/office/drawing/2014/main" id="{3BA71226-93D8-A1F2-F1EA-66AB40613568}"/>
              </a:ext>
            </a:extLst>
          </p:cNvPr>
          <p:cNvGraphicFramePr>
            <a:graphicFrameLocks/>
          </p:cNvGraphicFramePr>
          <p:nvPr>
            <p:extLst>
              <p:ext uri="{D42A27DB-BD31-4B8C-83A1-F6EECF244321}">
                <p14:modId xmlns:p14="http://schemas.microsoft.com/office/powerpoint/2010/main" val="2543869880"/>
              </p:ext>
            </p:extLst>
          </p:nvPr>
        </p:nvGraphicFramePr>
        <p:xfrm>
          <a:off x="447418" y="5150613"/>
          <a:ext cx="2957957" cy="593138"/>
        </p:xfrm>
        <a:graphic>
          <a:graphicData uri="http://schemas.openxmlformats.org/drawingml/2006/table">
            <a:tbl>
              <a:tblPr firstRow="1" bandRow="1">
                <a:tableStyleId>{5940675A-B579-460E-94D1-54222C63F5DA}</a:tableStyleId>
              </a:tblPr>
              <a:tblGrid>
                <a:gridCol w="2957957">
                  <a:extLst>
                    <a:ext uri="{9D8B030D-6E8A-4147-A177-3AD203B41FA5}">
                      <a16:colId xmlns:a16="http://schemas.microsoft.com/office/drawing/2014/main" val="1772709669"/>
                    </a:ext>
                  </a:extLst>
                </a:gridCol>
              </a:tblGrid>
              <a:tr h="593138">
                <a:tc>
                  <a:txBody>
                    <a:bodyPr/>
                    <a:lstStyle/>
                    <a:p>
                      <a:pPr marL="0" algn="l" defTabSz="914400" rtl="0" eaLnBrk="1" latinLnBrk="0" hangingPunct="1"/>
                      <a:r>
                        <a:rPr lang="en-GB" sz="1100" b="1" i="0" kern="120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The number of practices in LSC below and above the threshold: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sp>
        <p:nvSpPr>
          <p:cNvPr id="16" name="TextBox 15">
            <a:extLst>
              <a:ext uri="{FF2B5EF4-FFF2-40B4-BE49-F238E27FC236}">
                <a16:creationId xmlns:a16="http://schemas.microsoft.com/office/drawing/2014/main" id="{D8B72632-568F-3245-792F-6E2651C618FB}"/>
              </a:ext>
            </a:extLst>
          </p:cNvPr>
          <p:cNvSpPr txBox="1"/>
          <p:nvPr/>
        </p:nvSpPr>
        <p:spPr>
          <a:xfrm>
            <a:off x="-3289" y="0"/>
            <a:ext cx="400110" cy="6721473"/>
          </a:xfrm>
          <a:prstGeom prst="rect">
            <a:avLst/>
          </a:prstGeom>
          <a:noFill/>
        </p:spPr>
        <p:txBody>
          <a:bodyPr vert="vert270" wrap="square" rtlCol="0">
            <a:spAutoFit/>
          </a:bodyPr>
          <a:lstStyle/>
          <a:p>
            <a:r>
              <a:rPr lang="en-GB" sz="1400" b="1">
                <a:latin typeface="Abadi Extra Light" panose="020B0204020104020204" pitchFamily="34" charset="0"/>
              </a:rPr>
              <a:t>General Practice:    </a:t>
            </a:r>
            <a:r>
              <a:rPr lang="en-GB" sz="1400">
                <a:latin typeface="Abadi Extra Light" panose="020B0204020104020204" pitchFamily="34" charset="0"/>
              </a:rPr>
              <a:t>Prescribing </a:t>
            </a:r>
          </a:p>
        </p:txBody>
      </p:sp>
      <p:sp>
        <p:nvSpPr>
          <p:cNvPr id="18" name="TextBox 17">
            <a:extLst>
              <a:ext uri="{FF2B5EF4-FFF2-40B4-BE49-F238E27FC236}">
                <a16:creationId xmlns:a16="http://schemas.microsoft.com/office/drawing/2014/main" id="{83F49875-886A-72A0-5FCB-0944E1C9BD85}"/>
              </a:ext>
            </a:extLst>
          </p:cNvPr>
          <p:cNvSpPr txBox="1"/>
          <p:nvPr/>
        </p:nvSpPr>
        <p:spPr>
          <a:xfrm>
            <a:off x="391514" y="2271664"/>
            <a:ext cx="3019645" cy="261610"/>
          </a:xfrm>
          <a:prstGeom prst="rect">
            <a:avLst/>
          </a:prstGeom>
          <a:noFill/>
        </p:spPr>
        <p:txBody>
          <a:bodyPr wrap="square" rtlCol="0">
            <a:spAutoFit/>
          </a:bodyPr>
          <a:lstStyle/>
          <a:p>
            <a:r>
              <a:rPr lang="en-GB" sz="1100" b="1">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October 2025</a:t>
            </a:r>
          </a:p>
        </p:txBody>
      </p:sp>
      <p:graphicFrame>
        <p:nvGraphicFramePr>
          <p:cNvPr id="25" name="Table 24">
            <a:extLst>
              <a:ext uri="{FF2B5EF4-FFF2-40B4-BE49-F238E27FC236}">
                <a16:creationId xmlns:a16="http://schemas.microsoft.com/office/drawing/2014/main" id="{22F02468-E3C1-BA8D-71C1-4F16F52D7254}"/>
              </a:ext>
            </a:extLst>
          </p:cNvPr>
          <p:cNvGraphicFramePr>
            <a:graphicFrameLocks noGrp="1"/>
          </p:cNvGraphicFramePr>
          <p:nvPr>
            <p:extLst>
              <p:ext uri="{D42A27DB-BD31-4B8C-83A1-F6EECF244321}">
                <p14:modId xmlns:p14="http://schemas.microsoft.com/office/powerpoint/2010/main" val="3280496075"/>
              </p:ext>
            </p:extLst>
          </p:nvPr>
        </p:nvGraphicFramePr>
        <p:xfrm>
          <a:off x="432499" y="2533274"/>
          <a:ext cx="5091120" cy="767936"/>
        </p:xfrm>
        <a:graphic>
          <a:graphicData uri="http://schemas.openxmlformats.org/drawingml/2006/table">
            <a:tbl>
              <a:tblPr firstRow="1" bandRow="1">
                <a:tableStyleId>{5C22544A-7EE6-4342-B048-85BDC9FD1C3A}</a:tableStyleId>
              </a:tblPr>
              <a:tblGrid>
                <a:gridCol w="565680">
                  <a:extLst>
                    <a:ext uri="{9D8B030D-6E8A-4147-A177-3AD203B41FA5}">
                      <a16:colId xmlns:a16="http://schemas.microsoft.com/office/drawing/2014/main" val="1602483377"/>
                    </a:ext>
                  </a:extLst>
                </a:gridCol>
                <a:gridCol w="565680">
                  <a:extLst>
                    <a:ext uri="{9D8B030D-6E8A-4147-A177-3AD203B41FA5}">
                      <a16:colId xmlns:a16="http://schemas.microsoft.com/office/drawing/2014/main" val="2929746958"/>
                    </a:ext>
                  </a:extLst>
                </a:gridCol>
                <a:gridCol w="565680">
                  <a:extLst>
                    <a:ext uri="{9D8B030D-6E8A-4147-A177-3AD203B41FA5}">
                      <a16:colId xmlns:a16="http://schemas.microsoft.com/office/drawing/2014/main" val="2660940487"/>
                    </a:ext>
                  </a:extLst>
                </a:gridCol>
                <a:gridCol w="565680">
                  <a:extLst>
                    <a:ext uri="{9D8B030D-6E8A-4147-A177-3AD203B41FA5}">
                      <a16:colId xmlns:a16="http://schemas.microsoft.com/office/drawing/2014/main" val="3507435902"/>
                    </a:ext>
                  </a:extLst>
                </a:gridCol>
                <a:gridCol w="565680">
                  <a:extLst>
                    <a:ext uri="{9D8B030D-6E8A-4147-A177-3AD203B41FA5}">
                      <a16:colId xmlns:a16="http://schemas.microsoft.com/office/drawing/2014/main" val="2335844761"/>
                    </a:ext>
                  </a:extLst>
                </a:gridCol>
                <a:gridCol w="565680">
                  <a:extLst>
                    <a:ext uri="{9D8B030D-6E8A-4147-A177-3AD203B41FA5}">
                      <a16:colId xmlns:a16="http://schemas.microsoft.com/office/drawing/2014/main" val="2259887316"/>
                    </a:ext>
                  </a:extLst>
                </a:gridCol>
                <a:gridCol w="565680">
                  <a:extLst>
                    <a:ext uri="{9D8B030D-6E8A-4147-A177-3AD203B41FA5}">
                      <a16:colId xmlns:a16="http://schemas.microsoft.com/office/drawing/2014/main" val="1070017833"/>
                    </a:ext>
                  </a:extLst>
                </a:gridCol>
                <a:gridCol w="565680">
                  <a:extLst>
                    <a:ext uri="{9D8B030D-6E8A-4147-A177-3AD203B41FA5}">
                      <a16:colId xmlns:a16="http://schemas.microsoft.com/office/drawing/2014/main" val="3509496752"/>
                    </a:ext>
                  </a:extLst>
                </a:gridCol>
                <a:gridCol w="565680">
                  <a:extLst>
                    <a:ext uri="{9D8B030D-6E8A-4147-A177-3AD203B41FA5}">
                      <a16:colId xmlns:a16="http://schemas.microsoft.com/office/drawing/2014/main" val="2489420743"/>
                    </a:ext>
                  </a:extLst>
                </a:gridCol>
              </a:tblGrid>
              <a:tr h="117151">
                <a:tc gridSpan="9">
                  <a:txBody>
                    <a:bodyPr/>
                    <a:lstStyle/>
                    <a:p>
                      <a:endParaRPr lang="en-GB" sz="10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37346416"/>
                  </a:ext>
                </a:extLst>
              </a:tr>
              <a:tr h="244489">
                <a:tc>
                  <a:txBody>
                    <a:bodyPr/>
                    <a:lstStyle/>
                    <a:p>
                      <a:pPr algn="ctr"/>
                      <a:r>
                        <a:rPr lang="en-GB" sz="700" b="1">
                          <a:solidFill>
                            <a:schemeClr val="bg1"/>
                          </a:solidFill>
                        </a:rPr>
                        <a:t>LSC</a:t>
                      </a:r>
                      <a:endParaRPr lang="en-GB" sz="550" b="1">
                        <a:solidFill>
                          <a:schemeClr val="bg1"/>
                        </a:solidFill>
                      </a:endParaRPr>
                    </a:p>
                  </a:txBody>
                  <a:tcPr anchor="ctr">
                    <a:lnL w="381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lnR w="381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1484394003"/>
                  </a:ext>
                </a:extLst>
              </a:tr>
              <a:tr h="406296">
                <a:tc>
                  <a:txBody>
                    <a:bodyPr/>
                    <a:lstStyle/>
                    <a:p>
                      <a:pPr algn="ctr"/>
                      <a:r>
                        <a:rPr lang="en-GB" sz="700"/>
                        <a:t>7.6%</a:t>
                      </a:r>
                    </a:p>
                  </a:txBody>
                  <a:tcPr anchor="ctr">
                    <a:lnL w="381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B w="38100" cap="flat" cmpd="sng" algn="ctr">
                      <a:noFill/>
                      <a:prstDash val="solid"/>
                      <a:round/>
                      <a:headEnd type="none" w="med" len="med"/>
                      <a:tailEnd type="none" w="med" len="med"/>
                    </a:lnB>
                    <a:solidFill>
                      <a:srgbClr val="00B050"/>
                    </a:solidFill>
                  </a:tcPr>
                </a:tc>
                <a:tc>
                  <a:txBody>
                    <a:bodyPr/>
                    <a:lstStyle/>
                    <a:p>
                      <a:endParaRPr lang="en-GB" sz="1000"/>
                    </a:p>
                  </a:txBody>
                  <a:tcPr>
                    <a:lnL w="57150" cap="flat" cmpd="sng" algn="ctr">
                      <a:solidFill>
                        <a:schemeClr val="bg1"/>
                      </a:solidFill>
                      <a:prstDash val="solid"/>
                      <a:round/>
                      <a:headEnd type="none" w="med" len="med"/>
                      <a:tailEnd type="none" w="med" len="med"/>
                    </a:lnL>
                    <a:lnB w="38100" cap="flat" cmpd="sng" algn="ctr">
                      <a:noFill/>
                      <a:prstDash val="solid"/>
                      <a:round/>
                      <a:headEnd type="none" w="med" len="med"/>
                      <a:tailEnd type="none" w="med" len="med"/>
                    </a:lnB>
                    <a:solidFill>
                      <a:schemeClr val="bg1"/>
                    </a:solidFill>
                  </a:tcPr>
                </a:tc>
                <a:tc>
                  <a:txBody>
                    <a:bodyPr/>
                    <a:lstStyle/>
                    <a:p>
                      <a:endParaRPr lang="en-GB" sz="1000"/>
                    </a:p>
                  </a:txBody>
                  <a:tcPr>
                    <a:lnB w="38100" cap="flat" cmpd="sng" algn="ctr">
                      <a:noFill/>
                      <a:prstDash val="solid"/>
                      <a:round/>
                      <a:headEnd type="none" w="med" len="med"/>
                      <a:tailEnd type="none" w="med" len="med"/>
                    </a:lnB>
                    <a:solidFill>
                      <a:schemeClr val="bg1"/>
                    </a:solidFill>
                  </a:tcPr>
                </a:tc>
                <a:tc>
                  <a:txBody>
                    <a:bodyPr/>
                    <a:lstStyle/>
                    <a:p>
                      <a:endParaRPr lang="en-GB" sz="1000"/>
                    </a:p>
                  </a:txBody>
                  <a:tcPr>
                    <a:lnB w="38100" cap="flat" cmpd="sng" algn="ctr">
                      <a:noFill/>
                      <a:prstDash val="solid"/>
                      <a:round/>
                      <a:headEnd type="none" w="med" len="med"/>
                      <a:tailEnd type="none" w="med" len="med"/>
                    </a:lnB>
                    <a:solidFill>
                      <a:schemeClr val="bg1"/>
                    </a:solidFill>
                  </a:tcPr>
                </a:tc>
                <a:tc>
                  <a:txBody>
                    <a:bodyPr/>
                    <a:lstStyle/>
                    <a:p>
                      <a:endParaRPr lang="en-GB" sz="1000"/>
                    </a:p>
                  </a:txBody>
                  <a:tcPr>
                    <a:lnB w="38100" cap="flat" cmpd="sng" algn="ctr">
                      <a:noFill/>
                      <a:prstDash val="solid"/>
                      <a:round/>
                      <a:headEnd type="none" w="med" len="med"/>
                      <a:tailEnd type="none" w="med" len="med"/>
                    </a:lnB>
                    <a:solidFill>
                      <a:schemeClr val="bg1"/>
                    </a:solidFill>
                  </a:tcPr>
                </a:tc>
                <a:tc>
                  <a:txBody>
                    <a:bodyPr/>
                    <a:lstStyle/>
                    <a:p>
                      <a:endParaRPr lang="en-GB" sz="1000"/>
                    </a:p>
                  </a:txBody>
                  <a:tcPr>
                    <a:lnB w="38100" cap="flat" cmpd="sng" algn="ctr">
                      <a:noFill/>
                      <a:prstDash val="solid"/>
                      <a:round/>
                      <a:headEnd type="none" w="med" len="med"/>
                      <a:tailEnd type="none" w="med" len="med"/>
                    </a:lnB>
                    <a:solidFill>
                      <a:schemeClr val="bg1"/>
                    </a:solidFill>
                  </a:tcPr>
                </a:tc>
                <a:tc>
                  <a:txBody>
                    <a:bodyPr/>
                    <a:lstStyle/>
                    <a:p>
                      <a:endParaRPr lang="en-GB" sz="1000"/>
                    </a:p>
                  </a:txBody>
                  <a:tcPr>
                    <a:lnB w="38100" cap="flat" cmpd="sng" algn="ctr">
                      <a:noFill/>
                      <a:prstDash val="solid"/>
                      <a:round/>
                      <a:headEnd type="none" w="med" len="med"/>
                      <a:tailEnd type="none" w="med" len="med"/>
                    </a:lnB>
                    <a:solidFill>
                      <a:schemeClr val="bg1"/>
                    </a:solidFill>
                  </a:tcPr>
                </a:tc>
                <a:tc>
                  <a:txBody>
                    <a:bodyPr/>
                    <a:lstStyle/>
                    <a:p>
                      <a:endParaRPr lang="en-GB" sz="1000"/>
                    </a:p>
                  </a:txBody>
                  <a:tcPr>
                    <a:lnB w="38100" cap="flat" cmpd="sng" algn="ctr">
                      <a:noFill/>
                      <a:prstDash val="solid"/>
                      <a:round/>
                      <a:headEnd type="none" w="med" len="med"/>
                      <a:tailEnd type="none" w="med" len="med"/>
                    </a:lnB>
                    <a:solidFill>
                      <a:schemeClr val="bg1"/>
                    </a:solidFill>
                  </a:tcPr>
                </a:tc>
                <a:tc>
                  <a:txBody>
                    <a:bodyPr/>
                    <a:lstStyle/>
                    <a:p>
                      <a:endParaRPr lang="en-GB" sz="1000"/>
                    </a:p>
                  </a:txBody>
                  <a:tcPr>
                    <a:lnR w="38100" cap="flat" cmpd="sng" algn="ctr">
                      <a:noFill/>
                      <a:prstDash val="solid"/>
                      <a:round/>
                      <a:headEnd type="none" w="med" len="med"/>
                      <a:tailEnd type="none" w="med" len="med"/>
                    </a:lnR>
                    <a:lnB w="381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136140083"/>
                  </a:ext>
                </a:extLst>
              </a:tr>
            </a:tbl>
          </a:graphicData>
        </a:graphic>
      </p:graphicFrame>
      <p:graphicFrame>
        <p:nvGraphicFramePr>
          <p:cNvPr id="12" name="Content Placeholder 2">
            <a:extLst>
              <a:ext uri="{FF2B5EF4-FFF2-40B4-BE49-F238E27FC236}">
                <a16:creationId xmlns:a16="http://schemas.microsoft.com/office/drawing/2014/main" id="{281F83A8-2D44-AF67-3666-85AC73E3A32A}"/>
              </a:ext>
            </a:extLst>
          </p:cNvPr>
          <p:cNvGraphicFramePr>
            <a:graphicFrameLocks/>
          </p:cNvGraphicFramePr>
          <p:nvPr>
            <p:extLst>
              <p:ext uri="{D42A27DB-BD31-4B8C-83A1-F6EECF244321}">
                <p14:modId xmlns:p14="http://schemas.microsoft.com/office/powerpoint/2010/main" val="4192110288"/>
              </p:ext>
            </p:extLst>
          </p:nvPr>
        </p:nvGraphicFramePr>
        <p:xfrm>
          <a:off x="551285" y="4151761"/>
          <a:ext cx="2957957" cy="598264"/>
        </p:xfrm>
        <a:graphic>
          <a:graphicData uri="http://schemas.openxmlformats.org/drawingml/2006/table">
            <a:tbl>
              <a:tblPr firstRow="1" bandRow="1">
                <a:tableStyleId>{5940675A-B579-460E-94D1-54222C63F5DA}</a:tableStyleId>
              </a:tblPr>
              <a:tblGrid>
                <a:gridCol w="2957957">
                  <a:extLst>
                    <a:ext uri="{9D8B030D-6E8A-4147-A177-3AD203B41FA5}">
                      <a16:colId xmlns:a16="http://schemas.microsoft.com/office/drawing/2014/main" val="1772709669"/>
                    </a:ext>
                  </a:extLst>
                </a:gridCol>
              </a:tblGrid>
              <a:tr h="598264">
                <a:tc>
                  <a:txBody>
                    <a:bodyPr/>
                    <a:lstStyle/>
                    <a:p>
                      <a:pPr marL="0" algn="l" defTabSz="914400" rtl="0" eaLnBrk="1" latinLnBrk="0" hangingPunct="1"/>
                      <a:r>
                        <a:rPr lang="en-GB" sz="1100" b="1" i="0" kern="120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LSC’s performance (bold line) compared to the other ICBs in the county </a:t>
                      </a:r>
                      <a:r>
                        <a:rPr lang="en-GB" sz="1100" b="1" i="0" kern="120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a:t>
                      </a:r>
                      <a:endParaRPr lang="en-GB" sz="1100" b="1" i="0" kern="120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pic>
        <p:nvPicPr>
          <p:cNvPr id="6" name="Picture 5">
            <a:extLst>
              <a:ext uri="{FF2B5EF4-FFF2-40B4-BE49-F238E27FC236}">
                <a16:creationId xmlns:a16="http://schemas.microsoft.com/office/drawing/2014/main" id="{766F21AE-6A24-B50C-F9F5-20EE8E50732A}"/>
              </a:ext>
            </a:extLst>
          </p:cNvPr>
          <p:cNvPicPr>
            <a:picLocks noChangeAspect="1"/>
          </p:cNvPicPr>
          <p:nvPr/>
        </p:nvPicPr>
        <p:blipFill>
          <a:blip r:embed="rId5"/>
          <a:stretch>
            <a:fillRect/>
          </a:stretch>
        </p:blipFill>
        <p:spPr>
          <a:xfrm>
            <a:off x="1083428" y="2682330"/>
            <a:ext cx="4467359" cy="574375"/>
          </a:xfrm>
          <a:prstGeom prst="rect">
            <a:avLst/>
          </a:prstGeom>
        </p:spPr>
      </p:pic>
      <p:pic>
        <p:nvPicPr>
          <p:cNvPr id="7" name="Picture 6">
            <a:extLst>
              <a:ext uri="{FF2B5EF4-FFF2-40B4-BE49-F238E27FC236}">
                <a16:creationId xmlns:a16="http://schemas.microsoft.com/office/drawing/2014/main" id="{22BD5A9D-096F-35FE-973D-3E8858A34D85}"/>
              </a:ext>
            </a:extLst>
          </p:cNvPr>
          <p:cNvPicPr>
            <a:picLocks noChangeAspect="1"/>
          </p:cNvPicPr>
          <p:nvPr/>
        </p:nvPicPr>
        <p:blipFill>
          <a:blip r:embed="rId6"/>
          <a:stretch>
            <a:fillRect/>
          </a:stretch>
        </p:blipFill>
        <p:spPr>
          <a:xfrm>
            <a:off x="3187418" y="3391481"/>
            <a:ext cx="2754121" cy="3147429"/>
          </a:xfrm>
          <a:prstGeom prst="rect">
            <a:avLst/>
          </a:prstGeom>
        </p:spPr>
      </p:pic>
    </p:spTree>
    <p:extLst>
      <p:ext uri="{BB962C8B-B14F-4D97-AF65-F5344CB8AC3E}">
        <p14:creationId xmlns:p14="http://schemas.microsoft.com/office/powerpoint/2010/main" val="1822181602"/>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latin typeface="Calibri" panose="020F0502020204030204" pitchFamily="34" charset="0"/>
                <a:ea typeface="Calibri" panose="020F0502020204030204" pitchFamily="34" charset="0"/>
                <a:cs typeface="Calibri" panose="020F0502020204030204" pitchFamily="34" charset="0"/>
              </a:rPr>
              <a:pPr/>
              <a:t>15</a:t>
            </a:fld>
            <a:endParaRPr lang="en-GB">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Content Placeholder 2">
            <a:extLst>
              <a:ext uri="{FF2B5EF4-FFF2-40B4-BE49-F238E27FC236}">
                <a16:creationId xmlns:a16="http://schemas.microsoft.com/office/drawing/2014/main" id="{4873F778-1D38-3056-9B29-377A6B2A745A}"/>
              </a:ext>
            </a:extLst>
          </p:cNvPr>
          <p:cNvGraphicFramePr>
            <a:graphicFrameLocks noGrp="1"/>
          </p:cNvGraphicFramePr>
          <p:nvPr>
            <p:ph idx="1"/>
            <p:extLst>
              <p:ext uri="{D42A27DB-BD31-4B8C-83A1-F6EECF244321}">
                <p14:modId xmlns:p14="http://schemas.microsoft.com/office/powerpoint/2010/main" val="3893720583"/>
              </p:ext>
            </p:extLst>
          </p:nvPr>
        </p:nvGraphicFramePr>
        <p:xfrm>
          <a:off x="6279126" y="1427774"/>
          <a:ext cx="5721655" cy="5254565"/>
        </p:xfrm>
        <a:graphic>
          <a:graphicData uri="http://schemas.openxmlformats.org/drawingml/2006/table">
            <a:tbl>
              <a:tblPr firstRow="1" bandRow="1">
                <a:tableStyleId>{5940675A-B579-460E-94D1-54222C63F5DA}</a:tableStyleId>
              </a:tblPr>
              <a:tblGrid>
                <a:gridCol w="5721655">
                  <a:extLst>
                    <a:ext uri="{9D8B030D-6E8A-4147-A177-3AD203B41FA5}">
                      <a16:colId xmlns:a16="http://schemas.microsoft.com/office/drawing/2014/main" val="1772709669"/>
                    </a:ext>
                  </a:extLst>
                </a:gridCol>
              </a:tblGrid>
              <a:tr h="2091310">
                <a:tc>
                  <a:txBody>
                    <a:bodyPr/>
                    <a:lstStyle/>
                    <a:p>
                      <a:r>
                        <a:rPr lang="en-GB" sz="1050" b="1">
                          <a:solidFill>
                            <a:schemeClr val="tx1"/>
                          </a:solidFill>
                          <a:latin typeface="Abadi Extra Light"/>
                        </a:rPr>
                        <a:t>What does this tell us?  </a:t>
                      </a:r>
                    </a:p>
                    <a:p>
                      <a:pPr marL="231775" indent="-231775">
                        <a:buFont typeface="Arial" panose="020B0604020202020204" pitchFamily="34" charset="0"/>
                        <a:buChar char="•"/>
                        <a:defRPr/>
                      </a:pPr>
                      <a:r>
                        <a:rPr lang="en-GB" sz="1050">
                          <a:solidFill>
                            <a:schemeClr val="tx1"/>
                          </a:solidFill>
                          <a:latin typeface="Abadi Extra Light"/>
                        </a:rPr>
                        <a:t>The L&amp;SC October 2025 position for the prescribing of high doses of opioids is 1.154 per 1,000 patients which remains above the national average of 0.935. </a:t>
                      </a:r>
                    </a:p>
                    <a:p>
                      <a:pPr marL="231775" indent="-231775">
                        <a:buFont typeface="Arial" panose="020B0604020202020204" pitchFamily="34" charset="0"/>
                        <a:buChar char="•"/>
                        <a:defRPr/>
                      </a:pPr>
                      <a:r>
                        <a:rPr lang="en-GB" sz="1050">
                          <a:solidFill>
                            <a:schemeClr val="tx1"/>
                          </a:solidFill>
                          <a:latin typeface="Abadi Extra Light"/>
                        </a:rPr>
                        <a:t>An increase in prescribing of high dose opioids has increased in LSC since the previous reporting period (+14%, 1.014). This is mirrored nationally (+19%, 0.779)</a:t>
                      </a:r>
                    </a:p>
                    <a:p>
                      <a:pPr marL="231775" indent="-231775">
                        <a:buFont typeface="Arial" panose="020B0604020202020204" pitchFamily="34" charset="0"/>
                        <a:buChar char="•"/>
                        <a:defRPr/>
                      </a:pPr>
                      <a:r>
                        <a:rPr lang="en-GB" sz="1050">
                          <a:solidFill>
                            <a:schemeClr val="tx1"/>
                          </a:solidFill>
                          <a:latin typeface="Abadi Extra Light"/>
                        </a:rPr>
                        <a:t>The prescribing of high doses of opioids is highest in Blackpool, Fylde &amp; Wyre and Blackburn with Darwen.</a:t>
                      </a:r>
                    </a:p>
                    <a:p>
                      <a:pPr marL="231775" indent="-231775">
                        <a:buFont typeface="Arial" panose="020B0604020202020204" pitchFamily="34" charset="0"/>
                        <a:buChar char="•"/>
                        <a:defRPr/>
                      </a:pPr>
                      <a:r>
                        <a:rPr lang="en-GB" sz="1050">
                          <a:solidFill>
                            <a:schemeClr val="tx1"/>
                          </a:solidFill>
                          <a:latin typeface="Abadi Extra Light"/>
                        </a:rPr>
                        <a:t>3 sub ICB areas (Chorley &amp; South Ribble, Greater Preston and East Lancashire) are below the national average</a:t>
                      </a:r>
                    </a:p>
                    <a:p>
                      <a:pPr marL="231775" marR="0" lvl="0" indent="-231775" algn="l" rtl="0" eaLnBrk="1" fontAlgn="auto" latinLnBrk="0" hangingPunct="1">
                        <a:lnSpc>
                          <a:spcPct val="100000"/>
                        </a:lnSpc>
                        <a:spcBef>
                          <a:spcPts val="0"/>
                        </a:spcBef>
                        <a:spcAft>
                          <a:spcPts val="0"/>
                        </a:spcAft>
                        <a:buClrTx/>
                        <a:buSzTx/>
                        <a:buFont typeface="Arial" panose="020B0604020202020204" pitchFamily="34" charset="0"/>
                        <a:buChar char="•"/>
                      </a:pPr>
                      <a:r>
                        <a:rPr lang="en-GB" sz="1050" b="0" i="0" u="none" strike="noStrike" kern="1200" noProof="0">
                          <a:solidFill>
                            <a:schemeClr val="tx1"/>
                          </a:solidFill>
                          <a:latin typeface="Abadi Extra Light"/>
                        </a:rPr>
                        <a:t>Since April 2024, t</a:t>
                      </a:r>
                      <a:r>
                        <a:rPr lang="en-GB" sz="1050" i="0" kern="1200">
                          <a:solidFill>
                            <a:schemeClr val="tx1"/>
                          </a:solidFill>
                          <a:latin typeface="Abadi Extra Light"/>
                          <a:ea typeface="+mn-ea"/>
                          <a:cs typeface="+mn-cs"/>
                        </a:rPr>
                        <a:t>here are 99</a:t>
                      </a:r>
                      <a:r>
                        <a:rPr lang="en-GB" sz="1050" b="0" i="0" u="none" strike="noStrike" kern="1200" noProof="0">
                          <a:solidFill>
                            <a:schemeClr val="tx1"/>
                          </a:solidFill>
                          <a:latin typeface="Abadi Extra Light"/>
                        </a:rPr>
                        <a:t> more people on opioids within LSC ICB;</a:t>
                      </a:r>
                    </a:p>
                    <a:p>
                      <a:pPr marL="231775" marR="0" lvl="0" indent="-231775"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50">
                        <a:solidFill>
                          <a:schemeClr val="tx1"/>
                        </a:solidFill>
                        <a:latin typeface="Abadi Extra Light" panose="020B0204020104020204"/>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2593262"/>
                  </a:ext>
                </a:extLst>
              </a:tr>
              <a:tr h="2111695">
                <a:tc>
                  <a:txBody>
                    <a:bodyPr/>
                    <a:lstStyle/>
                    <a:p>
                      <a:r>
                        <a:rPr lang="en-GB" sz="1050" b="1">
                          <a:solidFill>
                            <a:schemeClr val="tx1"/>
                          </a:solidFill>
                          <a:latin typeface="Abadi Extra Light"/>
                        </a:rPr>
                        <a:t>Actions/ updates :</a:t>
                      </a:r>
                      <a:endParaRPr lang="en-GB" sz="1050" i="0" kern="1200">
                        <a:solidFill>
                          <a:schemeClr val="tx1"/>
                        </a:solidFill>
                        <a:latin typeface="Abadi Extra Light"/>
                        <a:ea typeface="+mn-ea"/>
                        <a:cs typeface="+mn-cs"/>
                      </a:endParaRPr>
                    </a:p>
                    <a:p>
                      <a:pPr marL="171450" lvl="0" indent="-171450" algn="just">
                        <a:lnSpc>
                          <a:spcPct val="100000"/>
                        </a:lnSpc>
                        <a:spcBef>
                          <a:spcPts val="0"/>
                        </a:spcBef>
                        <a:spcAft>
                          <a:spcPts val="0"/>
                        </a:spcAft>
                        <a:buFont typeface="Arial" panose="020B0604020202020204" pitchFamily="34" charset="0"/>
                        <a:buChar char="•"/>
                      </a:pPr>
                      <a:r>
                        <a:rPr lang="en-GB" sz="1050" b="0" i="0" u="none" strike="noStrike" kern="1200" noProof="0">
                          <a:solidFill>
                            <a:schemeClr val="tx1"/>
                          </a:solidFill>
                          <a:latin typeface="Abadi Extra Light" panose="020B0204020104020204"/>
                        </a:rPr>
                        <a:t>ICB wide Community Of Practice (COP) event held on 22</a:t>
                      </a:r>
                      <a:r>
                        <a:rPr lang="en-GB" sz="1050" b="0" i="0" u="none" strike="noStrike" kern="1200" baseline="30000" noProof="0">
                          <a:solidFill>
                            <a:schemeClr val="tx1"/>
                          </a:solidFill>
                          <a:latin typeface="Abadi Extra Light" panose="020B0204020104020204"/>
                        </a:rPr>
                        <a:t>nd</a:t>
                      </a:r>
                      <a:r>
                        <a:rPr lang="en-GB" sz="1050" b="0" i="0" u="none" strike="noStrike" kern="1200" noProof="0">
                          <a:solidFill>
                            <a:schemeClr val="tx1"/>
                          </a:solidFill>
                          <a:latin typeface="Abadi Extra Light" panose="020B0204020104020204"/>
                        </a:rPr>
                        <a:t> October. Over 150 LSCICB health care professionals attended. Guest speakers NHSE advisor, Police Controlled drug liaison officer and trauma informed trainer. Positive feedback provided post event. </a:t>
                      </a:r>
                    </a:p>
                    <a:p>
                      <a:pPr marL="171450" lvl="0" indent="-171450" algn="just">
                        <a:lnSpc>
                          <a:spcPct val="100000"/>
                        </a:lnSpc>
                        <a:spcBef>
                          <a:spcPts val="0"/>
                        </a:spcBef>
                        <a:spcAft>
                          <a:spcPts val="0"/>
                        </a:spcAft>
                        <a:buFont typeface="Arial" panose="020B0604020202020204" pitchFamily="34" charset="0"/>
                        <a:buChar char="•"/>
                      </a:pPr>
                      <a:r>
                        <a:rPr lang="en-GB" sz="1050" b="0" i="0" u="none" strike="noStrike" kern="1200" noProof="0">
                          <a:solidFill>
                            <a:schemeClr val="tx1"/>
                          </a:solidFill>
                          <a:latin typeface="Abadi Extra Light" panose="020B0204020104020204"/>
                        </a:rPr>
                        <a:t>COP event post event feedback requested further work with acute trusts is needed to support the appropriate use of opioids within LSCICB population. </a:t>
                      </a:r>
                      <a:endParaRPr lang="en-GB">
                        <a:solidFill>
                          <a:schemeClr val="tx1"/>
                        </a:solidFill>
                        <a:latin typeface="Abadi Extra Light" panose="020B0204020104020204"/>
                      </a:endParaRPr>
                    </a:p>
                    <a:p>
                      <a:pPr marL="171450" lvl="0" indent="-171450" algn="just">
                        <a:lnSpc>
                          <a:spcPct val="100000"/>
                        </a:lnSpc>
                        <a:spcBef>
                          <a:spcPts val="0"/>
                        </a:spcBef>
                        <a:spcAft>
                          <a:spcPts val="0"/>
                        </a:spcAft>
                        <a:buFont typeface="Arial" panose="020B0604020202020204" pitchFamily="34" charset="0"/>
                        <a:buChar char="•"/>
                      </a:pPr>
                      <a:r>
                        <a:rPr lang="en-GB" sz="1050" b="0" i="0" u="none" strike="noStrike" kern="1200" noProof="0">
                          <a:solidFill>
                            <a:schemeClr val="tx1"/>
                          </a:solidFill>
                          <a:latin typeface="Abadi Extra Light" panose="020B0204020104020204"/>
                        </a:rPr>
                        <a:t>ICB clinical lead met with pain specialist from Lancashire Teaching hospital and the specialist is keen to review RAG status of pain medication, lower the opioid dose to further from 80mg MEDD in primary care, link with COP and work to set up MDT within the trust and primary care. </a:t>
                      </a:r>
                      <a:endParaRPr lang="en-GB">
                        <a:solidFill>
                          <a:schemeClr val="tx1"/>
                        </a:solidFill>
                        <a:latin typeface="Abadi Extra Light" panose="020B0204020104020204"/>
                      </a:endParaRPr>
                    </a:p>
                    <a:p>
                      <a:pPr marL="171450" lvl="0" indent="-171450" algn="just">
                        <a:lnSpc>
                          <a:spcPct val="100000"/>
                        </a:lnSpc>
                        <a:spcBef>
                          <a:spcPts val="0"/>
                        </a:spcBef>
                        <a:spcAft>
                          <a:spcPts val="0"/>
                        </a:spcAft>
                        <a:buFont typeface="Arial" panose="020B0604020202020204" pitchFamily="34" charset="0"/>
                        <a:buChar char="•"/>
                      </a:pPr>
                      <a:r>
                        <a:rPr lang="en-GB" sz="1050" b="0" i="0" u="none" strike="noStrike" kern="1200" noProof="0">
                          <a:solidFill>
                            <a:schemeClr val="tx1"/>
                          </a:solidFill>
                          <a:latin typeface="Abadi Extra Light" panose="020B0204020104020204"/>
                        </a:rPr>
                        <a:t>Barrow ICC is working on hosting a flipping pain event in coming months and inviting occupational health colleagues from large employer organisation, community pharmacists, work well team and wider health and social care staff.   </a:t>
                      </a:r>
                      <a:endParaRPr lang="en-GB">
                        <a:solidFill>
                          <a:schemeClr val="tx1"/>
                        </a:solidFill>
                        <a:latin typeface="Abadi Extra Light" panose="020B0204020104020204"/>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0593950"/>
                  </a:ext>
                </a:extLst>
              </a:tr>
              <a:tr h="607717">
                <a:tc>
                  <a:txBody>
                    <a:bodyPr/>
                    <a:lstStyle/>
                    <a:p>
                      <a:r>
                        <a:rPr lang="en-GB" sz="1050" b="1">
                          <a:solidFill>
                            <a:schemeClr val="tx1"/>
                          </a:solidFill>
                          <a:latin typeface="Abadi Extra Light"/>
                        </a:rPr>
                        <a:t>Risks:</a:t>
                      </a:r>
                      <a:endParaRPr lang="en-GB" sz="1050" i="0" kern="1200">
                        <a:solidFill>
                          <a:schemeClr val="tx1"/>
                        </a:solidFill>
                        <a:latin typeface="Abadi Extra Light"/>
                        <a:ea typeface="+mn-ea"/>
                        <a:cs typeface="+mn-cs"/>
                      </a:endParaRPr>
                    </a:p>
                    <a:p>
                      <a:pPr lvl="0">
                        <a:buNone/>
                      </a:pPr>
                      <a:r>
                        <a:rPr lang="en-GB" sz="1050" i="0" kern="1200">
                          <a:solidFill>
                            <a:schemeClr val="tx1"/>
                          </a:solidFill>
                          <a:latin typeface="Abadi Extra Light"/>
                          <a:ea typeface="+mn-ea"/>
                          <a:cs typeface="+mn-cs"/>
                        </a:rPr>
                        <a:t>Severe shortage (up to 50% or usual supply) of co-codamol 30/500mg tablets – Mid Feb – June 26. May cause substantial patient, pharmacy and prescriber disruption. Mitigations communicated in advance to review patients to reduce where possible and to supply separate paracetamol and codeine where ongoing need confirmed. </a:t>
                      </a:r>
                    </a:p>
                    <a:p>
                      <a:pPr lvl="0">
                        <a:buNone/>
                      </a:pPr>
                      <a:r>
                        <a:rPr lang="en-GB" sz="1050" i="0" kern="1200">
                          <a:solidFill>
                            <a:schemeClr val="tx1"/>
                          </a:solidFill>
                          <a:latin typeface="Abadi Extra Light"/>
                          <a:ea typeface="+mn-ea"/>
                          <a:cs typeface="+mn-cs"/>
                        </a:rPr>
                        <a:t>Opportunity to reduce the long-term burden and risk of high opiate prescribing.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5108354"/>
                  </a:ext>
                </a:extLst>
              </a:tr>
            </a:tbl>
          </a:graphicData>
        </a:graphic>
      </p:graphicFrame>
      <p:graphicFrame>
        <p:nvGraphicFramePr>
          <p:cNvPr id="9" name="Table 8">
            <a:extLst>
              <a:ext uri="{FF2B5EF4-FFF2-40B4-BE49-F238E27FC236}">
                <a16:creationId xmlns:a16="http://schemas.microsoft.com/office/drawing/2014/main" id="{39B9463F-27F2-2A05-DCE7-2326CA9C8583}"/>
              </a:ext>
            </a:extLst>
          </p:cNvPr>
          <p:cNvGraphicFramePr>
            <a:graphicFrameLocks noGrp="1"/>
          </p:cNvGraphicFramePr>
          <p:nvPr>
            <p:extLst>
              <p:ext uri="{D42A27DB-BD31-4B8C-83A1-F6EECF244321}">
                <p14:modId xmlns:p14="http://schemas.microsoft.com/office/powerpoint/2010/main" val="3586781161"/>
              </p:ext>
            </p:extLst>
          </p:nvPr>
        </p:nvGraphicFramePr>
        <p:xfrm>
          <a:off x="510764" y="2558019"/>
          <a:ext cx="5460140" cy="709776"/>
        </p:xfrm>
        <a:graphic>
          <a:graphicData uri="http://schemas.openxmlformats.org/drawingml/2006/table">
            <a:tbl>
              <a:tblPr firstRow="1" bandRow="1">
                <a:tableStyleId>{5C22544A-7EE6-4342-B048-85BDC9FD1C3A}</a:tableStyleId>
              </a:tblPr>
              <a:tblGrid>
                <a:gridCol w="546014">
                  <a:extLst>
                    <a:ext uri="{9D8B030D-6E8A-4147-A177-3AD203B41FA5}">
                      <a16:colId xmlns:a16="http://schemas.microsoft.com/office/drawing/2014/main" val="2634743259"/>
                    </a:ext>
                  </a:extLst>
                </a:gridCol>
                <a:gridCol w="546014">
                  <a:extLst>
                    <a:ext uri="{9D8B030D-6E8A-4147-A177-3AD203B41FA5}">
                      <a16:colId xmlns:a16="http://schemas.microsoft.com/office/drawing/2014/main" val="1602483377"/>
                    </a:ext>
                  </a:extLst>
                </a:gridCol>
                <a:gridCol w="546014">
                  <a:extLst>
                    <a:ext uri="{9D8B030D-6E8A-4147-A177-3AD203B41FA5}">
                      <a16:colId xmlns:a16="http://schemas.microsoft.com/office/drawing/2014/main" val="2929746958"/>
                    </a:ext>
                  </a:extLst>
                </a:gridCol>
                <a:gridCol w="546014">
                  <a:extLst>
                    <a:ext uri="{9D8B030D-6E8A-4147-A177-3AD203B41FA5}">
                      <a16:colId xmlns:a16="http://schemas.microsoft.com/office/drawing/2014/main" val="2660940487"/>
                    </a:ext>
                  </a:extLst>
                </a:gridCol>
                <a:gridCol w="546014">
                  <a:extLst>
                    <a:ext uri="{9D8B030D-6E8A-4147-A177-3AD203B41FA5}">
                      <a16:colId xmlns:a16="http://schemas.microsoft.com/office/drawing/2014/main" val="3507435902"/>
                    </a:ext>
                  </a:extLst>
                </a:gridCol>
                <a:gridCol w="546014">
                  <a:extLst>
                    <a:ext uri="{9D8B030D-6E8A-4147-A177-3AD203B41FA5}">
                      <a16:colId xmlns:a16="http://schemas.microsoft.com/office/drawing/2014/main" val="2335844761"/>
                    </a:ext>
                  </a:extLst>
                </a:gridCol>
                <a:gridCol w="546014">
                  <a:extLst>
                    <a:ext uri="{9D8B030D-6E8A-4147-A177-3AD203B41FA5}">
                      <a16:colId xmlns:a16="http://schemas.microsoft.com/office/drawing/2014/main" val="2259887316"/>
                    </a:ext>
                  </a:extLst>
                </a:gridCol>
                <a:gridCol w="546014">
                  <a:extLst>
                    <a:ext uri="{9D8B030D-6E8A-4147-A177-3AD203B41FA5}">
                      <a16:colId xmlns:a16="http://schemas.microsoft.com/office/drawing/2014/main" val="1070017833"/>
                    </a:ext>
                  </a:extLst>
                </a:gridCol>
                <a:gridCol w="546014">
                  <a:extLst>
                    <a:ext uri="{9D8B030D-6E8A-4147-A177-3AD203B41FA5}">
                      <a16:colId xmlns:a16="http://schemas.microsoft.com/office/drawing/2014/main" val="3509496752"/>
                    </a:ext>
                  </a:extLst>
                </a:gridCol>
                <a:gridCol w="546014">
                  <a:extLst>
                    <a:ext uri="{9D8B030D-6E8A-4147-A177-3AD203B41FA5}">
                      <a16:colId xmlns:a16="http://schemas.microsoft.com/office/drawing/2014/main" val="2489420743"/>
                    </a:ext>
                  </a:extLst>
                </a:gridCol>
              </a:tblGrid>
              <a:tr h="137184">
                <a:tc gridSpan="10">
                  <a:txBody>
                    <a:bodyPr/>
                    <a:lstStyle/>
                    <a:p>
                      <a:endParaRPr lang="en-GB" sz="1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37346416"/>
                  </a:ext>
                </a:extLst>
              </a:tr>
              <a:tr h="286296">
                <a:tc>
                  <a:txBody>
                    <a:bodyPr/>
                    <a:lstStyle/>
                    <a:p>
                      <a:pPr algn="ctr"/>
                      <a:r>
                        <a:rPr lang="en-GB" sz="600" b="1">
                          <a:solidFill>
                            <a:schemeClr val="bg1"/>
                          </a:solidFill>
                        </a:rPr>
                        <a:t>National</a:t>
                      </a:r>
                    </a:p>
                  </a:txBody>
                  <a:tcPr anchor="ctr">
                    <a:lnR w="57150" cap="flat" cmpd="sng" algn="ctr">
                      <a:solidFill>
                        <a:schemeClr val="bg1"/>
                      </a:solidFill>
                      <a:prstDash val="solid"/>
                      <a:round/>
                      <a:headEnd type="none" w="med" len="med"/>
                      <a:tailEnd type="none" w="med" len="med"/>
                    </a:lnR>
                    <a:solidFill>
                      <a:schemeClr val="tx1"/>
                    </a:solidFill>
                  </a:tcPr>
                </a:tc>
                <a:tc>
                  <a:txBody>
                    <a:bodyPr/>
                    <a:lstStyle/>
                    <a:p>
                      <a:pPr algn="ctr"/>
                      <a:r>
                        <a:rPr lang="en-GB" sz="600" b="1">
                          <a:solidFill>
                            <a:schemeClr val="bg1"/>
                          </a:solidFill>
                        </a:rPr>
                        <a:t>LSC</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extLst>
                  <a:ext uri="{0D108BD9-81ED-4DB2-BD59-A6C34878D82A}">
                    <a16:rowId xmlns:a16="http://schemas.microsoft.com/office/drawing/2014/main" val="1484394003"/>
                  </a:ext>
                </a:extLst>
              </a:tr>
              <a:tr h="286296">
                <a:tc>
                  <a:txBody>
                    <a:bodyPr/>
                    <a:lstStyle/>
                    <a:p>
                      <a:pPr algn="ctr"/>
                      <a:r>
                        <a:rPr lang="en-GB" sz="900"/>
                        <a:t>0.925</a:t>
                      </a:r>
                    </a:p>
                  </a:txBody>
                  <a:tcPr anchor="ctr">
                    <a:lnR w="57150" cap="flat" cmpd="sng" algn="ctr">
                      <a:solidFill>
                        <a:schemeClr val="bg1"/>
                      </a:solidFill>
                      <a:prstDash val="solid"/>
                      <a:round/>
                      <a:headEnd type="none" w="med" len="med"/>
                      <a:tailEnd type="none" w="med" len="med"/>
                    </a:lnR>
                    <a:solidFill>
                      <a:schemeClr val="bg1"/>
                    </a:solidFill>
                  </a:tcPr>
                </a:tc>
                <a:tc>
                  <a:txBody>
                    <a:bodyPr/>
                    <a:lstStyle/>
                    <a:p>
                      <a:pPr algn="ctr"/>
                      <a:r>
                        <a:rPr lang="en-GB" sz="900"/>
                        <a:t>1.154</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extLst>
                  <a:ext uri="{0D108BD9-81ED-4DB2-BD59-A6C34878D82A}">
                    <a16:rowId xmlns:a16="http://schemas.microsoft.com/office/drawing/2014/main" val="3136140083"/>
                  </a:ext>
                </a:extLst>
              </a:tr>
            </a:tbl>
          </a:graphicData>
        </a:graphic>
      </p:graphicFrame>
      <p:graphicFrame>
        <p:nvGraphicFramePr>
          <p:cNvPr id="11" name="Content Placeholder 2">
            <a:extLst>
              <a:ext uri="{FF2B5EF4-FFF2-40B4-BE49-F238E27FC236}">
                <a16:creationId xmlns:a16="http://schemas.microsoft.com/office/drawing/2014/main" id="{E23F9D83-3159-13D6-3327-7DD7BE488863}"/>
              </a:ext>
            </a:extLst>
          </p:cNvPr>
          <p:cNvGraphicFramePr>
            <a:graphicFrameLocks/>
          </p:cNvGraphicFramePr>
          <p:nvPr>
            <p:extLst>
              <p:ext uri="{D42A27DB-BD31-4B8C-83A1-F6EECF244321}">
                <p14:modId xmlns:p14="http://schemas.microsoft.com/office/powerpoint/2010/main" val="796062508"/>
              </p:ext>
            </p:extLst>
          </p:nvPr>
        </p:nvGraphicFramePr>
        <p:xfrm>
          <a:off x="470310" y="1278716"/>
          <a:ext cx="5358810" cy="1051560"/>
        </p:xfrm>
        <a:graphic>
          <a:graphicData uri="http://schemas.openxmlformats.org/drawingml/2006/table">
            <a:tbl>
              <a:tblPr firstRow="1" bandRow="1">
                <a:tableStyleId>{5940675A-B579-460E-94D1-54222C63F5DA}</a:tableStyleId>
              </a:tblPr>
              <a:tblGrid>
                <a:gridCol w="5358810">
                  <a:extLst>
                    <a:ext uri="{9D8B030D-6E8A-4147-A177-3AD203B41FA5}">
                      <a16:colId xmlns:a16="http://schemas.microsoft.com/office/drawing/2014/main" val="1772709669"/>
                    </a:ext>
                  </a:extLst>
                </a:gridCol>
              </a:tblGrid>
              <a:tr h="569490">
                <a:tc>
                  <a:txBody>
                    <a:bodyPr/>
                    <a:lstStyle/>
                    <a:p>
                      <a:r>
                        <a:rPr lang="en-GB" sz="1050" b="1"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This metric measures:</a:t>
                      </a:r>
                    </a:p>
                    <a:p>
                      <a:pPr algn="just"/>
                      <a:r>
                        <a:rPr lang="en-US" sz="105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This data is collated from prescribing data and indicates quality of prescribing through responsible prescribing of high dose of opioids per 1000 population. Provides an insight into prescribing and clinical quality. The definition of high dose is above 120mg morphine equivalent per day. There is little evidence that long term prescribing above this dose is helpful, and risk of harm is present. </a:t>
                      </a:r>
                      <a:endParaRPr lang="en-GB" sz="1050" i="0">
                        <a:solidFill>
                          <a:schemeClr val="bg1">
                            <a:lumMod val="50000"/>
                          </a:schemeClr>
                        </a:solidFill>
                        <a:highlight>
                          <a:srgbClr val="FFFF00"/>
                        </a:highlight>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graphicFrame>
        <p:nvGraphicFramePr>
          <p:cNvPr id="5" name="Table 4">
            <a:extLst>
              <a:ext uri="{FF2B5EF4-FFF2-40B4-BE49-F238E27FC236}">
                <a16:creationId xmlns:a16="http://schemas.microsoft.com/office/drawing/2014/main" id="{B6D0D932-FD1E-BB2E-E238-FEA4DFADE068}"/>
              </a:ext>
            </a:extLst>
          </p:cNvPr>
          <p:cNvGraphicFramePr>
            <a:graphicFrameLocks noGrp="1"/>
          </p:cNvGraphicFramePr>
          <p:nvPr>
            <p:extLst>
              <p:ext uri="{D42A27DB-BD31-4B8C-83A1-F6EECF244321}">
                <p14:modId xmlns:p14="http://schemas.microsoft.com/office/powerpoint/2010/main" val="3880495821"/>
              </p:ext>
            </p:extLst>
          </p:nvPr>
        </p:nvGraphicFramePr>
        <p:xfrm>
          <a:off x="478551" y="60240"/>
          <a:ext cx="9669438" cy="1051560"/>
        </p:xfrm>
        <a:graphic>
          <a:graphicData uri="http://schemas.openxmlformats.org/drawingml/2006/table">
            <a:tbl>
              <a:tblPr firstRow="1" bandRow="1">
                <a:tableStyleId>{5940675A-B579-460E-94D1-54222C63F5DA}</a:tableStyleId>
              </a:tblPr>
              <a:tblGrid>
                <a:gridCol w="814137">
                  <a:extLst>
                    <a:ext uri="{9D8B030D-6E8A-4147-A177-3AD203B41FA5}">
                      <a16:colId xmlns:a16="http://schemas.microsoft.com/office/drawing/2014/main" val="844903451"/>
                    </a:ext>
                  </a:extLst>
                </a:gridCol>
                <a:gridCol w="1023484">
                  <a:extLst>
                    <a:ext uri="{9D8B030D-6E8A-4147-A177-3AD203B41FA5}">
                      <a16:colId xmlns:a16="http://schemas.microsoft.com/office/drawing/2014/main" val="150642026"/>
                    </a:ext>
                  </a:extLst>
                </a:gridCol>
                <a:gridCol w="1707152">
                  <a:extLst>
                    <a:ext uri="{9D8B030D-6E8A-4147-A177-3AD203B41FA5}">
                      <a16:colId xmlns:a16="http://schemas.microsoft.com/office/drawing/2014/main" val="2633645383"/>
                    </a:ext>
                  </a:extLst>
                </a:gridCol>
                <a:gridCol w="605015">
                  <a:extLst>
                    <a:ext uri="{9D8B030D-6E8A-4147-A177-3AD203B41FA5}">
                      <a16:colId xmlns:a16="http://schemas.microsoft.com/office/drawing/2014/main" val="2170868012"/>
                    </a:ext>
                  </a:extLst>
                </a:gridCol>
                <a:gridCol w="1423803">
                  <a:extLst>
                    <a:ext uri="{9D8B030D-6E8A-4147-A177-3AD203B41FA5}">
                      <a16:colId xmlns:a16="http://schemas.microsoft.com/office/drawing/2014/main" val="1688799777"/>
                    </a:ext>
                  </a:extLst>
                </a:gridCol>
                <a:gridCol w="1063314">
                  <a:extLst>
                    <a:ext uri="{9D8B030D-6E8A-4147-A177-3AD203B41FA5}">
                      <a16:colId xmlns:a16="http://schemas.microsoft.com/office/drawing/2014/main" val="1375552321"/>
                    </a:ext>
                  </a:extLst>
                </a:gridCol>
                <a:gridCol w="3032533">
                  <a:extLst>
                    <a:ext uri="{9D8B030D-6E8A-4147-A177-3AD203B41FA5}">
                      <a16:colId xmlns:a16="http://schemas.microsoft.com/office/drawing/2014/main" val="937743691"/>
                    </a:ext>
                  </a:extLst>
                </a:gridCol>
              </a:tblGrid>
              <a:tr h="0">
                <a:tc rowSpan="3">
                  <a:txBody>
                    <a:bodyPr/>
                    <a:lstStyle/>
                    <a:p>
                      <a:pPr algn="ctr"/>
                      <a:r>
                        <a:rPr lang="en-GB" sz="1000" b="1">
                          <a:solidFill>
                            <a:schemeClr val="bg1"/>
                          </a:solidFill>
                        </a:rPr>
                        <a:t>Quality Metric</a:t>
                      </a:r>
                    </a:p>
                  </a:txBody>
                  <a:tcPr anchor="ctr">
                    <a:lnL w="3174"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j-ea"/>
                          <a:cs typeface="+mj-cs"/>
                        </a:rPr>
                        <a:t>9. High Dose Opioids : Opioids with likely daily dose of ≥120mg morphine equivalence per 1000 patients: October 2025</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335843"/>
                  </a:ext>
                </a:extLst>
              </a:tr>
              <a:tr h="0">
                <a:tc vMerge="1">
                  <a:txBody>
                    <a:bodyPr/>
                    <a:lstStyle/>
                    <a:p>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strike="noStrike" baseline="0">
                          <a:solidFill>
                            <a:schemeClr val="tx1"/>
                          </a:solidFill>
                        </a:rPr>
                        <a:t>Quality &amp; Outcomes Committee </a:t>
                      </a:r>
                      <a:r>
                        <a:rPr lang="en-GB" sz="1000" b="1">
                          <a:solidFill>
                            <a:schemeClr val="tx1"/>
                          </a:solidFill>
                        </a:rPr>
                        <a:t>/   Primary Care Quality Group &amp;  Medicines Safety Group</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a:p>
                  </a:txBody>
                  <a:tcPr>
                    <a:solidFill>
                      <a:schemeClr val="bg1"/>
                    </a:solidFill>
                  </a:tcPr>
                </a:tc>
                <a:tc hMerge="1">
                  <a:txBody>
                    <a:bodyPr/>
                    <a:lstStyle/>
                    <a:p>
                      <a:endParaRPr lang="en-GB"/>
                    </a:p>
                  </a:txBody>
                  <a:tcPr/>
                </a:tc>
                <a:tc hMerge="1">
                  <a:txBody>
                    <a:bodyPr/>
                    <a:lstStyle/>
                    <a:p>
                      <a:endParaRPr lang="en-GB"/>
                    </a:p>
                  </a:txBody>
                  <a:tcPr/>
                </a:tc>
                <a:tc hMerge="1">
                  <a:txBody>
                    <a:bodyPr/>
                    <a:lstStyle/>
                    <a:p>
                      <a:endParaRPr/>
                    </a:p>
                  </a:txBody>
                  <a:tcPr/>
                </a:tc>
                <a:extLst>
                  <a:ext uri="{0D108BD9-81ED-4DB2-BD59-A6C34878D82A}">
                    <a16:rowId xmlns:a16="http://schemas.microsoft.com/office/drawing/2014/main" val="513784470"/>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Group Chair: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Kathryn Lord &amp; Nicola Baxter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SRO: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Andrew White</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a:solidFill>
                            <a:schemeClr val="tx1"/>
                          </a:solidFill>
                        </a:rPr>
                        <a:t>Clinical Lead: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Faye Prescott</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6322270"/>
                  </a:ext>
                </a:extLst>
              </a:tr>
            </a:tbl>
          </a:graphicData>
        </a:graphic>
      </p:graphicFrame>
      <p:graphicFrame>
        <p:nvGraphicFramePr>
          <p:cNvPr id="12" name="Content Placeholder 2">
            <a:extLst>
              <a:ext uri="{FF2B5EF4-FFF2-40B4-BE49-F238E27FC236}">
                <a16:creationId xmlns:a16="http://schemas.microsoft.com/office/drawing/2014/main" id="{84C3C12A-E785-7672-7308-0F69CF9C8F8A}"/>
              </a:ext>
            </a:extLst>
          </p:cNvPr>
          <p:cNvGraphicFramePr>
            <a:graphicFrameLocks/>
          </p:cNvGraphicFramePr>
          <p:nvPr>
            <p:extLst>
              <p:ext uri="{D42A27DB-BD31-4B8C-83A1-F6EECF244321}">
                <p14:modId xmlns:p14="http://schemas.microsoft.com/office/powerpoint/2010/main" val="1354648334"/>
              </p:ext>
            </p:extLst>
          </p:nvPr>
        </p:nvGraphicFramePr>
        <p:xfrm>
          <a:off x="3930240" y="4183084"/>
          <a:ext cx="2108437" cy="762000"/>
        </p:xfrm>
        <a:graphic>
          <a:graphicData uri="http://schemas.openxmlformats.org/drawingml/2006/table">
            <a:tbl>
              <a:tblPr firstRow="1" bandRow="1">
                <a:tableStyleId>{5940675A-B579-460E-94D1-54222C63F5DA}</a:tableStyleId>
              </a:tblPr>
              <a:tblGrid>
                <a:gridCol w="2108437">
                  <a:extLst>
                    <a:ext uri="{9D8B030D-6E8A-4147-A177-3AD203B41FA5}">
                      <a16:colId xmlns:a16="http://schemas.microsoft.com/office/drawing/2014/main" val="1772709669"/>
                    </a:ext>
                  </a:extLst>
                </a:gridCol>
              </a:tblGrid>
              <a:tr h="598264">
                <a:tc>
                  <a:txBody>
                    <a:bodyPr/>
                    <a:lstStyle/>
                    <a:p>
                      <a:pPr marL="0" algn="l" defTabSz="914400" rtl="0" eaLnBrk="1" latinLnBrk="0" hangingPunct="1"/>
                      <a:r>
                        <a:rPr lang="en-GB" sz="1100" b="1" i="0" kern="120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GB" sz="1100" b="1" i="0" kern="120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Line graph of LSC’s  monthly performance(blue line) compared to England (orange line) since June 2019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graphicFrame>
        <p:nvGraphicFramePr>
          <p:cNvPr id="13" name="Content Placeholder 2">
            <a:extLst>
              <a:ext uri="{FF2B5EF4-FFF2-40B4-BE49-F238E27FC236}">
                <a16:creationId xmlns:a16="http://schemas.microsoft.com/office/drawing/2014/main" id="{AB6CF12E-4779-D8AF-D19F-ED97D911C7D5}"/>
              </a:ext>
            </a:extLst>
          </p:cNvPr>
          <p:cNvGraphicFramePr>
            <a:graphicFrameLocks/>
          </p:cNvGraphicFramePr>
          <p:nvPr>
            <p:extLst>
              <p:ext uri="{D42A27DB-BD31-4B8C-83A1-F6EECF244321}">
                <p14:modId xmlns:p14="http://schemas.microsoft.com/office/powerpoint/2010/main" val="2422139032"/>
              </p:ext>
            </p:extLst>
          </p:nvPr>
        </p:nvGraphicFramePr>
        <p:xfrm>
          <a:off x="560762" y="5959473"/>
          <a:ext cx="1875305" cy="762000"/>
        </p:xfrm>
        <a:graphic>
          <a:graphicData uri="http://schemas.openxmlformats.org/drawingml/2006/table">
            <a:tbl>
              <a:tblPr firstRow="1" bandRow="1">
                <a:tableStyleId>{5940675A-B579-460E-94D1-54222C63F5DA}</a:tableStyleId>
              </a:tblPr>
              <a:tblGrid>
                <a:gridCol w="1875305">
                  <a:extLst>
                    <a:ext uri="{9D8B030D-6E8A-4147-A177-3AD203B41FA5}">
                      <a16:colId xmlns:a16="http://schemas.microsoft.com/office/drawing/2014/main" val="1772709669"/>
                    </a:ext>
                  </a:extLst>
                </a:gridCol>
              </a:tblGrid>
              <a:tr h="598264">
                <a:tc>
                  <a:txBody>
                    <a:bodyPr/>
                    <a:lstStyle/>
                    <a:p>
                      <a:pPr marL="0" algn="r" defTabSz="914400" rtl="0" eaLnBrk="1" latinLnBrk="0" hangingPunct="1"/>
                      <a:r>
                        <a:rPr lang="en-GB" sz="1100" b="1" i="0" kern="120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Comparison of Place level performance against LSC ICB (dark grey) and England (orange line) </a:t>
                      </a:r>
                      <a:r>
                        <a:rPr lang="en-GB" sz="1100" b="1" i="0" kern="120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a:t>
                      </a:r>
                      <a:endParaRPr lang="en-GB" sz="1100" b="1" i="0" kern="120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sp>
        <p:nvSpPr>
          <p:cNvPr id="17" name="TextBox 16">
            <a:extLst>
              <a:ext uri="{FF2B5EF4-FFF2-40B4-BE49-F238E27FC236}">
                <a16:creationId xmlns:a16="http://schemas.microsoft.com/office/drawing/2014/main" id="{ECFCE053-38F0-D49F-943C-6C2E67EFD288}"/>
              </a:ext>
            </a:extLst>
          </p:cNvPr>
          <p:cNvSpPr txBox="1"/>
          <p:nvPr/>
        </p:nvSpPr>
        <p:spPr>
          <a:xfrm>
            <a:off x="-52515" y="0"/>
            <a:ext cx="400110" cy="6721473"/>
          </a:xfrm>
          <a:prstGeom prst="rect">
            <a:avLst/>
          </a:prstGeom>
          <a:noFill/>
          <a:ln>
            <a:solidFill>
              <a:srgbClr val="4472C4"/>
            </a:solidFill>
          </a:ln>
        </p:spPr>
        <p:txBody>
          <a:bodyPr vert="vert270" wrap="square" rtlCol="0">
            <a:spAutoFit/>
          </a:bodyPr>
          <a:lstStyle/>
          <a:p>
            <a:r>
              <a:rPr lang="en-GB" sz="1400" b="1">
                <a:latin typeface="Abadi Extra Light" panose="020B0204020104020204" pitchFamily="34" charset="0"/>
              </a:rPr>
              <a:t>General Practice:    </a:t>
            </a:r>
            <a:r>
              <a:rPr lang="en-GB" sz="1400">
                <a:latin typeface="Abadi Extra Light" panose="020B0204020104020204" pitchFamily="34" charset="0"/>
              </a:rPr>
              <a:t>Prescribing </a:t>
            </a:r>
          </a:p>
        </p:txBody>
      </p:sp>
      <p:sp>
        <p:nvSpPr>
          <p:cNvPr id="14" name="TextBox 13">
            <a:extLst>
              <a:ext uri="{FF2B5EF4-FFF2-40B4-BE49-F238E27FC236}">
                <a16:creationId xmlns:a16="http://schemas.microsoft.com/office/drawing/2014/main" id="{62C44739-EEED-2D9C-808E-71FB336A6D8B}"/>
              </a:ext>
            </a:extLst>
          </p:cNvPr>
          <p:cNvSpPr txBox="1"/>
          <p:nvPr/>
        </p:nvSpPr>
        <p:spPr>
          <a:xfrm>
            <a:off x="478551" y="2296409"/>
            <a:ext cx="6126070" cy="261610"/>
          </a:xfrm>
          <a:prstGeom prst="rect">
            <a:avLst/>
          </a:prstGeom>
          <a:noFill/>
        </p:spPr>
        <p:txBody>
          <a:bodyPr wrap="square">
            <a:spAutoFit/>
          </a:bodyPr>
          <a:lstStyle/>
          <a:p>
            <a:r>
              <a:rPr lang="en-GB" sz="1100" b="1">
                <a:solidFill>
                  <a:schemeClr val="bg1">
                    <a:lumMod val="50000"/>
                  </a:schemeClr>
                </a:solidFill>
                <a:latin typeface="Abadi Extra Light"/>
                <a:ea typeface="Calibri"/>
                <a:cs typeface="Calibri"/>
              </a:rPr>
              <a:t>October</a:t>
            </a:r>
            <a:r>
              <a:rPr lang="en-GB" sz="1100" b="1" i="0">
                <a:solidFill>
                  <a:schemeClr val="bg1">
                    <a:lumMod val="50000"/>
                  </a:schemeClr>
                </a:solidFill>
                <a:latin typeface="Abadi Extra Light"/>
                <a:ea typeface="Calibri"/>
                <a:cs typeface="Calibri"/>
              </a:rPr>
              <a:t> 2025:</a:t>
            </a:r>
            <a:endParaRPr lang="en-GB" sz="1100" i="0">
              <a:solidFill>
                <a:schemeClr val="bg1">
                  <a:lumMod val="50000"/>
                </a:schemeClr>
              </a:solidFill>
              <a:highlight>
                <a:srgbClr val="FFFF00"/>
              </a:highlight>
              <a:latin typeface="Abadi Extra Light"/>
              <a:ea typeface="Calibri"/>
              <a:cs typeface="Calibri"/>
            </a:endParaRPr>
          </a:p>
        </p:txBody>
      </p:sp>
      <p:pic>
        <p:nvPicPr>
          <p:cNvPr id="6" name="Picture 5">
            <a:extLst>
              <a:ext uri="{FF2B5EF4-FFF2-40B4-BE49-F238E27FC236}">
                <a16:creationId xmlns:a16="http://schemas.microsoft.com/office/drawing/2014/main" id="{D4C4DAFB-0C31-B82B-3F9E-E1205FE1244E}"/>
              </a:ext>
            </a:extLst>
          </p:cNvPr>
          <p:cNvPicPr>
            <a:picLocks noChangeAspect="1"/>
          </p:cNvPicPr>
          <p:nvPr/>
        </p:nvPicPr>
        <p:blipFill>
          <a:blip r:embed="rId4"/>
          <a:stretch>
            <a:fillRect/>
          </a:stretch>
        </p:blipFill>
        <p:spPr>
          <a:xfrm>
            <a:off x="539811" y="3287180"/>
            <a:ext cx="3248417" cy="1662136"/>
          </a:xfrm>
          <a:prstGeom prst="rect">
            <a:avLst/>
          </a:prstGeom>
        </p:spPr>
      </p:pic>
      <p:pic>
        <p:nvPicPr>
          <p:cNvPr id="7" name="Picture 6">
            <a:extLst>
              <a:ext uri="{FF2B5EF4-FFF2-40B4-BE49-F238E27FC236}">
                <a16:creationId xmlns:a16="http://schemas.microsoft.com/office/drawing/2014/main" id="{F3290046-74AF-2A28-7483-EFB437252076}"/>
              </a:ext>
            </a:extLst>
          </p:cNvPr>
          <p:cNvPicPr>
            <a:picLocks noChangeAspect="1"/>
          </p:cNvPicPr>
          <p:nvPr/>
        </p:nvPicPr>
        <p:blipFill>
          <a:blip r:embed="rId5"/>
          <a:stretch>
            <a:fillRect/>
          </a:stretch>
        </p:blipFill>
        <p:spPr>
          <a:xfrm>
            <a:off x="2649234" y="4945084"/>
            <a:ext cx="3298075" cy="1852808"/>
          </a:xfrm>
          <a:prstGeom prst="rect">
            <a:avLst/>
          </a:prstGeom>
        </p:spPr>
      </p:pic>
      <p:pic>
        <p:nvPicPr>
          <p:cNvPr id="8" name="Picture 7">
            <a:extLst>
              <a:ext uri="{FF2B5EF4-FFF2-40B4-BE49-F238E27FC236}">
                <a16:creationId xmlns:a16="http://schemas.microsoft.com/office/drawing/2014/main" id="{1AC0F473-E9A3-E778-8E7F-5605DB72CBE5}"/>
              </a:ext>
            </a:extLst>
          </p:cNvPr>
          <p:cNvPicPr>
            <a:picLocks noChangeAspect="1"/>
          </p:cNvPicPr>
          <p:nvPr/>
        </p:nvPicPr>
        <p:blipFill>
          <a:blip r:embed="rId6"/>
          <a:stretch>
            <a:fillRect/>
          </a:stretch>
        </p:blipFill>
        <p:spPr>
          <a:xfrm>
            <a:off x="1644214" y="2769705"/>
            <a:ext cx="4268661" cy="548828"/>
          </a:xfrm>
          <a:prstGeom prst="rect">
            <a:avLst/>
          </a:prstGeom>
        </p:spPr>
      </p:pic>
    </p:spTree>
    <p:extLst>
      <p:ext uri="{BB962C8B-B14F-4D97-AF65-F5344CB8AC3E}">
        <p14:creationId xmlns:p14="http://schemas.microsoft.com/office/powerpoint/2010/main" val="423925056"/>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latin typeface="Calibri" panose="020F0502020204030204" pitchFamily="34" charset="0"/>
                <a:ea typeface="Calibri" panose="020F0502020204030204" pitchFamily="34" charset="0"/>
                <a:cs typeface="Calibri" panose="020F0502020204030204" pitchFamily="34" charset="0"/>
              </a:rPr>
              <a:pPr/>
              <a:t>16</a:t>
            </a:fld>
            <a:endParaRPr lang="en-GB">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Content Placeholder 2">
            <a:extLst>
              <a:ext uri="{FF2B5EF4-FFF2-40B4-BE49-F238E27FC236}">
                <a16:creationId xmlns:a16="http://schemas.microsoft.com/office/drawing/2014/main" id="{4873F778-1D38-3056-9B29-377A6B2A745A}"/>
              </a:ext>
            </a:extLst>
          </p:cNvPr>
          <p:cNvGraphicFramePr>
            <a:graphicFrameLocks noGrp="1"/>
          </p:cNvGraphicFramePr>
          <p:nvPr>
            <p:ph idx="1"/>
            <p:extLst>
              <p:ext uri="{D42A27DB-BD31-4B8C-83A1-F6EECF244321}">
                <p14:modId xmlns:p14="http://schemas.microsoft.com/office/powerpoint/2010/main" val="48059248"/>
              </p:ext>
            </p:extLst>
          </p:nvPr>
        </p:nvGraphicFramePr>
        <p:xfrm>
          <a:off x="6150180" y="1301648"/>
          <a:ext cx="5745755" cy="5725552"/>
        </p:xfrm>
        <a:graphic>
          <a:graphicData uri="http://schemas.openxmlformats.org/drawingml/2006/table">
            <a:tbl>
              <a:tblPr firstRow="1" bandRow="1">
                <a:tableStyleId>{5940675A-B579-460E-94D1-54222C63F5DA}</a:tableStyleId>
              </a:tblPr>
              <a:tblGrid>
                <a:gridCol w="5745755">
                  <a:extLst>
                    <a:ext uri="{9D8B030D-6E8A-4147-A177-3AD203B41FA5}">
                      <a16:colId xmlns:a16="http://schemas.microsoft.com/office/drawing/2014/main" val="1772709669"/>
                    </a:ext>
                  </a:extLst>
                </a:gridCol>
              </a:tblGrid>
              <a:tr h="1184469">
                <a:tc>
                  <a:txBody>
                    <a:bodyPr/>
                    <a:lstStyle/>
                    <a:p>
                      <a:r>
                        <a:rPr lang="en-GB" sz="1050" b="1">
                          <a:solidFill>
                            <a:schemeClr val="bg1">
                              <a:lumMod val="75000"/>
                            </a:schemeClr>
                          </a:solidFill>
                          <a:latin typeface="Abadi Extra Light"/>
                        </a:rPr>
                        <a:t>What does this tell us?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a:solidFill>
                            <a:schemeClr val="bg1">
                              <a:lumMod val="75000"/>
                            </a:schemeClr>
                          </a:solidFill>
                          <a:latin typeface="Abadi Extra Light" panose="020B0204020104020204" pitchFamily="34" charset="0"/>
                        </a:rPr>
                        <a:t>The monthly volume of NHS sight tests has remained relatively static over the past 12 month period, with the number of tests being undertaken usually lying between 35,000 and 40,000 per month. </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50">
                          <a:solidFill>
                            <a:schemeClr val="bg1">
                              <a:lumMod val="75000"/>
                            </a:schemeClr>
                          </a:solidFill>
                          <a:latin typeface="Abadi Extra Light"/>
                        </a:rPr>
                        <a:t>In June, the number of sight tests performed increased (2%) from the previous month and remains in line with the 12-month average.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a:solidFill>
                          <a:schemeClr val="tx1"/>
                        </a:solidFill>
                        <a:latin typeface="Abadi Extra Ligh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2593262"/>
                  </a:ext>
                </a:extLst>
              </a:tr>
              <a:tr h="2748862">
                <a:tc>
                  <a:txBody>
                    <a:bodyPr/>
                    <a:lstStyle/>
                    <a:p>
                      <a:r>
                        <a:rPr lang="en-GB" sz="1050" b="1">
                          <a:solidFill>
                            <a:schemeClr val="tx1"/>
                          </a:solidFill>
                          <a:latin typeface="Abadi Extra Light"/>
                        </a:rPr>
                        <a:t>Actions:</a:t>
                      </a:r>
                    </a:p>
                    <a:p>
                      <a:pPr marL="0" indent="0" algn="just" defTabSz="914400" rtl="0" eaLnBrk="1" fontAlgn="base" latinLnBrk="0" hangingPunct="1">
                        <a:buFont typeface="Arial" panose="020B0604020202020204" pitchFamily="34" charset="0"/>
                        <a:buNone/>
                      </a:pPr>
                      <a:r>
                        <a:rPr lang="en-GB" sz="1050" i="0" kern="1200">
                          <a:solidFill>
                            <a:schemeClr val="tx1"/>
                          </a:solidFill>
                          <a:latin typeface="Abadi Extra Light"/>
                          <a:ea typeface="+mn-ea"/>
                          <a:cs typeface="+mn-cs"/>
                        </a:rPr>
                        <a:t>The ICB is developing a local Sight Test Access Improvement Programme to improve access to NHS sight tests for eligible residents of Lancashire and South Cumbria. As part of the programme a number of local initiatives are being developed:-</a:t>
                      </a:r>
                      <a:r>
                        <a:rPr lang="en-US" sz="1050" i="0" kern="1200">
                          <a:solidFill>
                            <a:schemeClr val="tx1"/>
                          </a:solidFill>
                          <a:latin typeface="Abadi Extra Light"/>
                          <a:ea typeface="+mn-ea"/>
                          <a:cs typeface="+mn-cs"/>
                        </a:rPr>
                        <a:t>​</a:t>
                      </a:r>
                    </a:p>
                    <a:p>
                      <a:pPr marL="171450" lvl="1" indent="-171450" algn="just" defTabSz="914400" rtl="0" eaLnBrk="1" fontAlgn="base" latinLnBrk="0" hangingPunct="1">
                        <a:buFont typeface="Arial" panose="020B0604020202020204" pitchFamily="34" charset="0"/>
                        <a:buChar char="•"/>
                      </a:pPr>
                      <a:r>
                        <a:rPr lang="en-GB" sz="1050" i="0" kern="1200">
                          <a:solidFill>
                            <a:schemeClr val="tx1"/>
                          </a:solidFill>
                          <a:latin typeface="Abadi Extra Light"/>
                          <a:ea typeface="+mn-ea"/>
                          <a:cs typeface="+mn-cs"/>
                        </a:rPr>
                        <a:t>Homeless population – shelters within Blackburn with Darwen, East Lancs and Blackpool have provided eye tests. </a:t>
                      </a:r>
                      <a:r>
                        <a:rPr lang="en-US" sz="1050" i="0" kern="1200">
                          <a:solidFill>
                            <a:schemeClr val="tx1"/>
                          </a:solidFill>
                          <a:latin typeface="Abadi Extra Light"/>
                          <a:ea typeface="+mn-ea"/>
                          <a:cs typeface="+mn-cs"/>
                        </a:rPr>
                        <a:t>​</a:t>
                      </a:r>
                    </a:p>
                    <a:p>
                      <a:pPr marL="171450" marR="0" lvl="1" indent="-17145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050" i="0" kern="1200">
                          <a:solidFill>
                            <a:schemeClr val="tx1"/>
                          </a:solidFill>
                          <a:latin typeface="Abadi Extra Light"/>
                          <a:ea typeface="+mn-ea"/>
                          <a:cs typeface="+mn-cs"/>
                        </a:rPr>
                        <a:t>‘Easy Eye Care’ – promotes sight tests for patients with learning disabilities and autism</a:t>
                      </a:r>
                      <a:r>
                        <a:rPr lang="en-US" sz="1050" i="0" kern="1200">
                          <a:solidFill>
                            <a:schemeClr val="tx1"/>
                          </a:solidFill>
                          <a:latin typeface="Abadi Extra Light"/>
                          <a:ea typeface="+mn-ea"/>
                          <a:cs typeface="+mn-cs"/>
                        </a:rPr>
                        <a:t>​ and the service is continuing during 2025 / 26. The contract for the Easy Eye Care​ initiative (</a:t>
                      </a:r>
                      <a:r>
                        <a:rPr lang="en-GB" sz="1050" i="0" kern="1200">
                          <a:solidFill>
                            <a:schemeClr val="tx1"/>
                          </a:solidFill>
                          <a:latin typeface="Abadi Extra Light"/>
                          <a:ea typeface="+mn-ea"/>
                          <a:cs typeface="+mn-cs"/>
                        </a:rPr>
                        <a:t>which promotes sight tests for patients with learning disabilities and autism</a:t>
                      </a:r>
                      <a:r>
                        <a:rPr lang="en-US" sz="1050" i="0" kern="1200">
                          <a:solidFill>
                            <a:schemeClr val="tx1"/>
                          </a:solidFill>
                          <a:latin typeface="Abadi Extra Light"/>
                          <a:ea typeface="+mn-ea"/>
                          <a:cs typeface="+mn-cs"/>
                        </a:rPr>
                        <a:t>​) has been renewed until March 2026. </a:t>
                      </a:r>
                      <a:endParaRPr lang="en-GB" sz="1050" i="0" kern="1200">
                        <a:solidFill>
                          <a:schemeClr val="tx1"/>
                        </a:solidFill>
                        <a:latin typeface="Abadi Extra Light"/>
                        <a:ea typeface="+mn-ea"/>
                        <a:cs typeface="+mn-cs"/>
                      </a:endParaRPr>
                    </a:p>
                    <a:p>
                      <a:pPr marL="171450" lvl="1" indent="-171450" algn="just" rtl="0" eaLnBrk="1" fontAlgn="base" latinLnBrk="0" hangingPunct="1">
                        <a:buFont typeface="Arial" panose="020B0604020202020204" pitchFamily="34" charset="0"/>
                        <a:buChar char="•"/>
                      </a:pPr>
                      <a:r>
                        <a:rPr lang="en-GB" sz="1050" i="0" kern="1200">
                          <a:solidFill>
                            <a:schemeClr val="tx1"/>
                          </a:solidFill>
                          <a:latin typeface="Abadi Extra Light"/>
                          <a:ea typeface="+mn-ea"/>
                          <a:cs typeface="+mn-cs"/>
                        </a:rPr>
                        <a:t>Special Schools – subject to Exec approval, implementing the national programme t</a:t>
                      </a:r>
                      <a:r>
                        <a:rPr lang="en-US" sz="1050" i="0" kern="1200">
                          <a:solidFill>
                            <a:schemeClr val="tx1"/>
                          </a:solidFill>
                          <a:latin typeface="Abadi Extra Light"/>
                          <a:ea typeface="+mn-ea"/>
                          <a:cs typeface="+mn-cs"/>
                        </a:rPr>
                        <a:t>o make sight tests available for all pupils attending special schools following launch b</a:t>
                      </a:r>
                      <a:r>
                        <a:rPr lang="en-GB" sz="1050" i="0" kern="1200">
                          <a:solidFill>
                            <a:schemeClr val="tx1"/>
                          </a:solidFill>
                          <a:latin typeface="Abadi Extra Light"/>
                          <a:ea typeface="+mn-ea"/>
                          <a:cs typeface="+mn-cs"/>
                        </a:rPr>
                        <a:t>y the national team</a:t>
                      </a:r>
                      <a:endParaRPr lang="en-US" sz="1050" i="0" kern="1200">
                        <a:solidFill>
                          <a:schemeClr val="tx1"/>
                        </a:solidFill>
                        <a:latin typeface="Abadi Extra Light"/>
                        <a:ea typeface="+mn-ea"/>
                        <a:cs typeface="+mn-cs"/>
                      </a:endParaRPr>
                    </a:p>
                    <a:p>
                      <a:pPr marL="171450" lvl="1" indent="-171450" algn="just" defTabSz="914400" rtl="0" eaLnBrk="1" fontAlgn="base" latinLnBrk="0" hangingPunct="1">
                        <a:buFont typeface="Arial" panose="020B0604020202020204" pitchFamily="34" charset="0"/>
                        <a:buChar char="•"/>
                      </a:pPr>
                      <a:r>
                        <a:rPr lang="en-GB" sz="1050" i="0" kern="1200">
                          <a:solidFill>
                            <a:schemeClr val="tx1"/>
                          </a:solidFill>
                          <a:latin typeface="Abadi Extra Light"/>
                          <a:ea typeface="+mn-ea"/>
                          <a:cs typeface="+mn-cs"/>
                        </a:rPr>
                        <a:t>Reducing Inequalities – benchmarking geographies across the Lancashire and South Cumbria to promote sight tests in populations where uptake is low.​</a:t>
                      </a:r>
                    </a:p>
                    <a:p>
                      <a:pPr marL="0" lvl="1" indent="0" algn="just">
                        <a:buNone/>
                      </a:pPr>
                      <a:r>
                        <a:rPr lang="en-GB" sz="1050" i="0" kern="1200">
                          <a:solidFill>
                            <a:schemeClr val="tx1"/>
                          </a:solidFill>
                          <a:latin typeface="Abadi Extra Light"/>
                          <a:ea typeface="+mn-ea"/>
                          <a:cs typeface="+mn-cs"/>
                        </a:rPr>
                        <a:t>There is a communications and engagement workstream as part of the programme which will develop material to support patients accessing eyesight tests (subject to available funding)</a:t>
                      </a:r>
                    </a:p>
                    <a:p>
                      <a:pPr marL="171450" lvl="1" indent="-171450" algn="just" rtl="0" eaLnBrk="1" fontAlgn="base" latinLnBrk="0" hangingPunct="1">
                        <a:buFont typeface="Arial" panose="020B0604020202020204" pitchFamily="34" charset="0"/>
                        <a:buChar char="•"/>
                      </a:pPr>
                      <a:endParaRPr lang="en-GB" sz="1050" i="0" kern="1200">
                        <a:solidFill>
                          <a:schemeClr val="tx1"/>
                        </a:solidFill>
                        <a:latin typeface="Abadi Extra Ligh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0593950"/>
                  </a:ext>
                </a:extLst>
              </a:tr>
              <a:tr h="1702192">
                <a:tc>
                  <a:txBody>
                    <a:bodyPr/>
                    <a:lstStyle/>
                    <a:p>
                      <a:r>
                        <a:rPr lang="en-GB" sz="1050" b="1">
                          <a:solidFill>
                            <a:schemeClr val="tx1"/>
                          </a:solidFill>
                          <a:latin typeface="Abadi Extra Light"/>
                        </a:rPr>
                        <a:t>Risks: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i="0" kern="1200" noProof="0">
                          <a:solidFill>
                            <a:schemeClr val="tx1"/>
                          </a:solidFill>
                          <a:latin typeface="Abadi Extra Light"/>
                          <a:ea typeface="+mn-ea"/>
                          <a:cs typeface="+mn-cs"/>
                        </a:rPr>
                        <a:t>Due to a national issue no current data is available.  No issues have been noted by the Optometry group in relation to provision of services.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i="0" kern="1200" noProof="0">
                          <a:solidFill>
                            <a:schemeClr val="tx1"/>
                          </a:solidFill>
                          <a:latin typeface="Abadi Extra Light"/>
                          <a:ea typeface="+mn-ea"/>
                          <a:cs typeface="+mn-cs"/>
                        </a:rPr>
                        <a:t>The focus of many of the above initiatives is on reducing health inequalities, and therefore the impact on improving access to NHS sight tests across the whole L&amp;SC population may be minimal.</a:t>
                      </a:r>
                      <a:endParaRPr lang="en-US" sz="1050" i="0" kern="1200">
                        <a:solidFill>
                          <a:schemeClr val="tx1"/>
                        </a:solidFill>
                        <a:latin typeface="Abadi Extra Light"/>
                        <a:ea typeface="+mn-ea"/>
                        <a:cs typeface="+mn-cs"/>
                      </a:endParaRPr>
                    </a:p>
                    <a:p>
                      <a:pPr marL="171450" indent="-171450" algn="just" rtl="0" eaLnBrk="1" fontAlgn="base" latinLnBrk="0" hangingPunct="1">
                        <a:buFont typeface="Arial" panose="020B0604020202020204" pitchFamily="34" charset="0"/>
                        <a:buChar char="•"/>
                      </a:pPr>
                      <a:r>
                        <a:rPr lang="en-GB" sz="1050" i="0" kern="1200">
                          <a:solidFill>
                            <a:schemeClr val="tx1"/>
                          </a:solidFill>
                          <a:latin typeface="Abadi Extra Light"/>
                          <a:ea typeface="+mn-ea"/>
                          <a:cs typeface="+mn-cs"/>
                        </a:rPr>
                        <a:t>The sight tests in special schools​ initiative has been </a:t>
                      </a:r>
                      <a:r>
                        <a:rPr lang="en-US" sz="1050" i="0" kern="1200">
                          <a:solidFill>
                            <a:schemeClr val="tx1"/>
                          </a:solidFill>
                          <a:latin typeface="Abadi Extra Light"/>
                          <a:ea typeface="+mn-ea"/>
                          <a:cs typeface="+mn-cs"/>
                        </a:rPr>
                        <a:t>launched by  NHSE.  The current GOS sight test provision allocation does not cover all special schools​​.  Awaiting agreement from ICB Executives to proceed with procurement.</a:t>
                      </a:r>
                    </a:p>
                    <a:p>
                      <a:pPr marL="628650" lvl="1" indent="-171450" rtl="0" fontAlgn="base">
                        <a:buFont typeface="Arial" panose="020B0604020202020204" pitchFamily="34" charset="0"/>
                        <a:buChar char="•"/>
                      </a:pPr>
                      <a:endParaRPr lang="en-US" sz="1050" b="0" i="0" kern="1200">
                        <a:solidFill>
                          <a:schemeClr val="tx1"/>
                        </a:solidFill>
                        <a:effectLst/>
                        <a:latin typeface="Abadi Extra Light" panose="020B0204020104020204" pitchFamily="34" charset="0"/>
                        <a:ea typeface="+mn-ea"/>
                        <a:cs typeface="+mn-cs"/>
                      </a:endParaRPr>
                    </a:p>
                    <a:p>
                      <a:endParaRPr lang="en-GB" sz="1050">
                        <a:solidFill>
                          <a:schemeClr val="tx1"/>
                        </a:solidFill>
                        <a:latin typeface="Abadi Extra Light" panose="020B0204020104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5108354"/>
                  </a:ext>
                </a:extLst>
              </a:tr>
            </a:tbl>
          </a:graphicData>
        </a:graphic>
      </p:graphicFrame>
      <p:graphicFrame>
        <p:nvGraphicFramePr>
          <p:cNvPr id="11" name="Content Placeholder 2">
            <a:extLst>
              <a:ext uri="{FF2B5EF4-FFF2-40B4-BE49-F238E27FC236}">
                <a16:creationId xmlns:a16="http://schemas.microsoft.com/office/drawing/2014/main" id="{E23F9D83-3159-13D6-3327-7DD7BE488863}"/>
              </a:ext>
            </a:extLst>
          </p:cNvPr>
          <p:cNvGraphicFramePr>
            <a:graphicFrameLocks/>
          </p:cNvGraphicFramePr>
          <p:nvPr>
            <p:extLst>
              <p:ext uri="{D42A27DB-BD31-4B8C-83A1-F6EECF244321}">
                <p14:modId xmlns:p14="http://schemas.microsoft.com/office/powerpoint/2010/main" val="1687266029"/>
              </p:ext>
            </p:extLst>
          </p:nvPr>
        </p:nvGraphicFramePr>
        <p:xfrm>
          <a:off x="487020" y="1288982"/>
          <a:ext cx="5358810" cy="1051560"/>
        </p:xfrm>
        <a:graphic>
          <a:graphicData uri="http://schemas.openxmlformats.org/drawingml/2006/table">
            <a:tbl>
              <a:tblPr firstRow="1" bandRow="1">
                <a:tableStyleId>{5940675A-B579-460E-94D1-54222C63F5DA}</a:tableStyleId>
              </a:tblPr>
              <a:tblGrid>
                <a:gridCol w="5358810">
                  <a:extLst>
                    <a:ext uri="{9D8B030D-6E8A-4147-A177-3AD203B41FA5}">
                      <a16:colId xmlns:a16="http://schemas.microsoft.com/office/drawing/2014/main" val="1772709669"/>
                    </a:ext>
                  </a:extLst>
                </a:gridCol>
              </a:tblGrid>
              <a:tr h="598264">
                <a:tc>
                  <a:txBody>
                    <a:bodyPr/>
                    <a:lstStyle/>
                    <a:p>
                      <a:r>
                        <a:rPr lang="en-GB" sz="1050" b="1"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This metric measures:</a:t>
                      </a:r>
                    </a:p>
                    <a:p>
                      <a:pPr algn="just"/>
                      <a:r>
                        <a:rPr lang="en-US" sz="105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The total number of NHS general ophthalmic service (GOS) sight tests carried out in Lancashire and South Cumbria per month.  This data will be subject to seasonal variation.</a:t>
                      </a:r>
                    </a:p>
                    <a:p>
                      <a:pPr algn="just"/>
                      <a:r>
                        <a:rPr lang="en-US" sz="105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NHS sight tests are free for restricted cohorts of the population which include children, people in full time education, those over 60years, those receiving certain benefits, and those with/a family history of specific health and eye conditions.</a:t>
                      </a:r>
                      <a:endParaRPr lang="en-GB" sz="105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graphicFrame>
        <p:nvGraphicFramePr>
          <p:cNvPr id="5" name="Table 4">
            <a:extLst>
              <a:ext uri="{FF2B5EF4-FFF2-40B4-BE49-F238E27FC236}">
                <a16:creationId xmlns:a16="http://schemas.microsoft.com/office/drawing/2014/main" id="{B6D0D932-FD1E-BB2E-E238-FEA4DFADE068}"/>
              </a:ext>
            </a:extLst>
          </p:cNvPr>
          <p:cNvGraphicFramePr>
            <a:graphicFrameLocks noGrp="1"/>
          </p:cNvGraphicFramePr>
          <p:nvPr>
            <p:extLst>
              <p:ext uri="{D42A27DB-BD31-4B8C-83A1-F6EECF244321}">
                <p14:modId xmlns:p14="http://schemas.microsoft.com/office/powerpoint/2010/main" val="1289144181"/>
              </p:ext>
            </p:extLst>
          </p:nvPr>
        </p:nvGraphicFramePr>
        <p:xfrm>
          <a:off x="554066" y="236423"/>
          <a:ext cx="9614516" cy="807720"/>
        </p:xfrm>
        <a:graphic>
          <a:graphicData uri="http://schemas.openxmlformats.org/drawingml/2006/table">
            <a:tbl>
              <a:tblPr firstRow="1" bandRow="1">
                <a:tableStyleId>{5940675A-B579-460E-94D1-54222C63F5DA}</a:tableStyleId>
              </a:tblPr>
              <a:tblGrid>
                <a:gridCol w="809513">
                  <a:extLst>
                    <a:ext uri="{9D8B030D-6E8A-4147-A177-3AD203B41FA5}">
                      <a16:colId xmlns:a16="http://schemas.microsoft.com/office/drawing/2014/main" val="844903451"/>
                    </a:ext>
                  </a:extLst>
                </a:gridCol>
                <a:gridCol w="1017671">
                  <a:extLst>
                    <a:ext uri="{9D8B030D-6E8A-4147-A177-3AD203B41FA5}">
                      <a16:colId xmlns:a16="http://schemas.microsoft.com/office/drawing/2014/main" val="150642026"/>
                    </a:ext>
                  </a:extLst>
                </a:gridCol>
                <a:gridCol w="1590675">
                  <a:extLst>
                    <a:ext uri="{9D8B030D-6E8A-4147-A177-3AD203B41FA5}">
                      <a16:colId xmlns:a16="http://schemas.microsoft.com/office/drawing/2014/main" val="2633645383"/>
                    </a:ext>
                  </a:extLst>
                </a:gridCol>
                <a:gridCol w="523875">
                  <a:extLst>
                    <a:ext uri="{9D8B030D-6E8A-4147-A177-3AD203B41FA5}">
                      <a16:colId xmlns:a16="http://schemas.microsoft.com/office/drawing/2014/main" val="2170868012"/>
                    </a:ext>
                  </a:extLst>
                </a:gridCol>
                <a:gridCol w="1600200">
                  <a:extLst>
                    <a:ext uri="{9D8B030D-6E8A-4147-A177-3AD203B41FA5}">
                      <a16:colId xmlns:a16="http://schemas.microsoft.com/office/drawing/2014/main" val="1688799777"/>
                    </a:ext>
                  </a:extLst>
                </a:gridCol>
                <a:gridCol w="1057275">
                  <a:extLst>
                    <a:ext uri="{9D8B030D-6E8A-4147-A177-3AD203B41FA5}">
                      <a16:colId xmlns:a16="http://schemas.microsoft.com/office/drawing/2014/main" val="1375552321"/>
                    </a:ext>
                  </a:extLst>
                </a:gridCol>
                <a:gridCol w="3015307">
                  <a:extLst>
                    <a:ext uri="{9D8B030D-6E8A-4147-A177-3AD203B41FA5}">
                      <a16:colId xmlns:a16="http://schemas.microsoft.com/office/drawing/2014/main" val="937743691"/>
                    </a:ext>
                  </a:extLst>
                </a:gridCol>
              </a:tblGrid>
              <a:tr h="0">
                <a:tc rowSpan="3">
                  <a:txBody>
                    <a:bodyPr/>
                    <a:lstStyle/>
                    <a:p>
                      <a:pPr algn="ctr"/>
                      <a:r>
                        <a:rPr lang="en-GB" sz="1000" b="1">
                          <a:solidFill>
                            <a:schemeClr val="bg1"/>
                          </a:solidFill>
                        </a:rPr>
                        <a:t>Activity Metric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rtl="0" eaLnBrk="1" fontAlgn="auto" latinLnBrk="0" hangingPunct="1">
                        <a:lnSpc>
                          <a:spcPct val="100000"/>
                        </a:lnSpc>
                        <a:spcBef>
                          <a:spcPts val="0"/>
                        </a:spcBef>
                        <a:spcAft>
                          <a:spcPts val="0"/>
                        </a:spcAft>
                        <a:buClrTx/>
                        <a:buSzTx/>
                        <a:buFontTx/>
                        <a:buNone/>
                      </a:pPr>
                      <a:r>
                        <a:rPr kumimoji="0" lang="en-US" sz="1600" b="0" i="0" u="none" strike="noStrike" kern="1200" cap="none" spc="0" normalizeH="0" baseline="0" noProof="0">
                          <a:ln>
                            <a:noFill/>
                          </a:ln>
                          <a:solidFill>
                            <a:schemeClr val="tx1"/>
                          </a:solidFill>
                          <a:effectLst/>
                          <a:uLnTx/>
                          <a:uFillTx/>
                          <a:latin typeface="+mn-lt"/>
                          <a:ea typeface="+mj-ea"/>
                          <a:cs typeface="+mj-cs"/>
                        </a:rPr>
                        <a:t>10. Optometrist NHS Sight Tests: </a:t>
                      </a:r>
                      <a:r>
                        <a:rPr lang="en-US" sz="1600" b="0" i="0" u="none" strike="noStrike" kern="1200" cap="none" spc="0" normalizeH="0" baseline="0" noProof="0">
                          <a:ln>
                            <a:noFill/>
                          </a:ln>
                          <a:solidFill>
                            <a:schemeClr val="tx1"/>
                          </a:solidFill>
                          <a:effectLst/>
                          <a:uLnTx/>
                          <a:uFillTx/>
                          <a:latin typeface="+mn-lt"/>
                          <a:ea typeface="+mj-ea"/>
                          <a:cs typeface="+mj-cs"/>
                        </a:rPr>
                        <a:t>June 2025</a:t>
                      </a:r>
                      <a:endParaRPr lang="en-GB" sz="16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335843"/>
                  </a:ext>
                </a:extLst>
              </a:tr>
              <a:tr h="0">
                <a:tc vMerge="1">
                  <a:txBody>
                    <a:bodyPr/>
                    <a:lstStyle/>
                    <a:p>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tx1"/>
                          </a:solidFill>
                        </a:rPr>
                        <a:t>Primary Care Contracts Sub Committee </a:t>
                      </a:r>
                      <a:r>
                        <a:rPr lang="en-GB" sz="1000" b="1">
                          <a:solidFill>
                            <a:schemeClr val="tx1"/>
                          </a:solidFill>
                        </a:rPr>
                        <a:t>/ Primary Ophthalmic Services Group</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a:p>
                  </a:txBody>
                  <a:tcPr>
                    <a:solidFill>
                      <a:schemeClr val="bg1"/>
                    </a:solidFill>
                  </a:tcPr>
                </a:tc>
                <a:tc hMerge="1">
                  <a:txBody>
                    <a:bodyPr/>
                    <a:lstStyle/>
                    <a:p>
                      <a:endParaRPr lang="en-GB"/>
                    </a:p>
                  </a:txBody>
                  <a:tcPr/>
                </a:tc>
                <a:tc hMerge="1">
                  <a:txBody>
                    <a:bodyPr/>
                    <a:lstStyle/>
                    <a:p>
                      <a:endParaRPr lang="en-GB"/>
                    </a:p>
                  </a:txBody>
                  <a:tcPr/>
                </a:tc>
                <a:tc hMerge="1">
                  <a:txBody>
                    <a:bodyPr/>
                    <a:lstStyle/>
                    <a:p>
                      <a:endParaRPr/>
                    </a:p>
                  </a:txBody>
                  <a:tcPr/>
                </a:tc>
                <a:extLst>
                  <a:ext uri="{0D108BD9-81ED-4DB2-BD59-A6C34878D82A}">
                    <a16:rowId xmlns:a16="http://schemas.microsoft.com/office/drawing/2014/main" val="513784470"/>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Group Chair: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Dawn Haworth</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SRO: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Dawn Haworth</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a:solidFill>
                            <a:schemeClr val="tx1"/>
                          </a:solidFill>
                        </a:rPr>
                        <a:t>Clinical Lead: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Tom Mackley</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6322270"/>
                  </a:ext>
                </a:extLst>
              </a:tr>
            </a:tbl>
          </a:graphicData>
        </a:graphic>
      </p:graphicFrame>
      <p:graphicFrame>
        <p:nvGraphicFramePr>
          <p:cNvPr id="15" name="Table 14">
            <a:extLst>
              <a:ext uri="{FF2B5EF4-FFF2-40B4-BE49-F238E27FC236}">
                <a16:creationId xmlns:a16="http://schemas.microsoft.com/office/drawing/2014/main" id="{F45D7D37-283E-1CB1-57D4-56CBDDBE8D97}"/>
              </a:ext>
            </a:extLst>
          </p:cNvPr>
          <p:cNvGraphicFramePr>
            <a:graphicFrameLocks noGrp="1"/>
          </p:cNvGraphicFramePr>
          <p:nvPr>
            <p:extLst>
              <p:ext uri="{D42A27DB-BD31-4B8C-83A1-F6EECF244321}">
                <p14:modId xmlns:p14="http://schemas.microsoft.com/office/powerpoint/2010/main" val="1153922267"/>
              </p:ext>
            </p:extLst>
          </p:nvPr>
        </p:nvGraphicFramePr>
        <p:xfrm>
          <a:off x="487020" y="2432186"/>
          <a:ext cx="5459738" cy="259080"/>
        </p:xfrm>
        <a:graphic>
          <a:graphicData uri="http://schemas.openxmlformats.org/drawingml/2006/table">
            <a:tbl>
              <a:tblPr firstRow="1" bandRow="1">
                <a:tableStyleId>{5A111915-BE36-4E01-A7E5-04B1672EAD32}</a:tableStyleId>
              </a:tblPr>
              <a:tblGrid>
                <a:gridCol w="3663144">
                  <a:extLst>
                    <a:ext uri="{9D8B030D-6E8A-4147-A177-3AD203B41FA5}">
                      <a16:colId xmlns:a16="http://schemas.microsoft.com/office/drawing/2014/main" val="1144645483"/>
                    </a:ext>
                  </a:extLst>
                </a:gridCol>
                <a:gridCol w="1796594">
                  <a:extLst>
                    <a:ext uri="{9D8B030D-6E8A-4147-A177-3AD203B41FA5}">
                      <a16:colId xmlns:a16="http://schemas.microsoft.com/office/drawing/2014/main" val="2813126454"/>
                    </a:ext>
                  </a:extLst>
                </a:gridCol>
              </a:tblGrid>
              <a:tr h="161544">
                <a:tc>
                  <a:txBody>
                    <a:bodyPr/>
                    <a:lstStyle/>
                    <a:p>
                      <a:r>
                        <a:rPr lang="en-US" sz="1100" b="1">
                          <a:solidFill>
                            <a:schemeClr val="bg1">
                              <a:lumMod val="75000"/>
                            </a:schemeClr>
                          </a:solidFill>
                        </a:rPr>
                        <a:t>LSC NHS Sight Tests, current month June 2025:</a:t>
                      </a:r>
                    </a:p>
                  </a:txBody>
                  <a:tcPr>
                    <a:lnL w="6350" cap="flat" cmpd="sng" algn="ctr">
                      <a:noFill/>
                      <a:prstDash val="solid"/>
                      <a:miter lim="800000"/>
                    </a:lnL>
                    <a:solidFill>
                      <a:schemeClr val="accent1"/>
                    </a:solidFill>
                  </a:tcPr>
                </a:tc>
                <a:tc>
                  <a:txBody>
                    <a:bodyPr/>
                    <a:lstStyle/>
                    <a:p>
                      <a:pPr marL="0" algn="ctr" defTabSz="914400" rtl="0" eaLnBrk="1" latinLnBrk="0" hangingPunct="1"/>
                      <a:r>
                        <a:rPr lang="en-GB" sz="1100" kern="1200">
                          <a:solidFill>
                            <a:schemeClr val="bg1">
                              <a:lumMod val="75000"/>
                            </a:schemeClr>
                          </a:solidFill>
                          <a:latin typeface="+mn-lt"/>
                          <a:ea typeface="+mn-ea"/>
                          <a:cs typeface="+mn-cs"/>
                        </a:rPr>
                        <a:t>36,935</a:t>
                      </a:r>
                    </a:p>
                  </a:txBody>
                  <a:tcPr anchor="ctr">
                    <a:noFill/>
                  </a:tcPr>
                </a:tc>
                <a:extLst>
                  <a:ext uri="{0D108BD9-81ED-4DB2-BD59-A6C34878D82A}">
                    <a16:rowId xmlns:a16="http://schemas.microsoft.com/office/drawing/2014/main" val="223102144"/>
                  </a:ext>
                </a:extLst>
              </a:tr>
            </a:tbl>
          </a:graphicData>
        </a:graphic>
      </p:graphicFrame>
      <p:sp>
        <p:nvSpPr>
          <p:cNvPr id="9" name="TextBox 8">
            <a:extLst>
              <a:ext uri="{FF2B5EF4-FFF2-40B4-BE49-F238E27FC236}">
                <a16:creationId xmlns:a16="http://schemas.microsoft.com/office/drawing/2014/main" id="{55D0CFAB-1210-48A4-EA73-687CBA34BC45}"/>
              </a:ext>
            </a:extLst>
          </p:cNvPr>
          <p:cNvSpPr txBox="1"/>
          <p:nvPr/>
        </p:nvSpPr>
        <p:spPr>
          <a:xfrm>
            <a:off x="-24916" y="0"/>
            <a:ext cx="400110" cy="6721473"/>
          </a:xfrm>
          <a:prstGeom prst="rect">
            <a:avLst/>
          </a:prstGeom>
          <a:noFill/>
        </p:spPr>
        <p:txBody>
          <a:bodyPr vert="vert270" wrap="square" rtlCol="0">
            <a:spAutoFit/>
          </a:bodyPr>
          <a:lstStyle/>
          <a:p>
            <a:r>
              <a:rPr lang="en-GB" sz="1400" b="1">
                <a:latin typeface="Abadi Extra Light" panose="020B0204020104020204" pitchFamily="34" charset="0"/>
              </a:rPr>
              <a:t>Optometry:    </a:t>
            </a:r>
            <a:r>
              <a:rPr lang="en-GB" sz="1400">
                <a:latin typeface="Abadi Extra Light" panose="020B0204020104020204" pitchFamily="34" charset="0"/>
              </a:rPr>
              <a:t>Activity </a:t>
            </a:r>
          </a:p>
        </p:txBody>
      </p:sp>
      <p:graphicFrame>
        <p:nvGraphicFramePr>
          <p:cNvPr id="6" name="Content Placeholder 2">
            <a:extLst>
              <a:ext uri="{FF2B5EF4-FFF2-40B4-BE49-F238E27FC236}">
                <a16:creationId xmlns:a16="http://schemas.microsoft.com/office/drawing/2014/main" id="{1541F9ED-F9BC-A183-092B-78BBBC3E111B}"/>
              </a:ext>
            </a:extLst>
          </p:cNvPr>
          <p:cNvGraphicFramePr>
            <a:graphicFrameLocks/>
          </p:cNvGraphicFramePr>
          <p:nvPr>
            <p:extLst>
              <p:ext uri="{D42A27DB-BD31-4B8C-83A1-F6EECF244321}">
                <p14:modId xmlns:p14="http://schemas.microsoft.com/office/powerpoint/2010/main" val="3776479429"/>
              </p:ext>
            </p:extLst>
          </p:nvPr>
        </p:nvGraphicFramePr>
        <p:xfrm>
          <a:off x="449219" y="5938324"/>
          <a:ext cx="11446716" cy="598264"/>
        </p:xfrm>
        <a:graphic>
          <a:graphicData uri="http://schemas.openxmlformats.org/drawingml/2006/table">
            <a:tbl>
              <a:tblPr firstRow="1" bandRow="1">
                <a:tableStyleId>{5940675A-B579-460E-94D1-54222C63F5DA}</a:tableStyleId>
              </a:tblPr>
              <a:tblGrid>
                <a:gridCol w="11446716">
                  <a:extLst>
                    <a:ext uri="{9D8B030D-6E8A-4147-A177-3AD203B41FA5}">
                      <a16:colId xmlns:a16="http://schemas.microsoft.com/office/drawing/2014/main" val="1772709669"/>
                    </a:ext>
                  </a:extLst>
                </a:gridCol>
              </a:tblGrid>
              <a:tr h="598264">
                <a:tc>
                  <a:txBody>
                    <a:bodyPr/>
                    <a:lstStyle/>
                    <a:p>
                      <a:endParaRPr lang="en-GB" sz="1050" b="0" i="1">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pic>
        <p:nvPicPr>
          <p:cNvPr id="2" name="Picture 1">
            <a:extLst>
              <a:ext uri="{FF2B5EF4-FFF2-40B4-BE49-F238E27FC236}">
                <a16:creationId xmlns:a16="http://schemas.microsoft.com/office/drawing/2014/main" id="{8672E111-A2DC-43F8-F68E-0277B1538875}"/>
              </a:ext>
            </a:extLst>
          </p:cNvPr>
          <p:cNvPicPr>
            <a:picLocks noChangeAspect="1"/>
          </p:cNvPicPr>
          <p:nvPr/>
        </p:nvPicPr>
        <p:blipFill>
          <a:blip r:embed="rId3">
            <a:duotone>
              <a:prstClr val="black"/>
              <a:schemeClr val="tx2">
                <a:tint val="45000"/>
                <a:satMod val="400000"/>
              </a:schemeClr>
            </a:duotone>
          </a:blip>
          <a:stretch>
            <a:fillRect/>
          </a:stretch>
        </p:blipFill>
        <p:spPr>
          <a:xfrm>
            <a:off x="578616" y="2797475"/>
            <a:ext cx="4956159" cy="2987452"/>
          </a:xfrm>
          <a:prstGeom prst="rect">
            <a:avLst/>
          </a:prstGeom>
          <a:ln>
            <a:solidFill>
              <a:schemeClr val="accent1"/>
            </a:solidFill>
          </a:ln>
        </p:spPr>
      </p:pic>
      <p:sp>
        <p:nvSpPr>
          <p:cNvPr id="7" name="TextBox 6">
            <a:extLst>
              <a:ext uri="{FF2B5EF4-FFF2-40B4-BE49-F238E27FC236}">
                <a16:creationId xmlns:a16="http://schemas.microsoft.com/office/drawing/2014/main" id="{5E09AA5B-5AF7-A1B9-EDD4-3D987911AEFF}"/>
              </a:ext>
            </a:extLst>
          </p:cNvPr>
          <p:cNvSpPr txBox="1"/>
          <p:nvPr/>
        </p:nvSpPr>
        <p:spPr>
          <a:xfrm>
            <a:off x="487020" y="5873903"/>
            <a:ext cx="5459737" cy="938719"/>
          </a:xfrm>
          <a:prstGeom prst="rect">
            <a:avLst/>
          </a:prstGeom>
          <a:solidFill>
            <a:schemeClr val="accent6">
              <a:lumMod val="60000"/>
              <a:lumOff val="40000"/>
            </a:schemeClr>
          </a:solidFill>
        </p:spPr>
        <p:txBody>
          <a:bodyPr wrap="square" rtlCol="0">
            <a:spAutoFit/>
          </a:bodyPr>
          <a:lstStyle/>
          <a:p>
            <a:r>
              <a:rPr lang="en-GB" sz="1100" b="1">
                <a:latin typeface="Abadi Extra Light" panose="020B0204020104020204" pitchFamily="34" charset="0"/>
              </a:rPr>
              <a:t>10 Year Health Plan focus: Optometry and Eye Health</a:t>
            </a:r>
          </a:p>
          <a:p>
            <a:r>
              <a:rPr lang="en-GB" sz="1100">
                <a:latin typeface="Abadi Extra Light" panose="020B0204020104020204" pitchFamily="34" charset="0"/>
              </a:rPr>
              <a:t>Improvements in Optometry services and eye health will be achieved by: </a:t>
            </a:r>
          </a:p>
          <a:p>
            <a:pPr marL="171450" indent="-171450">
              <a:buFont typeface="Arial" panose="020B0604020202020204" pitchFamily="34" charset="0"/>
              <a:buChar char="•"/>
            </a:pPr>
            <a:r>
              <a:rPr lang="en-GB" sz="1100">
                <a:latin typeface="Abadi Extra Light" panose="020B0204020104020204" pitchFamily="34" charset="0"/>
              </a:rPr>
              <a:t>Local diagnosis of glaucoma, diabetic retinopathy, Acute Macular Degeneration (AMD)</a:t>
            </a:r>
          </a:p>
          <a:p>
            <a:pPr marL="171450" indent="-171450">
              <a:buFont typeface="Arial" panose="020B0604020202020204" pitchFamily="34" charset="0"/>
              <a:buChar char="•"/>
            </a:pPr>
            <a:r>
              <a:rPr lang="en-GB" sz="1100">
                <a:latin typeface="Abadi Extra Light" panose="020B0204020104020204" pitchFamily="34" charset="0"/>
              </a:rPr>
              <a:t>Improved access through community diagnostic hubs.</a:t>
            </a:r>
          </a:p>
          <a:p>
            <a:pPr marL="171450" indent="-171450">
              <a:buFont typeface="Arial" panose="020B0604020202020204" pitchFamily="34" charset="0"/>
              <a:buChar char="•"/>
            </a:pPr>
            <a:r>
              <a:rPr lang="en-GB" sz="1100">
                <a:latin typeface="Abadi Extra Light" panose="020B0204020104020204" pitchFamily="34" charset="0"/>
              </a:rPr>
              <a:t>Integration with Neighbourhood Health Centres and MDTs</a:t>
            </a:r>
          </a:p>
        </p:txBody>
      </p:sp>
      <p:sp>
        <p:nvSpPr>
          <p:cNvPr id="8" name="TextBox 7">
            <a:extLst>
              <a:ext uri="{FF2B5EF4-FFF2-40B4-BE49-F238E27FC236}">
                <a16:creationId xmlns:a16="http://schemas.microsoft.com/office/drawing/2014/main" id="{F2051A37-1C83-387B-FC42-C451883EEA00}"/>
              </a:ext>
            </a:extLst>
          </p:cNvPr>
          <p:cNvSpPr txBox="1"/>
          <p:nvPr/>
        </p:nvSpPr>
        <p:spPr>
          <a:xfrm>
            <a:off x="626766" y="1035066"/>
            <a:ext cx="11374015" cy="253916"/>
          </a:xfrm>
          <a:prstGeom prst="rect">
            <a:avLst/>
          </a:prstGeom>
          <a:solidFill>
            <a:schemeClr val="tx1"/>
          </a:solidFill>
          <a:ln>
            <a:solidFill>
              <a:schemeClr val="accent1"/>
            </a:solidFill>
          </a:ln>
        </p:spPr>
        <p:txBody>
          <a:bodyPr wrap="square" rtlCol="0">
            <a:spAutoFit/>
          </a:bodyPr>
          <a:lstStyle/>
          <a:p>
            <a:pPr algn="ctr"/>
            <a:r>
              <a:rPr lang="en-GB" sz="1050" b="1">
                <a:solidFill>
                  <a:schemeClr val="bg1"/>
                </a:solidFill>
              </a:rPr>
              <a:t>NOTE : Metric data has not been updated due to national reporting delays; previous month’s update shown below in grey for information only.  Narrative has been updated.</a:t>
            </a:r>
          </a:p>
        </p:txBody>
      </p:sp>
    </p:spTree>
    <p:extLst>
      <p:ext uri="{BB962C8B-B14F-4D97-AF65-F5344CB8AC3E}">
        <p14:creationId xmlns:p14="http://schemas.microsoft.com/office/powerpoint/2010/main" val="1486748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latin typeface="Calibri" panose="020F0502020204030204" pitchFamily="34" charset="0"/>
                <a:ea typeface="Calibri" panose="020F0502020204030204" pitchFamily="34" charset="0"/>
                <a:cs typeface="Calibri" panose="020F0502020204030204" pitchFamily="34" charset="0"/>
              </a:rPr>
              <a:pPr/>
              <a:t>17</a:t>
            </a:fld>
            <a:endParaRPr lang="en-GB">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Content Placeholder 2">
            <a:extLst>
              <a:ext uri="{FF2B5EF4-FFF2-40B4-BE49-F238E27FC236}">
                <a16:creationId xmlns:a16="http://schemas.microsoft.com/office/drawing/2014/main" id="{4873F778-1D38-3056-9B29-377A6B2A745A}"/>
              </a:ext>
            </a:extLst>
          </p:cNvPr>
          <p:cNvGraphicFramePr>
            <a:graphicFrameLocks noGrp="1"/>
          </p:cNvGraphicFramePr>
          <p:nvPr>
            <p:ph idx="1"/>
            <p:extLst>
              <p:ext uri="{D42A27DB-BD31-4B8C-83A1-F6EECF244321}">
                <p14:modId xmlns:p14="http://schemas.microsoft.com/office/powerpoint/2010/main" val="1560521450"/>
              </p:ext>
            </p:extLst>
          </p:nvPr>
        </p:nvGraphicFramePr>
        <p:xfrm>
          <a:off x="5912875" y="1287983"/>
          <a:ext cx="6087906" cy="5256475"/>
        </p:xfrm>
        <a:graphic>
          <a:graphicData uri="http://schemas.openxmlformats.org/drawingml/2006/table">
            <a:tbl>
              <a:tblPr firstRow="1" bandRow="1">
                <a:tableStyleId>{5940675A-B579-460E-94D1-54222C63F5DA}</a:tableStyleId>
              </a:tblPr>
              <a:tblGrid>
                <a:gridCol w="6087906">
                  <a:extLst>
                    <a:ext uri="{9D8B030D-6E8A-4147-A177-3AD203B41FA5}">
                      <a16:colId xmlns:a16="http://schemas.microsoft.com/office/drawing/2014/main" val="1772709669"/>
                    </a:ext>
                  </a:extLst>
                </a:gridCol>
              </a:tblGrid>
              <a:tr h="707489">
                <a:tc>
                  <a:txBody>
                    <a:bodyPr/>
                    <a:lstStyle/>
                    <a:p>
                      <a:r>
                        <a:rPr lang="en-GB" sz="1000" b="1">
                          <a:solidFill>
                            <a:schemeClr val="tx1"/>
                          </a:solidFill>
                          <a:latin typeface="Abadi Extra Light" panose="020B0204020104020204" pitchFamily="34" charset="0"/>
                        </a:rPr>
                        <a:t>How are we performing?</a:t>
                      </a:r>
                    </a:p>
                    <a:p>
                      <a:pPr marL="171450" indent="-171450">
                        <a:buFont typeface="Arial" panose="020B0604020202020204" pitchFamily="34" charset="0"/>
                        <a:buChar char="•"/>
                      </a:pPr>
                      <a:r>
                        <a:rPr lang="en-GB" sz="1000">
                          <a:latin typeface="Abadi Extra Light" panose="020B0204020104020204" pitchFamily="34" charset="0"/>
                        </a:rPr>
                        <a:t>The cumulative delivery year-to-date (YTD) position to December 2025 is 95% of phased contracted activity. This is reflecting a decline in performance from a break-even in October when performance was 100.6%.  </a:t>
                      </a:r>
                    </a:p>
                    <a:p>
                      <a:pPr marL="171450" indent="-171450">
                        <a:buFont typeface="Arial" panose="020B0604020202020204" pitchFamily="34" charset="0"/>
                        <a:buChar char="•"/>
                      </a:pPr>
                      <a:r>
                        <a:rPr lang="en-GB" sz="1000">
                          <a:latin typeface="Abadi Extra Light" panose="020B0204020104020204" pitchFamily="34" charset="0"/>
                          <a:ea typeface="Calibri" panose="020F0502020204030204" pitchFamily="34" charset="0"/>
                        </a:rPr>
                        <a:t>Performance is lower than the expected planning levels, with UDA activity delivery is now approximately 85k less than expected and 38k lower when compared to the same period in 2024/25, this reduced performance is attributed to delays in recording activity reported by the BSA, the ICB has been advised the issues is close to being resolved, but the reported activity in the last two periods is lower than we would have expected.</a:t>
                      </a:r>
                      <a:endParaRPr lang="en-GB" sz="1000" b="1">
                        <a:latin typeface="Abadi Extra Light" panose="020B0204020104020204" pitchFamily="34" charset="0"/>
                        <a:ea typeface="Calibri" panose="020F050202020403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2593262"/>
                  </a:ext>
                </a:extLst>
              </a:tr>
              <a:tr h="2177995">
                <a:tc>
                  <a:txBody>
                    <a:bodyPr/>
                    <a:lstStyle/>
                    <a:p>
                      <a:r>
                        <a:rPr lang="en-GB" sz="1000" b="1">
                          <a:solidFill>
                            <a:schemeClr val="tx1"/>
                          </a:solidFill>
                          <a:latin typeface="Abadi Extra Light"/>
                        </a:rPr>
                        <a:t>Actions:</a:t>
                      </a:r>
                    </a:p>
                    <a:p>
                      <a:pPr marL="171450" indent="-171450" algn="just" defTabSz="914400" rtl="0" eaLnBrk="1" latinLnBrk="0" hangingPunct="1">
                        <a:buFont typeface="Arial" panose="020B0604020202020204" pitchFamily="34" charset="0"/>
                        <a:buChar char="•"/>
                      </a:pPr>
                      <a:r>
                        <a:rPr lang="en-GB" sz="1000" i="0" kern="1200">
                          <a:solidFill>
                            <a:schemeClr val="tx1"/>
                          </a:solidFill>
                          <a:latin typeface="Abadi Extra Light"/>
                          <a:ea typeface="+mn-ea"/>
                          <a:cs typeface="+mn-cs"/>
                        </a:rPr>
                        <a:t>The ICB’s local Dental Access and Oral Health Improvement Programme was developed to enhance its understanding and management of oral health for LSC, and includes local and national initiatives :-</a:t>
                      </a:r>
                    </a:p>
                    <a:p>
                      <a:pPr marL="628650" lvl="1" indent="-171450" algn="just" defTabSz="914400" rtl="0" eaLnBrk="1" latinLnBrk="0" hangingPunct="1">
                        <a:buFont typeface="Arial" panose="020B0604020202020204" pitchFamily="34" charset="0"/>
                        <a:buChar char="•"/>
                      </a:pPr>
                      <a:r>
                        <a:rPr lang="en-GB" sz="1000" i="0" kern="1200">
                          <a:solidFill>
                            <a:schemeClr val="tx1"/>
                          </a:solidFill>
                          <a:latin typeface="Abadi Extra Light"/>
                          <a:ea typeface="+mn-ea"/>
                          <a:cs typeface="+mn-cs"/>
                        </a:rPr>
                        <a:t>Child Access and Oral Health Improvement </a:t>
                      </a:r>
                    </a:p>
                    <a:p>
                      <a:pPr marL="628650" lvl="1" indent="-171450" algn="just" defTabSz="914400" rtl="0" eaLnBrk="1" latinLnBrk="0" hangingPunct="1">
                        <a:buFont typeface="Arial" panose="020B0604020202020204" pitchFamily="34" charset="0"/>
                        <a:buChar char="•"/>
                      </a:pPr>
                      <a:r>
                        <a:rPr lang="en-GB" sz="1000" i="0" kern="1200">
                          <a:solidFill>
                            <a:schemeClr val="tx1"/>
                          </a:solidFill>
                          <a:latin typeface="Abadi Extra Light"/>
                          <a:ea typeface="+mn-ea"/>
                          <a:cs typeface="+mn-cs"/>
                        </a:rPr>
                        <a:t>Care Homes support</a:t>
                      </a:r>
                    </a:p>
                    <a:p>
                      <a:pPr marL="628650" lvl="1" indent="-171450" algn="just" defTabSz="914400" rtl="0" eaLnBrk="1" latinLnBrk="0" hangingPunct="1">
                        <a:buFont typeface="Arial" panose="020B0604020202020204" pitchFamily="34" charset="0"/>
                        <a:buChar char="•"/>
                      </a:pPr>
                      <a:r>
                        <a:rPr lang="en-GB" sz="1000" i="0" kern="1200">
                          <a:solidFill>
                            <a:schemeClr val="tx1"/>
                          </a:solidFill>
                          <a:latin typeface="Abadi Extra Light"/>
                          <a:ea typeface="+mn-ea"/>
                          <a:cs typeface="+mn-cs"/>
                        </a:rPr>
                        <a:t>Urgent Dental Care pathway </a:t>
                      </a:r>
                    </a:p>
                    <a:p>
                      <a:pPr marL="628650" lvl="1" indent="-171450" algn="just" defTabSz="914400" rtl="0" eaLnBrk="1" latinLnBrk="0" hangingPunct="1">
                        <a:buFont typeface="Arial" panose="020B0604020202020204" pitchFamily="34" charset="0"/>
                        <a:buChar char="•"/>
                      </a:pPr>
                      <a:r>
                        <a:rPr lang="en-GB" sz="1000" i="0" kern="1200">
                          <a:solidFill>
                            <a:schemeClr val="tx1"/>
                          </a:solidFill>
                          <a:latin typeface="Abadi Extra Light"/>
                          <a:ea typeface="+mn-ea"/>
                          <a:cs typeface="+mn-cs"/>
                        </a:rPr>
                        <a:t>Integrated Dental Access Pathway to provide patient with additional Treatments required following Urgent Care and for non- emergency urgent care</a:t>
                      </a:r>
                    </a:p>
                    <a:p>
                      <a:pPr marL="628650" lvl="1" indent="-171450" algn="just" defTabSz="914400" rtl="0" eaLnBrk="1" latinLnBrk="0" hangingPunct="1">
                        <a:buFont typeface="Arial" panose="020B0604020202020204" pitchFamily="34" charset="0"/>
                        <a:buChar char="•"/>
                      </a:pPr>
                      <a:r>
                        <a:rPr lang="en-GB" sz="1000" i="0" kern="1200">
                          <a:solidFill>
                            <a:schemeClr val="tx1"/>
                          </a:solidFill>
                          <a:latin typeface="Abadi Extra Light"/>
                          <a:ea typeface="+mn-ea"/>
                          <a:cs typeface="+mn-cs"/>
                        </a:rPr>
                        <a:t>Additional access to routine care is also offered through a specific pathway to patients in prioritised groups to ensure their oral health does not impact or prevent treatment for other conditions.</a:t>
                      </a:r>
                      <a:endParaRPr lang="en-GB" sz="1000" i="0" kern="1200" noProof="0">
                        <a:solidFill>
                          <a:schemeClr val="tx1"/>
                        </a:solidFill>
                        <a:latin typeface="Abadi Extra Light"/>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a:latin typeface="Abadi Extra Light" panose="020B0204020104020204" pitchFamily="34" charset="0"/>
                          <a:ea typeface="Calibri" panose="020F0502020204030204" pitchFamily="34" charset="0"/>
                        </a:rPr>
                        <a:t>As part of the 2025/26 planning round a phased trajectory has been submitted outlining the expected volumes over the year.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0593950"/>
                  </a:ext>
                </a:extLst>
              </a:tr>
              <a:tr h="1697919">
                <a:tc>
                  <a:txBody>
                    <a:bodyPr/>
                    <a:lstStyle/>
                    <a:p>
                      <a:r>
                        <a:rPr lang="en-GB" sz="1000" b="1">
                          <a:solidFill>
                            <a:schemeClr val="tx1"/>
                          </a:solidFill>
                          <a:latin typeface="Abadi Extra Light"/>
                        </a:rPr>
                        <a:t>Risks:</a:t>
                      </a:r>
                      <a:endParaRPr lang="en-GB" sz="1000" b="0">
                        <a:solidFill>
                          <a:schemeClr val="tx1"/>
                        </a:solidFill>
                        <a:latin typeface="Abadi Extra Light"/>
                      </a:endParaRPr>
                    </a:p>
                    <a:p>
                      <a:pPr marL="171450" lvl="0" indent="-171450" algn="just" defTabSz="914400" rtl="0" eaLnBrk="1" latinLnBrk="0" hangingPunct="1">
                        <a:buFont typeface="Arial" panose="020B0604020202020204" pitchFamily="34" charset="0"/>
                        <a:buChar char="•"/>
                      </a:pPr>
                      <a:r>
                        <a:rPr lang="en-GB" sz="1000" i="0" kern="1200" noProof="0">
                          <a:solidFill>
                            <a:schemeClr val="tx1"/>
                          </a:solidFill>
                          <a:latin typeface="Abadi Extra Light"/>
                          <a:ea typeface="+mn-ea"/>
                          <a:cs typeface="+mn-cs"/>
                        </a:rPr>
                        <a:t>The focus of many of the above initiatives is on reducing health inequalities, and therefore the impact on improving dental access across the whole L&amp;SC population may be minimal.</a:t>
                      </a:r>
                    </a:p>
                    <a:p>
                      <a:pPr marL="171450" lvl="0" indent="-171450" algn="just" defTabSz="914400" rtl="0" eaLnBrk="1" latinLnBrk="0" hangingPunct="1">
                        <a:buFont typeface="Arial" panose="020B0604020202020204" pitchFamily="34" charset="0"/>
                        <a:buChar char="•"/>
                      </a:pPr>
                      <a:r>
                        <a:rPr lang="en-GB" sz="1000" i="0" kern="1200" noProof="0">
                          <a:solidFill>
                            <a:schemeClr val="tx1"/>
                          </a:solidFill>
                          <a:latin typeface="Abadi Extra Light"/>
                          <a:ea typeface="+mn-ea"/>
                          <a:cs typeface="+mn-cs"/>
                        </a:rPr>
                        <a:t>The demand on the services are higher than pre-pandemic levels as the oral health of many patients declined during COVID due to restricted access during the pandemic, as a result many patients require more clinical time and a greater number of appointments to make them orally fit.</a:t>
                      </a:r>
                    </a:p>
                    <a:p>
                      <a:pPr marL="171450" lvl="0" indent="-171450" algn="just" defTabSz="914400" rtl="0" eaLnBrk="1" latinLnBrk="0" hangingPunct="1">
                        <a:buFont typeface="Arial" panose="020B0604020202020204" pitchFamily="34" charset="0"/>
                        <a:buChar char="•"/>
                      </a:pPr>
                      <a:r>
                        <a:rPr lang="en-GB" sz="1000" i="0" kern="1200" noProof="0">
                          <a:solidFill>
                            <a:schemeClr val="tx1"/>
                          </a:solidFill>
                          <a:latin typeface="Abadi Extra Light"/>
                          <a:ea typeface="+mn-ea"/>
                          <a:cs typeface="+mn-cs"/>
                        </a:rPr>
                        <a:t>Ongoing challenges in NHS Dental clinician recruitment and retention could further impact upon access to Dental Services and there is a risk that there will not be enough staff to deliver the core and additional / advanced services.</a:t>
                      </a:r>
                    </a:p>
                    <a:p>
                      <a:pPr marL="171450" lvl="0" indent="-171450" algn="just" defTabSz="914400" rtl="0" eaLnBrk="1" latinLnBrk="0" hangingPunct="1">
                        <a:buFont typeface="Arial" panose="020B0604020202020204" pitchFamily="34" charset="0"/>
                        <a:buChar char="•"/>
                      </a:pPr>
                      <a:r>
                        <a:rPr lang="en-GB" sz="1000" i="0" kern="1200" noProof="0">
                          <a:solidFill>
                            <a:schemeClr val="tx1"/>
                          </a:solidFill>
                          <a:latin typeface="Abadi Extra Light"/>
                          <a:ea typeface="+mn-ea"/>
                          <a:cs typeface="+mn-cs"/>
                        </a:rPr>
                        <a:t>The ending of the New Patient Premium initiative was originally identified as a risk but the impact on the levels of activity delivered is seemingly negligible.</a:t>
                      </a:r>
                    </a:p>
                    <a:p>
                      <a:pPr marL="171450" lvl="0" indent="-171450" algn="just" defTabSz="914400" rtl="0" eaLnBrk="1" latinLnBrk="0" hangingPunct="1">
                        <a:buFont typeface="Arial" panose="020B0604020202020204" pitchFamily="34" charset="0"/>
                        <a:buChar char="•"/>
                      </a:pPr>
                      <a:r>
                        <a:rPr lang="en-GB" sz="1000" i="0" kern="1200" noProof="0">
                          <a:solidFill>
                            <a:schemeClr val="tx1"/>
                          </a:solidFill>
                          <a:latin typeface="Abadi Extra Light"/>
                          <a:ea typeface="+mn-ea"/>
                          <a:cs typeface="+mn-cs"/>
                        </a:rPr>
                        <a:t>The BSA delays in processing FP17 submissions is impacting on the ICB performance.</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5108354"/>
                  </a:ext>
                </a:extLst>
              </a:tr>
            </a:tbl>
          </a:graphicData>
        </a:graphic>
      </p:graphicFrame>
      <p:graphicFrame>
        <p:nvGraphicFramePr>
          <p:cNvPr id="11" name="Content Placeholder 2">
            <a:extLst>
              <a:ext uri="{FF2B5EF4-FFF2-40B4-BE49-F238E27FC236}">
                <a16:creationId xmlns:a16="http://schemas.microsoft.com/office/drawing/2014/main" id="{E23F9D83-3159-13D6-3327-7DD7BE488863}"/>
              </a:ext>
            </a:extLst>
          </p:cNvPr>
          <p:cNvGraphicFramePr>
            <a:graphicFrameLocks/>
          </p:cNvGraphicFramePr>
          <p:nvPr>
            <p:extLst>
              <p:ext uri="{D42A27DB-BD31-4B8C-83A1-F6EECF244321}">
                <p14:modId xmlns:p14="http://schemas.microsoft.com/office/powerpoint/2010/main" val="1361125853"/>
              </p:ext>
            </p:extLst>
          </p:nvPr>
        </p:nvGraphicFramePr>
        <p:xfrm>
          <a:off x="678999" y="1450729"/>
          <a:ext cx="5233876" cy="598264"/>
        </p:xfrm>
        <a:graphic>
          <a:graphicData uri="http://schemas.openxmlformats.org/drawingml/2006/table">
            <a:tbl>
              <a:tblPr firstRow="1" bandRow="1">
                <a:tableStyleId>{5940675A-B579-460E-94D1-54222C63F5DA}</a:tableStyleId>
              </a:tblPr>
              <a:tblGrid>
                <a:gridCol w="5233876">
                  <a:extLst>
                    <a:ext uri="{9D8B030D-6E8A-4147-A177-3AD203B41FA5}">
                      <a16:colId xmlns:a16="http://schemas.microsoft.com/office/drawing/2014/main" val="1772709669"/>
                    </a:ext>
                  </a:extLst>
                </a:gridCol>
              </a:tblGrid>
              <a:tr h="598264">
                <a:tc>
                  <a:txBody>
                    <a:bodyPr/>
                    <a:lstStyle/>
                    <a:p>
                      <a:r>
                        <a:rPr lang="en-GB" sz="1050" b="1"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This metric measures:</a:t>
                      </a:r>
                    </a:p>
                    <a:p>
                      <a:pPr algn="just"/>
                      <a:r>
                        <a:rPr lang="en-US" sz="105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The graph details the number of delivered Units of Dental Activity (UDA) in 2024/25, compared to phased trajectory of UDA delivery within the financial year.</a:t>
                      </a:r>
                      <a:endParaRPr lang="en-GB" sz="105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graphicFrame>
        <p:nvGraphicFramePr>
          <p:cNvPr id="5" name="Table 4">
            <a:extLst>
              <a:ext uri="{FF2B5EF4-FFF2-40B4-BE49-F238E27FC236}">
                <a16:creationId xmlns:a16="http://schemas.microsoft.com/office/drawing/2014/main" id="{B6D0D932-FD1E-BB2E-E238-FEA4DFADE068}"/>
              </a:ext>
            </a:extLst>
          </p:cNvPr>
          <p:cNvGraphicFramePr>
            <a:graphicFrameLocks noGrp="1"/>
          </p:cNvGraphicFramePr>
          <p:nvPr>
            <p:extLst>
              <p:ext uri="{D42A27DB-BD31-4B8C-83A1-F6EECF244321}">
                <p14:modId xmlns:p14="http://schemas.microsoft.com/office/powerpoint/2010/main" val="1281565177"/>
              </p:ext>
            </p:extLst>
          </p:nvPr>
        </p:nvGraphicFramePr>
        <p:xfrm>
          <a:off x="554066" y="236423"/>
          <a:ext cx="9614516" cy="1051560"/>
        </p:xfrm>
        <a:graphic>
          <a:graphicData uri="http://schemas.openxmlformats.org/drawingml/2006/table">
            <a:tbl>
              <a:tblPr firstRow="1" bandRow="1">
                <a:tableStyleId>{5940675A-B579-460E-94D1-54222C63F5DA}</a:tableStyleId>
              </a:tblPr>
              <a:tblGrid>
                <a:gridCol w="809513">
                  <a:extLst>
                    <a:ext uri="{9D8B030D-6E8A-4147-A177-3AD203B41FA5}">
                      <a16:colId xmlns:a16="http://schemas.microsoft.com/office/drawing/2014/main" val="844903451"/>
                    </a:ext>
                  </a:extLst>
                </a:gridCol>
                <a:gridCol w="1017671">
                  <a:extLst>
                    <a:ext uri="{9D8B030D-6E8A-4147-A177-3AD203B41FA5}">
                      <a16:colId xmlns:a16="http://schemas.microsoft.com/office/drawing/2014/main" val="150642026"/>
                    </a:ext>
                  </a:extLst>
                </a:gridCol>
                <a:gridCol w="1590675">
                  <a:extLst>
                    <a:ext uri="{9D8B030D-6E8A-4147-A177-3AD203B41FA5}">
                      <a16:colId xmlns:a16="http://schemas.microsoft.com/office/drawing/2014/main" val="2633645383"/>
                    </a:ext>
                  </a:extLst>
                </a:gridCol>
                <a:gridCol w="523875">
                  <a:extLst>
                    <a:ext uri="{9D8B030D-6E8A-4147-A177-3AD203B41FA5}">
                      <a16:colId xmlns:a16="http://schemas.microsoft.com/office/drawing/2014/main" val="2170868012"/>
                    </a:ext>
                  </a:extLst>
                </a:gridCol>
                <a:gridCol w="1600200">
                  <a:extLst>
                    <a:ext uri="{9D8B030D-6E8A-4147-A177-3AD203B41FA5}">
                      <a16:colId xmlns:a16="http://schemas.microsoft.com/office/drawing/2014/main" val="1688799777"/>
                    </a:ext>
                  </a:extLst>
                </a:gridCol>
                <a:gridCol w="1057275">
                  <a:extLst>
                    <a:ext uri="{9D8B030D-6E8A-4147-A177-3AD203B41FA5}">
                      <a16:colId xmlns:a16="http://schemas.microsoft.com/office/drawing/2014/main" val="1375552321"/>
                    </a:ext>
                  </a:extLst>
                </a:gridCol>
                <a:gridCol w="3015307">
                  <a:extLst>
                    <a:ext uri="{9D8B030D-6E8A-4147-A177-3AD203B41FA5}">
                      <a16:colId xmlns:a16="http://schemas.microsoft.com/office/drawing/2014/main" val="937743691"/>
                    </a:ext>
                  </a:extLst>
                </a:gridCol>
              </a:tblGrid>
              <a:tr h="0">
                <a:tc rowSpan="3">
                  <a:txBody>
                    <a:bodyPr/>
                    <a:lstStyle/>
                    <a:p>
                      <a:pPr algn="ctr"/>
                      <a:r>
                        <a:rPr lang="en-GB" sz="1000" b="1">
                          <a:solidFill>
                            <a:schemeClr val="bg1"/>
                          </a:solidFill>
                        </a:rPr>
                        <a:t>Activity Metric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j-ea"/>
                          <a:cs typeface="+mj-cs"/>
                        </a:rPr>
                        <a:t>11. Units of Dental Activity delivered as a proportion of all Units of Dental Activity contracted : October 2025</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335843"/>
                  </a:ext>
                </a:extLst>
              </a:tr>
              <a:tr h="0">
                <a:tc vMerge="1">
                  <a:txBody>
                    <a:bodyPr/>
                    <a:lstStyle/>
                    <a:p>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tx1"/>
                          </a:solidFill>
                        </a:rPr>
                        <a:t>Primary Care Contracts Sub Committee </a:t>
                      </a:r>
                      <a:r>
                        <a:rPr lang="en-GB" sz="1000" b="1">
                          <a:solidFill>
                            <a:schemeClr val="tx1"/>
                          </a:solidFill>
                        </a:rPr>
                        <a:t>&amp; Finance &amp; Contracting Committee / Primary Services Dental Group</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a:p>
                  </a:txBody>
                  <a:tcPr>
                    <a:solidFill>
                      <a:schemeClr val="bg1"/>
                    </a:solidFill>
                  </a:tcPr>
                </a:tc>
                <a:tc hMerge="1">
                  <a:txBody>
                    <a:bodyPr/>
                    <a:lstStyle/>
                    <a:p>
                      <a:endParaRPr lang="en-GB"/>
                    </a:p>
                  </a:txBody>
                  <a:tcPr/>
                </a:tc>
                <a:tc hMerge="1">
                  <a:txBody>
                    <a:bodyPr/>
                    <a:lstStyle/>
                    <a:p>
                      <a:endParaRPr lang="en-GB"/>
                    </a:p>
                  </a:txBody>
                  <a:tcPr/>
                </a:tc>
                <a:tc hMerge="1">
                  <a:txBody>
                    <a:bodyPr/>
                    <a:lstStyle/>
                    <a:p>
                      <a:endParaRPr/>
                    </a:p>
                  </a:txBody>
                  <a:tcPr/>
                </a:tc>
                <a:extLst>
                  <a:ext uri="{0D108BD9-81ED-4DB2-BD59-A6C34878D82A}">
                    <a16:rowId xmlns:a16="http://schemas.microsoft.com/office/drawing/2014/main" val="513784470"/>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Group Chair: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Amy Lepiorz</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SRO: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solidFill>
                            <a:schemeClr val="tx1"/>
                          </a:solidFill>
                        </a:rPr>
                        <a:t>Donna Roberts</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a:solidFill>
                            <a:schemeClr val="tx1"/>
                          </a:solidFill>
                        </a:rPr>
                        <a:t>Clinical Lead: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Shane Morgan</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6322270"/>
                  </a:ext>
                </a:extLst>
              </a:tr>
            </a:tbl>
          </a:graphicData>
        </a:graphic>
      </p:graphicFrame>
      <p:sp>
        <p:nvSpPr>
          <p:cNvPr id="7" name="TextBox 6">
            <a:extLst>
              <a:ext uri="{FF2B5EF4-FFF2-40B4-BE49-F238E27FC236}">
                <a16:creationId xmlns:a16="http://schemas.microsoft.com/office/drawing/2014/main" id="{73F89BB6-AE30-76F2-E0C9-669CC7C6E5EC}"/>
              </a:ext>
            </a:extLst>
          </p:cNvPr>
          <p:cNvSpPr txBox="1"/>
          <p:nvPr/>
        </p:nvSpPr>
        <p:spPr>
          <a:xfrm>
            <a:off x="-24916" y="0"/>
            <a:ext cx="400110" cy="6721473"/>
          </a:xfrm>
          <a:prstGeom prst="rect">
            <a:avLst/>
          </a:prstGeom>
          <a:noFill/>
        </p:spPr>
        <p:txBody>
          <a:bodyPr vert="vert270" wrap="square" rtlCol="0">
            <a:spAutoFit/>
          </a:bodyPr>
          <a:lstStyle/>
          <a:p>
            <a:r>
              <a:rPr lang="en-GB" sz="1400" b="1">
                <a:latin typeface="Abadi Extra Light" panose="020B0204020104020204" pitchFamily="34" charset="0"/>
              </a:rPr>
              <a:t>Dental:    </a:t>
            </a:r>
            <a:r>
              <a:rPr lang="en-GB" sz="1400">
                <a:latin typeface="Abadi Extra Light" panose="020B0204020104020204" pitchFamily="34" charset="0"/>
              </a:rPr>
              <a:t>Activity </a:t>
            </a:r>
          </a:p>
        </p:txBody>
      </p:sp>
      <p:graphicFrame>
        <p:nvGraphicFramePr>
          <p:cNvPr id="8" name="Table 7">
            <a:extLst>
              <a:ext uri="{FF2B5EF4-FFF2-40B4-BE49-F238E27FC236}">
                <a16:creationId xmlns:a16="http://schemas.microsoft.com/office/drawing/2014/main" id="{1D8C0F16-0B40-EE3E-8031-B87B8D88CCE5}"/>
              </a:ext>
            </a:extLst>
          </p:cNvPr>
          <p:cNvGraphicFramePr>
            <a:graphicFrameLocks noGrp="1"/>
          </p:cNvGraphicFramePr>
          <p:nvPr>
            <p:extLst>
              <p:ext uri="{D42A27DB-BD31-4B8C-83A1-F6EECF244321}">
                <p14:modId xmlns:p14="http://schemas.microsoft.com/office/powerpoint/2010/main" val="2964501943"/>
              </p:ext>
            </p:extLst>
          </p:nvPr>
        </p:nvGraphicFramePr>
        <p:xfrm>
          <a:off x="601605" y="2143350"/>
          <a:ext cx="5084859" cy="518160"/>
        </p:xfrm>
        <a:graphic>
          <a:graphicData uri="http://schemas.openxmlformats.org/drawingml/2006/table">
            <a:tbl>
              <a:tblPr firstRow="1" bandRow="1">
                <a:tableStyleId>{5A111915-BE36-4E01-A7E5-04B1672EAD32}</a:tableStyleId>
              </a:tblPr>
              <a:tblGrid>
                <a:gridCol w="1394612">
                  <a:extLst>
                    <a:ext uri="{9D8B030D-6E8A-4147-A177-3AD203B41FA5}">
                      <a16:colId xmlns:a16="http://schemas.microsoft.com/office/drawing/2014/main" val="1144645483"/>
                    </a:ext>
                  </a:extLst>
                </a:gridCol>
                <a:gridCol w="2455789">
                  <a:extLst>
                    <a:ext uri="{9D8B030D-6E8A-4147-A177-3AD203B41FA5}">
                      <a16:colId xmlns:a16="http://schemas.microsoft.com/office/drawing/2014/main" val="1701075339"/>
                    </a:ext>
                  </a:extLst>
                </a:gridCol>
                <a:gridCol w="1234458">
                  <a:extLst>
                    <a:ext uri="{9D8B030D-6E8A-4147-A177-3AD203B41FA5}">
                      <a16:colId xmlns:a16="http://schemas.microsoft.com/office/drawing/2014/main" val="2762054569"/>
                    </a:ext>
                  </a:extLst>
                </a:gridCol>
              </a:tblGrid>
              <a:tr h="161544">
                <a:tc rowSpan="2">
                  <a:txBody>
                    <a:bodyPr/>
                    <a:lstStyle/>
                    <a:p>
                      <a:pPr algn="ctr"/>
                      <a:r>
                        <a:rPr lang="en-GB" sz="1100" b="1">
                          <a:solidFill>
                            <a:schemeClr val="bg1"/>
                          </a:solidFill>
                        </a:rPr>
                        <a:t>LSC</a:t>
                      </a:r>
                    </a:p>
                  </a:txBody>
                  <a:tcPr anchor="ctr">
                    <a:lnL w="6350" cap="flat" cmpd="sng" algn="ctr">
                      <a:noFill/>
                      <a:prstDash val="solid"/>
                      <a:miter lim="800000"/>
                    </a:lnL>
                    <a:solidFill>
                      <a:schemeClr val="accent1"/>
                    </a:solidFill>
                  </a:tcPr>
                </a:tc>
                <a:tc>
                  <a:txBody>
                    <a:bodyPr/>
                    <a:lstStyle/>
                    <a:p>
                      <a:pPr marL="0" algn="l" defTabSz="914400" rtl="0" eaLnBrk="1" latinLnBrk="0" hangingPunct="1"/>
                      <a:r>
                        <a:rPr lang="en-GB" sz="1100" kern="1200">
                          <a:solidFill>
                            <a:schemeClr val="tx1"/>
                          </a:solidFill>
                          <a:latin typeface="+mn-lt"/>
                          <a:ea typeface="+mn-ea"/>
                          <a:cs typeface="+mn-cs"/>
                        </a:rPr>
                        <a:t>October 2025</a:t>
                      </a:r>
                    </a:p>
                  </a:txBody>
                  <a:tcPr anchor="ctr">
                    <a:noFill/>
                  </a:tcPr>
                </a:tc>
                <a:tc>
                  <a:txBody>
                    <a:bodyPr/>
                    <a:lstStyle/>
                    <a:p>
                      <a:pPr marL="0" algn="l" defTabSz="914400" rtl="0" eaLnBrk="1" latinLnBrk="0" hangingPunct="1"/>
                      <a:r>
                        <a:rPr lang="en-GB" sz="1100" kern="1200">
                          <a:solidFill>
                            <a:schemeClr val="tx1"/>
                          </a:solidFill>
                          <a:latin typeface="+mn-lt"/>
                          <a:ea typeface="+mn-ea"/>
                          <a:cs typeface="+mn-cs"/>
                        </a:rPr>
                        <a:t>100.6%</a:t>
                      </a:r>
                    </a:p>
                  </a:txBody>
                  <a:tcPr anchor="ctr">
                    <a:noFill/>
                  </a:tcPr>
                </a:tc>
                <a:extLst>
                  <a:ext uri="{0D108BD9-81ED-4DB2-BD59-A6C34878D82A}">
                    <a16:rowId xmlns:a16="http://schemas.microsoft.com/office/drawing/2014/main" val="223102144"/>
                  </a:ext>
                </a:extLst>
              </a:tr>
              <a:tr h="161544">
                <a:tc vMerge="1">
                  <a:txBody>
                    <a:bodyPr/>
                    <a:lstStyle/>
                    <a:p>
                      <a:endParaRPr lang="en-GB" sz="1100" b="1">
                        <a:solidFill>
                          <a:schemeClr val="bg1"/>
                        </a:solidFill>
                      </a:endParaRPr>
                    </a:p>
                  </a:txBody>
                  <a:tcPr>
                    <a:lnL w="6350" cap="flat" cmpd="sng" algn="ctr">
                      <a:noFill/>
                      <a:prstDash val="solid"/>
                      <a:miter lim="800000"/>
                    </a:lnL>
                    <a:solidFill>
                      <a:schemeClr val="accent1"/>
                    </a:solidFill>
                  </a:tcPr>
                </a:tc>
                <a:tc>
                  <a:txBody>
                    <a:bodyPr/>
                    <a:lstStyle/>
                    <a:p>
                      <a:pPr marL="0" algn="l" defTabSz="914400" rtl="0" eaLnBrk="1" latinLnBrk="0" hangingPunct="1"/>
                      <a:r>
                        <a:rPr lang="en-GB" sz="1100" b="1" kern="1200">
                          <a:solidFill>
                            <a:schemeClr val="tx1"/>
                          </a:solidFill>
                          <a:latin typeface="+mn-lt"/>
                          <a:ea typeface="+mn-ea"/>
                          <a:cs typeface="+mn-cs"/>
                        </a:rPr>
                        <a:t>December 2025</a:t>
                      </a:r>
                    </a:p>
                  </a:txBody>
                  <a:tcPr anchor="ctr">
                    <a:noFill/>
                  </a:tcPr>
                </a:tc>
                <a:tc>
                  <a:txBody>
                    <a:bodyPr/>
                    <a:lstStyle/>
                    <a:p>
                      <a:pPr marL="0" algn="l" defTabSz="914400" rtl="0" eaLnBrk="1" latinLnBrk="0" hangingPunct="1"/>
                      <a:r>
                        <a:rPr lang="en-GB" sz="1100" b="1" kern="1200">
                          <a:solidFill>
                            <a:schemeClr val="tx1"/>
                          </a:solidFill>
                          <a:latin typeface="+mn-lt"/>
                          <a:ea typeface="+mn-ea"/>
                          <a:cs typeface="+mn-cs"/>
                        </a:rPr>
                        <a:t>95%</a:t>
                      </a:r>
                    </a:p>
                  </a:txBody>
                  <a:tcPr anchor="ctr">
                    <a:noFill/>
                  </a:tcPr>
                </a:tc>
                <a:extLst>
                  <a:ext uri="{0D108BD9-81ED-4DB2-BD59-A6C34878D82A}">
                    <a16:rowId xmlns:a16="http://schemas.microsoft.com/office/drawing/2014/main" val="2502407573"/>
                  </a:ext>
                </a:extLst>
              </a:tr>
            </a:tbl>
          </a:graphicData>
        </a:graphic>
      </p:graphicFrame>
      <p:pic>
        <p:nvPicPr>
          <p:cNvPr id="6" name="Picture 5">
            <a:extLst>
              <a:ext uri="{FF2B5EF4-FFF2-40B4-BE49-F238E27FC236}">
                <a16:creationId xmlns:a16="http://schemas.microsoft.com/office/drawing/2014/main" id="{D6A14057-EB54-48C7-BDCE-E51EEDDFA0B5}"/>
              </a:ext>
            </a:extLst>
          </p:cNvPr>
          <p:cNvPicPr>
            <a:picLocks noChangeAspect="1"/>
          </p:cNvPicPr>
          <p:nvPr/>
        </p:nvPicPr>
        <p:blipFill>
          <a:blip r:embed="rId4">
            <a:duotone>
              <a:prstClr val="black"/>
              <a:schemeClr val="accent3">
                <a:tint val="45000"/>
                <a:satMod val="400000"/>
              </a:schemeClr>
            </a:duotone>
          </a:blip>
          <a:stretch>
            <a:fillRect/>
          </a:stretch>
        </p:blipFill>
        <p:spPr>
          <a:xfrm>
            <a:off x="558591" y="2770774"/>
            <a:ext cx="4877389" cy="3051903"/>
          </a:xfrm>
          <a:prstGeom prst="rect">
            <a:avLst/>
          </a:prstGeom>
        </p:spPr>
      </p:pic>
      <p:sp>
        <p:nvSpPr>
          <p:cNvPr id="12" name="TextBox 11">
            <a:extLst>
              <a:ext uri="{FF2B5EF4-FFF2-40B4-BE49-F238E27FC236}">
                <a16:creationId xmlns:a16="http://schemas.microsoft.com/office/drawing/2014/main" id="{BBBDE370-9189-1BE2-79B2-F81B3944CEE0}"/>
              </a:ext>
            </a:extLst>
          </p:cNvPr>
          <p:cNvSpPr txBox="1"/>
          <p:nvPr/>
        </p:nvSpPr>
        <p:spPr>
          <a:xfrm>
            <a:off x="626766" y="1035066"/>
            <a:ext cx="11374015" cy="253916"/>
          </a:xfrm>
          <a:prstGeom prst="rect">
            <a:avLst/>
          </a:prstGeom>
          <a:solidFill>
            <a:schemeClr val="tx1"/>
          </a:solidFill>
          <a:ln>
            <a:solidFill>
              <a:schemeClr val="accent1"/>
            </a:solidFill>
          </a:ln>
        </p:spPr>
        <p:txBody>
          <a:bodyPr wrap="square" rtlCol="0">
            <a:spAutoFit/>
          </a:bodyPr>
          <a:lstStyle/>
          <a:p>
            <a:pPr algn="ctr"/>
            <a:r>
              <a:rPr lang="en-GB" sz="1050" b="1">
                <a:solidFill>
                  <a:schemeClr val="bg1"/>
                </a:solidFill>
              </a:rPr>
              <a:t>NOTE : The graph has not been updated due to national data issues.  An explanation of this is given in the narrative. </a:t>
            </a:r>
          </a:p>
        </p:txBody>
      </p:sp>
    </p:spTree>
    <p:extLst>
      <p:ext uri="{BB962C8B-B14F-4D97-AF65-F5344CB8AC3E}">
        <p14:creationId xmlns:p14="http://schemas.microsoft.com/office/powerpoint/2010/main" val="873786183"/>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latin typeface="Calibri" panose="020F0502020204030204" pitchFamily="34" charset="0"/>
                <a:ea typeface="Calibri" panose="020F0502020204030204" pitchFamily="34" charset="0"/>
                <a:cs typeface="Calibri" panose="020F0502020204030204" pitchFamily="34" charset="0"/>
              </a:rPr>
              <a:pPr/>
              <a:t>18</a:t>
            </a:fld>
            <a:endParaRPr lang="en-GB">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Content Placeholder 2">
            <a:extLst>
              <a:ext uri="{FF2B5EF4-FFF2-40B4-BE49-F238E27FC236}">
                <a16:creationId xmlns:a16="http://schemas.microsoft.com/office/drawing/2014/main" id="{4873F778-1D38-3056-9B29-377A6B2A745A}"/>
              </a:ext>
            </a:extLst>
          </p:cNvPr>
          <p:cNvGraphicFramePr>
            <a:graphicFrameLocks noGrp="1"/>
          </p:cNvGraphicFramePr>
          <p:nvPr>
            <p:ph idx="1"/>
            <p:extLst>
              <p:ext uri="{D42A27DB-BD31-4B8C-83A1-F6EECF244321}">
                <p14:modId xmlns:p14="http://schemas.microsoft.com/office/powerpoint/2010/main" val="3525939272"/>
              </p:ext>
            </p:extLst>
          </p:nvPr>
        </p:nvGraphicFramePr>
        <p:xfrm>
          <a:off x="6104344" y="1551565"/>
          <a:ext cx="5776587" cy="5070012"/>
        </p:xfrm>
        <a:graphic>
          <a:graphicData uri="http://schemas.openxmlformats.org/drawingml/2006/table">
            <a:tbl>
              <a:tblPr firstRow="1" bandRow="1">
                <a:tableStyleId>{5940675A-B579-460E-94D1-54222C63F5DA}</a:tableStyleId>
              </a:tblPr>
              <a:tblGrid>
                <a:gridCol w="5776587">
                  <a:extLst>
                    <a:ext uri="{9D8B030D-6E8A-4147-A177-3AD203B41FA5}">
                      <a16:colId xmlns:a16="http://schemas.microsoft.com/office/drawing/2014/main" val="1772709669"/>
                    </a:ext>
                  </a:extLst>
                </a:gridCol>
              </a:tblGrid>
              <a:tr h="1157159">
                <a:tc>
                  <a:txBody>
                    <a:bodyPr/>
                    <a:lstStyle/>
                    <a:p>
                      <a:r>
                        <a:rPr lang="en-GB" sz="1050" b="1">
                          <a:solidFill>
                            <a:schemeClr val="tx1"/>
                          </a:solidFill>
                          <a:latin typeface="Abadi Extra Light"/>
                        </a:rPr>
                        <a:t>What does this tell us?  </a:t>
                      </a:r>
                    </a:p>
                    <a:p>
                      <a:pPr marL="231775" marR="0" lvl="0" indent="-231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a:solidFill>
                            <a:schemeClr val="tx1"/>
                          </a:solidFill>
                          <a:latin typeface="Abadi Extra Light"/>
                        </a:rPr>
                        <a:t>It is the ICB’s plan for 40.6% of the adult resident population to have seen an NHS dentist by March 202</a:t>
                      </a:r>
                      <a:r>
                        <a:rPr lang="en-US" sz="1050">
                          <a:latin typeface="Abadi Extra Light"/>
                        </a:rPr>
                        <a:t>6</a:t>
                      </a:r>
                      <a:r>
                        <a:rPr lang="en-US" sz="1050">
                          <a:solidFill>
                            <a:schemeClr val="tx1"/>
                          </a:solidFill>
                          <a:latin typeface="Abadi Extra Light"/>
                        </a:rPr>
                        <a:t>. </a:t>
                      </a:r>
                      <a:r>
                        <a:rPr lang="en-US" sz="1050" i="0">
                          <a:solidFill>
                            <a:schemeClr val="tx1"/>
                          </a:solidFill>
                          <a:latin typeface="Abadi Extra Light" panose="020B0204020104020204" pitchFamily="34" charset="0"/>
                          <a:ea typeface="Calibri" panose="020F0502020204030204" pitchFamily="34" charset="0"/>
                          <a:cs typeface="Calibri" panose="020F0502020204030204" pitchFamily="34" charset="0"/>
                        </a:rPr>
                        <a:t>The number of unique adult seen by an NHS Dentist on a 24 month rolling basis as a percentage of the total adult population remains the same as the previous reporting period (40.6%). This exceeds the Q3 milestone.</a:t>
                      </a:r>
                    </a:p>
                    <a:p>
                      <a:pPr marL="231775" marR="0" lvl="0" indent="-231775"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050">
                        <a:solidFill>
                          <a:schemeClr val="tx1"/>
                        </a:solidFill>
                        <a:latin typeface="Abadi Extra Ligh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2593262"/>
                  </a:ext>
                </a:extLst>
              </a:tr>
              <a:tr h="1741153">
                <a:tc>
                  <a:txBody>
                    <a:bodyPr/>
                    <a:lstStyle/>
                    <a:p>
                      <a:r>
                        <a:rPr lang="en-GB" sz="1050" b="1">
                          <a:solidFill>
                            <a:schemeClr val="tx1"/>
                          </a:solidFill>
                          <a:latin typeface="Abadi Extra Light"/>
                        </a:rPr>
                        <a:t>Actions:</a:t>
                      </a:r>
                    </a:p>
                    <a:p>
                      <a:pPr marL="0" lvl="0" indent="0" algn="just" defTabSz="914400" rtl="0" eaLnBrk="1" latinLnBrk="0" hangingPunct="1">
                        <a:buFont typeface="Arial" panose="020B0604020202020204" pitchFamily="34" charset="0"/>
                        <a:buNone/>
                      </a:pPr>
                      <a:r>
                        <a:rPr lang="en-GB" sz="1050" i="0" kern="1200" noProof="0">
                          <a:solidFill>
                            <a:schemeClr val="tx1"/>
                          </a:solidFill>
                          <a:latin typeface="Abadi Extra Light"/>
                          <a:ea typeface="+mn-ea"/>
                          <a:cs typeface="+mn-cs"/>
                        </a:rPr>
                        <a:t>The ICB has developed a local Dental Access and Oral Health Improvement Programme to enhance its understanding and management of oral health for the population of Lancashire and South Cumbria. As part of the programme a number of local initiatives have been developed to improve access for adults as follows:</a:t>
                      </a:r>
                      <a:endParaRPr lang="en-US" sz="1050" i="0" kern="1200" noProof="0">
                        <a:solidFill>
                          <a:schemeClr val="tx1"/>
                        </a:solidFill>
                        <a:latin typeface="Abadi Extra Light"/>
                        <a:ea typeface="+mn-ea"/>
                        <a:cs typeface="+mn-cs"/>
                      </a:endParaRPr>
                    </a:p>
                    <a:p>
                      <a:pPr marL="171450" lvl="0" indent="-171450" algn="just" defTabSz="914400" rtl="0" eaLnBrk="1" latinLnBrk="0" hangingPunct="1">
                        <a:buClr>
                          <a:srgbClr val="000000"/>
                        </a:buClr>
                        <a:buFont typeface="Arial" panose="020B0604020202020204" pitchFamily="34" charset="0"/>
                        <a:buChar char="•"/>
                      </a:pPr>
                      <a:r>
                        <a:rPr lang="en-GB" sz="1050" i="0" kern="1200" noProof="0">
                          <a:solidFill>
                            <a:schemeClr val="tx1"/>
                          </a:solidFill>
                          <a:latin typeface="Abadi Extra Light"/>
                          <a:ea typeface="+mn-ea"/>
                          <a:cs typeface="+mn-cs"/>
                        </a:rPr>
                        <a:t>Care Homes support to increase the numbers of elderly patients accessing dental services.</a:t>
                      </a:r>
                      <a:endParaRPr lang="en-US" sz="1050" i="0" kern="1200" noProof="0">
                        <a:solidFill>
                          <a:schemeClr val="tx1"/>
                        </a:solidFill>
                        <a:latin typeface="Abadi Extra Light"/>
                        <a:ea typeface="+mn-ea"/>
                        <a:cs typeface="+mn-cs"/>
                      </a:endParaRPr>
                    </a:p>
                    <a:p>
                      <a:pPr marL="171450" lvl="0" indent="-171450" algn="just" defTabSz="914400" rtl="0" eaLnBrk="1" latinLnBrk="0" hangingPunct="1">
                        <a:buClr>
                          <a:srgbClr val="000000"/>
                        </a:buClr>
                        <a:buFont typeface="Arial" panose="020B0604020202020204" pitchFamily="34" charset="0"/>
                        <a:buChar char="•"/>
                      </a:pPr>
                      <a:r>
                        <a:rPr lang="en-GB" sz="1050" i="0" kern="1200" noProof="0">
                          <a:solidFill>
                            <a:schemeClr val="tx1"/>
                          </a:solidFill>
                          <a:latin typeface="Abadi Extra Light"/>
                          <a:ea typeface="+mn-ea"/>
                          <a:cs typeface="+mn-cs"/>
                        </a:rPr>
                        <a:t>Urgent Dental Care pathway to increase access to approximately 20,000 additional appointments.</a:t>
                      </a:r>
                      <a:endParaRPr lang="en-US" sz="1050" i="0" kern="1200" noProof="0">
                        <a:solidFill>
                          <a:schemeClr val="tx1"/>
                        </a:solidFill>
                        <a:latin typeface="Abadi Extra Light"/>
                        <a:ea typeface="+mn-ea"/>
                        <a:cs typeface="+mn-cs"/>
                      </a:endParaRPr>
                    </a:p>
                    <a:p>
                      <a:pPr marL="171450" lvl="0" indent="-171450" algn="just" defTabSz="914400" rtl="0" eaLnBrk="1" latinLnBrk="0" hangingPunct="1">
                        <a:buClr>
                          <a:srgbClr val="000000"/>
                        </a:buClr>
                        <a:buFont typeface="Arial" panose="020B0604020202020204" pitchFamily="34" charset="0"/>
                        <a:buChar char="•"/>
                      </a:pPr>
                      <a:r>
                        <a:rPr lang="en-GB" sz="1050" i="0" kern="1200" noProof="0">
                          <a:solidFill>
                            <a:schemeClr val="tx1"/>
                          </a:solidFill>
                          <a:latin typeface="Abadi Extra Light"/>
                          <a:ea typeface="+mn-ea"/>
                          <a:cs typeface="+mn-cs"/>
                        </a:rPr>
                        <a:t>Integrated Dental Access Programme to support patient with additional treatment needs following Urgent Care, patients who are not urgent but require treatment within 7 days, and specific patients who are within prioritised groups to ensure their oral health does not impact or prevent treatment for other conditions.</a:t>
                      </a:r>
                      <a:endParaRPr lang="en-US" sz="1050" i="0" kern="1200" noProof="0">
                        <a:solidFill>
                          <a:schemeClr val="tx1"/>
                        </a:solidFill>
                        <a:latin typeface="Abadi Extra Light"/>
                        <a:ea typeface="+mn-ea"/>
                        <a:cs typeface="+mn-cs"/>
                      </a:endParaRPr>
                    </a:p>
                    <a:p>
                      <a:pPr marL="171450" lvl="0" indent="-171450" algn="just" defTabSz="914400" rtl="0" eaLnBrk="1" latinLnBrk="0" hangingPunct="1">
                        <a:buClr>
                          <a:srgbClr val="000000"/>
                        </a:buClr>
                        <a:buFont typeface="Arial" panose="020B0604020202020204" pitchFamily="34" charset="0"/>
                        <a:buChar char="•"/>
                      </a:pPr>
                      <a:r>
                        <a:rPr lang="en-GB" sz="1050" i="0" kern="1200" noProof="0">
                          <a:solidFill>
                            <a:schemeClr val="tx1"/>
                          </a:solidFill>
                          <a:latin typeface="Abadi Extra Light"/>
                          <a:ea typeface="+mn-ea"/>
                          <a:cs typeface="+mn-cs"/>
                        </a:rPr>
                        <a:t>A review of the data set adopted has been undertaken to ensure consistency and accuracy of data.</a:t>
                      </a:r>
                    </a:p>
                    <a:p>
                      <a:pPr marL="71755" lvl="0" indent="0">
                        <a:buClr>
                          <a:srgbClr val="000000"/>
                        </a:buClr>
                        <a:buFont typeface="Arial,Sans-Serif"/>
                        <a:buNone/>
                      </a:pPr>
                      <a:endParaRPr lang="en-GB" sz="1050">
                        <a:solidFill>
                          <a:schemeClr val="tx1"/>
                        </a:solidFill>
                        <a:latin typeface="Abadi Extra Light" panose="020B0204020104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0593950"/>
                  </a:ext>
                </a:extLst>
              </a:tr>
              <a:tr h="1741153">
                <a:tc>
                  <a:txBody>
                    <a:bodyPr/>
                    <a:lstStyle/>
                    <a:p>
                      <a:r>
                        <a:rPr lang="en-GB" sz="1050" b="1">
                          <a:solidFill>
                            <a:schemeClr val="tx1"/>
                          </a:solidFill>
                          <a:latin typeface="Abadi Extra Light"/>
                        </a:rPr>
                        <a:t>Risks:</a:t>
                      </a:r>
                      <a:endParaRPr lang="en-GB" sz="1050" b="0">
                        <a:solidFill>
                          <a:schemeClr val="tx1"/>
                        </a:solidFill>
                        <a:latin typeface="Abadi Extra Light"/>
                      </a:endParaRPr>
                    </a:p>
                    <a:p>
                      <a:pPr marL="171450" indent="-171450" algn="just" defTabSz="914400" rtl="0" eaLnBrk="1" latinLnBrk="0" hangingPunct="1">
                        <a:buFont typeface="Arial" panose="020B0604020202020204" pitchFamily="34" charset="0"/>
                        <a:buChar char="•"/>
                        <a:defRPr/>
                      </a:pPr>
                      <a:r>
                        <a:rPr lang="en-GB" sz="1050" i="0" kern="1200">
                          <a:solidFill>
                            <a:schemeClr val="tx1"/>
                          </a:solidFill>
                          <a:latin typeface="Abadi Extra Light"/>
                          <a:ea typeface="+mn-ea"/>
                          <a:cs typeface="+mn-cs"/>
                        </a:rPr>
                        <a:t>The risks for this indicator are as detailed on the previous slide (metric 14.) </a:t>
                      </a:r>
                    </a:p>
                    <a:p>
                      <a:pPr marL="171450" indent="-171450" algn="just" defTabSz="914400" rtl="0" eaLnBrk="1" latinLnBrk="0" hangingPunct="1">
                        <a:buFont typeface="Arial" panose="020B0604020202020204" pitchFamily="34" charset="0"/>
                        <a:buChar char="•"/>
                        <a:defRPr/>
                      </a:pPr>
                      <a:r>
                        <a:rPr lang="en-GB" sz="1050" i="0" kern="1200">
                          <a:solidFill>
                            <a:schemeClr val="tx1"/>
                          </a:solidFill>
                          <a:latin typeface="Abadi Extra Light"/>
                          <a:ea typeface="+mn-ea"/>
                          <a:cs typeface="+mn-cs"/>
                        </a:rPr>
                        <a:t>The increased number of repeat appointments for adults with complex dental issues arising during the covid pandemic are still impacting upon the performance of this metric.</a:t>
                      </a:r>
                    </a:p>
                    <a:p>
                      <a:pPr marL="171450" indent="-171450" algn="just" defTabSz="914400" rtl="0" eaLnBrk="1" latinLnBrk="0" hangingPunct="1">
                        <a:buFont typeface="Arial" panose="020B0604020202020204" pitchFamily="34" charset="0"/>
                        <a:buChar char="•"/>
                        <a:defRPr/>
                      </a:pPr>
                      <a:r>
                        <a:rPr lang="en-GB" sz="1050" i="0" kern="1200">
                          <a:solidFill>
                            <a:schemeClr val="tx1"/>
                          </a:solidFill>
                          <a:latin typeface="Abadi Extra Light"/>
                          <a:ea typeface="+mn-ea"/>
                          <a:cs typeface="+mn-cs"/>
                        </a:rPr>
                        <a:t>The end of the New Patient Premium programme implemented national may impact on the levels of access.</a:t>
                      </a:r>
                    </a:p>
                    <a:p>
                      <a:endParaRPr lang="en-GB" sz="1050">
                        <a:solidFill>
                          <a:schemeClr val="tx1"/>
                        </a:solidFill>
                        <a:latin typeface="Abadi Extra Light" panose="020B0204020104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5108354"/>
                  </a:ext>
                </a:extLst>
              </a:tr>
            </a:tbl>
          </a:graphicData>
        </a:graphic>
      </p:graphicFrame>
      <p:graphicFrame>
        <p:nvGraphicFramePr>
          <p:cNvPr id="11" name="Content Placeholder 2">
            <a:extLst>
              <a:ext uri="{FF2B5EF4-FFF2-40B4-BE49-F238E27FC236}">
                <a16:creationId xmlns:a16="http://schemas.microsoft.com/office/drawing/2014/main" id="{E23F9D83-3159-13D6-3327-7DD7BE488863}"/>
              </a:ext>
            </a:extLst>
          </p:cNvPr>
          <p:cNvGraphicFramePr>
            <a:graphicFrameLocks/>
          </p:cNvGraphicFramePr>
          <p:nvPr>
            <p:extLst>
              <p:ext uri="{D42A27DB-BD31-4B8C-83A1-F6EECF244321}">
                <p14:modId xmlns:p14="http://schemas.microsoft.com/office/powerpoint/2010/main" val="3014672467"/>
              </p:ext>
            </p:extLst>
          </p:nvPr>
        </p:nvGraphicFramePr>
        <p:xfrm>
          <a:off x="630621" y="1363813"/>
          <a:ext cx="5339612" cy="891540"/>
        </p:xfrm>
        <a:graphic>
          <a:graphicData uri="http://schemas.openxmlformats.org/drawingml/2006/table">
            <a:tbl>
              <a:tblPr firstRow="1" bandRow="1">
                <a:tableStyleId>{5940675A-B579-460E-94D1-54222C63F5DA}</a:tableStyleId>
              </a:tblPr>
              <a:tblGrid>
                <a:gridCol w="5339612">
                  <a:extLst>
                    <a:ext uri="{9D8B030D-6E8A-4147-A177-3AD203B41FA5}">
                      <a16:colId xmlns:a16="http://schemas.microsoft.com/office/drawing/2014/main" val="1772709669"/>
                    </a:ext>
                  </a:extLst>
                </a:gridCol>
              </a:tblGrid>
              <a:tr h="632937">
                <a:tc>
                  <a:txBody>
                    <a:bodyPr/>
                    <a:lstStyle/>
                    <a:p>
                      <a:r>
                        <a:rPr lang="en-GB" sz="1050" b="1"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This metric measures:</a:t>
                      </a:r>
                    </a:p>
                    <a:p>
                      <a:pPr algn="just"/>
                      <a:r>
                        <a:rPr lang="en-US" sz="105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The number of unique adult (over 18 years) patients (i.e. individual patients) seen by an NHS Dentist on a 24 month rolling basis as a percentage of the total adult (over 18 years) population.</a:t>
                      </a:r>
                    </a:p>
                    <a:p>
                      <a:pPr algn="just"/>
                      <a:endParaRPr lang="en-US" sz="105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graphicFrame>
        <p:nvGraphicFramePr>
          <p:cNvPr id="5" name="Table 4">
            <a:extLst>
              <a:ext uri="{FF2B5EF4-FFF2-40B4-BE49-F238E27FC236}">
                <a16:creationId xmlns:a16="http://schemas.microsoft.com/office/drawing/2014/main" id="{B6D0D932-FD1E-BB2E-E238-FEA4DFADE068}"/>
              </a:ext>
            </a:extLst>
          </p:cNvPr>
          <p:cNvGraphicFramePr>
            <a:graphicFrameLocks noGrp="1"/>
          </p:cNvGraphicFramePr>
          <p:nvPr>
            <p:extLst>
              <p:ext uri="{D42A27DB-BD31-4B8C-83A1-F6EECF244321}">
                <p14:modId xmlns:p14="http://schemas.microsoft.com/office/powerpoint/2010/main" val="2484131562"/>
              </p:ext>
            </p:extLst>
          </p:nvPr>
        </p:nvGraphicFramePr>
        <p:xfrm>
          <a:off x="554066" y="236423"/>
          <a:ext cx="9614516" cy="1051560"/>
        </p:xfrm>
        <a:graphic>
          <a:graphicData uri="http://schemas.openxmlformats.org/drawingml/2006/table">
            <a:tbl>
              <a:tblPr firstRow="1" bandRow="1">
                <a:tableStyleId>{5940675A-B579-460E-94D1-54222C63F5DA}</a:tableStyleId>
              </a:tblPr>
              <a:tblGrid>
                <a:gridCol w="809513">
                  <a:extLst>
                    <a:ext uri="{9D8B030D-6E8A-4147-A177-3AD203B41FA5}">
                      <a16:colId xmlns:a16="http://schemas.microsoft.com/office/drawing/2014/main" val="844903451"/>
                    </a:ext>
                  </a:extLst>
                </a:gridCol>
                <a:gridCol w="1017671">
                  <a:extLst>
                    <a:ext uri="{9D8B030D-6E8A-4147-A177-3AD203B41FA5}">
                      <a16:colId xmlns:a16="http://schemas.microsoft.com/office/drawing/2014/main" val="150642026"/>
                    </a:ext>
                  </a:extLst>
                </a:gridCol>
                <a:gridCol w="1590675">
                  <a:extLst>
                    <a:ext uri="{9D8B030D-6E8A-4147-A177-3AD203B41FA5}">
                      <a16:colId xmlns:a16="http://schemas.microsoft.com/office/drawing/2014/main" val="2633645383"/>
                    </a:ext>
                  </a:extLst>
                </a:gridCol>
                <a:gridCol w="523875">
                  <a:extLst>
                    <a:ext uri="{9D8B030D-6E8A-4147-A177-3AD203B41FA5}">
                      <a16:colId xmlns:a16="http://schemas.microsoft.com/office/drawing/2014/main" val="2170868012"/>
                    </a:ext>
                  </a:extLst>
                </a:gridCol>
                <a:gridCol w="1600200">
                  <a:extLst>
                    <a:ext uri="{9D8B030D-6E8A-4147-A177-3AD203B41FA5}">
                      <a16:colId xmlns:a16="http://schemas.microsoft.com/office/drawing/2014/main" val="1688799777"/>
                    </a:ext>
                  </a:extLst>
                </a:gridCol>
                <a:gridCol w="1057275">
                  <a:extLst>
                    <a:ext uri="{9D8B030D-6E8A-4147-A177-3AD203B41FA5}">
                      <a16:colId xmlns:a16="http://schemas.microsoft.com/office/drawing/2014/main" val="1375552321"/>
                    </a:ext>
                  </a:extLst>
                </a:gridCol>
                <a:gridCol w="3015307">
                  <a:extLst>
                    <a:ext uri="{9D8B030D-6E8A-4147-A177-3AD203B41FA5}">
                      <a16:colId xmlns:a16="http://schemas.microsoft.com/office/drawing/2014/main" val="937743691"/>
                    </a:ext>
                  </a:extLst>
                </a:gridCol>
              </a:tblGrid>
              <a:tr h="0">
                <a:tc rowSpan="3">
                  <a:txBody>
                    <a:bodyPr/>
                    <a:lstStyle/>
                    <a:p>
                      <a:pPr algn="ctr"/>
                      <a:r>
                        <a:rPr lang="en-GB" sz="1000" b="1">
                          <a:solidFill>
                            <a:schemeClr val="bg1"/>
                          </a:solidFill>
                        </a:rPr>
                        <a:t>Activity Metric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j-ea"/>
                          <a:cs typeface="+mj-cs"/>
                        </a:rPr>
                        <a:t>12.1 Number of unique patients seen by an NHS dentist – adults (Resident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j-ea"/>
                          <a:cs typeface="+mj-cs"/>
                        </a:rPr>
                        <a:t>November 25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335843"/>
                  </a:ext>
                </a:extLst>
              </a:tr>
              <a:tr h="0">
                <a:tc vMerge="1">
                  <a:txBody>
                    <a:bodyPr/>
                    <a:lstStyle/>
                    <a:p>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tx1"/>
                          </a:solidFill>
                        </a:rPr>
                        <a:t>Primary Care Contracts Sub Committee </a:t>
                      </a:r>
                      <a:r>
                        <a:rPr lang="en-GB" sz="1000" b="1">
                          <a:solidFill>
                            <a:schemeClr val="tx1"/>
                          </a:solidFill>
                        </a:rPr>
                        <a:t>/   </a:t>
                      </a:r>
                      <a:r>
                        <a:rPr lang="en-GB" sz="1000" b="1" strike="noStrike" baseline="0">
                          <a:solidFill>
                            <a:schemeClr val="tx1"/>
                          </a:solidFill>
                        </a:rPr>
                        <a:t>Finance &amp; Contracting </a:t>
                      </a:r>
                      <a:r>
                        <a:rPr lang="en-GB" sz="1000" b="1">
                          <a:solidFill>
                            <a:schemeClr val="tx1"/>
                          </a:solidFill>
                        </a:rPr>
                        <a:t>Committee</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a:p>
                  </a:txBody>
                  <a:tcPr>
                    <a:solidFill>
                      <a:schemeClr val="bg1"/>
                    </a:solidFill>
                  </a:tcPr>
                </a:tc>
                <a:tc hMerge="1">
                  <a:txBody>
                    <a:bodyPr/>
                    <a:lstStyle/>
                    <a:p>
                      <a:endParaRPr lang="en-GB"/>
                    </a:p>
                  </a:txBody>
                  <a:tcPr/>
                </a:tc>
                <a:tc hMerge="1">
                  <a:txBody>
                    <a:bodyPr/>
                    <a:lstStyle/>
                    <a:p>
                      <a:endParaRPr lang="en-GB"/>
                    </a:p>
                  </a:txBody>
                  <a:tcPr/>
                </a:tc>
                <a:tc hMerge="1">
                  <a:txBody>
                    <a:bodyPr/>
                    <a:lstStyle/>
                    <a:p>
                      <a:endParaRPr/>
                    </a:p>
                  </a:txBody>
                  <a:tcPr/>
                </a:tc>
                <a:extLst>
                  <a:ext uri="{0D108BD9-81ED-4DB2-BD59-A6C34878D82A}">
                    <a16:rowId xmlns:a16="http://schemas.microsoft.com/office/drawing/2014/main" val="513784470"/>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Group Chair: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Amy Lepiorz</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SRO: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solidFill>
                            <a:schemeClr val="tx1"/>
                          </a:solidFill>
                        </a:rPr>
                        <a:t>Donna Roberts</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a:solidFill>
                            <a:schemeClr val="tx1"/>
                          </a:solidFill>
                        </a:rPr>
                        <a:t>Clinical Lead: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Shane Morgan</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6322270"/>
                  </a:ext>
                </a:extLst>
              </a:tr>
            </a:tbl>
          </a:graphicData>
        </a:graphic>
      </p:graphicFrame>
      <p:sp>
        <p:nvSpPr>
          <p:cNvPr id="9" name="TextBox 8">
            <a:extLst>
              <a:ext uri="{FF2B5EF4-FFF2-40B4-BE49-F238E27FC236}">
                <a16:creationId xmlns:a16="http://schemas.microsoft.com/office/drawing/2014/main" id="{5D3C4600-EEB6-DFBB-4E55-A748091F16F8}"/>
              </a:ext>
            </a:extLst>
          </p:cNvPr>
          <p:cNvSpPr txBox="1"/>
          <p:nvPr/>
        </p:nvSpPr>
        <p:spPr>
          <a:xfrm>
            <a:off x="-24916" y="0"/>
            <a:ext cx="400110" cy="6721473"/>
          </a:xfrm>
          <a:prstGeom prst="rect">
            <a:avLst/>
          </a:prstGeom>
          <a:noFill/>
        </p:spPr>
        <p:txBody>
          <a:bodyPr vert="vert270" wrap="square" rtlCol="0">
            <a:spAutoFit/>
          </a:bodyPr>
          <a:lstStyle/>
          <a:p>
            <a:r>
              <a:rPr lang="en-GB" sz="1400" b="1">
                <a:latin typeface="Abadi Extra Light" panose="020B0204020104020204" pitchFamily="34" charset="0"/>
              </a:rPr>
              <a:t>Dental:    </a:t>
            </a:r>
            <a:r>
              <a:rPr lang="en-GB" sz="1400">
                <a:latin typeface="Abadi Extra Light" panose="020B0204020104020204" pitchFamily="34" charset="0"/>
              </a:rPr>
              <a:t>Activity </a:t>
            </a:r>
          </a:p>
        </p:txBody>
      </p:sp>
      <p:graphicFrame>
        <p:nvGraphicFramePr>
          <p:cNvPr id="2" name="Table 1">
            <a:extLst>
              <a:ext uri="{FF2B5EF4-FFF2-40B4-BE49-F238E27FC236}">
                <a16:creationId xmlns:a16="http://schemas.microsoft.com/office/drawing/2014/main" id="{E0659199-A19D-7EBE-E6BD-8B1A64E9D525}"/>
              </a:ext>
            </a:extLst>
          </p:cNvPr>
          <p:cNvGraphicFramePr>
            <a:graphicFrameLocks noGrp="1"/>
          </p:cNvGraphicFramePr>
          <p:nvPr>
            <p:extLst>
              <p:ext uri="{D42A27DB-BD31-4B8C-83A1-F6EECF244321}">
                <p14:modId xmlns:p14="http://schemas.microsoft.com/office/powerpoint/2010/main" val="1482397986"/>
              </p:ext>
            </p:extLst>
          </p:nvPr>
        </p:nvGraphicFramePr>
        <p:xfrm>
          <a:off x="534079" y="2711801"/>
          <a:ext cx="5411380" cy="259080"/>
        </p:xfrm>
        <a:graphic>
          <a:graphicData uri="http://schemas.openxmlformats.org/drawingml/2006/table">
            <a:tbl>
              <a:tblPr firstRow="1" bandRow="1">
                <a:tableStyleId>{5A111915-BE36-4E01-A7E5-04B1672EAD32}</a:tableStyleId>
              </a:tblPr>
              <a:tblGrid>
                <a:gridCol w="1344203">
                  <a:extLst>
                    <a:ext uri="{9D8B030D-6E8A-4147-A177-3AD203B41FA5}">
                      <a16:colId xmlns:a16="http://schemas.microsoft.com/office/drawing/2014/main" val="1144645483"/>
                    </a:ext>
                  </a:extLst>
                </a:gridCol>
                <a:gridCol w="1181100">
                  <a:extLst>
                    <a:ext uri="{9D8B030D-6E8A-4147-A177-3AD203B41FA5}">
                      <a16:colId xmlns:a16="http://schemas.microsoft.com/office/drawing/2014/main" val="1701075339"/>
                    </a:ext>
                  </a:extLst>
                </a:gridCol>
                <a:gridCol w="809625">
                  <a:extLst>
                    <a:ext uri="{9D8B030D-6E8A-4147-A177-3AD203B41FA5}">
                      <a16:colId xmlns:a16="http://schemas.microsoft.com/office/drawing/2014/main" val="2762054569"/>
                    </a:ext>
                  </a:extLst>
                </a:gridCol>
                <a:gridCol w="1304925">
                  <a:extLst>
                    <a:ext uri="{9D8B030D-6E8A-4147-A177-3AD203B41FA5}">
                      <a16:colId xmlns:a16="http://schemas.microsoft.com/office/drawing/2014/main" val="228390609"/>
                    </a:ext>
                  </a:extLst>
                </a:gridCol>
                <a:gridCol w="771527">
                  <a:extLst>
                    <a:ext uri="{9D8B030D-6E8A-4147-A177-3AD203B41FA5}">
                      <a16:colId xmlns:a16="http://schemas.microsoft.com/office/drawing/2014/main" val="2813126454"/>
                    </a:ext>
                  </a:extLst>
                </a:gridCol>
              </a:tblGrid>
              <a:tr h="161544">
                <a:tc>
                  <a:txBody>
                    <a:bodyPr/>
                    <a:lstStyle/>
                    <a:p>
                      <a:r>
                        <a:rPr lang="en-GB" sz="1100" b="1">
                          <a:solidFill>
                            <a:schemeClr val="bg1"/>
                          </a:solidFill>
                        </a:rPr>
                        <a:t>Adults</a:t>
                      </a:r>
                    </a:p>
                  </a:txBody>
                  <a:tcPr>
                    <a:lnL w="6350" cap="flat" cmpd="sng" algn="ctr">
                      <a:noFill/>
                      <a:prstDash val="solid"/>
                      <a:miter lim="800000"/>
                    </a:lnL>
                    <a:solidFill>
                      <a:schemeClr val="accent1"/>
                    </a:solidFill>
                  </a:tcPr>
                </a:tc>
                <a:tc>
                  <a:txBody>
                    <a:bodyPr/>
                    <a:lstStyle/>
                    <a:p>
                      <a:pPr marL="0" algn="l" defTabSz="914400" rtl="0" eaLnBrk="1" latinLnBrk="0" hangingPunct="1"/>
                      <a:r>
                        <a:rPr lang="en-GB" sz="1100" kern="1200">
                          <a:solidFill>
                            <a:schemeClr val="tx1"/>
                          </a:solidFill>
                          <a:latin typeface="+mn-lt"/>
                          <a:ea typeface="+mn-ea"/>
                          <a:cs typeface="+mn-cs"/>
                        </a:rPr>
                        <a:t>Q3 Milestone =</a:t>
                      </a:r>
                    </a:p>
                  </a:txBody>
                  <a:tcPr anchor="ctr">
                    <a:noFill/>
                  </a:tcPr>
                </a:tc>
                <a:tc>
                  <a:txBody>
                    <a:bodyPr/>
                    <a:lstStyle/>
                    <a:p>
                      <a:pPr marL="0" algn="l" defTabSz="914400" rtl="0" eaLnBrk="1" latinLnBrk="0" hangingPunct="1"/>
                      <a:r>
                        <a:rPr lang="en-GB" sz="1100" kern="1200">
                          <a:solidFill>
                            <a:schemeClr val="tx1"/>
                          </a:solidFill>
                          <a:latin typeface="+mn-lt"/>
                          <a:ea typeface="+mn-ea"/>
                          <a:cs typeface="+mn-cs"/>
                        </a:rPr>
                        <a:t>40.2%</a:t>
                      </a:r>
                    </a:p>
                  </a:txBody>
                  <a:tcPr anchor="ctr">
                    <a:noFill/>
                  </a:tcPr>
                </a:tc>
                <a:tc>
                  <a:txBody>
                    <a:bodyPr/>
                    <a:lstStyle/>
                    <a:p>
                      <a:pPr marL="0" algn="l" defTabSz="914400" rtl="0" eaLnBrk="1" latinLnBrk="0" hangingPunct="1"/>
                      <a:r>
                        <a:rPr lang="en-GB" sz="1050" kern="1200">
                          <a:solidFill>
                            <a:schemeClr val="tx1"/>
                          </a:solidFill>
                          <a:latin typeface="+mn-lt"/>
                          <a:ea typeface="+mn-ea"/>
                          <a:cs typeface="+mn-cs"/>
                        </a:rPr>
                        <a:t>Nov 25 Actual =</a:t>
                      </a:r>
                    </a:p>
                  </a:txBody>
                  <a:tcPr anchor="ctr">
                    <a:noFill/>
                  </a:tcPr>
                </a:tc>
                <a:tc>
                  <a:txBody>
                    <a:bodyPr/>
                    <a:lstStyle/>
                    <a:p>
                      <a:pPr marL="0" algn="l" defTabSz="914400" rtl="0" eaLnBrk="1" latinLnBrk="0" hangingPunct="1"/>
                      <a:r>
                        <a:rPr lang="en-GB" sz="1100" kern="1200">
                          <a:solidFill>
                            <a:schemeClr val="tx1"/>
                          </a:solidFill>
                          <a:latin typeface="+mn-lt"/>
                          <a:ea typeface="+mn-ea"/>
                          <a:cs typeface="+mn-cs"/>
                        </a:rPr>
                        <a:t>40.6%</a:t>
                      </a:r>
                    </a:p>
                  </a:txBody>
                  <a:tcPr anchor="ctr">
                    <a:solidFill>
                      <a:schemeClr val="accent4"/>
                    </a:solidFill>
                  </a:tcPr>
                </a:tc>
                <a:extLst>
                  <a:ext uri="{0D108BD9-81ED-4DB2-BD59-A6C34878D82A}">
                    <a16:rowId xmlns:a16="http://schemas.microsoft.com/office/drawing/2014/main" val="223102144"/>
                  </a:ext>
                </a:extLst>
              </a:tr>
            </a:tbl>
          </a:graphicData>
        </a:graphic>
      </p:graphicFrame>
      <p:sp>
        <p:nvSpPr>
          <p:cNvPr id="6" name="TextBox 5">
            <a:extLst>
              <a:ext uri="{FF2B5EF4-FFF2-40B4-BE49-F238E27FC236}">
                <a16:creationId xmlns:a16="http://schemas.microsoft.com/office/drawing/2014/main" id="{AD370D68-7250-D67B-A6F3-EB7E6C798275}"/>
              </a:ext>
            </a:extLst>
          </p:cNvPr>
          <p:cNvSpPr txBox="1"/>
          <p:nvPr/>
        </p:nvSpPr>
        <p:spPr>
          <a:xfrm>
            <a:off x="606479" y="6108024"/>
            <a:ext cx="5005314" cy="430887"/>
          </a:xfrm>
          <a:prstGeom prst="rect">
            <a:avLst/>
          </a:prstGeom>
          <a:solidFill>
            <a:schemeClr val="accent6">
              <a:lumMod val="60000"/>
              <a:lumOff val="40000"/>
            </a:schemeClr>
          </a:solidFill>
        </p:spPr>
        <p:txBody>
          <a:bodyPr wrap="square" rtlCol="0">
            <a:spAutoFit/>
          </a:bodyPr>
          <a:lstStyle/>
          <a:p>
            <a:r>
              <a:rPr lang="en-GB" sz="1100" b="1">
                <a:latin typeface="Abadi Extra Light" panose="020B0204020104020204" pitchFamily="34" charset="0"/>
              </a:rPr>
              <a:t>10 Year Health Plan focus: NHS Dentistry</a:t>
            </a:r>
          </a:p>
          <a:p>
            <a:r>
              <a:rPr lang="en-US" sz="1100">
                <a:latin typeface="Abadi Extra Light" panose="020B0204020104020204" pitchFamily="34" charset="0"/>
              </a:rPr>
              <a:t>Shift from UDA to outcome/prevention-based contracts</a:t>
            </a:r>
            <a:endParaRPr lang="en-GB" sz="1100">
              <a:latin typeface="Abadi Extra Light" panose="020B0204020104020204" pitchFamily="34" charset="0"/>
            </a:endParaRPr>
          </a:p>
        </p:txBody>
      </p:sp>
      <p:pic>
        <p:nvPicPr>
          <p:cNvPr id="10" name="Picture 9">
            <a:extLst>
              <a:ext uri="{FF2B5EF4-FFF2-40B4-BE49-F238E27FC236}">
                <a16:creationId xmlns:a16="http://schemas.microsoft.com/office/drawing/2014/main" id="{1B38C987-779A-8325-8561-E4F89EFE5876}"/>
              </a:ext>
            </a:extLst>
          </p:cNvPr>
          <p:cNvPicPr>
            <a:picLocks noChangeAspect="1"/>
          </p:cNvPicPr>
          <p:nvPr/>
        </p:nvPicPr>
        <p:blipFill>
          <a:blip r:embed="rId4"/>
          <a:stretch>
            <a:fillRect/>
          </a:stretch>
        </p:blipFill>
        <p:spPr>
          <a:xfrm>
            <a:off x="554066" y="3068747"/>
            <a:ext cx="4867242" cy="2651904"/>
          </a:xfrm>
          <a:prstGeom prst="rect">
            <a:avLst/>
          </a:prstGeom>
        </p:spPr>
      </p:pic>
    </p:spTree>
    <p:extLst>
      <p:ext uri="{BB962C8B-B14F-4D97-AF65-F5344CB8AC3E}">
        <p14:creationId xmlns:p14="http://schemas.microsoft.com/office/powerpoint/2010/main" val="3511868821"/>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latin typeface="Calibri" panose="020F0502020204030204" pitchFamily="34" charset="0"/>
                <a:ea typeface="Calibri" panose="020F0502020204030204" pitchFamily="34" charset="0"/>
                <a:cs typeface="Calibri" panose="020F0502020204030204" pitchFamily="34" charset="0"/>
              </a:rPr>
              <a:pPr/>
              <a:t>19</a:t>
            </a:fld>
            <a:endParaRPr lang="en-GB">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Content Placeholder 2">
            <a:extLst>
              <a:ext uri="{FF2B5EF4-FFF2-40B4-BE49-F238E27FC236}">
                <a16:creationId xmlns:a16="http://schemas.microsoft.com/office/drawing/2014/main" id="{4873F778-1D38-3056-9B29-377A6B2A745A}"/>
              </a:ext>
            </a:extLst>
          </p:cNvPr>
          <p:cNvGraphicFramePr>
            <a:graphicFrameLocks noGrp="1"/>
          </p:cNvGraphicFramePr>
          <p:nvPr>
            <p:ph idx="1"/>
            <p:extLst>
              <p:ext uri="{D42A27DB-BD31-4B8C-83A1-F6EECF244321}">
                <p14:modId xmlns:p14="http://schemas.microsoft.com/office/powerpoint/2010/main" val="2253961741"/>
              </p:ext>
            </p:extLst>
          </p:nvPr>
        </p:nvGraphicFramePr>
        <p:xfrm>
          <a:off x="6279126" y="1590327"/>
          <a:ext cx="5721655" cy="4948584"/>
        </p:xfrm>
        <a:graphic>
          <a:graphicData uri="http://schemas.openxmlformats.org/drawingml/2006/table">
            <a:tbl>
              <a:tblPr firstRow="1" bandRow="1">
                <a:tableStyleId>{5940675A-B579-460E-94D1-54222C63F5DA}</a:tableStyleId>
              </a:tblPr>
              <a:tblGrid>
                <a:gridCol w="5721655">
                  <a:extLst>
                    <a:ext uri="{9D8B030D-6E8A-4147-A177-3AD203B41FA5}">
                      <a16:colId xmlns:a16="http://schemas.microsoft.com/office/drawing/2014/main" val="1772709669"/>
                    </a:ext>
                  </a:extLst>
                </a:gridCol>
              </a:tblGrid>
              <a:tr h="1195751">
                <a:tc>
                  <a:txBody>
                    <a:bodyPr/>
                    <a:lstStyle/>
                    <a:p>
                      <a:r>
                        <a:rPr lang="en-GB" sz="1050" b="1">
                          <a:solidFill>
                            <a:schemeClr val="tx1"/>
                          </a:solidFill>
                          <a:latin typeface="Abadi Extra Light"/>
                        </a:rPr>
                        <a:t>What does this tell us?  </a:t>
                      </a:r>
                    </a:p>
                    <a:p>
                      <a:pPr marL="231775" marR="0" lvl="0" indent="-231775" algn="l" rtl="0" eaLnBrk="1" fontAlgn="auto" latinLnBrk="0" hangingPunct="1">
                        <a:lnSpc>
                          <a:spcPct val="100000"/>
                        </a:lnSpc>
                        <a:spcBef>
                          <a:spcPts val="0"/>
                        </a:spcBef>
                        <a:spcAft>
                          <a:spcPts val="0"/>
                        </a:spcAft>
                        <a:buClrTx/>
                        <a:buSzTx/>
                        <a:buFont typeface="Arial" panose="020B0604020202020204" pitchFamily="34" charset="0"/>
                        <a:buChar char="•"/>
                      </a:pPr>
                      <a:r>
                        <a:rPr lang="en-US" sz="1050">
                          <a:latin typeface="Abadi Extra Light"/>
                        </a:rPr>
                        <a:t>It is the ICB’s plan for 63.03% of resident children to have seen an NHS dentist by March 2026.</a:t>
                      </a:r>
                    </a:p>
                    <a:p>
                      <a:pPr marL="231775" marR="0" lvl="0" indent="-231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a:solidFill>
                            <a:schemeClr val="tx1"/>
                          </a:solidFill>
                          <a:latin typeface="Abadi Extra Light"/>
                        </a:rPr>
                        <a:t>In November </a:t>
                      </a:r>
                      <a:r>
                        <a:rPr lang="en-US" sz="1050">
                          <a:latin typeface="Abadi Extra Light"/>
                        </a:rPr>
                        <a:t>2025</a:t>
                      </a:r>
                      <a:r>
                        <a:rPr lang="en-US" sz="1050">
                          <a:solidFill>
                            <a:schemeClr val="tx1"/>
                          </a:solidFill>
                          <a:latin typeface="Abadi Extra Light"/>
                        </a:rPr>
                        <a:t>, </a:t>
                      </a:r>
                      <a:r>
                        <a:rPr lang="en-US" sz="1050">
                          <a:latin typeface="Abadi Extra Light"/>
                        </a:rPr>
                        <a:t>66.2</a:t>
                      </a:r>
                      <a:r>
                        <a:rPr lang="en-US" sz="1050">
                          <a:solidFill>
                            <a:schemeClr val="tx1"/>
                          </a:solidFill>
                          <a:latin typeface="Abadi Extra Light"/>
                        </a:rPr>
                        <a:t>% of children had seen an NHS dentist within the past 12 months which </a:t>
                      </a:r>
                      <a:r>
                        <a:rPr lang="en-US" sz="1050">
                          <a:latin typeface="Abadi Extra Light"/>
                        </a:rPr>
                        <a:t> exceeds the quarter 3 milestone and the March 2026 target. </a:t>
                      </a:r>
                    </a:p>
                    <a:p>
                      <a:pPr marL="231775" marR="0" lvl="0" indent="-231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50">
                        <a:solidFill>
                          <a:schemeClr val="tx1"/>
                        </a:solidFill>
                        <a:latin typeface="Abadi Extra Light" panose="020B0204020104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2593262"/>
                  </a:ext>
                </a:extLst>
              </a:tr>
              <a:tr h="1741153">
                <a:tc>
                  <a:txBody>
                    <a:bodyPr/>
                    <a:lstStyle/>
                    <a:p>
                      <a:r>
                        <a:rPr lang="en-GB" sz="1050" b="1">
                          <a:solidFill>
                            <a:schemeClr val="tx1"/>
                          </a:solidFill>
                          <a:latin typeface="Abadi Extra Light"/>
                        </a:rPr>
                        <a:t>Actions:</a:t>
                      </a:r>
                    </a:p>
                    <a:p>
                      <a:pPr marL="0" lvl="0" indent="0" algn="just" defTabSz="914400" rtl="0" eaLnBrk="1" latinLnBrk="0" hangingPunct="1">
                        <a:buFont typeface="Arial" panose="020B0604020202020204" pitchFamily="34" charset="0"/>
                        <a:buNone/>
                      </a:pPr>
                      <a:r>
                        <a:rPr lang="en-GB" sz="1050" i="0" kern="1200" noProof="0">
                          <a:solidFill>
                            <a:schemeClr val="tx1"/>
                          </a:solidFill>
                          <a:latin typeface="Abadi Extra Light"/>
                          <a:ea typeface="+mn-ea"/>
                          <a:cs typeface="+mn-cs"/>
                        </a:rPr>
                        <a:t>The ICB’s Dental Access and Oral Health Improvement Programme includes specific work streams for children's services this includes: </a:t>
                      </a:r>
                    </a:p>
                    <a:p>
                      <a:pPr marL="171450" lvl="0" indent="-171450" algn="just" rtl="0" eaLnBrk="1" latinLnBrk="0" hangingPunct="1">
                        <a:buFont typeface="Arial" panose="020B0604020202020204" pitchFamily="34" charset="0"/>
                        <a:buChar char="•"/>
                      </a:pPr>
                      <a:r>
                        <a:rPr lang="en-GB" sz="1050" i="0" kern="1200" noProof="0">
                          <a:solidFill>
                            <a:schemeClr val="tx1"/>
                          </a:solidFill>
                          <a:latin typeface="Abadi Extra Light"/>
                          <a:ea typeface="+mn-ea"/>
                          <a:cs typeface="+mn-cs"/>
                        </a:rPr>
                        <a:t>Child Access and Oral Health Improvement commencing October 2024</a:t>
                      </a:r>
                    </a:p>
                    <a:p>
                      <a:pPr marL="171450" lvl="0" indent="-171450" algn="just" defTabSz="914400" rtl="0" eaLnBrk="1" latinLnBrk="0" hangingPunct="1">
                        <a:buClr>
                          <a:srgbClr val="000000"/>
                        </a:buClr>
                        <a:buFont typeface="Arial" panose="020B0604020202020204" pitchFamily="34" charset="0"/>
                        <a:buChar char="•"/>
                      </a:pPr>
                      <a:r>
                        <a:rPr lang="en-GB" sz="1050" i="0" kern="1200" noProof="0">
                          <a:solidFill>
                            <a:schemeClr val="tx1"/>
                          </a:solidFill>
                          <a:latin typeface="Abadi Extra Light"/>
                          <a:ea typeface="+mn-ea"/>
                          <a:cs typeface="+mn-cs"/>
                        </a:rPr>
                        <a:t>Additional access to routine care is also offered through a specific pathway to patients who are within prioritised group (namely looked after children) to ensure their oral health does not impact or prevent treatment for other conditions.</a:t>
                      </a:r>
                      <a:endParaRPr lang="en-US" sz="1050" i="0" kern="1200" noProof="0">
                        <a:solidFill>
                          <a:schemeClr val="tx1"/>
                        </a:solidFill>
                        <a:latin typeface="Abadi Extra Light"/>
                        <a:ea typeface="+mn-ea"/>
                        <a:cs typeface="+mn-cs"/>
                      </a:endParaRPr>
                    </a:p>
                    <a:p>
                      <a:pPr marL="171450" lvl="0" indent="-171450" algn="just" defTabSz="914400" rtl="0" eaLnBrk="1" latinLnBrk="0" hangingPunct="1">
                        <a:buClr>
                          <a:srgbClr val="000000"/>
                        </a:buClr>
                        <a:buFont typeface="Arial" panose="020B0604020202020204" pitchFamily="34" charset="0"/>
                        <a:buChar char="•"/>
                      </a:pPr>
                      <a:r>
                        <a:rPr lang="en-GB" sz="1050" i="0" kern="1200" noProof="0">
                          <a:solidFill>
                            <a:schemeClr val="tx1"/>
                          </a:solidFill>
                          <a:latin typeface="Abadi Extra Light"/>
                          <a:ea typeface="+mn-ea"/>
                          <a:cs typeface="+mn-cs"/>
                        </a:rPr>
                        <a:t>The Primary Dental Services Statement of Financial Entitlements (Amendment) (No2) Directions 2022 (SFE’s) also applies to children’s dental services.</a:t>
                      </a:r>
                    </a:p>
                    <a:p>
                      <a:pPr marL="171450" marR="0" lvl="0" indent="-1714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050" i="0" kern="1200" noProof="0">
                          <a:solidFill>
                            <a:schemeClr val="tx1"/>
                          </a:solidFill>
                          <a:latin typeface="Abadi Extra Light"/>
                          <a:ea typeface="+mn-ea"/>
                          <a:cs typeface="+mn-cs"/>
                        </a:rPr>
                        <a:t>A review of the data set adopted for this indicator has been undertaken to ensure the consistency and accuracy of data.</a:t>
                      </a:r>
                    </a:p>
                    <a:p>
                      <a:pPr marL="0" lvl="0" indent="0" algn="just" defTabSz="914400" rtl="0" eaLnBrk="1" latinLnBrk="0" hangingPunct="1">
                        <a:buClr>
                          <a:srgbClr val="000000"/>
                        </a:buClr>
                        <a:buFont typeface="Arial" panose="020B0604020202020204" pitchFamily="34" charset="0"/>
                        <a:buNone/>
                      </a:pPr>
                      <a:endParaRPr lang="en-GB" sz="1050" i="0" kern="1200" noProof="0">
                        <a:solidFill>
                          <a:schemeClr val="tx1"/>
                        </a:solidFill>
                        <a:latin typeface="Abadi Extra Light" panose="020B0204020104020204" pitchFamily="34" charset="0"/>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0593950"/>
                  </a:ext>
                </a:extLst>
              </a:tr>
              <a:tr h="1741153">
                <a:tc>
                  <a:txBody>
                    <a:bodyPr/>
                    <a:lstStyle/>
                    <a:p>
                      <a:r>
                        <a:rPr lang="en-GB" sz="1050" b="1">
                          <a:solidFill>
                            <a:schemeClr val="tx1"/>
                          </a:solidFill>
                          <a:latin typeface="Abadi Extra Light"/>
                        </a:rPr>
                        <a:t>Risks:</a:t>
                      </a:r>
                      <a:endParaRPr lang="en-GB" sz="1050" b="0">
                        <a:solidFill>
                          <a:schemeClr val="tx1"/>
                        </a:solidFill>
                        <a:latin typeface="Abadi Extra Light"/>
                      </a:endParaRPr>
                    </a:p>
                    <a:p>
                      <a:pPr marL="171450" indent="-171450" algn="just" defTabSz="914400" rtl="0" eaLnBrk="1" latinLnBrk="0" hangingPunct="1">
                        <a:buFont typeface="Arial" panose="020B0604020202020204" pitchFamily="34" charset="0"/>
                        <a:buChar char="•"/>
                        <a:defRPr/>
                      </a:pPr>
                      <a:r>
                        <a:rPr lang="en-GB" sz="1050" i="0" kern="1200">
                          <a:solidFill>
                            <a:schemeClr val="tx1"/>
                          </a:solidFill>
                          <a:latin typeface="Abadi Extra Light"/>
                          <a:ea typeface="+mn-ea"/>
                          <a:cs typeface="+mn-cs"/>
                        </a:rPr>
                        <a:t>The risks for this indicator are as detailed on the previous slide (metric 14.) </a:t>
                      </a:r>
                    </a:p>
                    <a:p>
                      <a:endParaRPr lang="en-GB" sz="1050">
                        <a:solidFill>
                          <a:schemeClr val="tx1"/>
                        </a:solidFill>
                        <a:latin typeface="Abadi Extra Light" panose="020B0204020104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5108354"/>
                  </a:ext>
                </a:extLst>
              </a:tr>
            </a:tbl>
          </a:graphicData>
        </a:graphic>
      </p:graphicFrame>
      <p:graphicFrame>
        <p:nvGraphicFramePr>
          <p:cNvPr id="11" name="Content Placeholder 2">
            <a:extLst>
              <a:ext uri="{FF2B5EF4-FFF2-40B4-BE49-F238E27FC236}">
                <a16:creationId xmlns:a16="http://schemas.microsoft.com/office/drawing/2014/main" id="{E23F9D83-3159-13D6-3327-7DD7BE488863}"/>
              </a:ext>
            </a:extLst>
          </p:cNvPr>
          <p:cNvGraphicFramePr>
            <a:graphicFrameLocks/>
          </p:cNvGraphicFramePr>
          <p:nvPr>
            <p:extLst>
              <p:ext uri="{D42A27DB-BD31-4B8C-83A1-F6EECF244321}">
                <p14:modId xmlns:p14="http://schemas.microsoft.com/office/powerpoint/2010/main" val="32205632"/>
              </p:ext>
            </p:extLst>
          </p:nvPr>
        </p:nvGraphicFramePr>
        <p:xfrm>
          <a:off x="573454" y="1473979"/>
          <a:ext cx="5358810" cy="731520"/>
        </p:xfrm>
        <a:graphic>
          <a:graphicData uri="http://schemas.openxmlformats.org/drawingml/2006/table">
            <a:tbl>
              <a:tblPr firstRow="1" bandRow="1">
                <a:tableStyleId>{5940675A-B579-460E-94D1-54222C63F5DA}</a:tableStyleId>
              </a:tblPr>
              <a:tblGrid>
                <a:gridCol w="5358810">
                  <a:extLst>
                    <a:ext uri="{9D8B030D-6E8A-4147-A177-3AD203B41FA5}">
                      <a16:colId xmlns:a16="http://schemas.microsoft.com/office/drawing/2014/main" val="1772709669"/>
                    </a:ext>
                  </a:extLst>
                </a:gridCol>
              </a:tblGrid>
              <a:tr h="598264">
                <a:tc>
                  <a:txBody>
                    <a:bodyPr/>
                    <a:lstStyle/>
                    <a:p>
                      <a:r>
                        <a:rPr lang="en-GB" sz="1050" b="1"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This metric measures:</a:t>
                      </a:r>
                    </a:p>
                    <a:p>
                      <a:pPr algn="just"/>
                      <a:r>
                        <a:rPr lang="en-US" sz="105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The number of unique child (under 18 years) patients (i.e. individual patients) seen by an NHS Dentist on a 24 month rolling basis as a % of the total child (under 18 years) population.</a:t>
                      </a:r>
                    </a:p>
                    <a:p>
                      <a:pPr algn="just"/>
                      <a:endParaRPr lang="en-US" sz="105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graphicFrame>
        <p:nvGraphicFramePr>
          <p:cNvPr id="5" name="Table 4">
            <a:extLst>
              <a:ext uri="{FF2B5EF4-FFF2-40B4-BE49-F238E27FC236}">
                <a16:creationId xmlns:a16="http://schemas.microsoft.com/office/drawing/2014/main" id="{B6D0D932-FD1E-BB2E-E238-FEA4DFADE068}"/>
              </a:ext>
            </a:extLst>
          </p:cNvPr>
          <p:cNvGraphicFramePr>
            <a:graphicFrameLocks noGrp="1"/>
          </p:cNvGraphicFramePr>
          <p:nvPr>
            <p:extLst>
              <p:ext uri="{D42A27DB-BD31-4B8C-83A1-F6EECF244321}">
                <p14:modId xmlns:p14="http://schemas.microsoft.com/office/powerpoint/2010/main" val="2032676671"/>
              </p:ext>
            </p:extLst>
          </p:nvPr>
        </p:nvGraphicFramePr>
        <p:xfrm>
          <a:off x="549503" y="188851"/>
          <a:ext cx="9614516" cy="1051560"/>
        </p:xfrm>
        <a:graphic>
          <a:graphicData uri="http://schemas.openxmlformats.org/drawingml/2006/table">
            <a:tbl>
              <a:tblPr firstRow="1" bandRow="1">
                <a:tableStyleId>{5940675A-B579-460E-94D1-54222C63F5DA}</a:tableStyleId>
              </a:tblPr>
              <a:tblGrid>
                <a:gridCol w="809513">
                  <a:extLst>
                    <a:ext uri="{9D8B030D-6E8A-4147-A177-3AD203B41FA5}">
                      <a16:colId xmlns:a16="http://schemas.microsoft.com/office/drawing/2014/main" val="844903451"/>
                    </a:ext>
                  </a:extLst>
                </a:gridCol>
                <a:gridCol w="1017671">
                  <a:extLst>
                    <a:ext uri="{9D8B030D-6E8A-4147-A177-3AD203B41FA5}">
                      <a16:colId xmlns:a16="http://schemas.microsoft.com/office/drawing/2014/main" val="150642026"/>
                    </a:ext>
                  </a:extLst>
                </a:gridCol>
                <a:gridCol w="1590675">
                  <a:extLst>
                    <a:ext uri="{9D8B030D-6E8A-4147-A177-3AD203B41FA5}">
                      <a16:colId xmlns:a16="http://schemas.microsoft.com/office/drawing/2014/main" val="2633645383"/>
                    </a:ext>
                  </a:extLst>
                </a:gridCol>
                <a:gridCol w="523875">
                  <a:extLst>
                    <a:ext uri="{9D8B030D-6E8A-4147-A177-3AD203B41FA5}">
                      <a16:colId xmlns:a16="http://schemas.microsoft.com/office/drawing/2014/main" val="2170868012"/>
                    </a:ext>
                  </a:extLst>
                </a:gridCol>
                <a:gridCol w="1600200">
                  <a:extLst>
                    <a:ext uri="{9D8B030D-6E8A-4147-A177-3AD203B41FA5}">
                      <a16:colId xmlns:a16="http://schemas.microsoft.com/office/drawing/2014/main" val="1688799777"/>
                    </a:ext>
                  </a:extLst>
                </a:gridCol>
                <a:gridCol w="1057275">
                  <a:extLst>
                    <a:ext uri="{9D8B030D-6E8A-4147-A177-3AD203B41FA5}">
                      <a16:colId xmlns:a16="http://schemas.microsoft.com/office/drawing/2014/main" val="1375552321"/>
                    </a:ext>
                  </a:extLst>
                </a:gridCol>
                <a:gridCol w="3015307">
                  <a:extLst>
                    <a:ext uri="{9D8B030D-6E8A-4147-A177-3AD203B41FA5}">
                      <a16:colId xmlns:a16="http://schemas.microsoft.com/office/drawing/2014/main" val="937743691"/>
                    </a:ext>
                  </a:extLst>
                </a:gridCol>
              </a:tblGrid>
              <a:tr h="0">
                <a:tc rowSpan="3">
                  <a:txBody>
                    <a:bodyPr/>
                    <a:lstStyle/>
                    <a:p>
                      <a:pPr algn="ctr"/>
                      <a:r>
                        <a:rPr lang="en-GB" sz="1000" b="1">
                          <a:solidFill>
                            <a:schemeClr val="bg1"/>
                          </a:solidFill>
                        </a:rPr>
                        <a:t>Activity Metric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j-ea"/>
                          <a:cs typeface="+mj-cs"/>
                        </a:rPr>
                        <a:t>12.2 Number of unique patients seen by an NHS dentist – children (resident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j-ea"/>
                          <a:cs typeface="+mj-cs"/>
                        </a:rPr>
                        <a:t>November 2025</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335843"/>
                  </a:ext>
                </a:extLst>
              </a:tr>
              <a:tr h="0">
                <a:tc vMerge="1">
                  <a:txBody>
                    <a:bodyPr/>
                    <a:lstStyle/>
                    <a:p>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tx1"/>
                          </a:solidFill>
                        </a:rPr>
                        <a:t>Primary Care Contracts Sub Committee </a:t>
                      </a:r>
                      <a:r>
                        <a:rPr lang="en-GB" sz="1000" b="1">
                          <a:solidFill>
                            <a:schemeClr val="tx1"/>
                          </a:solidFill>
                        </a:rPr>
                        <a:t>/   </a:t>
                      </a:r>
                      <a:r>
                        <a:rPr lang="en-GB" sz="1000" b="1" strike="noStrike" baseline="0">
                          <a:solidFill>
                            <a:schemeClr val="tx1"/>
                          </a:solidFill>
                        </a:rPr>
                        <a:t>Finance &amp; Contracting </a:t>
                      </a:r>
                      <a:r>
                        <a:rPr lang="en-GB" sz="1000" b="1">
                          <a:solidFill>
                            <a:schemeClr val="tx1"/>
                          </a:solidFill>
                        </a:rPr>
                        <a:t>Committee</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a:p>
                  </a:txBody>
                  <a:tcPr>
                    <a:solidFill>
                      <a:schemeClr val="bg1"/>
                    </a:solidFill>
                  </a:tcPr>
                </a:tc>
                <a:tc hMerge="1">
                  <a:txBody>
                    <a:bodyPr/>
                    <a:lstStyle/>
                    <a:p>
                      <a:endParaRPr lang="en-GB"/>
                    </a:p>
                  </a:txBody>
                  <a:tcPr/>
                </a:tc>
                <a:tc hMerge="1">
                  <a:txBody>
                    <a:bodyPr/>
                    <a:lstStyle/>
                    <a:p>
                      <a:endParaRPr lang="en-GB"/>
                    </a:p>
                  </a:txBody>
                  <a:tcPr/>
                </a:tc>
                <a:tc hMerge="1">
                  <a:txBody>
                    <a:bodyPr/>
                    <a:lstStyle/>
                    <a:p>
                      <a:endParaRPr/>
                    </a:p>
                  </a:txBody>
                  <a:tcPr/>
                </a:tc>
                <a:extLst>
                  <a:ext uri="{0D108BD9-81ED-4DB2-BD59-A6C34878D82A}">
                    <a16:rowId xmlns:a16="http://schemas.microsoft.com/office/drawing/2014/main" val="513784470"/>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Group Chair: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Amy Lepiorz</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SRO: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solidFill>
                            <a:schemeClr val="tx1"/>
                          </a:solidFill>
                        </a:rPr>
                        <a:t>Donna Roberts</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a:solidFill>
                            <a:schemeClr val="tx1"/>
                          </a:solidFill>
                        </a:rPr>
                        <a:t>Clinical Lead: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Shane Morgan</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6322270"/>
                  </a:ext>
                </a:extLst>
              </a:tr>
            </a:tbl>
          </a:graphicData>
        </a:graphic>
      </p:graphicFrame>
      <p:sp>
        <p:nvSpPr>
          <p:cNvPr id="9" name="TextBox 8">
            <a:extLst>
              <a:ext uri="{FF2B5EF4-FFF2-40B4-BE49-F238E27FC236}">
                <a16:creationId xmlns:a16="http://schemas.microsoft.com/office/drawing/2014/main" id="{5CEE0EF3-E3C7-5D77-5C30-CA52032C2AED}"/>
              </a:ext>
            </a:extLst>
          </p:cNvPr>
          <p:cNvSpPr txBox="1"/>
          <p:nvPr/>
        </p:nvSpPr>
        <p:spPr>
          <a:xfrm>
            <a:off x="-24916" y="0"/>
            <a:ext cx="400110" cy="6721473"/>
          </a:xfrm>
          <a:prstGeom prst="rect">
            <a:avLst/>
          </a:prstGeom>
          <a:noFill/>
        </p:spPr>
        <p:txBody>
          <a:bodyPr vert="vert270" wrap="square" rtlCol="0">
            <a:spAutoFit/>
          </a:bodyPr>
          <a:lstStyle/>
          <a:p>
            <a:r>
              <a:rPr lang="en-GB" sz="1400" b="1">
                <a:latin typeface="Abadi Extra Light" panose="020B0204020104020204" pitchFamily="34" charset="0"/>
              </a:rPr>
              <a:t>Dental:    </a:t>
            </a:r>
            <a:r>
              <a:rPr lang="en-GB" sz="1400">
                <a:latin typeface="Abadi Extra Light" panose="020B0204020104020204" pitchFamily="34" charset="0"/>
              </a:rPr>
              <a:t>Activity </a:t>
            </a:r>
          </a:p>
        </p:txBody>
      </p:sp>
      <p:graphicFrame>
        <p:nvGraphicFramePr>
          <p:cNvPr id="6" name="Table 5">
            <a:extLst>
              <a:ext uri="{FF2B5EF4-FFF2-40B4-BE49-F238E27FC236}">
                <a16:creationId xmlns:a16="http://schemas.microsoft.com/office/drawing/2014/main" id="{FDA96552-0964-4439-8228-F203B78140CD}"/>
              </a:ext>
            </a:extLst>
          </p:cNvPr>
          <p:cNvGraphicFramePr>
            <a:graphicFrameLocks noGrp="1"/>
          </p:cNvGraphicFramePr>
          <p:nvPr>
            <p:extLst>
              <p:ext uri="{D42A27DB-BD31-4B8C-83A1-F6EECF244321}">
                <p14:modId xmlns:p14="http://schemas.microsoft.com/office/powerpoint/2010/main" val="449556977"/>
              </p:ext>
            </p:extLst>
          </p:nvPr>
        </p:nvGraphicFramePr>
        <p:xfrm>
          <a:off x="501495" y="2694538"/>
          <a:ext cx="5411380" cy="259080"/>
        </p:xfrm>
        <a:graphic>
          <a:graphicData uri="http://schemas.openxmlformats.org/drawingml/2006/table">
            <a:tbl>
              <a:tblPr firstRow="1" bandRow="1">
                <a:tableStyleId>{5A111915-BE36-4E01-A7E5-04B1672EAD32}</a:tableStyleId>
              </a:tblPr>
              <a:tblGrid>
                <a:gridCol w="1344203">
                  <a:extLst>
                    <a:ext uri="{9D8B030D-6E8A-4147-A177-3AD203B41FA5}">
                      <a16:colId xmlns:a16="http://schemas.microsoft.com/office/drawing/2014/main" val="1144645483"/>
                    </a:ext>
                  </a:extLst>
                </a:gridCol>
                <a:gridCol w="1181100">
                  <a:extLst>
                    <a:ext uri="{9D8B030D-6E8A-4147-A177-3AD203B41FA5}">
                      <a16:colId xmlns:a16="http://schemas.microsoft.com/office/drawing/2014/main" val="1701075339"/>
                    </a:ext>
                  </a:extLst>
                </a:gridCol>
                <a:gridCol w="809625">
                  <a:extLst>
                    <a:ext uri="{9D8B030D-6E8A-4147-A177-3AD203B41FA5}">
                      <a16:colId xmlns:a16="http://schemas.microsoft.com/office/drawing/2014/main" val="2762054569"/>
                    </a:ext>
                  </a:extLst>
                </a:gridCol>
                <a:gridCol w="1304925">
                  <a:extLst>
                    <a:ext uri="{9D8B030D-6E8A-4147-A177-3AD203B41FA5}">
                      <a16:colId xmlns:a16="http://schemas.microsoft.com/office/drawing/2014/main" val="228390609"/>
                    </a:ext>
                  </a:extLst>
                </a:gridCol>
                <a:gridCol w="771527">
                  <a:extLst>
                    <a:ext uri="{9D8B030D-6E8A-4147-A177-3AD203B41FA5}">
                      <a16:colId xmlns:a16="http://schemas.microsoft.com/office/drawing/2014/main" val="2813126454"/>
                    </a:ext>
                  </a:extLst>
                </a:gridCol>
              </a:tblGrid>
              <a:tr h="161544">
                <a:tc>
                  <a:txBody>
                    <a:bodyPr/>
                    <a:lstStyle/>
                    <a:p>
                      <a:r>
                        <a:rPr lang="en-GB" sz="1100" b="1">
                          <a:solidFill>
                            <a:schemeClr val="bg1"/>
                          </a:solidFill>
                        </a:rPr>
                        <a:t>Children</a:t>
                      </a:r>
                    </a:p>
                  </a:txBody>
                  <a:tcPr>
                    <a:lnL w="6350" cap="flat" cmpd="sng" algn="ctr">
                      <a:noFill/>
                      <a:prstDash val="solid"/>
                      <a:miter lim="800000"/>
                    </a:lnL>
                    <a:solidFill>
                      <a:schemeClr val="accent1"/>
                    </a:solidFill>
                  </a:tcPr>
                </a:tc>
                <a:tc>
                  <a:txBody>
                    <a:bodyPr/>
                    <a:lstStyle/>
                    <a:p>
                      <a:pPr marL="0" algn="l" defTabSz="914400" rtl="0" eaLnBrk="1" latinLnBrk="0" hangingPunct="1"/>
                      <a:r>
                        <a:rPr lang="en-GB" sz="1100" kern="1200">
                          <a:solidFill>
                            <a:schemeClr val="tx1"/>
                          </a:solidFill>
                          <a:latin typeface="+mn-lt"/>
                          <a:ea typeface="+mn-ea"/>
                          <a:cs typeface="+mn-cs"/>
                        </a:rPr>
                        <a:t>Q3 Milestone =</a:t>
                      </a:r>
                    </a:p>
                  </a:txBody>
                  <a:tcPr anchor="ctr">
                    <a:noFill/>
                  </a:tcPr>
                </a:tc>
                <a:tc>
                  <a:txBody>
                    <a:bodyPr/>
                    <a:lstStyle/>
                    <a:p>
                      <a:pPr marL="0" algn="l" defTabSz="914400" rtl="0" eaLnBrk="1" latinLnBrk="0" hangingPunct="1"/>
                      <a:r>
                        <a:rPr lang="en-GB" sz="1100" kern="1200">
                          <a:solidFill>
                            <a:schemeClr val="tx1"/>
                          </a:solidFill>
                          <a:latin typeface="+mn-lt"/>
                          <a:ea typeface="+mn-ea"/>
                          <a:cs typeface="+mn-cs"/>
                        </a:rPr>
                        <a:t>62.9%</a:t>
                      </a:r>
                    </a:p>
                  </a:txBody>
                  <a:tcPr anchor="ctr">
                    <a:noFill/>
                  </a:tcPr>
                </a:tc>
                <a:tc>
                  <a:txBody>
                    <a:bodyPr/>
                    <a:lstStyle/>
                    <a:p>
                      <a:pPr marL="0" algn="l" defTabSz="914400" rtl="0" eaLnBrk="1" latinLnBrk="0" hangingPunct="1"/>
                      <a:r>
                        <a:rPr lang="en-GB" sz="1100" kern="1200">
                          <a:solidFill>
                            <a:schemeClr val="tx1"/>
                          </a:solidFill>
                          <a:latin typeface="+mn-lt"/>
                          <a:ea typeface="+mn-ea"/>
                          <a:cs typeface="+mn-cs"/>
                        </a:rPr>
                        <a:t>Nov 25 Actual =</a:t>
                      </a:r>
                    </a:p>
                  </a:txBody>
                  <a:tcPr anchor="ctr">
                    <a:noFill/>
                  </a:tcPr>
                </a:tc>
                <a:tc>
                  <a:txBody>
                    <a:bodyPr/>
                    <a:lstStyle/>
                    <a:p>
                      <a:pPr marL="0" algn="l" defTabSz="914400" rtl="0" eaLnBrk="1" latinLnBrk="0" hangingPunct="1"/>
                      <a:r>
                        <a:rPr lang="en-GB" sz="1100" kern="1200">
                          <a:solidFill>
                            <a:schemeClr val="tx1"/>
                          </a:solidFill>
                          <a:latin typeface="+mn-lt"/>
                          <a:ea typeface="+mn-ea"/>
                          <a:cs typeface="+mn-cs"/>
                        </a:rPr>
                        <a:t>66.2%</a:t>
                      </a:r>
                    </a:p>
                  </a:txBody>
                  <a:tcPr anchor="ctr">
                    <a:solidFill>
                      <a:schemeClr val="accent4"/>
                    </a:solidFill>
                  </a:tcPr>
                </a:tc>
                <a:extLst>
                  <a:ext uri="{0D108BD9-81ED-4DB2-BD59-A6C34878D82A}">
                    <a16:rowId xmlns:a16="http://schemas.microsoft.com/office/drawing/2014/main" val="223102144"/>
                  </a:ext>
                </a:extLst>
              </a:tr>
            </a:tbl>
          </a:graphicData>
        </a:graphic>
      </p:graphicFrame>
      <p:sp>
        <p:nvSpPr>
          <p:cNvPr id="10" name="TextBox 9">
            <a:extLst>
              <a:ext uri="{FF2B5EF4-FFF2-40B4-BE49-F238E27FC236}">
                <a16:creationId xmlns:a16="http://schemas.microsoft.com/office/drawing/2014/main" id="{81FFF0D0-00DF-A75A-0D72-3A1DA5D67C14}"/>
              </a:ext>
            </a:extLst>
          </p:cNvPr>
          <p:cNvSpPr txBox="1"/>
          <p:nvPr/>
        </p:nvSpPr>
        <p:spPr>
          <a:xfrm>
            <a:off x="606479" y="6108024"/>
            <a:ext cx="5005314" cy="430887"/>
          </a:xfrm>
          <a:prstGeom prst="rect">
            <a:avLst/>
          </a:prstGeom>
          <a:solidFill>
            <a:schemeClr val="accent6">
              <a:lumMod val="60000"/>
              <a:lumOff val="40000"/>
            </a:schemeClr>
          </a:solidFill>
        </p:spPr>
        <p:txBody>
          <a:bodyPr wrap="square" rtlCol="0">
            <a:spAutoFit/>
          </a:bodyPr>
          <a:lstStyle/>
          <a:p>
            <a:r>
              <a:rPr lang="en-GB" sz="1100" b="1">
                <a:latin typeface="Abadi Extra Light" panose="020B0204020104020204" pitchFamily="34" charset="0"/>
              </a:rPr>
              <a:t>10 Year Health Plan focus: NHS Dentistry</a:t>
            </a:r>
          </a:p>
          <a:p>
            <a:r>
              <a:rPr lang="en-GB" sz="1100">
                <a:latin typeface="Abadi Extra Light" panose="020B0204020104020204" pitchFamily="34" charset="0"/>
              </a:rPr>
              <a:t>Focus on prevention e.g. children and tooth extractions</a:t>
            </a:r>
          </a:p>
        </p:txBody>
      </p:sp>
      <p:pic>
        <p:nvPicPr>
          <p:cNvPr id="2" name="Picture 1">
            <a:extLst>
              <a:ext uri="{FF2B5EF4-FFF2-40B4-BE49-F238E27FC236}">
                <a16:creationId xmlns:a16="http://schemas.microsoft.com/office/drawing/2014/main" id="{952B9DAB-3D0B-1FC1-2208-797E453F1ECD}"/>
              </a:ext>
            </a:extLst>
          </p:cNvPr>
          <p:cNvPicPr>
            <a:picLocks noChangeAspect="1"/>
          </p:cNvPicPr>
          <p:nvPr/>
        </p:nvPicPr>
        <p:blipFill>
          <a:blip r:embed="rId3"/>
          <a:stretch>
            <a:fillRect/>
          </a:stretch>
        </p:blipFill>
        <p:spPr>
          <a:xfrm>
            <a:off x="573454" y="3206309"/>
            <a:ext cx="4861956" cy="2649024"/>
          </a:xfrm>
          <a:prstGeom prst="rect">
            <a:avLst/>
          </a:prstGeom>
        </p:spPr>
      </p:pic>
    </p:spTree>
    <p:extLst>
      <p:ext uri="{BB962C8B-B14F-4D97-AF65-F5344CB8AC3E}">
        <p14:creationId xmlns:p14="http://schemas.microsoft.com/office/powerpoint/2010/main" val="3793826201"/>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D81C0-C415-82E8-FD12-D7978676012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83553B-6AC6-0ACF-AF8A-9FF084377556}"/>
              </a:ext>
            </a:extLst>
          </p:cNvPr>
          <p:cNvSpPr>
            <a:spLocks noGrp="1"/>
          </p:cNvSpPr>
          <p:nvPr>
            <p:ph type="sldNum" sz="quarter" idx="12"/>
          </p:nvPr>
        </p:nvSpPr>
        <p:spPr/>
        <p:txBody>
          <a:bodyPr/>
          <a:lstStyle/>
          <a:p>
            <a:fld id="{507B77E4-D16E-4E80-BECE-B10ACE50DA11}" type="slidenum">
              <a:rPr lang="en-GB" smtClean="0"/>
              <a:pPr/>
              <a:t>2</a:t>
            </a:fld>
            <a:endParaRPr lang="en-GB"/>
          </a:p>
        </p:txBody>
      </p:sp>
      <p:sp>
        <p:nvSpPr>
          <p:cNvPr id="8" name="Title 1">
            <a:extLst>
              <a:ext uri="{FF2B5EF4-FFF2-40B4-BE49-F238E27FC236}">
                <a16:creationId xmlns:a16="http://schemas.microsoft.com/office/drawing/2014/main" id="{9C2C2F2E-C020-90D4-2786-CA047B55F0D4}"/>
              </a:ext>
            </a:extLst>
          </p:cNvPr>
          <p:cNvSpPr>
            <a:spLocks noGrp="1"/>
          </p:cNvSpPr>
          <p:nvPr>
            <p:ph type="title"/>
          </p:nvPr>
        </p:nvSpPr>
        <p:spPr>
          <a:xfrm>
            <a:off x="2749341" y="445179"/>
            <a:ext cx="9358223" cy="354541"/>
          </a:xfrm>
        </p:spPr>
        <p:txBody>
          <a:bodyPr>
            <a:normAutofit/>
          </a:bodyPr>
          <a:lstStyle/>
          <a:p>
            <a:r>
              <a:rPr lang="en-GB" sz="1800"/>
              <a:t>Primary Care Metric Summary and Benchmarking</a:t>
            </a:r>
          </a:p>
        </p:txBody>
      </p:sp>
      <p:graphicFrame>
        <p:nvGraphicFramePr>
          <p:cNvPr id="2" name="Table 1">
            <a:extLst>
              <a:ext uri="{FF2B5EF4-FFF2-40B4-BE49-F238E27FC236}">
                <a16:creationId xmlns:a16="http://schemas.microsoft.com/office/drawing/2014/main" id="{5589672E-32A5-74B7-A1A0-ED85FA464771}"/>
              </a:ext>
            </a:extLst>
          </p:cNvPr>
          <p:cNvGraphicFramePr>
            <a:graphicFrameLocks noGrp="1"/>
          </p:cNvGraphicFramePr>
          <p:nvPr/>
        </p:nvGraphicFramePr>
        <p:xfrm>
          <a:off x="533792" y="5659194"/>
          <a:ext cx="10763487" cy="1066800"/>
        </p:xfrm>
        <a:graphic>
          <a:graphicData uri="http://schemas.openxmlformats.org/drawingml/2006/table">
            <a:tbl>
              <a:tblPr firstRow="1" bandRow="1">
                <a:tableStyleId>{2D5ABB26-0587-4C30-8999-92F81FD0307C}</a:tableStyleId>
              </a:tblPr>
              <a:tblGrid>
                <a:gridCol w="629031">
                  <a:extLst>
                    <a:ext uri="{9D8B030D-6E8A-4147-A177-3AD203B41FA5}">
                      <a16:colId xmlns:a16="http://schemas.microsoft.com/office/drawing/2014/main" val="1119040050"/>
                    </a:ext>
                  </a:extLst>
                </a:gridCol>
                <a:gridCol w="2958798">
                  <a:extLst>
                    <a:ext uri="{9D8B030D-6E8A-4147-A177-3AD203B41FA5}">
                      <a16:colId xmlns:a16="http://schemas.microsoft.com/office/drawing/2014/main" val="1549968664"/>
                    </a:ext>
                  </a:extLst>
                </a:gridCol>
                <a:gridCol w="546402">
                  <a:extLst>
                    <a:ext uri="{9D8B030D-6E8A-4147-A177-3AD203B41FA5}">
                      <a16:colId xmlns:a16="http://schemas.microsoft.com/office/drawing/2014/main" val="4207950583"/>
                    </a:ext>
                  </a:extLst>
                </a:gridCol>
                <a:gridCol w="3041427">
                  <a:extLst>
                    <a:ext uri="{9D8B030D-6E8A-4147-A177-3AD203B41FA5}">
                      <a16:colId xmlns:a16="http://schemas.microsoft.com/office/drawing/2014/main" val="3219891219"/>
                    </a:ext>
                  </a:extLst>
                </a:gridCol>
                <a:gridCol w="597123">
                  <a:extLst>
                    <a:ext uri="{9D8B030D-6E8A-4147-A177-3AD203B41FA5}">
                      <a16:colId xmlns:a16="http://schemas.microsoft.com/office/drawing/2014/main" val="1657529015"/>
                    </a:ext>
                  </a:extLst>
                </a:gridCol>
                <a:gridCol w="2990706">
                  <a:extLst>
                    <a:ext uri="{9D8B030D-6E8A-4147-A177-3AD203B41FA5}">
                      <a16:colId xmlns:a16="http://schemas.microsoft.com/office/drawing/2014/main" val="2943016307"/>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bg1"/>
                          </a:solidFill>
                          <a:latin typeface="Abadi Extra Light" panose="020B0204020104020204" pitchFamily="34" charset="0"/>
                          <a:ea typeface="Calibri" panose="020F0502020204030204" pitchFamily="34" charset="0"/>
                          <a:cs typeface="Calibri" panose="020F0502020204030204" pitchFamily="34" charset="0"/>
                        </a:rPr>
                        <a:t>PCCSC</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Abadi Extra Light" panose="020B0204020104020204" pitchFamily="34" charset="0"/>
                          <a:ea typeface="Calibri" panose="020F0502020204030204" pitchFamily="34" charset="0"/>
                          <a:cs typeface="Calibri" panose="020F0502020204030204" pitchFamily="34" charset="0"/>
                        </a:rPr>
                        <a:t>Primary Care Contracts Sub Committee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bg1"/>
                          </a:solidFill>
                          <a:latin typeface="Abadi Extra Light" panose="020B0204020104020204" pitchFamily="34" charset="0"/>
                        </a:rPr>
                        <a:t>QOC</a:t>
                      </a:r>
                      <a:endParaRPr lang="en-GB" sz="800" b="1">
                        <a:solidFill>
                          <a:schemeClr val="bg1"/>
                        </a:solidFill>
                        <a:latin typeface="Abadi Extra Light" panose="020B020402010402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Abadi Extra Light" panose="020B0204020104020204" pitchFamily="34" charset="0"/>
                        </a:rPr>
                        <a:t>Quality and Outcomes Committee</a:t>
                      </a:r>
                      <a:endParaRPr lang="en-GB" sz="800" b="0">
                        <a:solidFill>
                          <a:schemeClr val="tx1"/>
                        </a:solidFill>
                        <a:latin typeface="Abadi Extra Light" panose="020B020402010402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bg1"/>
                          </a:solidFill>
                          <a:latin typeface="Abadi Extra Light" panose="020B0204020104020204" pitchFamily="34" charset="0"/>
                          <a:ea typeface="Calibri" panose="020F0502020204030204" pitchFamily="34" charset="0"/>
                          <a:cs typeface="Calibri" panose="020F0502020204030204" pitchFamily="34" charset="0"/>
                        </a:rPr>
                        <a:t>EC</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Abadi Extra Light" panose="020B0204020104020204" pitchFamily="34" charset="0"/>
                        </a:rPr>
                        <a:t>Executive Committee</a:t>
                      </a:r>
                      <a:endParaRPr lang="en-GB" sz="800" b="0">
                        <a:solidFill>
                          <a:schemeClr val="tx1"/>
                        </a:solidFill>
                        <a:latin typeface="Abadi Extra Light" panose="020B020402010402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4114883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bg1"/>
                          </a:solidFill>
                          <a:latin typeface="Abadi Extra Light" panose="020B0204020104020204" pitchFamily="34" charset="0"/>
                        </a:rPr>
                        <a:t>PCMSG</a:t>
                      </a:r>
                      <a:endParaRPr lang="en-GB" sz="800" b="1">
                        <a:solidFill>
                          <a:schemeClr val="bg1"/>
                        </a:solidFill>
                        <a:latin typeface="Abadi Extra Light" panose="020B020402010402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a:solidFill>
                            <a:schemeClr val="tx1"/>
                          </a:solidFill>
                          <a:latin typeface="Abadi Extra Light" panose="020B0204020104020204" pitchFamily="34" charset="0"/>
                        </a:rPr>
                        <a:t>Primary Care Medical Services  Group</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bg1"/>
                          </a:solidFill>
                          <a:latin typeface="Abadi Extra Light" panose="020B0204020104020204" pitchFamily="34" charset="0"/>
                          <a:ea typeface="Calibri" panose="020F0502020204030204" pitchFamily="34" charset="0"/>
                          <a:cs typeface="Calibri" panose="020F0502020204030204" pitchFamily="34" charset="0"/>
                        </a:rPr>
                        <a:t>PCQG</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Abadi Extra Light" panose="020B0204020104020204" pitchFamily="34" charset="0"/>
                        </a:rPr>
                        <a:t>Primary Care Quality Group</a:t>
                      </a:r>
                      <a:endParaRPr lang="en-GB" sz="800" b="0">
                        <a:solidFill>
                          <a:schemeClr val="tx1"/>
                        </a:solidFill>
                        <a:latin typeface="Abadi Extra Light" panose="020B020402010402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bg1"/>
                          </a:solidFill>
                          <a:latin typeface="Abadi Extra Light" panose="020B0204020104020204" pitchFamily="34" charset="0"/>
                        </a:rPr>
                        <a:t>F&amp;C</a:t>
                      </a:r>
                      <a:endParaRPr lang="en-GB" sz="800" b="1">
                        <a:solidFill>
                          <a:schemeClr val="bg1"/>
                        </a:solidFill>
                        <a:latin typeface="Abadi Extra Light" panose="020B020402010402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Abadi Extra Light" panose="020B0204020104020204" pitchFamily="34" charset="0"/>
                        </a:rPr>
                        <a:t>Finance &amp; Contracting</a:t>
                      </a:r>
                      <a:endParaRPr lang="en-GB" sz="800" b="0">
                        <a:solidFill>
                          <a:schemeClr val="tx1"/>
                        </a:solidFill>
                        <a:latin typeface="Abadi Extra Light" panose="020B020402010402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0289268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bg1"/>
                          </a:solidFill>
                          <a:latin typeface="Abadi Extra Light" panose="020B0204020104020204" pitchFamily="34" charset="0"/>
                          <a:ea typeface="Calibri" panose="020F0502020204030204" pitchFamily="34" charset="0"/>
                          <a:cs typeface="Calibri" panose="020F0502020204030204" pitchFamily="34" charset="0"/>
                        </a:rPr>
                        <a:t>PSDG</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Abadi Extra Light" panose="020B0204020104020204" pitchFamily="34" charset="0"/>
                          <a:ea typeface="Calibri" panose="020F0502020204030204" pitchFamily="34" charset="0"/>
                          <a:cs typeface="Calibri" panose="020F0502020204030204" pitchFamily="34" charset="0"/>
                        </a:rPr>
                        <a:t>Primary Services Dental Group</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bg1"/>
                          </a:solidFill>
                          <a:latin typeface="Abadi Extra Light" panose="020B0204020104020204" pitchFamily="34" charset="0"/>
                          <a:ea typeface="Calibri" panose="020F0502020204030204" pitchFamily="34" charset="0"/>
                          <a:cs typeface="Calibri" panose="020F0502020204030204" pitchFamily="34" charset="0"/>
                        </a:rPr>
                        <a:t>POSG</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Abadi Extra Light" panose="020B0204020104020204" pitchFamily="34" charset="0"/>
                          <a:ea typeface="Calibri" panose="020F0502020204030204" pitchFamily="34" charset="0"/>
                          <a:cs typeface="Calibri" panose="020F0502020204030204" pitchFamily="34" charset="0"/>
                        </a:rPr>
                        <a:t>Primary Ophthalmic Services Group</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bg1"/>
                          </a:solidFill>
                          <a:latin typeface="Abadi Extra Light" panose="020B0204020104020204" pitchFamily="34" charset="0"/>
                          <a:ea typeface="Calibri" panose="020F0502020204030204" pitchFamily="34" charset="0"/>
                          <a:cs typeface="Calibri" panose="020F0502020204030204" pitchFamily="34" charset="0"/>
                        </a:rPr>
                        <a:t>PSG</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Abadi Extra Light" panose="020B0204020104020204" pitchFamily="34" charset="0"/>
                          <a:ea typeface="Calibri" panose="020F0502020204030204" pitchFamily="34" charset="0"/>
                          <a:cs typeface="Calibri" panose="020F0502020204030204" pitchFamily="34" charset="0"/>
                        </a:rPr>
                        <a:t>Pharmaceutical Services Group</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0439155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bg1"/>
                          </a:solidFill>
                          <a:latin typeface="Abadi Extra Light" panose="020B0204020104020204" pitchFamily="34" charset="0"/>
                          <a:ea typeface="Calibri" panose="020F0502020204030204" pitchFamily="34" charset="0"/>
                          <a:cs typeface="Calibri" panose="020F0502020204030204" pitchFamily="34" charset="0"/>
                        </a:rPr>
                        <a:t>PINCTPG</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Abadi Extra Light" panose="020B0204020104020204" pitchFamily="34" charset="0"/>
                        </a:rPr>
                        <a:t>Primary &amp; Integrated Care Transformation Programme</a:t>
                      </a:r>
                      <a:endParaRPr lang="en-GB" sz="800" b="0">
                        <a:solidFill>
                          <a:schemeClr val="tx1"/>
                        </a:solidFill>
                        <a:latin typeface="Abadi Extra Light" panose="020B020402010402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bg1"/>
                          </a:solidFill>
                          <a:latin typeface="Abadi Extra Light" panose="020B0204020104020204" pitchFamily="34" charset="0"/>
                        </a:rPr>
                        <a:t>MSG</a:t>
                      </a:r>
                      <a:endParaRPr lang="en-GB" sz="800" b="1">
                        <a:solidFill>
                          <a:schemeClr val="bg1"/>
                        </a:solidFill>
                        <a:latin typeface="Abadi Extra Light" panose="020B020402010402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Abadi Extra Light" panose="020B0204020104020204" pitchFamily="34" charset="0"/>
                        </a:rPr>
                        <a:t>Medicines Safety Group</a:t>
                      </a:r>
                      <a:endParaRPr lang="en-GB" sz="800" b="0">
                        <a:solidFill>
                          <a:schemeClr val="tx1"/>
                        </a:solidFill>
                        <a:latin typeface="Abadi Extra Light" panose="020B020402010402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rowSpan="2" gridSpan="2">
                  <a:txBody>
                    <a:bodyPr/>
                    <a:lstStyle/>
                    <a:p>
                      <a:endParaRPr lang="en-GB" sz="800" b="1">
                        <a:solidFill>
                          <a:schemeClr val="bg1"/>
                        </a:solidFill>
                        <a:latin typeface="Abadi Extra Light" panose="020B020402010402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endParaRPr lang="en-GB" sz="700" b="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2033452"/>
                  </a:ext>
                </a:extLst>
              </a:tr>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a:solidFill>
                          <a:schemeClr val="bg1"/>
                        </a:solidFill>
                        <a:latin typeface="Abadi Extra Light" panose="020B020402010402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bg1"/>
                          </a:solidFill>
                          <a:latin typeface="Abadi Extra Light" panose="020B0204020104020204" pitchFamily="34" charset="0"/>
                        </a:rPr>
                        <a:t>AMSC</a:t>
                      </a:r>
                      <a:endParaRPr lang="en-GB" sz="800" b="1">
                        <a:solidFill>
                          <a:schemeClr val="bg1"/>
                        </a:solidFill>
                        <a:latin typeface="Abadi Extra Light" panose="020B020402010402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Abadi Extra Light" panose="020B0204020104020204" pitchFamily="34" charset="0"/>
                        </a:rPr>
                        <a:t>Antimicrobial Stewardship Committee</a:t>
                      </a:r>
                      <a:endParaRPr lang="en-GB" sz="800" b="0">
                        <a:solidFill>
                          <a:schemeClr val="tx1"/>
                        </a:solidFill>
                        <a:latin typeface="Abadi Extra Light" panose="020B020402010402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gridSpan="2" vMerge="1">
                  <a:txBody>
                    <a:bodyPr/>
                    <a:lstStyle/>
                    <a:p>
                      <a:endParaRPr lang="en-GB" sz="700" b="1">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vMerge="1">
                  <a:txBody>
                    <a:bodyPr/>
                    <a:lstStyle/>
                    <a:p>
                      <a:endParaRPr lang="en-GB" sz="700" b="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3754862"/>
                  </a:ext>
                </a:extLst>
              </a:tr>
            </a:tbl>
          </a:graphicData>
        </a:graphic>
      </p:graphicFrame>
      <p:sp>
        <p:nvSpPr>
          <p:cNvPr id="6" name="TextBox 5">
            <a:extLst>
              <a:ext uri="{FF2B5EF4-FFF2-40B4-BE49-F238E27FC236}">
                <a16:creationId xmlns:a16="http://schemas.microsoft.com/office/drawing/2014/main" id="{F566F7DF-4F5E-A83F-0866-52707E7CB429}"/>
              </a:ext>
            </a:extLst>
          </p:cNvPr>
          <p:cNvSpPr txBox="1"/>
          <p:nvPr/>
        </p:nvSpPr>
        <p:spPr>
          <a:xfrm>
            <a:off x="430382" y="5351417"/>
            <a:ext cx="3702916" cy="307777"/>
          </a:xfrm>
          <a:prstGeom prst="rect">
            <a:avLst/>
          </a:prstGeom>
          <a:noFill/>
        </p:spPr>
        <p:txBody>
          <a:bodyPr wrap="square" rtlCol="0">
            <a:spAutoFit/>
          </a:bodyPr>
          <a:lstStyle/>
          <a:p>
            <a:r>
              <a:rPr lang="en-GB" sz="1400">
                <a:solidFill>
                  <a:srgbClr val="0072BC"/>
                </a:solidFill>
                <a:latin typeface="+mj-lt"/>
                <a:ea typeface="+mj-ea"/>
                <a:cs typeface="+mj-cs"/>
              </a:rPr>
              <a:t>Committee / Group Acronym Key </a:t>
            </a:r>
          </a:p>
        </p:txBody>
      </p:sp>
      <p:sp>
        <p:nvSpPr>
          <p:cNvPr id="7" name="TextBox 6">
            <a:extLst>
              <a:ext uri="{FF2B5EF4-FFF2-40B4-BE49-F238E27FC236}">
                <a16:creationId xmlns:a16="http://schemas.microsoft.com/office/drawing/2014/main" id="{570CBFDD-4700-A3F1-5B6B-7C2FDA2DA3EA}"/>
              </a:ext>
            </a:extLst>
          </p:cNvPr>
          <p:cNvSpPr txBox="1"/>
          <p:nvPr/>
        </p:nvSpPr>
        <p:spPr>
          <a:xfrm>
            <a:off x="533792" y="4824548"/>
            <a:ext cx="11784043" cy="900246"/>
          </a:xfrm>
          <a:prstGeom prst="rect">
            <a:avLst/>
          </a:prstGeom>
          <a:noFill/>
        </p:spPr>
        <p:txBody>
          <a:bodyPr wrap="square" lIns="91440" tIns="45720" rIns="91440" bIns="45720" rtlCol="0" anchor="t">
            <a:spAutoFit/>
          </a:bodyPr>
          <a:lstStyle/>
          <a:p>
            <a:r>
              <a:rPr lang="en-GB" sz="1050" i="1">
                <a:solidFill>
                  <a:schemeClr val="tx1">
                    <a:lumMod val="50000"/>
                    <a:lumOff val="50000"/>
                  </a:schemeClr>
                </a:solidFill>
                <a:latin typeface="Abadi Extra Light"/>
              </a:rPr>
              <a:t>* The place-level colour coding shows the range of Sub ICB performance per metric;(except for metric 7); green denotes the strongest performing place and red the poorest performing, a linear colour gradient is used to show the variability between these two values.   For metric 7 (</a:t>
            </a:r>
            <a:r>
              <a:rPr lang="en-US" sz="1050" i="1">
                <a:solidFill>
                  <a:schemeClr val="tx1">
                    <a:lumMod val="50000"/>
                    <a:lumOff val="50000"/>
                  </a:schemeClr>
                </a:solidFill>
                <a:latin typeface="Abadi Extra Light"/>
              </a:rPr>
              <a:t>S044b: broad-spectrum antibiotic prescribing) the color coding denotes how far away a place is from the 10% target, anything above 10% is denoted as red.</a:t>
            </a:r>
          </a:p>
          <a:p>
            <a:r>
              <a:rPr lang="en-GB" sz="1050"/>
              <a:t> </a:t>
            </a:r>
          </a:p>
          <a:p>
            <a:endParaRPr lang="en-GB" sz="1050">
              <a:cs typeface="Arial"/>
            </a:endParaRPr>
          </a:p>
        </p:txBody>
      </p:sp>
      <p:pic>
        <p:nvPicPr>
          <p:cNvPr id="9" name="Picture 8">
            <a:extLst>
              <a:ext uri="{FF2B5EF4-FFF2-40B4-BE49-F238E27FC236}">
                <a16:creationId xmlns:a16="http://schemas.microsoft.com/office/drawing/2014/main" id="{812BDCBF-B325-FF1F-F336-2BE631AB485E}"/>
              </a:ext>
            </a:extLst>
          </p:cNvPr>
          <p:cNvPicPr>
            <a:picLocks noChangeAspect="1"/>
          </p:cNvPicPr>
          <p:nvPr/>
        </p:nvPicPr>
        <p:blipFill>
          <a:blip r:embed="rId3"/>
          <a:stretch>
            <a:fillRect/>
          </a:stretch>
        </p:blipFill>
        <p:spPr>
          <a:xfrm>
            <a:off x="533793" y="1060386"/>
            <a:ext cx="9736316" cy="3805565"/>
          </a:xfrm>
          <a:prstGeom prst="rect">
            <a:avLst/>
          </a:prstGeom>
        </p:spPr>
      </p:pic>
    </p:spTree>
    <p:extLst>
      <p:ext uri="{BB962C8B-B14F-4D97-AF65-F5344CB8AC3E}">
        <p14:creationId xmlns:p14="http://schemas.microsoft.com/office/powerpoint/2010/main" val="1044646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latin typeface="Calibri" panose="020F0502020204030204" pitchFamily="34" charset="0"/>
                <a:ea typeface="Calibri" panose="020F0502020204030204" pitchFamily="34" charset="0"/>
                <a:cs typeface="Calibri" panose="020F0502020204030204" pitchFamily="34" charset="0"/>
              </a:rPr>
              <a:pPr/>
              <a:t>20</a:t>
            </a:fld>
            <a:endParaRPr lang="en-GB">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Content Placeholder 2">
            <a:extLst>
              <a:ext uri="{FF2B5EF4-FFF2-40B4-BE49-F238E27FC236}">
                <a16:creationId xmlns:a16="http://schemas.microsoft.com/office/drawing/2014/main" id="{4873F778-1D38-3056-9B29-377A6B2A745A}"/>
              </a:ext>
            </a:extLst>
          </p:cNvPr>
          <p:cNvGraphicFramePr>
            <a:graphicFrameLocks noGrp="1"/>
          </p:cNvGraphicFramePr>
          <p:nvPr>
            <p:ph idx="1"/>
            <p:extLst>
              <p:ext uri="{D42A27DB-BD31-4B8C-83A1-F6EECF244321}">
                <p14:modId xmlns:p14="http://schemas.microsoft.com/office/powerpoint/2010/main" val="89675933"/>
              </p:ext>
            </p:extLst>
          </p:nvPr>
        </p:nvGraphicFramePr>
        <p:xfrm>
          <a:off x="5992438" y="1060230"/>
          <a:ext cx="6092957" cy="6065520"/>
        </p:xfrm>
        <a:graphic>
          <a:graphicData uri="http://schemas.openxmlformats.org/drawingml/2006/table">
            <a:tbl>
              <a:tblPr firstRow="1" bandRow="1">
                <a:tableStyleId>{5940675A-B579-460E-94D1-54222C63F5DA}</a:tableStyleId>
              </a:tblPr>
              <a:tblGrid>
                <a:gridCol w="6092957">
                  <a:extLst>
                    <a:ext uri="{9D8B030D-6E8A-4147-A177-3AD203B41FA5}">
                      <a16:colId xmlns:a16="http://schemas.microsoft.com/office/drawing/2014/main" val="1772709669"/>
                    </a:ext>
                  </a:extLst>
                </a:gridCol>
              </a:tblGrid>
              <a:tr h="448350">
                <a:tc>
                  <a:txBody>
                    <a:bodyPr/>
                    <a:lstStyle/>
                    <a:p>
                      <a:pPr algn="just"/>
                      <a:r>
                        <a:rPr lang="en-GB" sz="1000" b="1" i="0">
                          <a:solidFill>
                            <a:schemeClr val="tx1"/>
                          </a:solidFill>
                          <a:latin typeface="Abadi Extra Light" panose="020B0204020104020204" pitchFamily="34" charset="0"/>
                        </a:rPr>
                        <a:t>What does this tell us?  </a:t>
                      </a:r>
                    </a:p>
                    <a:p>
                      <a:pPr marL="0" indent="0" algn="just">
                        <a:buFont typeface="Arial" panose="020B0604020202020204" pitchFamily="34" charset="0"/>
                        <a:buNone/>
                      </a:pPr>
                      <a:r>
                        <a:rPr lang="en-GB" sz="1000" b="0" i="0">
                          <a:solidFill>
                            <a:schemeClr val="tx1"/>
                          </a:solidFill>
                          <a:latin typeface="Abadi Extra Light" panose="020B0204020104020204" pitchFamily="34" charset="0"/>
                        </a:rPr>
                        <a:t>The cumulative reported position of the ICB is reporting an under performance against the targeted activity levels at 82.46%, a large decrease from the previously reported positions. The low levels of activity delivered in recent months is largely attributed to issues reported by the BSA regarding delays in processing FP17 submissions an issue that started in November and impacting on the last two months of reported activity..</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2593262"/>
                  </a:ext>
                </a:extLst>
              </a:tr>
              <a:tr h="1871907">
                <a:tc>
                  <a:txBody>
                    <a:bodyPr/>
                    <a:lstStyle/>
                    <a:p>
                      <a:pPr>
                        <a:buNone/>
                      </a:pPr>
                      <a:r>
                        <a:rPr lang="en-US" sz="1000" b="1">
                          <a:effectLst/>
                          <a:latin typeface="Abadi Extra Light" panose="020B0204020104020204" pitchFamily="34" charset="0"/>
                          <a:ea typeface="Aptos" panose="020B0004020202020204" pitchFamily="34" charset="0"/>
                          <a:cs typeface="Aptos" panose="020B0004020202020204" pitchFamily="34" charset="0"/>
                        </a:rPr>
                        <a:t>Actions:</a:t>
                      </a:r>
                    </a:p>
                    <a:p>
                      <a:pPr marL="0" indent="0" algn="just" defTabSz="914400" rtl="0" eaLnBrk="1" latinLnBrk="0" hangingPunct="1">
                        <a:buFont typeface="Arial" panose="020B0604020202020204" pitchFamily="34" charset="0"/>
                        <a:buNone/>
                      </a:pPr>
                      <a:r>
                        <a:rPr lang="en-US" sz="1000" b="0" i="0" kern="1200">
                          <a:solidFill>
                            <a:schemeClr val="tx1"/>
                          </a:solidFill>
                          <a:latin typeface="Abadi Extra Light" panose="020B0204020104020204" pitchFamily="34" charset="0"/>
                          <a:ea typeface="+mn-ea"/>
                          <a:cs typeface="+mn-cs"/>
                        </a:rPr>
                        <a:t>The ICB’s local Dental Access and Oral Health Improvement </a:t>
                      </a:r>
                      <a:r>
                        <a:rPr lang="en-US" sz="1000" b="0" i="0" kern="1200" err="1">
                          <a:solidFill>
                            <a:schemeClr val="tx1"/>
                          </a:solidFill>
                          <a:latin typeface="Abadi Extra Light" panose="020B0204020104020204" pitchFamily="34" charset="0"/>
                          <a:ea typeface="+mn-ea"/>
                          <a:cs typeface="+mn-cs"/>
                        </a:rPr>
                        <a:t>Programme</a:t>
                      </a:r>
                      <a:r>
                        <a:rPr lang="en-US" sz="1000" b="0" i="0" kern="1200">
                          <a:solidFill>
                            <a:schemeClr val="tx1"/>
                          </a:solidFill>
                          <a:latin typeface="Abadi Extra Light" panose="020B0204020104020204" pitchFamily="34" charset="0"/>
                          <a:ea typeface="+mn-ea"/>
                          <a:cs typeface="+mn-cs"/>
                        </a:rPr>
                        <a:t> was developed to enhance the understanding and management of oral health.  It contains access initiatives designed to achieve the additional urgent appointment target including the Urgent Dental Care Pathway and the Integrated Dental Access Pathway (IDAP) for additional treatments following Urgent Care.</a:t>
                      </a:r>
                    </a:p>
                    <a:p>
                      <a:pPr marL="0" indent="0" algn="just" defTabSz="914400" rtl="0" eaLnBrk="1" latinLnBrk="0" hangingPunct="1">
                        <a:buFont typeface="Arial" panose="020B0604020202020204" pitchFamily="34" charset="0"/>
                        <a:buNone/>
                      </a:pPr>
                      <a:endParaRPr lang="en-US" sz="1000" b="0" i="0" kern="1200">
                        <a:solidFill>
                          <a:schemeClr val="tx1"/>
                        </a:solidFill>
                        <a:latin typeface="Abadi Extra Light" panose="020B0204020104020204" pitchFamily="34" charset="0"/>
                        <a:ea typeface="+mn-ea"/>
                        <a:cs typeface="+mn-cs"/>
                      </a:endParaRPr>
                    </a:p>
                    <a:p>
                      <a:pPr marL="0" indent="0" algn="just" defTabSz="914400" rtl="0" eaLnBrk="1" latinLnBrk="0" hangingPunct="1">
                        <a:buFont typeface="Arial" panose="020B0604020202020204" pitchFamily="34" charset="0"/>
                        <a:buNone/>
                      </a:pPr>
                      <a:r>
                        <a:rPr lang="en-US" sz="1000" b="0" i="0" kern="1200">
                          <a:solidFill>
                            <a:schemeClr val="tx1"/>
                          </a:solidFill>
                          <a:latin typeface="Abadi Extra Light" panose="020B0204020104020204" pitchFamily="34" charset="0"/>
                          <a:ea typeface="+mn-ea"/>
                          <a:cs typeface="+mn-cs"/>
                        </a:rPr>
                        <a:t>The scope of the new target is wider than the traditionally defined ‘Urgent Care’ (which was treatment within 24 hours) and now includes unscheduled care, or patients requiring treatments within 7 days. The following actions will support the performance against this metric:</a:t>
                      </a:r>
                    </a:p>
                    <a:p>
                      <a:pPr marL="171450" indent="-171450" algn="just" defTabSz="914400" rtl="0" eaLnBrk="1" latinLnBrk="0" hangingPunct="1">
                        <a:buFont typeface="Arial" panose="020B0604020202020204" pitchFamily="34" charset="0"/>
                        <a:buChar char="•"/>
                      </a:pPr>
                      <a:r>
                        <a:rPr lang="en-US" sz="1000" b="0" i="0" kern="1200">
                          <a:solidFill>
                            <a:schemeClr val="tx1"/>
                          </a:solidFill>
                          <a:latin typeface="Abadi Extra Light" panose="020B0204020104020204" pitchFamily="34" charset="0"/>
                          <a:ea typeface="+mn-ea"/>
                          <a:cs typeface="+mn-cs"/>
                        </a:rPr>
                        <a:t>commissioned additional capacity to support delivery of the NHSE increased targets. The initial expression of interest (EOI) was oversubscribed, those not successful have been asked if their EOI can be kept on file should the ICB need to reapproach them to secure additional provision.  </a:t>
                      </a:r>
                    </a:p>
                    <a:p>
                      <a:pPr marL="171450" indent="-171450" algn="just" defTabSz="914400" rtl="0" eaLnBrk="1" latinLnBrk="0" hangingPunct="1">
                        <a:buFont typeface="Arial" panose="020B0604020202020204" pitchFamily="34" charset="0"/>
                        <a:buChar char="•"/>
                      </a:pPr>
                      <a:r>
                        <a:rPr lang="en-US" sz="1000" b="0" i="0" kern="1200">
                          <a:solidFill>
                            <a:schemeClr val="tx1"/>
                          </a:solidFill>
                          <a:latin typeface="Abadi Extra Light" panose="020B0204020104020204" pitchFamily="34" charset="0"/>
                          <a:ea typeface="+mn-ea"/>
                          <a:cs typeface="+mn-cs"/>
                        </a:rPr>
                        <a:t>The Local Dental Network (LDN) has convened an urgent care provider network to discuss the urgent care pathway and receive feedback</a:t>
                      </a:r>
                    </a:p>
                    <a:p>
                      <a:pPr marL="171450" indent="-171450" algn="just" defTabSz="914400" rtl="0" eaLnBrk="1" latinLnBrk="0" hangingPunct="1">
                        <a:buFont typeface="Arial" panose="020B0604020202020204" pitchFamily="34" charset="0"/>
                        <a:buChar char="•"/>
                      </a:pPr>
                      <a:r>
                        <a:rPr lang="en-US" sz="1000" b="0" i="0" kern="1200">
                          <a:solidFill>
                            <a:schemeClr val="tx1"/>
                          </a:solidFill>
                          <a:latin typeface="Abadi Extra Light" panose="020B0204020104020204" pitchFamily="34" charset="0"/>
                          <a:ea typeface="+mn-ea"/>
                          <a:cs typeface="+mn-cs"/>
                        </a:rPr>
                        <a:t>commissioned additional call handling service capacity to manage increased demand and management of patients into the new IDAP service. The LDN has also supported the development of </a:t>
                      </a:r>
                      <a:r>
                        <a:rPr lang="en-US" sz="1000" b="0" i="0" kern="1200" err="1">
                          <a:solidFill>
                            <a:schemeClr val="tx1"/>
                          </a:solidFill>
                          <a:latin typeface="Abadi Extra Light" panose="020B0204020104020204" pitchFamily="34" charset="0"/>
                          <a:ea typeface="+mn-ea"/>
                          <a:cs typeface="+mn-cs"/>
                        </a:rPr>
                        <a:t>prioritised</a:t>
                      </a:r>
                      <a:r>
                        <a:rPr lang="en-US" sz="1000" b="0" i="0" kern="1200">
                          <a:solidFill>
                            <a:schemeClr val="tx1"/>
                          </a:solidFill>
                          <a:latin typeface="Abadi Extra Light" panose="020B0204020104020204" pitchFamily="34" charset="0"/>
                          <a:ea typeface="+mn-ea"/>
                          <a:cs typeface="+mn-cs"/>
                        </a:rPr>
                        <a:t> call handling to ensure those with greatest and immediate need are reviewed first.</a:t>
                      </a:r>
                    </a:p>
                    <a:p>
                      <a:pPr marL="171450" indent="-171450" algn="just" defTabSz="914400" rtl="0" eaLnBrk="1" latinLnBrk="0" hangingPunct="1">
                        <a:buFont typeface="Arial" panose="020B0604020202020204" pitchFamily="34" charset="0"/>
                        <a:buChar char="•"/>
                      </a:pPr>
                      <a:r>
                        <a:rPr lang="en-GB" sz="1000">
                          <a:latin typeface="Abadi Extra Light" panose="020B0204020104020204" pitchFamily="34" charset="0"/>
                        </a:rPr>
                        <a:t>To support the delivery of urgent dental care NHSE have introduced the national urgent dental care incentive (UDCI) scheme (running from 25</a:t>
                      </a:r>
                      <a:r>
                        <a:rPr lang="en-GB" sz="1000" baseline="30000">
                          <a:latin typeface="Abadi Extra Light" panose="020B0204020104020204" pitchFamily="34" charset="0"/>
                        </a:rPr>
                        <a:t> </a:t>
                      </a:r>
                      <a:r>
                        <a:rPr lang="en-GB" sz="1000">
                          <a:latin typeface="Abadi Extra Light" panose="020B0204020104020204" pitchFamily="34" charset="0"/>
                        </a:rPr>
                        <a:t>September 2025 to 31 March 2026), which aims to incentivise eligible dental providers to provide more unscheduled care to patients in 2025/26. LSC has developed a comms campaign which will help to promote this initiative. </a:t>
                      </a:r>
                      <a:endParaRPr lang="en-GB" sz="1000" b="1">
                        <a:latin typeface="Abadi Extra Light" panose="020B0204020104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0593950"/>
                  </a:ext>
                </a:extLst>
              </a:tr>
              <a:tr h="1404804">
                <a:tc>
                  <a:txBody>
                    <a:bodyPr/>
                    <a:lstStyle/>
                    <a:p>
                      <a:pPr algn="just"/>
                      <a:r>
                        <a:rPr lang="en-GB" sz="1000" b="1" i="0">
                          <a:solidFill>
                            <a:schemeClr val="tx1"/>
                          </a:solidFill>
                          <a:latin typeface="Abadi Extra Light" panose="020B0204020104020204" pitchFamily="34" charset="0"/>
                        </a:rPr>
                        <a:t>Risks</a:t>
                      </a:r>
                      <a:r>
                        <a:rPr lang="en-GB" sz="1000" b="0" i="0">
                          <a:solidFill>
                            <a:schemeClr val="tx1"/>
                          </a:solidFill>
                          <a:latin typeface="Abadi Extra Light" panose="020B0204020104020204" pitchFamily="34" charset="0"/>
                        </a:rPr>
                        <a:t>:</a:t>
                      </a:r>
                    </a:p>
                    <a:p>
                      <a:pPr marL="171450" indent="-171450" algn="just">
                        <a:buFont typeface="Arial" panose="020B0604020202020204" pitchFamily="34" charset="0"/>
                        <a:buChar char="•"/>
                      </a:pPr>
                      <a:r>
                        <a:rPr lang="en-GB" sz="1000" b="0" i="0">
                          <a:solidFill>
                            <a:schemeClr val="tx1"/>
                          </a:solidFill>
                          <a:latin typeface="Abadi Extra Light" panose="020B0204020104020204" pitchFamily="34" charset="0"/>
                        </a:rPr>
                        <a:t>The NHSE set target for LSC Urgent Dental Appointments/population is one of the highest nationally, there is a risk that the patient demand for services does not match the national target.</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i="0">
                          <a:solidFill>
                            <a:schemeClr val="tx1"/>
                          </a:solidFill>
                          <a:latin typeface="Abadi Extra Light" panose="020B0204020104020204" pitchFamily="34" charset="0"/>
                        </a:rPr>
                        <a:t>The additional targeted activity has been phased to align with the introduction of additional call handling capacity, delays in recruiting new call handling staff will impact on access rates. </a:t>
                      </a:r>
                      <a:r>
                        <a:rPr lang="en-GB" sz="1000" kern="1200">
                          <a:solidFill>
                            <a:schemeClr val="tx1"/>
                          </a:solidFill>
                          <a:effectLst/>
                          <a:latin typeface="Abadi Extra Light" panose="020B0204020104020204" pitchFamily="34" charset="0"/>
                          <a:ea typeface="+mn-ea"/>
                          <a:cs typeface="+mn-cs"/>
                        </a:rPr>
                        <a:t>The dental team are working with call handling to try and ensure there are no empty slots</a:t>
                      </a:r>
                      <a:endParaRPr lang="en-GB" sz="1000" b="0" i="0">
                        <a:solidFill>
                          <a:schemeClr val="tx1"/>
                        </a:solidFill>
                        <a:latin typeface="Abadi Extra Light" panose="020B0204020104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i="0" kern="1200" noProof="0">
                          <a:solidFill>
                            <a:schemeClr val="tx1"/>
                          </a:solidFill>
                          <a:latin typeface="Abadi Extra Light"/>
                          <a:ea typeface="+mn-ea"/>
                          <a:cs typeface="+mn-cs"/>
                        </a:rPr>
                        <a:t>Ongoing challenges in NHS Dental clinician recruitment and retention could further impact upon access to Dental Services and there is a risk that there will not be enough staff to deliver the core and additional  advanced services.</a:t>
                      </a:r>
                    </a:p>
                    <a:p>
                      <a:pPr marL="171450" indent="-171450" algn="just">
                        <a:buFont typeface="Arial" panose="020B0604020202020204" pitchFamily="34" charset="0"/>
                        <a:buChar char="•"/>
                      </a:pPr>
                      <a:r>
                        <a:rPr lang="en-GB" sz="1000" b="0" i="0">
                          <a:solidFill>
                            <a:schemeClr val="tx1"/>
                          </a:solidFill>
                          <a:latin typeface="Abadi Extra Light" panose="020B0204020104020204" pitchFamily="34" charset="0"/>
                        </a:rPr>
                        <a:t>BSA has reported issues and delays in processing FP17 submissions, highlighted in the low activity reported in recent moths, these issues are expected to be resolved in January 2026.</a:t>
                      </a:r>
                    </a:p>
                    <a:p>
                      <a:pPr algn="just"/>
                      <a:endParaRPr lang="en-GB" sz="1000" b="0" i="0">
                        <a:solidFill>
                          <a:schemeClr val="tx1"/>
                        </a:solidFill>
                        <a:latin typeface="Abadi Extra Light" panose="020B0204020104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5108354"/>
                  </a:ext>
                </a:extLst>
              </a:tr>
            </a:tbl>
          </a:graphicData>
        </a:graphic>
      </p:graphicFrame>
      <p:graphicFrame>
        <p:nvGraphicFramePr>
          <p:cNvPr id="11" name="Content Placeholder 2">
            <a:extLst>
              <a:ext uri="{FF2B5EF4-FFF2-40B4-BE49-F238E27FC236}">
                <a16:creationId xmlns:a16="http://schemas.microsoft.com/office/drawing/2014/main" id="{E23F9D83-3159-13D6-3327-7DD7BE488863}"/>
              </a:ext>
            </a:extLst>
          </p:cNvPr>
          <p:cNvGraphicFramePr>
            <a:graphicFrameLocks/>
          </p:cNvGraphicFramePr>
          <p:nvPr>
            <p:extLst>
              <p:ext uri="{D42A27DB-BD31-4B8C-83A1-F6EECF244321}">
                <p14:modId xmlns:p14="http://schemas.microsoft.com/office/powerpoint/2010/main" val="122763404"/>
              </p:ext>
            </p:extLst>
          </p:nvPr>
        </p:nvGraphicFramePr>
        <p:xfrm>
          <a:off x="419867" y="1135310"/>
          <a:ext cx="5494541" cy="891540"/>
        </p:xfrm>
        <a:graphic>
          <a:graphicData uri="http://schemas.openxmlformats.org/drawingml/2006/table">
            <a:tbl>
              <a:tblPr firstRow="1" bandRow="1">
                <a:tableStyleId>{5940675A-B579-460E-94D1-54222C63F5DA}</a:tableStyleId>
              </a:tblPr>
              <a:tblGrid>
                <a:gridCol w="5494541">
                  <a:extLst>
                    <a:ext uri="{9D8B030D-6E8A-4147-A177-3AD203B41FA5}">
                      <a16:colId xmlns:a16="http://schemas.microsoft.com/office/drawing/2014/main" val="1772709669"/>
                    </a:ext>
                  </a:extLst>
                </a:gridCol>
              </a:tblGrid>
              <a:tr h="598264">
                <a:tc>
                  <a:txBody>
                    <a:bodyPr/>
                    <a:lstStyle/>
                    <a:p>
                      <a:r>
                        <a:rPr lang="en-GB" sz="1050" b="1"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This metric measures: </a:t>
                      </a:r>
                      <a:r>
                        <a:rPr lang="en-GB" sz="1050" b="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The number of Urgent Dental appointments delivered by NHS Dentists compared to the baseline and phased trajectory.  </a:t>
                      </a:r>
                      <a:r>
                        <a:rPr lang="en-US" sz="1050" b="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The government has pledged to increase the number of urgent dental appointments nationally by 700,000 per annum for the term of the parliament, the LSC proportion of this is 20,822 appointments.  The ICB is required to increase Urgent Appointments form the annual baseline activity of 137,157 appointments to 157,979. </a:t>
                      </a:r>
                      <a:endParaRPr lang="en-GB" sz="1050" b="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sp>
        <p:nvSpPr>
          <p:cNvPr id="8" name="TextBox 7">
            <a:extLst>
              <a:ext uri="{FF2B5EF4-FFF2-40B4-BE49-F238E27FC236}">
                <a16:creationId xmlns:a16="http://schemas.microsoft.com/office/drawing/2014/main" id="{22C59DB3-B58C-4EA9-998C-6B8E2DF214FC}"/>
              </a:ext>
            </a:extLst>
          </p:cNvPr>
          <p:cNvSpPr txBox="1"/>
          <p:nvPr/>
        </p:nvSpPr>
        <p:spPr>
          <a:xfrm>
            <a:off x="-24916" y="0"/>
            <a:ext cx="400110" cy="6721473"/>
          </a:xfrm>
          <a:prstGeom prst="rect">
            <a:avLst/>
          </a:prstGeom>
          <a:noFill/>
        </p:spPr>
        <p:txBody>
          <a:bodyPr vert="vert270" wrap="square" rtlCol="0">
            <a:spAutoFit/>
          </a:bodyPr>
          <a:lstStyle/>
          <a:p>
            <a:r>
              <a:rPr lang="en-GB" sz="1400" b="1">
                <a:latin typeface="Abadi Extra Light" panose="020B0204020104020204" pitchFamily="34" charset="0"/>
              </a:rPr>
              <a:t>General Practice:    </a:t>
            </a:r>
            <a:r>
              <a:rPr lang="en-GB" sz="1400">
                <a:latin typeface="Abadi Extra Light" panose="020B0204020104020204" pitchFamily="34" charset="0"/>
              </a:rPr>
              <a:t>Local Enhanced Services</a:t>
            </a:r>
          </a:p>
        </p:txBody>
      </p:sp>
      <p:graphicFrame>
        <p:nvGraphicFramePr>
          <p:cNvPr id="10" name="Table 9">
            <a:extLst>
              <a:ext uri="{FF2B5EF4-FFF2-40B4-BE49-F238E27FC236}">
                <a16:creationId xmlns:a16="http://schemas.microsoft.com/office/drawing/2014/main" id="{8976E902-1A3C-F676-914A-9E18C1D06B1B}"/>
              </a:ext>
            </a:extLst>
          </p:cNvPr>
          <p:cNvGraphicFramePr>
            <a:graphicFrameLocks noGrp="1"/>
          </p:cNvGraphicFramePr>
          <p:nvPr>
            <p:extLst>
              <p:ext uri="{D42A27DB-BD31-4B8C-83A1-F6EECF244321}">
                <p14:modId xmlns:p14="http://schemas.microsoft.com/office/powerpoint/2010/main" val="2713829033"/>
              </p:ext>
            </p:extLst>
          </p:nvPr>
        </p:nvGraphicFramePr>
        <p:xfrm>
          <a:off x="497897" y="82743"/>
          <a:ext cx="9614516" cy="1051560"/>
        </p:xfrm>
        <a:graphic>
          <a:graphicData uri="http://schemas.openxmlformats.org/drawingml/2006/table">
            <a:tbl>
              <a:tblPr firstRow="1" bandRow="1">
                <a:tableStyleId>{5940675A-B579-460E-94D1-54222C63F5DA}</a:tableStyleId>
              </a:tblPr>
              <a:tblGrid>
                <a:gridCol w="809513">
                  <a:extLst>
                    <a:ext uri="{9D8B030D-6E8A-4147-A177-3AD203B41FA5}">
                      <a16:colId xmlns:a16="http://schemas.microsoft.com/office/drawing/2014/main" val="844903451"/>
                    </a:ext>
                  </a:extLst>
                </a:gridCol>
                <a:gridCol w="1017671">
                  <a:extLst>
                    <a:ext uri="{9D8B030D-6E8A-4147-A177-3AD203B41FA5}">
                      <a16:colId xmlns:a16="http://schemas.microsoft.com/office/drawing/2014/main" val="150642026"/>
                    </a:ext>
                  </a:extLst>
                </a:gridCol>
                <a:gridCol w="1590675">
                  <a:extLst>
                    <a:ext uri="{9D8B030D-6E8A-4147-A177-3AD203B41FA5}">
                      <a16:colId xmlns:a16="http://schemas.microsoft.com/office/drawing/2014/main" val="2633645383"/>
                    </a:ext>
                  </a:extLst>
                </a:gridCol>
                <a:gridCol w="523875">
                  <a:extLst>
                    <a:ext uri="{9D8B030D-6E8A-4147-A177-3AD203B41FA5}">
                      <a16:colId xmlns:a16="http://schemas.microsoft.com/office/drawing/2014/main" val="2170868012"/>
                    </a:ext>
                  </a:extLst>
                </a:gridCol>
                <a:gridCol w="1600200">
                  <a:extLst>
                    <a:ext uri="{9D8B030D-6E8A-4147-A177-3AD203B41FA5}">
                      <a16:colId xmlns:a16="http://schemas.microsoft.com/office/drawing/2014/main" val="1688799777"/>
                    </a:ext>
                  </a:extLst>
                </a:gridCol>
                <a:gridCol w="1057275">
                  <a:extLst>
                    <a:ext uri="{9D8B030D-6E8A-4147-A177-3AD203B41FA5}">
                      <a16:colId xmlns:a16="http://schemas.microsoft.com/office/drawing/2014/main" val="1375552321"/>
                    </a:ext>
                  </a:extLst>
                </a:gridCol>
                <a:gridCol w="3015307">
                  <a:extLst>
                    <a:ext uri="{9D8B030D-6E8A-4147-A177-3AD203B41FA5}">
                      <a16:colId xmlns:a16="http://schemas.microsoft.com/office/drawing/2014/main" val="937743691"/>
                    </a:ext>
                  </a:extLst>
                </a:gridCol>
              </a:tblGrid>
              <a:tr h="0">
                <a:tc rowSpan="3">
                  <a:txBody>
                    <a:bodyPr/>
                    <a:lstStyle/>
                    <a:p>
                      <a:pPr algn="ctr"/>
                      <a:r>
                        <a:rPr lang="en-GB" sz="1000" b="1">
                          <a:solidFill>
                            <a:schemeClr val="bg1"/>
                          </a:solidFill>
                        </a:rPr>
                        <a:t>Activity Metric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n-ea"/>
                          <a:cs typeface="+mn-cs"/>
                        </a:rPr>
                        <a:t>12.3 Urgent Dental Appointments – 700k National Target increase in urgent appointments: September 2025</a:t>
                      </a:r>
                      <a:endParaRPr lang="en-GB" sz="900" b="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335843"/>
                  </a:ext>
                </a:extLst>
              </a:tr>
              <a:tr h="0">
                <a:tc vMerge="1">
                  <a:txBody>
                    <a:bodyPr/>
                    <a:lstStyle/>
                    <a:p>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rPr>
                        <a:t>Primary Care Commissioning Committee /  </a:t>
                      </a:r>
                      <a:r>
                        <a:rPr lang="en-GB" sz="1000" b="1" strike="noStrike" baseline="0">
                          <a:solidFill>
                            <a:schemeClr val="tx1"/>
                          </a:solidFill>
                        </a:rPr>
                        <a:t>Finance &amp; Contracting Committ</a:t>
                      </a:r>
                      <a:r>
                        <a:rPr lang="en-GB" sz="1000" b="1" strike="noStrike">
                          <a:solidFill>
                            <a:schemeClr val="tx1"/>
                          </a:solidFill>
                        </a:rPr>
                        <a:t>ee   /   </a:t>
                      </a:r>
                      <a:r>
                        <a:rPr lang="en-GB" sz="1000" b="1">
                          <a:solidFill>
                            <a:schemeClr val="tx1"/>
                          </a:solidFill>
                        </a:rPr>
                        <a:t>Primary Services Dental Group</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a:p>
                  </a:txBody>
                  <a:tcPr>
                    <a:solidFill>
                      <a:schemeClr val="bg1"/>
                    </a:solidFill>
                  </a:tcPr>
                </a:tc>
                <a:tc hMerge="1">
                  <a:txBody>
                    <a:bodyPr/>
                    <a:lstStyle/>
                    <a:p>
                      <a:endParaRPr lang="en-GB"/>
                    </a:p>
                  </a:txBody>
                  <a:tcPr/>
                </a:tc>
                <a:tc hMerge="1">
                  <a:txBody>
                    <a:bodyPr/>
                    <a:lstStyle/>
                    <a:p>
                      <a:endParaRPr lang="en-GB"/>
                    </a:p>
                  </a:txBody>
                  <a:tcPr/>
                </a:tc>
                <a:tc hMerge="1">
                  <a:txBody>
                    <a:bodyPr/>
                    <a:lstStyle/>
                    <a:p>
                      <a:endParaRPr/>
                    </a:p>
                  </a:txBody>
                  <a:tcPr/>
                </a:tc>
                <a:extLst>
                  <a:ext uri="{0D108BD9-81ED-4DB2-BD59-A6C34878D82A}">
                    <a16:rowId xmlns:a16="http://schemas.microsoft.com/office/drawing/2014/main" val="513784470"/>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Group Chair: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Amy Lepiorz</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SRO: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solidFill>
                            <a:schemeClr val="tx1"/>
                          </a:solidFill>
                        </a:rPr>
                        <a:t>Donna Roberts</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a:solidFill>
                            <a:schemeClr val="tx1"/>
                          </a:solidFill>
                        </a:rPr>
                        <a:t>Clinical Lead: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Shane Morgan</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6322270"/>
                  </a:ext>
                </a:extLst>
              </a:tr>
            </a:tbl>
          </a:graphicData>
        </a:graphic>
      </p:graphicFrame>
      <p:graphicFrame>
        <p:nvGraphicFramePr>
          <p:cNvPr id="5" name="Table 4">
            <a:extLst>
              <a:ext uri="{FF2B5EF4-FFF2-40B4-BE49-F238E27FC236}">
                <a16:creationId xmlns:a16="http://schemas.microsoft.com/office/drawing/2014/main" id="{ABE6903F-5A08-B68F-B3C8-ADE1E1212B2D}"/>
              </a:ext>
            </a:extLst>
          </p:cNvPr>
          <p:cNvGraphicFramePr>
            <a:graphicFrameLocks noGrp="1"/>
          </p:cNvGraphicFramePr>
          <p:nvPr>
            <p:extLst>
              <p:ext uri="{D42A27DB-BD31-4B8C-83A1-F6EECF244321}">
                <p14:modId xmlns:p14="http://schemas.microsoft.com/office/powerpoint/2010/main" val="3300969278"/>
              </p:ext>
            </p:extLst>
          </p:nvPr>
        </p:nvGraphicFramePr>
        <p:xfrm>
          <a:off x="445672" y="2063901"/>
          <a:ext cx="5531467" cy="268168"/>
        </p:xfrm>
        <a:graphic>
          <a:graphicData uri="http://schemas.openxmlformats.org/drawingml/2006/table">
            <a:tbl>
              <a:tblPr firstRow="1" bandRow="1">
                <a:tableStyleId>{5C22544A-7EE6-4342-B048-85BDC9FD1C3A}</a:tableStyleId>
              </a:tblPr>
              <a:tblGrid>
                <a:gridCol w="524981">
                  <a:extLst>
                    <a:ext uri="{9D8B030D-6E8A-4147-A177-3AD203B41FA5}">
                      <a16:colId xmlns:a16="http://schemas.microsoft.com/office/drawing/2014/main" val="2255526274"/>
                    </a:ext>
                  </a:extLst>
                </a:gridCol>
                <a:gridCol w="2303159">
                  <a:extLst>
                    <a:ext uri="{9D8B030D-6E8A-4147-A177-3AD203B41FA5}">
                      <a16:colId xmlns:a16="http://schemas.microsoft.com/office/drawing/2014/main" val="1818572504"/>
                    </a:ext>
                  </a:extLst>
                </a:gridCol>
                <a:gridCol w="2703327">
                  <a:extLst>
                    <a:ext uri="{9D8B030D-6E8A-4147-A177-3AD203B41FA5}">
                      <a16:colId xmlns:a16="http://schemas.microsoft.com/office/drawing/2014/main" val="3739038135"/>
                    </a:ext>
                  </a:extLst>
                </a:gridCol>
              </a:tblGrid>
              <a:tr h="268168">
                <a:tc>
                  <a:txBody>
                    <a:bodyPr/>
                    <a:lstStyle/>
                    <a:p>
                      <a:r>
                        <a:rPr lang="en-GB" sz="1000" i="0" kern="1200">
                          <a:solidFill>
                            <a:schemeClr val="bg1"/>
                          </a:solidFill>
                          <a:latin typeface="+mn-lt"/>
                          <a:ea typeface="Calibri" panose="020F0502020204030204" pitchFamily="34" charset="0"/>
                          <a:cs typeface="Calibri" panose="020F0502020204030204" pitchFamily="34" charset="0"/>
                        </a:rPr>
                        <a:t>LSC</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i="0" kern="1200">
                          <a:solidFill>
                            <a:schemeClr val="tx1"/>
                          </a:solidFill>
                          <a:latin typeface="+mn-lt"/>
                          <a:ea typeface="Calibri" panose="020F0502020204030204" pitchFamily="34" charset="0"/>
                          <a:cs typeface="Calibri" panose="020F0502020204030204" pitchFamily="34" charset="0"/>
                        </a:rPr>
                        <a:t>December 2025 achievement = 49.14%</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r>
                        <a:rPr lang="en-GB" sz="900" i="0" kern="1200">
                          <a:solidFill>
                            <a:schemeClr val="tx1"/>
                          </a:solidFill>
                          <a:latin typeface="+mn-lt"/>
                          <a:ea typeface="Calibri" panose="020F0502020204030204" pitchFamily="34" charset="0"/>
                          <a:cs typeface="Calibri" panose="020F0502020204030204" pitchFamily="34" charset="0"/>
                        </a:rPr>
                        <a:t>Cumulative YTD achievement = 82.46%</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625919683"/>
                  </a:ext>
                </a:extLst>
              </a:tr>
            </a:tbl>
          </a:graphicData>
        </a:graphic>
      </p:graphicFrame>
      <p:graphicFrame>
        <p:nvGraphicFramePr>
          <p:cNvPr id="6" name="Table 5">
            <a:extLst>
              <a:ext uri="{FF2B5EF4-FFF2-40B4-BE49-F238E27FC236}">
                <a16:creationId xmlns:a16="http://schemas.microsoft.com/office/drawing/2014/main" id="{531F3D0D-7111-8D50-C6E0-F0EA37838A4B}"/>
              </a:ext>
            </a:extLst>
          </p:cNvPr>
          <p:cNvGraphicFramePr>
            <a:graphicFrameLocks noGrp="1"/>
          </p:cNvGraphicFramePr>
          <p:nvPr>
            <p:extLst>
              <p:ext uri="{D42A27DB-BD31-4B8C-83A1-F6EECF244321}">
                <p14:modId xmlns:p14="http://schemas.microsoft.com/office/powerpoint/2010/main" val="2077649043"/>
              </p:ext>
            </p:extLst>
          </p:nvPr>
        </p:nvGraphicFramePr>
        <p:xfrm>
          <a:off x="436085" y="2369120"/>
          <a:ext cx="5541055" cy="3566160"/>
        </p:xfrm>
        <a:graphic>
          <a:graphicData uri="http://schemas.openxmlformats.org/drawingml/2006/table">
            <a:tbl>
              <a:tblPr firstRow="1" bandRow="1">
                <a:tableStyleId>{5C22544A-7EE6-4342-B048-85BDC9FD1C3A}</a:tableStyleId>
              </a:tblPr>
              <a:tblGrid>
                <a:gridCol w="611665">
                  <a:extLst>
                    <a:ext uri="{9D8B030D-6E8A-4147-A177-3AD203B41FA5}">
                      <a16:colId xmlns:a16="http://schemas.microsoft.com/office/drawing/2014/main" val="1823806079"/>
                    </a:ext>
                  </a:extLst>
                </a:gridCol>
                <a:gridCol w="821565">
                  <a:extLst>
                    <a:ext uri="{9D8B030D-6E8A-4147-A177-3AD203B41FA5}">
                      <a16:colId xmlns:a16="http://schemas.microsoft.com/office/drawing/2014/main" val="63318438"/>
                    </a:ext>
                  </a:extLst>
                </a:gridCol>
                <a:gridCol w="821565">
                  <a:extLst>
                    <a:ext uri="{9D8B030D-6E8A-4147-A177-3AD203B41FA5}">
                      <a16:colId xmlns:a16="http://schemas.microsoft.com/office/drawing/2014/main" val="344661859"/>
                    </a:ext>
                  </a:extLst>
                </a:gridCol>
                <a:gridCol w="821565">
                  <a:extLst>
                    <a:ext uri="{9D8B030D-6E8A-4147-A177-3AD203B41FA5}">
                      <a16:colId xmlns:a16="http://schemas.microsoft.com/office/drawing/2014/main" val="4249181638"/>
                    </a:ext>
                  </a:extLst>
                </a:gridCol>
                <a:gridCol w="821565">
                  <a:extLst>
                    <a:ext uri="{9D8B030D-6E8A-4147-A177-3AD203B41FA5}">
                      <a16:colId xmlns:a16="http://schemas.microsoft.com/office/drawing/2014/main" val="3608544319"/>
                    </a:ext>
                  </a:extLst>
                </a:gridCol>
                <a:gridCol w="821565">
                  <a:extLst>
                    <a:ext uri="{9D8B030D-6E8A-4147-A177-3AD203B41FA5}">
                      <a16:colId xmlns:a16="http://schemas.microsoft.com/office/drawing/2014/main" val="4054226300"/>
                    </a:ext>
                  </a:extLst>
                </a:gridCol>
                <a:gridCol w="821565">
                  <a:extLst>
                    <a:ext uri="{9D8B030D-6E8A-4147-A177-3AD203B41FA5}">
                      <a16:colId xmlns:a16="http://schemas.microsoft.com/office/drawing/2014/main" val="3537566663"/>
                    </a:ext>
                  </a:extLst>
                </a:gridCol>
              </a:tblGrid>
              <a:tr h="374080">
                <a:tc>
                  <a:txBody>
                    <a:bodyPr/>
                    <a:lstStyle/>
                    <a:p>
                      <a:pPr algn="ctr"/>
                      <a:r>
                        <a:rPr lang="en-GB" sz="1000">
                          <a:latin typeface="Abadi Extra Light" panose="020B0204020104020204"/>
                        </a:rPr>
                        <a:t>Month</a:t>
                      </a:r>
                    </a:p>
                  </a:txBody>
                  <a:tcPr/>
                </a:tc>
                <a:tc>
                  <a:txBody>
                    <a:bodyPr/>
                    <a:lstStyle/>
                    <a:p>
                      <a:pPr algn="ctr"/>
                      <a:r>
                        <a:rPr lang="en-GB" sz="1000">
                          <a:latin typeface="Abadi Extra Light" panose="020B0204020104020204"/>
                        </a:rPr>
                        <a:t>*Baseline Target</a:t>
                      </a:r>
                    </a:p>
                  </a:txBody>
                  <a:tcPr/>
                </a:tc>
                <a:tc>
                  <a:txBody>
                    <a:bodyPr/>
                    <a:lstStyle/>
                    <a:p>
                      <a:pPr algn="ctr"/>
                      <a:r>
                        <a:rPr lang="en-GB" sz="1000">
                          <a:latin typeface="Abadi Extra Light" panose="020B0204020104020204"/>
                        </a:rPr>
                        <a:t>Additional Appt Target</a:t>
                      </a:r>
                    </a:p>
                  </a:txBody>
                  <a:tcPr/>
                </a:tc>
                <a:tc>
                  <a:txBody>
                    <a:bodyPr/>
                    <a:lstStyle/>
                    <a:p>
                      <a:pPr algn="ctr"/>
                      <a:r>
                        <a:rPr lang="en-GB" sz="1000">
                          <a:latin typeface="Abadi Extra Light" panose="020B0204020104020204"/>
                        </a:rPr>
                        <a:t>*Monthly Target</a:t>
                      </a:r>
                    </a:p>
                  </a:txBody>
                  <a:tcPr/>
                </a:tc>
                <a:tc>
                  <a:txBody>
                    <a:bodyPr/>
                    <a:lstStyle/>
                    <a:p>
                      <a:pPr algn="ctr">
                        <a:tabLst>
                          <a:tab pos="182563" algn="l"/>
                        </a:tabLst>
                      </a:pPr>
                      <a:r>
                        <a:rPr lang="en-GB" sz="1000">
                          <a:latin typeface="Abadi Extra Light" panose="020B0204020104020204"/>
                        </a:rPr>
                        <a:t>**Monthly Delivery</a:t>
                      </a:r>
                    </a:p>
                  </a:txBody>
                  <a:tcPr/>
                </a:tc>
                <a:tc>
                  <a:txBody>
                    <a:bodyPr/>
                    <a:lstStyle/>
                    <a:p>
                      <a:pPr algn="ctr"/>
                      <a:r>
                        <a:rPr lang="en-GB" sz="1000">
                          <a:latin typeface="Abadi Extra Light" panose="020B0204020104020204"/>
                        </a:rPr>
                        <a:t>% Achieved</a:t>
                      </a:r>
                    </a:p>
                  </a:txBody>
                  <a:tcPr/>
                </a:tc>
                <a:tc>
                  <a:txBody>
                    <a:bodyPr/>
                    <a:lstStyle/>
                    <a:p>
                      <a:pPr algn="ctr"/>
                      <a:r>
                        <a:rPr lang="en-GB" sz="1000">
                          <a:latin typeface="Abadi Extra Light" panose="020B0204020104020204"/>
                        </a:rPr>
                        <a:t>Cumulative Achieved %</a:t>
                      </a:r>
                    </a:p>
                  </a:txBody>
                  <a:tcPr/>
                </a:tc>
                <a:extLst>
                  <a:ext uri="{0D108BD9-81ED-4DB2-BD59-A6C34878D82A}">
                    <a16:rowId xmlns:a16="http://schemas.microsoft.com/office/drawing/2014/main" val="388863083"/>
                  </a:ext>
                </a:extLst>
              </a:tr>
              <a:tr h="219906">
                <a:tc>
                  <a:txBody>
                    <a:bodyPr/>
                    <a:lstStyle/>
                    <a:p>
                      <a:r>
                        <a:rPr lang="en-GB" sz="1000">
                          <a:latin typeface="Abadi Extra Light" panose="020B0204020104020204"/>
                        </a:rPr>
                        <a:t>Apr ‘25</a:t>
                      </a:r>
                    </a:p>
                  </a:txBody>
                  <a:tcPr/>
                </a:tc>
                <a:tc>
                  <a:txBody>
                    <a:bodyPr/>
                    <a:lstStyle/>
                    <a:p>
                      <a:pPr algn="ctr"/>
                      <a:r>
                        <a:rPr lang="en-GB" sz="1000">
                          <a:latin typeface="Abadi Extra Light" panose="020B0204020104020204"/>
                        </a:rPr>
                        <a:t>11,430</a:t>
                      </a:r>
                    </a:p>
                  </a:txBody>
                  <a:tcPr/>
                </a:tc>
                <a:tc>
                  <a:txBody>
                    <a:bodyPr/>
                    <a:lstStyle/>
                    <a:p>
                      <a:pPr algn="ctr"/>
                      <a:endParaRPr lang="en-GB" sz="1000">
                        <a:latin typeface="Abadi Extra Light" panose="020B0204020104020204"/>
                      </a:endParaRPr>
                    </a:p>
                  </a:txBody>
                  <a:tcPr/>
                </a:tc>
                <a:tc>
                  <a:txBody>
                    <a:bodyPr/>
                    <a:lstStyle/>
                    <a:p>
                      <a:pPr algn="ctr"/>
                      <a:r>
                        <a:rPr lang="en-GB" sz="1000">
                          <a:latin typeface="Abadi Extra Light" panose="020B0204020104020204"/>
                        </a:rPr>
                        <a:t>11,430</a:t>
                      </a:r>
                    </a:p>
                  </a:txBody>
                  <a:tcPr/>
                </a:tc>
                <a:tc>
                  <a:txBody>
                    <a:bodyPr/>
                    <a:lstStyle/>
                    <a:p>
                      <a:pPr algn="ctr"/>
                      <a:r>
                        <a:rPr lang="en-GB" sz="1000">
                          <a:latin typeface="Abadi Extra Light" panose="020B0204020104020204"/>
                        </a:rPr>
                        <a:t>11,486</a:t>
                      </a:r>
                    </a:p>
                  </a:txBody>
                  <a:tcPr/>
                </a:tc>
                <a:tc>
                  <a:txBody>
                    <a:bodyPr/>
                    <a:lstStyle/>
                    <a:p>
                      <a:pPr algn="ctr"/>
                      <a:r>
                        <a:rPr lang="en-GB" sz="1000">
                          <a:latin typeface="Abadi Extra Light" panose="020B0204020104020204"/>
                        </a:rPr>
                        <a:t>100.5%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latin typeface="Abadi Extra Light" panose="020B0204020104020204"/>
                        </a:rPr>
                        <a:t>100.49%</a:t>
                      </a:r>
                    </a:p>
                  </a:txBody>
                  <a:tcPr/>
                </a:tc>
                <a:extLst>
                  <a:ext uri="{0D108BD9-81ED-4DB2-BD59-A6C34878D82A}">
                    <a16:rowId xmlns:a16="http://schemas.microsoft.com/office/drawing/2014/main" val="1854261809"/>
                  </a:ext>
                </a:extLst>
              </a:tr>
              <a:tr h="219906">
                <a:tc>
                  <a:txBody>
                    <a:bodyPr/>
                    <a:lstStyle/>
                    <a:p>
                      <a:r>
                        <a:rPr lang="en-GB" sz="1000">
                          <a:latin typeface="Abadi Extra Light" panose="020B0204020104020204"/>
                        </a:rPr>
                        <a:t>May ‘25</a:t>
                      </a:r>
                    </a:p>
                  </a:txBody>
                  <a:tcPr/>
                </a:tc>
                <a:tc>
                  <a:txBody>
                    <a:bodyPr/>
                    <a:lstStyle/>
                    <a:p>
                      <a:pPr algn="ctr"/>
                      <a:r>
                        <a:rPr lang="en-GB" sz="1000">
                          <a:latin typeface="Abadi Extra Light" panose="020B0204020104020204"/>
                        </a:rPr>
                        <a:t>11,430</a:t>
                      </a:r>
                    </a:p>
                  </a:txBody>
                  <a:tcPr/>
                </a:tc>
                <a:tc>
                  <a:txBody>
                    <a:bodyPr/>
                    <a:lstStyle/>
                    <a:p>
                      <a:pPr algn="ctr"/>
                      <a:endParaRPr lang="en-GB" sz="1000">
                        <a:latin typeface="Abadi Extra Light" panose="020B0204020104020204"/>
                      </a:endParaRPr>
                    </a:p>
                  </a:txBody>
                  <a:tcPr/>
                </a:tc>
                <a:tc>
                  <a:txBody>
                    <a:bodyPr/>
                    <a:lstStyle/>
                    <a:p>
                      <a:pPr algn="ctr"/>
                      <a:r>
                        <a:rPr lang="en-GB" sz="1000">
                          <a:latin typeface="Abadi Extra Light" panose="020B0204020104020204"/>
                        </a:rPr>
                        <a:t>11,430</a:t>
                      </a:r>
                    </a:p>
                  </a:txBody>
                  <a:tcPr/>
                </a:tc>
                <a:tc>
                  <a:txBody>
                    <a:bodyPr/>
                    <a:lstStyle/>
                    <a:p>
                      <a:pPr algn="ctr"/>
                      <a:r>
                        <a:rPr lang="en-GB" sz="1000">
                          <a:latin typeface="Abadi Extra Light" panose="020B0204020104020204"/>
                        </a:rPr>
                        <a:t>11,208</a:t>
                      </a:r>
                    </a:p>
                  </a:txBody>
                  <a:tcPr/>
                </a:tc>
                <a:tc>
                  <a:txBody>
                    <a:bodyPr/>
                    <a:lstStyle/>
                    <a:p>
                      <a:pPr algn="ctr"/>
                      <a:r>
                        <a:rPr lang="en-GB" sz="1000">
                          <a:latin typeface="Abadi Extra Light" panose="020B0204020104020204"/>
                        </a:rPr>
                        <a:t>98.1%</a:t>
                      </a:r>
                    </a:p>
                  </a:txBody>
                  <a:tcPr/>
                </a:tc>
                <a:tc>
                  <a:txBody>
                    <a:bodyPr/>
                    <a:lstStyle/>
                    <a:p>
                      <a:pPr algn="ctr"/>
                      <a:r>
                        <a:rPr lang="en-GB" sz="1000">
                          <a:latin typeface="Abadi Extra Light" panose="020B0204020104020204"/>
                        </a:rPr>
                        <a:t>99.27%</a:t>
                      </a:r>
                    </a:p>
                  </a:txBody>
                  <a:tcPr/>
                </a:tc>
                <a:extLst>
                  <a:ext uri="{0D108BD9-81ED-4DB2-BD59-A6C34878D82A}">
                    <a16:rowId xmlns:a16="http://schemas.microsoft.com/office/drawing/2014/main" val="3067233788"/>
                  </a:ext>
                </a:extLst>
              </a:tr>
              <a:tr h="219906">
                <a:tc>
                  <a:txBody>
                    <a:bodyPr/>
                    <a:lstStyle/>
                    <a:p>
                      <a:r>
                        <a:rPr lang="en-GB" sz="1000">
                          <a:latin typeface="Abadi Extra Light" panose="020B0204020104020204"/>
                        </a:rPr>
                        <a:t>Jun ‘25</a:t>
                      </a:r>
                    </a:p>
                  </a:txBody>
                  <a:tcPr/>
                </a:tc>
                <a:tc>
                  <a:txBody>
                    <a:bodyPr/>
                    <a:lstStyle/>
                    <a:p>
                      <a:pPr algn="ctr"/>
                      <a:r>
                        <a:rPr lang="en-GB" sz="1000">
                          <a:latin typeface="Abadi Extra Light" panose="020B0204020104020204"/>
                        </a:rPr>
                        <a:t>11,430</a:t>
                      </a:r>
                    </a:p>
                  </a:txBody>
                  <a:tcPr/>
                </a:tc>
                <a:tc>
                  <a:txBody>
                    <a:bodyPr/>
                    <a:lstStyle/>
                    <a:p>
                      <a:pPr algn="ctr"/>
                      <a:endParaRPr lang="en-GB" sz="1000">
                        <a:latin typeface="Abadi Extra Light" panose="020B0204020104020204"/>
                      </a:endParaRPr>
                    </a:p>
                  </a:txBody>
                  <a:tcPr/>
                </a:tc>
                <a:tc>
                  <a:txBody>
                    <a:bodyPr/>
                    <a:lstStyle/>
                    <a:p>
                      <a:pPr algn="ctr"/>
                      <a:r>
                        <a:rPr lang="en-GB" sz="1000">
                          <a:latin typeface="Abadi Extra Light" panose="020B0204020104020204"/>
                        </a:rPr>
                        <a:t>11,430</a:t>
                      </a:r>
                    </a:p>
                  </a:txBody>
                  <a:tcPr/>
                </a:tc>
                <a:tc>
                  <a:txBody>
                    <a:bodyPr/>
                    <a:lstStyle/>
                    <a:p>
                      <a:pPr algn="ctr"/>
                      <a:r>
                        <a:rPr lang="en-GB" sz="1000">
                          <a:latin typeface="Abadi Extra Light" panose="020B0204020104020204"/>
                        </a:rPr>
                        <a:t>11,388</a:t>
                      </a:r>
                    </a:p>
                  </a:txBody>
                  <a:tcPr/>
                </a:tc>
                <a:tc>
                  <a:txBody>
                    <a:bodyPr/>
                    <a:lstStyle/>
                    <a:p>
                      <a:pPr algn="ctr"/>
                      <a:r>
                        <a:rPr lang="en-GB" sz="1000">
                          <a:latin typeface="Abadi Extra Light" panose="020B0204020104020204"/>
                        </a:rPr>
                        <a:t>99.7%</a:t>
                      </a:r>
                    </a:p>
                  </a:txBody>
                  <a:tcPr/>
                </a:tc>
                <a:tc>
                  <a:txBody>
                    <a:bodyPr/>
                    <a:lstStyle/>
                    <a:p>
                      <a:pPr algn="ctr"/>
                      <a:r>
                        <a:rPr lang="en-GB" sz="1000">
                          <a:latin typeface="Abadi Extra Light" panose="020B0204020104020204"/>
                        </a:rPr>
                        <a:t>99.39%</a:t>
                      </a:r>
                    </a:p>
                  </a:txBody>
                  <a:tcPr/>
                </a:tc>
                <a:extLst>
                  <a:ext uri="{0D108BD9-81ED-4DB2-BD59-A6C34878D82A}">
                    <a16:rowId xmlns:a16="http://schemas.microsoft.com/office/drawing/2014/main" val="761344634"/>
                  </a:ext>
                </a:extLst>
              </a:tr>
              <a:tr h="219906">
                <a:tc>
                  <a:txBody>
                    <a:bodyPr/>
                    <a:lstStyle/>
                    <a:p>
                      <a:r>
                        <a:rPr lang="en-GB" sz="1000">
                          <a:latin typeface="Abadi Extra Light" panose="020B0204020104020204"/>
                        </a:rPr>
                        <a:t>Jul ‘25</a:t>
                      </a:r>
                    </a:p>
                  </a:txBody>
                  <a:tcPr/>
                </a:tc>
                <a:tc>
                  <a:txBody>
                    <a:bodyPr/>
                    <a:lstStyle/>
                    <a:p>
                      <a:pPr algn="ctr"/>
                      <a:r>
                        <a:rPr lang="en-GB" sz="1000">
                          <a:latin typeface="Abadi Extra Light" panose="020B0204020104020204"/>
                        </a:rPr>
                        <a:t>11,430</a:t>
                      </a:r>
                    </a:p>
                  </a:txBody>
                  <a:tcPr/>
                </a:tc>
                <a:tc>
                  <a:txBody>
                    <a:bodyPr/>
                    <a:lstStyle/>
                    <a:p>
                      <a:pPr algn="ctr"/>
                      <a:r>
                        <a:rPr kumimoji="0" lang="en-GB" sz="1000" b="0" i="0" u="none" strike="noStrike" kern="1200" cap="none" spc="0" normalizeH="0" baseline="0" noProof="0">
                          <a:ln>
                            <a:noFill/>
                          </a:ln>
                          <a:solidFill>
                            <a:prstClr val="black"/>
                          </a:solidFill>
                          <a:effectLst/>
                          <a:uLnTx/>
                          <a:uFillTx/>
                          <a:latin typeface="Abadi Extra Light" panose="020B0204020104020204"/>
                          <a:ea typeface="+mn-ea"/>
                          <a:cs typeface="+mn-cs"/>
                        </a:rPr>
                        <a:t>2,313</a:t>
                      </a:r>
                      <a:endParaRPr lang="en-GB" sz="1000">
                        <a:latin typeface="Abadi Extra Light" panose="020B0204020104020204"/>
                      </a:endParaRPr>
                    </a:p>
                  </a:txBody>
                  <a:tcPr/>
                </a:tc>
                <a:tc>
                  <a:txBody>
                    <a:bodyPr/>
                    <a:lstStyle/>
                    <a:p>
                      <a:pPr algn="ctr"/>
                      <a:r>
                        <a:rPr lang="en-GB" sz="1000">
                          <a:latin typeface="Abadi Extra Light" panose="020B0204020104020204"/>
                        </a:rPr>
                        <a:t>13,743</a:t>
                      </a:r>
                    </a:p>
                  </a:txBody>
                  <a:tcPr/>
                </a:tc>
                <a:tc>
                  <a:txBody>
                    <a:bodyPr/>
                    <a:lstStyle/>
                    <a:p>
                      <a:pPr algn="ctr"/>
                      <a:r>
                        <a:rPr lang="en-GB" sz="1000">
                          <a:latin typeface="Abadi Extra Light" panose="020B0204020104020204"/>
                        </a:rPr>
                        <a:t>12,171</a:t>
                      </a:r>
                    </a:p>
                  </a:txBody>
                  <a:tcPr/>
                </a:tc>
                <a:tc>
                  <a:txBody>
                    <a:bodyPr/>
                    <a:lstStyle/>
                    <a:p>
                      <a:pPr algn="ctr"/>
                      <a:r>
                        <a:rPr lang="en-GB" sz="1000">
                          <a:latin typeface="Abadi Extra Light" panose="020B0204020104020204"/>
                        </a:rPr>
                        <a:t>88.56%</a:t>
                      </a:r>
                    </a:p>
                  </a:txBody>
                  <a:tcPr/>
                </a:tc>
                <a:tc>
                  <a:txBody>
                    <a:bodyPr/>
                    <a:lstStyle/>
                    <a:p>
                      <a:pPr algn="ctr"/>
                      <a:r>
                        <a:rPr lang="en-GB" sz="1000">
                          <a:latin typeface="Abadi Extra Light" panose="020B0204020104020204"/>
                        </a:rPr>
                        <a:t>96.29%</a:t>
                      </a:r>
                    </a:p>
                  </a:txBody>
                  <a:tcPr/>
                </a:tc>
                <a:extLst>
                  <a:ext uri="{0D108BD9-81ED-4DB2-BD59-A6C34878D82A}">
                    <a16:rowId xmlns:a16="http://schemas.microsoft.com/office/drawing/2014/main" val="2235923755"/>
                  </a:ext>
                </a:extLst>
              </a:tr>
              <a:tr h="219906">
                <a:tc>
                  <a:txBody>
                    <a:bodyPr/>
                    <a:lstStyle/>
                    <a:p>
                      <a:r>
                        <a:rPr lang="en-GB" sz="1000">
                          <a:latin typeface="Abadi Extra Light" panose="020B0204020104020204"/>
                        </a:rPr>
                        <a:t>Aug ‘25</a:t>
                      </a:r>
                    </a:p>
                  </a:txBody>
                  <a:tcPr/>
                </a:tc>
                <a:tc>
                  <a:txBody>
                    <a:bodyPr/>
                    <a:lstStyle/>
                    <a:p>
                      <a:pPr algn="ctr"/>
                      <a:r>
                        <a:rPr lang="en-GB" sz="1000">
                          <a:latin typeface="Abadi Extra Light" panose="020B0204020104020204"/>
                        </a:rPr>
                        <a:t>11,430</a:t>
                      </a:r>
                    </a:p>
                  </a:txBody>
                  <a:tcPr/>
                </a:tc>
                <a:tc>
                  <a:txBody>
                    <a:bodyPr/>
                    <a:lstStyle/>
                    <a:p>
                      <a:pPr algn="ctr"/>
                      <a:r>
                        <a:rPr kumimoji="0" lang="en-GB" sz="1000" b="0" i="0" u="none" strike="noStrike" kern="1200" cap="none" spc="0" normalizeH="0" baseline="0" noProof="0">
                          <a:ln>
                            <a:noFill/>
                          </a:ln>
                          <a:solidFill>
                            <a:prstClr val="black"/>
                          </a:solidFill>
                          <a:effectLst/>
                          <a:uLnTx/>
                          <a:uFillTx/>
                          <a:latin typeface="Abadi Extra Light" panose="020B0204020104020204"/>
                          <a:ea typeface="+mn-ea"/>
                          <a:cs typeface="+mn-cs"/>
                        </a:rPr>
                        <a:t>2,313</a:t>
                      </a:r>
                      <a:endParaRPr lang="en-GB" sz="1000">
                        <a:latin typeface="Abadi Extra Light" panose="020B0204020104020204"/>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badi Extra Light" panose="020B0204020104020204"/>
                          <a:ea typeface="+mn-ea"/>
                          <a:cs typeface="+mn-cs"/>
                        </a:rPr>
                        <a:t>13,743</a:t>
                      </a:r>
                    </a:p>
                  </a:txBody>
                  <a:tcPr/>
                </a:tc>
                <a:tc>
                  <a:txBody>
                    <a:bodyPr/>
                    <a:lstStyle/>
                    <a:p>
                      <a:pPr algn="ctr"/>
                      <a:r>
                        <a:rPr lang="en-GB" sz="1000">
                          <a:latin typeface="Abadi Extra Light" panose="020B0204020104020204"/>
                        </a:rPr>
                        <a:t>11,078</a:t>
                      </a:r>
                    </a:p>
                  </a:txBody>
                  <a:tcPr/>
                </a:tc>
                <a:tc>
                  <a:txBody>
                    <a:bodyPr/>
                    <a:lstStyle/>
                    <a:p>
                      <a:pPr algn="ctr"/>
                      <a:r>
                        <a:rPr lang="en-GB" sz="1000">
                          <a:latin typeface="Abadi Extra Light" panose="020B0204020104020204"/>
                        </a:rPr>
                        <a:t>80.61%</a:t>
                      </a:r>
                    </a:p>
                  </a:txBody>
                  <a:tcPr/>
                </a:tc>
                <a:tc>
                  <a:txBody>
                    <a:bodyPr/>
                    <a:lstStyle/>
                    <a:p>
                      <a:pPr algn="ctr"/>
                      <a:r>
                        <a:rPr lang="en-GB" sz="1000">
                          <a:latin typeface="Abadi Extra Light" panose="020B0204020104020204"/>
                        </a:rPr>
                        <a:t>92.8%</a:t>
                      </a:r>
                    </a:p>
                  </a:txBody>
                  <a:tcPr/>
                </a:tc>
                <a:extLst>
                  <a:ext uri="{0D108BD9-81ED-4DB2-BD59-A6C34878D82A}">
                    <a16:rowId xmlns:a16="http://schemas.microsoft.com/office/drawing/2014/main" val="3531701493"/>
                  </a:ext>
                </a:extLst>
              </a:tr>
              <a:tr h="219906">
                <a:tc>
                  <a:txBody>
                    <a:bodyPr/>
                    <a:lstStyle/>
                    <a:p>
                      <a:r>
                        <a:rPr lang="en-GB" sz="1000">
                          <a:latin typeface="Abadi Extra Light" panose="020B0204020104020204"/>
                        </a:rPr>
                        <a:t>Sept ‘25</a:t>
                      </a:r>
                    </a:p>
                  </a:txBody>
                  <a:tcPr/>
                </a:tc>
                <a:tc>
                  <a:txBody>
                    <a:bodyPr/>
                    <a:lstStyle/>
                    <a:p>
                      <a:pPr algn="ctr"/>
                      <a:r>
                        <a:rPr lang="en-GB" sz="1000">
                          <a:latin typeface="Abadi Extra Light" panose="020B0204020104020204"/>
                        </a:rPr>
                        <a:t>11,430</a:t>
                      </a:r>
                    </a:p>
                  </a:txBody>
                  <a:tcPr/>
                </a:tc>
                <a:tc>
                  <a:txBody>
                    <a:bodyPr/>
                    <a:lstStyle/>
                    <a:p>
                      <a:pPr algn="ctr"/>
                      <a:r>
                        <a:rPr kumimoji="0" lang="en-GB" sz="1000" b="0" i="0" u="none" strike="noStrike" kern="1200" cap="none" spc="0" normalizeH="0" baseline="0" noProof="0">
                          <a:ln>
                            <a:noFill/>
                          </a:ln>
                          <a:solidFill>
                            <a:prstClr val="black"/>
                          </a:solidFill>
                          <a:effectLst/>
                          <a:uLnTx/>
                          <a:uFillTx/>
                          <a:latin typeface="Abadi Extra Light" panose="020B0204020104020204"/>
                          <a:ea typeface="+mn-ea"/>
                          <a:cs typeface="+mn-cs"/>
                        </a:rPr>
                        <a:t>2,313</a:t>
                      </a:r>
                      <a:endParaRPr lang="en-GB" sz="1000">
                        <a:latin typeface="Abadi Extra Light" panose="020B0204020104020204"/>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badi Extra Light" panose="020B0204020104020204"/>
                          <a:ea typeface="+mn-ea"/>
                          <a:cs typeface="+mn-cs"/>
                        </a:rPr>
                        <a:t>13,743</a:t>
                      </a:r>
                    </a:p>
                  </a:txBody>
                  <a:tcPr/>
                </a:tc>
                <a:tc>
                  <a:txBody>
                    <a:bodyPr/>
                    <a:lstStyle/>
                    <a:p>
                      <a:pPr algn="ctr"/>
                      <a:r>
                        <a:rPr lang="en-GB" sz="1000">
                          <a:latin typeface="Abadi Extra Light" panose="020B0204020104020204"/>
                        </a:rPr>
                        <a:t>12361</a:t>
                      </a:r>
                    </a:p>
                  </a:txBody>
                  <a:tcPr/>
                </a:tc>
                <a:tc>
                  <a:txBody>
                    <a:bodyPr/>
                    <a:lstStyle/>
                    <a:p>
                      <a:pPr algn="ctr"/>
                      <a:r>
                        <a:rPr lang="en-GB" sz="1000">
                          <a:latin typeface="Abadi Extra Light" panose="020B0204020104020204"/>
                        </a:rPr>
                        <a:t>89.94%</a:t>
                      </a:r>
                    </a:p>
                  </a:txBody>
                  <a:tcPr/>
                </a:tc>
                <a:tc>
                  <a:txBody>
                    <a:bodyPr/>
                    <a:lstStyle/>
                    <a:p>
                      <a:pPr algn="ctr"/>
                      <a:r>
                        <a:rPr lang="en-GB" sz="1000">
                          <a:latin typeface="Abadi Extra Light" panose="020B0204020104020204"/>
                        </a:rPr>
                        <a:t>92.28%</a:t>
                      </a:r>
                    </a:p>
                  </a:txBody>
                  <a:tcPr/>
                </a:tc>
                <a:extLst>
                  <a:ext uri="{0D108BD9-81ED-4DB2-BD59-A6C34878D82A}">
                    <a16:rowId xmlns:a16="http://schemas.microsoft.com/office/drawing/2014/main" val="2339470577"/>
                  </a:ext>
                </a:extLst>
              </a:tr>
              <a:tr h="219906">
                <a:tc>
                  <a:txBody>
                    <a:bodyPr/>
                    <a:lstStyle/>
                    <a:p>
                      <a:r>
                        <a:rPr lang="en-GB" sz="1000">
                          <a:latin typeface="Abadi Extra Light" panose="020B0204020104020204"/>
                        </a:rPr>
                        <a:t>Oct ‘25</a:t>
                      </a:r>
                    </a:p>
                  </a:txBody>
                  <a:tcPr/>
                </a:tc>
                <a:tc>
                  <a:txBody>
                    <a:bodyPr/>
                    <a:lstStyle/>
                    <a:p>
                      <a:pPr algn="ctr"/>
                      <a:r>
                        <a:rPr lang="en-GB" sz="1000">
                          <a:latin typeface="Abadi Extra Light" panose="020B0204020104020204"/>
                        </a:rPr>
                        <a:t>11,430</a:t>
                      </a:r>
                    </a:p>
                  </a:txBody>
                  <a:tcPr/>
                </a:tc>
                <a:tc>
                  <a:txBody>
                    <a:bodyPr/>
                    <a:lstStyle/>
                    <a:p>
                      <a:pPr algn="ctr"/>
                      <a:r>
                        <a:rPr kumimoji="0" lang="en-GB" sz="1000" b="0" i="0" u="none" strike="noStrike" kern="1200" cap="none" spc="0" normalizeH="0" baseline="0" noProof="0">
                          <a:ln>
                            <a:noFill/>
                          </a:ln>
                          <a:solidFill>
                            <a:prstClr val="black"/>
                          </a:solidFill>
                          <a:effectLst/>
                          <a:uLnTx/>
                          <a:uFillTx/>
                          <a:latin typeface="Abadi Extra Light" panose="020B0204020104020204"/>
                          <a:ea typeface="+mn-ea"/>
                          <a:cs typeface="+mn-cs"/>
                        </a:rPr>
                        <a:t>2,313</a:t>
                      </a:r>
                      <a:endParaRPr lang="en-GB" sz="1000">
                        <a:latin typeface="Abadi Extra Light" panose="020B0204020104020204"/>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badi Extra Light" panose="020B0204020104020204"/>
                          <a:ea typeface="+mn-ea"/>
                          <a:cs typeface="+mn-cs"/>
                        </a:rPr>
                        <a:t>13,743</a:t>
                      </a:r>
                    </a:p>
                  </a:txBody>
                  <a:tcPr/>
                </a:tc>
                <a:tc>
                  <a:txBody>
                    <a:bodyPr/>
                    <a:lstStyle/>
                    <a:p>
                      <a:pPr algn="ctr"/>
                      <a:r>
                        <a:rPr lang="en-GB" sz="1000">
                          <a:latin typeface="Abadi Extra Light" panose="020B0204020104020204"/>
                        </a:rPr>
                        <a:t>12428</a:t>
                      </a:r>
                    </a:p>
                  </a:txBody>
                  <a:tcPr/>
                </a:tc>
                <a:tc>
                  <a:txBody>
                    <a:bodyPr/>
                    <a:lstStyle/>
                    <a:p>
                      <a:pPr algn="ctr"/>
                      <a:r>
                        <a:rPr lang="en-GB" sz="1000">
                          <a:latin typeface="Abadi Extra Light" panose="020B0204020104020204"/>
                        </a:rPr>
                        <a:t>90.43%</a:t>
                      </a:r>
                    </a:p>
                  </a:txBody>
                  <a:tcPr/>
                </a:tc>
                <a:tc>
                  <a:txBody>
                    <a:bodyPr/>
                    <a:lstStyle/>
                    <a:p>
                      <a:pPr algn="ctr"/>
                      <a:r>
                        <a:rPr lang="en-GB" sz="1000">
                          <a:latin typeface="Abadi Extra Light" panose="020B0204020104020204"/>
                        </a:rPr>
                        <a:t>92%</a:t>
                      </a:r>
                    </a:p>
                  </a:txBody>
                  <a:tcPr/>
                </a:tc>
                <a:extLst>
                  <a:ext uri="{0D108BD9-81ED-4DB2-BD59-A6C34878D82A}">
                    <a16:rowId xmlns:a16="http://schemas.microsoft.com/office/drawing/2014/main" val="3964067696"/>
                  </a:ext>
                </a:extLst>
              </a:tr>
              <a:tr h="219906">
                <a:tc>
                  <a:txBody>
                    <a:bodyPr/>
                    <a:lstStyle/>
                    <a:p>
                      <a:r>
                        <a:rPr lang="en-GB" sz="1000">
                          <a:latin typeface="Abadi Extra Light" panose="020B0204020104020204"/>
                        </a:rPr>
                        <a:t>Nov ‘25</a:t>
                      </a:r>
                    </a:p>
                  </a:txBody>
                  <a:tcPr/>
                </a:tc>
                <a:tc>
                  <a:txBody>
                    <a:bodyPr/>
                    <a:lstStyle/>
                    <a:p>
                      <a:pPr algn="ctr"/>
                      <a:r>
                        <a:rPr lang="en-GB" sz="1000">
                          <a:latin typeface="Abadi Extra Light" panose="020B0204020104020204"/>
                        </a:rPr>
                        <a:t>11,430</a:t>
                      </a:r>
                    </a:p>
                  </a:txBody>
                  <a:tcPr/>
                </a:tc>
                <a:tc>
                  <a:txBody>
                    <a:bodyPr/>
                    <a:lstStyle/>
                    <a:p>
                      <a:pPr algn="ctr"/>
                      <a:r>
                        <a:rPr kumimoji="0" lang="en-GB" sz="1000" b="0" i="0" u="none" strike="noStrike" kern="1200" cap="none" spc="0" normalizeH="0" baseline="0" noProof="0">
                          <a:ln>
                            <a:noFill/>
                          </a:ln>
                          <a:solidFill>
                            <a:prstClr val="black"/>
                          </a:solidFill>
                          <a:effectLst/>
                          <a:uLnTx/>
                          <a:uFillTx/>
                          <a:latin typeface="Abadi Extra Light" panose="020B0204020104020204"/>
                          <a:ea typeface="+mn-ea"/>
                          <a:cs typeface="+mn-cs"/>
                        </a:rPr>
                        <a:t>2,313</a:t>
                      </a:r>
                      <a:endParaRPr lang="en-GB" sz="1000">
                        <a:latin typeface="Abadi Extra Light" panose="020B0204020104020204"/>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badi Extra Light" panose="020B0204020104020204"/>
                          <a:ea typeface="+mn-ea"/>
                          <a:cs typeface="+mn-cs"/>
                        </a:rPr>
                        <a:t>13,743</a:t>
                      </a:r>
                    </a:p>
                  </a:txBody>
                  <a:tcPr/>
                </a:tc>
                <a:tc>
                  <a:txBody>
                    <a:bodyPr/>
                    <a:lstStyle/>
                    <a:p>
                      <a:pPr algn="ctr"/>
                      <a:r>
                        <a:rPr lang="en-GB" sz="1000">
                          <a:latin typeface="Abadi Extra Light" panose="020B0204020104020204"/>
                        </a:rPr>
                        <a:t>11239</a:t>
                      </a:r>
                    </a:p>
                  </a:txBody>
                  <a:tcPr/>
                </a:tc>
                <a:tc>
                  <a:txBody>
                    <a:bodyPr/>
                    <a:lstStyle/>
                    <a:p>
                      <a:pPr algn="ctr"/>
                      <a:r>
                        <a:rPr lang="en-GB" sz="1000">
                          <a:latin typeface="Abadi Extra Light" panose="020B0204020104020204"/>
                        </a:rPr>
                        <a:t>81.78%</a:t>
                      </a:r>
                    </a:p>
                  </a:txBody>
                  <a:tcPr/>
                </a:tc>
                <a:tc>
                  <a:txBody>
                    <a:bodyPr/>
                    <a:lstStyle/>
                    <a:p>
                      <a:pPr algn="ctr"/>
                      <a:r>
                        <a:rPr lang="en-GB" sz="1000">
                          <a:latin typeface="Abadi Extra Light" panose="020B0204020104020204"/>
                        </a:rPr>
                        <a:t>89.41%</a:t>
                      </a:r>
                    </a:p>
                  </a:txBody>
                  <a:tcPr/>
                </a:tc>
                <a:extLst>
                  <a:ext uri="{0D108BD9-81ED-4DB2-BD59-A6C34878D82A}">
                    <a16:rowId xmlns:a16="http://schemas.microsoft.com/office/drawing/2014/main" val="1632063790"/>
                  </a:ext>
                </a:extLst>
              </a:tr>
              <a:tr h="219906">
                <a:tc>
                  <a:txBody>
                    <a:bodyPr/>
                    <a:lstStyle/>
                    <a:p>
                      <a:r>
                        <a:rPr lang="en-GB" sz="1000">
                          <a:latin typeface="Abadi Extra Light" panose="020B0204020104020204"/>
                        </a:rPr>
                        <a:t>Dec ‘25</a:t>
                      </a:r>
                    </a:p>
                  </a:txBody>
                  <a:tcPr/>
                </a:tc>
                <a:tc>
                  <a:txBody>
                    <a:bodyPr/>
                    <a:lstStyle/>
                    <a:p>
                      <a:pPr algn="ctr"/>
                      <a:r>
                        <a:rPr lang="en-GB" sz="1000">
                          <a:latin typeface="Abadi Extra Light" panose="020B0204020104020204"/>
                        </a:rPr>
                        <a:t>11,430</a:t>
                      </a:r>
                    </a:p>
                  </a:txBody>
                  <a:tcPr/>
                </a:tc>
                <a:tc>
                  <a:txBody>
                    <a:bodyPr/>
                    <a:lstStyle/>
                    <a:p>
                      <a:pPr algn="ctr"/>
                      <a:r>
                        <a:rPr kumimoji="0" lang="en-GB" sz="1000" b="0" i="0" u="none" strike="noStrike" kern="1200" cap="none" spc="0" normalizeH="0" baseline="0" noProof="0">
                          <a:ln>
                            <a:noFill/>
                          </a:ln>
                          <a:solidFill>
                            <a:prstClr val="black"/>
                          </a:solidFill>
                          <a:effectLst/>
                          <a:uLnTx/>
                          <a:uFillTx/>
                          <a:latin typeface="Abadi Extra Light" panose="020B0204020104020204"/>
                          <a:ea typeface="+mn-ea"/>
                          <a:cs typeface="+mn-cs"/>
                        </a:rPr>
                        <a:t>2,313</a:t>
                      </a:r>
                      <a:endParaRPr lang="en-GB" sz="1000">
                        <a:latin typeface="Abadi Extra Light" panose="020B0204020104020204"/>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badi Extra Light" panose="020B0204020104020204"/>
                          <a:ea typeface="+mn-ea"/>
                          <a:cs typeface="+mn-cs"/>
                        </a:rPr>
                        <a:t>13,743</a:t>
                      </a:r>
                    </a:p>
                  </a:txBody>
                  <a:tcPr/>
                </a:tc>
                <a:tc>
                  <a:txBody>
                    <a:bodyPr/>
                    <a:lstStyle/>
                    <a:p>
                      <a:pPr algn="ctr"/>
                      <a:r>
                        <a:rPr lang="en-GB" sz="1000">
                          <a:latin typeface="Abadi Extra Light" panose="020B0204020104020204"/>
                        </a:rPr>
                        <a:t>6753</a:t>
                      </a:r>
                    </a:p>
                  </a:txBody>
                  <a:tcPr>
                    <a:solidFill>
                      <a:schemeClr val="bg1">
                        <a:lumMod val="75000"/>
                      </a:schemeClr>
                    </a:solidFill>
                  </a:tcPr>
                </a:tc>
                <a:tc>
                  <a:txBody>
                    <a:bodyPr/>
                    <a:lstStyle/>
                    <a:p>
                      <a:pPr algn="ctr"/>
                      <a:r>
                        <a:rPr lang="en-GB" sz="1000">
                          <a:latin typeface="Abadi Extra Light" panose="020B0204020104020204"/>
                        </a:rPr>
                        <a:t>49.14%</a:t>
                      </a:r>
                    </a:p>
                  </a:txBody>
                  <a:tcPr>
                    <a:solidFill>
                      <a:schemeClr val="bg1">
                        <a:lumMod val="75000"/>
                      </a:schemeClr>
                    </a:solidFill>
                  </a:tcPr>
                </a:tc>
                <a:tc>
                  <a:txBody>
                    <a:bodyPr/>
                    <a:lstStyle/>
                    <a:p>
                      <a:pPr algn="ctr"/>
                      <a:r>
                        <a:rPr lang="en-GB" sz="1000">
                          <a:latin typeface="Abadi Extra Light" panose="020B0204020104020204"/>
                        </a:rPr>
                        <a:t>82.46%</a:t>
                      </a:r>
                    </a:p>
                  </a:txBody>
                  <a:tcPr>
                    <a:solidFill>
                      <a:schemeClr val="bg1">
                        <a:lumMod val="75000"/>
                      </a:schemeClr>
                    </a:solidFill>
                  </a:tcPr>
                </a:tc>
                <a:extLst>
                  <a:ext uri="{0D108BD9-81ED-4DB2-BD59-A6C34878D82A}">
                    <a16:rowId xmlns:a16="http://schemas.microsoft.com/office/drawing/2014/main" val="1398421831"/>
                  </a:ext>
                </a:extLst>
              </a:tr>
              <a:tr h="219906">
                <a:tc>
                  <a:txBody>
                    <a:bodyPr/>
                    <a:lstStyle/>
                    <a:p>
                      <a:r>
                        <a:rPr lang="en-GB" sz="1000">
                          <a:latin typeface="Abadi Extra Light" panose="020B0204020104020204"/>
                        </a:rPr>
                        <a:t>Jan ‘26</a:t>
                      </a:r>
                    </a:p>
                  </a:txBody>
                  <a:tcPr/>
                </a:tc>
                <a:tc>
                  <a:txBody>
                    <a:bodyPr/>
                    <a:lstStyle/>
                    <a:p>
                      <a:pPr algn="ctr"/>
                      <a:r>
                        <a:rPr lang="en-GB" sz="1000">
                          <a:latin typeface="Abadi Extra Light" panose="020B0204020104020204"/>
                        </a:rPr>
                        <a:t>11,430</a:t>
                      </a:r>
                    </a:p>
                  </a:txBody>
                  <a:tcPr/>
                </a:tc>
                <a:tc>
                  <a:txBody>
                    <a:bodyPr/>
                    <a:lstStyle/>
                    <a:p>
                      <a:pPr algn="ctr"/>
                      <a:r>
                        <a:rPr kumimoji="0" lang="en-GB" sz="1000" b="0" i="0" u="none" strike="noStrike" kern="1200" cap="none" spc="0" normalizeH="0" baseline="0" noProof="0">
                          <a:ln>
                            <a:noFill/>
                          </a:ln>
                          <a:solidFill>
                            <a:prstClr val="black"/>
                          </a:solidFill>
                          <a:effectLst/>
                          <a:uLnTx/>
                          <a:uFillTx/>
                          <a:latin typeface="Abadi Extra Light" panose="020B0204020104020204"/>
                          <a:ea typeface="+mn-ea"/>
                          <a:cs typeface="+mn-cs"/>
                        </a:rPr>
                        <a:t>2,313</a:t>
                      </a:r>
                      <a:endParaRPr lang="en-GB" sz="1000">
                        <a:latin typeface="Abadi Extra Light" panose="020B0204020104020204"/>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badi Extra Light" panose="020B0204020104020204"/>
                          <a:ea typeface="+mn-ea"/>
                          <a:cs typeface="+mn-cs"/>
                        </a:rPr>
                        <a:t>13,743</a:t>
                      </a:r>
                    </a:p>
                  </a:txBody>
                  <a:tcPr/>
                </a:tc>
                <a:tc>
                  <a:txBody>
                    <a:bodyPr/>
                    <a:lstStyle/>
                    <a:p>
                      <a:pPr algn="ctr"/>
                      <a:endParaRPr lang="en-GB" sz="1000">
                        <a:latin typeface="Abadi Extra Light" panose="020B0204020104020204"/>
                      </a:endParaRPr>
                    </a:p>
                  </a:txBody>
                  <a:tcPr/>
                </a:tc>
                <a:tc>
                  <a:txBody>
                    <a:bodyPr/>
                    <a:lstStyle/>
                    <a:p>
                      <a:pPr algn="ctr"/>
                      <a:endParaRPr lang="en-GB" sz="1000">
                        <a:latin typeface="Abadi Extra Light" panose="020B0204020104020204"/>
                      </a:endParaRPr>
                    </a:p>
                  </a:txBody>
                  <a:tcPr/>
                </a:tc>
                <a:tc>
                  <a:txBody>
                    <a:bodyPr/>
                    <a:lstStyle/>
                    <a:p>
                      <a:pPr algn="ctr"/>
                      <a:endParaRPr lang="en-GB" sz="1000">
                        <a:latin typeface="Abadi Extra Light" panose="020B0204020104020204"/>
                      </a:endParaRPr>
                    </a:p>
                  </a:txBody>
                  <a:tcPr/>
                </a:tc>
                <a:extLst>
                  <a:ext uri="{0D108BD9-81ED-4DB2-BD59-A6C34878D82A}">
                    <a16:rowId xmlns:a16="http://schemas.microsoft.com/office/drawing/2014/main" val="1454624273"/>
                  </a:ext>
                </a:extLst>
              </a:tr>
              <a:tr h="219906">
                <a:tc>
                  <a:txBody>
                    <a:bodyPr/>
                    <a:lstStyle/>
                    <a:p>
                      <a:r>
                        <a:rPr lang="en-GB" sz="1000">
                          <a:latin typeface="Abadi Extra Light" panose="020B0204020104020204"/>
                        </a:rPr>
                        <a:t>Feb ‘26</a:t>
                      </a:r>
                    </a:p>
                  </a:txBody>
                  <a:tcPr/>
                </a:tc>
                <a:tc>
                  <a:txBody>
                    <a:bodyPr/>
                    <a:lstStyle/>
                    <a:p>
                      <a:pPr algn="ctr"/>
                      <a:r>
                        <a:rPr lang="en-GB" sz="1000">
                          <a:latin typeface="Abadi Extra Light" panose="020B0204020104020204"/>
                        </a:rPr>
                        <a:t>11,430</a:t>
                      </a:r>
                    </a:p>
                  </a:txBody>
                  <a:tcPr/>
                </a:tc>
                <a:tc>
                  <a:txBody>
                    <a:bodyPr/>
                    <a:lstStyle/>
                    <a:p>
                      <a:pPr algn="ctr"/>
                      <a:r>
                        <a:rPr kumimoji="0" lang="en-GB" sz="1000" b="0" i="0" u="none" strike="noStrike" kern="1200" cap="none" spc="0" normalizeH="0" baseline="0" noProof="0">
                          <a:ln>
                            <a:noFill/>
                          </a:ln>
                          <a:solidFill>
                            <a:prstClr val="black"/>
                          </a:solidFill>
                          <a:effectLst/>
                          <a:uLnTx/>
                          <a:uFillTx/>
                          <a:latin typeface="Abadi Extra Light" panose="020B0204020104020204"/>
                          <a:ea typeface="+mn-ea"/>
                          <a:cs typeface="+mn-cs"/>
                        </a:rPr>
                        <a:t>2,313</a:t>
                      </a:r>
                      <a:endParaRPr lang="en-GB" sz="1000">
                        <a:latin typeface="Abadi Extra Light" panose="020B0204020104020204"/>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badi Extra Light" panose="020B0204020104020204"/>
                          <a:ea typeface="+mn-ea"/>
                          <a:cs typeface="+mn-cs"/>
                        </a:rPr>
                        <a:t>13,743</a:t>
                      </a:r>
                    </a:p>
                  </a:txBody>
                  <a:tcPr/>
                </a:tc>
                <a:tc>
                  <a:txBody>
                    <a:bodyPr/>
                    <a:lstStyle/>
                    <a:p>
                      <a:pPr algn="ctr"/>
                      <a:endParaRPr lang="en-GB" sz="1000">
                        <a:latin typeface="Abadi Extra Light" panose="020B0204020104020204"/>
                      </a:endParaRPr>
                    </a:p>
                  </a:txBody>
                  <a:tcPr/>
                </a:tc>
                <a:tc>
                  <a:txBody>
                    <a:bodyPr/>
                    <a:lstStyle/>
                    <a:p>
                      <a:pPr algn="ctr"/>
                      <a:endParaRPr lang="en-GB" sz="1000">
                        <a:latin typeface="Abadi Extra Light" panose="020B0204020104020204"/>
                      </a:endParaRPr>
                    </a:p>
                  </a:txBody>
                  <a:tcPr/>
                </a:tc>
                <a:tc>
                  <a:txBody>
                    <a:bodyPr/>
                    <a:lstStyle/>
                    <a:p>
                      <a:pPr algn="ctr"/>
                      <a:endParaRPr lang="en-GB" sz="1000">
                        <a:latin typeface="Abadi Extra Light" panose="020B0204020104020204"/>
                      </a:endParaRPr>
                    </a:p>
                  </a:txBody>
                  <a:tcPr/>
                </a:tc>
                <a:extLst>
                  <a:ext uri="{0D108BD9-81ED-4DB2-BD59-A6C34878D82A}">
                    <a16:rowId xmlns:a16="http://schemas.microsoft.com/office/drawing/2014/main" val="3666244424"/>
                  </a:ext>
                </a:extLst>
              </a:tr>
              <a:tr h="219906">
                <a:tc>
                  <a:txBody>
                    <a:bodyPr/>
                    <a:lstStyle/>
                    <a:p>
                      <a:r>
                        <a:rPr lang="en-GB" sz="1000">
                          <a:latin typeface="Abadi Extra Light" panose="020B0204020104020204"/>
                        </a:rPr>
                        <a:t>Mar ‘26</a:t>
                      </a:r>
                    </a:p>
                  </a:txBody>
                  <a:tcPr/>
                </a:tc>
                <a:tc>
                  <a:txBody>
                    <a:bodyPr/>
                    <a:lstStyle/>
                    <a:p>
                      <a:pPr algn="ctr"/>
                      <a:r>
                        <a:rPr lang="en-GB" sz="1000">
                          <a:latin typeface="Abadi Extra Light" panose="020B0204020104020204"/>
                        </a:rPr>
                        <a:t>11,430</a:t>
                      </a:r>
                    </a:p>
                  </a:txBody>
                  <a:tcPr/>
                </a:tc>
                <a:tc>
                  <a:txBody>
                    <a:bodyPr/>
                    <a:lstStyle/>
                    <a:p>
                      <a:pPr algn="ctr"/>
                      <a:r>
                        <a:rPr lang="en-GB" sz="1000">
                          <a:latin typeface="Abadi Extra Light" panose="020B0204020104020204"/>
                        </a:rPr>
                        <a:t>2,318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badi Extra Light" panose="020B0204020104020204"/>
                          <a:ea typeface="+mn-ea"/>
                          <a:cs typeface="+mn-cs"/>
                        </a:rPr>
                        <a:t>13,743</a:t>
                      </a:r>
                    </a:p>
                  </a:txBody>
                  <a:tcPr/>
                </a:tc>
                <a:tc>
                  <a:txBody>
                    <a:bodyPr/>
                    <a:lstStyle/>
                    <a:p>
                      <a:pPr algn="ctr"/>
                      <a:endParaRPr lang="en-GB" sz="1000">
                        <a:latin typeface="Abadi Extra Light" panose="020B0204020104020204"/>
                      </a:endParaRPr>
                    </a:p>
                  </a:txBody>
                  <a:tcPr/>
                </a:tc>
                <a:tc>
                  <a:txBody>
                    <a:bodyPr/>
                    <a:lstStyle/>
                    <a:p>
                      <a:pPr algn="ctr"/>
                      <a:endParaRPr lang="en-GB" sz="1000">
                        <a:latin typeface="Abadi Extra Light" panose="020B0204020104020204"/>
                      </a:endParaRPr>
                    </a:p>
                  </a:txBody>
                  <a:tcPr/>
                </a:tc>
                <a:tc>
                  <a:txBody>
                    <a:bodyPr/>
                    <a:lstStyle/>
                    <a:p>
                      <a:pPr algn="ctr"/>
                      <a:endParaRPr lang="en-GB" sz="1000">
                        <a:latin typeface="Abadi Extra Light" panose="020B0204020104020204"/>
                      </a:endParaRPr>
                    </a:p>
                  </a:txBody>
                  <a:tcPr/>
                </a:tc>
                <a:extLst>
                  <a:ext uri="{0D108BD9-81ED-4DB2-BD59-A6C34878D82A}">
                    <a16:rowId xmlns:a16="http://schemas.microsoft.com/office/drawing/2014/main" val="3695551569"/>
                  </a:ext>
                </a:extLst>
              </a:tr>
              <a:tr h="219906">
                <a:tc>
                  <a:txBody>
                    <a:bodyPr/>
                    <a:lstStyle/>
                    <a:p>
                      <a:r>
                        <a:rPr lang="en-GB" sz="1000" b="1">
                          <a:latin typeface="Abadi Extra Light" panose="020B0204020104020204"/>
                        </a:rPr>
                        <a:t>YTD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black"/>
                          </a:solidFill>
                          <a:effectLst/>
                          <a:uLnTx/>
                          <a:uFillTx/>
                          <a:latin typeface="Abadi Extra Light" panose="020B0204020104020204"/>
                          <a:ea typeface="+mn-ea"/>
                          <a:cs typeface="+mn-cs"/>
                        </a:rPr>
                        <a:t>34,290</a:t>
                      </a:r>
                    </a:p>
                  </a:txBody>
                  <a:tcPr anchor="ctr"/>
                </a:tc>
                <a:tc>
                  <a:txBody>
                    <a:bodyPr/>
                    <a:lstStyle/>
                    <a:p>
                      <a:pPr algn="ctr"/>
                      <a:r>
                        <a:rPr lang="en-GB" sz="1000" b="1">
                          <a:latin typeface="Abadi Extra Light" panose="020B0204020104020204"/>
                        </a:rPr>
                        <a:t>20,822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black"/>
                          </a:solidFill>
                          <a:effectLst/>
                          <a:uLnTx/>
                          <a:uFillTx/>
                          <a:latin typeface="Abadi Extra Light" panose="020B0204020104020204"/>
                          <a:ea typeface="+mn-ea"/>
                          <a:cs typeface="+mn-cs"/>
                        </a:rPr>
                        <a:t>34,290</a:t>
                      </a:r>
                    </a:p>
                  </a:txBody>
                  <a:tcPr anchor="ctr"/>
                </a:tc>
                <a:tc>
                  <a:txBody>
                    <a:bodyPr/>
                    <a:lstStyle/>
                    <a:p>
                      <a:pPr algn="ctr"/>
                      <a:r>
                        <a:rPr lang="en-GB" sz="1000" b="1">
                          <a:latin typeface="Abadi Extra Light" panose="020B0204020104020204"/>
                        </a:rPr>
                        <a:t>69,660</a:t>
                      </a:r>
                    </a:p>
                  </a:txBody>
                  <a:tcPr anchor="ctr"/>
                </a:tc>
                <a:tc>
                  <a:txBody>
                    <a:bodyPr/>
                    <a:lstStyle/>
                    <a:p>
                      <a:pPr algn="ctr"/>
                      <a:r>
                        <a:rPr lang="en-GB" sz="1000" b="1">
                          <a:latin typeface="Abadi Extra Light" panose="020B0204020104020204"/>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Abadi Extra Light" panose="020B0204020104020204"/>
                        </a:rPr>
                        <a:t>-</a:t>
                      </a:r>
                    </a:p>
                  </a:txBody>
                  <a:tcPr anchor="ctr"/>
                </a:tc>
                <a:extLst>
                  <a:ext uri="{0D108BD9-81ED-4DB2-BD59-A6C34878D82A}">
                    <a16:rowId xmlns:a16="http://schemas.microsoft.com/office/drawing/2014/main" val="507648188"/>
                  </a:ext>
                </a:extLst>
              </a:tr>
            </a:tbl>
          </a:graphicData>
        </a:graphic>
      </p:graphicFrame>
      <p:sp>
        <p:nvSpPr>
          <p:cNvPr id="2" name="TextBox 1">
            <a:extLst>
              <a:ext uri="{FF2B5EF4-FFF2-40B4-BE49-F238E27FC236}">
                <a16:creationId xmlns:a16="http://schemas.microsoft.com/office/drawing/2014/main" id="{BD27CD90-E0BE-9412-E4DA-19DB12A15534}"/>
              </a:ext>
            </a:extLst>
          </p:cNvPr>
          <p:cNvSpPr txBox="1"/>
          <p:nvPr/>
        </p:nvSpPr>
        <p:spPr>
          <a:xfrm>
            <a:off x="346177" y="5935280"/>
            <a:ext cx="5987948" cy="861774"/>
          </a:xfrm>
          <a:prstGeom prst="rect">
            <a:avLst/>
          </a:prstGeom>
          <a:noFill/>
        </p:spPr>
        <p:txBody>
          <a:bodyPr wrap="square" rtlCol="0">
            <a:spAutoFit/>
          </a:bodyPr>
          <a:lstStyle/>
          <a:p>
            <a:r>
              <a:rPr lang="en-GB" sz="1000" i="1">
                <a:latin typeface="Abadi Extra Light" panose="020B0204020104020204" pitchFamily="34" charset="0"/>
              </a:rPr>
              <a:t>* There have been changes to the national reporting profiles, as NHSE has requested month by month profile trajectory changes.  The ICB’s overall target remains the same and for this internal monitoring the monthly trajectory will remain the same to allow for clearer reporting.</a:t>
            </a:r>
          </a:p>
          <a:p>
            <a:r>
              <a:rPr lang="en-GB" sz="1000" i="1">
                <a:latin typeface="Abadi Extra Light" panose="020B0204020104020204" pitchFamily="34" charset="0"/>
              </a:rPr>
              <a:t>**Dental practices have 6 weeks to submit FP17’s detailing dental activity. Therefore, the data for the last 2 months reporting periods are subject to change.</a:t>
            </a:r>
          </a:p>
        </p:txBody>
      </p:sp>
      <p:sp>
        <p:nvSpPr>
          <p:cNvPr id="7" name="TextBox 6">
            <a:extLst>
              <a:ext uri="{FF2B5EF4-FFF2-40B4-BE49-F238E27FC236}">
                <a16:creationId xmlns:a16="http://schemas.microsoft.com/office/drawing/2014/main" id="{99183ADD-6ACA-BAA8-B352-D34755533E98}"/>
              </a:ext>
            </a:extLst>
          </p:cNvPr>
          <p:cNvSpPr txBox="1"/>
          <p:nvPr/>
        </p:nvSpPr>
        <p:spPr>
          <a:xfrm>
            <a:off x="639630" y="880387"/>
            <a:ext cx="10152994" cy="253916"/>
          </a:xfrm>
          <a:prstGeom prst="rect">
            <a:avLst/>
          </a:prstGeom>
          <a:solidFill>
            <a:schemeClr val="tx1"/>
          </a:solidFill>
          <a:ln>
            <a:solidFill>
              <a:schemeClr val="accent1"/>
            </a:solidFill>
          </a:ln>
        </p:spPr>
        <p:txBody>
          <a:bodyPr wrap="square" rtlCol="0">
            <a:spAutoFit/>
          </a:bodyPr>
          <a:lstStyle/>
          <a:p>
            <a:pPr algn="ctr"/>
            <a:r>
              <a:rPr lang="en-GB" sz="1050" b="1">
                <a:solidFill>
                  <a:schemeClr val="bg1"/>
                </a:solidFill>
              </a:rPr>
              <a:t>NOTE : The table below details a significant reduction in activity, this is due to national data issues due to </a:t>
            </a:r>
            <a:r>
              <a:rPr lang="en-GB" sz="1050" b="1">
                <a:solidFill>
                  <a:schemeClr val="bg1"/>
                </a:solidFill>
                <a:ea typeface="Calibri" panose="020F0502020204030204" pitchFamily="34" charset="0"/>
              </a:rPr>
              <a:t>delays in recording activity reported by the BSA</a:t>
            </a:r>
            <a:endParaRPr lang="en-GB" sz="1050" b="1">
              <a:solidFill>
                <a:schemeClr val="bg1"/>
              </a:solidFill>
            </a:endParaRPr>
          </a:p>
        </p:txBody>
      </p:sp>
    </p:spTree>
    <p:extLst>
      <p:ext uri="{BB962C8B-B14F-4D97-AF65-F5344CB8AC3E}">
        <p14:creationId xmlns:p14="http://schemas.microsoft.com/office/powerpoint/2010/main" val="2169731703"/>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latin typeface="Calibri" panose="020F0502020204030204" pitchFamily="34" charset="0"/>
                <a:ea typeface="Calibri" panose="020F0502020204030204" pitchFamily="34" charset="0"/>
                <a:cs typeface="Calibri" panose="020F0502020204030204" pitchFamily="34" charset="0"/>
              </a:rPr>
              <a:pPr/>
              <a:t>21</a:t>
            </a:fld>
            <a:endParaRPr lang="en-GB">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Content Placeholder 2">
            <a:extLst>
              <a:ext uri="{FF2B5EF4-FFF2-40B4-BE49-F238E27FC236}">
                <a16:creationId xmlns:a16="http://schemas.microsoft.com/office/drawing/2014/main" id="{4873F778-1D38-3056-9B29-377A6B2A745A}"/>
              </a:ext>
            </a:extLst>
          </p:cNvPr>
          <p:cNvGraphicFramePr>
            <a:graphicFrameLocks noGrp="1"/>
          </p:cNvGraphicFramePr>
          <p:nvPr>
            <p:ph idx="1"/>
            <p:extLst>
              <p:ext uri="{D42A27DB-BD31-4B8C-83A1-F6EECF244321}">
                <p14:modId xmlns:p14="http://schemas.microsoft.com/office/powerpoint/2010/main" val="531390325"/>
              </p:ext>
            </p:extLst>
          </p:nvPr>
        </p:nvGraphicFramePr>
        <p:xfrm>
          <a:off x="6378688" y="1181101"/>
          <a:ext cx="5581837" cy="5663564"/>
        </p:xfrm>
        <a:graphic>
          <a:graphicData uri="http://schemas.openxmlformats.org/drawingml/2006/table">
            <a:tbl>
              <a:tblPr firstRow="1" bandRow="1">
                <a:tableStyleId>{5940675A-B579-460E-94D1-54222C63F5DA}</a:tableStyleId>
              </a:tblPr>
              <a:tblGrid>
                <a:gridCol w="5581837">
                  <a:extLst>
                    <a:ext uri="{9D8B030D-6E8A-4147-A177-3AD203B41FA5}">
                      <a16:colId xmlns:a16="http://schemas.microsoft.com/office/drawing/2014/main" val="1772709669"/>
                    </a:ext>
                  </a:extLst>
                </a:gridCol>
              </a:tblGrid>
              <a:tr h="14106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a:solidFill>
                            <a:schemeClr val="tx1"/>
                          </a:solidFill>
                          <a:latin typeface="Abadi Extra Light"/>
                        </a:rPr>
                        <a:t>What does this tell us?  </a:t>
                      </a:r>
                    </a:p>
                    <a:p>
                      <a:pPr marL="269875" indent="-269875">
                        <a:buFont typeface="Arial" panose="020B0604020202020204" pitchFamily="34" charset="0"/>
                        <a:buChar char="•"/>
                      </a:pPr>
                      <a:r>
                        <a:rPr lang="en-GB" sz="1050">
                          <a:latin typeface="Abadi Extra Light" panose="020B0204020104020204"/>
                        </a:rPr>
                        <a:t>The growth in the number of CP consultations for the seven clinical pathways has levelled off, with the most recent data showing that 8,591 consultations were carried out in August 2025.</a:t>
                      </a:r>
                    </a:p>
                    <a:p>
                      <a:pPr marL="231775" marR="0" lvl="0" indent="-231775" algn="l" rtl="0" eaLnBrk="1" fontAlgn="auto" latinLnBrk="0" hangingPunct="1">
                        <a:lnSpc>
                          <a:spcPct val="100000"/>
                        </a:lnSpc>
                        <a:spcBef>
                          <a:spcPts val="0"/>
                        </a:spcBef>
                        <a:spcAft>
                          <a:spcPts val="0"/>
                        </a:spcAft>
                        <a:buClrTx/>
                        <a:buSzTx/>
                        <a:buFont typeface="Arial" panose="020B0604020202020204" pitchFamily="34" charset="0"/>
                        <a:buChar char="•"/>
                      </a:pPr>
                      <a:r>
                        <a:rPr lang="en-GB" sz="1050">
                          <a:latin typeface="Abadi Extra Light" panose="020B0204020104020204"/>
                        </a:rPr>
                        <a:t>Minor illness referrals have been running at around 5,000 referrals per month for the past 7 months </a:t>
                      </a:r>
                      <a:r>
                        <a:rPr lang="en-GB" sz="1050">
                          <a:solidFill>
                            <a:schemeClr val="tx1"/>
                          </a:solidFill>
                          <a:latin typeface="Abadi Extra Light" panose="020B0204020104020204"/>
                        </a:rPr>
                        <a:t>but have tailed off in August. This is possibly due to seasonal variations. </a:t>
                      </a:r>
                      <a:endParaRPr lang="en-GB" sz="1050">
                        <a:latin typeface="Abadi Extra Light" panose="020B0204020104020204"/>
                      </a:endParaRPr>
                    </a:p>
                    <a:p>
                      <a:pPr marL="231775" indent="-231775">
                        <a:buFont typeface="Arial" panose="020B0604020202020204" pitchFamily="34" charset="0"/>
                        <a:buChar char="•"/>
                      </a:pPr>
                      <a:r>
                        <a:rPr lang="en-GB" sz="1050">
                          <a:solidFill>
                            <a:schemeClr val="tx1"/>
                          </a:solidFill>
                          <a:latin typeface="Abadi Extra Light" panose="020B0204020104020204"/>
                        </a:rPr>
                        <a:t>Blood Pressure checks have a  steady growth. Similarly, oral contraception consultations are also increasing.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2593262"/>
                  </a:ext>
                </a:extLst>
              </a:tr>
              <a:tr h="1761188">
                <a:tc>
                  <a:txBody>
                    <a:bodyPr/>
                    <a:lstStyle/>
                    <a:p>
                      <a:r>
                        <a:rPr lang="en-GB" sz="1050" b="1">
                          <a:solidFill>
                            <a:schemeClr val="tx1"/>
                          </a:solidFill>
                          <a:latin typeface="Abadi Extra Light"/>
                        </a:rPr>
                        <a:t>Actions:</a:t>
                      </a:r>
                    </a:p>
                    <a:p>
                      <a:pPr marL="171450" indent="-171450" algn="just" defTabSz="914400" rtl="0" eaLnBrk="1" latinLnBrk="0" hangingPunct="1">
                        <a:buFont typeface="Arial" panose="020B0604020202020204" pitchFamily="34" charset="0"/>
                        <a:buChar char="•"/>
                      </a:pPr>
                      <a:r>
                        <a:rPr lang="en-GB" sz="1050" i="0" kern="1200" noProof="0">
                          <a:solidFill>
                            <a:schemeClr val="tx1"/>
                          </a:solidFill>
                          <a:latin typeface="Abadi Extra Light"/>
                          <a:ea typeface="+mn-ea"/>
                          <a:cs typeface="+mn-cs"/>
                        </a:rPr>
                        <a:t>The ICB has developed a local Pharmacy Access Programme to support integration and use of the CP advanced services.  </a:t>
                      </a:r>
                    </a:p>
                    <a:p>
                      <a:pPr marL="171450" lvl="0" indent="-171450" algn="just">
                        <a:buFont typeface="Arial" panose="020B0604020202020204" pitchFamily="34" charset="0"/>
                        <a:buChar char="•"/>
                      </a:pPr>
                      <a:r>
                        <a:rPr lang="en-GB" sz="1050" i="0" kern="1200" noProof="0">
                          <a:solidFill>
                            <a:schemeClr val="tx1"/>
                          </a:solidFill>
                          <a:latin typeface="Abadi Extra Light"/>
                          <a:ea typeface="+mn-ea"/>
                          <a:cs typeface="+mn-cs"/>
                        </a:rPr>
                        <a:t>Key opportunity to increase uptake is via GP referrals which remains varied.</a:t>
                      </a:r>
                    </a:p>
                    <a:p>
                      <a:pPr marL="171450" lvl="0" indent="-171450" algn="just" rtl="0" eaLnBrk="1" latinLnBrk="0" hangingPunct="1">
                        <a:buFont typeface="Arial" panose="020B0604020202020204" pitchFamily="34" charset="0"/>
                        <a:buChar char="•"/>
                      </a:pPr>
                      <a:r>
                        <a:rPr lang="en-US" sz="1050" i="0" kern="1200" noProof="0">
                          <a:solidFill>
                            <a:schemeClr val="tx1"/>
                          </a:solidFill>
                          <a:latin typeface="Abadi Extra Light"/>
                          <a:ea typeface="+mn-ea"/>
                          <a:cs typeface="+mn-cs"/>
                        </a:rPr>
                        <a:t>Significant work has taken place to ensure pharmacy contractors are consistently able to provide the service with LPC support, focus has now shifted to looking at those GP practices with low referral rates as part of the over-arching GP variance work.</a:t>
                      </a:r>
                    </a:p>
                    <a:p>
                      <a:pPr marL="171450" lvl="0" indent="-171450" algn="just">
                        <a:buFont typeface="Arial" panose="020B0604020202020204" pitchFamily="34" charset="0"/>
                        <a:buChar char="•"/>
                      </a:pPr>
                      <a:r>
                        <a:rPr lang="en-US" sz="1050" i="0" kern="1200" noProof="0">
                          <a:solidFill>
                            <a:schemeClr val="tx1"/>
                          </a:solidFill>
                          <a:latin typeface="Abadi Extra Light"/>
                          <a:ea typeface="+mn-ea"/>
                          <a:cs typeface="+mn-cs"/>
                        </a:rPr>
                        <a:t>Where there is no Community Pharmacy PCN lead, the LPC are filling this gap. </a:t>
                      </a:r>
                    </a:p>
                    <a:p>
                      <a:pPr marL="171450" lvl="0" indent="-171450" algn="just">
                        <a:buFont typeface="Arial" panose="020B0604020202020204" pitchFamily="34" charset="0"/>
                        <a:buChar char="•"/>
                      </a:pPr>
                      <a:r>
                        <a:rPr lang="en-US" sz="1050" i="0" kern="1200" noProof="0">
                          <a:solidFill>
                            <a:schemeClr val="tx1"/>
                          </a:solidFill>
                          <a:latin typeface="Abadi Extra Light"/>
                          <a:ea typeface="+mn-ea"/>
                          <a:cs typeface="+mn-cs"/>
                        </a:rPr>
                        <a:t>Comprehensive communications and engagement has taken place with the public and this will continue as part of a business as usual communications programme/</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0593950"/>
                  </a:ext>
                </a:extLst>
              </a:tr>
              <a:tr h="1783257">
                <a:tc>
                  <a:txBody>
                    <a:bodyPr/>
                    <a:lstStyle/>
                    <a:p>
                      <a:r>
                        <a:rPr lang="en-GB" sz="1050" b="1">
                          <a:solidFill>
                            <a:schemeClr val="tx1"/>
                          </a:solidFill>
                          <a:latin typeface="Abadi Extra Light"/>
                        </a:rPr>
                        <a:t>Risks:</a:t>
                      </a:r>
                      <a:endParaRPr lang="en-GB" sz="1050" b="0">
                        <a:solidFill>
                          <a:schemeClr val="tx1"/>
                        </a:solidFill>
                        <a:latin typeface="Abadi Extra Light"/>
                      </a:endParaRPr>
                    </a:p>
                    <a:p>
                      <a:pPr marL="171450" lvl="0" indent="-171450" algn="just">
                        <a:buFont typeface="Arial" panose="020B0604020202020204" pitchFamily="34" charset="0"/>
                        <a:buChar char="•"/>
                      </a:pPr>
                      <a:r>
                        <a:rPr lang="en-GB" sz="1050" i="0" kern="1200" noProof="0">
                          <a:solidFill>
                            <a:schemeClr val="tx1"/>
                          </a:solidFill>
                          <a:latin typeface="Abadi Extra Light"/>
                          <a:ea typeface="+mn-ea"/>
                          <a:cs typeface="+mn-cs"/>
                        </a:rPr>
                        <a:t>The clinical lead has retired and the ICB is unable to recruit to the post therefore the programme is currently without clinical leadership. </a:t>
                      </a:r>
                    </a:p>
                    <a:p>
                      <a:pPr marL="171450" lvl="0" indent="-171450" algn="just">
                        <a:buFont typeface="Arial" panose="020B0604020202020204" pitchFamily="34" charset="0"/>
                        <a:buChar char="•"/>
                      </a:pPr>
                      <a:r>
                        <a:rPr lang="en-GB" sz="1050" i="0" kern="1200" noProof="0">
                          <a:solidFill>
                            <a:schemeClr val="tx1"/>
                          </a:solidFill>
                          <a:latin typeface="Abadi Extra Light"/>
                          <a:ea typeface="+mn-ea"/>
                          <a:cs typeface="+mn-cs"/>
                        </a:rPr>
                        <a:t>Prioritisation of primary care programmes has taken place, meaning decreased support from place colleagues due to competing pressures. Potential to link in with medicines optimisation team and utilise the LES to ensure GP referrals continue and increase. </a:t>
                      </a:r>
                    </a:p>
                    <a:p>
                      <a:pPr marL="171450" lvl="0" indent="-171450" algn="just">
                        <a:buFont typeface="Arial" panose="020B0604020202020204" pitchFamily="34" charset="0"/>
                        <a:buChar char="•"/>
                      </a:pPr>
                      <a:r>
                        <a:rPr lang="en-GB" sz="1050" i="0" kern="1200" noProof="0">
                          <a:solidFill>
                            <a:schemeClr val="tx1"/>
                          </a:solidFill>
                          <a:latin typeface="Abadi Extra Light"/>
                          <a:ea typeface="+mn-ea"/>
                          <a:cs typeface="+mn-cs"/>
                        </a:rPr>
                        <a:t>Current Community Pharmacy Contractual Framework (CPCF) negotiations between NHSE and CPE may affect the delivery of the service based on the outcomes of the negotiations.</a:t>
                      </a:r>
                    </a:p>
                    <a:p>
                      <a:pPr marL="171450" lvl="0" indent="-171450" algn="just">
                        <a:buFont typeface="Arial" panose="020B0604020202020204" pitchFamily="34" charset="0"/>
                        <a:buChar char="•"/>
                      </a:pPr>
                      <a:r>
                        <a:rPr lang="en-GB" sz="1050" i="0" kern="1200" noProof="0">
                          <a:solidFill>
                            <a:schemeClr val="tx1"/>
                          </a:solidFill>
                          <a:latin typeface="Abadi Extra Light"/>
                          <a:ea typeface="+mn-ea"/>
                          <a:cs typeface="+mn-cs"/>
                        </a:rPr>
                        <a:t>Discrepancies found in data reporting on the NHSE planning submission. L&amp;SC ICB use verified claims data which has a time lag due to the claims going through a validation process however NHSE use unverified data which has not been through a validation process. There is an approximate 8% variation in the verified claims data and unverified data, with the unverified data reporting more activity. August is the most up to date verified claims data available to the ICB. </a:t>
                      </a:r>
                    </a:p>
                    <a:p>
                      <a:pPr marL="0" indent="0" algn="just" rtl="0" eaLnBrk="1" latinLnBrk="0" hangingPunct="1">
                        <a:buNone/>
                      </a:pPr>
                      <a:endParaRPr lang="en-GB" sz="1050" i="0" kern="1200" noProof="0">
                        <a:solidFill>
                          <a:schemeClr val="tx1"/>
                        </a:solidFill>
                        <a:latin typeface="Abadi Extra Ligh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5108354"/>
                  </a:ext>
                </a:extLst>
              </a:tr>
            </a:tbl>
          </a:graphicData>
        </a:graphic>
      </p:graphicFrame>
      <p:graphicFrame>
        <p:nvGraphicFramePr>
          <p:cNvPr id="11" name="Content Placeholder 2">
            <a:extLst>
              <a:ext uri="{FF2B5EF4-FFF2-40B4-BE49-F238E27FC236}">
                <a16:creationId xmlns:a16="http://schemas.microsoft.com/office/drawing/2014/main" id="{E23F9D83-3159-13D6-3327-7DD7BE488863}"/>
              </a:ext>
            </a:extLst>
          </p:cNvPr>
          <p:cNvGraphicFramePr>
            <a:graphicFrameLocks/>
          </p:cNvGraphicFramePr>
          <p:nvPr>
            <p:extLst>
              <p:ext uri="{D42A27DB-BD31-4B8C-83A1-F6EECF244321}">
                <p14:modId xmlns:p14="http://schemas.microsoft.com/office/powerpoint/2010/main" val="377435845"/>
              </p:ext>
            </p:extLst>
          </p:nvPr>
        </p:nvGraphicFramePr>
        <p:xfrm>
          <a:off x="515012" y="1078433"/>
          <a:ext cx="5819113" cy="1371600"/>
        </p:xfrm>
        <a:graphic>
          <a:graphicData uri="http://schemas.openxmlformats.org/drawingml/2006/table">
            <a:tbl>
              <a:tblPr firstRow="1" bandRow="1">
                <a:tableStyleId>{5940675A-B579-460E-94D1-54222C63F5DA}</a:tableStyleId>
              </a:tblPr>
              <a:tblGrid>
                <a:gridCol w="5819113">
                  <a:extLst>
                    <a:ext uri="{9D8B030D-6E8A-4147-A177-3AD203B41FA5}">
                      <a16:colId xmlns:a16="http://schemas.microsoft.com/office/drawing/2014/main" val="1772709669"/>
                    </a:ext>
                  </a:extLst>
                </a:gridCol>
              </a:tblGrid>
              <a:tr h="874054">
                <a:tc>
                  <a:txBody>
                    <a:bodyPr/>
                    <a:lstStyle/>
                    <a:p>
                      <a:r>
                        <a:rPr lang="en-GB" sz="1050" b="1" i="0">
                          <a:solidFill>
                            <a:schemeClr val="bg1">
                              <a:lumMod val="50000"/>
                            </a:schemeClr>
                          </a:solidFill>
                          <a:latin typeface="Abadi Extra Light"/>
                          <a:ea typeface="Calibri"/>
                          <a:cs typeface="Calibri"/>
                        </a:rPr>
                        <a:t>This metric measures:  </a:t>
                      </a:r>
                      <a:r>
                        <a:rPr lang="en-US" sz="1050" i="0">
                          <a:solidFill>
                            <a:schemeClr val="bg1">
                              <a:lumMod val="50000"/>
                            </a:schemeClr>
                          </a:solidFill>
                          <a:latin typeface="Abadi Extra Light"/>
                          <a:ea typeface="Calibri"/>
                          <a:cs typeface="Calibri"/>
                        </a:rPr>
                        <a:t>The activity of the Pharmacy First Service (PFS). PFS enables patients to be referred into CP for an urgent repeat medicine supply and minor aliments consultation. Patients can also access, by either direct approach or healthcare professional referral, treatment for any of the seven clinical conditions; acute otitis media, impetigo, infected insect bites, shingles, sinusitis, sore throat, uncomplicated UTIs. </a:t>
                      </a:r>
                      <a:r>
                        <a:rPr lang="en-US" sz="1050">
                          <a:solidFill>
                            <a:schemeClr val="bg1">
                              <a:lumMod val="50000"/>
                            </a:schemeClr>
                          </a:solidFill>
                          <a:latin typeface="Abadi Extra Light"/>
                        </a:rPr>
                        <a:t>The Pharmacy First Consultation data reflects the number of paid claims made for CP consultations. </a:t>
                      </a:r>
                      <a:endParaRPr lang="en-GB" sz="1050" i="0">
                        <a:solidFill>
                          <a:schemeClr val="bg1">
                            <a:lumMod val="50000"/>
                          </a:schemeClr>
                        </a:solidFill>
                        <a:latin typeface="Abadi Extra Light"/>
                        <a:ea typeface="Calibri"/>
                        <a:cs typeface="Calibri"/>
                      </a:endParaRPr>
                    </a:p>
                    <a:p>
                      <a:pPr lvl="0">
                        <a:buNone/>
                      </a:pPr>
                      <a:r>
                        <a:rPr lang="en-US" sz="1050">
                          <a:solidFill>
                            <a:schemeClr val="bg1">
                              <a:lumMod val="50000"/>
                            </a:schemeClr>
                          </a:solidFill>
                          <a:latin typeface="Abadi Extra Light"/>
                        </a:rPr>
                        <a:t>The data is published by NHSBSA and is in the public domain on the NHSBSA website (</a:t>
                      </a:r>
                      <a:r>
                        <a:rPr lang="en-US" sz="1050">
                          <a:solidFill>
                            <a:schemeClr val="bg1">
                              <a:lumMod val="50000"/>
                            </a:schemeClr>
                          </a:solidFill>
                          <a:latin typeface="Abadi Extra Light"/>
                          <a:hlinkClick r:id="rId4" tooltip="https://www.nhsbsa.nhs.uk/prescription-data/dispensing-data/dispensing-contractors-data">
                            <a:extLst>
                              <a:ext uri="{A12FA001-AC4F-418D-AE19-62706E023703}">
                                <ahyp:hlinkClr xmlns:ahyp="http://schemas.microsoft.com/office/drawing/2018/hyperlinkcolor" val="tx"/>
                              </a:ext>
                            </a:extLst>
                          </a:hlinkClick>
                        </a:rPr>
                        <a:t>Dispensing contractors' data | NHSBSA</a:t>
                      </a:r>
                      <a:r>
                        <a:rPr lang="en-US" sz="1050">
                          <a:solidFill>
                            <a:schemeClr val="bg1">
                              <a:lumMod val="50000"/>
                            </a:schemeClr>
                          </a:solidFill>
                          <a:latin typeface="Abadi Extra Light"/>
                        </a:rPr>
                        <a:t>).</a:t>
                      </a:r>
                      <a:endParaRPr lang="en-GB" sz="1050" i="0">
                        <a:solidFill>
                          <a:schemeClr val="bg1">
                            <a:lumMod val="50000"/>
                          </a:schemeClr>
                        </a:solidFill>
                        <a:latin typeface="Abadi Extra Light"/>
                        <a:ea typeface="Calibri"/>
                        <a:cs typeface="Calibri"/>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graphicFrame>
        <p:nvGraphicFramePr>
          <p:cNvPr id="5" name="Table 4">
            <a:extLst>
              <a:ext uri="{FF2B5EF4-FFF2-40B4-BE49-F238E27FC236}">
                <a16:creationId xmlns:a16="http://schemas.microsoft.com/office/drawing/2014/main" id="{B6D0D932-FD1E-BB2E-E238-FEA4DFADE068}"/>
              </a:ext>
            </a:extLst>
          </p:cNvPr>
          <p:cNvGraphicFramePr>
            <a:graphicFrameLocks noGrp="1"/>
          </p:cNvGraphicFramePr>
          <p:nvPr>
            <p:extLst>
              <p:ext uri="{D42A27DB-BD31-4B8C-83A1-F6EECF244321}">
                <p14:modId xmlns:p14="http://schemas.microsoft.com/office/powerpoint/2010/main" val="3514773867"/>
              </p:ext>
            </p:extLst>
          </p:nvPr>
        </p:nvGraphicFramePr>
        <p:xfrm>
          <a:off x="554066" y="236423"/>
          <a:ext cx="9614516" cy="807720"/>
        </p:xfrm>
        <a:graphic>
          <a:graphicData uri="http://schemas.openxmlformats.org/drawingml/2006/table">
            <a:tbl>
              <a:tblPr firstRow="1" bandRow="1">
                <a:tableStyleId>{5940675A-B579-460E-94D1-54222C63F5DA}</a:tableStyleId>
              </a:tblPr>
              <a:tblGrid>
                <a:gridCol w="809513">
                  <a:extLst>
                    <a:ext uri="{9D8B030D-6E8A-4147-A177-3AD203B41FA5}">
                      <a16:colId xmlns:a16="http://schemas.microsoft.com/office/drawing/2014/main" val="844903451"/>
                    </a:ext>
                  </a:extLst>
                </a:gridCol>
                <a:gridCol w="1017671">
                  <a:extLst>
                    <a:ext uri="{9D8B030D-6E8A-4147-A177-3AD203B41FA5}">
                      <a16:colId xmlns:a16="http://schemas.microsoft.com/office/drawing/2014/main" val="150642026"/>
                    </a:ext>
                  </a:extLst>
                </a:gridCol>
                <a:gridCol w="1590675">
                  <a:extLst>
                    <a:ext uri="{9D8B030D-6E8A-4147-A177-3AD203B41FA5}">
                      <a16:colId xmlns:a16="http://schemas.microsoft.com/office/drawing/2014/main" val="2633645383"/>
                    </a:ext>
                  </a:extLst>
                </a:gridCol>
                <a:gridCol w="523875">
                  <a:extLst>
                    <a:ext uri="{9D8B030D-6E8A-4147-A177-3AD203B41FA5}">
                      <a16:colId xmlns:a16="http://schemas.microsoft.com/office/drawing/2014/main" val="2170868012"/>
                    </a:ext>
                  </a:extLst>
                </a:gridCol>
                <a:gridCol w="1600200">
                  <a:extLst>
                    <a:ext uri="{9D8B030D-6E8A-4147-A177-3AD203B41FA5}">
                      <a16:colId xmlns:a16="http://schemas.microsoft.com/office/drawing/2014/main" val="1688799777"/>
                    </a:ext>
                  </a:extLst>
                </a:gridCol>
                <a:gridCol w="1057275">
                  <a:extLst>
                    <a:ext uri="{9D8B030D-6E8A-4147-A177-3AD203B41FA5}">
                      <a16:colId xmlns:a16="http://schemas.microsoft.com/office/drawing/2014/main" val="1375552321"/>
                    </a:ext>
                  </a:extLst>
                </a:gridCol>
                <a:gridCol w="3015307">
                  <a:extLst>
                    <a:ext uri="{9D8B030D-6E8A-4147-A177-3AD203B41FA5}">
                      <a16:colId xmlns:a16="http://schemas.microsoft.com/office/drawing/2014/main" val="937743691"/>
                    </a:ext>
                  </a:extLst>
                </a:gridCol>
              </a:tblGrid>
              <a:tr h="0">
                <a:tc rowSpan="3">
                  <a:txBody>
                    <a:bodyPr/>
                    <a:lstStyle/>
                    <a:p>
                      <a:pPr algn="ctr"/>
                      <a:r>
                        <a:rPr lang="en-GB" sz="1000" b="1">
                          <a:solidFill>
                            <a:schemeClr val="bg1"/>
                          </a:solidFill>
                        </a:rPr>
                        <a:t>Activity Metric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rtl="0" eaLnBrk="1" fontAlgn="auto" latinLnBrk="0" hangingPunct="1">
                        <a:lnSpc>
                          <a:spcPct val="100000"/>
                        </a:lnSpc>
                        <a:spcBef>
                          <a:spcPts val="0"/>
                        </a:spcBef>
                        <a:spcAft>
                          <a:spcPts val="0"/>
                        </a:spcAft>
                        <a:buClrTx/>
                        <a:buSzTx/>
                        <a:buFontTx/>
                        <a:buNone/>
                      </a:pPr>
                      <a:r>
                        <a:rPr kumimoji="0" lang="en-US" sz="1600" b="0" i="0" u="none" strike="noStrike" kern="1200" cap="none" spc="0" normalizeH="0" baseline="0" noProof="0">
                          <a:ln>
                            <a:noFill/>
                          </a:ln>
                          <a:solidFill>
                            <a:schemeClr val="tx1"/>
                          </a:solidFill>
                          <a:effectLst/>
                          <a:uLnTx/>
                          <a:uFillTx/>
                          <a:latin typeface="+mn-lt"/>
                          <a:ea typeface="+mj-ea"/>
                          <a:cs typeface="+mj-cs"/>
                        </a:rPr>
                        <a:t>13. Pharmacy First Consultations by Type : </a:t>
                      </a:r>
                      <a:r>
                        <a:rPr lang="en-US" sz="1600" b="0" i="0" u="none" strike="noStrike" kern="1200" cap="none" spc="0" normalizeH="0" baseline="0" noProof="0">
                          <a:ln>
                            <a:noFill/>
                          </a:ln>
                          <a:solidFill>
                            <a:schemeClr val="tx1"/>
                          </a:solidFill>
                          <a:effectLst/>
                          <a:uLnTx/>
                          <a:uFillTx/>
                          <a:latin typeface="+mn-lt"/>
                          <a:ea typeface="+mj-ea"/>
                          <a:cs typeface="+mj-cs"/>
                        </a:rPr>
                        <a:t>August 2025 </a:t>
                      </a:r>
                      <a:endParaRPr kumimoji="0" lang="en-US" sz="1600" b="0" i="0" u="none" strike="noStrike" kern="1200" cap="none" spc="0" normalizeH="0" baseline="0" noProof="0">
                        <a:ln>
                          <a:noFill/>
                        </a:ln>
                        <a:solidFill>
                          <a:schemeClr val="tx1"/>
                        </a:solidFill>
                        <a:effectLst/>
                        <a:uLnTx/>
                        <a:uFillTx/>
                        <a:latin typeface="+mn-lt"/>
                        <a:ea typeface="+mj-ea"/>
                        <a:cs typeface="+mj-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335843"/>
                  </a:ext>
                </a:extLst>
              </a:tr>
              <a:tr h="0">
                <a:tc vMerge="1">
                  <a:txBody>
                    <a:bodyPr/>
                    <a:lstStyle/>
                    <a:p>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tx1"/>
                          </a:solidFill>
                        </a:rPr>
                        <a:t>Primary Care Contracts Sub Committee /</a:t>
                      </a:r>
                      <a:r>
                        <a:rPr lang="en-GB" sz="1000" b="1">
                          <a:solidFill>
                            <a:schemeClr val="tx1"/>
                          </a:solidFill>
                        </a:rPr>
                        <a:t> </a:t>
                      </a:r>
                      <a:r>
                        <a:rPr lang="en-GB" sz="1000" b="1" strike="noStrike" baseline="0">
                          <a:solidFill>
                            <a:schemeClr val="tx1"/>
                          </a:solidFill>
                        </a:rPr>
                        <a:t>Finance &amp; Contracting Committee </a:t>
                      </a:r>
                      <a:r>
                        <a:rPr lang="en-GB" sz="1000" b="1">
                          <a:solidFill>
                            <a:schemeClr val="tx1"/>
                          </a:solidFill>
                        </a:rPr>
                        <a:t>/ Pharmaceutical Services Group</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a:p>
                  </a:txBody>
                  <a:tcPr>
                    <a:solidFill>
                      <a:schemeClr val="bg1"/>
                    </a:solidFill>
                  </a:tcPr>
                </a:tc>
                <a:tc hMerge="1">
                  <a:txBody>
                    <a:bodyPr/>
                    <a:lstStyle/>
                    <a:p>
                      <a:endParaRPr lang="en-GB"/>
                    </a:p>
                  </a:txBody>
                  <a:tcPr/>
                </a:tc>
                <a:tc hMerge="1">
                  <a:txBody>
                    <a:bodyPr/>
                    <a:lstStyle/>
                    <a:p>
                      <a:endParaRPr lang="en-GB"/>
                    </a:p>
                  </a:txBody>
                  <a:tcPr/>
                </a:tc>
                <a:tc hMerge="1">
                  <a:txBody>
                    <a:bodyPr/>
                    <a:lstStyle/>
                    <a:p>
                      <a:endParaRPr/>
                    </a:p>
                  </a:txBody>
                  <a:tcPr/>
                </a:tc>
                <a:extLst>
                  <a:ext uri="{0D108BD9-81ED-4DB2-BD59-A6C34878D82A}">
                    <a16:rowId xmlns:a16="http://schemas.microsoft.com/office/drawing/2014/main" val="513784470"/>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Group Chair: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Amy Lepiorz</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SRO: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Amy Lepiorz</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a:solidFill>
                            <a:schemeClr val="tx1"/>
                          </a:solidFill>
                        </a:rPr>
                        <a:t>Clinical Lead: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Amy </a:t>
                      </a:r>
                      <a:r>
                        <a:rPr lang="en-GB" sz="900" err="1">
                          <a:solidFill>
                            <a:schemeClr val="tx1"/>
                          </a:solidFill>
                        </a:rPr>
                        <a:t>Lepiorz</a:t>
                      </a:r>
                      <a:endParaRPr lang="en-GB" sz="900">
                        <a:solidFill>
                          <a:schemeClr val="tx1"/>
                        </a:solidFill>
                      </a:endParaRP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6322270"/>
                  </a:ext>
                </a:extLst>
              </a:tr>
            </a:tbl>
          </a:graphicData>
        </a:graphic>
      </p:graphicFrame>
      <p:graphicFrame>
        <p:nvGraphicFramePr>
          <p:cNvPr id="13" name="Table 12">
            <a:extLst>
              <a:ext uri="{FF2B5EF4-FFF2-40B4-BE49-F238E27FC236}">
                <a16:creationId xmlns:a16="http://schemas.microsoft.com/office/drawing/2014/main" id="{BF313A6E-9024-509B-8DD2-5301A046F944}"/>
              </a:ext>
            </a:extLst>
          </p:cNvPr>
          <p:cNvGraphicFramePr>
            <a:graphicFrameLocks noGrp="1"/>
          </p:cNvGraphicFramePr>
          <p:nvPr>
            <p:extLst>
              <p:ext uri="{D42A27DB-BD31-4B8C-83A1-F6EECF244321}">
                <p14:modId xmlns:p14="http://schemas.microsoft.com/office/powerpoint/2010/main" val="2830957127"/>
              </p:ext>
            </p:extLst>
          </p:nvPr>
        </p:nvGraphicFramePr>
        <p:xfrm>
          <a:off x="807997" y="2484323"/>
          <a:ext cx="5137888" cy="2209800"/>
        </p:xfrm>
        <a:graphic>
          <a:graphicData uri="http://schemas.openxmlformats.org/drawingml/2006/table">
            <a:tbl>
              <a:tblPr firstRow="1" bandRow="1">
                <a:tableStyleId>{5A111915-BE36-4E01-A7E5-04B1672EAD32}</a:tableStyleId>
              </a:tblPr>
              <a:tblGrid>
                <a:gridCol w="1944442">
                  <a:extLst>
                    <a:ext uri="{9D8B030D-6E8A-4147-A177-3AD203B41FA5}">
                      <a16:colId xmlns:a16="http://schemas.microsoft.com/office/drawing/2014/main" val="1144645483"/>
                    </a:ext>
                  </a:extLst>
                </a:gridCol>
                <a:gridCol w="1064482">
                  <a:extLst>
                    <a:ext uri="{9D8B030D-6E8A-4147-A177-3AD203B41FA5}">
                      <a16:colId xmlns:a16="http://schemas.microsoft.com/office/drawing/2014/main" val="1701075339"/>
                    </a:ext>
                  </a:extLst>
                </a:gridCol>
                <a:gridCol w="1064482">
                  <a:extLst>
                    <a:ext uri="{9D8B030D-6E8A-4147-A177-3AD203B41FA5}">
                      <a16:colId xmlns:a16="http://schemas.microsoft.com/office/drawing/2014/main" val="2813126454"/>
                    </a:ext>
                  </a:extLst>
                </a:gridCol>
                <a:gridCol w="1064482">
                  <a:extLst>
                    <a:ext uri="{9D8B030D-6E8A-4147-A177-3AD203B41FA5}">
                      <a16:colId xmlns:a16="http://schemas.microsoft.com/office/drawing/2014/main" val="2224601126"/>
                    </a:ext>
                  </a:extLst>
                </a:gridCol>
              </a:tblGrid>
              <a:tr h="199073">
                <a:tc>
                  <a:txBody>
                    <a:bodyPr/>
                    <a:lstStyle/>
                    <a:p>
                      <a:r>
                        <a:rPr lang="en-GB" sz="850" b="1">
                          <a:solidFill>
                            <a:schemeClr val="bg1"/>
                          </a:solidFill>
                          <a:latin typeface="+mn-lt"/>
                        </a:rPr>
                        <a:t>Activity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GB" sz="850" b="1">
                          <a:solidFill>
                            <a:schemeClr val="bg1"/>
                          </a:solidFill>
                          <a:latin typeface="+mn-lt"/>
                        </a:rPr>
                        <a:t>August 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GB" sz="850" b="1">
                          <a:solidFill>
                            <a:schemeClr val="bg1"/>
                          </a:solidFill>
                          <a:latin typeface="+mn-lt"/>
                        </a:rPr>
                        <a:t>% 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GB" sz="850" b="1">
                          <a:solidFill>
                            <a:schemeClr val="bg1"/>
                          </a:solidFill>
                          <a:latin typeface="+mn-lt"/>
                        </a:rPr>
                        <a:t>YTD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23102144"/>
                  </a:ext>
                </a:extLst>
              </a:tr>
              <a:tr h="199073">
                <a:tc>
                  <a:txBody>
                    <a:bodyPr/>
                    <a:lstStyle/>
                    <a:p>
                      <a:r>
                        <a:rPr lang="en-GB" sz="850">
                          <a:solidFill>
                            <a:schemeClr val="tx1"/>
                          </a:solidFill>
                          <a:latin typeface="+mn-lt"/>
                        </a:rPr>
                        <a:t>Clinical Pathway Consultation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850">
                          <a:solidFill>
                            <a:schemeClr val="tx1"/>
                          </a:solidFill>
                          <a:latin typeface="+mn-lt"/>
                        </a:rPr>
                        <a:t>8,591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850">
                          <a:solidFill>
                            <a:schemeClr val="tx1"/>
                          </a:solidFill>
                          <a:latin typeface="+mn-lt"/>
                        </a:rPr>
                        <a:t>30.4%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850">
                          <a:solidFill>
                            <a:schemeClr val="tx1"/>
                          </a:solidFill>
                          <a:latin typeface="+mn-lt"/>
                        </a:rPr>
                        <a:t>45,641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4245039"/>
                  </a:ext>
                </a:extLst>
              </a:tr>
              <a:tr h="199073">
                <a:tc>
                  <a:txBody>
                    <a:bodyPr/>
                    <a:lstStyle/>
                    <a:p>
                      <a:r>
                        <a:rPr lang="en-GB" sz="850">
                          <a:solidFill>
                            <a:schemeClr val="tx1"/>
                          </a:solidFill>
                          <a:latin typeface="+mn-lt"/>
                        </a:rPr>
                        <a:t>Minor illness Consultations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850">
                          <a:solidFill>
                            <a:schemeClr val="tx1"/>
                          </a:solidFill>
                          <a:latin typeface="+mn-lt"/>
                        </a:rPr>
                        <a:t>3,418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850">
                          <a:solidFill>
                            <a:schemeClr val="tx1"/>
                          </a:solidFill>
                          <a:latin typeface="+mn-lt"/>
                        </a:rPr>
                        <a:t>12.1%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850">
                          <a:solidFill>
                            <a:schemeClr val="tx1"/>
                          </a:solidFill>
                          <a:latin typeface="+mn-lt"/>
                        </a:rPr>
                        <a:t>22,339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3706510"/>
                  </a:ext>
                </a:extLst>
              </a:tr>
              <a:tr h="199073">
                <a:tc>
                  <a:txBody>
                    <a:bodyPr/>
                    <a:lstStyle/>
                    <a:p>
                      <a:r>
                        <a:rPr lang="en-GB" sz="850">
                          <a:solidFill>
                            <a:schemeClr val="tx1"/>
                          </a:solidFill>
                          <a:latin typeface="+mn-lt"/>
                        </a:rPr>
                        <a:t>Urgent medicine supply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850">
                          <a:solidFill>
                            <a:schemeClr val="tx1"/>
                          </a:solidFill>
                          <a:latin typeface="+mn-lt"/>
                        </a:rPr>
                        <a:t>5,371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850">
                          <a:solidFill>
                            <a:schemeClr val="tx1"/>
                          </a:solidFill>
                          <a:latin typeface="+mn-lt"/>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850">
                          <a:solidFill>
                            <a:schemeClr val="tx1"/>
                          </a:solidFill>
                          <a:latin typeface="+mn-lt"/>
                        </a:rPr>
                        <a:t>26,474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4211314"/>
                  </a:ext>
                </a:extLst>
              </a:tr>
              <a:tr h="199073">
                <a:tc>
                  <a:txBody>
                    <a:bodyPr/>
                    <a:lstStyle/>
                    <a:p>
                      <a:r>
                        <a:rPr lang="en-GB" sz="850">
                          <a:solidFill>
                            <a:schemeClr val="tx1"/>
                          </a:solidFill>
                          <a:latin typeface="+mn-lt"/>
                        </a:rPr>
                        <a:t>Blood Pressure Checks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850">
                          <a:solidFill>
                            <a:schemeClr val="tx1"/>
                          </a:solidFill>
                          <a:latin typeface="+mn-lt"/>
                        </a:rPr>
                        <a:t>8,074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850">
                          <a:solidFill>
                            <a:schemeClr val="tx1"/>
                          </a:solidFill>
                          <a:latin typeface="+mn-lt"/>
                        </a:rPr>
                        <a:t>28.5%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en-GB" sz="850">
                          <a:solidFill>
                            <a:schemeClr val="tx1"/>
                          </a:solidFill>
                          <a:latin typeface="+mn-lt"/>
                        </a:rPr>
                        <a:t>49,049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3146381"/>
                  </a:ext>
                </a:extLst>
              </a:tr>
              <a:tr h="199073">
                <a:tc>
                  <a:txBody>
                    <a:bodyPr/>
                    <a:lstStyle/>
                    <a:p>
                      <a:r>
                        <a:rPr lang="en-GB" sz="850">
                          <a:solidFill>
                            <a:schemeClr val="tx1"/>
                          </a:solidFill>
                          <a:latin typeface="+mn-lt"/>
                        </a:rPr>
                        <a:t>Oral Contraception Consultation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850">
                          <a:solidFill>
                            <a:schemeClr val="tx1"/>
                          </a:solidFill>
                          <a:latin typeface="+mn-lt"/>
                        </a:rPr>
                        <a:t>2,833</a:t>
                      </a:r>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en-GB" sz="850">
                          <a:solidFill>
                            <a:schemeClr val="tx1"/>
                          </a:solidFill>
                          <a:latin typeface="+mn-lt"/>
                        </a:rPr>
                        <a:t>10%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en-GB" sz="850">
                          <a:solidFill>
                            <a:schemeClr val="tx1"/>
                          </a:solidFill>
                          <a:latin typeface="+mn-lt"/>
                        </a:rPr>
                        <a:t>13,382</a:t>
                      </a:r>
                    </a:p>
                  </a:txBody>
                  <a:tcP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1590201"/>
                  </a:ext>
                </a:extLst>
              </a:tr>
              <a:tr h="199073">
                <a:tc>
                  <a:txBody>
                    <a:bodyPr/>
                    <a:lstStyle/>
                    <a:p>
                      <a:r>
                        <a:rPr lang="en-GB" sz="850" b="1">
                          <a:solidFill>
                            <a:schemeClr val="tx1"/>
                          </a:solidFill>
                          <a:latin typeface="+mn-lt"/>
                        </a:rPr>
                        <a:t>Total</a:t>
                      </a:r>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850" b="1">
                          <a:solidFill>
                            <a:schemeClr val="tx1"/>
                          </a:solidFill>
                          <a:latin typeface="+mn-lt"/>
                        </a:rPr>
                        <a:t>28,287</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endParaRPr lang="en-GB" sz="850" b="1">
                        <a:solidFill>
                          <a:schemeClr val="tx1"/>
                        </a:solidFill>
                        <a:latin typeface="+mn-lt"/>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50" b="1">
                          <a:solidFill>
                            <a:schemeClr val="tx1"/>
                          </a:solidFill>
                          <a:latin typeface="+mn-lt"/>
                        </a:rPr>
                        <a:t>156,885</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3266164"/>
                  </a:ext>
                </a:extLst>
              </a:tr>
              <a:tr h="199073">
                <a:tc>
                  <a:txBody>
                    <a:bodyPr/>
                    <a:lstStyle/>
                    <a:p>
                      <a:r>
                        <a:rPr lang="en-GB" sz="850" b="1">
                          <a:solidFill>
                            <a:schemeClr val="tx1"/>
                          </a:solidFill>
                          <a:latin typeface="+mn-lt"/>
                        </a:rPr>
                        <a:t>Plan</a:t>
                      </a:r>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850" b="1">
                          <a:solidFill>
                            <a:schemeClr val="tx1"/>
                          </a:solidFill>
                          <a:latin typeface="+mn-lt"/>
                        </a:rPr>
                        <a:t>25,899</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endParaRPr lang="en-GB" sz="850" b="1">
                        <a:solidFill>
                          <a:schemeClr val="tx1"/>
                        </a:solidFill>
                        <a:latin typeface="+mn-lt"/>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50" b="1">
                          <a:solidFill>
                            <a:schemeClr val="tx1"/>
                          </a:solidFill>
                          <a:latin typeface="+mn-lt"/>
                        </a:rPr>
                        <a:t>128,260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3716171"/>
                  </a:ext>
                </a:extLst>
              </a:tr>
              <a:tr h="199073">
                <a:tc>
                  <a:txBody>
                    <a:bodyPr/>
                    <a:lstStyle/>
                    <a:p>
                      <a:r>
                        <a:rPr lang="en-GB" sz="850" b="1">
                          <a:solidFill>
                            <a:schemeClr val="tx1"/>
                          </a:solidFill>
                          <a:latin typeface="+mn-lt"/>
                        </a:rPr>
                        <a:t>Variance</a:t>
                      </a:r>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850" b="1">
                          <a:solidFill>
                            <a:schemeClr val="tx1"/>
                          </a:solidFill>
                          <a:latin typeface="+mn-lt"/>
                        </a:rPr>
                        <a:t>2,388</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endParaRPr lang="en-GB" sz="850" b="1">
                        <a:solidFill>
                          <a:schemeClr val="tx1"/>
                        </a:solidFill>
                        <a:latin typeface="+mn-lt"/>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50" b="1">
                          <a:solidFill>
                            <a:schemeClr val="tx1"/>
                          </a:solidFill>
                          <a:latin typeface="+mn-lt"/>
                        </a:rPr>
                        <a:t>28,625</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3721720"/>
                  </a:ext>
                </a:extLst>
              </a:tr>
              <a:tr h="199073">
                <a:tc>
                  <a:txBody>
                    <a:bodyPr/>
                    <a:lstStyle/>
                    <a:p>
                      <a:r>
                        <a:rPr lang="en-GB" sz="850" b="1">
                          <a:solidFill>
                            <a:schemeClr val="tx1"/>
                          </a:solidFill>
                          <a:latin typeface="+mn-lt"/>
                        </a:rPr>
                        <a:t>% Delivery</a:t>
                      </a:r>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850" b="1">
                          <a:solidFill>
                            <a:schemeClr val="tx1"/>
                          </a:solidFill>
                          <a:latin typeface="+mn-lt"/>
                        </a:rPr>
                        <a:t>109.2%</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endParaRPr lang="en-GB" sz="850" b="1">
                        <a:solidFill>
                          <a:schemeClr val="tx1"/>
                        </a:solidFill>
                        <a:latin typeface="+mn-lt"/>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50" b="1">
                          <a:solidFill>
                            <a:schemeClr val="tx1"/>
                          </a:solidFill>
                          <a:latin typeface="+mn-lt"/>
                        </a:rPr>
                        <a:t>122.3%</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0598527"/>
                  </a:ext>
                </a:extLst>
              </a:tr>
            </a:tbl>
          </a:graphicData>
        </a:graphic>
      </p:graphicFrame>
      <p:sp>
        <p:nvSpPr>
          <p:cNvPr id="6" name="TextBox 5">
            <a:extLst>
              <a:ext uri="{FF2B5EF4-FFF2-40B4-BE49-F238E27FC236}">
                <a16:creationId xmlns:a16="http://schemas.microsoft.com/office/drawing/2014/main" id="{F9D4DFDB-FA5B-E818-F17E-45F4B1CF176E}"/>
              </a:ext>
            </a:extLst>
          </p:cNvPr>
          <p:cNvSpPr txBox="1"/>
          <p:nvPr/>
        </p:nvSpPr>
        <p:spPr>
          <a:xfrm>
            <a:off x="-24916" y="0"/>
            <a:ext cx="400110" cy="6721473"/>
          </a:xfrm>
          <a:prstGeom prst="rect">
            <a:avLst/>
          </a:prstGeom>
          <a:noFill/>
        </p:spPr>
        <p:txBody>
          <a:bodyPr vert="vert270" wrap="square" rtlCol="0">
            <a:spAutoFit/>
          </a:bodyPr>
          <a:lstStyle/>
          <a:p>
            <a:r>
              <a:rPr lang="en-GB" sz="1400" b="1">
                <a:latin typeface="Abadi Extra Light" panose="020B0204020104020204" pitchFamily="34" charset="0"/>
              </a:rPr>
              <a:t>Community Pharmacy:    </a:t>
            </a:r>
            <a:r>
              <a:rPr lang="en-GB" sz="1400">
                <a:latin typeface="Abadi Extra Light" panose="020B0204020104020204" pitchFamily="34" charset="0"/>
              </a:rPr>
              <a:t>Activity </a:t>
            </a:r>
          </a:p>
        </p:txBody>
      </p:sp>
      <p:pic>
        <p:nvPicPr>
          <p:cNvPr id="7" name="Picture 6">
            <a:extLst>
              <a:ext uri="{FF2B5EF4-FFF2-40B4-BE49-F238E27FC236}">
                <a16:creationId xmlns:a16="http://schemas.microsoft.com/office/drawing/2014/main" id="{27480713-AE87-054D-B7D2-F0A83F728327}"/>
              </a:ext>
            </a:extLst>
          </p:cNvPr>
          <p:cNvPicPr>
            <a:picLocks noChangeAspect="1"/>
          </p:cNvPicPr>
          <p:nvPr/>
        </p:nvPicPr>
        <p:blipFill>
          <a:blip r:embed="rId5"/>
          <a:stretch>
            <a:fillRect/>
          </a:stretch>
        </p:blipFill>
        <p:spPr>
          <a:xfrm>
            <a:off x="1307989" y="4750453"/>
            <a:ext cx="4079313" cy="2107547"/>
          </a:xfrm>
          <a:prstGeom prst="rect">
            <a:avLst/>
          </a:prstGeom>
        </p:spPr>
      </p:pic>
    </p:spTree>
    <p:extLst>
      <p:ext uri="{BB962C8B-B14F-4D97-AF65-F5344CB8AC3E}">
        <p14:creationId xmlns:p14="http://schemas.microsoft.com/office/powerpoint/2010/main" val="3144208999"/>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86451" y="5310360"/>
            <a:ext cx="10803037" cy="420564"/>
          </a:xfrm>
          <a:prstGeom prst="rect">
            <a:avLst/>
          </a:prstGeom>
          <a:noFill/>
        </p:spPr>
        <p:txBody>
          <a:bodyPr wrap="square" rtlCol="0">
            <a:spAutoFit/>
          </a:bodyPr>
          <a:lstStyle/>
          <a:p>
            <a:r>
              <a:rPr lang="en-GB" sz="2133" b="1">
                <a:solidFill>
                  <a:schemeClr val="tx1">
                    <a:lumMod val="75000"/>
                    <a:lumOff val="25000"/>
                  </a:schemeClr>
                </a:solidFill>
                <a:latin typeface="Arial" panose="020B0604020202020204" pitchFamily="34" charset="0"/>
                <a:cs typeface="Arial" panose="020B0604020202020204" pitchFamily="34" charset="0"/>
              </a:rPr>
              <a:t>Web</a:t>
            </a:r>
            <a:r>
              <a:rPr lang="en-GB" sz="2133">
                <a:solidFill>
                  <a:schemeClr val="tx1">
                    <a:lumMod val="75000"/>
                    <a:lumOff val="25000"/>
                  </a:schemeClr>
                </a:solidFill>
                <a:latin typeface="Arial" panose="020B0604020202020204" pitchFamily="34" charset="0"/>
                <a:cs typeface="Arial" panose="020B0604020202020204" pitchFamily="34" charset="0"/>
              </a:rPr>
              <a:t> </a:t>
            </a:r>
            <a:r>
              <a:rPr lang="en-GB" sz="2133">
                <a:solidFill>
                  <a:schemeClr val="tx1">
                    <a:lumMod val="75000"/>
                    <a:lumOff val="25000"/>
                  </a:schemeClr>
                </a:solidFill>
                <a:latin typeface="Arial" panose="020B0604020202020204" pitchFamily="34" charset="0"/>
                <a:cs typeface="Arial" panose="020B0604020202020204" pitchFamily="34" charset="0"/>
                <a:hlinkClick r:id="rId2"/>
              </a:rPr>
              <a:t>lancashireandsouthcumbria.icb.nhs.uk</a:t>
            </a:r>
            <a:r>
              <a:rPr lang="en-GB" sz="2133">
                <a:solidFill>
                  <a:schemeClr val="tx1">
                    <a:lumMod val="75000"/>
                    <a:lumOff val="25000"/>
                  </a:schemeClr>
                </a:solidFill>
                <a:latin typeface="Arial" panose="020B0604020202020204" pitchFamily="34" charset="0"/>
                <a:cs typeface="Arial" panose="020B0604020202020204" pitchFamily="34" charset="0"/>
              </a:rPr>
              <a:t> | </a:t>
            </a:r>
            <a:r>
              <a:rPr lang="en-GB" sz="2133" b="1">
                <a:solidFill>
                  <a:schemeClr val="tx1">
                    <a:lumMod val="75000"/>
                    <a:lumOff val="25000"/>
                  </a:schemeClr>
                </a:solidFill>
                <a:latin typeface="Arial" panose="020B0604020202020204" pitchFamily="34" charset="0"/>
                <a:cs typeface="Arial" panose="020B0604020202020204" pitchFamily="34" charset="0"/>
              </a:rPr>
              <a:t>Facebook</a:t>
            </a:r>
            <a:r>
              <a:rPr lang="en-GB" sz="2133">
                <a:solidFill>
                  <a:schemeClr val="tx1">
                    <a:lumMod val="75000"/>
                    <a:lumOff val="25000"/>
                  </a:schemeClr>
                </a:solidFill>
                <a:latin typeface="Arial" panose="020B0604020202020204" pitchFamily="34" charset="0"/>
                <a:cs typeface="Arial" panose="020B0604020202020204" pitchFamily="34" charset="0"/>
              </a:rPr>
              <a:t> </a:t>
            </a:r>
            <a:r>
              <a:rPr lang="en-GB" sz="2133">
                <a:solidFill>
                  <a:schemeClr val="tx1">
                    <a:lumMod val="75000"/>
                    <a:lumOff val="25000"/>
                  </a:schemeClr>
                </a:solidFill>
                <a:latin typeface="Arial" panose="020B0604020202020204" pitchFamily="34" charset="0"/>
                <a:cs typeface="Arial" panose="020B0604020202020204" pitchFamily="34" charset="0"/>
                <a:hlinkClick r:id="rId3"/>
              </a:rPr>
              <a:t>@LSCICB </a:t>
            </a:r>
            <a:r>
              <a:rPr lang="en-GB" sz="2133">
                <a:solidFill>
                  <a:schemeClr val="tx1">
                    <a:lumMod val="75000"/>
                    <a:lumOff val="25000"/>
                  </a:schemeClr>
                </a:solidFill>
                <a:latin typeface="Arial" panose="020B0604020202020204" pitchFamily="34" charset="0"/>
                <a:cs typeface="Arial" panose="020B0604020202020204" pitchFamily="34" charset="0"/>
              </a:rPr>
              <a:t> | </a:t>
            </a:r>
            <a:r>
              <a:rPr lang="en-GB" sz="2133" b="1">
                <a:solidFill>
                  <a:schemeClr val="tx1">
                    <a:lumMod val="75000"/>
                    <a:lumOff val="25000"/>
                  </a:schemeClr>
                </a:solidFill>
                <a:latin typeface="Arial" panose="020B0604020202020204" pitchFamily="34" charset="0"/>
                <a:cs typeface="Arial" panose="020B0604020202020204" pitchFamily="34" charset="0"/>
              </a:rPr>
              <a:t>Twitter</a:t>
            </a:r>
            <a:r>
              <a:rPr lang="en-GB" sz="2133">
                <a:solidFill>
                  <a:schemeClr val="tx1">
                    <a:lumMod val="75000"/>
                    <a:lumOff val="25000"/>
                  </a:schemeClr>
                </a:solidFill>
                <a:latin typeface="Arial" panose="020B0604020202020204" pitchFamily="34" charset="0"/>
                <a:cs typeface="Arial" panose="020B0604020202020204" pitchFamily="34" charset="0"/>
              </a:rPr>
              <a:t> </a:t>
            </a:r>
            <a:r>
              <a:rPr lang="en-GB" sz="2133">
                <a:solidFill>
                  <a:schemeClr val="tx1">
                    <a:lumMod val="75000"/>
                    <a:lumOff val="25000"/>
                  </a:schemeClr>
                </a:solidFill>
                <a:latin typeface="Arial" panose="020B0604020202020204" pitchFamily="34" charset="0"/>
                <a:cs typeface="Arial" panose="020B0604020202020204" pitchFamily="34" charset="0"/>
                <a:hlinkClick r:id="rId4"/>
              </a:rPr>
              <a:t>@LSCICB</a:t>
            </a:r>
            <a:endParaRPr lang="en-GB" sz="2133">
              <a:solidFill>
                <a:schemeClr val="tx1">
                  <a:lumMod val="75000"/>
                  <a:lumOff val="25000"/>
                </a:schemeClr>
              </a:solidFill>
              <a:latin typeface="Arial" panose="020B0604020202020204" pitchFamily="34" charset="0"/>
              <a:cs typeface="Arial" panose="020B0604020202020204" pitchFamily="34" charset="0"/>
            </a:endParaRPr>
          </a:p>
        </p:txBody>
      </p:sp>
      <p:cxnSp>
        <p:nvCxnSpPr>
          <p:cNvPr id="12" name="Straight Connector 11"/>
          <p:cNvCxnSpPr/>
          <p:nvPr/>
        </p:nvCxnSpPr>
        <p:spPr>
          <a:xfrm>
            <a:off x="586451" y="4817731"/>
            <a:ext cx="10803037" cy="0"/>
          </a:xfrm>
          <a:prstGeom prst="line">
            <a:avLst/>
          </a:prstGeom>
          <a:ln w="57150">
            <a:solidFill>
              <a:srgbClr val="005EB8"/>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C24C8744-F785-40B1-B90F-1E474031990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8360" y="2484966"/>
            <a:ext cx="2875280" cy="1888067"/>
          </a:xfrm>
          <a:prstGeom prst="rect">
            <a:avLst/>
          </a:prstGeom>
          <a:noFill/>
          <a:ln>
            <a:noFill/>
          </a:ln>
        </p:spPr>
      </p:pic>
      <p:sp>
        <p:nvSpPr>
          <p:cNvPr id="2" name="Slide Number Placeholder 1">
            <a:extLst>
              <a:ext uri="{FF2B5EF4-FFF2-40B4-BE49-F238E27FC236}">
                <a16:creationId xmlns:a16="http://schemas.microsoft.com/office/drawing/2014/main" id="{887568C5-BA9F-46F9-A36C-CA70C1573CF1}"/>
              </a:ext>
            </a:extLst>
          </p:cNvPr>
          <p:cNvSpPr>
            <a:spLocks noGrp="1"/>
          </p:cNvSpPr>
          <p:nvPr>
            <p:ph type="sldNum" sz="quarter" idx="12"/>
          </p:nvPr>
        </p:nvSpPr>
        <p:spPr/>
        <p:txBody>
          <a:bodyPr/>
          <a:lstStyle/>
          <a:p>
            <a:fld id="{DE4B20A6-AFA1-4363-A256-123012939910}" type="slidenum">
              <a:rPr lang="en-GB" smtClean="0"/>
              <a:t>22</a:t>
            </a:fld>
            <a:endParaRPr lang="en-GB"/>
          </a:p>
        </p:txBody>
      </p:sp>
      <p:sp>
        <p:nvSpPr>
          <p:cNvPr id="3" name="TextBox 2">
            <a:extLst>
              <a:ext uri="{FF2B5EF4-FFF2-40B4-BE49-F238E27FC236}">
                <a16:creationId xmlns:a16="http://schemas.microsoft.com/office/drawing/2014/main" id="{8D49CDF7-B94E-47FD-AE30-0D26E1CEC4DF}"/>
              </a:ext>
            </a:extLst>
          </p:cNvPr>
          <p:cNvSpPr txBox="1"/>
          <p:nvPr/>
        </p:nvSpPr>
        <p:spPr>
          <a:xfrm>
            <a:off x="10096500" y="0"/>
            <a:ext cx="2095500" cy="1457322"/>
          </a:xfrm>
          <a:prstGeom prst="rect">
            <a:avLst/>
          </a:prstGeom>
          <a:solidFill>
            <a:schemeClr val="bg1"/>
          </a:solidFill>
        </p:spPr>
        <p:txBody>
          <a:bodyPr wrap="square" rtlCol="0">
            <a:spAutoFit/>
          </a:bodyPr>
          <a:lstStyle/>
          <a:p>
            <a:endParaRPr lang="en-GB"/>
          </a:p>
        </p:txBody>
      </p:sp>
    </p:spTree>
    <p:extLst>
      <p:ext uri="{BB962C8B-B14F-4D97-AF65-F5344CB8AC3E}">
        <p14:creationId xmlns:p14="http://schemas.microsoft.com/office/powerpoint/2010/main" val="1856783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1C3E67-C92D-1947-8715-0F3505234D55}"/>
              </a:ext>
            </a:extLst>
          </p:cNvPr>
          <p:cNvSpPr txBox="1"/>
          <p:nvPr/>
        </p:nvSpPr>
        <p:spPr>
          <a:xfrm>
            <a:off x="342900" y="125153"/>
            <a:ext cx="8774582" cy="461665"/>
          </a:xfrm>
          <a:prstGeom prst="rect">
            <a:avLst/>
          </a:prstGeom>
          <a:noFill/>
        </p:spPr>
        <p:txBody>
          <a:bodyPr wrap="none" rtlCol="0">
            <a:spAutoFit/>
          </a:bodyPr>
          <a:lstStyle/>
          <a:p>
            <a:r>
              <a:rPr lang="en-GB" sz="2400">
                <a:solidFill>
                  <a:schemeClr val="accent1"/>
                </a:solidFill>
              </a:rPr>
              <a:t>Local Enhanced Service (LES) Delivery Pictorial – November 2025</a:t>
            </a:r>
          </a:p>
        </p:txBody>
      </p:sp>
      <p:grpSp>
        <p:nvGrpSpPr>
          <p:cNvPr id="33" name="Group 32">
            <a:extLst>
              <a:ext uri="{FF2B5EF4-FFF2-40B4-BE49-F238E27FC236}">
                <a16:creationId xmlns:a16="http://schemas.microsoft.com/office/drawing/2014/main" id="{24EE1EB3-B260-D07A-8059-FBCB9CACD30F}"/>
              </a:ext>
            </a:extLst>
          </p:cNvPr>
          <p:cNvGrpSpPr/>
          <p:nvPr/>
        </p:nvGrpSpPr>
        <p:grpSpPr>
          <a:xfrm>
            <a:off x="428244" y="1098203"/>
            <a:ext cx="11615338" cy="5211812"/>
            <a:chOff x="342900" y="1098203"/>
            <a:chExt cx="11615338" cy="5211812"/>
          </a:xfrm>
        </p:grpSpPr>
        <p:sp>
          <p:nvSpPr>
            <p:cNvPr id="5" name="TextBox 4">
              <a:extLst>
                <a:ext uri="{FF2B5EF4-FFF2-40B4-BE49-F238E27FC236}">
                  <a16:creationId xmlns:a16="http://schemas.microsoft.com/office/drawing/2014/main" id="{B1492726-9A39-1C14-2756-78D3CF80B2EB}"/>
                </a:ext>
              </a:extLst>
            </p:cNvPr>
            <p:cNvSpPr txBox="1"/>
            <p:nvPr/>
          </p:nvSpPr>
          <p:spPr>
            <a:xfrm>
              <a:off x="432988" y="1098203"/>
              <a:ext cx="11525250" cy="461665"/>
            </a:xfrm>
            <a:prstGeom prst="rect">
              <a:avLst/>
            </a:prstGeom>
            <a:solidFill>
              <a:schemeClr val="accent1">
                <a:lumMod val="20000"/>
                <a:lumOff val="80000"/>
              </a:schemeClr>
            </a:solidFill>
          </p:spPr>
          <p:txBody>
            <a:bodyPr wrap="square" rtlCol="0">
              <a:spAutoFit/>
            </a:bodyPr>
            <a:lstStyle/>
            <a:p>
              <a:r>
                <a:rPr lang="en-GB" sz="1200">
                  <a:solidFill>
                    <a:schemeClr val="accent1"/>
                  </a:solidFill>
                </a:rPr>
                <a:t>In 2025/26 the ICB consistently commissioned LES from all LSC general practices.  It is the first year of a three year commissioning plan and for many practices represented a stepped change in service delivery expectations.  The pictorial below provides a delivery update for each of the LES commissioned.  </a:t>
              </a:r>
            </a:p>
          </p:txBody>
        </p:sp>
        <p:sp>
          <p:nvSpPr>
            <p:cNvPr id="6" name="Rectangle 5">
              <a:extLst>
                <a:ext uri="{FF2B5EF4-FFF2-40B4-BE49-F238E27FC236}">
                  <a16:creationId xmlns:a16="http://schemas.microsoft.com/office/drawing/2014/main" id="{075E1D3E-8465-BC00-BD94-BF82D2361A7B}"/>
                </a:ext>
              </a:extLst>
            </p:cNvPr>
            <p:cNvSpPr/>
            <p:nvPr/>
          </p:nvSpPr>
          <p:spPr>
            <a:xfrm>
              <a:off x="342900" y="2000250"/>
              <a:ext cx="1419225" cy="142875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sz="2800"/>
                <a:t>811</a:t>
              </a:r>
            </a:p>
            <a:p>
              <a:pPr algn="ctr"/>
              <a:r>
                <a:rPr lang="en-GB" sz="1000"/>
                <a:t>patients received their annual monitoring avoiding secondary care follow up</a:t>
              </a:r>
            </a:p>
          </p:txBody>
        </p:sp>
        <p:sp>
          <p:nvSpPr>
            <p:cNvPr id="7" name="Rectangle 6">
              <a:extLst>
                <a:ext uri="{FF2B5EF4-FFF2-40B4-BE49-F238E27FC236}">
                  <a16:creationId xmlns:a16="http://schemas.microsoft.com/office/drawing/2014/main" id="{76E3C57E-4C44-65E4-F718-15AEC209DB12}"/>
                </a:ext>
              </a:extLst>
            </p:cNvPr>
            <p:cNvSpPr/>
            <p:nvPr/>
          </p:nvSpPr>
          <p:spPr>
            <a:xfrm>
              <a:off x="342900" y="1647825"/>
              <a:ext cx="1419225" cy="35242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sz="1000"/>
                <a:t>Post bariatric monitoring</a:t>
              </a:r>
            </a:p>
          </p:txBody>
        </p:sp>
        <p:sp>
          <p:nvSpPr>
            <p:cNvPr id="8" name="Rectangle 7">
              <a:extLst>
                <a:ext uri="{FF2B5EF4-FFF2-40B4-BE49-F238E27FC236}">
                  <a16:creationId xmlns:a16="http://schemas.microsoft.com/office/drawing/2014/main" id="{D8101CA1-C6FA-5080-2F09-BA0041E66264}"/>
                </a:ext>
              </a:extLst>
            </p:cNvPr>
            <p:cNvSpPr/>
            <p:nvPr/>
          </p:nvSpPr>
          <p:spPr>
            <a:xfrm>
              <a:off x="1762125" y="2000250"/>
              <a:ext cx="1419225" cy="142875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sz="2800"/>
                <a:t>6,259</a:t>
              </a:r>
            </a:p>
            <a:p>
              <a:pPr algn="ctr"/>
              <a:r>
                <a:rPr lang="en-GB" sz="1000"/>
                <a:t>patients received a comprehensive assessment and medication review avoiding outpatient follow up</a:t>
              </a:r>
            </a:p>
          </p:txBody>
        </p:sp>
        <p:sp>
          <p:nvSpPr>
            <p:cNvPr id="9" name="Rectangle 8">
              <a:extLst>
                <a:ext uri="{FF2B5EF4-FFF2-40B4-BE49-F238E27FC236}">
                  <a16:creationId xmlns:a16="http://schemas.microsoft.com/office/drawing/2014/main" id="{6CC0CA56-279B-D6C0-A3C1-B1FFF8FEFFBA}"/>
                </a:ext>
              </a:extLst>
            </p:cNvPr>
            <p:cNvSpPr/>
            <p:nvPr/>
          </p:nvSpPr>
          <p:spPr>
            <a:xfrm>
              <a:off x="1762125" y="1647825"/>
              <a:ext cx="1419225" cy="352425"/>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sz="1000"/>
                <a:t>Dementia</a:t>
              </a:r>
            </a:p>
          </p:txBody>
        </p:sp>
        <p:sp>
          <p:nvSpPr>
            <p:cNvPr id="10" name="Rectangle 9">
              <a:extLst>
                <a:ext uri="{FF2B5EF4-FFF2-40B4-BE49-F238E27FC236}">
                  <a16:creationId xmlns:a16="http://schemas.microsoft.com/office/drawing/2014/main" id="{11D67EE6-5CFE-E8FE-849E-7CCC5F3F0B70}"/>
                </a:ext>
              </a:extLst>
            </p:cNvPr>
            <p:cNvSpPr/>
            <p:nvPr/>
          </p:nvSpPr>
          <p:spPr>
            <a:xfrm>
              <a:off x="3181350" y="2000250"/>
              <a:ext cx="1419225" cy="142875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GB" sz="2800"/>
                <a:t>1,058</a:t>
              </a:r>
            </a:p>
            <a:p>
              <a:pPr algn="ctr"/>
              <a:r>
                <a:rPr lang="en-GB" sz="1000"/>
                <a:t>patients received an injection for osteoporosis avoiding secondary care attendance </a:t>
              </a:r>
            </a:p>
          </p:txBody>
        </p:sp>
        <p:sp>
          <p:nvSpPr>
            <p:cNvPr id="11" name="Rectangle 10">
              <a:extLst>
                <a:ext uri="{FF2B5EF4-FFF2-40B4-BE49-F238E27FC236}">
                  <a16:creationId xmlns:a16="http://schemas.microsoft.com/office/drawing/2014/main" id="{5D0A7941-F96E-B9D9-88D3-E0BE3FFB3805}"/>
                </a:ext>
              </a:extLst>
            </p:cNvPr>
            <p:cNvSpPr/>
            <p:nvPr/>
          </p:nvSpPr>
          <p:spPr>
            <a:xfrm>
              <a:off x="3181350" y="1647825"/>
              <a:ext cx="1419225" cy="352425"/>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GB" sz="1000"/>
                <a:t>Complex injections</a:t>
              </a:r>
            </a:p>
          </p:txBody>
        </p:sp>
        <p:sp>
          <p:nvSpPr>
            <p:cNvPr id="12" name="Rectangle 11">
              <a:extLst>
                <a:ext uri="{FF2B5EF4-FFF2-40B4-BE49-F238E27FC236}">
                  <a16:creationId xmlns:a16="http://schemas.microsoft.com/office/drawing/2014/main" id="{A57F9AFE-916A-3CF4-B52C-6322345E4F48}"/>
                </a:ext>
              </a:extLst>
            </p:cNvPr>
            <p:cNvSpPr/>
            <p:nvPr/>
          </p:nvSpPr>
          <p:spPr>
            <a:xfrm>
              <a:off x="4600575" y="2000250"/>
              <a:ext cx="1419225" cy="142875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a:t>5,864</a:t>
              </a:r>
            </a:p>
            <a:p>
              <a:pPr algn="ctr"/>
              <a:r>
                <a:rPr lang="en-GB" sz="1000"/>
                <a:t>patients received injectable therapy thereby avoiding referral to secondary care for insulin titration</a:t>
              </a:r>
            </a:p>
          </p:txBody>
        </p:sp>
        <p:sp>
          <p:nvSpPr>
            <p:cNvPr id="13" name="Rectangle 12">
              <a:extLst>
                <a:ext uri="{FF2B5EF4-FFF2-40B4-BE49-F238E27FC236}">
                  <a16:creationId xmlns:a16="http://schemas.microsoft.com/office/drawing/2014/main" id="{E9CBD43F-0B66-5101-6FB1-F00B24A31767}"/>
                </a:ext>
              </a:extLst>
            </p:cNvPr>
            <p:cNvSpPr/>
            <p:nvPr/>
          </p:nvSpPr>
          <p:spPr>
            <a:xfrm>
              <a:off x="4600575" y="1647825"/>
              <a:ext cx="1419225" cy="352425"/>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sz="1000"/>
                <a:t>Diabetes</a:t>
              </a:r>
            </a:p>
          </p:txBody>
        </p:sp>
        <p:sp>
          <p:nvSpPr>
            <p:cNvPr id="14" name="Rectangle 13">
              <a:extLst>
                <a:ext uri="{FF2B5EF4-FFF2-40B4-BE49-F238E27FC236}">
                  <a16:creationId xmlns:a16="http://schemas.microsoft.com/office/drawing/2014/main" id="{9D2CE356-FCC5-CDB7-4364-58D20B4F4420}"/>
                </a:ext>
              </a:extLst>
            </p:cNvPr>
            <p:cNvSpPr/>
            <p:nvPr/>
          </p:nvSpPr>
          <p:spPr>
            <a:xfrm>
              <a:off x="6029590" y="2000250"/>
              <a:ext cx="1419225" cy="142875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sz="2800"/>
                <a:t>2,079</a:t>
              </a:r>
            </a:p>
            <a:p>
              <a:pPr algn="ctr"/>
              <a:r>
                <a:rPr lang="en-GB" sz="1000"/>
                <a:t>patients received ring pessaries thereby avoiding referral to secondary care</a:t>
              </a:r>
            </a:p>
          </p:txBody>
        </p:sp>
        <p:sp>
          <p:nvSpPr>
            <p:cNvPr id="15" name="Rectangle 14">
              <a:extLst>
                <a:ext uri="{FF2B5EF4-FFF2-40B4-BE49-F238E27FC236}">
                  <a16:creationId xmlns:a16="http://schemas.microsoft.com/office/drawing/2014/main" id="{4945DAD9-A22D-7EAD-BC79-1F4487438D7D}"/>
                </a:ext>
              </a:extLst>
            </p:cNvPr>
            <p:cNvSpPr/>
            <p:nvPr/>
          </p:nvSpPr>
          <p:spPr>
            <a:xfrm>
              <a:off x="6029590" y="1647825"/>
              <a:ext cx="1419225" cy="352425"/>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sz="1000"/>
                <a:t>Ring pessary</a:t>
              </a:r>
            </a:p>
          </p:txBody>
        </p:sp>
        <p:sp>
          <p:nvSpPr>
            <p:cNvPr id="16" name="Rectangle 15">
              <a:extLst>
                <a:ext uri="{FF2B5EF4-FFF2-40B4-BE49-F238E27FC236}">
                  <a16:creationId xmlns:a16="http://schemas.microsoft.com/office/drawing/2014/main" id="{9C0133D9-6B84-FE0A-D73A-44BDE3C08EF5}"/>
                </a:ext>
              </a:extLst>
            </p:cNvPr>
            <p:cNvSpPr/>
            <p:nvPr/>
          </p:nvSpPr>
          <p:spPr>
            <a:xfrm>
              <a:off x="7458605" y="2000250"/>
              <a:ext cx="1419225" cy="142875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2800"/>
                <a:t>714</a:t>
              </a:r>
            </a:p>
            <a:p>
              <a:pPr algn="ctr"/>
              <a:r>
                <a:rPr lang="en-GB" sz="1000"/>
                <a:t>patients received vasectomies thereby avoiding referral to secondary care</a:t>
              </a:r>
            </a:p>
            <a:p>
              <a:pPr algn="ctr"/>
              <a:endParaRPr lang="en-GB" sz="500"/>
            </a:p>
            <a:p>
              <a:pPr algn="ctr"/>
              <a:r>
                <a:rPr lang="en-GB" sz="1000" i="1"/>
                <a:t>saved 408kg of CO2 </a:t>
              </a:r>
            </a:p>
          </p:txBody>
        </p:sp>
        <p:sp>
          <p:nvSpPr>
            <p:cNvPr id="17" name="Rectangle 16">
              <a:extLst>
                <a:ext uri="{FF2B5EF4-FFF2-40B4-BE49-F238E27FC236}">
                  <a16:creationId xmlns:a16="http://schemas.microsoft.com/office/drawing/2014/main" id="{6A2719DE-0CC0-0790-69C1-A39D9EF67B0A}"/>
                </a:ext>
              </a:extLst>
            </p:cNvPr>
            <p:cNvSpPr/>
            <p:nvPr/>
          </p:nvSpPr>
          <p:spPr>
            <a:xfrm>
              <a:off x="7458605" y="1647825"/>
              <a:ext cx="1419225" cy="352425"/>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1000"/>
                <a:t>Vasectomy</a:t>
              </a:r>
            </a:p>
          </p:txBody>
        </p:sp>
        <p:sp>
          <p:nvSpPr>
            <p:cNvPr id="18" name="Rectangle 17">
              <a:extLst>
                <a:ext uri="{FF2B5EF4-FFF2-40B4-BE49-F238E27FC236}">
                  <a16:creationId xmlns:a16="http://schemas.microsoft.com/office/drawing/2014/main" id="{938C93FB-98B1-1A3C-068A-4C20DF6F66A4}"/>
                </a:ext>
              </a:extLst>
            </p:cNvPr>
            <p:cNvSpPr/>
            <p:nvPr/>
          </p:nvSpPr>
          <p:spPr>
            <a:xfrm>
              <a:off x="8887620" y="2000250"/>
              <a:ext cx="1419225" cy="142875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sz="2800"/>
                <a:t>11,725</a:t>
              </a:r>
            </a:p>
            <a:p>
              <a:pPr algn="ctr"/>
              <a:r>
                <a:rPr lang="en-GB" sz="900"/>
                <a:t>patients received tests as part of a holistic respiratory assessment thereby avoiding referral for secondary care diagnostics</a:t>
              </a:r>
            </a:p>
          </p:txBody>
        </p:sp>
        <p:sp>
          <p:nvSpPr>
            <p:cNvPr id="19" name="Rectangle 18">
              <a:extLst>
                <a:ext uri="{FF2B5EF4-FFF2-40B4-BE49-F238E27FC236}">
                  <a16:creationId xmlns:a16="http://schemas.microsoft.com/office/drawing/2014/main" id="{873A1FC6-4C87-1DA5-0B56-43ECDFA9801C}"/>
                </a:ext>
              </a:extLst>
            </p:cNvPr>
            <p:cNvSpPr/>
            <p:nvPr/>
          </p:nvSpPr>
          <p:spPr>
            <a:xfrm>
              <a:off x="8887620" y="1647825"/>
              <a:ext cx="1419225" cy="35242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sz="1000"/>
                <a:t>Spiro/FENO</a:t>
              </a:r>
            </a:p>
          </p:txBody>
        </p:sp>
        <p:sp>
          <p:nvSpPr>
            <p:cNvPr id="20" name="Rectangle 19">
              <a:extLst>
                <a:ext uri="{FF2B5EF4-FFF2-40B4-BE49-F238E27FC236}">
                  <a16:creationId xmlns:a16="http://schemas.microsoft.com/office/drawing/2014/main" id="{20C128AA-7B02-90B4-61F8-702A9D0F07FB}"/>
                </a:ext>
              </a:extLst>
            </p:cNvPr>
            <p:cNvSpPr/>
            <p:nvPr/>
          </p:nvSpPr>
          <p:spPr>
            <a:xfrm>
              <a:off x="7478185" y="4067175"/>
              <a:ext cx="1419225" cy="1428750"/>
            </a:xfrm>
            <a:prstGeom prst="rect">
              <a:avLst/>
            </a:prstGeom>
            <a:solidFill>
              <a:srgbClr val="C000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2800"/>
                <a:t>53,117</a:t>
              </a:r>
            </a:p>
            <a:p>
              <a:pPr algn="ctr"/>
              <a:r>
                <a:rPr lang="en-GB" sz="1000"/>
                <a:t>patients received a Holistic Health Assessment (HHA)</a:t>
              </a:r>
            </a:p>
          </p:txBody>
        </p:sp>
        <p:sp>
          <p:nvSpPr>
            <p:cNvPr id="21" name="Rectangle 20">
              <a:extLst>
                <a:ext uri="{FF2B5EF4-FFF2-40B4-BE49-F238E27FC236}">
                  <a16:creationId xmlns:a16="http://schemas.microsoft.com/office/drawing/2014/main" id="{53198ED9-116A-103C-A88C-9AE2A0E4DD8D}"/>
                </a:ext>
              </a:extLst>
            </p:cNvPr>
            <p:cNvSpPr/>
            <p:nvPr/>
          </p:nvSpPr>
          <p:spPr>
            <a:xfrm>
              <a:off x="7478185" y="3714750"/>
              <a:ext cx="4257675" cy="352425"/>
            </a:xfrm>
            <a:prstGeom prst="rect">
              <a:avLst/>
            </a:prstGeom>
            <a:solidFill>
              <a:srgbClr val="C000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1000"/>
                <a:t>Long Term Conditions</a:t>
              </a:r>
            </a:p>
          </p:txBody>
        </p:sp>
        <p:sp>
          <p:nvSpPr>
            <p:cNvPr id="22" name="Rectangle 21">
              <a:extLst>
                <a:ext uri="{FF2B5EF4-FFF2-40B4-BE49-F238E27FC236}">
                  <a16:creationId xmlns:a16="http://schemas.microsoft.com/office/drawing/2014/main" id="{CFD08414-831C-BD39-CE0F-70FAB46EE284}"/>
                </a:ext>
              </a:extLst>
            </p:cNvPr>
            <p:cNvSpPr/>
            <p:nvPr/>
          </p:nvSpPr>
          <p:spPr>
            <a:xfrm>
              <a:off x="10316635" y="2000250"/>
              <a:ext cx="1419225" cy="142875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sz="2800"/>
                <a:t>23,965</a:t>
              </a:r>
            </a:p>
            <a:p>
              <a:pPr algn="ctr"/>
              <a:r>
                <a:rPr lang="en-GB" sz="1000"/>
                <a:t>patients received wound care treatment thereby avoiding referral to community and same day urgent care services</a:t>
              </a:r>
            </a:p>
          </p:txBody>
        </p:sp>
        <p:sp>
          <p:nvSpPr>
            <p:cNvPr id="23" name="Rectangle 22">
              <a:extLst>
                <a:ext uri="{FF2B5EF4-FFF2-40B4-BE49-F238E27FC236}">
                  <a16:creationId xmlns:a16="http://schemas.microsoft.com/office/drawing/2014/main" id="{0939EDBB-4326-ED00-E537-60F625C1301D}"/>
                </a:ext>
              </a:extLst>
            </p:cNvPr>
            <p:cNvSpPr/>
            <p:nvPr/>
          </p:nvSpPr>
          <p:spPr>
            <a:xfrm>
              <a:off x="10316635" y="1647825"/>
              <a:ext cx="1419225" cy="352425"/>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sz="1000"/>
                <a:t>Wound Care</a:t>
              </a:r>
            </a:p>
          </p:txBody>
        </p:sp>
        <p:sp>
          <p:nvSpPr>
            <p:cNvPr id="24" name="Rectangle 23">
              <a:extLst>
                <a:ext uri="{FF2B5EF4-FFF2-40B4-BE49-F238E27FC236}">
                  <a16:creationId xmlns:a16="http://schemas.microsoft.com/office/drawing/2014/main" id="{15535196-C5C9-363F-5C4D-1FF6CE9CBB8E}"/>
                </a:ext>
              </a:extLst>
            </p:cNvPr>
            <p:cNvSpPr/>
            <p:nvPr/>
          </p:nvSpPr>
          <p:spPr>
            <a:xfrm>
              <a:off x="342900" y="4067175"/>
              <a:ext cx="1419225" cy="142875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GB" sz="2400"/>
                <a:t>666,139</a:t>
              </a:r>
            </a:p>
            <a:p>
              <a:pPr algn="ctr"/>
              <a:r>
                <a:rPr lang="en-GB" sz="1000"/>
                <a:t>individual blood test appointments were undertaken in General Practice </a:t>
              </a:r>
            </a:p>
          </p:txBody>
        </p:sp>
        <p:sp>
          <p:nvSpPr>
            <p:cNvPr id="25" name="Rectangle 24">
              <a:extLst>
                <a:ext uri="{FF2B5EF4-FFF2-40B4-BE49-F238E27FC236}">
                  <a16:creationId xmlns:a16="http://schemas.microsoft.com/office/drawing/2014/main" id="{52D9CBA3-34A6-426F-9E54-7186ED8E1A2A}"/>
                </a:ext>
              </a:extLst>
            </p:cNvPr>
            <p:cNvSpPr/>
            <p:nvPr/>
          </p:nvSpPr>
          <p:spPr>
            <a:xfrm>
              <a:off x="342900" y="3714750"/>
              <a:ext cx="1419225" cy="352425"/>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GB" sz="1000"/>
                <a:t>Phlebotomy</a:t>
              </a:r>
            </a:p>
          </p:txBody>
        </p:sp>
        <p:sp>
          <p:nvSpPr>
            <p:cNvPr id="26" name="Rectangle 25">
              <a:extLst>
                <a:ext uri="{FF2B5EF4-FFF2-40B4-BE49-F238E27FC236}">
                  <a16:creationId xmlns:a16="http://schemas.microsoft.com/office/drawing/2014/main" id="{F6BA45EB-58EC-C222-01C0-A40DB8E6C3A0}"/>
                </a:ext>
              </a:extLst>
            </p:cNvPr>
            <p:cNvSpPr/>
            <p:nvPr/>
          </p:nvSpPr>
          <p:spPr>
            <a:xfrm>
              <a:off x="1762125" y="4067175"/>
              <a:ext cx="1419225" cy="142875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sz="2400"/>
                <a:t>31,568</a:t>
              </a:r>
            </a:p>
            <a:p>
              <a:pPr algn="ctr"/>
              <a:r>
                <a:rPr lang="en-GB" sz="1000"/>
                <a:t>patients received tests avoiding referral to secondary care or CDCs</a:t>
              </a:r>
            </a:p>
          </p:txBody>
        </p:sp>
        <p:sp>
          <p:nvSpPr>
            <p:cNvPr id="27" name="Rectangle 26">
              <a:extLst>
                <a:ext uri="{FF2B5EF4-FFF2-40B4-BE49-F238E27FC236}">
                  <a16:creationId xmlns:a16="http://schemas.microsoft.com/office/drawing/2014/main" id="{E500C1D3-A90D-D852-4AEE-6B9121167EC5}"/>
                </a:ext>
              </a:extLst>
            </p:cNvPr>
            <p:cNvSpPr/>
            <p:nvPr/>
          </p:nvSpPr>
          <p:spPr>
            <a:xfrm>
              <a:off x="1762125" y="3714750"/>
              <a:ext cx="1419225" cy="352425"/>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sz="1000"/>
                <a:t>ECGs</a:t>
              </a:r>
            </a:p>
          </p:txBody>
        </p:sp>
        <p:sp>
          <p:nvSpPr>
            <p:cNvPr id="28" name="Rectangle 27">
              <a:extLst>
                <a:ext uri="{FF2B5EF4-FFF2-40B4-BE49-F238E27FC236}">
                  <a16:creationId xmlns:a16="http://schemas.microsoft.com/office/drawing/2014/main" id="{F18837EB-C75B-CF99-692A-22F38D063E71}"/>
                </a:ext>
              </a:extLst>
            </p:cNvPr>
            <p:cNvSpPr/>
            <p:nvPr/>
          </p:nvSpPr>
          <p:spPr>
            <a:xfrm>
              <a:off x="3181350" y="4067175"/>
              <a:ext cx="1419225" cy="142875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sz="2400"/>
                <a:t>5,815</a:t>
              </a:r>
            </a:p>
            <a:p>
              <a:pPr algn="ctr"/>
              <a:r>
                <a:rPr lang="en-GB" sz="1000"/>
                <a:t>patients have been followed up for PSA monitoring reducing the need for  outpatient follow up </a:t>
              </a:r>
            </a:p>
          </p:txBody>
        </p:sp>
        <p:sp>
          <p:nvSpPr>
            <p:cNvPr id="29" name="Rectangle 28">
              <a:extLst>
                <a:ext uri="{FF2B5EF4-FFF2-40B4-BE49-F238E27FC236}">
                  <a16:creationId xmlns:a16="http://schemas.microsoft.com/office/drawing/2014/main" id="{D21444A9-3CCF-AC35-252A-063DE81BC63B}"/>
                </a:ext>
              </a:extLst>
            </p:cNvPr>
            <p:cNvSpPr/>
            <p:nvPr/>
          </p:nvSpPr>
          <p:spPr>
            <a:xfrm>
              <a:off x="3181350" y="3714750"/>
              <a:ext cx="1419225" cy="352425"/>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sz="1000"/>
                <a:t>PSA Tests</a:t>
              </a:r>
            </a:p>
          </p:txBody>
        </p:sp>
        <p:sp>
          <p:nvSpPr>
            <p:cNvPr id="30" name="Rectangle 29">
              <a:extLst>
                <a:ext uri="{FF2B5EF4-FFF2-40B4-BE49-F238E27FC236}">
                  <a16:creationId xmlns:a16="http://schemas.microsoft.com/office/drawing/2014/main" id="{FE34011E-88B5-C794-AC8F-938F978592F6}"/>
                </a:ext>
              </a:extLst>
            </p:cNvPr>
            <p:cNvSpPr/>
            <p:nvPr/>
          </p:nvSpPr>
          <p:spPr>
            <a:xfrm>
              <a:off x="4600575" y="4067175"/>
              <a:ext cx="1419225" cy="142875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2400"/>
                <a:t>81,037</a:t>
              </a:r>
            </a:p>
            <a:p>
              <a:pPr algn="ctr"/>
              <a:r>
                <a:rPr lang="en-GB" sz="800"/>
                <a:t>patients received injections for endometriosis and prostate cancer reducing the number of associated outpatient appointments.  Plus B12 injections shifted from community services to practices</a:t>
              </a:r>
            </a:p>
          </p:txBody>
        </p:sp>
        <p:sp>
          <p:nvSpPr>
            <p:cNvPr id="31" name="Rectangle 30">
              <a:extLst>
                <a:ext uri="{FF2B5EF4-FFF2-40B4-BE49-F238E27FC236}">
                  <a16:creationId xmlns:a16="http://schemas.microsoft.com/office/drawing/2014/main" id="{80545DC5-7F2A-4DBD-EDCC-A190EAF6A131}"/>
                </a:ext>
              </a:extLst>
            </p:cNvPr>
            <p:cNvSpPr/>
            <p:nvPr/>
          </p:nvSpPr>
          <p:spPr>
            <a:xfrm>
              <a:off x="4600575" y="3714750"/>
              <a:ext cx="1419225" cy="352425"/>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1000"/>
                <a:t>Simple Injections</a:t>
              </a:r>
            </a:p>
          </p:txBody>
        </p:sp>
        <p:sp>
          <p:nvSpPr>
            <p:cNvPr id="32" name="Rectangle 31">
              <a:extLst>
                <a:ext uri="{FF2B5EF4-FFF2-40B4-BE49-F238E27FC236}">
                  <a16:creationId xmlns:a16="http://schemas.microsoft.com/office/drawing/2014/main" id="{ABDA59BE-E78B-A1BC-BCCD-2D3CD5C55AFF}"/>
                </a:ext>
              </a:extLst>
            </p:cNvPr>
            <p:cNvSpPr/>
            <p:nvPr/>
          </p:nvSpPr>
          <p:spPr>
            <a:xfrm>
              <a:off x="8897410" y="4067175"/>
              <a:ext cx="1419225" cy="1428750"/>
            </a:xfrm>
            <a:prstGeom prst="rect">
              <a:avLst/>
            </a:prstGeom>
            <a:solidFill>
              <a:srgbClr val="C000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2800"/>
                <a:t>10%</a:t>
              </a:r>
            </a:p>
            <a:p>
              <a:pPr algn="ctr"/>
              <a:r>
                <a:rPr lang="en-GB" sz="1000"/>
                <a:t>reduction in non-elective admissions for patients receiving an HHA </a:t>
              </a:r>
            </a:p>
          </p:txBody>
        </p:sp>
        <p:sp>
          <p:nvSpPr>
            <p:cNvPr id="34" name="Rectangle 33">
              <a:extLst>
                <a:ext uri="{FF2B5EF4-FFF2-40B4-BE49-F238E27FC236}">
                  <a16:creationId xmlns:a16="http://schemas.microsoft.com/office/drawing/2014/main" id="{1B4BD49A-A038-0CB7-FAE8-A67D3C4AB784}"/>
                </a:ext>
              </a:extLst>
            </p:cNvPr>
            <p:cNvSpPr/>
            <p:nvPr/>
          </p:nvSpPr>
          <p:spPr>
            <a:xfrm>
              <a:off x="10316635" y="4067175"/>
              <a:ext cx="1419225" cy="1428750"/>
            </a:xfrm>
            <a:prstGeom prst="rect">
              <a:avLst/>
            </a:prstGeom>
            <a:solidFill>
              <a:srgbClr val="C000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2800"/>
                <a:t>4.4%</a:t>
              </a:r>
            </a:p>
            <a:p>
              <a:pPr algn="ctr"/>
              <a:r>
                <a:rPr lang="en-GB" sz="1000"/>
                <a:t>of patients receiving a HHA offered social prescribing support</a:t>
              </a:r>
            </a:p>
          </p:txBody>
        </p:sp>
        <p:sp>
          <p:nvSpPr>
            <p:cNvPr id="37" name="TextBox 36">
              <a:extLst>
                <a:ext uri="{FF2B5EF4-FFF2-40B4-BE49-F238E27FC236}">
                  <a16:creationId xmlns:a16="http://schemas.microsoft.com/office/drawing/2014/main" id="{0C43A643-DEA3-8C8E-9DDE-AF8ECEA0996F}"/>
                </a:ext>
              </a:extLst>
            </p:cNvPr>
            <p:cNvSpPr txBox="1"/>
            <p:nvPr/>
          </p:nvSpPr>
          <p:spPr>
            <a:xfrm>
              <a:off x="342900" y="5848350"/>
              <a:ext cx="11525250" cy="461665"/>
            </a:xfrm>
            <a:prstGeom prst="rect">
              <a:avLst/>
            </a:prstGeom>
            <a:solidFill>
              <a:schemeClr val="accent1">
                <a:lumMod val="20000"/>
                <a:lumOff val="80000"/>
              </a:schemeClr>
            </a:solidFill>
          </p:spPr>
          <p:txBody>
            <a:bodyPr wrap="square" rtlCol="0">
              <a:spAutoFit/>
            </a:bodyPr>
            <a:lstStyle/>
            <a:p>
              <a:r>
                <a:rPr lang="en-GB" sz="1200">
                  <a:solidFill>
                    <a:schemeClr val="accent1"/>
                  </a:solidFill>
                </a:rPr>
                <a:t>The impact of the LES differs in each place depending on the historic commissioning arrangements.  The consistent commissioning of the LES represents both the retention of existing impact and new impact.  The second year of the LES commissioning plan includes an expansion of outcome-based metrics.</a:t>
              </a:r>
            </a:p>
          </p:txBody>
        </p:sp>
        <p:sp>
          <p:nvSpPr>
            <p:cNvPr id="2" name="Rectangle 1">
              <a:extLst>
                <a:ext uri="{FF2B5EF4-FFF2-40B4-BE49-F238E27FC236}">
                  <a16:creationId xmlns:a16="http://schemas.microsoft.com/office/drawing/2014/main" id="{8BAE88AC-0673-3F0C-D9D6-469F10B9B9C4}"/>
                </a:ext>
              </a:extLst>
            </p:cNvPr>
            <p:cNvSpPr/>
            <p:nvPr/>
          </p:nvSpPr>
          <p:spPr>
            <a:xfrm>
              <a:off x="6029590" y="4067175"/>
              <a:ext cx="1419225" cy="1428750"/>
            </a:xfrm>
            <a:prstGeom prst="rect">
              <a:avLst/>
            </a:prstGeom>
            <a:solidFill>
              <a:schemeClr val="accent1"/>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GB" sz="2400"/>
                <a:t>8,970</a:t>
              </a:r>
            </a:p>
            <a:p>
              <a:pPr algn="ctr"/>
              <a:r>
                <a:rPr lang="en-GB" sz="1000"/>
                <a:t>patients with an advanced care plan</a:t>
              </a:r>
            </a:p>
            <a:p>
              <a:pPr algn="ctr"/>
              <a:r>
                <a:rPr lang="en-GB" sz="2400"/>
                <a:t>60%</a:t>
              </a:r>
            </a:p>
            <a:p>
              <a:pPr algn="ctr"/>
              <a:r>
                <a:rPr lang="en-GB" sz="1000"/>
                <a:t>of the patients on the palliative care register</a:t>
              </a:r>
            </a:p>
          </p:txBody>
        </p:sp>
        <p:sp>
          <p:nvSpPr>
            <p:cNvPr id="3" name="Rectangle 2">
              <a:extLst>
                <a:ext uri="{FF2B5EF4-FFF2-40B4-BE49-F238E27FC236}">
                  <a16:creationId xmlns:a16="http://schemas.microsoft.com/office/drawing/2014/main" id="{09043EA1-BDF7-4F82-A294-C7227A3ADA69}"/>
                </a:ext>
              </a:extLst>
            </p:cNvPr>
            <p:cNvSpPr/>
            <p:nvPr/>
          </p:nvSpPr>
          <p:spPr>
            <a:xfrm>
              <a:off x="6029590" y="3714750"/>
              <a:ext cx="1419225" cy="352425"/>
            </a:xfrm>
            <a:prstGeom prst="rect">
              <a:avLst/>
            </a:prstGeom>
            <a:solidFill>
              <a:schemeClr val="accent1"/>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GB" sz="1000"/>
                <a:t>End of Life Care</a:t>
              </a:r>
            </a:p>
          </p:txBody>
        </p:sp>
      </p:grpSp>
    </p:spTree>
    <p:extLst>
      <p:ext uri="{BB962C8B-B14F-4D97-AF65-F5344CB8AC3E}">
        <p14:creationId xmlns:p14="http://schemas.microsoft.com/office/powerpoint/2010/main" val="2615904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CE316-552E-F710-15CA-7CD8C826F5C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5980ED-D817-2F2D-CDB8-5A76A6CAB9D3}"/>
              </a:ext>
            </a:extLst>
          </p:cNvPr>
          <p:cNvSpPr>
            <a:spLocks noGrp="1"/>
          </p:cNvSpPr>
          <p:nvPr>
            <p:ph type="sldNum" sz="quarter" idx="12"/>
          </p:nvPr>
        </p:nvSpPr>
        <p:spPr/>
        <p:txBody>
          <a:bodyPr/>
          <a:lstStyle/>
          <a:p>
            <a:fld id="{507B77E4-D16E-4E80-BECE-B10ACE50DA11}" type="slidenum">
              <a:rPr lang="en-GB" smtClean="0">
                <a:latin typeface="Calibri" panose="020F0502020204030204" pitchFamily="34" charset="0"/>
                <a:ea typeface="Calibri" panose="020F0502020204030204" pitchFamily="34" charset="0"/>
                <a:cs typeface="Calibri" panose="020F0502020204030204" pitchFamily="34" charset="0"/>
              </a:rPr>
              <a:pPr/>
              <a:t>4</a:t>
            </a:fld>
            <a:endParaRPr lang="en-GB">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Content Placeholder 2">
            <a:extLst>
              <a:ext uri="{FF2B5EF4-FFF2-40B4-BE49-F238E27FC236}">
                <a16:creationId xmlns:a16="http://schemas.microsoft.com/office/drawing/2014/main" id="{96069452-CB9F-5444-D60A-60C3BBE26560}"/>
              </a:ext>
            </a:extLst>
          </p:cNvPr>
          <p:cNvGraphicFramePr>
            <a:graphicFrameLocks noGrp="1"/>
          </p:cNvGraphicFramePr>
          <p:nvPr>
            <p:ph idx="1"/>
            <p:extLst>
              <p:ext uri="{D42A27DB-BD31-4B8C-83A1-F6EECF244321}">
                <p14:modId xmlns:p14="http://schemas.microsoft.com/office/powerpoint/2010/main" val="12447217"/>
              </p:ext>
            </p:extLst>
          </p:nvPr>
        </p:nvGraphicFramePr>
        <p:xfrm>
          <a:off x="6266727" y="1248018"/>
          <a:ext cx="5632427" cy="5829300"/>
        </p:xfrm>
        <a:graphic>
          <a:graphicData uri="http://schemas.openxmlformats.org/drawingml/2006/table">
            <a:tbl>
              <a:tblPr firstRow="1" bandRow="1">
                <a:tableStyleId>{5940675A-B579-460E-94D1-54222C63F5DA}</a:tableStyleId>
              </a:tblPr>
              <a:tblGrid>
                <a:gridCol w="5632427">
                  <a:extLst>
                    <a:ext uri="{9D8B030D-6E8A-4147-A177-3AD203B41FA5}">
                      <a16:colId xmlns:a16="http://schemas.microsoft.com/office/drawing/2014/main" val="1772709669"/>
                    </a:ext>
                  </a:extLst>
                </a:gridCol>
              </a:tblGrid>
              <a:tr h="2143575">
                <a:tc>
                  <a:txBody>
                    <a:bodyPr/>
                    <a:lstStyle/>
                    <a:p>
                      <a:pPr algn="just"/>
                      <a:r>
                        <a:rPr lang="en-GB" sz="1050" b="1" i="0">
                          <a:solidFill>
                            <a:schemeClr val="tx1"/>
                          </a:solidFill>
                          <a:latin typeface="Abadi Extra Light"/>
                        </a:rPr>
                        <a:t>What does this tell us?</a:t>
                      </a:r>
                    </a:p>
                    <a:p>
                      <a:pPr marL="0" lvl="0" indent="0" algn="just" defTabSz="914400" rtl="0" eaLnBrk="1" latinLnBrk="0" hangingPunct="1">
                        <a:lnSpc>
                          <a:spcPct val="100000"/>
                        </a:lnSpc>
                        <a:spcBef>
                          <a:spcPts val="0"/>
                        </a:spcBef>
                        <a:spcAft>
                          <a:spcPts val="0"/>
                        </a:spcAft>
                        <a:buFont typeface="Arial" panose="020B0604020202020204" pitchFamily="34" charset="0"/>
                        <a:buNone/>
                      </a:pPr>
                      <a:r>
                        <a:rPr lang="en-GB" sz="1050" b="1" i="0" kern="1200" noProof="0">
                          <a:solidFill>
                            <a:schemeClr val="tx1"/>
                          </a:solidFill>
                          <a:latin typeface="Abadi Extra Light"/>
                          <a:ea typeface="+mn-ea"/>
                          <a:cs typeface="+mn-cs"/>
                        </a:rPr>
                        <a:t>Holistic Health Assessments (HHA) – Q3 Delivery Update (2025/26)</a:t>
                      </a:r>
                    </a:p>
                    <a:p>
                      <a:pPr marL="0" lvl="0" indent="0" algn="just" rtl="0" eaLnBrk="1" latinLnBrk="0" hangingPunct="1">
                        <a:lnSpc>
                          <a:spcPct val="100000"/>
                        </a:lnSpc>
                        <a:spcBef>
                          <a:spcPts val="0"/>
                        </a:spcBef>
                        <a:spcAft>
                          <a:spcPts val="0"/>
                        </a:spcAft>
                        <a:buFont typeface="Arial" panose="020B0604020202020204" pitchFamily="34" charset="0"/>
                        <a:buNone/>
                      </a:pPr>
                      <a:r>
                        <a:rPr lang="en-GB" sz="1050" b="0" i="0" kern="1200" noProof="0">
                          <a:solidFill>
                            <a:schemeClr val="tx1"/>
                          </a:solidFill>
                          <a:latin typeface="Abadi Extra Light"/>
                          <a:ea typeface="+mn-ea"/>
                          <a:cs typeface="+mn-cs"/>
                        </a:rPr>
                        <a:t>Delivery of Holistic Health Assessments (HHAs) under the Long-Term Conditions (LTC) Local Enhanced Service (LES) is progressing well into the third quarter of 2025/26.</a:t>
                      </a:r>
                    </a:p>
                    <a:p>
                      <a:pPr marL="171450" lvl="0" indent="0" algn="just" rtl="0" eaLnBrk="1" latinLnBrk="0" hangingPunct="1">
                        <a:lnSpc>
                          <a:spcPct val="100000"/>
                        </a:lnSpc>
                        <a:spcBef>
                          <a:spcPts val="0"/>
                        </a:spcBef>
                        <a:spcAft>
                          <a:spcPts val="0"/>
                        </a:spcAft>
                        <a:buFont typeface="Arial" panose="020B0604020202020204" pitchFamily="34" charset="0"/>
                        <a:buChar char="•"/>
                      </a:pPr>
                      <a:r>
                        <a:rPr lang="en-GB" sz="1050" b="0" i="0" kern="1200" noProof="0">
                          <a:solidFill>
                            <a:schemeClr val="tx1"/>
                          </a:solidFill>
                          <a:latin typeface="Abadi Extra Light"/>
                          <a:ea typeface="+mn-ea"/>
                          <a:cs typeface="+mn-cs"/>
                        </a:rPr>
                        <a:t>71% of practices have delivered more than 50% of their total annual target by the end of Nov 2025 and shows exceptional delivery by practices across Lancs &amp; South Cumbria. </a:t>
                      </a:r>
                      <a:endParaRPr lang="en-GB" sz="1050" b="0" i="0" kern="1200">
                        <a:solidFill>
                          <a:schemeClr val="tx1"/>
                        </a:solidFill>
                        <a:latin typeface="Abadi Extra Light"/>
                        <a:ea typeface="+mn-ea"/>
                        <a:cs typeface="+mn-cs"/>
                      </a:endParaRPr>
                    </a:p>
                    <a:p>
                      <a:pPr marL="171450" lvl="0" indent="0" algn="just" rtl="0" eaLnBrk="1" latinLnBrk="0" hangingPunct="1">
                        <a:lnSpc>
                          <a:spcPct val="100000"/>
                        </a:lnSpc>
                        <a:spcBef>
                          <a:spcPts val="0"/>
                        </a:spcBef>
                        <a:spcAft>
                          <a:spcPts val="0"/>
                        </a:spcAft>
                        <a:buFont typeface="Arial" panose="020B0604020202020204" pitchFamily="34" charset="0"/>
                        <a:buChar char="•"/>
                      </a:pPr>
                      <a:r>
                        <a:rPr lang="en-GB" sz="1050" b="0" i="0" kern="1200" noProof="0">
                          <a:solidFill>
                            <a:schemeClr val="tx1"/>
                          </a:solidFill>
                          <a:latin typeface="Abadi Extra Light"/>
                          <a:ea typeface="+mn-ea"/>
                          <a:cs typeface="+mn-cs"/>
                        </a:rPr>
                        <a:t> A total of 48% of practices, have achieved over 75% of their annual target, This is an increase of 15% between Oct to Nov 25.</a:t>
                      </a:r>
                    </a:p>
                    <a:p>
                      <a:pPr marL="171450" lvl="0" indent="0" algn="just" rtl="0" eaLnBrk="1" latinLnBrk="0" hangingPunct="1">
                        <a:lnSpc>
                          <a:spcPct val="100000"/>
                        </a:lnSpc>
                        <a:spcBef>
                          <a:spcPts val="0"/>
                        </a:spcBef>
                        <a:spcAft>
                          <a:spcPts val="0"/>
                        </a:spcAft>
                        <a:buFont typeface="Arial" panose="020B0604020202020204" pitchFamily="34" charset="0"/>
                        <a:buChar char="•"/>
                      </a:pPr>
                      <a:r>
                        <a:rPr lang="en-GB" sz="1050" b="0" i="0" kern="1200" noProof="0">
                          <a:solidFill>
                            <a:schemeClr val="tx1"/>
                          </a:solidFill>
                          <a:latin typeface="Abadi Extra Light"/>
                          <a:ea typeface="+mn-ea"/>
                          <a:cs typeface="+mn-cs"/>
                        </a:rPr>
                        <a:t> The number of practices reporting to have only achieved 0-10% of their target has reduced to 11. A reduction of 5 practice from the previous month.</a:t>
                      </a:r>
                    </a:p>
                    <a:p>
                      <a:pPr marL="171450" lvl="0" indent="0" algn="just" rtl="0" eaLnBrk="1" latinLnBrk="0" hangingPunct="1">
                        <a:lnSpc>
                          <a:spcPct val="100000"/>
                        </a:lnSpc>
                        <a:spcBef>
                          <a:spcPts val="0"/>
                        </a:spcBef>
                        <a:spcAft>
                          <a:spcPts val="0"/>
                        </a:spcAft>
                        <a:buFont typeface="Arial" panose="020B0604020202020204" pitchFamily="34" charset="0"/>
                        <a:buChar char="•"/>
                      </a:pPr>
                      <a:r>
                        <a:rPr lang="en-GB" sz="1050" b="0" i="0" kern="1200" noProof="0">
                          <a:solidFill>
                            <a:schemeClr val="tx1"/>
                          </a:solidFill>
                          <a:latin typeface="Abadi Extra Light"/>
                          <a:ea typeface="+mn-ea"/>
                          <a:cs typeface="+mn-cs"/>
                        </a:rPr>
                        <a:t>Overall, this level of activity is in line within expectations for this point in the year.</a:t>
                      </a:r>
                    </a:p>
                    <a:p>
                      <a:pPr marL="171450" lvl="0" indent="0" algn="just" rtl="0" eaLnBrk="1" latinLnBrk="0" hangingPunct="1">
                        <a:lnSpc>
                          <a:spcPct val="100000"/>
                        </a:lnSpc>
                        <a:spcBef>
                          <a:spcPts val="0"/>
                        </a:spcBef>
                        <a:spcAft>
                          <a:spcPts val="0"/>
                        </a:spcAft>
                        <a:buFont typeface="Arial" panose="020B0604020202020204" pitchFamily="34" charset="0"/>
                        <a:buChar char="•"/>
                      </a:pPr>
                      <a:r>
                        <a:rPr lang="en-GB" sz="1050" b="0" i="0" kern="1200" noProof="0">
                          <a:solidFill>
                            <a:schemeClr val="tx1"/>
                          </a:solidFill>
                          <a:latin typeface="Abadi Extra Light"/>
                          <a:ea typeface="+mn-ea"/>
                          <a:cs typeface="+mn-cs"/>
                        </a:rPr>
                        <a:t>  Regular updates on LES performance are also received by Primary Care Medical Services Group, the Acute Trusts’ contract monitoring meetings, Finance and Contracting Committee and Board.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2593262"/>
                  </a:ext>
                </a:extLst>
              </a:tr>
              <a:tr h="1817557">
                <a:tc>
                  <a:txBody>
                    <a:bodyPr/>
                    <a:lstStyle/>
                    <a:p>
                      <a:pPr marL="171450" lvl="0" indent="0" algn="just" defTabSz="914400" rtl="0" eaLnBrk="1" latinLnBrk="0" hangingPunct="1">
                        <a:lnSpc>
                          <a:spcPct val="100000"/>
                        </a:lnSpc>
                        <a:spcBef>
                          <a:spcPts val="0"/>
                        </a:spcBef>
                        <a:spcAft>
                          <a:spcPts val="0"/>
                        </a:spcAft>
                        <a:buNone/>
                      </a:pPr>
                      <a:r>
                        <a:rPr lang="en-GB" sz="1050" b="1" i="0" kern="1200">
                          <a:solidFill>
                            <a:schemeClr val="tx1"/>
                          </a:solidFill>
                          <a:latin typeface="Abadi Extra Light"/>
                          <a:ea typeface="+mn-ea"/>
                          <a:cs typeface="+mn-cs"/>
                        </a:rPr>
                        <a:t>Actions:</a:t>
                      </a:r>
                    </a:p>
                    <a:p>
                      <a:pPr marL="171450" lvl="0" indent="0" algn="just" rtl="0" eaLnBrk="1" latinLnBrk="0" hangingPunct="1">
                        <a:lnSpc>
                          <a:spcPct val="100000"/>
                        </a:lnSpc>
                        <a:spcBef>
                          <a:spcPts val="0"/>
                        </a:spcBef>
                        <a:spcAft>
                          <a:spcPts val="0"/>
                        </a:spcAft>
                        <a:buFont typeface="Arial" panose="020B0604020202020204" pitchFamily="34" charset="0"/>
                        <a:buChar char="•"/>
                      </a:pPr>
                      <a:r>
                        <a:rPr lang="en-GB" sz="1050" b="0" i="0" kern="1200" noProof="0">
                          <a:solidFill>
                            <a:schemeClr val="tx1"/>
                          </a:solidFill>
                          <a:latin typeface="Abadi Extra Light"/>
                          <a:ea typeface="+mn-ea"/>
                          <a:cs typeface="+mn-cs"/>
                        </a:rPr>
                        <a:t> </a:t>
                      </a:r>
                      <a:r>
                        <a:rPr lang="en-GB" sz="1050" b="0" i="0" u="sng" kern="1200" noProof="0">
                          <a:solidFill>
                            <a:schemeClr val="tx1"/>
                          </a:solidFill>
                          <a:latin typeface="Abadi Extra Light"/>
                          <a:ea typeface="+mn-ea"/>
                          <a:cs typeface="+mn-cs"/>
                        </a:rPr>
                        <a:t>Initial Delivery Progress: </a:t>
                      </a:r>
                      <a:r>
                        <a:rPr lang="en-GB" sz="1050" b="0" i="0" kern="1200" noProof="0">
                          <a:solidFill>
                            <a:schemeClr val="tx1"/>
                          </a:solidFill>
                          <a:latin typeface="Abadi Extra Light"/>
                          <a:ea typeface="+mn-ea"/>
                          <a:cs typeface="+mn-cs"/>
                        </a:rPr>
                        <a:t>The delivery of HHAs under the LTC LES is progressing well. Other LES activity data is provided in the next 2 slides and shows a comprehensive overview of the LES performance across 13 LES contracts.</a:t>
                      </a:r>
                    </a:p>
                    <a:p>
                      <a:pPr marL="171450" lvl="0" indent="0" algn="just" defTabSz="914400" rtl="0" eaLnBrk="1" latinLnBrk="0" hangingPunct="1">
                        <a:lnSpc>
                          <a:spcPct val="100000"/>
                        </a:lnSpc>
                        <a:spcBef>
                          <a:spcPts val="0"/>
                        </a:spcBef>
                        <a:spcAft>
                          <a:spcPts val="0"/>
                        </a:spcAft>
                        <a:buNone/>
                      </a:pPr>
                      <a:r>
                        <a:rPr lang="en-GB" sz="1050" b="0" i="0" kern="1200">
                          <a:solidFill>
                            <a:schemeClr val="tx1"/>
                          </a:solidFill>
                          <a:latin typeface="Abadi Extra Light"/>
                          <a:ea typeface="+mn-ea"/>
                          <a:cs typeface="+mn-cs"/>
                        </a:rPr>
                        <a:t>General Practice Local Enhanced Services – Sign-Up Status Summary</a:t>
                      </a:r>
                    </a:p>
                    <a:p>
                      <a:pPr marL="171450" lvl="0" indent="0" algn="just" rtl="0" eaLnBrk="1" latinLnBrk="0" hangingPunct="1">
                        <a:lnSpc>
                          <a:spcPct val="100000"/>
                        </a:lnSpc>
                        <a:spcBef>
                          <a:spcPts val="0"/>
                        </a:spcBef>
                        <a:spcAft>
                          <a:spcPts val="0"/>
                        </a:spcAft>
                        <a:buFont typeface="Arial" panose="020B0604020202020204" pitchFamily="34" charset="0"/>
                        <a:buChar char="•"/>
                      </a:pPr>
                      <a:r>
                        <a:rPr lang="en-GB" sz="1050" b="0" i="0" kern="1200" noProof="0">
                          <a:solidFill>
                            <a:schemeClr val="tx1"/>
                          </a:solidFill>
                          <a:latin typeface="Abadi Extra Light"/>
                          <a:ea typeface="+mn-ea"/>
                          <a:cs typeface="+mn-cs"/>
                        </a:rPr>
                        <a:t> </a:t>
                      </a:r>
                      <a:r>
                        <a:rPr lang="en-GB" sz="1050" b="0" i="0" u="sng" kern="1200" noProof="0">
                          <a:solidFill>
                            <a:schemeClr val="tx1"/>
                          </a:solidFill>
                          <a:latin typeface="Abadi Extra Light"/>
                          <a:ea typeface="+mn-ea"/>
                          <a:cs typeface="+mn-cs"/>
                        </a:rPr>
                        <a:t>Sign-Up Rates: </a:t>
                      </a:r>
                      <a:r>
                        <a:rPr lang="en-GB" sz="1050" b="0" i="0" kern="1200" noProof="0">
                          <a:solidFill>
                            <a:schemeClr val="tx1"/>
                          </a:solidFill>
                          <a:latin typeface="Abadi Extra Light"/>
                          <a:ea typeface="+mn-ea"/>
                          <a:cs typeface="+mn-cs"/>
                        </a:rPr>
                        <a:t>The sign-up figures for all LESs across the ICB remain unchanged from last month, with an average sign-up rate of 96% across GP practices in Lancashire and South Cumbria (LSC).</a:t>
                      </a:r>
                      <a:endParaRPr lang="en-GB" sz="1050" b="0" i="0" kern="1200">
                        <a:solidFill>
                          <a:schemeClr val="tx1"/>
                        </a:solidFill>
                        <a:latin typeface="Abadi Extra Light"/>
                        <a:ea typeface="+mn-ea"/>
                        <a:cs typeface="+mn-cs"/>
                      </a:endParaRPr>
                    </a:p>
                    <a:p>
                      <a:pPr marL="171450" lvl="0" indent="0" algn="just" rtl="0" eaLnBrk="1" latinLnBrk="0" hangingPunct="1">
                        <a:lnSpc>
                          <a:spcPct val="100000"/>
                        </a:lnSpc>
                        <a:spcBef>
                          <a:spcPts val="0"/>
                        </a:spcBef>
                        <a:spcAft>
                          <a:spcPts val="0"/>
                        </a:spcAft>
                        <a:buFont typeface="Arial" panose="020B0604020202020204" pitchFamily="34" charset="0"/>
                        <a:buChar char="•"/>
                      </a:pPr>
                      <a:r>
                        <a:rPr lang="en-GB" sz="1050" b="0" i="0" kern="1200" noProof="0">
                          <a:solidFill>
                            <a:schemeClr val="tx1"/>
                          </a:solidFill>
                          <a:latin typeface="Abadi Extra Light"/>
                          <a:ea typeface="+mn-ea"/>
                          <a:cs typeface="+mn-cs"/>
                        </a:rPr>
                        <a:t> </a:t>
                      </a:r>
                      <a:r>
                        <a:rPr lang="en-GB" sz="1050" b="0" i="0" u="sng" kern="1200" noProof="0">
                          <a:solidFill>
                            <a:schemeClr val="tx1"/>
                          </a:solidFill>
                          <a:latin typeface="Abadi Extra Light"/>
                          <a:ea typeface="+mn-ea"/>
                          <a:cs typeface="+mn-cs"/>
                        </a:rPr>
                        <a:t>Service Coverage Oversight: </a:t>
                      </a:r>
                      <a:r>
                        <a:rPr lang="en-GB" sz="1050" b="0" i="0" kern="1200" noProof="0">
                          <a:solidFill>
                            <a:schemeClr val="tx1"/>
                          </a:solidFill>
                          <a:latin typeface="Abadi Extra Light"/>
                          <a:ea typeface="+mn-ea"/>
                          <a:cs typeface="+mn-cs"/>
                        </a:rPr>
                        <a:t>The LES Oversight Group continues to monitor and address population gaps in service delivery. While this is primarily managed at place level, system-wide working groups have been established to focus on specific areas, including wound care and  ring pessary.</a:t>
                      </a:r>
                      <a:endParaRPr lang="en-GB" sz="1050" b="0" i="0" kern="1200">
                        <a:solidFill>
                          <a:schemeClr val="tx1"/>
                        </a:solidFill>
                        <a:latin typeface="Abadi Extra Ligh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0593950"/>
                  </a:ext>
                </a:extLst>
              </a:tr>
              <a:tr h="1288365">
                <a:tc>
                  <a:txBody>
                    <a:bodyPr/>
                    <a:lstStyle/>
                    <a:p>
                      <a:pPr marL="171450" lvl="0" indent="0" algn="just" defTabSz="914400" rtl="0" eaLnBrk="1" latinLnBrk="0" hangingPunct="1">
                        <a:lnSpc>
                          <a:spcPct val="100000"/>
                        </a:lnSpc>
                        <a:spcBef>
                          <a:spcPts val="0"/>
                        </a:spcBef>
                        <a:spcAft>
                          <a:spcPts val="0"/>
                        </a:spcAft>
                        <a:buNone/>
                      </a:pPr>
                      <a:r>
                        <a:rPr lang="en-GB" sz="1050" b="1" i="0" kern="1200">
                          <a:solidFill>
                            <a:schemeClr val="tx1"/>
                          </a:solidFill>
                          <a:latin typeface="Abadi Extra Light"/>
                          <a:ea typeface="+mn-ea"/>
                          <a:cs typeface="+mn-cs"/>
                        </a:rPr>
                        <a:t>Risks:</a:t>
                      </a:r>
                      <a:endParaRPr lang="en-US" sz="1050" b="1" i="0" kern="1200">
                        <a:solidFill>
                          <a:schemeClr val="tx1"/>
                        </a:solidFill>
                        <a:latin typeface="Abadi Extra Light"/>
                        <a:ea typeface="+mn-ea"/>
                        <a:cs typeface="+mn-cs"/>
                      </a:endParaRPr>
                    </a:p>
                    <a:p>
                      <a:pPr marL="171450" lvl="0" indent="0" algn="just" defTabSz="914400" rtl="0" eaLnBrk="1" latinLnBrk="0" hangingPunct="1">
                        <a:lnSpc>
                          <a:spcPct val="100000"/>
                        </a:lnSpc>
                        <a:spcBef>
                          <a:spcPts val="0"/>
                        </a:spcBef>
                        <a:spcAft>
                          <a:spcPts val="0"/>
                        </a:spcAft>
                        <a:buFont typeface="Arial"/>
                        <a:buNone/>
                      </a:pPr>
                      <a:r>
                        <a:rPr lang="en-GB" sz="1050" b="0" i="0" u="sng" kern="1200" noProof="0">
                          <a:solidFill>
                            <a:schemeClr val="tx1"/>
                          </a:solidFill>
                          <a:latin typeface="Abadi Extra Light"/>
                          <a:ea typeface="+mn-ea"/>
                          <a:cs typeface="+mn-cs"/>
                        </a:rPr>
                        <a:t>Ongoing Monitoring: </a:t>
                      </a:r>
                      <a:r>
                        <a:rPr lang="en-GB" sz="1050" b="0" i="0" kern="1200" noProof="0">
                          <a:solidFill>
                            <a:schemeClr val="tx1"/>
                          </a:solidFill>
                          <a:latin typeface="Abadi Extra Light"/>
                          <a:ea typeface="+mn-ea"/>
                          <a:cs typeface="+mn-cs"/>
                        </a:rPr>
                        <a:t>Delivery will continue to be closely monitored to ensure equitable access to commissioned services across the population.</a:t>
                      </a:r>
                    </a:p>
                    <a:p>
                      <a:pPr marL="171450" lvl="0" indent="0" algn="just" rtl="0" eaLnBrk="1" latinLnBrk="0" hangingPunct="1">
                        <a:lnSpc>
                          <a:spcPct val="100000"/>
                        </a:lnSpc>
                        <a:spcBef>
                          <a:spcPts val="0"/>
                        </a:spcBef>
                        <a:spcAft>
                          <a:spcPts val="0"/>
                        </a:spcAft>
                        <a:buFont typeface="Arial"/>
                        <a:buNone/>
                      </a:pPr>
                      <a:r>
                        <a:rPr lang="en-GB" sz="1050" b="0" i="0" u="sng" kern="1200" noProof="0">
                          <a:solidFill>
                            <a:schemeClr val="tx1"/>
                          </a:solidFill>
                          <a:latin typeface="Abadi Extra Light"/>
                          <a:ea typeface="+mn-ea"/>
                          <a:cs typeface="+mn-cs"/>
                        </a:rPr>
                        <a:t>Supportive Engagement:</a:t>
                      </a:r>
                      <a:r>
                        <a:rPr lang="en-GB" sz="1050" b="0" i="0" u="none" kern="1200" noProof="0">
                          <a:solidFill>
                            <a:schemeClr val="tx1"/>
                          </a:solidFill>
                          <a:latin typeface="Abadi Extra Light"/>
                          <a:ea typeface="+mn-ea"/>
                          <a:cs typeface="+mn-cs"/>
                        </a:rPr>
                        <a:t>:Multiple </a:t>
                      </a:r>
                      <a:r>
                        <a:rPr lang="en-GB" sz="1050" b="0" i="0" kern="1200" noProof="0">
                          <a:solidFill>
                            <a:schemeClr val="tx1"/>
                          </a:solidFill>
                          <a:latin typeface="Abadi Extra Light"/>
                          <a:ea typeface="+mn-ea"/>
                          <a:cs typeface="+mn-cs"/>
                        </a:rPr>
                        <a:t>meetings have taken place with practices and the Local Medical Committee to jointly review the LES programme performance and delivery and as a result a range of actions have been implemented including coding changes which has shown an improvement in  reporting.  An engagement plan is being drafted during Jan for implementation in Jan – March 2026.</a:t>
                      </a:r>
                    </a:p>
                    <a:p>
                      <a:pPr lvl="0" algn="just">
                        <a:buNone/>
                      </a:pPr>
                      <a:endParaRPr lang="en-GB"/>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5108354"/>
                  </a:ext>
                </a:extLst>
              </a:tr>
            </a:tbl>
          </a:graphicData>
        </a:graphic>
      </p:graphicFrame>
      <p:graphicFrame>
        <p:nvGraphicFramePr>
          <p:cNvPr id="11" name="Content Placeholder 2">
            <a:extLst>
              <a:ext uri="{FF2B5EF4-FFF2-40B4-BE49-F238E27FC236}">
                <a16:creationId xmlns:a16="http://schemas.microsoft.com/office/drawing/2014/main" id="{2993BFB6-4399-02F9-0F67-6745F9CDCBFD}"/>
              </a:ext>
            </a:extLst>
          </p:cNvPr>
          <p:cNvGraphicFramePr>
            <a:graphicFrameLocks/>
          </p:cNvGraphicFramePr>
          <p:nvPr/>
        </p:nvGraphicFramePr>
        <p:xfrm>
          <a:off x="501671" y="1284740"/>
          <a:ext cx="5594329" cy="731520"/>
        </p:xfrm>
        <a:graphic>
          <a:graphicData uri="http://schemas.openxmlformats.org/drawingml/2006/table">
            <a:tbl>
              <a:tblPr firstRow="1" bandRow="1">
                <a:tableStyleId>{5940675A-B579-460E-94D1-54222C63F5DA}</a:tableStyleId>
              </a:tblPr>
              <a:tblGrid>
                <a:gridCol w="5594329">
                  <a:extLst>
                    <a:ext uri="{9D8B030D-6E8A-4147-A177-3AD203B41FA5}">
                      <a16:colId xmlns:a16="http://schemas.microsoft.com/office/drawing/2014/main" val="1772709669"/>
                    </a:ext>
                  </a:extLst>
                </a:gridCol>
              </a:tblGrid>
              <a:tr h="654603">
                <a:tc>
                  <a:txBody>
                    <a:bodyPr/>
                    <a:lstStyle/>
                    <a:p>
                      <a:r>
                        <a:rPr lang="en-GB" sz="1050" b="1" i="0">
                          <a:solidFill>
                            <a:schemeClr val="bg1">
                              <a:lumMod val="50000"/>
                            </a:schemeClr>
                          </a:solidFill>
                          <a:latin typeface="Abadi Extra Light"/>
                          <a:ea typeface="Calibri"/>
                          <a:cs typeface="Calibri"/>
                        </a:rPr>
                        <a:t>This metric measures</a:t>
                      </a:r>
                    </a:p>
                    <a:p>
                      <a:pPr lvl="0">
                        <a:buNone/>
                      </a:pPr>
                      <a:r>
                        <a:rPr lang="en-GB" sz="1050" b="0" i="0">
                          <a:solidFill>
                            <a:schemeClr val="bg1">
                              <a:lumMod val="50000"/>
                            </a:schemeClr>
                          </a:solidFill>
                          <a:latin typeface="Abadi Extra Light"/>
                          <a:ea typeface="Calibri"/>
                          <a:cs typeface="Calibri"/>
                        </a:rPr>
                        <a:t>The number of GP practices in each sub-ICB grouping who have achieved respective percentages of their target holistic health assessments (Domain 2 of the ICB’s new Long-Terms Condition Local Enhanced Service).  </a:t>
                      </a:r>
                      <a:endParaRPr lang="en-GB">
                        <a:solidFill>
                          <a:schemeClr val="bg1">
                            <a:lumMod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sp>
        <p:nvSpPr>
          <p:cNvPr id="8" name="TextBox 7">
            <a:extLst>
              <a:ext uri="{FF2B5EF4-FFF2-40B4-BE49-F238E27FC236}">
                <a16:creationId xmlns:a16="http://schemas.microsoft.com/office/drawing/2014/main" id="{EECC288E-3627-C500-C5CB-7719D8EEE091}"/>
              </a:ext>
            </a:extLst>
          </p:cNvPr>
          <p:cNvSpPr txBox="1"/>
          <p:nvPr/>
        </p:nvSpPr>
        <p:spPr>
          <a:xfrm>
            <a:off x="-24916" y="0"/>
            <a:ext cx="400110" cy="6721473"/>
          </a:xfrm>
          <a:prstGeom prst="rect">
            <a:avLst/>
          </a:prstGeom>
          <a:noFill/>
        </p:spPr>
        <p:txBody>
          <a:bodyPr vert="vert270" wrap="square" rtlCol="0">
            <a:spAutoFit/>
          </a:bodyPr>
          <a:lstStyle/>
          <a:p>
            <a:r>
              <a:rPr lang="en-GB" sz="1400" b="1">
                <a:latin typeface="Abadi Extra Light" panose="020B0204020104020204" pitchFamily="34" charset="0"/>
              </a:rPr>
              <a:t>General Practice:    </a:t>
            </a:r>
            <a:r>
              <a:rPr lang="en-GB" sz="1400">
                <a:latin typeface="Abadi Extra Light" panose="020B0204020104020204" pitchFamily="34" charset="0"/>
              </a:rPr>
              <a:t>Local Enhanced Services</a:t>
            </a:r>
          </a:p>
        </p:txBody>
      </p:sp>
      <p:graphicFrame>
        <p:nvGraphicFramePr>
          <p:cNvPr id="10" name="Table 9">
            <a:extLst>
              <a:ext uri="{FF2B5EF4-FFF2-40B4-BE49-F238E27FC236}">
                <a16:creationId xmlns:a16="http://schemas.microsoft.com/office/drawing/2014/main" id="{19D5703A-80E0-E180-D2BD-0E292AC85ADC}"/>
              </a:ext>
            </a:extLst>
          </p:cNvPr>
          <p:cNvGraphicFramePr>
            <a:graphicFrameLocks noGrp="1"/>
          </p:cNvGraphicFramePr>
          <p:nvPr/>
        </p:nvGraphicFramePr>
        <p:xfrm>
          <a:off x="498982" y="126254"/>
          <a:ext cx="9614516" cy="1051560"/>
        </p:xfrm>
        <a:graphic>
          <a:graphicData uri="http://schemas.openxmlformats.org/drawingml/2006/table">
            <a:tbl>
              <a:tblPr firstRow="1" bandRow="1">
                <a:tableStyleId>{5940675A-B579-460E-94D1-54222C63F5DA}</a:tableStyleId>
              </a:tblPr>
              <a:tblGrid>
                <a:gridCol w="809513">
                  <a:extLst>
                    <a:ext uri="{9D8B030D-6E8A-4147-A177-3AD203B41FA5}">
                      <a16:colId xmlns:a16="http://schemas.microsoft.com/office/drawing/2014/main" val="844903451"/>
                    </a:ext>
                  </a:extLst>
                </a:gridCol>
                <a:gridCol w="1017671">
                  <a:extLst>
                    <a:ext uri="{9D8B030D-6E8A-4147-A177-3AD203B41FA5}">
                      <a16:colId xmlns:a16="http://schemas.microsoft.com/office/drawing/2014/main" val="150642026"/>
                    </a:ext>
                  </a:extLst>
                </a:gridCol>
                <a:gridCol w="1590675">
                  <a:extLst>
                    <a:ext uri="{9D8B030D-6E8A-4147-A177-3AD203B41FA5}">
                      <a16:colId xmlns:a16="http://schemas.microsoft.com/office/drawing/2014/main" val="2633645383"/>
                    </a:ext>
                  </a:extLst>
                </a:gridCol>
                <a:gridCol w="523875">
                  <a:extLst>
                    <a:ext uri="{9D8B030D-6E8A-4147-A177-3AD203B41FA5}">
                      <a16:colId xmlns:a16="http://schemas.microsoft.com/office/drawing/2014/main" val="2170868012"/>
                    </a:ext>
                  </a:extLst>
                </a:gridCol>
                <a:gridCol w="1600200">
                  <a:extLst>
                    <a:ext uri="{9D8B030D-6E8A-4147-A177-3AD203B41FA5}">
                      <a16:colId xmlns:a16="http://schemas.microsoft.com/office/drawing/2014/main" val="1688799777"/>
                    </a:ext>
                  </a:extLst>
                </a:gridCol>
                <a:gridCol w="1057275">
                  <a:extLst>
                    <a:ext uri="{9D8B030D-6E8A-4147-A177-3AD203B41FA5}">
                      <a16:colId xmlns:a16="http://schemas.microsoft.com/office/drawing/2014/main" val="1375552321"/>
                    </a:ext>
                  </a:extLst>
                </a:gridCol>
                <a:gridCol w="3015307">
                  <a:extLst>
                    <a:ext uri="{9D8B030D-6E8A-4147-A177-3AD203B41FA5}">
                      <a16:colId xmlns:a16="http://schemas.microsoft.com/office/drawing/2014/main" val="937743691"/>
                    </a:ext>
                  </a:extLst>
                </a:gridCol>
              </a:tblGrid>
              <a:tr h="0">
                <a:tc rowSpan="3">
                  <a:txBody>
                    <a:bodyPr/>
                    <a:lstStyle/>
                    <a:p>
                      <a:pPr algn="ctr"/>
                      <a:r>
                        <a:rPr lang="en-GB" sz="1000" b="1">
                          <a:solidFill>
                            <a:schemeClr val="bg1"/>
                          </a:solidFill>
                        </a:rPr>
                        <a:t>Activity Metric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rtl="0" eaLnBrk="1" fontAlgn="auto" latinLnBrk="0" hangingPunct="1">
                        <a:lnSpc>
                          <a:spcPct val="100000"/>
                        </a:lnSpc>
                        <a:spcBef>
                          <a:spcPts val="0"/>
                        </a:spcBef>
                        <a:spcAft>
                          <a:spcPts val="0"/>
                        </a:spcAft>
                        <a:buClrTx/>
                        <a:buSzTx/>
                        <a:buFontTx/>
                        <a:buNone/>
                      </a:pPr>
                      <a:r>
                        <a:rPr kumimoji="0" lang="en-US" sz="1600" b="0" i="0" u="none" strike="noStrike" kern="1200" cap="none" spc="0" normalizeH="0" baseline="0" noProof="0">
                          <a:ln>
                            <a:noFill/>
                          </a:ln>
                          <a:solidFill>
                            <a:schemeClr val="tx1"/>
                          </a:solidFill>
                          <a:effectLst/>
                          <a:uLnTx/>
                          <a:uFillTx/>
                          <a:latin typeface="+mn-lt"/>
                          <a:ea typeface="+mn-ea"/>
                          <a:cs typeface="+mn-cs"/>
                        </a:rPr>
                        <a:t>General Practice Local Enhanced Services: Long-Terms Condition </a:t>
                      </a:r>
                      <a:r>
                        <a:rPr lang="en-US" sz="1600" b="0" i="0" u="none" strike="noStrike" kern="1200" cap="none" spc="0" normalizeH="0" baseline="0" noProof="0">
                          <a:ln>
                            <a:noFill/>
                          </a:ln>
                          <a:solidFill>
                            <a:schemeClr val="tx1"/>
                          </a:solidFill>
                          <a:effectLst/>
                          <a:uLnTx/>
                          <a:uFillTx/>
                          <a:latin typeface="+mn-lt"/>
                          <a:ea typeface="+mn-ea"/>
                          <a:cs typeface="+mn-cs"/>
                        </a:rPr>
                        <a:t>Holistic Health Assessment Initial Delivery </a:t>
                      </a:r>
                      <a:r>
                        <a:rPr kumimoji="0" lang="en-US" sz="1600" b="0" i="0" u="none" strike="noStrike" kern="1200" cap="none" spc="0" normalizeH="0" baseline="0" noProof="0">
                          <a:ln>
                            <a:noFill/>
                          </a:ln>
                          <a:solidFill>
                            <a:schemeClr val="tx1"/>
                          </a:solidFill>
                          <a:effectLst/>
                          <a:uLnTx/>
                          <a:uFillTx/>
                          <a:latin typeface="+mn-lt"/>
                          <a:ea typeface="+mn-ea"/>
                          <a:cs typeface="+mn-cs"/>
                        </a:rPr>
                        <a:t>2025</a:t>
                      </a:r>
                      <a:endParaRPr lang="en-GB" sz="900" b="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335843"/>
                  </a:ext>
                </a:extLst>
              </a:tr>
              <a:tr h="0">
                <a:tc vMerge="1">
                  <a:txBody>
                    <a:bodyPr/>
                    <a:lstStyle/>
                    <a:p>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tx1"/>
                          </a:solidFill>
                        </a:rPr>
                        <a:t>Primary Care Contracts Sub Committee </a:t>
                      </a:r>
                      <a:r>
                        <a:rPr lang="en-GB" sz="1000" b="1">
                          <a:solidFill>
                            <a:schemeClr val="tx1"/>
                          </a:solidFill>
                        </a:rPr>
                        <a:t>/   Primary Care Medical Services Group</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a:p>
                  </a:txBody>
                  <a:tcPr>
                    <a:solidFill>
                      <a:schemeClr val="bg1"/>
                    </a:solidFill>
                  </a:tcPr>
                </a:tc>
                <a:tc hMerge="1">
                  <a:txBody>
                    <a:bodyPr/>
                    <a:lstStyle/>
                    <a:p>
                      <a:endParaRPr lang="en-GB"/>
                    </a:p>
                  </a:txBody>
                  <a:tcPr/>
                </a:tc>
                <a:tc hMerge="1">
                  <a:txBody>
                    <a:bodyPr/>
                    <a:lstStyle/>
                    <a:p>
                      <a:endParaRPr lang="en-GB"/>
                    </a:p>
                  </a:txBody>
                  <a:tcPr/>
                </a:tc>
                <a:tc hMerge="1">
                  <a:txBody>
                    <a:bodyPr/>
                    <a:lstStyle/>
                    <a:p>
                      <a:endParaRPr/>
                    </a:p>
                  </a:txBody>
                  <a:tcPr/>
                </a:tc>
                <a:extLst>
                  <a:ext uri="{0D108BD9-81ED-4DB2-BD59-A6C34878D82A}">
                    <a16:rowId xmlns:a16="http://schemas.microsoft.com/office/drawing/2014/main" val="513784470"/>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Group Chair: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solidFill>
                            <a:schemeClr val="tx1"/>
                          </a:solidFill>
                        </a:rPr>
                        <a:t>Peter Tinson</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SRO: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Donna Roberts</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a:solidFill>
                            <a:schemeClr val="tx1"/>
                          </a:solidFill>
                        </a:rPr>
                        <a:t>Clinical Lead: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John Miles / Felicity Guest</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6322270"/>
                  </a:ext>
                </a:extLst>
              </a:tr>
            </a:tbl>
          </a:graphicData>
        </a:graphic>
      </p:graphicFrame>
      <p:sp>
        <p:nvSpPr>
          <p:cNvPr id="2" name="TextBox 1">
            <a:extLst>
              <a:ext uri="{FF2B5EF4-FFF2-40B4-BE49-F238E27FC236}">
                <a16:creationId xmlns:a16="http://schemas.microsoft.com/office/drawing/2014/main" id="{7569B5BD-71BD-A4E5-CAC9-F7EC65A2FB29}"/>
              </a:ext>
            </a:extLst>
          </p:cNvPr>
          <p:cNvSpPr txBox="1"/>
          <p:nvPr/>
        </p:nvSpPr>
        <p:spPr>
          <a:xfrm>
            <a:off x="498982" y="6068065"/>
            <a:ext cx="5919836" cy="869469"/>
          </a:xfrm>
          <a:prstGeom prst="rect">
            <a:avLst/>
          </a:prstGeom>
          <a:noFill/>
        </p:spPr>
        <p:txBody>
          <a:bodyPr wrap="square" rtlCol="0">
            <a:spAutoFit/>
          </a:bodyPr>
          <a:lstStyle/>
          <a:p>
            <a:r>
              <a:rPr lang="en-GB" sz="1000" i="1">
                <a:solidFill>
                  <a:srgbClr val="FF0000"/>
                </a:solidFill>
                <a:latin typeface="Abadi Extra Light" panose="020B0204020104020204" pitchFamily="34" charset="0"/>
              </a:rPr>
              <a:t>* </a:t>
            </a:r>
            <a:r>
              <a:rPr lang="en-GB" sz="950" i="1">
                <a:solidFill>
                  <a:srgbClr val="FF0000"/>
                </a:solidFill>
              </a:rPr>
              <a:t>There are 196 practices who are signed up and delivering a range of LES contracts for 2025/26.  The Long Term Condition (LTC) LES has temporarily had 195 practices due to a change of practice leadership and procurement in a single practice in Morecambe.  This practice has since contracted to deliver the LTC LES and therefore their activity is now being counted moving forwards.</a:t>
            </a:r>
          </a:p>
          <a:p>
            <a:endParaRPr lang="en-GB" sz="1200">
              <a:latin typeface="Abadi Extra Light" panose="020B0204020104020204" pitchFamily="34" charset="0"/>
            </a:endParaRPr>
          </a:p>
        </p:txBody>
      </p:sp>
      <p:pic>
        <p:nvPicPr>
          <p:cNvPr id="12" name="Picture 11">
            <a:extLst>
              <a:ext uri="{FF2B5EF4-FFF2-40B4-BE49-F238E27FC236}">
                <a16:creationId xmlns:a16="http://schemas.microsoft.com/office/drawing/2014/main" id="{09F813E6-5349-6583-BD14-49BE9B831964}"/>
              </a:ext>
            </a:extLst>
          </p:cNvPr>
          <p:cNvPicPr>
            <a:picLocks noChangeAspect="1"/>
          </p:cNvPicPr>
          <p:nvPr/>
        </p:nvPicPr>
        <p:blipFill>
          <a:blip r:embed="rId3"/>
          <a:stretch>
            <a:fillRect/>
          </a:stretch>
        </p:blipFill>
        <p:spPr>
          <a:xfrm>
            <a:off x="375194" y="1973416"/>
            <a:ext cx="6000335" cy="4094649"/>
          </a:xfrm>
          <a:prstGeom prst="rect">
            <a:avLst/>
          </a:prstGeom>
        </p:spPr>
      </p:pic>
    </p:spTree>
    <p:extLst>
      <p:ext uri="{BB962C8B-B14F-4D97-AF65-F5344CB8AC3E}">
        <p14:creationId xmlns:p14="http://schemas.microsoft.com/office/powerpoint/2010/main" val="4142764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12736-0900-7B9F-A326-E65744165A6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08AA39-9822-8E21-2027-669FC67F556F}"/>
              </a:ext>
            </a:extLst>
          </p:cNvPr>
          <p:cNvSpPr>
            <a:spLocks noGrp="1"/>
          </p:cNvSpPr>
          <p:nvPr>
            <p:ph type="sldNum" sz="quarter" idx="12"/>
          </p:nvPr>
        </p:nvSpPr>
        <p:spPr/>
        <p:txBody>
          <a:bodyPr/>
          <a:lstStyle/>
          <a:p>
            <a:fld id="{507B77E4-D16E-4E80-BECE-B10ACE50DA11}" type="slidenum">
              <a:rPr lang="en-GB" smtClean="0">
                <a:latin typeface="Calibri" panose="020F0502020204030204" pitchFamily="34" charset="0"/>
                <a:ea typeface="Calibri" panose="020F0502020204030204" pitchFamily="34" charset="0"/>
                <a:cs typeface="Calibri" panose="020F0502020204030204" pitchFamily="34" charset="0"/>
              </a:rPr>
              <a:pPr/>
              <a:t>5</a:t>
            </a:fld>
            <a:endParaRPr lang="en-GB">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Content Placeholder 2">
            <a:extLst>
              <a:ext uri="{FF2B5EF4-FFF2-40B4-BE49-F238E27FC236}">
                <a16:creationId xmlns:a16="http://schemas.microsoft.com/office/drawing/2014/main" id="{AACABDE3-FB39-2163-4407-63A6D919CCB1}"/>
              </a:ext>
            </a:extLst>
          </p:cNvPr>
          <p:cNvGraphicFramePr>
            <a:graphicFrameLocks noGrp="1"/>
          </p:cNvGraphicFramePr>
          <p:nvPr>
            <p:ph idx="1"/>
            <p:extLst>
              <p:ext uri="{D42A27DB-BD31-4B8C-83A1-F6EECF244321}">
                <p14:modId xmlns:p14="http://schemas.microsoft.com/office/powerpoint/2010/main" val="68459699"/>
              </p:ext>
            </p:extLst>
          </p:nvPr>
        </p:nvGraphicFramePr>
        <p:xfrm>
          <a:off x="6266727" y="1248018"/>
          <a:ext cx="5632427" cy="6125061"/>
        </p:xfrm>
        <a:graphic>
          <a:graphicData uri="http://schemas.openxmlformats.org/drawingml/2006/table">
            <a:tbl>
              <a:tblPr firstRow="1" bandRow="1">
                <a:tableStyleId>{5940675A-B579-460E-94D1-54222C63F5DA}</a:tableStyleId>
              </a:tblPr>
              <a:tblGrid>
                <a:gridCol w="5632427">
                  <a:extLst>
                    <a:ext uri="{9D8B030D-6E8A-4147-A177-3AD203B41FA5}">
                      <a16:colId xmlns:a16="http://schemas.microsoft.com/office/drawing/2014/main" val="1772709669"/>
                    </a:ext>
                  </a:extLst>
                </a:gridCol>
              </a:tblGrid>
              <a:tr h="1742606">
                <a:tc>
                  <a:txBody>
                    <a:bodyPr/>
                    <a:lstStyle/>
                    <a:p>
                      <a:pPr algn="just"/>
                      <a:r>
                        <a:rPr lang="en-GB" sz="1050" b="1" i="0">
                          <a:solidFill>
                            <a:schemeClr val="tx1"/>
                          </a:solidFill>
                          <a:latin typeface="Abadi Extra Light" panose="020B0204020104020204"/>
                        </a:rPr>
                        <a:t>What does this tell us?</a:t>
                      </a:r>
                    </a:p>
                    <a:p>
                      <a:pPr marL="171450" indent="-171450" algn="just">
                        <a:buFont typeface="Arial" panose="020B0604020202020204" pitchFamily="34" charset="0"/>
                        <a:buChar char="•"/>
                      </a:pPr>
                      <a:r>
                        <a:rPr lang="en-GB" sz="1050" b="0" i="0">
                          <a:solidFill>
                            <a:schemeClr val="tx1"/>
                          </a:solidFill>
                          <a:latin typeface="Abadi Extra Light" panose="020B0204020104020204"/>
                        </a:rPr>
                        <a:t>The table shows the LES contracts which are delivered on a cost and volume basis by practices across Lancashire and South Cumbria.</a:t>
                      </a:r>
                    </a:p>
                    <a:p>
                      <a:pPr marL="171450" lvl="0" indent="-171450" algn="just">
                        <a:buFont typeface="Arial" panose="020B0604020202020204" pitchFamily="34" charset="0"/>
                        <a:buChar char="•"/>
                      </a:pPr>
                      <a:r>
                        <a:rPr lang="en-GB" sz="1050" b="0" i="0">
                          <a:solidFill>
                            <a:schemeClr val="tx1"/>
                          </a:solidFill>
                          <a:latin typeface="Abadi Extra Light" panose="020B0204020104020204"/>
                        </a:rPr>
                        <a:t>There is a 96% sign up to the delivery of the routine LES contracts for 2025/26.</a:t>
                      </a:r>
                    </a:p>
                    <a:p>
                      <a:pPr marL="171450" lvl="0" indent="-171450" algn="just">
                        <a:buFont typeface="Arial" panose="020B0604020202020204" pitchFamily="34" charset="0"/>
                        <a:buChar char="•"/>
                      </a:pPr>
                      <a:r>
                        <a:rPr lang="en-GB" sz="1050" b="0" i="0">
                          <a:solidFill>
                            <a:schemeClr val="tx1"/>
                          </a:solidFill>
                          <a:latin typeface="Abadi Extra Light" panose="020B0204020104020204"/>
                        </a:rPr>
                        <a:t>Routine LES activity has steadily increased towards planned levels in the first seven months, of the year.</a:t>
                      </a:r>
                    </a:p>
                    <a:p>
                      <a:pPr marL="171450" lvl="0" indent="-171450" algn="just">
                        <a:buFont typeface="Arial" panose="020B0604020202020204" pitchFamily="34" charset="0"/>
                        <a:buChar char="•"/>
                      </a:pPr>
                      <a:r>
                        <a:rPr lang="en-GB" sz="1050" kern="1200">
                          <a:solidFill>
                            <a:schemeClr val="tx1"/>
                          </a:solidFill>
                          <a:effectLst/>
                          <a:latin typeface="Abadi Extra Light" panose="020B0204020104020204"/>
                          <a:ea typeface="+mn-ea"/>
                          <a:cs typeface="+mn-cs"/>
                        </a:rPr>
                        <a:t>Activity compared to planned levels currently ranges from 60-100%.  It is acknowledged that some LES contracts are new in some places and a ‘ramping up’ of activity was expected in the first 7 months of delivery with some </a:t>
                      </a:r>
                      <a:r>
                        <a:rPr lang="en-GB" sz="1050" kern="1200" err="1">
                          <a:solidFill>
                            <a:schemeClr val="tx1"/>
                          </a:solidFill>
                          <a:effectLst/>
                          <a:latin typeface="Abadi Extra Light" panose="020B0204020104020204"/>
                          <a:ea typeface="+mn-ea"/>
                          <a:cs typeface="+mn-cs"/>
                        </a:rPr>
                        <a:t>acivity</a:t>
                      </a:r>
                      <a:r>
                        <a:rPr lang="en-GB" sz="1050" kern="1200">
                          <a:solidFill>
                            <a:schemeClr val="tx1"/>
                          </a:solidFill>
                          <a:effectLst/>
                          <a:latin typeface="Abadi Extra Light" panose="020B0204020104020204"/>
                          <a:ea typeface="+mn-ea"/>
                          <a:cs typeface="+mn-cs"/>
                        </a:rPr>
                        <a:t> taking place on an annual basis in the later part of the year. </a:t>
                      </a:r>
                    </a:p>
                    <a:p>
                      <a:pPr marL="171450" lvl="0" indent="-171450" algn="just">
                        <a:buFont typeface="Arial" panose="020B0604020202020204" pitchFamily="34" charset="0"/>
                        <a:buChar char="•"/>
                      </a:pPr>
                      <a:r>
                        <a:rPr lang="en-GB" sz="1050" b="0" i="0" kern="1200" noProof="0">
                          <a:solidFill>
                            <a:schemeClr val="tx1"/>
                          </a:solidFill>
                          <a:latin typeface="Abadi Extra Light" panose="020B0204020104020204"/>
                          <a:ea typeface="+mn-ea"/>
                          <a:cs typeface="+mn-cs"/>
                        </a:rPr>
                        <a:t>The LES programme activity is reviewed on a monthly basis with actions plans and dedicated sub- groups in place to oversee contract performance and ensure delivery against targets.</a:t>
                      </a:r>
                    </a:p>
                    <a:p>
                      <a:pPr marL="171450" lvl="0" indent="-171450" algn="just">
                        <a:buFont typeface="Arial" panose="020B0604020202020204" pitchFamily="34" charset="0"/>
                        <a:buChar char="•"/>
                      </a:pPr>
                      <a:endParaRPr lang="en-GB" sz="1050" b="0" i="0" kern="1200" noProof="0">
                        <a:solidFill>
                          <a:schemeClr val="tx1"/>
                        </a:solidFill>
                        <a:latin typeface="Abadi Extra Light" panose="020B0204020104020204"/>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2593262"/>
                  </a:ext>
                </a:extLst>
              </a:tr>
              <a:tr h="1883833">
                <a:tc>
                  <a:txBody>
                    <a:bodyPr/>
                    <a:lstStyle/>
                    <a:p>
                      <a:pPr marL="171450" lvl="0" indent="-171450" algn="just" defTabSz="914400" rtl="0" eaLnBrk="1" latinLnBrk="0" hangingPunct="1">
                        <a:lnSpc>
                          <a:spcPct val="100000"/>
                        </a:lnSpc>
                        <a:spcBef>
                          <a:spcPts val="0"/>
                        </a:spcBef>
                        <a:spcAft>
                          <a:spcPts val="0"/>
                        </a:spcAft>
                        <a:buNone/>
                      </a:pPr>
                      <a:r>
                        <a:rPr lang="en-GB" sz="1050" b="1" i="0" kern="1200">
                          <a:solidFill>
                            <a:schemeClr val="tx1"/>
                          </a:solidFill>
                          <a:latin typeface="Abadi Extra Light" panose="020B0204020104020204"/>
                          <a:ea typeface="+mn-ea"/>
                          <a:cs typeface="+mn-cs"/>
                        </a:rPr>
                        <a:t>Actions:</a:t>
                      </a:r>
                    </a:p>
                    <a:p>
                      <a:pPr marL="171450" lvl="0" indent="-171450" algn="just">
                        <a:lnSpc>
                          <a:spcPct val="100000"/>
                        </a:lnSpc>
                        <a:spcBef>
                          <a:spcPts val="0"/>
                        </a:spcBef>
                        <a:spcAft>
                          <a:spcPts val="0"/>
                        </a:spcAft>
                        <a:buFont typeface="Arial" panose="020B0604020202020204" pitchFamily="34" charset="0"/>
                        <a:buChar char="•"/>
                      </a:pPr>
                      <a:r>
                        <a:rPr lang="en-GB" sz="1050" b="0" i="0" u="sng" strike="noStrike" kern="1200" noProof="0">
                          <a:solidFill>
                            <a:schemeClr val="tx1"/>
                          </a:solidFill>
                          <a:latin typeface="Abadi Extra Light" panose="020B0204020104020204"/>
                        </a:rPr>
                        <a:t>Service Coverage Oversight: </a:t>
                      </a:r>
                      <a:r>
                        <a:rPr lang="en-GB" sz="1050" b="0" i="0" u="none" strike="noStrike" kern="1200" noProof="0">
                          <a:solidFill>
                            <a:schemeClr val="tx1"/>
                          </a:solidFill>
                          <a:latin typeface="Abadi Extra Light" panose="020B0204020104020204"/>
                        </a:rPr>
                        <a:t>The monthly LES Oversight Group and operational groups continue to monitor and support equitable service delivery. While this is primarily managed at place level, system-wide working groups continue to focus on specific areas, including wound care, phlebotomy and ring pessary.</a:t>
                      </a:r>
                    </a:p>
                    <a:p>
                      <a:pPr marL="171450" lvl="0" indent="-171450" algn="just">
                        <a:lnSpc>
                          <a:spcPct val="100000"/>
                        </a:lnSpc>
                        <a:spcBef>
                          <a:spcPts val="0"/>
                        </a:spcBef>
                        <a:spcAft>
                          <a:spcPts val="0"/>
                        </a:spcAft>
                        <a:buFont typeface="Arial" panose="020B0604020202020204" pitchFamily="34" charset="0"/>
                        <a:buChar char="•"/>
                      </a:pPr>
                      <a:endParaRPr lang="en-GB" sz="1050" b="0" i="0" u="none" strike="noStrike" kern="1200" noProof="0">
                        <a:solidFill>
                          <a:schemeClr val="tx1"/>
                        </a:solidFill>
                        <a:latin typeface="Abadi Extra Light" panose="020B0204020104020204"/>
                      </a:endParaRPr>
                    </a:p>
                    <a:p>
                      <a:pPr marL="171450" lvl="0" indent="-171450" algn="just">
                        <a:lnSpc>
                          <a:spcPct val="100000"/>
                        </a:lnSpc>
                        <a:spcBef>
                          <a:spcPts val="0"/>
                        </a:spcBef>
                        <a:spcAft>
                          <a:spcPts val="0"/>
                        </a:spcAft>
                        <a:buFont typeface="Arial" panose="020B0604020202020204" pitchFamily="34" charset="0"/>
                        <a:buChar char="•"/>
                      </a:pPr>
                      <a:r>
                        <a:rPr lang="en-GB" sz="1050" b="0" i="0" u="sng" strike="noStrike" kern="1200" noProof="0">
                          <a:solidFill>
                            <a:schemeClr val="tx1"/>
                          </a:solidFill>
                          <a:latin typeface="Abadi Extra Light" panose="020B0204020104020204"/>
                        </a:rPr>
                        <a:t>Supportive Engagement: </a:t>
                      </a:r>
                      <a:r>
                        <a:rPr lang="en-GB" sz="1100" b="0" i="0" u="none" strike="noStrike" kern="1200" noProof="0">
                          <a:solidFill>
                            <a:schemeClr val="tx1"/>
                          </a:solidFill>
                          <a:latin typeface="Abadi Extra Light" panose="020B0204020104020204"/>
                        </a:rPr>
                        <a:t>Multiple meetings have taken place with practices and the Local Medical Committee to jointly review the LES programme performance and delivery and as a result a range of actions have been implemented including coding changes which has shown an improvement in reporting.</a:t>
                      </a:r>
                      <a:endParaRPr lang="en-GB" sz="1050" b="0" kern="1200">
                        <a:solidFill>
                          <a:schemeClr val="tx1"/>
                        </a:solidFill>
                        <a:effectLst/>
                        <a:latin typeface="Abadi Extra Light" panose="020B0204020104020204"/>
                        <a:ea typeface="+mn-ea"/>
                        <a:cs typeface="+mn-cs"/>
                      </a:endParaRPr>
                    </a:p>
                    <a:p>
                      <a:pPr marL="171450" lvl="0" indent="-171450" algn="just">
                        <a:lnSpc>
                          <a:spcPct val="100000"/>
                        </a:lnSpc>
                        <a:spcBef>
                          <a:spcPts val="0"/>
                        </a:spcBef>
                        <a:spcAft>
                          <a:spcPts val="0"/>
                        </a:spcAft>
                        <a:buFont typeface="Arial" panose="020B0604020202020204" pitchFamily="34" charset="0"/>
                        <a:buChar char="•"/>
                      </a:pPr>
                      <a:endParaRPr lang="en-GB" sz="1050" b="0" i="0" u="none" strike="noStrike" kern="1200" noProof="0">
                        <a:solidFill>
                          <a:schemeClr val="tx1"/>
                        </a:solidFill>
                        <a:latin typeface="Abadi Extra Light" panose="020B0204020104020204"/>
                      </a:endParaRPr>
                    </a:p>
                    <a:p>
                      <a:pPr marL="171450" lvl="0" indent="-171450" algn="just">
                        <a:lnSpc>
                          <a:spcPct val="100000"/>
                        </a:lnSpc>
                        <a:spcBef>
                          <a:spcPts val="0"/>
                        </a:spcBef>
                        <a:spcAft>
                          <a:spcPts val="0"/>
                        </a:spcAft>
                        <a:buFont typeface="Arial" panose="020B0604020202020204" pitchFamily="34" charset="0"/>
                        <a:buChar char="•"/>
                      </a:pPr>
                      <a:r>
                        <a:rPr lang="en-GB" sz="1050" b="0" i="0" u="sng" strike="noStrike" kern="1200" noProof="0">
                          <a:solidFill>
                            <a:schemeClr val="tx1"/>
                          </a:solidFill>
                          <a:latin typeface="Abadi Extra Light" panose="020B0204020104020204"/>
                        </a:rPr>
                        <a:t>Mid point review:  </a:t>
                      </a:r>
                      <a:r>
                        <a:rPr lang="en-GB" sz="1050" b="0" i="0" u="none" strike="noStrike" kern="1200" noProof="0">
                          <a:solidFill>
                            <a:schemeClr val="tx1"/>
                          </a:solidFill>
                          <a:latin typeface="Abadi Extra Light" panose="020B0204020104020204"/>
                        </a:rPr>
                        <a:t>A mid point review has been completed and provides a summary of activity against plan at practice level to enable practices to review their performance and address any delivery issues at practice/PCN level. The Data Quality Team have also providing practices with individualised data reports and webinars to enable practice to review their coding and activity.  </a:t>
                      </a:r>
                    </a:p>
                    <a:p>
                      <a:pPr marL="171450" lvl="0" indent="-171450" algn="just">
                        <a:lnSpc>
                          <a:spcPct val="100000"/>
                        </a:lnSpc>
                        <a:spcBef>
                          <a:spcPts val="0"/>
                        </a:spcBef>
                        <a:spcAft>
                          <a:spcPts val="0"/>
                        </a:spcAft>
                        <a:buFont typeface="Arial" panose="020B0604020202020204" pitchFamily="34" charset="0"/>
                        <a:buChar char="•"/>
                      </a:pPr>
                      <a:endParaRPr lang="en-GB" sz="1050" b="0" i="0" u="none" strike="noStrike" kern="1200" noProof="0">
                        <a:solidFill>
                          <a:schemeClr val="tx1"/>
                        </a:solidFill>
                        <a:latin typeface="Abadi Extra Light" panose="020B0204020104020204"/>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0593950"/>
                  </a:ext>
                </a:extLst>
              </a:tr>
              <a:tr h="1271121">
                <a:tc>
                  <a:txBody>
                    <a:bodyPr/>
                    <a:lstStyle/>
                    <a:p>
                      <a:pPr marL="171450" lvl="0" indent="0" algn="just" defTabSz="914400" rtl="0" eaLnBrk="1" latinLnBrk="0" hangingPunct="1">
                        <a:lnSpc>
                          <a:spcPct val="100000"/>
                        </a:lnSpc>
                        <a:spcBef>
                          <a:spcPts val="0"/>
                        </a:spcBef>
                        <a:spcAft>
                          <a:spcPts val="0"/>
                        </a:spcAft>
                        <a:buNone/>
                      </a:pPr>
                      <a:r>
                        <a:rPr lang="en-GB" sz="1050" b="1" i="0" kern="1200">
                          <a:solidFill>
                            <a:schemeClr val="tx1"/>
                          </a:solidFill>
                          <a:latin typeface="Abadi Extra Light" panose="020B0204020104020204"/>
                          <a:ea typeface="+mn-ea"/>
                          <a:cs typeface="+mn-cs"/>
                        </a:rPr>
                        <a:t>Risks:</a:t>
                      </a:r>
                      <a:endParaRPr lang="en-US" sz="1050" b="1" i="0" kern="1200">
                        <a:solidFill>
                          <a:schemeClr val="tx1"/>
                        </a:solidFill>
                        <a:latin typeface="Abadi Extra Light" panose="020B0204020104020204"/>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0" i="0" u="none" strike="noStrike" kern="1200" noProof="0">
                          <a:solidFill>
                            <a:schemeClr val="tx1"/>
                          </a:solidFill>
                          <a:latin typeface="Abadi Extra Light" panose="020B0204020104020204"/>
                        </a:rPr>
                        <a:t>There is a risk to ongoing monitoring of delivery due to Business Intelligence Team capacity.</a:t>
                      </a:r>
                    </a:p>
                    <a:p>
                      <a:pPr marL="0" lvl="0" indent="0" algn="just" rtl="0" eaLnBrk="1" latinLnBrk="0" hangingPunct="1">
                        <a:lnSpc>
                          <a:spcPct val="100000"/>
                        </a:lnSpc>
                        <a:spcBef>
                          <a:spcPts val="0"/>
                        </a:spcBef>
                        <a:spcAft>
                          <a:spcPts val="0"/>
                        </a:spcAft>
                        <a:buFont typeface="Arial" panose="020B0604020202020204" pitchFamily="34" charset="0"/>
                        <a:buNone/>
                      </a:pPr>
                      <a:endParaRPr lang="en-GB" sz="1050" b="1" i="0" kern="1200" noProof="0">
                        <a:solidFill>
                          <a:schemeClr val="tx1"/>
                        </a:solidFill>
                        <a:highlight>
                          <a:srgbClr val="FFFF00"/>
                        </a:highlight>
                        <a:latin typeface="Abadi Extra Light"/>
                        <a:ea typeface="+mn-ea"/>
                        <a:cs typeface="+mn-cs"/>
                      </a:endParaRPr>
                    </a:p>
                    <a:p>
                      <a:pPr marL="0" lvl="0" indent="0" algn="just">
                        <a:lnSpc>
                          <a:spcPct val="100000"/>
                        </a:lnSpc>
                        <a:spcBef>
                          <a:spcPts val="0"/>
                        </a:spcBef>
                        <a:spcAft>
                          <a:spcPts val="0"/>
                        </a:spcAft>
                        <a:buFont typeface="Arial" panose="020B0604020202020204" pitchFamily="34" charset="0"/>
                        <a:buNone/>
                      </a:pPr>
                      <a:endParaRPr lang="en-GB" sz="1050" b="0" i="0" u="none" strike="noStrike" kern="1200" noProof="0">
                        <a:solidFill>
                          <a:schemeClr val="tx1"/>
                        </a:solidFill>
                        <a:highlight>
                          <a:srgbClr val="FFFF00"/>
                        </a:highlight>
                        <a:latin typeface="Abadi Extra Light"/>
                      </a:endParaRPr>
                    </a:p>
                    <a:p>
                      <a:pPr lvl="0" algn="just">
                        <a:buNone/>
                      </a:pPr>
                      <a:endParaRPr lang="en-GB" sz="1050">
                        <a:latin typeface="Abadi Extra Light" panose="020B0204020104020204"/>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5108354"/>
                  </a:ext>
                </a:extLst>
              </a:tr>
            </a:tbl>
          </a:graphicData>
        </a:graphic>
      </p:graphicFrame>
      <p:graphicFrame>
        <p:nvGraphicFramePr>
          <p:cNvPr id="11" name="Content Placeholder 2">
            <a:extLst>
              <a:ext uri="{FF2B5EF4-FFF2-40B4-BE49-F238E27FC236}">
                <a16:creationId xmlns:a16="http://schemas.microsoft.com/office/drawing/2014/main" id="{890A8DD7-ABFD-C2EB-8B50-F0ADFBA69A69}"/>
              </a:ext>
            </a:extLst>
          </p:cNvPr>
          <p:cNvGraphicFramePr>
            <a:graphicFrameLocks/>
          </p:cNvGraphicFramePr>
          <p:nvPr/>
        </p:nvGraphicFramePr>
        <p:xfrm>
          <a:off x="501671" y="1115663"/>
          <a:ext cx="5594329" cy="654603"/>
        </p:xfrm>
        <a:graphic>
          <a:graphicData uri="http://schemas.openxmlformats.org/drawingml/2006/table">
            <a:tbl>
              <a:tblPr firstRow="1" bandRow="1">
                <a:tableStyleId>{5940675A-B579-460E-94D1-54222C63F5DA}</a:tableStyleId>
              </a:tblPr>
              <a:tblGrid>
                <a:gridCol w="5594329">
                  <a:extLst>
                    <a:ext uri="{9D8B030D-6E8A-4147-A177-3AD203B41FA5}">
                      <a16:colId xmlns:a16="http://schemas.microsoft.com/office/drawing/2014/main" val="1772709669"/>
                    </a:ext>
                  </a:extLst>
                </a:gridCol>
              </a:tblGrid>
              <a:tr h="654603">
                <a:tc>
                  <a:txBody>
                    <a:bodyPr/>
                    <a:lstStyle/>
                    <a:p>
                      <a:r>
                        <a:rPr lang="en-GB" sz="1050" b="0" i="0">
                          <a:solidFill>
                            <a:schemeClr val="bg1">
                              <a:lumMod val="50000"/>
                            </a:schemeClr>
                          </a:solidFill>
                          <a:latin typeface="Abadi Extra Light"/>
                          <a:ea typeface="Calibri"/>
                          <a:cs typeface="Calibri"/>
                        </a:rPr>
                        <a:t>The below table provides a summary of the Lancashire and South Cumbria monthly planned versus actual delivered activity per LES contract which began in May 2025 with one specialist practice-specific LES contracts beginning in April 2025 e.g. vasectomy.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sp>
        <p:nvSpPr>
          <p:cNvPr id="8" name="TextBox 7">
            <a:extLst>
              <a:ext uri="{FF2B5EF4-FFF2-40B4-BE49-F238E27FC236}">
                <a16:creationId xmlns:a16="http://schemas.microsoft.com/office/drawing/2014/main" id="{00EE3075-A02E-B476-03A6-4B9218CEB516}"/>
              </a:ext>
            </a:extLst>
          </p:cNvPr>
          <p:cNvSpPr txBox="1"/>
          <p:nvPr/>
        </p:nvSpPr>
        <p:spPr>
          <a:xfrm>
            <a:off x="-24916" y="0"/>
            <a:ext cx="400110" cy="6721473"/>
          </a:xfrm>
          <a:prstGeom prst="rect">
            <a:avLst/>
          </a:prstGeom>
          <a:noFill/>
        </p:spPr>
        <p:txBody>
          <a:bodyPr vert="vert270" wrap="square" rtlCol="0">
            <a:spAutoFit/>
          </a:bodyPr>
          <a:lstStyle/>
          <a:p>
            <a:r>
              <a:rPr lang="en-GB" sz="1400" b="1">
                <a:latin typeface="Abadi Extra Light" panose="020B0204020104020204" pitchFamily="34" charset="0"/>
              </a:rPr>
              <a:t>General Practice:    </a:t>
            </a:r>
            <a:r>
              <a:rPr lang="en-GB" sz="1400">
                <a:latin typeface="Abadi Extra Light" panose="020B0204020104020204" pitchFamily="34" charset="0"/>
              </a:rPr>
              <a:t>Local Enhanced Services</a:t>
            </a:r>
          </a:p>
        </p:txBody>
      </p:sp>
      <p:graphicFrame>
        <p:nvGraphicFramePr>
          <p:cNvPr id="10" name="Table 9">
            <a:extLst>
              <a:ext uri="{FF2B5EF4-FFF2-40B4-BE49-F238E27FC236}">
                <a16:creationId xmlns:a16="http://schemas.microsoft.com/office/drawing/2014/main" id="{95222D07-8855-30CE-9698-18EF9ACCECA8}"/>
              </a:ext>
            </a:extLst>
          </p:cNvPr>
          <p:cNvGraphicFramePr>
            <a:graphicFrameLocks noGrp="1"/>
          </p:cNvGraphicFramePr>
          <p:nvPr/>
        </p:nvGraphicFramePr>
        <p:xfrm>
          <a:off x="498982" y="126254"/>
          <a:ext cx="9614516" cy="807720"/>
        </p:xfrm>
        <a:graphic>
          <a:graphicData uri="http://schemas.openxmlformats.org/drawingml/2006/table">
            <a:tbl>
              <a:tblPr firstRow="1" bandRow="1">
                <a:tableStyleId>{5940675A-B579-460E-94D1-54222C63F5DA}</a:tableStyleId>
              </a:tblPr>
              <a:tblGrid>
                <a:gridCol w="809513">
                  <a:extLst>
                    <a:ext uri="{9D8B030D-6E8A-4147-A177-3AD203B41FA5}">
                      <a16:colId xmlns:a16="http://schemas.microsoft.com/office/drawing/2014/main" val="844903451"/>
                    </a:ext>
                  </a:extLst>
                </a:gridCol>
                <a:gridCol w="1017671">
                  <a:extLst>
                    <a:ext uri="{9D8B030D-6E8A-4147-A177-3AD203B41FA5}">
                      <a16:colId xmlns:a16="http://schemas.microsoft.com/office/drawing/2014/main" val="150642026"/>
                    </a:ext>
                  </a:extLst>
                </a:gridCol>
                <a:gridCol w="1590675">
                  <a:extLst>
                    <a:ext uri="{9D8B030D-6E8A-4147-A177-3AD203B41FA5}">
                      <a16:colId xmlns:a16="http://schemas.microsoft.com/office/drawing/2014/main" val="2633645383"/>
                    </a:ext>
                  </a:extLst>
                </a:gridCol>
                <a:gridCol w="523875">
                  <a:extLst>
                    <a:ext uri="{9D8B030D-6E8A-4147-A177-3AD203B41FA5}">
                      <a16:colId xmlns:a16="http://schemas.microsoft.com/office/drawing/2014/main" val="2170868012"/>
                    </a:ext>
                  </a:extLst>
                </a:gridCol>
                <a:gridCol w="1600200">
                  <a:extLst>
                    <a:ext uri="{9D8B030D-6E8A-4147-A177-3AD203B41FA5}">
                      <a16:colId xmlns:a16="http://schemas.microsoft.com/office/drawing/2014/main" val="1688799777"/>
                    </a:ext>
                  </a:extLst>
                </a:gridCol>
                <a:gridCol w="1057275">
                  <a:extLst>
                    <a:ext uri="{9D8B030D-6E8A-4147-A177-3AD203B41FA5}">
                      <a16:colId xmlns:a16="http://schemas.microsoft.com/office/drawing/2014/main" val="1375552321"/>
                    </a:ext>
                  </a:extLst>
                </a:gridCol>
                <a:gridCol w="3015307">
                  <a:extLst>
                    <a:ext uri="{9D8B030D-6E8A-4147-A177-3AD203B41FA5}">
                      <a16:colId xmlns:a16="http://schemas.microsoft.com/office/drawing/2014/main" val="937743691"/>
                    </a:ext>
                  </a:extLst>
                </a:gridCol>
              </a:tblGrid>
              <a:tr h="0">
                <a:tc rowSpan="3">
                  <a:txBody>
                    <a:bodyPr/>
                    <a:lstStyle/>
                    <a:p>
                      <a:pPr algn="ctr"/>
                      <a:r>
                        <a:rPr lang="en-GB" sz="1000" b="1">
                          <a:solidFill>
                            <a:schemeClr val="bg1"/>
                          </a:solidFill>
                        </a:rPr>
                        <a:t>Activity Metric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rtl="0" eaLnBrk="1" fontAlgn="auto" latinLnBrk="0" hangingPunct="1">
                        <a:lnSpc>
                          <a:spcPct val="100000"/>
                        </a:lnSpc>
                        <a:spcBef>
                          <a:spcPts val="0"/>
                        </a:spcBef>
                        <a:spcAft>
                          <a:spcPts val="0"/>
                        </a:spcAft>
                        <a:buClrTx/>
                        <a:buSzTx/>
                        <a:buFontTx/>
                        <a:buNone/>
                      </a:pPr>
                      <a:r>
                        <a:rPr kumimoji="0" lang="en-US" sz="1600" b="0" i="0" u="none" strike="noStrike" kern="1200" cap="none" spc="0" normalizeH="0" baseline="0" noProof="0">
                          <a:ln>
                            <a:noFill/>
                          </a:ln>
                          <a:solidFill>
                            <a:schemeClr val="tx1"/>
                          </a:solidFill>
                          <a:effectLst/>
                          <a:uLnTx/>
                          <a:uFillTx/>
                          <a:latin typeface="+mn-lt"/>
                          <a:ea typeface="+mn-ea"/>
                          <a:cs typeface="+mn-cs"/>
                        </a:rPr>
                        <a:t>General Practice Local Enhanced Services: Cost and volume</a:t>
                      </a:r>
                      <a:endParaRPr lang="en-GB" sz="900" b="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335843"/>
                  </a:ext>
                </a:extLst>
              </a:tr>
              <a:tr h="0">
                <a:tc vMerge="1">
                  <a:txBody>
                    <a:bodyPr/>
                    <a:lstStyle/>
                    <a:p>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tx1"/>
                          </a:solidFill>
                        </a:rPr>
                        <a:t>Primary Care Contracts Sub Committee </a:t>
                      </a:r>
                      <a:r>
                        <a:rPr lang="en-GB" sz="1000" b="1">
                          <a:solidFill>
                            <a:schemeClr val="tx1"/>
                          </a:solidFill>
                        </a:rPr>
                        <a:t>/   Primary Care Medical Services Group</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a:p>
                  </a:txBody>
                  <a:tcPr>
                    <a:solidFill>
                      <a:schemeClr val="bg1"/>
                    </a:solidFill>
                  </a:tcPr>
                </a:tc>
                <a:tc hMerge="1">
                  <a:txBody>
                    <a:bodyPr/>
                    <a:lstStyle/>
                    <a:p>
                      <a:endParaRPr lang="en-GB"/>
                    </a:p>
                  </a:txBody>
                  <a:tcPr/>
                </a:tc>
                <a:tc hMerge="1">
                  <a:txBody>
                    <a:bodyPr/>
                    <a:lstStyle/>
                    <a:p>
                      <a:endParaRPr lang="en-GB"/>
                    </a:p>
                  </a:txBody>
                  <a:tcPr/>
                </a:tc>
                <a:tc hMerge="1">
                  <a:txBody>
                    <a:bodyPr/>
                    <a:lstStyle/>
                    <a:p>
                      <a:endParaRPr/>
                    </a:p>
                  </a:txBody>
                  <a:tcPr/>
                </a:tc>
                <a:extLst>
                  <a:ext uri="{0D108BD9-81ED-4DB2-BD59-A6C34878D82A}">
                    <a16:rowId xmlns:a16="http://schemas.microsoft.com/office/drawing/2014/main" val="513784470"/>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Group Chair: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solidFill>
                            <a:schemeClr val="tx1"/>
                          </a:solidFill>
                        </a:rPr>
                        <a:t>Peter Tinson</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SRO: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Donna Roberts</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a:solidFill>
                            <a:schemeClr val="tx1"/>
                          </a:solidFill>
                        </a:rPr>
                        <a:t>Clinical Lead: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John Miles / Felicity Guest</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6322270"/>
                  </a:ext>
                </a:extLst>
              </a:tr>
            </a:tbl>
          </a:graphicData>
        </a:graphic>
      </p:graphicFrame>
      <p:pic>
        <p:nvPicPr>
          <p:cNvPr id="15" name="Picture 14" descr="A table with numbers and a number&#10;&#10;AI-generated content may be incorrect.">
            <a:extLst>
              <a:ext uri="{FF2B5EF4-FFF2-40B4-BE49-F238E27FC236}">
                <a16:creationId xmlns:a16="http://schemas.microsoft.com/office/drawing/2014/main" id="{56F55CD7-B930-3D11-0332-8D0F0CF2DFA6}"/>
              </a:ext>
            </a:extLst>
          </p:cNvPr>
          <p:cNvPicPr>
            <a:picLocks noChangeAspect="1"/>
          </p:cNvPicPr>
          <p:nvPr/>
        </p:nvPicPr>
        <p:blipFill>
          <a:blip r:embed="rId3"/>
          <a:stretch>
            <a:fillRect/>
          </a:stretch>
        </p:blipFill>
        <p:spPr>
          <a:xfrm>
            <a:off x="505883" y="1932517"/>
            <a:ext cx="5761567" cy="2749550"/>
          </a:xfrm>
          <a:prstGeom prst="rect">
            <a:avLst/>
          </a:prstGeom>
          <a:ln w="28575">
            <a:solidFill>
              <a:schemeClr val="tx1"/>
            </a:solidFill>
          </a:ln>
        </p:spPr>
      </p:pic>
    </p:spTree>
    <p:extLst>
      <p:ext uri="{BB962C8B-B14F-4D97-AF65-F5344CB8AC3E}">
        <p14:creationId xmlns:p14="http://schemas.microsoft.com/office/powerpoint/2010/main" val="3704806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A63F0-6605-666C-A891-B9ED97908BC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ED0D7C-D261-AF9E-E2CD-F31248691500}"/>
              </a:ext>
            </a:extLst>
          </p:cNvPr>
          <p:cNvSpPr>
            <a:spLocks noGrp="1"/>
          </p:cNvSpPr>
          <p:nvPr>
            <p:ph type="sldNum" sz="quarter" idx="12"/>
          </p:nvPr>
        </p:nvSpPr>
        <p:spPr/>
        <p:txBody>
          <a:bodyPr/>
          <a:lstStyle/>
          <a:p>
            <a:fld id="{507B77E4-D16E-4E80-BECE-B10ACE50DA11}" type="slidenum">
              <a:rPr lang="en-GB" smtClean="0">
                <a:latin typeface="Calibri" panose="020F0502020204030204" pitchFamily="34" charset="0"/>
                <a:ea typeface="Calibri" panose="020F0502020204030204" pitchFamily="34" charset="0"/>
                <a:cs typeface="Calibri" panose="020F0502020204030204" pitchFamily="34" charset="0"/>
              </a:rPr>
              <a:pPr/>
              <a:t>6</a:t>
            </a:fld>
            <a:endParaRPr lang="en-GB">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Content Placeholder 2">
            <a:extLst>
              <a:ext uri="{FF2B5EF4-FFF2-40B4-BE49-F238E27FC236}">
                <a16:creationId xmlns:a16="http://schemas.microsoft.com/office/drawing/2014/main" id="{A7707931-F600-93FA-70EB-0E18C9AC8AD4}"/>
              </a:ext>
            </a:extLst>
          </p:cNvPr>
          <p:cNvGraphicFramePr>
            <a:graphicFrameLocks noGrp="1"/>
          </p:cNvGraphicFramePr>
          <p:nvPr>
            <p:ph idx="1"/>
            <p:extLst>
              <p:ext uri="{D42A27DB-BD31-4B8C-83A1-F6EECF244321}">
                <p14:modId xmlns:p14="http://schemas.microsoft.com/office/powerpoint/2010/main" val="1444650960"/>
              </p:ext>
            </p:extLst>
          </p:nvPr>
        </p:nvGraphicFramePr>
        <p:xfrm>
          <a:off x="6372235" y="1060449"/>
          <a:ext cx="5632427" cy="6254601"/>
        </p:xfrm>
        <a:graphic>
          <a:graphicData uri="http://schemas.openxmlformats.org/drawingml/2006/table">
            <a:tbl>
              <a:tblPr firstRow="1" bandRow="1">
                <a:tableStyleId>{5940675A-B579-460E-94D1-54222C63F5DA}</a:tableStyleId>
              </a:tblPr>
              <a:tblGrid>
                <a:gridCol w="5632427">
                  <a:extLst>
                    <a:ext uri="{9D8B030D-6E8A-4147-A177-3AD203B41FA5}">
                      <a16:colId xmlns:a16="http://schemas.microsoft.com/office/drawing/2014/main" val="1772709669"/>
                    </a:ext>
                  </a:extLst>
                </a:gridCol>
              </a:tblGrid>
              <a:tr h="2226997">
                <a:tc>
                  <a:txBody>
                    <a:bodyPr/>
                    <a:lstStyle/>
                    <a:p>
                      <a:pPr algn="just"/>
                      <a:r>
                        <a:rPr lang="en-GB" sz="1050" b="1" i="0">
                          <a:solidFill>
                            <a:schemeClr val="tx1"/>
                          </a:solidFill>
                          <a:latin typeface="Abadi Extra Light"/>
                        </a:rPr>
                        <a:t>What does this tell us?</a:t>
                      </a:r>
                    </a:p>
                    <a:p>
                      <a:pPr marL="171450" indent="-171450" algn="just">
                        <a:buFont typeface="Arial" panose="020B0604020202020204" pitchFamily="34" charset="0"/>
                        <a:buChar char="•"/>
                      </a:pPr>
                      <a:r>
                        <a:rPr lang="en-GB" sz="1050" b="0" i="0">
                          <a:solidFill>
                            <a:schemeClr val="tx1"/>
                          </a:solidFill>
                          <a:latin typeface="Abadi Extra Light"/>
                        </a:rPr>
                        <a:t>The table shows the LES contracts which are delivered on a capitated budget basis by practices across Lancashire and South Cumbria.</a:t>
                      </a:r>
                    </a:p>
                    <a:p>
                      <a:pPr marL="171450" lvl="0" indent="-171450" algn="just" rtl="0" eaLnBrk="1" latinLnBrk="0" hangingPunct="1">
                        <a:lnSpc>
                          <a:spcPct val="100000"/>
                        </a:lnSpc>
                        <a:spcBef>
                          <a:spcPts val="0"/>
                        </a:spcBef>
                        <a:spcAft>
                          <a:spcPts val="0"/>
                        </a:spcAft>
                        <a:buFont typeface="Arial" panose="020B0604020202020204" pitchFamily="34" charset="0"/>
                        <a:buChar char="•"/>
                      </a:pPr>
                      <a:r>
                        <a:rPr lang="en-GB" sz="1050" b="0" i="0" kern="1200" noProof="0">
                          <a:solidFill>
                            <a:schemeClr val="tx1"/>
                          </a:solidFill>
                          <a:latin typeface="Abadi Extra Light"/>
                          <a:ea typeface="+mn-ea"/>
                          <a:cs typeface="+mn-cs"/>
                        </a:rPr>
                        <a:t>The Long Term Condition LES is performing well against the annual target of 76,608 and has delivered 70% (53,207 Holistic Health Assessments) of their annual target by November 25.  this is a 12% increase from the previous month.</a:t>
                      </a:r>
                    </a:p>
                    <a:p>
                      <a:pPr marL="171450" lvl="0" indent="-171450" algn="just">
                        <a:lnSpc>
                          <a:spcPct val="100000"/>
                        </a:lnSpc>
                        <a:spcBef>
                          <a:spcPts val="0"/>
                        </a:spcBef>
                        <a:spcAft>
                          <a:spcPts val="0"/>
                        </a:spcAft>
                        <a:buFont typeface="Arial" panose="020B0604020202020204" pitchFamily="34" charset="0"/>
                        <a:buChar char="•"/>
                      </a:pPr>
                      <a:r>
                        <a:rPr lang="en-GB" sz="1050" b="0" i="0" kern="1200" noProof="0">
                          <a:solidFill>
                            <a:schemeClr val="tx1"/>
                          </a:solidFill>
                          <a:latin typeface="Abadi Extra Light"/>
                          <a:ea typeface="+mn-ea"/>
                          <a:cs typeface="+mn-cs"/>
                        </a:rPr>
                        <a:t>The activity is increasing month on month for wound care, phlebotomy ECG's and simple injections as they embed across practices signed up to deliver.  Some issues relating to practice coding for these contracts is being rectified through data sharing/webinars with practices and the LMC.</a:t>
                      </a:r>
                    </a:p>
                    <a:p>
                      <a:pPr marL="171450" lvl="0" indent="-171450" algn="just">
                        <a:lnSpc>
                          <a:spcPct val="100000"/>
                        </a:lnSpc>
                        <a:spcBef>
                          <a:spcPts val="0"/>
                        </a:spcBef>
                        <a:spcAft>
                          <a:spcPts val="0"/>
                        </a:spcAft>
                        <a:buFont typeface="Arial" panose="020B0604020202020204" pitchFamily="34" charset="0"/>
                        <a:buChar char="•"/>
                      </a:pPr>
                      <a:r>
                        <a:rPr lang="en-GB" sz="1050" b="0" i="0" kern="1200" noProof="0">
                          <a:solidFill>
                            <a:schemeClr val="tx1"/>
                          </a:solidFill>
                          <a:latin typeface="Abadi Extra Light"/>
                          <a:ea typeface="+mn-ea"/>
                          <a:cs typeface="+mn-cs"/>
                        </a:rPr>
                        <a:t>Planned activity levels are being reviewed  for the PSA testing contract.</a:t>
                      </a:r>
                    </a:p>
                    <a:p>
                      <a:pPr marL="171450" lvl="0" indent="-171450" algn="just">
                        <a:lnSpc>
                          <a:spcPct val="100000"/>
                        </a:lnSpc>
                        <a:spcBef>
                          <a:spcPts val="0"/>
                        </a:spcBef>
                        <a:spcAft>
                          <a:spcPts val="0"/>
                        </a:spcAft>
                        <a:buFont typeface="Arial" panose="020B0604020202020204" pitchFamily="34" charset="0"/>
                        <a:buChar char="•"/>
                      </a:pPr>
                      <a:r>
                        <a:rPr lang="en-GB" sz="1050" b="0" i="0" kern="1200" noProof="0">
                          <a:solidFill>
                            <a:schemeClr val="tx1"/>
                          </a:solidFill>
                          <a:latin typeface="Abadi Extra Light"/>
                          <a:ea typeface="+mn-ea"/>
                          <a:cs typeface="+mn-cs"/>
                        </a:rPr>
                        <a:t>The majority of these contracts are being newly delivered equitably across Lancs &amp; S. Cumbria and therefore local referral pathways and shift of activity from the acute trust is being closely monitored.</a:t>
                      </a:r>
                    </a:p>
                    <a:p>
                      <a:pPr marL="171450" lvl="0" indent="-171450" algn="just">
                        <a:lnSpc>
                          <a:spcPct val="100000"/>
                        </a:lnSpc>
                        <a:spcBef>
                          <a:spcPts val="0"/>
                        </a:spcBef>
                        <a:spcAft>
                          <a:spcPts val="0"/>
                        </a:spcAft>
                        <a:buFont typeface="Arial" panose="020B0604020202020204" pitchFamily="34" charset="0"/>
                        <a:buChar char="•"/>
                      </a:pPr>
                      <a:endParaRPr lang="en-GB" sz="1050" b="0" i="0" kern="1200" noProof="0">
                        <a:solidFill>
                          <a:schemeClr val="tx1"/>
                        </a:solidFill>
                        <a:latin typeface="Abadi Extra Ligh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2593262"/>
                  </a:ext>
                </a:extLst>
              </a:tr>
              <a:tr h="1883833">
                <a:tc>
                  <a:txBody>
                    <a:bodyPr/>
                    <a:lstStyle/>
                    <a:p>
                      <a:pPr marL="171450" lvl="0" indent="0" algn="just" defTabSz="914400" rtl="0" eaLnBrk="1" latinLnBrk="0" hangingPunct="1">
                        <a:lnSpc>
                          <a:spcPct val="100000"/>
                        </a:lnSpc>
                        <a:spcBef>
                          <a:spcPts val="0"/>
                        </a:spcBef>
                        <a:spcAft>
                          <a:spcPts val="0"/>
                        </a:spcAft>
                        <a:buNone/>
                      </a:pPr>
                      <a:r>
                        <a:rPr lang="en-GB" sz="1050" b="1" i="0" kern="1200">
                          <a:solidFill>
                            <a:schemeClr val="tx1"/>
                          </a:solidFill>
                          <a:latin typeface="Abadi Extra Light"/>
                          <a:ea typeface="+mn-ea"/>
                          <a:cs typeface="+mn-cs"/>
                        </a:rPr>
                        <a:t>Actions:</a:t>
                      </a:r>
                    </a:p>
                    <a:p>
                      <a:pPr marL="171450" lvl="0" indent="-171450" algn="just">
                        <a:lnSpc>
                          <a:spcPct val="100000"/>
                        </a:lnSpc>
                        <a:spcBef>
                          <a:spcPts val="0"/>
                        </a:spcBef>
                        <a:spcAft>
                          <a:spcPts val="0"/>
                        </a:spcAft>
                        <a:buFont typeface="Arial" panose="020B0604020202020204" pitchFamily="34" charset="0"/>
                        <a:buChar char="•"/>
                      </a:pPr>
                      <a:r>
                        <a:rPr lang="en-GB" sz="1050" b="1" i="0" u="none" strike="noStrike" kern="1200" noProof="0">
                          <a:solidFill>
                            <a:schemeClr val="tx1"/>
                          </a:solidFill>
                          <a:latin typeface="Abadi Extra Light"/>
                        </a:rPr>
                        <a:t>Service Coverage Oversight:</a:t>
                      </a:r>
                      <a:r>
                        <a:rPr lang="en-GB" sz="1050" b="0" i="0" u="none" strike="noStrike" kern="1200" noProof="0">
                          <a:solidFill>
                            <a:schemeClr val="tx1"/>
                          </a:solidFill>
                          <a:latin typeface="Abadi Extra Light"/>
                        </a:rPr>
                        <a:t> The monthly LES Oversight Group and operational groups continue to monitor and support equitable service delivery. While this is primarily managed at place level, system-wide working groups continue to focus on specific areas, including wound care, phlebotomy and ring pessary.</a:t>
                      </a:r>
                    </a:p>
                    <a:p>
                      <a:pPr marL="285750" lvl="0" indent="-285750" algn="just">
                        <a:lnSpc>
                          <a:spcPct val="100000"/>
                        </a:lnSpc>
                        <a:spcBef>
                          <a:spcPts val="0"/>
                        </a:spcBef>
                        <a:spcAft>
                          <a:spcPts val="0"/>
                        </a:spcAft>
                        <a:buFont typeface="Arial" panose="020B0604020202020204" pitchFamily="34" charset="0"/>
                        <a:buChar char="•"/>
                      </a:pPr>
                      <a:endParaRPr lang="en-GB" sz="1050" b="0" i="0" u="none" strike="noStrike" kern="1200" noProof="0">
                        <a:solidFill>
                          <a:schemeClr val="tx1"/>
                        </a:solidFill>
                        <a:latin typeface="Abadi Extra Light"/>
                      </a:endParaRPr>
                    </a:p>
                    <a:p>
                      <a:pPr marL="171450" lvl="0" indent="-171450" algn="just">
                        <a:lnSpc>
                          <a:spcPct val="100000"/>
                        </a:lnSpc>
                        <a:spcBef>
                          <a:spcPts val="0"/>
                        </a:spcBef>
                        <a:spcAft>
                          <a:spcPts val="0"/>
                        </a:spcAft>
                        <a:buClr>
                          <a:srgbClr val="000000"/>
                        </a:buClr>
                        <a:buFont typeface="Arial,Sans-Serif" panose="020B0604020202020204" pitchFamily="34" charset="0"/>
                        <a:buChar char="•"/>
                      </a:pPr>
                      <a:r>
                        <a:rPr lang="en-GB" sz="1050" b="1" i="0" u="none" strike="noStrike" kern="1200" noProof="0">
                          <a:solidFill>
                            <a:schemeClr val="tx1"/>
                          </a:solidFill>
                          <a:latin typeface="Abadi Extra Light"/>
                        </a:rPr>
                        <a:t>Supportive Engagement:</a:t>
                      </a:r>
                      <a:r>
                        <a:rPr lang="en-GB" sz="1050" b="0" i="0" u="none" strike="noStrike" kern="1200" noProof="0">
                          <a:solidFill>
                            <a:schemeClr val="tx1"/>
                          </a:solidFill>
                          <a:latin typeface="Abadi Extra Light"/>
                        </a:rPr>
                        <a:t> Multiple meetings have taken place with practices and the Local Medical Committee to jointly review the LES programme performance and delivery and as a result a range of actions have been implemented including coding changes which has shown an improvement in reporting.</a:t>
                      </a:r>
                    </a:p>
                    <a:p>
                      <a:pPr marL="171450" lvl="0" indent="-171450" algn="just">
                        <a:lnSpc>
                          <a:spcPct val="100000"/>
                        </a:lnSpc>
                        <a:spcBef>
                          <a:spcPts val="0"/>
                        </a:spcBef>
                        <a:spcAft>
                          <a:spcPts val="0"/>
                        </a:spcAft>
                        <a:buClr>
                          <a:srgbClr val="000000"/>
                        </a:buClr>
                        <a:buFont typeface="Arial,Sans-Serif" panose="020B0604020202020204" pitchFamily="34" charset="0"/>
                        <a:buChar char="•"/>
                      </a:pPr>
                      <a:endParaRPr lang="en-GB" sz="1050">
                        <a:latin typeface="Abadi Extra Light" panose="020B0204020104020204"/>
                      </a:endParaRPr>
                    </a:p>
                    <a:p>
                      <a:pPr marL="171450" lvl="0" indent="-171450" algn="just">
                        <a:lnSpc>
                          <a:spcPct val="100000"/>
                        </a:lnSpc>
                        <a:spcBef>
                          <a:spcPts val="0"/>
                        </a:spcBef>
                        <a:spcAft>
                          <a:spcPts val="0"/>
                        </a:spcAft>
                        <a:buFont typeface="Arial" panose="020B0604020202020204" pitchFamily="34" charset="0"/>
                        <a:buChar char="•"/>
                      </a:pPr>
                      <a:r>
                        <a:rPr lang="en-GB" sz="1050" b="1" i="0" u="none" strike="noStrike" kern="1200" noProof="0">
                          <a:solidFill>
                            <a:schemeClr val="tx1"/>
                          </a:solidFill>
                          <a:latin typeface="Abadi Extra Light"/>
                        </a:rPr>
                        <a:t>Mid point review:</a:t>
                      </a:r>
                      <a:r>
                        <a:rPr lang="en-GB" sz="1050" b="0" i="0" u="none" strike="noStrike" kern="1200" noProof="0">
                          <a:solidFill>
                            <a:schemeClr val="tx1"/>
                          </a:solidFill>
                          <a:latin typeface="Abadi Extra Light"/>
                        </a:rPr>
                        <a:t> A mid-point review has been completed and provides a summary of activity against plan at practice level to enable practices to review their performance and address any delivery issues at practice/PCN level. The Data Quality Team have also providing practices with individualised data reports and webinars to enable practice to review their coding and activity.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0593950"/>
                  </a:ext>
                </a:extLst>
              </a:tr>
              <a:tr h="1271121">
                <a:tc>
                  <a:txBody>
                    <a:bodyPr/>
                    <a:lstStyle/>
                    <a:p>
                      <a:pPr marL="171450" lvl="0" indent="0" algn="just" defTabSz="914400" rtl="0" eaLnBrk="1" latinLnBrk="0" hangingPunct="1">
                        <a:lnSpc>
                          <a:spcPct val="100000"/>
                        </a:lnSpc>
                        <a:spcBef>
                          <a:spcPts val="0"/>
                        </a:spcBef>
                        <a:spcAft>
                          <a:spcPts val="0"/>
                        </a:spcAft>
                        <a:buNone/>
                      </a:pPr>
                      <a:r>
                        <a:rPr lang="en-GB" sz="1050" b="1" i="0" kern="1200">
                          <a:solidFill>
                            <a:schemeClr val="tx1"/>
                          </a:solidFill>
                          <a:latin typeface="Abadi Extra Light"/>
                          <a:ea typeface="+mn-ea"/>
                          <a:cs typeface="+mn-cs"/>
                        </a:rPr>
                        <a:t>Risks:</a:t>
                      </a:r>
                      <a:endParaRPr lang="en-US" sz="1050" b="1" i="0" kern="1200">
                        <a:solidFill>
                          <a:schemeClr val="tx1"/>
                        </a:solidFill>
                        <a:latin typeface="Abadi Extra Ligh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i="0" u="none" strike="noStrike" kern="1200" noProof="0">
                          <a:solidFill>
                            <a:schemeClr val="tx1"/>
                          </a:solidFill>
                          <a:latin typeface="Abadi Extra Light"/>
                        </a:rPr>
                        <a:t>There is a risk to ongoing monitoring of delivery due to BI capacity.</a:t>
                      </a:r>
                    </a:p>
                    <a:p>
                      <a:pPr marL="0" lvl="0" indent="0" algn="just">
                        <a:lnSpc>
                          <a:spcPct val="100000"/>
                        </a:lnSpc>
                        <a:spcBef>
                          <a:spcPts val="0"/>
                        </a:spcBef>
                        <a:spcAft>
                          <a:spcPts val="0"/>
                        </a:spcAft>
                        <a:buFont typeface="Arial" panose="020B0604020202020204" pitchFamily="34" charset="0"/>
                        <a:buNone/>
                      </a:pPr>
                      <a:endParaRPr lang="en-GB" sz="1050" b="0" i="0" u="none" strike="noStrike" kern="1200" noProof="0">
                        <a:solidFill>
                          <a:schemeClr val="tx1"/>
                        </a:solidFill>
                        <a:highlight>
                          <a:srgbClr val="FFFF00"/>
                        </a:highlight>
                        <a:latin typeface="Abadi Extra Light"/>
                      </a:endParaRPr>
                    </a:p>
                    <a:p>
                      <a:pPr lvl="0" algn="just">
                        <a:buNone/>
                      </a:pPr>
                      <a:endParaRPr lang="en-GB" sz="1050">
                        <a:latin typeface="Abadi Extra Light" panose="020B0204020104020204"/>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5108354"/>
                  </a:ext>
                </a:extLst>
              </a:tr>
            </a:tbl>
          </a:graphicData>
        </a:graphic>
      </p:graphicFrame>
      <p:graphicFrame>
        <p:nvGraphicFramePr>
          <p:cNvPr id="11" name="Content Placeholder 2">
            <a:extLst>
              <a:ext uri="{FF2B5EF4-FFF2-40B4-BE49-F238E27FC236}">
                <a16:creationId xmlns:a16="http://schemas.microsoft.com/office/drawing/2014/main" id="{E096F33A-CF7F-1673-CBD2-A6F1A039D13A}"/>
              </a:ext>
            </a:extLst>
          </p:cNvPr>
          <p:cNvGraphicFramePr>
            <a:graphicFrameLocks/>
          </p:cNvGraphicFramePr>
          <p:nvPr>
            <p:extLst>
              <p:ext uri="{D42A27DB-BD31-4B8C-83A1-F6EECF244321}">
                <p14:modId xmlns:p14="http://schemas.microsoft.com/office/powerpoint/2010/main" val="2427568824"/>
              </p:ext>
            </p:extLst>
          </p:nvPr>
        </p:nvGraphicFramePr>
        <p:xfrm>
          <a:off x="520065" y="1068588"/>
          <a:ext cx="5594329" cy="654603"/>
        </p:xfrm>
        <a:graphic>
          <a:graphicData uri="http://schemas.openxmlformats.org/drawingml/2006/table">
            <a:tbl>
              <a:tblPr firstRow="1" bandRow="1">
                <a:tableStyleId>{5940675A-B579-460E-94D1-54222C63F5DA}</a:tableStyleId>
              </a:tblPr>
              <a:tblGrid>
                <a:gridCol w="5594329">
                  <a:extLst>
                    <a:ext uri="{9D8B030D-6E8A-4147-A177-3AD203B41FA5}">
                      <a16:colId xmlns:a16="http://schemas.microsoft.com/office/drawing/2014/main" val="1772709669"/>
                    </a:ext>
                  </a:extLst>
                </a:gridCol>
              </a:tblGrid>
              <a:tr h="654603">
                <a:tc>
                  <a:txBody>
                    <a:bodyPr/>
                    <a:lstStyle/>
                    <a:p>
                      <a:r>
                        <a:rPr lang="en-GB" sz="1050" b="0" i="0" kern="1200">
                          <a:solidFill>
                            <a:schemeClr val="bg1">
                              <a:lumMod val="50000"/>
                            </a:schemeClr>
                          </a:solidFill>
                          <a:latin typeface="Abadi Extra Light"/>
                          <a:ea typeface="Calibri"/>
                          <a:cs typeface="Calibri"/>
                        </a:rPr>
                        <a:t>The below table provides a summary of the Lancashire and South Cumbria monthly planned versus actual delivered activity per capitated LES contract.  These contracts are new contracts rolled out across Lancs &amp; South Cumbria from May 2025 onwards.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sp>
        <p:nvSpPr>
          <p:cNvPr id="8" name="TextBox 7">
            <a:extLst>
              <a:ext uri="{FF2B5EF4-FFF2-40B4-BE49-F238E27FC236}">
                <a16:creationId xmlns:a16="http://schemas.microsoft.com/office/drawing/2014/main" id="{993A5C22-A4F0-787A-A81B-A295838B2A98}"/>
              </a:ext>
            </a:extLst>
          </p:cNvPr>
          <p:cNvSpPr txBox="1"/>
          <p:nvPr/>
        </p:nvSpPr>
        <p:spPr>
          <a:xfrm>
            <a:off x="-24916" y="0"/>
            <a:ext cx="400110" cy="6721473"/>
          </a:xfrm>
          <a:prstGeom prst="rect">
            <a:avLst/>
          </a:prstGeom>
          <a:noFill/>
        </p:spPr>
        <p:txBody>
          <a:bodyPr vert="vert270" wrap="square" rtlCol="0">
            <a:spAutoFit/>
          </a:bodyPr>
          <a:lstStyle/>
          <a:p>
            <a:r>
              <a:rPr lang="en-GB" sz="1400" b="1">
                <a:latin typeface="Abadi Extra Light" panose="020B0204020104020204" pitchFamily="34" charset="0"/>
              </a:rPr>
              <a:t>General Practice:    </a:t>
            </a:r>
            <a:r>
              <a:rPr lang="en-GB" sz="1400">
                <a:latin typeface="Abadi Extra Light" panose="020B0204020104020204" pitchFamily="34" charset="0"/>
              </a:rPr>
              <a:t>Local Enhanced Services</a:t>
            </a:r>
          </a:p>
        </p:txBody>
      </p:sp>
      <p:graphicFrame>
        <p:nvGraphicFramePr>
          <p:cNvPr id="10" name="Table 9">
            <a:extLst>
              <a:ext uri="{FF2B5EF4-FFF2-40B4-BE49-F238E27FC236}">
                <a16:creationId xmlns:a16="http://schemas.microsoft.com/office/drawing/2014/main" id="{D7FA158B-5CBC-A456-43B3-B0CBDE3E6AB2}"/>
              </a:ext>
            </a:extLst>
          </p:cNvPr>
          <p:cNvGraphicFramePr>
            <a:graphicFrameLocks noGrp="1"/>
          </p:cNvGraphicFramePr>
          <p:nvPr>
            <p:extLst>
              <p:ext uri="{D42A27DB-BD31-4B8C-83A1-F6EECF244321}">
                <p14:modId xmlns:p14="http://schemas.microsoft.com/office/powerpoint/2010/main" val="2767211557"/>
              </p:ext>
            </p:extLst>
          </p:nvPr>
        </p:nvGraphicFramePr>
        <p:xfrm>
          <a:off x="498982" y="126254"/>
          <a:ext cx="9614516" cy="807720"/>
        </p:xfrm>
        <a:graphic>
          <a:graphicData uri="http://schemas.openxmlformats.org/drawingml/2006/table">
            <a:tbl>
              <a:tblPr firstRow="1" bandRow="1">
                <a:tableStyleId>{5940675A-B579-460E-94D1-54222C63F5DA}</a:tableStyleId>
              </a:tblPr>
              <a:tblGrid>
                <a:gridCol w="809513">
                  <a:extLst>
                    <a:ext uri="{9D8B030D-6E8A-4147-A177-3AD203B41FA5}">
                      <a16:colId xmlns:a16="http://schemas.microsoft.com/office/drawing/2014/main" val="844903451"/>
                    </a:ext>
                  </a:extLst>
                </a:gridCol>
                <a:gridCol w="1017671">
                  <a:extLst>
                    <a:ext uri="{9D8B030D-6E8A-4147-A177-3AD203B41FA5}">
                      <a16:colId xmlns:a16="http://schemas.microsoft.com/office/drawing/2014/main" val="150642026"/>
                    </a:ext>
                  </a:extLst>
                </a:gridCol>
                <a:gridCol w="1590675">
                  <a:extLst>
                    <a:ext uri="{9D8B030D-6E8A-4147-A177-3AD203B41FA5}">
                      <a16:colId xmlns:a16="http://schemas.microsoft.com/office/drawing/2014/main" val="2633645383"/>
                    </a:ext>
                  </a:extLst>
                </a:gridCol>
                <a:gridCol w="523875">
                  <a:extLst>
                    <a:ext uri="{9D8B030D-6E8A-4147-A177-3AD203B41FA5}">
                      <a16:colId xmlns:a16="http://schemas.microsoft.com/office/drawing/2014/main" val="2170868012"/>
                    </a:ext>
                  </a:extLst>
                </a:gridCol>
                <a:gridCol w="1600200">
                  <a:extLst>
                    <a:ext uri="{9D8B030D-6E8A-4147-A177-3AD203B41FA5}">
                      <a16:colId xmlns:a16="http://schemas.microsoft.com/office/drawing/2014/main" val="1688799777"/>
                    </a:ext>
                  </a:extLst>
                </a:gridCol>
                <a:gridCol w="1057275">
                  <a:extLst>
                    <a:ext uri="{9D8B030D-6E8A-4147-A177-3AD203B41FA5}">
                      <a16:colId xmlns:a16="http://schemas.microsoft.com/office/drawing/2014/main" val="1375552321"/>
                    </a:ext>
                  </a:extLst>
                </a:gridCol>
                <a:gridCol w="3015307">
                  <a:extLst>
                    <a:ext uri="{9D8B030D-6E8A-4147-A177-3AD203B41FA5}">
                      <a16:colId xmlns:a16="http://schemas.microsoft.com/office/drawing/2014/main" val="937743691"/>
                    </a:ext>
                  </a:extLst>
                </a:gridCol>
              </a:tblGrid>
              <a:tr h="0">
                <a:tc rowSpan="3">
                  <a:txBody>
                    <a:bodyPr/>
                    <a:lstStyle/>
                    <a:p>
                      <a:pPr algn="ctr"/>
                      <a:r>
                        <a:rPr lang="en-GB" sz="1000" b="1">
                          <a:solidFill>
                            <a:schemeClr val="bg1"/>
                          </a:solidFill>
                        </a:rPr>
                        <a:t>Activity Metric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rtl="0" eaLnBrk="1" fontAlgn="auto" latinLnBrk="0" hangingPunct="1">
                        <a:lnSpc>
                          <a:spcPct val="100000"/>
                        </a:lnSpc>
                        <a:spcBef>
                          <a:spcPts val="0"/>
                        </a:spcBef>
                        <a:spcAft>
                          <a:spcPts val="0"/>
                        </a:spcAft>
                        <a:buClrTx/>
                        <a:buSzTx/>
                        <a:buFontTx/>
                        <a:buNone/>
                      </a:pPr>
                      <a:r>
                        <a:rPr kumimoji="0" lang="en-US" sz="1600" b="0" i="0" u="none" strike="noStrike" kern="1200" cap="none" spc="0" normalizeH="0" baseline="0" noProof="0">
                          <a:ln>
                            <a:noFill/>
                          </a:ln>
                          <a:solidFill>
                            <a:schemeClr val="tx1"/>
                          </a:solidFill>
                          <a:effectLst/>
                          <a:uLnTx/>
                          <a:uFillTx/>
                          <a:latin typeface="+mn-lt"/>
                          <a:ea typeface="+mn-ea"/>
                          <a:cs typeface="+mn-cs"/>
                        </a:rPr>
                        <a:t>General Practice Local Enhanced Services: Capitated contracts</a:t>
                      </a:r>
                      <a:endParaRPr lang="en-GB" sz="900" b="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335843"/>
                  </a:ext>
                </a:extLst>
              </a:tr>
              <a:tr h="0">
                <a:tc vMerge="1">
                  <a:txBody>
                    <a:bodyPr/>
                    <a:lstStyle/>
                    <a:p>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tx1"/>
                          </a:solidFill>
                        </a:rPr>
                        <a:t>Primary Care Contracts Sub Committee </a:t>
                      </a:r>
                      <a:r>
                        <a:rPr lang="en-GB" sz="1000" b="1">
                          <a:solidFill>
                            <a:schemeClr val="tx1"/>
                          </a:solidFill>
                        </a:rPr>
                        <a:t>/   Primary Care Medical Services Group</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a:p>
                  </a:txBody>
                  <a:tcPr>
                    <a:solidFill>
                      <a:schemeClr val="bg1"/>
                    </a:solidFill>
                  </a:tcPr>
                </a:tc>
                <a:tc hMerge="1">
                  <a:txBody>
                    <a:bodyPr/>
                    <a:lstStyle/>
                    <a:p>
                      <a:endParaRPr lang="en-GB"/>
                    </a:p>
                  </a:txBody>
                  <a:tcPr/>
                </a:tc>
                <a:tc hMerge="1">
                  <a:txBody>
                    <a:bodyPr/>
                    <a:lstStyle/>
                    <a:p>
                      <a:endParaRPr lang="en-GB"/>
                    </a:p>
                  </a:txBody>
                  <a:tcPr/>
                </a:tc>
                <a:tc hMerge="1">
                  <a:txBody>
                    <a:bodyPr/>
                    <a:lstStyle/>
                    <a:p>
                      <a:endParaRPr/>
                    </a:p>
                  </a:txBody>
                  <a:tcPr/>
                </a:tc>
                <a:extLst>
                  <a:ext uri="{0D108BD9-81ED-4DB2-BD59-A6C34878D82A}">
                    <a16:rowId xmlns:a16="http://schemas.microsoft.com/office/drawing/2014/main" val="513784470"/>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Group Chair: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solidFill>
                            <a:schemeClr val="tx1"/>
                          </a:solidFill>
                        </a:rPr>
                        <a:t>Peter Tinson</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SRO: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Donna Roberts</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a:solidFill>
                            <a:schemeClr val="tx1"/>
                          </a:solidFill>
                        </a:rPr>
                        <a:t>Clinical Lead: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John Miles / Felicity Guest</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6322270"/>
                  </a:ext>
                </a:extLst>
              </a:tr>
            </a:tbl>
          </a:graphicData>
        </a:graphic>
      </p:graphicFrame>
      <p:pic>
        <p:nvPicPr>
          <p:cNvPr id="7" name="Picture 6" descr="A table with numbers and a number of months&#10;&#10;AI-generated content may be incorrect.">
            <a:extLst>
              <a:ext uri="{FF2B5EF4-FFF2-40B4-BE49-F238E27FC236}">
                <a16:creationId xmlns:a16="http://schemas.microsoft.com/office/drawing/2014/main" id="{141A036A-73D1-EF85-8697-37BABEF038FE}"/>
              </a:ext>
            </a:extLst>
          </p:cNvPr>
          <p:cNvPicPr>
            <a:picLocks noChangeAspect="1"/>
          </p:cNvPicPr>
          <p:nvPr/>
        </p:nvPicPr>
        <p:blipFill>
          <a:blip r:embed="rId3"/>
          <a:stretch>
            <a:fillRect/>
          </a:stretch>
        </p:blipFill>
        <p:spPr>
          <a:xfrm>
            <a:off x="501121" y="2212975"/>
            <a:ext cx="5845175" cy="2432050"/>
          </a:xfrm>
          <a:prstGeom prst="rect">
            <a:avLst/>
          </a:prstGeom>
          <a:ln w="28575">
            <a:solidFill>
              <a:schemeClr val="tx1"/>
            </a:solidFill>
          </a:ln>
        </p:spPr>
      </p:pic>
    </p:spTree>
    <p:extLst>
      <p:ext uri="{BB962C8B-B14F-4D97-AF65-F5344CB8AC3E}">
        <p14:creationId xmlns:p14="http://schemas.microsoft.com/office/powerpoint/2010/main" val="3631362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latin typeface="Calibri" panose="020F0502020204030204" pitchFamily="34" charset="0"/>
                <a:ea typeface="Calibri" panose="020F0502020204030204" pitchFamily="34" charset="0"/>
                <a:cs typeface="Calibri" panose="020F0502020204030204" pitchFamily="34" charset="0"/>
              </a:rPr>
              <a:pPr/>
              <a:t>7</a:t>
            </a:fld>
            <a:endParaRPr lang="en-GB">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Content Placeholder 2">
            <a:extLst>
              <a:ext uri="{FF2B5EF4-FFF2-40B4-BE49-F238E27FC236}">
                <a16:creationId xmlns:a16="http://schemas.microsoft.com/office/drawing/2014/main" id="{4873F778-1D38-3056-9B29-377A6B2A745A}"/>
              </a:ext>
            </a:extLst>
          </p:cNvPr>
          <p:cNvGraphicFramePr>
            <a:graphicFrameLocks noGrp="1"/>
          </p:cNvGraphicFramePr>
          <p:nvPr>
            <p:ph idx="1"/>
            <p:extLst>
              <p:ext uri="{D42A27DB-BD31-4B8C-83A1-F6EECF244321}">
                <p14:modId xmlns:p14="http://schemas.microsoft.com/office/powerpoint/2010/main" val="2832687670"/>
              </p:ext>
            </p:extLst>
          </p:nvPr>
        </p:nvGraphicFramePr>
        <p:xfrm>
          <a:off x="6207269" y="1044142"/>
          <a:ext cx="5754359" cy="6368802"/>
        </p:xfrm>
        <a:graphic>
          <a:graphicData uri="http://schemas.openxmlformats.org/drawingml/2006/table">
            <a:tbl>
              <a:tblPr firstRow="1" bandRow="1">
                <a:tableStyleId>{5940675A-B579-460E-94D1-54222C63F5DA}</a:tableStyleId>
              </a:tblPr>
              <a:tblGrid>
                <a:gridCol w="5754359">
                  <a:extLst>
                    <a:ext uri="{9D8B030D-6E8A-4147-A177-3AD203B41FA5}">
                      <a16:colId xmlns:a16="http://schemas.microsoft.com/office/drawing/2014/main" val="1772709669"/>
                    </a:ext>
                  </a:extLst>
                </a:gridCol>
              </a:tblGrid>
              <a:tr h="1911709">
                <a:tc>
                  <a:txBody>
                    <a:bodyPr/>
                    <a:lstStyle/>
                    <a:p>
                      <a:pPr algn="just"/>
                      <a:r>
                        <a:rPr lang="en-GB" sz="1050" b="1" i="0">
                          <a:solidFill>
                            <a:schemeClr val="tx1"/>
                          </a:solidFill>
                          <a:latin typeface="Abadi Extra Light"/>
                        </a:rPr>
                        <a:t>What does this tell us?  </a:t>
                      </a:r>
                    </a:p>
                    <a:p>
                      <a:pPr marL="88900" marR="0" lvl="0" indent="-88900" algn="just" rtl="0" eaLnBrk="1" fontAlgn="auto" latinLnBrk="0" hangingPunct="1">
                        <a:lnSpc>
                          <a:spcPct val="100000"/>
                        </a:lnSpc>
                        <a:spcBef>
                          <a:spcPts val="0"/>
                        </a:spcBef>
                        <a:spcAft>
                          <a:spcPts val="0"/>
                        </a:spcAft>
                        <a:buClrTx/>
                        <a:buSzTx/>
                        <a:buFont typeface="Arial" panose="020B0604020202020204" pitchFamily="34" charset="0"/>
                        <a:buChar char="•"/>
                      </a:pPr>
                      <a:r>
                        <a:rPr lang="en-US" sz="1050" b="0" i="0">
                          <a:solidFill>
                            <a:schemeClr val="tx1"/>
                          </a:solidFill>
                          <a:latin typeface="Abadi Extra Light"/>
                        </a:rPr>
                        <a:t>In November, general practice delivered 853,450 appointments, bringing the year‑to‑date total to 4,053,076—slightly below the same period last year (-6,403, -0.09%).</a:t>
                      </a:r>
                    </a:p>
                    <a:p>
                      <a:pPr marL="88900" marR="0" lvl="0" indent="-88900" algn="just" rtl="0" eaLnBrk="1" fontAlgn="auto" latinLnBrk="0" hangingPunct="1">
                        <a:lnSpc>
                          <a:spcPct val="100000"/>
                        </a:lnSpc>
                        <a:spcBef>
                          <a:spcPts val="0"/>
                        </a:spcBef>
                        <a:spcAft>
                          <a:spcPts val="0"/>
                        </a:spcAft>
                        <a:buClrTx/>
                        <a:buSzTx/>
                        <a:buFont typeface="Arial" panose="020B0604020202020204" pitchFamily="34" charset="0"/>
                        <a:buChar char="•"/>
                      </a:pPr>
                      <a:r>
                        <a:rPr lang="en-US" sz="1050" b="0" i="0">
                          <a:solidFill>
                            <a:schemeClr val="tx1"/>
                          </a:solidFill>
                          <a:latin typeface="Abadi Extra Light"/>
                        </a:rPr>
                        <a:t>The ICB’s plan was set higher than last year’s delivery based on NHSE feedback, and current year to date performance is -1.4% (-100.6k), however this is an improving position over the last two months.</a:t>
                      </a:r>
                    </a:p>
                    <a:p>
                      <a:pPr marL="88900" marR="0" lvl="0" indent="-88900" algn="just" rtl="0" eaLnBrk="1" fontAlgn="auto" latinLnBrk="0" hangingPunct="1">
                        <a:lnSpc>
                          <a:spcPct val="100000"/>
                        </a:lnSpc>
                        <a:spcBef>
                          <a:spcPts val="0"/>
                        </a:spcBef>
                        <a:spcAft>
                          <a:spcPts val="0"/>
                        </a:spcAft>
                        <a:buClrTx/>
                        <a:buSzTx/>
                        <a:buFont typeface="Arial" panose="020B0604020202020204" pitchFamily="34" charset="0"/>
                        <a:buChar char="•"/>
                      </a:pPr>
                      <a:r>
                        <a:rPr lang="en-US" sz="1050" b="0" i="0" kern="1200">
                          <a:solidFill>
                            <a:schemeClr val="tx1"/>
                          </a:solidFill>
                          <a:latin typeface="Abadi Extra Light"/>
                          <a:ea typeface="+mn-ea"/>
                          <a:cs typeface="+mn-cs"/>
                        </a:rPr>
                        <a:t>L&amp;SC offers fewer general practice appointments per head of population than the national average (-15.7%) and is just below the regional average (-1%), but </a:t>
                      </a:r>
                      <a:r>
                        <a:rPr lang="en-US" sz="1050" i="0">
                          <a:latin typeface="Abadi Extra Light"/>
                        </a:rPr>
                        <a:t>delivers a higher proportion of face‑to‑face appointments (</a:t>
                      </a:r>
                      <a:r>
                        <a:rPr lang="en-US" sz="1050" b="0" i="0" u="none" strike="noStrike" noProof="0">
                          <a:solidFill>
                            <a:srgbClr val="000000"/>
                          </a:solidFill>
                          <a:latin typeface="Abadi Extra Light"/>
                        </a:rPr>
                        <a:t>69.2% in November </a:t>
                      </a:r>
                      <a:r>
                        <a:rPr lang="en-US" sz="1050" i="0">
                          <a:latin typeface="Abadi Extra Light"/>
                        </a:rPr>
                        <a:t>compared with 62.9% nationally).</a:t>
                      </a:r>
                      <a:endParaRPr lang="en-US" sz="1050" b="0" i="0">
                        <a:solidFill>
                          <a:schemeClr val="tx1"/>
                        </a:solidFill>
                        <a:latin typeface="Abadi Extra Light"/>
                      </a:endParaRPr>
                    </a:p>
                    <a:p>
                      <a:pPr marL="88900" marR="0" lvl="0" indent="-88900" algn="just" rtl="0" eaLnBrk="1" fontAlgn="auto" latinLnBrk="0" hangingPunct="1">
                        <a:lnSpc>
                          <a:spcPct val="100000"/>
                        </a:lnSpc>
                        <a:spcBef>
                          <a:spcPts val="0"/>
                        </a:spcBef>
                        <a:spcAft>
                          <a:spcPts val="0"/>
                        </a:spcAft>
                        <a:buClrTx/>
                        <a:buSzTx/>
                        <a:buFont typeface="Arial" panose="020B0604020202020204" pitchFamily="34" charset="0"/>
                        <a:buChar char="•"/>
                      </a:pPr>
                      <a:r>
                        <a:rPr lang="en-US" sz="1050" b="0" i="0">
                          <a:solidFill>
                            <a:schemeClr val="tx1"/>
                          </a:solidFill>
                          <a:latin typeface="Abadi Extra Light"/>
                        </a:rPr>
                        <a:t>General practice workforce and recruitment pressures continue; </a:t>
                      </a:r>
                      <a:r>
                        <a:rPr lang="en-US" sz="1050" b="0" i="0" u="none" strike="noStrike" noProof="0">
                          <a:solidFill>
                            <a:srgbClr val="000000"/>
                          </a:solidFill>
                          <a:latin typeface="Abadi Extra Light"/>
                        </a:rPr>
                        <a:t>L&amp;SC has fewer FTE doctors per 10,000 weighted population than national averages. Despite this, the proportion of GP appointments in L&amp;SC (November, </a:t>
                      </a:r>
                      <a:r>
                        <a:rPr lang="en-US" sz="1050">
                          <a:latin typeface="Abadi Extra Light" panose="020B0204020104020204" pitchFamily="34" charset="0"/>
                        </a:rPr>
                        <a:t>42.9%) </a:t>
                      </a:r>
                      <a:r>
                        <a:rPr lang="en-US" sz="1050" b="0" i="0" u="none" strike="noStrike" noProof="0">
                          <a:solidFill>
                            <a:srgbClr val="000000"/>
                          </a:solidFill>
                          <a:latin typeface="Abadi Extra Light"/>
                        </a:rPr>
                        <a:t>remains close to the national rate</a:t>
                      </a:r>
                      <a:r>
                        <a:rPr lang="en-US" sz="1050">
                          <a:latin typeface="Abadi Extra Light" panose="020B0204020104020204" pitchFamily="34" charset="0"/>
                        </a:rPr>
                        <a:t> (just 1.1% below).</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2593262"/>
                  </a:ext>
                </a:extLst>
              </a:tr>
              <a:tr h="2578110">
                <a:tc>
                  <a:txBody>
                    <a:bodyPr/>
                    <a:lstStyle/>
                    <a:p>
                      <a:pPr algn="just"/>
                      <a:r>
                        <a:rPr lang="en-GB" sz="1050" b="1" i="0">
                          <a:solidFill>
                            <a:schemeClr val="tx1"/>
                          </a:solidFill>
                          <a:latin typeface="Abadi Extra Light"/>
                        </a:rPr>
                        <a:t>Actions:</a:t>
                      </a:r>
                      <a:endParaRPr lang="en-US" sz="1050" b="1" i="0" u="none" strike="noStrike" noProof="0">
                        <a:solidFill>
                          <a:schemeClr val="tx1"/>
                        </a:solidFill>
                        <a:latin typeface="Abadi Extra Light"/>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1" i="0" u="none" strike="noStrike" noProof="0">
                          <a:solidFill>
                            <a:schemeClr val="tx1"/>
                          </a:solidFill>
                          <a:latin typeface="Abadi Extra Light"/>
                        </a:rPr>
                        <a:t>GP Improvement </a:t>
                      </a:r>
                      <a:r>
                        <a:rPr lang="en-US" sz="1050" b="1" i="0" u="none" strike="noStrike" noProof="0" err="1">
                          <a:solidFill>
                            <a:schemeClr val="tx1"/>
                          </a:solidFill>
                          <a:latin typeface="Abadi Extra Light"/>
                        </a:rPr>
                        <a:t>Programme</a:t>
                      </a:r>
                      <a:r>
                        <a:rPr lang="en-US" sz="1050" b="1" i="0" u="none" strike="noStrike" noProof="0">
                          <a:solidFill>
                            <a:schemeClr val="tx1"/>
                          </a:solidFill>
                          <a:latin typeface="Abadi Extra Light"/>
                        </a:rPr>
                        <a:t> (GPIP): </a:t>
                      </a:r>
                      <a:r>
                        <a:rPr lang="en-US" sz="1050" b="0" i="0" u="none" strike="noStrike" noProof="0">
                          <a:solidFill>
                            <a:schemeClr val="tx1"/>
                          </a:solidFill>
                          <a:latin typeface="Abadi Extra Light"/>
                        </a:rPr>
                        <a:t>Two practices have withdrawn from the GPIP </a:t>
                      </a:r>
                      <a:r>
                        <a:rPr lang="en-US" sz="1050" b="0" i="0" u="none" strike="noStrike" noProof="0" err="1">
                          <a:solidFill>
                            <a:schemeClr val="tx1"/>
                          </a:solidFill>
                          <a:latin typeface="Abadi Extra Light"/>
                        </a:rPr>
                        <a:t>programme</a:t>
                      </a:r>
                      <a:r>
                        <a:rPr lang="en-US" sz="1050" b="0" i="0" u="none" strike="noStrike" noProof="0">
                          <a:solidFill>
                            <a:schemeClr val="tx1"/>
                          </a:solidFill>
                          <a:latin typeface="Abadi Extra Light"/>
                        </a:rPr>
                        <a:t> due to pressure on capacity and demand, leaving 14 practices still participating. All remaining practices have completed the diagnostic phase, identified priority projects, and begun implementing action plans focused on improving access.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1" i="0" kern="1200">
                          <a:solidFill>
                            <a:schemeClr val="tx1"/>
                          </a:solidFill>
                          <a:latin typeface="Abadi Extra Light"/>
                          <a:ea typeface="+mn-ea"/>
                          <a:cs typeface="+mn-cs"/>
                        </a:rPr>
                        <a:t>2025/26 Capacity and Access Improvement Payment (CAIP): </a:t>
                      </a:r>
                      <a:r>
                        <a:rPr lang="en-US" sz="1050" b="0" i="0" kern="1200">
                          <a:solidFill>
                            <a:schemeClr val="tx1"/>
                          </a:solidFill>
                          <a:latin typeface="Abadi Extra Light"/>
                          <a:ea typeface="+mn-ea"/>
                          <a:cs typeface="+mn-cs"/>
                        </a:rPr>
                        <a:t>PCNs continue to be supported with CAIP achievement. So far, 18 PCNs (43%) have declared for the Supporting Modern General Practice (MGP) Access domain</a:t>
                      </a:r>
                      <a:r>
                        <a:rPr lang="en-US" sz="1050" i="0" kern="1200">
                          <a:solidFill>
                            <a:schemeClr val="tx1"/>
                          </a:solidFill>
                          <a:latin typeface="Abadi Extra Light"/>
                          <a:ea typeface="+mn-ea"/>
                          <a:cs typeface="+mn-cs"/>
                        </a:rPr>
                        <a:t>, and 16 PCNs (38%) have declared for Risk Stratification for Continuity of Care, with seven of these awaiting final sign-off.</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1" i="0" kern="1200">
                          <a:solidFill>
                            <a:schemeClr val="tx1"/>
                          </a:solidFill>
                          <a:latin typeface="Abadi Extra Light"/>
                          <a:ea typeface="+mn-ea"/>
                          <a:cs typeface="+mn-cs"/>
                        </a:rPr>
                        <a:t>Online Consultations (OC): </a:t>
                      </a:r>
                      <a:r>
                        <a:rPr lang="en-US" sz="1050" b="0" i="0" kern="1200">
                          <a:solidFill>
                            <a:schemeClr val="tx1"/>
                          </a:solidFill>
                          <a:latin typeface="Abadi Extra Light"/>
                          <a:ea typeface="+mn-ea"/>
                          <a:cs typeface="+mn-cs"/>
                        </a:rPr>
                        <a:t>Following the national launch of Online Consultations (OC) in October, the ICB is monitoring compliance and supporting one practice to enable OC throughout core hours by the week ending 30 January 2026. A new OC section has also been added to the GP intranet, providing locally developed ‘Top Tips’ and additional guidance.</a:t>
                      </a:r>
                    </a:p>
                    <a:p>
                      <a:pPr marL="171450" lvl="0" indent="-171450" algn="just">
                        <a:buFont typeface="Arial" panose="020B0604020202020204" pitchFamily="34" charset="0"/>
                        <a:buChar char="•"/>
                      </a:pPr>
                      <a:r>
                        <a:rPr lang="en-US" sz="1050" b="1" i="0" kern="1200">
                          <a:solidFill>
                            <a:schemeClr val="tx1"/>
                          </a:solidFill>
                          <a:latin typeface="Abadi Extra Light"/>
                          <a:ea typeface="+mn-ea"/>
                          <a:cs typeface="+mn-cs"/>
                        </a:rPr>
                        <a:t>2026/27 planning: </a:t>
                      </a:r>
                      <a:r>
                        <a:rPr lang="en-US" sz="1050" b="0" i="0" kern="1200">
                          <a:solidFill>
                            <a:schemeClr val="tx1"/>
                          </a:solidFill>
                          <a:latin typeface="Abadi Extra Light"/>
                          <a:ea typeface="+mn-ea"/>
                          <a:cs typeface="+mn-cs"/>
                        </a:rPr>
                        <a:t>GPAD plans for the next 3 years have been modelled and developed based on workforce predictions and historic trends.</a:t>
                      </a:r>
                    </a:p>
                    <a:p>
                      <a:pPr marL="171450" lvl="0" indent="-171450" algn="just">
                        <a:buFont typeface="Arial" panose="020B0604020202020204" pitchFamily="34" charset="0"/>
                        <a:buChar char="•"/>
                      </a:pPr>
                      <a:r>
                        <a:rPr lang="en-US" sz="1050" b="1" i="0" kern="1200">
                          <a:solidFill>
                            <a:schemeClr val="tx1"/>
                          </a:solidFill>
                          <a:latin typeface="Abadi Extra Light"/>
                          <a:ea typeface="+mn-ea"/>
                          <a:cs typeface="+mn-cs"/>
                        </a:rPr>
                        <a:t>MGP Implementation Practice Survey: </a:t>
                      </a:r>
                      <a:r>
                        <a:rPr lang="en-US" sz="1050" b="0" i="0" kern="1200">
                          <a:solidFill>
                            <a:schemeClr val="tx1"/>
                          </a:solidFill>
                          <a:latin typeface="Abadi Extra Light"/>
                          <a:ea typeface="+mn-ea"/>
                          <a:cs typeface="+mn-cs"/>
                        </a:rPr>
                        <a:t>Feedback from 48 practices who received the 2024/25 MGP Transition Support Funding has been reviewed, offering useful insight into the approaches taken and the challenges they encountered.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0593950"/>
                  </a:ext>
                </a:extLst>
              </a:tr>
              <a:tr h="1485293">
                <a:tc>
                  <a:txBody>
                    <a:bodyPr/>
                    <a:lstStyle/>
                    <a:p>
                      <a:pPr algn="just"/>
                      <a:r>
                        <a:rPr lang="en-GB" sz="1050" b="1" i="0">
                          <a:solidFill>
                            <a:schemeClr val="tx1"/>
                          </a:solidFill>
                          <a:latin typeface="Abadi Extra Light"/>
                        </a:rPr>
                        <a:t>Risks:</a:t>
                      </a:r>
                    </a:p>
                    <a:p>
                      <a:pPr marL="171450" marR="0" lvl="0" indent="-171450" algn="just" rtl="0" eaLnBrk="1" fontAlgn="auto" latinLnBrk="0" hangingPunct="1">
                        <a:lnSpc>
                          <a:spcPct val="100000"/>
                        </a:lnSpc>
                        <a:spcBef>
                          <a:spcPts val="0"/>
                        </a:spcBef>
                        <a:spcAft>
                          <a:spcPts val="0"/>
                        </a:spcAft>
                        <a:buClrTx/>
                        <a:buSzTx/>
                        <a:buFont typeface="Arial" panose="020B0604020202020204" pitchFamily="34" charset="0"/>
                        <a:buChar char="•"/>
                      </a:pPr>
                      <a:r>
                        <a:rPr lang="en-US" sz="1000" i="0">
                          <a:solidFill>
                            <a:schemeClr val="tx1"/>
                          </a:solidFill>
                          <a:latin typeface="Abadi Extra Light"/>
                        </a:rPr>
                        <a:t>It is not possible to quantify or fully monitor OC data as not all OC systems’ data is captured in GPAD, therefore these appointments are ‘hidden’ from this data set. For the year-to-date national data indicates that 4.1% of LSC appointments were held via video conference/Online, compared to 7.7% nationally, but the value is thought to be higher due to missing data.</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5108354"/>
                  </a:ext>
                </a:extLst>
              </a:tr>
            </a:tbl>
          </a:graphicData>
        </a:graphic>
      </p:graphicFrame>
      <p:graphicFrame>
        <p:nvGraphicFramePr>
          <p:cNvPr id="9" name="Table 8">
            <a:extLst>
              <a:ext uri="{FF2B5EF4-FFF2-40B4-BE49-F238E27FC236}">
                <a16:creationId xmlns:a16="http://schemas.microsoft.com/office/drawing/2014/main" id="{39B9463F-27F2-2A05-DCE7-2326CA9C8583}"/>
              </a:ext>
            </a:extLst>
          </p:cNvPr>
          <p:cNvGraphicFramePr>
            <a:graphicFrameLocks noGrp="1"/>
          </p:cNvGraphicFramePr>
          <p:nvPr>
            <p:extLst>
              <p:ext uri="{D42A27DB-BD31-4B8C-83A1-F6EECF244321}">
                <p14:modId xmlns:p14="http://schemas.microsoft.com/office/powerpoint/2010/main" val="1656326227"/>
              </p:ext>
            </p:extLst>
          </p:nvPr>
        </p:nvGraphicFramePr>
        <p:xfrm>
          <a:off x="551748" y="2771020"/>
          <a:ext cx="5284026" cy="619760"/>
        </p:xfrm>
        <a:graphic>
          <a:graphicData uri="http://schemas.openxmlformats.org/drawingml/2006/table">
            <a:tbl>
              <a:tblPr firstRow="1" bandRow="1">
                <a:tableStyleId>{5C22544A-7EE6-4342-B048-85BDC9FD1C3A}</a:tableStyleId>
              </a:tblPr>
              <a:tblGrid>
                <a:gridCol w="480366">
                  <a:extLst>
                    <a:ext uri="{9D8B030D-6E8A-4147-A177-3AD203B41FA5}">
                      <a16:colId xmlns:a16="http://schemas.microsoft.com/office/drawing/2014/main" val="2634743259"/>
                    </a:ext>
                  </a:extLst>
                </a:gridCol>
                <a:gridCol w="480366">
                  <a:extLst>
                    <a:ext uri="{9D8B030D-6E8A-4147-A177-3AD203B41FA5}">
                      <a16:colId xmlns:a16="http://schemas.microsoft.com/office/drawing/2014/main" val="1414988195"/>
                    </a:ext>
                  </a:extLst>
                </a:gridCol>
                <a:gridCol w="480366">
                  <a:extLst>
                    <a:ext uri="{9D8B030D-6E8A-4147-A177-3AD203B41FA5}">
                      <a16:colId xmlns:a16="http://schemas.microsoft.com/office/drawing/2014/main" val="1602483377"/>
                    </a:ext>
                  </a:extLst>
                </a:gridCol>
                <a:gridCol w="480366">
                  <a:extLst>
                    <a:ext uri="{9D8B030D-6E8A-4147-A177-3AD203B41FA5}">
                      <a16:colId xmlns:a16="http://schemas.microsoft.com/office/drawing/2014/main" val="2929746958"/>
                    </a:ext>
                  </a:extLst>
                </a:gridCol>
                <a:gridCol w="480366">
                  <a:extLst>
                    <a:ext uri="{9D8B030D-6E8A-4147-A177-3AD203B41FA5}">
                      <a16:colId xmlns:a16="http://schemas.microsoft.com/office/drawing/2014/main" val="2660940487"/>
                    </a:ext>
                  </a:extLst>
                </a:gridCol>
                <a:gridCol w="480366">
                  <a:extLst>
                    <a:ext uri="{9D8B030D-6E8A-4147-A177-3AD203B41FA5}">
                      <a16:colId xmlns:a16="http://schemas.microsoft.com/office/drawing/2014/main" val="3507435902"/>
                    </a:ext>
                  </a:extLst>
                </a:gridCol>
                <a:gridCol w="480366">
                  <a:extLst>
                    <a:ext uri="{9D8B030D-6E8A-4147-A177-3AD203B41FA5}">
                      <a16:colId xmlns:a16="http://schemas.microsoft.com/office/drawing/2014/main" val="2335844761"/>
                    </a:ext>
                  </a:extLst>
                </a:gridCol>
                <a:gridCol w="480366">
                  <a:extLst>
                    <a:ext uri="{9D8B030D-6E8A-4147-A177-3AD203B41FA5}">
                      <a16:colId xmlns:a16="http://schemas.microsoft.com/office/drawing/2014/main" val="2259887316"/>
                    </a:ext>
                  </a:extLst>
                </a:gridCol>
                <a:gridCol w="480366">
                  <a:extLst>
                    <a:ext uri="{9D8B030D-6E8A-4147-A177-3AD203B41FA5}">
                      <a16:colId xmlns:a16="http://schemas.microsoft.com/office/drawing/2014/main" val="1070017833"/>
                    </a:ext>
                  </a:extLst>
                </a:gridCol>
                <a:gridCol w="480366">
                  <a:extLst>
                    <a:ext uri="{9D8B030D-6E8A-4147-A177-3AD203B41FA5}">
                      <a16:colId xmlns:a16="http://schemas.microsoft.com/office/drawing/2014/main" val="3509496752"/>
                    </a:ext>
                  </a:extLst>
                </a:gridCol>
                <a:gridCol w="480366">
                  <a:extLst>
                    <a:ext uri="{9D8B030D-6E8A-4147-A177-3AD203B41FA5}">
                      <a16:colId xmlns:a16="http://schemas.microsoft.com/office/drawing/2014/main" val="2489420743"/>
                    </a:ext>
                  </a:extLst>
                </a:gridCol>
              </a:tblGrid>
              <a:tr h="0">
                <a:tc gridSpan="11">
                  <a:txBody>
                    <a:bodyPr/>
                    <a:lstStyle/>
                    <a:p>
                      <a:endParaRPr lang="en-GB" sz="1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37346416"/>
                  </a:ext>
                </a:extLst>
              </a:tr>
              <a:tr h="245761">
                <a:tc>
                  <a:txBody>
                    <a:bodyPr/>
                    <a:lstStyle/>
                    <a:p>
                      <a:pPr algn="ctr"/>
                      <a:r>
                        <a:rPr lang="en-GB" sz="550" b="1">
                          <a:solidFill>
                            <a:schemeClr val="bg1"/>
                          </a:solidFill>
                        </a:rPr>
                        <a:t>National</a:t>
                      </a:r>
                    </a:p>
                  </a:txBody>
                  <a:tcPr anchor="ctr">
                    <a:lnR w="57150" cap="flat" cmpd="sng" algn="ctr">
                      <a:solidFill>
                        <a:schemeClr val="bg1"/>
                      </a:solidFill>
                      <a:prstDash val="solid"/>
                      <a:round/>
                      <a:headEnd type="none" w="med" len="med"/>
                      <a:tailEnd type="none" w="med" len="med"/>
                    </a:lnR>
                    <a:solidFill>
                      <a:schemeClr val="tx1"/>
                    </a:solidFill>
                  </a:tcPr>
                </a:tc>
                <a:tc>
                  <a:txBody>
                    <a:bodyPr/>
                    <a:lstStyle/>
                    <a:p>
                      <a:pPr algn="ctr"/>
                      <a:r>
                        <a:rPr lang="en-GB" sz="550" b="1">
                          <a:solidFill>
                            <a:schemeClr val="bg1"/>
                          </a:solidFill>
                        </a:rPr>
                        <a:t>North West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tx1"/>
                    </a:solidFill>
                  </a:tcPr>
                </a:tc>
                <a:tc>
                  <a:txBody>
                    <a:bodyPr/>
                    <a:lstStyle/>
                    <a:p>
                      <a:pPr algn="ctr"/>
                      <a:r>
                        <a:rPr lang="en-GB" sz="550" b="1">
                          <a:solidFill>
                            <a:schemeClr val="bg1"/>
                          </a:solidFill>
                        </a:rPr>
                        <a:t>LSC</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extLst>
                  <a:ext uri="{0D108BD9-81ED-4DB2-BD59-A6C34878D82A}">
                    <a16:rowId xmlns:a16="http://schemas.microsoft.com/office/drawing/2014/main" val="1484394003"/>
                  </a:ext>
                </a:extLst>
              </a:tr>
              <a:tr h="231305">
                <a:tc>
                  <a:txBody>
                    <a:bodyPr/>
                    <a:lstStyle/>
                    <a:p>
                      <a:pPr algn="ctr"/>
                      <a:r>
                        <a:rPr lang="en-GB" sz="800"/>
                        <a:t>5024</a:t>
                      </a:r>
                    </a:p>
                  </a:txBody>
                  <a:tcPr anchor="ctr">
                    <a:lnR w="57150" cap="flat" cmpd="sng" algn="ctr">
                      <a:solidFill>
                        <a:schemeClr val="bg1"/>
                      </a:solidFill>
                      <a:prstDash val="solid"/>
                      <a:round/>
                      <a:headEnd type="none" w="med" len="med"/>
                      <a:tailEnd type="none" w="med" len="med"/>
                    </a:lnR>
                    <a:solidFill>
                      <a:schemeClr val="bg1"/>
                    </a:solidFill>
                  </a:tcPr>
                </a:tc>
                <a:tc>
                  <a:txBody>
                    <a:bodyPr/>
                    <a:lstStyle/>
                    <a:p>
                      <a:pPr algn="ctr"/>
                      <a:r>
                        <a:rPr lang="en-GB" sz="800"/>
                        <a:t>4278</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solidFill>
                  </a:tcPr>
                </a:tc>
                <a:tc>
                  <a:txBody>
                    <a:bodyPr/>
                    <a:lstStyle/>
                    <a:p>
                      <a:pPr algn="ctr"/>
                      <a:r>
                        <a:rPr lang="en-GB" sz="800"/>
                        <a:t>4233</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extLst>
                  <a:ext uri="{0D108BD9-81ED-4DB2-BD59-A6C34878D82A}">
                    <a16:rowId xmlns:a16="http://schemas.microsoft.com/office/drawing/2014/main" val="3136140083"/>
                  </a:ext>
                </a:extLst>
              </a:tr>
            </a:tbl>
          </a:graphicData>
        </a:graphic>
      </p:graphicFrame>
      <p:graphicFrame>
        <p:nvGraphicFramePr>
          <p:cNvPr id="11" name="Content Placeholder 2">
            <a:extLst>
              <a:ext uri="{FF2B5EF4-FFF2-40B4-BE49-F238E27FC236}">
                <a16:creationId xmlns:a16="http://schemas.microsoft.com/office/drawing/2014/main" id="{E23F9D83-3159-13D6-3327-7DD7BE488863}"/>
              </a:ext>
            </a:extLst>
          </p:cNvPr>
          <p:cNvGraphicFramePr>
            <a:graphicFrameLocks/>
          </p:cNvGraphicFramePr>
          <p:nvPr>
            <p:extLst>
              <p:ext uri="{D42A27DB-BD31-4B8C-83A1-F6EECF244321}">
                <p14:modId xmlns:p14="http://schemas.microsoft.com/office/powerpoint/2010/main" val="2567666384"/>
              </p:ext>
            </p:extLst>
          </p:nvPr>
        </p:nvGraphicFramePr>
        <p:xfrm>
          <a:off x="550263" y="1281863"/>
          <a:ext cx="5358810" cy="1051560"/>
        </p:xfrm>
        <a:graphic>
          <a:graphicData uri="http://schemas.openxmlformats.org/drawingml/2006/table">
            <a:tbl>
              <a:tblPr firstRow="1" bandRow="1">
                <a:tableStyleId>{5940675A-B579-460E-94D1-54222C63F5DA}</a:tableStyleId>
              </a:tblPr>
              <a:tblGrid>
                <a:gridCol w="5358810">
                  <a:extLst>
                    <a:ext uri="{9D8B030D-6E8A-4147-A177-3AD203B41FA5}">
                      <a16:colId xmlns:a16="http://schemas.microsoft.com/office/drawing/2014/main" val="1772709669"/>
                    </a:ext>
                  </a:extLst>
                </a:gridCol>
              </a:tblGrid>
              <a:tr h="598264">
                <a:tc>
                  <a:txBody>
                    <a:bodyPr/>
                    <a:lstStyle/>
                    <a:p>
                      <a:r>
                        <a:rPr lang="en-GB" sz="1050" b="1"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This metric measures:</a:t>
                      </a:r>
                    </a:p>
                    <a:p>
                      <a:pPr algn="just"/>
                      <a:r>
                        <a:rPr lang="en-US" sz="105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The data is collated from general practice appointment data (GPAD), remains listed as 'experimental' by NHSE. It provides an incomplete measure of activity for individual GP practices. Changes in activity levels in practices may be impacted by both changes in demand and capacity. Month to month changes are frequently influenced by seasonal changes in activity, annual trend data is more helpful to provide a longitudinal comparison.</a:t>
                      </a:r>
                      <a:endParaRPr lang="en-GB" sz="105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sp>
        <p:nvSpPr>
          <p:cNvPr id="8" name="TextBox 7">
            <a:extLst>
              <a:ext uri="{FF2B5EF4-FFF2-40B4-BE49-F238E27FC236}">
                <a16:creationId xmlns:a16="http://schemas.microsoft.com/office/drawing/2014/main" id="{22C59DB3-B58C-4EA9-998C-6B8E2DF214FC}"/>
              </a:ext>
            </a:extLst>
          </p:cNvPr>
          <p:cNvSpPr txBox="1"/>
          <p:nvPr/>
        </p:nvSpPr>
        <p:spPr>
          <a:xfrm>
            <a:off x="-24916" y="0"/>
            <a:ext cx="400110" cy="6721473"/>
          </a:xfrm>
          <a:prstGeom prst="rect">
            <a:avLst/>
          </a:prstGeom>
          <a:noFill/>
        </p:spPr>
        <p:txBody>
          <a:bodyPr vert="vert270" wrap="square" rtlCol="0">
            <a:spAutoFit/>
          </a:bodyPr>
          <a:lstStyle/>
          <a:p>
            <a:r>
              <a:rPr lang="en-GB" sz="1400" b="1">
                <a:latin typeface="Abadi Extra Light" panose="020B0204020104020204" pitchFamily="34" charset="0"/>
              </a:rPr>
              <a:t>General Practice:    </a:t>
            </a:r>
            <a:r>
              <a:rPr lang="en-GB" sz="1400">
                <a:latin typeface="Abadi Extra Light" panose="020B0204020104020204" pitchFamily="34" charset="0"/>
              </a:rPr>
              <a:t>Appointments</a:t>
            </a:r>
          </a:p>
        </p:txBody>
      </p:sp>
      <p:graphicFrame>
        <p:nvGraphicFramePr>
          <p:cNvPr id="10" name="Table 9">
            <a:extLst>
              <a:ext uri="{FF2B5EF4-FFF2-40B4-BE49-F238E27FC236}">
                <a16:creationId xmlns:a16="http://schemas.microsoft.com/office/drawing/2014/main" id="{8976E902-1A3C-F676-914A-9E18C1D06B1B}"/>
              </a:ext>
            </a:extLst>
          </p:cNvPr>
          <p:cNvGraphicFramePr>
            <a:graphicFrameLocks noGrp="1"/>
          </p:cNvGraphicFramePr>
          <p:nvPr>
            <p:extLst>
              <p:ext uri="{D42A27DB-BD31-4B8C-83A1-F6EECF244321}">
                <p14:modId xmlns:p14="http://schemas.microsoft.com/office/powerpoint/2010/main" val="3736581742"/>
              </p:ext>
            </p:extLst>
          </p:nvPr>
        </p:nvGraphicFramePr>
        <p:xfrm>
          <a:off x="554066" y="236423"/>
          <a:ext cx="9614516" cy="807720"/>
        </p:xfrm>
        <a:graphic>
          <a:graphicData uri="http://schemas.openxmlformats.org/drawingml/2006/table">
            <a:tbl>
              <a:tblPr firstRow="1" bandRow="1">
                <a:tableStyleId>{5940675A-B579-460E-94D1-54222C63F5DA}</a:tableStyleId>
              </a:tblPr>
              <a:tblGrid>
                <a:gridCol w="809513">
                  <a:extLst>
                    <a:ext uri="{9D8B030D-6E8A-4147-A177-3AD203B41FA5}">
                      <a16:colId xmlns:a16="http://schemas.microsoft.com/office/drawing/2014/main" val="844903451"/>
                    </a:ext>
                  </a:extLst>
                </a:gridCol>
                <a:gridCol w="1017671">
                  <a:extLst>
                    <a:ext uri="{9D8B030D-6E8A-4147-A177-3AD203B41FA5}">
                      <a16:colId xmlns:a16="http://schemas.microsoft.com/office/drawing/2014/main" val="150642026"/>
                    </a:ext>
                  </a:extLst>
                </a:gridCol>
                <a:gridCol w="1590675">
                  <a:extLst>
                    <a:ext uri="{9D8B030D-6E8A-4147-A177-3AD203B41FA5}">
                      <a16:colId xmlns:a16="http://schemas.microsoft.com/office/drawing/2014/main" val="2633645383"/>
                    </a:ext>
                  </a:extLst>
                </a:gridCol>
                <a:gridCol w="523875">
                  <a:extLst>
                    <a:ext uri="{9D8B030D-6E8A-4147-A177-3AD203B41FA5}">
                      <a16:colId xmlns:a16="http://schemas.microsoft.com/office/drawing/2014/main" val="2170868012"/>
                    </a:ext>
                  </a:extLst>
                </a:gridCol>
                <a:gridCol w="1600200">
                  <a:extLst>
                    <a:ext uri="{9D8B030D-6E8A-4147-A177-3AD203B41FA5}">
                      <a16:colId xmlns:a16="http://schemas.microsoft.com/office/drawing/2014/main" val="1688799777"/>
                    </a:ext>
                  </a:extLst>
                </a:gridCol>
                <a:gridCol w="1057275">
                  <a:extLst>
                    <a:ext uri="{9D8B030D-6E8A-4147-A177-3AD203B41FA5}">
                      <a16:colId xmlns:a16="http://schemas.microsoft.com/office/drawing/2014/main" val="1375552321"/>
                    </a:ext>
                  </a:extLst>
                </a:gridCol>
                <a:gridCol w="3015307">
                  <a:extLst>
                    <a:ext uri="{9D8B030D-6E8A-4147-A177-3AD203B41FA5}">
                      <a16:colId xmlns:a16="http://schemas.microsoft.com/office/drawing/2014/main" val="937743691"/>
                    </a:ext>
                  </a:extLst>
                </a:gridCol>
              </a:tblGrid>
              <a:tr h="0">
                <a:tc rowSpan="3">
                  <a:txBody>
                    <a:bodyPr/>
                    <a:lstStyle/>
                    <a:p>
                      <a:pPr algn="ctr"/>
                      <a:r>
                        <a:rPr lang="en-GB" sz="1000" b="1">
                          <a:solidFill>
                            <a:schemeClr val="bg1"/>
                          </a:solidFill>
                        </a:rPr>
                        <a:t>Activity Metric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n-ea"/>
                          <a:cs typeface="+mn-cs"/>
                        </a:rPr>
                        <a:t>1. Number of general practice appointments per 10,000 weighted patients : November 2025</a:t>
                      </a:r>
                      <a:endParaRPr lang="en-GB" sz="900" b="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335843"/>
                  </a:ext>
                </a:extLst>
              </a:tr>
              <a:tr h="0">
                <a:tc vMerge="1">
                  <a:txBody>
                    <a:bodyPr/>
                    <a:lstStyle/>
                    <a:p>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tx1"/>
                          </a:solidFill>
                        </a:rPr>
                        <a:t>Primary Care Contracts Sub Committee </a:t>
                      </a:r>
                      <a:r>
                        <a:rPr lang="en-GB" sz="1000" b="1">
                          <a:solidFill>
                            <a:schemeClr val="tx1"/>
                          </a:solidFill>
                        </a:rPr>
                        <a:t>/   Primary Care Medical Services Group</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a:p>
                  </a:txBody>
                  <a:tcPr>
                    <a:solidFill>
                      <a:schemeClr val="bg1"/>
                    </a:solidFill>
                  </a:tcPr>
                </a:tc>
                <a:tc hMerge="1">
                  <a:txBody>
                    <a:bodyPr/>
                    <a:lstStyle/>
                    <a:p>
                      <a:endParaRPr lang="en-GB"/>
                    </a:p>
                  </a:txBody>
                  <a:tcPr/>
                </a:tc>
                <a:tc hMerge="1">
                  <a:txBody>
                    <a:bodyPr/>
                    <a:lstStyle/>
                    <a:p>
                      <a:endParaRPr lang="en-GB"/>
                    </a:p>
                  </a:txBody>
                  <a:tcPr/>
                </a:tc>
                <a:tc hMerge="1">
                  <a:txBody>
                    <a:bodyPr/>
                    <a:lstStyle/>
                    <a:p>
                      <a:endParaRPr/>
                    </a:p>
                  </a:txBody>
                  <a:tcPr/>
                </a:tc>
                <a:extLst>
                  <a:ext uri="{0D108BD9-81ED-4DB2-BD59-A6C34878D82A}">
                    <a16:rowId xmlns:a16="http://schemas.microsoft.com/office/drawing/2014/main" val="513784470"/>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Group Chair: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Peter Tinson</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SRO: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Donna Roberts</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a:solidFill>
                            <a:schemeClr val="tx1"/>
                          </a:solidFill>
                        </a:rPr>
                        <a:t>Clinical Lead: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Dr Lindsey Dickinson / Dr John Miles</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6322270"/>
                  </a:ext>
                </a:extLst>
              </a:tr>
            </a:tbl>
          </a:graphicData>
        </a:graphic>
      </p:graphicFrame>
      <p:sp>
        <p:nvSpPr>
          <p:cNvPr id="12" name="TextBox 11">
            <a:extLst>
              <a:ext uri="{FF2B5EF4-FFF2-40B4-BE49-F238E27FC236}">
                <a16:creationId xmlns:a16="http://schemas.microsoft.com/office/drawing/2014/main" id="{81B8A497-F342-8D77-44E9-04DCC27BDBD3}"/>
              </a:ext>
            </a:extLst>
          </p:cNvPr>
          <p:cNvSpPr txBox="1"/>
          <p:nvPr/>
        </p:nvSpPr>
        <p:spPr>
          <a:xfrm>
            <a:off x="478131" y="2456558"/>
            <a:ext cx="2834751" cy="261610"/>
          </a:xfrm>
          <a:prstGeom prst="rect">
            <a:avLst/>
          </a:prstGeom>
          <a:noFill/>
        </p:spPr>
        <p:txBody>
          <a:bodyPr wrap="square" rtlCol="0">
            <a:spAutoFit/>
          </a:bodyPr>
          <a:lstStyle/>
          <a:p>
            <a:r>
              <a:rPr lang="en-GB" sz="1100" b="1">
                <a:solidFill>
                  <a:schemeClr val="bg1">
                    <a:lumMod val="50000"/>
                  </a:schemeClr>
                </a:solidFill>
                <a:latin typeface="Abadi Extra Light"/>
                <a:ea typeface="Calibri"/>
                <a:cs typeface="Calibri"/>
              </a:rPr>
              <a:t>November 2025</a:t>
            </a:r>
          </a:p>
        </p:txBody>
      </p:sp>
      <p:pic>
        <p:nvPicPr>
          <p:cNvPr id="2" name="Picture 1">
            <a:extLst>
              <a:ext uri="{FF2B5EF4-FFF2-40B4-BE49-F238E27FC236}">
                <a16:creationId xmlns:a16="http://schemas.microsoft.com/office/drawing/2014/main" id="{8C08FEB9-F7FA-AAC5-6FE7-5358123B5FD3}"/>
              </a:ext>
            </a:extLst>
          </p:cNvPr>
          <p:cNvPicPr>
            <a:picLocks noChangeAspect="1"/>
          </p:cNvPicPr>
          <p:nvPr/>
        </p:nvPicPr>
        <p:blipFill>
          <a:blip r:embed="rId4"/>
          <a:stretch>
            <a:fillRect/>
          </a:stretch>
        </p:blipFill>
        <p:spPr>
          <a:xfrm>
            <a:off x="580085" y="3841373"/>
            <a:ext cx="5427264" cy="2780204"/>
          </a:xfrm>
          <a:prstGeom prst="rect">
            <a:avLst/>
          </a:prstGeom>
        </p:spPr>
      </p:pic>
      <p:pic>
        <p:nvPicPr>
          <p:cNvPr id="5" name="Picture 4">
            <a:extLst>
              <a:ext uri="{FF2B5EF4-FFF2-40B4-BE49-F238E27FC236}">
                <a16:creationId xmlns:a16="http://schemas.microsoft.com/office/drawing/2014/main" id="{20ACA279-B75A-9314-FDE0-9F11F777CDCB}"/>
              </a:ext>
            </a:extLst>
          </p:cNvPr>
          <p:cNvPicPr>
            <a:picLocks noChangeAspect="1"/>
          </p:cNvPicPr>
          <p:nvPr/>
        </p:nvPicPr>
        <p:blipFill>
          <a:blip r:embed="rId5"/>
          <a:stretch>
            <a:fillRect/>
          </a:stretch>
        </p:blipFill>
        <p:spPr>
          <a:xfrm>
            <a:off x="2013886" y="2921001"/>
            <a:ext cx="3821888" cy="491386"/>
          </a:xfrm>
          <a:prstGeom prst="rect">
            <a:avLst/>
          </a:prstGeom>
        </p:spPr>
      </p:pic>
    </p:spTree>
    <p:extLst>
      <p:ext uri="{BB962C8B-B14F-4D97-AF65-F5344CB8AC3E}">
        <p14:creationId xmlns:p14="http://schemas.microsoft.com/office/powerpoint/2010/main" val="3550795499"/>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71538AB-6364-F866-EE6F-486C3E281098}"/>
              </a:ext>
            </a:extLst>
          </p:cNvPr>
          <p:cNvSpPr txBox="1"/>
          <p:nvPr/>
        </p:nvSpPr>
        <p:spPr>
          <a:xfrm>
            <a:off x="6288127" y="5538762"/>
            <a:ext cx="5790327" cy="1277273"/>
          </a:xfrm>
          <a:prstGeom prst="rect">
            <a:avLst/>
          </a:prstGeom>
          <a:solidFill>
            <a:schemeClr val="accent6">
              <a:lumMod val="60000"/>
              <a:lumOff val="40000"/>
            </a:schemeClr>
          </a:solidFill>
        </p:spPr>
        <p:txBody>
          <a:bodyPr wrap="square" rtlCol="0">
            <a:spAutoFit/>
          </a:bodyPr>
          <a:lstStyle/>
          <a:p>
            <a:r>
              <a:rPr lang="en-GB" sz="1100" b="1">
                <a:latin typeface="Abadi Extra Light" panose="020B0204020104020204" pitchFamily="34" charset="0"/>
              </a:rPr>
              <a:t>10 Year Health Plan : Access</a:t>
            </a:r>
          </a:p>
          <a:p>
            <a:r>
              <a:rPr lang="en-US" sz="1100">
                <a:latin typeface="Abadi Extra Light" panose="020B0204020104020204" pitchFamily="34" charset="0"/>
              </a:rPr>
              <a:t>NHS App: By 2028, patients will be able to see who is involved in their care, communicate with professionals directly, draft and view their care plans, book and hold appointments and leave feedback.  </a:t>
            </a:r>
            <a:r>
              <a:rPr lang="en-GB" sz="1100">
                <a:latin typeface="Abadi Extra Light" panose="020B0204020104020204" pitchFamily="34" charset="0"/>
              </a:rPr>
              <a:t>AI-powered online advice will be built into the App. </a:t>
            </a:r>
          </a:p>
          <a:p>
            <a:r>
              <a:rPr lang="en-GB" sz="1100">
                <a:latin typeface="Abadi Extra Light" panose="020B0204020104020204" pitchFamily="34" charset="0"/>
              </a:rPr>
              <a:t>Digital telephony will be used to ensure all phones are answered quickly. Those who need it, will get a digital or telephone consultation for the same day they request it. </a:t>
            </a:r>
            <a:endParaRPr lang="en-GB" sz="1100"/>
          </a:p>
          <a:p>
            <a:endParaRPr lang="en-GB" sz="1100"/>
          </a:p>
        </p:txBody>
      </p:sp>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latin typeface="Calibri" panose="020F0502020204030204" pitchFamily="34" charset="0"/>
                <a:ea typeface="Calibri" panose="020F0502020204030204" pitchFamily="34" charset="0"/>
                <a:cs typeface="Calibri" panose="020F0502020204030204" pitchFamily="34" charset="0"/>
              </a:rPr>
              <a:pPr/>
              <a:t>8</a:t>
            </a:fld>
            <a:endParaRPr lang="en-GB">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Content Placeholder 2">
            <a:extLst>
              <a:ext uri="{FF2B5EF4-FFF2-40B4-BE49-F238E27FC236}">
                <a16:creationId xmlns:a16="http://schemas.microsoft.com/office/drawing/2014/main" id="{4873F778-1D38-3056-9B29-377A6B2A745A}"/>
              </a:ext>
            </a:extLst>
          </p:cNvPr>
          <p:cNvGraphicFramePr>
            <a:graphicFrameLocks noGrp="1"/>
          </p:cNvGraphicFramePr>
          <p:nvPr>
            <p:ph idx="1"/>
            <p:extLst>
              <p:ext uri="{D42A27DB-BD31-4B8C-83A1-F6EECF244321}">
                <p14:modId xmlns:p14="http://schemas.microsoft.com/office/powerpoint/2010/main" val="2698122569"/>
              </p:ext>
            </p:extLst>
          </p:nvPr>
        </p:nvGraphicFramePr>
        <p:xfrm>
          <a:off x="6422065" y="1291849"/>
          <a:ext cx="5656389" cy="4271325"/>
        </p:xfrm>
        <a:graphic>
          <a:graphicData uri="http://schemas.openxmlformats.org/drawingml/2006/table">
            <a:tbl>
              <a:tblPr firstRow="1" bandRow="1">
                <a:tableStyleId>{5940675A-B579-460E-94D1-54222C63F5DA}</a:tableStyleId>
              </a:tblPr>
              <a:tblGrid>
                <a:gridCol w="5656389">
                  <a:extLst>
                    <a:ext uri="{9D8B030D-6E8A-4147-A177-3AD203B41FA5}">
                      <a16:colId xmlns:a16="http://schemas.microsoft.com/office/drawing/2014/main" val="1772709669"/>
                    </a:ext>
                  </a:extLst>
                </a:gridCol>
              </a:tblGrid>
              <a:tr h="1483156">
                <a:tc>
                  <a:txBody>
                    <a:bodyPr/>
                    <a:lstStyle/>
                    <a:p>
                      <a:pPr algn="just"/>
                      <a:r>
                        <a:rPr lang="en-GB" sz="1050" b="1">
                          <a:solidFill>
                            <a:schemeClr val="tx1"/>
                          </a:solidFill>
                          <a:latin typeface="Abadi Extra Light"/>
                        </a:rPr>
                        <a:t>What does this tell us?  </a:t>
                      </a:r>
                    </a:p>
                    <a:p>
                      <a:pPr marL="139065" indent="-139065">
                        <a:lnSpc>
                          <a:spcPct val="105000"/>
                        </a:lnSpc>
                        <a:buFont typeface="Arial" panose="020B0604020202020204" pitchFamily="34" charset="0"/>
                        <a:buChar char="•"/>
                      </a:pPr>
                      <a:r>
                        <a:rPr lang="en-US" sz="1050" b="0">
                          <a:solidFill>
                            <a:schemeClr val="tx1"/>
                          </a:solidFill>
                          <a:latin typeface="Abadi Extra Light"/>
                          <a:ea typeface="Times New Roman" panose="02020603050405020304" pitchFamily="18" charset="0"/>
                        </a:rPr>
                        <a:t>In November 2025, 86% of appointments in the eight specified categories were offered within two weeks, a slight improvement from the previous period </a:t>
                      </a:r>
                      <a:r>
                        <a:rPr lang="en-GB" sz="1050" b="0">
                          <a:solidFill>
                            <a:schemeClr val="tx1"/>
                          </a:solidFill>
                          <a:latin typeface="Abadi Extra Light"/>
                          <a:ea typeface="Times New Roman" panose="02020603050405020304" pitchFamily="18" charset="0"/>
                        </a:rPr>
                        <a:t>(+0.3%).</a:t>
                      </a:r>
                    </a:p>
                    <a:p>
                      <a:pPr marL="139065" indent="-139065">
                        <a:lnSpc>
                          <a:spcPct val="105000"/>
                        </a:lnSpc>
                        <a:buFont typeface="Arial" panose="020B0604020202020204" pitchFamily="34" charset="0"/>
                        <a:buChar char="•"/>
                      </a:pPr>
                      <a:r>
                        <a:rPr lang="en-GB" sz="1050">
                          <a:latin typeface="Abadi Extra Light" panose="020B0204020104020204"/>
                          <a:ea typeface="Times New Roman" panose="02020603050405020304" pitchFamily="18" charset="0"/>
                        </a:rPr>
                        <a:t>Half (50.6%) of these appointments were offered on the same day; </a:t>
                      </a:r>
                      <a:r>
                        <a:rPr lang="en-US" sz="1050">
                          <a:latin typeface="Abadi Extra Light" panose="020B0204020104020204"/>
                          <a:ea typeface="Times New Roman" panose="02020603050405020304" pitchFamily="18" charset="0"/>
                        </a:rPr>
                        <a:t>below the national average of 53.8%</a:t>
                      </a:r>
                    </a:p>
                    <a:p>
                      <a:pPr marL="139065" indent="-139065">
                        <a:lnSpc>
                          <a:spcPct val="105000"/>
                        </a:lnSpc>
                        <a:buFont typeface="Arial" panose="020B0604020202020204" pitchFamily="34" charset="0"/>
                        <a:buChar char="•"/>
                      </a:pPr>
                      <a:r>
                        <a:rPr lang="en-GB" sz="1050" b="0">
                          <a:solidFill>
                            <a:schemeClr val="tx1"/>
                          </a:solidFill>
                          <a:latin typeface="Abadi Extra Light"/>
                          <a:ea typeface="Times New Roman" panose="02020603050405020304" pitchFamily="18" charset="0"/>
                        </a:rPr>
                        <a:t>There remains variations at sub-ICB (and lower) levels with same day appointment rates ranging from 41.3% to 57.3%, </a:t>
                      </a:r>
                      <a:r>
                        <a:rPr lang="en-US" sz="1050" b="0">
                          <a:solidFill>
                            <a:schemeClr val="tx1"/>
                          </a:solidFill>
                          <a:latin typeface="Abadi Extra Light"/>
                          <a:ea typeface="Times New Roman" panose="02020603050405020304" pitchFamily="18" charset="0"/>
                        </a:rPr>
                        <a:t>reflecting differing operating models, seasonal pressures and population needs.</a:t>
                      </a:r>
                    </a:p>
                    <a:p>
                      <a:pPr marL="139065" indent="-139065">
                        <a:lnSpc>
                          <a:spcPct val="105000"/>
                        </a:lnSpc>
                        <a:buFont typeface="Arial" panose="020B0604020202020204" pitchFamily="34" charset="0"/>
                        <a:buChar char="•"/>
                      </a:pPr>
                      <a:endParaRPr lang="en-GB" sz="1050">
                        <a:solidFill>
                          <a:schemeClr val="tx1"/>
                        </a:solidFill>
                        <a:latin typeface="Abadi Extra Light" panose="020B0204020104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2593262"/>
                  </a:ext>
                </a:extLst>
              </a:tr>
              <a:tr h="1129437">
                <a:tc>
                  <a:txBody>
                    <a:bodyPr/>
                    <a:lstStyle/>
                    <a:p>
                      <a:pPr algn="just"/>
                      <a:r>
                        <a:rPr lang="en-GB" sz="1050" b="1">
                          <a:solidFill>
                            <a:schemeClr val="tx1"/>
                          </a:solidFill>
                          <a:latin typeface="Abadi Extra Light"/>
                        </a:rPr>
                        <a:t>Actions:</a:t>
                      </a:r>
                    </a:p>
                    <a:p>
                      <a:pPr marL="171450" indent="-171450" algn="just" rtl="0" eaLnBrk="1" fontAlgn="base" latinLnBrk="0" hangingPunct="1">
                        <a:buFont typeface="Arial" panose="020B0604020202020204" pitchFamily="34" charset="0"/>
                        <a:buChar char="•"/>
                      </a:pPr>
                      <a:r>
                        <a:rPr lang="en-US" sz="1050" i="0" kern="1200">
                          <a:solidFill>
                            <a:schemeClr val="tx1"/>
                          </a:solidFill>
                          <a:latin typeface="Abadi Extra Light"/>
                          <a:ea typeface="+mn-ea"/>
                          <a:cs typeface="+mn-cs"/>
                        </a:rPr>
                        <a:t>A review and possible redesign of the Integrated Urgent Care model is underway, aiming to improve same‑day access for patients who do not require continuity of care. Subject to procurement, the revised model is planned for </a:t>
                      </a:r>
                      <a:r>
                        <a:rPr lang="en-US" sz="1050" i="0" kern="1200" err="1">
                          <a:solidFill>
                            <a:schemeClr val="tx1"/>
                          </a:solidFill>
                          <a:latin typeface="Abadi Extra Light"/>
                          <a:ea typeface="+mn-ea"/>
                          <a:cs typeface="+mn-cs"/>
                        </a:rPr>
                        <a:t>mobilisation</a:t>
                      </a:r>
                      <a:r>
                        <a:rPr lang="en-US" sz="1050" i="0" kern="1200">
                          <a:solidFill>
                            <a:schemeClr val="tx1"/>
                          </a:solidFill>
                          <a:latin typeface="Abadi Extra Light"/>
                          <a:ea typeface="+mn-ea"/>
                          <a:cs typeface="+mn-cs"/>
                        </a:rPr>
                        <a:t> by 1 April 2027. </a:t>
                      </a:r>
                    </a:p>
                    <a:p>
                      <a:pPr marL="171450" indent="-171450" algn="just" rtl="0" eaLnBrk="1" fontAlgn="base" latinLnBrk="0" hangingPunct="1">
                        <a:buFont typeface="Arial" panose="020B0604020202020204" pitchFamily="34" charset="0"/>
                        <a:buChar char="•"/>
                      </a:pPr>
                      <a:r>
                        <a:rPr lang="en-GB" sz="1050" i="0" kern="1200">
                          <a:solidFill>
                            <a:schemeClr val="tx1"/>
                          </a:solidFill>
                          <a:latin typeface="Abadi Extra Light"/>
                          <a:ea typeface="+mn-ea"/>
                          <a:cs typeface="+mn-cs"/>
                        </a:rPr>
                        <a:t>The proportion of appointments within 14 days and same day are considered as part of the proactive visit process.</a:t>
                      </a:r>
                    </a:p>
                    <a:p>
                      <a:pPr marL="171450" indent="-171450" algn="just" rtl="0" eaLnBrk="1" fontAlgn="base" latinLnBrk="0" hangingPunct="1">
                        <a:buFont typeface="Arial" panose="020B0604020202020204" pitchFamily="34" charset="0"/>
                        <a:buChar char="•"/>
                      </a:pPr>
                      <a:endParaRPr lang="en-GB" sz="1050" i="0" kern="1200">
                        <a:solidFill>
                          <a:schemeClr val="tx1"/>
                        </a:solidFill>
                        <a:latin typeface="Abadi Extra Ligh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0593950"/>
                  </a:ext>
                </a:extLst>
              </a:tr>
              <a:tr h="1470911">
                <a:tc>
                  <a:txBody>
                    <a:bodyPr/>
                    <a:lstStyle/>
                    <a:p>
                      <a:pPr algn="just"/>
                      <a:r>
                        <a:rPr lang="en-GB" sz="1050" b="1">
                          <a:solidFill>
                            <a:schemeClr val="tx1"/>
                          </a:solidFill>
                          <a:latin typeface="Abadi Extra Light"/>
                        </a:rPr>
                        <a:t>Risks:</a:t>
                      </a:r>
                      <a:endParaRPr lang="en-GB" sz="1050" b="0">
                        <a:solidFill>
                          <a:schemeClr val="tx1"/>
                        </a:solidFill>
                        <a:latin typeface="Abadi Extra Light"/>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i="0" kern="1200">
                          <a:solidFill>
                            <a:schemeClr val="tx1"/>
                          </a:solidFill>
                          <a:latin typeface="Abadi Extra Light"/>
                          <a:ea typeface="+mn-ea"/>
                          <a:cs typeface="+mn-cs"/>
                        </a:rPr>
                        <a:t>This data (as it also uses GPAD as its basis) does not include GP online consultations data for some L&amp;SC practices as this is dependent upon the online consultation software provider.  Therefore, this activity does not reflect the full appointment activity undertaken as it is ‘hidden’.</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i="0" kern="1200">
                          <a:solidFill>
                            <a:schemeClr val="tx1"/>
                          </a:solidFill>
                          <a:latin typeface="Abadi Extra Light"/>
                          <a:ea typeface="+mn-ea"/>
                          <a:cs typeface="+mn-cs"/>
                        </a:rPr>
                        <a:t>There is no national target for ICB or practices for this metric.</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i="0" kern="1200">
                          <a:solidFill>
                            <a:schemeClr val="tx1"/>
                          </a:solidFill>
                          <a:latin typeface="Abadi Extra Light"/>
                          <a:ea typeface="+mn-ea"/>
                          <a:cs typeface="+mn-cs"/>
                        </a:rPr>
                        <a:t>There is no national modelling or expectations of the impact of OC and MGP on these metrics.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50" i="0" kern="1200">
                        <a:solidFill>
                          <a:schemeClr val="tx1"/>
                        </a:solidFill>
                        <a:latin typeface="Abadi Extra Light" panose="020B0204020104020204" pitchFamily="34" charset="0"/>
                        <a:ea typeface="+mn-ea"/>
                        <a:cs typeface="+mn-cs"/>
                      </a:endParaRPr>
                    </a:p>
                    <a:p>
                      <a:pPr algn="just"/>
                      <a:endParaRPr lang="en-GB" sz="1050">
                        <a:solidFill>
                          <a:schemeClr val="tx1"/>
                        </a:solidFill>
                        <a:latin typeface="Abadi Extra Light" panose="020B0204020104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5108354"/>
                  </a:ext>
                </a:extLst>
              </a:tr>
            </a:tbl>
          </a:graphicData>
        </a:graphic>
      </p:graphicFrame>
      <p:graphicFrame>
        <p:nvGraphicFramePr>
          <p:cNvPr id="11" name="Content Placeholder 2">
            <a:extLst>
              <a:ext uri="{FF2B5EF4-FFF2-40B4-BE49-F238E27FC236}">
                <a16:creationId xmlns:a16="http://schemas.microsoft.com/office/drawing/2014/main" id="{E23F9D83-3159-13D6-3327-7DD7BE488863}"/>
              </a:ext>
            </a:extLst>
          </p:cNvPr>
          <p:cNvGraphicFramePr>
            <a:graphicFrameLocks/>
          </p:cNvGraphicFramePr>
          <p:nvPr>
            <p:extLst>
              <p:ext uri="{D42A27DB-BD31-4B8C-83A1-F6EECF244321}">
                <p14:modId xmlns:p14="http://schemas.microsoft.com/office/powerpoint/2010/main" val="2863687596"/>
              </p:ext>
            </p:extLst>
          </p:nvPr>
        </p:nvGraphicFramePr>
        <p:xfrm>
          <a:off x="554066" y="1186944"/>
          <a:ext cx="5656388" cy="1691640"/>
        </p:xfrm>
        <a:graphic>
          <a:graphicData uri="http://schemas.openxmlformats.org/drawingml/2006/table">
            <a:tbl>
              <a:tblPr firstRow="1" bandRow="1">
                <a:tableStyleId>{5940675A-B579-460E-94D1-54222C63F5DA}</a:tableStyleId>
              </a:tblPr>
              <a:tblGrid>
                <a:gridCol w="5656388">
                  <a:extLst>
                    <a:ext uri="{9D8B030D-6E8A-4147-A177-3AD203B41FA5}">
                      <a16:colId xmlns:a16="http://schemas.microsoft.com/office/drawing/2014/main" val="1772709669"/>
                    </a:ext>
                  </a:extLst>
                </a:gridCol>
              </a:tblGrid>
              <a:tr h="1473200">
                <a:tc>
                  <a:txBody>
                    <a:bodyPr/>
                    <a:lstStyle/>
                    <a:p>
                      <a:r>
                        <a:rPr lang="en-GB" sz="1050" b="1"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This metric measures:</a:t>
                      </a:r>
                    </a:p>
                    <a:p>
                      <a:pPr algn="just"/>
                      <a:r>
                        <a:rPr lang="en-US" sz="105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This data is collated from practice appointment data, is currently listed as 'experimental' by NHSE. The data has previously been part of a Primary Care Network (PCN) performance metric, this use has been discontinued and in 2024 exception reporting was introduced that potentially will make longitudinal assessment of the data difficult. It can provide an assessment of access but this use is significantly impacted by levels of deprivation within a practice population (areas of lower deprivation typically have more appointments booked &lt;2 weeks).  </a:t>
                      </a:r>
                      <a:r>
                        <a:rPr lang="en-US" sz="1050" i="1" kern="120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N.B. </a:t>
                      </a:r>
                      <a:r>
                        <a:rPr lang="en-GB" sz="1050" i="1" kern="120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The national contractual incentive for ACC-08 was  removed for general practices in 2024/25, and as a national ICB metric for 2025/26.</a:t>
                      </a:r>
                    </a:p>
                    <a:p>
                      <a:pPr algn="just"/>
                      <a:endParaRPr lang="en-GB" sz="105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graphicFrame>
        <p:nvGraphicFramePr>
          <p:cNvPr id="5" name="Table 4">
            <a:extLst>
              <a:ext uri="{FF2B5EF4-FFF2-40B4-BE49-F238E27FC236}">
                <a16:creationId xmlns:a16="http://schemas.microsoft.com/office/drawing/2014/main" id="{B6D0D932-FD1E-BB2E-E238-FEA4DFADE068}"/>
              </a:ext>
            </a:extLst>
          </p:cNvPr>
          <p:cNvGraphicFramePr>
            <a:graphicFrameLocks noGrp="1"/>
          </p:cNvGraphicFramePr>
          <p:nvPr>
            <p:extLst>
              <p:ext uri="{D42A27DB-BD31-4B8C-83A1-F6EECF244321}">
                <p14:modId xmlns:p14="http://schemas.microsoft.com/office/powerpoint/2010/main" val="136925786"/>
              </p:ext>
            </p:extLst>
          </p:nvPr>
        </p:nvGraphicFramePr>
        <p:xfrm>
          <a:off x="554066" y="236423"/>
          <a:ext cx="9614516" cy="807720"/>
        </p:xfrm>
        <a:graphic>
          <a:graphicData uri="http://schemas.openxmlformats.org/drawingml/2006/table">
            <a:tbl>
              <a:tblPr firstRow="1" bandRow="1">
                <a:tableStyleId>{5940675A-B579-460E-94D1-54222C63F5DA}</a:tableStyleId>
              </a:tblPr>
              <a:tblGrid>
                <a:gridCol w="809513">
                  <a:extLst>
                    <a:ext uri="{9D8B030D-6E8A-4147-A177-3AD203B41FA5}">
                      <a16:colId xmlns:a16="http://schemas.microsoft.com/office/drawing/2014/main" val="844903451"/>
                    </a:ext>
                  </a:extLst>
                </a:gridCol>
                <a:gridCol w="1017671">
                  <a:extLst>
                    <a:ext uri="{9D8B030D-6E8A-4147-A177-3AD203B41FA5}">
                      <a16:colId xmlns:a16="http://schemas.microsoft.com/office/drawing/2014/main" val="150642026"/>
                    </a:ext>
                  </a:extLst>
                </a:gridCol>
                <a:gridCol w="1590675">
                  <a:extLst>
                    <a:ext uri="{9D8B030D-6E8A-4147-A177-3AD203B41FA5}">
                      <a16:colId xmlns:a16="http://schemas.microsoft.com/office/drawing/2014/main" val="2633645383"/>
                    </a:ext>
                  </a:extLst>
                </a:gridCol>
                <a:gridCol w="523875">
                  <a:extLst>
                    <a:ext uri="{9D8B030D-6E8A-4147-A177-3AD203B41FA5}">
                      <a16:colId xmlns:a16="http://schemas.microsoft.com/office/drawing/2014/main" val="2170868012"/>
                    </a:ext>
                  </a:extLst>
                </a:gridCol>
                <a:gridCol w="1600200">
                  <a:extLst>
                    <a:ext uri="{9D8B030D-6E8A-4147-A177-3AD203B41FA5}">
                      <a16:colId xmlns:a16="http://schemas.microsoft.com/office/drawing/2014/main" val="1688799777"/>
                    </a:ext>
                  </a:extLst>
                </a:gridCol>
                <a:gridCol w="1057275">
                  <a:extLst>
                    <a:ext uri="{9D8B030D-6E8A-4147-A177-3AD203B41FA5}">
                      <a16:colId xmlns:a16="http://schemas.microsoft.com/office/drawing/2014/main" val="1375552321"/>
                    </a:ext>
                  </a:extLst>
                </a:gridCol>
                <a:gridCol w="3015307">
                  <a:extLst>
                    <a:ext uri="{9D8B030D-6E8A-4147-A177-3AD203B41FA5}">
                      <a16:colId xmlns:a16="http://schemas.microsoft.com/office/drawing/2014/main" val="937743691"/>
                    </a:ext>
                  </a:extLst>
                </a:gridCol>
              </a:tblGrid>
              <a:tr h="0">
                <a:tc rowSpan="3">
                  <a:txBody>
                    <a:bodyPr/>
                    <a:lstStyle/>
                    <a:p>
                      <a:pPr algn="ctr"/>
                      <a:r>
                        <a:rPr lang="en-GB" sz="1000" b="1">
                          <a:solidFill>
                            <a:schemeClr val="bg1"/>
                          </a:solidFill>
                        </a:rPr>
                        <a:t>Activity Metric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j-ea"/>
                          <a:cs typeface="+mj-cs"/>
                        </a:rPr>
                        <a:t>2. % of appointments within 2 weeks of booking [ACC-08 Appointment types] : November 2025</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335843"/>
                  </a:ext>
                </a:extLst>
              </a:tr>
              <a:tr h="0">
                <a:tc vMerge="1">
                  <a:txBody>
                    <a:bodyPr/>
                    <a:lstStyle/>
                    <a:p>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tx1"/>
                          </a:solidFill>
                        </a:rPr>
                        <a:t>Primary Care Contracts Sub Committee </a:t>
                      </a:r>
                      <a:r>
                        <a:rPr lang="en-GB" sz="1000" b="1">
                          <a:solidFill>
                            <a:schemeClr val="tx1"/>
                          </a:solidFill>
                        </a:rPr>
                        <a:t>/   Primary Care Medical Services Group</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a:p>
                  </a:txBody>
                  <a:tcPr>
                    <a:solidFill>
                      <a:schemeClr val="bg1"/>
                    </a:solidFill>
                  </a:tcPr>
                </a:tc>
                <a:tc hMerge="1">
                  <a:txBody>
                    <a:bodyPr/>
                    <a:lstStyle/>
                    <a:p>
                      <a:endParaRPr lang="en-GB"/>
                    </a:p>
                  </a:txBody>
                  <a:tcPr/>
                </a:tc>
                <a:tc hMerge="1">
                  <a:txBody>
                    <a:bodyPr/>
                    <a:lstStyle/>
                    <a:p>
                      <a:endParaRPr lang="en-GB"/>
                    </a:p>
                  </a:txBody>
                  <a:tcPr/>
                </a:tc>
                <a:tc hMerge="1">
                  <a:txBody>
                    <a:bodyPr/>
                    <a:lstStyle/>
                    <a:p>
                      <a:endParaRPr/>
                    </a:p>
                  </a:txBody>
                  <a:tcPr/>
                </a:tc>
                <a:extLst>
                  <a:ext uri="{0D108BD9-81ED-4DB2-BD59-A6C34878D82A}">
                    <a16:rowId xmlns:a16="http://schemas.microsoft.com/office/drawing/2014/main" val="513784470"/>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Group Chair: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Peter Tinson</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SRO: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Donna Roberts</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a:solidFill>
                            <a:schemeClr val="tx1"/>
                          </a:solidFill>
                        </a:rPr>
                        <a:t>Clinical Lead: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Dr Lindsey Dickinson / Dr John Miles</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6322270"/>
                  </a:ext>
                </a:extLst>
              </a:tr>
            </a:tbl>
          </a:graphicData>
        </a:graphic>
      </p:graphicFrame>
      <p:sp>
        <p:nvSpPr>
          <p:cNvPr id="13" name="TextBox 12">
            <a:extLst>
              <a:ext uri="{FF2B5EF4-FFF2-40B4-BE49-F238E27FC236}">
                <a16:creationId xmlns:a16="http://schemas.microsoft.com/office/drawing/2014/main" id="{8D785F63-ED11-03C4-F072-94D04D068D84}"/>
              </a:ext>
            </a:extLst>
          </p:cNvPr>
          <p:cNvSpPr txBox="1"/>
          <p:nvPr/>
        </p:nvSpPr>
        <p:spPr>
          <a:xfrm>
            <a:off x="-24916" y="0"/>
            <a:ext cx="400110" cy="6721473"/>
          </a:xfrm>
          <a:prstGeom prst="rect">
            <a:avLst/>
          </a:prstGeom>
          <a:noFill/>
        </p:spPr>
        <p:txBody>
          <a:bodyPr vert="vert270" wrap="square" rtlCol="0">
            <a:spAutoFit/>
          </a:bodyPr>
          <a:lstStyle/>
          <a:p>
            <a:r>
              <a:rPr lang="en-GB" sz="1400" b="1">
                <a:latin typeface="Abadi Extra Light" panose="020B0204020104020204" pitchFamily="34" charset="0"/>
              </a:rPr>
              <a:t>General Practice:    </a:t>
            </a:r>
            <a:r>
              <a:rPr lang="en-GB" sz="1400">
                <a:latin typeface="Abadi Extra Light" panose="020B0204020104020204" pitchFamily="34" charset="0"/>
              </a:rPr>
              <a:t>Appointments</a:t>
            </a:r>
          </a:p>
        </p:txBody>
      </p:sp>
      <p:graphicFrame>
        <p:nvGraphicFramePr>
          <p:cNvPr id="8" name="Table 7">
            <a:extLst>
              <a:ext uri="{FF2B5EF4-FFF2-40B4-BE49-F238E27FC236}">
                <a16:creationId xmlns:a16="http://schemas.microsoft.com/office/drawing/2014/main" id="{A3626CD8-A5A1-30FA-73BF-DB7A29B49F87}"/>
              </a:ext>
            </a:extLst>
          </p:cNvPr>
          <p:cNvGraphicFramePr>
            <a:graphicFrameLocks noGrp="1"/>
          </p:cNvGraphicFramePr>
          <p:nvPr>
            <p:extLst>
              <p:ext uri="{D42A27DB-BD31-4B8C-83A1-F6EECF244321}">
                <p14:modId xmlns:p14="http://schemas.microsoft.com/office/powerpoint/2010/main" val="4045874504"/>
              </p:ext>
            </p:extLst>
          </p:nvPr>
        </p:nvGraphicFramePr>
        <p:xfrm>
          <a:off x="476473" y="2931952"/>
          <a:ext cx="5547465" cy="703592"/>
        </p:xfrm>
        <a:graphic>
          <a:graphicData uri="http://schemas.openxmlformats.org/drawingml/2006/table">
            <a:tbl>
              <a:tblPr firstRow="1" bandRow="1">
                <a:tableStyleId>{5C22544A-7EE6-4342-B048-85BDC9FD1C3A}</a:tableStyleId>
              </a:tblPr>
              <a:tblGrid>
                <a:gridCol w="504315">
                  <a:extLst>
                    <a:ext uri="{9D8B030D-6E8A-4147-A177-3AD203B41FA5}">
                      <a16:colId xmlns:a16="http://schemas.microsoft.com/office/drawing/2014/main" val="2634743259"/>
                    </a:ext>
                  </a:extLst>
                </a:gridCol>
                <a:gridCol w="504315">
                  <a:extLst>
                    <a:ext uri="{9D8B030D-6E8A-4147-A177-3AD203B41FA5}">
                      <a16:colId xmlns:a16="http://schemas.microsoft.com/office/drawing/2014/main" val="1414988195"/>
                    </a:ext>
                  </a:extLst>
                </a:gridCol>
                <a:gridCol w="504315">
                  <a:extLst>
                    <a:ext uri="{9D8B030D-6E8A-4147-A177-3AD203B41FA5}">
                      <a16:colId xmlns:a16="http://schemas.microsoft.com/office/drawing/2014/main" val="1602483377"/>
                    </a:ext>
                  </a:extLst>
                </a:gridCol>
                <a:gridCol w="504315">
                  <a:extLst>
                    <a:ext uri="{9D8B030D-6E8A-4147-A177-3AD203B41FA5}">
                      <a16:colId xmlns:a16="http://schemas.microsoft.com/office/drawing/2014/main" val="2929746958"/>
                    </a:ext>
                  </a:extLst>
                </a:gridCol>
                <a:gridCol w="504315">
                  <a:extLst>
                    <a:ext uri="{9D8B030D-6E8A-4147-A177-3AD203B41FA5}">
                      <a16:colId xmlns:a16="http://schemas.microsoft.com/office/drawing/2014/main" val="2660940487"/>
                    </a:ext>
                  </a:extLst>
                </a:gridCol>
                <a:gridCol w="504315">
                  <a:extLst>
                    <a:ext uri="{9D8B030D-6E8A-4147-A177-3AD203B41FA5}">
                      <a16:colId xmlns:a16="http://schemas.microsoft.com/office/drawing/2014/main" val="3507435902"/>
                    </a:ext>
                  </a:extLst>
                </a:gridCol>
                <a:gridCol w="504315">
                  <a:extLst>
                    <a:ext uri="{9D8B030D-6E8A-4147-A177-3AD203B41FA5}">
                      <a16:colId xmlns:a16="http://schemas.microsoft.com/office/drawing/2014/main" val="2335844761"/>
                    </a:ext>
                  </a:extLst>
                </a:gridCol>
                <a:gridCol w="504315">
                  <a:extLst>
                    <a:ext uri="{9D8B030D-6E8A-4147-A177-3AD203B41FA5}">
                      <a16:colId xmlns:a16="http://schemas.microsoft.com/office/drawing/2014/main" val="2259887316"/>
                    </a:ext>
                  </a:extLst>
                </a:gridCol>
                <a:gridCol w="504315">
                  <a:extLst>
                    <a:ext uri="{9D8B030D-6E8A-4147-A177-3AD203B41FA5}">
                      <a16:colId xmlns:a16="http://schemas.microsoft.com/office/drawing/2014/main" val="1070017833"/>
                    </a:ext>
                  </a:extLst>
                </a:gridCol>
                <a:gridCol w="504315">
                  <a:extLst>
                    <a:ext uri="{9D8B030D-6E8A-4147-A177-3AD203B41FA5}">
                      <a16:colId xmlns:a16="http://schemas.microsoft.com/office/drawing/2014/main" val="3509496752"/>
                    </a:ext>
                  </a:extLst>
                </a:gridCol>
                <a:gridCol w="504315">
                  <a:extLst>
                    <a:ext uri="{9D8B030D-6E8A-4147-A177-3AD203B41FA5}">
                      <a16:colId xmlns:a16="http://schemas.microsoft.com/office/drawing/2014/main" val="2489420743"/>
                    </a:ext>
                  </a:extLst>
                </a:gridCol>
              </a:tblGrid>
              <a:tr h="132644">
                <a:tc gridSpan="11">
                  <a:txBody>
                    <a:bodyPr/>
                    <a:lstStyle/>
                    <a:p>
                      <a:endParaRPr lang="en-GB" sz="1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37346416"/>
                  </a:ext>
                </a:extLst>
              </a:tr>
              <a:tr h="294125">
                <a:tc>
                  <a:txBody>
                    <a:bodyPr/>
                    <a:lstStyle/>
                    <a:p>
                      <a:pPr algn="ctr"/>
                      <a:r>
                        <a:rPr lang="en-GB" sz="550" b="1">
                          <a:solidFill>
                            <a:schemeClr val="bg1"/>
                          </a:solidFill>
                        </a:rPr>
                        <a:t>National</a:t>
                      </a:r>
                    </a:p>
                  </a:txBody>
                  <a:tcPr anchor="ctr">
                    <a:lnR w="57150" cap="flat" cmpd="sng" algn="ctr">
                      <a:solidFill>
                        <a:schemeClr val="bg1"/>
                      </a:solidFill>
                      <a:prstDash val="solid"/>
                      <a:round/>
                      <a:headEnd type="none" w="med" len="med"/>
                      <a:tailEnd type="none" w="med" len="med"/>
                    </a:lnR>
                    <a:solidFill>
                      <a:schemeClr val="tx1"/>
                    </a:solidFill>
                  </a:tcPr>
                </a:tc>
                <a:tc>
                  <a:txBody>
                    <a:bodyPr/>
                    <a:lstStyle/>
                    <a:p>
                      <a:pPr algn="ctr"/>
                      <a:r>
                        <a:rPr lang="en-GB" sz="550" b="1">
                          <a:solidFill>
                            <a:schemeClr val="bg1"/>
                          </a:solidFill>
                        </a:rPr>
                        <a:t>North West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tx1"/>
                    </a:solidFill>
                  </a:tcPr>
                </a:tc>
                <a:tc>
                  <a:txBody>
                    <a:bodyPr/>
                    <a:lstStyle/>
                    <a:p>
                      <a:pPr algn="ctr"/>
                      <a:r>
                        <a:rPr lang="en-GB" sz="550" b="1">
                          <a:solidFill>
                            <a:schemeClr val="bg1"/>
                          </a:solidFill>
                        </a:rPr>
                        <a:t>LSC</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extLst>
                  <a:ext uri="{0D108BD9-81ED-4DB2-BD59-A6C34878D82A}">
                    <a16:rowId xmlns:a16="http://schemas.microsoft.com/office/drawing/2014/main" val="1484394003"/>
                  </a:ext>
                </a:extLst>
              </a:tr>
              <a:tr h="276823">
                <a:tc>
                  <a:txBody>
                    <a:bodyPr/>
                    <a:lstStyle/>
                    <a:p>
                      <a:pPr algn="ctr"/>
                      <a:r>
                        <a:rPr lang="en-GB" sz="800"/>
                        <a:t>87.9%</a:t>
                      </a:r>
                    </a:p>
                  </a:txBody>
                  <a:tcPr anchor="ctr">
                    <a:lnR w="57150" cap="flat" cmpd="sng" algn="ctr">
                      <a:solidFill>
                        <a:schemeClr val="bg1"/>
                      </a:solidFill>
                      <a:prstDash val="solid"/>
                      <a:round/>
                      <a:headEnd type="none" w="med" len="med"/>
                      <a:tailEnd type="none" w="med" len="med"/>
                    </a:lnR>
                    <a:solidFill>
                      <a:schemeClr val="bg1"/>
                    </a:solidFill>
                  </a:tcPr>
                </a:tc>
                <a:tc>
                  <a:txBody>
                    <a:bodyPr/>
                    <a:lstStyle/>
                    <a:p>
                      <a:pPr algn="ctr"/>
                      <a:r>
                        <a:rPr lang="en-GB" sz="800"/>
                        <a:t>88.1%</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solidFill>
                  </a:tcPr>
                </a:tc>
                <a:tc>
                  <a:txBody>
                    <a:bodyPr/>
                    <a:lstStyle/>
                    <a:p>
                      <a:pPr algn="ctr"/>
                      <a:r>
                        <a:rPr lang="en-GB" sz="800"/>
                        <a:t>86%</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extLst>
                  <a:ext uri="{0D108BD9-81ED-4DB2-BD59-A6C34878D82A}">
                    <a16:rowId xmlns:a16="http://schemas.microsoft.com/office/drawing/2014/main" val="3136140083"/>
                  </a:ext>
                </a:extLst>
              </a:tr>
            </a:tbl>
          </a:graphicData>
        </a:graphic>
      </p:graphicFrame>
      <p:sp>
        <p:nvSpPr>
          <p:cNvPr id="12" name="TextBox 11">
            <a:extLst>
              <a:ext uri="{FF2B5EF4-FFF2-40B4-BE49-F238E27FC236}">
                <a16:creationId xmlns:a16="http://schemas.microsoft.com/office/drawing/2014/main" id="{94005147-8459-3F16-8113-B83BF04D262A}"/>
              </a:ext>
            </a:extLst>
          </p:cNvPr>
          <p:cNvSpPr txBox="1"/>
          <p:nvPr/>
        </p:nvSpPr>
        <p:spPr>
          <a:xfrm>
            <a:off x="476473" y="2676091"/>
            <a:ext cx="2487942" cy="261610"/>
          </a:xfrm>
          <a:prstGeom prst="rect">
            <a:avLst/>
          </a:prstGeom>
          <a:noFill/>
        </p:spPr>
        <p:txBody>
          <a:bodyPr wrap="square" rtlCol="0">
            <a:spAutoFit/>
          </a:bodyPr>
          <a:lstStyle/>
          <a:p>
            <a:r>
              <a:rPr lang="en-GB" sz="1100" b="1">
                <a:solidFill>
                  <a:schemeClr val="bg1">
                    <a:lumMod val="50000"/>
                  </a:schemeClr>
                </a:solidFill>
                <a:latin typeface="Abadi Extra Light"/>
                <a:ea typeface="Calibri"/>
                <a:cs typeface="Calibri"/>
              </a:rPr>
              <a:t>November 2025</a:t>
            </a:r>
          </a:p>
        </p:txBody>
      </p:sp>
      <p:pic>
        <p:nvPicPr>
          <p:cNvPr id="2" name="Picture 1">
            <a:extLst>
              <a:ext uri="{FF2B5EF4-FFF2-40B4-BE49-F238E27FC236}">
                <a16:creationId xmlns:a16="http://schemas.microsoft.com/office/drawing/2014/main" id="{1420B05D-6CF9-F12E-9BC4-DB2FB360F546}"/>
              </a:ext>
            </a:extLst>
          </p:cNvPr>
          <p:cNvPicPr>
            <a:picLocks noChangeAspect="1"/>
          </p:cNvPicPr>
          <p:nvPr/>
        </p:nvPicPr>
        <p:blipFill>
          <a:blip r:embed="rId4"/>
          <a:stretch>
            <a:fillRect/>
          </a:stretch>
        </p:blipFill>
        <p:spPr>
          <a:xfrm>
            <a:off x="1990955" y="3096673"/>
            <a:ext cx="4032983" cy="518526"/>
          </a:xfrm>
          <a:prstGeom prst="rect">
            <a:avLst/>
          </a:prstGeom>
        </p:spPr>
      </p:pic>
      <p:pic>
        <p:nvPicPr>
          <p:cNvPr id="6" name="Picture 5">
            <a:extLst>
              <a:ext uri="{FF2B5EF4-FFF2-40B4-BE49-F238E27FC236}">
                <a16:creationId xmlns:a16="http://schemas.microsoft.com/office/drawing/2014/main" id="{3496A435-C122-A046-445C-24704A6DDB2E}"/>
              </a:ext>
            </a:extLst>
          </p:cNvPr>
          <p:cNvPicPr>
            <a:picLocks noChangeAspect="1"/>
          </p:cNvPicPr>
          <p:nvPr/>
        </p:nvPicPr>
        <p:blipFill>
          <a:blip r:embed="rId5"/>
          <a:stretch>
            <a:fillRect/>
          </a:stretch>
        </p:blipFill>
        <p:spPr>
          <a:xfrm>
            <a:off x="511678" y="3794516"/>
            <a:ext cx="5626926" cy="3021519"/>
          </a:xfrm>
          <a:prstGeom prst="rect">
            <a:avLst/>
          </a:prstGeom>
        </p:spPr>
      </p:pic>
    </p:spTree>
    <p:extLst>
      <p:ext uri="{BB962C8B-B14F-4D97-AF65-F5344CB8AC3E}">
        <p14:creationId xmlns:p14="http://schemas.microsoft.com/office/powerpoint/2010/main" val="2707138134"/>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latin typeface="Calibri" panose="020F0502020204030204" pitchFamily="34" charset="0"/>
                <a:ea typeface="Calibri" panose="020F0502020204030204" pitchFamily="34" charset="0"/>
                <a:cs typeface="Calibri" panose="020F0502020204030204" pitchFamily="34" charset="0"/>
              </a:rPr>
              <a:pPr/>
              <a:t>9</a:t>
            </a:fld>
            <a:endParaRPr lang="en-GB">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Content Placeholder 2">
            <a:extLst>
              <a:ext uri="{FF2B5EF4-FFF2-40B4-BE49-F238E27FC236}">
                <a16:creationId xmlns:a16="http://schemas.microsoft.com/office/drawing/2014/main" id="{4873F778-1D38-3056-9B29-377A6B2A745A}"/>
              </a:ext>
            </a:extLst>
          </p:cNvPr>
          <p:cNvGraphicFramePr>
            <a:graphicFrameLocks noGrp="1"/>
          </p:cNvGraphicFramePr>
          <p:nvPr>
            <p:ph idx="1"/>
            <p:extLst>
              <p:ext uri="{D42A27DB-BD31-4B8C-83A1-F6EECF244321}">
                <p14:modId xmlns:p14="http://schemas.microsoft.com/office/powerpoint/2010/main" val="151365078"/>
              </p:ext>
            </p:extLst>
          </p:nvPr>
        </p:nvGraphicFramePr>
        <p:xfrm>
          <a:off x="6279126" y="1297283"/>
          <a:ext cx="5721655" cy="5764513"/>
        </p:xfrm>
        <a:graphic>
          <a:graphicData uri="http://schemas.openxmlformats.org/drawingml/2006/table">
            <a:tbl>
              <a:tblPr firstRow="1" bandRow="1">
                <a:tableStyleId>{5940675A-B579-460E-94D1-54222C63F5DA}</a:tableStyleId>
              </a:tblPr>
              <a:tblGrid>
                <a:gridCol w="5721655">
                  <a:extLst>
                    <a:ext uri="{9D8B030D-6E8A-4147-A177-3AD203B41FA5}">
                      <a16:colId xmlns:a16="http://schemas.microsoft.com/office/drawing/2014/main" val="1772709669"/>
                    </a:ext>
                  </a:extLst>
                </a:gridCol>
              </a:tblGrid>
              <a:tr h="1741153">
                <a:tc>
                  <a:txBody>
                    <a:bodyPr/>
                    <a:lstStyle/>
                    <a:p>
                      <a:pPr algn="just"/>
                      <a:r>
                        <a:rPr lang="en-GB" sz="1050" b="1">
                          <a:solidFill>
                            <a:schemeClr val="tx1"/>
                          </a:solidFill>
                          <a:latin typeface="Abadi Extra Light"/>
                        </a:rPr>
                        <a:t>What does this tell us?  </a:t>
                      </a:r>
                    </a:p>
                    <a:p>
                      <a:pPr marL="188595" indent="-188595">
                        <a:buFont typeface="Arial" panose="020B0604020202020204" pitchFamily="34" charset="0"/>
                        <a:buChar char="•"/>
                        <a:defRPr/>
                      </a:pPr>
                      <a:r>
                        <a:rPr lang="en-GB" sz="1050">
                          <a:solidFill>
                            <a:schemeClr val="tx1"/>
                          </a:solidFill>
                          <a:latin typeface="Abadi Extra Light"/>
                        </a:rPr>
                        <a:t>The number appointments provided per full-time-equivalent (FTE) General Practitioner across L&amp;SC in November 2025 is 341.5. This is higher than the North West average though lower than the national average.</a:t>
                      </a:r>
                    </a:p>
                    <a:p>
                      <a:pPr marL="188595" indent="-188595">
                        <a:buFont typeface="Arial" panose="020B0604020202020204" pitchFamily="34" charset="0"/>
                        <a:buChar char="•"/>
                        <a:defRPr/>
                      </a:pPr>
                      <a:r>
                        <a:rPr lang="en-GB" sz="1050">
                          <a:solidFill>
                            <a:schemeClr val="tx1"/>
                          </a:solidFill>
                          <a:latin typeface="Abadi Extra Light"/>
                        </a:rPr>
                        <a:t>There are variations by sub-ICB (and PCN / Practice) with GPs in Blackburn with Darwen (BwD) undertaking 406.7 and West Lancs undertaking 368 appointments per FTE GP, significantly higher than the ICB, regional and national average.  BwD GPs are undertaking around 65 appointments per FTE GP more than the L&amp;SC average, whilst GPs in Greater Preston are undertaking around 29 appointments fewer per FTE GP than the L&amp;SC average.</a:t>
                      </a:r>
                    </a:p>
                    <a:p>
                      <a:pPr marL="188640" indent="-188640">
                        <a:buFont typeface="Arial" panose="020B0604020202020204" pitchFamily="34" charset="0"/>
                        <a:buChar char="•"/>
                        <a:defRPr/>
                      </a:pPr>
                      <a:endParaRPr lang="en-GB" sz="1050">
                        <a:solidFill>
                          <a:schemeClr val="tx1"/>
                        </a:solidFill>
                        <a:latin typeface="Abadi Extra Light" panose="020B0204020104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2593262"/>
                  </a:ext>
                </a:extLst>
              </a:tr>
              <a:tr h="1242304">
                <a:tc>
                  <a:txBody>
                    <a:bodyPr/>
                    <a:lstStyle/>
                    <a:p>
                      <a:pPr algn="just"/>
                      <a:r>
                        <a:rPr lang="en-GB" sz="1050" b="1">
                          <a:solidFill>
                            <a:schemeClr val="tx1"/>
                          </a:solidFill>
                          <a:latin typeface="Abadi Extra Light"/>
                        </a:rPr>
                        <a:t>Actions: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i="0" kern="1200">
                          <a:solidFill>
                            <a:schemeClr val="tx1"/>
                          </a:solidFill>
                          <a:latin typeface="Abadi Extra Light"/>
                          <a:ea typeface="+mn-ea"/>
                          <a:cs typeface="+mn-cs"/>
                        </a:rPr>
                        <a:t>The Primary Care Team has noted the challenges faced by PCNs in recruiting under the ARRS scheme, which does not allow </a:t>
                      </a:r>
                      <a:r>
                        <a:rPr lang="en-GB" sz="1050" kern="1200">
                          <a:solidFill>
                            <a:schemeClr val="tx1"/>
                          </a:solidFill>
                          <a:effectLst/>
                          <a:latin typeface="Abadi Extra Light"/>
                          <a:ea typeface="+mn-ea"/>
                          <a:cs typeface="+mn-cs"/>
                        </a:rPr>
                        <a:t>flexibility in the use of funding to top up the allowable wage offer</a:t>
                      </a:r>
                      <a:r>
                        <a:rPr lang="en-GB" sz="1050" i="0" kern="1200">
                          <a:solidFill>
                            <a:schemeClr val="tx1"/>
                          </a:solidFill>
                          <a:latin typeface="Abadi Extra Light"/>
                          <a:ea typeface="+mn-ea"/>
                          <a:cs typeface="+mn-cs"/>
                        </a:rPr>
                        <a:t>. </a:t>
                      </a:r>
                    </a:p>
                    <a:p>
                      <a:pPr marL="171450" marR="0" lvl="0" indent="-171450" algn="just" rtl="0" eaLnBrk="1" fontAlgn="auto" latinLnBrk="0" hangingPunct="1">
                        <a:lnSpc>
                          <a:spcPct val="100000"/>
                        </a:lnSpc>
                        <a:spcBef>
                          <a:spcPts val="0"/>
                        </a:spcBef>
                        <a:spcAft>
                          <a:spcPts val="0"/>
                        </a:spcAft>
                        <a:buClrTx/>
                        <a:buSzTx/>
                        <a:buFont typeface="Arial" panose="020B0604020202020204" pitchFamily="34" charset="0"/>
                        <a:buChar char="•"/>
                      </a:pPr>
                      <a:r>
                        <a:rPr lang="en-US" sz="1050" i="0" kern="1200">
                          <a:solidFill>
                            <a:schemeClr val="tx1"/>
                          </a:solidFill>
                          <a:latin typeface="Abadi Extra Light"/>
                          <a:ea typeface="+mn-ea"/>
                          <a:cs typeface="+mn-cs"/>
                        </a:rPr>
                        <a:t>ICB workforce development manager, facilitated by the training hub remaining in place for 2025/26 to support practices and PCNs with recruitment, this includes the recruitment of GPs both traditionally and via the ARRS scheme.</a:t>
                      </a:r>
                    </a:p>
                    <a:p>
                      <a:pPr marL="171450" marR="0" lvl="0" indent="-171450" algn="just" rtl="0" eaLnBrk="1" fontAlgn="auto" latinLnBrk="0" hangingPunct="1">
                        <a:lnSpc>
                          <a:spcPct val="100000"/>
                        </a:lnSpc>
                        <a:spcBef>
                          <a:spcPts val="0"/>
                        </a:spcBef>
                        <a:spcAft>
                          <a:spcPts val="0"/>
                        </a:spcAft>
                        <a:buClrTx/>
                        <a:buSzTx/>
                        <a:buFont typeface="Arial" panose="020B0604020202020204" pitchFamily="34" charset="0"/>
                        <a:buChar char="•"/>
                      </a:pPr>
                      <a:r>
                        <a:rPr lang="en-US" sz="1050" i="0" kern="1200">
                          <a:solidFill>
                            <a:schemeClr val="tx1"/>
                          </a:solidFill>
                          <a:latin typeface="Abadi Extra Light"/>
                          <a:ea typeface="+mn-ea"/>
                          <a:cs typeface="+mn-cs"/>
                        </a:rPr>
                        <a:t>A paper regarding the future funding of the Training Hub is being considered by CRG on 06.02.2026.</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i="0" kern="1200">
                          <a:solidFill>
                            <a:schemeClr val="tx1"/>
                          </a:solidFill>
                          <a:latin typeface="Abadi Extra Light"/>
                          <a:ea typeface="+mn-ea"/>
                          <a:cs typeface="+mn-cs"/>
                        </a:rPr>
                        <a:t>The ICB’s work to support practices with Access and the new ICB’s </a:t>
                      </a:r>
                      <a:r>
                        <a:rPr lang="en-GB" sz="1050" i="0" kern="1200">
                          <a:solidFill>
                            <a:schemeClr val="tx1"/>
                          </a:solidFill>
                          <a:latin typeface="Abadi Extra Light"/>
                          <a:ea typeface="+mn-ea"/>
                          <a:cs typeface="+mn-cs"/>
                        </a:rPr>
                        <a:t>Local Enhanced Services (LES)</a:t>
                      </a:r>
                      <a:r>
                        <a:rPr lang="en-US" sz="1050" i="0" kern="1200">
                          <a:solidFill>
                            <a:schemeClr val="tx1"/>
                          </a:solidFill>
                          <a:latin typeface="Abadi Extra Light"/>
                          <a:ea typeface="+mn-ea"/>
                          <a:cs typeface="+mn-cs"/>
                        </a:rPr>
                        <a:t> will also support this indicator’s performance during 2025/26.</a:t>
                      </a:r>
                    </a:p>
                    <a:p>
                      <a:pPr marL="171450" marR="0" lvl="0" indent="-171450" algn="just" rtl="0" eaLnBrk="1" fontAlgn="auto" latinLnBrk="0" hangingPunct="1">
                        <a:lnSpc>
                          <a:spcPct val="100000"/>
                        </a:lnSpc>
                        <a:spcBef>
                          <a:spcPts val="0"/>
                        </a:spcBef>
                        <a:spcAft>
                          <a:spcPts val="0"/>
                        </a:spcAft>
                        <a:buClrTx/>
                        <a:buSzTx/>
                        <a:buFont typeface="Arial" panose="020B0604020202020204" pitchFamily="34" charset="0"/>
                        <a:buChar char="•"/>
                      </a:pPr>
                      <a:endParaRPr lang="en-GB" sz="1050" i="0" kern="1200">
                        <a:solidFill>
                          <a:schemeClr val="tx1"/>
                        </a:solidFill>
                        <a:latin typeface="Abadi Extra Ligh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0593950"/>
                  </a:ext>
                </a:extLst>
              </a:tr>
              <a:tr h="1741153">
                <a:tc>
                  <a:txBody>
                    <a:bodyPr/>
                    <a:lstStyle/>
                    <a:p>
                      <a:pPr algn="just"/>
                      <a:r>
                        <a:rPr lang="en-GB" sz="1050" b="1">
                          <a:solidFill>
                            <a:schemeClr val="tx1"/>
                          </a:solidFill>
                          <a:latin typeface="Abadi Extra Light"/>
                        </a:rPr>
                        <a:t>Risks:</a:t>
                      </a:r>
                      <a:endParaRPr lang="en-GB" sz="1050" b="0">
                        <a:solidFill>
                          <a:schemeClr val="tx1"/>
                        </a:solidFill>
                        <a:latin typeface="Abadi Extra Light"/>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a:solidFill>
                            <a:schemeClr val="tx1"/>
                          </a:solidFill>
                          <a:latin typeface="Abadi Extra Light"/>
                        </a:rPr>
                        <a:t>Given the predictions in workforce as the primary driver of capacity there is assessed to be a risk that demand will continue to exceed capacity for the new financial year. This will create potential challenges in the quality of care, sustainability of service delivery and access to general practice.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a:solidFill>
                            <a:schemeClr val="tx1"/>
                          </a:solidFill>
                          <a:latin typeface="Abadi Extra Light"/>
                        </a:rPr>
                        <a:t>There is a risk that GP practices may not recruit additional GPs to work in general practice as the costs of running a practice are increasing, putting pressure on their budgets and affecting their recruitment plans.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a:solidFill>
                            <a:schemeClr val="tx1"/>
                          </a:solidFill>
                          <a:latin typeface="Abadi Extra Light"/>
                        </a:rPr>
                        <a:t>There are concerns the National Insurance increases for employers may also negatively affect practices’ staffing costs and finances and therefore their decisions to recruit.</a:t>
                      </a:r>
                      <a:r>
                        <a:rPr lang="en-GB" sz="1050" i="0" kern="1200">
                          <a:solidFill>
                            <a:schemeClr val="tx1"/>
                          </a:solidFill>
                          <a:latin typeface="Abadi Extra Light"/>
                          <a:ea typeface="+mn-ea"/>
                          <a:cs typeface="+mn-cs"/>
                        </a:rPr>
                        <a:t>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a:solidFill>
                            <a:schemeClr val="tx1"/>
                          </a:solidFill>
                          <a:latin typeface="Abadi Extra Light"/>
                        </a:rPr>
                        <a:t>This data also uses GPAD data as its basis which is nationally </a:t>
                      </a:r>
                      <a:r>
                        <a:rPr lang="en-US" sz="1050" err="1">
                          <a:solidFill>
                            <a:schemeClr val="tx1"/>
                          </a:solidFill>
                          <a:latin typeface="Abadi Extra Light"/>
                        </a:rPr>
                        <a:t>recognised</a:t>
                      </a:r>
                      <a:r>
                        <a:rPr lang="en-US" sz="1050">
                          <a:solidFill>
                            <a:schemeClr val="tx1"/>
                          </a:solidFill>
                          <a:latin typeface="Abadi Extra Light"/>
                        </a:rPr>
                        <a:t> to be experimental.</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i="0" kern="1200">
                          <a:solidFill>
                            <a:schemeClr val="tx1"/>
                          </a:solidFill>
                          <a:latin typeface="Abadi Extra Light"/>
                          <a:ea typeface="+mn-ea"/>
                          <a:cs typeface="+mn-cs"/>
                        </a:rPr>
                        <a:t>There is no national modelling or expectations of the impact of OC and MGP on these metrics.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50">
                        <a:solidFill>
                          <a:schemeClr val="tx1"/>
                        </a:solidFill>
                        <a:latin typeface="Abadi Extra Light"/>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50">
                        <a:solidFill>
                          <a:schemeClr val="tx1"/>
                        </a:solidFill>
                        <a:latin typeface="Abadi Extra Ligh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5108354"/>
                  </a:ext>
                </a:extLst>
              </a:tr>
            </a:tbl>
          </a:graphicData>
        </a:graphic>
      </p:graphicFrame>
      <p:graphicFrame>
        <p:nvGraphicFramePr>
          <p:cNvPr id="11" name="Content Placeholder 2">
            <a:extLst>
              <a:ext uri="{FF2B5EF4-FFF2-40B4-BE49-F238E27FC236}">
                <a16:creationId xmlns:a16="http://schemas.microsoft.com/office/drawing/2014/main" id="{E23F9D83-3159-13D6-3327-7DD7BE488863}"/>
              </a:ext>
            </a:extLst>
          </p:cNvPr>
          <p:cNvGraphicFramePr>
            <a:graphicFrameLocks/>
          </p:cNvGraphicFramePr>
          <p:nvPr>
            <p:extLst>
              <p:ext uri="{D42A27DB-BD31-4B8C-83A1-F6EECF244321}">
                <p14:modId xmlns:p14="http://schemas.microsoft.com/office/powerpoint/2010/main" val="2913173947"/>
              </p:ext>
            </p:extLst>
          </p:nvPr>
        </p:nvGraphicFramePr>
        <p:xfrm>
          <a:off x="535440" y="1182307"/>
          <a:ext cx="5358810" cy="1051560"/>
        </p:xfrm>
        <a:graphic>
          <a:graphicData uri="http://schemas.openxmlformats.org/drawingml/2006/table">
            <a:tbl>
              <a:tblPr firstRow="1" bandRow="1">
                <a:tableStyleId>{5940675A-B579-460E-94D1-54222C63F5DA}</a:tableStyleId>
              </a:tblPr>
              <a:tblGrid>
                <a:gridCol w="5358810">
                  <a:extLst>
                    <a:ext uri="{9D8B030D-6E8A-4147-A177-3AD203B41FA5}">
                      <a16:colId xmlns:a16="http://schemas.microsoft.com/office/drawing/2014/main" val="1772709669"/>
                    </a:ext>
                  </a:extLst>
                </a:gridCol>
              </a:tblGrid>
              <a:tr h="598264">
                <a:tc>
                  <a:txBody>
                    <a:bodyPr/>
                    <a:lstStyle/>
                    <a:p>
                      <a:r>
                        <a:rPr lang="en-GB" sz="1050" b="1"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This metric measures:</a:t>
                      </a:r>
                    </a:p>
                    <a:p>
                      <a:pPr algn="just"/>
                      <a:r>
                        <a:rPr lang="en-US" sz="105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This metric is built from GP appointment data being linked with NHS GP workforce data. It provides an approximation of workload intensity for individual GPs. There is not a current benchmark or defined limits for appropriate workload intensity. This metric is helpful to monitor medium term workload trends. The metric is limited by not capturing all General Practitioner activity. </a:t>
                      </a:r>
                      <a:endParaRPr lang="en-GB" sz="1050" i="0">
                        <a:solidFill>
                          <a:schemeClr val="bg1">
                            <a:lumMod val="50000"/>
                          </a:schemeClr>
                        </a:solidFill>
                        <a:highlight>
                          <a:srgbClr val="FFFF00"/>
                        </a:highlight>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graphicFrame>
        <p:nvGraphicFramePr>
          <p:cNvPr id="5" name="Table 4">
            <a:extLst>
              <a:ext uri="{FF2B5EF4-FFF2-40B4-BE49-F238E27FC236}">
                <a16:creationId xmlns:a16="http://schemas.microsoft.com/office/drawing/2014/main" id="{B6D0D932-FD1E-BB2E-E238-FEA4DFADE068}"/>
              </a:ext>
            </a:extLst>
          </p:cNvPr>
          <p:cNvGraphicFramePr>
            <a:graphicFrameLocks noGrp="1"/>
          </p:cNvGraphicFramePr>
          <p:nvPr>
            <p:extLst>
              <p:ext uri="{D42A27DB-BD31-4B8C-83A1-F6EECF244321}">
                <p14:modId xmlns:p14="http://schemas.microsoft.com/office/powerpoint/2010/main" val="3203365654"/>
              </p:ext>
            </p:extLst>
          </p:nvPr>
        </p:nvGraphicFramePr>
        <p:xfrm>
          <a:off x="554066" y="236423"/>
          <a:ext cx="9614516" cy="807720"/>
        </p:xfrm>
        <a:graphic>
          <a:graphicData uri="http://schemas.openxmlformats.org/drawingml/2006/table">
            <a:tbl>
              <a:tblPr firstRow="1" bandRow="1">
                <a:tableStyleId>{5940675A-B579-460E-94D1-54222C63F5DA}</a:tableStyleId>
              </a:tblPr>
              <a:tblGrid>
                <a:gridCol w="809513">
                  <a:extLst>
                    <a:ext uri="{9D8B030D-6E8A-4147-A177-3AD203B41FA5}">
                      <a16:colId xmlns:a16="http://schemas.microsoft.com/office/drawing/2014/main" val="844903451"/>
                    </a:ext>
                  </a:extLst>
                </a:gridCol>
                <a:gridCol w="1017671">
                  <a:extLst>
                    <a:ext uri="{9D8B030D-6E8A-4147-A177-3AD203B41FA5}">
                      <a16:colId xmlns:a16="http://schemas.microsoft.com/office/drawing/2014/main" val="150642026"/>
                    </a:ext>
                  </a:extLst>
                </a:gridCol>
                <a:gridCol w="1590675">
                  <a:extLst>
                    <a:ext uri="{9D8B030D-6E8A-4147-A177-3AD203B41FA5}">
                      <a16:colId xmlns:a16="http://schemas.microsoft.com/office/drawing/2014/main" val="2633645383"/>
                    </a:ext>
                  </a:extLst>
                </a:gridCol>
                <a:gridCol w="523875">
                  <a:extLst>
                    <a:ext uri="{9D8B030D-6E8A-4147-A177-3AD203B41FA5}">
                      <a16:colId xmlns:a16="http://schemas.microsoft.com/office/drawing/2014/main" val="2170868012"/>
                    </a:ext>
                  </a:extLst>
                </a:gridCol>
                <a:gridCol w="1600200">
                  <a:extLst>
                    <a:ext uri="{9D8B030D-6E8A-4147-A177-3AD203B41FA5}">
                      <a16:colId xmlns:a16="http://schemas.microsoft.com/office/drawing/2014/main" val="1688799777"/>
                    </a:ext>
                  </a:extLst>
                </a:gridCol>
                <a:gridCol w="1057275">
                  <a:extLst>
                    <a:ext uri="{9D8B030D-6E8A-4147-A177-3AD203B41FA5}">
                      <a16:colId xmlns:a16="http://schemas.microsoft.com/office/drawing/2014/main" val="1375552321"/>
                    </a:ext>
                  </a:extLst>
                </a:gridCol>
                <a:gridCol w="3015307">
                  <a:extLst>
                    <a:ext uri="{9D8B030D-6E8A-4147-A177-3AD203B41FA5}">
                      <a16:colId xmlns:a16="http://schemas.microsoft.com/office/drawing/2014/main" val="937743691"/>
                    </a:ext>
                  </a:extLst>
                </a:gridCol>
              </a:tblGrid>
              <a:tr h="0">
                <a:tc rowSpan="3">
                  <a:txBody>
                    <a:bodyPr/>
                    <a:lstStyle/>
                    <a:p>
                      <a:pPr algn="ctr"/>
                      <a:r>
                        <a:rPr lang="en-GB" sz="1000" b="1">
                          <a:solidFill>
                            <a:schemeClr val="bg1"/>
                          </a:solidFill>
                        </a:rPr>
                        <a:t>Activity Metric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j-ea"/>
                          <a:cs typeface="+mj-cs"/>
                        </a:rPr>
                        <a:t>3. </a:t>
                      </a:r>
                      <a:r>
                        <a:rPr lang="en-US" sz="1600"/>
                        <a:t>General Practitioner Appointments per General Practitioner FTE : November 2025</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335843"/>
                  </a:ext>
                </a:extLst>
              </a:tr>
              <a:tr h="0">
                <a:tc vMerge="1">
                  <a:txBody>
                    <a:bodyPr/>
                    <a:lstStyle/>
                    <a:p>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tx1"/>
                          </a:solidFill>
                        </a:rPr>
                        <a:t>Primary Care Contracts Sub Committee </a:t>
                      </a:r>
                      <a:r>
                        <a:rPr lang="en-GB" sz="1000" b="1">
                          <a:solidFill>
                            <a:schemeClr val="tx1"/>
                          </a:solidFill>
                        </a:rPr>
                        <a:t>/   Primary Care Medical Services Group</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a:p>
                  </a:txBody>
                  <a:tcPr>
                    <a:solidFill>
                      <a:schemeClr val="bg1"/>
                    </a:solidFill>
                  </a:tcPr>
                </a:tc>
                <a:tc hMerge="1">
                  <a:txBody>
                    <a:bodyPr/>
                    <a:lstStyle/>
                    <a:p>
                      <a:endParaRPr lang="en-GB"/>
                    </a:p>
                  </a:txBody>
                  <a:tcPr/>
                </a:tc>
                <a:tc hMerge="1">
                  <a:txBody>
                    <a:bodyPr/>
                    <a:lstStyle/>
                    <a:p>
                      <a:endParaRPr lang="en-GB"/>
                    </a:p>
                  </a:txBody>
                  <a:tcPr/>
                </a:tc>
                <a:tc hMerge="1">
                  <a:txBody>
                    <a:bodyPr/>
                    <a:lstStyle/>
                    <a:p>
                      <a:endParaRPr/>
                    </a:p>
                  </a:txBody>
                  <a:tcPr/>
                </a:tc>
                <a:extLst>
                  <a:ext uri="{0D108BD9-81ED-4DB2-BD59-A6C34878D82A}">
                    <a16:rowId xmlns:a16="http://schemas.microsoft.com/office/drawing/2014/main" val="513784470"/>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Group Chair: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Peter Tinson</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SRO: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Donna Roberts</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a:solidFill>
                            <a:schemeClr val="tx1"/>
                          </a:solidFill>
                        </a:rPr>
                        <a:t>Clinical Lead: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Dr Lindsey Dickinson / Dr John Miles</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6322270"/>
                  </a:ext>
                </a:extLst>
              </a:tr>
            </a:tbl>
          </a:graphicData>
        </a:graphic>
      </p:graphicFrame>
      <p:sp>
        <p:nvSpPr>
          <p:cNvPr id="12" name="TextBox 11">
            <a:extLst>
              <a:ext uri="{FF2B5EF4-FFF2-40B4-BE49-F238E27FC236}">
                <a16:creationId xmlns:a16="http://schemas.microsoft.com/office/drawing/2014/main" id="{CB739273-A702-2C49-2EC3-627FF83FC715}"/>
              </a:ext>
            </a:extLst>
          </p:cNvPr>
          <p:cNvSpPr txBox="1"/>
          <p:nvPr/>
        </p:nvSpPr>
        <p:spPr>
          <a:xfrm>
            <a:off x="-24916" y="0"/>
            <a:ext cx="400110" cy="6721473"/>
          </a:xfrm>
          <a:prstGeom prst="rect">
            <a:avLst/>
          </a:prstGeom>
          <a:noFill/>
        </p:spPr>
        <p:txBody>
          <a:bodyPr vert="vert270" wrap="square" rtlCol="0">
            <a:spAutoFit/>
          </a:bodyPr>
          <a:lstStyle/>
          <a:p>
            <a:r>
              <a:rPr lang="en-GB" sz="1400" b="1">
                <a:latin typeface="Abadi Extra Light" panose="020B0204020104020204" pitchFamily="34" charset="0"/>
              </a:rPr>
              <a:t>General Practice:    </a:t>
            </a:r>
            <a:r>
              <a:rPr lang="en-GB" sz="1400">
                <a:latin typeface="Abadi Extra Light" panose="020B0204020104020204" pitchFamily="34" charset="0"/>
              </a:rPr>
              <a:t>Appointments &amp; Workforce</a:t>
            </a:r>
          </a:p>
        </p:txBody>
      </p:sp>
      <p:sp>
        <p:nvSpPr>
          <p:cNvPr id="10" name="TextBox 9">
            <a:extLst>
              <a:ext uri="{FF2B5EF4-FFF2-40B4-BE49-F238E27FC236}">
                <a16:creationId xmlns:a16="http://schemas.microsoft.com/office/drawing/2014/main" id="{E4EA9611-985F-859A-436B-094B3792F71C}"/>
              </a:ext>
            </a:extLst>
          </p:cNvPr>
          <p:cNvSpPr txBox="1"/>
          <p:nvPr/>
        </p:nvSpPr>
        <p:spPr>
          <a:xfrm>
            <a:off x="535440" y="2176792"/>
            <a:ext cx="1758122" cy="261610"/>
          </a:xfrm>
          <a:prstGeom prst="rect">
            <a:avLst/>
          </a:prstGeom>
          <a:noFill/>
        </p:spPr>
        <p:txBody>
          <a:bodyPr wrap="square" rtlCol="0">
            <a:spAutoFit/>
          </a:bodyPr>
          <a:lstStyle/>
          <a:p>
            <a:r>
              <a:rPr lang="en-GB" sz="1100" b="1">
                <a:solidFill>
                  <a:schemeClr val="bg1">
                    <a:lumMod val="50000"/>
                  </a:schemeClr>
                </a:solidFill>
                <a:latin typeface="Abadi Extra Light"/>
                <a:ea typeface="Calibri"/>
                <a:cs typeface="Calibri"/>
              </a:rPr>
              <a:t>November 2025</a:t>
            </a:r>
          </a:p>
        </p:txBody>
      </p:sp>
      <p:graphicFrame>
        <p:nvGraphicFramePr>
          <p:cNvPr id="7" name="Table 6">
            <a:extLst>
              <a:ext uri="{FF2B5EF4-FFF2-40B4-BE49-F238E27FC236}">
                <a16:creationId xmlns:a16="http://schemas.microsoft.com/office/drawing/2014/main" id="{822E8CC6-9C8F-DE28-684E-7E7B1EDE36DF}"/>
              </a:ext>
            </a:extLst>
          </p:cNvPr>
          <p:cNvGraphicFramePr>
            <a:graphicFrameLocks noGrp="1"/>
          </p:cNvGraphicFramePr>
          <p:nvPr>
            <p:extLst>
              <p:ext uri="{D42A27DB-BD31-4B8C-83A1-F6EECF244321}">
                <p14:modId xmlns:p14="http://schemas.microsoft.com/office/powerpoint/2010/main" val="153165801"/>
              </p:ext>
            </p:extLst>
          </p:nvPr>
        </p:nvGraphicFramePr>
        <p:xfrm>
          <a:off x="527959" y="2470737"/>
          <a:ext cx="5568046" cy="619760"/>
        </p:xfrm>
        <a:graphic>
          <a:graphicData uri="http://schemas.openxmlformats.org/drawingml/2006/table">
            <a:tbl>
              <a:tblPr firstRow="1" bandRow="1">
                <a:tableStyleId>{5C22544A-7EE6-4342-B048-85BDC9FD1C3A}</a:tableStyleId>
              </a:tblPr>
              <a:tblGrid>
                <a:gridCol w="506186">
                  <a:extLst>
                    <a:ext uri="{9D8B030D-6E8A-4147-A177-3AD203B41FA5}">
                      <a16:colId xmlns:a16="http://schemas.microsoft.com/office/drawing/2014/main" val="2634743259"/>
                    </a:ext>
                  </a:extLst>
                </a:gridCol>
                <a:gridCol w="506186">
                  <a:extLst>
                    <a:ext uri="{9D8B030D-6E8A-4147-A177-3AD203B41FA5}">
                      <a16:colId xmlns:a16="http://schemas.microsoft.com/office/drawing/2014/main" val="1414988195"/>
                    </a:ext>
                  </a:extLst>
                </a:gridCol>
                <a:gridCol w="506186">
                  <a:extLst>
                    <a:ext uri="{9D8B030D-6E8A-4147-A177-3AD203B41FA5}">
                      <a16:colId xmlns:a16="http://schemas.microsoft.com/office/drawing/2014/main" val="1602483377"/>
                    </a:ext>
                  </a:extLst>
                </a:gridCol>
                <a:gridCol w="506186">
                  <a:extLst>
                    <a:ext uri="{9D8B030D-6E8A-4147-A177-3AD203B41FA5}">
                      <a16:colId xmlns:a16="http://schemas.microsoft.com/office/drawing/2014/main" val="2929746958"/>
                    </a:ext>
                  </a:extLst>
                </a:gridCol>
                <a:gridCol w="506186">
                  <a:extLst>
                    <a:ext uri="{9D8B030D-6E8A-4147-A177-3AD203B41FA5}">
                      <a16:colId xmlns:a16="http://schemas.microsoft.com/office/drawing/2014/main" val="2660940487"/>
                    </a:ext>
                  </a:extLst>
                </a:gridCol>
                <a:gridCol w="506186">
                  <a:extLst>
                    <a:ext uri="{9D8B030D-6E8A-4147-A177-3AD203B41FA5}">
                      <a16:colId xmlns:a16="http://schemas.microsoft.com/office/drawing/2014/main" val="3507435902"/>
                    </a:ext>
                  </a:extLst>
                </a:gridCol>
                <a:gridCol w="506186">
                  <a:extLst>
                    <a:ext uri="{9D8B030D-6E8A-4147-A177-3AD203B41FA5}">
                      <a16:colId xmlns:a16="http://schemas.microsoft.com/office/drawing/2014/main" val="2335844761"/>
                    </a:ext>
                  </a:extLst>
                </a:gridCol>
                <a:gridCol w="506186">
                  <a:extLst>
                    <a:ext uri="{9D8B030D-6E8A-4147-A177-3AD203B41FA5}">
                      <a16:colId xmlns:a16="http://schemas.microsoft.com/office/drawing/2014/main" val="2259887316"/>
                    </a:ext>
                  </a:extLst>
                </a:gridCol>
                <a:gridCol w="506186">
                  <a:extLst>
                    <a:ext uri="{9D8B030D-6E8A-4147-A177-3AD203B41FA5}">
                      <a16:colId xmlns:a16="http://schemas.microsoft.com/office/drawing/2014/main" val="1070017833"/>
                    </a:ext>
                  </a:extLst>
                </a:gridCol>
                <a:gridCol w="506186">
                  <a:extLst>
                    <a:ext uri="{9D8B030D-6E8A-4147-A177-3AD203B41FA5}">
                      <a16:colId xmlns:a16="http://schemas.microsoft.com/office/drawing/2014/main" val="3509496752"/>
                    </a:ext>
                  </a:extLst>
                </a:gridCol>
                <a:gridCol w="506186">
                  <a:extLst>
                    <a:ext uri="{9D8B030D-6E8A-4147-A177-3AD203B41FA5}">
                      <a16:colId xmlns:a16="http://schemas.microsoft.com/office/drawing/2014/main" val="2489420743"/>
                    </a:ext>
                  </a:extLst>
                </a:gridCol>
              </a:tblGrid>
              <a:tr h="0">
                <a:tc gridSpan="11">
                  <a:txBody>
                    <a:bodyPr/>
                    <a:lstStyle/>
                    <a:p>
                      <a:endParaRPr lang="en-GB" sz="1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37346416"/>
                  </a:ext>
                </a:extLst>
              </a:tr>
              <a:tr h="255924">
                <a:tc>
                  <a:txBody>
                    <a:bodyPr/>
                    <a:lstStyle/>
                    <a:p>
                      <a:pPr algn="ctr"/>
                      <a:r>
                        <a:rPr lang="en-GB" sz="550" b="1">
                          <a:solidFill>
                            <a:schemeClr val="bg1"/>
                          </a:solidFill>
                        </a:rPr>
                        <a:t>National</a:t>
                      </a:r>
                    </a:p>
                  </a:txBody>
                  <a:tcPr anchor="ctr">
                    <a:lnR w="57150" cap="flat" cmpd="sng" algn="ctr">
                      <a:solidFill>
                        <a:schemeClr val="bg1"/>
                      </a:solidFill>
                      <a:prstDash val="solid"/>
                      <a:round/>
                      <a:headEnd type="none" w="med" len="med"/>
                      <a:tailEnd type="none" w="med" len="med"/>
                    </a:lnR>
                    <a:solidFill>
                      <a:schemeClr val="tx1"/>
                    </a:solidFill>
                  </a:tcPr>
                </a:tc>
                <a:tc>
                  <a:txBody>
                    <a:bodyPr/>
                    <a:lstStyle/>
                    <a:p>
                      <a:pPr algn="ctr"/>
                      <a:r>
                        <a:rPr lang="en-GB" sz="550" b="1">
                          <a:solidFill>
                            <a:schemeClr val="bg1"/>
                          </a:solidFill>
                        </a:rPr>
                        <a:t>North West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tx1"/>
                    </a:solidFill>
                  </a:tcPr>
                </a:tc>
                <a:tc>
                  <a:txBody>
                    <a:bodyPr/>
                    <a:lstStyle/>
                    <a:p>
                      <a:pPr algn="ctr"/>
                      <a:r>
                        <a:rPr lang="en-GB" sz="550" b="1">
                          <a:solidFill>
                            <a:schemeClr val="bg1"/>
                          </a:solidFill>
                        </a:rPr>
                        <a:t>LSC</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extLst>
                  <a:ext uri="{0D108BD9-81ED-4DB2-BD59-A6C34878D82A}">
                    <a16:rowId xmlns:a16="http://schemas.microsoft.com/office/drawing/2014/main" val="1484394003"/>
                  </a:ext>
                </a:extLst>
              </a:tr>
              <a:tr h="240870">
                <a:tc>
                  <a:txBody>
                    <a:bodyPr/>
                    <a:lstStyle/>
                    <a:p>
                      <a:pPr algn="ctr"/>
                      <a:r>
                        <a:rPr lang="en-GB" sz="900"/>
                        <a:t>355.3</a:t>
                      </a:r>
                    </a:p>
                  </a:txBody>
                  <a:tcPr anchor="ctr">
                    <a:lnR w="57150" cap="flat" cmpd="sng" algn="ctr">
                      <a:solidFill>
                        <a:schemeClr val="bg1"/>
                      </a:solidFill>
                      <a:prstDash val="solid"/>
                      <a:round/>
                      <a:headEnd type="none" w="med" len="med"/>
                      <a:tailEnd type="none" w="med" len="med"/>
                    </a:lnR>
                    <a:solidFill>
                      <a:schemeClr val="bg1"/>
                    </a:solidFill>
                  </a:tcPr>
                </a:tc>
                <a:tc>
                  <a:txBody>
                    <a:bodyPr/>
                    <a:lstStyle/>
                    <a:p>
                      <a:pPr algn="ctr"/>
                      <a:r>
                        <a:rPr lang="en-GB" sz="900"/>
                        <a:t>335.2</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solidFill>
                  </a:tcPr>
                </a:tc>
                <a:tc>
                  <a:txBody>
                    <a:bodyPr/>
                    <a:lstStyle/>
                    <a:p>
                      <a:pPr algn="ctr"/>
                      <a:r>
                        <a:rPr lang="en-GB" sz="900"/>
                        <a:t>341.5</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extLst>
                  <a:ext uri="{0D108BD9-81ED-4DB2-BD59-A6C34878D82A}">
                    <a16:rowId xmlns:a16="http://schemas.microsoft.com/office/drawing/2014/main" val="3136140083"/>
                  </a:ext>
                </a:extLst>
              </a:tr>
            </a:tbl>
          </a:graphicData>
        </a:graphic>
      </p:graphicFrame>
      <p:pic>
        <p:nvPicPr>
          <p:cNvPr id="2" name="Picture 1">
            <a:extLst>
              <a:ext uri="{FF2B5EF4-FFF2-40B4-BE49-F238E27FC236}">
                <a16:creationId xmlns:a16="http://schemas.microsoft.com/office/drawing/2014/main" id="{67154EB5-03B5-FE0E-FEB2-5C1632B857A9}"/>
              </a:ext>
            </a:extLst>
          </p:cNvPr>
          <p:cNvPicPr>
            <a:picLocks noChangeAspect="1"/>
          </p:cNvPicPr>
          <p:nvPr/>
        </p:nvPicPr>
        <p:blipFill>
          <a:blip r:embed="rId4"/>
          <a:stretch>
            <a:fillRect/>
          </a:stretch>
        </p:blipFill>
        <p:spPr>
          <a:xfrm>
            <a:off x="2076348" y="2649786"/>
            <a:ext cx="3968602" cy="510248"/>
          </a:xfrm>
          <a:prstGeom prst="rect">
            <a:avLst/>
          </a:prstGeom>
        </p:spPr>
      </p:pic>
      <p:pic>
        <p:nvPicPr>
          <p:cNvPr id="6" name="Picture 5">
            <a:extLst>
              <a:ext uri="{FF2B5EF4-FFF2-40B4-BE49-F238E27FC236}">
                <a16:creationId xmlns:a16="http://schemas.microsoft.com/office/drawing/2014/main" id="{056C9EBC-6272-3934-7387-60672B40D42A}"/>
              </a:ext>
            </a:extLst>
          </p:cNvPr>
          <p:cNvPicPr>
            <a:picLocks noChangeAspect="1"/>
          </p:cNvPicPr>
          <p:nvPr/>
        </p:nvPicPr>
        <p:blipFill>
          <a:blip r:embed="rId5"/>
          <a:stretch>
            <a:fillRect/>
          </a:stretch>
        </p:blipFill>
        <p:spPr>
          <a:xfrm>
            <a:off x="527959" y="3360736"/>
            <a:ext cx="5750327" cy="3400401"/>
          </a:xfrm>
          <a:prstGeom prst="rect">
            <a:avLst/>
          </a:prstGeom>
        </p:spPr>
      </p:pic>
    </p:spTree>
    <p:extLst>
      <p:ext uri="{BB962C8B-B14F-4D97-AF65-F5344CB8AC3E}">
        <p14:creationId xmlns:p14="http://schemas.microsoft.com/office/powerpoint/2010/main" val="4257733064"/>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4109AFC2C6E043A4318249FC3EB332" ma:contentTypeVersion="10" ma:contentTypeDescription="Create a new document." ma:contentTypeScope="" ma:versionID="6d202c3411c7fac7880508c6ba75e883">
  <xsd:schema xmlns:xsd="http://www.w3.org/2001/XMLSchema" xmlns:xs="http://www.w3.org/2001/XMLSchema" xmlns:p="http://schemas.microsoft.com/office/2006/metadata/properties" xmlns:ns2="d760762f-6d0f-47a6-8fb9-606f44da5725" targetNamespace="http://schemas.microsoft.com/office/2006/metadata/properties" ma:root="true" ma:fieldsID="63b0e48cdd305263923f66abfd8919b9" ns2:_="">
    <xsd:import namespace="d760762f-6d0f-47a6-8fb9-606f44da572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60762f-6d0f-47a6-8fb9-606f44da57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760762f-6d0f-47a6-8fb9-606f44da572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A04BF2-4741-44D0-B893-958BBAE3122C}"/>
</file>

<file path=customXml/itemProps2.xml><?xml version="1.0" encoding="utf-8"?>
<ds:datastoreItem xmlns:ds="http://schemas.openxmlformats.org/officeDocument/2006/customXml" ds:itemID="{B4151E08-D531-4785-9612-E913C506F88A}">
  <ds:schemaRefs>
    <ds:schemaRef ds:uri="35bdebc1-920b-4794-897c-b5fc0995084d"/>
    <ds:schemaRef ds:uri="e3018835-b10e-4f88-a9dd-40824a0ab9b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09F9E73-9835-4677-B4E0-19A4117979A5}">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0</TotalTime>
  <Words>11111</Words>
  <Application>Microsoft Office PowerPoint</Application>
  <PresentationFormat>Widescreen</PresentationFormat>
  <Paragraphs>892</Paragraphs>
  <Slides>22</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Abadi Extra Light</vt:lpstr>
      <vt:lpstr>Arial</vt:lpstr>
      <vt:lpstr>Arial,Sans-Serif</vt:lpstr>
      <vt:lpstr>Calibri</vt:lpstr>
      <vt:lpstr>Wingdings</vt:lpstr>
      <vt:lpstr>Office Theme</vt:lpstr>
      <vt:lpstr>Executive Summary</vt:lpstr>
      <vt:lpstr>Primary Care Metric Summary and Benchmarking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BRITTON, Mark (NHS FYLDE AND WYRE CCG)</dc:creator>
  <cp:lastModifiedBy>WRIGHT, Jennifer (NHS LANCASHIRE AND SOUTH CUMBRIA INTEGRATED CARE BOARD)</cp:lastModifiedBy>
  <cp:revision>1</cp:revision>
  <cp:lastPrinted>2024-11-11T21:40:32Z</cp:lastPrinted>
  <dcterms:created xsi:type="dcterms:W3CDTF">2022-06-20T08:43:06Z</dcterms:created>
  <dcterms:modified xsi:type="dcterms:W3CDTF">2026-01-30T11:32:26Z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0x0101000A4109AFC2C6E043A4318249FC3EB332</vt:lpwstr>
  </property>
  <property fmtid="{D5CDD505-2E9C-101B-9397-08002B2CF9AE}" pid="3" name="MediaServiceImageTags">
    <vt:lpwstr/>
  </property>
</Properties>
</file>